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48" r:id="rId1"/>
  </p:sldMasterIdLst>
  <p:notesMasterIdLst>
    <p:notesMasterId r:id="rId70"/>
  </p:notesMasterIdLst>
  <p:handoutMasterIdLst>
    <p:handoutMasterId r:id="rId71"/>
  </p:handoutMasterIdLst>
  <p:sldIdLst>
    <p:sldId id="265" r:id="rId2"/>
    <p:sldId id="264" r:id="rId3"/>
    <p:sldId id="263" r:id="rId4"/>
    <p:sldId id="257" r:id="rId5"/>
    <p:sldId id="267" r:id="rId6"/>
    <p:sldId id="268" r:id="rId7"/>
    <p:sldId id="269" r:id="rId8"/>
    <p:sldId id="1735" r:id="rId9"/>
    <p:sldId id="258" r:id="rId10"/>
    <p:sldId id="271" r:id="rId11"/>
    <p:sldId id="275" r:id="rId12"/>
    <p:sldId id="259" r:id="rId13"/>
    <p:sldId id="441" r:id="rId14"/>
    <p:sldId id="372" r:id="rId15"/>
    <p:sldId id="289" r:id="rId16"/>
    <p:sldId id="538" r:id="rId17"/>
    <p:sldId id="494" r:id="rId18"/>
    <p:sldId id="495" r:id="rId19"/>
    <p:sldId id="496" r:id="rId20"/>
    <p:sldId id="497" r:id="rId21"/>
    <p:sldId id="498" r:id="rId22"/>
    <p:sldId id="499" r:id="rId23"/>
    <p:sldId id="500" r:id="rId24"/>
    <p:sldId id="501" r:id="rId25"/>
    <p:sldId id="502" r:id="rId26"/>
    <p:sldId id="535" r:id="rId27"/>
    <p:sldId id="503" r:id="rId28"/>
    <p:sldId id="504" r:id="rId29"/>
    <p:sldId id="505" r:id="rId30"/>
    <p:sldId id="506" r:id="rId31"/>
    <p:sldId id="274" r:id="rId32"/>
    <p:sldId id="507" r:id="rId33"/>
    <p:sldId id="508" r:id="rId34"/>
    <p:sldId id="509" r:id="rId35"/>
    <p:sldId id="510" r:id="rId36"/>
    <p:sldId id="307" r:id="rId37"/>
    <p:sldId id="511" r:id="rId38"/>
    <p:sldId id="512" r:id="rId39"/>
    <p:sldId id="513" r:id="rId40"/>
    <p:sldId id="514" r:id="rId41"/>
    <p:sldId id="515" r:id="rId42"/>
    <p:sldId id="516" r:id="rId43"/>
    <p:sldId id="315" r:id="rId44"/>
    <p:sldId id="517" r:id="rId45"/>
    <p:sldId id="518" r:id="rId46"/>
    <p:sldId id="536" r:id="rId47"/>
    <p:sldId id="519" r:id="rId48"/>
    <p:sldId id="520" r:id="rId49"/>
    <p:sldId id="521" r:id="rId50"/>
    <p:sldId id="522" r:id="rId51"/>
    <p:sldId id="523" r:id="rId52"/>
    <p:sldId id="524" r:id="rId53"/>
    <p:sldId id="525" r:id="rId54"/>
    <p:sldId id="526" r:id="rId55"/>
    <p:sldId id="527" r:id="rId56"/>
    <p:sldId id="528" r:id="rId57"/>
    <p:sldId id="529" r:id="rId58"/>
    <p:sldId id="537" r:id="rId59"/>
    <p:sldId id="532" r:id="rId60"/>
    <p:sldId id="401" r:id="rId61"/>
    <p:sldId id="533" r:id="rId62"/>
    <p:sldId id="534" r:id="rId63"/>
    <p:sldId id="530" r:id="rId64"/>
    <p:sldId id="374" r:id="rId65"/>
    <p:sldId id="539" r:id="rId66"/>
    <p:sldId id="540" r:id="rId67"/>
    <p:sldId id="341" r:id="rId68"/>
    <p:sldId id="342" r:id="rId69"/>
  </p:sldIdLst>
  <p:sldSz cx="12192000" cy="6858000"/>
  <p:notesSz cx="9144000" cy="6858000"/>
  <p:embeddedFontLst>
    <p:embeddedFont>
      <p:font typeface="DM Sans" pitchFamily="2" charset="77"/>
      <p:regular r:id="rId72"/>
      <p:bold r:id="rId73"/>
      <p:italic r:id="rId74"/>
      <p:boldItalic r:id="rId75"/>
    </p:embeddedFont>
    <p:embeddedFont>
      <p:font typeface="DM Sans Medium" pitchFamily="2" charset="77"/>
      <p:regular r:id="rId76"/>
      <p:italic r:id="rId77"/>
    </p:embeddedFont>
    <p:embeddedFont>
      <p:font typeface="Georgia" panose="02040502050405020303" pitchFamily="18" charset="0"/>
      <p:regular r:id="rId78"/>
      <p:bold r:id="rId79"/>
      <p:italic r:id="rId80"/>
      <p:boldItalic r:id="rId81"/>
    </p:embeddedFont>
    <p:embeddedFont>
      <p:font typeface="Petrona" pitchFamily="2" charset="77"/>
      <p:regular r:id="rId82"/>
      <p:bold r:id="rId83"/>
      <p:italic r:id="rId84"/>
      <p:boldItalic r:id="rId85"/>
    </p:embeddedFont>
    <p:embeddedFont>
      <p:font typeface="Petrona Light" pitchFamily="2" charset="77"/>
      <p:regular r:id="rId86"/>
      <p:italic r:id="rId87"/>
    </p:embeddedFont>
    <p:embeddedFont>
      <p:font typeface="Segoe UI Semibold" panose="020B0502040204020203" pitchFamily="34" charset="0"/>
      <p:regular r:id="rId88"/>
      <p:bold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944D834-8D90-204B-BDBA-BE39446EA8FD}">
          <p14:sldIdLst>
            <p14:sldId id="265"/>
            <p14:sldId id="264"/>
            <p14:sldId id="263"/>
          </p14:sldIdLst>
        </p14:section>
        <p14:section name="Session 8" id="{01F3CF81-4D9A-5147-8731-3A784A5E2FD5}">
          <p14:sldIdLst>
            <p14:sldId id="257"/>
            <p14:sldId id="267"/>
            <p14:sldId id="268"/>
            <p14:sldId id="269"/>
            <p14:sldId id="1735"/>
            <p14:sldId id="258"/>
            <p14:sldId id="271"/>
            <p14:sldId id="275"/>
            <p14:sldId id="259"/>
            <p14:sldId id="441"/>
            <p14:sldId id="372"/>
            <p14:sldId id="289"/>
            <p14:sldId id="538"/>
            <p14:sldId id="494"/>
            <p14:sldId id="495"/>
            <p14:sldId id="496"/>
            <p14:sldId id="497"/>
            <p14:sldId id="498"/>
            <p14:sldId id="499"/>
            <p14:sldId id="500"/>
            <p14:sldId id="501"/>
            <p14:sldId id="502"/>
            <p14:sldId id="535"/>
            <p14:sldId id="503"/>
            <p14:sldId id="504"/>
            <p14:sldId id="505"/>
            <p14:sldId id="506"/>
            <p14:sldId id="274"/>
            <p14:sldId id="507"/>
            <p14:sldId id="508"/>
            <p14:sldId id="509"/>
            <p14:sldId id="510"/>
            <p14:sldId id="307"/>
            <p14:sldId id="511"/>
            <p14:sldId id="512"/>
            <p14:sldId id="513"/>
            <p14:sldId id="514"/>
            <p14:sldId id="515"/>
            <p14:sldId id="516"/>
            <p14:sldId id="315"/>
            <p14:sldId id="517"/>
            <p14:sldId id="518"/>
            <p14:sldId id="536"/>
            <p14:sldId id="519"/>
            <p14:sldId id="520"/>
            <p14:sldId id="521"/>
            <p14:sldId id="522"/>
            <p14:sldId id="523"/>
            <p14:sldId id="524"/>
            <p14:sldId id="525"/>
            <p14:sldId id="526"/>
            <p14:sldId id="527"/>
            <p14:sldId id="528"/>
            <p14:sldId id="529"/>
          </p14:sldIdLst>
        </p14:section>
        <p14:section name="What next" id="{08D5CCDE-FF18-3F42-8A13-0EBDBE60ED79}">
          <p14:sldIdLst>
            <p14:sldId id="537"/>
            <p14:sldId id="532"/>
            <p14:sldId id="401"/>
            <p14:sldId id="533"/>
            <p14:sldId id="534"/>
            <p14:sldId id="530"/>
            <p14:sldId id="374"/>
            <p14:sldId id="539"/>
            <p14:sldId id="540"/>
          </p14:sldIdLst>
        </p14:section>
        <p14:section name="End" id="{D734FCFE-83EA-BC47-863F-B0C442C05902}">
          <p14:sldIdLst>
            <p14:sldId id="341"/>
            <p14:sldId id="34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6F8A"/>
    <a:srgbClr val="CF5C75"/>
    <a:srgbClr val="7A3F7D"/>
    <a:srgbClr val="EB6057"/>
    <a:srgbClr val="49B8AC"/>
    <a:srgbClr val="A8475D"/>
    <a:srgbClr val="47A3A2"/>
    <a:srgbClr val="8064A2"/>
    <a:srgbClr val="616EA7"/>
    <a:srgbClr val="5DB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45"/>
    <p:restoredTop sz="67007"/>
  </p:normalViewPr>
  <p:slideViewPr>
    <p:cSldViewPr snapToGrid="0">
      <p:cViewPr varScale="1">
        <p:scale>
          <a:sx n="83" d="100"/>
          <a:sy n="83" d="100"/>
        </p:scale>
        <p:origin x="2704" y="20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howGuides="1">
      <p:cViewPr varScale="1">
        <p:scale>
          <a:sx n="129" d="100"/>
          <a:sy n="129" d="100"/>
        </p:scale>
        <p:origin x="2720" y="20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font" Target="fonts/font1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font" Target="fonts/font17.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handoutMaster" Target="handoutMasters/handoutMaster1.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6.fntdata"/><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AC5536-04A3-CB4A-D4B5-96ADCF7481D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latin typeface="DM Sans" pitchFamily="2" charset="77"/>
            </a:endParaRPr>
          </a:p>
        </p:txBody>
      </p:sp>
      <p:sp>
        <p:nvSpPr>
          <p:cNvPr id="3" name="Date Placeholder 2">
            <a:extLst>
              <a:ext uri="{FF2B5EF4-FFF2-40B4-BE49-F238E27FC236}">
                <a16:creationId xmlns:a16="http://schemas.microsoft.com/office/drawing/2014/main" id="{A321A975-098B-24B0-1A2E-FFF38A317C7B}"/>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4A41E83-BE3C-2B4E-BE94-34A9BF3DADE3}" type="datetimeFigureOut">
              <a:rPr lang="en-US">
                <a:latin typeface="DM Sans" pitchFamily="2" charset="77"/>
              </a:rPr>
              <a:t>9/27/23</a:t>
            </a:fld>
            <a:endParaRPr lang="en-US">
              <a:latin typeface="DM Sans" pitchFamily="2" charset="77"/>
            </a:endParaRPr>
          </a:p>
        </p:txBody>
      </p:sp>
      <p:sp>
        <p:nvSpPr>
          <p:cNvPr id="4" name="Footer Placeholder 3">
            <a:extLst>
              <a:ext uri="{FF2B5EF4-FFF2-40B4-BE49-F238E27FC236}">
                <a16:creationId xmlns:a16="http://schemas.microsoft.com/office/drawing/2014/main" id="{2160D7DF-B317-2ED2-47AD-60CFE6DD5711}"/>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latin typeface="DM Sans" pitchFamily="2" charset="77"/>
            </a:endParaRPr>
          </a:p>
        </p:txBody>
      </p:sp>
      <p:sp>
        <p:nvSpPr>
          <p:cNvPr id="5" name="Slide Number Placeholder 4">
            <a:extLst>
              <a:ext uri="{FF2B5EF4-FFF2-40B4-BE49-F238E27FC236}">
                <a16:creationId xmlns:a16="http://schemas.microsoft.com/office/drawing/2014/main" id="{E5643D66-48F8-EEA9-2A1B-605F3157EE9C}"/>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3B8948A5-CE0E-4B49-8EFC-7EF0ACF868D2}" type="slidenum">
              <a:rPr lang="en-US">
                <a:latin typeface="DM Sans" pitchFamily="2" charset="77"/>
              </a:rPr>
              <a:t>‹#›</a:t>
            </a:fld>
            <a:endParaRPr lang="en-US">
              <a:latin typeface="DM Sans" pitchFamily="2" charset="77"/>
            </a:endParaRPr>
          </a:p>
        </p:txBody>
      </p:sp>
    </p:spTree>
    <p:extLst>
      <p:ext uri="{BB962C8B-B14F-4D97-AF65-F5344CB8AC3E}">
        <p14:creationId xmlns:p14="http://schemas.microsoft.com/office/powerpoint/2010/main" val="62908746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288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DM Sans" pitchFamily="2" charset="77"/>
              </a:defRPr>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DM Sans" pitchFamily="2" charset="77"/>
              </a:defRPr>
            </a:lvl1pPr>
          </a:lstStyle>
          <a:p>
            <a:fld id="{391B812C-AEBF-F441-B5E1-8EF31E86D571}" type="datetimeFigureOut">
              <a:rPr lang="en-US"/>
              <a:pPr/>
              <a:t>9/27/23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DM Sans" pitchFamily="2" charset="77"/>
              </a:defRPr>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DM Sans" pitchFamily="2" charset="77"/>
              </a:defRPr>
            </a:lvl1pPr>
          </a:lstStyle>
          <a:p>
            <a:fld id="{065E61C6-C2E9-8C4B-A7F2-C0544F7348CB}" type="slidenum">
              <a:rPr lang="en-GB"/>
              <a:pPr/>
              <a:t>‹#›</a:t>
            </a:fld>
            <a:endParaRPr lang="en-GB"/>
          </a:p>
        </p:txBody>
      </p:sp>
    </p:spTree>
    <p:extLst>
      <p:ext uri="{BB962C8B-B14F-4D97-AF65-F5344CB8AC3E}">
        <p14:creationId xmlns:p14="http://schemas.microsoft.com/office/powerpoint/2010/main" val="170846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M Sans" pitchFamily="2" charset="77"/>
        <a:ea typeface="+mn-ea"/>
        <a:cs typeface="+mn-cs"/>
      </a:defRPr>
    </a:lvl1pPr>
    <a:lvl2pPr marL="457200" algn="l" defTabSz="914400" rtl="0" eaLnBrk="1" latinLnBrk="0" hangingPunct="1">
      <a:defRPr sz="1200" b="0" i="0" kern="1200">
        <a:solidFill>
          <a:schemeClr val="tx1"/>
        </a:solidFill>
        <a:latin typeface="DM Sans" pitchFamily="2" charset="77"/>
        <a:ea typeface="+mn-ea"/>
        <a:cs typeface="+mn-cs"/>
      </a:defRPr>
    </a:lvl2pPr>
    <a:lvl3pPr marL="914400" algn="l" defTabSz="914400" rtl="0" eaLnBrk="1" latinLnBrk="0" hangingPunct="1">
      <a:defRPr sz="1200" b="0" i="0" kern="1200">
        <a:solidFill>
          <a:schemeClr val="tx1"/>
        </a:solidFill>
        <a:latin typeface="DM Sans" pitchFamily="2" charset="77"/>
        <a:ea typeface="+mn-ea"/>
        <a:cs typeface="+mn-cs"/>
      </a:defRPr>
    </a:lvl3pPr>
    <a:lvl4pPr marL="1371600" algn="l" defTabSz="914400" rtl="0" eaLnBrk="1" latinLnBrk="0" hangingPunct="1">
      <a:defRPr sz="1200" b="0" i="0" kern="1200">
        <a:solidFill>
          <a:schemeClr val="tx1"/>
        </a:solidFill>
        <a:latin typeface="DM Sans" pitchFamily="2" charset="77"/>
        <a:ea typeface="+mn-ea"/>
        <a:cs typeface="+mn-cs"/>
      </a:defRPr>
    </a:lvl4pPr>
    <a:lvl5pPr marL="1828800" algn="l" defTabSz="914400" rtl="0" eaLnBrk="1" latinLnBrk="0" hangingPunct="1">
      <a:defRPr sz="1200" b="0" i="0" kern="1200">
        <a:solidFill>
          <a:schemeClr val="tx1"/>
        </a:solidFill>
        <a:latin typeface="DM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ihi.org/resources/Pages/Publications/ImprovementGuidePracticalApproachEnhancingOrganizationalPerformance.aspx"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ihi.org/resources/_layouts/download.aspx?SourceURL=%2fresources%2fKnowledge+Center+Assets%2fTools+-+QualityImprovementProjectChangeConceptsWorksheet_c8af5542-2cb3-467f-a7ac-11000709eed8%2fIHITool_QIProjectChangeConceptsWorksheet.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q.health.org.uk/resource/creative-approaches-to-problem-solving/"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q.health.org.uk/get-involved/journals-and-learning-resources/"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q.health.org.uk/q-improvement-lab/" TargetMode="External"/><Relationship Id="rId5" Type="http://schemas.openxmlformats.org/officeDocument/2006/relationships/hyperlink" Target="https://q.health.org.uk/get-involved/" TargetMode="External"/><Relationship Id="rId4" Type="http://schemas.openxmlformats.org/officeDocument/2006/relationships/hyperlink" Target="https://q.health.org.uk/get-involved/events/"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q.health.org.uk/get-involved/events/" TargetMode="External"/><Relationship Id="rId2" Type="http://schemas.openxmlformats.org/officeDocument/2006/relationships/slide" Target="../slides/slide61.xml"/><Relationship Id="rId1" Type="http://schemas.openxmlformats.org/officeDocument/2006/relationships/notesMaster" Target="../notesMasters/notesMaster1.xml"/><Relationship Id="rId4" Type="http://schemas.openxmlformats.org/officeDocument/2006/relationships/hyperlink" Target="https://patientsafetycongress.co.uk/"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0</a:t>
            </a:fld>
            <a:endParaRPr lang="en-GB"/>
          </a:p>
        </p:txBody>
      </p:sp>
    </p:spTree>
    <p:extLst>
      <p:ext uri="{BB962C8B-B14F-4D97-AF65-F5344CB8AC3E}">
        <p14:creationId xmlns:p14="http://schemas.microsoft.com/office/powerpoint/2010/main" val="3447201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on the human side of change.</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p:txBody>
      </p:sp>
      <p:sp>
        <p:nvSpPr>
          <p:cNvPr id="4" name="Slide Number Placeholder 3"/>
          <p:cNvSpPr>
            <a:spLocks noGrp="1"/>
          </p:cNvSpPr>
          <p:nvPr>
            <p:ph type="sldNum" sz="quarter" idx="5"/>
          </p:nvPr>
        </p:nvSpPr>
        <p:spPr/>
        <p:txBody>
          <a:bodyPr/>
          <a:lstStyle/>
          <a:p>
            <a:fld id="{065E61C6-C2E9-8C4B-A7F2-C0544F7348CB}" type="slidenum">
              <a:rPr lang="en-GB" smtClean="0"/>
              <a:pPr/>
              <a:t>9</a:t>
            </a:fld>
            <a:endParaRPr lang="en-GB"/>
          </a:p>
        </p:txBody>
      </p:sp>
    </p:spTree>
    <p:extLst>
      <p:ext uri="{BB962C8B-B14F-4D97-AF65-F5344CB8AC3E}">
        <p14:creationId xmlns:p14="http://schemas.microsoft.com/office/powerpoint/2010/main" val="218478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Today we will be looking at the human side of change.</a:t>
            </a:r>
          </a:p>
        </p:txBody>
      </p:sp>
      <p:sp>
        <p:nvSpPr>
          <p:cNvPr id="4" name="Slide Number Placeholder 3"/>
          <p:cNvSpPr>
            <a:spLocks noGrp="1"/>
          </p:cNvSpPr>
          <p:nvPr>
            <p:ph type="sldNum" sz="quarter" idx="5"/>
          </p:nvPr>
        </p:nvSpPr>
        <p:spPr/>
        <p:txBody>
          <a:bodyPr/>
          <a:lstStyle/>
          <a:p>
            <a:fld id="{065E61C6-C2E9-8C4B-A7F2-C0544F7348CB}" type="slidenum">
              <a:rPr lang="en-GB" smtClean="0"/>
              <a:pPr/>
              <a:t>10</a:t>
            </a:fld>
            <a:endParaRPr lang="en-GB"/>
          </a:p>
        </p:txBody>
      </p:sp>
    </p:spTree>
    <p:extLst>
      <p:ext uri="{BB962C8B-B14F-4D97-AF65-F5344CB8AC3E}">
        <p14:creationId xmlns:p14="http://schemas.microsoft.com/office/powerpoint/2010/main" val="2861806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on the human side of change.</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a:p>
            <a:endParaRPr lang="en-GB" b="1" dirty="0"/>
          </a:p>
        </p:txBody>
      </p:sp>
      <p:sp>
        <p:nvSpPr>
          <p:cNvPr id="4" name="Slide Number Placeholder 3"/>
          <p:cNvSpPr>
            <a:spLocks noGrp="1"/>
          </p:cNvSpPr>
          <p:nvPr>
            <p:ph type="sldNum" sz="quarter" idx="5"/>
          </p:nvPr>
        </p:nvSpPr>
        <p:spPr/>
        <p:txBody>
          <a:bodyPr/>
          <a:lstStyle/>
          <a:p>
            <a:fld id="{065E61C6-C2E9-8C4B-A7F2-C0544F7348CB}" type="slidenum">
              <a:rPr lang="en-GB"/>
              <a:pPr/>
              <a:t>11</a:t>
            </a:fld>
            <a:endParaRPr lang="en-GB"/>
          </a:p>
        </p:txBody>
      </p:sp>
    </p:spTree>
    <p:extLst>
      <p:ext uri="{BB962C8B-B14F-4D97-AF65-F5344CB8AC3E}">
        <p14:creationId xmlns:p14="http://schemas.microsoft.com/office/powerpoint/2010/main" val="308628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12</a:t>
            </a:fld>
            <a:endParaRPr lang="en-GB"/>
          </a:p>
        </p:txBody>
      </p:sp>
    </p:spTree>
    <p:extLst>
      <p:ext uri="{BB962C8B-B14F-4D97-AF65-F5344CB8AC3E}">
        <p14:creationId xmlns:p14="http://schemas.microsoft.com/office/powerpoint/2010/main" val="3708574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See activity 8.1 in the Trainer Guide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45 mins (breakout rooms).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ea typeface="Calibri" panose="020F0502020204030204" pitchFamily="34" charset="0"/>
                <a:cs typeface="Times New Roman" panose="02020603050405020304" pitchFamily="18" charset="0"/>
              </a:rPr>
              <a:t>You should identify topics based on formative assessment and other key priorities for your organisation.</a:t>
            </a:r>
            <a:endParaRPr lang="en-GB" sz="1200" b="1" dirty="0"/>
          </a:p>
          <a:p>
            <a:endParaRPr lang="en-US" sz="1200" dirty="0"/>
          </a:p>
          <a:p>
            <a:pPr marL="0" lvl="0" indent="0" algn="l" rtl="0">
              <a:spcBef>
                <a:spcPts val="0"/>
              </a:spcBef>
              <a:spcAft>
                <a:spcPts val="0"/>
              </a:spcAft>
              <a:buNone/>
            </a:pPr>
            <a:r>
              <a:rPr lang="en-GB" sz="1200" b="0" dirty="0"/>
              <a:t>We have suggested six common concepts/tools and will give you 10 minutes in small groups to collate some info and teach it back.</a:t>
            </a:r>
          </a:p>
        </p:txBody>
      </p:sp>
      <p:sp>
        <p:nvSpPr>
          <p:cNvPr id="4" name="Slide Number Placeholder 3"/>
          <p:cNvSpPr>
            <a:spLocks noGrp="1"/>
          </p:cNvSpPr>
          <p:nvPr>
            <p:ph type="sldNum" sz="quarter" idx="5"/>
          </p:nvPr>
        </p:nvSpPr>
        <p:spPr/>
        <p:txBody>
          <a:bodyPr/>
          <a:lstStyle/>
          <a:p>
            <a:fld id="{065E61C6-C2E9-8C4B-A7F2-C0544F7348CB}" type="slidenum">
              <a:rPr lang="en-GB"/>
              <a:pPr/>
              <a:t>13</a:t>
            </a:fld>
            <a:endParaRPr lang="en-GB"/>
          </a:p>
        </p:txBody>
      </p:sp>
    </p:spTree>
    <p:extLst>
      <p:ext uri="{BB962C8B-B14F-4D97-AF65-F5344CB8AC3E}">
        <p14:creationId xmlns:p14="http://schemas.microsoft.com/office/powerpoint/2010/main" val="783941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 mins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14</a:t>
            </a:fld>
            <a:endParaRPr lang="en-GB"/>
          </a:p>
        </p:txBody>
      </p:sp>
    </p:spTree>
    <p:extLst>
      <p:ext uri="{BB962C8B-B14F-4D97-AF65-F5344CB8AC3E}">
        <p14:creationId xmlns:p14="http://schemas.microsoft.com/office/powerpoint/2010/main" val="4173396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15</a:t>
            </a:fld>
            <a:endParaRPr lang="en-GB"/>
          </a:p>
        </p:txBody>
      </p:sp>
    </p:spTree>
    <p:extLst>
      <p:ext uri="{BB962C8B-B14F-4D97-AF65-F5344CB8AC3E}">
        <p14:creationId xmlns:p14="http://schemas.microsoft.com/office/powerpoint/2010/main" val="1146952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session is a starter for your journey in recognising the role behaviour plays in leading change.</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16</a:t>
            </a:fld>
            <a:endParaRPr lang="en-GB"/>
          </a:p>
        </p:txBody>
      </p:sp>
    </p:spTree>
    <p:extLst>
      <p:ext uri="{BB962C8B-B14F-4D97-AF65-F5344CB8AC3E}">
        <p14:creationId xmlns:p14="http://schemas.microsoft.com/office/powerpoint/2010/main" val="3738969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As we’re all well aware, the world isn’t perfect and by nature humans don’t always do the ‘right’ thing.</a:t>
            </a:r>
          </a:p>
          <a:p>
            <a:endParaRPr lang="en-GB" b="0" baseline="0" dirty="0"/>
          </a:p>
          <a:p>
            <a:r>
              <a:rPr lang="en-GB" b="0" baseline="0" dirty="0"/>
              <a:t>We all engage in behaviours that are ‘bad’. Sometimes we drive too fast, sometimes we drink too much despite knowing the consequences.</a:t>
            </a:r>
          </a:p>
          <a:p>
            <a:endParaRPr lang="en-GB" b="0" baseline="0" dirty="0"/>
          </a:p>
          <a:p>
            <a:r>
              <a:rPr lang="en-GB" b="0" baseline="0" dirty="0"/>
              <a:t>At work the same rules apply – we don’t always do the ‘right’ thing and it isn’t just because we don’t know what is best – not washing our hands as often as we should, not documenting patient observations as frequently as needed. I’m sure most of us intend to do what’s right, we just forget or we get distracted by stress and other things.</a:t>
            </a:r>
          </a:p>
          <a:p>
            <a:endParaRPr lang="en-GB" b="0" baseline="0" dirty="0"/>
          </a:p>
          <a:p>
            <a:r>
              <a:rPr lang="en-GB" b="0" baseline="0" dirty="0"/>
              <a:t>Everything we do in healthcare relies on people, so it’s obvious that whenever we need to change something – or do some QI work – that we need people to work differently and help us.</a:t>
            </a:r>
          </a:p>
          <a:p>
            <a:endParaRPr lang="en-GB" b="0" baseline="0" dirty="0"/>
          </a:p>
          <a:p>
            <a:r>
              <a:rPr lang="en-GB" b="0" baseline="0" dirty="0"/>
              <a:t>The challenge is how can we actually change people’s behaviour… it’s not always easy!</a:t>
            </a:r>
          </a:p>
          <a:p>
            <a:endParaRPr lang="en-GB" b="0" baseline="0"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17</a:t>
            </a:fld>
            <a:endParaRPr lang="en-GB"/>
          </a:p>
        </p:txBody>
      </p:sp>
    </p:spTree>
    <p:extLst>
      <p:ext uri="{BB962C8B-B14F-4D97-AF65-F5344CB8AC3E}">
        <p14:creationId xmlns:p14="http://schemas.microsoft.com/office/powerpoint/2010/main" val="894740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more we do something, the more it becomes routine… the more we go on ‘autopilot’. </a:t>
            </a:r>
          </a:p>
          <a:p>
            <a:endParaRPr lang="en-US" dirty="0"/>
          </a:p>
          <a:p>
            <a:r>
              <a:rPr lang="en-US" dirty="0"/>
              <a:t>When we make a change (like doing QI work), we will be asking people to stop doing what has become a habit and start doing something new – and importantly make new habits. </a:t>
            </a:r>
          </a:p>
          <a:p>
            <a:endParaRPr lang="en-US" dirty="0"/>
          </a:p>
          <a:p>
            <a:r>
              <a:rPr lang="en-US" dirty="0"/>
              <a:t>This may require us to stop and think, and make deliberate decisions about the new change – but it can be hard to break the cycle, especially when people don’t feel motivated to do so or are feeling change fatigue…</a:t>
            </a:r>
          </a:p>
          <a:p>
            <a:endParaRPr lang="en-US" dirty="0"/>
          </a:p>
          <a:p>
            <a:r>
              <a:rPr lang="en-US" dirty="0"/>
              <a:t>An example – let’s say I recently decided to stop taking sugar in my tea and wanted to swap it for sweetener. For a week, I find myself still putting sugar in my tea, despite not wanting to. It’s just a force of habit. In this example I have the motivation or will to change – it’s just about breaking the cycle…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18</a:t>
            </a:fld>
            <a:endParaRPr lang="en-GB"/>
          </a:p>
        </p:txBody>
      </p:sp>
    </p:spTree>
    <p:extLst>
      <p:ext uri="{BB962C8B-B14F-4D97-AF65-F5344CB8AC3E}">
        <p14:creationId xmlns:p14="http://schemas.microsoft.com/office/powerpoint/2010/main" val="2983835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1</a:t>
            </a:fld>
            <a:endParaRPr lang="en-GB"/>
          </a:p>
        </p:txBody>
      </p:sp>
    </p:spTree>
    <p:extLst>
      <p:ext uri="{BB962C8B-B14F-4D97-AF65-F5344CB8AC3E}">
        <p14:creationId xmlns:p14="http://schemas.microsoft.com/office/powerpoint/2010/main" val="4213889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t>So what happens when somebody doesn’t have the desire to change, or if a team is experiencing change fatigue?  </a:t>
            </a:r>
          </a:p>
          <a:p>
            <a:pPr marL="158686"/>
            <a:endParaRPr lang="en-GB" b="0" baseline="0" dirty="0"/>
          </a:p>
          <a:p>
            <a:r>
              <a:rPr lang="en-GB" b="0" baseline="0" dirty="0"/>
              <a:t>They may think ‘stuff it, I’m just going to continue working in the same way I always have’, thinking there’s no real consequence to it.</a:t>
            </a:r>
          </a:p>
          <a:p>
            <a:pPr marL="158686"/>
            <a:endParaRPr lang="en-GB" b="0" baseline="0" dirty="0"/>
          </a:p>
          <a:p>
            <a:r>
              <a:rPr lang="en-GB" b="1" baseline="0" dirty="0"/>
              <a:t>Ask the question on screen.</a:t>
            </a:r>
          </a:p>
          <a:p>
            <a:endParaRPr lang="en-GB" b="0" baseline="0" dirty="0"/>
          </a:p>
          <a:p>
            <a:r>
              <a:rPr lang="en-GB" b="0" baseline="0" dirty="0"/>
              <a:t>So people don’t always have the desire to change. There are many things that will influence this:</a:t>
            </a:r>
          </a:p>
          <a:p>
            <a:pPr marL="171381" indent="-171381">
              <a:buFontTx/>
              <a:buChar char="-"/>
            </a:pPr>
            <a:r>
              <a:rPr lang="en-GB" b="0" baseline="0" dirty="0"/>
              <a:t>Their beliefs about the benefits of the change</a:t>
            </a:r>
          </a:p>
          <a:p>
            <a:pPr marL="628396" lvl="1" indent="-171381">
              <a:buFontTx/>
              <a:buChar char="-"/>
            </a:pPr>
            <a:r>
              <a:rPr lang="en-GB" b="0" baseline="0" dirty="0"/>
              <a:t>If they don’t see the worth in the change then of course they won’t commit to it</a:t>
            </a:r>
          </a:p>
          <a:p>
            <a:pPr marL="171381" indent="-171381">
              <a:buFontTx/>
              <a:buChar char="-"/>
            </a:pPr>
            <a:r>
              <a:rPr lang="en-GB" b="0" baseline="0" dirty="0"/>
              <a:t>What others do and think related to the change</a:t>
            </a:r>
          </a:p>
          <a:p>
            <a:pPr marL="628396" lvl="1" indent="-171381">
              <a:buFontTx/>
              <a:buChar char="-"/>
            </a:pPr>
            <a:r>
              <a:rPr lang="en-GB" b="0" baseline="0" dirty="0"/>
              <a:t>If no one else is endorsing it then it can be much easier to go with the group</a:t>
            </a:r>
          </a:p>
          <a:p>
            <a:pPr marL="628396" lvl="1" indent="-171381">
              <a:buFontTx/>
              <a:buChar char="-"/>
            </a:pPr>
            <a:r>
              <a:rPr lang="en-GB" b="0" baseline="0" dirty="0"/>
              <a:t>If people are openly criticising it then likewise…</a:t>
            </a:r>
          </a:p>
          <a:p>
            <a:pPr marL="171381" indent="-171381">
              <a:buFontTx/>
              <a:buChar char="-"/>
            </a:pPr>
            <a:r>
              <a:rPr lang="en-GB" b="0" baseline="0" dirty="0"/>
              <a:t>Whether we think we have the skills</a:t>
            </a:r>
          </a:p>
          <a:p>
            <a:pPr marL="628396" lvl="1" indent="-171381">
              <a:buFontTx/>
              <a:buChar char="-"/>
            </a:pPr>
            <a:r>
              <a:rPr lang="en-GB" b="0" baseline="0" dirty="0"/>
              <a:t>If you don’t know </a:t>
            </a:r>
            <a:r>
              <a:rPr lang="en-GB" b="0" i="1" baseline="0" dirty="0"/>
              <a:t>how</a:t>
            </a:r>
            <a:r>
              <a:rPr lang="en-GB" b="0" i="0" baseline="0" dirty="0"/>
              <a:t> to do the change or are unsure about it then you are unlikely to do it.</a:t>
            </a:r>
          </a:p>
          <a:p>
            <a:pPr marL="457015" lvl="1"/>
            <a:endParaRPr lang="en-GB" b="0" i="0" baseline="0" dirty="0"/>
          </a:p>
          <a:p>
            <a:r>
              <a:rPr lang="en-GB" b="1" i="1" baseline="0" dirty="0"/>
              <a:t>Any suggestions on how to overcome these problems?</a:t>
            </a:r>
          </a:p>
          <a:p>
            <a:endParaRPr lang="en-GB" b="0" baseline="0" dirty="0"/>
          </a:p>
          <a:p>
            <a:endParaRPr lang="en-GB" b="0" baseline="0" dirty="0"/>
          </a:p>
        </p:txBody>
      </p:sp>
      <p:sp>
        <p:nvSpPr>
          <p:cNvPr id="4" name="Slide Number Placeholder 3"/>
          <p:cNvSpPr>
            <a:spLocks noGrp="1"/>
          </p:cNvSpPr>
          <p:nvPr>
            <p:ph type="sldNum" sz="quarter" idx="5"/>
          </p:nvPr>
        </p:nvSpPr>
        <p:spPr/>
        <p:txBody>
          <a:bodyPr/>
          <a:lstStyle/>
          <a:p>
            <a:fld id="{065E61C6-C2E9-8C4B-A7F2-C0544F7348CB}" type="slidenum">
              <a:rPr lang="en-GB"/>
              <a:pPr/>
              <a:t>19</a:t>
            </a:fld>
            <a:endParaRPr lang="en-GB"/>
          </a:p>
        </p:txBody>
      </p:sp>
    </p:spTree>
    <p:extLst>
      <p:ext uri="{BB962C8B-B14F-4D97-AF65-F5344CB8AC3E}">
        <p14:creationId xmlns:p14="http://schemas.microsoft.com/office/powerpoint/2010/main" val="1393925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81" indent="-171381" defTabSz="914030">
              <a:buFontTx/>
              <a:buChar char="-"/>
              <a:defRPr/>
            </a:pPr>
            <a:r>
              <a:rPr lang="en-GB" dirty="0"/>
              <a:t>Using a behaviour change theory to structure our thinking around some of our common problems can help us to address some of those other factors that help people to change their behaviour and in doing so get us thinking about things in a different way from how we usually would</a:t>
            </a:r>
          </a:p>
          <a:p>
            <a:pPr marL="171381" indent="-171381" defTabSz="914030">
              <a:buFontTx/>
              <a:buChar char="-"/>
              <a:defRPr/>
            </a:pPr>
            <a:endParaRPr lang="en-GB" dirty="0"/>
          </a:p>
          <a:p>
            <a:pPr marL="171381" indent="-171381" defTabSz="914030">
              <a:buFontTx/>
              <a:buChar char="-"/>
              <a:defRPr/>
            </a:pPr>
            <a:r>
              <a:rPr lang="en-GB" dirty="0"/>
              <a:t>There are many reasons why using behaviour change theory can help… </a:t>
            </a:r>
            <a:r>
              <a:rPr lang="en-GB" b="1" dirty="0"/>
              <a:t>(read off slide)</a:t>
            </a:r>
          </a:p>
          <a:p>
            <a:pPr marL="171381" indent="-171381" defTabSz="914030">
              <a:buFontTx/>
              <a:buChar char="-"/>
              <a:defRPr/>
            </a:pPr>
            <a:endParaRPr lang="en-GB" dirty="0"/>
          </a:p>
          <a:p>
            <a:pPr marL="171381" indent="-171381" defTabSz="914030">
              <a:buFontTx/>
              <a:buChar char="-"/>
              <a:defRPr/>
            </a:pPr>
            <a:endParaRPr lang="en-GB" dirty="0"/>
          </a:p>
          <a:p>
            <a:pPr marL="171381" indent="-171381" defTabSz="914030">
              <a:buFontTx/>
              <a:buChar char="-"/>
              <a:defRPr/>
            </a:pPr>
            <a:endParaRPr lang="en-GB" dirty="0"/>
          </a:p>
          <a:p>
            <a:pPr defTabSz="914030">
              <a:defRPr/>
            </a:pPr>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20</a:t>
            </a:fld>
            <a:endParaRPr lang="en-GB"/>
          </a:p>
        </p:txBody>
      </p:sp>
    </p:spTree>
    <p:extLst>
      <p:ext uri="{BB962C8B-B14F-4D97-AF65-F5344CB8AC3E}">
        <p14:creationId xmlns:p14="http://schemas.microsoft.com/office/powerpoint/2010/main" val="1293363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model is the COM-B Model. It’s a behaviour change model. As can be seen in the diagram, capability and opportunity influence motivation, and all three influence behaviour change but are also influenced by the change which occurs. </a:t>
            </a:r>
          </a:p>
          <a:p>
            <a:endParaRPr lang="en-GB" dirty="0"/>
          </a:p>
          <a:p>
            <a:pPr marL="171450" indent="-171450">
              <a:buFont typeface="Arial" panose="020B0604020202020204" pitchFamily="34" charset="0"/>
              <a:buChar char="•"/>
            </a:pPr>
            <a:r>
              <a:rPr lang="en-GB" dirty="0"/>
              <a:t>So an example of this might be that you target the opportunity component to try to encourage somebody who is inactive to be more active </a:t>
            </a:r>
          </a:p>
          <a:p>
            <a:pPr marL="171450" indent="-171450">
              <a:buFont typeface="Arial" panose="020B0604020202020204" pitchFamily="34" charset="0"/>
              <a:buChar char="•"/>
            </a:pPr>
            <a:r>
              <a:rPr lang="en-GB" dirty="0"/>
              <a:t>A change idea might be to provide social and physical opportunity through free group exercise sessions</a:t>
            </a:r>
          </a:p>
          <a:p>
            <a:pPr marL="171450" indent="-171450">
              <a:buFont typeface="Arial" panose="020B0604020202020204" pitchFamily="34" charset="0"/>
              <a:buChar char="•"/>
            </a:pPr>
            <a:r>
              <a:rPr lang="en-GB" dirty="0"/>
              <a:t>Because the model is interactional – if this individual initially thought that they did not have the appropriate skills to take part in an activity (which would be their capability) but were still provided with the opportunities to attend a class, then by going to this class they might reinforce the idea that they do have the capabilities required</a:t>
            </a:r>
          </a:p>
          <a:p>
            <a:pPr marL="171450" indent="-171450">
              <a:buFont typeface="Arial" panose="020B0604020202020204" pitchFamily="34" charset="0"/>
              <a:buChar char="•"/>
            </a:pPr>
            <a:r>
              <a:rPr lang="en-GB" dirty="0"/>
              <a:t>This interaction between the components can be effective at facilitating long-term behaviour change due to some of the knock-on effects that targeting just one area has.</a:t>
            </a:r>
          </a:p>
          <a:p>
            <a:pPr marL="158686"/>
            <a:endParaRPr lang="en-GB" b="0" baseline="0"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21</a:t>
            </a:fld>
            <a:endParaRPr lang="en-GB"/>
          </a:p>
        </p:txBody>
      </p:sp>
    </p:spTree>
    <p:extLst>
      <p:ext uri="{BB962C8B-B14F-4D97-AF65-F5344CB8AC3E}">
        <p14:creationId xmlns:p14="http://schemas.microsoft.com/office/powerpoint/2010/main" val="11909530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COM-B model proposes that there are three components to any behaviour (B): Capability (C), Opportunity (O) and Motivation (M). And those three areas are the key drivers of behaviour.</a:t>
            </a:r>
          </a:p>
          <a:p>
            <a:endParaRPr lang="en-GB" b="1" dirty="0"/>
          </a:p>
          <a:p>
            <a:r>
              <a:rPr lang="en-GB" b="1" dirty="0"/>
              <a:t>Capability</a:t>
            </a:r>
            <a:r>
              <a:rPr lang="en-GB" dirty="0"/>
              <a:t> refers to whether we have the knowledge, skills and abilities required to engage in a particular behaviour. Its two components are: </a:t>
            </a:r>
          </a:p>
          <a:p>
            <a:r>
              <a:rPr lang="en-GB" dirty="0"/>
              <a:t>• Psychological capability: our knowledge/psychological strength, skills or stamina </a:t>
            </a:r>
          </a:p>
          <a:p>
            <a:r>
              <a:rPr lang="en-GB" dirty="0"/>
              <a:t>• Physical capability: our physical strength, skill or stamina.</a:t>
            </a:r>
          </a:p>
          <a:p>
            <a:endParaRPr lang="en-GB" dirty="0"/>
          </a:p>
          <a:p>
            <a:r>
              <a:rPr lang="en-GB" dirty="0"/>
              <a:t>In the context of this model, </a:t>
            </a:r>
            <a:r>
              <a:rPr lang="en-GB" b="1" dirty="0"/>
              <a:t>opportunity</a:t>
            </a:r>
            <a:r>
              <a:rPr lang="en-GB" dirty="0"/>
              <a:t> refers to the external factors which make the execution of a particular behaviour possible. Its two components are: </a:t>
            </a:r>
          </a:p>
          <a:p>
            <a:r>
              <a:rPr lang="en-GB" dirty="0"/>
              <a:t>• Physical opportunity: opportunities provided by the environment, such as time, location and resource </a:t>
            </a:r>
          </a:p>
          <a:p>
            <a:r>
              <a:rPr lang="en-GB" dirty="0"/>
              <a:t>• Social opportunity: opportunities as a result of social factors, such as cultural norms and social cues.</a:t>
            </a:r>
          </a:p>
          <a:p>
            <a:endParaRPr lang="en-GB" b="0" baseline="0" dirty="0"/>
          </a:p>
          <a:p>
            <a:r>
              <a:rPr lang="en-GB" b="1" dirty="0"/>
              <a:t>Motivation</a:t>
            </a:r>
            <a:r>
              <a:rPr lang="en-GB" dirty="0"/>
              <a:t> refers to the internal processes which influence our decision making and behaviours. Its two components are: </a:t>
            </a:r>
          </a:p>
          <a:p>
            <a:r>
              <a:rPr lang="en-GB" dirty="0"/>
              <a:t>• Reflective motivation: reflective processes, such as making plans and evaluating things that have already happened </a:t>
            </a:r>
          </a:p>
          <a:p>
            <a:r>
              <a:rPr lang="en-GB" dirty="0"/>
              <a:t>• Automatic motivation: automatic processes, such as our desires, impulses and inhibitions.</a:t>
            </a:r>
          </a:p>
          <a:p>
            <a:endParaRPr lang="en-GB" b="0" baseline="0" dirty="0"/>
          </a:p>
          <a:p>
            <a:endParaRPr lang="en-GB" b="0" baseline="0" dirty="0"/>
          </a:p>
        </p:txBody>
      </p:sp>
      <p:sp>
        <p:nvSpPr>
          <p:cNvPr id="4" name="Slide Number Placeholder 3"/>
          <p:cNvSpPr>
            <a:spLocks noGrp="1"/>
          </p:cNvSpPr>
          <p:nvPr>
            <p:ph type="sldNum" sz="quarter" idx="5"/>
          </p:nvPr>
        </p:nvSpPr>
        <p:spPr/>
        <p:txBody>
          <a:bodyPr/>
          <a:lstStyle/>
          <a:p>
            <a:fld id="{065E61C6-C2E9-8C4B-A7F2-C0544F7348CB}" type="slidenum">
              <a:rPr lang="en-GB"/>
              <a:pPr/>
              <a:t>22</a:t>
            </a:fld>
            <a:endParaRPr lang="en-GB"/>
          </a:p>
        </p:txBody>
      </p:sp>
    </p:spTree>
    <p:extLst>
      <p:ext uri="{BB962C8B-B14F-4D97-AF65-F5344CB8AC3E}">
        <p14:creationId xmlns:p14="http://schemas.microsoft.com/office/powerpoint/2010/main" val="2519096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Taking into account that the COM-B model states that in order to change or influence behaviour we need the underpinning Capability, Opportunity, Motivation:</a:t>
            </a:r>
          </a:p>
          <a:p>
            <a:endParaRPr lang="en-GB" dirty="0"/>
          </a:p>
          <a:p>
            <a:r>
              <a:rPr lang="en-GB" dirty="0"/>
              <a:t>For example if we wanted to start riding our bike to work. Firstly we need the </a:t>
            </a:r>
            <a:r>
              <a:rPr lang="en-GB" b="1" dirty="0"/>
              <a:t>capability</a:t>
            </a:r>
            <a:r>
              <a:rPr lang="en-GB" dirty="0"/>
              <a:t> – we need to be able to ride a bike, be able to confidently ride, know the way and have the fitness level to ride that distance.</a:t>
            </a:r>
            <a:endParaRPr lang="en-GB" dirty="0">
              <a:cs typeface="Calibri"/>
            </a:endParaRPr>
          </a:p>
          <a:p>
            <a:endParaRPr lang="en-GB" dirty="0"/>
          </a:p>
          <a:p>
            <a:r>
              <a:rPr lang="en-GB" dirty="0"/>
              <a:t>Then we need the </a:t>
            </a:r>
            <a:r>
              <a:rPr lang="en-GB" b="1" dirty="0"/>
              <a:t>opportunity</a:t>
            </a:r>
            <a:r>
              <a:rPr lang="en-GB" dirty="0"/>
              <a:t>. The physical opportunity – i.e. having a bike to ride, having the time to be able to ride it to work, somewhere to store the bike when you get there, etc. There may also be social opportunity like social norms. Do lots of people ride bikes? Is it a very car-dominant part of the world with highways and no cycle lanes? Is it safe?</a:t>
            </a:r>
            <a:endParaRPr lang="en-GB" dirty="0">
              <a:cs typeface="Calibri"/>
            </a:endParaRPr>
          </a:p>
          <a:p>
            <a:endParaRPr lang="en-GB" dirty="0"/>
          </a:p>
          <a:p>
            <a:r>
              <a:rPr lang="en-GB" dirty="0"/>
              <a:t>Lastly we need the </a:t>
            </a:r>
            <a:r>
              <a:rPr lang="en-GB" b="1" dirty="0"/>
              <a:t>motivation</a:t>
            </a:r>
            <a:r>
              <a:rPr lang="en-GB" dirty="0"/>
              <a:t> – wanting to ride the bike to work, understanding the benefits and drawbacks of riding the bike to work.</a:t>
            </a:r>
            <a:endParaRPr lang="en-GB" dirty="0">
              <a:cs typeface="Calibri"/>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065E61C6-C2E9-8C4B-A7F2-C0544F7348CB}" type="slidenum">
              <a:rPr lang="en-GB"/>
              <a:pPr/>
              <a:t>23</a:t>
            </a:fld>
            <a:endParaRPr lang="en-GB"/>
          </a:p>
        </p:txBody>
      </p:sp>
    </p:spTree>
    <p:extLst>
      <p:ext uri="{BB962C8B-B14F-4D97-AF65-F5344CB8AC3E}">
        <p14:creationId xmlns:p14="http://schemas.microsoft.com/office/powerpoint/2010/main" val="14907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Here’s an example.</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24</a:t>
            </a:fld>
            <a:endParaRPr lang="en-GB"/>
          </a:p>
        </p:txBody>
      </p:sp>
    </p:spTree>
    <p:extLst>
      <p:ext uri="{BB962C8B-B14F-4D97-AF65-F5344CB8AC3E}">
        <p14:creationId xmlns:p14="http://schemas.microsoft.com/office/powerpoint/2010/main" val="1985857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These are the behaviours which are causing Graham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Read through some examples on slide.</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25</a:t>
            </a:fld>
            <a:endParaRPr lang="en-GB"/>
          </a:p>
        </p:txBody>
      </p:sp>
    </p:spTree>
    <p:extLst>
      <p:ext uri="{BB962C8B-B14F-4D97-AF65-F5344CB8AC3E}">
        <p14:creationId xmlns:p14="http://schemas.microsoft.com/office/powerpoint/2010/main" val="3256197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If we consider this problem from a behaviour angle:</a:t>
            </a:r>
          </a:p>
          <a:p>
            <a:r>
              <a:rPr lang="en-GB" b="1" dirty="0"/>
              <a:t>Do they have the capability?</a:t>
            </a:r>
          </a:p>
          <a:p>
            <a:r>
              <a:rPr lang="en-GB" b="1" dirty="0"/>
              <a:t>Do they have the motivation?</a:t>
            </a:r>
          </a:p>
          <a:p>
            <a:r>
              <a:rPr lang="en-GB" b="1" dirty="0"/>
              <a:t>Do they have the opportunity?</a:t>
            </a:r>
          </a:p>
        </p:txBody>
      </p:sp>
      <p:sp>
        <p:nvSpPr>
          <p:cNvPr id="4" name="Slide Number Placeholder 3"/>
          <p:cNvSpPr>
            <a:spLocks noGrp="1"/>
          </p:cNvSpPr>
          <p:nvPr>
            <p:ph type="sldNum" sz="quarter" idx="5"/>
          </p:nvPr>
        </p:nvSpPr>
        <p:spPr/>
        <p:txBody>
          <a:bodyPr/>
          <a:lstStyle/>
          <a:p>
            <a:fld id="{065E61C6-C2E9-8C4B-A7F2-C0544F7348CB}" type="slidenum">
              <a:rPr lang="en-GB"/>
              <a:pPr/>
              <a:t>26</a:t>
            </a:fld>
            <a:endParaRPr lang="en-GB"/>
          </a:p>
        </p:txBody>
      </p:sp>
    </p:spTree>
    <p:extLst>
      <p:ext uri="{BB962C8B-B14F-4D97-AF65-F5344CB8AC3E}">
        <p14:creationId xmlns:p14="http://schemas.microsoft.com/office/powerpoint/2010/main" val="30926708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rPr>
              <a:t>This is where the behaviour change wheel comes into play.</a:t>
            </a:r>
          </a:p>
          <a:p>
            <a:pPr marL="158686"/>
            <a:endParaRPr lang="en-GB" sz="1200" b="0" baseline="0" dirty="0">
              <a:solidFill>
                <a:schemeClr val="tx1"/>
              </a:solidFill>
            </a:endParaRPr>
          </a:p>
          <a:p>
            <a:r>
              <a:rPr lang="en-GB" sz="1200" b="0" baseline="0" dirty="0">
                <a:solidFill>
                  <a:schemeClr val="tx1"/>
                </a:solidFill>
              </a:rPr>
              <a:t>The purple section in the middle of the wheel is the COM-B model, which you already know.</a:t>
            </a:r>
          </a:p>
          <a:p>
            <a:endParaRPr lang="en-GB" sz="1200" b="0" baseline="0" dirty="0">
              <a:solidFill>
                <a:schemeClr val="tx1"/>
              </a:solidFill>
            </a:endParaRPr>
          </a:p>
          <a:p>
            <a:r>
              <a:rPr lang="en-GB" sz="1200" b="0" baseline="0" dirty="0">
                <a:solidFill>
                  <a:schemeClr val="tx1"/>
                </a:solidFill>
              </a:rPr>
              <a:t>The bit we’ll be focusing on now is the turquoise section, which outlines the different types of intervention functions you could consider.</a:t>
            </a:r>
          </a:p>
          <a:p>
            <a:endParaRPr lang="en-GB" sz="1200" b="0" baseline="0" dirty="0">
              <a:solidFill>
                <a:schemeClr val="tx1"/>
              </a:solidFill>
            </a:endParaRPr>
          </a:p>
          <a:p>
            <a:r>
              <a:rPr lang="en-GB" sz="1200" b="0" baseline="0" dirty="0">
                <a:solidFill>
                  <a:schemeClr val="tx1"/>
                </a:solidFill>
              </a:rPr>
              <a:t>Just a side note, the outer bit of the wheel in pink is more at an organisation or policy level, and focuses on the bigger influences of behaviour such as legislation and regulation. We won’t go into that today, but you can read more about it in Professor Michie’s paper, referenced on this slide.</a:t>
            </a:r>
          </a:p>
          <a:p>
            <a:endParaRPr lang="en-GB" sz="1200" b="0" i="1" baseline="0" dirty="0">
              <a:solidFill>
                <a:schemeClr val="tx1"/>
              </a:solidFill>
            </a:endParaRPr>
          </a:p>
          <a:p>
            <a:r>
              <a:rPr lang="en-US" sz="1200" i="1" baseline="0" dirty="0">
                <a:solidFill>
                  <a:schemeClr val="tx1"/>
                </a:solidFill>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DM Sans" pitchFamily="2" charset="77"/>
              </a:rPr>
              <a:t>Michie, S. et al. (2011). The behaviour change wheel: a new method for characterising and designing behaviour change interventions.</a:t>
            </a:r>
            <a:r>
              <a:rPr lang="en-GB" sz="1200" i="0" dirty="0">
                <a:solidFill>
                  <a:schemeClr val="tx1"/>
                </a:solidFill>
                <a:latin typeface="DM Sans" pitchFamily="2" charset="77"/>
              </a:rPr>
              <a:t> </a:t>
            </a:r>
            <a:r>
              <a:rPr lang="en-GB" sz="1200" i="1" dirty="0">
                <a:solidFill>
                  <a:schemeClr val="tx1"/>
                </a:solidFill>
                <a:latin typeface="DM Sans" pitchFamily="2" charset="77"/>
              </a:rPr>
              <a:t>Implementation science. </a:t>
            </a:r>
            <a:r>
              <a:rPr lang="en-US" sz="1200" dirty="0">
                <a:solidFill>
                  <a:schemeClr val="tx1"/>
                </a:solidFill>
                <a:effectLst/>
                <a:ea typeface="Calibri" panose="020F0502020204030204" pitchFamily="34" charset="0"/>
                <a:cs typeface="Times New Roman" panose="02020603050405020304" pitchFamily="18" charset="0"/>
              </a:rPr>
              <a:t>https://</a:t>
            </a:r>
            <a:r>
              <a:rPr lang="en-US" sz="1200" dirty="0" err="1">
                <a:solidFill>
                  <a:schemeClr val="tx1"/>
                </a:solidFill>
                <a:effectLst/>
                <a:ea typeface="Calibri" panose="020F0502020204030204" pitchFamily="34" charset="0"/>
                <a:cs typeface="Times New Roman" panose="02020603050405020304" pitchFamily="18" charset="0"/>
              </a:rPr>
              <a:t>implementationscience.biomedcentral.com</a:t>
            </a:r>
            <a:r>
              <a:rPr lang="en-US" sz="1200" dirty="0">
                <a:solidFill>
                  <a:schemeClr val="tx1"/>
                </a:solidFill>
                <a:effectLst/>
                <a:ea typeface="Calibri" panose="020F0502020204030204" pitchFamily="34" charset="0"/>
                <a:cs typeface="Times New Roman" panose="02020603050405020304" pitchFamily="18" charset="0"/>
              </a:rPr>
              <a:t>/articles/10.1186/1748-5908-6-42</a:t>
            </a:r>
            <a:endParaRPr lang="en-GB" sz="1200" dirty="0">
              <a:solidFill>
                <a:schemeClr val="tx1"/>
              </a:solidFill>
              <a:effectLst/>
              <a:ea typeface="Calibri" panose="020F0502020204030204" pitchFamily="34" charset="0"/>
              <a:cs typeface="Times New Roman" panose="02020603050405020304" pitchFamily="18" charset="0"/>
            </a:endParaRPr>
          </a:p>
          <a:p>
            <a:endParaRPr lang="en-GB" sz="1200" i="1" baseline="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27</a:t>
            </a:fld>
            <a:endParaRPr lang="en-GB"/>
          </a:p>
        </p:txBody>
      </p:sp>
    </p:spTree>
    <p:extLst>
      <p:ext uri="{BB962C8B-B14F-4D97-AF65-F5344CB8AC3E}">
        <p14:creationId xmlns:p14="http://schemas.microsoft.com/office/powerpoint/2010/main" val="440742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This slide is just for your information, and gives a definition and an example of all nine intervention functions (you can go back and read this in your own time).</a:t>
            </a:r>
          </a:p>
          <a:p>
            <a:endParaRPr lang="en-GB" baseline="0" dirty="0"/>
          </a:p>
          <a:p>
            <a:endParaRPr lang="en-GB" baseline="0" dirty="0"/>
          </a:p>
          <a:p>
            <a:endParaRPr lang="en-GB" baseline="0"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28</a:t>
            </a:fld>
            <a:endParaRPr lang="en-GB"/>
          </a:p>
        </p:txBody>
      </p:sp>
    </p:spTree>
    <p:extLst>
      <p:ext uri="{BB962C8B-B14F-4D97-AF65-F5344CB8AC3E}">
        <p14:creationId xmlns:p14="http://schemas.microsoft.com/office/powerpoint/2010/main" val="2182232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All materials associated with this programme are copyrighted. CC-BY-SA allows anyone to use this slide deck for free, as long as the authors and contributors are credited. </a:t>
            </a:r>
          </a:p>
          <a:p>
            <a:endParaRPr lang="en-GB" b="1" dirty="0"/>
          </a:p>
          <a:p>
            <a:r>
              <a:rPr lang="en-GB" b="1" dirty="0"/>
              <a:t>You should not add your own logos to these materials without the express permission of all authors, as this would be a direct infringement on the copyright. We want to ensure all materials associated with this programme remain free-to-access for everyone. </a:t>
            </a:r>
          </a:p>
          <a:p>
            <a:endParaRPr lang="en-GB" b="1" dirty="0"/>
          </a:p>
          <a:p>
            <a:r>
              <a:rPr lang="en-GB" b="1" dirty="0"/>
              <a:t>The legal code for CC-BY-SA can be found here: https://</a:t>
            </a:r>
            <a:r>
              <a:rPr lang="en-GB" b="1" dirty="0" err="1"/>
              <a:t>creativecommons.org</a:t>
            </a:r>
            <a:r>
              <a:rPr lang="en-GB" b="1" dirty="0"/>
              <a:t>/licenses/by-</a:t>
            </a:r>
            <a:r>
              <a:rPr lang="en-GB" b="1" dirty="0" err="1"/>
              <a:t>sa</a:t>
            </a:r>
            <a:r>
              <a:rPr lang="en-GB" b="1" dirty="0"/>
              <a:t>/4.0/</a:t>
            </a:r>
            <a:r>
              <a:rPr lang="en-GB" b="1" dirty="0" err="1"/>
              <a:t>legalcode</a:t>
            </a:r>
            <a:r>
              <a:rPr lang="en-GB" b="1" dirty="0"/>
              <a:t> </a:t>
            </a:r>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2</a:t>
            </a:fld>
            <a:endParaRPr lang="en-GB"/>
          </a:p>
        </p:txBody>
      </p:sp>
    </p:spTree>
    <p:extLst>
      <p:ext uri="{BB962C8B-B14F-4D97-AF65-F5344CB8AC3E}">
        <p14:creationId xmlns:p14="http://schemas.microsoft.com/office/powerpoint/2010/main" val="3810601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Some of you may be wondering how exactly the COM-B model and the behaviour change wheel link up and how would you choose the most appropriate intervention functions.</a:t>
            </a:r>
          </a:p>
          <a:p>
            <a:endParaRPr lang="en-GB" baseline="0" dirty="0"/>
          </a:p>
          <a:p>
            <a:r>
              <a:rPr lang="en-GB" baseline="0" dirty="0"/>
              <a:t>This is where this matrix comes into play – so to help improvers choose the most appropriate intervention functions, Professor Michie and her team have done extensive research to identify evidence-based links between the components of COM-B and the functions of the wheel.</a:t>
            </a:r>
          </a:p>
          <a:p>
            <a:endParaRPr lang="en-GB" baseline="0" dirty="0"/>
          </a:p>
          <a:p>
            <a:r>
              <a:rPr lang="en-GB" baseline="0" dirty="0"/>
              <a:t>They’ve brought all that evidence together in this matrix – with the strongest links shown in green.</a:t>
            </a:r>
          </a:p>
          <a:p>
            <a:endParaRPr lang="en-GB" baseline="0" dirty="0"/>
          </a:p>
          <a:p>
            <a:r>
              <a:rPr lang="en-GB" baseline="0" dirty="0"/>
              <a:t>For example they’ve found that if you want to improve a person’s physical opportunity the most effective ways of doing that are through change ideas that involve an element of training, restriction, environmental restructuring or enablement.</a:t>
            </a:r>
          </a:p>
          <a:p>
            <a:endParaRPr lang="en-GB" baseline="0" dirty="0"/>
          </a:p>
          <a:p>
            <a:r>
              <a:rPr lang="en-GB" baseline="0" dirty="0"/>
              <a:t>So those would be the areas that you’d encourage teams to focus on if they wanted to improve physical opportunity.</a:t>
            </a:r>
          </a:p>
          <a:p>
            <a:endParaRPr lang="en-GB" baseline="0" dirty="0"/>
          </a:p>
          <a:p>
            <a:r>
              <a:rPr lang="en-GB" baseline="0" dirty="0"/>
              <a:t>The functions are purposely broad, as they give you the freedom to tailor your change ideas to what works in your individual situations.</a:t>
            </a:r>
          </a:p>
          <a:p>
            <a:endParaRPr lang="en-GB" baseline="0" dirty="0"/>
          </a:p>
          <a:p>
            <a:r>
              <a:rPr lang="en-GB" baseline="0" dirty="0"/>
              <a:t>There’s no right or wrong answer, it just depends on what you’ve identified as your COM-B influences and what makes most sense in your area.</a:t>
            </a:r>
          </a:p>
          <a:p>
            <a:endParaRPr lang="en-GB" baseline="0" dirty="0"/>
          </a:p>
          <a:p>
            <a:r>
              <a:rPr lang="en-GB" baseline="0" dirty="0"/>
              <a:t>The purple dots indicate what the evidence to date has shown are the most common and successful functions to address each area of COM-B.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Talk through verbal example of cycling to work. </a:t>
            </a:r>
          </a:p>
          <a:p>
            <a:r>
              <a:rPr lang="en-GB" b="1" baseline="0" dirty="0"/>
              <a:t>This example relates to healthy eating. </a:t>
            </a:r>
          </a:p>
          <a:p>
            <a:r>
              <a:rPr lang="en-GB" b="1" baseline="0" dirty="0"/>
              <a:t>Facilitate discussion in the main room.</a:t>
            </a:r>
          </a:p>
          <a:p>
            <a:endParaRPr lang="en-GB" baseline="0"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29</a:t>
            </a:fld>
            <a:endParaRPr lang="en-GB"/>
          </a:p>
        </p:txBody>
      </p:sp>
    </p:spTree>
    <p:extLst>
      <p:ext uri="{BB962C8B-B14F-4D97-AF65-F5344CB8AC3E}">
        <p14:creationId xmlns:p14="http://schemas.microsoft.com/office/powerpoint/2010/main" val="3296913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15 mins</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30</a:t>
            </a:fld>
            <a:endParaRPr lang="en-GB"/>
          </a:p>
        </p:txBody>
      </p:sp>
    </p:spTree>
    <p:extLst>
      <p:ext uri="{BB962C8B-B14F-4D97-AF65-F5344CB8AC3E}">
        <p14:creationId xmlns:p14="http://schemas.microsoft.com/office/powerpoint/2010/main" val="1796668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686"/>
            <a:r>
              <a:rPr lang="en-GB" b="1" dirty="0"/>
              <a:t>See Activity 8.2 in the Trainer Guide</a:t>
            </a:r>
          </a:p>
          <a:p>
            <a:pPr marL="158686"/>
            <a:endParaRPr lang="en-GB" b="1" dirty="0"/>
          </a:p>
          <a:p>
            <a:pPr marL="158686"/>
            <a:r>
              <a:rPr lang="en-GB" b="1" dirty="0"/>
              <a:t>45 mins total for activity, 5 mins reflection</a:t>
            </a:r>
          </a:p>
          <a:p>
            <a:pPr marL="158686"/>
            <a:endParaRPr lang="en-GB" b="1" baseline="0" dirty="0"/>
          </a:p>
          <a:p>
            <a:pPr marL="158686"/>
            <a:r>
              <a:rPr lang="en-GB" baseline="0" dirty="0"/>
              <a:t>We’ll have 10 minutes to brainstorm and then 10 minutes to discuss back in the main room. No change ideas yet – just focus on the drivers. </a:t>
            </a:r>
          </a:p>
          <a:p>
            <a:pPr marL="158686"/>
            <a:r>
              <a:rPr lang="en-GB" dirty="0"/>
              <a:t>As you will see, this will start to look very similar to a driver diagram and can be used with teams to think about potential drivers.</a:t>
            </a:r>
          </a:p>
          <a:p>
            <a:pPr marL="158686"/>
            <a:endParaRPr lang="en-GB" dirty="0"/>
          </a:p>
          <a:p>
            <a:pPr marL="158686"/>
            <a:r>
              <a:rPr lang="en-GB" dirty="0"/>
              <a:t>There is a template on Mural. For now we are focussed just on the secondary drivers – no change ideas.</a:t>
            </a:r>
          </a:p>
          <a:p>
            <a:pPr marL="158686"/>
            <a:r>
              <a:rPr lang="en-GB" dirty="0"/>
              <a:t>For example: for me, a drive for personal wellbeing is a driver that would fit both capability and motivation. Where I shop may drive opportunity.</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31</a:t>
            </a:fld>
            <a:endParaRPr lang="en-GB"/>
          </a:p>
        </p:txBody>
      </p:sp>
    </p:spTree>
    <p:extLst>
      <p:ext uri="{BB962C8B-B14F-4D97-AF65-F5344CB8AC3E}">
        <p14:creationId xmlns:p14="http://schemas.microsoft.com/office/powerpoint/2010/main" val="643466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381" indent="-171381" defTabSz="914030">
              <a:buFontTx/>
              <a:buChar char="-"/>
              <a:defRPr/>
            </a:pPr>
            <a:r>
              <a:rPr lang="en-GB" dirty="0"/>
              <a:t>Now we’re going to do some more theory into action work over on Mural and start to use the behaviour change wheel and matrix to develop our own change ideas!</a:t>
            </a:r>
          </a:p>
          <a:p>
            <a:pPr marL="171381" indent="-171381" defTabSz="914030">
              <a:buFontTx/>
              <a:buChar char="-"/>
              <a:defRPr/>
            </a:pPr>
            <a:endParaRPr lang="en-GB" dirty="0"/>
          </a:p>
          <a:p>
            <a:pPr marL="171381" indent="-171381" defTabSz="914030">
              <a:buFontTx/>
              <a:buChar char="-"/>
              <a:defRPr/>
            </a:pPr>
            <a:r>
              <a:rPr lang="en-GB" dirty="0"/>
              <a:t>Earlier you brainstormed some of the drivers for change, for this exercise your primary drivers will be the three sections of the COM-B model, capability, opportunity and motivation and your secondary drivers will be the more specific areas that you brainstormed.</a:t>
            </a:r>
          </a:p>
          <a:p>
            <a:pPr marL="171381" indent="-171381" defTabSz="914030">
              <a:buFontTx/>
              <a:buChar char="-"/>
              <a:defRPr/>
            </a:pPr>
            <a:endParaRPr lang="en-GB" dirty="0"/>
          </a:p>
          <a:p>
            <a:pPr marL="171381" indent="-171381" defTabSz="914030">
              <a:buFontTx/>
              <a:buChar char="-"/>
              <a:defRPr/>
            </a:pPr>
            <a:r>
              <a:rPr lang="en-GB" dirty="0"/>
              <a:t>What we want to get you to do now is have a go at using the COM-B model and behaviour change wheel matrix to develop change ideas that will help you to achieve your target behaviour of increasing healthy eating in the borough.</a:t>
            </a:r>
          </a:p>
          <a:p>
            <a:pPr marL="171381" indent="-171381" defTabSz="914030">
              <a:buFontTx/>
              <a:buChar char="-"/>
              <a:defRPr/>
            </a:pPr>
            <a:endParaRPr lang="en-GB" dirty="0"/>
          </a:p>
          <a:p>
            <a:pPr marL="171381" indent="-171381" defTabSz="914030">
              <a:buFontTx/>
              <a:buChar char="-"/>
              <a:defRPr/>
            </a:pPr>
            <a:r>
              <a:rPr lang="en-GB" dirty="0"/>
              <a:t>We’ll have about 15 minutes to do this.</a:t>
            </a:r>
          </a:p>
        </p:txBody>
      </p:sp>
      <p:sp>
        <p:nvSpPr>
          <p:cNvPr id="4" name="Slide Number Placeholder 3"/>
          <p:cNvSpPr>
            <a:spLocks noGrp="1"/>
          </p:cNvSpPr>
          <p:nvPr>
            <p:ph type="sldNum" sz="quarter" idx="5"/>
          </p:nvPr>
        </p:nvSpPr>
        <p:spPr/>
        <p:txBody>
          <a:bodyPr/>
          <a:lstStyle/>
          <a:p>
            <a:fld id="{065E61C6-C2E9-8C4B-A7F2-C0544F7348CB}" type="slidenum">
              <a:rPr lang="en-GB"/>
              <a:pPr/>
              <a:t>32</a:t>
            </a:fld>
            <a:endParaRPr lang="en-GB"/>
          </a:p>
        </p:txBody>
      </p:sp>
    </p:spTree>
    <p:extLst>
      <p:ext uri="{BB962C8B-B14F-4D97-AF65-F5344CB8AC3E}">
        <p14:creationId xmlns:p14="http://schemas.microsoft.com/office/powerpoint/2010/main" val="2562529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all be familiar with this: the trusty old PDSA cycle.</a:t>
            </a:r>
          </a:p>
          <a:p>
            <a:pPr marL="158686"/>
            <a:endParaRPr lang="en-GB" dirty="0"/>
          </a:p>
          <a:p>
            <a:r>
              <a:rPr lang="en-GB" dirty="0"/>
              <a:t>All change ideas developed through the behaviour change wheel can be tested in the traditional way using PDSA cycles.</a:t>
            </a:r>
          </a:p>
          <a:p>
            <a:pPr marL="158686"/>
            <a:endParaRPr lang="en-GB" dirty="0"/>
          </a:p>
          <a:p>
            <a:r>
              <a:rPr lang="en-GB" dirty="0"/>
              <a:t>And you’d be adapting, adopting or abandoning ideas based on the learning that comes from each cycle.</a:t>
            </a:r>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33</a:t>
            </a:fld>
            <a:endParaRPr lang="en-GB"/>
          </a:p>
        </p:txBody>
      </p:sp>
    </p:spTree>
    <p:extLst>
      <p:ext uri="{BB962C8B-B14F-4D97-AF65-F5344CB8AC3E}">
        <p14:creationId xmlns:p14="http://schemas.microsoft.com/office/powerpoint/2010/main" val="478033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chemeClr val="tx1"/>
                </a:solidFill>
              </a:rPr>
              <a:t>References:</a:t>
            </a:r>
          </a:p>
          <a:p>
            <a:endParaRPr lang="en-US" i="1" dirty="0">
              <a:solidFill>
                <a:schemeClr val="tx1"/>
              </a:solidFill>
            </a:endParaRPr>
          </a:p>
          <a:p>
            <a:r>
              <a:rPr lang="en-GB" u="none" strike="noStrike" dirty="0">
                <a:solidFill>
                  <a:schemeClr val="tx1"/>
                </a:solidFill>
                <a:effectLst/>
              </a:rPr>
              <a:t>Michie, S., van </a:t>
            </a:r>
            <a:r>
              <a:rPr lang="en-GB" u="none" strike="noStrike" dirty="0" err="1">
                <a:solidFill>
                  <a:schemeClr val="tx1"/>
                </a:solidFill>
                <a:effectLst/>
              </a:rPr>
              <a:t>Stralen</a:t>
            </a:r>
            <a:r>
              <a:rPr lang="en-GB" u="none" strike="noStrike" dirty="0">
                <a:solidFill>
                  <a:schemeClr val="tx1"/>
                </a:solidFill>
                <a:effectLst/>
              </a:rPr>
              <a:t>, M.M. and West, R. (2011). The behaviour change wheel: A new method for characterising and designing behaviour change interventions. Implementation Science.</a:t>
            </a:r>
            <a:r>
              <a:rPr lang="en-US" u="none" strike="noStrike" dirty="0">
                <a:solidFill>
                  <a:schemeClr val="tx1"/>
                </a:solidFill>
                <a:effectLst/>
              </a:rPr>
              <a:t> </a:t>
            </a:r>
            <a:r>
              <a:rPr lang="en-US" i="0" dirty="0">
                <a:solidFill>
                  <a:schemeClr val="tx1"/>
                </a:solidFill>
              </a:rPr>
              <a:t>https://</a:t>
            </a:r>
            <a:r>
              <a:rPr lang="en-US" i="0" dirty="0" err="1">
                <a:solidFill>
                  <a:schemeClr val="tx1"/>
                </a:solidFill>
              </a:rPr>
              <a:t>implementationscience.biomedcentral.com</a:t>
            </a:r>
            <a:r>
              <a:rPr lang="en-US" i="0" dirty="0">
                <a:solidFill>
                  <a:schemeClr val="tx1"/>
                </a:solidFill>
              </a:rPr>
              <a:t>/articles/10.1186/1748-5908-6-42</a:t>
            </a:r>
          </a:p>
          <a:p>
            <a:endParaRPr lang="en-US" i="0" dirty="0">
              <a:solidFill>
                <a:schemeClr val="tx1"/>
              </a:solidFill>
            </a:endParaRPr>
          </a:p>
          <a:p>
            <a:r>
              <a:rPr lang="en-GB" u="none" strike="noStrike" dirty="0">
                <a:solidFill>
                  <a:schemeClr val="tx1"/>
                </a:solidFill>
                <a:effectLst/>
              </a:rPr>
              <a:t>Michie, S., Atkins, L., West, R. (2014). The Behaviour Change Wheel: A Guide to Designing Interventions. Silverback Publishing. </a:t>
            </a:r>
            <a:r>
              <a:rPr lang="en-GB" u="none" strike="noStrike" dirty="0" err="1">
                <a:solidFill>
                  <a:schemeClr val="tx1"/>
                </a:solidFill>
                <a:effectLst/>
              </a:rPr>
              <a:t>www.behaviourchangewheel.com</a:t>
            </a:r>
            <a:r>
              <a:rPr lang="en-GB" u="none" strike="noStrike" dirty="0">
                <a:solidFill>
                  <a:schemeClr val="tx1"/>
                </a:solidFill>
                <a:effectLst/>
              </a:rPr>
              <a:t> </a:t>
            </a:r>
          </a:p>
          <a:p>
            <a:endParaRPr lang="en-GB" u="none" strike="noStrike" dirty="0">
              <a:solidFill>
                <a:schemeClr val="tx1"/>
              </a:solidFill>
              <a:effectLst/>
            </a:endParaRPr>
          </a:p>
          <a:p>
            <a:r>
              <a:rPr lang="en-GB" u="none" strike="noStrike" dirty="0">
                <a:solidFill>
                  <a:schemeClr val="tx1"/>
                </a:solidFill>
                <a:effectLst/>
              </a:rPr>
              <a:t>McAllister, S., Simpson, A., </a:t>
            </a:r>
            <a:r>
              <a:rPr lang="en-GB" u="none" strike="noStrike" dirty="0" err="1">
                <a:solidFill>
                  <a:schemeClr val="tx1"/>
                </a:solidFill>
                <a:effectLst/>
              </a:rPr>
              <a:t>Tsianakas</a:t>
            </a:r>
            <a:r>
              <a:rPr lang="en-GB" u="none" strike="noStrike" dirty="0">
                <a:solidFill>
                  <a:schemeClr val="tx1"/>
                </a:solidFill>
                <a:effectLst/>
              </a:rPr>
              <a:t>, V., </a:t>
            </a:r>
            <a:r>
              <a:rPr lang="en-GB" u="none" strike="noStrike" dirty="0" err="1">
                <a:solidFill>
                  <a:schemeClr val="tx1"/>
                </a:solidFill>
                <a:effectLst/>
              </a:rPr>
              <a:t>Canham</a:t>
            </a:r>
            <a:r>
              <a:rPr lang="en-GB" u="none" strike="noStrike" dirty="0">
                <a:solidFill>
                  <a:schemeClr val="tx1"/>
                </a:solidFill>
                <a:effectLst/>
              </a:rPr>
              <a:t>, N., De </a:t>
            </a:r>
            <a:r>
              <a:rPr lang="en-GB" u="none" strike="noStrike" dirty="0" err="1">
                <a:solidFill>
                  <a:schemeClr val="tx1"/>
                </a:solidFill>
                <a:effectLst/>
              </a:rPr>
              <a:t>Meo</a:t>
            </a:r>
            <a:r>
              <a:rPr lang="en-GB" u="none" strike="noStrike" dirty="0">
                <a:solidFill>
                  <a:schemeClr val="tx1"/>
                </a:solidFill>
                <a:effectLst/>
              </a:rPr>
              <a:t>, V., Stone, C., Robert, G. (2021). Developing a theory-informed complex intervention to improve nurse-patient therapeutic engagement employing Experience-based Co-design and the Behaviour Change Wheel: an acute mental health ward case study. BMJ Open. https://</a:t>
            </a:r>
            <a:r>
              <a:rPr lang="en-GB" u="none" strike="noStrike" dirty="0" err="1">
                <a:solidFill>
                  <a:schemeClr val="tx1"/>
                </a:solidFill>
                <a:effectLst/>
              </a:rPr>
              <a:t>pubmed.ncbi.nlm.nih.gov</a:t>
            </a:r>
            <a:r>
              <a:rPr lang="en-GB" u="none" strike="noStrike" dirty="0">
                <a:solidFill>
                  <a:schemeClr val="tx1"/>
                </a:solidFill>
                <a:effectLst/>
              </a:rPr>
              <a:t>/33986066/ </a:t>
            </a:r>
            <a:endParaRPr lang="en-US" i="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smtClean="0"/>
              <a:pPr/>
              <a:t>34</a:t>
            </a:fld>
            <a:endParaRPr lang="en-GB"/>
          </a:p>
        </p:txBody>
      </p:sp>
    </p:spTree>
    <p:extLst>
      <p:ext uri="{BB962C8B-B14F-4D97-AF65-F5344CB8AC3E}">
        <p14:creationId xmlns:p14="http://schemas.microsoft.com/office/powerpoint/2010/main" val="2144268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45 mins</a:t>
            </a:r>
          </a:p>
        </p:txBody>
      </p:sp>
      <p:sp>
        <p:nvSpPr>
          <p:cNvPr id="4" name="Slide Number Placeholder 3"/>
          <p:cNvSpPr>
            <a:spLocks noGrp="1"/>
          </p:cNvSpPr>
          <p:nvPr>
            <p:ph type="sldNum" sz="quarter" idx="5"/>
          </p:nvPr>
        </p:nvSpPr>
        <p:spPr/>
        <p:txBody>
          <a:bodyPr/>
          <a:lstStyle/>
          <a:p>
            <a:fld id="{065E61C6-C2E9-8C4B-A7F2-C0544F7348CB}" type="slidenum">
              <a:rPr lang="en-GB"/>
              <a:pPr/>
              <a:t>35</a:t>
            </a:fld>
            <a:endParaRPr lang="en-GB"/>
          </a:p>
        </p:txBody>
      </p:sp>
    </p:spTree>
    <p:extLst>
      <p:ext uri="{BB962C8B-B14F-4D97-AF65-F5344CB8AC3E}">
        <p14:creationId xmlns:p14="http://schemas.microsoft.com/office/powerpoint/2010/main" val="3649461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36</a:t>
            </a:fld>
            <a:endParaRPr lang="en-GB"/>
          </a:p>
        </p:txBody>
      </p:sp>
    </p:spTree>
    <p:extLst>
      <p:ext uri="{BB962C8B-B14F-4D97-AF65-F5344CB8AC3E}">
        <p14:creationId xmlns:p14="http://schemas.microsoft.com/office/powerpoint/2010/main" val="35940015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See activity 8.3 in the Trainer Guide</a:t>
            </a:r>
          </a:p>
          <a:p>
            <a:endParaRPr lang="en-US" b="1" dirty="0"/>
          </a:p>
          <a:p>
            <a:r>
              <a:rPr lang="en-US" b="1" dirty="0"/>
              <a:t>15 mins </a:t>
            </a:r>
          </a:p>
          <a:p>
            <a:endParaRPr lang="en-US" dirty="0"/>
          </a:p>
          <a:p>
            <a:r>
              <a:rPr lang="en-US" dirty="0"/>
              <a:t>This activity asks each participant to ‘draw’ another person from the programme.</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37</a:t>
            </a:fld>
            <a:endParaRPr lang="en-GB"/>
          </a:p>
        </p:txBody>
      </p:sp>
    </p:spTree>
    <p:extLst>
      <p:ext uri="{BB962C8B-B14F-4D97-AF65-F5344CB8AC3E}">
        <p14:creationId xmlns:p14="http://schemas.microsoft.com/office/powerpoint/2010/main" val="34468414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Sometimes it can be hard for people to come up with change ideas. As a coach you will often hear lots of the same solutions – and in most cases doing more of the same isn’t what is going to solve the problem.</a:t>
            </a:r>
          </a:p>
          <a:p>
            <a:r>
              <a:rPr lang="en-GB" sz="1200" dirty="0"/>
              <a:t>We need people to think differently.</a:t>
            </a:r>
          </a:p>
          <a:p>
            <a:endParaRPr lang="en-GB" sz="1200" i="1" dirty="0"/>
          </a:p>
          <a:p>
            <a:r>
              <a:rPr lang="en-GB" sz="1200" i="1" dirty="0"/>
              <a:t>References:</a:t>
            </a:r>
          </a:p>
          <a:p>
            <a:r>
              <a:rPr lang="en-GB" sz="1200" dirty="0">
                <a:effectLst/>
                <a:ea typeface="Calibri" panose="020F0502020204030204" pitchFamily="34" charset="0"/>
                <a:cs typeface="Times New Roman" panose="02020603050405020304" pitchFamily="18" charset="0"/>
              </a:rPr>
              <a:t>Institute for Healthcare Improvement. Using Change Concepts for Improvement. </a:t>
            </a:r>
            <a:r>
              <a:rPr lang="en-GB" sz="1200" dirty="0"/>
              <a:t>https://</a:t>
            </a:r>
            <a:r>
              <a:rPr lang="en-GB" sz="1200" dirty="0" err="1"/>
              <a:t>www.ihi.org</a:t>
            </a:r>
            <a:r>
              <a:rPr lang="en-GB" sz="1200" dirty="0"/>
              <a:t>/resources/Pages/Changes/</a:t>
            </a:r>
            <a:r>
              <a:rPr lang="en-GB" sz="1200" dirty="0" err="1"/>
              <a:t>UsingChangeConceptsforImprovement.aspx</a:t>
            </a:r>
            <a:r>
              <a:rPr lang="en-GB" sz="1200" dirty="0"/>
              <a:t> </a:t>
            </a:r>
          </a:p>
          <a:p>
            <a:endParaRPr lang="en-US" sz="1200" dirty="0"/>
          </a:p>
          <a:p>
            <a:r>
              <a:rPr lang="en-US" sz="1200" dirty="0"/>
              <a:t>Institute for Healthcare Improvement. Change Concepts Worksheet. https://</a:t>
            </a:r>
            <a:r>
              <a:rPr lang="en-US" sz="1200" dirty="0" err="1"/>
              <a:t>www.ihi.org</a:t>
            </a:r>
            <a:r>
              <a:rPr lang="en-US" sz="1200" dirty="0"/>
              <a:t>/resources/_layouts/</a:t>
            </a:r>
            <a:r>
              <a:rPr lang="en-US" sz="1200" dirty="0" err="1"/>
              <a:t>download.aspx?SourceURL</a:t>
            </a:r>
            <a:r>
              <a:rPr lang="en-US" sz="1200" dirty="0"/>
              <a:t>=%2fresources%2fKnowledge+Center+Assets%2fTools+-+QualityImprovementProjectChangeConceptsWorksheet_c8af5542-2cb3-467f-a7ac-11000709eed8%2fIHITool_QIProjectChangeConceptsWorksheet.pdf</a:t>
            </a:r>
          </a:p>
        </p:txBody>
      </p:sp>
      <p:sp>
        <p:nvSpPr>
          <p:cNvPr id="4" name="Slide Number Placeholder 3"/>
          <p:cNvSpPr>
            <a:spLocks noGrp="1"/>
          </p:cNvSpPr>
          <p:nvPr>
            <p:ph type="sldNum" sz="quarter" idx="5"/>
          </p:nvPr>
        </p:nvSpPr>
        <p:spPr/>
        <p:txBody>
          <a:bodyPr/>
          <a:lstStyle/>
          <a:p>
            <a:fld id="{065E61C6-C2E9-8C4B-A7F2-C0544F7348CB}" type="slidenum">
              <a:rPr lang="en-GB" smtClean="0"/>
              <a:pPr/>
              <a:t>38</a:t>
            </a:fld>
            <a:endParaRPr lang="en-GB"/>
          </a:p>
        </p:txBody>
      </p:sp>
    </p:spTree>
    <p:extLst>
      <p:ext uri="{BB962C8B-B14F-4D97-AF65-F5344CB8AC3E}">
        <p14:creationId xmlns:p14="http://schemas.microsoft.com/office/powerpoint/2010/main" val="3817143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200" b="1" dirty="0">
                <a:latin typeface="DM Sans" pitchFamily="2" charset="77"/>
              </a:rPr>
              <a:t>Hello faculty of the Quality Coach Development Programme. </a:t>
            </a:r>
          </a:p>
          <a:p>
            <a:pPr marL="158750" indent="0">
              <a:buNone/>
            </a:pPr>
            <a:endParaRPr lang="en-GB" sz="1200" b="1" dirty="0">
              <a:latin typeface="DM Sans" pitchFamily="2" charset="77"/>
            </a:endParaRPr>
          </a:p>
          <a:p>
            <a:pPr marL="158750" indent="0">
              <a:buNone/>
            </a:pPr>
            <a:r>
              <a:rPr lang="en-GB" sz="1200" b="1" dirty="0">
                <a:latin typeface="DM Sans" pitchFamily="2" charset="77"/>
              </a:rPr>
              <a:t>Welcome to Session 8 of the Quality Coach Development Programme. Please refer to the Trainer Guide for more detailed information on the day, including activity templates for the breakout rooms. </a:t>
            </a:r>
          </a:p>
          <a:p>
            <a:pPr marL="158750" indent="0">
              <a:buNone/>
            </a:pPr>
            <a:endParaRPr lang="en-GB" sz="1200" b="1" dirty="0">
              <a:latin typeface="DM Sans" pitchFamily="2" charset="77"/>
            </a:endParaRPr>
          </a:p>
          <a:p>
            <a:pPr marL="158750" indent="0">
              <a:buNone/>
            </a:pPr>
            <a:r>
              <a:rPr lang="en-GB" sz="1200" b="1" dirty="0">
                <a:latin typeface="DM Sans" pitchFamily="2" charset="77"/>
              </a:rPr>
              <a:t>In advance of delivering this day you should work through the slides with any co-presenters and tailor the content to suit your local context. This may include swapping slides out for your own slides, adding different visuals, changing icebreakers or adapting activities to suit the target audience. </a:t>
            </a:r>
          </a:p>
          <a:p>
            <a:pPr marL="158750" indent="0">
              <a:buNone/>
            </a:pPr>
            <a:endParaRPr lang="en-GB" sz="1200" b="1" dirty="0">
              <a:latin typeface="DM Sans" pitchFamily="2" charset="77"/>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000000"/>
                </a:solidFill>
                <a:effectLst/>
                <a:latin typeface="DM Sans" pitchFamily="2" charset="77"/>
              </a:rPr>
              <a:t>Notes in bold are instructions for the faculty. Notes in regular text are notes for delegates, and can be read out during the session or adapted as required.</a:t>
            </a:r>
            <a:endParaRPr lang="en-GB" sz="1200" b="1" dirty="0">
              <a:latin typeface="DM Sans" pitchFamily="2" charset="77"/>
            </a:endParaRPr>
          </a:p>
          <a:p>
            <a:pPr marL="158750" indent="0">
              <a:buNone/>
            </a:pPr>
            <a:endParaRPr lang="en-GB" sz="1200" b="1" dirty="0">
              <a:latin typeface="DM Sans" pitchFamily="2" charset="77"/>
            </a:endParaRPr>
          </a:p>
          <a:p>
            <a:pPr marL="158750" indent="0">
              <a:buNone/>
            </a:pPr>
            <a:r>
              <a:rPr lang="en-GB" sz="1200" b="1" dirty="0">
                <a:latin typeface="DM Sans" pitchFamily="2" charset="77"/>
              </a:rPr>
              <a:t>Please do not delete large sections of content – if significant changes are made to the content then it may no longer meet the learning outcomes. See further explanation in the Programme Leader Guide</a:t>
            </a:r>
          </a:p>
          <a:p>
            <a:pPr marL="158750" indent="0">
              <a:buNone/>
            </a:pPr>
            <a:endParaRPr lang="en-GB" sz="1200" b="1" dirty="0">
              <a:latin typeface="DM Sans" pitchFamily="2" charset="77"/>
            </a:endParaRPr>
          </a:p>
          <a:p>
            <a:pPr marL="158750" indent="0">
              <a:buNone/>
            </a:pPr>
            <a:r>
              <a:rPr lang="en-GB" sz="1200" b="1" dirty="0">
                <a:latin typeface="DM Sans" pitchFamily="2" charset="77"/>
              </a:rPr>
              <a:t>All content is copyrighted by the authors. Please do not remove the © mark from any materials and ensure content is correctly attributed. We have made all materials available for free to the public and just ask that you attribute the content fairly. </a:t>
            </a:r>
          </a:p>
          <a:p>
            <a:endParaRPr lang="en-GB" sz="1200" b="1"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t>3</a:t>
            </a:fld>
            <a:endParaRPr lang="en-GB"/>
          </a:p>
        </p:txBody>
      </p:sp>
    </p:spTree>
    <p:extLst>
      <p:ext uri="{BB962C8B-B14F-4D97-AF65-F5344CB8AC3E}">
        <p14:creationId xmlns:p14="http://schemas.microsoft.com/office/powerpoint/2010/main" val="2103669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rPr>
              <a:t>This is where the change concepts can help.</a:t>
            </a:r>
          </a:p>
          <a:p>
            <a:endParaRPr lang="en-GB" sz="1200" dirty="0">
              <a:solidFill>
                <a:schemeClr val="tx1"/>
              </a:solidFill>
            </a:endParaRPr>
          </a:p>
          <a:p>
            <a:r>
              <a:rPr lang="en-GB" sz="1200" dirty="0">
                <a:solidFill>
                  <a:schemeClr val="tx1"/>
                </a:solidFill>
              </a:rPr>
              <a:t>The list of change concepts has been developed by the IHI – </a:t>
            </a:r>
            <a:r>
              <a:rPr lang="en-GB" sz="1200" dirty="0">
                <a:solidFill>
                  <a:schemeClr val="tx1"/>
                </a:solidFill>
                <a:effectLst/>
              </a:rPr>
              <a:t> </a:t>
            </a:r>
          </a:p>
          <a:p>
            <a:r>
              <a:rPr lang="en-GB" sz="1200" dirty="0">
                <a:solidFill>
                  <a:schemeClr val="tx1"/>
                </a:solidFill>
                <a:effectLst/>
              </a:rPr>
              <a:t>There are 72 concepts, categorised into the 9 groups that we can see here:</a:t>
            </a:r>
          </a:p>
          <a:p>
            <a:endParaRPr lang="en-GB" sz="1200" dirty="0">
              <a:solidFill>
                <a:schemeClr val="tx1"/>
              </a:solidFill>
              <a:effectLst/>
            </a:endParaRPr>
          </a:p>
          <a:p>
            <a:r>
              <a:rPr lang="en-GB" sz="1200" dirty="0">
                <a:solidFill>
                  <a:schemeClr val="tx1"/>
                </a:solidFill>
                <a:effectLst/>
              </a:rPr>
              <a:t>This list of change concepts helps people to consider changes which they may not have thought of before. </a:t>
            </a:r>
          </a:p>
          <a:p>
            <a:endParaRPr lang="en-GB" sz="1200" dirty="0">
              <a:solidFill>
                <a:schemeClr val="tx1"/>
              </a:solidFill>
              <a:effectLst/>
            </a:endParaRPr>
          </a:p>
          <a:p>
            <a:r>
              <a:rPr lang="en-GB" sz="1200" dirty="0">
                <a:solidFill>
                  <a:schemeClr val="tx1"/>
                </a:solidFill>
                <a:effectLst/>
              </a:rPr>
              <a:t>Also using the ‘concept’ can people to generate more than new ideas. You can use these concepts with teams to generate specific actionable ideas. Then we can use QI methodology to test which works the best! </a:t>
            </a:r>
          </a:p>
          <a:p>
            <a:endParaRPr lang="en-GB" sz="1200" dirty="0">
              <a:solidFill>
                <a:schemeClr val="tx1"/>
              </a:solidFill>
              <a:effectLst/>
            </a:endParaRPr>
          </a:p>
          <a:p>
            <a:r>
              <a:rPr lang="en-GB" sz="1200" dirty="0">
                <a:solidFill>
                  <a:schemeClr val="tx1"/>
                </a:solidFill>
              </a:rPr>
              <a:t>For even more change concepts you can </a:t>
            </a:r>
            <a:r>
              <a:rPr lang="en-GB" sz="1200" dirty="0">
                <a:solidFill>
                  <a:schemeClr val="tx1"/>
                </a:solidFill>
                <a:effectLst/>
              </a:rPr>
              <a:t>reference </a:t>
            </a:r>
            <a:r>
              <a:rPr lang="en-GB" sz="1200" u="none" strike="noStrike" dirty="0">
                <a:solidFill>
                  <a:schemeClr val="tx1"/>
                </a:solidFill>
                <a:effectLst/>
                <a:hlinkClick r:id="rId3" tooltip="The Improvement Guide">
                  <a:extLst>
                    <a:ext uri="{A12FA001-AC4F-418D-AE19-62706E023703}">
                      <ahyp:hlinkClr xmlns:ahyp="http://schemas.microsoft.com/office/drawing/2018/hyperlinkcolor" val="tx"/>
                    </a:ext>
                  </a:extLst>
                </a:hlinkClick>
              </a:rPr>
              <a:t>The Improvement Guide</a:t>
            </a:r>
            <a:r>
              <a:rPr lang="en-GB" sz="1200" u="none" strike="noStrike" dirty="0">
                <a:solidFill>
                  <a:schemeClr val="tx1"/>
                </a:solidFill>
                <a:effectLst/>
              </a:rPr>
              <a:t> (2009) </a:t>
            </a:r>
            <a:r>
              <a:rPr lang="en-GB" sz="1200" dirty="0">
                <a:solidFill>
                  <a:schemeClr val="tx1"/>
                </a:solidFill>
                <a:effectLst/>
              </a:rPr>
              <a:t>for a list of hundreds of change concepts, as well as examples of how they were applied in process improvement. </a:t>
            </a:r>
            <a:endParaRPr lang="en-GB" sz="1200" dirty="0">
              <a:solidFill>
                <a:schemeClr val="tx1"/>
              </a:solidFill>
            </a:endParaRPr>
          </a:p>
          <a:p>
            <a:endParaRPr lang="en-GB" sz="1200" u="none" strike="noStrike" dirty="0">
              <a:solidFill>
                <a:schemeClr val="tx1"/>
              </a:solidFill>
              <a:effectLst/>
            </a:endParaRPr>
          </a:p>
          <a:p>
            <a:r>
              <a:rPr lang="en-GB" sz="1200" i="1" u="none" strike="noStrike" dirty="0">
                <a:solidFill>
                  <a:schemeClr val="tx1"/>
                </a:solidFill>
                <a:effectLst/>
              </a:rPr>
              <a:t>References</a:t>
            </a:r>
            <a:r>
              <a:rPr lang="en-GB" sz="1200" u="none" strike="noStrike" dirty="0">
                <a:solidFill>
                  <a:schemeClr val="tx1"/>
                </a:solidFill>
                <a:effectLst/>
              </a:rPr>
              <a:t>:</a:t>
            </a:r>
          </a:p>
          <a:p>
            <a:r>
              <a:rPr lang="en-GB" sz="1200" u="none" strike="noStrike" dirty="0">
                <a:solidFill>
                  <a:schemeClr val="tx1"/>
                </a:solidFill>
                <a:effectLst/>
              </a:rPr>
              <a:t>Langley, G., Moen, R., Nolan, K. M., Nolan, T. W., Norman, C. L. and Provost, L. P. (2009). The Improvement Guide: A Practical Approach to Enhancing Organizational Performance. Jossey-Bass Publishers. https://</a:t>
            </a:r>
            <a:r>
              <a:rPr lang="en-GB" sz="1200" u="none" strike="noStrike" dirty="0" err="1">
                <a:solidFill>
                  <a:schemeClr val="tx1"/>
                </a:solidFill>
                <a:effectLst/>
              </a:rPr>
              <a:t>www.ihi.org</a:t>
            </a:r>
            <a:r>
              <a:rPr lang="en-GB" sz="1200" u="none" strike="noStrike" dirty="0">
                <a:solidFill>
                  <a:schemeClr val="tx1"/>
                </a:solidFill>
                <a:effectLst/>
              </a:rPr>
              <a:t>/resources/Pages/Publications/ImprovementGuidePracticalApproachEnhancingOrganizationalPerformance.aspx</a:t>
            </a:r>
            <a:endParaRPr lang="en-GB" sz="1200" dirty="0">
              <a:solidFill>
                <a:schemeClr val="tx1"/>
              </a:solidFill>
              <a:effectLst/>
              <a:ea typeface="Calibri" panose="020F0502020204030204" pitchFamily="34" charset="0"/>
              <a:cs typeface="Times New Roman" panose="02020603050405020304" pitchFamily="18" charset="0"/>
            </a:endParaRPr>
          </a:p>
          <a:p>
            <a:r>
              <a:rPr lang="en-GB" sz="1200" dirty="0">
                <a:solidFill>
                  <a:schemeClr val="tx1"/>
                </a:solidFill>
                <a:effectLst/>
                <a:ea typeface="Calibri" panose="020F0502020204030204" pitchFamily="34" charset="0"/>
                <a:cs typeface="Times New Roman" panose="02020603050405020304" pitchFamily="18" charset="0"/>
              </a:rPr>
              <a:t>Institute for Healthcare Improvement. Using Change Concepts for Improvement. https://</a:t>
            </a:r>
            <a:r>
              <a:rPr lang="en-GB" sz="1200" dirty="0" err="1">
                <a:solidFill>
                  <a:schemeClr val="tx1"/>
                </a:solidFill>
                <a:effectLst/>
                <a:ea typeface="Calibri" panose="020F0502020204030204" pitchFamily="34" charset="0"/>
                <a:cs typeface="Times New Roman" panose="02020603050405020304" pitchFamily="18" charset="0"/>
              </a:rPr>
              <a:t>www.ihi.org</a:t>
            </a:r>
            <a:r>
              <a:rPr lang="en-GB" sz="1200" dirty="0">
                <a:solidFill>
                  <a:schemeClr val="tx1"/>
                </a:solidFill>
                <a:effectLst/>
                <a:ea typeface="Calibri" panose="020F0502020204030204" pitchFamily="34" charset="0"/>
                <a:cs typeface="Times New Roman" panose="02020603050405020304" pitchFamily="18" charset="0"/>
              </a:rPr>
              <a:t>/resources/Pages/Changes/</a:t>
            </a:r>
            <a:r>
              <a:rPr lang="en-GB" sz="1200" dirty="0" err="1">
                <a:solidFill>
                  <a:schemeClr val="tx1"/>
                </a:solidFill>
                <a:effectLst/>
                <a:ea typeface="Calibri" panose="020F0502020204030204" pitchFamily="34" charset="0"/>
                <a:cs typeface="Times New Roman" panose="02020603050405020304" pitchFamily="18" charset="0"/>
              </a:rPr>
              <a:t>UsingChangeConceptsforImprovement.aspx</a:t>
            </a:r>
            <a:endParaRPr lang="en-GB" sz="1200" dirty="0">
              <a:solidFill>
                <a:schemeClr val="tx1"/>
              </a:solidFill>
              <a:effectLst/>
              <a:ea typeface="Calibri" panose="020F0502020204030204" pitchFamily="34" charset="0"/>
              <a:cs typeface="Times New Roman" panose="02020603050405020304" pitchFamily="18" charset="0"/>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39</a:t>
            </a:fld>
            <a:endParaRPr lang="en-GB"/>
          </a:p>
        </p:txBody>
      </p:sp>
    </p:spTree>
    <p:extLst>
      <p:ext uri="{BB962C8B-B14F-4D97-AF65-F5344CB8AC3E}">
        <p14:creationId xmlns:p14="http://schemas.microsoft.com/office/powerpoint/2010/main" val="21489830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rPr>
              <a:t>Here are the 72 change concepts colour coded – I like to think of them as suggestions/things to consider  when generating change ideas.</a:t>
            </a:r>
          </a:p>
          <a:p>
            <a:endParaRPr lang="en-GB" sz="1200" dirty="0">
              <a:solidFill>
                <a:schemeClr val="tx1"/>
              </a:solidFill>
            </a:endParaRPr>
          </a:p>
          <a:p>
            <a:r>
              <a:rPr lang="en-GB" sz="1200" dirty="0" err="1">
                <a:solidFill>
                  <a:schemeClr val="tx1"/>
                </a:solidFill>
              </a:rPr>
              <a:t>Eg</a:t>
            </a:r>
            <a:r>
              <a:rPr lang="en-GB" sz="1200" dirty="0">
                <a:solidFill>
                  <a:schemeClr val="tx1"/>
                </a:solidFill>
              </a:rPr>
              <a:t> taking a concept and asking yourself or the team – </a:t>
            </a:r>
          </a:p>
          <a:p>
            <a:pPr marL="171450" indent="-171450">
              <a:buFont typeface="Arial" panose="020B0604020202020204" pitchFamily="34" charset="0"/>
              <a:buChar char="•"/>
            </a:pPr>
            <a:r>
              <a:rPr lang="en-GB" sz="1200" dirty="0">
                <a:solidFill>
                  <a:schemeClr val="tx1"/>
                </a:solidFill>
              </a:rPr>
              <a:t>Eliminate multiple entries (2) – Waste </a:t>
            </a:r>
          </a:p>
          <a:p>
            <a:pPr marL="171450" indent="-171450">
              <a:buFont typeface="Arial" panose="020B0604020202020204" pitchFamily="34" charset="0"/>
              <a:buChar char="•"/>
            </a:pPr>
            <a:r>
              <a:rPr lang="en-GB" sz="1200" dirty="0">
                <a:solidFill>
                  <a:schemeClr val="tx1"/>
                </a:solidFill>
              </a:rPr>
              <a:t>Could automation be used (17) – Improve flow or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chemeClr val="tx1"/>
                </a:solidFill>
              </a:rPr>
              <a:t>Have we agreed the expectations (42) Enhance the producer/customer relationship</a:t>
            </a:r>
            <a:endParaRPr lang="en-GB" sz="1200" dirty="0">
              <a:solidFill>
                <a:schemeClr val="tx1"/>
              </a:solidFill>
              <a:effectLst/>
            </a:endParaRPr>
          </a:p>
          <a:p>
            <a:endParaRPr lang="en-GB" sz="1200" dirty="0">
              <a:solidFill>
                <a:schemeClr val="tx1"/>
              </a:solidFill>
            </a:endParaRPr>
          </a:p>
          <a:p>
            <a:r>
              <a:rPr lang="en-GB" sz="1200" b="1" dirty="0">
                <a:solidFill>
                  <a:schemeClr val="tx1"/>
                </a:solidFill>
              </a:rPr>
              <a:t>What stands out for you?</a:t>
            </a:r>
          </a:p>
          <a:p>
            <a:endParaRPr lang="en-US" sz="1200" dirty="0">
              <a:solidFill>
                <a:schemeClr val="tx1"/>
              </a:solidFill>
            </a:endParaRPr>
          </a:p>
          <a:p>
            <a:r>
              <a:rPr lang="en-GB" sz="1200" i="1" u="none" strike="noStrike" dirty="0">
                <a:solidFill>
                  <a:schemeClr val="tx1"/>
                </a:solidFill>
                <a:effectLst/>
              </a:rPr>
              <a:t>References</a:t>
            </a:r>
            <a:r>
              <a:rPr lang="en-GB" sz="1200" u="none" strike="noStrike" dirty="0">
                <a:solidFill>
                  <a:schemeClr val="tx1"/>
                </a:solidFill>
                <a:effectLst/>
              </a:rPr>
              <a:t>:</a:t>
            </a:r>
          </a:p>
          <a:p>
            <a:r>
              <a:rPr lang="en-GB" sz="1200" u="none" strike="noStrike" dirty="0">
                <a:solidFill>
                  <a:schemeClr val="tx1"/>
                </a:solidFill>
                <a:effectLst/>
              </a:rPr>
              <a:t>Langley, G., Moen, R., Nolan, K. M., Nolan, T. W., Norman, C. L. and Provost, L. P. (2009). The Improvement Guide: A Practical Approach to Enhancing Organizational Performance. Jossey-Bass Publishers. https://</a:t>
            </a:r>
            <a:r>
              <a:rPr lang="en-GB" sz="1200" u="none" strike="noStrike" dirty="0" err="1">
                <a:solidFill>
                  <a:schemeClr val="tx1"/>
                </a:solidFill>
                <a:effectLst/>
              </a:rPr>
              <a:t>www.ihi.org</a:t>
            </a:r>
            <a:r>
              <a:rPr lang="en-GB" sz="1200" u="none" strike="noStrike" dirty="0">
                <a:solidFill>
                  <a:schemeClr val="tx1"/>
                </a:solidFill>
                <a:effectLst/>
              </a:rPr>
              <a:t>/resources/Pages/Publications/ImprovementGuidePracticalApproachEnhancingOrganizationalPerformance.aspx</a:t>
            </a:r>
            <a:endParaRPr lang="en-GB" sz="1200" dirty="0">
              <a:solidFill>
                <a:schemeClr val="tx1"/>
              </a:solidFill>
              <a:effectLst/>
              <a:ea typeface="Calibri" panose="020F0502020204030204" pitchFamily="34" charset="0"/>
              <a:cs typeface="Times New Roman" panose="02020603050405020304" pitchFamily="18" charset="0"/>
            </a:endParaRPr>
          </a:p>
          <a:p>
            <a:r>
              <a:rPr lang="en-GB" sz="1200" dirty="0">
                <a:solidFill>
                  <a:schemeClr val="tx1"/>
                </a:solidFill>
                <a:effectLst/>
                <a:ea typeface="Calibri" panose="020F0502020204030204" pitchFamily="34" charset="0"/>
                <a:cs typeface="Times New Roman" panose="02020603050405020304" pitchFamily="18" charset="0"/>
              </a:rPr>
              <a:t>Institute for Healthcare Improvement. Using Change Concepts for Improvement. https://</a:t>
            </a:r>
            <a:r>
              <a:rPr lang="en-GB" sz="1200" dirty="0" err="1">
                <a:solidFill>
                  <a:schemeClr val="tx1"/>
                </a:solidFill>
                <a:effectLst/>
                <a:ea typeface="Calibri" panose="020F0502020204030204" pitchFamily="34" charset="0"/>
                <a:cs typeface="Times New Roman" panose="02020603050405020304" pitchFamily="18" charset="0"/>
              </a:rPr>
              <a:t>www.ihi.org</a:t>
            </a:r>
            <a:r>
              <a:rPr lang="en-GB" sz="1200" dirty="0">
                <a:solidFill>
                  <a:schemeClr val="tx1"/>
                </a:solidFill>
                <a:effectLst/>
                <a:ea typeface="Calibri" panose="020F0502020204030204" pitchFamily="34" charset="0"/>
                <a:cs typeface="Times New Roman" panose="02020603050405020304" pitchFamily="18" charset="0"/>
              </a:rPr>
              <a:t>/resources/Pages/Changes/</a:t>
            </a:r>
            <a:r>
              <a:rPr lang="en-GB" sz="1200" dirty="0" err="1">
                <a:solidFill>
                  <a:schemeClr val="tx1"/>
                </a:solidFill>
                <a:effectLst/>
                <a:ea typeface="Calibri" panose="020F0502020204030204" pitchFamily="34" charset="0"/>
                <a:cs typeface="Times New Roman" panose="02020603050405020304" pitchFamily="18" charset="0"/>
              </a:rPr>
              <a:t>UsingChangeConceptsforImprovement.aspx</a:t>
            </a:r>
            <a:endParaRPr lang="en-GB" sz="1200" dirty="0">
              <a:solidFill>
                <a:schemeClr val="tx1"/>
              </a:solidFill>
              <a:effectLst/>
              <a:ea typeface="Calibri" panose="020F0502020204030204" pitchFamily="34" charset="0"/>
              <a:cs typeface="Times New Roman" panose="02020603050405020304" pitchFamily="18" charset="0"/>
            </a:endParaRPr>
          </a:p>
          <a:p>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65E61C6-C2E9-8C4B-A7F2-C0544F7348CB}" type="slidenum">
              <a:rPr lang="en-GB"/>
              <a:pPr/>
              <a:t>40</a:t>
            </a:fld>
            <a:endParaRPr lang="en-GB"/>
          </a:p>
        </p:txBody>
      </p:sp>
    </p:spTree>
    <p:extLst>
      <p:ext uri="{BB962C8B-B14F-4D97-AF65-F5344CB8AC3E}">
        <p14:creationId xmlns:p14="http://schemas.microsoft.com/office/powerpoint/2010/main" val="3398944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See activity 8.4 in the Trainer Guide</a:t>
            </a:r>
          </a:p>
          <a:p>
            <a:endParaRPr lang="en-GB" b="1" dirty="0"/>
          </a:p>
          <a:p>
            <a:r>
              <a:rPr lang="en-GB" b="1" dirty="0"/>
              <a:t>15 mins for activity, 5 mins group reflection</a:t>
            </a:r>
          </a:p>
          <a:p>
            <a:endParaRPr lang="en-GB" dirty="0"/>
          </a:p>
          <a:p>
            <a:r>
              <a:rPr lang="en-GB" dirty="0"/>
              <a:t>Thinking of a project you’re coaching/have been involved with in your breakout room.</a:t>
            </a:r>
          </a:p>
          <a:p>
            <a:r>
              <a:rPr lang="en-GB" b="1" dirty="0"/>
              <a:t>I will give you a worksheet.</a:t>
            </a:r>
            <a:r>
              <a:rPr lang="en-GB" dirty="0"/>
              <a:t> Choose some of the change concepts from the list of 72 and come up with some change ideas related to them.</a:t>
            </a:r>
          </a:p>
          <a:p>
            <a:r>
              <a:rPr lang="en-GB" dirty="0"/>
              <a:t>Choose the one you think you would test first and explain why – we will share these when we get back.</a:t>
            </a:r>
          </a:p>
          <a:p>
            <a:endParaRPr lang="en-GB" dirty="0"/>
          </a:p>
          <a:p>
            <a:r>
              <a:rPr lang="en-GB" b="1" dirty="0"/>
              <a:t>Struggling for ideas?</a:t>
            </a:r>
          </a:p>
          <a:p>
            <a:pPr marL="171450" indent="-171450">
              <a:buFontTx/>
              <a:buChar char="-"/>
            </a:pPr>
            <a:r>
              <a:rPr lang="en-GB" b="1" dirty="0"/>
              <a:t>Coaching circle</a:t>
            </a:r>
          </a:p>
          <a:p>
            <a:pPr marL="171450" indent="-171450">
              <a:buFontTx/>
              <a:buChar char="-"/>
            </a:pPr>
            <a:r>
              <a:rPr lang="en-GB" b="1" dirty="0"/>
              <a:t>Long waiting times</a:t>
            </a:r>
          </a:p>
          <a:p>
            <a:pPr marL="171450" indent="-171450">
              <a:buFontTx/>
              <a:buChar char="-"/>
            </a:pPr>
            <a:endParaRPr lang="en-GB" b="1" dirty="0"/>
          </a:p>
          <a:p>
            <a:pPr marL="171450" indent="-171450">
              <a:buFontTx/>
              <a:buChar char="-"/>
            </a:pPr>
            <a:r>
              <a:rPr lang="en-GB" b="0" dirty="0"/>
              <a:t>Here is the worksheet – </a:t>
            </a:r>
            <a:endParaRPr lang="en-GB" dirty="0"/>
          </a:p>
          <a:p>
            <a:endParaRPr lang="en-GB" dirty="0"/>
          </a:p>
          <a:p>
            <a:r>
              <a:rPr lang="en-GB" dirty="0"/>
              <a:t>Change concepts worksheet exercise </a:t>
            </a:r>
            <a:r>
              <a:rPr lang="en-GB" dirty="0">
                <a:hlinkClick r:id="rId3"/>
              </a:rPr>
              <a:t>https://www.ihi.org/resources/_layouts/download.aspx?SourceURL=%2fresources%2fKnowledge+Center+Assets%2fTools+-+QualityImprovementProjectChangeConceptsWorksheet_c8af5542-2cb3-467f-a7ac-11000709eed8%2fIHITool_QIProjectChangeConceptsWorksheet.pdf</a:t>
            </a:r>
            <a:r>
              <a:rPr lang="en-GB" dirty="0"/>
              <a:t>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41</a:t>
            </a:fld>
            <a:endParaRPr lang="en-GB"/>
          </a:p>
        </p:txBody>
      </p:sp>
    </p:spTree>
    <p:extLst>
      <p:ext uri="{BB962C8B-B14F-4D97-AF65-F5344CB8AC3E}">
        <p14:creationId xmlns:p14="http://schemas.microsoft.com/office/powerpoint/2010/main" val="3152122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10 mins</a:t>
            </a:r>
          </a:p>
        </p:txBody>
      </p:sp>
      <p:sp>
        <p:nvSpPr>
          <p:cNvPr id="4" name="Slide Number Placeholder 3"/>
          <p:cNvSpPr>
            <a:spLocks noGrp="1"/>
          </p:cNvSpPr>
          <p:nvPr>
            <p:ph type="sldNum" sz="quarter" idx="5"/>
          </p:nvPr>
        </p:nvSpPr>
        <p:spPr/>
        <p:txBody>
          <a:bodyPr/>
          <a:lstStyle/>
          <a:p>
            <a:fld id="{065E61C6-C2E9-8C4B-A7F2-C0544F7348CB}" type="slidenum">
              <a:rPr lang="en-GB" smtClean="0"/>
              <a:pPr/>
              <a:t>42</a:t>
            </a:fld>
            <a:endParaRPr lang="en-GB"/>
          </a:p>
        </p:txBody>
      </p:sp>
    </p:spTree>
    <p:extLst>
      <p:ext uri="{BB962C8B-B14F-4D97-AF65-F5344CB8AC3E}">
        <p14:creationId xmlns:p14="http://schemas.microsoft.com/office/powerpoint/2010/main" val="26910845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457200" rtl="0" eaLnBrk="1" fontAlgn="auto" latinLnBrk="0" hangingPunct="1">
              <a:lnSpc>
                <a:spcPct val="100000"/>
              </a:lnSpc>
              <a:spcBef>
                <a:spcPts val="0"/>
              </a:spcBef>
              <a:spcAft>
                <a:spcPts val="0"/>
              </a:spcAft>
              <a:buClrTx/>
              <a:buSzTx/>
              <a:buFontTx/>
              <a:buNone/>
              <a:tabLst/>
              <a:defRPr/>
            </a:pPr>
            <a:r>
              <a:rPr lang="en-GB" sz="1200" dirty="0">
                <a:effectLst/>
                <a:ea typeface="Montserrat" pitchFamily="2" charset="77"/>
                <a:cs typeface="Montserrat" pitchFamily="2" charset="77"/>
              </a:rPr>
              <a:t>As a coach you will often support teams to explore possibilities and potential solutions, grounded in their understanding of the current situation. It can be tempting for teams to jump to the customary ‘solutions’ to their given problem – interventions such as training, posters and emails. Often this is not enough – especially for sustainable outcomes. You should help them to use </a:t>
            </a:r>
            <a:r>
              <a:rPr lang="en-GB" sz="1200" dirty="0">
                <a:effectLst/>
                <a:ea typeface="Montserrat" pitchFamily="2" charset="77"/>
                <a:cs typeface="Arial" panose="020B0604020202020204" pitchFamily="34" charset="0"/>
              </a:rPr>
              <a:t>divergent</a:t>
            </a:r>
            <a:r>
              <a:rPr lang="en-GB" sz="1200" dirty="0">
                <a:effectLst/>
                <a:ea typeface="Montserrat" pitchFamily="2" charset="77"/>
                <a:cs typeface="Montserrat" pitchFamily="2" charset="77"/>
              </a:rPr>
              <a:t> and </a:t>
            </a:r>
            <a:r>
              <a:rPr lang="en-GB" sz="1200" dirty="0">
                <a:effectLst/>
                <a:ea typeface="Montserrat" pitchFamily="2" charset="77"/>
                <a:cs typeface="Arial" panose="020B0604020202020204" pitchFamily="34" charset="0"/>
              </a:rPr>
              <a:t>convergent thinking</a:t>
            </a:r>
            <a:r>
              <a:rPr lang="en-GB" sz="1200" dirty="0">
                <a:effectLst/>
                <a:ea typeface="Montserrat" pitchFamily="2" charset="77"/>
                <a:cs typeface="Montserrat" pitchFamily="2" charset="77"/>
              </a:rPr>
              <a:t> when selecting change ideas.</a:t>
            </a:r>
          </a:p>
          <a:p>
            <a:pPr marL="158750" indent="0">
              <a:buNone/>
            </a:pPr>
            <a:endParaRPr lang="en-GB" kern="1200" dirty="0">
              <a:solidFill>
                <a:schemeClr val="tx1"/>
              </a:solidFill>
              <a:ea typeface="+mn-ea"/>
              <a:cs typeface="+mn-cs"/>
            </a:endParaRPr>
          </a:p>
          <a:p>
            <a:pPr marL="158750" indent="0">
              <a:buNone/>
            </a:pPr>
            <a:r>
              <a:rPr lang="en-GB" kern="1200" dirty="0">
                <a:solidFill>
                  <a:schemeClr val="tx1"/>
                </a:solidFill>
                <a:ea typeface="+mn-ea"/>
                <a:cs typeface="+mn-cs"/>
              </a:rPr>
              <a:t>Let’s start with diverge.</a:t>
            </a:r>
          </a:p>
          <a:p>
            <a:endParaRPr lang="en-GB" dirty="0"/>
          </a:p>
        </p:txBody>
      </p:sp>
      <p:sp>
        <p:nvSpPr>
          <p:cNvPr id="4" name="Slide Number Placeholder 3"/>
          <p:cNvSpPr>
            <a:spLocks noGrp="1"/>
          </p:cNvSpPr>
          <p:nvPr>
            <p:ph type="sldNum" sz="quarter" idx="5"/>
          </p:nvPr>
        </p:nvSpPr>
        <p:spPr/>
        <p:txBody>
          <a:bodyPr/>
          <a:lstStyle/>
          <a:p>
            <a:fld id="{065E61C6-C2E9-8C4B-A7F2-C0544F7348CB}" type="slidenum">
              <a:rPr lang="en-GB"/>
              <a:pPr/>
              <a:t>43</a:t>
            </a:fld>
            <a:endParaRPr lang="en-GB"/>
          </a:p>
        </p:txBody>
      </p:sp>
    </p:spTree>
    <p:extLst>
      <p:ext uri="{BB962C8B-B14F-4D97-AF65-F5344CB8AC3E}">
        <p14:creationId xmlns:p14="http://schemas.microsoft.com/office/powerpoint/2010/main" val="1482376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44</a:t>
            </a:fld>
            <a:endParaRPr lang="en-GB"/>
          </a:p>
        </p:txBody>
      </p:sp>
    </p:spTree>
    <p:extLst>
      <p:ext uri="{BB962C8B-B14F-4D97-AF65-F5344CB8AC3E}">
        <p14:creationId xmlns:p14="http://schemas.microsoft.com/office/powerpoint/2010/main" val="2779389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45</a:t>
            </a:fld>
            <a:endParaRPr lang="en-GB"/>
          </a:p>
        </p:txBody>
      </p:sp>
    </p:spTree>
    <p:extLst>
      <p:ext uri="{BB962C8B-B14F-4D97-AF65-F5344CB8AC3E}">
        <p14:creationId xmlns:p14="http://schemas.microsoft.com/office/powerpoint/2010/main" val="3114776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effectLst/>
              </a:rPr>
              <a:t>Reverse Brainstorming is a tool for creating lots of ideas. Sometimes it can be hard to think </a:t>
            </a:r>
            <a:r>
              <a:rPr lang="en-GB" dirty="0"/>
              <a:t>of the positives, so we initially think of things which would make the issue worse, and then flip them around.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There are 2 steps to reverse brainstorming. </a:t>
            </a:r>
            <a:r>
              <a:rPr lang="en-GB" b="1" dirty="0"/>
              <a:t>Read slide.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b="0" dirty="0"/>
              <a:t>It works really well using sticky notes or on a virtual whiteboard.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46</a:t>
            </a:fld>
            <a:endParaRPr lang="en-GB"/>
          </a:p>
        </p:txBody>
      </p:sp>
    </p:spTree>
    <p:extLst>
      <p:ext uri="{BB962C8B-B14F-4D97-AF65-F5344CB8AC3E}">
        <p14:creationId xmlns:p14="http://schemas.microsoft.com/office/powerpoint/2010/main" val="374504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See activity 8.5 in the Trainer Guide.</a:t>
            </a:r>
          </a:p>
          <a:p>
            <a:endParaRPr lang="en-US" b="1" dirty="0"/>
          </a:p>
          <a:p>
            <a:r>
              <a:rPr lang="en-US" b="1" dirty="0"/>
              <a:t>15 mins for activity, 15 mins group reflection</a:t>
            </a:r>
          </a:p>
          <a:p>
            <a:endParaRPr lang="en-US"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47</a:t>
            </a:fld>
            <a:endParaRPr lang="en-GB"/>
          </a:p>
        </p:txBody>
      </p:sp>
    </p:spTree>
    <p:extLst>
      <p:ext uri="{BB962C8B-B14F-4D97-AF65-F5344CB8AC3E}">
        <p14:creationId xmlns:p14="http://schemas.microsoft.com/office/powerpoint/2010/main" val="34598879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have completed the diverging process – created ideas, then you move onto step 2 = converge. Making the choices of what to do</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48</a:t>
            </a:fld>
            <a:endParaRPr lang="en-GB"/>
          </a:p>
        </p:txBody>
      </p:sp>
    </p:spTree>
    <p:extLst>
      <p:ext uri="{BB962C8B-B14F-4D97-AF65-F5344CB8AC3E}">
        <p14:creationId xmlns:p14="http://schemas.microsoft.com/office/powerpoint/2010/main" val="956515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You should edit this slide if delivering the content in person. You will only need the icons shown in the right hand box. However you may still wish to explain that you encourage people to ask questions or chat in the breaks, and that the session includes many activities. </a:t>
            </a:r>
          </a:p>
          <a:p>
            <a:pPr marL="0" lvl="0" indent="0" algn="l" rtl="0">
              <a:spcBef>
                <a:spcPts val="0"/>
              </a:spcBef>
              <a:spcAft>
                <a:spcPts val="0"/>
              </a:spcAft>
              <a:buNone/>
            </a:pPr>
            <a:endParaRPr lang="en-GB" b="1"/>
          </a:p>
          <a:p>
            <a:pPr marL="0" lvl="0" indent="0" algn="l" rtl="0">
              <a:spcBef>
                <a:spcPts val="0"/>
              </a:spcBef>
              <a:spcAft>
                <a:spcPts val="0"/>
              </a:spcAft>
              <a:buNone/>
            </a:pPr>
            <a:r>
              <a:rPr lang="en-GB" b="1"/>
              <a:t>If </a:t>
            </a:r>
            <a:r>
              <a:rPr lang="en-GB" b="1" dirty="0"/>
              <a:t>you are using an online whiteboard, ask delegates to open your preferred internet browser. If you are using Mural, we find it works best with Google Chrome.</a:t>
            </a:r>
          </a:p>
          <a:p>
            <a:pPr marL="0" lvl="0" indent="0" algn="l" rtl="0">
              <a:spcBef>
                <a:spcPts val="0"/>
              </a:spcBef>
              <a:spcAft>
                <a:spcPts val="0"/>
              </a:spcAft>
              <a:buNone/>
            </a:pPr>
            <a:endParaRPr lang="en-GB" b="0" dirty="0"/>
          </a:p>
        </p:txBody>
      </p:sp>
      <p:sp>
        <p:nvSpPr>
          <p:cNvPr id="4" name="Slide Number Placeholder 3"/>
          <p:cNvSpPr>
            <a:spLocks noGrp="1"/>
          </p:cNvSpPr>
          <p:nvPr>
            <p:ph type="sldNum" sz="quarter" idx="5"/>
          </p:nvPr>
        </p:nvSpPr>
        <p:spPr/>
        <p:txBody>
          <a:bodyPr/>
          <a:lstStyle/>
          <a:p>
            <a:fld id="{065E61C6-C2E9-8C4B-A7F2-C0544F7348CB}" type="slidenum">
              <a:rPr lang="en-GB"/>
              <a:t>4</a:t>
            </a:fld>
            <a:endParaRPr lang="en-GB"/>
          </a:p>
        </p:txBody>
      </p:sp>
    </p:spTree>
    <p:extLst>
      <p:ext uri="{BB962C8B-B14F-4D97-AF65-F5344CB8AC3E}">
        <p14:creationId xmlns:p14="http://schemas.microsoft.com/office/powerpoint/2010/main" val="2259488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686"/>
            <a:r>
              <a:rPr lang="en-GB" sz="1200" dirty="0"/>
              <a:t>Let’s move onto converge.</a:t>
            </a:r>
          </a:p>
          <a:p>
            <a:pPr marL="158686"/>
            <a:endParaRPr lang="en-GB" sz="1200" dirty="0"/>
          </a:p>
          <a:p>
            <a:pPr marL="158686"/>
            <a:r>
              <a:rPr lang="en-GB" sz="1200" dirty="0"/>
              <a:t>When thinking about making choices, there are a few things that you could do:</a:t>
            </a:r>
          </a:p>
          <a:p>
            <a:pPr marL="171450" indent="-171450">
              <a:buFont typeface="Arial" panose="020B0604020202020204" pitchFamily="34" charset="0"/>
              <a:buChar char="•"/>
            </a:pPr>
            <a:r>
              <a:rPr lang="en-GB" sz="1200" dirty="0"/>
              <a:t>Dot voting</a:t>
            </a:r>
          </a:p>
          <a:p>
            <a:pPr marL="171450" indent="-171450">
              <a:buFont typeface="Arial" panose="020B0604020202020204" pitchFamily="34" charset="0"/>
              <a:buChar char="•"/>
            </a:pPr>
            <a:r>
              <a:rPr lang="en-GB" sz="1200" dirty="0"/>
              <a:t>Radar retrospective</a:t>
            </a:r>
          </a:p>
          <a:p>
            <a:pPr marL="171450" indent="-171450">
              <a:buFont typeface="Arial" panose="020B0604020202020204" pitchFamily="34" charset="0"/>
              <a:buChar char="•"/>
            </a:pPr>
            <a:r>
              <a:rPr lang="en-GB" sz="1200" b="1" dirty="0"/>
              <a:t>Pairwise comparison</a:t>
            </a:r>
          </a:p>
          <a:p>
            <a:pPr marL="171450" indent="-171450">
              <a:buFont typeface="Arial" panose="020B0604020202020204" pitchFamily="34" charset="0"/>
              <a:buChar char="•"/>
            </a:pPr>
            <a:r>
              <a:rPr lang="en-GB" sz="1200" dirty="0" err="1"/>
              <a:t>MoSCoW</a:t>
            </a:r>
            <a:r>
              <a:rPr lang="en-GB" sz="1200" dirty="0"/>
              <a:t> method (Must, Should, Could, Won’t) </a:t>
            </a:r>
          </a:p>
          <a:p>
            <a:pPr marL="171450" indent="-171450">
              <a:buFont typeface="Arial" panose="020B0604020202020204" pitchFamily="34" charset="0"/>
              <a:buChar char="•"/>
            </a:pPr>
            <a:r>
              <a:rPr lang="en-GB" sz="1200" b="1" dirty="0"/>
              <a:t>Prioritisation matrix </a:t>
            </a:r>
          </a:p>
          <a:p>
            <a:pPr marL="171450" indent="-171450">
              <a:buFont typeface="Arial" panose="020B0604020202020204" pitchFamily="34" charset="0"/>
              <a:buChar char="•"/>
            </a:pPr>
            <a:r>
              <a:rPr lang="en-GB" sz="1200" dirty="0"/>
              <a:t>Nominal Group Technique (both convergent and divergent).</a:t>
            </a:r>
          </a:p>
          <a:p>
            <a:pPr marL="171450" indent="-171450">
              <a:buFont typeface="Arial" panose="020B0604020202020204" pitchFamily="34" charset="0"/>
              <a:buChar char="•"/>
            </a:pPr>
            <a:endParaRPr lang="en-GB" sz="1200" dirty="0">
              <a:effectLst/>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GB" sz="1200" dirty="0">
                <a:effectLst/>
                <a:ea typeface="Calibri" panose="020F0502020204030204" pitchFamily="34" charset="0"/>
                <a:cs typeface="Times New Roman" panose="02020603050405020304" pitchFamily="18" charset="0"/>
              </a:rPr>
              <a:t>Today we will look at pairwise comparison and prioritisation matrix.</a:t>
            </a:r>
            <a:endParaRPr lang="en-GB"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Reference:</a:t>
            </a:r>
            <a:br>
              <a:rPr lang="en-US" sz="1200" i="1" dirty="0"/>
            </a:br>
            <a:r>
              <a:rPr lang="en-GB" sz="1200" dirty="0">
                <a:effectLst/>
                <a:ea typeface="Calibri" panose="020F0502020204030204" pitchFamily="34" charset="0"/>
                <a:cs typeface="Times New Roman" panose="02020603050405020304" pitchFamily="18" charset="0"/>
              </a:rPr>
              <a:t>Q Community (2020). Creative Approaches to Problem Solving. </a:t>
            </a:r>
            <a:r>
              <a:rPr lang="en-GB" sz="1200" u="sng" dirty="0">
                <a:solidFill>
                  <a:srgbClr val="0563C1"/>
                </a:solidFill>
                <a:effectLst/>
                <a:ea typeface="Calibri" panose="020F0502020204030204" pitchFamily="34" charset="0"/>
                <a:cs typeface="Times New Roman" panose="02020603050405020304" pitchFamily="18" charset="0"/>
                <a:hlinkClick r:id="rId3"/>
              </a:rPr>
              <a:t>https://q.health.org.uk/resource/creative-approaches-to-problem-solving/ </a:t>
            </a:r>
            <a:endParaRPr lang="en-GB" sz="1200" dirty="0">
              <a:effectLst/>
              <a:ea typeface="Calibri" panose="020F0502020204030204" pitchFamily="34" charset="0"/>
              <a:cs typeface="Times New Roman" panose="02020603050405020304" pitchFamily="18" charset="0"/>
            </a:endParaRPr>
          </a:p>
          <a:p>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pPr/>
              <a:t>49</a:t>
            </a:fld>
            <a:endParaRPr lang="en-GB"/>
          </a:p>
        </p:txBody>
      </p:sp>
    </p:spTree>
    <p:extLst>
      <p:ext uri="{BB962C8B-B14F-4D97-AF65-F5344CB8AC3E}">
        <p14:creationId xmlns:p14="http://schemas.microsoft.com/office/powerpoint/2010/main" val="38080410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Let’s start with prioritisation matrix.</a:t>
            </a:r>
          </a:p>
          <a:p>
            <a:endParaRPr lang="en-GB" sz="1200" dirty="0"/>
          </a:p>
          <a:p>
            <a:r>
              <a:rPr lang="en-GB" sz="1200" dirty="0"/>
              <a:t>What is it? </a:t>
            </a:r>
          </a:p>
          <a:p>
            <a:r>
              <a:rPr lang="en-GB" sz="1200" dirty="0"/>
              <a:t>Teams can use this tool to try and prioritise their ideas. </a:t>
            </a:r>
          </a:p>
          <a:p>
            <a:r>
              <a:rPr lang="en-GB" sz="1200" dirty="0"/>
              <a:t>The teams may generate lots of change ideas using their driver diagram/through divergent thinking and it can be really difficult to know where to start. </a:t>
            </a:r>
          </a:p>
          <a:p>
            <a:r>
              <a:rPr lang="en-GB" sz="1200" dirty="0"/>
              <a:t>This tool is a simple grid, you can support teams to plot their different ideas, using the table. Marking them against effort and impact. </a:t>
            </a:r>
          </a:p>
          <a:p>
            <a:endParaRPr lang="en-GB" sz="1200" dirty="0"/>
          </a:p>
          <a:p>
            <a:r>
              <a:rPr lang="en-GB" sz="1200" dirty="0"/>
              <a:t>This will highlight:</a:t>
            </a:r>
          </a:p>
          <a:p>
            <a:pPr marL="171450" indent="-171450">
              <a:buFont typeface="Arial" panose="020B0604020202020204" pitchFamily="34" charset="0"/>
              <a:buChar char="•"/>
            </a:pPr>
            <a:r>
              <a:rPr lang="en-GB" sz="1200" dirty="0"/>
              <a:t>Quick wins (high impact and low effort) – teams should start with these as they will </a:t>
            </a:r>
            <a:r>
              <a:rPr lang="en-GB" sz="1200" b="1" dirty="0"/>
              <a:t>build morale/faith in the improvement </a:t>
            </a:r>
          </a:p>
          <a:p>
            <a:pPr marL="171450" indent="-171450">
              <a:buFont typeface="Arial" panose="020B0604020202020204" pitchFamily="34" charset="0"/>
              <a:buChar char="•"/>
            </a:pPr>
            <a:r>
              <a:rPr lang="en-GB" sz="1200" dirty="0"/>
              <a:t>Major projects (high impact but high effort) – these are the things that teams can start to do next, </a:t>
            </a:r>
            <a:r>
              <a:rPr lang="en-GB" sz="1200" b="1" dirty="0"/>
              <a:t>may need quite a lot of organisation</a:t>
            </a:r>
            <a:r>
              <a:rPr lang="en-GB" sz="1200" dirty="0"/>
              <a:t> and take some time to come to fruition, but will have a positive impact on the improvement. </a:t>
            </a:r>
          </a:p>
          <a:p>
            <a:pPr marL="171450" indent="-171450">
              <a:buFont typeface="Arial" panose="020B0604020202020204" pitchFamily="34" charset="0"/>
              <a:buChar char="•"/>
            </a:pPr>
            <a:r>
              <a:rPr lang="en-GB" sz="1200" dirty="0"/>
              <a:t>Fill ins (low impact and low effort) – these things teams can do last as things which may help them to achieve their goal if they are close to it </a:t>
            </a:r>
          </a:p>
          <a:p>
            <a:pPr marL="171450" indent="-171450">
              <a:buFont typeface="Arial" panose="020B0604020202020204" pitchFamily="34" charset="0"/>
              <a:buChar char="•"/>
            </a:pPr>
            <a:r>
              <a:rPr lang="en-GB" sz="1200" dirty="0"/>
              <a:t>Thankless tasks (low impact and high effort) – as a rule teams shouldn’t do these – they aren’t worth the effort that you’d put into them.</a:t>
            </a:r>
          </a:p>
          <a:p>
            <a:endParaRPr lang="en-GB" sz="1200" dirty="0"/>
          </a:p>
          <a:p>
            <a:r>
              <a:rPr lang="en-GB" sz="1200" dirty="0"/>
              <a:t>How to use?</a:t>
            </a:r>
          </a:p>
          <a:p>
            <a:endParaRPr lang="en-GB" sz="1200" dirty="0"/>
          </a:p>
          <a:p>
            <a:r>
              <a:rPr lang="en-GB" sz="1200" dirty="0"/>
              <a:t>Work with teams to discuss all of their change ideas. This helps teams distinguish those things that are ideas from the things that will be actions. </a:t>
            </a:r>
          </a:p>
          <a:p>
            <a:r>
              <a:rPr lang="en-GB" sz="1200" dirty="0"/>
              <a:t>Go through each of the ideas and ask the team to plot their ideas on the table, you may wish to use it as a graph, having the highest effort on the top right, depending on how many ideas, this can help further narrow it down on where to start. </a:t>
            </a:r>
          </a:p>
          <a:p>
            <a:endParaRPr lang="en-US" sz="1200" dirty="0"/>
          </a:p>
        </p:txBody>
      </p:sp>
      <p:sp>
        <p:nvSpPr>
          <p:cNvPr id="4" name="Slide Number Placeholder 3"/>
          <p:cNvSpPr>
            <a:spLocks noGrp="1"/>
          </p:cNvSpPr>
          <p:nvPr>
            <p:ph type="sldNum" sz="quarter" idx="5"/>
          </p:nvPr>
        </p:nvSpPr>
        <p:spPr/>
        <p:txBody>
          <a:bodyPr/>
          <a:lstStyle/>
          <a:p>
            <a:fld id="{065E61C6-C2E9-8C4B-A7F2-C0544F7348CB}" type="slidenum">
              <a:rPr lang="en-GB"/>
              <a:pPr/>
              <a:t>50</a:t>
            </a:fld>
            <a:endParaRPr lang="en-GB"/>
          </a:p>
        </p:txBody>
      </p:sp>
    </p:spTree>
    <p:extLst>
      <p:ext uri="{BB962C8B-B14F-4D97-AF65-F5344CB8AC3E}">
        <p14:creationId xmlns:p14="http://schemas.microsoft.com/office/powerpoint/2010/main" val="25398283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DM Sans" pitchFamily="2" charset="77"/>
              </a:rPr>
              <a:t>Next is p</a:t>
            </a:r>
            <a:r>
              <a:rPr lang="en-GB" sz="1200" dirty="0">
                <a:effectLst/>
                <a:latin typeface="DM Sans" pitchFamily="2" charset="77"/>
                <a:ea typeface="Montserrat" panose="00000500000000000000" pitchFamily="2" charset="0"/>
                <a:cs typeface="Segoe UI" panose="020B0502040204020203" pitchFamily="34" charset="0"/>
              </a:rPr>
              <a:t>airwise comparison: a simple and effective tool for prioritising and ranking multiple options that relative to each other.</a:t>
            </a:r>
          </a:p>
          <a:p>
            <a:pPr>
              <a:lnSpc>
                <a:spcPct val="115000"/>
              </a:lnSpc>
              <a:spcAft>
                <a:spcPts val="1000"/>
              </a:spcAft>
            </a:pPr>
            <a:r>
              <a:rPr lang="en-GB" sz="1200" dirty="0">
                <a:effectLst/>
                <a:latin typeface="DM Sans" pitchFamily="2" charset="77"/>
                <a:ea typeface="Montserrat" panose="00000500000000000000" pitchFamily="2" charset="0"/>
                <a:cs typeface="Segoe UI" panose="020B0502040204020203" pitchFamily="34" charset="0"/>
              </a:rPr>
              <a:t>It is typically used when quantitative data is not available to support the decision-making process and when you are unable to decide which idea to take forward to Implementation. </a:t>
            </a:r>
          </a:p>
          <a:p>
            <a:pPr>
              <a:lnSpc>
                <a:spcPct val="115000"/>
              </a:lnSpc>
              <a:spcAft>
                <a:spcPts val="1000"/>
              </a:spcAft>
            </a:pPr>
            <a:endParaRPr lang="en-GB" sz="1200" dirty="0">
              <a:effectLst/>
              <a:latin typeface="DM Sans" pitchFamily="2" charset="77"/>
              <a:ea typeface="Montserrat" panose="00000500000000000000" pitchFamily="2" charset="0"/>
              <a:cs typeface="Montserrat" panose="00000500000000000000" pitchFamily="2" charset="0"/>
            </a:endParaRPr>
          </a:p>
          <a:p>
            <a:pPr>
              <a:lnSpc>
                <a:spcPct val="115000"/>
              </a:lnSpc>
              <a:spcAft>
                <a:spcPts val="1000"/>
              </a:spcAft>
            </a:pPr>
            <a:r>
              <a:rPr lang="en-GB" sz="1200" dirty="0">
                <a:effectLst/>
                <a:latin typeface="DM Sans" pitchFamily="2" charset="77"/>
                <a:ea typeface="Montserrat" panose="00000500000000000000" pitchFamily="2" charset="0"/>
                <a:cs typeface="Montserrat" panose="00000500000000000000" pitchFamily="2" charset="0"/>
              </a:rPr>
              <a:t>How to use pairwise comparison</a:t>
            </a:r>
          </a:p>
          <a:p>
            <a:pPr marL="342900" lvl="0" indent="-342900">
              <a:lnSpc>
                <a:spcPct val="115000"/>
              </a:lnSpc>
              <a:buFont typeface="Segoe UI Semibold" panose="020B0702040204020203" pitchFamily="34" charset="0"/>
              <a:buAutoNum type="arabicPeriod"/>
            </a:pPr>
            <a:r>
              <a:rPr lang="en-GB" sz="1200" dirty="0">
                <a:effectLst/>
                <a:latin typeface="DM Sans" pitchFamily="2" charset="77"/>
                <a:ea typeface="Cambria" panose="02040503050406030204" pitchFamily="18" charset="0"/>
                <a:cs typeface="Arial" panose="020B0604020202020204" pitchFamily="34" charset="0"/>
              </a:rPr>
              <a:t>Identify the solution ideas you want to compare. List them on a flipchart or whiteboard and assign a letter to each idea (i.e. idea A, idea B, idea C and so on)</a:t>
            </a:r>
          </a:p>
          <a:p>
            <a:pPr marL="342900" lvl="0" indent="-342900">
              <a:lnSpc>
                <a:spcPct val="115000"/>
              </a:lnSpc>
              <a:spcAft>
                <a:spcPts val="1000"/>
              </a:spcAft>
              <a:buFont typeface="Segoe UI Semibold" panose="020B0702040204020203" pitchFamily="34" charset="0"/>
              <a:buAutoNum type="arabicPeriod"/>
            </a:pPr>
            <a:r>
              <a:rPr lang="en-GB" sz="1200" dirty="0">
                <a:effectLst/>
                <a:latin typeface="DM Sans" pitchFamily="2" charset="77"/>
                <a:ea typeface="Cambria" panose="02040503050406030204" pitchFamily="18" charset="0"/>
                <a:cs typeface="Arial" panose="020B0604020202020204" pitchFamily="34" charset="0"/>
              </a:rPr>
              <a:t>Draw a matrix, example on the slide</a:t>
            </a:r>
          </a:p>
          <a:p>
            <a:pPr marL="342900" lvl="0" indent="-342900">
              <a:lnSpc>
                <a:spcPct val="115000"/>
              </a:lnSpc>
              <a:buFont typeface="Segoe UI Semibold" panose="020B0702040204020203" pitchFamily="34" charset="0"/>
              <a:buAutoNum type="arabicPeriod"/>
            </a:pPr>
            <a:r>
              <a:rPr lang="en-GB" sz="1200" dirty="0">
                <a:effectLst/>
                <a:latin typeface="DM Sans" pitchFamily="2" charset="77"/>
                <a:ea typeface="Cambria" panose="02040503050406030204" pitchFamily="18" charset="0"/>
                <a:cs typeface="Arial" panose="020B0604020202020204" pitchFamily="34" charset="0"/>
              </a:rPr>
              <a:t>Develop set criteria you will use to support your comparison. This will be used by the team to compare each individual idea. </a:t>
            </a:r>
          </a:p>
          <a:p>
            <a:pPr marL="457200" lvl="1" indent="0">
              <a:lnSpc>
                <a:spcPct val="115000"/>
              </a:lnSpc>
              <a:buFont typeface="Segoe UI Semibold" panose="020B0702040204020203" pitchFamily="34" charset="0"/>
              <a:buNone/>
            </a:pPr>
            <a:r>
              <a:rPr lang="en-GB" sz="1200" dirty="0">
                <a:effectLst/>
                <a:latin typeface="DM Sans" pitchFamily="2" charset="77"/>
                <a:ea typeface="Cambria" panose="02040503050406030204" pitchFamily="18" charset="0"/>
                <a:cs typeface="Arial" panose="020B0604020202020204" pitchFamily="34" charset="0"/>
              </a:rPr>
              <a:t>* Criteria could include staffing requirements, equipment resource requirements, cost, risk level, patient experience etc. </a:t>
            </a:r>
          </a:p>
          <a:p>
            <a:pPr marL="342900" lvl="0" indent="-342900">
              <a:lnSpc>
                <a:spcPct val="115000"/>
              </a:lnSpc>
              <a:spcAft>
                <a:spcPts val="1000"/>
              </a:spcAft>
              <a:buFont typeface="Segoe UI Semibold" panose="020B0702040204020203" pitchFamily="34" charset="0"/>
              <a:buAutoNum type="arabicPeriod"/>
            </a:pPr>
            <a:r>
              <a:rPr lang="en-GB" sz="1200" dirty="0">
                <a:effectLst/>
                <a:latin typeface="DM Sans" pitchFamily="2" charset="77"/>
                <a:ea typeface="Cambria" panose="02040503050406030204" pitchFamily="18" charset="0"/>
                <a:cs typeface="Arial" panose="020B0604020202020204" pitchFamily="34" charset="0"/>
              </a:rPr>
              <a:t>After establishing criteria, use it to compare each item to every other item using the matrix, until all the white boxes are filled. </a:t>
            </a:r>
          </a:p>
          <a:p>
            <a:pPr marL="342900" lvl="0" indent="-342900">
              <a:lnSpc>
                <a:spcPct val="115000"/>
              </a:lnSpc>
              <a:spcAft>
                <a:spcPts val="1000"/>
              </a:spcAft>
              <a:buFont typeface="Segoe UI Semibold" panose="020B0702040204020203" pitchFamily="34" charset="0"/>
              <a:buAutoNum type="arabicPeriod"/>
            </a:pPr>
            <a:r>
              <a:rPr lang="en-GB" sz="1200" dirty="0">
                <a:effectLst/>
                <a:latin typeface="DM Sans" pitchFamily="2" charset="77"/>
                <a:ea typeface="Cambria" panose="02040503050406030204" pitchFamily="18" charset="0"/>
                <a:cs typeface="Arial" panose="020B0604020202020204" pitchFamily="34" charset="0"/>
              </a:rPr>
              <a:t>After completing all comparisons, tally the number of times each idea won. Use the results to inform your next steps (i.e. deciding on what to test/implement). </a:t>
            </a:r>
          </a:p>
          <a:p>
            <a:endParaRPr lang="en-US" sz="1200"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51</a:t>
            </a:fld>
            <a:endParaRPr lang="en-GB"/>
          </a:p>
        </p:txBody>
      </p:sp>
    </p:spTree>
    <p:extLst>
      <p:ext uri="{BB962C8B-B14F-4D97-AF65-F5344CB8AC3E}">
        <p14:creationId xmlns:p14="http://schemas.microsoft.com/office/powerpoint/2010/main" val="15287726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 from the slide.</a:t>
            </a:r>
            <a:endParaRPr lang="en-GB" sz="1200" dirty="0"/>
          </a:p>
          <a:p>
            <a:endParaRPr lang="en-GB" sz="1000" dirty="0">
              <a:effectLst/>
              <a:latin typeface="DM Sans Medium" pitchFamily="2" charset="77"/>
              <a:ea typeface="Cambria" panose="020405030504060302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52</a:t>
            </a:fld>
            <a:endParaRPr lang="en-GB"/>
          </a:p>
        </p:txBody>
      </p:sp>
    </p:spTree>
    <p:extLst>
      <p:ext uri="{BB962C8B-B14F-4D97-AF65-F5344CB8AC3E}">
        <p14:creationId xmlns:p14="http://schemas.microsoft.com/office/powerpoint/2010/main" val="5658697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 from the slide.</a:t>
            </a:r>
            <a:endParaRPr lang="en-GB" sz="1800" dirty="0">
              <a:effectLst/>
              <a:latin typeface="DM Sans Medium" pitchFamily="2" charset="77"/>
              <a:ea typeface="Cambria" panose="020405030504060302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53</a:t>
            </a:fld>
            <a:endParaRPr lang="en-GB"/>
          </a:p>
        </p:txBody>
      </p:sp>
    </p:spTree>
    <p:extLst>
      <p:ext uri="{BB962C8B-B14F-4D97-AF65-F5344CB8AC3E}">
        <p14:creationId xmlns:p14="http://schemas.microsoft.com/office/powerpoint/2010/main" val="10034418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Example</a:t>
            </a:r>
          </a:p>
          <a:p>
            <a:endParaRPr lang="en-GB" sz="1200" dirty="0">
              <a:effectLst/>
              <a:latin typeface="DM Sans Medium" pitchFamily="2" charset="77"/>
              <a:ea typeface="Cambria" panose="02040503050406030204" pitchFamily="18" charset="0"/>
              <a:cs typeface="Arial" panose="020B0604020202020204" pitchFamily="34" charset="0"/>
            </a:endParaRPr>
          </a:p>
          <a:p>
            <a:r>
              <a:rPr lang="en-GB" sz="1200" dirty="0">
                <a:effectLst/>
                <a:latin typeface="DM Sans Medium" pitchFamily="2" charset="77"/>
                <a:ea typeface="Cambria" panose="02040503050406030204" pitchFamily="18" charset="0"/>
                <a:cs typeface="Arial" panose="020B0604020202020204" pitchFamily="34" charset="0"/>
              </a:rPr>
              <a:t>Top row</a:t>
            </a:r>
          </a:p>
          <a:p>
            <a:r>
              <a:rPr lang="en-GB" sz="1200" dirty="0">
                <a:effectLst/>
                <a:latin typeface="DM Sans Medium" pitchFamily="2" charset="77"/>
                <a:ea typeface="Cambria" panose="02040503050406030204" pitchFamily="18" charset="0"/>
                <a:cs typeface="Arial" panose="020B0604020202020204" pitchFamily="34" charset="0"/>
              </a:rPr>
              <a:t>1 v 2 – using the criteria they said option 1 is better as it is less than £1,000, has good flights, hotels have double and triple rooms and it is longer even though option 2 has more cultural things </a:t>
            </a:r>
          </a:p>
          <a:p>
            <a:r>
              <a:rPr lang="en-GB" sz="1200" dirty="0">
                <a:effectLst/>
                <a:latin typeface="DM Sans Medium" pitchFamily="2" charset="77"/>
                <a:ea typeface="Cambria" panose="02040503050406030204" pitchFamily="18" charset="0"/>
                <a:cs typeface="Arial" panose="020B0604020202020204" pitchFamily="34" charset="0"/>
              </a:rPr>
              <a:t>1 v 3 – option 1 again for similar reasons</a:t>
            </a:r>
          </a:p>
          <a:p>
            <a:r>
              <a:rPr lang="en-GB" sz="1200" dirty="0">
                <a:effectLst/>
                <a:latin typeface="DM Sans Medium" pitchFamily="2" charset="77"/>
                <a:ea typeface="Cambria" panose="02040503050406030204" pitchFamily="18" charset="0"/>
                <a:cs typeface="Arial" panose="020B0604020202020204" pitchFamily="34" charset="0"/>
              </a:rPr>
              <a:t>1 v 4 – option 4 even though it costs a bit more it has more cultural options (things for everyone to do) so beats option 1 on that criteria </a:t>
            </a:r>
          </a:p>
          <a:p>
            <a:r>
              <a:rPr lang="en-GB" sz="1200" dirty="0">
                <a:effectLst/>
                <a:latin typeface="DM Sans Medium" pitchFamily="2" charset="77"/>
                <a:ea typeface="Cambria" panose="02040503050406030204" pitchFamily="18" charset="0"/>
                <a:cs typeface="Arial" panose="020B0604020202020204" pitchFamily="34" charset="0"/>
              </a:rPr>
              <a:t>1 v 5 – option 5 as it is easier to travel to but otherwise equal on other criteria</a:t>
            </a:r>
          </a:p>
          <a:p>
            <a:endParaRPr lang="en-GB" sz="1200" dirty="0">
              <a:effectLst/>
              <a:latin typeface="DM Sans Medium" pitchFamily="2" charset="77"/>
              <a:ea typeface="Cambria" panose="02040503050406030204" pitchFamily="18" charset="0"/>
              <a:cs typeface="Arial" panose="020B0604020202020204" pitchFamily="34" charset="0"/>
            </a:endParaRPr>
          </a:p>
          <a:p>
            <a:r>
              <a:rPr lang="en-GB" sz="1200" dirty="0">
                <a:effectLst/>
                <a:latin typeface="DM Sans Medium" pitchFamily="2" charset="77"/>
                <a:ea typeface="Cambria" panose="02040503050406030204" pitchFamily="18" charset="0"/>
                <a:cs typeface="Arial" panose="020B0604020202020204" pitchFamily="34" charset="0"/>
              </a:rPr>
              <a:t>ETC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54</a:t>
            </a:fld>
            <a:endParaRPr lang="en-GB"/>
          </a:p>
        </p:txBody>
      </p:sp>
    </p:spTree>
    <p:extLst>
      <p:ext uri="{BB962C8B-B14F-4D97-AF65-F5344CB8AC3E}">
        <p14:creationId xmlns:p14="http://schemas.microsoft.com/office/powerpoint/2010/main" val="1865452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DM Sans Medium" pitchFamily="2" charset="77"/>
                <a:ea typeface="Cambria" panose="02040503050406030204" pitchFamily="18" charset="0"/>
                <a:cs typeface="Arial" panose="020B0604020202020204" pitchFamily="34" charset="0"/>
              </a:rPr>
              <a:t>When comparing all of the different options you can see that option 4 wins! So it looks like this friendship group are going interrailing. </a:t>
            </a:r>
          </a:p>
        </p:txBody>
      </p:sp>
      <p:sp>
        <p:nvSpPr>
          <p:cNvPr id="4" name="Slide Number Placeholder 3"/>
          <p:cNvSpPr>
            <a:spLocks noGrp="1"/>
          </p:cNvSpPr>
          <p:nvPr>
            <p:ph type="sldNum" sz="quarter" idx="5"/>
          </p:nvPr>
        </p:nvSpPr>
        <p:spPr/>
        <p:txBody>
          <a:bodyPr/>
          <a:lstStyle/>
          <a:p>
            <a:fld id="{065E61C6-C2E9-8C4B-A7F2-C0544F7348CB}" type="slidenum">
              <a:rPr lang="en-GB"/>
              <a:pPr/>
              <a:t>55</a:t>
            </a:fld>
            <a:endParaRPr lang="en-GB"/>
          </a:p>
        </p:txBody>
      </p:sp>
    </p:spTree>
    <p:extLst>
      <p:ext uri="{BB962C8B-B14F-4D97-AF65-F5344CB8AC3E}">
        <p14:creationId xmlns:p14="http://schemas.microsoft.com/office/powerpoint/2010/main" val="26567183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See activity 8.6 in Trainer Guide.</a:t>
            </a:r>
          </a:p>
          <a:p>
            <a:endParaRPr lang="en-US" dirty="0"/>
          </a:p>
          <a:p>
            <a:r>
              <a:rPr lang="en-US" b="1" dirty="0"/>
              <a:t>20 mins for activity, 10 mins for group reflection</a:t>
            </a:r>
          </a:p>
          <a:p>
            <a:endParaRPr lang="en-US" dirty="0"/>
          </a:p>
          <a:p>
            <a:r>
              <a:rPr lang="en-US" dirty="0"/>
              <a:t>Using five ideas from the reverse brainstorming re graffiti or other selected topic – use Mural in groups. Ask the groups to use a pairwise comparison and come up with their preferred idea.</a:t>
            </a:r>
          </a:p>
          <a:p>
            <a:endParaRPr lang="en-US"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56</a:t>
            </a:fld>
            <a:endParaRPr lang="en-GB"/>
          </a:p>
        </p:txBody>
      </p:sp>
    </p:spTree>
    <p:extLst>
      <p:ext uri="{BB962C8B-B14F-4D97-AF65-F5344CB8AC3E}">
        <p14:creationId xmlns:p14="http://schemas.microsoft.com/office/powerpoint/2010/main" val="20292347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57</a:t>
            </a:fld>
            <a:endParaRPr lang="en-GB"/>
          </a:p>
        </p:txBody>
      </p:sp>
    </p:spTree>
    <p:extLst>
      <p:ext uri="{BB962C8B-B14F-4D97-AF65-F5344CB8AC3E}">
        <p14:creationId xmlns:p14="http://schemas.microsoft.com/office/powerpoint/2010/main" val="38983526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Amend this slide to talk about continuous development for coaches. Many providers use a ‘coach forum’ community of practice model to support with this.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58</a:t>
            </a:fld>
            <a:endParaRPr lang="en-GB"/>
          </a:p>
        </p:txBody>
      </p:sp>
    </p:spTree>
    <p:extLst>
      <p:ext uri="{BB962C8B-B14F-4D97-AF65-F5344CB8AC3E}">
        <p14:creationId xmlns:p14="http://schemas.microsoft.com/office/powerpoint/2010/main" val="328364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t>Suggested housekeeping – adapt to suit your environment</a:t>
            </a:r>
            <a:br>
              <a:rPr lang="en-GB" sz="1200" b="1" dirty="0"/>
            </a:br>
            <a:endParaRPr lang="en-GB" sz="1200" b="1" dirty="0"/>
          </a:p>
          <a:p>
            <a:pPr marL="0" indent="0">
              <a:buNone/>
            </a:pPr>
            <a:r>
              <a:rPr lang="en-GB" sz="1200" b="1" dirty="0"/>
              <a:t>Technology</a:t>
            </a:r>
          </a:p>
          <a:p>
            <a:r>
              <a:rPr lang="en-GB" sz="1200" dirty="0"/>
              <a:t>Where possible, please turn off emails, websites, mute phones </a:t>
            </a:r>
          </a:p>
          <a:p>
            <a:r>
              <a:rPr lang="en-GB" sz="1200" dirty="0"/>
              <a:t>Mute yourself when you’re not speaking</a:t>
            </a:r>
          </a:p>
          <a:p>
            <a:r>
              <a:rPr lang="en-GB" sz="1200" dirty="0"/>
              <a:t>Use emojis and reactions</a:t>
            </a:r>
          </a:p>
          <a:p>
            <a:r>
              <a:rPr lang="en-GB" sz="1200" dirty="0"/>
              <a:t>Keep cameras on</a:t>
            </a:r>
          </a:p>
          <a:p>
            <a:pPr marL="0" indent="0">
              <a:buNone/>
            </a:pPr>
            <a:endParaRPr lang="en-GB" sz="1200" dirty="0"/>
          </a:p>
          <a:p>
            <a:pPr marL="0" indent="0">
              <a:buNone/>
            </a:pPr>
            <a:r>
              <a:rPr lang="en-GB" sz="1200" b="1" dirty="0"/>
              <a:t>Movement</a:t>
            </a:r>
          </a:p>
          <a:p>
            <a:r>
              <a:rPr lang="en-GB" sz="1200" dirty="0"/>
              <a:t>Stretch if you need to, move around as desired</a:t>
            </a:r>
          </a:p>
          <a:p>
            <a:r>
              <a:rPr lang="en-GB" sz="1200" dirty="0"/>
              <a:t>Feel free to fidget and doodle</a:t>
            </a:r>
          </a:p>
          <a:p>
            <a:r>
              <a:rPr lang="en-GB" sz="1200" dirty="0"/>
              <a:t>Excuse yourself when you need to (sign off and re-sign on)</a:t>
            </a:r>
          </a:p>
          <a:p>
            <a:pPr>
              <a:buFontTx/>
              <a:buChar char="-"/>
            </a:pPr>
            <a:endParaRPr lang="en-GB" sz="1200" dirty="0"/>
          </a:p>
          <a:p>
            <a:pPr marL="0" indent="0">
              <a:buNone/>
            </a:pPr>
            <a:r>
              <a:rPr lang="en-GB" sz="1200" b="1" dirty="0"/>
              <a:t>Fun</a:t>
            </a:r>
          </a:p>
          <a:p>
            <a:r>
              <a:rPr lang="en-GB" sz="1200" dirty="0"/>
              <a:t>Have fun</a:t>
            </a:r>
          </a:p>
          <a:p>
            <a:r>
              <a:rPr lang="en-GB" sz="1200" dirty="0"/>
              <a:t>Lean in with curiosity</a:t>
            </a:r>
          </a:p>
        </p:txBody>
      </p:sp>
      <p:sp>
        <p:nvSpPr>
          <p:cNvPr id="4" name="Slide Number Placeholder 3"/>
          <p:cNvSpPr>
            <a:spLocks noGrp="1"/>
          </p:cNvSpPr>
          <p:nvPr>
            <p:ph type="sldNum" sz="quarter" idx="5"/>
          </p:nvPr>
        </p:nvSpPr>
        <p:spPr/>
        <p:txBody>
          <a:bodyPr/>
          <a:lstStyle/>
          <a:p>
            <a:fld id="{065E61C6-C2E9-8C4B-A7F2-C0544F7348CB}" type="slidenum">
              <a:rPr lang="en-GB"/>
              <a:t>5</a:t>
            </a:fld>
            <a:endParaRPr lang="en-GB"/>
          </a:p>
        </p:txBody>
      </p:sp>
    </p:spTree>
    <p:extLst>
      <p:ext uri="{BB962C8B-B14F-4D97-AF65-F5344CB8AC3E}">
        <p14:creationId xmlns:p14="http://schemas.microsoft.com/office/powerpoint/2010/main" val="29648909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none" strike="noStrike" cap="none" dirty="0">
                <a:solidFill>
                  <a:srgbClr val="000000"/>
                </a:solidFill>
                <a:effectLst/>
                <a:latin typeface="DM Sans" pitchFamily="2" charset="77"/>
                <a:ea typeface="Arial"/>
                <a:cs typeface="Arial"/>
                <a:sym typeface="Arial"/>
              </a:rPr>
              <a:t>Connect, share and learn with people from different disciplines and sectors, from across the UK and Ireland to help create real change</a:t>
            </a:r>
          </a:p>
          <a:p>
            <a:r>
              <a:rPr lang="en-GB" sz="1200" u="none" strike="noStrike" cap="none" dirty="0">
                <a:solidFill>
                  <a:srgbClr val="000000"/>
                </a:solidFill>
                <a:effectLst/>
                <a:latin typeface="DM Sans" pitchFamily="2" charset="77"/>
                <a:ea typeface="Arial"/>
                <a:cs typeface="Arial"/>
                <a:sym typeface="Arial"/>
              </a:rPr>
              <a:t>Join a diverse community that brings together those from the frontline of health and social care, patient leaders, managers, researchers, commissioners and policy makers and others</a:t>
            </a:r>
          </a:p>
          <a:p>
            <a:r>
              <a:rPr lang="en-GB" sz="1200" u="none" strike="noStrike" cap="none" dirty="0">
                <a:solidFill>
                  <a:srgbClr val="000000"/>
                </a:solidFill>
                <a:effectLst/>
                <a:latin typeface="DM Sans" pitchFamily="2" charset="77"/>
                <a:ea typeface="Arial"/>
                <a:cs typeface="Arial"/>
                <a:sym typeface="Arial"/>
              </a:rPr>
              <a:t>Tap into all that Q offers as a source of innovation and practical problem solving – benefits include </a:t>
            </a:r>
            <a:r>
              <a:rPr lang="en-GB" sz="1200" u="none" strike="noStrike" cap="none" dirty="0">
                <a:solidFill>
                  <a:srgbClr val="000000"/>
                </a:solidFill>
                <a:effectLst/>
                <a:latin typeface="DM Sans" pitchFamily="2" charset="77"/>
                <a:ea typeface="Arial"/>
                <a:cs typeface="Arial"/>
                <a:sym typeface="Arial"/>
                <a:hlinkClick r:id="rId3"/>
              </a:rPr>
              <a:t>journals and learning resources</a:t>
            </a:r>
            <a:r>
              <a:rPr lang="en-GB" sz="1200" u="none" strike="noStrike" cap="none" dirty="0">
                <a:solidFill>
                  <a:srgbClr val="000000"/>
                </a:solidFill>
                <a:effectLst/>
                <a:latin typeface="DM Sans" pitchFamily="2" charset="77"/>
                <a:ea typeface="Arial"/>
                <a:cs typeface="Arial"/>
                <a:sym typeface="Arial"/>
              </a:rPr>
              <a:t>, </a:t>
            </a:r>
            <a:r>
              <a:rPr lang="en-GB" sz="1200" u="none" strike="noStrike" cap="none" dirty="0">
                <a:solidFill>
                  <a:srgbClr val="000000"/>
                </a:solidFill>
                <a:effectLst/>
                <a:latin typeface="DM Sans" pitchFamily="2" charset="77"/>
                <a:ea typeface="Arial"/>
                <a:cs typeface="Arial"/>
                <a:sym typeface="Arial"/>
                <a:hlinkClick r:id="rId4"/>
              </a:rPr>
              <a:t>Q visits and inspiring events</a:t>
            </a:r>
            <a:r>
              <a:rPr lang="en-GB" sz="1200" u="none" strike="noStrike" cap="none" dirty="0">
                <a:solidFill>
                  <a:srgbClr val="000000"/>
                </a:solidFill>
                <a:effectLst/>
                <a:latin typeface="DM Sans" pitchFamily="2" charset="77"/>
                <a:ea typeface="Arial"/>
                <a:cs typeface="Arial"/>
                <a:sym typeface="Arial"/>
              </a:rPr>
              <a:t> scheduled throughout the year</a:t>
            </a:r>
          </a:p>
          <a:p>
            <a:r>
              <a:rPr lang="en-GB" sz="1200" u="none" strike="noStrike" cap="none" dirty="0">
                <a:solidFill>
                  <a:srgbClr val="000000"/>
                </a:solidFill>
                <a:effectLst/>
                <a:latin typeface="DM Sans" pitchFamily="2" charset="77"/>
                <a:ea typeface="Arial"/>
                <a:cs typeface="Arial"/>
                <a:sym typeface="Arial"/>
                <a:hlinkClick r:id="rId5"/>
              </a:rPr>
              <a:t>Get involved in other activities</a:t>
            </a:r>
            <a:r>
              <a:rPr lang="en-GB" sz="1200" u="none" strike="noStrike" cap="none" dirty="0">
                <a:solidFill>
                  <a:srgbClr val="000000"/>
                </a:solidFill>
                <a:effectLst/>
                <a:latin typeface="DM Sans" pitchFamily="2" charset="77"/>
                <a:ea typeface="Arial"/>
                <a:cs typeface="Arial"/>
                <a:sym typeface="Arial"/>
              </a:rPr>
              <a:t> including special interest groups, </a:t>
            </a:r>
            <a:r>
              <a:rPr lang="en-GB" sz="1200" u="none" strike="noStrike" cap="none" dirty="0">
                <a:solidFill>
                  <a:srgbClr val="000000"/>
                </a:solidFill>
                <a:effectLst/>
                <a:latin typeface="DM Sans" pitchFamily="2" charset="77"/>
                <a:ea typeface="Arial"/>
                <a:cs typeface="Arial"/>
                <a:sym typeface="Arial"/>
                <a:hlinkClick r:id="rId6"/>
              </a:rPr>
              <a:t>Q Lab</a:t>
            </a:r>
            <a:r>
              <a:rPr lang="en-GB" sz="1200" u="none" strike="noStrike" cap="none" dirty="0">
                <a:solidFill>
                  <a:srgbClr val="000000"/>
                </a:solidFill>
                <a:effectLst/>
                <a:latin typeface="DM Sans" pitchFamily="2" charset="77"/>
                <a:ea typeface="Arial"/>
                <a:cs typeface="Arial"/>
                <a:sym typeface="Arial"/>
              </a:rPr>
              <a:t> and Randomised Coffee Trials with others in the community</a:t>
            </a:r>
          </a:p>
          <a:p>
            <a:r>
              <a:rPr lang="en-GB" sz="1200" u="none" strike="noStrike" cap="none" dirty="0">
                <a:solidFill>
                  <a:srgbClr val="000000"/>
                </a:solidFill>
                <a:effectLst/>
                <a:latin typeface="DM Sans" pitchFamily="2" charset="77"/>
                <a:ea typeface="Arial"/>
                <a:cs typeface="Arial"/>
                <a:sym typeface="Arial"/>
              </a:rPr>
              <a:t>Let Q grow with you as your career progresses – participate in ways that fit with your life and improvement priorities</a:t>
            </a:r>
          </a:p>
          <a:p>
            <a:r>
              <a:rPr lang="en-GB" sz="1200" u="none" strike="noStrike" cap="none" dirty="0">
                <a:solidFill>
                  <a:srgbClr val="000000"/>
                </a:solidFill>
                <a:effectLst/>
                <a:latin typeface="DM Sans" pitchFamily="2" charset="77"/>
                <a:ea typeface="Arial"/>
                <a:cs typeface="Arial"/>
                <a:sym typeface="Arial"/>
              </a:rPr>
              <a:t>Develop your improvement skills and help lead and develop others beyond Q</a:t>
            </a:r>
          </a:p>
          <a:p>
            <a:r>
              <a:rPr lang="en-GB" sz="1200" u="none" strike="noStrike" cap="none" dirty="0">
                <a:solidFill>
                  <a:srgbClr val="000000"/>
                </a:solidFill>
                <a:effectLst/>
                <a:latin typeface="DM Sans" pitchFamily="2" charset="77"/>
                <a:ea typeface="Arial"/>
                <a:cs typeface="Arial"/>
                <a:sym typeface="Arial"/>
              </a:rPr>
              <a:t>Free – no membership fee. Gain access to funding opportunities.</a:t>
            </a:r>
          </a:p>
          <a:p>
            <a:endParaRPr lang="en-GB" dirty="0">
              <a:latin typeface="DM Sans" pitchFamily="2" charset="77"/>
            </a:endParaRPr>
          </a:p>
          <a:p>
            <a:endParaRPr lang="en-US"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59</a:t>
            </a:fld>
            <a:endParaRPr lang="en-GB"/>
          </a:p>
        </p:txBody>
      </p:sp>
    </p:spTree>
    <p:extLst>
      <p:ext uri="{BB962C8B-B14F-4D97-AF65-F5344CB8AC3E}">
        <p14:creationId xmlns:p14="http://schemas.microsoft.com/office/powerpoint/2010/main" val="3948203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Amend to be relevant to your organisation. This is an example of conferences – will need to be updated in line with dates.</a:t>
            </a:r>
          </a:p>
          <a:p>
            <a:endParaRPr lang="en-US" i="1" dirty="0"/>
          </a:p>
          <a:p>
            <a:r>
              <a:rPr lang="en-US" i="1" dirty="0"/>
              <a:t>References/further information</a:t>
            </a:r>
            <a:r>
              <a:rPr lang="en-US" dirty="0"/>
              <a:t>:</a:t>
            </a:r>
          </a:p>
          <a:p>
            <a:r>
              <a:rPr lang="en-US" b="0" dirty="0"/>
              <a:t>International Forum on Quality &amp; Safety in Healthcare. https://</a:t>
            </a:r>
            <a:r>
              <a:rPr lang="en-US" b="0" dirty="0" err="1"/>
              <a:t>internationalforum.bmj.com</a:t>
            </a:r>
            <a:endParaRPr lang="en-US" b="0" dirty="0"/>
          </a:p>
          <a:p>
            <a:r>
              <a:rPr lang="en-US" b="0" dirty="0"/>
              <a:t>Q annual conference. </a:t>
            </a:r>
            <a:r>
              <a:rPr lang="en-US" dirty="0">
                <a:hlinkClick r:id="rId3"/>
              </a:rPr>
              <a:t>https://q.health.org.uk/</a:t>
            </a:r>
            <a:endParaRPr lang="en-US" dirty="0"/>
          </a:p>
          <a:p>
            <a:r>
              <a:rPr lang="en-US" b="0" dirty="0"/>
              <a:t>Patient Safety Congress. </a:t>
            </a:r>
            <a:r>
              <a:rPr lang="en-US" dirty="0">
                <a:hlinkClick r:id="rId4"/>
              </a:rPr>
              <a:t>https://patientsafetycongress.co.uk</a:t>
            </a:r>
            <a:endParaRPr lang="en-US" b="0" dirty="0"/>
          </a:p>
        </p:txBody>
      </p:sp>
      <p:sp>
        <p:nvSpPr>
          <p:cNvPr id="4" name="Slide Number Placeholder 3"/>
          <p:cNvSpPr>
            <a:spLocks noGrp="1"/>
          </p:cNvSpPr>
          <p:nvPr>
            <p:ph type="sldNum" sz="quarter" idx="5"/>
          </p:nvPr>
        </p:nvSpPr>
        <p:spPr/>
        <p:txBody>
          <a:bodyPr/>
          <a:lstStyle/>
          <a:p>
            <a:fld id="{065E61C6-C2E9-8C4B-A7F2-C0544F7348CB}" type="slidenum">
              <a:rPr lang="en-GB"/>
              <a:pPr/>
              <a:t>60</a:t>
            </a:fld>
            <a:endParaRPr lang="en-GB"/>
          </a:p>
        </p:txBody>
      </p:sp>
    </p:spTree>
    <p:extLst>
      <p:ext uri="{BB962C8B-B14F-4D97-AF65-F5344CB8AC3E}">
        <p14:creationId xmlns:p14="http://schemas.microsoft.com/office/powerpoint/2010/main" val="15768745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Amend dates and add relevant courses for your organisation </a:t>
            </a:r>
          </a:p>
          <a:p>
            <a:endParaRPr lang="en-GB" b="1" dirty="0"/>
          </a:p>
          <a:p>
            <a:pPr marL="0" indent="0">
              <a:buFont typeface="Arial" panose="020B0604020202020204" pitchFamily="34" charset="0"/>
              <a:buNone/>
            </a:pPr>
            <a:r>
              <a:rPr lang="en-GB" b="1" dirty="0"/>
              <a:t>Catch up on missed sessions.</a:t>
            </a:r>
          </a:p>
          <a:p>
            <a:pPr marL="0" indent="0">
              <a:buFont typeface="Arial" panose="020B0604020202020204" pitchFamily="34" charset="0"/>
              <a:buNone/>
            </a:pPr>
            <a:endParaRPr lang="en-GB" b="0" i="1" dirty="0"/>
          </a:p>
          <a:p>
            <a:pPr marL="0" indent="0">
              <a:buFont typeface="Arial" panose="020B0604020202020204" pitchFamily="34" charset="0"/>
              <a:buNone/>
            </a:pPr>
            <a:r>
              <a:rPr lang="en-GB" b="0" i="1" dirty="0"/>
              <a:t>Links to further information:</a:t>
            </a:r>
          </a:p>
          <a:p>
            <a:pPr marL="0" indent="0">
              <a:buFont typeface="Arial" panose="020B0604020202020204" pitchFamily="34" charset="0"/>
              <a:buNone/>
            </a:pPr>
            <a:endParaRPr lang="en-GB" b="0" i="1" dirty="0"/>
          </a:p>
          <a:p>
            <a:pPr marL="0" indent="0">
              <a:buFont typeface="Arial" panose="020B0604020202020204" pitchFamily="34" charset="0"/>
              <a:buNone/>
            </a:pPr>
            <a:r>
              <a:rPr lang="en-GB" b="0" dirty="0"/>
              <a:t>Quality, service improvement and redesign (QSIR)https://</a:t>
            </a:r>
            <a:r>
              <a:rPr lang="en-GB" b="0" dirty="0" err="1"/>
              <a:t>aqua.nhs.uk</a:t>
            </a:r>
            <a:r>
              <a:rPr lang="en-GB" b="0" dirty="0"/>
              <a:t>/QSIR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err="1"/>
              <a:t>FutureLearn</a:t>
            </a:r>
            <a:r>
              <a:rPr lang="en-GB" b="0" dirty="0"/>
              <a:t>. </a:t>
            </a:r>
            <a:r>
              <a:rPr lang="en-GB" u="none" strike="noStrike" dirty="0">
                <a:solidFill>
                  <a:srgbClr val="3A343A"/>
                </a:solidFill>
                <a:effectLst/>
              </a:rPr>
              <a:t>Quality Improvement in Healthcare: the Case for Change. https://</a:t>
            </a:r>
            <a:r>
              <a:rPr lang="en-GB" u="none" strike="noStrike" dirty="0" err="1">
                <a:solidFill>
                  <a:srgbClr val="3A343A"/>
                </a:solidFill>
                <a:effectLst/>
              </a:rPr>
              <a:t>www.futurelearn.com</a:t>
            </a:r>
            <a:r>
              <a:rPr lang="en-GB" u="none" strike="noStrike" dirty="0">
                <a:solidFill>
                  <a:srgbClr val="3A343A"/>
                </a:solidFill>
                <a:effectLst/>
              </a:rPr>
              <a:t>/courses/quality-improvement</a:t>
            </a:r>
          </a:p>
          <a:p>
            <a:pPr marL="0" indent="0">
              <a:buFont typeface="Arial" panose="020B0604020202020204" pitchFamily="34" charset="0"/>
              <a:buNone/>
            </a:pPr>
            <a:r>
              <a:rPr lang="en-GB" b="0" dirty="0"/>
              <a:t>Horizons NHS. The School for Change Agents. https://</a:t>
            </a:r>
            <a:r>
              <a:rPr lang="en-GB" b="0" dirty="0" err="1"/>
              <a:t>horizonsnhs.com</a:t>
            </a:r>
            <a:r>
              <a:rPr lang="en-GB" b="0" dirty="0"/>
              <a:t>/school/</a:t>
            </a:r>
          </a:p>
          <a:p>
            <a:r>
              <a:rPr lang="en-US" b="0" dirty="0"/>
              <a:t>NHS England. Lean Fundamentals. https://</a:t>
            </a:r>
            <a:r>
              <a:rPr lang="en-US" b="0" dirty="0" err="1"/>
              <a:t>www.england.nhs.uk</a:t>
            </a:r>
            <a:r>
              <a:rPr lang="en-US" b="0" dirty="0"/>
              <a:t>/</a:t>
            </a:r>
            <a:r>
              <a:rPr lang="en-US" b="0" dirty="0" err="1"/>
              <a:t>sustainableimprovement</a:t>
            </a:r>
            <a:r>
              <a:rPr lang="en-US" b="0" dirty="0"/>
              <a:t>/lean-online/lean-fundamentals/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strike="noStrike" dirty="0">
                <a:solidFill>
                  <a:srgbClr val="00262B"/>
                </a:solidFill>
                <a:effectLst/>
              </a:rPr>
              <a:t>Harvard University: Practical Improvement Science in Health Care: A Roadmap for Getting Results. https://</a:t>
            </a:r>
            <a:r>
              <a:rPr lang="en-GB" u="none" strike="noStrike" dirty="0" err="1">
                <a:solidFill>
                  <a:srgbClr val="00262B"/>
                </a:solidFill>
                <a:effectLst/>
              </a:rPr>
              <a:t>www.edx.org</a:t>
            </a:r>
            <a:r>
              <a:rPr lang="en-GB" u="none" strike="noStrike" dirty="0">
                <a:solidFill>
                  <a:srgbClr val="00262B"/>
                </a:solidFill>
                <a:effectLst/>
              </a:rPr>
              <a:t>/learn/healthcare/harvard-university-practical-improvement-science-in-health-care-a-roadmap-for-getting-results</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61</a:t>
            </a:fld>
            <a:endParaRPr lang="en-GB"/>
          </a:p>
        </p:txBody>
      </p:sp>
    </p:spTree>
    <p:extLst>
      <p:ext uri="{BB962C8B-B14F-4D97-AF65-F5344CB8AC3E}">
        <p14:creationId xmlns:p14="http://schemas.microsoft.com/office/powerpoint/2010/main" val="26604387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on the human side of change.</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a:p>
            <a:endParaRPr lang="en-GB" b="1" dirty="0"/>
          </a:p>
        </p:txBody>
      </p:sp>
      <p:sp>
        <p:nvSpPr>
          <p:cNvPr id="4" name="Slide Number Placeholder 3"/>
          <p:cNvSpPr>
            <a:spLocks noGrp="1"/>
          </p:cNvSpPr>
          <p:nvPr>
            <p:ph type="sldNum" sz="quarter" idx="5"/>
          </p:nvPr>
        </p:nvSpPr>
        <p:spPr/>
        <p:txBody>
          <a:bodyPr/>
          <a:lstStyle/>
          <a:p>
            <a:fld id="{065E61C6-C2E9-8C4B-A7F2-C0544F7348CB}" type="slidenum">
              <a:rPr lang="en-GB"/>
              <a:pPr/>
              <a:t>62</a:t>
            </a:fld>
            <a:endParaRPr lang="en-GB"/>
          </a:p>
        </p:txBody>
      </p:sp>
    </p:spTree>
    <p:extLst>
      <p:ext uri="{BB962C8B-B14F-4D97-AF65-F5344CB8AC3E}">
        <p14:creationId xmlns:p14="http://schemas.microsoft.com/office/powerpoint/2010/main" val="37335310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Use your evaluation forms to gather feedback on the day.</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63</a:t>
            </a:fld>
            <a:endParaRPr lang="en-GB"/>
          </a:p>
        </p:txBody>
      </p:sp>
    </p:spTree>
    <p:extLst>
      <p:ext uri="{BB962C8B-B14F-4D97-AF65-F5344CB8AC3E}">
        <p14:creationId xmlns:p14="http://schemas.microsoft.com/office/powerpoint/2010/main" val="24293967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64</a:t>
            </a:fld>
            <a:endParaRPr lang="en-GB"/>
          </a:p>
        </p:txBody>
      </p:sp>
    </p:spTree>
    <p:extLst>
      <p:ext uri="{BB962C8B-B14F-4D97-AF65-F5344CB8AC3E}">
        <p14:creationId xmlns:p14="http://schemas.microsoft.com/office/powerpoint/2010/main" val="29173209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65</a:t>
            </a:fld>
            <a:endParaRPr lang="en-GB"/>
          </a:p>
        </p:txBody>
      </p:sp>
    </p:spTree>
    <p:extLst>
      <p:ext uri="{BB962C8B-B14F-4D97-AF65-F5344CB8AC3E}">
        <p14:creationId xmlns:p14="http://schemas.microsoft.com/office/powerpoint/2010/main" val="8603705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66</a:t>
            </a:fld>
            <a:endParaRPr lang="en-GB"/>
          </a:p>
        </p:txBody>
      </p:sp>
    </p:spTree>
    <p:extLst>
      <p:ext uri="{BB962C8B-B14F-4D97-AF65-F5344CB8AC3E}">
        <p14:creationId xmlns:p14="http://schemas.microsoft.com/office/powerpoint/2010/main" val="5429247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67</a:t>
            </a:fld>
            <a:endParaRPr lang="en-GB"/>
          </a:p>
        </p:txBody>
      </p:sp>
    </p:spTree>
    <p:extLst>
      <p:ext uri="{BB962C8B-B14F-4D97-AF65-F5344CB8AC3E}">
        <p14:creationId xmlns:p14="http://schemas.microsoft.com/office/powerpoint/2010/main" val="1430644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6</a:t>
            </a:fld>
            <a:endParaRPr lang="en-GB"/>
          </a:p>
        </p:txBody>
      </p:sp>
    </p:spTree>
    <p:extLst>
      <p:ext uri="{BB962C8B-B14F-4D97-AF65-F5344CB8AC3E}">
        <p14:creationId xmlns:p14="http://schemas.microsoft.com/office/powerpoint/2010/main" val="3901894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*Notes for faculty – please add in your own images and contact details here*</a:t>
            </a:r>
          </a:p>
          <a:p>
            <a:endParaRPr lang="en-GB" b="1" dirty="0">
              <a:cs typeface="Calibri"/>
            </a:endParaRPr>
          </a:p>
          <a:p>
            <a:r>
              <a:rPr lang="en-GB" b="1" dirty="0">
                <a:cs typeface="Calibri"/>
              </a:rPr>
              <a:t>This is a good point to properly introduce yourselves and explain your background and experience in QI and coaching improvement.</a:t>
            </a:r>
          </a:p>
          <a:p>
            <a:endParaRPr lang="en-GB" dirty="0">
              <a:cs typeface="Calibri"/>
            </a:endParaRPr>
          </a:p>
        </p:txBody>
      </p:sp>
      <p:sp>
        <p:nvSpPr>
          <p:cNvPr id="4" name="Slide Number Placeholder 3"/>
          <p:cNvSpPr>
            <a:spLocks noGrp="1"/>
          </p:cNvSpPr>
          <p:nvPr>
            <p:ph type="sldNum" sz="quarter" idx="5"/>
          </p:nvPr>
        </p:nvSpPr>
        <p:spPr/>
        <p:txBody>
          <a:bodyPr/>
          <a:lstStyle/>
          <a:p>
            <a:fld id="{065E61C6-C2E9-8C4B-A7F2-C0544F7348CB}" type="slidenum">
              <a:rPr lang="en-GB"/>
              <a:t>7</a:t>
            </a:fld>
            <a:endParaRPr lang="en-GB"/>
          </a:p>
        </p:txBody>
      </p:sp>
    </p:spTree>
    <p:extLst>
      <p:ext uri="{BB962C8B-B14F-4D97-AF65-F5344CB8AC3E}">
        <p14:creationId xmlns:p14="http://schemas.microsoft.com/office/powerpoint/2010/main" val="854898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8</a:t>
            </a:fld>
            <a:endParaRPr lang="en-GB"/>
          </a:p>
        </p:txBody>
      </p:sp>
    </p:spTree>
    <p:extLst>
      <p:ext uri="{BB962C8B-B14F-4D97-AF65-F5344CB8AC3E}">
        <p14:creationId xmlns:p14="http://schemas.microsoft.com/office/powerpoint/2010/main" val="29855230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hasCustomPrompt="1"/>
          </p:nvPr>
        </p:nvSpPr>
        <p:spPr>
          <a:xfrm>
            <a:off x="1077913" y="1285487"/>
            <a:ext cx="10872787" cy="209550"/>
          </a:xfrm>
        </p:spPr>
        <p:txBody>
          <a:bodyPr/>
          <a:lstStyle>
            <a:lvl1pPr>
              <a:defRPr sz="1400" b="1">
                <a:latin typeface="DM Sans" pitchFamily="2" charset="77"/>
              </a:defRPr>
            </a:lvl1pPr>
          </a:lstStyle>
          <a:p>
            <a:r>
              <a:rPr lang="en-GB"/>
              <a:t>Funding Acknowledgement</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hasCustomPrompt="1"/>
          </p:nvPr>
        </p:nvSpPr>
        <p:spPr>
          <a:xfrm>
            <a:off x="1077913" y="1739590"/>
            <a:ext cx="5337755" cy="1479860"/>
          </a:xfrm>
        </p:spPr>
        <p:txBody>
          <a:bodyPr/>
          <a:lstStyle>
            <a:lvl1pPr>
              <a:defRPr sz="1400" spc="-20" baseline="0">
                <a:solidFill>
                  <a:schemeClr val="bg1"/>
                </a:solidFill>
              </a:defRPr>
            </a:lvl1pPr>
            <a:lvl2pPr>
              <a:defRPr sz="1400" b="0" i="0">
                <a:solidFill>
                  <a:schemeClr val="bg1"/>
                </a:solidFill>
                <a:latin typeface="DM Sans Medium"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The Quality Coach Development Programme was partially funded through Q Exchange by the Health Foundation and NHS England and NHS Improvement</a:t>
            </a:r>
            <a:endParaRPr lang="en-US"/>
          </a:p>
        </p:txBody>
      </p:sp>
      <p:cxnSp>
        <p:nvCxnSpPr>
          <p:cNvPr id="4" name="Straight Connector 3">
            <a:extLst>
              <a:ext uri="{FF2B5EF4-FFF2-40B4-BE49-F238E27FC236}">
                <a16:creationId xmlns:a16="http://schemas.microsoft.com/office/drawing/2014/main" id="{9FD01DCC-89B2-1D43-6274-1B8ADF857F2A}"/>
              </a:ext>
            </a:extLst>
          </p:cNvPr>
          <p:cNvCxnSpPr/>
          <p:nvPr userDrawn="1"/>
        </p:nvCxnSpPr>
        <p:spPr>
          <a:xfrm flipV="1">
            <a:off x="809625" y="238125"/>
            <a:ext cx="0" cy="6378575"/>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7A748BE-2E47-41BA-EBAD-5C1919A71C6A}"/>
              </a:ext>
            </a:extLst>
          </p:cNvPr>
          <p:cNvPicPr>
            <a:picLocks noChangeAspect="1"/>
          </p:cNvPicPr>
          <p:nvPr userDrawn="1"/>
        </p:nvPicPr>
        <p:blipFill>
          <a:blip r:embed="rId2"/>
          <a:stretch>
            <a:fillRect/>
          </a:stretch>
        </p:blipFill>
        <p:spPr>
          <a:xfrm>
            <a:off x="6623050" y="5103283"/>
            <a:ext cx="1114425" cy="394335"/>
          </a:xfrm>
          <a:prstGeom prst="rect">
            <a:avLst/>
          </a:prstGeom>
        </p:spPr>
      </p:pic>
      <p:sp>
        <p:nvSpPr>
          <p:cNvPr id="11" name="Content Placeholder 2">
            <a:extLst>
              <a:ext uri="{FF2B5EF4-FFF2-40B4-BE49-F238E27FC236}">
                <a16:creationId xmlns:a16="http://schemas.microsoft.com/office/drawing/2014/main" id="{BA3C247E-B124-CA6D-2502-6F3E33ADA96A}"/>
              </a:ext>
            </a:extLst>
          </p:cNvPr>
          <p:cNvSpPr>
            <a:spLocks noGrp="1"/>
          </p:cNvSpPr>
          <p:nvPr>
            <p:ph idx="10" hasCustomPrompt="1"/>
          </p:nvPr>
        </p:nvSpPr>
        <p:spPr>
          <a:xfrm>
            <a:off x="7968209" y="5085184"/>
            <a:ext cx="3982492" cy="1531516"/>
          </a:xfrm>
        </p:spPr>
        <p:txBody>
          <a:bodyPr/>
          <a:lstStyle>
            <a:lvl1pPr>
              <a:defRPr sz="1200" b="1" spc="-20" baseline="0">
                <a:solidFill>
                  <a:schemeClr val="accent1"/>
                </a:solidFill>
              </a:defRPr>
            </a:lvl1pPr>
            <a:lvl2pPr>
              <a:spcBef>
                <a:spcPts val="0"/>
              </a:spcBef>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This slide deck and all associated materials of the Quality Coach Development programme are available under the Creative Commons Attribution-ShareAlike Licence 4.0 </a:t>
            </a:r>
          </a:p>
          <a:p>
            <a:pPr lvl="1"/>
            <a:r>
              <a:rPr lang="en-GB"/>
              <a:t>This licence permits others to remix, adapt, and build upon this piece of work even for commercial purposes, as long as you credit us and license any and all new creations under the identical terms. (CC-BY-SA)</a:t>
            </a:r>
            <a:endParaRPr lang="en-US"/>
          </a:p>
        </p:txBody>
      </p:sp>
      <p:sp>
        <p:nvSpPr>
          <p:cNvPr id="12" name="Content Placeholder 2">
            <a:extLst>
              <a:ext uri="{FF2B5EF4-FFF2-40B4-BE49-F238E27FC236}">
                <a16:creationId xmlns:a16="http://schemas.microsoft.com/office/drawing/2014/main" id="{280BB36D-84A6-253C-A4B4-66D5008FA530}"/>
              </a:ext>
            </a:extLst>
          </p:cNvPr>
          <p:cNvSpPr>
            <a:spLocks noGrp="1"/>
          </p:cNvSpPr>
          <p:nvPr>
            <p:ph idx="11" hasCustomPrompt="1"/>
          </p:nvPr>
        </p:nvSpPr>
        <p:spPr>
          <a:xfrm>
            <a:off x="1055440" y="5159727"/>
            <a:ext cx="5237410" cy="1531516"/>
          </a:xfrm>
        </p:spPr>
        <p:txBody>
          <a:bodyPr/>
          <a:lstStyle>
            <a:lvl1pPr>
              <a:defRPr sz="1200" b="1" spc="-20" baseline="0">
                <a:solidFill>
                  <a:schemeClr val="accent1"/>
                </a:solidFill>
              </a:defRPr>
            </a:lvl1pPr>
            <a:lvl2pPr>
              <a:spcBef>
                <a:spcPts val="0"/>
              </a:spcBef>
              <a:spcAft>
                <a:spcPts val="675"/>
              </a:spcAft>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1"/>
            <a:r>
              <a:rPr lang="en-GB"/>
              <a:t>For additional information contact</a:t>
            </a:r>
          </a:p>
          <a:p>
            <a:pPr lvl="1"/>
            <a:r>
              <a:rPr lang="en-GB"/>
              <a:t>clcht.continuous.improvement@nhs.net or the Q Community </a:t>
            </a:r>
            <a:endParaRPr lang="en-US"/>
          </a:p>
        </p:txBody>
      </p:sp>
      <p:pic>
        <p:nvPicPr>
          <p:cNvPr id="14" name="Picture 13">
            <a:extLst>
              <a:ext uri="{FF2B5EF4-FFF2-40B4-BE49-F238E27FC236}">
                <a16:creationId xmlns:a16="http://schemas.microsoft.com/office/drawing/2014/main" id="{72166850-23FB-A54F-801E-1F10309612FE}"/>
              </a:ext>
            </a:extLst>
          </p:cNvPr>
          <p:cNvPicPr>
            <a:picLocks noChangeAspect="1"/>
          </p:cNvPicPr>
          <p:nvPr userDrawn="1"/>
        </p:nvPicPr>
        <p:blipFill>
          <a:blip r:embed="rId3"/>
          <a:stretch>
            <a:fillRect/>
          </a:stretch>
        </p:blipFill>
        <p:spPr>
          <a:xfrm>
            <a:off x="236555" y="6207927"/>
            <a:ext cx="476902" cy="408773"/>
          </a:xfrm>
          <a:prstGeom prst="rect">
            <a:avLst/>
          </a:prstGeom>
        </p:spPr>
      </p:pic>
    </p:spTree>
    <p:extLst>
      <p:ext uri="{BB962C8B-B14F-4D97-AF65-F5344CB8AC3E}">
        <p14:creationId xmlns:p14="http://schemas.microsoft.com/office/powerpoint/2010/main" val="40259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2A7A-1E03-76FB-3BB4-45919A545C1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2BAF872-18B6-7645-0771-FAE0C0104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48BBC129-3AEF-D88F-4FD3-819DB81D9F2F}"/>
              </a:ext>
            </a:extLst>
          </p:cNvPr>
          <p:cNvSpPr>
            <a:spLocks noGrp="1"/>
          </p:cNvSpPr>
          <p:nvPr>
            <p:ph type="ftr" sz="quarter" idx="11"/>
          </p:nvPr>
        </p:nvSpPr>
        <p:spPr/>
        <p:txBody>
          <a:bodyPr/>
          <a:lstStyle/>
          <a:p>
            <a:r>
              <a:rPr lang="en-US"/>
              <a:t>Session 8    Human Side of Change</a:t>
            </a:r>
          </a:p>
        </p:txBody>
      </p:sp>
      <p:sp>
        <p:nvSpPr>
          <p:cNvPr id="6" name="Slide Number Placeholder 5">
            <a:extLst>
              <a:ext uri="{FF2B5EF4-FFF2-40B4-BE49-F238E27FC236}">
                <a16:creationId xmlns:a16="http://schemas.microsoft.com/office/drawing/2014/main" id="{B1C4B6FE-941B-F912-728E-A27C314807E7}"/>
              </a:ext>
            </a:extLst>
          </p:cNvPr>
          <p:cNvSpPr>
            <a:spLocks noGrp="1"/>
          </p:cNvSpPr>
          <p:nvPr>
            <p:ph type="sldNum" sz="quarter" idx="12"/>
          </p:nvPr>
        </p:nvSpPr>
        <p:spPr/>
        <p:txBody>
          <a:bodyPr/>
          <a:lstStyle/>
          <a:p>
            <a:fld id="{16C5AC08-0ACD-404A-9C9F-AB39E786C34A}" type="slidenum">
              <a:t>‹#›</a:t>
            </a:fld>
            <a:endParaRPr lang="en-US"/>
          </a:p>
        </p:txBody>
      </p:sp>
      <p:sp>
        <p:nvSpPr>
          <p:cNvPr id="4" name="TextBox 3">
            <a:extLst>
              <a:ext uri="{FF2B5EF4-FFF2-40B4-BE49-F238E27FC236}">
                <a16:creationId xmlns:a16="http://schemas.microsoft.com/office/drawing/2014/main" id="{0FB73D6D-6F8C-456D-05BB-5095F81A5159}"/>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420533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EC77-EEBD-57DB-C97E-4DE6EF3BDD4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CEE6FF-54A5-1D5D-2D61-2C929EBA0D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AC2B8AE-72DE-79E8-0DFD-83EAC6C5E59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4D12C0-250E-B017-618E-06255A706DB7}"/>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6" name="Footer Placeholder 5">
            <a:extLst>
              <a:ext uri="{FF2B5EF4-FFF2-40B4-BE49-F238E27FC236}">
                <a16:creationId xmlns:a16="http://schemas.microsoft.com/office/drawing/2014/main" id="{225A0486-500E-4671-D493-A1441F712EF3}"/>
              </a:ext>
            </a:extLst>
          </p:cNvPr>
          <p:cNvSpPr>
            <a:spLocks noGrp="1"/>
          </p:cNvSpPr>
          <p:nvPr>
            <p:ph type="ftr" sz="quarter" idx="11"/>
          </p:nvPr>
        </p:nvSpPr>
        <p:spPr/>
        <p:txBody>
          <a:bodyPr/>
          <a:lstStyle/>
          <a:p>
            <a:r>
              <a:rPr lang="en-US"/>
              <a:t>Session 8    Human Side of Change</a:t>
            </a:r>
          </a:p>
        </p:txBody>
      </p:sp>
      <p:sp>
        <p:nvSpPr>
          <p:cNvPr id="7" name="Slide Number Placeholder 6">
            <a:extLst>
              <a:ext uri="{FF2B5EF4-FFF2-40B4-BE49-F238E27FC236}">
                <a16:creationId xmlns:a16="http://schemas.microsoft.com/office/drawing/2014/main" id="{42D0AE4E-5E81-4F4D-E235-AF6E35629C1F}"/>
              </a:ext>
            </a:extLst>
          </p:cNvPr>
          <p:cNvSpPr>
            <a:spLocks noGrp="1"/>
          </p:cNvSpPr>
          <p:nvPr>
            <p:ph type="sldNum" sz="quarter" idx="12"/>
          </p:nvPr>
        </p:nvSpPr>
        <p:spPr/>
        <p:txBody>
          <a:bodyPr/>
          <a:lstStyle/>
          <a:p>
            <a:fld id="{16C5AC08-0ACD-404A-9C9F-AB39E786C34A}" type="slidenum">
              <a:t>‹#›</a:t>
            </a:fld>
            <a:endParaRPr lang="en-US"/>
          </a:p>
        </p:txBody>
      </p:sp>
      <p:sp>
        <p:nvSpPr>
          <p:cNvPr id="8" name="TextBox 7">
            <a:extLst>
              <a:ext uri="{FF2B5EF4-FFF2-40B4-BE49-F238E27FC236}">
                <a16:creationId xmlns:a16="http://schemas.microsoft.com/office/drawing/2014/main" id="{E526F2B0-54BB-988F-2593-5C5F0A503ECF}"/>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027115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0AE6-244D-7675-F4A4-505DDBA50D5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94372A-68B1-A720-5DA8-593C41778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F4A645-1F52-955C-1E4D-81E12AE6F9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682891C-E863-1EDA-C965-A2BC81E94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72351B-505B-462D-962F-471163FE6D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7EA8A57-3282-CBFC-0F9D-68DCA5D5DDAA}"/>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8" name="Footer Placeholder 7">
            <a:extLst>
              <a:ext uri="{FF2B5EF4-FFF2-40B4-BE49-F238E27FC236}">
                <a16:creationId xmlns:a16="http://schemas.microsoft.com/office/drawing/2014/main" id="{03A94AB1-B41F-B548-F279-1F5542CCC183}"/>
              </a:ext>
            </a:extLst>
          </p:cNvPr>
          <p:cNvSpPr>
            <a:spLocks noGrp="1"/>
          </p:cNvSpPr>
          <p:nvPr>
            <p:ph type="ftr" sz="quarter" idx="11"/>
          </p:nvPr>
        </p:nvSpPr>
        <p:spPr/>
        <p:txBody>
          <a:bodyPr/>
          <a:lstStyle/>
          <a:p>
            <a:r>
              <a:rPr lang="en-US"/>
              <a:t>Session 8    Human Side of Change</a:t>
            </a:r>
          </a:p>
        </p:txBody>
      </p:sp>
      <p:sp>
        <p:nvSpPr>
          <p:cNvPr id="9" name="Slide Number Placeholder 8">
            <a:extLst>
              <a:ext uri="{FF2B5EF4-FFF2-40B4-BE49-F238E27FC236}">
                <a16:creationId xmlns:a16="http://schemas.microsoft.com/office/drawing/2014/main" id="{E3DA041F-F9C7-9593-E1DB-C2959FBF8406}"/>
              </a:ext>
            </a:extLst>
          </p:cNvPr>
          <p:cNvSpPr>
            <a:spLocks noGrp="1"/>
          </p:cNvSpPr>
          <p:nvPr>
            <p:ph type="sldNum" sz="quarter" idx="12"/>
          </p:nvPr>
        </p:nvSpPr>
        <p:spPr/>
        <p:txBody>
          <a:bodyPr/>
          <a:lstStyle/>
          <a:p>
            <a:fld id="{16C5AC08-0ACD-404A-9C9F-AB39E786C34A}" type="slidenum">
              <a:t>‹#›</a:t>
            </a:fld>
            <a:endParaRPr lang="en-US"/>
          </a:p>
        </p:txBody>
      </p:sp>
      <p:sp>
        <p:nvSpPr>
          <p:cNvPr id="10" name="TextBox 9">
            <a:extLst>
              <a:ext uri="{FF2B5EF4-FFF2-40B4-BE49-F238E27FC236}">
                <a16:creationId xmlns:a16="http://schemas.microsoft.com/office/drawing/2014/main" id="{0F1A2181-7351-A922-9680-874E5B5DB5CE}"/>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57438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2F7D69-A073-BAEF-9793-63E90B9E4268}"/>
              </a:ext>
            </a:extLst>
          </p:cNvPr>
          <p:cNvSpPr>
            <a:spLocks noGrp="1"/>
          </p:cNvSpPr>
          <p:nvPr>
            <p:ph type="pic" sz="quarter" idx="14"/>
          </p:nvPr>
        </p:nvSpPr>
        <p:spPr>
          <a:xfrm>
            <a:off x="1077913" y="0"/>
            <a:ext cx="11114087" cy="6858000"/>
          </a:xfrm>
        </p:spPr>
        <p:txBody>
          <a:bodyPr/>
          <a:lstStyle/>
          <a:p>
            <a:endParaRPr lang="en-US"/>
          </a:p>
        </p:txBody>
      </p:sp>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a:xfrm>
            <a:off x="2962275" y="6237514"/>
            <a:ext cx="8988425" cy="379186"/>
          </a:xfrm>
        </p:spPr>
        <p:txBody>
          <a:bodyPr/>
          <a:lstStyle>
            <a:lvl1pPr>
              <a:defRPr sz="2200" b="1">
                <a:latin typeface="DM Sans" pitchFamily="2" charset="77"/>
              </a:defRPr>
            </a:lvl1p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8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lvl1pPr>
              <a:defRPr>
                <a:solidFill>
                  <a:schemeClr val="accent6">
                    <a:lumMod val="60000"/>
                    <a:lumOff val="40000"/>
                  </a:schemeClr>
                </a:solidFill>
              </a:defRPr>
            </a:lvl1pPr>
          </a:lstStyle>
          <a:p>
            <a:fld id="{16C5AC08-0ACD-404A-9C9F-AB39E786C34A}" type="slidenum">
              <a:rPr lang="en-GB"/>
              <a:pPr/>
              <a:t>‹#›</a:t>
            </a:fld>
            <a:endParaRPr lang="en-GB"/>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C9EE6AB-AB20-0EB6-903B-1E47B7CCD552}"/>
              </a:ext>
            </a:extLst>
          </p:cNvPr>
          <p:cNvPicPr>
            <a:picLocks noChangeAspect="1"/>
          </p:cNvPicPr>
          <p:nvPr userDrawn="1"/>
        </p:nvPicPr>
        <p:blipFill>
          <a:blip r:embed="rId2"/>
          <a:stretch>
            <a:fillRect/>
          </a:stretch>
        </p:blipFill>
        <p:spPr>
          <a:xfrm>
            <a:off x="238125" y="6211316"/>
            <a:ext cx="472948" cy="405384"/>
          </a:xfrm>
          <a:prstGeom prst="rect">
            <a:avLst/>
          </a:prstGeom>
        </p:spPr>
      </p:pic>
    </p:spTree>
    <p:extLst>
      <p:ext uri="{BB962C8B-B14F-4D97-AF65-F5344CB8AC3E}">
        <p14:creationId xmlns:p14="http://schemas.microsoft.com/office/powerpoint/2010/main" val="2206418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lder tab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8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FE76887-D20E-7C11-9E40-C106F97B44FE}"/>
              </a:ext>
            </a:extLst>
          </p:cNvPr>
          <p:cNvSpPr txBox="1"/>
          <p:nvPr userDrawn="1"/>
        </p:nvSpPr>
        <p:spPr>
          <a:xfrm>
            <a:off x="1077914" y="4900613"/>
            <a:ext cx="10872786" cy="369332"/>
          </a:xfrm>
          <a:prstGeom prst="rect">
            <a:avLst/>
          </a:prstGeom>
          <a:noFill/>
        </p:spPr>
        <p:txBody>
          <a:bodyPr wrap="square" lIns="216000" rtlCol="0">
            <a:spAutoFit/>
          </a:bodyPr>
          <a:lstStyle/>
          <a:p>
            <a:r>
              <a:rPr lang="en-US" b="1">
                <a:solidFill>
                  <a:schemeClr val="bg1"/>
                </a:solidFill>
                <a:latin typeface="DM Sans" pitchFamily="2" charset="77"/>
              </a:rPr>
              <a:t>Quality Coach Development Programme</a:t>
            </a:r>
          </a:p>
        </p:txBody>
      </p:sp>
      <p:sp>
        <p:nvSpPr>
          <p:cNvPr id="13" name="TextBox 12">
            <a:extLst>
              <a:ext uri="{FF2B5EF4-FFF2-40B4-BE49-F238E27FC236}">
                <a16:creationId xmlns:a16="http://schemas.microsoft.com/office/drawing/2014/main" id="{75B3F8D8-C4BD-4204-3867-9C084B0CEBD4}"/>
              </a:ext>
            </a:extLst>
          </p:cNvPr>
          <p:cNvSpPr txBox="1"/>
          <p:nvPr userDrawn="1"/>
        </p:nvSpPr>
        <p:spPr>
          <a:xfrm>
            <a:off x="1157591" y="710119"/>
            <a:ext cx="2357134" cy="810706"/>
          </a:xfrm>
          <a:prstGeom prst="round2SameRect">
            <a:avLst>
              <a:gd name="adj1" fmla="val 9068"/>
              <a:gd name="adj2" fmla="val 0"/>
            </a:avLst>
          </a:prstGeom>
          <a:solidFill>
            <a:schemeClr val="accent1"/>
          </a:solidFill>
        </p:spPr>
        <p:txBody>
          <a:bodyPr wrap="square" lIns="180000" tIns="216000" rtlCol="0">
            <a:noAutofit/>
          </a:bodyPr>
          <a:lstStyle/>
          <a:p>
            <a:r>
              <a:rPr lang="en-US" sz="1300" b="1">
                <a:solidFill>
                  <a:schemeClr val="bg1"/>
                </a:solidFill>
                <a:latin typeface="DM Sans" pitchFamily="2" charset="77"/>
              </a:rPr>
              <a:t>Coaching and the Foundations of QI</a:t>
            </a:r>
          </a:p>
        </p:txBody>
      </p:sp>
      <p:sp>
        <p:nvSpPr>
          <p:cNvPr id="14" name="TextBox 13">
            <a:extLst>
              <a:ext uri="{FF2B5EF4-FFF2-40B4-BE49-F238E27FC236}">
                <a16:creationId xmlns:a16="http://schemas.microsoft.com/office/drawing/2014/main" id="{F88C2DC5-D5A0-1062-0710-51F11180AB16}"/>
              </a:ext>
            </a:extLst>
          </p:cNvPr>
          <p:cNvSpPr txBox="1"/>
          <p:nvPr userDrawn="1"/>
        </p:nvSpPr>
        <p:spPr>
          <a:xfrm>
            <a:off x="3737664" y="710119"/>
            <a:ext cx="2357134" cy="810706"/>
          </a:xfrm>
          <a:prstGeom prst="round2SameRect">
            <a:avLst>
              <a:gd name="adj1" fmla="val 9068"/>
              <a:gd name="adj2" fmla="val 0"/>
            </a:avLst>
          </a:prstGeom>
          <a:solidFill>
            <a:schemeClr val="accent3"/>
          </a:solidFill>
        </p:spPr>
        <p:txBody>
          <a:bodyPr wrap="square" lIns="180000" tIns="216000" rtlCol="0">
            <a:noAutofit/>
          </a:bodyPr>
          <a:lstStyle/>
          <a:p>
            <a:r>
              <a:rPr lang="en-US" sz="1300" b="1">
                <a:solidFill>
                  <a:schemeClr val="bg1"/>
                </a:solidFill>
                <a:latin typeface="DM Sans" pitchFamily="2" charset="77"/>
              </a:rPr>
              <a:t>Working with People</a:t>
            </a:r>
          </a:p>
        </p:txBody>
      </p:sp>
      <p:sp>
        <p:nvSpPr>
          <p:cNvPr id="15" name="TextBox 14">
            <a:extLst>
              <a:ext uri="{FF2B5EF4-FFF2-40B4-BE49-F238E27FC236}">
                <a16:creationId xmlns:a16="http://schemas.microsoft.com/office/drawing/2014/main" id="{2E124764-02DE-6DEA-844B-99A413F81453}"/>
              </a:ext>
            </a:extLst>
          </p:cNvPr>
          <p:cNvSpPr txBox="1"/>
          <p:nvPr userDrawn="1"/>
        </p:nvSpPr>
        <p:spPr>
          <a:xfrm>
            <a:off x="6366104" y="710119"/>
            <a:ext cx="2357134" cy="810706"/>
          </a:xfrm>
          <a:prstGeom prst="round2SameRect">
            <a:avLst>
              <a:gd name="adj1" fmla="val 9068"/>
              <a:gd name="adj2" fmla="val 0"/>
            </a:avLst>
          </a:prstGeom>
          <a:solidFill>
            <a:schemeClr val="accent4"/>
          </a:solidFill>
        </p:spPr>
        <p:txBody>
          <a:bodyPr wrap="square" lIns="180000" tIns="216000" rtlCol="0">
            <a:noAutofit/>
          </a:bodyPr>
          <a:lstStyle/>
          <a:p>
            <a:r>
              <a:rPr lang="en-US" sz="1300" b="1">
                <a:solidFill>
                  <a:schemeClr val="bg1"/>
                </a:solidFill>
                <a:latin typeface="DM Sans" pitchFamily="2" charset="77"/>
              </a:rPr>
              <a:t>Coaching Measurement</a:t>
            </a:r>
          </a:p>
        </p:txBody>
      </p:sp>
      <p:sp>
        <p:nvSpPr>
          <p:cNvPr id="16" name="TextBox 15">
            <a:extLst>
              <a:ext uri="{FF2B5EF4-FFF2-40B4-BE49-F238E27FC236}">
                <a16:creationId xmlns:a16="http://schemas.microsoft.com/office/drawing/2014/main" id="{BC7A24D5-C2DB-47F6-5D45-2132C7567E14}"/>
              </a:ext>
            </a:extLst>
          </p:cNvPr>
          <p:cNvSpPr txBox="1"/>
          <p:nvPr userDrawn="1"/>
        </p:nvSpPr>
        <p:spPr>
          <a:xfrm>
            <a:off x="8924408" y="710119"/>
            <a:ext cx="2357134" cy="810706"/>
          </a:xfrm>
          <a:prstGeom prst="round2SameRect">
            <a:avLst>
              <a:gd name="adj1" fmla="val 9068"/>
              <a:gd name="adj2" fmla="val 0"/>
            </a:avLst>
          </a:prstGeom>
          <a:solidFill>
            <a:schemeClr val="accent2"/>
          </a:solidFill>
        </p:spPr>
        <p:txBody>
          <a:bodyPr wrap="square" lIns="180000" tIns="216000" rtlCol="0">
            <a:noAutofit/>
          </a:bodyPr>
          <a:lstStyle/>
          <a:p>
            <a:r>
              <a:rPr lang="en-US" sz="1300" b="1">
                <a:solidFill>
                  <a:schemeClr val="bg1"/>
                </a:solidFill>
                <a:latin typeface="DM Sans" pitchFamily="2" charset="77"/>
              </a:rPr>
              <a:t>Human Side of Change</a:t>
            </a:r>
          </a:p>
        </p:txBody>
      </p:sp>
      <p:sp>
        <p:nvSpPr>
          <p:cNvPr id="19" name="Text Placeholder 18">
            <a:extLst>
              <a:ext uri="{FF2B5EF4-FFF2-40B4-BE49-F238E27FC236}">
                <a16:creationId xmlns:a16="http://schemas.microsoft.com/office/drawing/2014/main" id="{8237335D-6D64-5A6C-6CD3-372FF6CC09BC}"/>
              </a:ext>
            </a:extLst>
          </p:cNvPr>
          <p:cNvSpPr>
            <a:spLocks noGrp="1"/>
          </p:cNvSpPr>
          <p:nvPr>
            <p:ph type="body" sz="quarter" idx="14"/>
          </p:nvPr>
        </p:nvSpPr>
        <p:spPr>
          <a:xfrm>
            <a:off x="1077913" y="1520825"/>
            <a:ext cx="10872787" cy="5095875"/>
          </a:xfrm>
          <a:solidFill>
            <a:schemeClr val="accent1"/>
          </a:solidFill>
        </p:spPr>
        <p:txBody>
          <a:bodyPr lIns="144000" tIns="792000"/>
          <a:lstStyle>
            <a:lvl1pPr>
              <a:defRPr sz="9000">
                <a:solidFill>
                  <a:schemeClr val="bg1"/>
                </a:solidFill>
                <a:latin typeface="Petrona" pitchFamily="2" charset="77"/>
              </a:defRPr>
            </a:lvl1pPr>
            <a:lvl2pPr>
              <a:defRPr sz="1500" b="1">
                <a:solidFill>
                  <a:schemeClr val="bg1"/>
                </a:solidFill>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284251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ibl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b="1"/>
              <a:t>Session 1     </a:t>
            </a:r>
            <a:r>
              <a:rPr lang="en-US"/>
              <a:t>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A43CC3-D49E-A6C5-3980-4EE9D64DE929}"/>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
        <p:nvSpPr>
          <p:cNvPr id="12" name="Content Placeholder 2">
            <a:extLst>
              <a:ext uri="{FF2B5EF4-FFF2-40B4-BE49-F238E27FC236}">
                <a16:creationId xmlns:a16="http://schemas.microsoft.com/office/drawing/2014/main" id="{05B5D24D-305C-E273-D607-7A524A6291E8}"/>
              </a:ext>
            </a:extLst>
          </p:cNvPr>
          <p:cNvSpPr>
            <a:spLocks noGrp="1"/>
          </p:cNvSpPr>
          <p:nvPr>
            <p:ph idx="1"/>
          </p:nvPr>
        </p:nvSpPr>
        <p:spPr>
          <a:xfrm>
            <a:off x="1077914" y="1520825"/>
            <a:ext cx="10872786" cy="5019720"/>
          </a:xfrm>
        </p:spPr>
        <p:txBody>
          <a:bodyPr numCol="2" spcCol="360000"/>
          <a:lstStyle>
            <a:lvl1pPr marL="363538" indent="-355600">
              <a:spcBef>
                <a:spcPts val="1200"/>
              </a:spcBef>
              <a:spcAft>
                <a:spcPts val="0"/>
              </a:spcAft>
              <a:tabLst/>
              <a:defRPr sz="1200"/>
            </a:lvl1pPr>
            <a:lvl2pPr marL="363538" indent="0">
              <a:spcBef>
                <a:spcPts val="400"/>
              </a:spcBef>
              <a:spcAft>
                <a:spcPts val="0"/>
              </a:spcAft>
              <a:tabLst/>
              <a:defRPr sz="900" b="0" i="0">
                <a:solidFill>
                  <a:schemeClr val="accent2"/>
                </a:solidFill>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25578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8BF4E6-0408-6663-2CC1-E5D0A15D4AA2}"/>
              </a:ext>
            </a:extLst>
          </p:cNvPr>
          <p:cNvSpPr>
            <a:spLocks noGrp="1"/>
          </p:cNvSpPr>
          <p:nvPr>
            <p:ph type="ftr" sz="quarter" idx="11"/>
          </p:nvPr>
        </p:nvSpPr>
        <p:spPr/>
        <p:txBody>
          <a:bodyPr/>
          <a:lstStyle/>
          <a:p>
            <a:r>
              <a:rPr lang="en-US"/>
              <a:t>Session 8    Human Side of Change</a:t>
            </a:r>
          </a:p>
        </p:txBody>
      </p:sp>
      <p:sp>
        <p:nvSpPr>
          <p:cNvPr id="4" name="Slide Number Placeholder 3">
            <a:extLst>
              <a:ext uri="{FF2B5EF4-FFF2-40B4-BE49-F238E27FC236}">
                <a16:creationId xmlns:a16="http://schemas.microsoft.com/office/drawing/2014/main" id="{1A90DF76-9DD1-70A4-A085-4CC410844BE4}"/>
              </a:ext>
            </a:extLst>
          </p:cNvPr>
          <p:cNvSpPr>
            <a:spLocks noGrp="1"/>
          </p:cNvSpPr>
          <p:nvPr>
            <p:ph type="sldNum" sz="quarter" idx="12"/>
          </p:nvPr>
        </p:nvSpPr>
        <p:spPr/>
        <p:txBody>
          <a:bodyPr/>
          <a:lstStyle/>
          <a:p>
            <a:fld id="{16C5AC08-0ACD-404A-9C9F-AB39E786C34A}" type="slidenum">
              <a:t>‹#›</a:t>
            </a:fld>
            <a:endParaRPr lang="en-US"/>
          </a:p>
        </p:txBody>
      </p:sp>
    </p:spTree>
    <p:extLst>
      <p:ext uri="{BB962C8B-B14F-4D97-AF65-F5344CB8AC3E}">
        <p14:creationId xmlns:p14="http://schemas.microsoft.com/office/powerpoint/2010/main" val="2761328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6159095-6F82-BE9A-836F-2BB2ACB75C3F}"/>
              </a:ext>
            </a:extLst>
          </p:cNvPr>
          <p:cNvPicPr>
            <a:picLocks noChangeAspect="1"/>
          </p:cNvPicPr>
          <p:nvPr userDrawn="1"/>
        </p:nvPicPr>
        <p:blipFill>
          <a:blip r:embed="rId2"/>
          <a:stretch>
            <a:fillRect/>
          </a:stretch>
        </p:blipFill>
        <p:spPr>
          <a:xfrm>
            <a:off x="9377046" y="-5657079"/>
            <a:ext cx="13560845" cy="16057607"/>
          </a:xfrm>
          <a:prstGeom prst="rect">
            <a:avLst/>
          </a:prstGeom>
        </p:spPr>
      </p:pic>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486033" y="2660821"/>
            <a:ext cx="9036908" cy="2577671"/>
          </a:xfrm>
        </p:spPr>
        <p:txBody>
          <a:bodyPr anchor="b">
            <a:normAutofit/>
          </a:bodyPr>
          <a:lstStyle>
            <a:lvl1pPr algn="l">
              <a:lnSpc>
                <a:spcPct val="80000"/>
              </a:lnSpc>
              <a:defRPr sz="86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497553" y="6165319"/>
            <a:ext cx="9037511" cy="451381"/>
          </a:xfrm>
        </p:spPr>
        <p:txBody>
          <a:bodyPr/>
          <a:lstStyle>
            <a:lvl1pPr marL="0" indent="0" algn="l">
              <a:buNone/>
              <a:defRPr sz="1800" b="1"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Quality Coach Development Programme</a:t>
            </a:r>
            <a:endParaRPr lang="en-US"/>
          </a:p>
        </p:txBody>
      </p:sp>
      <p:sp>
        <p:nvSpPr>
          <p:cNvPr id="11" name="Text Placeholder 10">
            <a:extLst>
              <a:ext uri="{FF2B5EF4-FFF2-40B4-BE49-F238E27FC236}">
                <a16:creationId xmlns:a16="http://schemas.microsoft.com/office/drawing/2014/main" id="{32D9A11D-5362-5EF9-4863-711F7C238E2B}"/>
              </a:ext>
            </a:extLst>
          </p:cNvPr>
          <p:cNvSpPr>
            <a:spLocks noGrp="1"/>
          </p:cNvSpPr>
          <p:nvPr>
            <p:ph type="body" sz="quarter" idx="10" hasCustomPrompt="1"/>
          </p:nvPr>
        </p:nvSpPr>
        <p:spPr>
          <a:xfrm>
            <a:off x="491489" y="1980801"/>
            <a:ext cx="1516542" cy="511976"/>
          </a:xfrm>
          <a:solidFill>
            <a:schemeClr val="accent1"/>
          </a:solidFill>
        </p:spPr>
        <p:txBody>
          <a:bodyPr wrap="none" lIns="108000" tIns="108000" rIns="108000" bIns="72000" anchor="ctr" anchorCtr="0">
            <a:spAutoFit/>
          </a:bodyPr>
          <a:lstStyle>
            <a:lvl1pPr>
              <a:defRPr sz="2350" b="1">
                <a:solidFill>
                  <a:schemeClr val="bg1"/>
                </a:solidFill>
              </a:defRPr>
            </a:lvl1pPr>
          </a:lstStyle>
          <a:p>
            <a:pPr lvl="0"/>
            <a:r>
              <a:rPr lang="en-GB"/>
              <a:t>Session 1</a:t>
            </a:r>
            <a:endParaRPr lang="en-US"/>
          </a:p>
        </p:txBody>
      </p:sp>
      <p:pic>
        <p:nvPicPr>
          <p:cNvPr id="19" name="Picture 18">
            <a:extLst>
              <a:ext uri="{FF2B5EF4-FFF2-40B4-BE49-F238E27FC236}">
                <a16:creationId xmlns:a16="http://schemas.microsoft.com/office/drawing/2014/main" id="{920255AA-6430-A527-91BA-C1DCFD3DE330}"/>
              </a:ext>
            </a:extLst>
          </p:cNvPr>
          <p:cNvPicPr>
            <a:picLocks noChangeAspect="1"/>
          </p:cNvPicPr>
          <p:nvPr userDrawn="1"/>
        </p:nvPicPr>
        <p:blipFill>
          <a:blip r:embed="rId3"/>
          <a:stretch>
            <a:fillRect/>
          </a:stretch>
        </p:blipFill>
        <p:spPr>
          <a:xfrm>
            <a:off x="9814757" y="684382"/>
            <a:ext cx="1863344" cy="282829"/>
          </a:xfrm>
          <a:prstGeom prst="rect">
            <a:avLst/>
          </a:prstGeom>
        </p:spPr>
      </p:pic>
      <p:pic>
        <p:nvPicPr>
          <p:cNvPr id="22" name="Picture 21">
            <a:extLst>
              <a:ext uri="{FF2B5EF4-FFF2-40B4-BE49-F238E27FC236}">
                <a16:creationId xmlns:a16="http://schemas.microsoft.com/office/drawing/2014/main" id="{8E8C7446-462E-3051-06CC-D88AD46FB87D}"/>
              </a:ext>
            </a:extLst>
          </p:cNvPr>
          <p:cNvPicPr>
            <a:picLocks noChangeAspect="1"/>
          </p:cNvPicPr>
          <p:nvPr userDrawn="1"/>
        </p:nvPicPr>
        <p:blipFill>
          <a:blip r:embed="rId4"/>
          <a:stretch>
            <a:fillRect/>
          </a:stretch>
        </p:blipFill>
        <p:spPr>
          <a:xfrm>
            <a:off x="471377" y="467833"/>
            <a:ext cx="810437" cy="694660"/>
          </a:xfrm>
          <a:prstGeom prst="rect">
            <a:avLst/>
          </a:prstGeom>
        </p:spPr>
      </p:pic>
    </p:spTree>
    <p:extLst>
      <p:ext uri="{BB962C8B-B14F-4D97-AF65-F5344CB8AC3E}">
        <p14:creationId xmlns:p14="http://schemas.microsoft.com/office/powerpoint/2010/main" val="61796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fill="hold" nodeType="withEffect">
                                  <p:stCondLst>
                                    <p:cond delay="0"/>
                                  </p:stCondLst>
                                  <p:childTnLst>
                                    <p:animRot by="21600000">
                                      <p:cBhvr>
                                        <p:cTn id="6" dur="90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1077913" y="1241309"/>
            <a:ext cx="9144000" cy="2387600"/>
          </a:xfrm>
        </p:spPr>
        <p:txBody>
          <a:bodyPr anchor="t" anchorCtr="0">
            <a:normAutofit/>
          </a:bodyPr>
          <a:lstStyle>
            <a:lvl1pPr algn="l">
              <a:defRPr sz="8600">
                <a:solidFill>
                  <a:schemeClr val="accent5"/>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1077913" y="4401015"/>
            <a:ext cx="9144000" cy="275064"/>
          </a:xfrm>
        </p:spPr>
        <p:txBody>
          <a:bodyPr>
            <a:normAutofit/>
          </a:bodyPr>
          <a:lstStyle>
            <a:lvl1pPr marL="0" indent="0" algn="l">
              <a:buNone/>
              <a:defRPr sz="20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Cohort</a:t>
            </a:r>
            <a:endParaRPr lang="en-US"/>
          </a:p>
        </p:txBody>
      </p:sp>
      <p:sp>
        <p:nvSpPr>
          <p:cNvPr id="5" name="Footer Placeholder 4">
            <a:extLst>
              <a:ext uri="{FF2B5EF4-FFF2-40B4-BE49-F238E27FC236}">
                <a16:creationId xmlns:a16="http://schemas.microsoft.com/office/drawing/2014/main" id="{A5F678D9-8111-76EE-A6E6-AE85824F03C7}"/>
              </a:ext>
            </a:extLst>
          </p:cNvPr>
          <p:cNvSpPr>
            <a:spLocks noGrp="1"/>
          </p:cNvSpPr>
          <p:nvPr>
            <p:ph type="ftr" sz="quarter" idx="11"/>
          </p:nvPr>
        </p:nvSpPr>
        <p:spPr/>
        <p:txBody>
          <a:bodyPr/>
          <a:lstStyle>
            <a:lvl1pPr>
              <a:defRPr>
                <a:solidFill>
                  <a:schemeClr val="accent5"/>
                </a:solidFill>
              </a:defRPr>
            </a:lvl1pPr>
          </a:lstStyle>
          <a:p>
            <a:r>
              <a:rPr lang="en-US" b="1"/>
              <a:t>Session 8    Human Side of Change</a:t>
            </a:r>
            <a:endParaRPr lang="en-US"/>
          </a:p>
        </p:txBody>
      </p:sp>
      <p:sp>
        <p:nvSpPr>
          <p:cNvPr id="6" name="Slide Number Placeholder 5">
            <a:extLst>
              <a:ext uri="{FF2B5EF4-FFF2-40B4-BE49-F238E27FC236}">
                <a16:creationId xmlns:a16="http://schemas.microsoft.com/office/drawing/2014/main" id="{CD34CAB4-12B0-89DD-CDD6-C9B0EB06CD07}"/>
              </a:ext>
            </a:extLst>
          </p:cNvPr>
          <p:cNvSpPr>
            <a:spLocks noGrp="1"/>
          </p:cNvSpPr>
          <p:nvPr>
            <p:ph type="sldNum" sz="quarter" idx="12"/>
          </p:nvPr>
        </p:nvSpPr>
        <p:spPr/>
        <p:txBody>
          <a:bodyPr/>
          <a:lstStyle>
            <a:lvl1pPr>
              <a:defRPr>
                <a:solidFill>
                  <a:schemeClr val="accent5"/>
                </a:solidFill>
              </a:defRPr>
            </a:lvl1pPr>
          </a:lstStyle>
          <a:p>
            <a:fld id="{16C5AC08-0ACD-404A-9C9F-AB39E786C34A}" type="slidenum">
              <a:rPr lang="en-US"/>
              <a:pPr/>
              <a:t>‹#›</a:t>
            </a:fld>
            <a:endParaRPr lang="en-US"/>
          </a:p>
        </p:txBody>
      </p:sp>
      <p:cxnSp>
        <p:nvCxnSpPr>
          <p:cNvPr id="10" name="Straight Connector 9">
            <a:extLst>
              <a:ext uri="{FF2B5EF4-FFF2-40B4-BE49-F238E27FC236}">
                <a16:creationId xmlns:a16="http://schemas.microsoft.com/office/drawing/2014/main" id="{17B9B790-AD72-6E95-64A3-C7C62C9203B0}"/>
              </a:ext>
            </a:extLst>
          </p:cNvPr>
          <p:cNvCxnSpPr/>
          <p:nvPr userDrawn="1"/>
        </p:nvCxnSpPr>
        <p:spPr>
          <a:xfrm>
            <a:off x="809625" y="238125"/>
            <a:ext cx="0" cy="6378575"/>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63C3FD8D-F2BD-8C7B-33B9-61E803938BE7}"/>
              </a:ext>
            </a:extLst>
          </p:cNvPr>
          <p:cNvSpPr txBox="1">
            <a:spLocks/>
          </p:cNvSpPr>
          <p:nvPr userDrawn="1"/>
        </p:nvSpPr>
        <p:spPr>
          <a:xfrm>
            <a:off x="1077913" y="4797152"/>
            <a:ext cx="9144000" cy="27506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4"/>
                </a:solidFill>
                <a:latin typeface="DM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5"/>
                </a:solidFill>
                <a:latin typeface="DM Sans" pitchFamily="2" charset="77"/>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tabLst/>
              <a:defRPr sz="1800" kern="1200">
                <a:solidFill>
                  <a:schemeClr val="accent5"/>
                </a:solidFill>
                <a:latin typeface="DM Sans"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0391FD6A-F142-644C-AEBC-F8CC8C5E533A}" type="datetime2">
              <a:rPr lang="en-GB" b="0">
                <a:solidFill>
                  <a:schemeClr val="accent5"/>
                </a:solidFill>
              </a:rPr>
              <a:t>Wednesday, 27 September 2023</a:t>
            </a:fld>
            <a:endParaRPr lang="en-US" b="0">
              <a:solidFill>
                <a:schemeClr val="accent5"/>
              </a:solidFill>
            </a:endParaRPr>
          </a:p>
        </p:txBody>
      </p:sp>
      <p:sp>
        <p:nvSpPr>
          <p:cNvPr id="12" name="Text Placeholder 10">
            <a:extLst>
              <a:ext uri="{FF2B5EF4-FFF2-40B4-BE49-F238E27FC236}">
                <a16:creationId xmlns:a16="http://schemas.microsoft.com/office/drawing/2014/main" id="{A0979BA0-34C1-2E3B-DDFC-45DFE7EB44AE}"/>
              </a:ext>
            </a:extLst>
          </p:cNvPr>
          <p:cNvSpPr>
            <a:spLocks noGrp="1"/>
          </p:cNvSpPr>
          <p:nvPr>
            <p:ph type="body" sz="quarter" idx="13" hasCustomPrompt="1"/>
          </p:nvPr>
        </p:nvSpPr>
        <p:spPr>
          <a:xfrm>
            <a:off x="1077913" y="436166"/>
            <a:ext cx="1298432" cy="330219"/>
          </a:xfrm>
          <a:noFill/>
        </p:spPr>
        <p:txBody>
          <a:bodyPr wrap="none" lIns="0" tIns="0" rIns="0" bIns="0" anchor="ctr" anchorCtr="0">
            <a:spAutoFit/>
          </a:bodyPr>
          <a:lstStyle>
            <a:lvl1pPr>
              <a:defRPr sz="2350" b="1">
                <a:solidFill>
                  <a:schemeClr val="accent5"/>
                </a:solidFill>
              </a:defRPr>
            </a:lvl1pPr>
          </a:lstStyle>
          <a:p>
            <a:pPr lvl="0"/>
            <a:r>
              <a:rPr lang="en-GB"/>
              <a:t>Session 1</a:t>
            </a:r>
            <a:endParaRPr lang="en-US"/>
          </a:p>
        </p:txBody>
      </p:sp>
      <p:pic>
        <p:nvPicPr>
          <p:cNvPr id="4" name="Picture 3">
            <a:extLst>
              <a:ext uri="{FF2B5EF4-FFF2-40B4-BE49-F238E27FC236}">
                <a16:creationId xmlns:a16="http://schemas.microsoft.com/office/drawing/2014/main" id="{8D6F261B-236B-CEEC-802C-683D3E921498}"/>
              </a:ext>
            </a:extLst>
          </p:cNvPr>
          <p:cNvPicPr>
            <a:picLocks noChangeAspect="1"/>
          </p:cNvPicPr>
          <p:nvPr userDrawn="1"/>
        </p:nvPicPr>
        <p:blipFill>
          <a:blip r:embed="rId2"/>
          <a:srcRect/>
          <a:stretch/>
        </p:blipFill>
        <p:spPr>
          <a:xfrm>
            <a:off x="238125" y="6208483"/>
            <a:ext cx="473295" cy="408216"/>
          </a:xfrm>
          <a:prstGeom prst="rect">
            <a:avLst/>
          </a:prstGeom>
          <a:noFill/>
        </p:spPr>
      </p:pic>
    </p:spTree>
    <p:extLst>
      <p:ext uri="{BB962C8B-B14F-4D97-AF65-F5344CB8AC3E}">
        <p14:creationId xmlns:p14="http://schemas.microsoft.com/office/powerpoint/2010/main" val="172103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th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8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00040656-DAEE-8B84-E399-14C328E1A353}"/>
              </a:ext>
            </a:extLst>
          </p:cNvPr>
          <p:cNvSpPr>
            <a:spLocks noGrp="1"/>
          </p:cNvSpPr>
          <p:nvPr>
            <p:ph type="pic" sz="quarter" idx="14"/>
          </p:nvPr>
        </p:nvSpPr>
        <p:spPr>
          <a:xfrm>
            <a:off x="1904320"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3" name="Content Placeholder 2">
            <a:extLst>
              <a:ext uri="{FF2B5EF4-FFF2-40B4-BE49-F238E27FC236}">
                <a16:creationId xmlns:a16="http://schemas.microsoft.com/office/drawing/2014/main" id="{D672A594-28A8-9798-F1F9-A4CD5C09DF4B}"/>
              </a:ext>
            </a:extLst>
          </p:cNvPr>
          <p:cNvSpPr>
            <a:spLocks noGrp="1"/>
          </p:cNvSpPr>
          <p:nvPr>
            <p:ph idx="15"/>
          </p:nvPr>
        </p:nvSpPr>
        <p:spPr>
          <a:xfrm>
            <a:off x="483754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E26A14E3-3322-EE1C-105E-D40353841DBB}"/>
              </a:ext>
            </a:extLst>
          </p:cNvPr>
          <p:cNvSpPr>
            <a:spLocks noGrp="1"/>
          </p:cNvSpPr>
          <p:nvPr>
            <p:ph type="pic" sz="quarter" idx="16"/>
          </p:nvPr>
        </p:nvSpPr>
        <p:spPr>
          <a:xfrm>
            <a:off x="566395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5" name="Content Placeholder 2">
            <a:extLst>
              <a:ext uri="{FF2B5EF4-FFF2-40B4-BE49-F238E27FC236}">
                <a16:creationId xmlns:a16="http://schemas.microsoft.com/office/drawing/2014/main" id="{5B4B4695-8A09-5383-46B4-BDC477A9F1E5}"/>
              </a:ext>
            </a:extLst>
          </p:cNvPr>
          <p:cNvSpPr>
            <a:spLocks noGrp="1"/>
          </p:cNvSpPr>
          <p:nvPr>
            <p:ph idx="17"/>
          </p:nvPr>
        </p:nvSpPr>
        <p:spPr>
          <a:xfrm>
            <a:off x="862012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Picture Placeholder 11">
            <a:extLst>
              <a:ext uri="{FF2B5EF4-FFF2-40B4-BE49-F238E27FC236}">
                <a16:creationId xmlns:a16="http://schemas.microsoft.com/office/drawing/2014/main" id="{FB0A1073-37EB-15AC-28EF-7123C375D852}"/>
              </a:ext>
            </a:extLst>
          </p:cNvPr>
          <p:cNvSpPr>
            <a:spLocks noGrp="1"/>
          </p:cNvSpPr>
          <p:nvPr>
            <p:ph type="pic" sz="quarter" idx="18"/>
          </p:nvPr>
        </p:nvSpPr>
        <p:spPr>
          <a:xfrm>
            <a:off x="944653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Tree>
    <p:extLst>
      <p:ext uri="{BB962C8B-B14F-4D97-AF65-F5344CB8AC3E}">
        <p14:creationId xmlns:p14="http://schemas.microsoft.com/office/powerpoint/2010/main" val="329363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8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57DDCF4-0452-DB6B-2550-844CFA6DD401}"/>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985966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8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6744072"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F4280222-0812-56F5-5ACC-864B6D06D037}"/>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301108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2"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8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4848226" y="1520825"/>
            <a:ext cx="7110784"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175C2D00-2C21-8118-F8D9-5E5588B972AB}"/>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06347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7100886"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8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08769AA6-CC5F-2DF0-25C8-E7C2D503F723}"/>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208569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8    Human Side of Change</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EC05D991-7EBC-23D0-1E96-F01D3324A3B2}"/>
              </a:ext>
            </a:extLst>
          </p:cNvPr>
          <p:cNvSpPr>
            <a:spLocks noGrp="1"/>
          </p:cNvSpPr>
          <p:nvPr>
            <p:ph idx="15"/>
          </p:nvPr>
        </p:nvSpPr>
        <p:spPr>
          <a:xfrm>
            <a:off x="4846639"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Box 9">
            <a:extLst>
              <a:ext uri="{FF2B5EF4-FFF2-40B4-BE49-F238E27FC236}">
                <a16:creationId xmlns:a16="http://schemas.microsoft.com/office/drawing/2014/main" id="{114E82AA-6557-0DB6-1321-56A3825F4E38}"/>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61971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9A0BBE-30B5-B5BE-8D29-B34EC078D101}"/>
              </a:ext>
            </a:extLst>
          </p:cNvPr>
          <p:cNvSpPr>
            <a:spLocks noGrp="1"/>
          </p:cNvSpPr>
          <p:nvPr>
            <p:ph type="title"/>
          </p:nvPr>
        </p:nvSpPr>
        <p:spPr>
          <a:xfrm>
            <a:off x="1077913" y="238125"/>
            <a:ext cx="10872787" cy="1139825"/>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12C11A-2C1C-70CD-DBF7-7853640D3F6A}"/>
              </a:ext>
            </a:extLst>
          </p:cNvPr>
          <p:cNvSpPr>
            <a:spLocks noGrp="1"/>
          </p:cNvSpPr>
          <p:nvPr>
            <p:ph type="body" idx="1"/>
          </p:nvPr>
        </p:nvSpPr>
        <p:spPr>
          <a:xfrm>
            <a:off x="1077913" y="1520825"/>
            <a:ext cx="10872787" cy="501972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5A96B29-11D2-50C5-E3CC-DE9F216C3DD6}"/>
              </a:ext>
            </a:extLst>
          </p:cNvPr>
          <p:cNvSpPr>
            <a:spLocks noGrp="1"/>
          </p:cNvSpPr>
          <p:nvPr>
            <p:ph type="ftr" sz="quarter" idx="3"/>
          </p:nvPr>
        </p:nvSpPr>
        <p:spPr>
          <a:xfrm rot="16200000">
            <a:off x="-1796007" y="3554959"/>
            <a:ext cx="4248151" cy="179884"/>
          </a:xfrm>
          <a:prstGeom prst="rect">
            <a:avLst/>
          </a:prstGeom>
        </p:spPr>
        <p:txBody>
          <a:bodyPr vert="horz" lIns="0" tIns="0" rIns="0" bIns="0" rtlCol="0" anchor="ctr"/>
          <a:lstStyle>
            <a:lvl1pPr algn="l">
              <a:defRPr sz="1050" b="0" i="0">
                <a:solidFill>
                  <a:schemeClr val="tx1">
                    <a:tint val="75000"/>
                  </a:schemeClr>
                </a:solidFill>
                <a:latin typeface="DM Sans Medium" pitchFamily="2" charset="77"/>
              </a:defRPr>
            </a:lvl1pPr>
          </a:lstStyle>
          <a:p>
            <a:r>
              <a:rPr lang="en-US"/>
              <a:t>Session 8    Human Side of Change</a:t>
            </a:r>
          </a:p>
        </p:txBody>
      </p:sp>
      <p:sp>
        <p:nvSpPr>
          <p:cNvPr id="6" name="Slide Number Placeholder 5">
            <a:extLst>
              <a:ext uri="{FF2B5EF4-FFF2-40B4-BE49-F238E27FC236}">
                <a16:creationId xmlns:a16="http://schemas.microsoft.com/office/drawing/2014/main" id="{28245A71-8FEA-EE64-1EC5-CD72EFCF1CFA}"/>
              </a:ext>
            </a:extLst>
          </p:cNvPr>
          <p:cNvSpPr>
            <a:spLocks noGrp="1"/>
          </p:cNvSpPr>
          <p:nvPr>
            <p:ph type="sldNum" sz="quarter" idx="4"/>
          </p:nvPr>
        </p:nvSpPr>
        <p:spPr>
          <a:xfrm>
            <a:off x="238125" y="238125"/>
            <a:ext cx="371475" cy="463073"/>
          </a:xfrm>
          <a:prstGeom prst="rect">
            <a:avLst/>
          </a:prstGeom>
        </p:spPr>
        <p:txBody>
          <a:bodyPr vert="horz" lIns="0" tIns="0" rIns="0" bIns="0" rtlCol="0" anchor="ctr" anchorCtr="0"/>
          <a:lstStyle>
            <a:lvl1pPr algn="ctr">
              <a:defRPr sz="1200" b="1" i="0">
                <a:solidFill>
                  <a:schemeClr val="accent6"/>
                </a:solidFill>
                <a:latin typeface="DM Sans" pitchFamily="2" charset="77"/>
              </a:defRPr>
            </a:lvl1pPr>
          </a:lstStyle>
          <a:p>
            <a:fld id="{16C5AC08-0ACD-404A-9C9F-AB39E786C34A}" type="slidenum">
              <a:rPr lang="en-US"/>
              <a:pPr/>
              <a:t>‹#›</a:t>
            </a:fld>
            <a:endParaRPr lang="en-US"/>
          </a:p>
        </p:txBody>
      </p:sp>
      <p:pic>
        <p:nvPicPr>
          <p:cNvPr id="15" name="Picture 14">
            <a:extLst>
              <a:ext uri="{FF2B5EF4-FFF2-40B4-BE49-F238E27FC236}">
                <a16:creationId xmlns:a16="http://schemas.microsoft.com/office/drawing/2014/main" id="{8BC441A7-EE26-ECA3-E025-A125F478BB0B}"/>
              </a:ext>
            </a:extLst>
          </p:cNvPr>
          <p:cNvPicPr>
            <a:picLocks noChangeAspect="1"/>
          </p:cNvPicPr>
          <p:nvPr userDrawn="1"/>
        </p:nvPicPr>
        <p:blipFill>
          <a:blip r:embed="rId18"/>
          <a:stretch>
            <a:fillRect/>
          </a:stretch>
        </p:blipFill>
        <p:spPr>
          <a:xfrm>
            <a:off x="238124" y="6210000"/>
            <a:ext cx="474483" cy="406700"/>
          </a:xfrm>
          <a:prstGeom prst="rect">
            <a:avLst/>
          </a:prstGeom>
        </p:spPr>
      </p:pic>
    </p:spTree>
    <p:extLst>
      <p:ext uri="{BB962C8B-B14F-4D97-AF65-F5344CB8AC3E}">
        <p14:creationId xmlns:p14="http://schemas.microsoft.com/office/powerpoint/2010/main" val="336443881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0" r:id="rId3"/>
    <p:sldLayoutId id="2147483666" r:id="rId4"/>
    <p:sldLayoutId id="2147483650" r:id="rId5"/>
    <p:sldLayoutId id="2147483662" r:id="rId6"/>
    <p:sldLayoutId id="2147483663" r:id="rId7"/>
    <p:sldLayoutId id="2147483664" r:id="rId8"/>
    <p:sldLayoutId id="2147483665" r:id="rId9"/>
    <p:sldLayoutId id="2147483651" r:id="rId10"/>
    <p:sldLayoutId id="2147483652" r:id="rId11"/>
    <p:sldLayoutId id="2147483653" r:id="rId12"/>
    <p:sldLayoutId id="2147483667" r:id="rId13"/>
    <p:sldLayoutId id="2147483668" r:id="rId14"/>
    <p:sldLayoutId id="2147483669" r:id="rId15"/>
    <p:sldLayoutId id="2147483655" r:id="rId16"/>
  </p:sldLayoutIdLst>
  <p:hf hdr="0" dt="0"/>
  <p:txStyles>
    <p:titleStyle>
      <a:lvl1pPr algn="l" defTabSz="914400" rtl="0" eaLnBrk="1" latinLnBrk="0" hangingPunct="1">
        <a:lnSpc>
          <a:spcPct val="90000"/>
        </a:lnSpc>
        <a:spcBef>
          <a:spcPct val="0"/>
        </a:spcBef>
        <a:buNone/>
        <a:defRPr sz="4400" kern="1200">
          <a:solidFill>
            <a:schemeClr val="accent1"/>
          </a:solidFill>
          <a:latin typeface="Petrona" pitchFamily="2" charset="77"/>
          <a:ea typeface="+mj-ea"/>
          <a:cs typeface="+mj-cs"/>
        </a:defRPr>
      </a:lvl1pPr>
    </p:titleStyle>
    <p:body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590" userDrawn="1">
          <p15:clr>
            <a:srgbClr val="F26B43"/>
          </p15:clr>
        </p15:guide>
        <p15:guide id="3" pos="506" userDrawn="1">
          <p15:clr>
            <a:srgbClr val="F26B43"/>
          </p15:clr>
        </p15:guide>
        <p15:guide id="4" pos="384" userDrawn="1">
          <p15:clr>
            <a:srgbClr val="F26B43"/>
          </p15:clr>
        </p15:guide>
        <p15:guide id="5" pos="150" userDrawn="1">
          <p15:clr>
            <a:srgbClr val="F26B43"/>
          </p15:clr>
        </p15:guide>
        <p15:guide id="6" orient="horz" pos="868" userDrawn="1">
          <p15:clr>
            <a:srgbClr val="F26B43"/>
          </p15:clr>
        </p15:guide>
        <p15:guide id="7" orient="horz" pos="958" userDrawn="1">
          <p15:clr>
            <a:srgbClr val="F26B43"/>
          </p15:clr>
        </p15:guide>
        <p15:guide id="8" orient="horz" pos="1494" userDrawn="1">
          <p15:clr>
            <a:srgbClr val="F26B43"/>
          </p15:clr>
        </p15:guide>
        <p15:guide id="9" orient="horz" pos="2028" userDrawn="1">
          <p15:clr>
            <a:srgbClr val="F26B43"/>
          </p15:clr>
        </p15:guide>
        <p15:guide id="10" pos="1866" userDrawn="1">
          <p15:clr>
            <a:srgbClr val="F26B43"/>
          </p15:clr>
        </p15:guide>
        <p15:guide id="11" pos="2778" userDrawn="1">
          <p15:clr>
            <a:srgbClr val="F26B43"/>
          </p15:clr>
        </p15:guide>
        <p15:guide id="12" pos="3054" userDrawn="1">
          <p15:clr>
            <a:srgbClr val="F26B43"/>
          </p15:clr>
        </p15:guide>
        <p15:guide id="13" pos="3964" userDrawn="1">
          <p15:clr>
            <a:srgbClr val="F26B43"/>
          </p15:clr>
        </p15:guide>
        <p15:guide id="14" pos="4242" userDrawn="1">
          <p15:clr>
            <a:srgbClr val="F26B43"/>
          </p15:clr>
        </p15:guide>
        <p15:guide id="15" pos="5152" userDrawn="1">
          <p15:clr>
            <a:srgbClr val="F26B43"/>
          </p15:clr>
        </p15:guide>
        <p15:guide id="16" pos="5430" userDrawn="1">
          <p15:clr>
            <a:srgbClr val="F26B43"/>
          </p15:clr>
        </p15:guide>
        <p15:guide id="17" pos="6340" userDrawn="1">
          <p15:clr>
            <a:srgbClr val="F26B43"/>
          </p15:clr>
        </p15:guide>
        <p15:guide id="18" pos="6618" userDrawn="1">
          <p15:clr>
            <a:srgbClr val="F26B43"/>
          </p15:clr>
        </p15:guide>
        <p15:guide id="19" pos="7528" userDrawn="1">
          <p15:clr>
            <a:srgbClr val="F26B43"/>
          </p15:clr>
        </p15:guide>
        <p15:guide id="20" orient="horz" pos="2568" userDrawn="1">
          <p15:clr>
            <a:srgbClr val="F26B43"/>
          </p15:clr>
        </p15:guide>
        <p15:guide id="21" orient="horz" pos="3098" userDrawn="1">
          <p15:clr>
            <a:srgbClr val="F26B43"/>
          </p15:clr>
        </p15:guide>
        <p15:guide id="22" orient="horz" pos="3632" userDrawn="1">
          <p15:clr>
            <a:srgbClr val="F26B43"/>
          </p15:clr>
        </p15:guide>
        <p15:guide id="23" orient="horz" pos="4168" userDrawn="1">
          <p15:clr>
            <a:srgbClr val="F26B43"/>
          </p15:clr>
        </p15:guide>
        <p15:guide id="24" pos="679" userDrawn="1">
          <p15:clr>
            <a:srgbClr val="F26B43"/>
          </p15:clr>
        </p15:guide>
        <p15:guide id="25" orient="horz" pos="5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1.emf"/><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2.emf"/><Relationship Id="rId4" Type="http://schemas.openxmlformats.org/officeDocument/2006/relationships/image" Target="../media/image31.emf"/></Relationships>
</file>

<file path=ppt/slides/_rels/slide18.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6.emf"/><Relationship Id="rId5" Type="http://schemas.openxmlformats.org/officeDocument/2006/relationships/image" Target="../media/image35.emf"/><Relationship Id="rId10" Type="http://schemas.openxmlformats.org/officeDocument/2006/relationships/image" Target="../media/image40.emf"/><Relationship Id="rId4" Type="http://schemas.openxmlformats.org/officeDocument/2006/relationships/image" Target="../media/image34.emf"/><Relationship Id="rId9" Type="http://schemas.openxmlformats.org/officeDocument/2006/relationships/image" Target="../media/image39.emf"/></Relationships>
</file>

<file path=ppt/slides/_rels/slide19.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41.emf"/><Relationship Id="rId7"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4.emf"/><Relationship Id="rId5" Type="http://schemas.openxmlformats.org/officeDocument/2006/relationships/image" Target="../media/image43.emf"/><Relationship Id="rId10" Type="http://schemas.openxmlformats.org/officeDocument/2006/relationships/image" Target="../media/image48.emf"/><Relationship Id="rId4" Type="http://schemas.openxmlformats.org/officeDocument/2006/relationships/image" Target="../media/image42.emf"/><Relationship Id="rId9" Type="http://schemas.openxmlformats.org/officeDocument/2006/relationships/image" Target="../media/image47.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emf"/><Relationship Id="rId7" Type="http://schemas.openxmlformats.org/officeDocument/2006/relationships/image" Target="../media/image57.emf"/><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6.emf"/><Relationship Id="rId5" Type="http://schemas.openxmlformats.org/officeDocument/2006/relationships/image" Target="../media/image55.emf"/><Relationship Id="rId10" Type="http://schemas.openxmlformats.org/officeDocument/2006/relationships/image" Target="../media/image1.emf"/><Relationship Id="rId4" Type="http://schemas.openxmlformats.org/officeDocument/2006/relationships/image" Target="../media/image54.emf"/><Relationship Id="rId9" Type="http://schemas.openxmlformats.org/officeDocument/2006/relationships/image" Target="../media/image59.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62.emf"/><Relationship Id="rId4" Type="http://schemas.openxmlformats.org/officeDocument/2006/relationships/image" Target="../media/image61.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3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implementationscience.biomedcentral.com/articles/10.1186/1748-5908-6-42"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39.xml.rels><?xml version="1.0" encoding="UTF-8" standalone="yes"?>
<Relationships xmlns="http://schemas.openxmlformats.org/package/2006/relationships"><Relationship Id="rId3" Type="http://schemas.openxmlformats.org/officeDocument/2006/relationships/hyperlink" Target="https://www.ihi.org/resources/_layouts/download.aspx?SourceURL=%2fresources%2fKnowledge+Center+Assets%2fTools+-+QualityImprovementProjectChangeConceptsWorksheet_c8af5542-2cb3-467f-a7ac-11000709eed8%2fIHITool_QIProjectChangeConceptsWorksheet.pdf"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28.emf"/></Relationships>
</file>

<file path=ppt/slides/_rels/slide4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8.emf"/><Relationship Id="rId7" Type="http://schemas.openxmlformats.org/officeDocument/2006/relationships/image" Target="../media/image72.emf"/><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 Id="rId9" Type="http://schemas.openxmlformats.org/officeDocument/2006/relationships/image" Target="../media/image28.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 Id="rId9" Type="http://schemas.openxmlformats.org/officeDocument/2006/relationships/image" Target="../media/image18.emf"/></Relationships>
</file>

<file path=ppt/slides/_rels/slide50.xml.rels><?xml version="1.0" encoding="UTF-8" standalone="yes"?>
<Relationships xmlns="http://schemas.openxmlformats.org/package/2006/relationships"><Relationship Id="rId3" Type="http://schemas.openxmlformats.org/officeDocument/2006/relationships/hyperlink" Target="https://q.health.org.uk/resource/creative-approaches-to-problem-solving/" TargetMode="External"/><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75.emf"/><Relationship Id="rId4" Type="http://schemas.openxmlformats.org/officeDocument/2006/relationships/image" Target="../media/image74.em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58.emf"/></Relationships>
</file>

<file path=ppt/slides/_rels/slide54.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78.emf"/><Relationship Id="rId7" Type="http://schemas.openxmlformats.org/officeDocument/2006/relationships/image" Target="../media/image82.emf"/><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emf"/><Relationship Id="rId7" Type="http://schemas.openxmlformats.org/officeDocument/2006/relationships/image" Target="../media/image88.emf"/><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87.emf"/><Relationship Id="rId11" Type="http://schemas.openxmlformats.org/officeDocument/2006/relationships/image" Target="../media/image28.emf"/><Relationship Id="rId5" Type="http://schemas.openxmlformats.org/officeDocument/2006/relationships/image" Target="../media/image86.emf"/><Relationship Id="rId10" Type="http://schemas.openxmlformats.org/officeDocument/2006/relationships/image" Target="../media/image27.emf"/><Relationship Id="rId4" Type="http://schemas.openxmlformats.org/officeDocument/2006/relationships/image" Target="../media/image85.emf"/><Relationship Id="rId9" Type="http://schemas.openxmlformats.org/officeDocument/2006/relationships/image" Target="../media/image90.e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hyperlink" Target="https://q.health.org.uk/join-q/"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patientsafetycongress.co.uk/" TargetMode="External"/><Relationship Id="rId3" Type="http://schemas.openxmlformats.org/officeDocument/2006/relationships/hyperlink" Target="https://internationalforum.bmj.com/&#160;" TargetMode="External"/><Relationship Id="rId7" Type="http://schemas.openxmlformats.org/officeDocument/2006/relationships/hyperlink" Target="https://q.health.org.uk/get-involved/events/" TargetMode="External"/><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93.png"/><Relationship Id="rId5" Type="http://schemas.openxmlformats.org/officeDocument/2006/relationships/image" Target="../media/image91.emf"/><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8" Type="http://schemas.openxmlformats.org/officeDocument/2006/relationships/hyperlink" Target="http://www.england.nhs.uk/qsir-programme/" TargetMode="External"/><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hyperlink" Target="http://www.england.nhs.uk/sustainableimprovement/lean-online/lean-fundamentals/"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97.png"/><Relationship Id="rId11" Type="http://schemas.openxmlformats.org/officeDocument/2006/relationships/hyperlink" Target="http://www.edx.org/course/practical-improvement-science-in-health-care-a-roa&#160;" TargetMode="External"/><Relationship Id="rId5" Type="http://schemas.openxmlformats.org/officeDocument/2006/relationships/image" Target="../media/image96.png"/><Relationship Id="rId10" Type="http://schemas.openxmlformats.org/officeDocument/2006/relationships/hyperlink" Target="https://horizonsnhs.com/school/" TargetMode="External"/><Relationship Id="rId4" Type="http://schemas.openxmlformats.org/officeDocument/2006/relationships/image" Target="../media/image95.png"/><Relationship Id="rId9" Type="http://schemas.openxmlformats.org/officeDocument/2006/relationships/hyperlink" Target="http://www.futurelearn.com/courses/quality-improvement"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hyperlink" Target="http://www.studioquercus.co.uk/"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hyperlink" Target="http://www.studioquercus.co.uk/"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03.emf"/><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9" name="C">
            <a:extLst>
              <a:ext uri="{FF2B5EF4-FFF2-40B4-BE49-F238E27FC236}">
                <a16:creationId xmlns:a16="http://schemas.microsoft.com/office/drawing/2014/main" id="{B9AC8A8D-8F24-F40A-0019-DC9DF19F7B86}"/>
              </a:ext>
            </a:extLst>
          </p:cNvPr>
          <p:cNvPicPr>
            <a:picLocks/>
          </p:cNvPicPr>
          <p:nvPr/>
        </p:nvPicPr>
        <p:blipFill>
          <a:blip r:embed="rId3"/>
          <a:stretch>
            <a:fillRect/>
          </a:stretch>
        </p:blipFill>
        <p:spPr>
          <a:xfrm>
            <a:off x="6611459" y="-1818349"/>
            <a:ext cx="10206569" cy="10206569"/>
          </a:xfrm>
          <a:prstGeom prst="rect">
            <a:avLst/>
          </a:prstGeom>
        </p:spPr>
      </p:pic>
      <p:pic>
        <p:nvPicPr>
          <p:cNvPr id="4" name="Q">
            <a:extLst>
              <a:ext uri="{FF2B5EF4-FFF2-40B4-BE49-F238E27FC236}">
                <a16:creationId xmlns:a16="http://schemas.microsoft.com/office/drawing/2014/main" id="{823236E1-9FBA-3238-D863-2D77B49BAEDA}"/>
              </a:ext>
            </a:extLst>
          </p:cNvPr>
          <p:cNvPicPr>
            <a:picLocks noChangeAspect="1"/>
          </p:cNvPicPr>
          <p:nvPr/>
        </p:nvPicPr>
        <p:blipFill>
          <a:blip r:embed="rId4"/>
          <a:stretch>
            <a:fillRect/>
          </a:stretch>
        </p:blipFill>
        <p:spPr>
          <a:xfrm>
            <a:off x="-491694" y="-1893207"/>
            <a:ext cx="10462314" cy="10462314"/>
          </a:xfrm>
          <a:prstGeom prst="rect">
            <a:avLst/>
          </a:prstGeom>
        </p:spPr>
      </p:pic>
      <p:pic>
        <p:nvPicPr>
          <p:cNvPr id="5" name="Tail">
            <a:extLst>
              <a:ext uri="{FF2B5EF4-FFF2-40B4-BE49-F238E27FC236}">
                <a16:creationId xmlns:a16="http://schemas.microsoft.com/office/drawing/2014/main" id="{125FE141-7D99-207C-2440-FDC4F4E2DF68}"/>
              </a:ext>
            </a:extLst>
          </p:cNvPr>
          <p:cNvPicPr>
            <a:picLocks noChangeAspect="1"/>
          </p:cNvPicPr>
          <p:nvPr/>
        </p:nvPicPr>
        <p:blipFill>
          <a:blip r:embed="rId5"/>
          <a:stretch>
            <a:fillRect/>
          </a:stretch>
        </p:blipFill>
        <p:spPr>
          <a:xfrm>
            <a:off x="4858592" y="3430242"/>
            <a:ext cx="6889817" cy="5103568"/>
          </a:xfrm>
          <a:prstGeom prst="rect">
            <a:avLst/>
          </a:prstGeom>
        </p:spPr>
      </p:pic>
      <p:sp>
        <p:nvSpPr>
          <p:cNvPr id="2" name="Footer Placeholder 1">
            <a:extLst>
              <a:ext uri="{FF2B5EF4-FFF2-40B4-BE49-F238E27FC236}">
                <a16:creationId xmlns:a16="http://schemas.microsoft.com/office/drawing/2014/main" id="{89F8433F-6793-E4CB-FB62-DD6697FC26DC}"/>
              </a:ext>
            </a:extLst>
          </p:cNvPr>
          <p:cNvSpPr>
            <a:spLocks noGrp="1"/>
          </p:cNvSpPr>
          <p:nvPr>
            <p:ph type="ftr" sz="quarter" idx="11"/>
          </p:nvPr>
        </p:nvSpPr>
        <p:spPr/>
        <p:txBody>
          <a:bodyPr/>
          <a:lstStyle/>
          <a:p>
            <a:r>
              <a:rPr lang="en-US">
                <a:solidFill>
                  <a:schemeClr val="accent4"/>
                </a:solidFill>
              </a:rPr>
              <a:t>Session 8    Human Side of Change</a:t>
            </a:r>
          </a:p>
        </p:txBody>
      </p:sp>
    </p:spTree>
    <p:extLst>
      <p:ext uri="{BB962C8B-B14F-4D97-AF65-F5344CB8AC3E}">
        <p14:creationId xmlns:p14="http://schemas.microsoft.com/office/powerpoint/2010/main" val="4289278412"/>
      </p:ext>
    </p:extLst>
  </p:cSld>
  <p:clrMapOvr>
    <a:masterClrMapping/>
  </p:clrMapOvr>
  <mc:AlternateContent xmlns:mc="http://schemas.openxmlformats.org/markup-compatibility/2006" xmlns:p14="http://schemas.microsoft.com/office/powerpoint/2010/main">
    <mc:Choice Requires="p14">
      <p:transition spd="slow" p14:dur="2000" advClick="0" advTm="2500"/>
    </mc:Choice>
    <mc:Fallback xmlns="">
      <p:transition spd="slow" advClick="0" advTm="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par>
                                <p:cTn id="8" presetID="21" presetClass="entr" presetSubtype="1" fill="hold"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900"/>
                                        <p:tgtEl>
                                          <p:spTgt spid="9"/>
                                        </p:tgtEl>
                                      </p:cBhvr>
                                    </p:animEffect>
                                  </p:childTnLst>
                                </p:cTn>
                              </p:par>
                              <p:par>
                                <p:cTn id="11" presetID="22" presetClass="entr" presetSubtype="8" fill="hold" nodeType="withEffect">
                                  <p:stCondLst>
                                    <p:cond delay="35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1" presetClass="exit" presetSubtype="1" fill="hold" nodeType="withEffect">
                                  <p:stCondLst>
                                    <p:cond delay="750"/>
                                  </p:stCondLst>
                                  <p:childTnLst>
                                    <p:animEffect transition="out" filter="wheel(1)">
                                      <p:cBhvr>
                                        <p:cTn id="15" dur="1250"/>
                                        <p:tgtEl>
                                          <p:spTgt spid="9"/>
                                        </p:tgtEl>
                                      </p:cBhvr>
                                    </p:animEffect>
                                    <p:set>
                                      <p:cBhvr>
                                        <p:cTn id="16" dur="1" fill="hold">
                                          <p:stCondLst>
                                            <p:cond delay="1249"/>
                                          </p:stCondLst>
                                        </p:cTn>
                                        <p:tgtEl>
                                          <p:spTgt spid="9"/>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4"/>
                                        </p:tgtEl>
                                      </p:cBhvr>
                                    </p:animEffect>
                                    <p:set>
                                      <p:cBhvr>
                                        <p:cTn id="19" dur="1" fill="hold">
                                          <p:stCondLst>
                                            <p:cond delay="1599"/>
                                          </p:stCondLst>
                                        </p:cTn>
                                        <p:tgtEl>
                                          <p:spTgt spid="4"/>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427D-2C7B-A03A-DF1A-85F5695896C6}"/>
              </a:ext>
            </a:extLst>
          </p:cNvPr>
          <p:cNvSpPr>
            <a:spLocks noGrp="1"/>
          </p:cNvSpPr>
          <p:nvPr>
            <p:ph type="title"/>
          </p:nvPr>
        </p:nvSpPr>
        <p:spPr/>
        <p:txBody>
          <a:bodyPr/>
          <a:lstStyle/>
          <a:p>
            <a:r>
              <a:rPr lang="en-US"/>
              <a:t>Ten learning outcomes of the programme</a:t>
            </a:r>
          </a:p>
        </p:txBody>
      </p:sp>
      <p:sp>
        <p:nvSpPr>
          <p:cNvPr id="3" name="Content Placeholder 2">
            <a:extLst>
              <a:ext uri="{FF2B5EF4-FFF2-40B4-BE49-F238E27FC236}">
                <a16:creationId xmlns:a16="http://schemas.microsoft.com/office/drawing/2014/main" id="{CE56F8A4-99EA-1CAD-CF1F-61EA92F0626F}"/>
              </a:ext>
            </a:extLst>
          </p:cNvPr>
          <p:cNvSpPr>
            <a:spLocks noGrp="1"/>
          </p:cNvSpPr>
          <p:nvPr>
            <p:ph idx="1"/>
          </p:nvPr>
        </p:nvSpPr>
        <p:spPr/>
        <p:txBody>
          <a:bodyPr/>
          <a:lstStyle/>
          <a:p>
            <a:pPr lvl="3"/>
            <a:r>
              <a:rPr lang="en-US" sz="2300" b="1"/>
              <a:t>By the end of the programme delegates will be able to independently:</a:t>
            </a:r>
          </a:p>
        </p:txBody>
      </p:sp>
      <p:sp>
        <p:nvSpPr>
          <p:cNvPr id="4" name="Footer Placeholder 3">
            <a:extLst>
              <a:ext uri="{FF2B5EF4-FFF2-40B4-BE49-F238E27FC236}">
                <a16:creationId xmlns:a16="http://schemas.microsoft.com/office/drawing/2014/main" id="{DED4039F-8C24-25F5-80CE-C2871F110114}"/>
              </a:ext>
            </a:extLst>
          </p:cNvPr>
          <p:cNvSpPr>
            <a:spLocks noGrp="1"/>
          </p:cNvSpPr>
          <p:nvPr>
            <p:ph type="ftr" sz="quarter" idx="11"/>
          </p:nvPr>
        </p:nvSpPr>
        <p:spPr/>
        <p:txBody>
          <a:bodyPr/>
          <a:lstStyle/>
          <a:p>
            <a:r>
              <a:rPr lang="en-US" dirty="0"/>
              <a:t>Session 8    Human Side of Change</a:t>
            </a:r>
          </a:p>
        </p:txBody>
      </p:sp>
      <p:sp>
        <p:nvSpPr>
          <p:cNvPr id="5" name="Slide Number Placeholder 4">
            <a:extLst>
              <a:ext uri="{FF2B5EF4-FFF2-40B4-BE49-F238E27FC236}">
                <a16:creationId xmlns:a16="http://schemas.microsoft.com/office/drawing/2014/main" id="{ED2A2F32-2461-1806-EB1F-86CED5D8BD7A}"/>
              </a:ext>
            </a:extLst>
          </p:cNvPr>
          <p:cNvSpPr>
            <a:spLocks noGrp="1"/>
          </p:cNvSpPr>
          <p:nvPr>
            <p:ph type="sldNum" sz="quarter" idx="12"/>
          </p:nvPr>
        </p:nvSpPr>
        <p:spPr/>
        <p:txBody>
          <a:bodyPr/>
          <a:lstStyle/>
          <a:p>
            <a:fld id="{16C5AC08-0ACD-404A-9C9F-AB39E786C34A}" type="slidenum">
              <a:rPr lang="en-GB"/>
              <a:t>9</a:t>
            </a:fld>
            <a:endParaRPr lang="en-GB"/>
          </a:p>
        </p:txBody>
      </p:sp>
      <p:sp>
        <p:nvSpPr>
          <p:cNvPr id="6" name="Text Placeholder 5">
            <a:extLst>
              <a:ext uri="{FF2B5EF4-FFF2-40B4-BE49-F238E27FC236}">
                <a16:creationId xmlns:a16="http://schemas.microsoft.com/office/drawing/2014/main" id="{487A2FB6-AE25-813A-798C-24F5D1BD92F8}"/>
              </a:ext>
            </a:extLst>
          </p:cNvPr>
          <p:cNvSpPr>
            <a:spLocks noGrp="1"/>
          </p:cNvSpPr>
          <p:nvPr>
            <p:ph type="body" sz="quarter" idx="13"/>
          </p:nvPr>
        </p:nvSpPr>
        <p:spPr/>
        <p:txBody>
          <a:bodyPr/>
          <a:lstStyle/>
          <a:p>
            <a:r>
              <a:rPr lang="en-US"/>
              <a:t>Ten learning outcomes of the programme</a:t>
            </a:r>
          </a:p>
        </p:txBody>
      </p:sp>
      <p:grpSp>
        <p:nvGrpSpPr>
          <p:cNvPr id="14" name="Group 13">
            <a:extLst>
              <a:ext uri="{FF2B5EF4-FFF2-40B4-BE49-F238E27FC236}">
                <a16:creationId xmlns:a16="http://schemas.microsoft.com/office/drawing/2014/main" id="{83FFEF53-FCE9-617E-0C88-A1EE7FB04D5B}"/>
              </a:ext>
            </a:extLst>
          </p:cNvPr>
          <p:cNvGrpSpPr/>
          <p:nvPr/>
        </p:nvGrpSpPr>
        <p:grpSpPr>
          <a:xfrm>
            <a:off x="1085634" y="2051224"/>
            <a:ext cx="5207215" cy="907650"/>
            <a:chOff x="1085634" y="2051224"/>
            <a:chExt cx="5207215" cy="907650"/>
          </a:xfrm>
        </p:grpSpPr>
        <p:sp>
          <p:nvSpPr>
            <p:cNvPr id="11" name="TextBox 10">
              <a:extLst>
                <a:ext uri="{FF2B5EF4-FFF2-40B4-BE49-F238E27FC236}">
                  <a16:creationId xmlns:a16="http://schemas.microsoft.com/office/drawing/2014/main" id="{CEF37577-6CFE-A8FE-6FEB-219ED4B839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Coach an improvement team ensuring robust application of QI methods and principles </a:t>
              </a:r>
            </a:p>
          </p:txBody>
        </p:sp>
        <p:sp>
          <p:nvSpPr>
            <p:cNvPr id="13" name="TextBox 12">
              <a:extLst>
                <a:ext uri="{FF2B5EF4-FFF2-40B4-BE49-F238E27FC236}">
                  <a16:creationId xmlns:a16="http://schemas.microsoft.com/office/drawing/2014/main" id="{DDFD57D0-350C-89F8-9332-EE8549926360}"/>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1</a:t>
              </a:r>
            </a:p>
          </p:txBody>
        </p:sp>
      </p:grpSp>
      <p:grpSp>
        <p:nvGrpSpPr>
          <p:cNvPr id="17" name="Group 16">
            <a:extLst>
              <a:ext uri="{FF2B5EF4-FFF2-40B4-BE49-F238E27FC236}">
                <a16:creationId xmlns:a16="http://schemas.microsoft.com/office/drawing/2014/main" id="{4AA60FE8-5FAC-D880-D359-AF8840C2DC16}"/>
              </a:ext>
            </a:extLst>
          </p:cNvPr>
          <p:cNvGrpSpPr/>
          <p:nvPr/>
        </p:nvGrpSpPr>
        <p:grpSpPr>
          <a:xfrm>
            <a:off x="1085634" y="2965680"/>
            <a:ext cx="5207215" cy="907650"/>
            <a:chOff x="1085634" y="2051224"/>
            <a:chExt cx="5207215" cy="907650"/>
          </a:xfrm>
        </p:grpSpPr>
        <p:sp>
          <p:nvSpPr>
            <p:cNvPr id="18" name="TextBox 17">
              <a:extLst>
                <a:ext uri="{FF2B5EF4-FFF2-40B4-BE49-F238E27FC236}">
                  <a16:creationId xmlns:a16="http://schemas.microsoft.com/office/drawing/2014/main" id="{1B56EBE2-11D8-5BE1-5EA3-C579E6C53CC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Understand the concepts of coaching improvement and the difference between coaching and advising </a:t>
              </a:r>
            </a:p>
          </p:txBody>
        </p:sp>
        <p:sp>
          <p:nvSpPr>
            <p:cNvPr id="19" name="TextBox 18">
              <a:extLst>
                <a:ext uri="{FF2B5EF4-FFF2-40B4-BE49-F238E27FC236}">
                  <a16:creationId xmlns:a16="http://schemas.microsoft.com/office/drawing/2014/main" id="{1091F7FE-EF5A-1CAC-B065-51F4196D025E}"/>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2</a:t>
              </a:r>
            </a:p>
          </p:txBody>
        </p:sp>
      </p:grpSp>
      <p:grpSp>
        <p:nvGrpSpPr>
          <p:cNvPr id="20" name="Group 19">
            <a:extLst>
              <a:ext uri="{FF2B5EF4-FFF2-40B4-BE49-F238E27FC236}">
                <a16:creationId xmlns:a16="http://schemas.microsoft.com/office/drawing/2014/main" id="{2B5C0A2F-A9C5-B014-5BDC-5A9269E0F5C3}"/>
              </a:ext>
            </a:extLst>
          </p:cNvPr>
          <p:cNvGrpSpPr/>
          <p:nvPr/>
        </p:nvGrpSpPr>
        <p:grpSpPr>
          <a:xfrm>
            <a:off x="1085634" y="3880137"/>
            <a:ext cx="5207215" cy="907650"/>
            <a:chOff x="1085634" y="2051224"/>
            <a:chExt cx="5207215" cy="907650"/>
          </a:xfrm>
        </p:grpSpPr>
        <p:sp>
          <p:nvSpPr>
            <p:cNvPr id="21" name="TextBox 20">
              <a:extLst>
                <a:ext uri="{FF2B5EF4-FFF2-40B4-BE49-F238E27FC236}">
                  <a16:creationId xmlns:a16="http://schemas.microsoft.com/office/drawing/2014/main" id="{7EE5385A-C778-E818-2ABF-B7D5AD16D85A}"/>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Explain their role as a Quality Coach to different stakeholders </a:t>
              </a:r>
            </a:p>
          </p:txBody>
        </p:sp>
        <p:sp>
          <p:nvSpPr>
            <p:cNvPr id="22" name="TextBox 21">
              <a:extLst>
                <a:ext uri="{FF2B5EF4-FFF2-40B4-BE49-F238E27FC236}">
                  <a16:creationId xmlns:a16="http://schemas.microsoft.com/office/drawing/2014/main" id="{23E4F5F3-12AE-AD32-0B30-BB7E887DF956}"/>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3</a:t>
              </a:r>
            </a:p>
          </p:txBody>
        </p:sp>
      </p:grpSp>
      <p:grpSp>
        <p:nvGrpSpPr>
          <p:cNvPr id="23" name="Group 22">
            <a:extLst>
              <a:ext uri="{FF2B5EF4-FFF2-40B4-BE49-F238E27FC236}">
                <a16:creationId xmlns:a16="http://schemas.microsoft.com/office/drawing/2014/main" id="{09886483-CBF3-AEBB-E35E-962A68C89C4A}"/>
              </a:ext>
            </a:extLst>
          </p:cNvPr>
          <p:cNvGrpSpPr/>
          <p:nvPr/>
        </p:nvGrpSpPr>
        <p:grpSpPr>
          <a:xfrm>
            <a:off x="1085634" y="4794594"/>
            <a:ext cx="5207215" cy="907650"/>
            <a:chOff x="1085634" y="2051224"/>
            <a:chExt cx="5207215" cy="907650"/>
          </a:xfrm>
        </p:grpSpPr>
        <p:sp>
          <p:nvSpPr>
            <p:cNvPr id="24" name="TextBox 23">
              <a:extLst>
                <a:ext uri="{FF2B5EF4-FFF2-40B4-BE49-F238E27FC236}">
                  <a16:creationId xmlns:a16="http://schemas.microsoft.com/office/drawing/2014/main" id="{15ABB734-4516-1305-CD4D-598BE5FACD93}"/>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Promote an environment that encourages team members to contribute equally to the development of improvement work</a:t>
              </a:r>
            </a:p>
          </p:txBody>
        </p:sp>
        <p:sp>
          <p:nvSpPr>
            <p:cNvPr id="25" name="TextBox 24">
              <a:extLst>
                <a:ext uri="{FF2B5EF4-FFF2-40B4-BE49-F238E27FC236}">
                  <a16:creationId xmlns:a16="http://schemas.microsoft.com/office/drawing/2014/main" id="{A30692B9-6F4A-3685-0D08-6B4D563C1BA7}"/>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4</a:t>
              </a:r>
            </a:p>
          </p:txBody>
        </p:sp>
      </p:grpSp>
      <p:grpSp>
        <p:nvGrpSpPr>
          <p:cNvPr id="26" name="Group 25">
            <a:extLst>
              <a:ext uri="{FF2B5EF4-FFF2-40B4-BE49-F238E27FC236}">
                <a16:creationId xmlns:a16="http://schemas.microsoft.com/office/drawing/2014/main" id="{46B2674B-A122-91E6-A27F-4CCCFAD53C8C}"/>
              </a:ext>
            </a:extLst>
          </p:cNvPr>
          <p:cNvGrpSpPr/>
          <p:nvPr/>
        </p:nvGrpSpPr>
        <p:grpSpPr>
          <a:xfrm>
            <a:off x="1085634" y="5709050"/>
            <a:ext cx="5207215" cy="907650"/>
            <a:chOff x="1085634" y="2051224"/>
            <a:chExt cx="5207215" cy="907650"/>
          </a:xfrm>
        </p:grpSpPr>
        <p:sp>
          <p:nvSpPr>
            <p:cNvPr id="27" name="TextBox 26">
              <a:extLst>
                <a:ext uri="{FF2B5EF4-FFF2-40B4-BE49-F238E27FC236}">
                  <a16:creationId xmlns:a16="http://schemas.microsoft.com/office/drawing/2014/main" id="{4B3217B6-DB66-E517-51D5-F7D5FC766ECB}"/>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Assimilate QI knowledge and facilitation skills that support teams to progress through the different stages of QI work</a:t>
              </a:r>
            </a:p>
          </p:txBody>
        </p:sp>
        <p:sp>
          <p:nvSpPr>
            <p:cNvPr id="28" name="TextBox 27">
              <a:extLst>
                <a:ext uri="{FF2B5EF4-FFF2-40B4-BE49-F238E27FC236}">
                  <a16:creationId xmlns:a16="http://schemas.microsoft.com/office/drawing/2014/main" id="{E75E710F-689C-4AEF-44E2-F2173517AA1F}"/>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5</a:t>
              </a:r>
            </a:p>
          </p:txBody>
        </p:sp>
      </p:grpSp>
      <p:grpSp>
        <p:nvGrpSpPr>
          <p:cNvPr id="29" name="Group 28">
            <a:extLst>
              <a:ext uri="{FF2B5EF4-FFF2-40B4-BE49-F238E27FC236}">
                <a16:creationId xmlns:a16="http://schemas.microsoft.com/office/drawing/2014/main" id="{AEE94C24-A8E1-6C74-E75A-CAC2A0C6A184}"/>
              </a:ext>
            </a:extLst>
          </p:cNvPr>
          <p:cNvGrpSpPr/>
          <p:nvPr/>
        </p:nvGrpSpPr>
        <p:grpSpPr>
          <a:xfrm>
            <a:off x="6744072" y="2051224"/>
            <a:ext cx="5207215" cy="907650"/>
            <a:chOff x="1085634" y="2051224"/>
            <a:chExt cx="5207215" cy="907650"/>
          </a:xfrm>
        </p:grpSpPr>
        <p:sp>
          <p:nvSpPr>
            <p:cNvPr id="30" name="TextBox 29">
              <a:extLst>
                <a:ext uri="{FF2B5EF4-FFF2-40B4-BE49-F238E27FC236}">
                  <a16:creationId xmlns:a16="http://schemas.microsoft.com/office/drawing/2014/main" id="{C19DB3E1-A375-6A9A-12F7-A5B17D45D26F}"/>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accent5"/>
                  </a:solidFill>
                  <a:latin typeface="DM Sans Medium" pitchFamily="2" charset="77"/>
                </a:rPr>
                <a:t>Help teams to explore barriers and enablers relating to their QI work, in support of the sustainability of interventions</a:t>
              </a:r>
            </a:p>
          </p:txBody>
        </p:sp>
        <p:sp>
          <p:nvSpPr>
            <p:cNvPr id="31" name="TextBox 30">
              <a:extLst>
                <a:ext uri="{FF2B5EF4-FFF2-40B4-BE49-F238E27FC236}">
                  <a16:creationId xmlns:a16="http://schemas.microsoft.com/office/drawing/2014/main" id="{739C5AD4-DA68-156F-6214-EC4A0711AA3C}"/>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6</a:t>
              </a:r>
            </a:p>
          </p:txBody>
        </p:sp>
      </p:grpSp>
      <p:grpSp>
        <p:nvGrpSpPr>
          <p:cNvPr id="32" name="Group 31">
            <a:extLst>
              <a:ext uri="{FF2B5EF4-FFF2-40B4-BE49-F238E27FC236}">
                <a16:creationId xmlns:a16="http://schemas.microsoft.com/office/drawing/2014/main" id="{98195CE9-6644-7542-7A66-95AAA80F1815}"/>
              </a:ext>
            </a:extLst>
          </p:cNvPr>
          <p:cNvGrpSpPr/>
          <p:nvPr/>
        </p:nvGrpSpPr>
        <p:grpSpPr>
          <a:xfrm>
            <a:off x="6744072" y="2965680"/>
            <a:ext cx="5207215" cy="907650"/>
            <a:chOff x="1085634" y="2051224"/>
            <a:chExt cx="5207215" cy="907650"/>
          </a:xfrm>
        </p:grpSpPr>
        <p:sp>
          <p:nvSpPr>
            <p:cNvPr id="33" name="TextBox 32">
              <a:extLst>
                <a:ext uri="{FF2B5EF4-FFF2-40B4-BE49-F238E27FC236}">
                  <a16:creationId xmlns:a16="http://schemas.microsoft.com/office/drawing/2014/main" id="{B21F9A98-1DD8-D7D8-F954-75393525623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tx2"/>
                  </a:solidFill>
                  <a:latin typeface="DM Sans Medium" pitchFamily="2" charset="77"/>
                </a:rPr>
                <a:t>Advocate for meaningful involvement in </a:t>
              </a:r>
              <a:br>
                <a:rPr lang="en-US" sz="1600" spc="-10" dirty="0">
                  <a:solidFill>
                    <a:schemeClr val="tx2"/>
                  </a:solidFill>
                  <a:latin typeface="DM Sans Medium" pitchFamily="2" charset="77"/>
                </a:rPr>
              </a:br>
              <a:r>
                <a:rPr lang="en-US" sz="1600" spc="-10" dirty="0">
                  <a:solidFill>
                    <a:schemeClr val="tx2"/>
                  </a:solidFill>
                  <a:latin typeface="DM Sans Medium" pitchFamily="2" charset="77"/>
                </a:rPr>
                <a:t>QI work and advise teams on methods for involvement</a:t>
              </a:r>
            </a:p>
          </p:txBody>
        </p:sp>
        <p:sp>
          <p:nvSpPr>
            <p:cNvPr id="34" name="TextBox 33">
              <a:extLst>
                <a:ext uri="{FF2B5EF4-FFF2-40B4-BE49-F238E27FC236}">
                  <a16:creationId xmlns:a16="http://schemas.microsoft.com/office/drawing/2014/main" id="{B28CBEC4-E88D-869A-7171-E0D4A51A06E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7</a:t>
              </a:r>
            </a:p>
          </p:txBody>
        </p:sp>
      </p:grpSp>
      <p:grpSp>
        <p:nvGrpSpPr>
          <p:cNvPr id="35" name="Group 34">
            <a:extLst>
              <a:ext uri="{FF2B5EF4-FFF2-40B4-BE49-F238E27FC236}">
                <a16:creationId xmlns:a16="http://schemas.microsoft.com/office/drawing/2014/main" id="{8C5DD927-FE0D-04EF-52BF-B112447AE2B6}"/>
              </a:ext>
            </a:extLst>
          </p:cNvPr>
          <p:cNvGrpSpPr/>
          <p:nvPr/>
        </p:nvGrpSpPr>
        <p:grpSpPr>
          <a:xfrm>
            <a:off x="6744072" y="3880137"/>
            <a:ext cx="5207215" cy="907650"/>
            <a:chOff x="1085634" y="2051224"/>
            <a:chExt cx="5207215" cy="907650"/>
          </a:xfrm>
        </p:grpSpPr>
        <p:sp>
          <p:nvSpPr>
            <p:cNvPr id="36" name="TextBox 35">
              <a:extLst>
                <a:ext uri="{FF2B5EF4-FFF2-40B4-BE49-F238E27FC236}">
                  <a16:creationId xmlns:a16="http://schemas.microsoft.com/office/drawing/2014/main" id="{613947E1-0BF1-6B5B-4783-22008D508D4E}"/>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accent5"/>
                  </a:solidFill>
                  <a:latin typeface="DM Sans Medium" pitchFamily="2" charset="77"/>
                </a:rPr>
                <a:t>Coach a team to identify, collect and interpret data in support of their improvement work </a:t>
              </a:r>
            </a:p>
          </p:txBody>
        </p:sp>
        <p:sp>
          <p:nvSpPr>
            <p:cNvPr id="37" name="TextBox 36">
              <a:extLst>
                <a:ext uri="{FF2B5EF4-FFF2-40B4-BE49-F238E27FC236}">
                  <a16:creationId xmlns:a16="http://schemas.microsoft.com/office/drawing/2014/main" id="{B5757222-55B0-A1DC-EEF6-B2907B0CAF79}"/>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8</a:t>
              </a:r>
            </a:p>
          </p:txBody>
        </p:sp>
      </p:grpSp>
      <p:grpSp>
        <p:nvGrpSpPr>
          <p:cNvPr id="38" name="Group 37">
            <a:extLst>
              <a:ext uri="{FF2B5EF4-FFF2-40B4-BE49-F238E27FC236}">
                <a16:creationId xmlns:a16="http://schemas.microsoft.com/office/drawing/2014/main" id="{58DD1E3E-6ED0-4782-7184-130A312AB79A}"/>
              </a:ext>
            </a:extLst>
          </p:cNvPr>
          <p:cNvGrpSpPr/>
          <p:nvPr/>
        </p:nvGrpSpPr>
        <p:grpSpPr>
          <a:xfrm>
            <a:off x="6744072" y="4794594"/>
            <a:ext cx="5207215" cy="907650"/>
            <a:chOff x="1085634" y="2051224"/>
            <a:chExt cx="5207215" cy="907650"/>
          </a:xfrm>
        </p:grpSpPr>
        <p:sp>
          <p:nvSpPr>
            <p:cNvPr id="39" name="TextBox 38">
              <a:extLst>
                <a:ext uri="{FF2B5EF4-FFF2-40B4-BE49-F238E27FC236}">
                  <a16:creationId xmlns:a16="http://schemas.microsoft.com/office/drawing/2014/main" id="{D95608B3-7073-ED9D-A115-67188505C58D}"/>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b="1" spc="-10" dirty="0">
                  <a:solidFill>
                    <a:schemeClr val="accent2"/>
                  </a:solidFill>
                  <a:latin typeface="DM Sans Medium" pitchFamily="2" charset="77"/>
                </a:rPr>
                <a:t>Apply creative problem-solving methods and </a:t>
              </a:r>
              <a:r>
                <a:rPr lang="en-US" sz="1600" b="1" spc="-10" dirty="0" err="1">
                  <a:solidFill>
                    <a:schemeClr val="accent2"/>
                  </a:solidFill>
                  <a:latin typeface="DM Sans Medium" pitchFamily="2" charset="77"/>
                </a:rPr>
                <a:t>behaviour</a:t>
              </a:r>
              <a:r>
                <a:rPr lang="en-US" sz="1600" b="1" spc="-10" dirty="0">
                  <a:solidFill>
                    <a:schemeClr val="accent2"/>
                  </a:solidFill>
                  <a:latin typeface="DM Sans Medium" pitchFamily="2" charset="77"/>
                </a:rPr>
                <a:t> change concepts to support teams to revive a stalled effort </a:t>
              </a:r>
            </a:p>
          </p:txBody>
        </p:sp>
        <p:sp>
          <p:nvSpPr>
            <p:cNvPr id="40" name="TextBox 39">
              <a:extLst>
                <a:ext uri="{FF2B5EF4-FFF2-40B4-BE49-F238E27FC236}">
                  <a16:creationId xmlns:a16="http://schemas.microsoft.com/office/drawing/2014/main" id="{F8AA28C6-F7A4-9152-1865-289BE66D9E9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9</a:t>
              </a:r>
            </a:p>
          </p:txBody>
        </p:sp>
      </p:grpSp>
      <p:grpSp>
        <p:nvGrpSpPr>
          <p:cNvPr id="41" name="Group 40">
            <a:extLst>
              <a:ext uri="{FF2B5EF4-FFF2-40B4-BE49-F238E27FC236}">
                <a16:creationId xmlns:a16="http://schemas.microsoft.com/office/drawing/2014/main" id="{F754DBE3-3CE8-D9A2-484F-463AD4EA29AF}"/>
              </a:ext>
            </a:extLst>
          </p:cNvPr>
          <p:cNvGrpSpPr/>
          <p:nvPr/>
        </p:nvGrpSpPr>
        <p:grpSpPr>
          <a:xfrm>
            <a:off x="6744072" y="5709050"/>
            <a:ext cx="5207215" cy="907650"/>
            <a:chOff x="1085634" y="2051224"/>
            <a:chExt cx="5207215" cy="907650"/>
          </a:xfrm>
        </p:grpSpPr>
        <p:sp>
          <p:nvSpPr>
            <p:cNvPr id="42" name="TextBox 41">
              <a:extLst>
                <a:ext uri="{FF2B5EF4-FFF2-40B4-BE49-F238E27FC236}">
                  <a16:creationId xmlns:a16="http://schemas.microsoft.com/office/drawing/2014/main" id="{E5B9955F-24E5-451B-57D7-B4B0835881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Critically analyse their own limitations and the limitations of coaching</a:t>
              </a:r>
            </a:p>
          </p:txBody>
        </p:sp>
        <p:sp>
          <p:nvSpPr>
            <p:cNvPr id="43" name="TextBox 42">
              <a:extLst>
                <a:ext uri="{FF2B5EF4-FFF2-40B4-BE49-F238E27FC236}">
                  <a16:creationId xmlns:a16="http://schemas.microsoft.com/office/drawing/2014/main" id="{BA487671-A717-2A6B-8705-6FB7FFEBFF60}"/>
                </a:ext>
              </a:extLst>
            </p:cNvPr>
            <p:cNvSpPr txBox="1"/>
            <p:nvPr/>
          </p:nvSpPr>
          <p:spPr>
            <a:xfrm>
              <a:off x="1334530" y="2396744"/>
              <a:ext cx="210207" cy="216610"/>
            </a:xfrm>
            <a:prstGeom prst="ellipse">
              <a:avLst/>
            </a:prstGeom>
            <a:solidFill>
              <a:schemeClr val="accent2"/>
            </a:solidFill>
          </p:spPr>
          <p:txBody>
            <a:bodyPr wrap="none" rtlCol="0" anchor="ctr" anchorCtr="0">
              <a:noAutofit/>
            </a:bodyPr>
            <a:lstStyle/>
            <a:p>
              <a:pPr algn="ctr"/>
              <a:r>
                <a:rPr lang="en-US" sz="1050" b="1">
                  <a:solidFill>
                    <a:schemeClr val="bg1"/>
                  </a:solidFill>
                  <a:latin typeface="DM Sans" pitchFamily="2" charset="77"/>
                </a:rPr>
                <a:t>10</a:t>
              </a:r>
            </a:p>
          </p:txBody>
        </p:sp>
      </p:grpSp>
      <p:grpSp>
        <p:nvGrpSpPr>
          <p:cNvPr id="49" name="Group 48">
            <a:extLst>
              <a:ext uri="{FF2B5EF4-FFF2-40B4-BE49-F238E27FC236}">
                <a16:creationId xmlns:a16="http://schemas.microsoft.com/office/drawing/2014/main" id="{24C9E195-BD54-6FB4-988C-992A876EBBDF}"/>
              </a:ext>
            </a:extLst>
          </p:cNvPr>
          <p:cNvGrpSpPr/>
          <p:nvPr/>
        </p:nvGrpSpPr>
        <p:grpSpPr>
          <a:xfrm>
            <a:off x="1077913" y="2959510"/>
            <a:ext cx="5116410" cy="2741420"/>
            <a:chOff x="1077913" y="2959510"/>
            <a:chExt cx="5116410" cy="2741420"/>
          </a:xfrm>
        </p:grpSpPr>
        <p:cxnSp>
          <p:nvCxnSpPr>
            <p:cNvPr id="45" name="Straight Connector 44">
              <a:extLst>
                <a:ext uri="{FF2B5EF4-FFF2-40B4-BE49-F238E27FC236}">
                  <a16:creationId xmlns:a16="http://schemas.microsoft.com/office/drawing/2014/main" id="{E839B142-3883-1EE2-8276-10273CBFEFD1}"/>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226753B-FCF4-6A6E-4F4D-0DDDC68E73D0}"/>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A655EFD-DE4C-85ED-2FFD-BD9FEFAFC79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FFED892-99F1-813E-7567-835BFC61BA73}"/>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7E67269C-B91B-8263-1766-675343E5CE51}"/>
              </a:ext>
            </a:extLst>
          </p:cNvPr>
          <p:cNvGrpSpPr/>
          <p:nvPr/>
        </p:nvGrpSpPr>
        <p:grpSpPr>
          <a:xfrm>
            <a:off x="6405488" y="2959510"/>
            <a:ext cx="5116410" cy="2741420"/>
            <a:chOff x="1077913" y="2959510"/>
            <a:chExt cx="5116410" cy="2741420"/>
          </a:xfrm>
        </p:grpSpPr>
        <p:cxnSp>
          <p:nvCxnSpPr>
            <p:cNvPr id="51" name="Straight Connector 50">
              <a:extLst>
                <a:ext uri="{FF2B5EF4-FFF2-40B4-BE49-F238E27FC236}">
                  <a16:creationId xmlns:a16="http://schemas.microsoft.com/office/drawing/2014/main" id="{C2530561-D7EF-0F77-4950-C595F37EAC9F}"/>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1B54DE9-FAD1-1485-52C8-44DD30352FA2}"/>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2F819C-700B-3162-110B-FB2946C1708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58ED6AB-EAB5-2EF6-03CE-B010519C4205}"/>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1271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28A9F4-8266-570C-C149-9B13D15FC1DD}"/>
              </a:ext>
            </a:extLst>
          </p:cNvPr>
          <p:cNvSpPr>
            <a:spLocks noGrp="1"/>
          </p:cNvSpPr>
          <p:nvPr>
            <p:ph type="ftr" sz="quarter" idx="11"/>
          </p:nvPr>
        </p:nvSpPr>
        <p:spPr/>
        <p:txBody>
          <a:bodyPr/>
          <a:lstStyle/>
          <a:p>
            <a:r>
              <a:rPr lang="en-US" dirty="0"/>
              <a:t>Session 8    Human Side of Change</a:t>
            </a:r>
          </a:p>
        </p:txBody>
      </p:sp>
      <p:sp>
        <p:nvSpPr>
          <p:cNvPr id="3" name="Slide Number Placeholder 2">
            <a:extLst>
              <a:ext uri="{FF2B5EF4-FFF2-40B4-BE49-F238E27FC236}">
                <a16:creationId xmlns:a16="http://schemas.microsoft.com/office/drawing/2014/main" id="{B1C785AC-4292-5A27-A561-D1A83AF3F65F}"/>
              </a:ext>
            </a:extLst>
          </p:cNvPr>
          <p:cNvSpPr>
            <a:spLocks noGrp="1"/>
          </p:cNvSpPr>
          <p:nvPr>
            <p:ph type="sldNum" sz="quarter" idx="12"/>
          </p:nvPr>
        </p:nvSpPr>
        <p:spPr/>
        <p:txBody>
          <a:bodyPr/>
          <a:lstStyle/>
          <a:p>
            <a:fld id="{16C5AC08-0ACD-404A-9C9F-AB39E786C34A}" type="slidenum">
              <a:rPr lang="en-GB"/>
              <a:t>10</a:t>
            </a:fld>
            <a:endParaRPr lang="en-GB"/>
          </a:p>
        </p:txBody>
      </p:sp>
      <p:sp>
        <p:nvSpPr>
          <p:cNvPr id="5" name="Text Placeholder 4">
            <a:extLst>
              <a:ext uri="{FF2B5EF4-FFF2-40B4-BE49-F238E27FC236}">
                <a16:creationId xmlns:a16="http://schemas.microsoft.com/office/drawing/2014/main" id="{C6D2D27F-8C07-BD3D-6516-E6FDA83993A1}"/>
              </a:ext>
            </a:extLst>
          </p:cNvPr>
          <p:cNvSpPr>
            <a:spLocks noGrp="1"/>
          </p:cNvSpPr>
          <p:nvPr>
            <p:ph type="body" sz="quarter" idx="14"/>
          </p:nvPr>
        </p:nvSpPr>
        <p:spPr>
          <a:solidFill>
            <a:schemeClr val="accent2"/>
          </a:solidFill>
        </p:spPr>
        <p:txBody>
          <a:bodyPr lIns="360000"/>
          <a:lstStyle/>
          <a:p>
            <a:r>
              <a:rPr lang="en-US" dirty="0"/>
              <a:t>Human Side</a:t>
            </a:r>
            <a:br>
              <a:rPr lang="en-US" dirty="0"/>
            </a:br>
            <a:r>
              <a:rPr lang="en-US" dirty="0"/>
              <a:t>of Change</a:t>
            </a:r>
          </a:p>
          <a:p>
            <a:pPr lvl="1"/>
            <a:r>
              <a:rPr lang="en-US" dirty="0"/>
              <a:t>Quality Coach Development </a:t>
            </a:r>
            <a:r>
              <a:rPr lang="en-US" dirty="0" err="1"/>
              <a:t>Programme</a:t>
            </a:r>
            <a:endParaRPr lang="en-US" dirty="0"/>
          </a:p>
        </p:txBody>
      </p:sp>
      <p:sp>
        <p:nvSpPr>
          <p:cNvPr id="6" name="Rectangle 5">
            <a:extLst>
              <a:ext uri="{FF2B5EF4-FFF2-40B4-BE49-F238E27FC236}">
                <a16:creationId xmlns:a16="http://schemas.microsoft.com/office/drawing/2014/main" id="{F852C6AD-1ABE-8BA6-CC0A-12EEE08B6237}"/>
              </a:ext>
            </a:extLst>
          </p:cNvPr>
          <p:cNvSpPr/>
          <p:nvPr/>
        </p:nvSpPr>
        <p:spPr>
          <a:xfrm>
            <a:off x="1160063"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Rectangle 6">
            <a:extLst>
              <a:ext uri="{FF2B5EF4-FFF2-40B4-BE49-F238E27FC236}">
                <a16:creationId xmlns:a16="http://schemas.microsoft.com/office/drawing/2014/main" id="{95AD044D-632E-A7E1-1F12-2F15F65297B8}"/>
              </a:ext>
            </a:extLst>
          </p:cNvPr>
          <p:cNvSpPr/>
          <p:nvPr/>
        </p:nvSpPr>
        <p:spPr>
          <a:xfrm>
            <a:off x="3743093"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Rectangle 7">
            <a:extLst>
              <a:ext uri="{FF2B5EF4-FFF2-40B4-BE49-F238E27FC236}">
                <a16:creationId xmlns:a16="http://schemas.microsoft.com/office/drawing/2014/main" id="{4F8E529A-3878-28C3-D049-7AF25D487DE8}"/>
              </a:ext>
            </a:extLst>
          </p:cNvPr>
          <p:cNvSpPr/>
          <p:nvPr/>
        </p:nvSpPr>
        <p:spPr>
          <a:xfrm>
            <a:off x="6363873"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397562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Today’s learning outcomes</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a:xfrm>
            <a:off x="1077913" y="1520825"/>
            <a:ext cx="9780026" cy="5019720"/>
          </a:xfrm>
        </p:spPr>
        <p:txBody>
          <a:bodyPr/>
          <a:lstStyle/>
          <a:p>
            <a:pPr lvl="1"/>
            <a:r>
              <a:rPr lang="en-US" sz="2400" b="1" dirty="0"/>
              <a:t>By the end of the session, you will be able to…</a:t>
            </a:r>
          </a:p>
          <a:p>
            <a:pPr lvl="2"/>
            <a:r>
              <a:rPr lang="en-US" sz="2400" b="1" dirty="0">
                <a:solidFill>
                  <a:schemeClr val="accent2"/>
                </a:solidFill>
              </a:rPr>
              <a:t>Be able to apply creative problem-solving methods and behaviour change concepts to support teams to revive </a:t>
            </a:r>
            <a:br>
              <a:rPr lang="en-US" sz="2400" b="1" dirty="0">
                <a:solidFill>
                  <a:schemeClr val="accent2"/>
                </a:solidFill>
              </a:rPr>
            </a:br>
            <a:r>
              <a:rPr lang="en-US" sz="2400" b="1" dirty="0">
                <a:solidFill>
                  <a:schemeClr val="accent2"/>
                </a:solidFill>
              </a:rPr>
              <a:t>a stalled effort  </a:t>
            </a:r>
          </a:p>
          <a:p>
            <a:pPr lvl="2"/>
            <a:r>
              <a:rPr lang="en-US" sz="2400" dirty="0"/>
              <a:t>Understand and be able to apply COM-B and the behaviour change wheel to support QI work</a:t>
            </a:r>
          </a:p>
          <a:p>
            <a:pPr lvl="2"/>
            <a:r>
              <a:rPr lang="en-US" sz="2400" dirty="0"/>
              <a:t>Be able to use convergent thinking tools to facilitate improvement</a:t>
            </a:r>
          </a:p>
          <a:p>
            <a:pPr lvl="2"/>
            <a:r>
              <a:rPr lang="en-US" sz="2400" dirty="0"/>
              <a:t>Understand the IHI change concepts and how they can be used to inspire improvement work</a:t>
            </a:r>
          </a:p>
          <a:p>
            <a:pPr lvl="2"/>
            <a:endParaRPr lang="en-US" sz="2400" dirty="0"/>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dirty="0"/>
              <a:t>Session 8    Human Side of Change</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11</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Today’s learning outcomes</a:t>
            </a:r>
          </a:p>
        </p:txBody>
      </p:sp>
    </p:spTree>
    <p:extLst>
      <p:ext uri="{BB962C8B-B14F-4D97-AF65-F5344CB8AC3E}">
        <p14:creationId xmlns:p14="http://schemas.microsoft.com/office/powerpoint/2010/main" val="884876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CB35-8050-EC0E-D0AF-5C3DB6CDFCA5}"/>
              </a:ext>
            </a:extLst>
          </p:cNvPr>
          <p:cNvSpPr>
            <a:spLocks noGrp="1"/>
          </p:cNvSpPr>
          <p:nvPr>
            <p:ph type="title"/>
          </p:nvPr>
        </p:nvSpPr>
        <p:spPr/>
        <p:txBody>
          <a:bodyPr/>
          <a:lstStyle/>
          <a:p>
            <a:r>
              <a:rPr lang="en-US" dirty="0" err="1"/>
              <a:t>Teachback</a:t>
            </a:r>
            <a:r>
              <a:rPr lang="en-US" dirty="0"/>
              <a:t> – over to you!</a:t>
            </a:r>
          </a:p>
        </p:txBody>
      </p:sp>
      <p:sp>
        <p:nvSpPr>
          <p:cNvPr id="4" name="Footer Placeholder 3">
            <a:extLst>
              <a:ext uri="{FF2B5EF4-FFF2-40B4-BE49-F238E27FC236}">
                <a16:creationId xmlns:a16="http://schemas.microsoft.com/office/drawing/2014/main" id="{A7D2D3BF-83EF-0D52-4A95-DF6C7FFA0078}"/>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47935F49-897C-928C-8367-1FFEEF85CAD7}"/>
              </a:ext>
            </a:extLst>
          </p:cNvPr>
          <p:cNvSpPr>
            <a:spLocks noGrp="1"/>
          </p:cNvSpPr>
          <p:nvPr>
            <p:ph type="sldNum" sz="quarter" idx="12"/>
          </p:nvPr>
        </p:nvSpPr>
        <p:spPr/>
        <p:txBody>
          <a:bodyPr/>
          <a:lstStyle/>
          <a:p>
            <a:fld id="{16C5AC08-0ACD-404A-9C9F-AB39E786C34A}" type="slidenum">
              <a:rPr lang="en-GB"/>
              <a:t>12</a:t>
            </a:fld>
            <a:endParaRPr lang="en-GB"/>
          </a:p>
        </p:txBody>
      </p:sp>
      <p:pic>
        <p:nvPicPr>
          <p:cNvPr id="7" name="Picture 6">
            <a:extLst>
              <a:ext uri="{FF2B5EF4-FFF2-40B4-BE49-F238E27FC236}">
                <a16:creationId xmlns:a16="http://schemas.microsoft.com/office/drawing/2014/main" id="{A60CF7BD-DE49-2ABE-F13B-E4222583A202}"/>
              </a:ext>
            </a:extLst>
          </p:cNvPr>
          <p:cNvPicPr>
            <a:picLocks noChangeAspect="1"/>
          </p:cNvPicPr>
          <p:nvPr/>
        </p:nvPicPr>
        <p:blipFill>
          <a:blip r:embed="rId3"/>
          <a:srcRect/>
          <a:stretch/>
        </p:blipFill>
        <p:spPr>
          <a:xfrm>
            <a:off x="4634308" y="2371725"/>
            <a:ext cx="3790945" cy="2595601"/>
          </a:xfrm>
          <a:prstGeom prst="rect">
            <a:avLst/>
          </a:prstGeom>
        </p:spPr>
      </p:pic>
      <p:grpSp>
        <p:nvGrpSpPr>
          <p:cNvPr id="8" name="Group 7">
            <a:extLst>
              <a:ext uri="{FF2B5EF4-FFF2-40B4-BE49-F238E27FC236}">
                <a16:creationId xmlns:a16="http://schemas.microsoft.com/office/drawing/2014/main" id="{4529332F-6F2B-282D-53CA-7E54013B2BEB}"/>
              </a:ext>
            </a:extLst>
          </p:cNvPr>
          <p:cNvGrpSpPr/>
          <p:nvPr/>
        </p:nvGrpSpPr>
        <p:grpSpPr>
          <a:xfrm>
            <a:off x="5085629" y="3323890"/>
            <a:ext cx="1664942" cy="1297801"/>
            <a:chOff x="10693400" y="1889125"/>
            <a:chExt cx="619125" cy="482600"/>
          </a:xfrm>
        </p:grpSpPr>
        <p:pic>
          <p:nvPicPr>
            <p:cNvPr id="9" name="Picture 8">
              <a:extLst>
                <a:ext uri="{FF2B5EF4-FFF2-40B4-BE49-F238E27FC236}">
                  <a16:creationId xmlns:a16="http://schemas.microsoft.com/office/drawing/2014/main" id="{C5FF1C85-8D75-5F0E-9179-93E559261898}"/>
                </a:ext>
              </a:extLst>
            </p:cNvPr>
            <p:cNvPicPr>
              <a:picLocks noChangeAspect="1"/>
            </p:cNvPicPr>
            <p:nvPr/>
          </p:nvPicPr>
          <p:blipFill>
            <a:blip r:embed="rId4"/>
            <a:srcRect/>
            <a:stretch/>
          </p:blipFill>
          <p:spPr>
            <a:xfrm>
              <a:off x="10944225" y="2019056"/>
              <a:ext cx="368300" cy="203200"/>
            </a:xfrm>
            <a:prstGeom prst="rect">
              <a:avLst/>
            </a:prstGeom>
          </p:spPr>
        </p:pic>
        <p:sp>
          <p:nvSpPr>
            <p:cNvPr id="10" name="Oval 9">
              <a:extLst>
                <a:ext uri="{FF2B5EF4-FFF2-40B4-BE49-F238E27FC236}">
                  <a16:creationId xmlns:a16="http://schemas.microsoft.com/office/drawing/2014/main" id="{667F4E4C-7F33-4B1D-518C-6C9010097895}"/>
                </a:ext>
              </a:extLst>
            </p:cNvPr>
            <p:cNvSpPr/>
            <p:nvPr/>
          </p:nvSpPr>
          <p:spPr>
            <a:xfrm>
              <a:off x="10693400" y="1889125"/>
              <a:ext cx="482600" cy="482600"/>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sp>
        <p:nvSpPr>
          <p:cNvPr id="3" name="Text Placeholder 5">
            <a:extLst>
              <a:ext uri="{FF2B5EF4-FFF2-40B4-BE49-F238E27FC236}">
                <a16:creationId xmlns:a16="http://schemas.microsoft.com/office/drawing/2014/main" id="{16A57C10-65F6-A4F2-278B-946A6BE037B0}"/>
              </a:ext>
            </a:extLst>
          </p:cNvPr>
          <p:cNvSpPr>
            <a:spLocks noGrp="1"/>
          </p:cNvSpPr>
          <p:nvPr>
            <p:ph type="body" sz="quarter" idx="13"/>
          </p:nvPr>
        </p:nvSpPr>
        <p:spPr>
          <a:xfrm rot="16200000">
            <a:off x="-1581943" y="3574256"/>
            <a:ext cx="4244975" cy="138112"/>
          </a:xfrm>
        </p:spPr>
        <p:txBody>
          <a:bodyPr/>
          <a:lstStyle/>
          <a:p>
            <a:r>
              <a:rPr lang="en-US" dirty="0" err="1"/>
              <a:t>Teachback</a:t>
            </a:r>
            <a:endParaRPr lang="en-US" dirty="0"/>
          </a:p>
        </p:txBody>
      </p:sp>
    </p:spTree>
    <p:extLst>
      <p:ext uri="{BB962C8B-B14F-4D97-AF65-F5344CB8AC3E}">
        <p14:creationId xmlns:p14="http://schemas.microsoft.com/office/powerpoint/2010/main" val="126645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accel="50000" decel="50000" autoRev="1" fill="hold" nodeType="withEffect">
                                  <p:stCondLst>
                                    <p:cond delay="0"/>
                                  </p:stCondLst>
                                  <p:childTnLst>
                                    <p:animRot by="-132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C7895-D5AC-E8E0-62F8-A5752F00E3BA}"/>
              </a:ext>
            </a:extLst>
          </p:cNvPr>
          <p:cNvSpPr>
            <a:spLocks noGrp="1"/>
          </p:cNvSpPr>
          <p:nvPr>
            <p:ph type="title"/>
          </p:nvPr>
        </p:nvSpPr>
        <p:spPr/>
        <p:txBody>
          <a:bodyPr/>
          <a:lstStyle/>
          <a:p>
            <a:r>
              <a:rPr lang="en-US"/>
              <a:t>Teachback – over to you!</a:t>
            </a:r>
          </a:p>
        </p:txBody>
      </p:sp>
      <p:sp>
        <p:nvSpPr>
          <p:cNvPr id="9" name="Content Placeholder 8">
            <a:extLst>
              <a:ext uri="{FF2B5EF4-FFF2-40B4-BE49-F238E27FC236}">
                <a16:creationId xmlns:a16="http://schemas.microsoft.com/office/drawing/2014/main" id="{2170229F-35CD-A6EF-97A3-42EE0DF754C2}"/>
              </a:ext>
            </a:extLst>
          </p:cNvPr>
          <p:cNvSpPr>
            <a:spLocks noGrp="1"/>
          </p:cNvSpPr>
          <p:nvPr>
            <p:ph idx="1"/>
          </p:nvPr>
        </p:nvSpPr>
        <p:spPr>
          <a:xfrm>
            <a:off x="1077914" y="1520825"/>
            <a:ext cx="5376226" cy="5019720"/>
          </a:xfrm>
        </p:spPr>
        <p:txBody>
          <a:bodyPr/>
          <a:lstStyle/>
          <a:p>
            <a:pPr lvl="2">
              <a:spcBef>
                <a:spcPts val="0"/>
              </a:spcBef>
              <a:spcAft>
                <a:spcPts val="1200"/>
              </a:spcAft>
            </a:pPr>
            <a:r>
              <a:rPr lang="en-US"/>
              <a:t>Groups of three to five people </a:t>
            </a:r>
          </a:p>
          <a:p>
            <a:pPr lvl="2">
              <a:spcBef>
                <a:spcPts val="0"/>
              </a:spcBef>
              <a:spcAft>
                <a:spcPts val="1200"/>
              </a:spcAft>
            </a:pPr>
            <a:r>
              <a:rPr lang="en-US"/>
              <a:t>You have </a:t>
            </a:r>
            <a:r>
              <a:rPr lang="en-US" b="1"/>
              <a:t>ten minutes </a:t>
            </a:r>
            <a:r>
              <a:rPr lang="en-US"/>
              <a:t>to create </a:t>
            </a:r>
            <a:br>
              <a:rPr lang="en-US"/>
            </a:br>
            <a:r>
              <a:rPr lang="en-US"/>
              <a:t>a short teaching sessions on </a:t>
            </a:r>
            <a:br>
              <a:rPr lang="en-US"/>
            </a:br>
            <a:r>
              <a:rPr lang="en-US"/>
              <a:t>a given topic</a:t>
            </a:r>
          </a:p>
          <a:p>
            <a:pPr lvl="2">
              <a:spcBef>
                <a:spcPts val="0"/>
              </a:spcBef>
              <a:spcAft>
                <a:spcPts val="1200"/>
              </a:spcAft>
            </a:pPr>
            <a:r>
              <a:rPr lang="en-US"/>
              <a:t>Each group will present for </a:t>
            </a:r>
            <a:br>
              <a:rPr lang="en-US"/>
            </a:br>
            <a:r>
              <a:rPr lang="en-US"/>
              <a:t>three to five minutes plus </a:t>
            </a:r>
            <a:br>
              <a:rPr lang="en-US"/>
            </a:br>
            <a:r>
              <a:rPr lang="en-US"/>
              <a:t>two minutes of questions </a:t>
            </a:r>
          </a:p>
          <a:p>
            <a:pPr lvl="2">
              <a:spcBef>
                <a:spcPts val="0"/>
              </a:spcBef>
              <a:spcAft>
                <a:spcPts val="1200"/>
              </a:spcAft>
            </a:pPr>
            <a:r>
              <a:rPr lang="en-US"/>
              <a:t>Your target audience are beginners in QI</a:t>
            </a:r>
          </a:p>
          <a:p>
            <a:pPr lvl="2">
              <a:spcBef>
                <a:spcPts val="0"/>
              </a:spcBef>
              <a:spcAft>
                <a:spcPts val="1200"/>
              </a:spcAft>
            </a:pPr>
            <a:r>
              <a:rPr lang="en-US"/>
              <a:t>You can use slides but you </a:t>
            </a:r>
            <a:br>
              <a:rPr lang="en-US"/>
            </a:br>
            <a:r>
              <a:rPr lang="en-US"/>
              <a:t>don’t have to.</a:t>
            </a:r>
          </a:p>
        </p:txBody>
      </p:sp>
      <p:sp>
        <p:nvSpPr>
          <p:cNvPr id="4" name="Footer Placeholder 3">
            <a:extLst>
              <a:ext uri="{FF2B5EF4-FFF2-40B4-BE49-F238E27FC236}">
                <a16:creationId xmlns:a16="http://schemas.microsoft.com/office/drawing/2014/main" id="{F0799AFA-E546-8A64-CF24-F12ADC23B1D5}"/>
              </a:ext>
            </a:extLst>
          </p:cNvPr>
          <p:cNvSpPr>
            <a:spLocks noGrp="1"/>
          </p:cNvSpPr>
          <p:nvPr>
            <p:ph type="ftr" sz="quarter" idx="11"/>
          </p:nvPr>
        </p:nvSpPr>
        <p:spPr/>
        <p:txBody>
          <a:bodyPr/>
          <a:lstStyle/>
          <a:p>
            <a:r>
              <a:rPr lang="en-US" dirty="0"/>
              <a:t>Session 8    Human Side of Change</a:t>
            </a:r>
          </a:p>
        </p:txBody>
      </p:sp>
      <p:sp>
        <p:nvSpPr>
          <p:cNvPr id="5" name="Slide Number Placeholder 4">
            <a:extLst>
              <a:ext uri="{FF2B5EF4-FFF2-40B4-BE49-F238E27FC236}">
                <a16:creationId xmlns:a16="http://schemas.microsoft.com/office/drawing/2014/main" id="{2D319621-3483-BC26-8319-2FDAE9995E61}"/>
              </a:ext>
            </a:extLst>
          </p:cNvPr>
          <p:cNvSpPr>
            <a:spLocks noGrp="1"/>
          </p:cNvSpPr>
          <p:nvPr>
            <p:ph type="sldNum" sz="quarter" idx="12"/>
          </p:nvPr>
        </p:nvSpPr>
        <p:spPr/>
        <p:txBody>
          <a:bodyPr/>
          <a:lstStyle/>
          <a:p>
            <a:fld id="{16C5AC08-0ACD-404A-9C9F-AB39E786C34A}" type="slidenum">
              <a:rPr lang="en-GB"/>
              <a:t>13</a:t>
            </a:fld>
            <a:endParaRPr lang="en-GB"/>
          </a:p>
        </p:txBody>
      </p:sp>
      <p:sp>
        <p:nvSpPr>
          <p:cNvPr id="6" name="Text Placeholder 5">
            <a:extLst>
              <a:ext uri="{FF2B5EF4-FFF2-40B4-BE49-F238E27FC236}">
                <a16:creationId xmlns:a16="http://schemas.microsoft.com/office/drawing/2014/main" id="{1FF107A1-25CC-DF98-818E-8812FE3E8C74}"/>
              </a:ext>
            </a:extLst>
          </p:cNvPr>
          <p:cNvSpPr>
            <a:spLocks noGrp="1"/>
          </p:cNvSpPr>
          <p:nvPr>
            <p:ph type="body" sz="quarter" idx="13"/>
          </p:nvPr>
        </p:nvSpPr>
        <p:spPr/>
        <p:txBody>
          <a:bodyPr/>
          <a:lstStyle/>
          <a:p>
            <a:r>
              <a:rPr lang="en-US" dirty="0" err="1"/>
              <a:t>Teachback</a:t>
            </a:r>
            <a:endParaRPr lang="en-US" dirty="0"/>
          </a:p>
        </p:txBody>
      </p:sp>
      <p:pic>
        <p:nvPicPr>
          <p:cNvPr id="11" name="Picture 10">
            <a:extLst>
              <a:ext uri="{FF2B5EF4-FFF2-40B4-BE49-F238E27FC236}">
                <a16:creationId xmlns:a16="http://schemas.microsoft.com/office/drawing/2014/main" id="{8F02CB95-1039-01F8-65C7-2EE42D39CAFC}"/>
              </a:ext>
            </a:extLst>
          </p:cNvPr>
          <p:cNvPicPr>
            <a:picLocks noChangeAspect="1"/>
          </p:cNvPicPr>
          <p:nvPr/>
        </p:nvPicPr>
        <p:blipFill>
          <a:blip r:embed="rId3"/>
          <a:srcRect/>
          <a:stretch/>
        </p:blipFill>
        <p:spPr>
          <a:xfrm>
            <a:off x="10523659" y="1520825"/>
            <a:ext cx="1409700" cy="965200"/>
          </a:xfrm>
          <a:prstGeom prst="rect">
            <a:avLst/>
          </a:prstGeom>
        </p:spPr>
      </p:pic>
      <p:grpSp>
        <p:nvGrpSpPr>
          <p:cNvPr id="14" name="Group 13">
            <a:extLst>
              <a:ext uri="{FF2B5EF4-FFF2-40B4-BE49-F238E27FC236}">
                <a16:creationId xmlns:a16="http://schemas.microsoft.com/office/drawing/2014/main" id="{7EED9917-FB4C-D52A-22DB-E393B8202DFC}"/>
              </a:ext>
            </a:extLst>
          </p:cNvPr>
          <p:cNvGrpSpPr/>
          <p:nvPr/>
        </p:nvGrpSpPr>
        <p:grpSpPr>
          <a:xfrm>
            <a:off x="10693400" y="1889125"/>
            <a:ext cx="619125" cy="482600"/>
            <a:chOff x="10693400" y="1889125"/>
            <a:chExt cx="619125" cy="482600"/>
          </a:xfrm>
        </p:grpSpPr>
        <p:pic>
          <p:nvPicPr>
            <p:cNvPr id="12" name="Picture 11">
              <a:extLst>
                <a:ext uri="{FF2B5EF4-FFF2-40B4-BE49-F238E27FC236}">
                  <a16:creationId xmlns:a16="http://schemas.microsoft.com/office/drawing/2014/main" id="{FEC81F03-DCB2-F42B-41F2-4BC3BF297E73}"/>
                </a:ext>
              </a:extLst>
            </p:cNvPr>
            <p:cNvPicPr>
              <a:picLocks noChangeAspect="1"/>
            </p:cNvPicPr>
            <p:nvPr/>
          </p:nvPicPr>
          <p:blipFill>
            <a:blip r:embed="rId4"/>
            <a:srcRect/>
            <a:stretch/>
          </p:blipFill>
          <p:spPr>
            <a:xfrm>
              <a:off x="10944225" y="2019056"/>
              <a:ext cx="368300" cy="203200"/>
            </a:xfrm>
            <a:prstGeom prst="rect">
              <a:avLst/>
            </a:prstGeom>
          </p:spPr>
        </p:pic>
        <p:sp>
          <p:nvSpPr>
            <p:cNvPr id="13" name="Oval 12">
              <a:extLst>
                <a:ext uri="{FF2B5EF4-FFF2-40B4-BE49-F238E27FC236}">
                  <a16:creationId xmlns:a16="http://schemas.microsoft.com/office/drawing/2014/main" id="{11469177-06E7-BC42-517C-70ABC420959C}"/>
                </a:ext>
              </a:extLst>
            </p:cNvPr>
            <p:cNvSpPr/>
            <p:nvPr/>
          </p:nvSpPr>
          <p:spPr>
            <a:xfrm>
              <a:off x="10693400" y="1889125"/>
              <a:ext cx="482600" cy="482600"/>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grpSp>
        <p:nvGrpSpPr>
          <p:cNvPr id="19" name="Group 18">
            <a:extLst>
              <a:ext uri="{FF2B5EF4-FFF2-40B4-BE49-F238E27FC236}">
                <a16:creationId xmlns:a16="http://schemas.microsoft.com/office/drawing/2014/main" id="{E5A8BD4F-AE92-C3C7-90EC-BA0DD80738C7}"/>
              </a:ext>
            </a:extLst>
          </p:cNvPr>
          <p:cNvGrpSpPr/>
          <p:nvPr/>
        </p:nvGrpSpPr>
        <p:grpSpPr>
          <a:xfrm>
            <a:off x="6734175" y="3219450"/>
            <a:ext cx="5216525" cy="3397250"/>
            <a:chOff x="6734175" y="3219450"/>
            <a:chExt cx="5216525" cy="3397250"/>
          </a:xfrm>
        </p:grpSpPr>
        <p:sp>
          <p:nvSpPr>
            <p:cNvPr id="7" name="TextBox 6">
              <a:extLst>
                <a:ext uri="{FF2B5EF4-FFF2-40B4-BE49-F238E27FC236}">
                  <a16:creationId xmlns:a16="http://schemas.microsoft.com/office/drawing/2014/main" id="{0FDC3188-E6FF-0E89-0BFC-A91EA5499C14}"/>
                </a:ext>
              </a:extLst>
            </p:cNvPr>
            <p:cNvSpPr txBox="1"/>
            <p:nvPr/>
          </p:nvSpPr>
          <p:spPr>
            <a:xfrm>
              <a:off x="6734175" y="3219450"/>
              <a:ext cx="5216525" cy="3397250"/>
            </a:xfrm>
            <a:prstGeom prst="roundRect">
              <a:avLst>
                <a:gd name="adj" fmla="val 4824"/>
              </a:avLst>
            </a:prstGeom>
            <a:solidFill>
              <a:schemeClr val="accent2"/>
            </a:solidFill>
            <a:effectLst>
              <a:outerShdw blurRad="254000" algn="ctr" rotWithShape="0">
                <a:prstClr val="black">
                  <a:alpha val="20000"/>
                </a:prstClr>
              </a:outerShdw>
            </a:effectLst>
          </p:spPr>
          <p:txBody>
            <a:bodyPr wrap="square" lIns="180000" tIns="180000" rIns="180000" bIns="180000" rtlCol="0">
              <a:noAutofit/>
            </a:bodyPr>
            <a:lstStyle/>
            <a:p>
              <a:r>
                <a:rPr lang="en-US" b="1">
                  <a:solidFill>
                    <a:schemeClr val="bg1"/>
                  </a:solidFill>
                  <a:latin typeface="DM Sans" pitchFamily="2" charset="77"/>
                </a:rPr>
                <a:t>Today’s topics:</a:t>
              </a:r>
            </a:p>
            <a:p>
              <a:endParaRPr lang="en-US"/>
            </a:p>
          </p:txBody>
        </p:sp>
        <p:sp>
          <p:nvSpPr>
            <p:cNvPr id="8" name="Rounded Rectangle 7">
              <a:extLst>
                <a:ext uri="{FF2B5EF4-FFF2-40B4-BE49-F238E27FC236}">
                  <a16:creationId xmlns:a16="http://schemas.microsoft.com/office/drawing/2014/main" id="{26845168-180F-4862-534F-3D0035C04B54}"/>
                </a:ext>
              </a:extLst>
            </p:cNvPr>
            <p:cNvSpPr/>
            <p:nvPr/>
          </p:nvSpPr>
          <p:spPr>
            <a:xfrm>
              <a:off x="6993618" y="4086042"/>
              <a:ext cx="2122846" cy="540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5"/>
                  </a:solidFill>
                  <a:latin typeface="DM Sans" pitchFamily="2" charset="77"/>
                </a:rPr>
                <a:t>[add topic]</a:t>
              </a:r>
            </a:p>
          </p:txBody>
        </p:sp>
        <p:sp>
          <p:nvSpPr>
            <p:cNvPr id="10" name="Rounded Rectangle 9">
              <a:extLst>
                <a:ext uri="{FF2B5EF4-FFF2-40B4-BE49-F238E27FC236}">
                  <a16:creationId xmlns:a16="http://schemas.microsoft.com/office/drawing/2014/main" id="{C7ACDB3D-DE9D-F4D5-9DF7-92D9EF0BB3A1}"/>
                </a:ext>
              </a:extLst>
            </p:cNvPr>
            <p:cNvSpPr/>
            <p:nvPr/>
          </p:nvSpPr>
          <p:spPr>
            <a:xfrm>
              <a:off x="9541586" y="4086041"/>
              <a:ext cx="2122846" cy="540000"/>
            </a:xfrm>
            <a:prstGeom prst="roundRect">
              <a:avLst/>
            </a:prstGeom>
            <a:solidFill>
              <a:schemeClr val="accent2">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a:solidFill>
                    <a:schemeClr val="accent5"/>
                  </a:solidFill>
                  <a:latin typeface="DM Sans" pitchFamily="2" charset="77"/>
                </a:rPr>
                <a:t>[add topic]</a:t>
              </a:r>
            </a:p>
          </p:txBody>
        </p:sp>
        <p:sp>
          <p:nvSpPr>
            <p:cNvPr id="15" name="Rounded Rectangle 14">
              <a:extLst>
                <a:ext uri="{FF2B5EF4-FFF2-40B4-BE49-F238E27FC236}">
                  <a16:creationId xmlns:a16="http://schemas.microsoft.com/office/drawing/2014/main" id="{70045297-416B-8358-7BFF-63F341FC3D2C}"/>
                </a:ext>
              </a:extLst>
            </p:cNvPr>
            <p:cNvSpPr/>
            <p:nvPr/>
          </p:nvSpPr>
          <p:spPr>
            <a:xfrm>
              <a:off x="6993618" y="4918074"/>
              <a:ext cx="2122846" cy="540000"/>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a:solidFill>
                    <a:schemeClr val="accent5"/>
                  </a:solidFill>
                  <a:latin typeface="DM Sans" pitchFamily="2" charset="77"/>
                </a:rPr>
                <a:t>[add topic]</a:t>
              </a:r>
            </a:p>
          </p:txBody>
        </p:sp>
        <p:sp>
          <p:nvSpPr>
            <p:cNvPr id="16" name="Rounded Rectangle 15">
              <a:extLst>
                <a:ext uri="{FF2B5EF4-FFF2-40B4-BE49-F238E27FC236}">
                  <a16:creationId xmlns:a16="http://schemas.microsoft.com/office/drawing/2014/main" id="{083E832D-1C6E-26E2-CCD1-C5152953691F}"/>
                </a:ext>
              </a:extLst>
            </p:cNvPr>
            <p:cNvSpPr/>
            <p:nvPr/>
          </p:nvSpPr>
          <p:spPr>
            <a:xfrm>
              <a:off x="9541586" y="5765799"/>
              <a:ext cx="2122846" cy="540000"/>
            </a:xfrm>
            <a:prstGeom prst="roundRect">
              <a:avLst/>
            </a:prstGeom>
            <a:solidFill>
              <a:schemeClr val="accent2">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dirty="0">
                  <a:solidFill>
                    <a:schemeClr val="accent5"/>
                  </a:solidFill>
                  <a:latin typeface="DM Sans" pitchFamily="2" charset="77"/>
                </a:rPr>
                <a:t>[add topic]</a:t>
              </a:r>
            </a:p>
          </p:txBody>
        </p:sp>
        <p:sp>
          <p:nvSpPr>
            <p:cNvPr id="17" name="Rounded Rectangle 16">
              <a:extLst>
                <a:ext uri="{FF2B5EF4-FFF2-40B4-BE49-F238E27FC236}">
                  <a16:creationId xmlns:a16="http://schemas.microsoft.com/office/drawing/2014/main" id="{C42F4070-6A8D-77BF-19CE-A70705BD3D97}"/>
                </a:ext>
              </a:extLst>
            </p:cNvPr>
            <p:cNvSpPr/>
            <p:nvPr/>
          </p:nvSpPr>
          <p:spPr>
            <a:xfrm>
              <a:off x="6993618" y="5765799"/>
              <a:ext cx="2122846" cy="540000"/>
            </a:xfrm>
            <a:prstGeom prst="roundRect">
              <a:avLst/>
            </a:prstGeom>
            <a:solidFill>
              <a:schemeClr val="accent2">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dirty="0">
                  <a:solidFill>
                    <a:schemeClr val="accent5"/>
                  </a:solidFill>
                  <a:latin typeface="DM Sans" pitchFamily="2" charset="77"/>
                </a:rPr>
                <a:t>[add topic]</a:t>
              </a:r>
            </a:p>
          </p:txBody>
        </p:sp>
        <p:sp>
          <p:nvSpPr>
            <p:cNvPr id="18" name="Rounded Rectangle 17">
              <a:extLst>
                <a:ext uri="{FF2B5EF4-FFF2-40B4-BE49-F238E27FC236}">
                  <a16:creationId xmlns:a16="http://schemas.microsoft.com/office/drawing/2014/main" id="{B361FA76-BFC5-162E-6147-072EC4F5782F}"/>
                </a:ext>
              </a:extLst>
            </p:cNvPr>
            <p:cNvSpPr/>
            <p:nvPr/>
          </p:nvSpPr>
          <p:spPr>
            <a:xfrm>
              <a:off x="9541586" y="4918074"/>
              <a:ext cx="2122846" cy="540000"/>
            </a:xfrm>
            <a:prstGeom prst="roundRect">
              <a:avLst/>
            </a:prstGeom>
            <a:solidFill>
              <a:schemeClr val="accent2">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dirty="0">
                  <a:solidFill>
                    <a:schemeClr val="accent5"/>
                  </a:solidFill>
                  <a:latin typeface="DM Sans" pitchFamily="2" charset="77"/>
                </a:rPr>
                <a:t>[add topic]</a:t>
              </a:r>
            </a:p>
          </p:txBody>
        </p:sp>
      </p:grpSp>
      <p:pic>
        <p:nvPicPr>
          <p:cNvPr id="3" name="Picture 2">
            <a:extLst>
              <a:ext uri="{FF2B5EF4-FFF2-40B4-BE49-F238E27FC236}">
                <a16:creationId xmlns:a16="http://schemas.microsoft.com/office/drawing/2014/main" id="{FE82BA66-6040-912E-AB40-60CB0EAAB98B}"/>
              </a:ext>
            </a:extLst>
          </p:cNvPr>
          <p:cNvPicPr>
            <a:picLocks noChangeAspect="1"/>
          </p:cNvPicPr>
          <p:nvPr/>
        </p:nvPicPr>
        <p:blipFill>
          <a:blip r:embed="rId5"/>
          <a:srcRect/>
          <a:stretch/>
        </p:blipFill>
        <p:spPr>
          <a:xfrm>
            <a:off x="238125" y="1317624"/>
            <a:ext cx="495300" cy="406400"/>
          </a:xfrm>
          <a:prstGeom prst="rect">
            <a:avLst/>
          </a:prstGeom>
        </p:spPr>
      </p:pic>
      <p:pic>
        <p:nvPicPr>
          <p:cNvPr id="20" name="Picture 19">
            <a:extLst>
              <a:ext uri="{FF2B5EF4-FFF2-40B4-BE49-F238E27FC236}">
                <a16:creationId xmlns:a16="http://schemas.microsoft.com/office/drawing/2014/main" id="{61CBE76C-60D5-573A-D9C7-26F2E19197DD}"/>
              </a:ext>
            </a:extLst>
          </p:cNvPr>
          <p:cNvPicPr>
            <a:picLocks noChangeAspect="1"/>
          </p:cNvPicPr>
          <p:nvPr/>
        </p:nvPicPr>
        <p:blipFill>
          <a:blip r:embed="rId6"/>
          <a:stretch>
            <a:fillRect/>
          </a:stretch>
        </p:blipFill>
        <p:spPr>
          <a:xfrm>
            <a:off x="238124" y="800100"/>
            <a:ext cx="495301" cy="376859"/>
          </a:xfrm>
          <a:prstGeom prst="rect">
            <a:avLst/>
          </a:prstGeom>
        </p:spPr>
      </p:pic>
    </p:spTree>
    <p:extLst>
      <p:ext uri="{BB962C8B-B14F-4D97-AF65-F5344CB8AC3E}">
        <p14:creationId xmlns:p14="http://schemas.microsoft.com/office/powerpoint/2010/main" val="99196302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accel="50000" decel="50000" autoRev="1" fill="hold" nodeType="withEffect">
                                      <p:stCondLst>
                                        <p:cond delay="0"/>
                                      </p:stCondLst>
                                      <p:childTnLst>
                                        <p:animRot by="-1320000">
                                          <p:cBhvr>
                                            <p:cTn id="6" dur="2000" fill="hold"/>
                                            <p:tgtEl>
                                              <p:spTgt spid="14"/>
                                            </p:tgtEl>
                                            <p:attrNameLst>
                                              <p:attrName>r</p:attrName>
                                            </p:attrNameLst>
                                          </p:cBhvr>
                                        </p:animRot>
                                      </p:childTnLst>
                                    </p:cTn>
                                  </p:par>
                                  <p:par>
                                    <p:cTn id="7" presetID="2" presetClass="entr" presetSubtype="4" accel="50000" fill="hold" nodeType="withEffect" p14:presetBounceEnd="50000">
                                      <p:stCondLst>
                                        <p:cond delay="2000"/>
                                      </p:stCondLst>
                                      <p:childTnLst>
                                        <p:set>
                                          <p:cBhvr>
                                            <p:cTn id="8" dur="1" fill="hold">
                                              <p:stCondLst>
                                                <p:cond delay="0"/>
                                              </p:stCondLst>
                                            </p:cTn>
                                            <p:tgtEl>
                                              <p:spTgt spid="19"/>
                                            </p:tgtEl>
                                            <p:attrNameLst>
                                              <p:attrName>style.visibility</p:attrName>
                                            </p:attrNameLst>
                                          </p:cBhvr>
                                          <p:to>
                                            <p:strVal val="visible"/>
                                          </p:to>
                                        </p:set>
                                        <p:anim calcmode="lin" valueType="num" p14:bounceEnd="50000">
                                          <p:cBhvr additive="base">
                                            <p:cTn id="9" dur="10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0"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accel="50000" decel="50000" autoRev="1" fill="hold" nodeType="withEffect">
                                      <p:stCondLst>
                                        <p:cond delay="0"/>
                                      </p:stCondLst>
                                      <p:childTnLst>
                                        <p:animRot by="-1320000">
                                          <p:cBhvr>
                                            <p:cTn id="6" dur="2000" fill="hold"/>
                                            <p:tgtEl>
                                              <p:spTgt spid="14"/>
                                            </p:tgtEl>
                                            <p:attrNameLst>
                                              <p:attrName>r</p:attrName>
                                            </p:attrNameLst>
                                          </p:cBhvr>
                                        </p:animRot>
                                      </p:childTnLst>
                                    </p:cTn>
                                  </p:par>
                                  <p:par>
                                    <p:cTn id="7" presetID="2" presetClass="entr" presetSubtype="4" accel="50000" fill="hold" nodeType="withEffect">
                                      <p:stCondLst>
                                        <p:cond delay="200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000" fill="hold"/>
                                            <p:tgtEl>
                                              <p:spTgt spid="19"/>
                                            </p:tgtEl>
                                            <p:attrNameLst>
                                              <p:attrName>ppt_x</p:attrName>
                                            </p:attrNameLst>
                                          </p:cBhvr>
                                          <p:tavLst>
                                            <p:tav tm="0">
                                              <p:val>
                                                <p:strVal val="#ppt_x"/>
                                              </p:val>
                                            </p:tav>
                                            <p:tav tm="100000">
                                              <p:val>
                                                <p:strVal val="#ppt_x"/>
                                              </p:val>
                                            </p:tav>
                                          </p:tavLst>
                                        </p:anim>
                                        <p:anim calcmode="lin" valueType="num">
                                          <p:cBhvr additive="base">
                                            <p:cTn id="10"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nector 7">
            <a:extLst>
              <a:ext uri="{FF2B5EF4-FFF2-40B4-BE49-F238E27FC236}">
                <a16:creationId xmlns:a16="http://schemas.microsoft.com/office/drawing/2014/main" id="{2A58F648-8FF2-2700-5FB5-04F0C10F3777}"/>
              </a:ext>
            </a:extLst>
          </p:cNvPr>
          <p:cNvSpPr/>
          <p:nvPr/>
        </p:nvSpPr>
        <p:spPr>
          <a:xfrm>
            <a:off x="3079830" y="3049849"/>
            <a:ext cx="2660489" cy="2660489"/>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78380734-B0C7-6C84-F7B9-796A2E6A7A77}"/>
              </a:ext>
            </a:extLst>
          </p:cNvPr>
          <p:cNvSpPr>
            <a:spLocks noGrp="1"/>
          </p:cNvSpPr>
          <p:nvPr>
            <p:ph type="title"/>
          </p:nvPr>
        </p:nvSpPr>
        <p:spPr/>
        <p:txBody>
          <a:bodyPr/>
          <a:lstStyle/>
          <a:p>
            <a:r>
              <a:rPr lang="en-US"/>
              <a:t>Comfort break</a:t>
            </a:r>
          </a:p>
        </p:txBody>
      </p:sp>
      <p:sp>
        <p:nvSpPr>
          <p:cNvPr id="4" name="Footer Placeholder 3">
            <a:extLst>
              <a:ext uri="{FF2B5EF4-FFF2-40B4-BE49-F238E27FC236}">
                <a16:creationId xmlns:a16="http://schemas.microsoft.com/office/drawing/2014/main" id="{BF33CC15-48E3-50BE-BC3E-9A13E631D429}"/>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59FD6175-4EC2-9D40-95CE-7443000D32A9}"/>
              </a:ext>
            </a:extLst>
          </p:cNvPr>
          <p:cNvSpPr>
            <a:spLocks noGrp="1"/>
          </p:cNvSpPr>
          <p:nvPr>
            <p:ph type="sldNum" sz="quarter" idx="12"/>
          </p:nvPr>
        </p:nvSpPr>
        <p:spPr/>
        <p:txBody>
          <a:bodyPr/>
          <a:lstStyle/>
          <a:p>
            <a:fld id="{16C5AC08-0ACD-404A-9C9F-AB39E786C34A}" type="slidenum">
              <a:rPr lang="en-GB"/>
              <a:pPr/>
              <a:t>14</a:t>
            </a:fld>
            <a:endParaRPr lang="en-GB"/>
          </a:p>
        </p:txBody>
      </p:sp>
      <p:pic>
        <p:nvPicPr>
          <p:cNvPr id="6" name="Stretch">
            <a:extLst>
              <a:ext uri="{FF2B5EF4-FFF2-40B4-BE49-F238E27FC236}">
                <a16:creationId xmlns:a16="http://schemas.microsoft.com/office/drawing/2014/main" id="{ABAAD122-8CC1-5E7F-4E1E-DA94B415B56D}"/>
              </a:ext>
            </a:extLst>
          </p:cNvPr>
          <p:cNvPicPr>
            <a:picLocks noChangeAspect="1"/>
          </p:cNvPicPr>
          <p:nvPr/>
        </p:nvPicPr>
        <p:blipFill>
          <a:blip r:embed="rId3"/>
          <a:srcRect/>
          <a:stretch/>
        </p:blipFill>
        <p:spPr>
          <a:xfrm>
            <a:off x="1638201" y="1543049"/>
            <a:ext cx="6420048" cy="5071154"/>
          </a:xfrm>
          <a:prstGeom prst="rect">
            <a:avLst/>
          </a:prstGeom>
        </p:spPr>
      </p:pic>
      <p:sp>
        <p:nvSpPr>
          <p:cNvPr id="2" name="Blue circle">
            <a:extLst>
              <a:ext uri="{FF2B5EF4-FFF2-40B4-BE49-F238E27FC236}">
                <a16:creationId xmlns:a16="http://schemas.microsoft.com/office/drawing/2014/main" id="{7B868109-EE68-40CF-E7F9-C004D327C13E}"/>
              </a:ext>
            </a:extLst>
          </p:cNvPr>
          <p:cNvSpPr/>
          <p:nvPr/>
        </p:nvSpPr>
        <p:spPr>
          <a:xfrm>
            <a:off x="11255844" y="5924730"/>
            <a:ext cx="1284364" cy="128436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Orange circle">
            <a:extLst>
              <a:ext uri="{FF2B5EF4-FFF2-40B4-BE49-F238E27FC236}">
                <a16:creationId xmlns:a16="http://schemas.microsoft.com/office/drawing/2014/main" id="{4B32A827-9C70-6F26-815D-AEBEAEEEF48C}"/>
              </a:ext>
            </a:extLst>
          </p:cNvPr>
          <p:cNvSpPr/>
          <p:nvPr/>
        </p:nvSpPr>
        <p:spPr>
          <a:xfrm>
            <a:off x="5043990" y="288758"/>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128949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30000" fill="hold"/>
                                        <p:tgtEl>
                                          <p:spTgt spid="8"/>
                                        </p:tgtEl>
                                      </p:cBhvr>
                                      <p:by x="120000" y="120000"/>
                                    </p:animScale>
                                  </p:childTnLst>
                                </p:cTn>
                              </p:par>
                              <p:par>
                                <p:cTn id="7" presetID="31" presetClass="path" presetSubtype="0" repeatCount="indefinite" fill="hold" grpId="1" nodeType="withEffect">
                                  <p:stCondLst>
                                    <p:cond delay="0"/>
                                  </p:stCondLst>
                                  <p:childTnLst>
                                    <p:animMotion origin="layout" path="M 0 0 C 0.002 -0.003 0.012 -0.034 0.037 -0.032 C 0.075 -0.029 0.09 -0.007 0.125 -0.029 C 0.147 -0.042 0.173 -0.075 0.192 -0.074 C 0.235 -0.073 0.244 -0.039 0.244 -0.008 C 0.245 0.036 0.189 0.073 0.121 0.077 C 0.052 0.08 -0.005 0.033 0 0 Z" pathEditMode="relative" ptsTypes="">
                                      <p:cBhvr>
                                        <p:cTn id="8" dur="300000" fill="hold"/>
                                        <p:tgtEl>
                                          <p:spTgt spid="8"/>
                                        </p:tgtEl>
                                        <p:attrNameLst>
                                          <p:attrName>ppt_x</p:attrName>
                                          <p:attrName>ppt_y</p:attrName>
                                        </p:attrNameLst>
                                      </p:cBhvr>
                                    </p:animMotion>
                                  </p:childTnLst>
                                </p:cTn>
                              </p:par>
                              <p:par>
                                <p:cTn id="9" presetID="26" presetClass="path" presetSubtype="0" repeatCount="indefinite" fill="hold" grpId="1" nodeType="withEffect">
                                  <p:stCondLst>
                                    <p:cond delay="0"/>
                                  </p:stCondLst>
                                  <p:childTnLst>
                                    <p:animMotion origin="layout" path="M 0.00026 0.00023 C 0.08008 -0.12107 0.10143 -0.31297 0.04675 -0.42685 C -0.01614 -0.56297 -0.11263 -0.50255 -0.16536 -0.4588 L -0.23411 -0.39167 C -0.28919 -0.3456 -0.38594 -0.28959 -0.45807 -0.44352 C -0.50443 -0.53982 -0.49127 -0.74885 -0.41159 -0.86922 C -0.3293 -0.99005 -0.21185 -0.97755 -0.16588 -0.87917 C -0.09258 -0.72616 -0.14219 -0.56482 -0.17539 -0.4801 L -0.22435 -0.37107 C -0.25989 -0.28357 -0.30885 -0.12639 -0.24518 0.00949 C -0.19062 0.1243 -0.08138 0.1199 0.00026 0.00023 Z " pathEditMode="fixed" rAng="13800000" ptsTypes="AAAAAAAAAAA">
                                      <p:cBhvr>
                                        <p:cTn id="10" dur="215000" fill="hold"/>
                                        <p:tgtEl>
                                          <p:spTgt spid="2"/>
                                        </p:tgtEl>
                                        <p:attrNameLst>
                                          <p:attrName>ppt_x</p:attrName>
                                          <p:attrName>ppt_y</p:attrName>
                                        </p:attrNameLst>
                                      </p:cBhvr>
                                      <p:rCtr x="-20573" y="-43495"/>
                                    </p:animMotion>
                                  </p:childTnLst>
                                </p:cTn>
                              </p:par>
                              <p:par>
                                <p:cTn id="11" presetID="6" presetClass="emph" presetSubtype="0" repeatCount="indefinite" autoRev="1" fill="hold" grpId="0" nodeType="withEffect">
                                  <p:stCondLst>
                                    <p:cond delay="0"/>
                                  </p:stCondLst>
                                  <p:childTnLst>
                                    <p:animScale>
                                      <p:cBhvr>
                                        <p:cTn id="12" dur="47000" fill="hold"/>
                                        <p:tgtEl>
                                          <p:spTgt spid="2"/>
                                        </p:tgtEl>
                                      </p:cBhvr>
                                      <p:by x="80000" y="80000"/>
                                    </p:animScale>
                                  </p:childTnLst>
                                </p:cTn>
                              </p:par>
                              <p:par>
                                <p:cTn id="13" presetID="0" presetClass="path" presetSubtype="0" repeatCount="0" fill="hold" grpId="1" nodeType="withEffect">
                                  <p:stCondLst>
                                    <p:cond delay="0"/>
                                  </p:stCondLst>
                                  <p:childTnLst>
                                    <p:animMotion origin="layout" path="M 4.79167E-6 2.59259E-6 C -0.01954 0.14097 0.14843 0.84051 0.21354 0.95208 C 0.27851 1.06342 0.3707 0.80926 0.39049 0.66921 C 0.40989 0.52916 0.39505 0.22315 0.33177 0.11088 C 0.26783 -0.00209 0.01979 -0.14028 4.79167E-6 2.59259E-6 Z " pathEditMode="relative" rAng="3900000" ptsTypes="AAAAA">
                                      <p:cBhvr>
                                        <p:cTn id="14" dur="200000" fill="hold"/>
                                        <p:tgtEl>
                                          <p:spTgt spid="7"/>
                                        </p:tgtEl>
                                        <p:attrNameLst>
                                          <p:attrName>ppt_x</p:attrName>
                                          <p:attrName>ppt_y</p:attrName>
                                        </p:attrNameLst>
                                      </p:cBhvr>
                                      <p:rCtr x="23138" y="39282"/>
                                    </p:animMotion>
                                  </p:childTnLst>
                                </p:cTn>
                              </p:par>
                              <p:par>
                                <p:cTn id="15" presetID="6" presetClass="emph" presetSubtype="0" repeatCount="indefinite" autoRev="1" fill="hold" grpId="0" nodeType="withEffect">
                                  <p:stCondLst>
                                    <p:cond delay="0"/>
                                  </p:stCondLst>
                                  <p:childTnLst>
                                    <p:animScale>
                                      <p:cBhvr>
                                        <p:cTn id="16" dur="90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animBg="1"/>
      <p:bldP spid="2" grpId="1" animBg="1"/>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5D79E4-24C5-286E-29B6-52923A50D8C0}"/>
              </a:ext>
            </a:extLst>
          </p:cNvPr>
          <p:cNvSpPr>
            <a:spLocks noGrp="1"/>
          </p:cNvSpPr>
          <p:nvPr>
            <p:ph idx="1"/>
          </p:nvPr>
        </p:nvSpPr>
        <p:spPr/>
        <p:txBody>
          <a:bodyPr/>
          <a:lstStyle/>
          <a:p>
            <a:pPr>
              <a:lnSpc>
                <a:spcPct val="70000"/>
              </a:lnSpc>
            </a:pPr>
            <a:r>
              <a:rPr lang="en-US" sz="9600" dirty="0">
                <a:solidFill>
                  <a:schemeClr val="bg1"/>
                </a:solidFill>
                <a:latin typeface="Petrona Light" pitchFamily="2" charset="77"/>
              </a:rPr>
              <a:t>COM-B</a:t>
            </a:r>
            <a:endParaRPr lang="en-US"/>
          </a:p>
        </p:txBody>
      </p:sp>
      <p:sp>
        <p:nvSpPr>
          <p:cNvPr id="4" name="Footer Placeholder 3">
            <a:extLst>
              <a:ext uri="{FF2B5EF4-FFF2-40B4-BE49-F238E27FC236}">
                <a16:creationId xmlns:a16="http://schemas.microsoft.com/office/drawing/2014/main" id="{6AEE06EA-7E14-A161-6609-B8F7ED2DB3C6}"/>
              </a:ext>
            </a:extLst>
          </p:cNvPr>
          <p:cNvSpPr>
            <a:spLocks noGrp="1"/>
          </p:cNvSpPr>
          <p:nvPr>
            <p:ph type="ftr" sz="quarter" idx="11"/>
          </p:nvPr>
        </p:nvSpPr>
        <p:spPr/>
        <p:txBody>
          <a:bodyPr/>
          <a:lstStyle/>
          <a:p>
            <a:r>
              <a:rPr lang="en-US">
                <a:solidFill>
                  <a:schemeClr val="accent4"/>
                </a:solidFill>
              </a:rPr>
              <a:t>Session 8    Human Side of Change</a:t>
            </a:r>
          </a:p>
        </p:txBody>
      </p:sp>
      <p:sp>
        <p:nvSpPr>
          <p:cNvPr id="5" name="Slide Number Placeholder 4">
            <a:extLst>
              <a:ext uri="{FF2B5EF4-FFF2-40B4-BE49-F238E27FC236}">
                <a16:creationId xmlns:a16="http://schemas.microsoft.com/office/drawing/2014/main" id="{F50FB875-75A2-7B3C-CBAA-C527BD2D13E0}"/>
              </a:ext>
            </a:extLst>
          </p:cNvPr>
          <p:cNvSpPr>
            <a:spLocks noGrp="1"/>
          </p:cNvSpPr>
          <p:nvPr>
            <p:ph type="sldNum" sz="quarter" idx="12"/>
          </p:nvPr>
        </p:nvSpPr>
        <p:spPr/>
        <p:txBody>
          <a:bodyPr/>
          <a:lstStyle/>
          <a:p>
            <a:fld id="{16C5AC08-0ACD-404A-9C9F-AB39E786C34A}" type="slidenum">
              <a:rPr lang="en-GB">
                <a:solidFill>
                  <a:schemeClr val="accent4"/>
                </a:solidFill>
              </a:rPr>
              <a:t>15</a:t>
            </a:fld>
            <a:endParaRPr lang="en-GB">
              <a:solidFill>
                <a:schemeClr val="accent4"/>
              </a:solidFill>
            </a:endParaRPr>
          </a:p>
        </p:txBody>
      </p:sp>
      <p:sp>
        <p:nvSpPr>
          <p:cNvPr id="6" name="Text Placeholder 5">
            <a:extLst>
              <a:ext uri="{FF2B5EF4-FFF2-40B4-BE49-F238E27FC236}">
                <a16:creationId xmlns:a16="http://schemas.microsoft.com/office/drawing/2014/main" id="{158E221D-DE59-6329-3B0D-740CD40F1682}"/>
              </a:ext>
            </a:extLst>
          </p:cNvPr>
          <p:cNvSpPr>
            <a:spLocks noGrp="1"/>
          </p:cNvSpPr>
          <p:nvPr>
            <p:ph type="body" sz="quarter" idx="13"/>
          </p:nvPr>
        </p:nvSpPr>
        <p:spPr/>
        <p:txBody>
          <a:bodyPr/>
          <a:lstStyle/>
          <a:p>
            <a:r>
              <a:rPr lang="en-US" dirty="0">
                <a:solidFill>
                  <a:schemeClr val="accent4"/>
                </a:solidFill>
              </a:rPr>
              <a:t>COM-B</a:t>
            </a:r>
          </a:p>
        </p:txBody>
      </p:sp>
    </p:spTree>
    <p:extLst>
      <p:ext uri="{BB962C8B-B14F-4D97-AF65-F5344CB8AC3E}">
        <p14:creationId xmlns:p14="http://schemas.microsoft.com/office/powerpoint/2010/main" val="3486227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88667-D8AA-E7A0-52CF-66E2D5B1D54B}"/>
              </a:ext>
            </a:extLst>
          </p:cNvPr>
          <p:cNvSpPr>
            <a:spLocks noGrp="1"/>
          </p:cNvSpPr>
          <p:nvPr>
            <p:ph type="title"/>
          </p:nvPr>
        </p:nvSpPr>
        <p:spPr/>
        <p:txBody>
          <a:bodyPr/>
          <a:lstStyle/>
          <a:p>
            <a:r>
              <a:rPr lang="en-US"/>
              <a:t>Let’s start with the elephant in the room</a:t>
            </a:r>
          </a:p>
        </p:txBody>
      </p:sp>
      <p:sp>
        <p:nvSpPr>
          <p:cNvPr id="3" name="Content Placeholder 2">
            <a:extLst>
              <a:ext uri="{FF2B5EF4-FFF2-40B4-BE49-F238E27FC236}">
                <a16:creationId xmlns:a16="http://schemas.microsoft.com/office/drawing/2014/main" id="{A6136DB0-3E8E-DCD6-D601-7DF0CAD4A33A}"/>
              </a:ext>
            </a:extLst>
          </p:cNvPr>
          <p:cNvSpPr>
            <a:spLocks noGrp="1"/>
          </p:cNvSpPr>
          <p:nvPr>
            <p:ph idx="1"/>
          </p:nvPr>
        </p:nvSpPr>
        <p:spPr>
          <a:xfrm>
            <a:off x="1077913" y="3219449"/>
            <a:ext cx="7100887" cy="857251"/>
          </a:xfrm>
        </p:spPr>
        <p:txBody>
          <a:bodyPr anchor="ctr" anchorCtr="0"/>
          <a:lstStyle/>
          <a:p>
            <a:r>
              <a:rPr lang="en-US" b="1"/>
              <a:t>Change can be complex.</a:t>
            </a:r>
          </a:p>
        </p:txBody>
      </p:sp>
      <p:sp>
        <p:nvSpPr>
          <p:cNvPr id="4" name="Footer Placeholder 3">
            <a:extLst>
              <a:ext uri="{FF2B5EF4-FFF2-40B4-BE49-F238E27FC236}">
                <a16:creationId xmlns:a16="http://schemas.microsoft.com/office/drawing/2014/main" id="{E04BBF61-0CCB-7145-EFE2-7B86654B6B00}"/>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544A88EC-1EFD-8783-E107-2D4A0F0B3B4F}"/>
              </a:ext>
            </a:extLst>
          </p:cNvPr>
          <p:cNvSpPr>
            <a:spLocks noGrp="1"/>
          </p:cNvSpPr>
          <p:nvPr>
            <p:ph type="sldNum" sz="quarter" idx="12"/>
          </p:nvPr>
        </p:nvSpPr>
        <p:spPr/>
        <p:txBody>
          <a:bodyPr/>
          <a:lstStyle/>
          <a:p>
            <a:fld id="{16C5AC08-0ACD-404A-9C9F-AB39E786C34A}" type="slidenum">
              <a:rPr lang="en-GB"/>
              <a:t>16</a:t>
            </a:fld>
            <a:endParaRPr lang="en-GB"/>
          </a:p>
        </p:txBody>
      </p:sp>
      <p:sp>
        <p:nvSpPr>
          <p:cNvPr id="6" name="Text Placeholder 5">
            <a:extLst>
              <a:ext uri="{FF2B5EF4-FFF2-40B4-BE49-F238E27FC236}">
                <a16:creationId xmlns:a16="http://schemas.microsoft.com/office/drawing/2014/main" id="{A541D3B7-E663-8632-6D9F-4E3B813B5E6B}"/>
              </a:ext>
            </a:extLst>
          </p:cNvPr>
          <p:cNvSpPr>
            <a:spLocks noGrp="1"/>
          </p:cNvSpPr>
          <p:nvPr>
            <p:ph type="body" sz="quarter" idx="13"/>
          </p:nvPr>
        </p:nvSpPr>
        <p:spPr/>
        <p:txBody>
          <a:bodyPr/>
          <a:lstStyle/>
          <a:p>
            <a:r>
              <a:rPr lang="en-US" dirty="0"/>
              <a:t>Let’s start with the elephant in the room</a:t>
            </a:r>
          </a:p>
        </p:txBody>
      </p:sp>
      <p:pic>
        <p:nvPicPr>
          <p:cNvPr id="7" name="Frame">
            <a:extLst>
              <a:ext uri="{FF2B5EF4-FFF2-40B4-BE49-F238E27FC236}">
                <a16:creationId xmlns:a16="http://schemas.microsoft.com/office/drawing/2014/main" id="{AF00CB0A-76BD-1F78-E66C-0D5D76944AAC}"/>
              </a:ext>
            </a:extLst>
          </p:cNvPr>
          <p:cNvPicPr>
            <a:picLocks noChangeAspect="1"/>
          </p:cNvPicPr>
          <p:nvPr/>
        </p:nvPicPr>
        <p:blipFill>
          <a:blip r:embed="rId3"/>
          <a:stretch>
            <a:fillRect/>
          </a:stretch>
        </p:blipFill>
        <p:spPr>
          <a:xfrm>
            <a:off x="8465654" y="1911350"/>
            <a:ext cx="1409700" cy="3035300"/>
          </a:xfrm>
          <a:prstGeom prst="rect">
            <a:avLst/>
          </a:prstGeom>
        </p:spPr>
      </p:pic>
      <p:pic>
        <p:nvPicPr>
          <p:cNvPr id="8" name="Elephant">
            <a:extLst>
              <a:ext uri="{FF2B5EF4-FFF2-40B4-BE49-F238E27FC236}">
                <a16:creationId xmlns:a16="http://schemas.microsoft.com/office/drawing/2014/main" id="{7204D1F2-12E8-BFDD-793E-932D4D1DF3C3}"/>
              </a:ext>
            </a:extLst>
          </p:cNvPr>
          <p:cNvPicPr>
            <a:picLocks noChangeAspect="1"/>
          </p:cNvPicPr>
          <p:nvPr/>
        </p:nvPicPr>
        <p:blipFill>
          <a:blip r:embed="rId4"/>
          <a:stretch>
            <a:fillRect/>
          </a:stretch>
        </p:blipFill>
        <p:spPr>
          <a:xfrm>
            <a:off x="10378537" y="2284092"/>
            <a:ext cx="3670300" cy="2565400"/>
          </a:xfrm>
          <a:prstGeom prst="rect">
            <a:avLst/>
          </a:prstGeom>
        </p:spPr>
      </p:pic>
      <p:pic>
        <p:nvPicPr>
          <p:cNvPr id="9" name="Door">
            <a:extLst>
              <a:ext uri="{FF2B5EF4-FFF2-40B4-BE49-F238E27FC236}">
                <a16:creationId xmlns:a16="http://schemas.microsoft.com/office/drawing/2014/main" id="{304B4E11-474D-1A2D-F6C1-89A3767ED724}"/>
              </a:ext>
            </a:extLst>
          </p:cNvPr>
          <p:cNvPicPr>
            <a:picLocks noChangeAspect="1"/>
          </p:cNvPicPr>
          <p:nvPr/>
        </p:nvPicPr>
        <p:blipFill>
          <a:blip r:embed="rId5"/>
          <a:stretch>
            <a:fillRect/>
          </a:stretch>
        </p:blipFill>
        <p:spPr>
          <a:xfrm>
            <a:off x="9867027" y="1735151"/>
            <a:ext cx="4292600" cy="3403600"/>
          </a:xfrm>
          <a:prstGeom prst="rect">
            <a:avLst/>
          </a:prstGeom>
        </p:spPr>
      </p:pic>
    </p:spTree>
    <p:extLst>
      <p:ext uri="{BB962C8B-B14F-4D97-AF65-F5344CB8AC3E}">
        <p14:creationId xmlns:p14="http://schemas.microsoft.com/office/powerpoint/2010/main" val="150654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2000" accel="50000" decel="50000" autoRev="1" fill="hold" nodeType="withEffect">
                                  <p:stCondLst>
                                    <p:cond delay="3000"/>
                                  </p:stCondLst>
                                  <p:childTnLst>
                                    <p:animMotion origin="layout" path="M -2.91667E-6 1.11111E-6 L -0.1401 1.11111E-6 " pathEditMode="relative" rAng="0" ptsTypes="AA">
                                      <p:cBhvr>
                                        <p:cTn id="6" dur="8000" fill="hold"/>
                                        <p:tgtEl>
                                          <p:spTgt spid="8"/>
                                        </p:tgtEl>
                                        <p:attrNameLst>
                                          <p:attrName>ppt_x</p:attrName>
                                          <p:attrName>ppt_y</p:attrName>
                                        </p:attrNameLst>
                                      </p:cBhvr>
                                      <p:rCtr x="-7005" y="0"/>
                                    </p:animMotion>
                                  </p:childTnLst>
                                </p:cTn>
                              </p:par>
                              <p:par>
                                <p:cTn id="7" presetID="10" presetClass="entr" presetSubtype="0" fill="hold" grpId="0" nodeType="withEffect">
                                  <p:stCondLst>
                                    <p:cond delay="0"/>
                                  </p:stCondLst>
                                  <p:iterate type="wd">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ub l">
            <a:extLst>
              <a:ext uri="{FF2B5EF4-FFF2-40B4-BE49-F238E27FC236}">
                <a16:creationId xmlns:a16="http://schemas.microsoft.com/office/drawing/2014/main" id="{123B182C-60D0-4398-4A66-CE6B7035F63D}"/>
              </a:ext>
            </a:extLst>
          </p:cNvPr>
          <p:cNvPicPr>
            <a:picLocks noChangeAspect="1"/>
          </p:cNvPicPr>
          <p:nvPr/>
        </p:nvPicPr>
        <p:blipFill>
          <a:blip r:embed="rId3"/>
          <a:srcRect/>
          <a:stretch/>
        </p:blipFill>
        <p:spPr>
          <a:xfrm>
            <a:off x="9110645" y="4695839"/>
            <a:ext cx="88900" cy="88900"/>
          </a:xfrm>
          <a:prstGeom prst="rect">
            <a:avLst/>
          </a:prstGeom>
        </p:spPr>
      </p:pic>
      <p:pic>
        <p:nvPicPr>
          <p:cNvPr id="22" name="bub med">
            <a:extLst>
              <a:ext uri="{FF2B5EF4-FFF2-40B4-BE49-F238E27FC236}">
                <a16:creationId xmlns:a16="http://schemas.microsoft.com/office/drawing/2014/main" id="{F9DFD01E-029D-6FAD-AB12-1394E0E1CFAF}"/>
              </a:ext>
            </a:extLst>
          </p:cNvPr>
          <p:cNvPicPr>
            <a:picLocks noChangeAspect="1"/>
          </p:cNvPicPr>
          <p:nvPr/>
        </p:nvPicPr>
        <p:blipFill>
          <a:blip r:embed="rId4"/>
          <a:srcRect/>
          <a:stretch/>
        </p:blipFill>
        <p:spPr>
          <a:xfrm>
            <a:off x="9459509" y="4709373"/>
            <a:ext cx="76200" cy="76200"/>
          </a:xfrm>
          <a:prstGeom prst="rect">
            <a:avLst/>
          </a:prstGeom>
        </p:spPr>
      </p:pic>
      <p:pic>
        <p:nvPicPr>
          <p:cNvPr id="23" name="bub tiny">
            <a:extLst>
              <a:ext uri="{FF2B5EF4-FFF2-40B4-BE49-F238E27FC236}">
                <a16:creationId xmlns:a16="http://schemas.microsoft.com/office/drawing/2014/main" id="{930FB201-CA15-8B77-B4C0-723311438D14}"/>
              </a:ext>
            </a:extLst>
          </p:cNvPr>
          <p:cNvPicPr>
            <a:picLocks noChangeAspect="1"/>
          </p:cNvPicPr>
          <p:nvPr/>
        </p:nvPicPr>
        <p:blipFill>
          <a:blip r:embed="rId5"/>
          <a:srcRect/>
          <a:stretch/>
        </p:blipFill>
        <p:spPr>
          <a:xfrm>
            <a:off x="8924551" y="4671273"/>
            <a:ext cx="38100" cy="38100"/>
          </a:xfrm>
          <a:prstGeom prst="rect">
            <a:avLst/>
          </a:prstGeom>
        </p:spPr>
      </p:pic>
      <p:grpSp>
        <p:nvGrpSpPr>
          <p:cNvPr id="26" name="liquid">
            <a:extLst>
              <a:ext uri="{FF2B5EF4-FFF2-40B4-BE49-F238E27FC236}">
                <a16:creationId xmlns:a16="http://schemas.microsoft.com/office/drawing/2014/main" id="{6731DC49-4D79-6C30-5179-03E100FF018D}"/>
              </a:ext>
            </a:extLst>
          </p:cNvPr>
          <p:cNvGrpSpPr/>
          <p:nvPr/>
        </p:nvGrpSpPr>
        <p:grpSpPr>
          <a:xfrm>
            <a:off x="8214124" y="-294846"/>
            <a:ext cx="2065969" cy="5577060"/>
            <a:chOff x="8984202" y="-294846"/>
            <a:chExt cx="2065969" cy="5577060"/>
          </a:xfrm>
        </p:grpSpPr>
        <p:sp>
          <p:nvSpPr>
            <p:cNvPr id="25" name="Rectangle 24">
              <a:extLst>
                <a:ext uri="{FF2B5EF4-FFF2-40B4-BE49-F238E27FC236}">
                  <a16:creationId xmlns:a16="http://schemas.microsoft.com/office/drawing/2014/main" id="{B10684E6-056A-8054-C707-283EE55CBD81}"/>
                </a:ext>
              </a:extLst>
            </p:cNvPr>
            <p:cNvSpPr/>
            <p:nvPr/>
          </p:nvSpPr>
          <p:spPr>
            <a:xfrm>
              <a:off x="9079328" y="-294846"/>
              <a:ext cx="1970843" cy="2807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BDE6FDA-0391-9A89-D67A-D017EA3CA7C4}"/>
                </a:ext>
              </a:extLst>
            </p:cNvPr>
            <p:cNvSpPr/>
            <p:nvPr/>
          </p:nvSpPr>
          <p:spPr>
            <a:xfrm>
              <a:off x="8984202" y="2474479"/>
              <a:ext cx="1970843" cy="2807735"/>
            </a:xfrm>
            <a:prstGeom prst="rect">
              <a:avLst/>
            </a:prstGeom>
            <a:solidFill>
              <a:schemeClr val="accent2">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nt">
              <a:extLst>
                <a:ext uri="{FF2B5EF4-FFF2-40B4-BE49-F238E27FC236}">
                  <a16:creationId xmlns:a16="http://schemas.microsoft.com/office/drawing/2014/main" id="{5F13229A-FCE2-5DD5-8E29-C307982DCD6D}"/>
                </a:ext>
              </a:extLst>
            </p:cNvPr>
            <p:cNvPicPr>
              <a:picLocks noChangeAspect="1"/>
            </p:cNvPicPr>
            <p:nvPr/>
          </p:nvPicPr>
          <p:blipFill>
            <a:blip r:embed="rId6"/>
            <a:srcRect/>
            <a:stretch/>
          </p:blipFill>
          <p:spPr>
            <a:xfrm>
              <a:off x="9273579" y="2425070"/>
              <a:ext cx="1582340" cy="285340"/>
            </a:xfrm>
            <a:prstGeom prst="rect">
              <a:avLst/>
            </a:prstGeom>
            <a:ln>
              <a:noFill/>
            </a:ln>
          </p:spPr>
        </p:pic>
      </p:grpSp>
      <p:sp>
        <p:nvSpPr>
          <p:cNvPr id="2" name="Title 1">
            <a:extLst>
              <a:ext uri="{FF2B5EF4-FFF2-40B4-BE49-F238E27FC236}">
                <a16:creationId xmlns:a16="http://schemas.microsoft.com/office/drawing/2014/main" id="{74B87F18-6D0D-D8B8-C089-242FEBFA9CE3}"/>
              </a:ext>
            </a:extLst>
          </p:cNvPr>
          <p:cNvSpPr>
            <a:spLocks noGrp="1"/>
          </p:cNvSpPr>
          <p:nvPr>
            <p:ph type="title"/>
          </p:nvPr>
        </p:nvSpPr>
        <p:spPr/>
        <p:txBody>
          <a:bodyPr/>
          <a:lstStyle/>
          <a:p>
            <a:r>
              <a:rPr lang="en-US"/>
              <a:t>Behaviour Change</a:t>
            </a:r>
          </a:p>
        </p:txBody>
      </p:sp>
      <p:sp>
        <p:nvSpPr>
          <p:cNvPr id="4" name="Footer Placeholder 3">
            <a:extLst>
              <a:ext uri="{FF2B5EF4-FFF2-40B4-BE49-F238E27FC236}">
                <a16:creationId xmlns:a16="http://schemas.microsoft.com/office/drawing/2014/main" id="{EA7605D4-5000-2033-91DE-7B9F57263125}"/>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C2B59FD3-2244-9A3B-8BE9-10707BB636F4}"/>
              </a:ext>
            </a:extLst>
          </p:cNvPr>
          <p:cNvSpPr>
            <a:spLocks noGrp="1"/>
          </p:cNvSpPr>
          <p:nvPr>
            <p:ph type="sldNum" sz="quarter" idx="12"/>
          </p:nvPr>
        </p:nvSpPr>
        <p:spPr/>
        <p:txBody>
          <a:bodyPr/>
          <a:lstStyle/>
          <a:p>
            <a:fld id="{16C5AC08-0ACD-404A-9C9F-AB39E786C34A}" type="slidenum">
              <a:rPr lang="en-GB"/>
              <a:t>17</a:t>
            </a:fld>
            <a:endParaRPr lang="en-GB"/>
          </a:p>
        </p:txBody>
      </p:sp>
      <p:sp>
        <p:nvSpPr>
          <p:cNvPr id="6" name="Text Placeholder 5">
            <a:extLst>
              <a:ext uri="{FF2B5EF4-FFF2-40B4-BE49-F238E27FC236}">
                <a16:creationId xmlns:a16="http://schemas.microsoft.com/office/drawing/2014/main" id="{CEBF461D-290A-7D3A-6206-17DA2DD3ADB8}"/>
              </a:ext>
            </a:extLst>
          </p:cNvPr>
          <p:cNvSpPr>
            <a:spLocks noGrp="1"/>
          </p:cNvSpPr>
          <p:nvPr>
            <p:ph type="body" sz="quarter" idx="13"/>
          </p:nvPr>
        </p:nvSpPr>
        <p:spPr/>
        <p:txBody>
          <a:bodyPr/>
          <a:lstStyle/>
          <a:p>
            <a:r>
              <a:rPr lang="en-US"/>
              <a:t>Behaviour Change</a:t>
            </a:r>
          </a:p>
        </p:txBody>
      </p:sp>
      <p:pic>
        <p:nvPicPr>
          <p:cNvPr id="8" name="Picture 7">
            <a:extLst>
              <a:ext uri="{FF2B5EF4-FFF2-40B4-BE49-F238E27FC236}">
                <a16:creationId xmlns:a16="http://schemas.microsoft.com/office/drawing/2014/main" id="{C161E1DA-32A8-E7A0-7FE8-2091CAFE8078}"/>
              </a:ext>
            </a:extLst>
          </p:cNvPr>
          <p:cNvPicPr>
            <a:picLocks noChangeAspect="1"/>
          </p:cNvPicPr>
          <p:nvPr/>
        </p:nvPicPr>
        <p:blipFill>
          <a:blip r:embed="rId7"/>
          <a:stretch>
            <a:fillRect/>
          </a:stretch>
        </p:blipFill>
        <p:spPr>
          <a:xfrm>
            <a:off x="2504785" y="2474479"/>
            <a:ext cx="2337666" cy="2337666"/>
          </a:xfrm>
          <a:prstGeom prst="rect">
            <a:avLst/>
          </a:prstGeom>
        </p:spPr>
      </p:pic>
      <p:pic>
        <p:nvPicPr>
          <p:cNvPr id="13" name="Picture 12">
            <a:extLst>
              <a:ext uri="{FF2B5EF4-FFF2-40B4-BE49-F238E27FC236}">
                <a16:creationId xmlns:a16="http://schemas.microsoft.com/office/drawing/2014/main" id="{6FCD4F27-24E9-B934-CFBB-7C3EC6452D6D}"/>
              </a:ext>
            </a:extLst>
          </p:cNvPr>
          <p:cNvPicPr>
            <a:picLocks noChangeAspect="1"/>
          </p:cNvPicPr>
          <p:nvPr/>
        </p:nvPicPr>
        <p:blipFill>
          <a:blip r:embed="rId8"/>
          <a:stretch>
            <a:fillRect/>
          </a:stretch>
        </p:blipFill>
        <p:spPr>
          <a:xfrm rot="11700000">
            <a:off x="2937161" y="2876306"/>
            <a:ext cx="1472914" cy="1450598"/>
          </a:xfrm>
          <a:prstGeom prst="rect">
            <a:avLst/>
          </a:prstGeom>
        </p:spPr>
      </p:pic>
      <p:pic>
        <p:nvPicPr>
          <p:cNvPr id="14" name="Picture 13">
            <a:extLst>
              <a:ext uri="{FF2B5EF4-FFF2-40B4-BE49-F238E27FC236}">
                <a16:creationId xmlns:a16="http://schemas.microsoft.com/office/drawing/2014/main" id="{EF504BF4-4FB4-EEF6-683A-76FAB54D9ACB}"/>
              </a:ext>
            </a:extLst>
          </p:cNvPr>
          <p:cNvPicPr>
            <a:picLocks noChangeAspect="1"/>
          </p:cNvPicPr>
          <p:nvPr/>
        </p:nvPicPr>
        <p:blipFill>
          <a:blip r:embed="rId9"/>
          <a:stretch>
            <a:fillRect/>
          </a:stretch>
        </p:blipFill>
        <p:spPr>
          <a:xfrm>
            <a:off x="4413250" y="3106165"/>
            <a:ext cx="150935" cy="125779"/>
          </a:xfrm>
          <a:prstGeom prst="rect">
            <a:avLst/>
          </a:prstGeom>
        </p:spPr>
      </p:pic>
      <p:pic>
        <p:nvPicPr>
          <p:cNvPr id="15" name="Glass/mask">
            <a:extLst>
              <a:ext uri="{FF2B5EF4-FFF2-40B4-BE49-F238E27FC236}">
                <a16:creationId xmlns:a16="http://schemas.microsoft.com/office/drawing/2014/main" id="{07A74B73-8630-0AF8-502F-1D454FDAA1F7}"/>
              </a:ext>
            </a:extLst>
          </p:cNvPr>
          <p:cNvPicPr>
            <a:picLocks noChangeAspect="1"/>
          </p:cNvPicPr>
          <p:nvPr/>
        </p:nvPicPr>
        <p:blipFill>
          <a:blip r:embed="rId10"/>
          <a:srcRect/>
          <a:stretch/>
        </p:blipFill>
        <p:spPr>
          <a:xfrm>
            <a:off x="7569660" y="1671870"/>
            <a:ext cx="3450022" cy="3942883"/>
          </a:xfrm>
          <a:prstGeom prst="rect">
            <a:avLst/>
          </a:prstGeom>
        </p:spPr>
      </p:pic>
      <p:sp>
        <p:nvSpPr>
          <p:cNvPr id="20" name="Bottom mask">
            <a:extLst>
              <a:ext uri="{FF2B5EF4-FFF2-40B4-BE49-F238E27FC236}">
                <a16:creationId xmlns:a16="http://schemas.microsoft.com/office/drawing/2014/main" id="{12353961-49B0-772C-9411-55BB9A52FBAA}"/>
              </a:ext>
            </a:extLst>
          </p:cNvPr>
          <p:cNvSpPr/>
          <p:nvPr/>
        </p:nvSpPr>
        <p:spPr>
          <a:xfrm>
            <a:off x="7850047" y="4918075"/>
            <a:ext cx="3330575" cy="1939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49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decel="50000" fill="hold" nodeType="withEffect">
                                  <p:stCondLst>
                                    <p:cond delay="0"/>
                                  </p:stCondLst>
                                  <p:childTnLst>
                                    <p:animRot by="10800000">
                                      <p:cBhvr>
                                        <p:cTn id="6" dur="5000" fill="hold"/>
                                        <p:tgtEl>
                                          <p:spTgt spid="13"/>
                                        </p:tgtEl>
                                        <p:attrNameLst>
                                          <p:attrName>r</p:attrName>
                                        </p:attrNameLst>
                                      </p:cBhvr>
                                    </p:animRot>
                                  </p:childTnLst>
                                </p:cTn>
                              </p:par>
                              <p:par>
                                <p:cTn id="7" presetID="8" presetClass="emph" presetSubtype="0" repeatCount="indefinite" accel="50000" decel="50000" autoRev="1" fill="hold" nodeType="withEffect">
                                  <p:stCondLst>
                                    <p:cond delay="5000"/>
                                  </p:stCondLst>
                                  <p:childTnLst>
                                    <p:animRot by="1500000">
                                      <p:cBhvr>
                                        <p:cTn id="8" dur="3000" fill="hold"/>
                                        <p:tgtEl>
                                          <p:spTgt spid="13"/>
                                        </p:tgtEl>
                                        <p:attrNameLst>
                                          <p:attrName>r</p:attrName>
                                        </p:attrNameLst>
                                      </p:cBhvr>
                                    </p:animRot>
                                  </p:childTnLst>
                                </p:cTn>
                              </p:par>
                              <p:par>
                                <p:cTn id="9" presetID="0" presetClass="path" presetSubtype="0" repeatCount="indefinite" accel="50000" fill="hold" nodeType="withEffect">
                                  <p:stCondLst>
                                    <p:cond delay="800"/>
                                  </p:stCondLst>
                                  <p:childTnLst>
                                    <p:animMotion origin="layout" path="M -3.75E-6 0.00069 C -0.00299 -0.00718 -0.00599 -0.01528 -0.00533 -0.02454 C -0.00468 -0.03449 0.00365 -0.04537 0.00404 -0.0581 C 0.00443 -0.07084 -0.00338 -0.0882 -0.00325 -0.10116 C -0.00312 -0.11389 0.00482 -0.12361 0.00482 -0.13496 C 0.00495 -0.14653 -0.00299 -0.15926 -0.00286 -0.17107 C -0.00273 -0.18287 0.00495 -0.19468 0.00521 -0.20579 C 0.0056 -0.21644 -0.00104 -0.22593 -0.0013 -0.23588 C -0.00143 -0.24584 -0.00325 -0.26435 0.01055 -0.29468 " pathEditMode="relative" rAng="0" ptsTypes="AAAAAAAAA">
                                      <p:cBhvr>
                                        <p:cTn id="10" dur="5000" fill="hold"/>
                                        <p:tgtEl>
                                          <p:spTgt spid="23"/>
                                        </p:tgtEl>
                                        <p:attrNameLst>
                                          <p:attrName>ppt_x</p:attrName>
                                          <p:attrName>ppt_y</p:attrName>
                                        </p:attrNameLst>
                                      </p:cBhvr>
                                      <p:rCtr x="260" y="-14769"/>
                                    </p:animMotion>
                                  </p:childTnLst>
                                </p:cTn>
                              </p:par>
                              <p:par>
                                <p:cTn id="11" presetID="0" presetClass="path" presetSubtype="0" repeatCount="indefinite" accel="50000" decel="50000" fill="hold" nodeType="withEffect">
                                  <p:stCondLst>
                                    <p:cond delay="500"/>
                                  </p:stCondLst>
                                  <p:childTnLst>
                                    <p:animMotion origin="layout" path="M -1.25E-6 -2.59259E-6 C 0.00456 -0.01551 0.00925 -0.03032 0.00886 -0.04791 C 0.00846 -0.06504 -0.00195 -0.08495 -0.00234 -0.10393 C -0.00286 -0.12291 0.00534 -0.14328 0.00599 -0.16157 C 0.00664 -0.17963 0.00052 -0.19537 0.0013 -0.21273 C 0.00182 -0.23009 0.00964 -0.25301 0.01042 -0.26528 C 0.01133 -0.27778 0.00052 -0.30972 -0.00195 -0.31389 " pathEditMode="relative" rAng="0" ptsTypes="AAAAAAA">
                                      <p:cBhvr>
                                        <p:cTn id="12" dur="7000" fill="hold"/>
                                        <p:tgtEl>
                                          <p:spTgt spid="21"/>
                                        </p:tgtEl>
                                        <p:attrNameLst>
                                          <p:attrName>ppt_x</p:attrName>
                                          <p:attrName>ppt_y</p:attrName>
                                        </p:attrNameLst>
                                      </p:cBhvr>
                                      <p:rCtr x="404" y="-15694"/>
                                    </p:animMotion>
                                  </p:childTnLst>
                                </p:cTn>
                              </p:par>
                              <p:par>
                                <p:cTn id="13" presetID="42" presetClass="path" presetSubtype="0" repeatCount="indefinite" accel="50000" decel="50000" autoRev="1" fill="hold" nodeType="withEffect">
                                  <p:stCondLst>
                                    <p:cond delay="0"/>
                                  </p:stCondLst>
                                  <p:childTnLst>
                                    <p:animMotion origin="layout" path="M -3.54167E-6 4.07407E-6 L -0.00768 0.32916 " pathEditMode="relative" rAng="0" ptsTypes="AA">
                                      <p:cBhvr>
                                        <p:cTn id="14" dur="7000" fill="hold"/>
                                        <p:tgtEl>
                                          <p:spTgt spid="26"/>
                                        </p:tgtEl>
                                        <p:attrNameLst>
                                          <p:attrName>ppt_x</p:attrName>
                                          <p:attrName>ppt_y</p:attrName>
                                        </p:attrNameLst>
                                      </p:cBhvr>
                                      <p:rCtr x="-391" y="16458"/>
                                    </p:animMotion>
                                  </p:childTnLst>
                                </p:cTn>
                              </p:par>
                              <p:par>
                                <p:cTn id="15" presetID="0" presetClass="path" presetSubtype="0" repeatCount="indefinite" accel="50000" decel="50000" fill="hold" nodeType="withEffect">
                                  <p:stCondLst>
                                    <p:cond delay="1000"/>
                                  </p:stCondLst>
                                  <p:childTnLst>
                                    <p:animMotion origin="layout" path="M 3.54167E-6 -1.11111E-6 C 0.0108 -0.0088 0.02161 -0.01759 0.01718 -0.0375 C 0.01276 -0.05741 -0.02605 -0.09213 -0.02644 -0.11991 C -0.02696 -0.14745 0.0095 -0.17801 0.01432 -0.2037 C 0.01901 -0.22963 -0.00131 -0.2963 -0.00521 -0.3118 " pathEditMode="relative" rAng="0" ptsTypes="AAAAA">
                                      <p:cBhvr>
                                        <p:cTn id="16" dur="6000" fill="hold"/>
                                        <p:tgtEl>
                                          <p:spTgt spid="22"/>
                                        </p:tgtEl>
                                        <p:attrNameLst>
                                          <p:attrName>ppt_x</p:attrName>
                                          <p:attrName>ppt_y</p:attrName>
                                        </p:attrNameLst>
                                      </p:cBhvr>
                                      <p:rCtr x="-417" y="-1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E804-F925-8C45-F8F0-4BA415F7ED18}"/>
              </a:ext>
            </a:extLst>
          </p:cNvPr>
          <p:cNvSpPr>
            <a:spLocks noGrp="1"/>
          </p:cNvSpPr>
          <p:nvPr>
            <p:ph type="title"/>
          </p:nvPr>
        </p:nvSpPr>
        <p:spPr/>
        <p:txBody>
          <a:bodyPr/>
          <a:lstStyle/>
          <a:p>
            <a:r>
              <a:rPr lang="en-US"/>
              <a:t>Behaviour Change</a:t>
            </a:r>
          </a:p>
        </p:txBody>
      </p:sp>
      <p:sp>
        <p:nvSpPr>
          <p:cNvPr id="4" name="Footer Placeholder 3">
            <a:extLst>
              <a:ext uri="{FF2B5EF4-FFF2-40B4-BE49-F238E27FC236}">
                <a16:creationId xmlns:a16="http://schemas.microsoft.com/office/drawing/2014/main" id="{72D44C9C-BA4B-6AFE-95FA-2AFDA8555B36}"/>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4A05B2CC-263D-6C35-DFAC-B66BD9FAA433}"/>
              </a:ext>
            </a:extLst>
          </p:cNvPr>
          <p:cNvSpPr>
            <a:spLocks noGrp="1"/>
          </p:cNvSpPr>
          <p:nvPr>
            <p:ph type="sldNum" sz="quarter" idx="12"/>
          </p:nvPr>
        </p:nvSpPr>
        <p:spPr/>
        <p:txBody>
          <a:bodyPr/>
          <a:lstStyle/>
          <a:p>
            <a:fld id="{16C5AC08-0ACD-404A-9C9F-AB39E786C34A}" type="slidenum">
              <a:rPr lang="en-GB"/>
              <a:t>18</a:t>
            </a:fld>
            <a:endParaRPr lang="en-GB"/>
          </a:p>
        </p:txBody>
      </p:sp>
      <p:sp>
        <p:nvSpPr>
          <p:cNvPr id="6" name="Text Placeholder 5">
            <a:extLst>
              <a:ext uri="{FF2B5EF4-FFF2-40B4-BE49-F238E27FC236}">
                <a16:creationId xmlns:a16="http://schemas.microsoft.com/office/drawing/2014/main" id="{630BF7E2-12EF-09F1-0679-611CE9894920}"/>
              </a:ext>
            </a:extLst>
          </p:cNvPr>
          <p:cNvSpPr>
            <a:spLocks noGrp="1"/>
          </p:cNvSpPr>
          <p:nvPr>
            <p:ph type="body" sz="quarter" idx="13"/>
          </p:nvPr>
        </p:nvSpPr>
        <p:spPr/>
        <p:txBody>
          <a:bodyPr/>
          <a:lstStyle/>
          <a:p>
            <a:r>
              <a:rPr lang="en-US"/>
              <a:t>Behaviour Change</a:t>
            </a:r>
          </a:p>
        </p:txBody>
      </p:sp>
      <p:pic>
        <p:nvPicPr>
          <p:cNvPr id="8" name="Picture 7">
            <a:extLst>
              <a:ext uri="{FF2B5EF4-FFF2-40B4-BE49-F238E27FC236}">
                <a16:creationId xmlns:a16="http://schemas.microsoft.com/office/drawing/2014/main" id="{560DD960-EFE4-59BB-1D1E-8EC0D7014DF8}"/>
              </a:ext>
            </a:extLst>
          </p:cNvPr>
          <p:cNvPicPr>
            <a:picLocks noChangeAspect="1"/>
          </p:cNvPicPr>
          <p:nvPr/>
        </p:nvPicPr>
        <p:blipFill>
          <a:blip r:embed="rId3"/>
          <a:stretch>
            <a:fillRect/>
          </a:stretch>
        </p:blipFill>
        <p:spPr>
          <a:xfrm>
            <a:off x="1089608" y="4101021"/>
            <a:ext cx="3201865" cy="1612791"/>
          </a:xfrm>
          <a:prstGeom prst="rect">
            <a:avLst/>
          </a:prstGeom>
        </p:spPr>
      </p:pic>
      <p:pic>
        <p:nvPicPr>
          <p:cNvPr id="9" name="Picture 8">
            <a:extLst>
              <a:ext uri="{FF2B5EF4-FFF2-40B4-BE49-F238E27FC236}">
                <a16:creationId xmlns:a16="http://schemas.microsoft.com/office/drawing/2014/main" id="{73CCC615-2F70-408C-798A-2477971D5002}"/>
              </a:ext>
            </a:extLst>
          </p:cNvPr>
          <p:cNvPicPr>
            <a:picLocks noChangeAspect="1"/>
          </p:cNvPicPr>
          <p:nvPr/>
        </p:nvPicPr>
        <p:blipFill>
          <a:blip r:embed="rId4"/>
          <a:srcRect/>
          <a:stretch/>
        </p:blipFill>
        <p:spPr>
          <a:xfrm>
            <a:off x="1231913" y="2945112"/>
            <a:ext cx="2917254" cy="1707661"/>
          </a:xfrm>
          <a:prstGeom prst="rect">
            <a:avLst/>
          </a:prstGeom>
        </p:spPr>
      </p:pic>
      <p:pic>
        <p:nvPicPr>
          <p:cNvPr id="12" name="on/off">
            <a:extLst>
              <a:ext uri="{FF2B5EF4-FFF2-40B4-BE49-F238E27FC236}">
                <a16:creationId xmlns:a16="http://schemas.microsoft.com/office/drawing/2014/main" id="{22D5A61D-CD61-03C0-D79B-79F0B48C5601}"/>
              </a:ext>
            </a:extLst>
          </p:cNvPr>
          <p:cNvPicPr>
            <a:picLocks noChangeAspect="1"/>
          </p:cNvPicPr>
          <p:nvPr/>
        </p:nvPicPr>
        <p:blipFill>
          <a:blip r:embed="rId5"/>
          <a:stretch>
            <a:fillRect/>
          </a:stretch>
        </p:blipFill>
        <p:spPr>
          <a:xfrm>
            <a:off x="3099823" y="1544381"/>
            <a:ext cx="635000" cy="711200"/>
          </a:xfrm>
          <a:prstGeom prst="rect">
            <a:avLst/>
          </a:prstGeom>
        </p:spPr>
      </p:pic>
      <p:pic>
        <p:nvPicPr>
          <p:cNvPr id="11" name="Picture 10">
            <a:extLst>
              <a:ext uri="{FF2B5EF4-FFF2-40B4-BE49-F238E27FC236}">
                <a16:creationId xmlns:a16="http://schemas.microsoft.com/office/drawing/2014/main" id="{DDF99A0F-C222-58D1-292A-E0F72F1CBF07}"/>
              </a:ext>
            </a:extLst>
          </p:cNvPr>
          <p:cNvPicPr>
            <a:picLocks noChangeAspect="1"/>
          </p:cNvPicPr>
          <p:nvPr/>
        </p:nvPicPr>
        <p:blipFill>
          <a:blip r:embed="rId6"/>
          <a:stretch>
            <a:fillRect/>
          </a:stretch>
        </p:blipFill>
        <p:spPr>
          <a:xfrm>
            <a:off x="1698172" y="1520825"/>
            <a:ext cx="2133600" cy="1308100"/>
          </a:xfrm>
          <a:prstGeom prst="rect">
            <a:avLst/>
          </a:prstGeom>
        </p:spPr>
      </p:pic>
      <p:pic>
        <p:nvPicPr>
          <p:cNvPr id="18" name="Picture 17">
            <a:extLst>
              <a:ext uri="{FF2B5EF4-FFF2-40B4-BE49-F238E27FC236}">
                <a16:creationId xmlns:a16="http://schemas.microsoft.com/office/drawing/2014/main" id="{A76C3012-59C3-A225-1AFD-6C2D3EDF8623}"/>
              </a:ext>
            </a:extLst>
          </p:cNvPr>
          <p:cNvPicPr>
            <a:picLocks noChangeAspect="1"/>
          </p:cNvPicPr>
          <p:nvPr/>
        </p:nvPicPr>
        <p:blipFill>
          <a:blip r:embed="rId7"/>
          <a:stretch>
            <a:fillRect/>
          </a:stretch>
        </p:blipFill>
        <p:spPr>
          <a:xfrm>
            <a:off x="8870950" y="1631156"/>
            <a:ext cx="127000" cy="127000"/>
          </a:xfrm>
          <a:prstGeom prst="rect">
            <a:avLst/>
          </a:prstGeom>
        </p:spPr>
      </p:pic>
      <p:pic>
        <p:nvPicPr>
          <p:cNvPr id="19" name="Picture 18">
            <a:extLst>
              <a:ext uri="{FF2B5EF4-FFF2-40B4-BE49-F238E27FC236}">
                <a16:creationId xmlns:a16="http://schemas.microsoft.com/office/drawing/2014/main" id="{888E01C5-FCAD-C74A-B0A6-89CF835DE55B}"/>
              </a:ext>
            </a:extLst>
          </p:cNvPr>
          <p:cNvPicPr>
            <a:picLocks noChangeAspect="1"/>
          </p:cNvPicPr>
          <p:nvPr/>
        </p:nvPicPr>
        <p:blipFill>
          <a:blip r:embed="rId7"/>
          <a:stretch>
            <a:fillRect/>
          </a:stretch>
        </p:blipFill>
        <p:spPr>
          <a:xfrm>
            <a:off x="9243786" y="1393371"/>
            <a:ext cx="127000" cy="127000"/>
          </a:xfrm>
          <a:prstGeom prst="rect">
            <a:avLst/>
          </a:prstGeom>
        </p:spPr>
      </p:pic>
      <p:pic>
        <p:nvPicPr>
          <p:cNvPr id="20" name="Picture 19">
            <a:extLst>
              <a:ext uri="{FF2B5EF4-FFF2-40B4-BE49-F238E27FC236}">
                <a16:creationId xmlns:a16="http://schemas.microsoft.com/office/drawing/2014/main" id="{2A0A9082-9D9E-27A0-4575-B8F8FBCF1A1D}"/>
              </a:ext>
            </a:extLst>
          </p:cNvPr>
          <p:cNvPicPr>
            <a:picLocks noChangeAspect="1"/>
          </p:cNvPicPr>
          <p:nvPr/>
        </p:nvPicPr>
        <p:blipFill>
          <a:blip r:embed="rId7"/>
          <a:stretch>
            <a:fillRect/>
          </a:stretch>
        </p:blipFill>
        <p:spPr>
          <a:xfrm>
            <a:off x="9022219" y="1631156"/>
            <a:ext cx="127000" cy="127000"/>
          </a:xfrm>
          <a:prstGeom prst="rect">
            <a:avLst/>
          </a:prstGeom>
        </p:spPr>
      </p:pic>
      <p:pic>
        <p:nvPicPr>
          <p:cNvPr id="21" name="Picture 20">
            <a:extLst>
              <a:ext uri="{FF2B5EF4-FFF2-40B4-BE49-F238E27FC236}">
                <a16:creationId xmlns:a16="http://schemas.microsoft.com/office/drawing/2014/main" id="{1D727D21-34EB-2433-CAE3-F4EB0C7D8D6A}"/>
              </a:ext>
            </a:extLst>
          </p:cNvPr>
          <p:cNvPicPr>
            <a:picLocks noChangeAspect="1"/>
          </p:cNvPicPr>
          <p:nvPr/>
        </p:nvPicPr>
        <p:blipFill>
          <a:blip r:embed="rId7"/>
          <a:stretch>
            <a:fillRect/>
          </a:stretch>
        </p:blipFill>
        <p:spPr>
          <a:xfrm>
            <a:off x="9243786" y="1544381"/>
            <a:ext cx="127000" cy="127000"/>
          </a:xfrm>
          <a:prstGeom prst="rect">
            <a:avLst/>
          </a:prstGeom>
        </p:spPr>
      </p:pic>
      <p:pic>
        <p:nvPicPr>
          <p:cNvPr id="23" name="Picture 22">
            <a:extLst>
              <a:ext uri="{FF2B5EF4-FFF2-40B4-BE49-F238E27FC236}">
                <a16:creationId xmlns:a16="http://schemas.microsoft.com/office/drawing/2014/main" id="{0C988DE0-8D67-36A6-C89A-879E7DD59B60}"/>
              </a:ext>
            </a:extLst>
          </p:cNvPr>
          <p:cNvPicPr>
            <a:picLocks noChangeAspect="1"/>
          </p:cNvPicPr>
          <p:nvPr/>
        </p:nvPicPr>
        <p:blipFill>
          <a:blip r:embed="rId7"/>
          <a:stretch>
            <a:fillRect/>
          </a:stretch>
        </p:blipFill>
        <p:spPr>
          <a:xfrm>
            <a:off x="9174619" y="1783556"/>
            <a:ext cx="127000" cy="127000"/>
          </a:xfrm>
          <a:prstGeom prst="rect">
            <a:avLst/>
          </a:prstGeom>
        </p:spPr>
      </p:pic>
      <p:pic>
        <p:nvPicPr>
          <p:cNvPr id="24" name="Picture 23">
            <a:extLst>
              <a:ext uri="{FF2B5EF4-FFF2-40B4-BE49-F238E27FC236}">
                <a16:creationId xmlns:a16="http://schemas.microsoft.com/office/drawing/2014/main" id="{C2CA7BD0-16A7-2BD3-E603-B17EA7FE8D22}"/>
              </a:ext>
            </a:extLst>
          </p:cNvPr>
          <p:cNvPicPr>
            <a:picLocks noChangeAspect="1"/>
          </p:cNvPicPr>
          <p:nvPr/>
        </p:nvPicPr>
        <p:blipFill>
          <a:blip r:embed="rId7"/>
          <a:stretch>
            <a:fillRect/>
          </a:stretch>
        </p:blipFill>
        <p:spPr>
          <a:xfrm>
            <a:off x="9370786" y="1495729"/>
            <a:ext cx="127000" cy="127000"/>
          </a:xfrm>
          <a:prstGeom prst="rect">
            <a:avLst/>
          </a:prstGeom>
        </p:spPr>
      </p:pic>
      <p:pic>
        <p:nvPicPr>
          <p:cNvPr id="25" name="Picture 24">
            <a:extLst>
              <a:ext uri="{FF2B5EF4-FFF2-40B4-BE49-F238E27FC236}">
                <a16:creationId xmlns:a16="http://schemas.microsoft.com/office/drawing/2014/main" id="{FC756BD3-1D9A-FA67-67B7-AF04D0CA04FA}"/>
              </a:ext>
            </a:extLst>
          </p:cNvPr>
          <p:cNvPicPr>
            <a:picLocks noChangeAspect="1"/>
          </p:cNvPicPr>
          <p:nvPr/>
        </p:nvPicPr>
        <p:blipFill>
          <a:blip r:embed="rId7"/>
          <a:stretch>
            <a:fillRect/>
          </a:stretch>
        </p:blipFill>
        <p:spPr>
          <a:xfrm>
            <a:off x="8967220" y="1772981"/>
            <a:ext cx="127000" cy="127000"/>
          </a:xfrm>
          <a:prstGeom prst="rect">
            <a:avLst/>
          </a:prstGeom>
        </p:spPr>
      </p:pic>
      <p:pic>
        <p:nvPicPr>
          <p:cNvPr id="26" name="Picture 25">
            <a:extLst>
              <a:ext uri="{FF2B5EF4-FFF2-40B4-BE49-F238E27FC236}">
                <a16:creationId xmlns:a16="http://schemas.microsoft.com/office/drawing/2014/main" id="{606F2D44-3983-04A0-8088-4745CFE4A276}"/>
              </a:ext>
            </a:extLst>
          </p:cNvPr>
          <p:cNvPicPr>
            <a:picLocks noChangeAspect="1"/>
          </p:cNvPicPr>
          <p:nvPr/>
        </p:nvPicPr>
        <p:blipFill>
          <a:blip r:embed="rId7"/>
          <a:stretch>
            <a:fillRect/>
          </a:stretch>
        </p:blipFill>
        <p:spPr>
          <a:xfrm>
            <a:off x="9404218" y="1354639"/>
            <a:ext cx="127000" cy="127000"/>
          </a:xfrm>
          <a:prstGeom prst="rect">
            <a:avLst/>
          </a:prstGeom>
        </p:spPr>
      </p:pic>
      <p:pic>
        <p:nvPicPr>
          <p:cNvPr id="14" name="Picture 13">
            <a:extLst>
              <a:ext uri="{FF2B5EF4-FFF2-40B4-BE49-F238E27FC236}">
                <a16:creationId xmlns:a16="http://schemas.microsoft.com/office/drawing/2014/main" id="{D0F8F167-06F5-9183-2E91-DC554EB9A118}"/>
              </a:ext>
            </a:extLst>
          </p:cNvPr>
          <p:cNvPicPr>
            <a:picLocks noChangeAspect="1"/>
          </p:cNvPicPr>
          <p:nvPr/>
        </p:nvPicPr>
        <p:blipFill>
          <a:blip r:embed="rId8"/>
          <a:stretch>
            <a:fillRect/>
          </a:stretch>
        </p:blipFill>
        <p:spPr>
          <a:xfrm>
            <a:off x="6673849" y="2946400"/>
            <a:ext cx="3976077" cy="2819400"/>
          </a:xfrm>
          <a:prstGeom prst="rect">
            <a:avLst/>
          </a:prstGeom>
        </p:spPr>
      </p:pic>
      <p:pic>
        <p:nvPicPr>
          <p:cNvPr id="28" name="Picture 27">
            <a:extLst>
              <a:ext uri="{FF2B5EF4-FFF2-40B4-BE49-F238E27FC236}">
                <a16:creationId xmlns:a16="http://schemas.microsoft.com/office/drawing/2014/main" id="{920EBB3D-92F7-F131-7753-10BB0536FA28}"/>
              </a:ext>
            </a:extLst>
          </p:cNvPr>
          <p:cNvPicPr>
            <a:picLocks noChangeAspect="1"/>
          </p:cNvPicPr>
          <p:nvPr/>
        </p:nvPicPr>
        <p:blipFill>
          <a:blip r:embed="rId9"/>
          <a:stretch>
            <a:fillRect/>
          </a:stretch>
        </p:blipFill>
        <p:spPr>
          <a:xfrm>
            <a:off x="8655050" y="915988"/>
            <a:ext cx="1409700" cy="1270000"/>
          </a:xfrm>
          <a:prstGeom prst="rect">
            <a:avLst/>
          </a:prstGeom>
        </p:spPr>
      </p:pic>
      <p:pic>
        <p:nvPicPr>
          <p:cNvPr id="30" name="Picture 29">
            <a:extLst>
              <a:ext uri="{FF2B5EF4-FFF2-40B4-BE49-F238E27FC236}">
                <a16:creationId xmlns:a16="http://schemas.microsoft.com/office/drawing/2014/main" id="{E3A0ECCC-A0C3-C197-1494-AB02618B641A}"/>
              </a:ext>
            </a:extLst>
          </p:cNvPr>
          <p:cNvPicPr>
            <a:picLocks noChangeAspect="1"/>
          </p:cNvPicPr>
          <p:nvPr/>
        </p:nvPicPr>
        <p:blipFill>
          <a:blip r:embed="rId10"/>
          <a:stretch>
            <a:fillRect/>
          </a:stretch>
        </p:blipFill>
        <p:spPr>
          <a:xfrm>
            <a:off x="7341394" y="948239"/>
            <a:ext cx="1079500" cy="1066800"/>
          </a:xfrm>
          <a:prstGeom prst="rect">
            <a:avLst/>
          </a:prstGeom>
        </p:spPr>
      </p:pic>
      <p:sp>
        <p:nvSpPr>
          <p:cNvPr id="31" name="TextBox 30">
            <a:extLst>
              <a:ext uri="{FF2B5EF4-FFF2-40B4-BE49-F238E27FC236}">
                <a16:creationId xmlns:a16="http://schemas.microsoft.com/office/drawing/2014/main" id="{392A1CE3-2D88-6F21-701B-D312D2F41E01}"/>
              </a:ext>
            </a:extLst>
          </p:cNvPr>
          <p:cNvSpPr txBox="1"/>
          <p:nvPr/>
        </p:nvSpPr>
        <p:spPr>
          <a:xfrm>
            <a:off x="8311896" y="-9144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218994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withEffect" p14:presetBounceEnd="50000">
                                      <p:stCondLst>
                                        <p:cond delay="0"/>
                                      </p:stCondLst>
                                      <p:childTnLst>
                                        <p:animMotion origin="layout" path="M -3.125E-6 4.81481E-6 L -3.125E-6 0.04421 " pathEditMode="relative" rAng="0" ptsTypes="AA" p14:bounceEnd="50000">
                                          <p:cBhvr>
                                            <p:cTn id="6" dur="2000" fill="hold"/>
                                            <p:tgtEl>
                                              <p:spTgt spid="9"/>
                                            </p:tgtEl>
                                            <p:attrNameLst>
                                              <p:attrName>ppt_x</p:attrName>
                                              <p:attrName>ppt_y</p:attrName>
                                            </p:attrNameLst>
                                          </p:cBhvr>
                                          <p:rCtr x="0" y="2199"/>
                                        </p:animMotion>
                                      </p:childTnLst>
                                    </p:cTn>
                                  </p:par>
                                  <p:par>
                                    <p:cTn id="7" presetID="42" presetClass="path" presetSubtype="0" repeatCount="indefinite" accel="50000" autoRev="1" fill="hold" nodeType="withEffect" p14:presetBounceEnd="50000">
                                      <p:stCondLst>
                                        <p:cond delay="0"/>
                                      </p:stCondLst>
                                      <p:childTnLst>
                                        <p:animMotion origin="layout" path="M 1.45833E-6 -3.33333E-6 L 1.45833E-6 0.06343 " pathEditMode="relative" rAng="0" ptsTypes="AA" p14:bounceEnd="50000">
                                          <p:cBhvr>
                                            <p:cTn id="8" dur="2000" fill="hold"/>
                                            <p:tgtEl>
                                              <p:spTgt spid="12"/>
                                            </p:tgtEl>
                                            <p:attrNameLst>
                                              <p:attrName>ppt_x</p:attrName>
                                              <p:attrName>ppt_y</p:attrName>
                                            </p:attrNameLst>
                                          </p:cBhvr>
                                          <p:rCtr x="0" y="3171"/>
                                        </p:animMotion>
                                      </p:childTnLst>
                                    </p:cTn>
                                  </p:par>
                                  <p:par>
                                    <p:cTn id="9" presetID="0" presetClass="path" presetSubtype="0" repeatCount="indefinite" accel="50000" decel="50000" fill="hold" nodeType="withEffect">
                                      <p:stCondLst>
                                        <p:cond delay="500"/>
                                      </p:stCondLst>
                                      <p:childTnLst>
                                        <p:animMotion origin="layout" path="M -0.00091 -7.40741E-7 C -0.02799 0.0169 -0.05508 0.03403 -0.07213 0.1206 C -0.08906 0.20718 -0.09596 0.3632 -0.10286 0.51921 " pathEditMode="relative" rAng="0" ptsTypes="AAA">
                                          <p:cBhvr>
                                            <p:cTn id="10" dur="4000" fill="hold"/>
                                            <p:tgtEl>
                                              <p:spTgt spid="18"/>
                                            </p:tgtEl>
                                            <p:attrNameLst>
                                              <p:attrName>ppt_x</p:attrName>
                                              <p:attrName>ppt_y</p:attrName>
                                            </p:attrNameLst>
                                          </p:cBhvr>
                                          <p:rCtr x="-5104" y="25949"/>
                                        </p:animMotion>
                                      </p:childTnLst>
                                    </p:cTn>
                                  </p:par>
                                  <p:par>
                                    <p:cTn id="11" presetID="0" presetClass="path" presetSubtype="0" repeatCount="indefinite" accel="50000" decel="50000" fill="hold" nodeType="withEffect">
                                      <p:stCondLst>
                                        <p:cond delay="500"/>
                                      </p:stCondLst>
                                      <p:childTnLst>
                                        <p:animMotion origin="layout" path="M -0.00091 0 C -0.02812 0.01644 -0.05286 0.00069 -0.06992 0.0875 C -0.08685 0.17407 -0.11068 0.42731 -0.10586 0.61435 " pathEditMode="relative" rAng="0" ptsTypes="AAA">
                                          <p:cBhvr>
                                            <p:cTn id="12" dur="4000" fill="hold"/>
                                            <p:tgtEl>
                                              <p:spTgt spid="19"/>
                                            </p:tgtEl>
                                            <p:attrNameLst>
                                              <p:attrName>ppt_x</p:attrName>
                                              <p:attrName>ppt_y</p:attrName>
                                            </p:attrNameLst>
                                          </p:cBhvr>
                                          <p:rCtr x="-5273" y="30718"/>
                                        </p:animMotion>
                                      </p:childTnLst>
                                    </p:cTn>
                                  </p:par>
                                  <p:par>
                                    <p:cTn id="13" presetID="0" presetClass="path" presetSubtype="0" repeatCount="indefinite" accel="50000" decel="50000" fill="hold" nodeType="withEffect">
                                      <p:stCondLst>
                                        <p:cond delay="500"/>
                                      </p:stCondLst>
                                      <p:childTnLst>
                                        <p:animMotion origin="layout" path="M -0.00091 -7.40741E-7 C -0.02838 0.01644 -0.10495 0.04977 -0.122 0.13657 C -0.13893 0.22315 -0.12148 0.33218 -0.12838 0.48843 " pathEditMode="relative" rAng="0" ptsTypes="AAA">
                                          <p:cBhvr>
                                            <p:cTn id="14" dur="4000" fill="hold"/>
                                            <p:tgtEl>
                                              <p:spTgt spid="20"/>
                                            </p:tgtEl>
                                            <p:attrNameLst>
                                              <p:attrName>ppt_x</p:attrName>
                                              <p:attrName>ppt_y</p:attrName>
                                            </p:attrNameLst>
                                          </p:cBhvr>
                                          <p:rCtr x="-6432" y="24421"/>
                                        </p:animMotion>
                                      </p:childTnLst>
                                    </p:cTn>
                                  </p:par>
                                  <p:par>
                                    <p:cTn id="15" presetID="0" presetClass="path" presetSubtype="0" repeatCount="indefinite" accel="50000" decel="50000" fill="hold" nodeType="withEffect">
                                      <p:stCondLst>
                                        <p:cond delay="500"/>
                                      </p:stCondLst>
                                      <p:childTnLst>
                                        <p:animMotion origin="layout" path="M -0.00091 -7.40741E-7 C -0.02799 0.01644 -0.04896 0.07477 -0.06601 0.16134 C -0.08281 0.24792 -0.09193 0.43982 -0.09883 0.59607 " pathEditMode="relative" rAng="0" ptsTypes="AAA">
                                          <p:cBhvr>
                                            <p:cTn id="16" dur="4000" fill="hold"/>
                                            <p:tgtEl>
                                              <p:spTgt spid="21"/>
                                            </p:tgtEl>
                                            <p:attrNameLst>
                                              <p:attrName>ppt_x</p:attrName>
                                              <p:attrName>ppt_y</p:attrName>
                                            </p:attrNameLst>
                                          </p:cBhvr>
                                          <p:rCtr x="-4896" y="29792"/>
                                        </p:animMotion>
                                      </p:childTnLst>
                                    </p:cTn>
                                  </p:par>
                                  <p:par>
                                    <p:cTn id="17" presetID="0" presetClass="path" presetSubtype="0" repeatCount="indefinite" accel="50000" decel="50000" fill="hold" nodeType="withEffect">
                                      <p:stCondLst>
                                        <p:cond delay="500"/>
                                      </p:stCondLst>
                                      <p:childTnLst>
                                        <p:animMotion origin="layout" path="M -0.00091 -2.96296E-6 C -0.02799 0.01621 -0.04075 0.07662 -0.05768 0.16366 C -0.07461 0.25 -0.05807 0.37732 -0.03372 0.53866 " pathEditMode="relative" rAng="0" ptsTypes="AAA">
                                          <p:cBhvr>
                                            <p:cTn id="18" dur="4000" fill="hold"/>
                                            <p:tgtEl>
                                              <p:spTgt spid="23"/>
                                            </p:tgtEl>
                                            <p:attrNameLst>
                                              <p:attrName>ppt_x</p:attrName>
                                              <p:attrName>ppt_y</p:attrName>
                                            </p:attrNameLst>
                                          </p:cBhvr>
                                          <p:rCtr x="-3190" y="26921"/>
                                        </p:animMotion>
                                      </p:childTnLst>
                                    </p:cTn>
                                  </p:par>
                                  <p:par>
                                    <p:cTn id="19" presetID="0" presetClass="path" presetSubtype="0" repeatCount="indefinite" accel="50000" decel="50000" fill="hold" nodeType="withEffect">
                                      <p:stCondLst>
                                        <p:cond delay="500"/>
                                      </p:stCondLst>
                                      <p:childTnLst>
                                        <p:animMotion origin="layout" path="M -0.00091 -4.81481E-6 C -0.02813 0.01667 -0.03464 0.04399 -0.05169 0.13079 C -0.06862 0.21737 -0.04961 0.42917 -0.02943 0.58681 " pathEditMode="relative" rAng="0" ptsTypes="AAA">
                                          <p:cBhvr>
                                            <p:cTn id="20" dur="4000" fill="hold"/>
                                            <p:tgtEl>
                                              <p:spTgt spid="24"/>
                                            </p:tgtEl>
                                            <p:attrNameLst>
                                              <p:attrName>ppt_x</p:attrName>
                                              <p:attrName>ppt_y</p:attrName>
                                            </p:attrNameLst>
                                          </p:cBhvr>
                                          <p:rCtr x="-2865" y="29352"/>
                                        </p:animMotion>
                                      </p:childTnLst>
                                    </p:cTn>
                                  </p:par>
                                  <p:par>
                                    <p:cTn id="21" presetID="0" presetClass="path" presetSubtype="0" repeatCount="indefinite" accel="50000" decel="50000" fill="hold" nodeType="withEffect">
                                      <p:stCondLst>
                                        <p:cond delay="500"/>
                                      </p:stCondLst>
                                      <p:childTnLst>
                                        <p:animMotion origin="layout" path="M -0.00092 -4.07407E-6 C -0.028 0.01667 -0.03112 0.04908 -0.03777 0.07107 C -0.04454 0.09283 -0.09597 0.36297 -0.10287 0.51922 " pathEditMode="relative" rAng="0" ptsTypes="AAA">
                                          <p:cBhvr>
                                            <p:cTn id="22" dur="4000" fill="hold"/>
                                            <p:tgtEl>
                                              <p:spTgt spid="25"/>
                                            </p:tgtEl>
                                            <p:attrNameLst>
                                              <p:attrName>ppt_x</p:attrName>
                                              <p:attrName>ppt_y</p:attrName>
                                            </p:attrNameLst>
                                          </p:cBhvr>
                                          <p:rCtr x="-5104" y="25949"/>
                                        </p:animMotion>
                                      </p:childTnLst>
                                    </p:cTn>
                                  </p:par>
                                  <p:par>
                                    <p:cTn id="23" presetID="0" presetClass="path" presetSubtype="0" repeatCount="indefinite" accel="50000" decel="50000" fill="hold" nodeType="withEffect">
                                      <p:stCondLst>
                                        <p:cond delay="500"/>
                                      </p:stCondLst>
                                      <p:childTnLst>
                                        <p:animMotion origin="layout" path="M -0.00091 -2.96296E-6 C -0.02825 0.01667 -0.06562 0.0375 -0.08281 0.12408 C -0.09974 0.21088 -0.08567 0.44074 -0.08398 0.6176 " pathEditMode="relative" rAng="0" ptsTypes="AAA">
                                          <p:cBhvr>
                                            <p:cTn id="24" dur="4000" fill="hold"/>
                                            <p:tgtEl>
                                              <p:spTgt spid="26"/>
                                            </p:tgtEl>
                                            <p:attrNameLst>
                                              <p:attrName>ppt_x</p:attrName>
                                              <p:attrName>ppt_y</p:attrName>
                                            </p:attrNameLst>
                                          </p:cBhvr>
                                          <p:rCtr x="-4505" y="30880"/>
                                        </p:animMotion>
                                      </p:childTnLst>
                                    </p:cTn>
                                  </p:par>
                                  <p:par>
                                    <p:cTn id="25" presetID="32" presetClass="emph" presetSubtype="0" repeatCount="indefinite" fill="hold" nodeType="withEffect">
                                      <p:stCondLst>
                                        <p:cond delay="500"/>
                                      </p:stCondLst>
                                      <p:childTnLst>
                                        <p:animRot by="120000">
                                          <p:cBhvr>
                                            <p:cTn id="26" dur="400" fill="hold">
                                              <p:stCondLst>
                                                <p:cond delay="0"/>
                                              </p:stCondLst>
                                            </p:cTn>
                                            <p:tgtEl>
                                              <p:spTgt spid="28"/>
                                            </p:tgtEl>
                                            <p:attrNameLst>
                                              <p:attrName>r</p:attrName>
                                            </p:attrNameLst>
                                          </p:cBhvr>
                                        </p:animRot>
                                        <p:animRot by="-240000">
                                          <p:cBhvr>
                                            <p:cTn id="27" dur="800" fill="hold">
                                              <p:stCondLst>
                                                <p:cond delay="800"/>
                                              </p:stCondLst>
                                            </p:cTn>
                                            <p:tgtEl>
                                              <p:spTgt spid="28"/>
                                            </p:tgtEl>
                                            <p:attrNameLst>
                                              <p:attrName>r</p:attrName>
                                            </p:attrNameLst>
                                          </p:cBhvr>
                                        </p:animRot>
                                        <p:animRot by="240000">
                                          <p:cBhvr>
                                            <p:cTn id="28" dur="800" fill="hold">
                                              <p:stCondLst>
                                                <p:cond delay="1600"/>
                                              </p:stCondLst>
                                            </p:cTn>
                                            <p:tgtEl>
                                              <p:spTgt spid="28"/>
                                            </p:tgtEl>
                                            <p:attrNameLst>
                                              <p:attrName>r</p:attrName>
                                            </p:attrNameLst>
                                          </p:cBhvr>
                                        </p:animRot>
                                        <p:animRot by="-240000">
                                          <p:cBhvr>
                                            <p:cTn id="29" dur="800" fill="hold">
                                              <p:stCondLst>
                                                <p:cond delay="2400"/>
                                              </p:stCondLst>
                                            </p:cTn>
                                            <p:tgtEl>
                                              <p:spTgt spid="28"/>
                                            </p:tgtEl>
                                            <p:attrNameLst>
                                              <p:attrName>r</p:attrName>
                                            </p:attrNameLst>
                                          </p:cBhvr>
                                        </p:animRot>
                                        <p:animRot by="120000">
                                          <p:cBhvr>
                                            <p:cTn id="30" dur="800" fill="hold">
                                              <p:stCondLst>
                                                <p:cond delay="32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withEffect">
                                      <p:stCondLst>
                                        <p:cond delay="0"/>
                                      </p:stCondLst>
                                      <p:childTnLst>
                                        <p:animMotion origin="layout" path="M -3.125E-6 4.81481E-6 L -3.125E-6 0.04421 " pathEditMode="relative" rAng="0" ptsTypes="AA">
                                          <p:cBhvr>
                                            <p:cTn id="6" dur="2000" fill="hold"/>
                                            <p:tgtEl>
                                              <p:spTgt spid="9"/>
                                            </p:tgtEl>
                                            <p:attrNameLst>
                                              <p:attrName>ppt_x</p:attrName>
                                              <p:attrName>ppt_y</p:attrName>
                                            </p:attrNameLst>
                                          </p:cBhvr>
                                          <p:rCtr x="0" y="2199"/>
                                        </p:animMotion>
                                      </p:childTnLst>
                                    </p:cTn>
                                  </p:par>
                                  <p:par>
                                    <p:cTn id="7" presetID="42" presetClass="path" presetSubtype="0" repeatCount="indefinite" accel="50000" autoRev="1" fill="hold" nodeType="withEffect">
                                      <p:stCondLst>
                                        <p:cond delay="0"/>
                                      </p:stCondLst>
                                      <p:childTnLst>
                                        <p:animMotion origin="layout" path="M 1.45833E-6 -3.33333E-6 L 1.45833E-6 0.06343 " pathEditMode="relative" rAng="0" ptsTypes="AA">
                                          <p:cBhvr>
                                            <p:cTn id="8" dur="2000" fill="hold"/>
                                            <p:tgtEl>
                                              <p:spTgt spid="12"/>
                                            </p:tgtEl>
                                            <p:attrNameLst>
                                              <p:attrName>ppt_x</p:attrName>
                                              <p:attrName>ppt_y</p:attrName>
                                            </p:attrNameLst>
                                          </p:cBhvr>
                                          <p:rCtr x="0" y="3171"/>
                                        </p:animMotion>
                                      </p:childTnLst>
                                    </p:cTn>
                                  </p:par>
                                  <p:par>
                                    <p:cTn id="9" presetID="0" presetClass="path" presetSubtype="0" repeatCount="indefinite" accel="50000" decel="50000" fill="hold" nodeType="withEffect">
                                      <p:stCondLst>
                                        <p:cond delay="500"/>
                                      </p:stCondLst>
                                      <p:childTnLst>
                                        <p:animMotion origin="layout" path="M -0.00091 -7.40741E-7 C -0.02799 0.0169 -0.05508 0.03403 -0.07213 0.1206 C -0.08906 0.20718 -0.09596 0.3632 -0.10286 0.51921 " pathEditMode="relative" rAng="0" ptsTypes="AAA">
                                          <p:cBhvr>
                                            <p:cTn id="10" dur="4000" fill="hold"/>
                                            <p:tgtEl>
                                              <p:spTgt spid="18"/>
                                            </p:tgtEl>
                                            <p:attrNameLst>
                                              <p:attrName>ppt_x</p:attrName>
                                              <p:attrName>ppt_y</p:attrName>
                                            </p:attrNameLst>
                                          </p:cBhvr>
                                          <p:rCtr x="-5104" y="25949"/>
                                        </p:animMotion>
                                      </p:childTnLst>
                                    </p:cTn>
                                  </p:par>
                                  <p:par>
                                    <p:cTn id="11" presetID="0" presetClass="path" presetSubtype="0" repeatCount="indefinite" accel="50000" decel="50000" fill="hold" nodeType="withEffect">
                                      <p:stCondLst>
                                        <p:cond delay="500"/>
                                      </p:stCondLst>
                                      <p:childTnLst>
                                        <p:animMotion origin="layout" path="M -0.00091 0 C -0.02812 0.01644 -0.05286 0.00069 -0.06992 0.0875 C -0.08685 0.17407 -0.11068 0.42731 -0.10586 0.61435 " pathEditMode="relative" rAng="0" ptsTypes="AAA">
                                          <p:cBhvr>
                                            <p:cTn id="12" dur="4000" fill="hold"/>
                                            <p:tgtEl>
                                              <p:spTgt spid="19"/>
                                            </p:tgtEl>
                                            <p:attrNameLst>
                                              <p:attrName>ppt_x</p:attrName>
                                              <p:attrName>ppt_y</p:attrName>
                                            </p:attrNameLst>
                                          </p:cBhvr>
                                          <p:rCtr x="-5273" y="30718"/>
                                        </p:animMotion>
                                      </p:childTnLst>
                                    </p:cTn>
                                  </p:par>
                                  <p:par>
                                    <p:cTn id="13" presetID="0" presetClass="path" presetSubtype="0" repeatCount="indefinite" accel="50000" decel="50000" fill="hold" nodeType="withEffect">
                                      <p:stCondLst>
                                        <p:cond delay="500"/>
                                      </p:stCondLst>
                                      <p:childTnLst>
                                        <p:animMotion origin="layout" path="M -0.00091 -7.40741E-7 C -0.02838 0.01644 -0.10495 0.04977 -0.122 0.13657 C -0.13893 0.22315 -0.12148 0.33218 -0.12838 0.48843 " pathEditMode="relative" rAng="0" ptsTypes="AAA">
                                          <p:cBhvr>
                                            <p:cTn id="14" dur="4000" fill="hold"/>
                                            <p:tgtEl>
                                              <p:spTgt spid="20"/>
                                            </p:tgtEl>
                                            <p:attrNameLst>
                                              <p:attrName>ppt_x</p:attrName>
                                              <p:attrName>ppt_y</p:attrName>
                                            </p:attrNameLst>
                                          </p:cBhvr>
                                          <p:rCtr x="-6432" y="24421"/>
                                        </p:animMotion>
                                      </p:childTnLst>
                                    </p:cTn>
                                  </p:par>
                                  <p:par>
                                    <p:cTn id="15" presetID="0" presetClass="path" presetSubtype="0" repeatCount="indefinite" accel="50000" decel="50000" fill="hold" nodeType="withEffect">
                                      <p:stCondLst>
                                        <p:cond delay="500"/>
                                      </p:stCondLst>
                                      <p:childTnLst>
                                        <p:animMotion origin="layout" path="M -0.00091 -7.40741E-7 C -0.02799 0.01644 -0.04896 0.07477 -0.06601 0.16134 C -0.08281 0.24792 -0.09193 0.43982 -0.09883 0.59607 " pathEditMode="relative" rAng="0" ptsTypes="AAA">
                                          <p:cBhvr>
                                            <p:cTn id="16" dur="4000" fill="hold"/>
                                            <p:tgtEl>
                                              <p:spTgt spid="21"/>
                                            </p:tgtEl>
                                            <p:attrNameLst>
                                              <p:attrName>ppt_x</p:attrName>
                                              <p:attrName>ppt_y</p:attrName>
                                            </p:attrNameLst>
                                          </p:cBhvr>
                                          <p:rCtr x="-4896" y="29792"/>
                                        </p:animMotion>
                                      </p:childTnLst>
                                    </p:cTn>
                                  </p:par>
                                  <p:par>
                                    <p:cTn id="17" presetID="0" presetClass="path" presetSubtype="0" repeatCount="indefinite" accel="50000" decel="50000" fill="hold" nodeType="withEffect">
                                      <p:stCondLst>
                                        <p:cond delay="500"/>
                                      </p:stCondLst>
                                      <p:childTnLst>
                                        <p:animMotion origin="layout" path="M -0.00091 -2.96296E-6 C -0.02799 0.01621 -0.04075 0.07662 -0.05768 0.16366 C -0.07461 0.25 -0.05807 0.37732 -0.03372 0.53866 " pathEditMode="relative" rAng="0" ptsTypes="AAA">
                                          <p:cBhvr>
                                            <p:cTn id="18" dur="4000" fill="hold"/>
                                            <p:tgtEl>
                                              <p:spTgt spid="23"/>
                                            </p:tgtEl>
                                            <p:attrNameLst>
                                              <p:attrName>ppt_x</p:attrName>
                                              <p:attrName>ppt_y</p:attrName>
                                            </p:attrNameLst>
                                          </p:cBhvr>
                                          <p:rCtr x="-3190" y="26921"/>
                                        </p:animMotion>
                                      </p:childTnLst>
                                    </p:cTn>
                                  </p:par>
                                  <p:par>
                                    <p:cTn id="19" presetID="0" presetClass="path" presetSubtype="0" repeatCount="indefinite" accel="50000" decel="50000" fill="hold" nodeType="withEffect">
                                      <p:stCondLst>
                                        <p:cond delay="500"/>
                                      </p:stCondLst>
                                      <p:childTnLst>
                                        <p:animMotion origin="layout" path="M -0.00091 -4.81481E-6 C -0.02813 0.01667 -0.03464 0.04399 -0.05169 0.13079 C -0.06862 0.21737 -0.04961 0.42917 -0.02943 0.58681 " pathEditMode="relative" rAng="0" ptsTypes="AAA">
                                          <p:cBhvr>
                                            <p:cTn id="20" dur="4000" fill="hold"/>
                                            <p:tgtEl>
                                              <p:spTgt spid="24"/>
                                            </p:tgtEl>
                                            <p:attrNameLst>
                                              <p:attrName>ppt_x</p:attrName>
                                              <p:attrName>ppt_y</p:attrName>
                                            </p:attrNameLst>
                                          </p:cBhvr>
                                          <p:rCtr x="-2865" y="29352"/>
                                        </p:animMotion>
                                      </p:childTnLst>
                                    </p:cTn>
                                  </p:par>
                                  <p:par>
                                    <p:cTn id="21" presetID="0" presetClass="path" presetSubtype="0" repeatCount="indefinite" accel="50000" decel="50000" fill="hold" nodeType="withEffect">
                                      <p:stCondLst>
                                        <p:cond delay="500"/>
                                      </p:stCondLst>
                                      <p:childTnLst>
                                        <p:animMotion origin="layout" path="M -0.00092 -4.07407E-6 C -0.028 0.01667 -0.03112 0.04908 -0.03777 0.07107 C -0.04454 0.09283 -0.09597 0.36297 -0.10287 0.51922 " pathEditMode="relative" rAng="0" ptsTypes="AAA">
                                          <p:cBhvr>
                                            <p:cTn id="22" dur="4000" fill="hold"/>
                                            <p:tgtEl>
                                              <p:spTgt spid="25"/>
                                            </p:tgtEl>
                                            <p:attrNameLst>
                                              <p:attrName>ppt_x</p:attrName>
                                              <p:attrName>ppt_y</p:attrName>
                                            </p:attrNameLst>
                                          </p:cBhvr>
                                          <p:rCtr x="-5104" y="25949"/>
                                        </p:animMotion>
                                      </p:childTnLst>
                                    </p:cTn>
                                  </p:par>
                                  <p:par>
                                    <p:cTn id="23" presetID="0" presetClass="path" presetSubtype="0" repeatCount="indefinite" accel="50000" decel="50000" fill="hold" nodeType="withEffect">
                                      <p:stCondLst>
                                        <p:cond delay="500"/>
                                      </p:stCondLst>
                                      <p:childTnLst>
                                        <p:animMotion origin="layout" path="M -0.00091 -2.96296E-6 C -0.02825 0.01667 -0.06562 0.0375 -0.08281 0.12408 C -0.09974 0.21088 -0.08567 0.44074 -0.08398 0.6176 " pathEditMode="relative" rAng="0" ptsTypes="AAA">
                                          <p:cBhvr>
                                            <p:cTn id="24" dur="4000" fill="hold"/>
                                            <p:tgtEl>
                                              <p:spTgt spid="26"/>
                                            </p:tgtEl>
                                            <p:attrNameLst>
                                              <p:attrName>ppt_x</p:attrName>
                                              <p:attrName>ppt_y</p:attrName>
                                            </p:attrNameLst>
                                          </p:cBhvr>
                                          <p:rCtr x="-4505" y="30880"/>
                                        </p:animMotion>
                                      </p:childTnLst>
                                    </p:cTn>
                                  </p:par>
                                  <p:par>
                                    <p:cTn id="25" presetID="32" presetClass="emph" presetSubtype="0" repeatCount="indefinite" fill="hold" nodeType="withEffect">
                                      <p:stCondLst>
                                        <p:cond delay="500"/>
                                      </p:stCondLst>
                                      <p:childTnLst>
                                        <p:animRot by="120000">
                                          <p:cBhvr>
                                            <p:cTn id="26" dur="400" fill="hold">
                                              <p:stCondLst>
                                                <p:cond delay="0"/>
                                              </p:stCondLst>
                                            </p:cTn>
                                            <p:tgtEl>
                                              <p:spTgt spid="28"/>
                                            </p:tgtEl>
                                            <p:attrNameLst>
                                              <p:attrName>r</p:attrName>
                                            </p:attrNameLst>
                                          </p:cBhvr>
                                        </p:animRot>
                                        <p:animRot by="-240000">
                                          <p:cBhvr>
                                            <p:cTn id="27" dur="800" fill="hold">
                                              <p:stCondLst>
                                                <p:cond delay="800"/>
                                              </p:stCondLst>
                                            </p:cTn>
                                            <p:tgtEl>
                                              <p:spTgt spid="28"/>
                                            </p:tgtEl>
                                            <p:attrNameLst>
                                              <p:attrName>r</p:attrName>
                                            </p:attrNameLst>
                                          </p:cBhvr>
                                        </p:animRot>
                                        <p:animRot by="240000">
                                          <p:cBhvr>
                                            <p:cTn id="28" dur="800" fill="hold">
                                              <p:stCondLst>
                                                <p:cond delay="1600"/>
                                              </p:stCondLst>
                                            </p:cTn>
                                            <p:tgtEl>
                                              <p:spTgt spid="28"/>
                                            </p:tgtEl>
                                            <p:attrNameLst>
                                              <p:attrName>r</p:attrName>
                                            </p:attrNameLst>
                                          </p:cBhvr>
                                        </p:animRot>
                                        <p:animRot by="-240000">
                                          <p:cBhvr>
                                            <p:cTn id="29" dur="800" fill="hold">
                                              <p:stCondLst>
                                                <p:cond delay="2400"/>
                                              </p:stCondLst>
                                            </p:cTn>
                                            <p:tgtEl>
                                              <p:spTgt spid="28"/>
                                            </p:tgtEl>
                                            <p:attrNameLst>
                                              <p:attrName>r</p:attrName>
                                            </p:attrNameLst>
                                          </p:cBhvr>
                                        </p:animRot>
                                        <p:animRot by="120000">
                                          <p:cBhvr>
                                            <p:cTn id="30" dur="800" fill="hold">
                                              <p:stCondLst>
                                                <p:cond delay="32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EEF6-BEE9-9AC4-49A0-85A301409F8E}"/>
              </a:ext>
            </a:extLst>
          </p:cNvPr>
          <p:cNvSpPr>
            <a:spLocks noGrp="1"/>
          </p:cNvSpPr>
          <p:nvPr>
            <p:ph type="ctrTitle"/>
          </p:nvPr>
        </p:nvSpPr>
        <p:spPr/>
        <p:txBody>
          <a:bodyPr/>
          <a:lstStyle/>
          <a:p>
            <a:r>
              <a:rPr lang="en-US" dirty="0"/>
              <a:t>Human Side </a:t>
            </a:r>
            <a:br>
              <a:rPr lang="en-US" dirty="0"/>
            </a:br>
            <a:r>
              <a:rPr lang="en-US" dirty="0"/>
              <a:t>of Change</a:t>
            </a:r>
          </a:p>
        </p:txBody>
      </p:sp>
      <p:sp>
        <p:nvSpPr>
          <p:cNvPr id="3" name="Subtitle 2">
            <a:extLst>
              <a:ext uri="{FF2B5EF4-FFF2-40B4-BE49-F238E27FC236}">
                <a16:creationId xmlns:a16="http://schemas.microsoft.com/office/drawing/2014/main" id="{E3000BEE-BB16-02D3-BAA2-022026277992}"/>
              </a:ext>
            </a:extLst>
          </p:cNvPr>
          <p:cNvSpPr>
            <a:spLocks noGrp="1"/>
          </p:cNvSpPr>
          <p:nvPr>
            <p:ph type="subTitle" idx="1"/>
          </p:nvPr>
        </p:nvSpPr>
        <p:spPr/>
        <p:txBody>
          <a:bodyPr/>
          <a:lstStyle/>
          <a:p>
            <a:r>
              <a:rPr lang="en-US"/>
              <a:t>Quality Coach Development Programme</a:t>
            </a:r>
          </a:p>
        </p:txBody>
      </p:sp>
      <p:sp>
        <p:nvSpPr>
          <p:cNvPr id="4" name="Text Placeholder 3">
            <a:extLst>
              <a:ext uri="{FF2B5EF4-FFF2-40B4-BE49-F238E27FC236}">
                <a16:creationId xmlns:a16="http://schemas.microsoft.com/office/drawing/2014/main" id="{87A9A2F2-E4D0-59EA-76FF-3C5A79FC63F9}"/>
              </a:ext>
            </a:extLst>
          </p:cNvPr>
          <p:cNvSpPr>
            <a:spLocks noGrp="1"/>
          </p:cNvSpPr>
          <p:nvPr>
            <p:ph type="body" sz="quarter" idx="10"/>
          </p:nvPr>
        </p:nvSpPr>
        <p:spPr>
          <a:xfrm>
            <a:off x="491489" y="1980801"/>
            <a:ext cx="1601501" cy="511976"/>
          </a:xfrm>
          <a:solidFill>
            <a:schemeClr val="accent2"/>
          </a:solidFill>
        </p:spPr>
        <p:txBody>
          <a:bodyPr/>
          <a:lstStyle/>
          <a:p>
            <a:r>
              <a:rPr lang="en-US" dirty="0"/>
              <a:t>Session 8</a:t>
            </a:r>
          </a:p>
        </p:txBody>
      </p:sp>
    </p:spTree>
    <p:extLst>
      <p:ext uri="{BB962C8B-B14F-4D97-AF65-F5344CB8AC3E}">
        <p14:creationId xmlns:p14="http://schemas.microsoft.com/office/powerpoint/2010/main" val="29873471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E804-F925-8C45-F8F0-4BA415F7ED18}"/>
              </a:ext>
            </a:extLst>
          </p:cNvPr>
          <p:cNvSpPr>
            <a:spLocks noGrp="1"/>
          </p:cNvSpPr>
          <p:nvPr>
            <p:ph type="title"/>
          </p:nvPr>
        </p:nvSpPr>
        <p:spPr/>
        <p:txBody>
          <a:bodyPr/>
          <a:lstStyle/>
          <a:p>
            <a:r>
              <a:rPr lang="en-US"/>
              <a:t>Behaviour Change</a:t>
            </a:r>
          </a:p>
        </p:txBody>
      </p:sp>
      <p:sp>
        <p:nvSpPr>
          <p:cNvPr id="3" name="Content Placeholder 2">
            <a:extLst>
              <a:ext uri="{FF2B5EF4-FFF2-40B4-BE49-F238E27FC236}">
                <a16:creationId xmlns:a16="http://schemas.microsoft.com/office/drawing/2014/main" id="{E8237BE2-62F1-7C25-E371-2D153AB12CB4}"/>
              </a:ext>
            </a:extLst>
          </p:cNvPr>
          <p:cNvSpPr>
            <a:spLocks noGrp="1"/>
          </p:cNvSpPr>
          <p:nvPr>
            <p:ph idx="1"/>
          </p:nvPr>
        </p:nvSpPr>
        <p:spPr>
          <a:xfrm>
            <a:off x="1077913" y="1520825"/>
            <a:ext cx="10872787" cy="850900"/>
          </a:xfrm>
        </p:spPr>
        <p:txBody>
          <a:bodyPr/>
          <a:lstStyle/>
          <a:p>
            <a:r>
              <a:rPr lang="en-US"/>
              <a:t>What influences a lack of desire to change?</a:t>
            </a:r>
          </a:p>
          <a:p>
            <a:endParaRPr lang="en-US"/>
          </a:p>
          <a:p>
            <a:endParaRPr lang="en-US"/>
          </a:p>
        </p:txBody>
      </p:sp>
      <p:sp>
        <p:nvSpPr>
          <p:cNvPr id="4" name="Footer Placeholder 3">
            <a:extLst>
              <a:ext uri="{FF2B5EF4-FFF2-40B4-BE49-F238E27FC236}">
                <a16:creationId xmlns:a16="http://schemas.microsoft.com/office/drawing/2014/main" id="{72D44C9C-BA4B-6AFE-95FA-2AFDA8555B36}"/>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4A05B2CC-263D-6C35-DFAC-B66BD9FAA433}"/>
              </a:ext>
            </a:extLst>
          </p:cNvPr>
          <p:cNvSpPr>
            <a:spLocks noGrp="1"/>
          </p:cNvSpPr>
          <p:nvPr>
            <p:ph type="sldNum" sz="quarter" idx="12"/>
          </p:nvPr>
        </p:nvSpPr>
        <p:spPr/>
        <p:txBody>
          <a:bodyPr/>
          <a:lstStyle/>
          <a:p>
            <a:fld id="{16C5AC08-0ACD-404A-9C9F-AB39E786C34A}" type="slidenum">
              <a:rPr lang="en-GB"/>
              <a:t>19</a:t>
            </a:fld>
            <a:endParaRPr lang="en-GB"/>
          </a:p>
        </p:txBody>
      </p:sp>
      <p:sp>
        <p:nvSpPr>
          <p:cNvPr id="6" name="Text Placeholder 5">
            <a:extLst>
              <a:ext uri="{FF2B5EF4-FFF2-40B4-BE49-F238E27FC236}">
                <a16:creationId xmlns:a16="http://schemas.microsoft.com/office/drawing/2014/main" id="{630BF7E2-12EF-09F1-0679-611CE9894920}"/>
              </a:ext>
            </a:extLst>
          </p:cNvPr>
          <p:cNvSpPr>
            <a:spLocks noGrp="1"/>
          </p:cNvSpPr>
          <p:nvPr>
            <p:ph type="body" sz="quarter" idx="13"/>
          </p:nvPr>
        </p:nvSpPr>
        <p:spPr/>
        <p:txBody>
          <a:bodyPr/>
          <a:lstStyle/>
          <a:p>
            <a:r>
              <a:rPr lang="en-US"/>
              <a:t>Behaviour Change</a:t>
            </a:r>
          </a:p>
        </p:txBody>
      </p:sp>
      <p:grpSp>
        <p:nvGrpSpPr>
          <p:cNvPr id="8" name="Group 7">
            <a:extLst>
              <a:ext uri="{FF2B5EF4-FFF2-40B4-BE49-F238E27FC236}">
                <a16:creationId xmlns:a16="http://schemas.microsoft.com/office/drawing/2014/main" id="{A6B47423-5577-89CA-FF3E-EF1B2C80FE46}"/>
              </a:ext>
            </a:extLst>
          </p:cNvPr>
          <p:cNvGrpSpPr/>
          <p:nvPr/>
        </p:nvGrpSpPr>
        <p:grpSpPr>
          <a:xfrm>
            <a:off x="1077913" y="2363788"/>
            <a:ext cx="2384633" cy="4244975"/>
            <a:chOff x="1077913" y="1520825"/>
            <a:chExt cx="3332162" cy="4244975"/>
          </a:xfrm>
        </p:grpSpPr>
        <p:sp>
          <p:nvSpPr>
            <p:cNvPr id="9" name="TextBox 8">
              <a:extLst>
                <a:ext uri="{FF2B5EF4-FFF2-40B4-BE49-F238E27FC236}">
                  <a16:creationId xmlns:a16="http://schemas.microsoft.com/office/drawing/2014/main" id="{CE1CD36A-16C5-54EF-6B8F-B57FF932BA93}"/>
                </a:ext>
              </a:extLst>
            </p:cNvPr>
            <p:cNvSpPr txBox="1"/>
            <p:nvPr/>
          </p:nvSpPr>
          <p:spPr>
            <a:xfrm>
              <a:off x="1077913" y="1520825"/>
              <a:ext cx="3332162" cy="4244975"/>
            </a:xfrm>
            <a:prstGeom prst="roundRect">
              <a:avLst>
                <a:gd name="adj" fmla="val 5458"/>
              </a:avLst>
            </a:prstGeom>
            <a:solidFill>
              <a:schemeClr val="bg2"/>
            </a:solidFill>
          </p:spPr>
          <p:txBody>
            <a:bodyPr wrap="square" tIns="2880000" rtlCol="0">
              <a:noAutofit/>
            </a:bodyPr>
            <a:lstStyle/>
            <a:p>
              <a:pPr algn="ctr"/>
              <a:r>
                <a:rPr lang="en-US" sz="2400" b="1">
                  <a:solidFill>
                    <a:schemeClr val="accent1"/>
                  </a:solidFill>
                  <a:latin typeface="DM Sans" pitchFamily="2" charset="77"/>
                </a:rPr>
                <a:t>Benefits</a:t>
              </a:r>
            </a:p>
          </p:txBody>
        </p:sp>
        <p:pic>
          <p:nvPicPr>
            <p:cNvPr id="10" name="Picture 9">
              <a:extLst>
                <a:ext uri="{FF2B5EF4-FFF2-40B4-BE49-F238E27FC236}">
                  <a16:creationId xmlns:a16="http://schemas.microsoft.com/office/drawing/2014/main" id="{CCA5AE14-5636-5290-9607-D21BFC8BA5B7}"/>
                </a:ext>
              </a:extLst>
            </p:cNvPr>
            <p:cNvPicPr>
              <a:picLocks noChangeAspect="1"/>
            </p:cNvPicPr>
            <p:nvPr/>
          </p:nvPicPr>
          <p:blipFill>
            <a:blip r:embed="rId3"/>
            <a:srcRect/>
            <a:stretch/>
          </p:blipFill>
          <p:spPr>
            <a:xfrm>
              <a:off x="1776963" y="2273437"/>
              <a:ext cx="1934061" cy="1509046"/>
            </a:xfrm>
            <a:prstGeom prst="rect">
              <a:avLst/>
            </a:prstGeom>
          </p:spPr>
        </p:pic>
      </p:grpSp>
      <p:grpSp>
        <p:nvGrpSpPr>
          <p:cNvPr id="22" name="Group 21">
            <a:extLst>
              <a:ext uri="{FF2B5EF4-FFF2-40B4-BE49-F238E27FC236}">
                <a16:creationId xmlns:a16="http://schemas.microsoft.com/office/drawing/2014/main" id="{D3EE7E7F-C68D-4F09-F9DF-3F1C29B94427}"/>
              </a:ext>
            </a:extLst>
          </p:cNvPr>
          <p:cNvGrpSpPr/>
          <p:nvPr/>
        </p:nvGrpSpPr>
        <p:grpSpPr>
          <a:xfrm>
            <a:off x="3902999" y="2363788"/>
            <a:ext cx="2384633" cy="4244975"/>
            <a:chOff x="1077913" y="1520825"/>
            <a:chExt cx="3332162" cy="4244975"/>
          </a:xfrm>
        </p:grpSpPr>
        <p:sp>
          <p:nvSpPr>
            <p:cNvPr id="23" name="TextBox 22">
              <a:extLst>
                <a:ext uri="{FF2B5EF4-FFF2-40B4-BE49-F238E27FC236}">
                  <a16:creationId xmlns:a16="http://schemas.microsoft.com/office/drawing/2014/main" id="{23835BD1-047B-7F27-0739-09B144C6D00C}"/>
                </a:ext>
              </a:extLst>
            </p:cNvPr>
            <p:cNvSpPr txBox="1"/>
            <p:nvPr/>
          </p:nvSpPr>
          <p:spPr>
            <a:xfrm>
              <a:off x="1077913" y="1520825"/>
              <a:ext cx="3332162" cy="4244975"/>
            </a:xfrm>
            <a:prstGeom prst="roundRect">
              <a:avLst>
                <a:gd name="adj" fmla="val 5458"/>
              </a:avLst>
            </a:prstGeom>
            <a:solidFill>
              <a:schemeClr val="accent2">
                <a:lumMod val="20000"/>
                <a:lumOff val="80000"/>
                <a:alpha val="50000"/>
              </a:schemeClr>
            </a:solidFill>
          </p:spPr>
          <p:txBody>
            <a:bodyPr wrap="square" tIns="2880000" rtlCol="0">
              <a:noAutofit/>
            </a:bodyPr>
            <a:lstStyle/>
            <a:p>
              <a:pPr algn="ctr"/>
              <a:r>
                <a:rPr lang="en-US" sz="2400" b="1">
                  <a:solidFill>
                    <a:schemeClr val="accent2"/>
                  </a:solidFill>
                  <a:latin typeface="DM Sans" pitchFamily="2" charset="77"/>
                </a:rPr>
                <a:t>Other people</a:t>
              </a:r>
            </a:p>
          </p:txBody>
        </p:sp>
        <p:pic>
          <p:nvPicPr>
            <p:cNvPr id="24" name="Picture 23">
              <a:extLst>
                <a:ext uri="{FF2B5EF4-FFF2-40B4-BE49-F238E27FC236}">
                  <a16:creationId xmlns:a16="http://schemas.microsoft.com/office/drawing/2014/main" id="{3FC206EC-3835-F02B-9E57-87EBF6676686}"/>
                </a:ext>
              </a:extLst>
            </p:cNvPr>
            <p:cNvPicPr>
              <a:picLocks noChangeAspect="1"/>
            </p:cNvPicPr>
            <p:nvPr/>
          </p:nvPicPr>
          <p:blipFill>
            <a:blip r:embed="rId4"/>
            <a:srcRect/>
            <a:stretch/>
          </p:blipFill>
          <p:spPr>
            <a:xfrm>
              <a:off x="1528232" y="2605360"/>
              <a:ext cx="2431522" cy="1037954"/>
            </a:xfrm>
            <a:prstGeom prst="rect">
              <a:avLst/>
            </a:prstGeom>
          </p:spPr>
        </p:pic>
      </p:grpSp>
      <p:grpSp>
        <p:nvGrpSpPr>
          <p:cNvPr id="25" name="Group 24">
            <a:extLst>
              <a:ext uri="{FF2B5EF4-FFF2-40B4-BE49-F238E27FC236}">
                <a16:creationId xmlns:a16="http://schemas.microsoft.com/office/drawing/2014/main" id="{BAECCF74-AAFA-8574-BD74-0574B141B81B}"/>
              </a:ext>
            </a:extLst>
          </p:cNvPr>
          <p:cNvGrpSpPr/>
          <p:nvPr/>
        </p:nvGrpSpPr>
        <p:grpSpPr>
          <a:xfrm>
            <a:off x="6728085" y="2363788"/>
            <a:ext cx="2384633" cy="4244975"/>
            <a:chOff x="1077913" y="1520825"/>
            <a:chExt cx="3332162" cy="4244975"/>
          </a:xfrm>
        </p:grpSpPr>
        <p:sp>
          <p:nvSpPr>
            <p:cNvPr id="26" name="TextBox 25">
              <a:extLst>
                <a:ext uri="{FF2B5EF4-FFF2-40B4-BE49-F238E27FC236}">
                  <a16:creationId xmlns:a16="http://schemas.microsoft.com/office/drawing/2014/main" id="{03459981-4AC5-7364-C810-77B5A2B4F426}"/>
                </a:ext>
              </a:extLst>
            </p:cNvPr>
            <p:cNvSpPr txBox="1"/>
            <p:nvPr/>
          </p:nvSpPr>
          <p:spPr>
            <a:xfrm>
              <a:off x="1077913" y="1520825"/>
              <a:ext cx="3332162" cy="4244975"/>
            </a:xfrm>
            <a:prstGeom prst="roundRect">
              <a:avLst>
                <a:gd name="adj" fmla="val 5458"/>
              </a:avLst>
            </a:prstGeom>
            <a:solidFill>
              <a:schemeClr val="accent3">
                <a:lumMod val="20000"/>
                <a:lumOff val="80000"/>
                <a:alpha val="50000"/>
              </a:schemeClr>
            </a:solidFill>
          </p:spPr>
          <p:txBody>
            <a:bodyPr wrap="square" tIns="2880000" rtlCol="0">
              <a:noAutofit/>
            </a:bodyPr>
            <a:lstStyle/>
            <a:p>
              <a:pPr algn="ctr"/>
              <a:r>
                <a:rPr lang="en-US" sz="2400" b="1">
                  <a:solidFill>
                    <a:schemeClr val="accent3"/>
                  </a:solidFill>
                  <a:latin typeface="DM Sans" pitchFamily="2" charset="77"/>
                </a:rPr>
                <a:t>Skills</a:t>
              </a:r>
            </a:p>
          </p:txBody>
        </p:sp>
        <p:pic>
          <p:nvPicPr>
            <p:cNvPr id="27" name="Picture 26">
              <a:extLst>
                <a:ext uri="{FF2B5EF4-FFF2-40B4-BE49-F238E27FC236}">
                  <a16:creationId xmlns:a16="http://schemas.microsoft.com/office/drawing/2014/main" id="{0B51F5A7-4D23-BA41-C9E6-D18957638CD7}"/>
                </a:ext>
              </a:extLst>
            </p:cNvPr>
            <p:cNvPicPr>
              <a:picLocks noChangeAspect="1"/>
            </p:cNvPicPr>
            <p:nvPr/>
          </p:nvPicPr>
          <p:blipFill>
            <a:blip r:embed="rId5"/>
            <a:srcRect/>
            <a:stretch/>
          </p:blipFill>
          <p:spPr>
            <a:xfrm>
              <a:off x="2064016" y="2521088"/>
              <a:ext cx="1359955" cy="1206498"/>
            </a:xfrm>
            <a:prstGeom prst="rect">
              <a:avLst/>
            </a:prstGeom>
          </p:spPr>
        </p:pic>
      </p:grpSp>
      <p:grpSp>
        <p:nvGrpSpPr>
          <p:cNvPr id="28" name="Group 27">
            <a:extLst>
              <a:ext uri="{FF2B5EF4-FFF2-40B4-BE49-F238E27FC236}">
                <a16:creationId xmlns:a16="http://schemas.microsoft.com/office/drawing/2014/main" id="{00782C51-EB48-AECC-6C52-D33E323F9057}"/>
              </a:ext>
            </a:extLst>
          </p:cNvPr>
          <p:cNvGrpSpPr/>
          <p:nvPr/>
        </p:nvGrpSpPr>
        <p:grpSpPr>
          <a:xfrm>
            <a:off x="9553171" y="2363788"/>
            <a:ext cx="2384633" cy="4244975"/>
            <a:chOff x="1077913" y="1520825"/>
            <a:chExt cx="3332162" cy="4244975"/>
          </a:xfrm>
        </p:grpSpPr>
        <p:sp>
          <p:nvSpPr>
            <p:cNvPr id="29" name="TextBox 28">
              <a:extLst>
                <a:ext uri="{FF2B5EF4-FFF2-40B4-BE49-F238E27FC236}">
                  <a16:creationId xmlns:a16="http://schemas.microsoft.com/office/drawing/2014/main" id="{9C6AD296-78A6-67D2-F2EA-70EBE8B9B446}"/>
                </a:ext>
              </a:extLst>
            </p:cNvPr>
            <p:cNvSpPr txBox="1"/>
            <p:nvPr/>
          </p:nvSpPr>
          <p:spPr>
            <a:xfrm>
              <a:off x="1077913" y="1520825"/>
              <a:ext cx="3332162" cy="4244975"/>
            </a:xfrm>
            <a:prstGeom prst="roundRect">
              <a:avLst>
                <a:gd name="adj" fmla="val 5458"/>
              </a:avLst>
            </a:prstGeom>
            <a:solidFill>
              <a:schemeClr val="accent4">
                <a:lumMod val="20000"/>
                <a:lumOff val="80000"/>
                <a:alpha val="50000"/>
              </a:schemeClr>
            </a:solidFill>
          </p:spPr>
          <p:txBody>
            <a:bodyPr wrap="square" tIns="2880000" rtlCol="0">
              <a:noAutofit/>
            </a:bodyPr>
            <a:lstStyle/>
            <a:p>
              <a:pPr algn="ctr"/>
              <a:r>
                <a:rPr lang="en-US" sz="2400" b="1">
                  <a:solidFill>
                    <a:schemeClr val="accent4"/>
                  </a:solidFill>
                  <a:latin typeface="DM Sans" pitchFamily="2" charset="77"/>
                </a:rPr>
                <a:t>And more!</a:t>
              </a:r>
            </a:p>
          </p:txBody>
        </p:sp>
        <p:pic>
          <p:nvPicPr>
            <p:cNvPr id="30" name="Picture 29">
              <a:extLst>
                <a:ext uri="{FF2B5EF4-FFF2-40B4-BE49-F238E27FC236}">
                  <a16:creationId xmlns:a16="http://schemas.microsoft.com/office/drawing/2014/main" id="{7CDEC040-2F85-2017-4A23-38D60235CCF1}"/>
                </a:ext>
              </a:extLst>
            </p:cNvPr>
            <p:cNvPicPr>
              <a:picLocks noChangeAspect="1"/>
            </p:cNvPicPr>
            <p:nvPr/>
          </p:nvPicPr>
          <p:blipFill>
            <a:blip r:embed="rId6"/>
            <a:srcRect/>
            <a:stretch/>
          </p:blipFill>
          <p:spPr>
            <a:xfrm>
              <a:off x="2139909" y="2692029"/>
              <a:ext cx="1208169" cy="864616"/>
            </a:xfrm>
            <a:prstGeom prst="rect">
              <a:avLst/>
            </a:prstGeom>
          </p:spPr>
        </p:pic>
      </p:grpSp>
    </p:spTree>
    <p:extLst>
      <p:ext uri="{BB962C8B-B14F-4D97-AF65-F5344CB8AC3E}">
        <p14:creationId xmlns:p14="http://schemas.microsoft.com/office/powerpoint/2010/main" val="13462004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400"/>
                                      </p:stCondLst>
                                      <p:childTnLst>
                                        <p:set>
                                          <p:cBhvr>
                                            <p:cTn id="10" dur="1" fill="hold">
                                              <p:stCondLst>
                                                <p:cond delay="0"/>
                                              </p:stCondLst>
                                            </p:cTn>
                                            <p:tgtEl>
                                              <p:spTgt spid="22"/>
                                            </p:tgtEl>
                                            <p:attrNameLst>
                                              <p:attrName>style.visibility</p:attrName>
                                            </p:attrNameLst>
                                          </p:cBhvr>
                                          <p:to>
                                            <p:strVal val="visible"/>
                                          </p:to>
                                        </p:set>
                                        <p:anim calcmode="lin" valueType="num" p14:bounceEnd="50000">
                                          <p:cBhvr additive="base">
                                            <p:cTn id="11" dur="10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14:bounceEnd="50000">
                                          <p:cBhvr additive="base">
                                            <p:cTn id="15" dur="10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0000">
                                      <p:stCondLst>
                                        <p:cond delay="300"/>
                                      </p:stCondLst>
                                      <p:childTnLst>
                                        <p:set>
                                          <p:cBhvr>
                                            <p:cTn id="18" dur="1" fill="hold">
                                              <p:stCondLst>
                                                <p:cond delay="0"/>
                                              </p:stCondLst>
                                            </p:cTn>
                                            <p:tgtEl>
                                              <p:spTgt spid="28"/>
                                            </p:tgtEl>
                                            <p:attrNameLst>
                                              <p:attrName>style.visibility</p:attrName>
                                            </p:attrNameLst>
                                          </p:cBhvr>
                                          <p:to>
                                            <p:strVal val="visible"/>
                                          </p:to>
                                        </p:set>
                                        <p:anim calcmode="lin" valueType="num" p14:bounceEnd="50000">
                                          <p:cBhvr additive="base">
                                            <p:cTn id="19" dur="10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4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ppt_x"/>
                                              </p:val>
                                            </p:tav>
                                            <p:tav tm="100000">
                                              <p:val>
                                                <p:strVal val="#ppt_x"/>
                                              </p:val>
                                            </p:tav>
                                          </p:tavLst>
                                        </p:anim>
                                        <p:anim calcmode="lin" valueType="num">
                                          <p:cBhvr additive="base">
                                            <p:cTn id="16" dur="10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61B0-75AC-920B-09A2-5FDE2B05D061}"/>
              </a:ext>
            </a:extLst>
          </p:cNvPr>
          <p:cNvSpPr>
            <a:spLocks noGrp="1"/>
          </p:cNvSpPr>
          <p:nvPr>
            <p:ph type="title"/>
          </p:nvPr>
        </p:nvSpPr>
        <p:spPr/>
        <p:txBody>
          <a:bodyPr/>
          <a:lstStyle/>
          <a:p>
            <a:r>
              <a:rPr lang="en-US"/>
              <a:t>Use a behaviour change theory</a:t>
            </a:r>
          </a:p>
        </p:txBody>
      </p:sp>
      <p:sp>
        <p:nvSpPr>
          <p:cNvPr id="3" name="Content Placeholder 2">
            <a:extLst>
              <a:ext uri="{FF2B5EF4-FFF2-40B4-BE49-F238E27FC236}">
                <a16:creationId xmlns:a16="http://schemas.microsoft.com/office/drawing/2014/main" id="{1FFE4C45-CECA-977E-E6FC-3D6FCFFEB1CA}"/>
              </a:ext>
            </a:extLst>
          </p:cNvPr>
          <p:cNvSpPr>
            <a:spLocks noGrp="1"/>
          </p:cNvSpPr>
          <p:nvPr>
            <p:ph idx="1"/>
          </p:nvPr>
        </p:nvSpPr>
        <p:spPr/>
        <p:txBody>
          <a:bodyPr/>
          <a:lstStyle/>
          <a:p>
            <a:pPr lvl="1">
              <a:spcAft>
                <a:spcPts val="1200"/>
              </a:spcAft>
            </a:pPr>
            <a:r>
              <a:rPr lang="en-US" b="1" dirty="0"/>
              <a:t>Provide a framework to help:</a:t>
            </a:r>
          </a:p>
          <a:p>
            <a:pPr lvl="2">
              <a:spcAft>
                <a:spcPts val="1200"/>
              </a:spcAft>
            </a:pPr>
            <a:r>
              <a:rPr lang="en-US" dirty="0"/>
              <a:t>Understand the problem</a:t>
            </a:r>
          </a:p>
          <a:p>
            <a:pPr lvl="2">
              <a:spcAft>
                <a:spcPts val="1200"/>
              </a:spcAft>
            </a:pPr>
            <a:r>
              <a:rPr lang="en-US" dirty="0"/>
              <a:t>Unpick the process of </a:t>
            </a:r>
            <a:r>
              <a:rPr lang="en-US" dirty="0" err="1"/>
              <a:t>behaviour</a:t>
            </a:r>
            <a:r>
              <a:rPr lang="en-US" dirty="0"/>
              <a:t> change</a:t>
            </a:r>
          </a:p>
          <a:p>
            <a:pPr lvl="2">
              <a:spcAft>
                <a:spcPts val="1200"/>
              </a:spcAft>
            </a:pPr>
            <a:r>
              <a:rPr lang="en-US" dirty="0"/>
              <a:t>Design, improve and evaluate change ideas</a:t>
            </a:r>
          </a:p>
          <a:p>
            <a:pPr lvl="2">
              <a:spcAft>
                <a:spcPts val="1200"/>
              </a:spcAft>
            </a:pPr>
            <a:r>
              <a:rPr lang="en-US" dirty="0"/>
              <a:t>Communicate what works and why</a:t>
            </a:r>
            <a:br>
              <a:rPr lang="en-US" dirty="0"/>
            </a:br>
            <a:endParaRPr lang="en-US" dirty="0"/>
          </a:p>
          <a:p>
            <a:pPr lvl="1">
              <a:spcAft>
                <a:spcPts val="1200"/>
              </a:spcAft>
            </a:pPr>
            <a:r>
              <a:rPr lang="en-US" b="1" dirty="0"/>
              <a:t>Can help identify:</a:t>
            </a:r>
          </a:p>
          <a:p>
            <a:pPr lvl="2">
              <a:spcAft>
                <a:spcPts val="1200"/>
              </a:spcAft>
            </a:pPr>
            <a:r>
              <a:rPr lang="en-US" dirty="0"/>
              <a:t>Specific </a:t>
            </a:r>
            <a:r>
              <a:rPr lang="en-US" dirty="0" err="1"/>
              <a:t>behaviours</a:t>
            </a:r>
            <a:r>
              <a:rPr lang="en-US" dirty="0"/>
              <a:t> to target</a:t>
            </a:r>
          </a:p>
          <a:p>
            <a:pPr lvl="2">
              <a:spcAft>
                <a:spcPts val="1200"/>
              </a:spcAft>
            </a:pPr>
            <a:r>
              <a:rPr lang="en-US" dirty="0"/>
              <a:t>Potential barriers and facilitators </a:t>
            </a:r>
          </a:p>
          <a:p>
            <a:pPr lvl="1">
              <a:spcAft>
                <a:spcPts val="1200"/>
              </a:spcAft>
            </a:pPr>
            <a:endParaRPr lang="en-US" dirty="0"/>
          </a:p>
          <a:p>
            <a:pPr lvl="1">
              <a:spcAft>
                <a:spcPts val="1200"/>
              </a:spcAft>
            </a:pPr>
            <a:endParaRPr lang="en-US" dirty="0"/>
          </a:p>
        </p:txBody>
      </p:sp>
      <p:sp>
        <p:nvSpPr>
          <p:cNvPr id="4" name="Footer Placeholder 3">
            <a:extLst>
              <a:ext uri="{FF2B5EF4-FFF2-40B4-BE49-F238E27FC236}">
                <a16:creationId xmlns:a16="http://schemas.microsoft.com/office/drawing/2014/main" id="{C89723E1-6D12-A732-9383-D267CFED3A59}"/>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8FE20B52-ACFC-6CAF-9FC6-B90F22F4CBA1}"/>
              </a:ext>
            </a:extLst>
          </p:cNvPr>
          <p:cNvSpPr>
            <a:spLocks noGrp="1"/>
          </p:cNvSpPr>
          <p:nvPr>
            <p:ph type="sldNum" sz="quarter" idx="12"/>
          </p:nvPr>
        </p:nvSpPr>
        <p:spPr/>
        <p:txBody>
          <a:bodyPr/>
          <a:lstStyle/>
          <a:p>
            <a:fld id="{16C5AC08-0ACD-404A-9C9F-AB39E786C34A}" type="slidenum">
              <a:rPr lang="en-GB"/>
              <a:t>20</a:t>
            </a:fld>
            <a:endParaRPr lang="en-GB"/>
          </a:p>
        </p:txBody>
      </p:sp>
      <p:sp>
        <p:nvSpPr>
          <p:cNvPr id="6" name="Text Placeholder 5">
            <a:extLst>
              <a:ext uri="{FF2B5EF4-FFF2-40B4-BE49-F238E27FC236}">
                <a16:creationId xmlns:a16="http://schemas.microsoft.com/office/drawing/2014/main" id="{EC3436CA-078F-4035-7B5B-53DAC4661251}"/>
              </a:ext>
            </a:extLst>
          </p:cNvPr>
          <p:cNvSpPr>
            <a:spLocks noGrp="1"/>
          </p:cNvSpPr>
          <p:nvPr>
            <p:ph type="body" sz="quarter" idx="13"/>
          </p:nvPr>
        </p:nvSpPr>
        <p:spPr/>
        <p:txBody>
          <a:bodyPr/>
          <a:lstStyle/>
          <a:p>
            <a:r>
              <a:rPr lang="en-US"/>
              <a:t>Use a behaviour change theory</a:t>
            </a:r>
          </a:p>
        </p:txBody>
      </p:sp>
    </p:spTree>
    <p:extLst>
      <p:ext uri="{BB962C8B-B14F-4D97-AF65-F5344CB8AC3E}">
        <p14:creationId xmlns:p14="http://schemas.microsoft.com/office/powerpoint/2010/main" val="1750713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34BA4930-EF32-2BE5-9CBD-BD09B3BCC435}"/>
              </a:ext>
            </a:extLst>
          </p:cNvPr>
          <p:cNvGrpSpPr/>
          <p:nvPr/>
        </p:nvGrpSpPr>
        <p:grpSpPr>
          <a:xfrm>
            <a:off x="4851089" y="4473385"/>
            <a:ext cx="4894375" cy="1189959"/>
            <a:chOff x="4851089" y="4473385"/>
            <a:chExt cx="4894375" cy="1189959"/>
          </a:xfrm>
        </p:grpSpPr>
        <p:sp>
          <p:nvSpPr>
            <p:cNvPr id="30" name="Freeform 29">
              <a:extLst>
                <a:ext uri="{FF2B5EF4-FFF2-40B4-BE49-F238E27FC236}">
                  <a16:creationId xmlns:a16="http://schemas.microsoft.com/office/drawing/2014/main" id="{627F70E0-923B-0110-64B4-FE7F6F9C4ABC}"/>
                </a:ext>
              </a:extLst>
            </p:cNvPr>
            <p:cNvSpPr/>
            <p:nvPr/>
          </p:nvSpPr>
          <p:spPr>
            <a:xfrm flipV="1">
              <a:off x="4909135" y="4473385"/>
              <a:ext cx="4836329" cy="1189959"/>
            </a:xfrm>
            <a:custGeom>
              <a:avLst/>
              <a:gdLst>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209094 h 1209094"/>
                <a:gd name="connsiteX1" fmla="*/ 2772995 w 4868334"/>
                <a:gd name="connsiteY1" fmla="*/ 90912 h 1209094"/>
                <a:gd name="connsiteX2" fmla="*/ 0 w 4868334"/>
                <a:gd name="connsiteY2" fmla="*/ 142294 h 1209094"/>
                <a:gd name="connsiteX0" fmla="*/ 4868334 w 4868334"/>
                <a:gd name="connsiteY0" fmla="*/ 1142579 h 1142579"/>
                <a:gd name="connsiteX1" fmla="*/ 2877698 w 4868334"/>
                <a:gd name="connsiteY1" fmla="*/ 143059 h 1142579"/>
                <a:gd name="connsiteX2" fmla="*/ 0 w 4868334"/>
                <a:gd name="connsiteY2" fmla="*/ 75779 h 1142579"/>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204318 h 1204318"/>
                <a:gd name="connsiteX1" fmla="*/ 2793935 w 4868334"/>
                <a:gd name="connsiteY1" fmla="*/ 93115 h 1204318"/>
                <a:gd name="connsiteX2" fmla="*/ 0 w 4868334"/>
                <a:gd name="connsiteY2" fmla="*/ 137518 h 1204318"/>
                <a:gd name="connsiteX0" fmla="*/ 4868334 w 4868334"/>
                <a:gd name="connsiteY0" fmla="*/ 1207380 h 1207380"/>
                <a:gd name="connsiteX1" fmla="*/ 2793935 w 4868334"/>
                <a:gd name="connsiteY1" fmla="*/ 96177 h 1207380"/>
                <a:gd name="connsiteX2" fmla="*/ 0 w 4868334"/>
                <a:gd name="connsiteY2" fmla="*/ 140580 h 1207380"/>
                <a:gd name="connsiteX0" fmla="*/ 4868334 w 4868334"/>
                <a:gd name="connsiteY0" fmla="*/ 1195420 h 1195420"/>
                <a:gd name="connsiteX1" fmla="*/ 2793935 w 4868334"/>
                <a:gd name="connsiteY1" fmla="*/ 84217 h 1195420"/>
                <a:gd name="connsiteX2" fmla="*/ 0 w 4868334"/>
                <a:gd name="connsiteY2" fmla="*/ 128620 h 1195420"/>
                <a:gd name="connsiteX0" fmla="*/ 4986997 w 4986997"/>
                <a:gd name="connsiteY0" fmla="*/ 1183521 h 1183521"/>
                <a:gd name="connsiteX1" fmla="*/ 2912598 w 4986997"/>
                <a:gd name="connsiteY1" fmla="*/ 72318 h 1183521"/>
                <a:gd name="connsiteX2" fmla="*/ 0 w 4986997"/>
                <a:gd name="connsiteY2" fmla="*/ 144642 h 1183521"/>
                <a:gd name="connsiteX0" fmla="*/ 4836329 w 4836329"/>
                <a:gd name="connsiteY0" fmla="*/ 1189959 h 1189959"/>
                <a:gd name="connsiteX1" fmla="*/ 2761930 w 4836329"/>
                <a:gd name="connsiteY1" fmla="*/ 78756 h 1189959"/>
                <a:gd name="connsiteX2" fmla="*/ 0 w 4836329"/>
                <a:gd name="connsiteY2" fmla="*/ 130298 h 1189959"/>
              </a:gdLst>
              <a:ahLst/>
              <a:cxnLst>
                <a:cxn ang="0">
                  <a:pos x="connsiteX0" y="connsiteY0"/>
                </a:cxn>
                <a:cxn ang="0">
                  <a:pos x="connsiteX1" y="connsiteY1"/>
                </a:cxn>
                <a:cxn ang="0">
                  <a:pos x="connsiteX2" y="connsiteY2"/>
                </a:cxn>
              </a:cxnLst>
              <a:rect l="l" t="t" r="r" b="b"/>
              <a:pathLst>
                <a:path w="4836329" h="1189959">
                  <a:moveTo>
                    <a:pt x="4836329" y="1189959"/>
                  </a:moveTo>
                  <a:cubicBezTo>
                    <a:pt x="4431679" y="527815"/>
                    <a:pt x="3567985" y="255366"/>
                    <a:pt x="2761930" y="78756"/>
                  </a:cubicBezTo>
                  <a:cubicBezTo>
                    <a:pt x="1955875" y="-97854"/>
                    <a:pt x="450801" y="69092"/>
                    <a:pt x="0" y="130298"/>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42" name="Triangle 41">
              <a:extLst>
                <a:ext uri="{FF2B5EF4-FFF2-40B4-BE49-F238E27FC236}">
                  <a16:creationId xmlns:a16="http://schemas.microsoft.com/office/drawing/2014/main" id="{790EA8B7-FCC1-3FEF-4DAD-806C47E7664F}"/>
                </a:ext>
              </a:extLst>
            </p:cNvPr>
            <p:cNvSpPr/>
            <p:nvPr/>
          </p:nvSpPr>
          <p:spPr>
            <a:xfrm rot="16847047">
              <a:off x="4832140" y="5473535"/>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51818E3C-D746-9C70-5E68-A13E0686D89E}"/>
              </a:ext>
            </a:extLst>
          </p:cNvPr>
          <p:cNvGrpSpPr/>
          <p:nvPr/>
        </p:nvGrpSpPr>
        <p:grpSpPr>
          <a:xfrm>
            <a:off x="4837475" y="3985806"/>
            <a:ext cx="3378179" cy="417364"/>
            <a:chOff x="4837475" y="3985806"/>
            <a:chExt cx="3378179" cy="417364"/>
          </a:xfrm>
        </p:grpSpPr>
        <p:sp>
          <p:nvSpPr>
            <p:cNvPr id="27" name="Freeform 26">
              <a:extLst>
                <a:ext uri="{FF2B5EF4-FFF2-40B4-BE49-F238E27FC236}">
                  <a16:creationId xmlns:a16="http://schemas.microsoft.com/office/drawing/2014/main" id="{B8E5C566-BDC2-9EF5-A461-2BBA15A7157B}"/>
                </a:ext>
              </a:extLst>
            </p:cNvPr>
            <p:cNvSpPr/>
            <p:nvPr/>
          </p:nvSpPr>
          <p:spPr>
            <a:xfrm flipV="1">
              <a:off x="4900963" y="4025996"/>
              <a:ext cx="3314691" cy="377174"/>
            </a:xfrm>
            <a:custGeom>
              <a:avLst/>
              <a:gdLst>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8257 h 475979"/>
                <a:gd name="connsiteX1" fmla="*/ 1668257 w 3301613"/>
                <a:gd name="connsiteY1" fmla="*/ 1329 h 475979"/>
                <a:gd name="connsiteX2" fmla="*/ 3301613 w 3301613"/>
                <a:gd name="connsiteY2" fmla="*/ 475979 h 475979"/>
                <a:gd name="connsiteX0" fmla="*/ 0 w 3301613"/>
                <a:gd name="connsiteY0" fmla="*/ 376928 h 376928"/>
                <a:gd name="connsiteX1" fmla="*/ 1668257 w 3301613"/>
                <a:gd name="connsiteY1" fmla="*/ 0 h 376928"/>
                <a:gd name="connsiteX2" fmla="*/ 3301613 w 3301613"/>
                <a:gd name="connsiteY2" fmla="*/ 376928 h 376928"/>
                <a:gd name="connsiteX0" fmla="*/ 0 w 3212979"/>
                <a:gd name="connsiteY0" fmla="*/ 343486 h 377174"/>
                <a:gd name="connsiteX1" fmla="*/ 1579623 w 3212979"/>
                <a:gd name="connsiteY1" fmla="*/ 246 h 377174"/>
                <a:gd name="connsiteX2" fmla="*/ 3212979 w 3212979"/>
                <a:gd name="connsiteY2" fmla="*/ 377174 h 377174"/>
              </a:gdLst>
              <a:ahLst/>
              <a:cxnLst>
                <a:cxn ang="0">
                  <a:pos x="connsiteX0" y="connsiteY0"/>
                </a:cxn>
                <a:cxn ang="0">
                  <a:pos x="connsiteX1" y="connsiteY1"/>
                </a:cxn>
                <a:cxn ang="0">
                  <a:pos x="connsiteX2" y="connsiteY2"/>
                </a:cxn>
              </a:cxnLst>
              <a:rect l="l" t="t" r="r" b="b"/>
              <a:pathLst>
                <a:path w="3212979" h="377174">
                  <a:moveTo>
                    <a:pt x="0" y="343486"/>
                  </a:moveTo>
                  <a:cubicBezTo>
                    <a:pt x="510133" y="84057"/>
                    <a:pt x="1044127" y="-5369"/>
                    <a:pt x="1579623" y="246"/>
                  </a:cubicBezTo>
                  <a:cubicBezTo>
                    <a:pt x="2115119" y="5861"/>
                    <a:pt x="2573132" y="27003"/>
                    <a:pt x="3212979" y="377174"/>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37">
              <a:extLst>
                <a:ext uri="{FF2B5EF4-FFF2-40B4-BE49-F238E27FC236}">
                  <a16:creationId xmlns:a16="http://schemas.microsoft.com/office/drawing/2014/main" id="{D222D077-9BBD-506B-9B2D-0C26B532393B}"/>
                </a:ext>
              </a:extLst>
            </p:cNvPr>
            <p:cNvSpPr/>
            <p:nvPr/>
          </p:nvSpPr>
          <p:spPr>
            <a:xfrm rot="18000000">
              <a:off x="4818526" y="4004755"/>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047E509D-CFE3-0989-38B8-BFFCF2106BF7}"/>
              </a:ext>
            </a:extLst>
          </p:cNvPr>
          <p:cNvGrpSpPr/>
          <p:nvPr/>
        </p:nvGrpSpPr>
        <p:grpSpPr>
          <a:xfrm>
            <a:off x="4851089" y="2040377"/>
            <a:ext cx="4885577" cy="1185423"/>
            <a:chOff x="4851089" y="2040377"/>
            <a:chExt cx="4885577" cy="1185423"/>
          </a:xfrm>
        </p:grpSpPr>
        <p:sp>
          <p:nvSpPr>
            <p:cNvPr id="29" name="Freeform 28">
              <a:extLst>
                <a:ext uri="{FF2B5EF4-FFF2-40B4-BE49-F238E27FC236}">
                  <a16:creationId xmlns:a16="http://schemas.microsoft.com/office/drawing/2014/main" id="{D8DC0F3E-0C2A-1CE5-BC93-3AEAC3B3669B}"/>
                </a:ext>
              </a:extLst>
            </p:cNvPr>
            <p:cNvSpPr/>
            <p:nvPr/>
          </p:nvSpPr>
          <p:spPr>
            <a:xfrm>
              <a:off x="4902069" y="2040377"/>
              <a:ext cx="4834597" cy="1185423"/>
            </a:xfrm>
            <a:custGeom>
              <a:avLst/>
              <a:gdLst>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209094 h 1209094"/>
                <a:gd name="connsiteX1" fmla="*/ 2772995 w 4868334"/>
                <a:gd name="connsiteY1" fmla="*/ 90912 h 1209094"/>
                <a:gd name="connsiteX2" fmla="*/ 0 w 4868334"/>
                <a:gd name="connsiteY2" fmla="*/ 142294 h 1209094"/>
                <a:gd name="connsiteX0" fmla="*/ 4868334 w 4868334"/>
                <a:gd name="connsiteY0" fmla="*/ 1142579 h 1142579"/>
                <a:gd name="connsiteX1" fmla="*/ 2877698 w 4868334"/>
                <a:gd name="connsiteY1" fmla="*/ 143059 h 1142579"/>
                <a:gd name="connsiteX2" fmla="*/ 0 w 4868334"/>
                <a:gd name="connsiteY2" fmla="*/ 75779 h 1142579"/>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204318 h 1204318"/>
                <a:gd name="connsiteX1" fmla="*/ 2793935 w 4868334"/>
                <a:gd name="connsiteY1" fmla="*/ 93115 h 1204318"/>
                <a:gd name="connsiteX2" fmla="*/ 0 w 4868334"/>
                <a:gd name="connsiteY2" fmla="*/ 137518 h 1204318"/>
                <a:gd name="connsiteX0" fmla="*/ 4868334 w 4868334"/>
                <a:gd name="connsiteY0" fmla="*/ 1207380 h 1207380"/>
                <a:gd name="connsiteX1" fmla="*/ 2793935 w 4868334"/>
                <a:gd name="connsiteY1" fmla="*/ 96177 h 1207380"/>
                <a:gd name="connsiteX2" fmla="*/ 0 w 4868334"/>
                <a:gd name="connsiteY2" fmla="*/ 140580 h 1207380"/>
                <a:gd name="connsiteX0" fmla="*/ 4868334 w 4868334"/>
                <a:gd name="connsiteY0" fmla="*/ 1195420 h 1195420"/>
                <a:gd name="connsiteX1" fmla="*/ 2793935 w 4868334"/>
                <a:gd name="connsiteY1" fmla="*/ 84217 h 1195420"/>
                <a:gd name="connsiteX2" fmla="*/ 0 w 4868334"/>
                <a:gd name="connsiteY2" fmla="*/ 128620 h 1195420"/>
                <a:gd name="connsiteX0" fmla="*/ 4986997 w 4986997"/>
                <a:gd name="connsiteY0" fmla="*/ 1183521 h 1183521"/>
                <a:gd name="connsiteX1" fmla="*/ 2912598 w 4986997"/>
                <a:gd name="connsiteY1" fmla="*/ 72318 h 1183521"/>
                <a:gd name="connsiteX2" fmla="*/ 0 w 4986997"/>
                <a:gd name="connsiteY2" fmla="*/ 144642 h 1183521"/>
                <a:gd name="connsiteX0" fmla="*/ 4834597 w 4834597"/>
                <a:gd name="connsiteY0" fmla="*/ 1185423 h 1185423"/>
                <a:gd name="connsiteX1" fmla="*/ 2760198 w 4834597"/>
                <a:gd name="connsiteY1" fmla="*/ 74220 h 1185423"/>
                <a:gd name="connsiteX2" fmla="*/ 0 w 4834597"/>
                <a:gd name="connsiteY2" fmla="*/ 140194 h 1185423"/>
              </a:gdLst>
              <a:ahLst/>
              <a:cxnLst>
                <a:cxn ang="0">
                  <a:pos x="connsiteX0" y="connsiteY0"/>
                </a:cxn>
                <a:cxn ang="0">
                  <a:pos x="connsiteX1" y="connsiteY1"/>
                </a:cxn>
                <a:cxn ang="0">
                  <a:pos x="connsiteX2" y="connsiteY2"/>
                </a:cxn>
              </a:cxnLst>
              <a:rect l="l" t="t" r="r" b="b"/>
              <a:pathLst>
                <a:path w="4834597" h="1185423">
                  <a:moveTo>
                    <a:pt x="4834597" y="1185423"/>
                  </a:moveTo>
                  <a:cubicBezTo>
                    <a:pt x="4429947" y="523279"/>
                    <a:pt x="3565964" y="248425"/>
                    <a:pt x="2760198" y="74220"/>
                  </a:cubicBezTo>
                  <a:cubicBezTo>
                    <a:pt x="1954432" y="-99985"/>
                    <a:pt x="450801" y="78988"/>
                    <a:pt x="0" y="140194"/>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41" name="Triangle 40">
              <a:extLst>
                <a:ext uri="{FF2B5EF4-FFF2-40B4-BE49-F238E27FC236}">
                  <a16:creationId xmlns:a16="http://schemas.microsoft.com/office/drawing/2014/main" id="{9A0AC163-2D96-BC6A-7A75-9772C555B437}"/>
                </a:ext>
              </a:extLst>
            </p:cNvPr>
            <p:cNvSpPr/>
            <p:nvPr/>
          </p:nvSpPr>
          <p:spPr>
            <a:xfrm rot="15824066">
              <a:off x="4832140" y="2127663"/>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D80B0E8-768D-B7FC-9EC2-CC2EE30D09C5}"/>
              </a:ext>
            </a:extLst>
          </p:cNvPr>
          <p:cNvGrpSpPr/>
          <p:nvPr/>
        </p:nvGrpSpPr>
        <p:grpSpPr>
          <a:xfrm>
            <a:off x="4793827" y="4520622"/>
            <a:ext cx="5324723" cy="1526502"/>
            <a:chOff x="4793827" y="4520622"/>
            <a:chExt cx="5324723" cy="1526502"/>
          </a:xfrm>
        </p:grpSpPr>
        <p:sp>
          <p:nvSpPr>
            <p:cNvPr id="20" name="Freeform 19">
              <a:extLst>
                <a:ext uri="{FF2B5EF4-FFF2-40B4-BE49-F238E27FC236}">
                  <a16:creationId xmlns:a16="http://schemas.microsoft.com/office/drawing/2014/main" id="{C90FA5B4-AF07-08DD-A0A8-76F18FCBD7AD}"/>
                </a:ext>
              </a:extLst>
            </p:cNvPr>
            <p:cNvSpPr/>
            <p:nvPr/>
          </p:nvSpPr>
          <p:spPr>
            <a:xfrm flipV="1">
              <a:off x="4793827" y="4577330"/>
              <a:ext cx="5255050" cy="1469794"/>
            </a:xfrm>
            <a:custGeom>
              <a:avLst/>
              <a:gdLst>
                <a:gd name="connsiteX0" fmla="*/ 0 w 5191932"/>
                <a:gd name="connsiteY0" fmla="*/ 0 h 1441342"/>
                <a:gd name="connsiteX1" fmla="*/ 3308888 w 5191932"/>
                <a:gd name="connsiteY1" fmla="*/ 588936 h 1441342"/>
                <a:gd name="connsiteX2" fmla="*/ 5191932 w 5191932"/>
                <a:gd name="connsiteY2" fmla="*/ 1441342 h 1441342"/>
                <a:gd name="connsiteX0" fmla="*/ 0 w 5191932"/>
                <a:gd name="connsiteY0" fmla="*/ 0 h 1441342"/>
                <a:gd name="connsiteX1" fmla="*/ 2905932 w 5191932"/>
                <a:gd name="connsiteY1" fmla="*/ 131736 h 1441342"/>
                <a:gd name="connsiteX2" fmla="*/ 5191932 w 5191932"/>
                <a:gd name="connsiteY2" fmla="*/ 1441342 h 1441342"/>
                <a:gd name="connsiteX0" fmla="*/ 0 w 5191932"/>
                <a:gd name="connsiteY0" fmla="*/ 24987 h 1466329"/>
                <a:gd name="connsiteX1" fmla="*/ 3316637 w 5191932"/>
                <a:gd name="connsiteY1" fmla="*/ 86981 h 1466329"/>
                <a:gd name="connsiteX2" fmla="*/ 5191932 w 5191932"/>
                <a:gd name="connsiteY2" fmla="*/ 1466329 h 1466329"/>
                <a:gd name="connsiteX0" fmla="*/ 0 w 5191932"/>
                <a:gd name="connsiteY0" fmla="*/ 92711 h 1534053"/>
                <a:gd name="connsiteX1" fmla="*/ 3316637 w 5191932"/>
                <a:gd name="connsiteY1" fmla="*/ 154705 h 1534053"/>
                <a:gd name="connsiteX2" fmla="*/ 5191932 w 5191932"/>
                <a:gd name="connsiteY2" fmla="*/ 1534053 h 1534053"/>
                <a:gd name="connsiteX0" fmla="*/ 0 w 5191936"/>
                <a:gd name="connsiteY0" fmla="*/ 92711 h 1534053"/>
                <a:gd name="connsiteX1" fmla="*/ 3316637 w 5191936"/>
                <a:gd name="connsiteY1" fmla="*/ 154705 h 1534053"/>
                <a:gd name="connsiteX2" fmla="*/ 5191932 w 5191936"/>
                <a:gd name="connsiteY2" fmla="*/ 1534053 h 1534053"/>
                <a:gd name="connsiteX0" fmla="*/ 0 w 5264575"/>
                <a:gd name="connsiteY0" fmla="*/ 97323 h 1530119"/>
                <a:gd name="connsiteX1" fmla="*/ 3389276 w 5264575"/>
                <a:gd name="connsiteY1" fmla="*/ 150771 h 1530119"/>
                <a:gd name="connsiteX2" fmla="*/ 5264571 w 5264575"/>
                <a:gd name="connsiteY2" fmla="*/ 1530119 h 1530119"/>
                <a:gd name="connsiteX0" fmla="*/ 0 w 5261400"/>
                <a:gd name="connsiteY0" fmla="*/ 97323 h 1469794"/>
                <a:gd name="connsiteX1" fmla="*/ 3389276 w 5261400"/>
                <a:gd name="connsiteY1" fmla="*/ 150771 h 1469794"/>
                <a:gd name="connsiteX2" fmla="*/ 5261396 w 5261400"/>
                <a:gd name="connsiteY2" fmla="*/ 1469794 h 1469794"/>
                <a:gd name="connsiteX0" fmla="*/ 0 w 5255050"/>
                <a:gd name="connsiteY0" fmla="*/ 97323 h 1469794"/>
                <a:gd name="connsiteX1" fmla="*/ 3389276 w 5255050"/>
                <a:gd name="connsiteY1" fmla="*/ 150771 h 1469794"/>
                <a:gd name="connsiteX2" fmla="*/ 5255046 w 5255050"/>
                <a:gd name="connsiteY2" fmla="*/ 1469794 h 1469794"/>
              </a:gdLst>
              <a:ahLst/>
              <a:cxnLst>
                <a:cxn ang="0">
                  <a:pos x="connsiteX0" y="connsiteY0"/>
                </a:cxn>
                <a:cxn ang="0">
                  <a:pos x="connsiteX1" y="connsiteY1"/>
                </a:cxn>
                <a:cxn ang="0">
                  <a:pos x="connsiteX2" y="connsiteY2"/>
                </a:cxn>
              </a:cxnLst>
              <a:rect l="l" t="t" r="r" b="b"/>
              <a:pathLst>
                <a:path w="5255050" h="1469794">
                  <a:moveTo>
                    <a:pt x="0" y="97323"/>
                  </a:moveTo>
                  <a:cubicBezTo>
                    <a:pt x="1252779" y="8208"/>
                    <a:pt x="2523954" y="-89453"/>
                    <a:pt x="3389276" y="150771"/>
                  </a:cubicBezTo>
                  <a:cubicBezTo>
                    <a:pt x="4254598" y="390995"/>
                    <a:pt x="5257629" y="975140"/>
                    <a:pt x="5255046" y="1469794"/>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60032D2A-A942-ED47-E483-2E48E4070321}"/>
                </a:ext>
              </a:extLst>
            </p:cNvPr>
            <p:cNvSpPr/>
            <p:nvPr/>
          </p:nvSpPr>
          <p:spPr>
            <a:xfrm>
              <a:off x="9979686" y="4520622"/>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E54F089C-E38E-0195-C8D1-DFB7619082F8}"/>
              </a:ext>
            </a:extLst>
          </p:cNvPr>
          <p:cNvGrpSpPr/>
          <p:nvPr/>
        </p:nvGrpSpPr>
        <p:grpSpPr>
          <a:xfrm>
            <a:off x="4793828" y="1693527"/>
            <a:ext cx="5324722" cy="1531196"/>
            <a:chOff x="4793828" y="1693527"/>
            <a:chExt cx="5324722" cy="1531196"/>
          </a:xfrm>
        </p:grpSpPr>
        <p:sp>
          <p:nvSpPr>
            <p:cNvPr id="19" name="Freeform 18">
              <a:extLst>
                <a:ext uri="{FF2B5EF4-FFF2-40B4-BE49-F238E27FC236}">
                  <a16:creationId xmlns:a16="http://schemas.microsoft.com/office/drawing/2014/main" id="{16E46CBE-6AF9-8413-582D-DD51762C7DFD}"/>
                </a:ext>
              </a:extLst>
            </p:cNvPr>
            <p:cNvSpPr/>
            <p:nvPr/>
          </p:nvSpPr>
          <p:spPr>
            <a:xfrm>
              <a:off x="4793828" y="1693527"/>
              <a:ext cx="5261378" cy="1472569"/>
            </a:xfrm>
            <a:custGeom>
              <a:avLst/>
              <a:gdLst>
                <a:gd name="connsiteX0" fmla="*/ 0 w 5191932"/>
                <a:gd name="connsiteY0" fmla="*/ 0 h 1441342"/>
                <a:gd name="connsiteX1" fmla="*/ 3308888 w 5191932"/>
                <a:gd name="connsiteY1" fmla="*/ 588936 h 1441342"/>
                <a:gd name="connsiteX2" fmla="*/ 5191932 w 5191932"/>
                <a:gd name="connsiteY2" fmla="*/ 1441342 h 1441342"/>
                <a:gd name="connsiteX0" fmla="*/ 0 w 5191932"/>
                <a:gd name="connsiteY0" fmla="*/ 0 h 1441342"/>
                <a:gd name="connsiteX1" fmla="*/ 2905932 w 5191932"/>
                <a:gd name="connsiteY1" fmla="*/ 131736 h 1441342"/>
                <a:gd name="connsiteX2" fmla="*/ 5191932 w 5191932"/>
                <a:gd name="connsiteY2" fmla="*/ 1441342 h 1441342"/>
                <a:gd name="connsiteX0" fmla="*/ 0 w 5191932"/>
                <a:gd name="connsiteY0" fmla="*/ 24987 h 1466329"/>
                <a:gd name="connsiteX1" fmla="*/ 3316637 w 5191932"/>
                <a:gd name="connsiteY1" fmla="*/ 86981 h 1466329"/>
                <a:gd name="connsiteX2" fmla="*/ 5191932 w 5191932"/>
                <a:gd name="connsiteY2" fmla="*/ 1466329 h 1466329"/>
                <a:gd name="connsiteX0" fmla="*/ 0 w 5191932"/>
                <a:gd name="connsiteY0" fmla="*/ 92711 h 1534053"/>
                <a:gd name="connsiteX1" fmla="*/ 3316637 w 5191932"/>
                <a:gd name="connsiteY1" fmla="*/ 154705 h 1534053"/>
                <a:gd name="connsiteX2" fmla="*/ 5191932 w 5191932"/>
                <a:gd name="connsiteY2" fmla="*/ 1534053 h 1534053"/>
                <a:gd name="connsiteX0" fmla="*/ 0 w 5191936"/>
                <a:gd name="connsiteY0" fmla="*/ 92711 h 1534053"/>
                <a:gd name="connsiteX1" fmla="*/ 3316637 w 5191936"/>
                <a:gd name="connsiteY1" fmla="*/ 154705 h 1534053"/>
                <a:gd name="connsiteX2" fmla="*/ 5191932 w 5191936"/>
                <a:gd name="connsiteY2" fmla="*/ 1534053 h 1534053"/>
                <a:gd name="connsiteX0" fmla="*/ 0 w 5264575"/>
                <a:gd name="connsiteY0" fmla="*/ 97323 h 1530119"/>
                <a:gd name="connsiteX1" fmla="*/ 3389276 w 5264575"/>
                <a:gd name="connsiteY1" fmla="*/ 150771 h 1530119"/>
                <a:gd name="connsiteX2" fmla="*/ 5264571 w 5264575"/>
                <a:gd name="connsiteY2" fmla="*/ 1530119 h 1530119"/>
                <a:gd name="connsiteX0" fmla="*/ 0 w 5261378"/>
                <a:gd name="connsiteY0" fmla="*/ 97323 h 1472569"/>
                <a:gd name="connsiteX1" fmla="*/ 3389276 w 5261378"/>
                <a:gd name="connsiteY1" fmla="*/ 150771 h 1472569"/>
                <a:gd name="connsiteX2" fmla="*/ 5261374 w 5261378"/>
                <a:gd name="connsiteY2" fmla="*/ 1472569 h 1472569"/>
              </a:gdLst>
              <a:ahLst/>
              <a:cxnLst>
                <a:cxn ang="0">
                  <a:pos x="connsiteX0" y="connsiteY0"/>
                </a:cxn>
                <a:cxn ang="0">
                  <a:pos x="connsiteX1" y="connsiteY1"/>
                </a:cxn>
                <a:cxn ang="0">
                  <a:pos x="connsiteX2" y="connsiteY2"/>
                </a:cxn>
              </a:cxnLst>
              <a:rect l="l" t="t" r="r" b="b"/>
              <a:pathLst>
                <a:path w="5261378" h="1472569">
                  <a:moveTo>
                    <a:pt x="0" y="97323"/>
                  </a:moveTo>
                  <a:cubicBezTo>
                    <a:pt x="1252779" y="8208"/>
                    <a:pt x="2523954" y="-89453"/>
                    <a:pt x="3389276" y="150771"/>
                  </a:cubicBezTo>
                  <a:cubicBezTo>
                    <a:pt x="4254598" y="390995"/>
                    <a:pt x="5263957" y="977915"/>
                    <a:pt x="5261374" y="1472569"/>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C36B8564-4BAD-0BF5-0145-BD83DA4E07EB}"/>
                </a:ext>
              </a:extLst>
            </p:cNvPr>
            <p:cNvSpPr/>
            <p:nvPr/>
          </p:nvSpPr>
          <p:spPr>
            <a:xfrm rot="10800000">
              <a:off x="9979686" y="3123758"/>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051CB8F-B65A-3D4B-FA2F-55195F2E7CAA}"/>
              </a:ext>
            </a:extLst>
          </p:cNvPr>
          <p:cNvGrpSpPr/>
          <p:nvPr/>
        </p:nvGrpSpPr>
        <p:grpSpPr>
          <a:xfrm>
            <a:off x="4812960" y="3244295"/>
            <a:ext cx="3375481" cy="411336"/>
            <a:chOff x="4812960" y="3244295"/>
            <a:chExt cx="3375481" cy="411336"/>
          </a:xfrm>
        </p:grpSpPr>
        <p:sp>
          <p:nvSpPr>
            <p:cNvPr id="25" name="Freeform 24">
              <a:extLst>
                <a:ext uri="{FF2B5EF4-FFF2-40B4-BE49-F238E27FC236}">
                  <a16:creationId xmlns:a16="http://schemas.microsoft.com/office/drawing/2014/main" id="{AD573EDF-F0F0-E1CE-53D4-EFACB1BAD86E}"/>
                </a:ext>
              </a:extLst>
            </p:cNvPr>
            <p:cNvSpPr/>
            <p:nvPr/>
          </p:nvSpPr>
          <p:spPr>
            <a:xfrm>
              <a:off x="4812960" y="3244295"/>
              <a:ext cx="3333270" cy="378403"/>
            </a:xfrm>
            <a:custGeom>
              <a:avLst/>
              <a:gdLst>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8257 h 475979"/>
                <a:gd name="connsiteX1" fmla="*/ 1668257 w 3301613"/>
                <a:gd name="connsiteY1" fmla="*/ 1329 h 475979"/>
                <a:gd name="connsiteX2" fmla="*/ 3301613 w 3301613"/>
                <a:gd name="connsiteY2" fmla="*/ 475979 h 475979"/>
                <a:gd name="connsiteX0" fmla="*/ 0 w 3301613"/>
                <a:gd name="connsiteY0" fmla="*/ 376928 h 376928"/>
                <a:gd name="connsiteX1" fmla="*/ 1668257 w 3301613"/>
                <a:gd name="connsiteY1" fmla="*/ 0 h 376928"/>
                <a:gd name="connsiteX2" fmla="*/ 3301613 w 3301613"/>
                <a:gd name="connsiteY2" fmla="*/ 376928 h 376928"/>
                <a:gd name="connsiteX0" fmla="*/ 0 w 3230988"/>
                <a:gd name="connsiteY0" fmla="*/ 378403 h 378403"/>
                <a:gd name="connsiteX1" fmla="*/ 1668257 w 3230988"/>
                <a:gd name="connsiteY1" fmla="*/ 1475 h 378403"/>
                <a:gd name="connsiteX2" fmla="*/ 3230988 w 3230988"/>
                <a:gd name="connsiteY2" fmla="*/ 341972 h 378403"/>
              </a:gdLst>
              <a:ahLst/>
              <a:cxnLst>
                <a:cxn ang="0">
                  <a:pos x="connsiteX0" y="connsiteY0"/>
                </a:cxn>
                <a:cxn ang="0">
                  <a:pos x="connsiteX1" y="connsiteY1"/>
                </a:cxn>
                <a:cxn ang="0">
                  <a:pos x="connsiteX2" y="connsiteY2"/>
                </a:cxn>
              </a:cxnLst>
              <a:rect l="l" t="t" r="r" b="b"/>
              <a:pathLst>
                <a:path w="3230988" h="378403">
                  <a:moveTo>
                    <a:pt x="0" y="378403"/>
                  </a:moveTo>
                  <a:cubicBezTo>
                    <a:pt x="510133" y="118974"/>
                    <a:pt x="1129759" y="7547"/>
                    <a:pt x="1668257" y="1475"/>
                  </a:cubicBezTo>
                  <a:cubicBezTo>
                    <a:pt x="2206755" y="-4597"/>
                    <a:pt x="2591141" y="-8199"/>
                    <a:pt x="3230988" y="341972"/>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BB8F04DA-23ED-C329-6EB7-2C95CC7B2C84}"/>
                </a:ext>
              </a:extLst>
            </p:cNvPr>
            <p:cNvSpPr/>
            <p:nvPr/>
          </p:nvSpPr>
          <p:spPr>
            <a:xfrm rot="6729323">
              <a:off x="8068527" y="3535716"/>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Arrow Connector 13">
            <a:extLst>
              <a:ext uri="{FF2B5EF4-FFF2-40B4-BE49-F238E27FC236}">
                <a16:creationId xmlns:a16="http://schemas.microsoft.com/office/drawing/2014/main" id="{F0B33866-8FE3-DAEF-20E8-13362D43F7B9}"/>
              </a:ext>
            </a:extLst>
          </p:cNvPr>
          <p:cNvCxnSpPr>
            <a:cxnSpLocks/>
          </p:cNvCxnSpPr>
          <p:nvPr/>
        </p:nvCxnSpPr>
        <p:spPr>
          <a:xfrm flipV="1">
            <a:off x="2978317" y="4620126"/>
            <a:ext cx="0" cy="297495"/>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345C654-13F9-E503-BE2D-496C24E0CB28}"/>
              </a:ext>
            </a:extLst>
          </p:cNvPr>
          <p:cNvCxnSpPr>
            <a:cxnSpLocks/>
          </p:cNvCxnSpPr>
          <p:nvPr/>
        </p:nvCxnSpPr>
        <p:spPr>
          <a:xfrm>
            <a:off x="2978317" y="2816153"/>
            <a:ext cx="0" cy="297495"/>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8" name="!!BottomMask">
            <a:extLst>
              <a:ext uri="{FF2B5EF4-FFF2-40B4-BE49-F238E27FC236}">
                <a16:creationId xmlns:a16="http://schemas.microsoft.com/office/drawing/2014/main" id="{3A3178C5-E23E-C9A9-46C5-AE836265CEE3}"/>
              </a:ext>
            </a:extLst>
          </p:cNvPr>
          <p:cNvSpPr/>
          <p:nvPr/>
        </p:nvSpPr>
        <p:spPr>
          <a:xfrm>
            <a:off x="2727157" y="6219371"/>
            <a:ext cx="641685" cy="63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opMask">
            <a:extLst>
              <a:ext uri="{FF2B5EF4-FFF2-40B4-BE49-F238E27FC236}">
                <a16:creationId xmlns:a16="http://schemas.microsoft.com/office/drawing/2014/main" id="{492F6CBA-45F0-3BC1-41FB-5EB0F93E9A36}"/>
              </a:ext>
            </a:extLst>
          </p:cNvPr>
          <p:cNvSpPr/>
          <p:nvPr/>
        </p:nvSpPr>
        <p:spPr>
          <a:xfrm>
            <a:off x="2815389" y="0"/>
            <a:ext cx="641685" cy="1514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51FC2B-46C9-F0BB-6834-D99A1CEE6CE6}"/>
              </a:ext>
            </a:extLst>
          </p:cNvPr>
          <p:cNvSpPr>
            <a:spLocks noGrp="1"/>
          </p:cNvSpPr>
          <p:nvPr>
            <p:ph type="title"/>
          </p:nvPr>
        </p:nvSpPr>
        <p:spPr/>
        <p:txBody>
          <a:bodyPr/>
          <a:lstStyle/>
          <a:p>
            <a:r>
              <a:rPr lang="en-US"/>
              <a:t>COM-B</a:t>
            </a:r>
          </a:p>
        </p:txBody>
      </p:sp>
      <p:sp>
        <p:nvSpPr>
          <p:cNvPr id="4" name="Footer Placeholder 3">
            <a:extLst>
              <a:ext uri="{FF2B5EF4-FFF2-40B4-BE49-F238E27FC236}">
                <a16:creationId xmlns:a16="http://schemas.microsoft.com/office/drawing/2014/main" id="{69E32444-726E-C65C-4406-197C3C49D5E8}"/>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A9A4BA88-70D2-1679-82D8-9457852CE507}"/>
              </a:ext>
            </a:extLst>
          </p:cNvPr>
          <p:cNvSpPr>
            <a:spLocks noGrp="1"/>
          </p:cNvSpPr>
          <p:nvPr>
            <p:ph type="sldNum" sz="quarter" idx="12"/>
          </p:nvPr>
        </p:nvSpPr>
        <p:spPr/>
        <p:txBody>
          <a:bodyPr/>
          <a:lstStyle/>
          <a:p>
            <a:fld id="{16C5AC08-0ACD-404A-9C9F-AB39E786C34A}" type="slidenum">
              <a:rPr lang="en-GB"/>
              <a:t>21</a:t>
            </a:fld>
            <a:endParaRPr lang="en-GB"/>
          </a:p>
        </p:txBody>
      </p:sp>
      <p:sp>
        <p:nvSpPr>
          <p:cNvPr id="6" name="Text Placeholder 5">
            <a:extLst>
              <a:ext uri="{FF2B5EF4-FFF2-40B4-BE49-F238E27FC236}">
                <a16:creationId xmlns:a16="http://schemas.microsoft.com/office/drawing/2014/main" id="{BD028FFA-60F4-ED8B-5B29-8E6269705BEF}"/>
              </a:ext>
            </a:extLst>
          </p:cNvPr>
          <p:cNvSpPr>
            <a:spLocks noGrp="1"/>
          </p:cNvSpPr>
          <p:nvPr>
            <p:ph type="body" sz="quarter" idx="13"/>
          </p:nvPr>
        </p:nvSpPr>
        <p:spPr/>
        <p:txBody>
          <a:bodyPr/>
          <a:lstStyle/>
          <a:p>
            <a:r>
              <a:rPr lang="en-US"/>
              <a:t>COM-B</a:t>
            </a:r>
          </a:p>
        </p:txBody>
      </p:sp>
      <p:sp>
        <p:nvSpPr>
          <p:cNvPr id="8" name="!!Motivation">
            <a:extLst>
              <a:ext uri="{FF2B5EF4-FFF2-40B4-BE49-F238E27FC236}">
                <a16:creationId xmlns:a16="http://schemas.microsoft.com/office/drawing/2014/main" id="{586D1FBB-6E5B-C738-2B61-29D21F6A5F3E}"/>
              </a:ext>
            </a:extLst>
          </p:cNvPr>
          <p:cNvSpPr txBox="1"/>
          <p:nvPr/>
        </p:nvSpPr>
        <p:spPr>
          <a:xfrm>
            <a:off x="1077913" y="3219450"/>
            <a:ext cx="3770312" cy="1301750"/>
          </a:xfrm>
          <a:prstGeom prst="roundRect">
            <a:avLst>
              <a:gd name="adj" fmla="val 8745"/>
            </a:avLst>
          </a:prstGeom>
          <a:solidFill>
            <a:schemeClr val="accent2"/>
          </a:solidFill>
        </p:spPr>
        <p:txBody>
          <a:bodyPr wrap="square" rtlCol="0" anchor="ctr" anchorCtr="0">
            <a:noAutofit/>
          </a:bodyPr>
          <a:lstStyle/>
          <a:p>
            <a:pPr algn="ctr"/>
            <a:r>
              <a:rPr lang="en-US" sz="1950" b="1">
                <a:solidFill>
                  <a:schemeClr val="bg1"/>
                </a:solidFill>
                <a:latin typeface="DM Sans" pitchFamily="2" charset="77"/>
              </a:rPr>
              <a:t>Motivation</a:t>
            </a:r>
          </a:p>
        </p:txBody>
      </p:sp>
      <p:sp>
        <p:nvSpPr>
          <p:cNvPr id="9" name="!!Capability">
            <a:extLst>
              <a:ext uri="{FF2B5EF4-FFF2-40B4-BE49-F238E27FC236}">
                <a16:creationId xmlns:a16="http://schemas.microsoft.com/office/drawing/2014/main" id="{8D22D8FE-97C3-A59F-7334-BC80C2EB6E34}"/>
              </a:ext>
            </a:extLst>
          </p:cNvPr>
          <p:cNvSpPr txBox="1"/>
          <p:nvPr/>
        </p:nvSpPr>
        <p:spPr>
          <a:xfrm>
            <a:off x="1077913" y="1514403"/>
            <a:ext cx="3770312" cy="1301750"/>
          </a:xfrm>
          <a:prstGeom prst="roundRect">
            <a:avLst>
              <a:gd name="adj" fmla="val 8745"/>
            </a:avLst>
          </a:prstGeom>
          <a:solidFill>
            <a:schemeClr val="accent3"/>
          </a:solidFill>
        </p:spPr>
        <p:txBody>
          <a:bodyPr wrap="square" rtlCol="0" anchor="ctr" anchorCtr="0">
            <a:noAutofit/>
          </a:bodyPr>
          <a:lstStyle/>
          <a:p>
            <a:pPr algn="ctr"/>
            <a:r>
              <a:rPr lang="en-US" sz="1950" b="1">
                <a:solidFill>
                  <a:schemeClr val="bg1"/>
                </a:solidFill>
                <a:latin typeface="DM Sans" pitchFamily="2" charset="77"/>
              </a:rPr>
              <a:t>Capability</a:t>
            </a:r>
          </a:p>
        </p:txBody>
      </p:sp>
      <p:sp>
        <p:nvSpPr>
          <p:cNvPr id="10" name="!!Opportunity">
            <a:extLst>
              <a:ext uri="{FF2B5EF4-FFF2-40B4-BE49-F238E27FC236}">
                <a16:creationId xmlns:a16="http://schemas.microsoft.com/office/drawing/2014/main" id="{E66A430B-D5C8-4C56-975B-B696E0432818}"/>
              </a:ext>
            </a:extLst>
          </p:cNvPr>
          <p:cNvSpPr txBox="1"/>
          <p:nvPr/>
        </p:nvSpPr>
        <p:spPr>
          <a:xfrm>
            <a:off x="1077913" y="4917621"/>
            <a:ext cx="3770312" cy="1301750"/>
          </a:xfrm>
          <a:prstGeom prst="roundRect">
            <a:avLst>
              <a:gd name="adj" fmla="val 8745"/>
            </a:avLst>
          </a:prstGeom>
          <a:solidFill>
            <a:schemeClr val="accent1"/>
          </a:solidFill>
        </p:spPr>
        <p:txBody>
          <a:bodyPr wrap="square" rtlCol="0" anchor="ctr" anchorCtr="0">
            <a:noAutofit/>
          </a:bodyPr>
          <a:lstStyle/>
          <a:p>
            <a:pPr algn="ctr"/>
            <a:r>
              <a:rPr lang="en-US" sz="1950" b="1">
                <a:solidFill>
                  <a:schemeClr val="bg1"/>
                </a:solidFill>
                <a:latin typeface="DM Sans" pitchFamily="2" charset="77"/>
              </a:rPr>
              <a:t>Opportunity</a:t>
            </a:r>
          </a:p>
        </p:txBody>
      </p:sp>
      <p:sp>
        <p:nvSpPr>
          <p:cNvPr id="12" name="!!Behaviour">
            <a:extLst>
              <a:ext uri="{FF2B5EF4-FFF2-40B4-BE49-F238E27FC236}">
                <a16:creationId xmlns:a16="http://schemas.microsoft.com/office/drawing/2014/main" id="{2EE8C2BD-81F5-1994-049C-6AE2FF9720FB}"/>
              </a:ext>
            </a:extLst>
          </p:cNvPr>
          <p:cNvSpPr txBox="1"/>
          <p:nvPr/>
        </p:nvSpPr>
        <p:spPr>
          <a:xfrm>
            <a:off x="8180388" y="3219450"/>
            <a:ext cx="3770312" cy="1301750"/>
          </a:xfrm>
          <a:prstGeom prst="roundRect">
            <a:avLst>
              <a:gd name="adj" fmla="val 8745"/>
            </a:avLst>
          </a:prstGeom>
          <a:solidFill>
            <a:schemeClr val="accent4"/>
          </a:solidFill>
        </p:spPr>
        <p:txBody>
          <a:bodyPr wrap="square" rtlCol="0" anchor="ctr" anchorCtr="0">
            <a:noAutofit/>
          </a:bodyPr>
          <a:lstStyle/>
          <a:p>
            <a:pPr algn="ctr"/>
            <a:r>
              <a:rPr lang="en-US" sz="1950" b="1">
                <a:solidFill>
                  <a:schemeClr val="bg1"/>
                </a:solidFill>
                <a:latin typeface="DM Sans" pitchFamily="2" charset="77"/>
              </a:rPr>
              <a:t>Behaviour</a:t>
            </a:r>
          </a:p>
        </p:txBody>
      </p:sp>
    </p:spTree>
    <p:extLst>
      <p:ext uri="{BB962C8B-B14F-4D97-AF65-F5344CB8AC3E}">
        <p14:creationId xmlns:p14="http://schemas.microsoft.com/office/powerpoint/2010/main" val="301696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2" presetClass="entr" presetSubtype="4" accel="50000" decel="5000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1" accel="50000" decel="5000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0-#ppt_h/2"/>
                                          </p:val>
                                        </p:tav>
                                        <p:tav tm="100000">
                                          <p:val>
                                            <p:strVal val="#ppt_y"/>
                                          </p:val>
                                        </p:tav>
                                      </p:tavLst>
                                    </p:anim>
                                  </p:childTnLst>
                                </p:cTn>
                              </p:par>
                            </p:childTnLst>
                          </p:cTn>
                        </p:par>
                        <p:par>
                          <p:cTn id="23" fill="hold">
                            <p:stCondLst>
                              <p:cond delay="1750"/>
                            </p:stCondLst>
                            <p:childTnLst>
                              <p:par>
                                <p:cTn id="24" presetID="10" presetClass="entr" presetSubtype="0" fill="hold" grpId="0" nodeType="after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2750"/>
                            </p:stCondLst>
                            <p:childTnLst>
                              <p:par>
                                <p:cTn id="28" presetID="22" presetClass="entr" presetSubtype="8"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500"/>
                                        <p:tgtEl>
                                          <p:spTgt spid="34"/>
                                        </p:tgtEl>
                                      </p:cBhvr>
                                    </p:animEffect>
                                  </p:childTnLst>
                                </p:cTn>
                              </p:par>
                              <p:par>
                                <p:cTn id="31" presetID="2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par>
                                <p:cTn id="34" presetID="22" presetClass="entr" presetSubtype="8"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par>
                          <p:cTn id="37" fill="hold">
                            <p:stCondLst>
                              <p:cond delay="3250"/>
                            </p:stCondLst>
                            <p:childTnLst>
                              <p:par>
                                <p:cTn id="38" presetID="22" presetClass="entr" presetSubtype="2" fill="hold" nodeType="afterEffect">
                                  <p:stCondLst>
                                    <p:cond delay="1000"/>
                                  </p:stCondLst>
                                  <p:childTnLst>
                                    <p:set>
                                      <p:cBhvr>
                                        <p:cTn id="39" dur="1" fill="hold">
                                          <p:stCondLst>
                                            <p:cond delay="0"/>
                                          </p:stCondLst>
                                        </p:cTn>
                                        <p:tgtEl>
                                          <p:spTgt spid="44"/>
                                        </p:tgtEl>
                                        <p:attrNameLst>
                                          <p:attrName>style.visibility</p:attrName>
                                        </p:attrNameLst>
                                      </p:cBhvr>
                                      <p:to>
                                        <p:strVal val="visible"/>
                                      </p:to>
                                    </p:set>
                                    <p:animEffect transition="in" filter="wipe(right)">
                                      <p:cBhvr>
                                        <p:cTn id="40" dur="500"/>
                                        <p:tgtEl>
                                          <p:spTgt spid="44"/>
                                        </p:tgtEl>
                                      </p:cBhvr>
                                    </p:animEffect>
                                  </p:childTnLst>
                                </p:cTn>
                              </p:par>
                              <p:par>
                                <p:cTn id="41" presetID="22" presetClass="entr" presetSubtype="2" fill="hold" nodeType="withEffect">
                                  <p:stCondLst>
                                    <p:cond delay="1000"/>
                                  </p:stCondLst>
                                  <p:childTnLst>
                                    <p:set>
                                      <p:cBhvr>
                                        <p:cTn id="42" dur="1" fill="hold">
                                          <p:stCondLst>
                                            <p:cond delay="0"/>
                                          </p:stCondLst>
                                        </p:cTn>
                                        <p:tgtEl>
                                          <p:spTgt spid="40"/>
                                        </p:tgtEl>
                                        <p:attrNameLst>
                                          <p:attrName>style.visibility</p:attrName>
                                        </p:attrNameLst>
                                      </p:cBhvr>
                                      <p:to>
                                        <p:strVal val="visible"/>
                                      </p:to>
                                    </p:set>
                                    <p:animEffect transition="in" filter="wipe(right)">
                                      <p:cBhvr>
                                        <p:cTn id="43" dur="500"/>
                                        <p:tgtEl>
                                          <p:spTgt spid="40"/>
                                        </p:tgtEl>
                                      </p:cBhvr>
                                    </p:animEffect>
                                  </p:childTnLst>
                                </p:cTn>
                              </p:par>
                              <p:par>
                                <p:cTn id="44" presetID="22" presetClass="entr" presetSubtype="2" fill="hold" nodeType="withEffect">
                                  <p:stCondLst>
                                    <p:cond delay="1000"/>
                                  </p:stCondLst>
                                  <p:childTnLst>
                                    <p:set>
                                      <p:cBhvr>
                                        <p:cTn id="45" dur="1" fill="hold">
                                          <p:stCondLst>
                                            <p:cond delay="0"/>
                                          </p:stCondLst>
                                        </p:cTn>
                                        <p:tgtEl>
                                          <p:spTgt spid="43"/>
                                        </p:tgtEl>
                                        <p:attrNameLst>
                                          <p:attrName>style.visibility</p:attrName>
                                        </p:attrNameLst>
                                      </p:cBhvr>
                                      <p:to>
                                        <p:strVal val="visible"/>
                                      </p:to>
                                    </p:set>
                                    <p:animEffect transition="in" filter="wipe(right)">
                                      <p:cBhvr>
                                        <p:cTn id="4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A9C50CC-DF38-0DEC-05A0-D419CD656E75}"/>
              </a:ext>
            </a:extLst>
          </p:cNvPr>
          <p:cNvGrpSpPr/>
          <p:nvPr/>
        </p:nvGrpSpPr>
        <p:grpSpPr>
          <a:xfrm>
            <a:off x="4851089" y="2040377"/>
            <a:ext cx="4885577" cy="1185423"/>
            <a:chOff x="4851089" y="2040377"/>
            <a:chExt cx="4885577" cy="1185423"/>
          </a:xfrm>
        </p:grpSpPr>
        <p:sp>
          <p:nvSpPr>
            <p:cNvPr id="28" name="Freeform 27">
              <a:extLst>
                <a:ext uri="{FF2B5EF4-FFF2-40B4-BE49-F238E27FC236}">
                  <a16:creationId xmlns:a16="http://schemas.microsoft.com/office/drawing/2014/main" id="{3E4D8681-5E9F-DF29-8699-BFFED76303C2}"/>
                </a:ext>
              </a:extLst>
            </p:cNvPr>
            <p:cNvSpPr/>
            <p:nvPr/>
          </p:nvSpPr>
          <p:spPr>
            <a:xfrm>
              <a:off x="4902069" y="2040377"/>
              <a:ext cx="4834597" cy="1185423"/>
            </a:xfrm>
            <a:custGeom>
              <a:avLst/>
              <a:gdLst>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209094 h 1209094"/>
                <a:gd name="connsiteX1" fmla="*/ 2772995 w 4868334"/>
                <a:gd name="connsiteY1" fmla="*/ 90912 h 1209094"/>
                <a:gd name="connsiteX2" fmla="*/ 0 w 4868334"/>
                <a:gd name="connsiteY2" fmla="*/ 142294 h 1209094"/>
                <a:gd name="connsiteX0" fmla="*/ 4868334 w 4868334"/>
                <a:gd name="connsiteY0" fmla="*/ 1142579 h 1142579"/>
                <a:gd name="connsiteX1" fmla="*/ 2877698 w 4868334"/>
                <a:gd name="connsiteY1" fmla="*/ 143059 h 1142579"/>
                <a:gd name="connsiteX2" fmla="*/ 0 w 4868334"/>
                <a:gd name="connsiteY2" fmla="*/ 75779 h 1142579"/>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204318 h 1204318"/>
                <a:gd name="connsiteX1" fmla="*/ 2793935 w 4868334"/>
                <a:gd name="connsiteY1" fmla="*/ 93115 h 1204318"/>
                <a:gd name="connsiteX2" fmla="*/ 0 w 4868334"/>
                <a:gd name="connsiteY2" fmla="*/ 137518 h 1204318"/>
                <a:gd name="connsiteX0" fmla="*/ 4868334 w 4868334"/>
                <a:gd name="connsiteY0" fmla="*/ 1207380 h 1207380"/>
                <a:gd name="connsiteX1" fmla="*/ 2793935 w 4868334"/>
                <a:gd name="connsiteY1" fmla="*/ 96177 h 1207380"/>
                <a:gd name="connsiteX2" fmla="*/ 0 w 4868334"/>
                <a:gd name="connsiteY2" fmla="*/ 140580 h 1207380"/>
                <a:gd name="connsiteX0" fmla="*/ 4868334 w 4868334"/>
                <a:gd name="connsiteY0" fmla="*/ 1195420 h 1195420"/>
                <a:gd name="connsiteX1" fmla="*/ 2793935 w 4868334"/>
                <a:gd name="connsiteY1" fmla="*/ 84217 h 1195420"/>
                <a:gd name="connsiteX2" fmla="*/ 0 w 4868334"/>
                <a:gd name="connsiteY2" fmla="*/ 128620 h 1195420"/>
                <a:gd name="connsiteX0" fmla="*/ 4986997 w 4986997"/>
                <a:gd name="connsiteY0" fmla="*/ 1183521 h 1183521"/>
                <a:gd name="connsiteX1" fmla="*/ 2912598 w 4986997"/>
                <a:gd name="connsiteY1" fmla="*/ 72318 h 1183521"/>
                <a:gd name="connsiteX2" fmla="*/ 0 w 4986997"/>
                <a:gd name="connsiteY2" fmla="*/ 144642 h 1183521"/>
                <a:gd name="connsiteX0" fmla="*/ 4834597 w 4834597"/>
                <a:gd name="connsiteY0" fmla="*/ 1185423 h 1185423"/>
                <a:gd name="connsiteX1" fmla="*/ 2760198 w 4834597"/>
                <a:gd name="connsiteY1" fmla="*/ 74220 h 1185423"/>
                <a:gd name="connsiteX2" fmla="*/ 0 w 4834597"/>
                <a:gd name="connsiteY2" fmla="*/ 140194 h 1185423"/>
              </a:gdLst>
              <a:ahLst/>
              <a:cxnLst>
                <a:cxn ang="0">
                  <a:pos x="connsiteX0" y="connsiteY0"/>
                </a:cxn>
                <a:cxn ang="0">
                  <a:pos x="connsiteX1" y="connsiteY1"/>
                </a:cxn>
                <a:cxn ang="0">
                  <a:pos x="connsiteX2" y="connsiteY2"/>
                </a:cxn>
              </a:cxnLst>
              <a:rect l="l" t="t" r="r" b="b"/>
              <a:pathLst>
                <a:path w="4834597" h="1185423">
                  <a:moveTo>
                    <a:pt x="4834597" y="1185423"/>
                  </a:moveTo>
                  <a:cubicBezTo>
                    <a:pt x="4429947" y="523279"/>
                    <a:pt x="3565964" y="248425"/>
                    <a:pt x="2760198" y="74220"/>
                  </a:cubicBezTo>
                  <a:cubicBezTo>
                    <a:pt x="1954432" y="-99985"/>
                    <a:pt x="450801" y="78988"/>
                    <a:pt x="0" y="140194"/>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29" name="Triangle 28">
              <a:extLst>
                <a:ext uri="{FF2B5EF4-FFF2-40B4-BE49-F238E27FC236}">
                  <a16:creationId xmlns:a16="http://schemas.microsoft.com/office/drawing/2014/main" id="{6C6E7812-C8D8-10E6-4BDE-85427A454697}"/>
                </a:ext>
              </a:extLst>
            </p:cNvPr>
            <p:cNvSpPr/>
            <p:nvPr/>
          </p:nvSpPr>
          <p:spPr>
            <a:xfrm rot="15824066">
              <a:off x="4832140" y="2127663"/>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43C086E1-6DEF-7EFF-FFB6-73A2CFE3251A}"/>
              </a:ext>
            </a:extLst>
          </p:cNvPr>
          <p:cNvGrpSpPr/>
          <p:nvPr/>
        </p:nvGrpSpPr>
        <p:grpSpPr>
          <a:xfrm>
            <a:off x="4837475" y="3985806"/>
            <a:ext cx="3378179" cy="417364"/>
            <a:chOff x="4837475" y="3985806"/>
            <a:chExt cx="3378179" cy="417364"/>
          </a:xfrm>
        </p:grpSpPr>
        <p:sp>
          <p:nvSpPr>
            <p:cNvPr id="25" name="Freeform 24">
              <a:extLst>
                <a:ext uri="{FF2B5EF4-FFF2-40B4-BE49-F238E27FC236}">
                  <a16:creationId xmlns:a16="http://schemas.microsoft.com/office/drawing/2014/main" id="{FAC95473-4E7E-14EF-0512-9F133E2D2F1B}"/>
                </a:ext>
              </a:extLst>
            </p:cNvPr>
            <p:cNvSpPr/>
            <p:nvPr/>
          </p:nvSpPr>
          <p:spPr>
            <a:xfrm flipV="1">
              <a:off x="4900963" y="4025996"/>
              <a:ext cx="3314691" cy="377174"/>
            </a:xfrm>
            <a:custGeom>
              <a:avLst/>
              <a:gdLst>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8257 h 475979"/>
                <a:gd name="connsiteX1" fmla="*/ 1668257 w 3301613"/>
                <a:gd name="connsiteY1" fmla="*/ 1329 h 475979"/>
                <a:gd name="connsiteX2" fmla="*/ 3301613 w 3301613"/>
                <a:gd name="connsiteY2" fmla="*/ 475979 h 475979"/>
                <a:gd name="connsiteX0" fmla="*/ 0 w 3301613"/>
                <a:gd name="connsiteY0" fmla="*/ 376928 h 376928"/>
                <a:gd name="connsiteX1" fmla="*/ 1668257 w 3301613"/>
                <a:gd name="connsiteY1" fmla="*/ 0 h 376928"/>
                <a:gd name="connsiteX2" fmla="*/ 3301613 w 3301613"/>
                <a:gd name="connsiteY2" fmla="*/ 376928 h 376928"/>
                <a:gd name="connsiteX0" fmla="*/ 0 w 3212979"/>
                <a:gd name="connsiteY0" fmla="*/ 343486 h 377174"/>
                <a:gd name="connsiteX1" fmla="*/ 1579623 w 3212979"/>
                <a:gd name="connsiteY1" fmla="*/ 246 h 377174"/>
                <a:gd name="connsiteX2" fmla="*/ 3212979 w 3212979"/>
                <a:gd name="connsiteY2" fmla="*/ 377174 h 377174"/>
              </a:gdLst>
              <a:ahLst/>
              <a:cxnLst>
                <a:cxn ang="0">
                  <a:pos x="connsiteX0" y="connsiteY0"/>
                </a:cxn>
                <a:cxn ang="0">
                  <a:pos x="connsiteX1" y="connsiteY1"/>
                </a:cxn>
                <a:cxn ang="0">
                  <a:pos x="connsiteX2" y="connsiteY2"/>
                </a:cxn>
              </a:cxnLst>
              <a:rect l="l" t="t" r="r" b="b"/>
              <a:pathLst>
                <a:path w="3212979" h="377174">
                  <a:moveTo>
                    <a:pt x="0" y="343486"/>
                  </a:moveTo>
                  <a:cubicBezTo>
                    <a:pt x="510133" y="84057"/>
                    <a:pt x="1044127" y="-5369"/>
                    <a:pt x="1579623" y="246"/>
                  </a:cubicBezTo>
                  <a:cubicBezTo>
                    <a:pt x="2115119" y="5861"/>
                    <a:pt x="2573132" y="27003"/>
                    <a:pt x="3212979" y="377174"/>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564BA345-B8F6-4CF4-476D-E955C8DEC654}"/>
                </a:ext>
              </a:extLst>
            </p:cNvPr>
            <p:cNvSpPr/>
            <p:nvPr/>
          </p:nvSpPr>
          <p:spPr>
            <a:xfrm rot="18000000">
              <a:off x="4818526" y="4004755"/>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E30072C-2ABF-8F83-CF58-BEFB9F1406DF}"/>
              </a:ext>
            </a:extLst>
          </p:cNvPr>
          <p:cNvGrpSpPr/>
          <p:nvPr/>
        </p:nvGrpSpPr>
        <p:grpSpPr>
          <a:xfrm>
            <a:off x="4851089" y="4473385"/>
            <a:ext cx="4894375" cy="1189959"/>
            <a:chOff x="4851089" y="4473385"/>
            <a:chExt cx="4894375" cy="1189959"/>
          </a:xfrm>
        </p:grpSpPr>
        <p:sp>
          <p:nvSpPr>
            <p:cNvPr id="31" name="Freeform 30">
              <a:extLst>
                <a:ext uri="{FF2B5EF4-FFF2-40B4-BE49-F238E27FC236}">
                  <a16:creationId xmlns:a16="http://schemas.microsoft.com/office/drawing/2014/main" id="{15C7D273-BBF6-B590-C67B-0DE6188DE94F}"/>
                </a:ext>
              </a:extLst>
            </p:cNvPr>
            <p:cNvSpPr/>
            <p:nvPr/>
          </p:nvSpPr>
          <p:spPr>
            <a:xfrm flipV="1">
              <a:off x="4909135" y="4473385"/>
              <a:ext cx="4836329" cy="1189959"/>
            </a:xfrm>
            <a:custGeom>
              <a:avLst/>
              <a:gdLst>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209094 h 1209094"/>
                <a:gd name="connsiteX1" fmla="*/ 2772995 w 4868334"/>
                <a:gd name="connsiteY1" fmla="*/ 90912 h 1209094"/>
                <a:gd name="connsiteX2" fmla="*/ 0 w 4868334"/>
                <a:gd name="connsiteY2" fmla="*/ 142294 h 1209094"/>
                <a:gd name="connsiteX0" fmla="*/ 4868334 w 4868334"/>
                <a:gd name="connsiteY0" fmla="*/ 1142579 h 1142579"/>
                <a:gd name="connsiteX1" fmla="*/ 2877698 w 4868334"/>
                <a:gd name="connsiteY1" fmla="*/ 143059 h 1142579"/>
                <a:gd name="connsiteX2" fmla="*/ 0 w 4868334"/>
                <a:gd name="connsiteY2" fmla="*/ 75779 h 1142579"/>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204318 h 1204318"/>
                <a:gd name="connsiteX1" fmla="*/ 2793935 w 4868334"/>
                <a:gd name="connsiteY1" fmla="*/ 93115 h 1204318"/>
                <a:gd name="connsiteX2" fmla="*/ 0 w 4868334"/>
                <a:gd name="connsiteY2" fmla="*/ 137518 h 1204318"/>
                <a:gd name="connsiteX0" fmla="*/ 4868334 w 4868334"/>
                <a:gd name="connsiteY0" fmla="*/ 1207380 h 1207380"/>
                <a:gd name="connsiteX1" fmla="*/ 2793935 w 4868334"/>
                <a:gd name="connsiteY1" fmla="*/ 96177 h 1207380"/>
                <a:gd name="connsiteX2" fmla="*/ 0 w 4868334"/>
                <a:gd name="connsiteY2" fmla="*/ 140580 h 1207380"/>
                <a:gd name="connsiteX0" fmla="*/ 4868334 w 4868334"/>
                <a:gd name="connsiteY0" fmla="*/ 1195420 h 1195420"/>
                <a:gd name="connsiteX1" fmla="*/ 2793935 w 4868334"/>
                <a:gd name="connsiteY1" fmla="*/ 84217 h 1195420"/>
                <a:gd name="connsiteX2" fmla="*/ 0 w 4868334"/>
                <a:gd name="connsiteY2" fmla="*/ 128620 h 1195420"/>
                <a:gd name="connsiteX0" fmla="*/ 4986997 w 4986997"/>
                <a:gd name="connsiteY0" fmla="*/ 1183521 h 1183521"/>
                <a:gd name="connsiteX1" fmla="*/ 2912598 w 4986997"/>
                <a:gd name="connsiteY1" fmla="*/ 72318 h 1183521"/>
                <a:gd name="connsiteX2" fmla="*/ 0 w 4986997"/>
                <a:gd name="connsiteY2" fmla="*/ 144642 h 1183521"/>
                <a:gd name="connsiteX0" fmla="*/ 4836329 w 4836329"/>
                <a:gd name="connsiteY0" fmla="*/ 1189959 h 1189959"/>
                <a:gd name="connsiteX1" fmla="*/ 2761930 w 4836329"/>
                <a:gd name="connsiteY1" fmla="*/ 78756 h 1189959"/>
                <a:gd name="connsiteX2" fmla="*/ 0 w 4836329"/>
                <a:gd name="connsiteY2" fmla="*/ 130298 h 1189959"/>
              </a:gdLst>
              <a:ahLst/>
              <a:cxnLst>
                <a:cxn ang="0">
                  <a:pos x="connsiteX0" y="connsiteY0"/>
                </a:cxn>
                <a:cxn ang="0">
                  <a:pos x="connsiteX1" y="connsiteY1"/>
                </a:cxn>
                <a:cxn ang="0">
                  <a:pos x="connsiteX2" y="connsiteY2"/>
                </a:cxn>
              </a:cxnLst>
              <a:rect l="l" t="t" r="r" b="b"/>
              <a:pathLst>
                <a:path w="4836329" h="1189959">
                  <a:moveTo>
                    <a:pt x="4836329" y="1189959"/>
                  </a:moveTo>
                  <a:cubicBezTo>
                    <a:pt x="4431679" y="527815"/>
                    <a:pt x="3567985" y="255366"/>
                    <a:pt x="2761930" y="78756"/>
                  </a:cubicBezTo>
                  <a:cubicBezTo>
                    <a:pt x="1955875" y="-97854"/>
                    <a:pt x="450801" y="69092"/>
                    <a:pt x="0" y="130298"/>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32" name="Triangle 31">
              <a:extLst>
                <a:ext uri="{FF2B5EF4-FFF2-40B4-BE49-F238E27FC236}">
                  <a16:creationId xmlns:a16="http://schemas.microsoft.com/office/drawing/2014/main" id="{FD81C9D1-3BE3-B114-FE5F-F15781FC2296}"/>
                </a:ext>
              </a:extLst>
            </p:cNvPr>
            <p:cNvSpPr/>
            <p:nvPr/>
          </p:nvSpPr>
          <p:spPr>
            <a:xfrm rot="16847047">
              <a:off x="4832140" y="5473535"/>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a:extLst>
              <a:ext uri="{FF2B5EF4-FFF2-40B4-BE49-F238E27FC236}">
                <a16:creationId xmlns:a16="http://schemas.microsoft.com/office/drawing/2014/main" id="{ED0EAF27-6F73-E127-CDE2-157461AA5911}"/>
              </a:ext>
            </a:extLst>
          </p:cNvPr>
          <p:cNvCxnSpPr>
            <a:cxnSpLocks/>
          </p:cNvCxnSpPr>
          <p:nvPr/>
        </p:nvCxnSpPr>
        <p:spPr>
          <a:xfrm>
            <a:off x="2978317" y="2816153"/>
            <a:ext cx="0" cy="297495"/>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0" name="!!TopMask">
            <a:extLst>
              <a:ext uri="{FF2B5EF4-FFF2-40B4-BE49-F238E27FC236}">
                <a16:creationId xmlns:a16="http://schemas.microsoft.com/office/drawing/2014/main" id="{7838F27D-7BF0-C08A-0A9B-3E4A2D107456}"/>
              </a:ext>
            </a:extLst>
          </p:cNvPr>
          <p:cNvSpPr/>
          <p:nvPr/>
        </p:nvSpPr>
        <p:spPr>
          <a:xfrm>
            <a:off x="2815389" y="0"/>
            <a:ext cx="641685" cy="15144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51FC2B-46C9-F0BB-6834-D99A1CEE6CE6}"/>
              </a:ext>
            </a:extLst>
          </p:cNvPr>
          <p:cNvSpPr>
            <a:spLocks noGrp="1"/>
          </p:cNvSpPr>
          <p:nvPr>
            <p:ph type="title"/>
          </p:nvPr>
        </p:nvSpPr>
        <p:spPr/>
        <p:txBody>
          <a:bodyPr/>
          <a:lstStyle/>
          <a:p>
            <a:r>
              <a:rPr lang="en-US"/>
              <a:t>COM-B</a:t>
            </a:r>
          </a:p>
        </p:txBody>
      </p:sp>
      <p:sp>
        <p:nvSpPr>
          <p:cNvPr id="4" name="Footer Placeholder 3">
            <a:extLst>
              <a:ext uri="{FF2B5EF4-FFF2-40B4-BE49-F238E27FC236}">
                <a16:creationId xmlns:a16="http://schemas.microsoft.com/office/drawing/2014/main" id="{69E32444-726E-C65C-4406-197C3C49D5E8}"/>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A9A4BA88-70D2-1679-82D8-9457852CE507}"/>
              </a:ext>
            </a:extLst>
          </p:cNvPr>
          <p:cNvSpPr>
            <a:spLocks noGrp="1"/>
          </p:cNvSpPr>
          <p:nvPr>
            <p:ph type="sldNum" sz="quarter" idx="12"/>
          </p:nvPr>
        </p:nvSpPr>
        <p:spPr/>
        <p:txBody>
          <a:bodyPr/>
          <a:lstStyle/>
          <a:p>
            <a:fld id="{16C5AC08-0ACD-404A-9C9F-AB39E786C34A}" type="slidenum">
              <a:rPr lang="en-GB"/>
              <a:t>22</a:t>
            </a:fld>
            <a:endParaRPr lang="en-GB"/>
          </a:p>
        </p:txBody>
      </p:sp>
      <p:sp>
        <p:nvSpPr>
          <p:cNvPr id="6" name="Text Placeholder 5">
            <a:extLst>
              <a:ext uri="{FF2B5EF4-FFF2-40B4-BE49-F238E27FC236}">
                <a16:creationId xmlns:a16="http://schemas.microsoft.com/office/drawing/2014/main" id="{BD028FFA-60F4-ED8B-5B29-8E6269705BEF}"/>
              </a:ext>
            </a:extLst>
          </p:cNvPr>
          <p:cNvSpPr>
            <a:spLocks noGrp="1"/>
          </p:cNvSpPr>
          <p:nvPr>
            <p:ph type="body" sz="quarter" idx="13"/>
          </p:nvPr>
        </p:nvSpPr>
        <p:spPr/>
        <p:txBody>
          <a:bodyPr/>
          <a:lstStyle/>
          <a:p>
            <a:r>
              <a:rPr lang="en-US" dirty="0"/>
              <a:t>COM-B</a:t>
            </a:r>
          </a:p>
        </p:txBody>
      </p:sp>
      <p:grpSp>
        <p:nvGrpSpPr>
          <p:cNvPr id="8" name="Group 7">
            <a:extLst>
              <a:ext uri="{FF2B5EF4-FFF2-40B4-BE49-F238E27FC236}">
                <a16:creationId xmlns:a16="http://schemas.microsoft.com/office/drawing/2014/main" id="{43A1691C-40D0-2E42-16C7-BD731CBD64F0}"/>
              </a:ext>
            </a:extLst>
          </p:cNvPr>
          <p:cNvGrpSpPr/>
          <p:nvPr/>
        </p:nvGrpSpPr>
        <p:grpSpPr>
          <a:xfrm>
            <a:off x="4793827" y="4520622"/>
            <a:ext cx="5324723" cy="1526502"/>
            <a:chOff x="4793827" y="4520622"/>
            <a:chExt cx="5324723" cy="1526502"/>
          </a:xfrm>
        </p:grpSpPr>
        <p:sp>
          <p:nvSpPr>
            <p:cNvPr id="9" name="Freeform 8">
              <a:extLst>
                <a:ext uri="{FF2B5EF4-FFF2-40B4-BE49-F238E27FC236}">
                  <a16:creationId xmlns:a16="http://schemas.microsoft.com/office/drawing/2014/main" id="{62795C70-3000-EEB0-395E-D6945D9FE48A}"/>
                </a:ext>
              </a:extLst>
            </p:cNvPr>
            <p:cNvSpPr/>
            <p:nvPr/>
          </p:nvSpPr>
          <p:spPr>
            <a:xfrm flipV="1">
              <a:off x="4793827" y="4577330"/>
              <a:ext cx="5255050" cy="1469794"/>
            </a:xfrm>
            <a:custGeom>
              <a:avLst/>
              <a:gdLst>
                <a:gd name="connsiteX0" fmla="*/ 0 w 5191932"/>
                <a:gd name="connsiteY0" fmla="*/ 0 h 1441342"/>
                <a:gd name="connsiteX1" fmla="*/ 3308888 w 5191932"/>
                <a:gd name="connsiteY1" fmla="*/ 588936 h 1441342"/>
                <a:gd name="connsiteX2" fmla="*/ 5191932 w 5191932"/>
                <a:gd name="connsiteY2" fmla="*/ 1441342 h 1441342"/>
                <a:gd name="connsiteX0" fmla="*/ 0 w 5191932"/>
                <a:gd name="connsiteY0" fmla="*/ 0 h 1441342"/>
                <a:gd name="connsiteX1" fmla="*/ 2905932 w 5191932"/>
                <a:gd name="connsiteY1" fmla="*/ 131736 h 1441342"/>
                <a:gd name="connsiteX2" fmla="*/ 5191932 w 5191932"/>
                <a:gd name="connsiteY2" fmla="*/ 1441342 h 1441342"/>
                <a:gd name="connsiteX0" fmla="*/ 0 w 5191932"/>
                <a:gd name="connsiteY0" fmla="*/ 24987 h 1466329"/>
                <a:gd name="connsiteX1" fmla="*/ 3316637 w 5191932"/>
                <a:gd name="connsiteY1" fmla="*/ 86981 h 1466329"/>
                <a:gd name="connsiteX2" fmla="*/ 5191932 w 5191932"/>
                <a:gd name="connsiteY2" fmla="*/ 1466329 h 1466329"/>
                <a:gd name="connsiteX0" fmla="*/ 0 w 5191932"/>
                <a:gd name="connsiteY0" fmla="*/ 92711 h 1534053"/>
                <a:gd name="connsiteX1" fmla="*/ 3316637 w 5191932"/>
                <a:gd name="connsiteY1" fmla="*/ 154705 h 1534053"/>
                <a:gd name="connsiteX2" fmla="*/ 5191932 w 5191932"/>
                <a:gd name="connsiteY2" fmla="*/ 1534053 h 1534053"/>
                <a:gd name="connsiteX0" fmla="*/ 0 w 5191936"/>
                <a:gd name="connsiteY0" fmla="*/ 92711 h 1534053"/>
                <a:gd name="connsiteX1" fmla="*/ 3316637 w 5191936"/>
                <a:gd name="connsiteY1" fmla="*/ 154705 h 1534053"/>
                <a:gd name="connsiteX2" fmla="*/ 5191932 w 5191936"/>
                <a:gd name="connsiteY2" fmla="*/ 1534053 h 1534053"/>
                <a:gd name="connsiteX0" fmla="*/ 0 w 5264575"/>
                <a:gd name="connsiteY0" fmla="*/ 97323 h 1530119"/>
                <a:gd name="connsiteX1" fmla="*/ 3389276 w 5264575"/>
                <a:gd name="connsiteY1" fmla="*/ 150771 h 1530119"/>
                <a:gd name="connsiteX2" fmla="*/ 5264571 w 5264575"/>
                <a:gd name="connsiteY2" fmla="*/ 1530119 h 1530119"/>
                <a:gd name="connsiteX0" fmla="*/ 0 w 5261400"/>
                <a:gd name="connsiteY0" fmla="*/ 97323 h 1469794"/>
                <a:gd name="connsiteX1" fmla="*/ 3389276 w 5261400"/>
                <a:gd name="connsiteY1" fmla="*/ 150771 h 1469794"/>
                <a:gd name="connsiteX2" fmla="*/ 5261396 w 5261400"/>
                <a:gd name="connsiteY2" fmla="*/ 1469794 h 1469794"/>
                <a:gd name="connsiteX0" fmla="*/ 0 w 5255050"/>
                <a:gd name="connsiteY0" fmla="*/ 97323 h 1469794"/>
                <a:gd name="connsiteX1" fmla="*/ 3389276 w 5255050"/>
                <a:gd name="connsiteY1" fmla="*/ 150771 h 1469794"/>
                <a:gd name="connsiteX2" fmla="*/ 5255046 w 5255050"/>
                <a:gd name="connsiteY2" fmla="*/ 1469794 h 1469794"/>
              </a:gdLst>
              <a:ahLst/>
              <a:cxnLst>
                <a:cxn ang="0">
                  <a:pos x="connsiteX0" y="connsiteY0"/>
                </a:cxn>
                <a:cxn ang="0">
                  <a:pos x="connsiteX1" y="connsiteY1"/>
                </a:cxn>
                <a:cxn ang="0">
                  <a:pos x="connsiteX2" y="connsiteY2"/>
                </a:cxn>
              </a:cxnLst>
              <a:rect l="l" t="t" r="r" b="b"/>
              <a:pathLst>
                <a:path w="5255050" h="1469794">
                  <a:moveTo>
                    <a:pt x="0" y="97323"/>
                  </a:moveTo>
                  <a:cubicBezTo>
                    <a:pt x="1252779" y="8208"/>
                    <a:pt x="2523954" y="-89453"/>
                    <a:pt x="3389276" y="150771"/>
                  </a:cubicBezTo>
                  <a:cubicBezTo>
                    <a:pt x="4254598" y="390995"/>
                    <a:pt x="5257629" y="975140"/>
                    <a:pt x="5255046" y="1469794"/>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EDC8E1AD-0D4A-C4DD-732E-992977BA829E}"/>
                </a:ext>
              </a:extLst>
            </p:cNvPr>
            <p:cNvSpPr/>
            <p:nvPr/>
          </p:nvSpPr>
          <p:spPr>
            <a:xfrm>
              <a:off x="9979686" y="4520622"/>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9C49F45A-A70C-C5B8-A5DC-DC02674B0D9F}"/>
              </a:ext>
            </a:extLst>
          </p:cNvPr>
          <p:cNvGrpSpPr/>
          <p:nvPr/>
        </p:nvGrpSpPr>
        <p:grpSpPr>
          <a:xfrm>
            <a:off x="4793828" y="1693527"/>
            <a:ext cx="5324722" cy="1531196"/>
            <a:chOff x="4793828" y="1693527"/>
            <a:chExt cx="5324722" cy="1531196"/>
          </a:xfrm>
        </p:grpSpPr>
        <p:sp>
          <p:nvSpPr>
            <p:cNvPr id="12" name="Freeform 11">
              <a:extLst>
                <a:ext uri="{FF2B5EF4-FFF2-40B4-BE49-F238E27FC236}">
                  <a16:creationId xmlns:a16="http://schemas.microsoft.com/office/drawing/2014/main" id="{2A0B3984-564C-15EB-D3F2-FB85ED519EDE}"/>
                </a:ext>
              </a:extLst>
            </p:cNvPr>
            <p:cNvSpPr/>
            <p:nvPr/>
          </p:nvSpPr>
          <p:spPr>
            <a:xfrm>
              <a:off x="4793828" y="1693527"/>
              <a:ext cx="5261378" cy="1472569"/>
            </a:xfrm>
            <a:custGeom>
              <a:avLst/>
              <a:gdLst>
                <a:gd name="connsiteX0" fmla="*/ 0 w 5191932"/>
                <a:gd name="connsiteY0" fmla="*/ 0 h 1441342"/>
                <a:gd name="connsiteX1" fmla="*/ 3308888 w 5191932"/>
                <a:gd name="connsiteY1" fmla="*/ 588936 h 1441342"/>
                <a:gd name="connsiteX2" fmla="*/ 5191932 w 5191932"/>
                <a:gd name="connsiteY2" fmla="*/ 1441342 h 1441342"/>
                <a:gd name="connsiteX0" fmla="*/ 0 w 5191932"/>
                <a:gd name="connsiteY0" fmla="*/ 0 h 1441342"/>
                <a:gd name="connsiteX1" fmla="*/ 2905932 w 5191932"/>
                <a:gd name="connsiteY1" fmla="*/ 131736 h 1441342"/>
                <a:gd name="connsiteX2" fmla="*/ 5191932 w 5191932"/>
                <a:gd name="connsiteY2" fmla="*/ 1441342 h 1441342"/>
                <a:gd name="connsiteX0" fmla="*/ 0 w 5191932"/>
                <a:gd name="connsiteY0" fmla="*/ 24987 h 1466329"/>
                <a:gd name="connsiteX1" fmla="*/ 3316637 w 5191932"/>
                <a:gd name="connsiteY1" fmla="*/ 86981 h 1466329"/>
                <a:gd name="connsiteX2" fmla="*/ 5191932 w 5191932"/>
                <a:gd name="connsiteY2" fmla="*/ 1466329 h 1466329"/>
                <a:gd name="connsiteX0" fmla="*/ 0 w 5191932"/>
                <a:gd name="connsiteY0" fmla="*/ 92711 h 1534053"/>
                <a:gd name="connsiteX1" fmla="*/ 3316637 w 5191932"/>
                <a:gd name="connsiteY1" fmla="*/ 154705 h 1534053"/>
                <a:gd name="connsiteX2" fmla="*/ 5191932 w 5191932"/>
                <a:gd name="connsiteY2" fmla="*/ 1534053 h 1534053"/>
                <a:gd name="connsiteX0" fmla="*/ 0 w 5191936"/>
                <a:gd name="connsiteY0" fmla="*/ 92711 h 1534053"/>
                <a:gd name="connsiteX1" fmla="*/ 3316637 w 5191936"/>
                <a:gd name="connsiteY1" fmla="*/ 154705 h 1534053"/>
                <a:gd name="connsiteX2" fmla="*/ 5191932 w 5191936"/>
                <a:gd name="connsiteY2" fmla="*/ 1534053 h 1534053"/>
                <a:gd name="connsiteX0" fmla="*/ 0 w 5264575"/>
                <a:gd name="connsiteY0" fmla="*/ 97323 h 1530119"/>
                <a:gd name="connsiteX1" fmla="*/ 3389276 w 5264575"/>
                <a:gd name="connsiteY1" fmla="*/ 150771 h 1530119"/>
                <a:gd name="connsiteX2" fmla="*/ 5264571 w 5264575"/>
                <a:gd name="connsiteY2" fmla="*/ 1530119 h 1530119"/>
                <a:gd name="connsiteX0" fmla="*/ 0 w 5261378"/>
                <a:gd name="connsiteY0" fmla="*/ 97323 h 1472569"/>
                <a:gd name="connsiteX1" fmla="*/ 3389276 w 5261378"/>
                <a:gd name="connsiteY1" fmla="*/ 150771 h 1472569"/>
                <a:gd name="connsiteX2" fmla="*/ 5261374 w 5261378"/>
                <a:gd name="connsiteY2" fmla="*/ 1472569 h 1472569"/>
              </a:gdLst>
              <a:ahLst/>
              <a:cxnLst>
                <a:cxn ang="0">
                  <a:pos x="connsiteX0" y="connsiteY0"/>
                </a:cxn>
                <a:cxn ang="0">
                  <a:pos x="connsiteX1" y="connsiteY1"/>
                </a:cxn>
                <a:cxn ang="0">
                  <a:pos x="connsiteX2" y="connsiteY2"/>
                </a:cxn>
              </a:cxnLst>
              <a:rect l="l" t="t" r="r" b="b"/>
              <a:pathLst>
                <a:path w="5261378" h="1472569">
                  <a:moveTo>
                    <a:pt x="0" y="97323"/>
                  </a:moveTo>
                  <a:cubicBezTo>
                    <a:pt x="1252779" y="8208"/>
                    <a:pt x="2523954" y="-89453"/>
                    <a:pt x="3389276" y="150771"/>
                  </a:cubicBezTo>
                  <a:cubicBezTo>
                    <a:pt x="4254598" y="390995"/>
                    <a:pt x="5263957" y="977915"/>
                    <a:pt x="5261374" y="1472569"/>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B8694EFE-FEB5-6654-DF74-DC0F2D9D1E88}"/>
                </a:ext>
              </a:extLst>
            </p:cNvPr>
            <p:cNvSpPr/>
            <p:nvPr/>
          </p:nvSpPr>
          <p:spPr>
            <a:xfrm rot="10800000">
              <a:off x="9979686" y="3123758"/>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E094F9F6-8D9B-07AC-AD46-72B94326439C}"/>
              </a:ext>
            </a:extLst>
          </p:cNvPr>
          <p:cNvGrpSpPr/>
          <p:nvPr/>
        </p:nvGrpSpPr>
        <p:grpSpPr>
          <a:xfrm>
            <a:off x="4812960" y="3244295"/>
            <a:ext cx="3375481" cy="411336"/>
            <a:chOff x="4812960" y="3244295"/>
            <a:chExt cx="3375481" cy="411336"/>
          </a:xfrm>
        </p:grpSpPr>
        <p:sp>
          <p:nvSpPr>
            <p:cNvPr id="15" name="Freeform 14">
              <a:extLst>
                <a:ext uri="{FF2B5EF4-FFF2-40B4-BE49-F238E27FC236}">
                  <a16:creationId xmlns:a16="http://schemas.microsoft.com/office/drawing/2014/main" id="{60804CC4-2426-0850-0AC5-DB0597A37165}"/>
                </a:ext>
              </a:extLst>
            </p:cNvPr>
            <p:cNvSpPr/>
            <p:nvPr/>
          </p:nvSpPr>
          <p:spPr>
            <a:xfrm>
              <a:off x="4812960" y="3244295"/>
              <a:ext cx="3333270" cy="378403"/>
            </a:xfrm>
            <a:custGeom>
              <a:avLst/>
              <a:gdLst>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8257 h 475979"/>
                <a:gd name="connsiteX1" fmla="*/ 1668257 w 3301613"/>
                <a:gd name="connsiteY1" fmla="*/ 1329 h 475979"/>
                <a:gd name="connsiteX2" fmla="*/ 3301613 w 3301613"/>
                <a:gd name="connsiteY2" fmla="*/ 475979 h 475979"/>
                <a:gd name="connsiteX0" fmla="*/ 0 w 3301613"/>
                <a:gd name="connsiteY0" fmla="*/ 376928 h 376928"/>
                <a:gd name="connsiteX1" fmla="*/ 1668257 w 3301613"/>
                <a:gd name="connsiteY1" fmla="*/ 0 h 376928"/>
                <a:gd name="connsiteX2" fmla="*/ 3301613 w 3301613"/>
                <a:gd name="connsiteY2" fmla="*/ 376928 h 376928"/>
                <a:gd name="connsiteX0" fmla="*/ 0 w 3230988"/>
                <a:gd name="connsiteY0" fmla="*/ 378403 h 378403"/>
                <a:gd name="connsiteX1" fmla="*/ 1668257 w 3230988"/>
                <a:gd name="connsiteY1" fmla="*/ 1475 h 378403"/>
                <a:gd name="connsiteX2" fmla="*/ 3230988 w 3230988"/>
                <a:gd name="connsiteY2" fmla="*/ 341972 h 378403"/>
              </a:gdLst>
              <a:ahLst/>
              <a:cxnLst>
                <a:cxn ang="0">
                  <a:pos x="connsiteX0" y="connsiteY0"/>
                </a:cxn>
                <a:cxn ang="0">
                  <a:pos x="connsiteX1" y="connsiteY1"/>
                </a:cxn>
                <a:cxn ang="0">
                  <a:pos x="connsiteX2" y="connsiteY2"/>
                </a:cxn>
              </a:cxnLst>
              <a:rect l="l" t="t" r="r" b="b"/>
              <a:pathLst>
                <a:path w="3230988" h="378403">
                  <a:moveTo>
                    <a:pt x="0" y="378403"/>
                  </a:moveTo>
                  <a:cubicBezTo>
                    <a:pt x="510133" y="118974"/>
                    <a:pt x="1129759" y="7547"/>
                    <a:pt x="1668257" y="1475"/>
                  </a:cubicBezTo>
                  <a:cubicBezTo>
                    <a:pt x="2206755" y="-4597"/>
                    <a:pt x="2591141" y="-8199"/>
                    <a:pt x="3230988" y="341972"/>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DBE25184-0C3B-8D1A-C192-2468EB37777F}"/>
                </a:ext>
              </a:extLst>
            </p:cNvPr>
            <p:cNvSpPr/>
            <p:nvPr/>
          </p:nvSpPr>
          <p:spPr>
            <a:xfrm rot="6729323">
              <a:off x="8068527" y="3535716"/>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6CEF746C-3C0B-A27E-0E69-CB92EF139481}"/>
              </a:ext>
            </a:extLst>
          </p:cNvPr>
          <p:cNvCxnSpPr>
            <a:cxnSpLocks/>
          </p:cNvCxnSpPr>
          <p:nvPr/>
        </p:nvCxnSpPr>
        <p:spPr>
          <a:xfrm flipV="1">
            <a:off x="2978317" y="4620126"/>
            <a:ext cx="0" cy="297495"/>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9" name="!!BottomMask">
            <a:extLst>
              <a:ext uri="{FF2B5EF4-FFF2-40B4-BE49-F238E27FC236}">
                <a16:creationId xmlns:a16="http://schemas.microsoft.com/office/drawing/2014/main" id="{CB21ACA7-BE25-FF0A-953D-2ABFABFBDFBB}"/>
              </a:ext>
            </a:extLst>
          </p:cNvPr>
          <p:cNvSpPr/>
          <p:nvPr/>
        </p:nvSpPr>
        <p:spPr>
          <a:xfrm>
            <a:off x="2727157" y="6219371"/>
            <a:ext cx="641685" cy="63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tivation">
            <a:extLst>
              <a:ext uri="{FF2B5EF4-FFF2-40B4-BE49-F238E27FC236}">
                <a16:creationId xmlns:a16="http://schemas.microsoft.com/office/drawing/2014/main" id="{90975C99-1DA3-5904-7CF4-BD3F01D8BF8B}"/>
              </a:ext>
            </a:extLst>
          </p:cNvPr>
          <p:cNvSpPr txBox="1"/>
          <p:nvPr/>
        </p:nvSpPr>
        <p:spPr>
          <a:xfrm>
            <a:off x="1077913" y="3219450"/>
            <a:ext cx="3770312" cy="1301750"/>
          </a:xfrm>
          <a:prstGeom prst="roundRect">
            <a:avLst>
              <a:gd name="adj" fmla="val 8745"/>
            </a:avLst>
          </a:prstGeom>
          <a:solidFill>
            <a:schemeClr val="accent2"/>
          </a:solidFill>
        </p:spPr>
        <p:txBody>
          <a:bodyPr wrap="square" rtlCol="0" anchor="t" anchorCtr="0">
            <a:noAutofit/>
          </a:bodyPr>
          <a:lstStyle/>
          <a:p>
            <a:pPr algn="ctr"/>
            <a:r>
              <a:rPr lang="en-US" sz="1950" b="1">
                <a:solidFill>
                  <a:schemeClr val="bg1"/>
                </a:solidFill>
                <a:latin typeface="DM Sans" pitchFamily="2" charset="77"/>
              </a:rPr>
              <a:t>Motivation</a:t>
            </a:r>
          </a:p>
        </p:txBody>
      </p:sp>
      <p:sp>
        <p:nvSpPr>
          <p:cNvPr id="22" name="!!Capability">
            <a:extLst>
              <a:ext uri="{FF2B5EF4-FFF2-40B4-BE49-F238E27FC236}">
                <a16:creationId xmlns:a16="http://schemas.microsoft.com/office/drawing/2014/main" id="{C3BD095A-74E3-6026-3E5D-9A289BC38139}"/>
              </a:ext>
            </a:extLst>
          </p:cNvPr>
          <p:cNvSpPr txBox="1"/>
          <p:nvPr/>
        </p:nvSpPr>
        <p:spPr>
          <a:xfrm>
            <a:off x="1077913" y="1514403"/>
            <a:ext cx="3770312" cy="1301750"/>
          </a:xfrm>
          <a:prstGeom prst="roundRect">
            <a:avLst>
              <a:gd name="adj" fmla="val 8745"/>
            </a:avLst>
          </a:prstGeom>
          <a:solidFill>
            <a:schemeClr val="accent3"/>
          </a:solidFill>
        </p:spPr>
        <p:txBody>
          <a:bodyPr wrap="square" rtlCol="0" anchor="t" anchorCtr="0">
            <a:noAutofit/>
          </a:bodyPr>
          <a:lstStyle/>
          <a:p>
            <a:pPr algn="ctr"/>
            <a:r>
              <a:rPr lang="en-US" sz="1950" b="1">
                <a:solidFill>
                  <a:schemeClr val="bg1"/>
                </a:solidFill>
                <a:latin typeface="DM Sans" pitchFamily="2" charset="77"/>
              </a:rPr>
              <a:t>Capability</a:t>
            </a:r>
          </a:p>
        </p:txBody>
      </p:sp>
      <p:sp>
        <p:nvSpPr>
          <p:cNvPr id="23" name="!!Opportunity">
            <a:extLst>
              <a:ext uri="{FF2B5EF4-FFF2-40B4-BE49-F238E27FC236}">
                <a16:creationId xmlns:a16="http://schemas.microsoft.com/office/drawing/2014/main" id="{BD2F673B-4A89-9832-5030-41F4A156B360}"/>
              </a:ext>
            </a:extLst>
          </p:cNvPr>
          <p:cNvSpPr txBox="1"/>
          <p:nvPr/>
        </p:nvSpPr>
        <p:spPr>
          <a:xfrm>
            <a:off x="1077913" y="4917621"/>
            <a:ext cx="3770312" cy="1301750"/>
          </a:xfrm>
          <a:prstGeom prst="roundRect">
            <a:avLst>
              <a:gd name="adj" fmla="val 8745"/>
            </a:avLst>
          </a:prstGeom>
          <a:solidFill>
            <a:schemeClr val="accent1"/>
          </a:solidFill>
        </p:spPr>
        <p:txBody>
          <a:bodyPr wrap="square" rtlCol="0" anchor="t" anchorCtr="0">
            <a:noAutofit/>
          </a:bodyPr>
          <a:lstStyle/>
          <a:p>
            <a:pPr algn="ctr"/>
            <a:r>
              <a:rPr lang="en-US" sz="1950" b="1">
                <a:solidFill>
                  <a:schemeClr val="bg1"/>
                </a:solidFill>
                <a:latin typeface="DM Sans" pitchFamily="2" charset="77"/>
              </a:rPr>
              <a:t>Opportunity</a:t>
            </a:r>
          </a:p>
        </p:txBody>
      </p:sp>
      <p:sp>
        <p:nvSpPr>
          <p:cNvPr id="58" name="!!Behaviour">
            <a:extLst>
              <a:ext uri="{FF2B5EF4-FFF2-40B4-BE49-F238E27FC236}">
                <a16:creationId xmlns:a16="http://schemas.microsoft.com/office/drawing/2014/main" id="{4D7C5B10-582A-5376-42F9-C448B60D2217}"/>
              </a:ext>
            </a:extLst>
          </p:cNvPr>
          <p:cNvSpPr txBox="1"/>
          <p:nvPr/>
        </p:nvSpPr>
        <p:spPr>
          <a:xfrm>
            <a:off x="8180388" y="3219450"/>
            <a:ext cx="3770312" cy="1301750"/>
          </a:xfrm>
          <a:prstGeom prst="roundRect">
            <a:avLst>
              <a:gd name="adj" fmla="val 8745"/>
            </a:avLst>
          </a:prstGeom>
          <a:solidFill>
            <a:schemeClr val="accent4"/>
          </a:solidFill>
        </p:spPr>
        <p:txBody>
          <a:bodyPr wrap="square" rtlCol="0" anchor="ctr" anchorCtr="0">
            <a:noAutofit/>
          </a:bodyPr>
          <a:lstStyle/>
          <a:p>
            <a:pPr algn="ctr"/>
            <a:r>
              <a:rPr lang="en-US" sz="1950" b="1">
                <a:solidFill>
                  <a:schemeClr val="bg1"/>
                </a:solidFill>
                <a:latin typeface="DM Sans" pitchFamily="2" charset="77"/>
              </a:rPr>
              <a:t>Behaviour</a:t>
            </a:r>
          </a:p>
        </p:txBody>
      </p:sp>
      <p:sp>
        <p:nvSpPr>
          <p:cNvPr id="59" name="TextBox 58">
            <a:extLst>
              <a:ext uri="{FF2B5EF4-FFF2-40B4-BE49-F238E27FC236}">
                <a16:creationId xmlns:a16="http://schemas.microsoft.com/office/drawing/2014/main" id="{7DE4656C-1739-0445-7AC4-488504FED0C8}"/>
              </a:ext>
            </a:extLst>
          </p:cNvPr>
          <p:cNvSpPr txBox="1"/>
          <p:nvPr/>
        </p:nvSpPr>
        <p:spPr>
          <a:xfrm>
            <a:off x="1077913" y="2040377"/>
            <a:ext cx="3770311" cy="775774"/>
          </a:xfrm>
          <a:prstGeom prst="rect">
            <a:avLst/>
          </a:prstGeom>
          <a:noFill/>
        </p:spPr>
        <p:txBody>
          <a:bodyPr wrap="square" lIns="144000" tIns="46800" rIns="144000" bIns="144000" rtlCol="0" anchor="b" anchorCtr="0">
            <a:noAutofit/>
          </a:bodyPr>
          <a:lstStyle/>
          <a:p>
            <a:r>
              <a:rPr lang="en-US" sz="1500">
                <a:solidFill>
                  <a:schemeClr val="bg1"/>
                </a:solidFill>
                <a:latin typeface="DM Sans" pitchFamily="2" charset="77"/>
              </a:rPr>
              <a:t>Physical and psychological capability to engage in the behaviour</a:t>
            </a:r>
            <a:br>
              <a:rPr lang="en-US" sz="1500">
                <a:solidFill>
                  <a:schemeClr val="bg1"/>
                </a:solidFill>
                <a:latin typeface="DM Sans" pitchFamily="2" charset="77"/>
              </a:rPr>
            </a:br>
            <a:endParaRPr lang="en-US" sz="1500">
              <a:solidFill>
                <a:schemeClr val="bg1"/>
              </a:solidFill>
              <a:latin typeface="DM Sans" pitchFamily="2" charset="77"/>
            </a:endParaRPr>
          </a:p>
        </p:txBody>
      </p:sp>
      <p:sp>
        <p:nvSpPr>
          <p:cNvPr id="60" name="TextBox 59">
            <a:extLst>
              <a:ext uri="{FF2B5EF4-FFF2-40B4-BE49-F238E27FC236}">
                <a16:creationId xmlns:a16="http://schemas.microsoft.com/office/drawing/2014/main" id="{D6857C38-365D-ADDD-771D-EBBC95ECBDD0}"/>
              </a:ext>
            </a:extLst>
          </p:cNvPr>
          <p:cNvSpPr txBox="1"/>
          <p:nvPr/>
        </p:nvSpPr>
        <p:spPr>
          <a:xfrm>
            <a:off x="1077913" y="3733375"/>
            <a:ext cx="3770311" cy="775774"/>
          </a:xfrm>
          <a:prstGeom prst="rect">
            <a:avLst/>
          </a:prstGeom>
          <a:noFill/>
        </p:spPr>
        <p:txBody>
          <a:bodyPr wrap="square" lIns="144000" tIns="46800" rIns="144000" bIns="144000" rtlCol="0" anchor="b" anchorCtr="0">
            <a:noAutofit/>
          </a:bodyPr>
          <a:lstStyle/>
          <a:p>
            <a:r>
              <a:rPr lang="en-US" sz="1500">
                <a:solidFill>
                  <a:schemeClr val="bg1"/>
                </a:solidFill>
                <a:latin typeface="DM Sans" pitchFamily="2" charset="77"/>
              </a:rPr>
              <a:t>All brain processes that energise and direct behaviour</a:t>
            </a:r>
            <a:br>
              <a:rPr lang="en-US" sz="1500">
                <a:solidFill>
                  <a:schemeClr val="bg1"/>
                </a:solidFill>
                <a:latin typeface="DM Sans" pitchFamily="2" charset="77"/>
              </a:rPr>
            </a:br>
            <a:r>
              <a:rPr lang="en-US" sz="1500">
                <a:solidFill>
                  <a:schemeClr val="bg1"/>
                </a:solidFill>
                <a:latin typeface="DM Sans" pitchFamily="2" charset="77"/>
              </a:rPr>
              <a:t> </a:t>
            </a:r>
          </a:p>
        </p:txBody>
      </p:sp>
      <p:sp>
        <p:nvSpPr>
          <p:cNvPr id="61" name="TextBox 60">
            <a:extLst>
              <a:ext uri="{FF2B5EF4-FFF2-40B4-BE49-F238E27FC236}">
                <a16:creationId xmlns:a16="http://schemas.microsoft.com/office/drawing/2014/main" id="{B827A066-EE8C-8E0D-5472-A1D2A0B48977}"/>
              </a:ext>
            </a:extLst>
          </p:cNvPr>
          <p:cNvSpPr txBox="1"/>
          <p:nvPr/>
        </p:nvSpPr>
        <p:spPr>
          <a:xfrm>
            <a:off x="1077913" y="5444480"/>
            <a:ext cx="3770311" cy="775774"/>
          </a:xfrm>
          <a:prstGeom prst="rect">
            <a:avLst/>
          </a:prstGeom>
          <a:noFill/>
        </p:spPr>
        <p:txBody>
          <a:bodyPr wrap="square" lIns="144000" tIns="46800" rIns="144000" bIns="144000" rtlCol="0" anchor="b" anchorCtr="0">
            <a:noAutofit/>
          </a:bodyPr>
          <a:lstStyle/>
          <a:p>
            <a:r>
              <a:rPr lang="en-US" sz="1500">
                <a:solidFill>
                  <a:schemeClr val="bg1"/>
                </a:solidFill>
                <a:latin typeface="DM Sans" pitchFamily="2" charset="77"/>
              </a:rPr>
              <a:t>All factors lying outside the individual that make the performance of the behaviour possible or prompt it</a:t>
            </a:r>
          </a:p>
        </p:txBody>
      </p:sp>
    </p:spTree>
    <p:extLst>
      <p:ext uri="{BB962C8B-B14F-4D97-AF65-F5344CB8AC3E}">
        <p14:creationId xmlns:p14="http://schemas.microsoft.com/office/powerpoint/2010/main" val="1887714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distant">
            <a:extLst>
              <a:ext uri="{FF2B5EF4-FFF2-40B4-BE49-F238E27FC236}">
                <a16:creationId xmlns:a16="http://schemas.microsoft.com/office/drawing/2014/main" id="{41C0F84F-9D5D-887F-44F0-B43C553A0460}"/>
              </a:ext>
            </a:extLst>
          </p:cNvPr>
          <p:cNvGrpSpPr/>
          <p:nvPr/>
        </p:nvGrpSpPr>
        <p:grpSpPr>
          <a:xfrm rot="16200000">
            <a:off x="7443569" y="2600122"/>
            <a:ext cx="6379949" cy="7387186"/>
            <a:chOff x="7443569" y="2600122"/>
            <a:chExt cx="6379949" cy="7387186"/>
          </a:xfrm>
        </p:grpSpPr>
        <p:sp>
          <p:nvSpPr>
            <p:cNvPr id="33" name="Oval 32">
              <a:extLst>
                <a:ext uri="{FF2B5EF4-FFF2-40B4-BE49-F238E27FC236}">
                  <a16:creationId xmlns:a16="http://schemas.microsoft.com/office/drawing/2014/main" id="{BD7EBE06-275A-E07F-65BE-44D3AAC57FC6}"/>
                </a:ext>
              </a:extLst>
            </p:cNvPr>
            <p:cNvSpPr/>
            <p:nvPr/>
          </p:nvSpPr>
          <p:spPr>
            <a:xfrm>
              <a:off x="7443569" y="3106351"/>
              <a:ext cx="6379949" cy="6379949"/>
            </a:xfrm>
            <a:prstGeom prst="ellipse">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DC125972-4F70-21B8-89DD-C9512542B519}"/>
                </a:ext>
              </a:extLst>
            </p:cNvPr>
            <p:cNvPicPr>
              <a:picLocks noChangeAspect="1"/>
            </p:cNvPicPr>
            <p:nvPr/>
          </p:nvPicPr>
          <p:blipFill>
            <a:blip r:embed="rId3"/>
            <a:srcRect/>
            <a:stretch/>
          </p:blipFill>
          <p:spPr>
            <a:xfrm>
              <a:off x="10334282" y="2600122"/>
              <a:ext cx="571406" cy="509633"/>
            </a:xfrm>
            <a:prstGeom prst="rect">
              <a:avLst/>
            </a:prstGeom>
          </p:spPr>
        </p:pic>
        <p:pic>
          <p:nvPicPr>
            <p:cNvPr id="34" name="Picture 33">
              <a:extLst>
                <a:ext uri="{FF2B5EF4-FFF2-40B4-BE49-F238E27FC236}">
                  <a16:creationId xmlns:a16="http://schemas.microsoft.com/office/drawing/2014/main" id="{764C4441-37C6-414E-9213-54E8B892797C}"/>
                </a:ext>
              </a:extLst>
            </p:cNvPr>
            <p:cNvPicPr>
              <a:picLocks noChangeAspect="1"/>
            </p:cNvPicPr>
            <p:nvPr/>
          </p:nvPicPr>
          <p:blipFill>
            <a:blip r:embed="rId4"/>
            <a:stretch>
              <a:fillRect/>
            </a:stretch>
          </p:blipFill>
          <p:spPr>
            <a:xfrm rot="10800000">
              <a:off x="10334282" y="9477675"/>
              <a:ext cx="571407" cy="509633"/>
            </a:xfrm>
            <a:prstGeom prst="rect">
              <a:avLst/>
            </a:prstGeom>
          </p:spPr>
        </p:pic>
      </p:grpSp>
      <p:sp>
        <p:nvSpPr>
          <p:cNvPr id="31" name="Rectangle 30">
            <a:extLst>
              <a:ext uri="{FF2B5EF4-FFF2-40B4-BE49-F238E27FC236}">
                <a16:creationId xmlns:a16="http://schemas.microsoft.com/office/drawing/2014/main" id="{22591480-4911-D9CB-918B-107301F244AB}"/>
              </a:ext>
            </a:extLst>
          </p:cNvPr>
          <p:cNvSpPr/>
          <p:nvPr/>
        </p:nvSpPr>
        <p:spPr>
          <a:xfrm>
            <a:off x="11228560" y="2441483"/>
            <a:ext cx="969325" cy="1726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267A8DD6-F342-F14D-F469-6266935BD520}"/>
              </a:ext>
            </a:extLst>
          </p:cNvPr>
          <p:cNvSpPr/>
          <p:nvPr/>
        </p:nvSpPr>
        <p:spPr>
          <a:xfrm>
            <a:off x="8342593" y="3128916"/>
            <a:ext cx="5462434" cy="6357385"/>
          </a:xfrm>
          <a:custGeom>
            <a:avLst/>
            <a:gdLst>
              <a:gd name="connsiteX0" fmla="*/ 2275614 w 5462434"/>
              <a:gd name="connsiteY0" fmla="*/ 0 h 6357385"/>
              <a:gd name="connsiteX1" fmla="*/ 5462434 w 5462434"/>
              <a:gd name="connsiteY1" fmla="*/ 3186820 h 6357385"/>
              <a:gd name="connsiteX2" fmla="*/ 2601448 w 5462434"/>
              <a:gd name="connsiteY2" fmla="*/ 6357187 h 6357385"/>
              <a:gd name="connsiteX3" fmla="*/ 2598848 w 5462434"/>
              <a:gd name="connsiteY3" fmla="*/ 6357385 h 6357385"/>
              <a:gd name="connsiteX4" fmla="*/ 2610203 w 5462434"/>
              <a:gd name="connsiteY4" fmla="*/ 6293797 h 6357385"/>
              <a:gd name="connsiteX5" fmla="*/ 2670137 w 5462434"/>
              <a:gd name="connsiteY5" fmla="*/ 5501650 h 6357385"/>
              <a:gd name="connsiteX6" fmla="*/ 165773 w 5462434"/>
              <a:gd name="connsiteY6" fmla="*/ 1053133 h 6357385"/>
              <a:gd name="connsiteX7" fmla="*/ 0 w 5462434"/>
              <a:gd name="connsiteY7" fmla="*/ 957816 h 6357385"/>
              <a:gd name="connsiteX8" fmla="*/ 22192 w 5462434"/>
              <a:gd name="connsiteY8" fmla="*/ 933398 h 6357385"/>
              <a:gd name="connsiteX9" fmla="*/ 2275614 w 5462434"/>
              <a:gd name="connsiteY9" fmla="*/ 0 h 63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62434" h="6357385">
                <a:moveTo>
                  <a:pt x="2275614" y="0"/>
                </a:moveTo>
                <a:cubicBezTo>
                  <a:pt x="4035646" y="0"/>
                  <a:pt x="5462434" y="1426788"/>
                  <a:pt x="5462434" y="3186820"/>
                </a:cubicBezTo>
                <a:cubicBezTo>
                  <a:pt x="5462434" y="4836850"/>
                  <a:pt x="4208421" y="6193990"/>
                  <a:pt x="2601448" y="6357187"/>
                </a:cubicBezTo>
                <a:lnTo>
                  <a:pt x="2598848" y="6357385"/>
                </a:lnTo>
                <a:lnTo>
                  <a:pt x="2610203" y="6293797"/>
                </a:lnTo>
                <a:cubicBezTo>
                  <a:pt x="2649669" y="6035509"/>
                  <a:pt x="2670137" y="5770970"/>
                  <a:pt x="2670137" y="5501650"/>
                </a:cubicBezTo>
                <a:cubicBezTo>
                  <a:pt x="2670137" y="3616411"/>
                  <a:pt x="1667198" y="1965422"/>
                  <a:pt x="165773" y="1053133"/>
                </a:cubicBezTo>
                <a:lnTo>
                  <a:pt x="0" y="957816"/>
                </a:lnTo>
                <a:lnTo>
                  <a:pt x="22192" y="933398"/>
                </a:lnTo>
                <a:cubicBezTo>
                  <a:pt x="598893" y="356697"/>
                  <a:pt x="1395598" y="0"/>
                  <a:pt x="2275614" y="0"/>
                </a:cubicBezTo>
                <a:close/>
              </a:path>
            </a:pathLst>
          </a:cu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9" name="near">
            <a:extLst>
              <a:ext uri="{FF2B5EF4-FFF2-40B4-BE49-F238E27FC236}">
                <a16:creationId xmlns:a16="http://schemas.microsoft.com/office/drawing/2014/main" id="{E08E9797-94CB-D67D-2E56-465B1A53D0F5}"/>
              </a:ext>
            </a:extLst>
          </p:cNvPr>
          <p:cNvGrpSpPr/>
          <p:nvPr/>
        </p:nvGrpSpPr>
        <p:grpSpPr>
          <a:xfrm rot="3046152">
            <a:off x="609600" y="2441483"/>
            <a:ext cx="10403130" cy="12379940"/>
            <a:chOff x="609600" y="2441483"/>
            <a:chExt cx="10403130" cy="12379940"/>
          </a:xfrm>
        </p:grpSpPr>
        <p:sp>
          <p:nvSpPr>
            <p:cNvPr id="18" name="Oval 17">
              <a:extLst>
                <a:ext uri="{FF2B5EF4-FFF2-40B4-BE49-F238E27FC236}">
                  <a16:creationId xmlns:a16="http://schemas.microsoft.com/office/drawing/2014/main" id="{6D7FFAA8-BDB4-7016-7B45-1FAF9AABF365}"/>
                </a:ext>
              </a:extLst>
            </p:cNvPr>
            <p:cNvSpPr/>
            <p:nvPr/>
          </p:nvSpPr>
          <p:spPr>
            <a:xfrm>
              <a:off x="609600" y="3429000"/>
              <a:ext cx="10403130" cy="10403130"/>
            </a:xfrm>
            <a:prstGeom prst="ellipse">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EFD3FB78-4250-7DA8-3DE7-B53F971F217B}"/>
                </a:ext>
              </a:extLst>
            </p:cNvPr>
            <p:cNvPicPr>
              <a:picLocks noChangeAspect="1"/>
            </p:cNvPicPr>
            <p:nvPr/>
          </p:nvPicPr>
          <p:blipFill>
            <a:blip r:embed="rId5"/>
            <a:stretch>
              <a:fillRect/>
            </a:stretch>
          </p:blipFill>
          <p:spPr>
            <a:xfrm rot="10800000">
              <a:off x="5271415" y="13843523"/>
              <a:ext cx="1079500" cy="977900"/>
            </a:xfrm>
            <a:prstGeom prst="rect">
              <a:avLst/>
            </a:prstGeom>
          </p:spPr>
        </p:pic>
        <p:pic>
          <p:nvPicPr>
            <p:cNvPr id="28" name="Picture 27">
              <a:extLst>
                <a:ext uri="{FF2B5EF4-FFF2-40B4-BE49-F238E27FC236}">
                  <a16:creationId xmlns:a16="http://schemas.microsoft.com/office/drawing/2014/main" id="{6E67A8BB-993C-13CC-031C-CA644BDFD719}"/>
                </a:ext>
              </a:extLst>
            </p:cNvPr>
            <p:cNvPicPr>
              <a:picLocks noChangeAspect="1"/>
            </p:cNvPicPr>
            <p:nvPr/>
          </p:nvPicPr>
          <p:blipFill>
            <a:blip r:embed="rId6"/>
            <a:srcRect/>
            <a:stretch/>
          </p:blipFill>
          <p:spPr>
            <a:xfrm>
              <a:off x="5271415" y="2441483"/>
              <a:ext cx="1079500" cy="977900"/>
            </a:xfrm>
            <a:prstGeom prst="rect">
              <a:avLst/>
            </a:prstGeom>
          </p:spPr>
        </p:pic>
      </p:grpSp>
      <p:pic>
        <p:nvPicPr>
          <p:cNvPr id="20" name="seagull">
            <a:extLst>
              <a:ext uri="{FF2B5EF4-FFF2-40B4-BE49-F238E27FC236}">
                <a16:creationId xmlns:a16="http://schemas.microsoft.com/office/drawing/2014/main" id="{501B4BBC-0A11-6CF5-914F-E137C467DB5E}"/>
              </a:ext>
            </a:extLst>
          </p:cNvPr>
          <p:cNvPicPr>
            <a:picLocks noChangeAspect="1"/>
          </p:cNvPicPr>
          <p:nvPr/>
        </p:nvPicPr>
        <p:blipFill>
          <a:blip r:embed="rId7"/>
          <a:stretch>
            <a:fillRect/>
          </a:stretch>
        </p:blipFill>
        <p:spPr>
          <a:xfrm>
            <a:off x="-712786" y="1881454"/>
            <a:ext cx="546100" cy="279400"/>
          </a:xfrm>
          <a:prstGeom prst="rect">
            <a:avLst/>
          </a:prstGeom>
        </p:spPr>
      </p:pic>
      <p:pic>
        <p:nvPicPr>
          <p:cNvPr id="21" name="cloudown">
            <a:extLst>
              <a:ext uri="{FF2B5EF4-FFF2-40B4-BE49-F238E27FC236}">
                <a16:creationId xmlns:a16="http://schemas.microsoft.com/office/drawing/2014/main" id="{223875B5-BA6D-C89D-B64D-A937FCB0CF4A}"/>
              </a:ext>
            </a:extLst>
          </p:cNvPr>
          <p:cNvPicPr>
            <a:picLocks noChangeAspect="1"/>
          </p:cNvPicPr>
          <p:nvPr/>
        </p:nvPicPr>
        <p:blipFill>
          <a:blip r:embed="rId8"/>
          <a:stretch>
            <a:fillRect/>
          </a:stretch>
        </p:blipFill>
        <p:spPr>
          <a:xfrm>
            <a:off x="12218987" y="2444386"/>
            <a:ext cx="470554" cy="294096"/>
          </a:xfrm>
          <a:prstGeom prst="rect">
            <a:avLst/>
          </a:prstGeom>
        </p:spPr>
      </p:pic>
      <p:pic>
        <p:nvPicPr>
          <p:cNvPr id="22" name="cloudup">
            <a:extLst>
              <a:ext uri="{FF2B5EF4-FFF2-40B4-BE49-F238E27FC236}">
                <a16:creationId xmlns:a16="http://schemas.microsoft.com/office/drawing/2014/main" id="{7803B6A0-5109-5FE6-10AE-872E64BAB491}"/>
              </a:ext>
            </a:extLst>
          </p:cNvPr>
          <p:cNvPicPr>
            <a:picLocks noChangeAspect="1"/>
          </p:cNvPicPr>
          <p:nvPr/>
        </p:nvPicPr>
        <p:blipFill>
          <a:blip r:embed="rId8"/>
          <a:stretch>
            <a:fillRect/>
          </a:stretch>
        </p:blipFill>
        <p:spPr>
          <a:xfrm>
            <a:off x="12689541" y="1531982"/>
            <a:ext cx="470554" cy="294096"/>
          </a:xfrm>
          <a:prstGeom prst="rect">
            <a:avLst/>
          </a:prstGeom>
        </p:spPr>
      </p:pic>
      <p:grpSp>
        <p:nvGrpSpPr>
          <p:cNvPr id="19" name="Group 18">
            <a:extLst>
              <a:ext uri="{FF2B5EF4-FFF2-40B4-BE49-F238E27FC236}">
                <a16:creationId xmlns:a16="http://schemas.microsoft.com/office/drawing/2014/main" id="{D1532F78-EDC1-6E12-5011-56CCA851B18B}"/>
              </a:ext>
            </a:extLst>
          </p:cNvPr>
          <p:cNvGrpSpPr/>
          <p:nvPr/>
        </p:nvGrpSpPr>
        <p:grpSpPr>
          <a:xfrm>
            <a:off x="10161760" y="2178050"/>
            <a:ext cx="1066801" cy="1250950"/>
            <a:chOff x="10161760" y="2178050"/>
            <a:chExt cx="1066801" cy="1250950"/>
          </a:xfrm>
        </p:grpSpPr>
        <p:sp>
          <p:nvSpPr>
            <p:cNvPr id="10" name="Rectangle 9">
              <a:extLst>
                <a:ext uri="{FF2B5EF4-FFF2-40B4-BE49-F238E27FC236}">
                  <a16:creationId xmlns:a16="http://schemas.microsoft.com/office/drawing/2014/main" id="{C598430A-96D0-368E-C9C3-D2C530494AC2}"/>
                </a:ext>
              </a:extLst>
            </p:cNvPr>
            <p:cNvSpPr/>
            <p:nvPr/>
          </p:nvSpPr>
          <p:spPr>
            <a:xfrm>
              <a:off x="10161761" y="3008446"/>
              <a:ext cx="1066800" cy="420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E0DCBCA-8F06-A300-BEE9-81A15B9778A2}"/>
                </a:ext>
              </a:extLst>
            </p:cNvPr>
            <p:cNvPicPr>
              <a:picLocks noChangeAspect="1"/>
            </p:cNvPicPr>
            <p:nvPr/>
          </p:nvPicPr>
          <p:blipFill>
            <a:blip r:embed="rId9"/>
            <a:srcRect/>
            <a:stretch/>
          </p:blipFill>
          <p:spPr>
            <a:xfrm>
              <a:off x="10161760" y="2178050"/>
              <a:ext cx="1066800" cy="1041400"/>
            </a:xfrm>
            <a:prstGeom prst="rect">
              <a:avLst/>
            </a:prstGeom>
          </p:spPr>
        </p:pic>
      </p:grpSp>
      <p:sp>
        <p:nvSpPr>
          <p:cNvPr id="12" name="TextBox 11">
            <a:extLst>
              <a:ext uri="{FF2B5EF4-FFF2-40B4-BE49-F238E27FC236}">
                <a16:creationId xmlns:a16="http://schemas.microsoft.com/office/drawing/2014/main" id="{9F5F478F-34DE-FB32-6268-BF789928F9E2}"/>
              </a:ext>
            </a:extLst>
          </p:cNvPr>
          <p:cNvSpPr txBox="1"/>
          <p:nvPr/>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
        <p:nvSpPr>
          <p:cNvPr id="30" name="Oval 29">
            <a:extLst>
              <a:ext uri="{FF2B5EF4-FFF2-40B4-BE49-F238E27FC236}">
                <a16:creationId xmlns:a16="http://schemas.microsoft.com/office/drawing/2014/main" id="{548CFA7F-0035-5878-FFCC-C0F32BB9B7E8}"/>
              </a:ext>
            </a:extLst>
          </p:cNvPr>
          <p:cNvSpPr/>
          <p:nvPr/>
        </p:nvSpPr>
        <p:spPr>
          <a:xfrm>
            <a:off x="6292850" y="4656144"/>
            <a:ext cx="7423044" cy="7423044"/>
          </a:xfrm>
          <a:prstGeom prst="ellipse">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F6E92CF-CA2C-F1DB-0FC2-9C1D3E0FAE31}"/>
              </a:ext>
            </a:extLst>
          </p:cNvPr>
          <p:cNvSpPr/>
          <p:nvPr/>
        </p:nvSpPr>
        <p:spPr>
          <a:xfrm>
            <a:off x="1" y="0"/>
            <a:ext cx="10747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9E32444-726E-C65C-4406-197C3C49D5E8}"/>
              </a:ext>
            </a:extLst>
          </p:cNvPr>
          <p:cNvSpPr>
            <a:spLocks noGrp="1"/>
          </p:cNvSpPr>
          <p:nvPr>
            <p:ph type="ftr" sz="quarter" idx="11"/>
          </p:nvPr>
        </p:nvSpPr>
        <p:spPr/>
        <p:txBody>
          <a:bodyPr/>
          <a:lstStyle/>
          <a:p>
            <a:r>
              <a:rPr lang="en-US"/>
              <a:t>Session 8    Human Side of Change</a:t>
            </a:r>
          </a:p>
        </p:txBody>
      </p:sp>
      <p:sp>
        <p:nvSpPr>
          <p:cNvPr id="6" name="Text Placeholder 5">
            <a:extLst>
              <a:ext uri="{FF2B5EF4-FFF2-40B4-BE49-F238E27FC236}">
                <a16:creationId xmlns:a16="http://schemas.microsoft.com/office/drawing/2014/main" id="{BD028FFA-60F4-ED8B-5B29-8E6269705BEF}"/>
              </a:ext>
            </a:extLst>
          </p:cNvPr>
          <p:cNvSpPr>
            <a:spLocks noGrp="1"/>
          </p:cNvSpPr>
          <p:nvPr>
            <p:ph type="body" sz="quarter" idx="13"/>
          </p:nvPr>
        </p:nvSpPr>
        <p:spPr/>
        <p:txBody>
          <a:bodyPr/>
          <a:lstStyle/>
          <a:p>
            <a:r>
              <a:rPr lang="en-US" dirty="0"/>
              <a:t>COM-B</a:t>
            </a:r>
          </a:p>
        </p:txBody>
      </p:sp>
      <p:sp>
        <p:nvSpPr>
          <p:cNvPr id="5" name="Slide Number Placeholder 4">
            <a:extLst>
              <a:ext uri="{FF2B5EF4-FFF2-40B4-BE49-F238E27FC236}">
                <a16:creationId xmlns:a16="http://schemas.microsoft.com/office/drawing/2014/main" id="{A9A4BA88-70D2-1679-82D8-9457852CE507}"/>
              </a:ext>
            </a:extLst>
          </p:cNvPr>
          <p:cNvSpPr>
            <a:spLocks noGrp="1"/>
          </p:cNvSpPr>
          <p:nvPr>
            <p:ph type="sldNum" sz="quarter" idx="12"/>
          </p:nvPr>
        </p:nvSpPr>
        <p:spPr/>
        <p:txBody>
          <a:bodyPr/>
          <a:lstStyle/>
          <a:p>
            <a:fld id="{16C5AC08-0ACD-404A-9C9F-AB39E786C34A}" type="slidenum">
              <a:rPr lang="en-GB"/>
              <a:t>23</a:t>
            </a:fld>
            <a:endParaRPr lang="en-GB"/>
          </a:p>
        </p:txBody>
      </p:sp>
      <p:sp>
        <p:nvSpPr>
          <p:cNvPr id="2" name="Title 1">
            <a:extLst>
              <a:ext uri="{FF2B5EF4-FFF2-40B4-BE49-F238E27FC236}">
                <a16:creationId xmlns:a16="http://schemas.microsoft.com/office/drawing/2014/main" id="{F251FC2B-46C9-F0BB-6834-D99A1CEE6CE6}"/>
              </a:ext>
            </a:extLst>
          </p:cNvPr>
          <p:cNvSpPr>
            <a:spLocks noGrp="1"/>
          </p:cNvSpPr>
          <p:nvPr>
            <p:ph type="title"/>
          </p:nvPr>
        </p:nvSpPr>
        <p:spPr/>
        <p:txBody>
          <a:bodyPr/>
          <a:lstStyle/>
          <a:p>
            <a:r>
              <a:rPr lang="en-US"/>
              <a:t>COM-B</a:t>
            </a:r>
          </a:p>
        </p:txBody>
      </p:sp>
      <p:cxnSp>
        <p:nvCxnSpPr>
          <p:cNvPr id="37" name="Straight Connector 36">
            <a:extLst>
              <a:ext uri="{FF2B5EF4-FFF2-40B4-BE49-F238E27FC236}">
                <a16:creationId xmlns:a16="http://schemas.microsoft.com/office/drawing/2014/main" id="{1CB626B6-3FAB-1C49-589E-E3A30EEAEE52}"/>
              </a:ext>
            </a:extLst>
          </p:cNvPr>
          <p:cNvCxnSpPr/>
          <p:nvPr/>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20EE8AC1-BF93-4A7B-D961-B27674EE6968}"/>
              </a:ext>
            </a:extLst>
          </p:cNvPr>
          <p:cNvPicPr>
            <a:picLocks noChangeAspect="1"/>
          </p:cNvPicPr>
          <p:nvPr/>
        </p:nvPicPr>
        <p:blipFill>
          <a:blip r:embed="rId10"/>
          <a:stretch>
            <a:fillRect/>
          </a:stretch>
        </p:blipFill>
        <p:spPr>
          <a:xfrm>
            <a:off x="238124" y="6210000"/>
            <a:ext cx="474483" cy="406700"/>
          </a:xfrm>
          <a:prstGeom prst="rect">
            <a:avLst/>
          </a:prstGeom>
        </p:spPr>
      </p:pic>
    </p:spTree>
    <p:extLst>
      <p:ext uri="{BB962C8B-B14F-4D97-AF65-F5344CB8AC3E}">
        <p14:creationId xmlns:p14="http://schemas.microsoft.com/office/powerpoint/2010/main" val="82757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4.375E-6 2.22222E-6 L -1.05664 2.22222E-6 " pathEditMode="relative" rAng="0" ptsTypes="AA">
                                      <p:cBhvr>
                                        <p:cTn id="6" dur="450000" fill="hold"/>
                                        <p:tgtEl>
                                          <p:spTgt spid="21"/>
                                        </p:tgtEl>
                                        <p:attrNameLst>
                                          <p:attrName>ppt_x</p:attrName>
                                          <p:attrName>ppt_y</p:attrName>
                                        </p:attrNameLst>
                                      </p:cBhvr>
                                      <p:rCtr x="-52839" y="0"/>
                                    </p:animMotion>
                                  </p:childTnLst>
                                </p:cTn>
                              </p:par>
                              <p:par>
                                <p:cTn id="7" presetID="35" presetClass="path" presetSubtype="0" decel="50000" fill="hold" nodeType="withEffect">
                                  <p:stCondLst>
                                    <p:cond delay="0"/>
                                  </p:stCondLst>
                                  <p:childTnLst>
                                    <p:animMotion origin="layout" path="M 3.95833E-6 4.07407E-6 L -1.28334 4.07407E-6 " pathEditMode="relative" rAng="0" ptsTypes="AA">
                                      <p:cBhvr>
                                        <p:cTn id="8" dur="600000" fill="hold"/>
                                        <p:tgtEl>
                                          <p:spTgt spid="22"/>
                                        </p:tgtEl>
                                        <p:attrNameLst>
                                          <p:attrName>ppt_x</p:attrName>
                                          <p:attrName>ppt_y</p:attrName>
                                        </p:attrNameLst>
                                      </p:cBhvr>
                                      <p:rCtr x="-64167" y="0"/>
                                    </p:animMotion>
                                  </p:childTnLst>
                                </p:cTn>
                              </p:par>
                              <p:par>
                                <p:cTn id="9" presetID="0" presetClass="path" presetSubtype="0" accel="50000" autoRev="1" fill="hold" nodeType="withEffect">
                                  <p:stCondLst>
                                    <p:cond delay="0"/>
                                  </p:stCondLst>
                                  <p:childTnLst>
                                    <p:animMotion origin="layout" path="M 0.00065 -0.00024 C 0.03516 -0.02639 0.06979 -0.05278 0.12982 -0.04375 C 0.18959 -0.03473 0.28412 0.05439 0.35977 0.05393 C 0.43555 0.0537 0.51107 -0.04468 0.58399 -0.04514 C 0.6569 -0.04584 0.72266 0.04976 0.79766 0.05092 C 0.87266 0.05231 0.96706 -0.03658 1.03399 -0.0375 C 1.10078 -0.0382 1.13933 0.04676 1.19883 0.04629 " pathEditMode="relative" rAng="0" ptsTypes="AAAAAAA">
                                      <p:cBhvr>
                                        <p:cTn id="10" dur="120000" fill="hold"/>
                                        <p:tgtEl>
                                          <p:spTgt spid="20"/>
                                        </p:tgtEl>
                                        <p:attrNameLst>
                                          <p:attrName>ppt_x</p:attrName>
                                          <p:attrName>ppt_y</p:attrName>
                                        </p:attrNameLst>
                                      </p:cBhvr>
                                      <p:rCtr x="59909" y="440"/>
                                    </p:animMotion>
                                  </p:childTnLst>
                                </p:cTn>
                              </p:par>
                              <p:par>
                                <p:cTn id="11" presetID="8" presetClass="emph" presetSubtype="0" repeatCount="indefinite" fill="hold" nodeType="withEffect">
                                  <p:stCondLst>
                                    <p:cond delay="0"/>
                                  </p:stCondLst>
                                  <p:childTnLst>
                                    <p:animRot by="21600000">
                                      <p:cBhvr>
                                        <p:cTn id="12" dur="20000" fill="hold"/>
                                        <p:tgtEl>
                                          <p:spTgt spid="29"/>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94699-229F-0ECC-E817-35AE4B3534F1}"/>
              </a:ext>
            </a:extLst>
          </p:cNvPr>
          <p:cNvSpPr>
            <a:spLocks noGrp="1"/>
          </p:cNvSpPr>
          <p:nvPr>
            <p:ph type="title"/>
          </p:nvPr>
        </p:nvSpPr>
        <p:spPr/>
        <p:txBody>
          <a:bodyPr/>
          <a:lstStyle/>
          <a:p>
            <a:r>
              <a:rPr lang="en-US"/>
              <a:t>Identifying the Current Behaviour</a:t>
            </a:r>
          </a:p>
        </p:txBody>
      </p:sp>
      <p:sp>
        <p:nvSpPr>
          <p:cNvPr id="4" name="Footer Placeholder 3">
            <a:extLst>
              <a:ext uri="{FF2B5EF4-FFF2-40B4-BE49-F238E27FC236}">
                <a16:creationId xmlns:a16="http://schemas.microsoft.com/office/drawing/2014/main" id="{FE19DDFA-ADE7-1D4C-42A4-8185B433A558}"/>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728742FD-6AC6-3DC0-DD36-15805034AF5F}"/>
              </a:ext>
            </a:extLst>
          </p:cNvPr>
          <p:cNvSpPr>
            <a:spLocks noGrp="1"/>
          </p:cNvSpPr>
          <p:nvPr>
            <p:ph type="sldNum" sz="quarter" idx="12"/>
          </p:nvPr>
        </p:nvSpPr>
        <p:spPr/>
        <p:txBody>
          <a:bodyPr/>
          <a:lstStyle/>
          <a:p>
            <a:fld id="{16C5AC08-0ACD-404A-9C9F-AB39E786C34A}" type="slidenum">
              <a:rPr lang="en-GB"/>
              <a:t>24</a:t>
            </a:fld>
            <a:endParaRPr lang="en-GB"/>
          </a:p>
        </p:txBody>
      </p:sp>
      <p:sp>
        <p:nvSpPr>
          <p:cNvPr id="6" name="Text Placeholder 5">
            <a:extLst>
              <a:ext uri="{FF2B5EF4-FFF2-40B4-BE49-F238E27FC236}">
                <a16:creationId xmlns:a16="http://schemas.microsoft.com/office/drawing/2014/main" id="{759AFE64-2838-4585-355A-7C92CC902CE7}"/>
              </a:ext>
            </a:extLst>
          </p:cNvPr>
          <p:cNvSpPr>
            <a:spLocks noGrp="1"/>
          </p:cNvSpPr>
          <p:nvPr>
            <p:ph type="body" sz="quarter" idx="13"/>
          </p:nvPr>
        </p:nvSpPr>
        <p:spPr/>
        <p:txBody>
          <a:bodyPr/>
          <a:lstStyle/>
          <a:p>
            <a:r>
              <a:rPr lang="en-US"/>
              <a:t>Identifying the Current Behaviour</a:t>
            </a:r>
          </a:p>
        </p:txBody>
      </p:sp>
      <p:sp>
        <p:nvSpPr>
          <p:cNvPr id="8" name="TextBox 7">
            <a:extLst>
              <a:ext uri="{FF2B5EF4-FFF2-40B4-BE49-F238E27FC236}">
                <a16:creationId xmlns:a16="http://schemas.microsoft.com/office/drawing/2014/main" id="{2D8E4EA0-927B-4528-3045-B2BE90BF77BE}"/>
              </a:ext>
            </a:extLst>
          </p:cNvPr>
          <p:cNvSpPr txBox="1"/>
          <p:nvPr/>
        </p:nvSpPr>
        <p:spPr>
          <a:xfrm>
            <a:off x="5525547" y="3570689"/>
            <a:ext cx="2144561" cy="338554"/>
          </a:xfrm>
          <a:prstGeom prst="rect">
            <a:avLst/>
          </a:prstGeom>
          <a:noFill/>
        </p:spPr>
        <p:txBody>
          <a:bodyPr wrap="square" rtlCol="0">
            <a:spAutoFit/>
          </a:bodyPr>
          <a:lstStyle/>
          <a:p>
            <a:r>
              <a:rPr lang="en-GB" sz="1600">
                <a:solidFill>
                  <a:schemeClr val="accent5"/>
                </a:solidFill>
                <a:latin typeface="DM Sans" pitchFamily="2" charset="77"/>
              </a:rPr>
              <a:t>Not taking breaks</a:t>
            </a:r>
          </a:p>
        </p:txBody>
      </p:sp>
      <p:sp>
        <p:nvSpPr>
          <p:cNvPr id="9" name="TextBox 8">
            <a:extLst>
              <a:ext uri="{FF2B5EF4-FFF2-40B4-BE49-F238E27FC236}">
                <a16:creationId xmlns:a16="http://schemas.microsoft.com/office/drawing/2014/main" id="{C7967993-55F3-1234-74B3-91DC83D57571}"/>
              </a:ext>
            </a:extLst>
          </p:cNvPr>
          <p:cNvSpPr txBox="1"/>
          <p:nvPr/>
        </p:nvSpPr>
        <p:spPr>
          <a:xfrm>
            <a:off x="5420254" y="3303213"/>
            <a:ext cx="2139902" cy="830997"/>
          </a:xfrm>
          <a:prstGeom prst="rect">
            <a:avLst/>
          </a:prstGeom>
          <a:noFill/>
        </p:spPr>
        <p:txBody>
          <a:bodyPr wrap="square" rtlCol="0">
            <a:spAutoFit/>
          </a:bodyPr>
          <a:lstStyle/>
          <a:p>
            <a:r>
              <a:rPr lang="en-GB" sz="1600">
                <a:solidFill>
                  <a:schemeClr val="accent5"/>
                </a:solidFill>
                <a:latin typeface="DM Sans" pitchFamily="2" charset="77"/>
              </a:rPr>
              <a:t>Not attending training to use IT systems</a:t>
            </a:r>
          </a:p>
        </p:txBody>
      </p:sp>
      <p:sp>
        <p:nvSpPr>
          <p:cNvPr id="10" name="TextBox 9">
            <a:extLst>
              <a:ext uri="{FF2B5EF4-FFF2-40B4-BE49-F238E27FC236}">
                <a16:creationId xmlns:a16="http://schemas.microsoft.com/office/drawing/2014/main" id="{FAA64F4D-E29D-C0D6-4C5F-19BCCA5B0EC9}"/>
              </a:ext>
            </a:extLst>
          </p:cNvPr>
          <p:cNvSpPr txBox="1"/>
          <p:nvPr/>
        </p:nvSpPr>
        <p:spPr>
          <a:xfrm>
            <a:off x="5471374" y="3287311"/>
            <a:ext cx="2139902" cy="830997"/>
          </a:xfrm>
          <a:prstGeom prst="rect">
            <a:avLst/>
          </a:prstGeom>
          <a:noFill/>
        </p:spPr>
        <p:txBody>
          <a:bodyPr wrap="square" rtlCol="0">
            <a:spAutoFit/>
          </a:bodyPr>
          <a:lstStyle/>
          <a:p>
            <a:r>
              <a:rPr lang="en-GB" sz="1600">
                <a:solidFill>
                  <a:schemeClr val="accent5"/>
                </a:solidFill>
                <a:latin typeface="DM Sans" pitchFamily="2" charset="77"/>
              </a:rPr>
              <a:t>Multi-tasking when speaking to patients on the phone </a:t>
            </a:r>
          </a:p>
        </p:txBody>
      </p:sp>
      <p:sp>
        <p:nvSpPr>
          <p:cNvPr id="11" name="TextBox 10">
            <a:extLst>
              <a:ext uri="{FF2B5EF4-FFF2-40B4-BE49-F238E27FC236}">
                <a16:creationId xmlns:a16="http://schemas.microsoft.com/office/drawing/2014/main" id="{1BB65398-7CE9-888D-9D07-97BB91B5DFA2}"/>
              </a:ext>
            </a:extLst>
          </p:cNvPr>
          <p:cNvSpPr txBox="1"/>
          <p:nvPr/>
        </p:nvSpPr>
        <p:spPr>
          <a:xfrm>
            <a:off x="5412541" y="2981592"/>
            <a:ext cx="2139902" cy="1323439"/>
          </a:xfrm>
          <a:prstGeom prst="rect">
            <a:avLst/>
          </a:prstGeom>
          <a:noFill/>
        </p:spPr>
        <p:txBody>
          <a:bodyPr wrap="square" rtlCol="0">
            <a:spAutoFit/>
          </a:bodyPr>
          <a:lstStyle/>
          <a:p>
            <a:r>
              <a:rPr lang="en-GB" sz="1600">
                <a:solidFill>
                  <a:schemeClr val="accent5"/>
                </a:solidFill>
                <a:latin typeface="DM Sans" pitchFamily="2" charset="77"/>
              </a:rPr>
              <a:t>Doing the telephone calls at 4.45 and therefore not having time to record at the end of the day</a:t>
            </a:r>
          </a:p>
        </p:txBody>
      </p:sp>
      <p:sp>
        <p:nvSpPr>
          <p:cNvPr id="12" name="TextBox 11">
            <a:extLst>
              <a:ext uri="{FF2B5EF4-FFF2-40B4-BE49-F238E27FC236}">
                <a16:creationId xmlns:a16="http://schemas.microsoft.com/office/drawing/2014/main" id="{B0641156-4FB1-B3C6-BB70-89F5197BB9B5}"/>
              </a:ext>
            </a:extLst>
          </p:cNvPr>
          <p:cNvSpPr txBox="1"/>
          <p:nvPr/>
        </p:nvSpPr>
        <p:spPr>
          <a:xfrm>
            <a:off x="5412542" y="3227812"/>
            <a:ext cx="2139901" cy="830997"/>
          </a:xfrm>
          <a:prstGeom prst="rect">
            <a:avLst/>
          </a:prstGeom>
          <a:noFill/>
        </p:spPr>
        <p:txBody>
          <a:bodyPr wrap="square" rtlCol="0">
            <a:spAutoFit/>
          </a:bodyPr>
          <a:lstStyle/>
          <a:p>
            <a:r>
              <a:rPr lang="en-GB" sz="1600" dirty="0">
                <a:solidFill>
                  <a:schemeClr val="accent5"/>
                </a:solidFill>
                <a:latin typeface="DM Sans" pitchFamily="2" charset="77"/>
              </a:rPr>
              <a:t>Not bringing mobile device with them to visit patients</a:t>
            </a:r>
          </a:p>
        </p:txBody>
      </p:sp>
      <p:sp>
        <p:nvSpPr>
          <p:cNvPr id="13" name="TextBox 12">
            <a:extLst>
              <a:ext uri="{FF2B5EF4-FFF2-40B4-BE49-F238E27FC236}">
                <a16:creationId xmlns:a16="http://schemas.microsoft.com/office/drawing/2014/main" id="{FE3C23D6-D0AF-B239-9687-79E984414B43}"/>
              </a:ext>
            </a:extLst>
          </p:cNvPr>
          <p:cNvSpPr txBox="1"/>
          <p:nvPr/>
        </p:nvSpPr>
        <p:spPr>
          <a:xfrm>
            <a:off x="5908287" y="3319116"/>
            <a:ext cx="2016224" cy="830997"/>
          </a:xfrm>
          <a:prstGeom prst="rect">
            <a:avLst/>
          </a:prstGeom>
          <a:noFill/>
        </p:spPr>
        <p:txBody>
          <a:bodyPr wrap="square" rtlCol="0">
            <a:spAutoFit/>
          </a:bodyPr>
          <a:lstStyle/>
          <a:p>
            <a:r>
              <a:rPr lang="en-GB" sz="1600">
                <a:solidFill>
                  <a:schemeClr val="accent5"/>
                </a:solidFill>
                <a:latin typeface="DM Sans" pitchFamily="2" charset="77"/>
              </a:rPr>
              <a:t>Taking phone calls whilst not at the desk</a:t>
            </a:r>
          </a:p>
        </p:txBody>
      </p:sp>
      <p:sp>
        <p:nvSpPr>
          <p:cNvPr id="14" name="TextBox 13">
            <a:extLst>
              <a:ext uri="{FF2B5EF4-FFF2-40B4-BE49-F238E27FC236}">
                <a16:creationId xmlns:a16="http://schemas.microsoft.com/office/drawing/2014/main" id="{75A9061C-F854-7B80-CB5C-42D50423F2D6}"/>
              </a:ext>
            </a:extLst>
          </p:cNvPr>
          <p:cNvSpPr txBox="1"/>
          <p:nvPr/>
        </p:nvSpPr>
        <p:spPr>
          <a:xfrm>
            <a:off x="5466375" y="3104701"/>
            <a:ext cx="2032233" cy="1077218"/>
          </a:xfrm>
          <a:prstGeom prst="rect">
            <a:avLst/>
          </a:prstGeom>
          <a:noFill/>
        </p:spPr>
        <p:txBody>
          <a:bodyPr wrap="square" rtlCol="0">
            <a:spAutoFit/>
          </a:bodyPr>
          <a:lstStyle/>
          <a:p>
            <a:r>
              <a:rPr lang="en-GB" sz="1600">
                <a:solidFill>
                  <a:schemeClr val="accent5"/>
                </a:solidFill>
                <a:latin typeface="DM Sans" pitchFamily="2" charset="77"/>
              </a:rPr>
              <a:t>Not calling IT </a:t>
            </a:r>
            <a:br>
              <a:rPr lang="en-GB" sz="1600">
                <a:solidFill>
                  <a:schemeClr val="accent5"/>
                </a:solidFill>
                <a:latin typeface="DM Sans" pitchFamily="2" charset="77"/>
              </a:rPr>
            </a:br>
            <a:r>
              <a:rPr lang="en-GB" sz="1600">
                <a:solidFill>
                  <a:schemeClr val="accent5"/>
                </a:solidFill>
                <a:latin typeface="DM Sans" pitchFamily="2" charset="77"/>
              </a:rPr>
              <a:t>or escalating challenges to management </a:t>
            </a:r>
          </a:p>
        </p:txBody>
      </p:sp>
      <p:sp>
        <p:nvSpPr>
          <p:cNvPr id="15" name="TextBox 14">
            <a:extLst>
              <a:ext uri="{FF2B5EF4-FFF2-40B4-BE49-F238E27FC236}">
                <a16:creationId xmlns:a16="http://schemas.microsoft.com/office/drawing/2014/main" id="{C1235C30-1958-70B3-E39C-4E82F4F3E2A8}"/>
              </a:ext>
            </a:extLst>
          </p:cNvPr>
          <p:cNvSpPr txBox="1"/>
          <p:nvPr/>
        </p:nvSpPr>
        <p:spPr>
          <a:xfrm>
            <a:off x="5208511" y="3447578"/>
            <a:ext cx="2611588" cy="584775"/>
          </a:xfrm>
          <a:prstGeom prst="rect">
            <a:avLst/>
          </a:prstGeom>
          <a:noFill/>
        </p:spPr>
        <p:txBody>
          <a:bodyPr wrap="square" rtlCol="0">
            <a:spAutoFit/>
          </a:bodyPr>
          <a:lstStyle/>
          <a:p>
            <a:r>
              <a:rPr lang="en-GB" sz="1600">
                <a:solidFill>
                  <a:schemeClr val="accent5"/>
                </a:solidFill>
                <a:latin typeface="DM Sans" pitchFamily="2" charset="77"/>
              </a:rPr>
              <a:t>Not believing that this is an important task </a:t>
            </a:r>
          </a:p>
        </p:txBody>
      </p:sp>
      <p:sp>
        <p:nvSpPr>
          <p:cNvPr id="3" name="Content Placeholder 2">
            <a:extLst>
              <a:ext uri="{FF2B5EF4-FFF2-40B4-BE49-F238E27FC236}">
                <a16:creationId xmlns:a16="http://schemas.microsoft.com/office/drawing/2014/main" id="{7ED6D520-2958-98DB-42A7-756049C06B4C}"/>
              </a:ext>
            </a:extLst>
          </p:cNvPr>
          <p:cNvSpPr>
            <a:spLocks noGrp="1"/>
          </p:cNvSpPr>
          <p:nvPr>
            <p:ph idx="1"/>
          </p:nvPr>
        </p:nvSpPr>
        <p:spPr>
          <a:xfrm>
            <a:off x="3906836" y="2601277"/>
            <a:ext cx="5214939" cy="2084070"/>
          </a:xfrm>
          <a:prstGeom prst="roundRect">
            <a:avLst/>
          </a:prstGeom>
          <a:solidFill>
            <a:schemeClr val="accent2"/>
          </a:solidFill>
        </p:spPr>
        <p:txBody>
          <a:bodyPr lIns="360000" anchor="ctr" anchorCtr="0"/>
          <a:lstStyle/>
          <a:p>
            <a:pPr lvl="3"/>
            <a:r>
              <a:rPr lang="en-US" sz="1400" b="1" dirty="0">
                <a:solidFill>
                  <a:schemeClr val="bg1"/>
                </a:solidFill>
              </a:rPr>
              <a:t>Problem</a:t>
            </a:r>
          </a:p>
          <a:p>
            <a:pPr lvl="1"/>
            <a:r>
              <a:rPr lang="en-US" sz="1950" dirty="0">
                <a:solidFill>
                  <a:schemeClr val="bg1"/>
                </a:solidFill>
                <a:latin typeface="DM Sans" pitchFamily="2" charset="77"/>
              </a:rPr>
              <a:t>Graham does not follow a healthy and balanced diet. </a:t>
            </a:r>
          </a:p>
          <a:p>
            <a:pPr lvl="1"/>
            <a:r>
              <a:rPr lang="en-US" sz="1950" dirty="0">
                <a:solidFill>
                  <a:schemeClr val="bg1"/>
                </a:solidFill>
                <a:latin typeface="DM Sans" pitchFamily="2" charset="77"/>
              </a:rPr>
              <a:t>GP said he must improve diet to avoid health complications.</a:t>
            </a:r>
          </a:p>
        </p:txBody>
      </p:sp>
    </p:spTree>
    <p:extLst>
      <p:ext uri="{BB962C8B-B14F-4D97-AF65-F5344CB8AC3E}">
        <p14:creationId xmlns:p14="http://schemas.microsoft.com/office/powerpoint/2010/main" val="2340847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94699-229F-0ECC-E817-35AE4B3534F1}"/>
              </a:ext>
            </a:extLst>
          </p:cNvPr>
          <p:cNvSpPr>
            <a:spLocks noGrp="1"/>
          </p:cNvSpPr>
          <p:nvPr>
            <p:ph type="title"/>
          </p:nvPr>
        </p:nvSpPr>
        <p:spPr/>
        <p:txBody>
          <a:bodyPr/>
          <a:lstStyle/>
          <a:p>
            <a:r>
              <a:rPr lang="en-US"/>
              <a:t>Identifying the Current Behaviour</a:t>
            </a:r>
          </a:p>
        </p:txBody>
      </p:sp>
      <p:sp>
        <p:nvSpPr>
          <p:cNvPr id="4" name="Footer Placeholder 3">
            <a:extLst>
              <a:ext uri="{FF2B5EF4-FFF2-40B4-BE49-F238E27FC236}">
                <a16:creationId xmlns:a16="http://schemas.microsoft.com/office/drawing/2014/main" id="{FE19DDFA-ADE7-1D4C-42A4-8185B433A558}"/>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728742FD-6AC6-3DC0-DD36-15805034AF5F}"/>
              </a:ext>
            </a:extLst>
          </p:cNvPr>
          <p:cNvSpPr>
            <a:spLocks noGrp="1"/>
          </p:cNvSpPr>
          <p:nvPr>
            <p:ph type="sldNum" sz="quarter" idx="12"/>
          </p:nvPr>
        </p:nvSpPr>
        <p:spPr/>
        <p:txBody>
          <a:bodyPr/>
          <a:lstStyle/>
          <a:p>
            <a:fld id="{16C5AC08-0ACD-404A-9C9F-AB39E786C34A}" type="slidenum">
              <a:rPr lang="en-GB"/>
              <a:t>25</a:t>
            </a:fld>
            <a:endParaRPr lang="en-GB"/>
          </a:p>
        </p:txBody>
      </p:sp>
      <p:sp>
        <p:nvSpPr>
          <p:cNvPr id="6" name="Text Placeholder 5">
            <a:extLst>
              <a:ext uri="{FF2B5EF4-FFF2-40B4-BE49-F238E27FC236}">
                <a16:creationId xmlns:a16="http://schemas.microsoft.com/office/drawing/2014/main" id="{759AFE64-2838-4585-355A-7C92CC902CE7}"/>
              </a:ext>
            </a:extLst>
          </p:cNvPr>
          <p:cNvSpPr>
            <a:spLocks noGrp="1"/>
          </p:cNvSpPr>
          <p:nvPr>
            <p:ph type="body" sz="quarter" idx="13"/>
          </p:nvPr>
        </p:nvSpPr>
        <p:spPr/>
        <p:txBody>
          <a:bodyPr/>
          <a:lstStyle/>
          <a:p>
            <a:r>
              <a:rPr lang="en-US"/>
              <a:t>Identifying the Current Behaviour</a:t>
            </a:r>
          </a:p>
        </p:txBody>
      </p:sp>
      <p:sp>
        <p:nvSpPr>
          <p:cNvPr id="8" name="TextBox 7">
            <a:extLst>
              <a:ext uri="{FF2B5EF4-FFF2-40B4-BE49-F238E27FC236}">
                <a16:creationId xmlns:a16="http://schemas.microsoft.com/office/drawing/2014/main" id="{2D8E4EA0-927B-4528-3045-B2BE90BF77BE}"/>
              </a:ext>
            </a:extLst>
          </p:cNvPr>
          <p:cNvSpPr txBox="1"/>
          <p:nvPr/>
        </p:nvSpPr>
        <p:spPr>
          <a:xfrm>
            <a:off x="5525547" y="1520825"/>
            <a:ext cx="2144561" cy="338554"/>
          </a:xfrm>
          <a:prstGeom prst="rect">
            <a:avLst/>
          </a:prstGeom>
          <a:noFill/>
        </p:spPr>
        <p:txBody>
          <a:bodyPr wrap="square" rtlCol="0">
            <a:spAutoFit/>
          </a:bodyPr>
          <a:lstStyle/>
          <a:p>
            <a:r>
              <a:rPr lang="en-GB" sz="1600" dirty="0">
                <a:solidFill>
                  <a:schemeClr val="accent5"/>
                </a:solidFill>
                <a:latin typeface="DM Sans" pitchFamily="2" charset="77"/>
              </a:rPr>
              <a:t>Skipping breakfast</a:t>
            </a:r>
          </a:p>
        </p:txBody>
      </p:sp>
      <p:sp>
        <p:nvSpPr>
          <p:cNvPr id="9" name="TextBox 8">
            <a:extLst>
              <a:ext uri="{FF2B5EF4-FFF2-40B4-BE49-F238E27FC236}">
                <a16:creationId xmlns:a16="http://schemas.microsoft.com/office/drawing/2014/main" id="{C7967993-55F3-1234-74B3-91DC83D57571}"/>
              </a:ext>
            </a:extLst>
          </p:cNvPr>
          <p:cNvSpPr txBox="1"/>
          <p:nvPr/>
        </p:nvSpPr>
        <p:spPr>
          <a:xfrm>
            <a:off x="1077913" y="5788878"/>
            <a:ext cx="2139902" cy="584775"/>
          </a:xfrm>
          <a:prstGeom prst="rect">
            <a:avLst/>
          </a:prstGeom>
          <a:noFill/>
        </p:spPr>
        <p:txBody>
          <a:bodyPr wrap="square" rtlCol="0">
            <a:spAutoFit/>
          </a:bodyPr>
          <a:lstStyle/>
          <a:p>
            <a:r>
              <a:rPr lang="en-GB" sz="1600" dirty="0">
                <a:solidFill>
                  <a:schemeClr val="accent5"/>
                </a:solidFill>
                <a:latin typeface="DM Sans" pitchFamily="2" charset="77"/>
              </a:rPr>
              <a:t>Eating lots of sugary treats</a:t>
            </a:r>
          </a:p>
        </p:txBody>
      </p:sp>
      <p:sp>
        <p:nvSpPr>
          <p:cNvPr id="10" name="TextBox 9">
            <a:extLst>
              <a:ext uri="{FF2B5EF4-FFF2-40B4-BE49-F238E27FC236}">
                <a16:creationId xmlns:a16="http://schemas.microsoft.com/office/drawing/2014/main" id="{FAA64F4D-E29D-C0D6-4C5F-19BCCA5B0EC9}"/>
              </a:ext>
            </a:extLst>
          </p:cNvPr>
          <p:cNvSpPr txBox="1"/>
          <p:nvPr/>
        </p:nvSpPr>
        <p:spPr>
          <a:xfrm>
            <a:off x="9918467" y="3778272"/>
            <a:ext cx="2139902" cy="830997"/>
          </a:xfrm>
          <a:prstGeom prst="rect">
            <a:avLst/>
          </a:prstGeom>
          <a:noFill/>
        </p:spPr>
        <p:txBody>
          <a:bodyPr wrap="square" rtlCol="0">
            <a:spAutoFit/>
          </a:bodyPr>
          <a:lstStyle/>
          <a:p>
            <a:r>
              <a:rPr lang="en-GB" sz="1600" dirty="0">
                <a:solidFill>
                  <a:schemeClr val="accent5"/>
                </a:solidFill>
                <a:latin typeface="DM Sans" pitchFamily="2" charset="77"/>
              </a:rPr>
              <a:t>Driving for most journeys – even short ones</a:t>
            </a:r>
          </a:p>
        </p:txBody>
      </p:sp>
      <p:sp>
        <p:nvSpPr>
          <p:cNvPr id="11" name="TextBox 10">
            <a:extLst>
              <a:ext uri="{FF2B5EF4-FFF2-40B4-BE49-F238E27FC236}">
                <a16:creationId xmlns:a16="http://schemas.microsoft.com/office/drawing/2014/main" id="{1BB65398-7CE9-888D-9D07-97BB91B5DFA2}"/>
              </a:ext>
            </a:extLst>
          </p:cNvPr>
          <p:cNvSpPr txBox="1"/>
          <p:nvPr/>
        </p:nvSpPr>
        <p:spPr>
          <a:xfrm>
            <a:off x="1045356" y="3116552"/>
            <a:ext cx="2139902" cy="830997"/>
          </a:xfrm>
          <a:prstGeom prst="rect">
            <a:avLst/>
          </a:prstGeom>
          <a:noFill/>
        </p:spPr>
        <p:txBody>
          <a:bodyPr wrap="square" rtlCol="0">
            <a:spAutoFit/>
          </a:bodyPr>
          <a:lstStyle/>
          <a:p>
            <a:r>
              <a:rPr lang="en-GB" sz="1600" dirty="0">
                <a:solidFill>
                  <a:schemeClr val="accent5"/>
                </a:solidFill>
                <a:latin typeface="DM Sans" pitchFamily="2" charset="77"/>
              </a:rPr>
              <a:t>Not routinely buying fresh fruits or vegetables</a:t>
            </a:r>
          </a:p>
        </p:txBody>
      </p:sp>
      <p:sp>
        <p:nvSpPr>
          <p:cNvPr id="12" name="TextBox 11">
            <a:extLst>
              <a:ext uri="{FF2B5EF4-FFF2-40B4-BE49-F238E27FC236}">
                <a16:creationId xmlns:a16="http://schemas.microsoft.com/office/drawing/2014/main" id="{B0641156-4FB1-B3C6-BB70-89F5197BB9B5}"/>
              </a:ext>
            </a:extLst>
          </p:cNvPr>
          <p:cNvSpPr txBox="1"/>
          <p:nvPr/>
        </p:nvSpPr>
        <p:spPr>
          <a:xfrm>
            <a:off x="1075418" y="1525359"/>
            <a:ext cx="2139901" cy="584775"/>
          </a:xfrm>
          <a:prstGeom prst="rect">
            <a:avLst/>
          </a:prstGeom>
          <a:noFill/>
        </p:spPr>
        <p:txBody>
          <a:bodyPr wrap="square" rtlCol="0">
            <a:spAutoFit/>
          </a:bodyPr>
          <a:lstStyle/>
          <a:p>
            <a:r>
              <a:rPr lang="en-GB" sz="1600" dirty="0">
                <a:solidFill>
                  <a:schemeClr val="accent5"/>
                </a:solidFill>
                <a:latin typeface="DM Sans" pitchFamily="2" charset="77"/>
              </a:rPr>
              <a:t>Routinely eating ready meals </a:t>
            </a:r>
          </a:p>
        </p:txBody>
      </p:sp>
      <p:sp>
        <p:nvSpPr>
          <p:cNvPr id="13" name="TextBox 12">
            <a:extLst>
              <a:ext uri="{FF2B5EF4-FFF2-40B4-BE49-F238E27FC236}">
                <a16:creationId xmlns:a16="http://schemas.microsoft.com/office/drawing/2014/main" id="{FE3C23D6-D0AF-B239-9687-79E984414B43}"/>
              </a:ext>
            </a:extLst>
          </p:cNvPr>
          <p:cNvSpPr txBox="1"/>
          <p:nvPr/>
        </p:nvSpPr>
        <p:spPr>
          <a:xfrm>
            <a:off x="9918467" y="5765800"/>
            <a:ext cx="2016224" cy="584775"/>
          </a:xfrm>
          <a:prstGeom prst="rect">
            <a:avLst/>
          </a:prstGeom>
          <a:noFill/>
        </p:spPr>
        <p:txBody>
          <a:bodyPr wrap="square" rtlCol="0">
            <a:spAutoFit/>
          </a:bodyPr>
          <a:lstStyle/>
          <a:p>
            <a:r>
              <a:rPr lang="en-GB" sz="1600" dirty="0">
                <a:solidFill>
                  <a:schemeClr val="accent5"/>
                </a:solidFill>
                <a:latin typeface="DM Sans" pitchFamily="2" charset="77"/>
              </a:rPr>
              <a:t>Drinking fizzy drinks</a:t>
            </a:r>
          </a:p>
        </p:txBody>
      </p:sp>
      <p:sp>
        <p:nvSpPr>
          <p:cNvPr id="14" name="TextBox 13">
            <a:extLst>
              <a:ext uri="{FF2B5EF4-FFF2-40B4-BE49-F238E27FC236}">
                <a16:creationId xmlns:a16="http://schemas.microsoft.com/office/drawing/2014/main" id="{75A9061C-F854-7B80-CB5C-42D50423F2D6}"/>
              </a:ext>
            </a:extLst>
          </p:cNvPr>
          <p:cNvSpPr txBox="1"/>
          <p:nvPr/>
        </p:nvSpPr>
        <p:spPr>
          <a:xfrm>
            <a:off x="9918467" y="1544524"/>
            <a:ext cx="2032233" cy="584775"/>
          </a:xfrm>
          <a:prstGeom prst="rect">
            <a:avLst/>
          </a:prstGeom>
          <a:noFill/>
        </p:spPr>
        <p:txBody>
          <a:bodyPr wrap="square" rtlCol="0">
            <a:spAutoFit/>
          </a:bodyPr>
          <a:lstStyle/>
          <a:p>
            <a:r>
              <a:rPr lang="en-GB" sz="1600" dirty="0">
                <a:solidFill>
                  <a:schemeClr val="accent5"/>
                </a:solidFill>
                <a:latin typeface="DM Sans" pitchFamily="2" charset="77"/>
              </a:rPr>
              <a:t>Drinking lots of beer</a:t>
            </a:r>
          </a:p>
        </p:txBody>
      </p:sp>
      <p:sp>
        <p:nvSpPr>
          <p:cNvPr id="15" name="TextBox 14">
            <a:extLst>
              <a:ext uri="{FF2B5EF4-FFF2-40B4-BE49-F238E27FC236}">
                <a16:creationId xmlns:a16="http://schemas.microsoft.com/office/drawing/2014/main" id="{C1235C30-1958-70B3-E39C-4E82F4F3E2A8}"/>
              </a:ext>
            </a:extLst>
          </p:cNvPr>
          <p:cNvSpPr txBox="1"/>
          <p:nvPr/>
        </p:nvSpPr>
        <p:spPr>
          <a:xfrm>
            <a:off x="5208511" y="5911988"/>
            <a:ext cx="2611588" cy="584775"/>
          </a:xfrm>
          <a:prstGeom prst="rect">
            <a:avLst/>
          </a:prstGeom>
          <a:noFill/>
        </p:spPr>
        <p:txBody>
          <a:bodyPr wrap="square" rtlCol="0">
            <a:spAutoFit/>
          </a:bodyPr>
          <a:lstStyle/>
          <a:p>
            <a:r>
              <a:rPr lang="en-GB" sz="1600" dirty="0">
                <a:solidFill>
                  <a:schemeClr val="accent5"/>
                </a:solidFill>
                <a:latin typeface="DM Sans" pitchFamily="2" charset="77"/>
              </a:rPr>
              <a:t>Not believing healthy eating is important</a:t>
            </a:r>
          </a:p>
        </p:txBody>
      </p:sp>
      <p:sp>
        <p:nvSpPr>
          <p:cNvPr id="3" name="Content Placeholder 2">
            <a:extLst>
              <a:ext uri="{FF2B5EF4-FFF2-40B4-BE49-F238E27FC236}">
                <a16:creationId xmlns:a16="http://schemas.microsoft.com/office/drawing/2014/main" id="{7ED6D520-2958-98DB-42A7-756049C06B4C}"/>
              </a:ext>
            </a:extLst>
          </p:cNvPr>
          <p:cNvSpPr>
            <a:spLocks noGrp="1"/>
          </p:cNvSpPr>
          <p:nvPr>
            <p:ph idx="1"/>
          </p:nvPr>
        </p:nvSpPr>
        <p:spPr>
          <a:xfrm>
            <a:off x="3906836" y="2601277"/>
            <a:ext cx="5214939" cy="2084070"/>
          </a:xfrm>
          <a:prstGeom prst="roundRect">
            <a:avLst/>
          </a:prstGeom>
          <a:solidFill>
            <a:schemeClr val="accent2"/>
          </a:solidFill>
        </p:spPr>
        <p:txBody>
          <a:bodyPr lIns="360000" anchor="ctr" anchorCtr="0"/>
          <a:lstStyle/>
          <a:p>
            <a:pPr lvl="3"/>
            <a:r>
              <a:rPr lang="en-US" sz="1400" b="1" dirty="0">
                <a:solidFill>
                  <a:schemeClr val="bg1"/>
                </a:solidFill>
              </a:rPr>
              <a:t>Problem</a:t>
            </a:r>
          </a:p>
          <a:p>
            <a:pPr lvl="1"/>
            <a:r>
              <a:rPr lang="en-US" sz="1950" dirty="0">
                <a:solidFill>
                  <a:schemeClr val="bg1"/>
                </a:solidFill>
                <a:latin typeface="DM Sans" pitchFamily="2" charset="77"/>
              </a:rPr>
              <a:t>Graham does not follow a healthy and balanced diet. </a:t>
            </a:r>
          </a:p>
          <a:p>
            <a:pPr lvl="1"/>
            <a:r>
              <a:rPr lang="en-US" sz="1950" dirty="0">
                <a:solidFill>
                  <a:schemeClr val="bg1"/>
                </a:solidFill>
                <a:latin typeface="DM Sans" pitchFamily="2" charset="77"/>
              </a:rPr>
              <a:t>GP said he must improve diet to avoid health complications.</a:t>
            </a:r>
          </a:p>
        </p:txBody>
      </p:sp>
    </p:spTree>
    <p:extLst>
      <p:ext uri="{BB962C8B-B14F-4D97-AF65-F5344CB8AC3E}">
        <p14:creationId xmlns:p14="http://schemas.microsoft.com/office/powerpoint/2010/main" val="30349866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29D9E-DF96-48EF-5180-104A70F5E68B}"/>
              </a:ext>
            </a:extLst>
          </p:cNvPr>
          <p:cNvSpPr>
            <a:spLocks noGrp="1"/>
          </p:cNvSpPr>
          <p:nvPr>
            <p:ph type="title"/>
          </p:nvPr>
        </p:nvSpPr>
        <p:spPr/>
        <p:txBody>
          <a:bodyPr/>
          <a:lstStyle/>
          <a:p>
            <a:r>
              <a:rPr lang="en-US"/>
              <a:t>COM-B</a:t>
            </a:r>
          </a:p>
        </p:txBody>
      </p:sp>
      <p:sp>
        <p:nvSpPr>
          <p:cNvPr id="4" name="Footer Placeholder 3">
            <a:extLst>
              <a:ext uri="{FF2B5EF4-FFF2-40B4-BE49-F238E27FC236}">
                <a16:creationId xmlns:a16="http://schemas.microsoft.com/office/drawing/2014/main" id="{D635701C-FB4F-B2D5-1F45-5A2A9CF7187F}"/>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A984D808-2219-D3E3-90E7-FFDFB5356F68}"/>
              </a:ext>
            </a:extLst>
          </p:cNvPr>
          <p:cNvSpPr>
            <a:spLocks noGrp="1"/>
          </p:cNvSpPr>
          <p:nvPr>
            <p:ph type="sldNum" sz="quarter" idx="12"/>
          </p:nvPr>
        </p:nvSpPr>
        <p:spPr/>
        <p:txBody>
          <a:bodyPr/>
          <a:lstStyle/>
          <a:p>
            <a:fld id="{16C5AC08-0ACD-404A-9C9F-AB39E786C34A}" type="slidenum">
              <a:rPr lang="en-GB"/>
              <a:t>26</a:t>
            </a:fld>
            <a:endParaRPr lang="en-GB"/>
          </a:p>
        </p:txBody>
      </p:sp>
      <p:sp>
        <p:nvSpPr>
          <p:cNvPr id="6" name="Text Placeholder 5">
            <a:extLst>
              <a:ext uri="{FF2B5EF4-FFF2-40B4-BE49-F238E27FC236}">
                <a16:creationId xmlns:a16="http://schemas.microsoft.com/office/drawing/2014/main" id="{95AB9531-C6EF-FE0F-DFC3-5D548D018DE8}"/>
              </a:ext>
            </a:extLst>
          </p:cNvPr>
          <p:cNvSpPr>
            <a:spLocks noGrp="1"/>
          </p:cNvSpPr>
          <p:nvPr>
            <p:ph type="body" sz="quarter" idx="13"/>
          </p:nvPr>
        </p:nvSpPr>
        <p:spPr/>
        <p:txBody>
          <a:bodyPr/>
          <a:lstStyle/>
          <a:p>
            <a:r>
              <a:rPr lang="en-US"/>
              <a:t>COM-B</a:t>
            </a:r>
          </a:p>
        </p:txBody>
      </p:sp>
      <p:grpSp>
        <p:nvGrpSpPr>
          <p:cNvPr id="8" name="Group 7">
            <a:extLst>
              <a:ext uri="{FF2B5EF4-FFF2-40B4-BE49-F238E27FC236}">
                <a16:creationId xmlns:a16="http://schemas.microsoft.com/office/drawing/2014/main" id="{2C0D05C1-4865-A621-A7B0-C767AD78DD60}"/>
              </a:ext>
            </a:extLst>
          </p:cNvPr>
          <p:cNvGrpSpPr/>
          <p:nvPr/>
        </p:nvGrpSpPr>
        <p:grpSpPr>
          <a:xfrm>
            <a:off x="4851089" y="2040377"/>
            <a:ext cx="4885577" cy="1185423"/>
            <a:chOff x="4851089" y="2040377"/>
            <a:chExt cx="4885577" cy="1185423"/>
          </a:xfrm>
        </p:grpSpPr>
        <p:sp>
          <p:nvSpPr>
            <p:cNvPr id="9" name="Freeform 8">
              <a:extLst>
                <a:ext uri="{FF2B5EF4-FFF2-40B4-BE49-F238E27FC236}">
                  <a16:creationId xmlns:a16="http://schemas.microsoft.com/office/drawing/2014/main" id="{6AF60D9C-7B69-A74C-D55E-93190924F05D}"/>
                </a:ext>
              </a:extLst>
            </p:cNvPr>
            <p:cNvSpPr/>
            <p:nvPr/>
          </p:nvSpPr>
          <p:spPr>
            <a:xfrm>
              <a:off x="4902069" y="2040377"/>
              <a:ext cx="4834597" cy="1185423"/>
            </a:xfrm>
            <a:custGeom>
              <a:avLst/>
              <a:gdLst>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209094 h 1209094"/>
                <a:gd name="connsiteX1" fmla="*/ 2772995 w 4868334"/>
                <a:gd name="connsiteY1" fmla="*/ 90912 h 1209094"/>
                <a:gd name="connsiteX2" fmla="*/ 0 w 4868334"/>
                <a:gd name="connsiteY2" fmla="*/ 142294 h 1209094"/>
                <a:gd name="connsiteX0" fmla="*/ 4868334 w 4868334"/>
                <a:gd name="connsiteY0" fmla="*/ 1142579 h 1142579"/>
                <a:gd name="connsiteX1" fmla="*/ 2877698 w 4868334"/>
                <a:gd name="connsiteY1" fmla="*/ 143059 h 1142579"/>
                <a:gd name="connsiteX2" fmla="*/ 0 w 4868334"/>
                <a:gd name="connsiteY2" fmla="*/ 75779 h 1142579"/>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204318 h 1204318"/>
                <a:gd name="connsiteX1" fmla="*/ 2793935 w 4868334"/>
                <a:gd name="connsiteY1" fmla="*/ 93115 h 1204318"/>
                <a:gd name="connsiteX2" fmla="*/ 0 w 4868334"/>
                <a:gd name="connsiteY2" fmla="*/ 137518 h 1204318"/>
                <a:gd name="connsiteX0" fmla="*/ 4868334 w 4868334"/>
                <a:gd name="connsiteY0" fmla="*/ 1207380 h 1207380"/>
                <a:gd name="connsiteX1" fmla="*/ 2793935 w 4868334"/>
                <a:gd name="connsiteY1" fmla="*/ 96177 h 1207380"/>
                <a:gd name="connsiteX2" fmla="*/ 0 w 4868334"/>
                <a:gd name="connsiteY2" fmla="*/ 140580 h 1207380"/>
                <a:gd name="connsiteX0" fmla="*/ 4868334 w 4868334"/>
                <a:gd name="connsiteY0" fmla="*/ 1195420 h 1195420"/>
                <a:gd name="connsiteX1" fmla="*/ 2793935 w 4868334"/>
                <a:gd name="connsiteY1" fmla="*/ 84217 h 1195420"/>
                <a:gd name="connsiteX2" fmla="*/ 0 w 4868334"/>
                <a:gd name="connsiteY2" fmla="*/ 128620 h 1195420"/>
                <a:gd name="connsiteX0" fmla="*/ 4986997 w 4986997"/>
                <a:gd name="connsiteY0" fmla="*/ 1183521 h 1183521"/>
                <a:gd name="connsiteX1" fmla="*/ 2912598 w 4986997"/>
                <a:gd name="connsiteY1" fmla="*/ 72318 h 1183521"/>
                <a:gd name="connsiteX2" fmla="*/ 0 w 4986997"/>
                <a:gd name="connsiteY2" fmla="*/ 144642 h 1183521"/>
                <a:gd name="connsiteX0" fmla="*/ 4834597 w 4834597"/>
                <a:gd name="connsiteY0" fmla="*/ 1185423 h 1185423"/>
                <a:gd name="connsiteX1" fmla="*/ 2760198 w 4834597"/>
                <a:gd name="connsiteY1" fmla="*/ 74220 h 1185423"/>
                <a:gd name="connsiteX2" fmla="*/ 0 w 4834597"/>
                <a:gd name="connsiteY2" fmla="*/ 140194 h 1185423"/>
              </a:gdLst>
              <a:ahLst/>
              <a:cxnLst>
                <a:cxn ang="0">
                  <a:pos x="connsiteX0" y="connsiteY0"/>
                </a:cxn>
                <a:cxn ang="0">
                  <a:pos x="connsiteX1" y="connsiteY1"/>
                </a:cxn>
                <a:cxn ang="0">
                  <a:pos x="connsiteX2" y="connsiteY2"/>
                </a:cxn>
              </a:cxnLst>
              <a:rect l="l" t="t" r="r" b="b"/>
              <a:pathLst>
                <a:path w="4834597" h="1185423">
                  <a:moveTo>
                    <a:pt x="4834597" y="1185423"/>
                  </a:moveTo>
                  <a:cubicBezTo>
                    <a:pt x="4429947" y="523279"/>
                    <a:pt x="3565964" y="248425"/>
                    <a:pt x="2760198" y="74220"/>
                  </a:cubicBezTo>
                  <a:cubicBezTo>
                    <a:pt x="1954432" y="-99985"/>
                    <a:pt x="450801" y="78988"/>
                    <a:pt x="0" y="140194"/>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0" name="Triangle 9">
              <a:extLst>
                <a:ext uri="{FF2B5EF4-FFF2-40B4-BE49-F238E27FC236}">
                  <a16:creationId xmlns:a16="http://schemas.microsoft.com/office/drawing/2014/main" id="{089DB2F7-61F7-3FAF-81FF-03B037836634}"/>
                </a:ext>
              </a:extLst>
            </p:cNvPr>
            <p:cNvSpPr/>
            <p:nvPr/>
          </p:nvSpPr>
          <p:spPr>
            <a:xfrm rot="15824066">
              <a:off x="4832140" y="2127663"/>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22E51618-4C04-C48B-D505-9CAF77D432C7}"/>
              </a:ext>
            </a:extLst>
          </p:cNvPr>
          <p:cNvGrpSpPr/>
          <p:nvPr/>
        </p:nvGrpSpPr>
        <p:grpSpPr>
          <a:xfrm>
            <a:off x="4837475" y="3985806"/>
            <a:ext cx="3378179" cy="417364"/>
            <a:chOff x="4837475" y="3985806"/>
            <a:chExt cx="3378179" cy="417364"/>
          </a:xfrm>
        </p:grpSpPr>
        <p:sp>
          <p:nvSpPr>
            <p:cNvPr id="12" name="Freeform 11">
              <a:extLst>
                <a:ext uri="{FF2B5EF4-FFF2-40B4-BE49-F238E27FC236}">
                  <a16:creationId xmlns:a16="http://schemas.microsoft.com/office/drawing/2014/main" id="{2E07C2F5-6539-2E0C-1331-A8C7AD915698}"/>
                </a:ext>
              </a:extLst>
            </p:cNvPr>
            <p:cNvSpPr/>
            <p:nvPr/>
          </p:nvSpPr>
          <p:spPr>
            <a:xfrm flipV="1">
              <a:off x="4900963" y="4025996"/>
              <a:ext cx="3314691" cy="377174"/>
            </a:xfrm>
            <a:custGeom>
              <a:avLst/>
              <a:gdLst>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8257 h 475979"/>
                <a:gd name="connsiteX1" fmla="*/ 1668257 w 3301613"/>
                <a:gd name="connsiteY1" fmla="*/ 1329 h 475979"/>
                <a:gd name="connsiteX2" fmla="*/ 3301613 w 3301613"/>
                <a:gd name="connsiteY2" fmla="*/ 475979 h 475979"/>
                <a:gd name="connsiteX0" fmla="*/ 0 w 3301613"/>
                <a:gd name="connsiteY0" fmla="*/ 376928 h 376928"/>
                <a:gd name="connsiteX1" fmla="*/ 1668257 w 3301613"/>
                <a:gd name="connsiteY1" fmla="*/ 0 h 376928"/>
                <a:gd name="connsiteX2" fmla="*/ 3301613 w 3301613"/>
                <a:gd name="connsiteY2" fmla="*/ 376928 h 376928"/>
                <a:gd name="connsiteX0" fmla="*/ 0 w 3212979"/>
                <a:gd name="connsiteY0" fmla="*/ 343486 h 377174"/>
                <a:gd name="connsiteX1" fmla="*/ 1579623 w 3212979"/>
                <a:gd name="connsiteY1" fmla="*/ 246 h 377174"/>
                <a:gd name="connsiteX2" fmla="*/ 3212979 w 3212979"/>
                <a:gd name="connsiteY2" fmla="*/ 377174 h 377174"/>
              </a:gdLst>
              <a:ahLst/>
              <a:cxnLst>
                <a:cxn ang="0">
                  <a:pos x="connsiteX0" y="connsiteY0"/>
                </a:cxn>
                <a:cxn ang="0">
                  <a:pos x="connsiteX1" y="connsiteY1"/>
                </a:cxn>
                <a:cxn ang="0">
                  <a:pos x="connsiteX2" y="connsiteY2"/>
                </a:cxn>
              </a:cxnLst>
              <a:rect l="l" t="t" r="r" b="b"/>
              <a:pathLst>
                <a:path w="3212979" h="377174">
                  <a:moveTo>
                    <a:pt x="0" y="343486"/>
                  </a:moveTo>
                  <a:cubicBezTo>
                    <a:pt x="510133" y="84057"/>
                    <a:pt x="1044127" y="-5369"/>
                    <a:pt x="1579623" y="246"/>
                  </a:cubicBezTo>
                  <a:cubicBezTo>
                    <a:pt x="2115119" y="5861"/>
                    <a:pt x="2573132" y="27003"/>
                    <a:pt x="3212979" y="377174"/>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63066052-E3BF-4D33-CD28-34B634E3132B}"/>
                </a:ext>
              </a:extLst>
            </p:cNvPr>
            <p:cNvSpPr/>
            <p:nvPr/>
          </p:nvSpPr>
          <p:spPr>
            <a:xfrm rot="18000000">
              <a:off x="4818526" y="4004755"/>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B651084B-1520-BE70-1D25-5EBA4FA0B20D}"/>
              </a:ext>
            </a:extLst>
          </p:cNvPr>
          <p:cNvGrpSpPr/>
          <p:nvPr/>
        </p:nvGrpSpPr>
        <p:grpSpPr>
          <a:xfrm>
            <a:off x="4851089" y="4473385"/>
            <a:ext cx="4894375" cy="1189959"/>
            <a:chOff x="4851089" y="4473385"/>
            <a:chExt cx="4894375" cy="1189959"/>
          </a:xfrm>
        </p:grpSpPr>
        <p:sp>
          <p:nvSpPr>
            <p:cNvPr id="15" name="Freeform 14">
              <a:extLst>
                <a:ext uri="{FF2B5EF4-FFF2-40B4-BE49-F238E27FC236}">
                  <a16:creationId xmlns:a16="http://schemas.microsoft.com/office/drawing/2014/main" id="{E2ED3387-DB32-6854-6302-74743DA2A2C8}"/>
                </a:ext>
              </a:extLst>
            </p:cNvPr>
            <p:cNvSpPr/>
            <p:nvPr/>
          </p:nvSpPr>
          <p:spPr>
            <a:xfrm flipV="1">
              <a:off x="4909135" y="4473385"/>
              <a:ext cx="4836329" cy="1189959"/>
            </a:xfrm>
            <a:custGeom>
              <a:avLst/>
              <a:gdLst>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209094 h 1209094"/>
                <a:gd name="connsiteX1" fmla="*/ 2772995 w 4868334"/>
                <a:gd name="connsiteY1" fmla="*/ 90912 h 1209094"/>
                <a:gd name="connsiteX2" fmla="*/ 0 w 4868334"/>
                <a:gd name="connsiteY2" fmla="*/ 142294 h 1209094"/>
                <a:gd name="connsiteX0" fmla="*/ 4868334 w 4868334"/>
                <a:gd name="connsiteY0" fmla="*/ 1142579 h 1142579"/>
                <a:gd name="connsiteX1" fmla="*/ 2877698 w 4868334"/>
                <a:gd name="connsiteY1" fmla="*/ 143059 h 1142579"/>
                <a:gd name="connsiteX2" fmla="*/ 0 w 4868334"/>
                <a:gd name="connsiteY2" fmla="*/ 75779 h 1142579"/>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204318 h 1204318"/>
                <a:gd name="connsiteX1" fmla="*/ 2793935 w 4868334"/>
                <a:gd name="connsiteY1" fmla="*/ 93115 h 1204318"/>
                <a:gd name="connsiteX2" fmla="*/ 0 w 4868334"/>
                <a:gd name="connsiteY2" fmla="*/ 137518 h 1204318"/>
                <a:gd name="connsiteX0" fmla="*/ 4868334 w 4868334"/>
                <a:gd name="connsiteY0" fmla="*/ 1207380 h 1207380"/>
                <a:gd name="connsiteX1" fmla="*/ 2793935 w 4868334"/>
                <a:gd name="connsiteY1" fmla="*/ 96177 h 1207380"/>
                <a:gd name="connsiteX2" fmla="*/ 0 w 4868334"/>
                <a:gd name="connsiteY2" fmla="*/ 140580 h 1207380"/>
                <a:gd name="connsiteX0" fmla="*/ 4868334 w 4868334"/>
                <a:gd name="connsiteY0" fmla="*/ 1195420 h 1195420"/>
                <a:gd name="connsiteX1" fmla="*/ 2793935 w 4868334"/>
                <a:gd name="connsiteY1" fmla="*/ 84217 h 1195420"/>
                <a:gd name="connsiteX2" fmla="*/ 0 w 4868334"/>
                <a:gd name="connsiteY2" fmla="*/ 128620 h 1195420"/>
                <a:gd name="connsiteX0" fmla="*/ 4986997 w 4986997"/>
                <a:gd name="connsiteY0" fmla="*/ 1183521 h 1183521"/>
                <a:gd name="connsiteX1" fmla="*/ 2912598 w 4986997"/>
                <a:gd name="connsiteY1" fmla="*/ 72318 h 1183521"/>
                <a:gd name="connsiteX2" fmla="*/ 0 w 4986997"/>
                <a:gd name="connsiteY2" fmla="*/ 144642 h 1183521"/>
                <a:gd name="connsiteX0" fmla="*/ 4836329 w 4836329"/>
                <a:gd name="connsiteY0" fmla="*/ 1189959 h 1189959"/>
                <a:gd name="connsiteX1" fmla="*/ 2761930 w 4836329"/>
                <a:gd name="connsiteY1" fmla="*/ 78756 h 1189959"/>
                <a:gd name="connsiteX2" fmla="*/ 0 w 4836329"/>
                <a:gd name="connsiteY2" fmla="*/ 130298 h 1189959"/>
              </a:gdLst>
              <a:ahLst/>
              <a:cxnLst>
                <a:cxn ang="0">
                  <a:pos x="connsiteX0" y="connsiteY0"/>
                </a:cxn>
                <a:cxn ang="0">
                  <a:pos x="connsiteX1" y="connsiteY1"/>
                </a:cxn>
                <a:cxn ang="0">
                  <a:pos x="connsiteX2" y="connsiteY2"/>
                </a:cxn>
              </a:cxnLst>
              <a:rect l="l" t="t" r="r" b="b"/>
              <a:pathLst>
                <a:path w="4836329" h="1189959">
                  <a:moveTo>
                    <a:pt x="4836329" y="1189959"/>
                  </a:moveTo>
                  <a:cubicBezTo>
                    <a:pt x="4431679" y="527815"/>
                    <a:pt x="3567985" y="255366"/>
                    <a:pt x="2761930" y="78756"/>
                  </a:cubicBezTo>
                  <a:cubicBezTo>
                    <a:pt x="1955875" y="-97854"/>
                    <a:pt x="450801" y="69092"/>
                    <a:pt x="0" y="130298"/>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6" name="Triangle 15">
              <a:extLst>
                <a:ext uri="{FF2B5EF4-FFF2-40B4-BE49-F238E27FC236}">
                  <a16:creationId xmlns:a16="http://schemas.microsoft.com/office/drawing/2014/main" id="{FCF2C0EB-868D-8592-E996-5C1643CC624A}"/>
                </a:ext>
              </a:extLst>
            </p:cNvPr>
            <p:cNvSpPr/>
            <p:nvPr/>
          </p:nvSpPr>
          <p:spPr>
            <a:xfrm rot="16847047">
              <a:off x="4832140" y="5473535"/>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a:extLst>
              <a:ext uri="{FF2B5EF4-FFF2-40B4-BE49-F238E27FC236}">
                <a16:creationId xmlns:a16="http://schemas.microsoft.com/office/drawing/2014/main" id="{5D415949-E4F8-F907-D6EE-309110380AEA}"/>
              </a:ext>
            </a:extLst>
          </p:cNvPr>
          <p:cNvCxnSpPr>
            <a:cxnSpLocks/>
          </p:cNvCxnSpPr>
          <p:nvPr/>
        </p:nvCxnSpPr>
        <p:spPr>
          <a:xfrm>
            <a:off x="2978317" y="2816153"/>
            <a:ext cx="0" cy="297495"/>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80C842E2-816A-C300-B624-DA88EA76EC27}"/>
              </a:ext>
            </a:extLst>
          </p:cNvPr>
          <p:cNvGrpSpPr/>
          <p:nvPr/>
        </p:nvGrpSpPr>
        <p:grpSpPr>
          <a:xfrm>
            <a:off x="4793827" y="4520622"/>
            <a:ext cx="5324723" cy="1526502"/>
            <a:chOff x="4793827" y="4520622"/>
            <a:chExt cx="5324723" cy="1526502"/>
          </a:xfrm>
        </p:grpSpPr>
        <p:sp>
          <p:nvSpPr>
            <p:cNvPr id="19" name="Freeform 18">
              <a:extLst>
                <a:ext uri="{FF2B5EF4-FFF2-40B4-BE49-F238E27FC236}">
                  <a16:creationId xmlns:a16="http://schemas.microsoft.com/office/drawing/2014/main" id="{D202907B-E851-283C-C381-3ED631C98C6B}"/>
                </a:ext>
              </a:extLst>
            </p:cNvPr>
            <p:cNvSpPr/>
            <p:nvPr/>
          </p:nvSpPr>
          <p:spPr>
            <a:xfrm flipV="1">
              <a:off x="4793827" y="4577330"/>
              <a:ext cx="5255050" cy="1469794"/>
            </a:xfrm>
            <a:custGeom>
              <a:avLst/>
              <a:gdLst>
                <a:gd name="connsiteX0" fmla="*/ 0 w 5191932"/>
                <a:gd name="connsiteY0" fmla="*/ 0 h 1441342"/>
                <a:gd name="connsiteX1" fmla="*/ 3308888 w 5191932"/>
                <a:gd name="connsiteY1" fmla="*/ 588936 h 1441342"/>
                <a:gd name="connsiteX2" fmla="*/ 5191932 w 5191932"/>
                <a:gd name="connsiteY2" fmla="*/ 1441342 h 1441342"/>
                <a:gd name="connsiteX0" fmla="*/ 0 w 5191932"/>
                <a:gd name="connsiteY0" fmla="*/ 0 h 1441342"/>
                <a:gd name="connsiteX1" fmla="*/ 2905932 w 5191932"/>
                <a:gd name="connsiteY1" fmla="*/ 131736 h 1441342"/>
                <a:gd name="connsiteX2" fmla="*/ 5191932 w 5191932"/>
                <a:gd name="connsiteY2" fmla="*/ 1441342 h 1441342"/>
                <a:gd name="connsiteX0" fmla="*/ 0 w 5191932"/>
                <a:gd name="connsiteY0" fmla="*/ 24987 h 1466329"/>
                <a:gd name="connsiteX1" fmla="*/ 3316637 w 5191932"/>
                <a:gd name="connsiteY1" fmla="*/ 86981 h 1466329"/>
                <a:gd name="connsiteX2" fmla="*/ 5191932 w 5191932"/>
                <a:gd name="connsiteY2" fmla="*/ 1466329 h 1466329"/>
                <a:gd name="connsiteX0" fmla="*/ 0 w 5191932"/>
                <a:gd name="connsiteY0" fmla="*/ 92711 h 1534053"/>
                <a:gd name="connsiteX1" fmla="*/ 3316637 w 5191932"/>
                <a:gd name="connsiteY1" fmla="*/ 154705 h 1534053"/>
                <a:gd name="connsiteX2" fmla="*/ 5191932 w 5191932"/>
                <a:gd name="connsiteY2" fmla="*/ 1534053 h 1534053"/>
                <a:gd name="connsiteX0" fmla="*/ 0 w 5191936"/>
                <a:gd name="connsiteY0" fmla="*/ 92711 h 1534053"/>
                <a:gd name="connsiteX1" fmla="*/ 3316637 w 5191936"/>
                <a:gd name="connsiteY1" fmla="*/ 154705 h 1534053"/>
                <a:gd name="connsiteX2" fmla="*/ 5191932 w 5191936"/>
                <a:gd name="connsiteY2" fmla="*/ 1534053 h 1534053"/>
                <a:gd name="connsiteX0" fmla="*/ 0 w 5264575"/>
                <a:gd name="connsiteY0" fmla="*/ 97323 h 1530119"/>
                <a:gd name="connsiteX1" fmla="*/ 3389276 w 5264575"/>
                <a:gd name="connsiteY1" fmla="*/ 150771 h 1530119"/>
                <a:gd name="connsiteX2" fmla="*/ 5264571 w 5264575"/>
                <a:gd name="connsiteY2" fmla="*/ 1530119 h 1530119"/>
                <a:gd name="connsiteX0" fmla="*/ 0 w 5261400"/>
                <a:gd name="connsiteY0" fmla="*/ 97323 h 1469794"/>
                <a:gd name="connsiteX1" fmla="*/ 3389276 w 5261400"/>
                <a:gd name="connsiteY1" fmla="*/ 150771 h 1469794"/>
                <a:gd name="connsiteX2" fmla="*/ 5261396 w 5261400"/>
                <a:gd name="connsiteY2" fmla="*/ 1469794 h 1469794"/>
                <a:gd name="connsiteX0" fmla="*/ 0 w 5255050"/>
                <a:gd name="connsiteY0" fmla="*/ 97323 h 1469794"/>
                <a:gd name="connsiteX1" fmla="*/ 3389276 w 5255050"/>
                <a:gd name="connsiteY1" fmla="*/ 150771 h 1469794"/>
                <a:gd name="connsiteX2" fmla="*/ 5255046 w 5255050"/>
                <a:gd name="connsiteY2" fmla="*/ 1469794 h 1469794"/>
              </a:gdLst>
              <a:ahLst/>
              <a:cxnLst>
                <a:cxn ang="0">
                  <a:pos x="connsiteX0" y="connsiteY0"/>
                </a:cxn>
                <a:cxn ang="0">
                  <a:pos x="connsiteX1" y="connsiteY1"/>
                </a:cxn>
                <a:cxn ang="0">
                  <a:pos x="connsiteX2" y="connsiteY2"/>
                </a:cxn>
              </a:cxnLst>
              <a:rect l="l" t="t" r="r" b="b"/>
              <a:pathLst>
                <a:path w="5255050" h="1469794">
                  <a:moveTo>
                    <a:pt x="0" y="97323"/>
                  </a:moveTo>
                  <a:cubicBezTo>
                    <a:pt x="1252779" y="8208"/>
                    <a:pt x="2523954" y="-89453"/>
                    <a:pt x="3389276" y="150771"/>
                  </a:cubicBezTo>
                  <a:cubicBezTo>
                    <a:pt x="4254598" y="390995"/>
                    <a:pt x="5257629" y="975140"/>
                    <a:pt x="5255046" y="1469794"/>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F3921899-81D7-9B87-79E9-6CD41353A4B5}"/>
                </a:ext>
              </a:extLst>
            </p:cNvPr>
            <p:cNvSpPr/>
            <p:nvPr/>
          </p:nvSpPr>
          <p:spPr>
            <a:xfrm>
              <a:off x="9979686" y="4520622"/>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0B7B7B4-02B9-A214-7BAC-109284E089E0}"/>
              </a:ext>
            </a:extLst>
          </p:cNvPr>
          <p:cNvGrpSpPr/>
          <p:nvPr/>
        </p:nvGrpSpPr>
        <p:grpSpPr>
          <a:xfrm>
            <a:off x="4793828" y="1693527"/>
            <a:ext cx="5324722" cy="1531196"/>
            <a:chOff x="4793828" y="1693527"/>
            <a:chExt cx="5324722" cy="1531196"/>
          </a:xfrm>
        </p:grpSpPr>
        <p:sp>
          <p:nvSpPr>
            <p:cNvPr id="22" name="Freeform 21">
              <a:extLst>
                <a:ext uri="{FF2B5EF4-FFF2-40B4-BE49-F238E27FC236}">
                  <a16:creationId xmlns:a16="http://schemas.microsoft.com/office/drawing/2014/main" id="{40336768-D5ED-736B-B8D5-D050C424097C}"/>
                </a:ext>
              </a:extLst>
            </p:cNvPr>
            <p:cNvSpPr/>
            <p:nvPr/>
          </p:nvSpPr>
          <p:spPr>
            <a:xfrm>
              <a:off x="4793828" y="1693527"/>
              <a:ext cx="5261378" cy="1472569"/>
            </a:xfrm>
            <a:custGeom>
              <a:avLst/>
              <a:gdLst>
                <a:gd name="connsiteX0" fmla="*/ 0 w 5191932"/>
                <a:gd name="connsiteY0" fmla="*/ 0 h 1441342"/>
                <a:gd name="connsiteX1" fmla="*/ 3308888 w 5191932"/>
                <a:gd name="connsiteY1" fmla="*/ 588936 h 1441342"/>
                <a:gd name="connsiteX2" fmla="*/ 5191932 w 5191932"/>
                <a:gd name="connsiteY2" fmla="*/ 1441342 h 1441342"/>
                <a:gd name="connsiteX0" fmla="*/ 0 w 5191932"/>
                <a:gd name="connsiteY0" fmla="*/ 0 h 1441342"/>
                <a:gd name="connsiteX1" fmla="*/ 2905932 w 5191932"/>
                <a:gd name="connsiteY1" fmla="*/ 131736 h 1441342"/>
                <a:gd name="connsiteX2" fmla="*/ 5191932 w 5191932"/>
                <a:gd name="connsiteY2" fmla="*/ 1441342 h 1441342"/>
                <a:gd name="connsiteX0" fmla="*/ 0 w 5191932"/>
                <a:gd name="connsiteY0" fmla="*/ 24987 h 1466329"/>
                <a:gd name="connsiteX1" fmla="*/ 3316637 w 5191932"/>
                <a:gd name="connsiteY1" fmla="*/ 86981 h 1466329"/>
                <a:gd name="connsiteX2" fmla="*/ 5191932 w 5191932"/>
                <a:gd name="connsiteY2" fmla="*/ 1466329 h 1466329"/>
                <a:gd name="connsiteX0" fmla="*/ 0 w 5191932"/>
                <a:gd name="connsiteY0" fmla="*/ 92711 h 1534053"/>
                <a:gd name="connsiteX1" fmla="*/ 3316637 w 5191932"/>
                <a:gd name="connsiteY1" fmla="*/ 154705 h 1534053"/>
                <a:gd name="connsiteX2" fmla="*/ 5191932 w 5191932"/>
                <a:gd name="connsiteY2" fmla="*/ 1534053 h 1534053"/>
                <a:gd name="connsiteX0" fmla="*/ 0 w 5191936"/>
                <a:gd name="connsiteY0" fmla="*/ 92711 h 1534053"/>
                <a:gd name="connsiteX1" fmla="*/ 3316637 w 5191936"/>
                <a:gd name="connsiteY1" fmla="*/ 154705 h 1534053"/>
                <a:gd name="connsiteX2" fmla="*/ 5191932 w 5191936"/>
                <a:gd name="connsiteY2" fmla="*/ 1534053 h 1534053"/>
                <a:gd name="connsiteX0" fmla="*/ 0 w 5264575"/>
                <a:gd name="connsiteY0" fmla="*/ 97323 h 1530119"/>
                <a:gd name="connsiteX1" fmla="*/ 3389276 w 5264575"/>
                <a:gd name="connsiteY1" fmla="*/ 150771 h 1530119"/>
                <a:gd name="connsiteX2" fmla="*/ 5264571 w 5264575"/>
                <a:gd name="connsiteY2" fmla="*/ 1530119 h 1530119"/>
                <a:gd name="connsiteX0" fmla="*/ 0 w 5261378"/>
                <a:gd name="connsiteY0" fmla="*/ 97323 h 1472569"/>
                <a:gd name="connsiteX1" fmla="*/ 3389276 w 5261378"/>
                <a:gd name="connsiteY1" fmla="*/ 150771 h 1472569"/>
                <a:gd name="connsiteX2" fmla="*/ 5261374 w 5261378"/>
                <a:gd name="connsiteY2" fmla="*/ 1472569 h 1472569"/>
              </a:gdLst>
              <a:ahLst/>
              <a:cxnLst>
                <a:cxn ang="0">
                  <a:pos x="connsiteX0" y="connsiteY0"/>
                </a:cxn>
                <a:cxn ang="0">
                  <a:pos x="connsiteX1" y="connsiteY1"/>
                </a:cxn>
                <a:cxn ang="0">
                  <a:pos x="connsiteX2" y="connsiteY2"/>
                </a:cxn>
              </a:cxnLst>
              <a:rect l="l" t="t" r="r" b="b"/>
              <a:pathLst>
                <a:path w="5261378" h="1472569">
                  <a:moveTo>
                    <a:pt x="0" y="97323"/>
                  </a:moveTo>
                  <a:cubicBezTo>
                    <a:pt x="1252779" y="8208"/>
                    <a:pt x="2523954" y="-89453"/>
                    <a:pt x="3389276" y="150771"/>
                  </a:cubicBezTo>
                  <a:cubicBezTo>
                    <a:pt x="4254598" y="390995"/>
                    <a:pt x="5263957" y="977915"/>
                    <a:pt x="5261374" y="1472569"/>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E3B181CD-2E50-0E42-5824-83786F7AAE9A}"/>
                </a:ext>
              </a:extLst>
            </p:cNvPr>
            <p:cNvSpPr/>
            <p:nvPr/>
          </p:nvSpPr>
          <p:spPr>
            <a:xfrm rot="10800000">
              <a:off x="9979686" y="3123758"/>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15279D4-3205-26A4-1654-2494350C74AE}"/>
              </a:ext>
            </a:extLst>
          </p:cNvPr>
          <p:cNvGrpSpPr/>
          <p:nvPr/>
        </p:nvGrpSpPr>
        <p:grpSpPr>
          <a:xfrm>
            <a:off x="4812960" y="3244295"/>
            <a:ext cx="3375481" cy="411336"/>
            <a:chOff x="4812960" y="3244295"/>
            <a:chExt cx="3375481" cy="411336"/>
          </a:xfrm>
        </p:grpSpPr>
        <p:sp>
          <p:nvSpPr>
            <p:cNvPr id="25" name="Freeform 24">
              <a:extLst>
                <a:ext uri="{FF2B5EF4-FFF2-40B4-BE49-F238E27FC236}">
                  <a16:creationId xmlns:a16="http://schemas.microsoft.com/office/drawing/2014/main" id="{ACC1270C-62CF-11A4-A437-9A22FEE05C03}"/>
                </a:ext>
              </a:extLst>
            </p:cNvPr>
            <p:cNvSpPr/>
            <p:nvPr/>
          </p:nvSpPr>
          <p:spPr>
            <a:xfrm>
              <a:off x="4812960" y="3244295"/>
              <a:ext cx="3333270" cy="378403"/>
            </a:xfrm>
            <a:custGeom>
              <a:avLst/>
              <a:gdLst>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8257 h 475979"/>
                <a:gd name="connsiteX1" fmla="*/ 1668257 w 3301613"/>
                <a:gd name="connsiteY1" fmla="*/ 1329 h 475979"/>
                <a:gd name="connsiteX2" fmla="*/ 3301613 w 3301613"/>
                <a:gd name="connsiteY2" fmla="*/ 475979 h 475979"/>
                <a:gd name="connsiteX0" fmla="*/ 0 w 3301613"/>
                <a:gd name="connsiteY0" fmla="*/ 376928 h 376928"/>
                <a:gd name="connsiteX1" fmla="*/ 1668257 w 3301613"/>
                <a:gd name="connsiteY1" fmla="*/ 0 h 376928"/>
                <a:gd name="connsiteX2" fmla="*/ 3301613 w 3301613"/>
                <a:gd name="connsiteY2" fmla="*/ 376928 h 376928"/>
                <a:gd name="connsiteX0" fmla="*/ 0 w 3230988"/>
                <a:gd name="connsiteY0" fmla="*/ 378403 h 378403"/>
                <a:gd name="connsiteX1" fmla="*/ 1668257 w 3230988"/>
                <a:gd name="connsiteY1" fmla="*/ 1475 h 378403"/>
                <a:gd name="connsiteX2" fmla="*/ 3230988 w 3230988"/>
                <a:gd name="connsiteY2" fmla="*/ 341972 h 378403"/>
              </a:gdLst>
              <a:ahLst/>
              <a:cxnLst>
                <a:cxn ang="0">
                  <a:pos x="connsiteX0" y="connsiteY0"/>
                </a:cxn>
                <a:cxn ang="0">
                  <a:pos x="connsiteX1" y="connsiteY1"/>
                </a:cxn>
                <a:cxn ang="0">
                  <a:pos x="connsiteX2" y="connsiteY2"/>
                </a:cxn>
              </a:cxnLst>
              <a:rect l="l" t="t" r="r" b="b"/>
              <a:pathLst>
                <a:path w="3230988" h="378403">
                  <a:moveTo>
                    <a:pt x="0" y="378403"/>
                  </a:moveTo>
                  <a:cubicBezTo>
                    <a:pt x="510133" y="118974"/>
                    <a:pt x="1129759" y="7547"/>
                    <a:pt x="1668257" y="1475"/>
                  </a:cubicBezTo>
                  <a:cubicBezTo>
                    <a:pt x="2206755" y="-4597"/>
                    <a:pt x="2591141" y="-8199"/>
                    <a:pt x="3230988" y="341972"/>
                  </a:cubicBezTo>
                </a:path>
              </a:pathLst>
            </a:cu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408CF3EE-E5D8-E5D7-350D-4D6074603F68}"/>
                </a:ext>
              </a:extLst>
            </p:cNvPr>
            <p:cNvSpPr/>
            <p:nvPr/>
          </p:nvSpPr>
          <p:spPr>
            <a:xfrm rot="6729323">
              <a:off x="8068527" y="3535716"/>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845AA8F3-91A1-4577-BB7B-6AFE72527E00}"/>
              </a:ext>
            </a:extLst>
          </p:cNvPr>
          <p:cNvCxnSpPr>
            <a:cxnSpLocks/>
          </p:cNvCxnSpPr>
          <p:nvPr/>
        </p:nvCxnSpPr>
        <p:spPr>
          <a:xfrm flipV="1">
            <a:off x="2978317" y="4620126"/>
            <a:ext cx="0" cy="297495"/>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8" name="!!Motivation">
            <a:extLst>
              <a:ext uri="{FF2B5EF4-FFF2-40B4-BE49-F238E27FC236}">
                <a16:creationId xmlns:a16="http://schemas.microsoft.com/office/drawing/2014/main" id="{649FA2B5-54D7-4A9F-5CCC-0E2EA1A098AA}"/>
              </a:ext>
            </a:extLst>
          </p:cNvPr>
          <p:cNvSpPr txBox="1"/>
          <p:nvPr/>
        </p:nvSpPr>
        <p:spPr>
          <a:xfrm>
            <a:off x="1077913" y="3219450"/>
            <a:ext cx="3770312" cy="1301750"/>
          </a:xfrm>
          <a:prstGeom prst="roundRect">
            <a:avLst>
              <a:gd name="adj" fmla="val 8745"/>
            </a:avLst>
          </a:prstGeom>
          <a:solidFill>
            <a:schemeClr val="accent2"/>
          </a:solidFill>
        </p:spPr>
        <p:txBody>
          <a:bodyPr wrap="square" rtlCol="0" anchor="t" anchorCtr="0">
            <a:noAutofit/>
          </a:bodyPr>
          <a:lstStyle/>
          <a:p>
            <a:pPr algn="ctr"/>
            <a:r>
              <a:rPr lang="en-US" sz="1950" b="1">
                <a:solidFill>
                  <a:schemeClr val="bg1"/>
                </a:solidFill>
                <a:latin typeface="DM Sans" pitchFamily="2" charset="77"/>
              </a:rPr>
              <a:t>Motivation</a:t>
            </a:r>
          </a:p>
        </p:txBody>
      </p:sp>
      <p:sp>
        <p:nvSpPr>
          <p:cNvPr id="29" name="!!Capability">
            <a:extLst>
              <a:ext uri="{FF2B5EF4-FFF2-40B4-BE49-F238E27FC236}">
                <a16:creationId xmlns:a16="http://schemas.microsoft.com/office/drawing/2014/main" id="{807FB30E-37CC-BCEF-2747-2D6F3F391EC5}"/>
              </a:ext>
            </a:extLst>
          </p:cNvPr>
          <p:cNvSpPr txBox="1"/>
          <p:nvPr/>
        </p:nvSpPr>
        <p:spPr>
          <a:xfrm>
            <a:off x="1077913" y="1514403"/>
            <a:ext cx="3770312" cy="1301750"/>
          </a:xfrm>
          <a:prstGeom prst="roundRect">
            <a:avLst>
              <a:gd name="adj" fmla="val 8745"/>
            </a:avLst>
          </a:prstGeom>
          <a:solidFill>
            <a:schemeClr val="accent3"/>
          </a:solidFill>
        </p:spPr>
        <p:txBody>
          <a:bodyPr wrap="square" rtlCol="0" anchor="t" anchorCtr="0">
            <a:noAutofit/>
          </a:bodyPr>
          <a:lstStyle/>
          <a:p>
            <a:pPr algn="ctr"/>
            <a:r>
              <a:rPr lang="en-US" sz="1950" b="1">
                <a:solidFill>
                  <a:schemeClr val="bg1"/>
                </a:solidFill>
                <a:latin typeface="DM Sans" pitchFamily="2" charset="77"/>
              </a:rPr>
              <a:t>Capability</a:t>
            </a:r>
          </a:p>
        </p:txBody>
      </p:sp>
      <p:sp>
        <p:nvSpPr>
          <p:cNvPr id="30" name="!!Opportunity">
            <a:extLst>
              <a:ext uri="{FF2B5EF4-FFF2-40B4-BE49-F238E27FC236}">
                <a16:creationId xmlns:a16="http://schemas.microsoft.com/office/drawing/2014/main" id="{AE78417D-EE68-0EA8-ABFF-6531D337DD22}"/>
              </a:ext>
            </a:extLst>
          </p:cNvPr>
          <p:cNvSpPr txBox="1"/>
          <p:nvPr/>
        </p:nvSpPr>
        <p:spPr>
          <a:xfrm>
            <a:off x="1077913" y="4917621"/>
            <a:ext cx="3770312" cy="1301750"/>
          </a:xfrm>
          <a:prstGeom prst="roundRect">
            <a:avLst>
              <a:gd name="adj" fmla="val 8745"/>
            </a:avLst>
          </a:prstGeom>
          <a:solidFill>
            <a:schemeClr val="accent1"/>
          </a:solidFill>
        </p:spPr>
        <p:txBody>
          <a:bodyPr wrap="square" rtlCol="0" anchor="t" anchorCtr="0">
            <a:noAutofit/>
          </a:bodyPr>
          <a:lstStyle/>
          <a:p>
            <a:pPr algn="ctr"/>
            <a:r>
              <a:rPr lang="en-US" sz="1950" b="1">
                <a:solidFill>
                  <a:schemeClr val="bg1"/>
                </a:solidFill>
                <a:latin typeface="DM Sans" pitchFamily="2" charset="77"/>
              </a:rPr>
              <a:t>Opportunity</a:t>
            </a:r>
          </a:p>
        </p:txBody>
      </p:sp>
      <p:sp>
        <p:nvSpPr>
          <p:cNvPr id="31" name="!!Behaviour">
            <a:extLst>
              <a:ext uri="{FF2B5EF4-FFF2-40B4-BE49-F238E27FC236}">
                <a16:creationId xmlns:a16="http://schemas.microsoft.com/office/drawing/2014/main" id="{A41868B0-A785-2639-9B06-495F8DC5995A}"/>
              </a:ext>
            </a:extLst>
          </p:cNvPr>
          <p:cNvSpPr txBox="1"/>
          <p:nvPr/>
        </p:nvSpPr>
        <p:spPr>
          <a:xfrm>
            <a:off x="8180388" y="3219450"/>
            <a:ext cx="3770312" cy="1301750"/>
          </a:xfrm>
          <a:prstGeom prst="roundRect">
            <a:avLst>
              <a:gd name="adj" fmla="val 8745"/>
            </a:avLst>
          </a:prstGeom>
          <a:solidFill>
            <a:schemeClr val="accent4"/>
          </a:solidFill>
        </p:spPr>
        <p:txBody>
          <a:bodyPr wrap="square" rtlCol="0" anchor="ctr" anchorCtr="0">
            <a:noAutofit/>
          </a:bodyPr>
          <a:lstStyle/>
          <a:p>
            <a:pPr algn="ctr"/>
            <a:r>
              <a:rPr lang="en-US" sz="1950" b="1">
                <a:solidFill>
                  <a:schemeClr val="bg1"/>
                </a:solidFill>
                <a:latin typeface="DM Sans" pitchFamily="2" charset="77"/>
              </a:rPr>
              <a:t>Behaviour</a:t>
            </a:r>
          </a:p>
        </p:txBody>
      </p:sp>
      <p:sp>
        <p:nvSpPr>
          <p:cNvPr id="32" name="TextBox 31">
            <a:extLst>
              <a:ext uri="{FF2B5EF4-FFF2-40B4-BE49-F238E27FC236}">
                <a16:creationId xmlns:a16="http://schemas.microsoft.com/office/drawing/2014/main" id="{E461EC0B-B83F-6EB8-9982-60E9D6CC40A3}"/>
              </a:ext>
            </a:extLst>
          </p:cNvPr>
          <p:cNvSpPr txBox="1"/>
          <p:nvPr/>
        </p:nvSpPr>
        <p:spPr>
          <a:xfrm>
            <a:off x="1077913" y="2040377"/>
            <a:ext cx="3770311" cy="775774"/>
          </a:xfrm>
          <a:prstGeom prst="rect">
            <a:avLst/>
          </a:prstGeom>
          <a:noFill/>
        </p:spPr>
        <p:txBody>
          <a:bodyPr wrap="square" lIns="144000" tIns="46800" rIns="144000" bIns="144000" rtlCol="0" anchor="b" anchorCtr="0">
            <a:noAutofit/>
          </a:bodyPr>
          <a:lstStyle/>
          <a:p>
            <a:r>
              <a:rPr lang="en-US" sz="1500" dirty="0">
                <a:solidFill>
                  <a:schemeClr val="bg1"/>
                </a:solidFill>
                <a:latin typeface="DM Sans" pitchFamily="2" charset="77"/>
              </a:rPr>
              <a:t>Knowing what healthy eating is and being able to cook healthy meals</a:t>
            </a:r>
          </a:p>
        </p:txBody>
      </p:sp>
      <p:sp>
        <p:nvSpPr>
          <p:cNvPr id="33" name="TextBox 32">
            <a:extLst>
              <a:ext uri="{FF2B5EF4-FFF2-40B4-BE49-F238E27FC236}">
                <a16:creationId xmlns:a16="http://schemas.microsoft.com/office/drawing/2014/main" id="{D492B9A0-C371-AC82-3B68-398E29666457}"/>
              </a:ext>
            </a:extLst>
          </p:cNvPr>
          <p:cNvSpPr txBox="1"/>
          <p:nvPr/>
        </p:nvSpPr>
        <p:spPr>
          <a:xfrm>
            <a:off x="1077913" y="3733375"/>
            <a:ext cx="3770311" cy="775774"/>
          </a:xfrm>
          <a:prstGeom prst="rect">
            <a:avLst/>
          </a:prstGeom>
          <a:noFill/>
        </p:spPr>
        <p:txBody>
          <a:bodyPr wrap="square" lIns="144000" tIns="46800" rIns="144000" bIns="144000" rtlCol="0" anchor="b" anchorCtr="0">
            <a:noAutofit/>
          </a:bodyPr>
          <a:lstStyle/>
          <a:p>
            <a:r>
              <a:rPr lang="en-US" sz="1500" dirty="0">
                <a:solidFill>
                  <a:schemeClr val="bg1"/>
                </a:solidFill>
                <a:latin typeface="DM Sans" pitchFamily="2" charset="77"/>
              </a:rPr>
              <a:t>Understanding why it’s important and what is the impact if it doesn’t happen</a:t>
            </a:r>
          </a:p>
        </p:txBody>
      </p:sp>
      <p:sp>
        <p:nvSpPr>
          <p:cNvPr id="34" name="TextBox 33">
            <a:extLst>
              <a:ext uri="{FF2B5EF4-FFF2-40B4-BE49-F238E27FC236}">
                <a16:creationId xmlns:a16="http://schemas.microsoft.com/office/drawing/2014/main" id="{A1384093-AA2B-53DB-EA5F-CB4964E130D4}"/>
              </a:ext>
            </a:extLst>
          </p:cNvPr>
          <p:cNvSpPr txBox="1"/>
          <p:nvPr/>
        </p:nvSpPr>
        <p:spPr>
          <a:xfrm>
            <a:off x="1077913" y="5444480"/>
            <a:ext cx="3770311" cy="775774"/>
          </a:xfrm>
          <a:prstGeom prst="rect">
            <a:avLst/>
          </a:prstGeom>
          <a:noFill/>
        </p:spPr>
        <p:txBody>
          <a:bodyPr wrap="square" lIns="144000" tIns="46800" rIns="144000" bIns="144000" rtlCol="0" anchor="b" anchorCtr="0">
            <a:noAutofit/>
          </a:bodyPr>
          <a:lstStyle/>
          <a:p>
            <a:r>
              <a:rPr lang="en-US" sz="1500" dirty="0">
                <a:solidFill>
                  <a:schemeClr val="bg1"/>
                </a:solidFill>
                <a:latin typeface="DM Sans" pitchFamily="2" charset="77"/>
              </a:rPr>
              <a:t>Having the facilities and space to cook e.g. having a fridge, having an oven, time to cook and space</a:t>
            </a:r>
          </a:p>
        </p:txBody>
      </p:sp>
    </p:spTree>
    <p:extLst>
      <p:ext uri="{BB962C8B-B14F-4D97-AF65-F5344CB8AC3E}">
        <p14:creationId xmlns:p14="http://schemas.microsoft.com/office/powerpoint/2010/main" val="2280134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1B86-C7EA-C485-110C-7FA84D02637C}"/>
              </a:ext>
            </a:extLst>
          </p:cNvPr>
          <p:cNvSpPr>
            <a:spLocks noGrp="1"/>
          </p:cNvSpPr>
          <p:nvPr>
            <p:ph type="title"/>
          </p:nvPr>
        </p:nvSpPr>
        <p:spPr/>
        <p:txBody>
          <a:bodyPr/>
          <a:lstStyle/>
          <a:p>
            <a:r>
              <a:rPr lang="en-US"/>
              <a:t>Behaviour Change Wheel</a:t>
            </a:r>
          </a:p>
        </p:txBody>
      </p:sp>
      <p:sp>
        <p:nvSpPr>
          <p:cNvPr id="4" name="Footer Placeholder 3">
            <a:extLst>
              <a:ext uri="{FF2B5EF4-FFF2-40B4-BE49-F238E27FC236}">
                <a16:creationId xmlns:a16="http://schemas.microsoft.com/office/drawing/2014/main" id="{EB4CC26C-B97B-1921-31FF-5B95B9324B80}"/>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E07F2F7E-9806-0457-A008-4FA8D38C3AF2}"/>
              </a:ext>
            </a:extLst>
          </p:cNvPr>
          <p:cNvSpPr>
            <a:spLocks noGrp="1"/>
          </p:cNvSpPr>
          <p:nvPr>
            <p:ph type="sldNum" sz="quarter" idx="12"/>
          </p:nvPr>
        </p:nvSpPr>
        <p:spPr/>
        <p:txBody>
          <a:bodyPr/>
          <a:lstStyle/>
          <a:p>
            <a:fld id="{16C5AC08-0ACD-404A-9C9F-AB39E786C34A}" type="slidenum">
              <a:rPr lang="en-GB"/>
              <a:t>27</a:t>
            </a:fld>
            <a:endParaRPr lang="en-GB"/>
          </a:p>
        </p:txBody>
      </p:sp>
      <p:sp>
        <p:nvSpPr>
          <p:cNvPr id="6" name="Text Placeholder 5">
            <a:extLst>
              <a:ext uri="{FF2B5EF4-FFF2-40B4-BE49-F238E27FC236}">
                <a16:creationId xmlns:a16="http://schemas.microsoft.com/office/drawing/2014/main" id="{9ACDBF85-33D4-06A2-FC74-24A2E96115A2}"/>
              </a:ext>
            </a:extLst>
          </p:cNvPr>
          <p:cNvSpPr>
            <a:spLocks noGrp="1"/>
          </p:cNvSpPr>
          <p:nvPr>
            <p:ph type="body" sz="quarter" idx="13"/>
          </p:nvPr>
        </p:nvSpPr>
        <p:spPr/>
        <p:txBody>
          <a:bodyPr/>
          <a:lstStyle/>
          <a:p>
            <a:r>
              <a:rPr lang="en-US"/>
              <a:t>Behaviour Change Wheel</a:t>
            </a:r>
          </a:p>
        </p:txBody>
      </p:sp>
      <p:sp>
        <p:nvSpPr>
          <p:cNvPr id="8" name="TextBox 7">
            <a:extLst>
              <a:ext uri="{FF2B5EF4-FFF2-40B4-BE49-F238E27FC236}">
                <a16:creationId xmlns:a16="http://schemas.microsoft.com/office/drawing/2014/main" id="{1DC7A9EE-5293-0C3A-179B-751E0905B6FF}"/>
              </a:ext>
            </a:extLst>
          </p:cNvPr>
          <p:cNvSpPr txBox="1"/>
          <p:nvPr/>
        </p:nvSpPr>
        <p:spPr>
          <a:xfrm>
            <a:off x="9887518" y="5620023"/>
            <a:ext cx="2146311" cy="1139825"/>
          </a:xfrm>
          <a:prstGeom prst="rect">
            <a:avLst/>
          </a:prstGeom>
          <a:noFill/>
        </p:spPr>
        <p:txBody>
          <a:bodyPr wrap="square" lIns="0" tIns="0" rIns="0" bIns="0" anchor="b" anchorCtr="0">
            <a:noAutofit/>
          </a:bodyPr>
          <a:lstStyle/>
          <a:p>
            <a:r>
              <a:rPr lang="en-GB" sz="1000" dirty="0">
                <a:latin typeface="DM Sans" pitchFamily="2" charset="77"/>
              </a:rPr>
              <a:t>Adapted from Michie, S et al. (2011)</a:t>
            </a:r>
          </a:p>
        </p:txBody>
      </p:sp>
      <p:grpSp>
        <p:nvGrpSpPr>
          <p:cNvPr id="33" name="Group 32">
            <a:extLst>
              <a:ext uri="{FF2B5EF4-FFF2-40B4-BE49-F238E27FC236}">
                <a16:creationId xmlns:a16="http://schemas.microsoft.com/office/drawing/2014/main" id="{DF24C32B-F424-2103-1C28-41C1ACD2BC75}"/>
              </a:ext>
            </a:extLst>
          </p:cNvPr>
          <p:cNvGrpSpPr/>
          <p:nvPr/>
        </p:nvGrpSpPr>
        <p:grpSpPr>
          <a:xfrm>
            <a:off x="6734175" y="1514403"/>
            <a:ext cx="5216525" cy="2257341"/>
            <a:chOff x="1077913" y="1514403"/>
            <a:chExt cx="10872787" cy="4704968"/>
          </a:xfrm>
        </p:grpSpPr>
        <p:grpSp>
          <p:nvGrpSpPr>
            <p:cNvPr id="9" name="Group 8">
              <a:extLst>
                <a:ext uri="{FF2B5EF4-FFF2-40B4-BE49-F238E27FC236}">
                  <a16:creationId xmlns:a16="http://schemas.microsoft.com/office/drawing/2014/main" id="{689D7CC0-7C26-ECD0-D8C2-AC8BC76B004E}"/>
                </a:ext>
              </a:extLst>
            </p:cNvPr>
            <p:cNvGrpSpPr/>
            <p:nvPr/>
          </p:nvGrpSpPr>
          <p:grpSpPr>
            <a:xfrm>
              <a:off x="4851089" y="4473385"/>
              <a:ext cx="4894375" cy="1189959"/>
              <a:chOff x="4851089" y="4473385"/>
              <a:chExt cx="4894375" cy="1189959"/>
            </a:xfrm>
          </p:grpSpPr>
          <p:sp>
            <p:nvSpPr>
              <p:cNvPr id="10" name="Freeform 9">
                <a:extLst>
                  <a:ext uri="{FF2B5EF4-FFF2-40B4-BE49-F238E27FC236}">
                    <a16:creationId xmlns:a16="http://schemas.microsoft.com/office/drawing/2014/main" id="{003087B4-EF15-AEBC-5FA6-08E6170D5FFA}"/>
                  </a:ext>
                </a:extLst>
              </p:cNvPr>
              <p:cNvSpPr/>
              <p:nvPr/>
            </p:nvSpPr>
            <p:spPr>
              <a:xfrm flipV="1">
                <a:off x="4909135" y="4473385"/>
                <a:ext cx="4836329" cy="1189959"/>
              </a:xfrm>
              <a:custGeom>
                <a:avLst/>
                <a:gdLst>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209094 h 1209094"/>
                  <a:gd name="connsiteX1" fmla="*/ 2772995 w 4868334"/>
                  <a:gd name="connsiteY1" fmla="*/ 90912 h 1209094"/>
                  <a:gd name="connsiteX2" fmla="*/ 0 w 4868334"/>
                  <a:gd name="connsiteY2" fmla="*/ 142294 h 1209094"/>
                  <a:gd name="connsiteX0" fmla="*/ 4868334 w 4868334"/>
                  <a:gd name="connsiteY0" fmla="*/ 1142579 h 1142579"/>
                  <a:gd name="connsiteX1" fmla="*/ 2877698 w 4868334"/>
                  <a:gd name="connsiteY1" fmla="*/ 143059 h 1142579"/>
                  <a:gd name="connsiteX2" fmla="*/ 0 w 4868334"/>
                  <a:gd name="connsiteY2" fmla="*/ 75779 h 1142579"/>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204318 h 1204318"/>
                  <a:gd name="connsiteX1" fmla="*/ 2793935 w 4868334"/>
                  <a:gd name="connsiteY1" fmla="*/ 93115 h 1204318"/>
                  <a:gd name="connsiteX2" fmla="*/ 0 w 4868334"/>
                  <a:gd name="connsiteY2" fmla="*/ 137518 h 1204318"/>
                  <a:gd name="connsiteX0" fmla="*/ 4868334 w 4868334"/>
                  <a:gd name="connsiteY0" fmla="*/ 1207380 h 1207380"/>
                  <a:gd name="connsiteX1" fmla="*/ 2793935 w 4868334"/>
                  <a:gd name="connsiteY1" fmla="*/ 96177 h 1207380"/>
                  <a:gd name="connsiteX2" fmla="*/ 0 w 4868334"/>
                  <a:gd name="connsiteY2" fmla="*/ 140580 h 1207380"/>
                  <a:gd name="connsiteX0" fmla="*/ 4868334 w 4868334"/>
                  <a:gd name="connsiteY0" fmla="*/ 1195420 h 1195420"/>
                  <a:gd name="connsiteX1" fmla="*/ 2793935 w 4868334"/>
                  <a:gd name="connsiteY1" fmla="*/ 84217 h 1195420"/>
                  <a:gd name="connsiteX2" fmla="*/ 0 w 4868334"/>
                  <a:gd name="connsiteY2" fmla="*/ 128620 h 1195420"/>
                  <a:gd name="connsiteX0" fmla="*/ 4986997 w 4986997"/>
                  <a:gd name="connsiteY0" fmla="*/ 1183521 h 1183521"/>
                  <a:gd name="connsiteX1" fmla="*/ 2912598 w 4986997"/>
                  <a:gd name="connsiteY1" fmla="*/ 72318 h 1183521"/>
                  <a:gd name="connsiteX2" fmla="*/ 0 w 4986997"/>
                  <a:gd name="connsiteY2" fmla="*/ 144642 h 1183521"/>
                  <a:gd name="connsiteX0" fmla="*/ 4836329 w 4836329"/>
                  <a:gd name="connsiteY0" fmla="*/ 1189959 h 1189959"/>
                  <a:gd name="connsiteX1" fmla="*/ 2761930 w 4836329"/>
                  <a:gd name="connsiteY1" fmla="*/ 78756 h 1189959"/>
                  <a:gd name="connsiteX2" fmla="*/ 0 w 4836329"/>
                  <a:gd name="connsiteY2" fmla="*/ 130298 h 1189959"/>
                </a:gdLst>
                <a:ahLst/>
                <a:cxnLst>
                  <a:cxn ang="0">
                    <a:pos x="connsiteX0" y="connsiteY0"/>
                  </a:cxn>
                  <a:cxn ang="0">
                    <a:pos x="connsiteX1" y="connsiteY1"/>
                  </a:cxn>
                  <a:cxn ang="0">
                    <a:pos x="connsiteX2" y="connsiteY2"/>
                  </a:cxn>
                </a:cxnLst>
                <a:rect l="l" t="t" r="r" b="b"/>
                <a:pathLst>
                  <a:path w="4836329" h="1189959">
                    <a:moveTo>
                      <a:pt x="4836329" y="1189959"/>
                    </a:moveTo>
                    <a:cubicBezTo>
                      <a:pt x="4431679" y="527815"/>
                      <a:pt x="3567985" y="255366"/>
                      <a:pt x="2761930" y="78756"/>
                    </a:cubicBezTo>
                    <a:cubicBezTo>
                      <a:pt x="1955875" y="-97854"/>
                      <a:pt x="450801" y="69092"/>
                      <a:pt x="0" y="130298"/>
                    </a:cubicBezTo>
                  </a:path>
                </a:pathLst>
              </a:cu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1" name="Triangle 10">
                <a:extLst>
                  <a:ext uri="{FF2B5EF4-FFF2-40B4-BE49-F238E27FC236}">
                    <a16:creationId xmlns:a16="http://schemas.microsoft.com/office/drawing/2014/main" id="{9D41A4B1-1A44-8B5F-1856-D1AF72D5CCDB}"/>
                  </a:ext>
                </a:extLst>
              </p:cNvPr>
              <p:cNvSpPr/>
              <p:nvPr/>
            </p:nvSpPr>
            <p:spPr>
              <a:xfrm rot="16847047">
                <a:off x="4832140" y="5473535"/>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A64A1C7-AD5F-4FE7-6414-A04D647B4D3E}"/>
                </a:ext>
              </a:extLst>
            </p:cNvPr>
            <p:cNvGrpSpPr/>
            <p:nvPr/>
          </p:nvGrpSpPr>
          <p:grpSpPr>
            <a:xfrm>
              <a:off x="4837475" y="3985806"/>
              <a:ext cx="3378179" cy="417364"/>
              <a:chOff x="4837475" y="3985806"/>
              <a:chExt cx="3378179" cy="417364"/>
            </a:xfrm>
          </p:grpSpPr>
          <p:sp>
            <p:nvSpPr>
              <p:cNvPr id="13" name="Freeform 12">
                <a:extLst>
                  <a:ext uri="{FF2B5EF4-FFF2-40B4-BE49-F238E27FC236}">
                    <a16:creationId xmlns:a16="http://schemas.microsoft.com/office/drawing/2014/main" id="{432C8821-D510-0064-2374-F57B47F3D002}"/>
                  </a:ext>
                </a:extLst>
              </p:cNvPr>
              <p:cNvSpPr/>
              <p:nvPr/>
            </p:nvSpPr>
            <p:spPr>
              <a:xfrm flipV="1">
                <a:off x="4900963" y="4025996"/>
                <a:ext cx="3314691" cy="377174"/>
              </a:xfrm>
              <a:custGeom>
                <a:avLst/>
                <a:gdLst>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8257 h 475979"/>
                  <a:gd name="connsiteX1" fmla="*/ 1668257 w 3301613"/>
                  <a:gd name="connsiteY1" fmla="*/ 1329 h 475979"/>
                  <a:gd name="connsiteX2" fmla="*/ 3301613 w 3301613"/>
                  <a:gd name="connsiteY2" fmla="*/ 475979 h 475979"/>
                  <a:gd name="connsiteX0" fmla="*/ 0 w 3301613"/>
                  <a:gd name="connsiteY0" fmla="*/ 376928 h 376928"/>
                  <a:gd name="connsiteX1" fmla="*/ 1668257 w 3301613"/>
                  <a:gd name="connsiteY1" fmla="*/ 0 h 376928"/>
                  <a:gd name="connsiteX2" fmla="*/ 3301613 w 3301613"/>
                  <a:gd name="connsiteY2" fmla="*/ 376928 h 376928"/>
                  <a:gd name="connsiteX0" fmla="*/ 0 w 3212979"/>
                  <a:gd name="connsiteY0" fmla="*/ 343486 h 377174"/>
                  <a:gd name="connsiteX1" fmla="*/ 1579623 w 3212979"/>
                  <a:gd name="connsiteY1" fmla="*/ 246 h 377174"/>
                  <a:gd name="connsiteX2" fmla="*/ 3212979 w 3212979"/>
                  <a:gd name="connsiteY2" fmla="*/ 377174 h 377174"/>
                </a:gdLst>
                <a:ahLst/>
                <a:cxnLst>
                  <a:cxn ang="0">
                    <a:pos x="connsiteX0" y="connsiteY0"/>
                  </a:cxn>
                  <a:cxn ang="0">
                    <a:pos x="connsiteX1" y="connsiteY1"/>
                  </a:cxn>
                  <a:cxn ang="0">
                    <a:pos x="connsiteX2" y="connsiteY2"/>
                  </a:cxn>
                </a:cxnLst>
                <a:rect l="l" t="t" r="r" b="b"/>
                <a:pathLst>
                  <a:path w="3212979" h="377174">
                    <a:moveTo>
                      <a:pt x="0" y="343486"/>
                    </a:moveTo>
                    <a:cubicBezTo>
                      <a:pt x="510133" y="84057"/>
                      <a:pt x="1044127" y="-5369"/>
                      <a:pt x="1579623" y="246"/>
                    </a:cubicBezTo>
                    <a:cubicBezTo>
                      <a:pt x="2115119" y="5861"/>
                      <a:pt x="2573132" y="27003"/>
                      <a:pt x="3212979" y="377174"/>
                    </a:cubicBezTo>
                  </a:path>
                </a:pathLst>
              </a:cu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a:extLst>
                  <a:ext uri="{FF2B5EF4-FFF2-40B4-BE49-F238E27FC236}">
                    <a16:creationId xmlns:a16="http://schemas.microsoft.com/office/drawing/2014/main" id="{93352746-5057-509D-8278-B7B52CA587FC}"/>
                  </a:ext>
                </a:extLst>
              </p:cNvPr>
              <p:cNvSpPr/>
              <p:nvPr/>
            </p:nvSpPr>
            <p:spPr>
              <a:xfrm rot="18000000">
                <a:off x="4818526" y="4004755"/>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B444D40-D7F4-1843-5902-4A7E6804C695}"/>
                </a:ext>
              </a:extLst>
            </p:cNvPr>
            <p:cNvGrpSpPr/>
            <p:nvPr/>
          </p:nvGrpSpPr>
          <p:grpSpPr>
            <a:xfrm>
              <a:off x="4851089" y="2040377"/>
              <a:ext cx="4885577" cy="1185423"/>
              <a:chOff x="4851089" y="2040377"/>
              <a:chExt cx="4885577" cy="1185423"/>
            </a:xfrm>
          </p:grpSpPr>
          <p:sp>
            <p:nvSpPr>
              <p:cNvPr id="16" name="Freeform 15">
                <a:extLst>
                  <a:ext uri="{FF2B5EF4-FFF2-40B4-BE49-F238E27FC236}">
                    <a16:creationId xmlns:a16="http://schemas.microsoft.com/office/drawing/2014/main" id="{81518CFB-004E-1B0E-63C5-2DECA2F3DD7A}"/>
                  </a:ext>
                </a:extLst>
              </p:cNvPr>
              <p:cNvSpPr/>
              <p:nvPr/>
            </p:nvSpPr>
            <p:spPr>
              <a:xfrm>
                <a:off x="4902069" y="2040377"/>
                <a:ext cx="4834597" cy="1185423"/>
              </a:xfrm>
              <a:custGeom>
                <a:avLst/>
                <a:gdLst>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162143 h 1162143"/>
                  <a:gd name="connsiteX1" fmla="*/ 2396067 w 4868334"/>
                  <a:gd name="connsiteY1" fmla="*/ 120743 h 1162143"/>
                  <a:gd name="connsiteX2" fmla="*/ 0 w 4868334"/>
                  <a:gd name="connsiteY2" fmla="*/ 95343 h 1162143"/>
                  <a:gd name="connsiteX0" fmla="*/ 4868334 w 4868334"/>
                  <a:gd name="connsiteY0" fmla="*/ 1209094 h 1209094"/>
                  <a:gd name="connsiteX1" fmla="*/ 2772995 w 4868334"/>
                  <a:gd name="connsiteY1" fmla="*/ 90912 h 1209094"/>
                  <a:gd name="connsiteX2" fmla="*/ 0 w 4868334"/>
                  <a:gd name="connsiteY2" fmla="*/ 142294 h 1209094"/>
                  <a:gd name="connsiteX0" fmla="*/ 4868334 w 4868334"/>
                  <a:gd name="connsiteY0" fmla="*/ 1142579 h 1142579"/>
                  <a:gd name="connsiteX1" fmla="*/ 2877698 w 4868334"/>
                  <a:gd name="connsiteY1" fmla="*/ 143059 h 1142579"/>
                  <a:gd name="connsiteX2" fmla="*/ 0 w 4868334"/>
                  <a:gd name="connsiteY2" fmla="*/ 75779 h 1142579"/>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139765 h 1139765"/>
                  <a:gd name="connsiteX1" fmla="*/ 2989380 w 4868334"/>
                  <a:gd name="connsiteY1" fmla="*/ 147225 h 1139765"/>
                  <a:gd name="connsiteX2" fmla="*/ 0 w 4868334"/>
                  <a:gd name="connsiteY2" fmla="*/ 72965 h 1139765"/>
                  <a:gd name="connsiteX0" fmla="*/ 4868334 w 4868334"/>
                  <a:gd name="connsiteY0" fmla="*/ 1204318 h 1204318"/>
                  <a:gd name="connsiteX1" fmla="*/ 2793935 w 4868334"/>
                  <a:gd name="connsiteY1" fmla="*/ 93115 h 1204318"/>
                  <a:gd name="connsiteX2" fmla="*/ 0 w 4868334"/>
                  <a:gd name="connsiteY2" fmla="*/ 137518 h 1204318"/>
                  <a:gd name="connsiteX0" fmla="*/ 4868334 w 4868334"/>
                  <a:gd name="connsiteY0" fmla="*/ 1207380 h 1207380"/>
                  <a:gd name="connsiteX1" fmla="*/ 2793935 w 4868334"/>
                  <a:gd name="connsiteY1" fmla="*/ 96177 h 1207380"/>
                  <a:gd name="connsiteX2" fmla="*/ 0 w 4868334"/>
                  <a:gd name="connsiteY2" fmla="*/ 140580 h 1207380"/>
                  <a:gd name="connsiteX0" fmla="*/ 4868334 w 4868334"/>
                  <a:gd name="connsiteY0" fmla="*/ 1195420 h 1195420"/>
                  <a:gd name="connsiteX1" fmla="*/ 2793935 w 4868334"/>
                  <a:gd name="connsiteY1" fmla="*/ 84217 h 1195420"/>
                  <a:gd name="connsiteX2" fmla="*/ 0 w 4868334"/>
                  <a:gd name="connsiteY2" fmla="*/ 128620 h 1195420"/>
                  <a:gd name="connsiteX0" fmla="*/ 4986997 w 4986997"/>
                  <a:gd name="connsiteY0" fmla="*/ 1183521 h 1183521"/>
                  <a:gd name="connsiteX1" fmla="*/ 2912598 w 4986997"/>
                  <a:gd name="connsiteY1" fmla="*/ 72318 h 1183521"/>
                  <a:gd name="connsiteX2" fmla="*/ 0 w 4986997"/>
                  <a:gd name="connsiteY2" fmla="*/ 144642 h 1183521"/>
                  <a:gd name="connsiteX0" fmla="*/ 4834597 w 4834597"/>
                  <a:gd name="connsiteY0" fmla="*/ 1185423 h 1185423"/>
                  <a:gd name="connsiteX1" fmla="*/ 2760198 w 4834597"/>
                  <a:gd name="connsiteY1" fmla="*/ 74220 h 1185423"/>
                  <a:gd name="connsiteX2" fmla="*/ 0 w 4834597"/>
                  <a:gd name="connsiteY2" fmla="*/ 140194 h 1185423"/>
                </a:gdLst>
                <a:ahLst/>
                <a:cxnLst>
                  <a:cxn ang="0">
                    <a:pos x="connsiteX0" y="connsiteY0"/>
                  </a:cxn>
                  <a:cxn ang="0">
                    <a:pos x="connsiteX1" y="connsiteY1"/>
                  </a:cxn>
                  <a:cxn ang="0">
                    <a:pos x="connsiteX2" y="connsiteY2"/>
                  </a:cxn>
                </a:cxnLst>
                <a:rect l="l" t="t" r="r" b="b"/>
                <a:pathLst>
                  <a:path w="4834597" h="1185423">
                    <a:moveTo>
                      <a:pt x="4834597" y="1185423"/>
                    </a:moveTo>
                    <a:cubicBezTo>
                      <a:pt x="4429947" y="523279"/>
                      <a:pt x="3565964" y="248425"/>
                      <a:pt x="2760198" y="74220"/>
                    </a:cubicBezTo>
                    <a:cubicBezTo>
                      <a:pt x="1954432" y="-99985"/>
                      <a:pt x="450801" y="78988"/>
                      <a:pt x="0" y="140194"/>
                    </a:cubicBezTo>
                  </a:path>
                </a:pathLst>
              </a:cu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a:t>
                </a:r>
              </a:p>
            </p:txBody>
          </p:sp>
          <p:sp>
            <p:nvSpPr>
              <p:cNvPr id="17" name="Triangle 16">
                <a:extLst>
                  <a:ext uri="{FF2B5EF4-FFF2-40B4-BE49-F238E27FC236}">
                    <a16:creationId xmlns:a16="http://schemas.microsoft.com/office/drawing/2014/main" id="{22DF14F5-D992-6A81-EB24-A03B64958E45}"/>
                  </a:ext>
                </a:extLst>
              </p:cNvPr>
              <p:cNvSpPr/>
              <p:nvPr/>
            </p:nvSpPr>
            <p:spPr>
              <a:xfrm rot="15824066">
                <a:off x="4832140" y="2127663"/>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86C95819-5391-137E-FB49-1C5C4BD6EDC4}"/>
                </a:ext>
              </a:extLst>
            </p:cNvPr>
            <p:cNvGrpSpPr/>
            <p:nvPr/>
          </p:nvGrpSpPr>
          <p:grpSpPr>
            <a:xfrm>
              <a:off x="4793827" y="4520622"/>
              <a:ext cx="5324723" cy="1526502"/>
              <a:chOff x="4793827" y="4520622"/>
              <a:chExt cx="5324723" cy="1526502"/>
            </a:xfrm>
          </p:grpSpPr>
          <p:sp>
            <p:nvSpPr>
              <p:cNvPr id="19" name="Freeform 18">
                <a:extLst>
                  <a:ext uri="{FF2B5EF4-FFF2-40B4-BE49-F238E27FC236}">
                    <a16:creationId xmlns:a16="http://schemas.microsoft.com/office/drawing/2014/main" id="{779BFDC3-4389-73D3-6C42-ED22592ABA87}"/>
                  </a:ext>
                </a:extLst>
              </p:cNvPr>
              <p:cNvSpPr/>
              <p:nvPr/>
            </p:nvSpPr>
            <p:spPr>
              <a:xfrm flipV="1">
                <a:off x="4793827" y="4577330"/>
                <a:ext cx="5255050" cy="1469794"/>
              </a:xfrm>
              <a:custGeom>
                <a:avLst/>
                <a:gdLst>
                  <a:gd name="connsiteX0" fmla="*/ 0 w 5191932"/>
                  <a:gd name="connsiteY0" fmla="*/ 0 h 1441342"/>
                  <a:gd name="connsiteX1" fmla="*/ 3308888 w 5191932"/>
                  <a:gd name="connsiteY1" fmla="*/ 588936 h 1441342"/>
                  <a:gd name="connsiteX2" fmla="*/ 5191932 w 5191932"/>
                  <a:gd name="connsiteY2" fmla="*/ 1441342 h 1441342"/>
                  <a:gd name="connsiteX0" fmla="*/ 0 w 5191932"/>
                  <a:gd name="connsiteY0" fmla="*/ 0 h 1441342"/>
                  <a:gd name="connsiteX1" fmla="*/ 2905932 w 5191932"/>
                  <a:gd name="connsiteY1" fmla="*/ 131736 h 1441342"/>
                  <a:gd name="connsiteX2" fmla="*/ 5191932 w 5191932"/>
                  <a:gd name="connsiteY2" fmla="*/ 1441342 h 1441342"/>
                  <a:gd name="connsiteX0" fmla="*/ 0 w 5191932"/>
                  <a:gd name="connsiteY0" fmla="*/ 24987 h 1466329"/>
                  <a:gd name="connsiteX1" fmla="*/ 3316637 w 5191932"/>
                  <a:gd name="connsiteY1" fmla="*/ 86981 h 1466329"/>
                  <a:gd name="connsiteX2" fmla="*/ 5191932 w 5191932"/>
                  <a:gd name="connsiteY2" fmla="*/ 1466329 h 1466329"/>
                  <a:gd name="connsiteX0" fmla="*/ 0 w 5191932"/>
                  <a:gd name="connsiteY0" fmla="*/ 92711 h 1534053"/>
                  <a:gd name="connsiteX1" fmla="*/ 3316637 w 5191932"/>
                  <a:gd name="connsiteY1" fmla="*/ 154705 h 1534053"/>
                  <a:gd name="connsiteX2" fmla="*/ 5191932 w 5191932"/>
                  <a:gd name="connsiteY2" fmla="*/ 1534053 h 1534053"/>
                  <a:gd name="connsiteX0" fmla="*/ 0 w 5191936"/>
                  <a:gd name="connsiteY0" fmla="*/ 92711 h 1534053"/>
                  <a:gd name="connsiteX1" fmla="*/ 3316637 w 5191936"/>
                  <a:gd name="connsiteY1" fmla="*/ 154705 h 1534053"/>
                  <a:gd name="connsiteX2" fmla="*/ 5191932 w 5191936"/>
                  <a:gd name="connsiteY2" fmla="*/ 1534053 h 1534053"/>
                  <a:gd name="connsiteX0" fmla="*/ 0 w 5264575"/>
                  <a:gd name="connsiteY0" fmla="*/ 97323 h 1530119"/>
                  <a:gd name="connsiteX1" fmla="*/ 3389276 w 5264575"/>
                  <a:gd name="connsiteY1" fmla="*/ 150771 h 1530119"/>
                  <a:gd name="connsiteX2" fmla="*/ 5264571 w 5264575"/>
                  <a:gd name="connsiteY2" fmla="*/ 1530119 h 1530119"/>
                  <a:gd name="connsiteX0" fmla="*/ 0 w 5261400"/>
                  <a:gd name="connsiteY0" fmla="*/ 97323 h 1469794"/>
                  <a:gd name="connsiteX1" fmla="*/ 3389276 w 5261400"/>
                  <a:gd name="connsiteY1" fmla="*/ 150771 h 1469794"/>
                  <a:gd name="connsiteX2" fmla="*/ 5261396 w 5261400"/>
                  <a:gd name="connsiteY2" fmla="*/ 1469794 h 1469794"/>
                  <a:gd name="connsiteX0" fmla="*/ 0 w 5255050"/>
                  <a:gd name="connsiteY0" fmla="*/ 97323 h 1469794"/>
                  <a:gd name="connsiteX1" fmla="*/ 3389276 w 5255050"/>
                  <a:gd name="connsiteY1" fmla="*/ 150771 h 1469794"/>
                  <a:gd name="connsiteX2" fmla="*/ 5255046 w 5255050"/>
                  <a:gd name="connsiteY2" fmla="*/ 1469794 h 1469794"/>
                </a:gdLst>
                <a:ahLst/>
                <a:cxnLst>
                  <a:cxn ang="0">
                    <a:pos x="connsiteX0" y="connsiteY0"/>
                  </a:cxn>
                  <a:cxn ang="0">
                    <a:pos x="connsiteX1" y="connsiteY1"/>
                  </a:cxn>
                  <a:cxn ang="0">
                    <a:pos x="connsiteX2" y="connsiteY2"/>
                  </a:cxn>
                </a:cxnLst>
                <a:rect l="l" t="t" r="r" b="b"/>
                <a:pathLst>
                  <a:path w="5255050" h="1469794">
                    <a:moveTo>
                      <a:pt x="0" y="97323"/>
                    </a:moveTo>
                    <a:cubicBezTo>
                      <a:pt x="1252779" y="8208"/>
                      <a:pt x="2523954" y="-89453"/>
                      <a:pt x="3389276" y="150771"/>
                    </a:cubicBezTo>
                    <a:cubicBezTo>
                      <a:pt x="4254598" y="390995"/>
                      <a:pt x="5257629" y="975140"/>
                      <a:pt x="5255046" y="1469794"/>
                    </a:cubicBezTo>
                  </a:path>
                </a:pathLst>
              </a:cu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CBD093C2-F082-6F57-9171-8F3F7ACD3E0C}"/>
                  </a:ext>
                </a:extLst>
              </p:cNvPr>
              <p:cNvSpPr/>
              <p:nvPr/>
            </p:nvSpPr>
            <p:spPr>
              <a:xfrm>
                <a:off x="9979686" y="4520622"/>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BF0D85F-478C-35A1-AA23-2D4DE0A9B175}"/>
                </a:ext>
              </a:extLst>
            </p:cNvPr>
            <p:cNvGrpSpPr/>
            <p:nvPr/>
          </p:nvGrpSpPr>
          <p:grpSpPr>
            <a:xfrm>
              <a:off x="4793828" y="1693527"/>
              <a:ext cx="5324722" cy="1531196"/>
              <a:chOff x="4793828" y="1693527"/>
              <a:chExt cx="5324722" cy="1531196"/>
            </a:xfrm>
          </p:grpSpPr>
          <p:sp>
            <p:nvSpPr>
              <p:cNvPr id="22" name="Freeform 21">
                <a:extLst>
                  <a:ext uri="{FF2B5EF4-FFF2-40B4-BE49-F238E27FC236}">
                    <a16:creationId xmlns:a16="http://schemas.microsoft.com/office/drawing/2014/main" id="{1BDCAA91-C969-505B-7F38-79B732C30C62}"/>
                  </a:ext>
                </a:extLst>
              </p:cNvPr>
              <p:cNvSpPr/>
              <p:nvPr/>
            </p:nvSpPr>
            <p:spPr>
              <a:xfrm>
                <a:off x="4793828" y="1693527"/>
                <a:ext cx="5261378" cy="1472569"/>
              </a:xfrm>
              <a:custGeom>
                <a:avLst/>
                <a:gdLst>
                  <a:gd name="connsiteX0" fmla="*/ 0 w 5191932"/>
                  <a:gd name="connsiteY0" fmla="*/ 0 h 1441342"/>
                  <a:gd name="connsiteX1" fmla="*/ 3308888 w 5191932"/>
                  <a:gd name="connsiteY1" fmla="*/ 588936 h 1441342"/>
                  <a:gd name="connsiteX2" fmla="*/ 5191932 w 5191932"/>
                  <a:gd name="connsiteY2" fmla="*/ 1441342 h 1441342"/>
                  <a:gd name="connsiteX0" fmla="*/ 0 w 5191932"/>
                  <a:gd name="connsiteY0" fmla="*/ 0 h 1441342"/>
                  <a:gd name="connsiteX1" fmla="*/ 2905932 w 5191932"/>
                  <a:gd name="connsiteY1" fmla="*/ 131736 h 1441342"/>
                  <a:gd name="connsiteX2" fmla="*/ 5191932 w 5191932"/>
                  <a:gd name="connsiteY2" fmla="*/ 1441342 h 1441342"/>
                  <a:gd name="connsiteX0" fmla="*/ 0 w 5191932"/>
                  <a:gd name="connsiteY0" fmla="*/ 24987 h 1466329"/>
                  <a:gd name="connsiteX1" fmla="*/ 3316637 w 5191932"/>
                  <a:gd name="connsiteY1" fmla="*/ 86981 h 1466329"/>
                  <a:gd name="connsiteX2" fmla="*/ 5191932 w 5191932"/>
                  <a:gd name="connsiteY2" fmla="*/ 1466329 h 1466329"/>
                  <a:gd name="connsiteX0" fmla="*/ 0 w 5191932"/>
                  <a:gd name="connsiteY0" fmla="*/ 92711 h 1534053"/>
                  <a:gd name="connsiteX1" fmla="*/ 3316637 w 5191932"/>
                  <a:gd name="connsiteY1" fmla="*/ 154705 h 1534053"/>
                  <a:gd name="connsiteX2" fmla="*/ 5191932 w 5191932"/>
                  <a:gd name="connsiteY2" fmla="*/ 1534053 h 1534053"/>
                  <a:gd name="connsiteX0" fmla="*/ 0 w 5191936"/>
                  <a:gd name="connsiteY0" fmla="*/ 92711 h 1534053"/>
                  <a:gd name="connsiteX1" fmla="*/ 3316637 w 5191936"/>
                  <a:gd name="connsiteY1" fmla="*/ 154705 h 1534053"/>
                  <a:gd name="connsiteX2" fmla="*/ 5191932 w 5191936"/>
                  <a:gd name="connsiteY2" fmla="*/ 1534053 h 1534053"/>
                  <a:gd name="connsiteX0" fmla="*/ 0 w 5264575"/>
                  <a:gd name="connsiteY0" fmla="*/ 97323 h 1530119"/>
                  <a:gd name="connsiteX1" fmla="*/ 3389276 w 5264575"/>
                  <a:gd name="connsiteY1" fmla="*/ 150771 h 1530119"/>
                  <a:gd name="connsiteX2" fmla="*/ 5264571 w 5264575"/>
                  <a:gd name="connsiteY2" fmla="*/ 1530119 h 1530119"/>
                  <a:gd name="connsiteX0" fmla="*/ 0 w 5261378"/>
                  <a:gd name="connsiteY0" fmla="*/ 97323 h 1472569"/>
                  <a:gd name="connsiteX1" fmla="*/ 3389276 w 5261378"/>
                  <a:gd name="connsiteY1" fmla="*/ 150771 h 1472569"/>
                  <a:gd name="connsiteX2" fmla="*/ 5261374 w 5261378"/>
                  <a:gd name="connsiteY2" fmla="*/ 1472569 h 1472569"/>
                </a:gdLst>
                <a:ahLst/>
                <a:cxnLst>
                  <a:cxn ang="0">
                    <a:pos x="connsiteX0" y="connsiteY0"/>
                  </a:cxn>
                  <a:cxn ang="0">
                    <a:pos x="connsiteX1" y="connsiteY1"/>
                  </a:cxn>
                  <a:cxn ang="0">
                    <a:pos x="connsiteX2" y="connsiteY2"/>
                  </a:cxn>
                </a:cxnLst>
                <a:rect l="l" t="t" r="r" b="b"/>
                <a:pathLst>
                  <a:path w="5261378" h="1472569">
                    <a:moveTo>
                      <a:pt x="0" y="97323"/>
                    </a:moveTo>
                    <a:cubicBezTo>
                      <a:pt x="1252779" y="8208"/>
                      <a:pt x="2523954" y="-89453"/>
                      <a:pt x="3389276" y="150771"/>
                    </a:cubicBezTo>
                    <a:cubicBezTo>
                      <a:pt x="4254598" y="390995"/>
                      <a:pt x="5263957" y="977915"/>
                      <a:pt x="5261374" y="1472569"/>
                    </a:cubicBezTo>
                  </a:path>
                </a:pathLst>
              </a:cu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19D63E97-1687-9383-5689-DB86E227CA86}"/>
                  </a:ext>
                </a:extLst>
              </p:cNvPr>
              <p:cNvSpPr/>
              <p:nvPr/>
            </p:nvSpPr>
            <p:spPr>
              <a:xfrm rot="10800000">
                <a:off x="9979686" y="3123758"/>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6ED32FE0-D108-0DEB-5DDF-9D2D630473D6}"/>
                </a:ext>
              </a:extLst>
            </p:cNvPr>
            <p:cNvGrpSpPr/>
            <p:nvPr/>
          </p:nvGrpSpPr>
          <p:grpSpPr>
            <a:xfrm>
              <a:off x="4812960" y="3244295"/>
              <a:ext cx="3375481" cy="411336"/>
              <a:chOff x="4812960" y="3244295"/>
              <a:chExt cx="3375481" cy="411336"/>
            </a:xfrm>
          </p:grpSpPr>
          <p:sp>
            <p:nvSpPr>
              <p:cNvPr id="25" name="Freeform 24">
                <a:extLst>
                  <a:ext uri="{FF2B5EF4-FFF2-40B4-BE49-F238E27FC236}">
                    <a16:creationId xmlns:a16="http://schemas.microsoft.com/office/drawing/2014/main" id="{F0984B5A-B941-6F98-B6BA-42C5FC8A0D7D}"/>
                  </a:ext>
                </a:extLst>
              </p:cNvPr>
              <p:cNvSpPr/>
              <p:nvPr/>
            </p:nvSpPr>
            <p:spPr>
              <a:xfrm>
                <a:off x="4812960" y="3244295"/>
                <a:ext cx="3333270" cy="378403"/>
              </a:xfrm>
              <a:custGeom>
                <a:avLst/>
                <a:gdLst>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7874 h 475596"/>
                  <a:gd name="connsiteX1" fmla="*/ 1668257 w 3301613"/>
                  <a:gd name="connsiteY1" fmla="*/ 946 h 475596"/>
                  <a:gd name="connsiteX2" fmla="*/ 3301613 w 3301613"/>
                  <a:gd name="connsiteY2" fmla="*/ 475596 h 475596"/>
                  <a:gd name="connsiteX0" fmla="*/ 0 w 3301613"/>
                  <a:gd name="connsiteY0" fmla="*/ 378257 h 475979"/>
                  <a:gd name="connsiteX1" fmla="*/ 1668257 w 3301613"/>
                  <a:gd name="connsiteY1" fmla="*/ 1329 h 475979"/>
                  <a:gd name="connsiteX2" fmla="*/ 3301613 w 3301613"/>
                  <a:gd name="connsiteY2" fmla="*/ 475979 h 475979"/>
                  <a:gd name="connsiteX0" fmla="*/ 0 w 3301613"/>
                  <a:gd name="connsiteY0" fmla="*/ 376928 h 376928"/>
                  <a:gd name="connsiteX1" fmla="*/ 1668257 w 3301613"/>
                  <a:gd name="connsiteY1" fmla="*/ 0 h 376928"/>
                  <a:gd name="connsiteX2" fmla="*/ 3301613 w 3301613"/>
                  <a:gd name="connsiteY2" fmla="*/ 376928 h 376928"/>
                  <a:gd name="connsiteX0" fmla="*/ 0 w 3230988"/>
                  <a:gd name="connsiteY0" fmla="*/ 378403 h 378403"/>
                  <a:gd name="connsiteX1" fmla="*/ 1668257 w 3230988"/>
                  <a:gd name="connsiteY1" fmla="*/ 1475 h 378403"/>
                  <a:gd name="connsiteX2" fmla="*/ 3230988 w 3230988"/>
                  <a:gd name="connsiteY2" fmla="*/ 341972 h 378403"/>
                </a:gdLst>
                <a:ahLst/>
                <a:cxnLst>
                  <a:cxn ang="0">
                    <a:pos x="connsiteX0" y="connsiteY0"/>
                  </a:cxn>
                  <a:cxn ang="0">
                    <a:pos x="connsiteX1" y="connsiteY1"/>
                  </a:cxn>
                  <a:cxn ang="0">
                    <a:pos x="connsiteX2" y="connsiteY2"/>
                  </a:cxn>
                </a:cxnLst>
                <a:rect l="l" t="t" r="r" b="b"/>
                <a:pathLst>
                  <a:path w="3230988" h="378403">
                    <a:moveTo>
                      <a:pt x="0" y="378403"/>
                    </a:moveTo>
                    <a:cubicBezTo>
                      <a:pt x="510133" y="118974"/>
                      <a:pt x="1129759" y="7547"/>
                      <a:pt x="1668257" y="1475"/>
                    </a:cubicBezTo>
                    <a:cubicBezTo>
                      <a:pt x="2206755" y="-4597"/>
                      <a:pt x="2591141" y="-8199"/>
                      <a:pt x="3230988" y="341972"/>
                    </a:cubicBezTo>
                  </a:path>
                </a:pathLst>
              </a:cu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E03F4E97-CECC-13EB-F141-04DFEBBF25AD}"/>
                  </a:ext>
                </a:extLst>
              </p:cNvPr>
              <p:cNvSpPr/>
              <p:nvPr/>
            </p:nvSpPr>
            <p:spPr>
              <a:xfrm rot="6729323">
                <a:off x="8068527" y="3535716"/>
                <a:ext cx="138864" cy="100965"/>
              </a:xfrm>
              <a:prstGeom prst="triangl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 name="Straight Arrow Connector 26">
              <a:extLst>
                <a:ext uri="{FF2B5EF4-FFF2-40B4-BE49-F238E27FC236}">
                  <a16:creationId xmlns:a16="http://schemas.microsoft.com/office/drawing/2014/main" id="{367E95F9-AA6A-27E8-115D-7A7D1FFFCCE7}"/>
                </a:ext>
              </a:extLst>
            </p:cNvPr>
            <p:cNvCxnSpPr>
              <a:cxnSpLocks/>
            </p:cNvCxnSpPr>
            <p:nvPr/>
          </p:nvCxnSpPr>
          <p:spPr>
            <a:xfrm flipV="1">
              <a:off x="2978317" y="4620126"/>
              <a:ext cx="0" cy="297495"/>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D4CE805-1615-3301-869D-F2ECEBA54173}"/>
                </a:ext>
              </a:extLst>
            </p:cNvPr>
            <p:cNvCxnSpPr>
              <a:cxnSpLocks/>
            </p:cNvCxnSpPr>
            <p:nvPr/>
          </p:nvCxnSpPr>
          <p:spPr>
            <a:xfrm>
              <a:off x="2978317" y="2816153"/>
              <a:ext cx="0" cy="297495"/>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9" name="!!Motivation">
              <a:extLst>
                <a:ext uri="{FF2B5EF4-FFF2-40B4-BE49-F238E27FC236}">
                  <a16:creationId xmlns:a16="http://schemas.microsoft.com/office/drawing/2014/main" id="{9929C677-03E4-1275-5A81-7760CD961A8D}"/>
                </a:ext>
              </a:extLst>
            </p:cNvPr>
            <p:cNvSpPr txBox="1"/>
            <p:nvPr/>
          </p:nvSpPr>
          <p:spPr>
            <a:xfrm>
              <a:off x="1077913" y="3219450"/>
              <a:ext cx="3770312" cy="1301750"/>
            </a:xfrm>
            <a:prstGeom prst="roundRect">
              <a:avLst>
                <a:gd name="adj" fmla="val 8745"/>
              </a:avLst>
            </a:prstGeom>
            <a:solidFill>
              <a:schemeClr val="accent2"/>
            </a:solidFill>
          </p:spPr>
          <p:txBody>
            <a:bodyPr wrap="square" rtlCol="0" anchor="ctr" anchorCtr="0">
              <a:noAutofit/>
            </a:bodyPr>
            <a:lstStyle/>
            <a:p>
              <a:pPr algn="ctr"/>
              <a:r>
                <a:rPr lang="en-US" sz="1600">
                  <a:solidFill>
                    <a:schemeClr val="bg1"/>
                  </a:solidFill>
                  <a:latin typeface="DM Sans" pitchFamily="2" charset="77"/>
                </a:rPr>
                <a:t>Motivation</a:t>
              </a:r>
            </a:p>
          </p:txBody>
        </p:sp>
        <p:sp>
          <p:nvSpPr>
            <p:cNvPr id="30" name="!!Capability">
              <a:extLst>
                <a:ext uri="{FF2B5EF4-FFF2-40B4-BE49-F238E27FC236}">
                  <a16:creationId xmlns:a16="http://schemas.microsoft.com/office/drawing/2014/main" id="{AC96BF91-3F0B-4EA6-6CA4-57E82771C310}"/>
                </a:ext>
              </a:extLst>
            </p:cNvPr>
            <p:cNvSpPr txBox="1"/>
            <p:nvPr/>
          </p:nvSpPr>
          <p:spPr>
            <a:xfrm>
              <a:off x="1077913" y="1514403"/>
              <a:ext cx="3770312" cy="1301750"/>
            </a:xfrm>
            <a:prstGeom prst="roundRect">
              <a:avLst>
                <a:gd name="adj" fmla="val 8745"/>
              </a:avLst>
            </a:prstGeom>
            <a:solidFill>
              <a:schemeClr val="accent3"/>
            </a:solidFill>
          </p:spPr>
          <p:txBody>
            <a:bodyPr wrap="square" rtlCol="0" anchor="ctr" anchorCtr="0">
              <a:noAutofit/>
            </a:bodyPr>
            <a:lstStyle/>
            <a:p>
              <a:pPr algn="ctr"/>
              <a:r>
                <a:rPr lang="en-US" sz="1600">
                  <a:solidFill>
                    <a:schemeClr val="bg1"/>
                  </a:solidFill>
                  <a:latin typeface="DM Sans" pitchFamily="2" charset="77"/>
                </a:rPr>
                <a:t>Capability</a:t>
              </a:r>
            </a:p>
          </p:txBody>
        </p:sp>
        <p:sp>
          <p:nvSpPr>
            <p:cNvPr id="31" name="!!Opportunity">
              <a:extLst>
                <a:ext uri="{FF2B5EF4-FFF2-40B4-BE49-F238E27FC236}">
                  <a16:creationId xmlns:a16="http://schemas.microsoft.com/office/drawing/2014/main" id="{ABAC1EE4-B4D9-0931-DFFA-42ADAA215FEF}"/>
                </a:ext>
              </a:extLst>
            </p:cNvPr>
            <p:cNvSpPr txBox="1"/>
            <p:nvPr/>
          </p:nvSpPr>
          <p:spPr>
            <a:xfrm>
              <a:off x="1077913" y="4917621"/>
              <a:ext cx="3770312" cy="1301750"/>
            </a:xfrm>
            <a:prstGeom prst="roundRect">
              <a:avLst>
                <a:gd name="adj" fmla="val 8745"/>
              </a:avLst>
            </a:prstGeom>
            <a:solidFill>
              <a:schemeClr val="accent1"/>
            </a:solidFill>
          </p:spPr>
          <p:txBody>
            <a:bodyPr wrap="square" rtlCol="0" anchor="ctr" anchorCtr="0">
              <a:noAutofit/>
            </a:bodyPr>
            <a:lstStyle/>
            <a:p>
              <a:pPr algn="ctr"/>
              <a:r>
                <a:rPr lang="en-US" sz="1600">
                  <a:solidFill>
                    <a:schemeClr val="bg1"/>
                  </a:solidFill>
                  <a:latin typeface="DM Sans" pitchFamily="2" charset="77"/>
                </a:rPr>
                <a:t>Opportunity</a:t>
              </a:r>
            </a:p>
          </p:txBody>
        </p:sp>
        <p:sp>
          <p:nvSpPr>
            <p:cNvPr id="32" name="!!Behaviour">
              <a:extLst>
                <a:ext uri="{FF2B5EF4-FFF2-40B4-BE49-F238E27FC236}">
                  <a16:creationId xmlns:a16="http://schemas.microsoft.com/office/drawing/2014/main" id="{727D2008-E5A8-A297-D21F-7F2ACFA9EA23}"/>
                </a:ext>
              </a:extLst>
            </p:cNvPr>
            <p:cNvSpPr txBox="1"/>
            <p:nvPr/>
          </p:nvSpPr>
          <p:spPr>
            <a:xfrm>
              <a:off x="8180388" y="3219450"/>
              <a:ext cx="3770312" cy="1301750"/>
            </a:xfrm>
            <a:prstGeom prst="roundRect">
              <a:avLst>
                <a:gd name="adj" fmla="val 8745"/>
              </a:avLst>
            </a:prstGeom>
            <a:solidFill>
              <a:schemeClr val="accent4"/>
            </a:solidFill>
          </p:spPr>
          <p:txBody>
            <a:bodyPr wrap="square" rtlCol="0" anchor="ctr" anchorCtr="0">
              <a:noAutofit/>
            </a:bodyPr>
            <a:lstStyle/>
            <a:p>
              <a:pPr algn="ctr"/>
              <a:r>
                <a:rPr lang="en-US" sz="1600">
                  <a:solidFill>
                    <a:schemeClr val="bg1"/>
                  </a:solidFill>
                  <a:latin typeface="DM Sans" pitchFamily="2" charset="77"/>
                </a:rPr>
                <a:t>Behaviour</a:t>
              </a:r>
            </a:p>
          </p:txBody>
        </p:sp>
      </p:grpSp>
      <p:pic>
        <p:nvPicPr>
          <p:cNvPr id="35" name="Picture 34">
            <a:extLst>
              <a:ext uri="{FF2B5EF4-FFF2-40B4-BE49-F238E27FC236}">
                <a16:creationId xmlns:a16="http://schemas.microsoft.com/office/drawing/2014/main" id="{FC6274FF-EA40-6A66-AFCA-BF93673BACF9}"/>
              </a:ext>
            </a:extLst>
          </p:cNvPr>
          <p:cNvPicPr>
            <a:picLocks noChangeAspect="1"/>
          </p:cNvPicPr>
          <p:nvPr/>
        </p:nvPicPr>
        <p:blipFill>
          <a:blip r:embed="rId3"/>
          <a:stretch>
            <a:fillRect/>
          </a:stretch>
        </p:blipFill>
        <p:spPr>
          <a:xfrm>
            <a:off x="1344561" y="1520825"/>
            <a:ext cx="4714926" cy="4714926"/>
          </a:xfrm>
          <a:prstGeom prst="rect">
            <a:avLst/>
          </a:prstGeom>
        </p:spPr>
      </p:pic>
      <p:pic>
        <p:nvPicPr>
          <p:cNvPr id="36" name="Picture 35">
            <a:extLst>
              <a:ext uri="{FF2B5EF4-FFF2-40B4-BE49-F238E27FC236}">
                <a16:creationId xmlns:a16="http://schemas.microsoft.com/office/drawing/2014/main" id="{60918B59-9BE1-F10F-284E-DA5FA3545658}"/>
              </a:ext>
            </a:extLst>
          </p:cNvPr>
          <p:cNvPicPr>
            <a:picLocks noChangeAspect="1"/>
          </p:cNvPicPr>
          <p:nvPr/>
        </p:nvPicPr>
        <p:blipFill>
          <a:blip r:embed="rId4"/>
          <a:stretch>
            <a:fillRect/>
          </a:stretch>
        </p:blipFill>
        <p:spPr>
          <a:xfrm>
            <a:off x="1945667" y="2121931"/>
            <a:ext cx="3512714" cy="3512714"/>
          </a:xfrm>
          <a:prstGeom prst="rect">
            <a:avLst/>
          </a:prstGeom>
          <a:effectLst>
            <a:outerShdw blurRad="63500" sx="102000" sy="102000" algn="ctr" rotWithShape="0">
              <a:prstClr val="black">
                <a:alpha val="20000"/>
              </a:prstClr>
            </a:outerShdw>
          </a:effectLst>
        </p:spPr>
      </p:pic>
      <p:pic>
        <p:nvPicPr>
          <p:cNvPr id="37" name="Picture 36">
            <a:extLst>
              <a:ext uri="{FF2B5EF4-FFF2-40B4-BE49-F238E27FC236}">
                <a16:creationId xmlns:a16="http://schemas.microsoft.com/office/drawing/2014/main" id="{BBAA6B4A-E108-16ED-7E18-2C64FC9A2741}"/>
              </a:ext>
            </a:extLst>
          </p:cNvPr>
          <p:cNvPicPr>
            <a:picLocks noChangeAspect="1"/>
          </p:cNvPicPr>
          <p:nvPr/>
        </p:nvPicPr>
        <p:blipFill>
          <a:blip r:embed="rId5"/>
          <a:stretch>
            <a:fillRect/>
          </a:stretch>
        </p:blipFill>
        <p:spPr>
          <a:xfrm>
            <a:off x="2537381" y="2713645"/>
            <a:ext cx="2329286" cy="2329286"/>
          </a:xfrm>
          <a:prstGeom prst="rect">
            <a:avLst/>
          </a:prstGeom>
          <a:effectLst>
            <a:outerShdw blurRad="63500" sx="102000" sy="102000" algn="ctr" rotWithShape="0">
              <a:prstClr val="black">
                <a:alpha val="40000"/>
              </a:prstClr>
            </a:outerShdw>
          </a:effectLst>
        </p:spPr>
      </p:pic>
      <p:sp>
        <p:nvSpPr>
          <p:cNvPr id="40" name="Oval 39">
            <a:extLst>
              <a:ext uri="{FF2B5EF4-FFF2-40B4-BE49-F238E27FC236}">
                <a16:creationId xmlns:a16="http://schemas.microsoft.com/office/drawing/2014/main" id="{C5D1E589-A113-486A-6EAB-DA2312DE85D1}"/>
              </a:ext>
            </a:extLst>
          </p:cNvPr>
          <p:cNvSpPr/>
          <p:nvPr/>
        </p:nvSpPr>
        <p:spPr>
          <a:xfrm>
            <a:off x="3626886" y="3803150"/>
            <a:ext cx="150277" cy="150277"/>
          </a:xfrm>
          <a:prstGeom prst="ellipse">
            <a:avLst/>
          </a:prstGeom>
          <a:solidFill>
            <a:schemeClr val="bg1"/>
          </a:solidFill>
          <a:ln>
            <a:noFill/>
          </a:ln>
          <a:effectLst>
            <a:outerShdw blurRad="340300" sx="132667" sy="132667"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0CA7EDA5-8CF8-1350-4019-169A7EFFD050}"/>
              </a:ext>
            </a:extLst>
          </p:cNvPr>
          <p:cNvSpPr txBox="1"/>
          <p:nvPr/>
        </p:nvSpPr>
        <p:spPr>
          <a:xfrm>
            <a:off x="1077913" y="6373906"/>
            <a:ext cx="5214937" cy="253916"/>
          </a:xfrm>
          <a:prstGeom prst="rect">
            <a:avLst/>
          </a:prstGeom>
          <a:noFill/>
        </p:spPr>
        <p:txBody>
          <a:bodyPr wrap="square" rtlCol="0">
            <a:spAutoFit/>
          </a:bodyPr>
          <a:lstStyle/>
          <a:p>
            <a:r>
              <a:rPr lang="en-US" sz="1050" b="1">
                <a:solidFill>
                  <a:schemeClr val="accent4"/>
                </a:solidFill>
                <a:latin typeface="DM Sans" pitchFamily="2" charset="77"/>
              </a:rPr>
              <a:t>Sources of behaviour</a:t>
            </a:r>
            <a:r>
              <a:rPr lang="en-US" sz="1050" b="1">
                <a:latin typeface="DM Sans" pitchFamily="2" charset="77"/>
              </a:rPr>
              <a:t>	</a:t>
            </a:r>
            <a:r>
              <a:rPr lang="en-US" sz="1050" b="1">
                <a:solidFill>
                  <a:schemeClr val="accent2"/>
                </a:solidFill>
                <a:latin typeface="DM Sans" pitchFamily="2" charset="77"/>
              </a:rPr>
              <a:t>Intervention functions</a:t>
            </a:r>
            <a:r>
              <a:rPr lang="en-US" sz="1050" b="1">
                <a:latin typeface="DM Sans" pitchFamily="2" charset="77"/>
              </a:rPr>
              <a:t>	</a:t>
            </a:r>
            <a:r>
              <a:rPr lang="en-US" sz="1050" b="1">
                <a:solidFill>
                  <a:schemeClr val="accent3"/>
                </a:solidFill>
                <a:latin typeface="DM Sans" pitchFamily="2" charset="77"/>
              </a:rPr>
              <a:t>Policy categories</a:t>
            </a:r>
          </a:p>
        </p:txBody>
      </p:sp>
    </p:spTree>
    <p:extLst>
      <p:ext uri="{BB962C8B-B14F-4D97-AF65-F5344CB8AC3E}">
        <p14:creationId xmlns:p14="http://schemas.microsoft.com/office/powerpoint/2010/main" val="366695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decel="50000" fill="hold" nodeType="withEffect">
                                  <p:stCondLst>
                                    <p:cond delay="0"/>
                                  </p:stCondLst>
                                  <p:childTnLst>
                                    <p:animRot by="86400000">
                                      <p:cBhvr>
                                        <p:cTn id="6" dur="2000" fill="hold"/>
                                        <p:tgtEl>
                                          <p:spTgt spid="37"/>
                                        </p:tgtEl>
                                        <p:attrNameLst>
                                          <p:attrName>r</p:attrName>
                                        </p:attrNameLst>
                                      </p:cBhvr>
                                    </p:animRot>
                                  </p:childTnLst>
                                </p:cTn>
                              </p:par>
                              <p:par>
                                <p:cTn id="7" presetID="10"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animEffect transition="in" filter="fade">
                                      <p:cBhvr>
                                        <p:cTn id="9" dur="500"/>
                                        <p:tgtEl>
                                          <p:spTgt spid="37"/>
                                        </p:tgtEl>
                                      </p:cBhvr>
                                    </p:animEffect>
                                  </p:childTnLst>
                                </p:cTn>
                              </p:par>
                              <p:par>
                                <p:cTn id="10" presetID="8" presetClass="emph" presetSubtype="0" decel="50000" fill="hold" nodeType="withEffect">
                                  <p:stCondLst>
                                    <p:cond delay="0"/>
                                  </p:stCondLst>
                                  <p:childTnLst>
                                    <p:animRot by="108000000">
                                      <p:cBhvr>
                                        <p:cTn id="11" dur="4000" fill="hold"/>
                                        <p:tgtEl>
                                          <p:spTgt spid="36"/>
                                        </p:tgtEl>
                                        <p:attrNameLst>
                                          <p:attrName>r</p:attrName>
                                        </p:attrNameLst>
                                      </p:cBhvr>
                                    </p:animRot>
                                  </p:childTnLst>
                                </p:cTn>
                              </p:par>
                              <p:par>
                                <p:cTn id="12" presetID="8" presetClass="emph" presetSubtype="0" decel="50000" fill="hold" nodeType="withEffect">
                                  <p:stCondLst>
                                    <p:cond delay="0"/>
                                  </p:stCondLst>
                                  <p:childTnLst>
                                    <p:animRot by="129600000">
                                      <p:cBhvr>
                                        <p:cTn id="13" dur="6000" fill="hold"/>
                                        <p:tgtEl>
                                          <p:spTgt spid="35"/>
                                        </p:tgtEl>
                                        <p:attrNameLst>
                                          <p:attrName>r</p:attrName>
                                        </p:attrNameLst>
                                      </p:cBhvr>
                                    </p:animRot>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4000"/>
                                        <p:tgtEl>
                                          <p:spTgt spid="35"/>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06393-7F48-EBEC-AA18-0A569354CF15}"/>
              </a:ext>
            </a:extLst>
          </p:cNvPr>
          <p:cNvSpPr>
            <a:spLocks noGrp="1"/>
          </p:cNvSpPr>
          <p:nvPr>
            <p:ph type="title"/>
          </p:nvPr>
        </p:nvSpPr>
        <p:spPr/>
        <p:txBody>
          <a:bodyPr/>
          <a:lstStyle/>
          <a:p>
            <a:r>
              <a:rPr lang="en-US"/>
              <a:t>Intervention Functions</a:t>
            </a:r>
          </a:p>
        </p:txBody>
      </p:sp>
      <p:graphicFrame>
        <p:nvGraphicFramePr>
          <p:cNvPr id="8" name="Table 8">
            <a:extLst>
              <a:ext uri="{FF2B5EF4-FFF2-40B4-BE49-F238E27FC236}">
                <a16:creationId xmlns:a16="http://schemas.microsoft.com/office/drawing/2014/main" id="{2592CCF6-2797-EF3F-440C-A846774AE1B6}"/>
              </a:ext>
            </a:extLst>
          </p:cNvPr>
          <p:cNvGraphicFramePr>
            <a:graphicFrameLocks noGrp="1"/>
          </p:cNvGraphicFramePr>
          <p:nvPr>
            <p:ph idx="1"/>
          </p:nvPr>
        </p:nvGraphicFramePr>
        <p:xfrm>
          <a:off x="1077913" y="1520825"/>
          <a:ext cx="10872786" cy="4962640"/>
        </p:xfrm>
        <a:graphic>
          <a:graphicData uri="http://schemas.openxmlformats.org/drawingml/2006/table">
            <a:tbl>
              <a:tblPr firstRow="1" bandRow="1">
                <a:tableStyleId>{2D5ABB26-0587-4C30-8999-92F81FD0307C}</a:tableStyleId>
              </a:tblPr>
              <a:tblGrid>
                <a:gridCol w="1880440">
                  <a:extLst>
                    <a:ext uri="{9D8B030D-6E8A-4147-A177-3AD203B41FA5}">
                      <a16:colId xmlns:a16="http://schemas.microsoft.com/office/drawing/2014/main" val="389868178"/>
                    </a:ext>
                  </a:extLst>
                </a:gridCol>
                <a:gridCol w="4356847">
                  <a:extLst>
                    <a:ext uri="{9D8B030D-6E8A-4147-A177-3AD203B41FA5}">
                      <a16:colId xmlns:a16="http://schemas.microsoft.com/office/drawing/2014/main" val="3770296756"/>
                    </a:ext>
                  </a:extLst>
                </a:gridCol>
                <a:gridCol w="4635499">
                  <a:extLst>
                    <a:ext uri="{9D8B030D-6E8A-4147-A177-3AD203B41FA5}">
                      <a16:colId xmlns:a16="http://schemas.microsoft.com/office/drawing/2014/main" val="271667485"/>
                    </a:ext>
                  </a:extLst>
                </a:gridCol>
              </a:tblGrid>
              <a:tr h="370840">
                <a:tc>
                  <a:txBody>
                    <a:bodyPr/>
                    <a:lstStyle/>
                    <a:p>
                      <a:r>
                        <a:rPr lang="en-GB" sz="1000" b="1">
                          <a:solidFill>
                            <a:schemeClr val="accent1"/>
                          </a:solidFill>
                          <a:latin typeface="DM Sans" pitchFamily="2" charset="77"/>
                        </a:rPr>
                        <a:t>Intervention function</a:t>
                      </a:r>
                    </a:p>
                  </a:txBody>
                  <a:tcPr>
                    <a:lnB w="12700" cap="flat" cmpd="sng" algn="ctr">
                      <a:solidFill>
                        <a:schemeClr val="accent1"/>
                      </a:solidFill>
                      <a:prstDash val="solid"/>
                      <a:round/>
                      <a:headEnd type="none" w="med" len="med"/>
                      <a:tailEnd type="none" w="med" len="med"/>
                    </a:lnB>
                  </a:tcPr>
                </a:tc>
                <a:tc>
                  <a:txBody>
                    <a:bodyPr/>
                    <a:lstStyle/>
                    <a:p>
                      <a:r>
                        <a:rPr lang="en-GB" sz="1000" b="1">
                          <a:solidFill>
                            <a:schemeClr val="accent1"/>
                          </a:solidFill>
                          <a:latin typeface="DM Sans" pitchFamily="2" charset="77"/>
                        </a:rPr>
                        <a:t>Definition</a:t>
                      </a:r>
                    </a:p>
                  </a:txBody>
                  <a:tcPr>
                    <a:lnB w="12700" cap="flat" cmpd="sng" algn="ctr">
                      <a:solidFill>
                        <a:schemeClr val="accent1"/>
                      </a:solidFill>
                      <a:prstDash val="solid"/>
                      <a:round/>
                      <a:headEnd type="none" w="med" len="med"/>
                      <a:tailEnd type="none" w="med" len="med"/>
                    </a:lnB>
                  </a:tcPr>
                </a:tc>
                <a:tc>
                  <a:txBody>
                    <a:bodyPr/>
                    <a:lstStyle/>
                    <a:p>
                      <a:r>
                        <a:rPr lang="en-GB" sz="1000" b="1">
                          <a:solidFill>
                            <a:schemeClr val="accent1"/>
                          </a:solidFill>
                          <a:latin typeface="DM Sans" pitchFamily="2" charset="77"/>
                        </a:rPr>
                        <a:t>Example</a:t>
                      </a:r>
                    </a:p>
                  </a:txBody>
                  <a:tcP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497597567"/>
                  </a:ext>
                </a:extLst>
              </a:tr>
              <a:tr h="370840">
                <a:tc>
                  <a:txBody>
                    <a:bodyPr/>
                    <a:lstStyle/>
                    <a:p>
                      <a:r>
                        <a:rPr lang="en-GB" sz="1300" b="1">
                          <a:solidFill>
                            <a:schemeClr val="accent5"/>
                          </a:solidFill>
                          <a:latin typeface="DM Sans" pitchFamily="2" charset="77"/>
                        </a:rPr>
                        <a:t>Education</a:t>
                      </a:r>
                    </a:p>
                  </a:txBody>
                  <a:tcPr marT="90000" marB="90000">
                    <a:lnT w="127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Increasing knowledge</a:t>
                      </a:r>
                      <a:r>
                        <a:rPr lang="en-GB" sz="1300" baseline="0">
                          <a:solidFill>
                            <a:schemeClr val="accent5"/>
                          </a:solidFill>
                          <a:latin typeface="DM Sans" pitchFamily="2" charset="77"/>
                        </a:rPr>
                        <a:t> or understanding</a:t>
                      </a:r>
                      <a:endParaRPr lang="en-GB" sz="1300">
                        <a:solidFill>
                          <a:schemeClr val="accent5"/>
                        </a:solidFill>
                        <a:latin typeface="DM Sans" pitchFamily="2" charset="77"/>
                      </a:endParaRPr>
                    </a:p>
                  </a:txBody>
                  <a:tcPr marT="90000" marB="90000">
                    <a:lnT w="127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Providing information to</a:t>
                      </a:r>
                      <a:r>
                        <a:rPr lang="en-GB" sz="1300" baseline="0">
                          <a:solidFill>
                            <a:schemeClr val="accent5"/>
                          </a:solidFill>
                          <a:latin typeface="DM Sans" pitchFamily="2" charset="77"/>
                        </a:rPr>
                        <a:t> promote healthy eating</a:t>
                      </a:r>
                      <a:endParaRPr lang="en-GB" sz="1300">
                        <a:solidFill>
                          <a:schemeClr val="accent5"/>
                        </a:solidFill>
                        <a:latin typeface="DM Sans" pitchFamily="2" charset="77"/>
                      </a:endParaRPr>
                    </a:p>
                  </a:txBody>
                  <a:tcPr marT="90000" marB="90000">
                    <a:lnT w="127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3761850659"/>
                  </a:ext>
                </a:extLst>
              </a:tr>
              <a:tr h="370840">
                <a:tc>
                  <a:txBody>
                    <a:bodyPr/>
                    <a:lstStyle/>
                    <a:p>
                      <a:r>
                        <a:rPr lang="en-GB" sz="1300" b="1">
                          <a:solidFill>
                            <a:schemeClr val="accent5"/>
                          </a:solidFill>
                          <a:latin typeface="DM Sans" pitchFamily="2" charset="77"/>
                        </a:rPr>
                        <a:t>Modelling</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Providing an example for people to aspire to or</a:t>
                      </a:r>
                      <a:r>
                        <a:rPr lang="en-GB" sz="1300" baseline="0">
                          <a:solidFill>
                            <a:schemeClr val="accent5"/>
                          </a:solidFill>
                          <a:latin typeface="DM Sans" pitchFamily="2" charset="77"/>
                        </a:rPr>
                        <a:t> to imitate</a:t>
                      </a:r>
                      <a:endParaRPr lang="en-GB" sz="1300">
                        <a:solidFill>
                          <a:schemeClr val="accent5"/>
                        </a:solidFill>
                        <a:latin typeface="DM Sans" pitchFamily="2" charset="77"/>
                      </a:endParaRP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Using people of key influence to demonstrate the joys of cooking</a:t>
                      </a:r>
                      <a:r>
                        <a:rPr lang="en-GB" sz="1300" baseline="0">
                          <a:solidFill>
                            <a:schemeClr val="accent5"/>
                          </a:solidFill>
                          <a:latin typeface="DM Sans" pitchFamily="2" charset="77"/>
                        </a:rPr>
                        <a:t> and </a:t>
                      </a:r>
                      <a:r>
                        <a:rPr lang="en-GB" sz="1300">
                          <a:solidFill>
                            <a:schemeClr val="accent5"/>
                          </a:solidFill>
                          <a:latin typeface="DM Sans" pitchFamily="2" charset="77"/>
                        </a:rPr>
                        <a:t>healthy eating</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32231859"/>
                  </a:ext>
                </a:extLst>
              </a:tr>
              <a:tr h="370840">
                <a:tc>
                  <a:txBody>
                    <a:bodyPr/>
                    <a:lstStyle/>
                    <a:p>
                      <a:r>
                        <a:rPr lang="en-GB" sz="1300" b="1">
                          <a:solidFill>
                            <a:schemeClr val="accent5"/>
                          </a:solidFill>
                          <a:latin typeface="DM Sans" pitchFamily="2" charset="77"/>
                        </a:rPr>
                        <a:t>Persuasion</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Using communication to induce positive or negative feelings or</a:t>
                      </a:r>
                      <a:r>
                        <a:rPr lang="en-GB" sz="1300" baseline="0">
                          <a:solidFill>
                            <a:schemeClr val="accent5"/>
                          </a:solidFill>
                          <a:latin typeface="DM Sans" pitchFamily="2" charset="77"/>
                        </a:rPr>
                        <a:t> to stimulate action</a:t>
                      </a:r>
                      <a:endParaRPr lang="en-GB" sz="1300">
                        <a:solidFill>
                          <a:schemeClr val="accent5"/>
                        </a:solidFill>
                        <a:latin typeface="DM Sans" pitchFamily="2" charset="77"/>
                      </a:endParaRP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Using imagery to motivate</a:t>
                      </a:r>
                      <a:r>
                        <a:rPr lang="en-GB" sz="1300" baseline="0">
                          <a:solidFill>
                            <a:schemeClr val="accent5"/>
                          </a:solidFill>
                          <a:latin typeface="DM Sans" pitchFamily="2" charset="77"/>
                        </a:rPr>
                        <a:t> healthier eating </a:t>
                      </a:r>
                      <a:endParaRPr lang="en-GB" sz="1300">
                        <a:solidFill>
                          <a:schemeClr val="accent5"/>
                        </a:solidFill>
                        <a:latin typeface="DM Sans" pitchFamily="2" charset="77"/>
                      </a:endParaRP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646479586"/>
                  </a:ext>
                </a:extLst>
              </a:tr>
              <a:tr h="370840">
                <a:tc>
                  <a:txBody>
                    <a:bodyPr/>
                    <a:lstStyle/>
                    <a:p>
                      <a:r>
                        <a:rPr lang="en-GB" sz="1300" b="1">
                          <a:solidFill>
                            <a:schemeClr val="accent5"/>
                          </a:solidFill>
                          <a:latin typeface="DM Sans" pitchFamily="2" charset="77"/>
                        </a:rPr>
                        <a:t>Incentivisation</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Creating expectation of reward</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Giving vouchers when buying a healthy food option</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436568900"/>
                  </a:ext>
                </a:extLst>
              </a:tr>
              <a:tr h="370840">
                <a:tc>
                  <a:txBody>
                    <a:bodyPr/>
                    <a:lstStyle/>
                    <a:p>
                      <a:r>
                        <a:rPr lang="en-GB" sz="1300" b="1">
                          <a:solidFill>
                            <a:schemeClr val="accent5"/>
                          </a:solidFill>
                          <a:latin typeface="DM Sans" pitchFamily="2" charset="77"/>
                        </a:rPr>
                        <a:t>Coercion </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Creating expectation of punishment or cost</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Putting a taxation on unhealthy foods</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602440473"/>
                  </a:ext>
                </a:extLst>
              </a:tr>
              <a:tr h="370840">
                <a:tc>
                  <a:txBody>
                    <a:bodyPr/>
                    <a:lstStyle/>
                    <a:p>
                      <a:r>
                        <a:rPr lang="en-GB" sz="1300" b="1">
                          <a:solidFill>
                            <a:schemeClr val="accent5"/>
                          </a:solidFill>
                          <a:latin typeface="DM Sans" pitchFamily="2" charset="77"/>
                        </a:rPr>
                        <a:t>Training</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Imparting skills</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Providing a healthy eating cooking class</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993505008"/>
                  </a:ext>
                </a:extLst>
              </a:tr>
              <a:tr h="370840">
                <a:tc>
                  <a:txBody>
                    <a:bodyPr/>
                    <a:lstStyle/>
                    <a:p>
                      <a:r>
                        <a:rPr lang="en-GB" sz="1300" b="1">
                          <a:solidFill>
                            <a:schemeClr val="accent5"/>
                          </a:solidFill>
                          <a:latin typeface="DM Sans" pitchFamily="2" charset="77"/>
                        </a:rPr>
                        <a:t>Restriction</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Using rules to reduce opportunity to engage in behaviour or reduce opportunity to engage in competing behaviours</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Prohibiting high fat and sugar content meals in schools</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512762245"/>
                  </a:ext>
                </a:extLst>
              </a:tr>
              <a:tr h="370840">
                <a:tc>
                  <a:txBody>
                    <a:bodyPr/>
                    <a:lstStyle/>
                    <a:p>
                      <a:r>
                        <a:rPr lang="en-GB" sz="1300" b="1">
                          <a:solidFill>
                            <a:schemeClr val="accent5"/>
                          </a:solidFill>
                          <a:latin typeface="DM Sans" pitchFamily="2" charset="77"/>
                        </a:rPr>
                        <a:t>Environmental restructuring</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Changing the physical or social context</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r>
                        <a:rPr lang="en-GB" sz="1300">
                          <a:solidFill>
                            <a:schemeClr val="accent5"/>
                          </a:solidFill>
                          <a:latin typeface="DM Sans" pitchFamily="2" charset="77"/>
                        </a:rPr>
                        <a:t>Putting healthier option snacks instead of junk food snacks near the queues in shopping centres</a:t>
                      </a:r>
                    </a:p>
                  </a:txBody>
                  <a:tcPr marT="90000" marB="90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2003678489"/>
                  </a:ext>
                </a:extLst>
              </a:tr>
              <a:tr h="370840">
                <a:tc>
                  <a:txBody>
                    <a:bodyPr/>
                    <a:lstStyle/>
                    <a:p>
                      <a:r>
                        <a:rPr lang="en-GB" sz="1300" b="1">
                          <a:solidFill>
                            <a:schemeClr val="accent5"/>
                          </a:solidFill>
                          <a:latin typeface="DM Sans" pitchFamily="2" charset="77"/>
                        </a:rPr>
                        <a:t>Enablement</a:t>
                      </a:r>
                    </a:p>
                  </a:txBody>
                  <a:tcPr marT="90000" marB="90000">
                    <a:lnT w="12700" cap="flat" cmpd="sng" algn="ctr">
                      <a:solidFill>
                        <a:schemeClr val="bg1"/>
                      </a:solidFill>
                      <a:prstDash val="solid"/>
                      <a:round/>
                      <a:headEnd type="none" w="med" len="med"/>
                      <a:tailEnd type="none" w="med" len="med"/>
                    </a:lnT>
                    <a:solidFill>
                      <a:schemeClr val="bg2"/>
                    </a:solidFill>
                  </a:tcPr>
                </a:tc>
                <a:tc>
                  <a:txBody>
                    <a:bodyPr/>
                    <a:lstStyle/>
                    <a:p>
                      <a:r>
                        <a:rPr lang="en-GB" sz="1300" dirty="0">
                          <a:solidFill>
                            <a:schemeClr val="accent5"/>
                          </a:solidFill>
                          <a:latin typeface="DM Sans" pitchFamily="2" charset="77"/>
                        </a:rPr>
                        <a:t>Increasing means/reducing barriers to increase capability or opportunity</a:t>
                      </a:r>
                    </a:p>
                  </a:txBody>
                  <a:tcPr marT="90000" marB="90000">
                    <a:lnT w="12700" cap="flat" cmpd="sng" algn="ctr">
                      <a:solidFill>
                        <a:schemeClr val="bg1"/>
                      </a:solidFill>
                      <a:prstDash val="solid"/>
                      <a:round/>
                      <a:headEnd type="none" w="med" len="med"/>
                      <a:tailEnd type="none" w="med" len="med"/>
                    </a:lnT>
                    <a:solidFill>
                      <a:schemeClr val="bg2"/>
                    </a:solidFill>
                  </a:tcPr>
                </a:tc>
                <a:tc>
                  <a:txBody>
                    <a:bodyPr/>
                    <a:lstStyle/>
                    <a:p>
                      <a:r>
                        <a:rPr lang="en-GB" sz="1300" dirty="0">
                          <a:solidFill>
                            <a:schemeClr val="accent5"/>
                          </a:solidFill>
                          <a:latin typeface="DM Sans" pitchFamily="2" charset="77"/>
                        </a:rPr>
                        <a:t>Providing medication that makes it difficult to eat fatty foods</a:t>
                      </a:r>
                    </a:p>
                  </a:txBody>
                  <a:tcPr marT="90000" marB="90000">
                    <a:lnT w="12700" cap="flat" cmpd="sng" algn="ctr">
                      <a:solidFill>
                        <a:schemeClr val="bg1"/>
                      </a:solidFill>
                      <a:prstDash val="solid"/>
                      <a:round/>
                      <a:headEnd type="none" w="med" len="med"/>
                      <a:tailEnd type="none" w="med" len="med"/>
                    </a:lnT>
                    <a:solidFill>
                      <a:schemeClr val="bg2"/>
                    </a:solidFill>
                  </a:tcPr>
                </a:tc>
                <a:extLst>
                  <a:ext uri="{0D108BD9-81ED-4DB2-BD59-A6C34878D82A}">
                    <a16:rowId xmlns:a16="http://schemas.microsoft.com/office/drawing/2014/main" val="1895485329"/>
                  </a:ext>
                </a:extLst>
              </a:tr>
            </a:tbl>
          </a:graphicData>
        </a:graphic>
      </p:graphicFrame>
      <p:sp>
        <p:nvSpPr>
          <p:cNvPr id="4" name="Footer Placeholder 3">
            <a:extLst>
              <a:ext uri="{FF2B5EF4-FFF2-40B4-BE49-F238E27FC236}">
                <a16:creationId xmlns:a16="http://schemas.microsoft.com/office/drawing/2014/main" id="{1FC800DC-E8EA-DA81-1DBE-DE5D8A5831E3}"/>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E1FAE744-7682-0761-A58B-85C46AF01282}"/>
              </a:ext>
            </a:extLst>
          </p:cNvPr>
          <p:cNvSpPr>
            <a:spLocks noGrp="1"/>
          </p:cNvSpPr>
          <p:nvPr>
            <p:ph type="sldNum" sz="quarter" idx="12"/>
          </p:nvPr>
        </p:nvSpPr>
        <p:spPr/>
        <p:txBody>
          <a:bodyPr/>
          <a:lstStyle/>
          <a:p>
            <a:fld id="{16C5AC08-0ACD-404A-9C9F-AB39E786C34A}" type="slidenum">
              <a:rPr lang="en-GB"/>
              <a:t>28</a:t>
            </a:fld>
            <a:endParaRPr lang="en-GB"/>
          </a:p>
        </p:txBody>
      </p:sp>
      <p:sp>
        <p:nvSpPr>
          <p:cNvPr id="6" name="Text Placeholder 5">
            <a:extLst>
              <a:ext uri="{FF2B5EF4-FFF2-40B4-BE49-F238E27FC236}">
                <a16:creationId xmlns:a16="http://schemas.microsoft.com/office/drawing/2014/main" id="{F77E05B1-93E1-63EF-A783-1DFFDACB593E}"/>
              </a:ext>
            </a:extLst>
          </p:cNvPr>
          <p:cNvSpPr>
            <a:spLocks noGrp="1"/>
          </p:cNvSpPr>
          <p:nvPr>
            <p:ph type="body" sz="quarter" idx="13"/>
          </p:nvPr>
        </p:nvSpPr>
        <p:spPr/>
        <p:txBody>
          <a:bodyPr/>
          <a:lstStyle/>
          <a:p>
            <a:r>
              <a:rPr lang="en-US"/>
              <a:t>Intervention Functions</a:t>
            </a:r>
          </a:p>
        </p:txBody>
      </p:sp>
    </p:spTree>
    <p:extLst>
      <p:ext uri="{BB962C8B-B14F-4D97-AF65-F5344CB8AC3E}">
        <p14:creationId xmlns:p14="http://schemas.microsoft.com/office/powerpoint/2010/main" val="156580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0ADE-BB5C-FF95-224E-5DC9EEF2A6D5}"/>
              </a:ext>
            </a:extLst>
          </p:cNvPr>
          <p:cNvSpPr>
            <a:spLocks noGrp="1"/>
          </p:cNvSpPr>
          <p:nvPr>
            <p:ph type="title"/>
          </p:nvPr>
        </p:nvSpPr>
        <p:spPr/>
        <p:txBody>
          <a:bodyPr/>
          <a:lstStyle/>
          <a:p>
            <a:r>
              <a:rPr lang="en-US"/>
              <a:t>Funding Acknowledgement</a:t>
            </a:r>
          </a:p>
        </p:txBody>
      </p:sp>
      <p:sp>
        <p:nvSpPr>
          <p:cNvPr id="3" name="Content Placeholder 2">
            <a:extLst>
              <a:ext uri="{FF2B5EF4-FFF2-40B4-BE49-F238E27FC236}">
                <a16:creationId xmlns:a16="http://schemas.microsoft.com/office/drawing/2014/main" id="{0832F361-B423-F313-13D9-3C2A9FF1B081}"/>
              </a:ext>
            </a:extLst>
          </p:cNvPr>
          <p:cNvSpPr>
            <a:spLocks noGrp="1"/>
          </p:cNvSpPr>
          <p:nvPr>
            <p:ph idx="1"/>
          </p:nvPr>
        </p:nvSpPr>
        <p:spPr/>
        <p:txBody>
          <a:bodyPr/>
          <a:lstStyle/>
          <a:p>
            <a:r>
              <a:rPr lang="en-US"/>
              <a:t>The Quality Coach Development Programme was partially funded through Q Exchange by the Health Foundation and NHS England and NHS Improvement</a:t>
            </a:r>
          </a:p>
          <a:p>
            <a:endParaRPr lang="en-US"/>
          </a:p>
        </p:txBody>
      </p:sp>
      <p:sp>
        <p:nvSpPr>
          <p:cNvPr id="4" name="Content Placeholder 3">
            <a:extLst>
              <a:ext uri="{FF2B5EF4-FFF2-40B4-BE49-F238E27FC236}">
                <a16:creationId xmlns:a16="http://schemas.microsoft.com/office/drawing/2014/main" id="{902E05ED-AC4E-8BC3-CEA0-84B821CF4CB6}"/>
              </a:ext>
            </a:extLst>
          </p:cNvPr>
          <p:cNvSpPr>
            <a:spLocks noGrp="1"/>
          </p:cNvSpPr>
          <p:nvPr>
            <p:ph idx="10"/>
          </p:nvPr>
        </p:nvSpPr>
        <p:spPr/>
        <p:txBody>
          <a:bodyPr/>
          <a:lstStyle/>
          <a:p>
            <a:r>
              <a:rPr lang="en-US" dirty="0"/>
              <a:t>This slide deck and all associated materials of the Quality Coach Development </a:t>
            </a:r>
            <a:r>
              <a:rPr lang="en-US" dirty="0" err="1"/>
              <a:t>Programme</a:t>
            </a:r>
            <a:r>
              <a:rPr lang="en-US" dirty="0"/>
              <a:t> are available under the Creative Commons Attribution-</a:t>
            </a:r>
            <a:r>
              <a:rPr lang="en-US" dirty="0" err="1"/>
              <a:t>ShareAlike</a:t>
            </a:r>
            <a:r>
              <a:rPr lang="en-US" dirty="0"/>
              <a:t> </a:t>
            </a:r>
            <a:r>
              <a:rPr lang="en-US" dirty="0" err="1"/>
              <a:t>Licence</a:t>
            </a:r>
            <a:r>
              <a:rPr lang="en-US" dirty="0"/>
              <a:t> 4.0 </a:t>
            </a:r>
          </a:p>
          <a:p>
            <a:pPr lvl="1"/>
            <a:r>
              <a:rPr lang="en-US" dirty="0"/>
              <a:t>This </a:t>
            </a:r>
            <a:r>
              <a:rPr lang="en-US" dirty="0" err="1"/>
              <a:t>licence</a:t>
            </a:r>
            <a:r>
              <a:rPr lang="en-US" dirty="0"/>
              <a:t> permits others to remix, adapt, and build upon this piece of work even for commercial purposes, as long as you credit us and license any and all new creations under the identical terms. (CC-BY-SA)</a:t>
            </a:r>
          </a:p>
        </p:txBody>
      </p:sp>
      <p:sp>
        <p:nvSpPr>
          <p:cNvPr id="5" name="Content Placeholder 4">
            <a:extLst>
              <a:ext uri="{FF2B5EF4-FFF2-40B4-BE49-F238E27FC236}">
                <a16:creationId xmlns:a16="http://schemas.microsoft.com/office/drawing/2014/main" id="{B7146CB3-6137-2A00-9F6E-37ED88E78359}"/>
              </a:ext>
            </a:extLst>
          </p:cNvPr>
          <p:cNvSpPr>
            <a:spLocks noGrp="1"/>
          </p:cNvSpPr>
          <p:nvPr>
            <p:ph idx="11"/>
          </p:nvPr>
        </p:nvSpPr>
        <p:spPr/>
        <p:txBody>
          <a:bodyPr/>
          <a:lstStyle/>
          <a:p>
            <a:pPr lvl="1"/>
            <a:r>
              <a:rPr lang="en-US"/>
              <a:t>For additional information contact </a:t>
            </a:r>
          </a:p>
          <a:p>
            <a:pPr lvl="1"/>
            <a:r>
              <a:rPr lang="en-US"/>
              <a:t>clcht.continuous.improvement@nhs.net or the Q Community </a:t>
            </a:r>
          </a:p>
        </p:txBody>
      </p:sp>
    </p:spTree>
    <p:extLst>
      <p:ext uri="{BB962C8B-B14F-4D97-AF65-F5344CB8AC3E}">
        <p14:creationId xmlns:p14="http://schemas.microsoft.com/office/powerpoint/2010/main" val="83693321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864A-3D34-4F61-B3B6-70E3F50A1AD6}"/>
              </a:ext>
            </a:extLst>
          </p:cNvPr>
          <p:cNvSpPr>
            <a:spLocks noGrp="1"/>
          </p:cNvSpPr>
          <p:nvPr>
            <p:ph type="title"/>
          </p:nvPr>
        </p:nvSpPr>
        <p:spPr/>
        <p:txBody>
          <a:bodyPr/>
          <a:lstStyle/>
          <a:p>
            <a:r>
              <a:rPr lang="en-US"/>
              <a:t>Behaviour Change Wheel</a:t>
            </a:r>
          </a:p>
        </p:txBody>
      </p:sp>
      <p:graphicFrame>
        <p:nvGraphicFramePr>
          <p:cNvPr id="8" name="Table 8">
            <a:extLst>
              <a:ext uri="{FF2B5EF4-FFF2-40B4-BE49-F238E27FC236}">
                <a16:creationId xmlns:a16="http://schemas.microsoft.com/office/drawing/2014/main" id="{299A211A-9E5C-4BF2-00AD-27D067A128B6}"/>
              </a:ext>
            </a:extLst>
          </p:cNvPr>
          <p:cNvGraphicFramePr>
            <a:graphicFrameLocks noGrp="1"/>
          </p:cNvGraphicFramePr>
          <p:nvPr>
            <p:ph idx="1"/>
            <p:extLst>
              <p:ext uri="{D42A27DB-BD31-4B8C-83A1-F6EECF244321}">
                <p14:modId xmlns:p14="http://schemas.microsoft.com/office/powerpoint/2010/main" val="1423728095"/>
              </p:ext>
            </p:extLst>
          </p:nvPr>
        </p:nvGraphicFramePr>
        <p:xfrm>
          <a:off x="1077912" y="1520825"/>
          <a:ext cx="10872790" cy="5099246"/>
        </p:xfrm>
        <a:graphic>
          <a:graphicData uri="http://schemas.openxmlformats.org/drawingml/2006/table">
            <a:tbl>
              <a:tblPr firstRow="1" bandRow="1">
                <a:tableStyleId>{69012ECD-51FC-41F1-AA8D-1B2483CD663E}</a:tableStyleId>
              </a:tblPr>
              <a:tblGrid>
                <a:gridCol w="5929175">
                  <a:extLst>
                    <a:ext uri="{9D8B030D-6E8A-4147-A177-3AD203B41FA5}">
                      <a16:colId xmlns:a16="http://schemas.microsoft.com/office/drawing/2014/main" val="1189863900"/>
                    </a:ext>
                  </a:extLst>
                </a:gridCol>
                <a:gridCol w="596348">
                  <a:extLst>
                    <a:ext uri="{9D8B030D-6E8A-4147-A177-3AD203B41FA5}">
                      <a16:colId xmlns:a16="http://schemas.microsoft.com/office/drawing/2014/main" val="147656419"/>
                    </a:ext>
                  </a:extLst>
                </a:gridCol>
                <a:gridCol w="546652">
                  <a:extLst>
                    <a:ext uri="{9D8B030D-6E8A-4147-A177-3AD203B41FA5}">
                      <a16:colId xmlns:a16="http://schemas.microsoft.com/office/drawing/2014/main" val="1037307804"/>
                    </a:ext>
                  </a:extLst>
                </a:gridCol>
                <a:gridCol w="576470">
                  <a:extLst>
                    <a:ext uri="{9D8B030D-6E8A-4147-A177-3AD203B41FA5}">
                      <a16:colId xmlns:a16="http://schemas.microsoft.com/office/drawing/2014/main" val="3222351910"/>
                    </a:ext>
                  </a:extLst>
                </a:gridCol>
                <a:gridCol w="526773">
                  <a:extLst>
                    <a:ext uri="{9D8B030D-6E8A-4147-A177-3AD203B41FA5}">
                      <a16:colId xmlns:a16="http://schemas.microsoft.com/office/drawing/2014/main" val="3024146904"/>
                    </a:ext>
                  </a:extLst>
                </a:gridCol>
                <a:gridCol w="516835">
                  <a:extLst>
                    <a:ext uri="{9D8B030D-6E8A-4147-A177-3AD203B41FA5}">
                      <a16:colId xmlns:a16="http://schemas.microsoft.com/office/drawing/2014/main" val="4173326886"/>
                    </a:ext>
                  </a:extLst>
                </a:gridCol>
                <a:gridCol w="506896">
                  <a:extLst>
                    <a:ext uri="{9D8B030D-6E8A-4147-A177-3AD203B41FA5}">
                      <a16:colId xmlns:a16="http://schemas.microsoft.com/office/drawing/2014/main" val="2539240094"/>
                    </a:ext>
                  </a:extLst>
                </a:gridCol>
                <a:gridCol w="536713">
                  <a:extLst>
                    <a:ext uri="{9D8B030D-6E8A-4147-A177-3AD203B41FA5}">
                      <a16:colId xmlns:a16="http://schemas.microsoft.com/office/drawing/2014/main" val="2304328647"/>
                    </a:ext>
                  </a:extLst>
                </a:gridCol>
                <a:gridCol w="496956">
                  <a:extLst>
                    <a:ext uri="{9D8B030D-6E8A-4147-A177-3AD203B41FA5}">
                      <a16:colId xmlns:a16="http://schemas.microsoft.com/office/drawing/2014/main" val="3082899287"/>
                    </a:ext>
                  </a:extLst>
                </a:gridCol>
                <a:gridCol w="639972">
                  <a:extLst>
                    <a:ext uri="{9D8B030D-6E8A-4147-A177-3AD203B41FA5}">
                      <a16:colId xmlns:a16="http://schemas.microsoft.com/office/drawing/2014/main" val="2982155944"/>
                    </a:ext>
                  </a:extLst>
                </a:gridCol>
              </a:tblGrid>
              <a:tr h="1093166">
                <a:tc>
                  <a:txBody>
                    <a:bodyPr/>
                    <a:lstStyle/>
                    <a:p>
                      <a:r>
                        <a:rPr lang="en-GB" sz="1400" b="1">
                          <a:solidFill>
                            <a:schemeClr val="accent1"/>
                          </a:solidFill>
                          <a:latin typeface="DM Sans" pitchFamily="2" charset="77"/>
                        </a:rPr>
                        <a:t>COM-B component</a:t>
                      </a:r>
                    </a:p>
                  </a:txBody>
                  <a:tcPr anchor="b">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r>
                        <a:rPr lang="en-GB" sz="1000" b="1">
                          <a:solidFill>
                            <a:schemeClr val="accent1"/>
                          </a:solidFill>
                          <a:latin typeface="DM Sans" pitchFamily="2" charset="77"/>
                        </a:rPr>
                        <a:t>Education</a:t>
                      </a:r>
                    </a:p>
                  </a:txBody>
                  <a:tcPr vert="vert270" anchor="ctr">
                    <a:lnL>
                      <a:noFill/>
                    </a:lnL>
                    <a:lnR w="38100"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r>
                        <a:rPr lang="en-GB" sz="1000" b="1">
                          <a:solidFill>
                            <a:schemeClr val="accent1"/>
                          </a:solidFill>
                          <a:latin typeface="DM Sans" pitchFamily="2" charset="77"/>
                        </a:rPr>
                        <a:t>Persuasion</a:t>
                      </a:r>
                    </a:p>
                  </a:txBody>
                  <a:tcPr vert="vert2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r>
                        <a:rPr lang="en-GB" sz="1000" b="1">
                          <a:solidFill>
                            <a:schemeClr val="accent1"/>
                          </a:solidFill>
                          <a:latin typeface="DM Sans" pitchFamily="2" charset="77"/>
                        </a:rPr>
                        <a:t>Incentivisation</a:t>
                      </a:r>
                    </a:p>
                  </a:txBody>
                  <a:tcPr vert="vert2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r>
                        <a:rPr lang="en-GB" sz="1000" b="1">
                          <a:solidFill>
                            <a:schemeClr val="accent1"/>
                          </a:solidFill>
                          <a:latin typeface="DM Sans" pitchFamily="2" charset="77"/>
                        </a:rPr>
                        <a:t>Coercion</a:t>
                      </a:r>
                    </a:p>
                  </a:txBody>
                  <a:tcPr vert="vert2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r>
                        <a:rPr lang="en-GB" sz="1000" b="1">
                          <a:solidFill>
                            <a:schemeClr val="accent1"/>
                          </a:solidFill>
                          <a:latin typeface="DM Sans" pitchFamily="2" charset="77"/>
                        </a:rPr>
                        <a:t>Training</a:t>
                      </a:r>
                    </a:p>
                  </a:txBody>
                  <a:tcPr vert="vert2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r>
                        <a:rPr lang="en-GB" sz="1000" b="1">
                          <a:solidFill>
                            <a:schemeClr val="accent1"/>
                          </a:solidFill>
                          <a:latin typeface="DM Sans" pitchFamily="2" charset="77"/>
                        </a:rPr>
                        <a:t>Restriction</a:t>
                      </a:r>
                    </a:p>
                  </a:txBody>
                  <a:tcPr vert="vert2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r>
                        <a:rPr lang="en-GB" sz="1000" b="1" dirty="0">
                          <a:solidFill>
                            <a:schemeClr val="accent1"/>
                          </a:solidFill>
                          <a:latin typeface="DM Sans" pitchFamily="2" charset="77"/>
                        </a:rPr>
                        <a:t>Environmental</a:t>
                      </a:r>
                      <a:r>
                        <a:rPr lang="en-GB" sz="1000" b="1" baseline="0" dirty="0">
                          <a:solidFill>
                            <a:schemeClr val="accent1"/>
                          </a:solidFill>
                          <a:latin typeface="DM Sans" pitchFamily="2" charset="77"/>
                        </a:rPr>
                        <a:t> restructuring</a:t>
                      </a:r>
                      <a:endParaRPr lang="en-GB" sz="1000" b="1" dirty="0">
                        <a:solidFill>
                          <a:schemeClr val="accent1"/>
                        </a:solidFill>
                        <a:latin typeface="DM Sans" pitchFamily="2" charset="77"/>
                      </a:endParaRPr>
                    </a:p>
                  </a:txBody>
                  <a:tcPr vert="vert2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r>
                        <a:rPr lang="en-GB" sz="1000" b="1">
                          <a:solidFill>
                            <a:schemeClr val="accent1"/>
                          </a:solidFill>
                          <a:latin typeface="DM Sans" pitchFamily="2" charset="77"/>
                        </a:rPr>
                        <a:t>Modelling</a:t>
                      </a:r>
                    </a:p>
                  </a:txBody>
                  <a:tcPr vert="vert2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r>
                        <a:rPr lang="en-GB" sz="1000" b="1">
                          <a:solidFill>
                            <a:schemeClr val="accent1"/>
                          </a:solidFill>
                          <a:latin typeface="DM Sans" pitchFamily="2" charset="77"/>
                        </a:rPr>
                        <a:t>Enablement</a:t>
                      </a:r>
                    </a:p>
                  </a:txBody>
                  <a:tcPr vert="vert270" anchor="ctr">
                    <a:lnL w="38100" cap="flat" cmpd="sng" algn="ctr">
                      <a:solidFill>
                        <a:schemeClr val="bg1"/>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8571401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accent5"/>
                          </a:solidFill>
                          <a:latin typeface="DM Sans" pitchFamily="2" charset="77"/>
                        </a:rPr>
                        <a:t>Physical</a:t>
                      </a:r>
                      <a:r>
                        <a:rPr lang="en-GB" sz="1600" b="1" baseline="0" dirty="0">
                          <a:solidFill>
                            <a:schemeClr val="accent5"/>
                          </a:solidFill>
                          <a:latin typeface="DM Sans" pitchFamily="2" charset="77"/>
                        </a:rPr>
                        <a:t> capability</a:t>
                      </a:r>
                      <a:br>
                        <a:rPr lang="en-GB" sz="1600" b="1" baseline="0" dirty="0">
                          <a:solidFill>
                            <a:schemeClr val="accent5"/>
                          </a:solidFill>
                          <a:latin typeface="DM Sans" pitchFamily="2" charset="77"/>
                        </a:rPr>
                      </a:br>
                      <a:r>
                        <a:rPr lang="en-GB" sz="1600" b="0" baseline="0" dirty="0">
                          <a:solidFill>
                            <a:schemeClr val="accent5"/>
                          </a:solidFill>
                          <a:latin typeface="DM Sans" pitchFamily="2" charset="77"/>
                        </a:rPr>
                        <a:t>The skills to eat healthily (cook, being able to go to the shop)</a:t>
                      </a:r>
                      <a:endParaRPr lang="en-US" sz="1600" dirty="0">
                        <a:solidFill>
                          <a:schemeClr val="accent5"/>
                        </a:solidFill>
                        <a:latin typeface="DM Sans" pitchFamily="2" charset="77"/>
                      </a:endParaRPr>
                    </a:p>
                  </a:txBody>
                  <a:tcPr marT="90000" marB="90000">
                    <a:lnL w="6350" cap="flat" cmpd="sng" algn="ctr">
                      <a:noFill/>
                      <a:prstDash val="solid"/>
                      <a:miter lim="800000"/>
                    </a:lnL>
                    <a:lnR>
                      <a:noFill/>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3200">
                        <a:latin typeface="DM Sans" pitchFamily="2" charset="77"/>
                      </a:endParaRPr>
                    </a:p>
                  </a:txBody>
                  <a:tcPr anchor="ctr">
                    <a:lnL>
                      <a:noFill/>
                    </a:lnL>
                    <a:lnR w="381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3200">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3200">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3200">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3200">
                          <a:solidFill>
                            <a:schemeClr val="accent4"/>
                          </a:solidFill>
                          <a:latin typeface="DM Sans" pitchFamily="2" charset="77"/>
                        </a:rPr>
                        <a:t>⬤</a:t>
                      </a:r>
                      <a:endParaRPr lang="en-US" sz="3200">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3200">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3200">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3200">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3200">
                          <a:solidFill>
                            <a:schemeClr val="accent4"/>
                          </a:solidFill>
                          <a:latin typeface="DM Sans" pitchFamily="2" charset="77"/>
                        </a:rPr>
                        <a:t>⬤</a:t>
                      </a:r>
                      <a:endParaRPr lang="en-US" sz="3200">
                        <a:latin typeface="DM Sans" pitchFamily="2" charset="77"/>
                      </a:endParaRPr>
                    </a:p>
                  </a:txBody>
                  <a:tcPr anchor="ctr">
                    <a:lnL w="38100" cap="flat" cmpd="sng" algn="ctr">
                      <a:solidFill>
                        <a:schemeClr val="bg1"/>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58055476"/>
                  </a:ext>
                </a:extLst>
              </a:tr>
              <a:tr h="370840">
                <a:tc>
                  <a:txBody>
                    <a:bodyPr/>
                    <a:lstStyle/>
                    <a:p>
                      <a:r>
                        <a:rPr lang="en-GB" sz="1600" b="1" dirty="0">
                          <a:solidFill>
                            <a:schemeClr val="accent5"/>
                          </a:solidFill>
                          <a:latin typeface="DM Sans" pitchFamily="2" charset="77"/>
                        </a:rPr>
                        <a:t>Psychological</a:t>
                      </a:r>
                      <a:r>
                        <a:rPr lang="en-GB" sz="1600" b="1" baseline="0" dirty="0">
                          <a:solidFill>
                            <a:schemeClr val="accent5"/>
                          </a:solidFill>
                          <a:latin typeface="DM Sans" pitchFamily="2" charset="77"/>
                        </a:rPr>
                        <a:t> capability</a:t>
                      </a:r>
                    </a:p>
                    <a:p>
                      <a:r>
                        <a:rPr lang="en-GB" sz="1600" b="0" baseline="0" dirty="0">
                          <a:solidFill>
                            <a:schemeClr val="accent5"/>
                          </a:solidFill>
                          <a:latin typeface="DM Sans" pitchFamily="2" charset="77"/>
                        </a:rPr>
                        <a:t>The knowledge to eat healthily (what is/isn’t healthy etc) </a:t>
                      </a:r>
                      <a:endParaRPr lang="en-US" sz="1600" dirty="0">
                        <a:solidFill>
                          <a:schemeClr val="accent5"/>
                        </a:solidFill>
                        <a:latin typeface="DM Sans" pitchFamily="2" charset="77"/>
                      </a:endParaRPr>
                    </a:p>
                  </a:txBody>
                  <a:tcPr marT="90000" marB="90000">
                    <a:lnL w="6350" cap="flat" cmpd="sng" algn="ctr">
                      <a:noFill/>
                      <a:prstDash val="solid"/>
                      <a:miter lim="800000"/>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200">
                          <a:solidFill>
                            <a:schemeClr val="accent4"/>
                          </a:solidFill>
                          <a:latin typeface="DM Sans" pitchFamily="2" charset="77"/>
                        </a:rPr>
                        <a:t>⬤</a:t>
                      </a:r>
                    </a:p>
                  </a:txBody>
                  <a:tcPr anchor="ctr">
                    <a:lnL>
                      <a:noFill/>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213272619"/>
                  </a:ext>
                </a:extLst>
              </a:tr>
              <a:tr h="370840">
                <a:tc>
                  <a:txBody>
                    <a:bodyPr/>
                    <a:lstStyle/>
                    <a:p>
                      <a:r>
                        <a:rPr lang="en-US" sz="1600" b="1" dirty="0">
                          <a:solidFill>
                            <a:schemeClr val="accent5"/>
                          </a:solidFill>
                          <a:latin typeface="DM Sans" pitchFamily="2" charset="77"/>
                        </a:rPr>
                        <a:t>Automatic motivation</a:t>
                      </a:r>
                    </a:p>
                    <a:p>
                      <a:r>
                        <a:rPr lang="en-US" sz="1600" dirty="0">
                          <a:solidFill>
                            <a:schemeClr val="accent5"/>
                          </a:solidFill>
                          <a:latin typeface="DM Sans" pitchFamily="2" charset="77"/>
                        </a:rPr>
                        <a:t>Desires, impulses and inhibitions (not snacking)</a:t>
                      </a:r>
                    </a:p>
                  </a:txBody>
                  <a:tcPr marT="90000" marB="90000">
                    <a:lnL w="6350" cap="flat" cmpd="sng" algn="ctr">
                      <a:noFill/>
                      <a:prstDash val="solid"/>
                      <a:miter lim="800000"/>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a:solidFill>
                          <a:schemeClr val="accent4"/>
                        </a:solidFill>
                        <a:latin typeface="DM Sans" pitchFamily="2" charset="77"/>
                      </a:endParaRPr>
                    </a:p>
                  </a:txBody>
                  <a:tcPr anchor="ctr">
                    <a:lnL>
                      <a:noFill/>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dirty="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73561670"/>
                  </a:ext>
                </a:extLst>
              </a:tr>
              <a:tr h="370840">
                <a:tc>
                  <a:txBody>
                    <a:bodyPr/>
                    <a:lstStyle/>
                    <a:p>
                      <a:r>
                        <a:rPr lang="en-US" sz="1600" b="1" dirty="0">
                          <a:solidFill>
                            <a:schemeClr val="accent5"/>
                          </a:solidFill>
                          <a:latin typeface="DM Sans" pitchFamily="2" charset="77"/>
                        </a:rPr>
                        <a:t>Reflective motivation</a:t>
                      </a:r>
                      <a:br>
                        <a:rPr lang="en-US" sz="1600" dirty="0">
                          <a:solidFill>
                            <a:schemeClr val="accent5"/>
                          </a:solidFill>
                          <a:latin typeface="DM Sans" pitchFamily="2" charset="77"/>
                        </a:rPr>
                      </a:br>
                      <a:r>
                        <a:rPr lang="en-US" sz="1600" dirty="0">
                          <a:solidFill>
                            <a:schemeClr val="accent5"/>
                          </a:solidFill>
                          <a:latin typeface="DM Sans" pitchFamily="2" charset="77"/>
                        </a:rPr>
                        <a:t>Will to make plans, evaluate </a:t>
                      </a:r>
                      <a:r>
                        <a:rPr lang="en-US" sz="1600" dirty="0" err="1">
                          <a:solidFill>
                            <a:schemeClr val="accent5"/>
                          </a:solidFill>
                          <a:latin typeface="DM Sans" pitchFamily="2" charset="77"/>
                        </a:rPr>
                        <a:t>etc</a:t>
                      </a:r>
                      <a:r>
                        <a:rPr lang="en-US" sz="1600" dirty="0">
                          <a:solidFill>
                            <a:schemeClr val="accent5"/>
                          </a:solidFill>
                          <a:latin typeface="DM Sans" pitchFamily="2" charset="77"/>
                        </a:rPr>
                        <a:t> (wanting to meal prep)</a:t>
                      </a:r>
                    </a:p>
                  </a:txBody>
                  <a:tcPr marT="90000" marB="90000">
                    <a:lnL w="6350" cap="flat" cmpd="sng" algn="ctr">
                      <a:noFill/>
                      <a:prstDash val="solid"/>
                      <a:miter lim="800000"/>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0" i="0" u="none" strike="noStrike" kern="1200">
                          <a:solidFill>
                            <a:schemeClr val="accent4"/>
                          </a:solidFill>
                          <a:effectLst/>
                          <a:latin typeface="DM Sans" pitchFamily="2" charset="77"/>
                          <a:ea typeface="+mn-ea"/>
                          <a:cs typeface="+mn-cs"/>
                        </a:rPr>
                        <a:t>⬤</a:t>
                      </a:r>
                    </a:p>
                  </a:txBody>
                  <a:tcPr anchor="ctr">
                    <a:lnL>
                      <a:noFill/>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dirty="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12590006"/>
                  </a:ext>
                </a:extLst>
              </a:tr>
              <a:tr h="370840">
                <a:tc>
                  <a:txBody>
                    <a:bodyPr/>
                    <a:lstStyle/>
                    <a:p>
                      <a:r>
                        <a:rPr lang="en-US" sz="1600" b="1" dirty="0">
                          <a:solidFill>
                            <a:schemeClr val="accent5"/>
                          </a:solidFill>
                          <a:latin typeface="DM Sans" pitchFamily="2" charset="77"/>
                        </a:rPr>
                        <a:t>Physical opportunity</a:t>
                      </a:r>
                    </a:p>
                    <a:p>
                      <a:r>
                        <a:rPr lang="en-US" sz="1600" dirty="0">
                          <a:solidFill>
                            <a:schemeClr val="accent5"/>
                          </a:solidFill>
                          <a:latin typeface="DM Sans" pitchFamily="2" charset="77"/>
                        </a:rPr>
                        <a:t>The resources, environment (time, money, kitchen )</a:t>
                      </a:r>
                    </a:p>
                  </a:txBody>
                  <a:tcPr marT="90000" marB="90000">
                    <a:lnL w="6350" cap="flat" cmpd="sng" algn="ctr">
                      <a:noFill/>
                      <a:prstDash val="solid"/>
                      <a:miter lim="800000"/>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b="0" i="0" u="none" strike="noStrike" kern="1200">
                        <a:solidFill>
                          <a:schemeClr val="accent4"/>
                        </a:solidFill>
                        <a:effectLst/>
                        <a:latin typeface="DM Sans" pitchFamily="2" charset="77"/>
                        <a:ea typeface="+mn-ea"/>
                        <a:cs typeface="+mn-cs"/>
                      </a:endParaRPr>
                    </a:p>
                  </a:txBody>
                  <a:tcPr anchor="ctr">
                    <a:lnL>
                      <a:noFill/>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endParaRPr lang="en-US" sz="320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320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6350" cap="flat" cmpd="sng" algn="ctr">
                      <a:noFill/>
                      <a:prstDash val="solid"/>
                      <a:miter lim="800000"/>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26753014"/>
                  </a:ext>
                </a:extLst>
              </a:tr>
              <a:tr h="370840">
                <a:tc>
                  <a:txBody>
                    <a:bodyPr/>
                    <a:lstStyle/>
                    <a:p>
                      <a:r>
                        <a:rPr lang="en-US" sz="1600" b="1" dirty="0">
                          <a:solidFill>
                            <a:schemeClr val="accent5"/>
                          </a:solidFill>
                          <a:latin typeface="DM Sans" pitchFamily="2" charset="77"/>
                        </a:rPr>
                        <a:t>Social opportunity </a:t>
                      </a:r>
                      <a:br>
                        <a:rPr lang="en-US" sz="1600" dirty="0">
                          <a:solidFill>
                            <a:schemeClr val="accent5"/>
                          </a:solidFill>
                          <a:latin typeface="DM Sans" pitchFamily="2" charset="77"/>
                        </a:rPr>
                      </a:br>
                      <a:r>
                        <a:rPr lang="en-US" sz="1600" dirty="0">
                          <a:solidFill>
                            <a:schemeClr val="accent5"/>
                          </a:solidFill>
                          <a:latin typeface="DM Sans" pitchFamily="2" charset="77"/>
                        </a:rPr>
                        <a:t>The cultural norms, setting (social life revolves around pubs)</a:t>
                      </a:r>
                    </a:p>
                  </a:txBody>
                  <a:tcPr marT="90000" marB="90000">
                    <a:lnL w="6350" cap="flat" cmpd="sng" algn="ctr">
                      <a:noFill/>
                      <a:prstDash val="solid"/>
                      <a:miter lim="800000"/>
                    </a:lnL>
                    <a:lnR>
                      <a:noFill/>
                    </a:lnR>
                    <a:lnT w="12700" cap="flat" cmpd="sng" algn="ctr">
                      <a:solidFill>
                        <a:schemeClr val="accent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tc>
                  <a:txBody>
                    <a:bodyPr/>
                    <a:lstStyle/>
                    <a:p>
                      <a:pPr algn="ctr"/>
                      <a:endParaRPr lang="en-US" sz="3200" dirty="0">
                        <a:solidFill>
                          <a:schemeClr val="accent4"/>
                        </a:solidFill>
                        <a:latin typeface="DM Sans" pitchFamily="2" charset="77"/>
                      </a:endParaRPr>
                    </a:p>
                  </a:txBody>
                  <a:tcPr anchor="ctr">
                    <a:lnL>
                      <a:noFill/>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pPr algn="ctr"/>
                      <a:endParaRPr lang="en-US" sz="3200" dirty="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pPr algn="ctr"/>
                      <a:endParaRPr lang="en-US" sz="3200" dirty="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pPr algn="ctr"/>
                      <a:endParaRPr lang="en-US" sz="3200" dirty="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pPr algn="ctr"/>
                      <a:endParaRPr lang="en-US" sz="3200" dirty="0">
                        <a:solidFill>
                          <a:schemeClr val="accent4"/>
                        </a:solidFill>
                        <a:latin typeface="DM Sans" pitchFamily="2" charset="77"/>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pPr algn="ctr"/>
                      <a:r>
                        <a:rPr lang="en-US" sz="3200" dirty="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pPr algn="ctr"/>
                      <a:r>
                        <a:rPr lang="en-US" sz="3200" dirty="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pPr algn="ctr"/>
                      <a:r>
                        <a:rPr lang="en-US" sz="3200" dirty="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2"/>
                    </a:solidFill>
                  </a:tcPr>
                </a:tc>
                <a:tc>
                  <a:txBody>
                    <a:bodyPr/>
                    <a:lstStyle/>
                    <a:p>
                      <a:pPr algn="ctr"/>
                      <a:r>
                        <a:rPr lang="en-US" sz="3200" dirty="0">
                          <a:solidFill>
                            <a:schemeClr val="accent4"/>
                          </a:solidFill>
                          <a:latin typeface="DM Sans" pitchFamily="2" charset="77"/>
                        </a:rPr>
                        <a:t>⬤</a:t>
                      </a:r>
                    </a:p>
                  </a:txBody>
                  <a:tcPr anchor="ctr">
                    <a:lnL w="38100" cap="flat" cmpd="sng" algn="ctr">
                      <a:solidFill>
                        <a:schemeClr val="bg1"/>
                      </a:solidFill>
                      <a:prstDash val="solid"/>
                      <a:round/>
                      <a:headEnd type="none" w="med" len="med"/>
                      <a:tailEnd type="none" w="med" len="med"/>
                    </a:lnL>
                    <a:lnR w="6350" cap="flat" cmpd="sng" algn="ctr">
                      <a:noFill/>
                      <a:prstDash val="solid"/>
                      <a:miter lim="800000"/>
                    </a:lnR>
                    <a:lnT w="12700" cap="flat" cmpd="sng" algn="ctr">
                      <a:solidFill>
                        <a:schemeClr val="accent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02539553"/>
                  </a:ext>
                </a:extLst>
              </a:tr>
            </a:tbl>
          </a:graphicData>
        </a:graphic>
      </p:graphicFrame>
      <p:sp>
        <p:nvSpPr>
          <p:cNvPr id="4" name="Footer Placeholder 3">
            <a:extLst>
              <a:ext uri="{FF2B5EF4-FFF2-40B4-BE49-F238E27FC236}">
                <a16:creationId xmlns:a16="http://schemas.microsoft.com/office/drawing/2014/main" id="{9AE93E57-586A-46B7-BD25-66E2486BA50E}"/>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34114CB9-02AA-6DE8-CE9E-897892ABC631}"/>
              </a:ext>
            </a:extLst>
          </p:cNvPr>
          <p:cNvSpPr>
            <a:spLocks noGrp="1"/>
          </p:cNvSpPr>
          <p:nvPr>
            <p:ph type="sldNum" sz="quarter" idx="12"/>
          </p:nvPr>
        </p:nvSpPr>
        <p:spPr/>
        <p:txBody>
          <a:bodyPr/>
          <a:lstStyle/>
          <a:p>
            <a:fld id="{16C5AC08-0ACD-404A-9C9F-AB39E786C34A}" type="slidenum">
              <a:rPr lang="en-GB"/>
              <a:t>29</a:t>
            </a:fld>
            <a:endParaRPr lang="en-GB"/>
          </a:p>
        </p:txBody>
      </p:sp>
      <p:sp>
        <p:nvSpPr>
          <p:cNvPr id="6" name="Text Placeholder 5">
            <a:extLst>
              <a:ext uri="{FF2B5EF4-FFF2-40B4-BE49-F238E27FC236}">
                <a16:creationId xmlns:a16="http://schemas.microsoft.com/office/drawing/2014/main" id="{73228404-9A66-E28A-FD39-F0615DDD663D}"/>
              </a:ext>
            </a:extLst>
          </p:cNvPr>
          <p:cNvSpPr>
            <a:spLocks noGrp="1"/>
          </p:cNvSpPr>
          <p:nvPr>
            <p:ph type="body" sz="quarter" idx="13"/>
          </p:nvPr>
        </p:nvSpPr>
        <p:spPr/>
        <p:txBody>
          <a:bodyPr/>
          <a:lstStyle/>
          <a:p>
            <a:r>
              <a:rPr lang="en-US"/>
              <a:t>Behaviour Change Wheel</a:t>
            </a:r>
          </a:p>
        </p:txBody>
      </p:sp>
    </p:spTree>
    <p:extLst>
      <p:ext uri="{BB962C8B-B14F-4D97-AF65-F5344CB8AC3E}">
        <p14:creationId xmlns:p14="http://schemas.microsoft.com/office/powerpoint/2010/main" val="1462722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nk circle">
            <a:extLst>
              <a:ext uri="{FF2B5EF4-FFF2-40B4-BE49-F238E27FC236}">
                <a16:creationId xmlns:a16="http://schemas.microsoft.com/office/drawing/2014/main" id="{A0184DFF-11B3-3B5E-99EE-FA2AA48425C7}"/>
              </a:ext>
            </a:extLst>
          </p:cNvPr>
          <p:cNvSpPr/>
          <p:nvPr/>
        </p:nvSpPr>
        <p:spPr>
          <a:xfrm>
            <a:off x="2757988" y="3691388"/>
            <a:ext cx="1921588" cy="192158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1" name="Blue circle">
            <a:extLst>
              <a:ext uri="{FF2B5EF4-FFF2-40B4-BE49-F238E27FC236}">
                <a16:creationId xmlns:a16="http://schemas.microsoft.com/office/drawing/2014/main" id="{E97FFEE7-4E7E-9929-0D8E-DB185A97AA77}"/>
              </a:ext>
            </a:extLst>
          </p:cNvPr>
          <p:cNvSpPr/>
          <p:nvPr/>
        </p:nvSpPr>
        <p:spPr>
          <a:xfrm>
            <a:off x="4614412" y="-788892"/>
            <a:ext cx="1284364" cy="128436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DCEDF171-0CE4-AFCC-921D-3FD7891457AE}"/>
              </a:ext>
            </a:extLst>
          </p:cNvPr>
          <p:cNvSpPr/>
          <p:nvPr/>
        </p:nvSpPr>
        <p:spPr>
          <a:xfrm>
            <a:off x="7800704" y="2581628"/>
            <a:ext cx="670056" cy="670054"/>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6ADEF5D6-DD0B-CF69-143E-815BB18E2C2E}"/>
              </a:ext>
            </a:extLst>
          </p:cNvPr>
          <p:cNvSpPr>
            <a:spLocks noGrp="1"/>
          </p:cNvSpPr>
          <p:nvPr>
            <p:ph type="title"/>
          </p:nvPr>
        </p:nvSpPr>
        <p:spPr/>
        <p:txBody>
          <a:bodyPr/>
          <a:lstStyle/>
          <a:p>
            <a:r>
              <a:rPr lang="en-US"/>
              <a:t>Coffee break</a:t>
            </a:r>
          </a:p>
        </p:txBody>
      </p:sp>
      <p:sp>
        <p:nvSpPr>
          <p:cNvPr id="4" name="Footer Placeholder 3">
            <a:extLst>
              <a:ext uri="{FF2B5EF4-FFF2-40B4-BE49-F238E27FC236}">
                <a16:creationId xmlns:a16="http://schemas.microsoft.com/office/drawing/2014/main" id="{29FC83E6-EDD9-C7CB-C4FC-439DE3799590}"/>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D6417BA6-6D47-4A37-C79C-967A8D91345E}"/>
              </a:ext>
            </a:extLst>
          </p:cNvPr>
          <p:cNvSpPr>
            <a:spLocks noGrp="1"/>
          </p:cNvSpPr>
          <p:nvPr>
            <p:ph type="sldNum" sz="quarter" idx="12"/>
          </p:nvPr>
        </p:nvSpPr>
        <p:spPr/>
        <p:txBody>
          <a:bodyPr/>
          <a:lstStyle/>
          <a:p>
            <a:fld id="{16C5AC08-0ACD-404A-9C9F-AB39E786C34A}" type="slidenum">
              <a:rPr lang="en-GB"/>
              <a:t>30</a:t>
            </a:fld>
            <a:endParaRPr lang="en-GB"/>
          </a:p>
        </p:txBody>
      </p:sp>
      <p:pic>
        <p:nvPicPr>
          <p:cNvPr id="8" name="Picture 7">
            <a:extLst>
              <a:ext uri="{FF2B5EF4-FFF2-40B4-BE49-F238E27FC236}">
                <a16:creationId xmlns:a16="http://schemas.microsoft.com/office/drawing/2014/main" id="{1A4B08CA-7A97-B3D3-FE4F-B848C1C005B8}"/>
              </a:ext>
            </a:extLst>
          </p:cNvPr>
          <p:cNvPicPr>
            <a:picLocks noChangeAspect="1"/>
          </p:cNvPicPr>
          <p:nvPr/>
        </p:nvPicPr>
        <p:blipFill>
          <a:blip r:embed="rId3"/>
          <a:srcRect/>
          <a:stretch/>
        </p:blipFill>
        <p:spPr>
          <a:xfrm>
            <a:off x="5935198" y="1011300"/>
            <a:ext cx="6015502" cy="5846699"/>
          </a:xfrm>
          <a:prstGeom prst="rect">
            <a:avLst/>
          </a:prstGeom>
        </p:spPr>
      </p:pic>
    </p:spTree>
    <p:extLst>
      <p:ext uri="{BB962C8B-B14F-4D97-AF65-F5344CB8AC3E}">
        <p14:creationId xmlns:p14="http://schemas.microsoft.com/office/powerpoint/2010/main" val="275146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fill="hold" grpId="1" nodeType="withEffect">
                                  <p:stCondLst>
                                    <p:cond delay="0"/>
                                  </p:stCondLst>
                                  <p:childTnLst>
                                    <p:animMotion origin="layout" path="M 2.08333E-7 -3.7037E-6 C -0.01784 0.00949 -0.02474 0.06297 -0.01563 0.11945 C -0.00508 0.18565 0.0151 0.20139 0.02617 0.20695 L 0.04089 0.21042 C 0.0526 0.21551 0.07266 0.23311 0.0849 0.30857 C 0.09258 0.35602 0.08685 0.41829 0.06914 0.42755 C 0.05104 0.43635 0.02773 0.38936 0.02018 0.34121 C 0.00781 0.26574 0.02005 0.23218 0.02786 0.21736 L 0.03919 0.20024 C 0.04766 0.18519 0.05977 0.15278 0.04896 0.08611 C 0.03984 0.02963 0.01797 -0.00879 2.08333E-7 -3.7037E-6 Z " pathEditMode="relative" rAng="4440000" ptsTypes="AAAAAAAAAAA">
                                      <p:cBhvr>
                                        <p:cTn id="6" dur="215000" fill="hold"/>
                                        <p:tgtEl>
                                          <p:spTgt spid="11"/>
                                        </p:tgtEl>
                                        <p:attrNameLst>
                                          <p:attrName>ppt_x</p:attrName>
                                          <p:attrName>ppt_y</p:attrName>
                                        </p:attrNameLst>
                                      </p:cBhvr>
                                      <p:rCtr x="3464" y="21366"/>
                                    </p:animMotion>
                                  </p:childTnLst>
                                </p:cTn>
                              </p:par>
                              <p:par>
                                <p:cTn id="7" presetID="0" presetClass="path" presetSubtype="0" repeatCount="indefinite" decel="50000" fill="hold" grpId="1" nodeType="withEffect">
                                  <p:stCondLst>
                                    <p:cond delay="0"/>
                                  </p:stCondLst>
                                  <p:childTnLst>
                                    <p:animMotion origin="layout" path="M 0 0 C 0.00195 0.00046 0.0039 0.0007 0.00586 0.00139 C 0.0069 0.00185 0.00794 0.00255 0.00911 0.00278 C 0.01041 0.00347 0.01185 0.00394 0.01328 0.0044 L 0.01979 0.01019 C 0.02096 0.01111 0.02213 0.01204 0.02317 0.0132 C 0.02396 0.01412 0.02474 0.01528 0.02565 0.01597 C 0.0289 0.01921 0.03203 0.02246 0.03554 0.02477 C 0.03685 0.02593 0.03828 0.02662 0.03958 0.02778 C 0.04179 0.02963 0.04401 0.03171 0.04622 0.03357 L 0.04948 0.03658 C 0.05065 0.0375 0.05182 0.0382 0.05273 0.03959 C 0.05534 0.04236 0.0556 0.04306 0.05859 0.04537 C 0.05937 0.04607 0.06028 0.0463 0.06106 0.04676 C 0.07031 0.0544 0.06445 0.05139 0.07096 0.05417 C 0.0763 0.06065 0.07057 0.05417 0.07591 0.05857 C 0.08606 0.06667 0.07916 0.0625 0.08489 0.06597 C 0.0858 0.0669 0.08646 0.06806 0.08737 0.06875 C 0.08841 0.06968 0.08958 0.06968 0.09075 0.07037 C 0.09153 0.0706 0.09245 0.07107 0.09323 0.07176 C 0.0987 0.07593 0.0944 0.07361 0.10065 0.07917 C 0.10143 0.07986 0.10234 0.07986 0.10312 0.08056 C 0.1039 0.08125 0.10468 0.08264 0.1056 0.08357 C 0.10768 0.08565 0.10989 0.08727 0.11211 0.08935 C 0.11328 0.09028 0.11432 0.09144 0.11549 0.09236 C 0.11679 0.09329 0.11823 0.09398 0.11953 0.09514 C 0.1207 0.0963 0.12161 0.09838 0.12291 0.09954 C 0.12409 0.10093 0.12565 0.10139 0.12695 0.10255 C 0.12838 0.10371 0.12968 0.10556 0.13112 0.10695 C 0.13893 0.11459 0.12929 0.10463 0.13854 0.11273 C 0.1457 0.11921 0.13958 0.11574 0.14596 0.11875 C 0.147 0.11968 0.14804 0.12084 0.14922 0.12153 C 0.15117 0.12292 0.15468 0.12361 0.15664 0.12454 C 0.16237 0.12732 0.16002 0.12709 0.16484 0.12894 C 0.1707 0.13102 0.17278 0.13079 0.17968 0.13195 L 0.225 0.13033 C 0.22643 0.13033 0.22773 0.1294 0.22916 0.12894 C 0.23112 0.12824 0.23307 0.12801 0.23489 0.12755 C 0.23711 0.12662 0.23932 0.125 0.24153 0.12454 C 0.24349 0.12408 0.24544 0.12361 0.24726 0.12315 L 0.25963 0.11875 C 0.26106 0.11759 0.26237 0.11667 0.2638 0.11574 C 0.26536 0.11459 0.26718 0.11389 0.26875 0.11273 C 0.27005 0.11181 0.27148 0.11065 0.27291 0.10996 C 0.27396 0.10926 0.27513 0.10903 0.27617 0.10834 C 0.27695 0.10787 0.27786 0.10741 0.27864 0.10695 C 0.28034 0.10486 0.28177 0.10232 0.28359 0.10116 C 0.28489 0.1 0.28633 0.09931 0.28776 0.09815 C 0.2888 0.09722 0.28984 0.09607 0.29101 0.09514 C 0.29205 0.09445 0.29323 0.09421 0.29427 0.09375 C 0.29596 0.09283 0.29752 0.09167 0.29922 0.09074 L 0.30169 0.08935 C 0.30885 0.08102 0.29987 0.09097 0.30664 0.08496 C 0.30755 0.08426 0.3082 0.08287 0.30911 0.08195 C 0.30989 0.08125 0.3108 0.08125 0.31159 0.08056 C 0.31406 0.07871 0.31536 0.07732 0.31731 0.07477 C 0.31849 0.07315 0.31966 0.07199 0.3207 0.07037 C 0.32135 0.06898 0.32174 0.06736 0.32226 0.06597 C 0.32317 0.06389 0.32409 0.06204 0.32474 0.05996 C 0.32565 0.05764 0.32643 0.05509 0.32721 0.05278 C 0.32799 0.0507 0.3289 0.04884 0.32968 0.04676 C 0.3306 0.04445 0.33138 0.0419 0.33216 0.03959 C 0.33294 0.0375 0.33385 0.03565 0.33463 0.03357 C 0.33606 0.02986 0.33737 0.0257 0.3388 0.02199 C 0.3401 0.01852 0.34166 0.01528 0.34297 0.01158 C 0.34375 0.00926 0.34453 0.00671 0.34544 0.0044 C 0.34635 0.00185 0.34765 -0.00046 0.3487 -0.00301 C 0.35195 -0.01111 0.35039 -0.00856 0.35286 -0.0162 C 0.35377 -0.01921 0.35586 -0.02384 0.3569 -0.02639 C 0.35846 -0.03449 0.3569 -0.02801 0.36106 -0.03819 C 0.36224 -0.04097 0.36328 -0.04398 0.36432 -0.04699 C 0.36484 -0.04838 0.36523 -0.05 0.36601 -0.05139 C 0.36679 -0.05278 0.36784 -0.05393 0.36849 -0.05579 C 0.36914 -0.05741 0.3694 -0.05972 0.37018 -0.06157 C 0.3737 -0.07129 0.37278 -0.06643 0.37669 -0.07477 C 0.37734 -0.07616 0.37773 -0.07778 0.37838 -0.07916 C 0.37916 -0.08125 0.38008 -0.0831 0.38086 -0.08495 C 0.38203 -0.08796 0.38411 -0.09375 0.38411 -0.09375 C 0.38437 -0.09583 0.38463 -0.09768 0.38489 -0.09977 C 0.38515 -0.10116 0.38554 -0.10254 0.3858 -0.10416 C 0.3875 -0.11898 0.38528 -0.10972 0.38828 -0.12014 C 0.38854 -0.12222 0.38867 -0.1243 0.38906 -0.12616 C 0.38945 -0.12778 0.39023 -0.12893 0.39075 -0.13055 C 0.39192 -0.13426 0.39297 -0.13819 0.39401 -0.14213 C 0.39453 -0.14421 0.39479 -0.14653 0.3957 -0.14815 C 0.39648 -0.14954 0.39739 -0.15069 0.39817 -0.15254 C 0.4039 -0.16574 0.39935 -0.15694 0.40312 -0.16574 C 0.4039 -0.16759 0.40481 -0.16944 0.4056 -0.17153 C 0.4112 -0.1875 0.40273 -0.16666 0.40963 -0.1831 C 0.41224 -0.19699 0.40781 -0.17407 0.41302 -0.19491 C 0.41341 -0.19676 0.41328 -0.19907 0.4138 -0.20069 C 0.41445 -0.20301 0.41562 -0.20463 0.41627 -0.20671 C 0.41758 -0.21041 0.4181 -0.21481 0.41953 -0.21829 C 0.42409 -0.22916 0.42005 -0.21921 0.42448 -0.23148 C 0.42552 -0.23449 0.42682 -0.23727 0.42786 -0.24028 C 0.42877 -0.24352 0.42929 -0.24745 0.43034 -0.25069 C 0.43125 -0.2537 0.43255 -0.25648 0.43359 -0.25949 C 0.4345 -0.2618 0.43515 -0.26435 0.43606 -0.26666 C 0.43711 -0.26921 0.43828 -0.27153 0.43932 -0.27407 C 0.44023 -0.27639 0.44088 -0.27916 0.44179 -0.28148 C 0.44648 -0.29282 0.44609 -0.2919 0.45013 -0.29907 C 0.4526 -0.31227 0.4487 -0.2912 0.45169 -0.31065 C 0.45221 -0.31366 0.45234 -0.3169 0.45338 -0.31944 L 0.45508 -0.32384 C 0.4556 -0.32778 0.45547 -0.33217 0.45664 -0.33565 C 0.45833 -0.34004 0.45872 -0.34074 0.45989 -0.34583 C 0.46002 -0.34629 0.46484 -0.36829 0.46575 -0.37083 C 0.4694 -0.38241 0.46927 -0.38079 0.47226 -0.39421 C 0.47317 -0.39815 0.47383 -0.40208 0.47474 -0.40602 C 0.47721 -0.41551 0.47942 -0.42129 0.48216 -0.43079 C 0.48685 -0.44653 0.48567 -0.44491 0.49127 -0.46018 C 0.49531 -0.47106 0.49948 -0.48171 0.50364 -0.49236 C 0.50612 -0.49884 0.50885 -0.50486 0.51106 -0.51134 C 0.52044 -0.54004 0.51276 -0.51852 0.52265 -0.54213 C 0.5276 -0.5544 0.53242 -0.56666 0.5375 -0.57893 C 0.53906 -0.58287 0.54049 -0.58704 0.54231 -0.59051 C 0.54453 -0.59444 0.54687 -0.59815 0.54896 -0.60231 C 0.56471 -0.63217 0.54856 -0.60301 0.55963 -0.62268 C 0.56028 -0.62569 0.5608 -0.6287 0.56133 -0.63148 C 0.56198 -0.63541 0.56224 -0.63958 0.56302 -0.64329 C 0.56419 -0.64977 0.5681 -0.66296 0.56953 -0.66829 C 0.57356 -0.68194 0.57864 -0.70185 0.58437 -0.71204 C 0.58802 -0.71829 0.59127 -0.72523 0.59518 -0.73102 C 0.5987 -0.73634 0.60169 -0.74329 0.60586 -0.74722 C 0.61836 -0.7581 0.60273 -0.74444 0.61653 -0.75602 C 0.61823 -0.75717 0.61979 -0.75926 0.62148 -0.76041 C 0.62526 -0.76273 0.62916 -0.76435 0.63307 -0.7662 C 0.6487 -0.77315 0.64166 -0.77106 0.65364 -0.77338 C 0.65586 -0.77454 0.65794 -0.77592 0.66028 -0.77639 C 0.67409 -0.77893 0.68489 -0.77778 0.69896 -0.77639 C 0.7026 -0.77616 0.70612 -0.77546 0.70963 -0.775 C 0.71888 -0.77199 0.73724 -0.76713 0.74843 -0.7618 C 0.75065 -0.76065 0.76627 -0.75301 0.77148 -0.74861 C 0.77356 -0.74699 0.77539 -0.74467 0.77734 -0.74282 C 0.7789 -0.7412 0.78073 -0.74028 0.78229 -0.73842 C 0.78515 -0.73472 0.78776 -0.73055 0.79049 -0.72662 C 0.79349 -0.72222 0.79622 -0.71898 0.7987 -0.71342 C 0.80065 -0.70926 0.80338 -0.70092 0.80442 -0.69583 C 0.80521 -0.69259 0.8056 -0.68912 0.80612 -0.68565 C 0.80729 -0.67778 0.80937 -0.66227 0.80937 -0.66227 C 0.81041 -0.62361 0.81093 -0.62291 0.80937 -0.57731 C 0.80911 -0.56736 0.80677 -0.5412 0.80612 -0.53055 C 0.80573 -0.52454 0.80573 -0.51875 0.80534 -0.51296 C 0.80481 -0.50648 0.80403 -0.50023 0.80364 -0.49375 C 0.80299 -0.48264 0.80312 -0.47129 0.80195 -0.46018 C 0.80143 -0.45486 0.80091 -0.4493 0.80039 -0.44398 C 0.79896 -0.43125 0.7983 -0.4294 0.797 -0.4162 C 0.79557 -0.40023 0.79726 -0.41412 0.79453 -0.4 C 0.7944 -0.39884 0.79349 -0.39143 0.79297 -0.38981 C 0.78932 -0.37986 0.78893 -0.37824 0.78385 -0.37361 C 0.78151 -0.37176 0.77773 -0.37129 0.77565 -0.37083 C 0.77487 -0.37037 0.77409 -0.36944 0.77317 -0.36921 C 0.75364 -0.3662 0.73776 -0.36852 0.71705 -0.36921 C 0.69909 -0.37384 0.72591 -0.3669 0.7039 -0.37361 C 0.70169 -0.3743 0.69948 -0.37477 0.69739 -0.37523 C 0.69544 -0.37616 0.69349 -0.37731 0.69153 -0.37801 C 0.68971 -0.3787 0.68763 -0.37893 0.6858 -0.37963 C 0.68398 -0.38032 0.67695 -0.38403 0.67513 -0.38541 C 0.67122 -0.38819 0.66745 -0.39166 0.66354 -0.39421 C 0.66133 -0.3956 0.65911 -0.39699 0.6569 -0.39861 C 0.65495 -0.4 0.65312 -0.40185 0.65117 -0.40301 C 0.64739 -0.40532 0.64349 -0.40694 0.63958 -0.40879 C 0.63776 -0.40995 0.6358 -0.41088 0.63385 -0.4118 C 0.62942 -0.41366 0.62513 -0.41666 0.6207 -0.41759 C 0.61849 -0.41805 0.61627 -0.41852 0.61406 -0.41921 C 0.61133 -0.41991 0.60859 -0.42153 0.60586 -0.42199 C 0.60013 -0.42338 0.59427 -0.42315 0.58854 -0.425 C 0.58489 -0.42616 0.56862 -0.43125 0.56211 -0.43379 C 0.55963 -0.43472 0.55716 -0.43541 0.55468 -0.4368 C 0.55117 -0.43842 0.54765 -0.44097 0.54401 -0.44259 C 0.54023 -0.44421 0.53633 -0.44514 0.53255 -0.44699 C 0.52747 -0.44954 0.52265 -0.45301 0.51771 -0.45579 C 0.51497 -0.45741 0.51211 -0.45856 0.50937 -0.46018 C 0.5069 -0.46157 0.50442 -0.46296 0.50195 -0.46458 C 0.5 -0.46574 0.49817 -0.46759 0.49622 -0.46898 C 0.49284 -0.47129 0.48815 -0.47361 0.48463 -0.47477 C 0.47513 -0.47824 0.4819 -0.47592 0.46406 -0.47916 C 0.46133 -0.47963 0.45859 -0.47963 0.45586 -0.48055 C 0.44713 -0.48379 0.45651 -0.48079 0.44271 -0.48356 C 0.42278 -0.48773 0.44661 -0.48287 0.43528 -0.48657 C 0.43307 -0.48727 0.43086 -0.4875 0.42864 -0.48796 C 0.41823 -0.49004 0.41966 -0.48935 0.40716 -0.49097 L 0.3957 -0.49236 L 0.26054 -0.49097 C 0.25547 -0.49074 0.2457 -0.48796 0.2457 -0.48796 C 0.24323 -0.48704 0.24075 -0.48588 0.23828 -0.48495 C 0.23633 -0.48449 0.23437 -0.48403 0.23242 -0.48356 C 0.23086 -0.4831 0.22916 -0.48264 0.22747 -0.48217 C 0.22617 -0.48171 0.22474 -0.48125 0.22343 -0.48055 C 0.21731 -0.47778 0.21927 -0.47731 0.21263 -0.47477 C 0.2108 -0.47407 0.20885 -0.47384 0.2069 -0.47338 C 0.20468 -0.47176 0.2026 -0.47014 0.20039 -0.46898 C 0.19817 -0.46782 0.19596 -0.46713 0.19375 -0.46597 C 0.19205 -0.46528 0.19049 -0.46389 0.1888 -0.46319 C 0.18424 -0.46065 0.17734 -0.45764 0.17226 -0.4544 C 0.15416 -0.44213 0.17187 -0.45393 0.15911 -0.44398 C 0.15638 -0.4419 0.15377 -0.43935 0.15091 -0.43819 C 0.14974 -0.43773 0.1487 -0.4375 0.14752 -0.4368 C 0.14648 -0.43588 0.14544 -0.43472 0.14427 -0.43379 C 0.14349 -0.4331 0.14258 -0.43287 0.14179 -0.43241 C 0.13463 -0.42685 0.14179 -0.43125 0.13606 -0.42801 C 0.13463 -0.42592 0.13333 -0.42384 0.1319 -0.42199 C 0.12682 -0.41597 0.1306 -0.42153 0.12617 -0.41759 C 0.11992 -0.41204 0.12409 -0.41504 0.11953 -0.41041 C 0.11263 -0.40324 0.1194 -0.41041 0.1138 -0.40602 C 0.11159 -0.40416 0.10924 -0.40254 0.10716 -0.4 C 0.10638 -0.39907 0.1056 -0.39791 0.10468 -0.39722 C 0.1039 -0.39653 0.10299 -0.39629 0.10221 -0.3956 C 0.1013 -0.39491 0.10065 -0.39352 0.09974 -0.39282 C 0.0987 -0.39166 0.09752 -0.39097 0.09648 -0.38981 C 0.09557 -0.38866 0.09492 -0.3868 0.09401 -0.38541 C 0.09297 -0.38379 0.09179 -0.38241 0.09075 -0.38102 C 0.08932 -0.3794 0.08789 -0.37824 0.08659 -0.37662 C 0.08489 -0.37477 0.08333 -0.37268 0.08164 -0.37083 C 0.07786 -0.36666 0.07317 -0.36458 0.07005 -0.35903 C 0.06562 -0.35116 0.06458 -0.34861 0.05859 -0.34143 C 0.05416 -0.33634 0.05677 -0.33981 0.05117 -0.32963 C 0.05026 -0.32824 0.04935 -0.32708 0.0487 -0.32523 C 0.04817 -0.32384 0.04765 -0.32222 0.047 -0.32083 C 0.04622 -0.31944 0.04518 -0.31829 0.04453 -0.31666 C 0.04388 -0.31481 0.04362 -0.3125 0.04297 -0.31065 C 0.04218 -0.30903 0.04114 -0.30787 0.04049 -0.30625 C 0.03463 -0.29166 0.04414 -0.30995 0.03554 -0.29467 C 0.03099 -0.27847 0.03685 -0.29676 0.03138 -0.28588 C 0.03008 -0.2831 0.02929 -0.27986 0.02812 -0.27708 C 0.02721 -0.275 0.0263 -0.27315 0.02565 -0.27106 C 0.02383 -0.26643 0.02252 -0.26111 0.0207 -0.25648 C 0.01692 -0.24768 0.01888 -0.25254 0.01484 -0.2419 C 0.01432 -0.24028 0.01367 -0.23889 0.01328 -0.2375 L 0.01159 -0.23148 C 0.00911 -0.21435 0.01302 -0.23958 0.00833 -0.21829 C 0.00781 -0.21597 0.00781 -0.21342 0.00742 -0.21111 C 0.00677 -0.20625 0.00664 -0.20648 0.00495 -0.20231 C 0.00455 -0.1993 0.00403 -0.19491 0.00338 -0.1919 C 0.00286 -0.19004 0.00221 -0.18819 0.00169 -0.18611 C 0.00143 -0.18264 0.0013 -0.17916 0.00091 -0.17592 C 0 -0.17014 -0.00078 -0.16852 -0.00248 -0.16412 C -0.00274 -0.16273 -0.003 -0.16111 -0.00326 -0.15972 C -0.00378 -0.15741 -0.00443 -0.15486 -0.00495 -0.15254 C -0.00521 -0.15046 -0.00547 -0.14861 -0.00573 -0.14653 C -0.00599 -0.14514 -0.00625 -0.14375 -0.00651 -0.14213 C -0.00677 -0.13935 -0.00703 -0.13634 -0.00742 -0.13333 C -0.00755 -0.13194 -0.00795 -0.13055 -0.00821 -0.12893 L -0.0099 -0.11736 C -0.01016 -0.11342 -0.01042 -0.10949 -0.01068 -0.10555 C -0.01094 -0.10208 -0.0112 -0.09861 -0.01146 -0.09537 C -0.01211 -0.0875 -0.01315 -0.07176 -0.01315 -0.07176 C -0.01289 -0.05764 -0.0142 -0.04305 -0.01237 -0.0294 C -0.0112 -0.02083 -0.00638 -0.01921 -0.00326 -0.01481 C -0.00209 -0.01296 -0.00104 -0.01088 0 -0.00879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
                                      <p:cBhvr>
                                        <p:cTn id="8" dur="270000" fill="hold"/>
                                        <p:tgtEl>
                                          <p:spTgt spid="10"/>
                                        </p:tgtEl>
                                        <p:attrNameLst>
                                          <p:attrName>ppt_x</p:attrName>
                                          <p:attrName>ppt_y</p:attrName>
                                        </p:attrNameLst>
                                      </p:cBhvr>
                                    </p:animMotion>
                                  </p:childTnLst>
                                </p:cTn>
                              </p:par>
                              <p:par>
                                <p:cTn id="9" presetID="6" presetClass="emph" presetSubtype="0" repeatCount="indefinite" autoRev="1" fill="hold" grpId="0" nodeType="withEffect">
                                  <p:stCondLst>
                                    <p:cond delay="0"/>
                                  </p:stCondLst>
                                  <p:childTnLst>
                                    <p:animScale>
                                      <p:cBhvr>
                                        <p:cTn id="10" dur="39000" fill="hold"/>
                                        <p:tgtEl>
                                          <p:spTgt spid="10"/>
                                        </p:tgtEl>
                                      </p:cBhvr>
                                      <p:by x="125000" y="125000"/>
                                    </p:animScale>
                                  </p:childTnLst>
                                </p:cTn>
                              </p:par>
                              <p:par>
                                <p:cTn id="11" presetID="6" presetClass="emph" presetSubtype="0" repeatCount="indefinite" autoRev="1" fill="hold" grpId="0" nodeType="withEffect">
                                  <p:stCondLst>
                                    <p:cond delay="0"/>
                                  </p:stCondLst>
                                  <p:childTnLst>
                                    <p:animScale>
                                      <p:cBhvr>
                                        <p:cTn id="12" dur="47000" fill="hold"/>
                                        <p:tgtEl>
                                          <p:spTgt spid="11"/>
                                        </p:tgtEl>
                                      </p:cBhvr>
                                      <p:by x="80000" y="80000"/>
                                    </p:animScale>
                                  </p:childTnLst>
                                </p:cTn>
                              </p:par>
                              <p:par>
                                <p:cTn id="13" presetID="6" presetClass="emph" presetSubtype="0" repeatCount="indefinite" autoRev="1" fill="hold" grpId="0" nodeType="withEffect">
                                  <p:stCondLst>
                                    <p:cond delay="0"/>
                                  </p:stCondLst>
                                  <p:childTnLst>
                                    <p:animScale>
                                      <p:cBhvr>
                                        <p:cTn id="14" dur="9000" fill="hold"/>
                                        <p:tgtEl>
                                          <p:spTgt spid="9"/>
                                        </p:tgtEl>
                                      </p:cBhvr>
                                      <p:by x="120000" y="120000"/>
                                    </p:animScale>
                                  </p:childTnLst>
                                </p:cTn>
                              </p:par>
                              <p:par>
                                <p:cTn id="15" presetID="1" presetClass="path" presetSubtype="0" repeatCount="indefinite" fill="hold" grpId="1" nodeType="withEffect">
                                  <p:stCondLst>
                                    <p:cond delay="0"/>
                                  </p:stCondLst>
                                  <p:childTnLst>
                                    <p:animMotion origin="layout" path="M 3.125E-6 4.44444E-6 C 0.01015 4.44444E-6 0.01849 0.01319 0.01849 0.02986 C 0.01849 0.04629 0.01015 0.05972 3.125E-6 0.05972 C -0.01029 0.05972 -0.01849 0.04629 -0.01849 0.02986 C -0.01849 0.01319 -0.01029 4.44444E-6 3.125E-6 4.44444E-6 Z " pathEditMode="relative" rAng="0" ptsTypes="AAAAA">
                                      <p:cBhvr>
                                        <p:cTn id="16" dur="170000" fill="hold"/>
                                        <p:tgtEl>
                                          <p:spTgt spid="9"/>
                                        </p:tgtEl>
                                        <p:attrNameLst>
                                          <p:attrName>ppt_x</p:attrName>
                                          <p:attrName>ppt_y</p:attrName>
                                        </p:attrNameLst>
                                      </p:cBhvr>
                                      <p:rCtr x="0" y="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9" grpId="0" animBg="1"/>
      <p:bldP spid="9"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21D90B-C18F-4828-FBF5-940FDE42596F}"/>
              </a:ext>
            </a:extLst>
          </p:cNvPr>
          <p:cNvSpPr/>
          <p:nvPr/>
        </p:nvSpPr>
        <p:spPr>
          <a:xfrm>
            <a:off x="6734175" y="4918075"/>
            <a:ext cx="5216525" cy="1698625"/>
          </a:xfrm>
          <a:prstGeom prst="rect">
            <a:avLst/>
          </a:prstGeom>
          <a:solidFill>
            <a:schemeClr val="accent1">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C1F7A-BBD9-655B-087E-47E12F85AF1A}"/>
              </a:ext>
            </a:extLst>
          </p:cNvPr>
          <p:cNvSpPr/>
          <p:nvPr/>
        </p:nvSpPr>
        <p:spPr>
          <a:xfrm>
            <a:off x="6734175" y="1520825"/>
            <a:ext cx="5216525" cy="1698625"/>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DE3DC6B-BA18-5598-F3CD-0DA95A9D1A96}"/>
              </a:ext>
            </a:extLst>
          </p:cNvPr>
          <p:cNvSpPr/>
          <p:nvPr/>
        </p:nvSpPr>
        <p:spPr>
          <a:xfrm>
            <a:off x="6734175" y="3219450"/>
            <a:ext cx="5216525" cy="1698625"/>
          </a:xfrm>
          <a:prstGeom prst="rect">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224F5A-A0DB-FE10-1B3D-DF2AF0AEC8F9}"/>
              </a:ext>
            </a:extLst>
          </p:cNvPr>
          <p:cNvSpPr>
            <a:spLocks noGrp="1"/>
          </p:cNvSpPr>
          <p:nvPr>
            <p:ph type="title"/>
          </p:nvPr>
        </p:nvSpPr>
        <p:spPr/>
        <p:txBody>
          <a:bodyPr/>
          <a:lstStyle/>
          <a:p>
            <a:r>
              <a:rPr lang="en-US"/>
              <a:t>Activity</a:t>
            </a:r>
          </a:p>
        </p:txBody>
      </p:sp>
      <p:sp>
        <p:nvSpPr>
          <p:cNvPr id="4" name="Footer Placeholder 3">
            <a:extLst>
              <a:ext uri="{FF2B5EF4-FFF2-40B4-BE49-F238E27FC236}">
                <a16:creationId xmlns:a16="http://schemas.microsoft.com/office/drawing/2014/main" id="{D76F0E3F-537C-69B9-8A67-ADB6D9237386}"/>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F92359CD-E365-5637-ABD3-87EF44FE6A2D}"/>
              </a:ext>
            </a:extLst>
          </p:cNvPr>
          <p:cNvSpPr>
            <a:spLocks noGrp="1"/>
          </p:cNvSpPr>
          <p:nvPr>
            <p:ph type="sldNum" sz="quarter" idx="12"/>
          </p:nvPr>
        </p:nvSpPr>
        <p:spPr/>
        <p:txBody>
          <a:bodyPr/>
          <a:lstStyle/>
          <a:p>
            <a:fld id="{16C5AC08-0ACD-404A-9C9F-AB39E786C34A}" type="slidenum">
              <a:rPr lang="en-GB"/>
              <a:t>31</a:t>
            </a:fld>
            <a:endParaRPr lang="en-GB"/>
          </a:p>
        </p:txBody>
      </p:sp>
      <p:sp>
        <p:nvSpPr>
          <p:cNvPr id="6" name="Text Placeholder 5">
            <a:extLst>
              <a:ext uri="{FF2B5EF4-FFF2-40B4-BE49-F238E27FC236}">
                <a16:creationId xmlns:a16="http://schemas.microsoft.com/office/drawing/2014/main" id="{20A1B1B5-494C-A5C3-B299-6C0614720D7A}"/>
              </a:ext>
            </a:extLst>
          </p:cNvPr>
          <p:cNvSpPr>
            <a:spLocks noGrp="1"/>
          </p:cNvSpPr>
          <p:nvPr>
            <p:ph type="body" sz="quarter" idx="13"/>
          </p:nvPr>
        </p:nvSpPr>
        <p:spPr/>
        <p:txBody>
          <a:bodyPr/>
          <a:lstStyle/>
          <a:p>
            <a:r>
              <a:rPr lang="en-US"/>
              <a:t>Activity 8.2</a:t>
            </a:r>
          </a:p>
        </p:txBody>
      </p:sp>
      <p:sp>
        <p:nvSpPr>
          <p:cNvPr id="8" name="!!Motivation">
            <a:extLst>
              <a:ext uri="{FF2B5EF4-FFF2-40B4-BE49-F238E27FC236}">
                <a16:creationId xmlns:a16="http://schemas.microsoft.com/office/drawing/2014/main" id="{A81A730D-C0A5-5EB9-5DE8-162B51CC6694}"/>
              </a:ext>
            </a:extLst>
          </p:cNvPr>
          <p:cNvSpPr txBox="1"/>
          <p:nvPr/>
        </p:nvSpPr>
        <p:spPr>
          <a:xfrm>
            <a:off x="6864801" y="3361379"/>
            <a:ext cx="1808913" cy="624551"/>
          </a:xfrm>
          <a:prstGeom prst="roundRect">
            <a:avLst>
              <a:gd name="adj" fmla="val 8745"/>
            </a:avLst>
          </a:prstGeom>
          <a:solidFill>
            <a:schemeClr val="accent2"/>
          </a:solidFill>
        </p:spPr>
        <p:txBody>
          <a:bodyPr wrap="square" rtlCol="0" anchor="ctr" anchorCtr="0">
            <a:noAutofit/>
          </a:bodyPr>
          <a:lstStyle/>
          <a:p>
            <a:pPr algn="ctr"/>
            <a:r>
              <a:rPr lang="en-US" sz="1600">
                <a:solidFill>
                  <a:schemeClr val="bg1"/>
                </a:solidFill>
                <a:latin typeface="DM Sans" pitchFamily="2" charset="77"/>
              </a:rPr>
              <a:t>Motivation</a:t>
            </a:r>
          </a:p>
        </p:txBody>
      </p:sp>
      <p:sp>
        <p:nvSpPr>
          <p:cNvPr id="9" name="!!Capability">
            <a:extLst>
              <a:ext uri="{FF2B5EF4-FFF2-40B4-BE49-F238E27FC236}">
                <a16:creationId xmlns:a16="http://schemas.microsoft.com/office/drawing/2014/main" id="{D29D4D3E-C1C2-4721-B604-B9E80CFA0A55}"/>
              </a:ext>
            </a:extLst>
          </p:cNvPr>
          <p:cNvSpPr txBox="1"/>
          <p:nvPr/>
        </p:nvSpPr>
        <p:spPr>
          <a:xfrm>
            <a:off x="6864801" y="1659543"/>
            <a:ext cx="1808913" cy="624551"/>
          </a:xfrm>
          <a:prstGeom prst="roundRect">
            <a:avLst>
              <a:gd name="adj" fmla="val 8745"/>
            </a:avLst>
          </a:prstGeom>
          <a:solidFill>
            <a:schemeClr val="accent3"/>
          </a:solidFill>
        </p:spPr>
        <p:txBody>
          <a:bodyPr wrap="square" rtlCol="0" anchor="ctr" anchorCtr="0">
            <a:noAutofit/>
          </a:bodyPr>
          <a:lstStyle/>
          <a:p>
            <a:pPr algn="ctr"/>
            <a:r>
              <a:rPr lang="en-US" sz="1600">
                <a:solidFill>
                  <a:schemeClr val="bg1"/>
                </a:solidFill>
                <a:latin typeface="DM Sans" pitchFamily="2" charset="77"/>
              </a:rPr>
              <a:t>Capability</a:t>
            </a:r>
          </a:p>
        </p:txBody>
      </p:sp>
      <p:sp>
        <p:nvSpPr>
          <p:cNvPr id="10" name="!!Opportunity">
            <a:extLst>
              <a:ext uri="{FF2B5EF4-FFF2-40B4-BE49-F238E27FC236}">
                <a16:creationId xmlns:a16="http://schemas.microsoft.com/office/drawing/2014/main" id="{DFA5389E-CA28-B3BF-B242-00FE44328B84}"/>
              </a:ext>
            </a:extLst>
          </p:cNvPr>
          <p:cNvSpPr txBox="1"/>
          <p:nvPr/>
        </p:nvSpPr>
        <p:spPr>
          <a:xfrm>
            <a:off x="6864801" y="5063215"/>
            <a:ext cx="1808913" cy="624551"/>
          </a:xfrm>
          <a:prstGeom prst="roundRect">
            <a:avLst>
              <a:gd name="adj" fmla="val 8745"/>
            </a:avLst>
          </a:prstGeom>
          <a:solidFill>
            <a:schemeClr val="accent1"/>
          </a:solidFill>
        </p:spPr>
        <p:txBody>
          <a:bodyPr wrap="square" rtlCol="0" anchor="ctr" anchorCtr="0">
            <a:noAutofit/>
          </a:bodyPr>
          <a:lstStyle/>
          <a:p>
            <a:pPr algn="ctr"/>
            <a:r>
              <a:rPr lang="en-US" sz="1600">
                <a:solidFill>
                  <a:schemeClr val="bg1"/>
                </a:solidFill>
                <a:latin typeface="DM Sans" pitchFamily="2" charset="77"/>
              </a:rPr>
              <a:t>Opportunity</a:t>
            </a:r>
          </a:p>
        </p:txBody>
      </p:sp>
      <p:sp>
        <p:nvSpPr>
          <p:cNvPr id="11" name="Content Placeholder 2">
            <a:extLst>
              <a:ext uri="{FF2B5EF4-FFF2-40B4-BE49-F238E27FC236}">
                <a16:creationId xmlns:a16="http://schemas.microsoft.com/office/drawing/2014/main" id="{249F4C7B-35EB-FFA6-42AA-8B89F15935F3}"/>
              </a:ext>
            </a:extLst>
          </p:cNvPr>
          <p:cNvSpPr>
            <a:spLocks noGrp="1"/>
          </p:cNvSpPr>
          <p:nvPr>
            <p:ph idx="1"/>
          </p:nvPr>
        </p:nvSpPr>
        <p:spPr>
          <a:xfrm>
            <a:off x="1299368" y="2601277"/>
            <a:ext cx="3838690" cy="2084070"/>
          </a:xfrm>
          <a:prstGeom prst="roundRect">
            <a:avLst>
              <a:gd name="adj" fmla="val 9703"/>
            </a:avLst>
          </a:prstGeom>
          <a:solidFill>
            <a:schemeClr val="accent5"/>
          </a:solidFill>
        </p:spPr>
        <p:txBody>
          <a:bodyPr lIns="180000" tIns="180000" rIns="180000" bIns="180000" anchor="ctr" anchorCtr="0"/>
          <a:lstStyle/>
          <a:p>
            <a:pPr lvl="3"/>
            <a:r>
              <a:rPr lang="en-US" sz="1400" b="1">
                <a:solidFill>
                  <a:schemeClr val="bg1"/>
                </a:solidFill>
              </a:rPr>
              <a:t>Target behaviour</a:t>
            </a:r>
          </a:p>
          <a:p>
            <a:pPr lvl="1"/>
            <a:r>
              <a:rPr lang="en-US" sz="1950">
                <a:solidFill>
                  <a:schemeClr val="bg1"/>
                </a:solidFill>
                <a:latin typeface="DM Sans" pitchFamily="2" charset="77"/>
              </a:rPr>
              <a:t>Reduce Cardiovascular Disease in Westminster by 10% by the end of 2025 </a:t>
            </a:r>
          </a:p>
          <a:p>
            <a:pPr lvl="1"/>
            <a:endParaRPr lang="en-US" sz="1950">
              <a:solidFill>
                <a:schemeClr val="bg1"/>
              </a:solidFill>
              <a:latin typeface="DM Sans" pitchFamily="2" charset="77"/>
            </a:endParaRPr>
          </a:p>
        </p:txBody>
      </p:sp>
      <p:pic>
        <p:nvPicPr>
          <p:cNvPr id="3" name="Picture 2">
            <a:extLst>
              <a:ext uri="{FF2B5EF4-FFF2-40B4-BE49-F238E27FC236}">
                <a16:creationId xmlns:a16="http://schemas.microsoft.com/office/drawing/2014/main" id="{C08421D4-D342-29A1-9E0B-CBD9BD8D59F9}"/>
              </a:ext>
            </a:extLst>
          </p:cNvPr>
          <p:cNvPicPr>
            <a:picLocks noChangeAspect="1"/>
          </p:cNvPicPr>
          <p:nvPr/>
        </p:nvPicPr>
        <p:blipFill>
          <a:blip r:embed="rId3"/>
          <a:srcRect/>
          <a:stretch/>
        </p:blipFill>
        <p:spPr>
          <a:xfrm>
            <a:off x="238125" y="1317624"/>
            <a:ext cx="495300" cy="406400"/>
          </a:xfrm>
          <a:prstGeom prst="rect">
            <a:avLst/>
          </a:prstGeom>
        </p:spPr>
      </p:pic>
      <p:pic>
        <p:nvPicPr>
          <p:cNvPr id="7" name="Picture 6">
            <a:extLst>
              <a:ext uri="{FF2B5EF4-FFF2-40B4-BE49-F238E27FC236}">
                <a16:creationId xmlns:a16="http://schemas.microsoft.com/office/drawing/2014/main" id="{20D0013F-3C25-DD81-E6E9-21129C172AB6}"/>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1739582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EEF5E-F96F-C5DF-DB80-12DB978C88B3}"/>
              </a:ext>
            </a:extLst>
          </p:cNvPr>
          <p:cNvSpPr>
            <a:spLocks noGrp="1"/>
          </p:cNvSpPr>
          <p:nvPr>
            <p:ph type="title"/>
          </p:nvPr>
        </p:nvSpPr>
        <p:spPr/>
        <p:txBody>
          <a:bodyPr/>
          <a:lstStyle/>
          <a:p>
            <a:r>
              <a:rPr lang="en-US"/>
              <a:t>Developing Change Ideas Activity</a:t>
            </a:r>
          </a:p>
        </p:txBody>
      </p:sp>
      <p:sp>
        <p:nvSpPr>
          <p:cNvPr id="3" name="Content Placeholder 2">
            <a:extLst>
              <a:ext uri="{FF2B5EF4-FFF2-40B4-BE49-F238E27FC236}">
                <a16:creationId xmlns:a16="http://schemas.microsoft.com/office/drawing/2014/main" id="{BDC7FC19-A8EB-E0D5-7E6C-6BBBA3B9819C}"/>
              </a:ext>
            </a:extLst>
          </p:cNvPr>
          <p:cNvSpPr>
            <a:spLocks noGrp="1"/>
          </p:cNvSpPr>
          <p:nvPr>
            <p:ph idx="1"/>
          </p:nvPr>
        </p:nvSpPr>
        <p:spPr>
          <a:xfrm>
            <a:off x="1077914" y="1520825"/>
            <a:ext cx="8789568" cy="5019720"/>
          </a:xfrm>
        </p:spPr>
        <p:txBody>
          <a:bodyPr/>
          <a:lstStyle/>
          <a:p>
            <a:pPr lvl="1"/>
            <a:r>
              <a:rPr lang="en-US"/>
              <a:t>Primary drivers = capability, opportunity and motivation</a:t>
            </a:r>
          </a:p>
          <a:p>
            <a:pPr lvl="1"/>
            <a:r>
              <a:rPr lang="en-US"/>
              <a:t>Secondary drivers = Identified in our last activity</a:t>
            </a:r>
          </a:p>
          <a:p>
            <a:br>
              <a:rPr lang="en-US" b="1"/>
            </a:br>
            <a:r>
              <a:rPr lang="en-US" b="1"/>
              <a:t>Now…</a:t>
            </a:r>
          </a:p>
          <a:p>
            <a:r>
              <a:rPr lang="en-US"/>
              <a:t>Use the COM-B model and behaviour change wheel matrix to develop </a:t>
            </a:r>
            <a:r>
              <a:rPr lang="en-US" b="1"/>
              <a:t>change ideas</a:t>
            </a:r>
          </a:p>
        </p:txBody>
      </p:sp>
      <p:sp>
        <p:nvSpPr>
          <p:cNvPr id="4" name="Footer Placeholder 3">
            <a:extLst>
              <a:ext uri="{FF2B5EF4-FFF2-40B4-BE49-F238E27FC236}">
                <a16:creationId xmlns:a16="http://schemas.microsoft.com/office/drawing/2014/main" id="{F31E6A23-6F68-C62E-FBAD-3FFC62E828BF}"/>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B9C41EF9-1C42-94A5-2BF4-9BE5EF470ED1}"/>
              </a:ext>
            </a:extLst>
          </p:cNvPr>
          <p:cNvSpPr>
            <a:spLocks noGrp="1"/>
          </p:cNvSpPr>
          <p:nvPr>
            <p:ph type="sldNum" sz="quarter" idx="12"/>
          </p:nvPr>
        </p:nvSpPr>
        <p:spPr/>
        <p:txBody>
          <a:bodyPr/>
          <a:lstStyle/>
          <a:p>
            <a:fld id="{16C5AC08-0ACD-404A-9C9F-AB39E786C34A}" type="slidenum">
              <a:rPr lang="en-GB"/>
              <a:t>32</a:t>
            </a:fld>
            <a:endParaRPr lang="en-GB"/>
          </a:p>
        </p:txBody>
      </p:sp>
      <p:sp>
        <p:nvSpPr>
          <p:cNvPr id="6" name="Text Placeholder 5">
            <a:extLst>
              <a:ext uri="{FF2B5EF4-FFF2-40B4-BE49-F238E27FC236}">
                <a16:creationId xmlns:a16="http://schemas.microsoft.com/office/drawing/2014/main" id="{07C36B20-6AE1-B936-B3FF-2ACCE318075D}"/>
              </a:ext>
            </a:extLst>
          </p:cNvPr>
          <p:cNvSpPr>
            <a:spLocks noGrp="1"/>
          </p:cNvSpPr>
          <p:nvPr>
            <p:ph type="body" sz="quarter" idx="13"/>
          </p:nvPr>
        </p:nvSpPr>
        <p:spPr/>
        <p:txBody>
          <a:bodyPr/>
          <a:lstStyle/>
          <a:p>
            <a:r>
              <a:rPr lang="en-US" dirty="0"/>
              <a:t>Activity 8.2</a:t>
            </a:r>
          </a:p>
        </p:txBody>
      </p:sp>
      <p:pic>
        <p:nvPicPr>
          <p:cNvPr id="8" name="Picture 7">
            <a:extLst>
              <a:ext uri="{FF2B5EF4-FFF2-40B4-BE49-F238E27FC236}">
                <a16:creationId xmlns:a16="http://schemas.microsoft.com/office/drawing/2014/main" id="{E5A99C77-CF5C-D6A3-1BA2-D38E0DE64770}"/>
              </a:ext>
            </a:extLst>
          </p:cNvPr>
          <p:cNvPicPr>
            <a:picLocks noChangeAspect="1"/>
          </p:cNvPicPr>
          <p:nvPr/>
        </p:nvPicPr>
        <p:blipFill>
          <a:blip r:embed="rId3"/>
          <a:srcRect/>
          <a:stretch/>
        </p:blipFill>
        <p:spPr>
          <a:xfrm>
            <a:off x="238125" y="1317624"/>
            <a:ext cx="495300" cy="406400"/>
          </a:xfrm>
          <a:prstGeom prst="rect">
            <a:avLst/>
          </a:prstGeom>
        </p:spPr>
      </p:pic>
      <p:pic>
        <p:nvPicPr>
          <p:cNvPr id="9" name="Picture 8">
            <a:extLst>
              <a:ext uri="{FF2B5EF4-FFF2-40B4-BE49-F238E27FC236}">
                <a16:creationId xmlns:a16="http://schemas.microsoft.com/office/drawing/2014/main" id="{61298521-9DCF-7312-094F-8E22CCF2C1A5}"/>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628345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8A5B2-5319-9D51-A61F-C5B678AF454F}"/>
              </a:ext>
            </a:extLst>
          </p:cNvPr>
          <p:cNvSpPr>
            <a:spLocks noGrp="1"/>
          </p:cNvSpPr>
          <p:nvPr>
            <p:ph type="title"/>
          </p:nvPr>
        </p:nvSpPr>
        <p:spPr/>
        <p:txBody>
          <a:bodyPr/>
          <a:lstStyle/>
          <a:p>
            <a:r>
              <a:rPr lang="en-US"/>
              <a:t>Testing behaviour change ideas </a:t>
            </a:r>
            <a:br>
              <a:rPr lang="en-US"/>
            </a:br>
            <a:r>
              <a:rPr lang="en-US"/>
              <a:t>through PDSAs</a:t>
            </a:r>
          </a:p>
        </p:txBody>
      </p:sp>
      <p:sp>
        <p:nvSpPr>
          <p:cNvPr id="4" name="Footer Placeholder 3">
            <a:extLst>
              <a:ext uri="{FF2B5EF4-FFF2-40B4-BE49-F238E27FC236}">
                <a16:creationId xmlns:a16="http://schemas.microsoft.com/office/drawing/2014/main" id="{BBF26948-4515-2ECF-2F6F-48A54E465DCD}"/>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449A66EA-3870-B12C-BF82-955941E18AA9}"/>
              </a:ext>
            </a:extLst>
          </p:cNvPr>
          <p:cNvSpPr>
            <a:spLocks noGrp="1"/>
          </p:cNvSpPr>
          <p:nvPr>
            <p:ph type="sldNum" sz="quarter" idx="12"/>
          </p:nvPr>
        </p:nvSpPr>
        <p:spPr/>
        <p:txBody>
          <a:bodyPr/>
          <a:lstStyle/>
          <a:p>
            <a:fld id="{16C5AC08-0ACD-404A-9C9F-AB39E786C34A}" type="slidenum">
              <a:rPr lang="en-GB"/>
              <a:t>33</a:t>
            </a:fld>
            <a:endParaRPr lang="en-GB"/>
          </a:p>
        </p:txBody>
      </p:sp>
      <p:sp>
        <p:nvSpPr>
          <p:cNvPr id="6" name="Text Placeholder 5">
            <a:extLst>
              <a:ext uri="{FF2B5EF4-FFF2-40B4-BE49-F238E27FC236}">
                <a16:creationId xmlns:a16="http://schemas.microsoft.com/office/drawing/2014/main" id="{C81E54C7-5F03-3886-C414-8C06E1E25EB6}"/>
              </a:ext>
            </a:extLst>
          </p:cNvPr>
          <p:cNvSpPr>
            <a:spLocks noGrp="1"/>
          </p:cNvSpPr>
          <p:nvPr>
            <p:ph type="body" sz="quarter" idx="13"/>
          </p:nvPr>
        </p:nvSpPr>
        <p:spPr/>
        <p:txBody>
          <a:bodyPr/>
          <a:lstStyle/>
          <a:p>
            <a:r>
              <a:rPr lang="en-US"/>
              <a:t>Testing behaviour change ideas through PDSAs</a:t>
            </a:r>
          </a:p>
        </p:txBody>
      </p:sp>
      <p:grpSp>
        <p:nvGrpSpPr>
          <p:cNvPr id="8" name="Group 7">
            <a:extLst>
              <a:ext uri="{FF2B5EF4-FFF2-40B4-BE49-F238E27FC236}">
                <a16:creationId xmlns:a16="http://schemas.microsoft.com/office/drawing/2014/main" id="{EF6F01AC-9A2A-F39C-B36E-879C4B8A1C43}"/>
              </a:ext>
            </a:extLst>
          </p:cNvPr>
          <p:cNvGrpSpPr/>
          <p:nvPr/>
        </p:nvGrpSpPr>
        <p:grpSpPr>
          <a:xfrm>
            <a:off x="7191604" y="2438634"/>
            <a:ext cx="2452254" cy="2452254"/>
            <a:chOff x="5299364" y="3691948"/>
            <a:chExt cx="2452254" cy="2452254"/>
          </a:xfrm>
        </p:grpSpPr>
        <p:sp>
          <p:nvSpPr>
            <p:cNvPr id="9" name="Oval 8">
              <a:extLst>
                <a:ext uri="{FF2B5EF4-FFF2-40B4-BE49-F238E27FC236}">
                  <a16:creationId xmlns:a16="http://schemas.microsoft.com/office/drawing/2014/main" id="{A4765B56-02FB-3F44-9A32-2BDFDA6F7ABA}"/>
                </a:ext>
              </a:extLst>
            </p:cNvPr>
            <p:cNvSpPr/>
            <p:nvPr/>
          </p:nvSpPr>
          <p:spPr>
            <a:xfrm>
              <a:off x="5299364" y="3691948"/>
              <a:ext cx="2452254" cy="2452254"/>
            </a:xfrm>
            <a:prstGeom prst="ellipse">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10" name="Group 9">
              <a:extLst>
                <a:ext uri="{FF2B5EF4-FFF2-40B4-BE49-F238E27FC236}">
                  <a16:creationId xmlns:a16="http://schemas.microsoft.com/office/drawing/2014/main" id="{96097961-A63D-0D26-819B-F6D541B6329C}"/>
                </a:ext>
              </a:extLst>
            </p:cNvPr>
            <p:cNvGrpSpPr/>
            <p:nvPr/>
          </p:nvGrpSpPr>
          <p:grpSpPr>
            <a:xfrm>
              <a:off x="7134200" y="3807282"/>
              <a:ext cx="277918" cy="269418"/>
              <a:chOff x="8125561" y="4011046"/>
              <a:chExt cx="621226" cy="602229"/>
            </a:xfrm>
          </p:grpSpPr>
          <p:cxnSp>
            <p:nvCxnSpPr>
              <p:cNvPr id="14" name="Straight Connector 13">
                <a:extLst>
                  <a:ext uri="{FF2B5EF4-FFF2-40B4-BE49-F238E27FC236}">
                    <a16:creationId xmlns:a16="http://schemas.microsoft.com/office/drawing/2014/main" id="{70359B3C-7E88-67DA-5CAF-38DB05582525}"/>
                  </a:ext>
                </a:extLst>
              </p:cNvPr>
              <p:cNvCxnSpPr>
                <a:cxnSpLocks/>
              </p:cNvCxnSpPr>
              <p:nvPr/>
            </p:nvCxnSpPr>
            <p:spPr>
              <a:xfrm>
                <a:off x="8125561" y="4603516"/>
                <a:ext cx="62122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73C28F-CA83-FDAA-FB27-221F9C2F5773}"/>
                  </a:ext>
                </a:extLst>
              </p:cNvPr>
              <p:cNvCxnSpPr>
                <a:cxnSpLocks/>
              </p:cNvCxnSpPr>
              <p:nvPr/>
            </p:nvCxnSpPr>
            <p:spPr>
              <a:xfrm>
                <a:off x="8720836" y="4011046"/>
                <a:ext cx="0" cy="602229"/>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82F3201-5712-734A-C81E-10E6651D71BD}"/>
                </a:ext>
              </a:extLst>
            </p:cNvPr>
            <p:cNvGrpSpPr/>
            <p:nvPr/>
          </p:nvGrpSpPr>
          <p:grpSpPr>
            <a:xfrm rot="10800000">
              <a:off x="5565915" y="5707227"/>
              <a:ext cx="277918" cy="269418"/>
              <a:chOff x="8125561" y="4011046"/>
              <a:chExt cx="621226" cy="602229"/>
            </a:xfrm>
          </p:grpSpPr>
          <p:cxnSp>
            <p:nvCxnSpPr>
              <p:cNvPr id="12" name="Straight Connector 11">
                <a:extLst>
                  <a:ext uri="{FF2B5EF4-FFF2-40B4-BE49-F238E27FC236}">
                    <a16:creationId xmlns:a16="http://schemas.microsoft.com/office/drawing/2014/main" id="{482AF1F3-EE89-CFC6-48B5-818C80F0EDDB}"/>
                  </a:ext>
                </a:extLst>
              </p:cNvPr>
              <p:cNvCxnSpPr>
                <a:cxnSpLocks/>
              </p:cNvCxnSpPr>
              <p:nvPr/>
            </p:nvCxnSpPr>
            <p:spPr>
              <a:xfrm>
                <a:off x="8125561" y="4603516"/>
                <a:ext cx="62122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D317378-7DE9-35EB-7B70-6E6DDD6D3588}"/>
                  </a:ext>
                </a:extLst>
              </p:cNvPr>
              <p:cNvCxnSpPr>
                <a:cxnSpLocks/>
              </p:cNvCxnSpPr>
              <p:nvPr/>
            </p:nvCxnSpPr>
            <p:spPr>
              <a:xfrm>
                <a:off x="8720836" y="4011046"/>
                <a:ext cx="0" cy="602229"/>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sp>
        <p:nvSpPr>
          <p:cNvPr id="16" name="Connector 15">
            <a:extLst>
              <a:ext uri="{FF2B5EF4-FFF2-40B4-BE49-F238E27FC236}">
                <a16:creationId xmlns:a16="http://schemas.microsoft.com/office/drawing/2014/main" id="{B1E67212-CBCB-5F0A-B408-06FEDF8AC21E}"/>
              </a:ext>
            </a:extLst>
          </p:cNvPr>
          <p:cNvSpPr/>
          <p:nvPr/>
        </p:nvSpPr>
        <p:spPr>
          <a:xfrm>
            <a:off x="7084245" y="3582832"/>
            <a:ext cx="2670482" cy="2670482"/>
          </a:xfrm>
          <a:prstGeom prst="flowChartConnec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7" name="Rectangle 16">
            <a:extLst>
              <a:ext uri="{FF2B5EF4-FFF2-40B4-BE49-F238E27FC236}">
                <a16:creationId xmlns:a16="http://schemas.microsoft.com/office/drawing/2014/main" id="{2F136ABD-3934-59E3-9D87-66ED6833648E}"/>
              </a:ext>
            </a:extLst>
          </p:cNvPr>
          <p:cNvSpPr/>
          <p:nvPr/>
        </p:nvSpPr>
        <p:spPr>
          <a:xfrm>
            <a:off x="6734176" y="1601938"/>
            <a:ext cx="3330575" cy="1698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18" name="Group 17">
            <a:extLst>
              <a:ext uri="{FF2B5EF4-FFF2-40B4-BE49-F238E27FC236}">
                <a16:creationId xmlns:a16="http://schemas.microsoft.com/office/drawing/2014/main" id="{1BC0A68D-6230-95B4-50C9-74DB577DE4E6}"/>
              </a:ext>
            </a:extLst>
          </p:cNvPr>
          <p:cNvGrpSpPr/>
          <p:nvPr/>
        </p:nvGrpSpPr>
        <p:grpSpPr>
          <a:xfrm>
            <a:off x="7185315" y="3691946"/>
            <a:ext cx="2452254" cy="2452254"/>
            <a:chOff x="5299364" y="3691948"/>
            <a:chExt cx="2452254" cy="2452254"/>
          </a:xfrm>
        </p:grpSpPr>
        <p:sp>
          <p:nvSpPr>
            <p:cNvPr id="19" name="Oval 18">
              <a:extLst>
                <a:ext uri="{FF2B5EF4-FFF2-40B4-BE49-F238E27FC236}">
                  <a16:creationId xmlns:a16="http://schemas.microsoft.com/office/drawing/2014/main" id="{BF526883-C9C0-3234-DB32-70F601E18104}"/>
                </a:ext>
              </a:extLst>
            </p:cNvPr>
            <p:cNvSpPr/>
            <p:nvPr/>
          </p:nvSpPr>
          <p:spPr>
            <a:xfrm>
              <a:off x="5299364" y="3691948"/>
              <a:ext cx="2452254" cy="2452254"/>
            </a:xfrm>
            <a:prstGeom prst="ellipse">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20" name="Group 19">
              <a:extLst>
                <a:ext uri="{FF2B5EF4-FFF2-40B4-BE49-F238E27FC236}">
                  <a16:creationId xmlns:a16="http://schemas.microsoft.com/office/drawing/2014/main" id="{796002C6-30B9-D864-FF2B-29D01CB2E1A4}"/>
                </a:ext>
              </a:extLst>
            </p:cNvPr>
            <p:cNvGrpSpPr/>
            <p:nvPr/>
          </p:nvGrpSpPr>
          <p:grpSpPr>
            <a:xfrm>
              <a:off x="7134200" y="3807282"/>
              <a:ext cx="277918" cy="269418"/>
              <a:chOff x="8125561" y="4011046"/>
              <a:chExt cx="621226" cy="602229"/>
            </a:xfrm>
          </p:grpSpPr>
          <p:cxnSp>
            <p:nvCxnSpPr>
              <p:cNvPr id="24" name="Straight Connector 23">
                <a:extLst>
                  <a:ext uri="{FF2B5EF4-FFF2-40B4-BE49-F238E27FC236}">
                    <a16:creationId xmlns:a16="http://schemas.microsoft.com/office/drawing/2014/main" id="{2B2C57A6-0631-1D1B-EE38-1B680C391052}"/>
                  </a:ext>
                </a:extLst>
              </p:cNvPr>
              <p:cNvCxnSpPr>
                <a:cxnSpLocks/>
              </p:cNvCxnSpPr>
              <p:nvPr/>
            </p:nvCxnSpPr>
            <p:spPr>
              <a:xfrm>
                <a:off x="8125561" y="4603516"/>
                <a:ext cx="62122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2B9AE73-997E-813C-6932-C38F14806864}"/>
                  </a:ext>
                </a:extLst>
              </p:cNvPr>
              <p:cNvCxnSpPr>
                <a:cxnSpLocks/>
              </p:cNvCxnSpPr>
              <p:nvPr/>
            </p:nvCxnSpPr>
            <p:spPr>
              <a:xfrm>
                <a:off x="8720836" y="4011046"/>
                <a:ext cx="0" cy="602229"/>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B0153D7D-7857-CF78-01DC-EF533BB5FF81}"/>
                </a:ext>
              </a:extLst>
            </p:cNvPr>
            <p:cNvGrpSpPr/>
            <p:nvPr/>
          </p:nvGrpSpPr>
          <p:grpSpPr>
            <a:xfrm rot="10800000">
              <a:off x="5565915" y="5707227"/>
              <a:ext cx="277918" cy="269418"/>
              <a:chOff x="8125561" y="4011046"/>
              <a:chExt cx="621226" cy="602229"/>
            </a:xfrm>
          </p:grpSpPr>
          <p:cxnSp>
            <p:nvCxnSpPr>
              <p:cNvPr id="22" name="Straight Connector 21">
                <a:extLst>
                  <a:ext uri="{FF2B5EF4-FFF2-40B4-BE49-F238E27FC236}">
                    <a16:creationId xmlns:a16="http://schemas.microsoft.com/office/drawing/2014/main" id="{4C4C4025-10C3-EBE9-7236-0CDFD77EE63D}"/>
                  </a:ext>
                </a:extLst>
              </p:cNvPr>
              <p:cNvCxnSpPr>
                <a:cxnSpLocks/>
              </p:cNvCxnSpPr>
              <p:nvPr/>
            </p:nvCxnSpPr>
            <p:spPr>
              <a:xfrm>
                <a:off x="8125561" y="4603516"/>
                <a:ext cx="621226"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8ACA8B0-A38B-0171-F58A-06A721304494}"/>
                  </a:ext>
                </a:extLst>
              </p:cNvPr>
              <p:cNvCxnSpPr>
                <a:cxnSpLocks/>
              </p:cNvCxnSpPr>
              <p:nvPr/>
            </p:nvCxnSpPr>
            <p:spPr>
              <a:xfrm>
                <a:off x="8720836" y="4011046"/>
                <a:ext cx="0" cy="602229"/>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27" name="Group 26">
            <a:extLst>
              <a:ext uri="{FF2B5EF4-FFF2-40B4-BE49-F238E27FC236}">
                <a16:creationId xmlns:a16="http://schemas.microsoft.com/office/drawing/2014/main" id="{4934C3C6-1214-7026-709A-26C54486A0B7}"/>
              </a:ext>
            </a:extLst>
          </p:cNvPr>
          <p:cNvGrpSpPr/>
          <p:nvPr/>
        </p:nvGrpSpPr>
        <p:grpSpPr>
          <a:xfrm>
            <a:off x="6734175" y="1520824"/>
            <a:ext cx="3330575" cy="1698624"/>
            <a:chOff x="4848224" y="1520826"/>
            <a:chExt cx="3330575" cy="1698624"/>
          </a:xfrm>
          <a:solidFill>
            <a:schemeClr val="accent1"/>
          </a:solidFill>
        </p:grpSpPr>
        <p:sp>
          <p:nvSpPr>
            <p:cNvPr id="28" name="Content Placeholder 8">
              <a:extLst>
                <a:ext uri="{FF2B5EF4-FFF2-40B4-BE49-F238E27FC236}">
                  <a16:creationId xmlns:a16="http://schemas.microsoft.com/office/drawing/2014/main" id="{5DE783E6-5111-BF99-16C9-12796BF29E73}"/>
                </a:ext>
              </a:extLst>
            </p:cNvPr>
            <p:cNvSpPr txBox="1">
              <a:spLocks/>
            </p:cNvSpPr>
            <p:nvPr/>
          </p:nvSpPr>
          <p:spPr>
            <a:xfrm>
              <a:off x="4848224" y="1520826"/>
              <a:ext cx="3330575" cy="531195"/>
            </a:xfrm>
            <a:prstGeom prst="roundRect">
              <a:avLst>
                <a:gd name="adj" fmla="val 5721"/>
              </a:avLst>
            </a:prstGeom>
            <a:grp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solidFill>
                    <a:schemeClr val="bg1"/>
                  </a:solidFill>
                </a:rPr>
                <a:t>What are we trying to accomplish?</a:t>
              </a:r>
            </a:p>
          </p:txBody>
        </p:sp>
        <p:sp>
          <p:nvSpPr>
            <p:cNvPr id="29" name="Content Placeholder 8">
              <a:extLst>
                <a:ext uri="{FF2B5EF4-FFF2-40B4-BE49-F238E27FC236}">
                  <a16:creationId xmlns:a16="http://schemas.microsoft.com/office/drawing/2014/main" id="{7F228AAB-67B0-7AAE-6898-0131B519C986}"/>
                </a:ext>
              </a:extLst>
            </p:cNvPr>
            <p:cNvSpPr txBox="1">
              <a:spLocks/>
            </p:cNvSpPr>
            <p:nvPr/>
          </p:nvSpPr>
          <p:spPr>
            <a:xfrm>
              <a:off x="4848224" y="2104540"/>
              <a:ext cx="3330575" cy="531195"/>
            </a:xfrm>
            <a:prstGeom prst="roundRect">
              <a:avLst>
                <a:gd name="adj" fmla="val 5721"/>
              </a:avLst>
            </a:prstGeom>
            <a:grp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a:solidFill>
                    <a:schemeClr val="bg1"/>
                  </a:solidFill>
                </a:rPr>
                <a:t>How will we know that a change is an improvement?</a:t>
              </a:r>
            </a:p>
          </p:txBody>
        </p:sp>
        <p:sp>
          <p:nvSpPr>
            <p:cNvPr id="30" name="Content Placeholder 8">
              <a:extLst>
                <a:ext uri="{FF2B5EF4-FFF2-40B4-BE49-F238E27FC236}">
                  <a16:creationId xmlns:a16="http://schemas.microsoft.com/office/drawing/2014/main" id="{AA04A5AF-AD77-B464-AA57-D6950337FF76}"/>
                </a:ext>
              </a:extLst>
            </p:cNvPr>
            <p:cNvSpPr txBox="1">
              <a:spLocks/>
            </p:cNvSpPr>
            <p:nvPr/>
          </p:nvSpPr>
          <p:spPr>
            <a:xfrm>
              <a:off x="4848224" y="2688255"/>
              <a:ext cx="3330575" cy="531195"/>
            </a:xfrm>
            <a:prstGeom prst="roundRect">
              <a:avLst>
                <a:gd name="adj" fmla="val 5721"/>
              </a:avLst>
            </a:prstGeom>
            <a:grpFill/>
          </p:spPr>
          <p:txBody>
            <a:bodyPr vert="horz" lIns="180000" tIns="108000" rIns="180000" bIns="108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sz="1400" dirty="0">
                  <a:solidFill>
                    <a:schemeClr val="bg1"/>
                  </a:solidFill>
                </a:rPr>
                <a:t>What changes can we make that will result in improvement?</a:t>
              </a:r>
            </a:p>
          </p:txBody>
        </p:sp>
      </p:grpSp>
      <p:sp>
        <p:nvSpPr>
          <p:cNvPr id="31" name="Content Placeholder 8">
            <a:extLst>
              <a:ext uri="{FF2B5EF4-FFF2-40B4-BE49-F238E27FC236}">
                <a16:creationId xmlns:a16="http://schemas.microsoft.com/office/drawing/2014/main" id="{BC5E1D11-9176-4DB3-B231-669C326CAAE5}"/>
              </a:ext>
            </a:extLst>
          </p:cNvPr>
          <p:cNvSpPr txBox="1">
            <a:spLocks/>
          </p:cNvSpPr>
          <p:nvPr/>
        </p:nvSpPr>
        <p:spPr>
          <a:xfrm>
            <a:off x="7226878" y="4076698"/>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1"/>
                </a:solidFill>
              </a:rPr>
              <a:t>Act</a:t>
            </a:r>
          </a:p>
        </p:txBody>
      </p:sp>
      <p:sp>
        <p:nvSpPr>
          <p:cNvPr id="32" name="Content Placeholder 8">
            <a:extLst>
              <a:ext uri="{FF2B5EF4-FFF2-40B4-BE49-F238E27FC236}">
                <a16:creationId xmlns:a16="http://schemas.microsoft.com/office/drawing/2014/main" id="{44538E53-6CFB-E4CB-52B5-01F3A576E475}"/>
              </a:ext>
            </a:extLst>
          </p:cNvPr>
          <p:cNvSpPr txBox="1">
            <a:spLocks/>
          </p:cNvSpPr>
          <p:nvPr/>
        </p:nvSpPr>
        <p:spPr>
          <a:xfrm>
            <a:off x="8391032" y="4076698"/>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1"/>
                </a:solidFill>
              </a:rPr>
              <a:t>Plan</a:t>
            </a:r>
          </a:p>
        </p:txBody>
      </p:sp>
      <p:sp>
        <p:nvSpPr>
          <p:cNvPr id="33" name="Content Placeholder 8">
            <a:extLst>
              <a:ext uri="{FF2B5EF4-FFF2-40B4-BE49-F238E27FC236}">
                <a16:creationId xmlns:a16="http://schemas.microsoft.com/office/drawing/2014/main" id="{1A238B83-5B3E-DA94-5F30-AC2C7CF6E65F}"/>
              </a:ext>
            </a:extLst>
          </p:cNvPr>
          <p:cNvSpPr txBox="1">
            <a:spLocks/>
          </p:cNvSpPr>
          <p:nvPr/>
        </p:nvSpPr>
        <p:spPr>
          <a:xfrm>
            <a:off x="7226878" y="4941166"/>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1"/>
                </a:solidFill>
              </a:rPr>
              <a:t>Study</a:t>
            </a:r>
          </a:p>
        </p:txBody>
      </p:sp>
      <p:sp>
        <p:nvSpPr>
          <p:cNvPr id="34" name="Content Placeholder 8">
            <a:extLst>
              <a:ext uri="{FF2B5EF4-FFF2-40B4-BE49-F238E27FC236}">
                <a16:creationId xmlns:a16="http://schemas.microsoft.com/office/drawing/2014/main" id="{E5373941-E90D-81FD-B160-B5FDF27680D4}"/>
              </a:ext>
            </a:extLst>
          </p:cNvPr>
          <p:cNvSpPr txBox="1">
            <a:spLocks/>
          </p:cNvSpPr>
          <p:nvPr/>
        </p:nvSpPr>
        <p:spPr>
          <a:xfrm>
            <a:off x="8391032" y="4941166"/>
            <a:ext cx="1194955" cy="841375"/>
          </a:xfrm>
          <a:prstGeom prst="roundRect">
            <a:avLst>
              <a:gd name="adj" fmla="val 5721"/>
            </a:avLst>
          </a:prstGeom>
          <a:noFill/>
        </p:spPr>
        <p:txBody>
          <a:bodyPr vert="horz" lIns="0" tIns="0" rIns="0" bIns="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r>
              <a:rPr lang="en-US" sz="2400" b="1">
                <a:solidFill>
                  <a:schemeClr val="accent1"/>
                </a:solidFill>
              </a:rPr>
              <a:t>Do</a:t>
            </a:r>
          </a:p>
        </p:txBody>
      </p:sp>
      <p:cxnSp>
        <p:nvCxnSpPr>
          <p:cNvPr id="35" name="Straight Connector 34">
            <a:extLst>
              <a:ext uri="{FF2B5EF4-FFF2-40B4-BE49-F238E27FC236}">
                <a16:creationId xmlns:a16="http://schemas.microsoft.com/office/drawing/2014/main" id="{F2EFA065-BA97-965D-5C31-08C79DB26CFF}"/>
              </a:ext>
            </a:extLst>
          </p:cNvPr>
          <p:cNvCxnSpPr>
            <a:stCxn id="33" idx="0"/>
            <a:endCxn id="34" idx="0"/>
          </p:cNvCxnSpPr>
          <p:nvPr/>
        </p:nvCxnSpPr>
        <p:spPr>
          <a:xfrm>
            <a:off x="7824356" y="4941166"/>
            <a:ext cx="1164154"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38BAEBC-31DB-BC01-E777-57BB284C73D1}"/>
              </a:ext>
            </a:extLst>
          </p:cNvPr>
          <p:cNvCxnSpPr>
            <a:cxnSpLocks/>
          </p:cNvCxnSpPr>
          <p:nvPr/>
        </p:nvCxnSpPr>
        <p:spPr>
          <a:xfrm rot="5400000">
            <a:off x="7840729" y="4918073"/>
            <a:ext cx="1164154"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F74A874D-56C4-A676-8A19-B58475393C37}"/>
              </a:ext>
            </a:extLst>
          </p:cNvPr>
          <p:cNvGrpSpPr/>
          <p:nvPr/>
        </p:nvGrpSpPr>
        <p:grpSpPr>
          <a:xfrm>
            <a:off x="3523069" y="4865852"/>
            <a:ext cx="2551090" cy="1769748"/>
            <a:chOff x="4700147" y="4806174"/>
            <a:chExt cx="2551090" cy="1769748"/>
          </a:xfrm>
        </p:grpSpPr>
        <p:sp>
          <p:nvSpPr>
            <p:cNvPr id="37" name="Content Placeholder 8">
              <a:extLst>
                <a:ext uri="{FF2B5EF4-FFF2-40B4-BE49-F238E27FC236}">
                  <a16:creationId xmlns:a16="http://schemas.microsoft.com/office/drawing/2014/main" id="{51BC4130-E6A4-284F-4726-78B8D5F93D7A}"/>
                </a:ext>
              </a:extLst>
            </p:cNvPr>
            <p:cNvSpPr txBox="1">
              <a:spLocks/>
            </p:cNvSpPr>
            <p:nvPr/>
          </p:nvSpPr>
          <p:spPr>
            <a:xfrm>
              <a:off x="4700147" y="4806174"/>
              <a:ext cx="2344151" cy="1769748"/>
            </a:xfrm>
            <a:prstGeom prst="roundRect">
              <a:avLst>
                <a:gd name="adj" fmla="val 5721"/>
              </a:avLst>
            </a:prstGeom>
            <a:solidFill>
              <a:schemeClr val="accent2"/>
            </a:solidFill>
          </p:spPr>
          <p:txBody>
            <a:bodyPr vert="horz" wrap="square" lIns="180000" tIns="180000" rIns="180000" bIns="180000" rtlCol="0" anchor="ctr" anchorCtr="0">
              <a:sp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spcAft>
                  <a:spcPts val="800"/>
                </a:spcAft>
                <a:buClr>
                  <a:schemeClr val="bg1"/>
                </a:buClr>
              </a:pPr>
              <a:r>
                <a:rPr lang="en-US" sz="2450">
                  <a:solidFill>
                    <a:schemeClr val="bg1"/>
                  </a:solidFill>
                </a:rPr>
                <a:t>Adopt</a:t>
              </a:r>
            </a:p>
            <a:p>
              <a:pPr lvl="2">
                <a:spcAft>
                  <a:spcPts val="800"/>
                </a:spcAft>
                <a:buClr>
                  <a:schemeClr val="bg1"/>
                </a:buClr>
              </a:pPr>
              <a:r>
                <a:rPr lang="en-US" sz="2450">
                  <a:solidFill>
                    <a:schemeClr val="bg1"/>
                  </a:solidFill>
                </a:rPr>
                <a:t>Adapt</a:t>
              </a:r>
            </a:p>
            <a:p>
              <a:pPr lvl="2">
                <a:spcAft>
                  <a:spcPts val="800"/>
                </a:spcAft>
                <a:buClr>
                  <a:schemeClr val="bg1"/>
                </a:buClr>
              </a:pPr>
              <a:r>
                <a:rPr lang="en-US" sz="2450">
                  <a:solidFill>
                    <a:schemeClr val="bg1"/>
                  </a:solidFill>
                </a:rPr>
                <a:t>Abandon</a:t>
              </a:r>
            </a:p>
          </p:txBody>
        </p:sp>
        <p:sp>
          <p:nvSpPr>
            <p:cNvPr id="38" name="Rectangle 37">
              <a:extLst>
                <a:ext uri="{FF2B5EF4-FFF2-40B4-BE49-F238E27FC236}">
                  <a16:creationId xmlns:a16="http://schemas.microsoft.com/office/drawing/2014/main" id="{9956C2D2-01FC-BED4-F8D5-1BF91B70FD42}"/>
                </a:ext>
              </a:extLst>
            </p:cNvPr>
            <p:cNvSpPr/>
            <p:nvPr/>
          </p:nvSpPr>
          <p:spPr>
            <a:xfrm rot="2700000">
              <a:off x="6815858" y="5473358"/>
              <a:ext cx="435379" cy="43537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a:extLst>
              <a:ext uri="{FF2B5EF4-FFF2-40B4-BE49-F238E27FC236}">
                <a16:creationId xmlns:a16="http://schemas.microsoft.com/office/drawing/2014/main" id="{D66D7B5C-30FF-DD40-F54E-DD5F5C25DFF4}"/>
              </a:ext>
            </a:extLst>
          </p:cNvPr>
          <p:cNvPicPr>
            <a:picLocks noChangeAspect="1"/>
          </p:cNvPicPr>
          <p:nvPr/>
        </p:nvPicPr>
        <p:blipFill>
          <a:blip r:embed="rId3"/>
          <a:stretch>
            <a:fillRect/>
          </a:stretch>
        </p:blipFill>
        <p:spPr>
          <a:xfrm>
            <a:off x="6484153" y="5437973"/>
            <a:ext cx="1191920" cy="1191920"/>
          </a:xfrm>
          <a:prstGeom prst="rect">
            <a:avLst/>
          </a:prstGeom>
        </p:spPr>
      </p:pic>
    </p:spTree>
    <p:extLst>
      <p:ext uri="{BB962C8B-B14F-4D97-AF65-F5344CB8AC3E}">
        <p14:creationId xmlns:p14="http://schemas.microsoft.com/office/powerpoint/2010/main" val="16133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ccel="50000" decel="50000" fill="hold" nodeType="withEffect">
                                  <p:stCondLst>
                                    <p:cond delay="0"/>
                                  </p:stCondLst>
                                  <p:childTnLst>
                                    <p:animRot by="10800000">
                                      <p:cBhvr>
                                        <p:cTn id="6" dur="3000" fill="hold"/>
                                        <p:tgtEl>
                                          <p:spTgt spid="18"/>
                                        </p:tgtEl>
                                        <p:attrNameLst>
                                          <p:attrName>r</p:attrName>
                                        </p:attrNameLst>
                                      </p:cBhvr>
                                    </p:animRot>
                                  </p:childTnLst>
                                </p:cTn>
                              </p:par>
                              <p:par>
                                <p:cTn id="7" presetID="8" presetClass="emph" presetSubtype="0" accel="50000" decel="50000" fill="hold" nodeType="withEffect">
                                  <p:stCondLst>
                                    <p:cond delay="0"/>
                                  </p:stCondLst>
                                  <p:childTnLst>
                                    <p:animRot by="13500000">
                                      <p:cBhvr>
                                        <p:cTn id="8" dur="3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2EFD5-2BFE-68B8-44C4-5E4A3734C746}"/>
              </a:ext>
            </a:extLst>
          </p:cNvPr>
          <p:cNvSpPr>
            <a:spLocks noGrp="1"/>
          </p:cNvSpPr>
          <p:nvPr>
            <p:ph type="title"/>
          </p:nvPr>
        </p:nvSpPr>
        <p:spPr/>
        <p:txBody>
          <a:bodyPr/>
          <a:lstStyle/>
          <a:p>
            <a:r>
              <a:rPr lang="en-US" dirty="0"/>
              <a:t>Useful references and further reading</a:t>
            </a:r>
          </a:p>
        </p:txBody>
      </p:sp>
      <p:sp>
        <p:nvSpPr>
          <p:cNvPr id="4" name="Footer Placeholder 3">
            <a:extLst>
              <a:ext uri="{FF2B5EF4-FFF2-40B4-BE49-F238E27FC236}">
                <a16:creationId xmlns:a16="http://schemas.microsoft.com/office/drawing/2014/main" id="{CDE88D27-BAE2-4B2F-7BF1-A0E2052D59B4}"/>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17CD959F-F208-B3AD-40A5-48B70E33DF6A}"/>
              </a:ext>
            </a:extLst>
          </p:cNvPr>
          <p:cNvSpPr>
            <a:spLocks noGrp="1"/>
          </p:cNvSpPr>
          <p:nvPr>
            <p:ph type="sldNum" sz="quarter" idx="12"/>
          </p:nvPr>
        </p:nvSpPr>
        <p:spPr/>
        <p:txBody>
          <a:bodyPr/>
          <a:lstStyle/>
          <a:p>
            <a:fld id="{16C5AC08-0ACD-404A-9C9F-AB39E786C34A}" type="slidenum">
              <a:rPr lang="en-GB"/>
              <a:t>34</a:t>
            </a:fld>
            <a:endParaRPr lang="en-GB"/>
          </a:p>
        </p:txBody>
      </p:sp>
      <p:sp>
        <p:nvSpPr>
          <p:cNvPr id="6" name="Text Placeholder 5">
            <a:extLst>
              <a:ext uri="{FF2B5EF4-FFF2-40B4-BE49-F238E27FC236}">
                <a16:creationId xmlns:a16="http://schemas.microsoft.com/office/drawing/2014/main" id="{DDB0B4FA-1256-4ACA-CD1A-79A7DFD34BD2}"/>
              </a:ext>
            </a:extLst>
          </p:cNvPr>
          <p:cNvSpPr>
            <a:spLocks noGrp="1"/>
          </p:cNvSpPr>
          <p:nvPr>
            <p:ph type="body" sz="quarter" idx="13"/>
          </p:nvPr>
        </p:nvSpPr>
        <p:spPr/>
        <p:txBody>
          <a:bodyPr/>
          <a:lstStyle/>
          <a:p>
            <a:r>
              <a:rPr lang="en-US" dirty="0"/>
              <a:t>Useful references and further reading</a:t>
            </a:r>
          </a:p>
        </p:txBody>
      </p:sp>
      <p:sp>
        <p:nvSpPr>
          <p:cNvPr id="8" name="Content Placeholder 2">
            <a:extLst>
              <a:ext uri="{FF2B5EF4-FFF2-40B4-BE49-F238E27FC236}">
                <a16:creationId xmlns:a16="http://schemas.microsoft.com/office/drawing/2014/main" id="{28006BBC-4ED8-163D-598A-FDB41CA89089}"/>
              </a:ext>
            </a:extLst>
          </p:cNvPr>
          <p:cNvSpPr>
            <a:spLocks noGrp="1"/>
          </p:cNvSpPr>
          <p:nvPr>
            <p:ph idx="1"/>
          </p:nvPr>
        </p:nvSpPr>
        <p:spPr>
          <a:xfrm>
            <a:off x="1077914" y="1520825"/>
            <a:ext cx="3332161" cy="5019720"/>
          </a:xfrm>
        </p:spPr>
        <p:txBody>
          <a:bodyPr/>
          <a:lstStyle/>
          <a:p>
            <a:pPr lvl="1"/>
            <a:r>
              <a:rPr lang="en-US" sz="2000" dirty="0"/>
              <a:t>The </a:t>
            </a:r>
            <a:r>
              <a:rPr lang="en-US" sz="2000" dirty="0" err="1"/>
              <a:t>behaviour</a:t>
            </a:r>
            <a:r>
              <a:rPr lang="en-US" sz="2000" dirty="0"/>
              <a:t> change wheel: a new method for </a:t>
            </a:r>
            <a:r>
              <a:rPr lang="en-US" sz="2000" dirty="0" err="1"/>
              <a:t>characterising</a:t>
            </a:r>
            <a:r>
              <a:rPr lang="en-US" sz="2000" dirty="0"/>
              <a:t> and designing </a:t>
            </a:r>
            <a:r>
              <a:rPr lang="en-US" sz="2000" dirty="0" err="1"/>
              <a:t>behaviour</a:t>
            </a:r>
            <a:r>
              <a:rPr lang="en-US" sz="2000" dirty="0"/>
              <a:t> change interventions.</a:t>
            </a:r>
          </a:p>
          <a:p>
            <a:pPr lvl="1"/>
            <a:r>
              <a:rPr lang="en-US" sz="1600" i="1" dirty="0"/>
              <a:t>Implementation science.</a:t>
            </a:r>
          </a:p>
          <a:p>
            <a:pPr lvl="3">
              <a:spcAft>
                <a:spcPts val="1800"/>
              </a:spcAft>
            </a:pPr>
            <a:r>
              <a:rPr lang="en-US" sz="1600" dirty="0">
                <a:solidFill>
                  <a:schemeClr val="accent2"/>
                </a:solidFill>
                <a:latin typeface="DM Sans Medium" pitchFamily="2" charset="77"/>
              </a:rPr>
              <a:t>Michie S. et al. (2011).</a:t>
            </a:r>
            <a:br>
              <a:rPr lang="en-US" sz="1600" dirty="0">
                <a:solidFill>
                  <a:schemeClr val="accent2"/>
                </a:solidFill>
                <a:latin typeface="DM Sans Medium" pitchFamily="2" charset="77"/>
              </a:rPr>
            </a:br>
            <a:br>
              <a:rPr lang="en-US" sz="1600" dirty="0">
                <a:solidFill>
                  <a:schemeClr val="accent2"/>
                </a:solidFill>
                <a:latin typeface="DM Sans Medium" pitchFamily="2" charset="77"/>
              </a:rPr>
            </a:br>
            <a:r>
              <a:rPr lang="en-US" sz="1200" dirty="0">
                <a:solidFill>
                  <a:schemeClr val="accent2"/>
                </a:solidFill>
                <a:latin typeface="DM Sans Medium" pitchFamily="2" charset="77"/>
                <a:hlinkClick r:id="rId3"/>
              </a:rPr>
              <a:t>https://implementationscience.biomedcentral.com/articles/10.1186/1748-5908-6-42</a:t>
            </a:r>
            <a:br>
              <a:rPr lang="en-US" sz="1200" dirty="0">
                <a:solidFill>
                  <a:schemeClr val="accent2"/>
                </a:solidFill>
                <a:latin typeface="DM Sans Medium" pitchFamily="2" charset="77"/>
              </a:rPr>
            </a:br>
            <a:endParaRPr lang="en-US" sz="1600" dirty="0">
              <a:solidFill>
                <a:schemeClr val="accent2"/>
              </a:solidFill>
              <a:latin typeface="DM Sans Medium" pitchFamily="2" charset="77"/>
            </a:endParaRPr>
          </a:p>
          <a:p>
            <a:pPr lvl="3"/>
            <a:br>
              <a:rPr lang="en-US" sz="1500" dirty="0">
                <a:solidFill>
                  <a:schemeClr val="accent4"/>
                </a:solidFill>
              </a:rPr>
            </a:br>
            <a:br>
              <a:rPr lang="en-US" sz="1500" dirty="0">
                <a:solidFill>
                  <a:schemeClr val="accent4"/>
                </a:solidFill>
              </a:rPr>
            </a:br>
            <a:br>
              <a:rPr lang="en-US" sz="1500" dirty="0">
                <a:solidFill>
                  <a:schemeClr val="accent4"/>
                </a:solidFill>
              </a:rPr>
            </a:br>
            <a:br>
              <a:rPr lang="en-US" sz="1500" dirty="0">
                <a:solidFill>
                  <a:schemeClr val="accent4"/>
                </a:solidFill>
              </a:rPr>
            </a:br>
            <a:r>
              <a:rPr lang="en-US" sz="1500" dirty="0">
                <a:solidFill>
                  <a:schemeClr val="accent4"/>
                </a:solidFill>
              </a:rPr>
              <a:t>Useful for more in-depth reading around the COM-B model and behavior change wheel</a:t>
            </a:r>
            <a:endParaRPr lang="en-US" sz="1500" dirty="0"/>
          </a:p>
          <a:p>
            <a:pPr lvl="1"/>
            <a:endParaRPr lang="en-US" sz="1600" dirty="0"/>
          </a:p>
        </p:txBody>
      </p:sp>
      <p:sp>
        <p:nvSpPr>
          <p:cNvPr id="9" name="Content Placeholder 6">
            <a:extLst>
              <a:ext uri="{FF2B5EF4-FFF2-40B4-BE49-F238E27FC236}">
                <a16:creationId xmlns:a16="http://schemas.microsoft.com/office/drawing/2014/main" id="{C5BB5A67-B249-198C-B22A-D8305FF665A7}"/>
              </a:ext>
            </a:extLst>
          </p:cNvPr>
          <p:cNvSpPr txBox="1">
            <a:spLocks/>
          </p:cNvSpPr>
          <p:nvPr/>
        </p:nvSpPr>
        <p:spPr>
          <a:xfrm>
            <a:off x="8620124" y="1520825"/>
            <a:ext cx="3338885" cy="5019720"/>
          </a:xfrm>
          <a:prstGeom prst="rect">
            <a:avLst/>
          </a:prstGeom>
        </p:spPr>
        <p:txBody>
          <a:bodyPr lIns="0" tIns="0" rIns="0" bIns="0"/>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Developing a theory-informed complex intervention to improve nurse–patient therapeutic engagement employing Experience-based Co-design and the </a:t>
            </a:r>
            <a:r>
              <a:rPr lang="en-US" sz="2000" dirty="0" err="1"/>
              <a:t>Behaviour</a:t>
            </a:r>
            <a:r>
              <a:rPr lang="en-US" sz="2000" dirty="0"/>
              <a:t> Change Wheel: an acute mental health ward case study</a:t>
            </a:r>
          </a:p>
          <a:p>
            <a:pPr lvl="1"/>
            <a:r>
              <a:rPr lang="en-US" sz="1600" i="1" dirty="0">
                <a:latin typeface="DM Sans Medium" pitchFamily="2" charset="77"/>
              </a:rPr>
              <a:t>BMJ Open.</a:t>
            </a:r>
          </a:p>
          <a:p>
            <a:pPr lvl="3"/>
            <a:r>
              <a:rPr lang="en-US" sz="1600" dirty="0">
                <a:solidFill>
                  <a:schemeClr val="accent2"/>
                </a:solidFill>
                <a:latin typeface="DM Sans Medium" pitchFamily="2" charset="77"/>
              </a:rPr>
              <a:t>McAllister S. et al. (2021). </a:t>
            </a:r>
          </a:p>
          <a:p>
            <a:pPr lvl="4"/>
            <a:r>
              <a:rPr lang="en-US" sz="1200" dirty="0">
                <a:solidFill>
                  <a:schemeClr val="accent2"/>
                </a:solidFill>
                <a:latin typeface="DM Sans Medium" pitchFamily="2" charset="77"/>
              </a:rPr>
              <a:t>https://</a:t>
            </a:r>
            <a:r>
              <a:rPr lang="en-US" sz="1200" dirty="0" err="1">
                <a:solidFill>
                  <a:schemeClr val="accent2"/>
                </a:solidFill>
                <a:latin typeface="DM Sans Medium" pitchFamily="2" charset="77"/>
              </a:rPr>
              <a:t>pubmed.ncbi.nlm.nih.gov</a:t>
            </a:r>
            <a:r>
              <a:rPr lang="en-US" sz="1200" dirty="0">
                <a:solidFill>
                  <a:schemeClr val="accent2"/>
                </a:solidFill>
                <a:latin typeface="DM Sans Medium" pitchFamily="2" charset="77"/>
              </a:rPr>
              <a:t>/33986066/ </a:t>
            </a:r>
          </a:p>
          <a:p>
            <a:pPr lvl="3"/>
            <a:endParaRPr lang="en-US" sz="1600" dirty="0">
              <a:solidFill>
                <a:schemeClr val="accent2"/>
              </a:solidFill>
              <a:latin typeface="DM Sans Medium" pitchFamily="2" charset="77"/>
            </a:endParaRPr>
          </a:p>
          <a:p>
            <a:pPr lvl="3"/>
            <a:r>
              <a:rPr lang="en-US" sz="1500" dirty="0">
                <a:solidFill>
                  <a:schemeClr val="accent4"/>
                </a:solidFill>
              </a:rPr>
              <a:t>Useful if you want to consider how to use the </a:t>
            </a:r>
            <a:r>
              <a:rPr lang="en-US" sz="1500" dirty="0" err="1">
                <a:solidFill>
                  <a:schemeClr val="accent4"/>
                </a:solidFill>
              </a:rPr>
              <a:t>behaviour</a:t>
            </a:r>
            <a:r>
              <a:rPr lang="en-US" sz="1500" dirty="0">
                <a:solidFill>
                  <a:schemeClr val="accent4"/>
                </a:solidFill>
              </a:rPr>
              <a:t> change wheel with service users and carers</a:t>
            </a:r>
            <a:endParaRPr lang="en-US" sz="1500" dirty="0"/>
          </a:p>
        </p:txBody>
      </p:sp>
      <p:sp>
        <p:nvSpPr>
          <p:cNvPr id="10" name="Content Placeholder 7">
            <a:extLst>
              <a:ext uri="{FF2B5EF4-FFF2-40B4-BE49-F238E27FC236}">
                <a16:creationId xmlns:a16="http://schemas.microsoft.com/office/drawing/2014/main" id="{9472342C-F8FA-4994-9236-C8DEF4ADB0B5}"/>
              </a:ext>
            </a:extLst>
          </p:cNvPr>
          <p:cNvSpPr txBox="1">
            <a:spLocks/>
          </p:cNvSpPr>
          <p:nvPr/>
        </p:nvSpPr>
        <p:spPr>
          <a:xfrm>
            <a:off x="4846639" y="1520825"/>
            <a:ext cx="3332161" cy="5019720"/>
          </a:xfrm>
          <a:prstGeom prst="rect">
            <a:avLst/>
          </a:prstGeom>
        </p:spPr>
        <p:txBody>
          <a:bodyPr lIns="0" tIns="0" rIns="0" bIns="0"/>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The </a:t>
            </a:r>
            <a:r>
              <a:rPr lang="en-US" sz="2000" dirty="0" err="1"/>
              <a:t>Behaviour</a:t>
            </a:r>
            <a:r>
              <a:rPr lang="en-US" sz="2000" dirty="0"/>
              <a:t> Change Wheel: A guide to designing interventions</a:t>
            </a:r>
          </a:p>
          <a:p>
            <a:pPr lvl="1"/>
            <a:r>
              <a:rPr lang="en-US" sz="1600" dirty="0"/>
              <a:t>Silverback publishing.</a:t>
            </a:r>
          </a:p>
          <a:p>
            <a:pPr lvl="1"/>
            <a:r>
              <a:rPr lang="en-US" sz="1600" dirty="0">
                <a:solidFill>
                  <a:schemeClr val="accent2"/>
                </a:solidFill>
                <a:latin typeface="DM Sans Medium" pitchFamily="2" charset="77"/>
              </a:rPr>
              <a:t>Michie S. et al. (2014).</a:t>
            </a:r>
            <a:br>
              <a:rPr lang="en-US" sz="1600" dirty="0">
                <a:solidFill>
                  <a:schemeClr val="accent2"/>
                </a:solidFill>
                <a:latin typeface="DM Sans Medium" pitchFamily="2" charset="77"/>
              </a:rPr>
            </a:br>
            <a:br>
              <a:rPr lang="en-US" sz="1600" dirty="0">
                <a:solidFill>
                  <a:schemeClr val="accent2"/>
                </a:solidFill>
                <a:latin typeface="DM Sans Medium" pitchFamily="2" charset="77"/>
              </a:rPr>
            </a:br>
            <a:r>
              <a:rPr lang="en-US" sz="1200" dirty="0" err="1">
                <a:solidFill>
                  <a:schemeClr val="accent2"/>
                </a:solidFill>
                <a:latin typeface="DM Sans Medium" pitchFamily="2" charset="77"/>
              </a:rPr>
              <a:t>www.behaviourchangewheel.com</a:t>
            </a:r>
            <a:r>
              <a:rPr lang="en-US" sz="1200" dirty="0">
                <a:solidFill>
                  <a:schemeClr val="accent2"/>
                </a:solidFill>
                <a:latin typeface="DM Sans Medium" pitchFamily="2" charset="77"/>
              </a:rPr>
              <a:t> </a:t>
            </a:r>
          </a:p>
          <a:p>
            <a:pPr lvl="3"/>
            <a:endParaRPr lang="en-US" sz="1600" dirty="0">
              <a:solidFill>
                <a:schemeClr val="accent2"/>
              </a:solidFill>
              <a:latin typeface="DM Sans Medium" pitchFamily="2" charset="77"/>
            </a:endParaRPr>
          </a:p>
          <a:p>
            <a:pPr lvl="3"/>
            <a:endParaRPr lang="en-US" sz="1600" dirty="0">
              <a:solidFill>
                <a:schemeClr val="accent2"/>
              </a:solidFill>
              <a:latin typeface="DM Sans Medium" pitchFamily="2" charset="77"/>
            </a:endParaRPr>
          </a:p>
          <a:p>
            <a:pPr lvl="3"/>
            <a:endParaRPr lang="en-US" sz="1600" dirty="0">
              <a:solidFill>
                <a:schemeClr val="accent2"/>
              </a:solidFill>
              <a:latin typeface="DM Sans Medium" pitchFamily="2" charset="77"/>
            </a:endParaRPr>
          </a:p>
          <a:p>
            <a:pPr lvl="3"/>
            <a:endParaRPr lang="en-US" sz="1600" dirty="0">
              <a:solidFill>
                <a:schemeClr val="accent2"/>
              </a:solidFill>
              <a:latin typeface="DM Sans Medium" pitchFamily="2" charset="77"/>
            </a:endParaRPr>
          </a:p>
          <a:p>
            <a:pPr lvl="3"/>
            <a:endParaRPr lang="en-US" sz="1600" dirty="0">
              <a:solidFill>
                <a:schemeClr val="accent2"/>
              </a:solidFill>
              <a:latin typeface="DM Sans Medium" pitchFamily="2" charset="77"/>
            </a:endParaRPr>
          </a:p>
          <a:p>
            <a:pPr lvl="3"/>
            <a:br>
              <a:rPr lang="en-US" sz="1600" dirty="0">
                <a:solidFill>
                  <a:schemeClr val="accent2"/>
                </a:solidFill>
                <a:latin typeface="DM Sans Medium" pitchFamily="2" charset="77"/>
              </a:rPr>
            </a:br>
            <a:endParaRPr lang="en-US" sz="1600" dirty="0">
              <a:solidFill>
                <a:schemeClr val="accent2"/>
              </a:solidFill>
              <a:latin typeface="DM Sans Medium" pitchFamily="2" charset="77"/>
            </a:endParaRPr>
          </a:p>
          <a:p>
            <a:pPr lvl="3"/>
            <a:r>
              <a:rPr lang="en-US" sz="1500" dirty="0">
                <a:solidFill>
                  <a:schemeClr val="accent4"/>
                </a:solidFill>
              </a:rPr>
              <a:t>Useful if you want a step-by-step guide on how to use the </a:t>
            </a:r>
            <a:r>
              <a:rPr lang="en-US" sz="1500" dirty="0" err="1">
                <a:solidFill>
                  <a:schemeClr val="accent4"/>
                </a:solidFill>
              </a:rPr>
              <a:t>behaviour</a:t>
            </a:r>
            <a:r>
              <a:rPr lang="en-US" sz="1500" dirty="0">
                <a:solidFill>
                  <a:schemeClr val="accent4"/>
                </a:solidFill>
              </a:rPr>
              <a:t> change wheel</a:t>
            </a:r>
            <a:endParaRPr lang="en-US" sz="1500" dirty="0"/>
          </a:p>
          <a:p>
            <a:pPr lvl="1"/>
            <a:endParaRPr lang="en-US" sz="1600" dirty="0"/>
          </a:p>
        </p:txBody>
      </p:sp>
      <p:cxnSp>
        <p:nvCxnSpPr>
          <p:cNvPr id="7" name="Straight Connector 6">
            <a:extLst>
              <a:ext uri="{FF2B5EF4-FFF2-40B4-BE49-F238E27FC236}">
                <a16:creationId xmlns:a16="http://schemas.microsoft.com/office/drawing/2014/main" id="{C5B558C0-931C-6451-B7DA-2AA82EA55C86}"/>
              </a:ext>
            </a:extLst>
          </p:cNvPr>
          <p:cNvCxnSpPr/>
          <p:nvPr/>
        </p:nvCxnSpPr>
        <p:spPr>
          <a:xfrm>
            <a:off x="4628561" y="1520825"/>
            <a:ext cx="0" cy="5095875"/>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6E4E190-FF3D-2320-6BD1-65D0FCB62A0F}"/>
              </a:ext>
            </a:extLst>
          </p:cNvPr>
          <p:cNvCxnSpPr/>
          <p:nvPr/>
        </p:nvCxnSpPr>
        <p:spPr>
          <a:xfrm>
            <a:off x="8408709" y="1520825"/>
            <a:ext cx="0" cy="5095875"/>
          </a:xfrm>
          <a:prstGeom prst="line">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2458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nk circle">
            <a:extLst>
              <a:ext uri="{FF2B5EF4-FFF2-40B4-BE49-F238E27FC236}">
                <a16:creationId xmlns:a16="http://schemas.microsoft.com/office/drawing/2014/main" id="{E9C74FA6-F32A-AA76-F358-2A66C2ADEA97}"/>
              </a:ext>
            </a:extLst>
          </p:cNvPr>
          <p:cNvSpPr/>
          <p:nvPr/>
        </p:nvSpPr>
        <p:spPr>
          <a:xfrm>
            <a:off x="10373167" y="1130627"/>
            <a:ext cx="1233478" cy="1233478"/>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0" name="Connector 9">
            <a:extLst>
              <a:ext uri="{FF2B5EF4-FFF2-40B4-BE49-F238E27FC236}">
                <a16:creationId xmlns:a16="http://schemas.microsoft.com/office/drawing/2014/main" id="{21F4863D-7F23-44C1-C6FC-2AF6B04DD0D9}"/>
              </a:ext>
            </a:extLst>
          </p:cNvPr>
          <p:cNvSpPr/>
          <p:nvPr/>
        </p:nvSpPr>
        <p:spPr>
          <a:xfrm>
            <a:off x="2570424" y="1598713"/>
            <a:ext cx="391852" cy="391852"/>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AD181605-21BE-86EE-9B4B-9868A043C334}"/>
              </a:ext>
            </a:extLst>
          </p:cNvPr>
          <p:cNvSpPr/>
          <p:nvPr/>
        </p:nvSpPr>
        <p:spPr>
          <a:xfrm>
            <a:off x="6285265" y="4339328"/>
            <a:ext cx="2350116" cy="2350108"/>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Pink circle">
            <a:extLst>
              <a:ext uri="{FF2B5EF4-FFF2-40B4-BE49-F238E27FC236}">
                <a16:creationId xmlns:a16="http://schemas.microsoft.com/office/drawing/2014/main" id="{3DFA74FA-90BE-FF54-A708-4E69A37CA873}"/>
              </a:ext>
            </a:extLst>
          </p:cNvPr>
          <p:cNvSpPr/>
          <p:nvPr/>
        </p:nvSpPr>
        <p:spPr>
          <a:xfrm>
            <a:off x="10373167" y="1138247"/>
            <a:ext cx="1233478" cy="1233478"/>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8FB08068-7EFE-28BB-16DA-1AD2429F2E22}"/>
              </a:ext>
            </a:extLst>
          </p:cNvPr>
          <p:cNvSpPr>
            <a:spLocks noGrp="1"/>
          </p:cNvSpPr>
          <p:nvPr>
            <p:ph type="title"/>
          </p:nvPr>
        </p:nvSpPr>
        <p:spPr/>
        <p:txBody>
          <a:bodyPr/>
          <a:lstStyle/>
          <a:p>
            <a:r>
              <a:rPr lang="en-US"/>
              <a:t>Lunch break</a:t>
            </a:r>
          </a:p>
        </p:txBody>
      </p:sp>
      <p:sp>
        <p:nvSpPr>
          <p:cNvPr id="4" name="Footer Placeholder 3">
            <a:extLst>
              <a:ext uri="{FF2B5EF4-FFF2-40B4-BE49-F238E27FC236}">
                <a16:creationId xmlns:a16="http://schemas.microsoft.com/office/drawing/2014/main" id="{3C826E13-672B-27D6-D78E-A8C2E91E88F8}"/>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ED4CBFD5-EEB6-6E3C-FCD3-D7AE97BC204F}"/>
              </a:ext>
            </a:extLst>
          </p:cNvPr>
          <p:cNvSpPr>
            <a:spLocks noGrp="1"/>
          </p:cNvSpPr>
          <p:nvPr>
            <p:ph type="sldNum" sz="quarter" idx="12"/>
          </p:nvPr>
        </p:nvSpPr>
        <p:spPr/>
        <p:txBody>
          <a:bodyPr/>
          <a:lstStyle/>
          <a:p>
            <a:fld id="{16C5AC08-0ACD-404A-9C9F-AB39E786C34A}" type="slidenum">
              <a:rPr lang="en-GB"/>
              <a:pPr/>
              <a:t>35</a:t>
            </a:fld>
            <a:endParaRPr lang="en-GB"/>
          </a:p>
        </p:txBody>
      </p:sp>
      <p:pic>
        <p:nvPicPr>
          <p:cNvPr id="6" name="Picture 5">
            <a:extLst>
              <a:ext uri="{FF2B5EF4-FFF2-40B4-BE49-F238E27FC236}">
                <a16:creationId xmlns:a16="http://schemas.microsoft.com/office/drawing/2014/main" id="{42797464-A76E-9E3C-F6B3-F87336052EE3}"/>
              </a:ext>
            </a:extLst>
          </p:cNvPr>
          <p:cNvPicPr>
            <a:picLocks noChangeAspect="1"/>
          </p:cNvPicPr>
          <p:nvPr/>
        </p:nvPicPr>
        <p:blipFill>
          <a:blip r:embed="rId3"/>
          <a:srcRect/>
          <a:stretch/>
        </p:blipFill>
        <p:spPr>
          <a:xfrm>
            <a:off x="5471679" y="1520825"/>
            <a:ext cx="6296891" cy="4632712"/>
          </a:xfrm>
          <a:prstGeom prst="rect">
            <a:avLst/>
          </a:prstGeom>
        </p:spPr>
      </p:pic>
    </p:spTree>
    <p:extLst>
      <p:ext uri="{BB962C8B-B14F-4D97-AF65-F5344CB8AC3E}">
        <p14:creationId xmlns:p14="http://schemas.microsoft.com/office/powerpoint/2010/main" val="217320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1" nodeType="withEffect">
                                  <p:stCondLst>
                                    <p:cond delay="0"/>
                                  </p:stCondLst>
                                  <p:childTnLst>
                                    <p:animMotion origin="layout" path="M -0.00026 -0.00093 C -0.00208 -0.00232 -0.00403 -0.00301 -0.00586 -0.00371 C -0.0069 -0.0051 -0.00781 -0.00602 -0.00898 -0.00648 C -0.01015 -0.00764 -0.01159 -0.00834 -0.01315 -0.0088 L -0.01888 -0.01644 C -0.01992 -0.01783 -0.02096 -0.01922 -0.022 -0.0206 C -0.02265 -0.02153 -0.02331 -0.02292 -0.02409 -0.02408 C -0.02708 -0.02801 -0.02995 -0.03172 -0.03307 -0.03565 C -0.0345 -0.03704 -0.03567 -0.03773 -0.03685 -0.03959 C -0.03893 -0.04167 -0.04088 -0.04491 -0.04297 -0.04699 L -0.04583 -0.05093 C -0.04713 -0.05209 -0.04804 -0.05348 -0.04883 -0.05463 C -0.05117 -0.0581 -0.0513 -0.05926 -0.05403 -0.06227 C -0.05482 -0.0632 -0.05586 -0.06366 -0.05612 -0.06389 C -0.06484 -0.07454 -0.05937 -0.06991 -0.06549 -0.07454 C -0.07018 -0.08218 -0.0651 -0.07431 -0.07005 -0.0801 C -0.07929 -0.09074 -0.07291 -0.08496 -0.07825 -0.08959 C -0.07929 -0.09074 -0.07956 -0.0926 -0.08047 -0.09306 C -0.08138 -0.09468 -0.08255 -0.09491 -0.08333 -0.09584 C -0.08437 -0.09653 -0.08528 -0.09653 -0.08594 -0.09792 C -0.09101 -0.10348 -0.08698 -0.10023 -0.09271 -0.10741 C -0.09336 -0.1081 -0.09427 -0.10834 -0.09492 -0.10949 C -0.0957 -0.11042 -0.09635 -0.11204 -0.09713 -0.1132 C -0.0987 -0.11574 -0.10104 -0.11806 -0.10325 -0.1206 C -0.10416 -0.1213 -0.10508 -0.12338 -0.10612 -0.12454 C -0.10729 -0.12593 -0.10872 -0.12662 -0.10989 -0.12801 C -0.11094 -0.12986 -0.11185 -0.13218 -0.11302 -0.1338 C -0.11406 -0.13542 -0.11536 -0.13635 -0.11653 -0.13773 C -0.11784 -0.13935 -0.11901 -0.14167 -0.12031 -0.14329 C -0.12734 -0.15301 -0.11875 -0.14051 -0.12708 -0.15116 C -0.13359 -0.15926 -0.12786 -0.1544 -0.13359 -0.15903 C -0.13489 -0.16019 -0.13581 -0.16181 -0.13685 -0.16273 C -0.13867 -0.16459 -0.14192 -0.16621 -0.14414 -0.16783 C -0.14935 -0.17199 -0.14713 -0.1713 -0.15169 -0.17431 C -0.15729 -0.17801 -0.15937 -0.17848 -0.16601 -0.18148 L -0.21094 -0.19236 C -0.21237 -0.1926 -0.2138 -0.19213 -0.21523 -0.19236 C -0.21719 -0.1919 -0.21914 -0.1926 -0.22096 -0.1926 C -0.22331 -0.19213 -0.22526 -0.19121 -0.22786 -0.19144 C -0.22982 -0.19144 -0.23177 -0.19098 -0.23359 -0.19144 L -0.24622 -0.19074 C -0.24765 -0.19005 -0.24909 -0.18935 -0.25052 -0.18889 C -0.25221 -0.1882 -0.25403 -0.18797 -0.25573 -0.18727 C -0.25703 -0.18681 -0.25859 -0.18611 -0.25976 -0.18565 C -0.26133 -0.18426 -0.26237 -0.18519 -0.26341 -0.18449 C -0.26393 -0.18473 -0.26523 -0.18449 -0.26601 -0.18426 C -0.26784 -0.18287 -0.26953 -0.18056 -0.27122 -0.17963 C -0.27278 -0.17894 -0.27422 -0.17894 -0.27578 -0.17778 C -0.27695 -0.17709 -0.27799 -0.17639 -0.27929 -0.1757 C -0.28034 -0.1757 -0.28125 -0.17523 -0.28255 -0.1757 C -0.28437 -0.17523 -0.28581 -0.17454 -0.28776 -0.17408 L -0.29036 -0.17338 C -0.29817 -0.16667 -0.28841 -0.17431 -0.29557 -0.17014 C -0.29622 -0.16991 -0.29739 -0.16852 -0.29831 -0.16783 C -0.29909 -0.1676 -0.3 -0.16783 -0.30091 -0.16736 C -0.30351 -0.16621 -0.30456 -0.16528 -0.30703 -0.1632 C -0.30833 -0.16204 -0.30963 -0.16088 -0.31081 -0.15996 C -0.31159 -0.15834 -0.31211 -0.15718 -0.31276 -0.15556 C -0.3138 -0.15371 -0.31484 -0.15255 -0.31562 -0.1507 C -0.31679 -0.14838 -0.31745 -0.1463 -0.31875 -0.14398 C -0.31979 -0.14213 -0.3207 -0.14098 -0.32174 -0.13866 C -0.32278 -0.13704 -0.32383 -0.13473 -0.32461 -0.13241 C -0.32578 -0.13056 -0.32682 -0.12894 -0.32747 -0.12709 C -0.32956 -0.12408 -0.33112 -0.12037 -0.33294 -0.11713 C -0.3345 -0.11366 -0.33633 -0.11111 -0.33789 -0.1081 C -0.33893 -0.10579 -0.33984 -0.10371 -0.34101 -0.10116 C -0.34192 -0.09931 -0.34362 -0.09746 -0.34492 -0.09491 C -0.34883 -0.08797 -0.347 -0.09028 -0.35013 -0.08334 C -0.3513 -0.08056 -0.35377 -0.07616 -0.35508 -0.07431 C -0.35729 -0.0669 -0.35521 -0.07246 -0.36015 -0.06366 C -0.36159 -0.06111 -0.36289 -0.05834 -0.36419 -0.05602 C -0.36484 -0.05463 -0.36536 -0.05348 -0.36627 -0.05209 C -0.36679 -0.05093 -0.36823 -0.05023 -0.36901 -0.04861 C -0.37005 -0.04699 -0.37031 -0.04491 -0.37122 -0.04329 C -0.37565 -0.03426 -0.37422 -0.03912 -0.37877 -0.03218 C -0.37956 -0.03102 -0.38008 -0.0294 -0.38086 -0.02824 C -0.3819 -0.02639 -0.38294 -0.02477 -0.38385 -0.02315 C -0.38528 -0.0206 -0.38789 -0.01528 -0.38789 -0.01551 C -0.38828 -0.0132 -0.38841 -0.01111 -0.38919 -0.00949 C -0.38919 -0.00834 -0.3901 -0.00672 -0.3901 -0.00556 C -0.3931 0.00879 -0.39036 0.00046 -0.39427 0.00949 C -0.3944 0.01157 -0.39505 0.01342 -0.39557 0.01551 C -0.39609 0.01713 -0.397 0.01805 -0.39765 0.01898 C -0.39909 0.02245 -0.40052 0.02615 -0.40156 0.02986 C -0.4026 0.03171 -0.40299 0.03379 -0.40377 0.03565 C -0.40495 0.03611 -0.40599 0.03703 -0.4069 0.03865 C -0.41354 0.05023 -0.40846 0.04352 -0.41263 0.05046 C -0.4138 0.05208 -0.41497 0.0537 -0.41588 0.05555 C -0.42291 0.07014 -0.41263 0.05139 -0.42057 0.06574 C -0.42474 0.0787 -0.41836 0.0574 -0.42526 0.07639 C -0.42565 0.07847 -0.42578 0.08055 -0.42656 0.08217 C -0.42708 0.08402 -0.42877 0.08565 -0.42956 0.08727 C -0.43112 0.09074 -0.43203 0.09467 -0.43359 0.09722 C -0.43919 0.10694 -0.43437 0.09815 -0.43932 0.10902 C -0.44088 0.11157 -0.44258 0.11365 -0.44388 0.1169 C -0.44505 0.11967 -0.44596 0.12361 -0.44726 0.12615 C -0.44844 0.12893 -0.45 0.13148 -0.4513 0.13426 C -0.45234 0.13611 -0.45325 0.13889 -0.45429 0.14074 C -0.4556 0.14305 -0.4569 0.14514 -0.4582 0.14722 C -0.45937 0.1493 -0.46028 0.15208 -0.46133 0.15393 C -0.46692 0.16365 -0.4664 0.16273 -0.47109 0.16852 C -0.47435 0.18102 -0.46901 0.1618 -0.4737 0.18009 C -0.47448 0.18287 -0.47487 0.18588 -0.47617 0.18842 L -0.47812 0.19213 C -0.47903 0.19583 -0.47929 0.2 -0.48073 0.20324 C -0.48281 0.20717 -0.4832 0.2074 -0.48489 0.21273 C -0.48502 0.21273 -0.4914 0.23333 -0.49284 0.23541 C -0.49713 0.24606 -0.49687 0.24444 -0.5013 0.25648 C -0.5026 0.26041 -0.50351 0.26412 -0.50482 0.26782 C -0.50807 0.27639 -0.51081 0.28148 -0.51432 0.29027 C -0.52031 0.3044 -0.51901 0.30324 -0.52591 0.31666 C -0.53086 0.32639 -0.53594 0.33565 -0.54101 0.3449 C -0.54401 0.35069 -0.54687 0.35602 -0.55 0.36203 C -0.56146 0.38773 -0.55221 0.36828 -0.56406 0.38912 C -0.57005 0.39953 -0.57591 0.41065 -0.58203 0.42106 C -0.58385 0.42453 -0.58567 0.4287 -0.58776 0.43125 C -0.59036 0.43449 -0.59297 0.43773 -0.59544 0.44097 C -0.61367 0.46666 -0.59505 0.4419 -0.60768 0.45787 C -0.60859 0.46041 -0.6095 0.46435 -0.61015 0.46713 C -0.6112 0.47014 -0.61146 0.47407 -0.61289 0.47801 C -0.61458 0.48333 -0.61966 0.49629 -0.62122 0.50069 C -0.62669 0.51273 -0.63346 0.53148 -0.63971 0.53981 C -0.64414 0.54467 -0.64791 0.55069 -0.65234 0.55532 C -0.65625 0.55879 -0.65963 0.56481 -0.66432 0.56805 C -0.67747 0.57569 -0.66067 0.56597 -0.67565 0.57407 C -0.67747 0.57477 -0.67916 0.57639 -0.68073 0.57708 C -0.68489 0.57824 -0.68854 0.5787 -0.69258 0.57963 C -0.70898 0.58194 -0.70182 0.58194 -0.7138 0.58009 C -0.71614 0.58148 -0.71836 0.58217 -0.7207 0.58194 C -0.7345 0.58055 -0.74479 0.57662 -0.75885 0.57129 C -0.76211 0.5699 -0.76588 0.56828 -0.76927 0.5669 C -0.77812 0.56134 -0.79583 0.55139 -0.80612 0.54282 C -0.80807 0.54143 -0.82331 0.5294 -0.82799 0.52338 C -0.82995 0.52152 -0.83125 0.51875 -0.83333 0.51597 C -0.83476 0.51435 -0.83646 0.5125 -0.83737 0.51065 C -0.84036 0.50625 -0.84258 0.50139 -0.84492 0.49676 C -0.84752 0.49166 -0.84974 0.48796 -0.85182 0.48148 C -0.85338 0.47685 -0.85534 0.46713 -0.85599 0.46227 C -0.85612 0.45902 -0.85651 0.45532 -0.85638 0.45162 C -0.85716 0.44444 -0.85794 0.42801 -0.85781 0.42754 C -0.85521 0.38981 -0.85599 0.38865 -0.85039 0.34398 C -0.84883 0.33449 -0.84466 0.30902 -0.8431 0.29861 C -0.84219 0.29282 -0.84166 0.28703 -0.84075 0.28148 C -0.83971 0.27523 -0.83841 0.26944 -0.83737 0.26296 C -0.83581 0.25231 -0.83489 0.24097 -0.83281 0.23032 C -0.83177 0.22546 -0.83034 0.22014 -0.82982 0.21481 C -0.82695 0.20254 -0.82643 0.20092 -0.8237 0.18819 C -0.82083 0.17268 -0.82409 0.18611 -0.82018 0.17291 C -0.81992 0.17176 -0.81836 0.16481 -0.81771 0.16319 C -0.81276 0.15463 -0.81224 0.15301 -0.80729 0.14977 C -0.80482 0.14861 -0.80104 0.1493 -0.79896 0.1493 C -0.79778 0.14884 -0.79726 0.14815 -0.79635 0.14838 C -0.77682 0.15092 -0.76133 0.15787 -0.74088 0.16412 C -0.72357 0.17361 -0.74948 0.15926 -0.72799 0.17222 C -0.72617 0.17338 -0.72409 0.1743 -0.722 0.17546 C -0.72018 0.17685 -0.71836 0.1787 -0.71601 0.17986 C -0.71471 0.18102 -0.71224 0.18194 -0.71067 0.18333 C -0.70924 0.18426 -0.7026 0.18981 -0.70091 0.19166 C -0.69687 0.19583 -0.69388 0.19977 -0.69023 0.20347 C -0.68815 0.20555 -0.68581 0.20764 -0.68411 0.20972 C -0.68229 0.2118 -0.6806 0.21412 -0.67877 0.21574 C -0.67526 0.21875 -0.67161 0.22176 -0.66784 0.22453 C -0.66614 0.22639 -0.66432 0.22801 -0.6625 0.22893 C -0.65781 0.2324 -0.65429 0.23657 -0.65 0.23865 C -0.64739 0.23981 -0.6457 0.24074 -0.64362 0.24213 C -0.64088 0.24328 -0.63841 0.24583 -0.63528 0.24745 C -0.63021 0.25 -0.62435 0.25139 -0.61888 0.25509 C -0.61536 0.25694 -0.59974 0.26666 -0.59323 0.27083 C -0.59114 0.27245 -0.5888 0.27384 -0.58646 0.27592 C -0.5832 0.27847 -0.57995 0.28194 -0.57643 0.28449 C -0.57291 0.2875 -0.56914 0.28935 -0.56549 0.29213 C -0.56067 0.29606 -0.55625 0.30092 -0.55169 0.30509 C -0.54909 0.30764 -0.54635 0.30926 -0.54375 0.31134 C -0.54114 0.31342 -0.53919 0.31597 -0.53685 0.31805 C -0.53502 0.31967 -0.53333 0.32199 -0.53164 0.3243 C -0.52812 0.32731 -0.52396 0.33078 -0.52031 0.3331 C -0.51159 0.33889 -0.51771 0.33495 -0.50039 0.34305 C -0.49804 0.34421 -0.49531 0.3449 -0.49271 0.34676 C -0.48437 0.35231 -0.49336 0.34676 -0.47995 0.35347 C -0.46067 0.36296 -0.48385 0.35139 -0.47291 0.35856 C -0.47083 0.35949 -0.46862 0.36041 -0.46653 0.36157 C -0.45638 0.36643 -0.45729 0.36551 -0.44557 0.37037 L -0.43437 0.375 L -0.30078 0.41134 C -0.2957 0.4125 -0.28581 0.4125 -0.28581 0.41227 C -0.28333 0.4125 -0.28073 0.4118 -0.27825 0.41157 C -0.2763 0.41157 -0.27448 0.4118 -0.272 0.41203 C -0.2707 0.41203 -0.26901 0.41203 -0.26732 0.4118 C -0.26614 0.41157 -0.26445 0.41157 -0.26315 0.41157 C -0.2569 0.41018 -0.25872 0.40926 -0.25195 0.40856 C -0.25013 0.40833 -0.24817 0.40879 -0.24622 0.40879 C -0.24388 0.40787 -0.24166 0.40671 -0.23945 0.40648 C -0.23711 0.40578 -0.23489 0.40555 -0.23255 0.40532 C -0.23086 0.40486 -0.22916 0.40416 -0.22747 0.4037 C -0.22265 0.40254 -0.21562 0.40139 -0.21002 0.4 C -0.1914 0.39236 -0.20989 0.3993 -0.19609 0.39305 C -0.19349 0.39143 -0.19075 0.39004 -0.18776 0.38958 C -0.18659 0.38935 -0.18554 0.38958 -0.18437 0.38912 C -0.1832 0.38842 -0.18203 0.38773 -0.18086 0.38703 C -0.18021 0.38657 -0.17916 0.38657 -0.17825 0.38588 C -0.1707 0.38287 -0.17799 0.38541 -0.17226 0.38333 C -0.17057 0.38148 -0.16914 0.38032 -0.16758 0.37916 C -0.16224 0.3743 -0.16627 0.37847 -0.16159 0.37615 C -0.15495 0.37245 -0.15924 0.37407 -0.15456 0.37083 C -0.14687 0.36551 -0.15429 0.37152 -0.14831 0.36759 C -0.14596 0.3669 -0.14349 0.36597 -0.14127 0.36412 C -0.14036 0.36342 -0.13945 0.3625 -0.13854 0.3618 C -0.13776 0.36157 -0.13698 0.36157 -0.13594 0.36111 C -0.13502 0.36065 -0.13424 0.35949 -0.13333 0.35902 C -0.13216 0.35787 -0.1306 0.35787 -0.12982 0.35694 C -0.12877 0.35578 -0.12799 0.3544 -0.12695 0.35324 C -0.12578 0.35208 -0.12448 0.35092 -0.12331 0.34953 C -0.12174 0.34861 -0.12031 0.34791 -0.11888 0.34676 C -0.11706 0.34537 -0.11497 0.34375 -0.11341 0.34236 C -0.10937 0.33935 -0.10456 0.33842 -0.10078 0.33402 C -0.09609 0.32731 -0.09466 0.32523 -0.08815 0.31967 C -0.08333 0.31597 -0.0862 0.31875 -0.07969 0.30995 C -0.0789 0.30902 -0.07773 0.30787 -0.07695 0.30648 C -0.0763 0.30532 -0.07552 0.30324 -0.07487 0.30254 C -0.07396 0.30162 -0.07278 0.3 -0.072 0.29907 C -0.07122 0.29745 -0.07083 0.2956 -0.06992 0.29352 C -0.06901 0.29213 -0.06784 0.2912 -0.06719 0.29051 C -0.06002 0.27731 -0.07122 0.29236 -0.0612 0.27986 C -0.05534 0.26527 -0.06289 0.28148 -0.05651 0.27222 C -0.05482 0.27014 -0.0539 0.26643 -0.05234 0.26481 C -0.0513 0.26319 -0.05026 0.26134 -0.04909 0.25972 C -0.04713 0.25532 -0.04544 0.25069 -0.04323 0.24606 C -0.03867 0.23819 -0.04101 0.24282 -0.0362 0.23379 C -0.03541 0.23194 -0.03476 0.23102 -0.03411 0.22916 L -0.03216 0.22384 C -0.02799 0.2074 -0.03411 0.23125 -0.0276 0.21157 C -0.02695 0.20995 -0.02669 0.20694 -0.02604 0.20509 C -0.025 0.20023 -0.02513 0.20115 -0.02291 0.19722 C -0.02226 0.19444 -0.02135 0.19004 -0.02044 0.1875 C -0.01979 0.18565 -0.01888 0.18402 -0.01823 0.18217 C -0.01771 0.17893 -0.01732 0.17615 -0.01653 0.17222 C -0.01523 0.16736 -0.01432 0.16574 -0.01224 0.16203 C -0.01185 0.16018 -0.01146 0.15926 -0.01107 0.1574 C -0.01028 0.15555 -0.00963 0.15301 -0.00872 0.15069 C -0.00833 0.14884 -0.00781 0.14676 -0.00742 0.14514 C -0.00703 0.14398 -0.00664 0.14259 -0.00625 0.1412 C -0.00573 0.13819 -0.00521 0.13541 -0.00456 0.1324 C -0.00442 0.13171 -0.0039 0.12986 -0.00351 0.12893 L -0.00078 0.11736 C -0.00013 0.11365 0.00039 0.10972 0.00104 0.10648 C 0.00143 0.10277 0.00196 0.09977 0.00274 0.09606 C 0.00404 0.08912 0.00651 0.07338 0.00651 0.07315 C 0.00742 0.05926 0.01003 0.0456 0.00925 0.03125 C 0.00899 0.02291 0.00443 0.01944 0.00169 0.01481 C 0.00065 0.0125 -0.00013 0.01018 -0.00104 0.00787 " pathEditMode="relative" rAng="11340000" ptsTypes="AAAAAAAAAAAAAAAAAAAAAAAAAAAAAAAAAAAAAAAAAAAAAAAAAAAAAAAAAAAAAAAAAAAAAAAAAAAAAAAAAAAAAAAAAAAAAAAAAAAAAAAAAAAAAAAAAAAAAAAAAAAAAAAAAAAAAAAAAAAAAAAAAAAAAAAAAAAAAAAAAAAAAAAAAAAAAAAAAAAAAAAAAAAAAAAAAAAAAAAAAAAAAAAAAAAAAAAAAAAAAAAAAAAAAAAAAAAAAAAAAAAAAAAAAA">
                                      <p:cBhvr>
                                        <p:cTn id="6" dur="150000" fill="hold"/>
                                        <p:tgtEl>
                                          <p:spTgt spid="8"/>
                                        </p:tgtEl>
                                        <p:attrNameLst>
                                          <p:attrName>ppt_x</p:attrName>
                                          <p:attrName>ppt_y</p:attrName>
                                        </p:attrNameLst>
                                      </p:cBhvr>
                                      <p:rCtr x="-42174" y="20787"/>
                                    </p:animMotion>
                                  </p:childTnLst>
                                </p:cTn>
                              </p:par>
                              <p:par>
                                <p:cTn id="7" presetID="6" presetClass="emph" presetSubtype="0" repeatCount="indefinite" autoRev="1" fill="hold" grpId="0" nodeType="withEffect">
                                  <p:stCondLst>
                                    <p:cond delay="0"/>
                                  </p:stCondLst>
                                  <p:childTnLst>
                                    <p:animScale>
                                      <p:cBhvr>
                                        <p:cTn id="8" dur="39000" fill="hold"/>
                                        <p:tgtEl>
                                          <p:spTgt spid="8"/>
                                        </p:tgtEl>
                                      </p:cBhvr>
                                      <p:by x="125000" y="125000"/>
                                    </p:animScale>
                                  </p:childTnLst>
                                </p:cTn>
                              </p:par>
                              <p:par>
                                <p:cTn id="9" presetID="6" presetClass="emph" presetSubtype="0" repeatCount="indefinite" autoRev="1" fill="hold" grpId="0" nodeType="withEffect">
                                  <p:stCondLst>
                                    <p:cond delay="0"/>
                                  </p:stCondLst>
                                  <p:childTnLst>
                                    <p:animScale>
                                      <p:cBhvr>
                                        <p:cTn id="10" dur="9000" fill="hold"/>
                                        <p:tgtEl>
                                          <p:spTgt spid="9"/>
                                        </p:tgtEl>
                                      </p:cBhvr>
                                      <p:by x="120000" y="120000"/>
                                    </p:animScale>
                                  </p:childTnLst>
                                </p:cTn>
                              </p:par>
                              <p:par>
                                <p:cTn id="11" presetID="1" presetClass="path" presetSubtype="0" repeatCount="indefinite" fill="hold" grpId="1" nodeType="withEffect">
                                  <p:stCondLst>
                                    <p:cond delay="0"/>
                                  </p:stCondLst>
                                  <p:childTnLst>
                                    <p:animMotion origin="layout" path="M -2.29167E-6 4.81481E-6 C 0.03125 4.81481E-6 0.0569 0.0405 0.0569 0.09166 C 0.0569 0.14212 0.03125 0.18356 -2.29167E-6 0.18356 C -0.03164 0.18356 -0.05677 0.14212 -0.05677 0.09166 C -0.05677 0.0405 -0.03164 4.81481E-6 -2.29167E-6 4.81481E-6 Z " pathEditMode="relative" rAng="0" ptsTypes="AAAAA">
                                      <p:cBhvr>
                                        <p:cTn id="12" dur="170000" fill="hold"/>
                                        <p:tgtEl>
                                          <p:spTgt spid="9"/>
                                        </p:tgtEl>
                                        <p:attrNameLst>
                                          <p:attrName>ppt_x</p:attrName>
                                          <p:attrName>ppt_y</p:attrName>
                                        </p:attrNameLst>
                                      </p:cBhvr>
                                      <p:rCtr x="0" y="9167"/>
                                    </p:animMotion>
                                  </p:childTnLst>
                                </p:cTn>
                              </p:par>
                              <p:par>
                                <p:cTn id="13" presetID="0" presetClass="path" presetSubtype="0" repeatCount="indefinite" fill="hold" grpId="0" nodeType="withEffect">
                                  <p:stCondLst>
                                    <p:cond delay="0"/>
                                  </p:stCondLst>
                                  <p:childTnLst>
                                    <p:animMotion origin="layout" path="M -8.33333E-7 1.48148E-6 C -0.01979 0.2787 -0.03971 0.55741 0.03229 0.58727 C 0.1043 0.61713 0.40117 0.33657 0.43203 0.1787 C 0.46289 0.02106 0.28841 -0.32871 0.21745 -0.35949 C 0.14636 -0.39005 0.00599 -0.10486 0.00573 -0.00509 " pathEditMode="relative" rAng="0" ptsTypes="AAAAA">
                                      <p:cBhvr>
                                        <p:cTn id="14" dur="210000" fill="hold"/>
                                        <p:tgtEl>
                                          <p:spTgt spid="10"/>
                                        </p:tgtEl>
                                        <p:attrNameLst>
                                          <p:attrName>ppt_x</p:attrName>
                                          <p:attrName>ppt_y</p:attrName>
                                        </p:attrNameLst>
                                      </p:cBhvr>
                                      <p:rCtr x="20846" y="11389"/>
                                    </p:animMotion>
                                  </p:childTnLst>
                                </p:cTn>
                              </p:par>
                              <p:par>
                                <p:cTn id="15" presetID="6" presetClass="emph" presetSubtype="0" repeatCount="indefinite" autoRev="1" fill="hold" grpId="1" nodeType="withEffect">
                                  <p:stCondLst>
                                    <p:cond delay="0"/>
                                  </p:stCondLst>
                                  <p:childTnLst>
                                    <p:animScale>
                                      <p:cBhvr>
                                        <p:cTn id="16" dur="95000" fill="hold"/>
                                        <p:tgtEl>
                                          <p:spTgt spid="10"/>
                                        </p:tgtEl>
                                      </p:cBhvr>
                                      <p:by x="50000" y="50000"/>
                                    </p:animScale>
                                  </p:childTnLst>
                                </p:cTn>
                              </p:par>
                              <p:par>
                                <p:cTn id="17" presetID="0" presetClass="path" presetSubtype="0" repeatCount="indefinite" fill="hold" grpId="1" nodeType="withEffect">
                                  <p:stCondLst>
                                    <p:cond delay="0"/>
                                  </p:stCondLst>
                                  <p:childTnLst>
                                    <p:animMotion origin="layout" path="M -0.00026 -0.00093 C -0.00208 -0.00232 -0.00403 -0.00301 -0.00586 -0.00371 C -0.0069 -0.0051 -0.00781 -0.00602 -0.00898 -0.00648 C -0.01015 -0.00764 -0.01159 -0.00834 -0.01315 -0.0088 L -0.01888 -0.01644 C -0.01992 -0.01783 -0.02096 -0.01922 -0.022 -0.0206 C -0.02265 -0.02153 -0.02331 -0.02292 -0.02409 -0.02408 C -0.02708 -0.02801 -0.02995 -0.03172 -0.03307 -0.03565 C -0.0345 -0.03704 -0.03567 -0.03773 -0.03685 -0.03959 C -0.03893 -0.04167 -0.04088 -0.04491 -0.04297 -0.04699 L -0.04583 -0.05093 C -0.04713 -0.05209 -0.04804 -0.05348 -0.04883 -0.05463 C -0.05117 -0.0581 -0.0513 -0.05926 -0.05403 -0.06227 C -0.05482 -0.0632 -0.05586 -0.06366 -0.05612 -0.06389 C -0.06484 -0.07454 -0.05937 -0.06991 -0.06549 -0.07454 C -0.07018 -0.08218 -0.0651 -0.07431 -0.07005 -0.0801 C -0.07929 -0.09074 -0.07291 -0.08496 -0.07825 -0.08959 C -0.07929 -0.09074 -0.07956 -0.0926 -0.08047 -0.09306 C -0.08138 -0.09468 -0.08255 -0.09491 -0.08333 -0.09584 C -0.08437 -0.09653 -0.08528 -0.09653 -0.08594 -0.09792 C -0.09101 -0.10348 -0.08698 -0.10023 -0.09271 -0.10741 C -0.09336 -0.1081 -0.09427 -0.10834 -0.09492 -0.10949 C -0.0957 -0.11042 -0.09635 -0.11204 -0.09713 -0.1132 C -0.0987 -0.11574 -0.10104 -0.11806 -0.10325 -0.1206 C -0.10416 -0.1213 -0.10508 -0.12338 -0.10612 -0.12454 C -0.10729 -0.12593 -0.10872 -0.12662 -0.10989 -0.12801 C -0.11094 -0.12986 -0.11185 -0.13218 -0.11302 -0.1338 C -0.11406 -0.13542 -0.11536 -0.13635 -0.11653 -0.13773 C -0.11784 -0.13935 -0.11901 -0.14167 -0.12031 -0.14329 C -0.12734 -0.15301 -0.11875 -0.14051 -0.12708 -0.15116 C -0.13359 -0.15926 -0.12786 -0.1544 -0.13359 -0.15903 C -0.13489 -0.16019 -0.13581 -0.16181 -0.13685 -0.16273 C -0.13867 -0.16459 -0.14192 -0.16621 -0.14414 -0.16783 C -0.14935 -0.17199 -0.14713 -0.1713 -0.15169 -0.17431 C -0.15729 -0.17801 -0.15937 -0.17848 -0.16601 -0.18148 L -0.21094 -0.19236 C -0.21237 -0.1926 -0.2138 -0.19213 -0.21523 -0.19236 C -0.21719 -0.1919 -0.21914 -0.1926 -0.22096 -0.1926 C -0.22331 -0.19213 -0.22526 -0.19121 -0.22786 -0.19144 C -0.22982 -0.19144 -0.23177 -0.19098 -0.23359 -0.19144 L -0.24622 -0.19074 C -0.24765 -0.19005 -0.24909 -0.18935 -0.25052 -0.18889 C -0.25221 -0.1882 -0.25403 -0.18797 -0.25573 -0.18727 C -0.25703 -0.18681 -0.25859 -0.18611 -0.25976 -0.18565 C -0.26133 -0.18426 -0.26237 -0.18519 -0.26341 -0.18449 C -0.26393 -0.18473 -0.26523 -0.18449 -0.26601 -0.18426 C -0.26784 -0.18287 -0.26953 -0.18056 -0.27122 -0.17963 C -0.27278 -0.17894 -0.27422 -0.17894 -0.27578 -0.17778 C -0.27695 -0.17709 -0.27799 -0.17639 -0.27929 -0.1757 C -0.28034 -0.1757 -0.28125 -0.17523 -0.28255 -0.1757 C -0.28437 -0.17523 -0.28581 -0.17454 -0.28776 -0.17408 L -0.29036 -0.17338 C -0.29817 -0.16667 -0.28841 -0.17431 -0.29557 -0.17014 C -0.29622 -0.16991 -0.29739 -0.16852 -0.29831 -0.16783 C -0.29909 -0.1676 -0.3 -0.16783 -0.30091 -0.16736 C -0.30351 -0.16621 -0.30456 -0.16528 -0.30703 -0.1632 C -0.30833 -0.16204 -0.30963 -0.16088 -0.31081 -0.15996 C -0.31159 -0.15834 -0.31211 -0.15718 -0.31276 -0.15556 C -0.3138 -0.15371 -0.31484 -0.15255 -0.31562 -0.1507 C -0.31679 -0.14838 -0.31745 -0.1463 -0.31875 -0.14398 C -0.31979 -0.14213 -0.3207 -0.14098 -0.32174 -0.13866 C -0.32278 -0.13704 -0.32383 -0.13473 -0.32461 -0.13241 C -0.32578 -0.13056 -0.32682 -0.12894 -0.32747 -0.12709 C -0.32956 -0.12408 -0.33112 -0.12037 -0.33294 -0.11713 C -0.3345 -0.11366 -0.33633 -0.11111 -0.33789 -0.1081 C -0.33893 -0.10579 -0.33984 -0.10371 -0.34101 -0.10116 C -0.34192 -0.09931 -0.34362 -0.09746 -0.34492 -0.09491 C -0.34883 -0.08797 -0.347 -0.09028 -0.35013 -0.08334 C -0.3513 -0.08056 -0.35377 -0.07616 -0.35508 -0.07431 C -0.35729 -0.0669 -0.35521 -0.07246 -0.36015 -0.06366 C -0.36159 -0.06111 -0.36289 -0.05834 -0.36419 -0.05602 C -0.36484 -0.05463 -0.36536 -0.05348 -0.36627 -0.05209 C -0.36679 -0.05093 -0.36823 -0.05023 -0.36901 -0.04861 C -0.37005 -0.04699 -0.37031 -0.04491 -0.37122 -0.04329 C -0.37565 -0.03426 -0.37422 -0.03912 -0.37877 -0.03218 C -0.37956 -0.03102 -0.38008 -0.0294 -0.38086 -0.02824 C -0.3819 -0.02639 -0.38294 -0.02477 -0.38385 -0.02315 C -0.38528 -0.0206 -0.38789 -0.01528 -0.38789 -0.01551 C -0.38828 -0.0132 -0.38841 -0.01111 -0.38919 -0.00949 C -0.38919 -0.00834 -0.3901 -0.00672 -0.3901 -0.00556 C -0.3931 0.00879 -0.39036 0.00046 -0.39427 0.00949 C -0.3944 0.01157 -0.39505 0.01342 -0.39557 0.01551 C -0.39609 0.01713 -0.397 0.01805 -0.39765 0.01898 C -0.39909 0.02245 -0.40052 0.02615 -0.40156 0.02986 C -0.4026 0.03171 -0.40299 0.03379 -0.40377 0.03565 C -0.40495 0.03611 -0.40599 0.03703 -0.4069 0.03865 C -0.41354 0.05023 -0.40846 0.04352 -0.41263 0.05046 C -0.4138 0.05208 -0.41497 0.0537 -0.41588 0.05555 C -0.42291 0.07014 -0.41263 0.05139 -0.42057 0.06574 C -0.42474 0.0787 -0.41836 0.0574 -0.42526 0.07639 C -0.42565 0.07847 -0.42578 0.08055 -0.42656 0.08217 C -0.42708 0.08402 -0.42877 0.08565 -0.42956 0.08727 C -0.43112 0.09074 -0.43203 0.09467 -0.43359 0.09722 C -0.43919 0.10694 -0.43437 0.09815 -0.43932 0.10902 C -0.44088 0.11157 -0.44258 0.11365 -0.44388 0.1169 C -0.44505 0.11967 -0.44596 0.12361 -0.44726 0.12615 C -0.44844 0.12893 -0.45 0.13148 -0.4513 0.13426 C -0.45234 0.13611 -0.45325 0.13889 -0.45429 0.14074 C -0.4556 0.14305 -0.4569 0.14514 -0.4582 0.14722 C -0.45937 0.1493 -0.46028 0.15208 -0.46133 0.15393 C -0.46692 0.16365 -0.4664 0.16273 -0.47109 0.16852 C -0.47435 0.18102 -0.46901 0.1618 -0.4737 0.18009 C -0.47448 0.18287 -0.47487 0.18588 -0.47617 0.18842 L -0.47812 0.19213 C -0.47903 0.19583 -0.47929 0.2 -0.48073 0.20324 C -0.48281 0.20717 -0.4832 0.2074 -0.48489 0.21273 C -0.48502 0.21273 -0.4914 0.23333 -0.49284 0.23541 C -0.49713 0.24606 -0.49687 0.24444 -0.5013 0.25648 C -0.5026 0.26041 -0.50351 0.26412 -0.50482 0.26782 C -0.50807 0.27639 -0.51081 0.28148 -0.51432 0.29027 C -0.52031 0.3044 -0.51901 0.30324 -0.52591 0.31666 C -0.53086 0.32639 -0.53594 0.33565 -0.54101 0.3449 C -0.54401 0.35069 -0.54687 0.35602 -0.55 0.36203 C -0.56146 0.38773 -0.55221 0.36828 -0.56406 0.38912 C -0.57005 0.39953 -0.57591 0.41065 -0.58203 0.42106 C -0.58385 0.42453 -0.58567 0.4287 -0.58776 0.43125 C -0.59036 0.43449 -0.59297 0.43773 -0.59544 0.44097 C -0.61367 0.46666 -0.59505 0.4419 -0.60768 0.45787 C -0.60859 0.46041 -0.6095 0.46435 -0.61015 0.46713 C -0.6112 0.47014 -0.61146 0.47407 -0.61289 0.47801 C -0.61458 0.48333 -0.61966 0.49629 -0.62122 0.50069 C -0.62669 0.51273 -0.63346 0.53148 -0.63971 0.53981 C -0.64414 0.54467 -0.64791 0.55069 -0.65234 0.55532 C -0.65625 0.55879 -0.65963 0.56481 -0.66432 0.56805 C -0.67747 0.57569 -0.66067 0.56597 -0.67565 0.57407 C -0.67747 0.57477 -0.67916 0.57639 -0.68073 0.57708 C -0.68489 0.57824 -0.68854 0.5787 -0.69258 0.57963 C -0.70898 0.58194 -0.70182 0.58194 -0.7138 0.58009 C -0.71614 0.58148 -0.71836 0.58217 -0.7207 0.58194 C -0.7345 0.58055 -0.74479 0.57662 -0.75885 0.57129 C -0.76211 0.5699 -0.76588 0.56828 -0.76927 0.5669 C -0.77812 0.56134 -0.79583 0.55139 -0.80612 0.54282 C -0.80807 0.54143 -0.82331 0.5294 -0.82799 0.52338 C -0.82995 0.52152 -0.83125 0.51875 -0.83333 0.51597 C -0.83476 0.51435 -0.83646 0.5125 -0.83737 0.51065 C -0.84036 0.50625 -0.84258 0.50139 -0.84492 0.49676 C -0.84752 0.49166 -0.84974 0.48796 -0.85182 0.48148 C -0.85338 0.47685 -0.85534 0.46713 -0.85599 0.46227 C -0.85612 0.45902 -0.85651 0.45532 -0.85638 0.45162 C -0.85716 0.44444 -0.85794 0.42801 -0.85781 0.42754 C -0.85521 0.38981 -0.85599 0.38865 -0.85039 0.34398 C -0.84883 0.33449 -0.84466 0.30902 -0.8431 0.29861 C -0.84219 0.29282 -0.84166 0.28703 -0.84075 0.28148 C -0.83971 0.27523 -0.83841 0.26944 -0.83737 0.26296 C -0.83581 0.25231 -0.83489 0.24097 -0.83281 0.23032 C -0.83177 0.22546 -0.83034 0.22014 -0.82982 0.21481 C -0.82695 0.20254 -0.82643 0.20092 -0.8237 0.18819 C -0.82083 0.17268 -0.82409 0.18611 -0.82018 0.17291 C -0.81992 0.17176 -0.81836 0.16481 -0.81771 0.16319 C -0.81276 0.15463 -0.81224 0.15301 -0.80729 0.14977 C -0.80482 0.14861 -0.80104 0.1493 -0.79896 0.1493 C -0.79778 0.14884 -0.79726 0.14815 -0.79635 0.14838 C -0.77682 0.15092 -0.76133 0.15787 -0.74088 0.16412 C -0.72357 0.17361 -0.74948 0.15926 -0.72799 0.17222 C -0.72617 0.17338 -0.72409 0.1743 -0.722 0.17546 C -0.72018 0.17685 -0.71836 0.1787 -0.71601 0.17986 C -0.71471 0.18102 -0.71224 0.18194 -0.71067 0.18333 C -0.70924 0.18426 -0.7026 0.18981 -0.70091 0.19166 C -0.69687 0.19583 -0.69388 0.19977 -0.69023 0.20347 C -0.68815 0.20555 -0.68581 0.20764 -0.68411 0.20972 C -0.68229 0.2118 -0.6806 0.21412 -0.67877 0.21574 C -0.67526 0.21875 -0.67161 0.22176 -0.66784 0.22453 C -0.66614 0.22639 -0.66432 0.22801 -0.6625 0.22893 C -0.65781 0.2324 -0.65429 0.23657 -0.65 0.23865 C -0.64739 0.23981 -0.6457 0.24074 -0.64362 0.24213 C -0.64088 0.24328 -0.63841 0.24583 -0.63528 0.24745 C -0.63021 0.25 -0.62435 0.25139 -0.61888 0.25509 C -0.61536 0.25694 -0.59974 0.26666 -0.59323 0.27083 C -0.59114 0.27245 -0.5888 0.27384 -0.58646 0.27592 C -0.5832 0.27847 -0.57995 0.28194 -0.57643 0.28449 C -0.57291 0.2875 -0.56914 0.28935 -0.56549 0.29213 C -0.56067 0.29606 -0.55625 0.30092 -0.55169 0.30509 C -0.54909 0.30764 -0.54635 0.30926 -0.54375 0.31134 C -0.54114 0.31342 -0.53919 0.31597 -0.53685 0.31805 C -0.53502 0.31967 -0.53333 0.32199 -0.53164 0.3243 C -0.52812 0.32731 -0.52396 0.33078 -0.52031 0.3331 C -0.51159 0.33889 -0.51771 0.33495 -0.50039 0.34305 C -0.49804 0.34421 -0.49531 0.3449 -0.49271 0.34676 C -0.48437 0.35231 -0.49336 0.34676 -0.47995 0.35347 C -0.46067 0.36296 -0.48385 0.35139 -0.47291 0.35856 C -0.47083 0.35949 -0.46862 0.36041 -0.46653 0.36157 C -0.45638 0.36643 -0.45729 0.36551 -0.44557 0.37037 L -0.43437 0.375 L -0.30078 0.41134 C -0.2957 0.4125 -0.28581 0.4125 -0.28581 0.41227 C -0.28333 0.4125 -0.28073 0.4118 -0.27825 0.41157 C -0.2763 0.41157 -0.27448 0.4118 -0.272 0.41203 C -0.2707 0.41203 -0.26901 0.41203 -0.26732 0.4118 C -0.26614 0.41157 -0.26445 0.41157 -0.26315 0.41157 C -0.2569 0.41018 -0.25872 0.40926 -0.25195 0.40856 C -0.25013 0.40833 -0.24817 0.40879 -0.24622 0.40879 C -0.24388 0.40787 -0.24166 0.40671 -0.23945 0.40648 C -0.23711 0.40578 -0.23489 0.40555 -0.23255 0.40532 C -0.23086 0.40486 -0.22916 0.40416 -0.22747 0.4037 C -0.22265 0.40254 -0.21562 0.40139 -0.21002 0.4 C -0.1914 0.39236 -0.20989 0.3993 -0.19609 0.39305 C -0.19349 0.39143 -0.19075 0.39004 -0.18776 0.38958 C -0.18659 0.38935 -0.18554 0.38958 -0.18437 0.38912 C -0.1832 0.38842 -0.18203 0.38773 -0.18086 0.38703 C -0.18021 0.38657 -0.17916 0.38657 -0.17825 0.38588 C -0.1707 0.38287 -0.17799 0.38541 -0.17226 0.38333 C -0.17057 0.38148 -0.16914 0.38032 -0.16758 0.37916 C -0.16224 0.3743 -0.16627 0.37847 -0.16159 0.37615 C -0.15495 0.37245 -0.15924 0.37407 -0.15456 0.37083 C -0.14687 0.36551 -0.15429 0.37152 -0.14831 0.36759 C -0.14596 0.3669 -0.14349 0.36597 -0.14127 0.36412 C -0.14036 0.36342 -0.13945 0.3625 -0.13854 0.3618 C -0.13776 0.36157 -0.13698 0.36157 -0.13594 0.36111 C -0.13502 0.36065 -0.13424 0.35949 -0.13333 0.35902 C -0.13216 0.35787 -0.1306 0.35787 -0.12982 0.35694 C -0.12877 0.35578 -0.12799 0.3544 -0.12695 0.35324 C -0.12578 0.35208 -0.12448 0.35092 -0.12331 0.34953 C -0.12174 0.34861 -0.12031 0.34791 -0.11888 0.34676 C -0.11706 0.34537 -0.11497 0.34375 -0.11341 0.34236 C -0.10937 0.33935 -0.10456 0.33842 -0.10078 0.33402 C -0.09609 0.32731 -0.09466 0.32523 -0.08815 0.31967 C -0.08333 0.31597 -0.0862 0.31875 -0.07969 0.30995 C -0.0789 0.30902 -0.07773 0.30787 -0.07695 0.30648 C -0.0763 0.30532 -0.07552 0.30324 -0.07487 0.30254 C -0.07396 0.30162 -0.07278 0.3 -0.072 0.29907 C -0.07122 0.29745 -0.07083 0.2956 -0.06992 0.29352 C -0.06901 0.29213 -0.06784 0.2912 -0.06719 0.29051 C -0.06002 0.27731 -0.07122 0.29236 -0.0612 0.27986 C -0.05534 0.26527 -0.06289 0.28148 -0.05651 0.27222 C -0.05482 0.27014 -0.0539 0.26643 -0.05234 0.26481 C -0.0513 0.26319 -0.05026 0.26134 -0.04909 0.25972 C -0.04713 0.25532 -0.04544 0.25069 -0.04323 0.24606 C -0.03867 0.23819 -0.04101 0.24282 -0.0362 0.23379 C -0.03541 0.23194 -0.03476 0.23102 -0.03411 0.22916 L -0.03216 0.22384 C -0.02799 0.2074 -0.03411 0.23125 -0.0276 0.21157 C -0.02695 0.20995 -0.02669 0.20694 -0.02604 0.20509 C -0.025 0.20023 -0.02513 0.20115 -0.02291 0.19722 C -0.02226 0.19444 -0.02135 0.19004 -0.02044 0.1875 C -0.01979 0.18565 -0.01888 0.18402 -0.01823 0.18217 C -0.01771 0.17893 -0.01732 0.17615 -0.01653 0.17222 C -0.01523 0.16736 -0.01432 0.16574 -0.01224 0.16203 C -0.01185 0.16018 -0.01146 0.15926 -0.01107 0.1574 C -0.01028 0.15555 -0.00963 0.15301 -0.00872 0.15069 C -0.00833 0.14884 -0.00781 0.14676 -0.00742 0.14514 C -0.00703 0.14398 -0.00664 0.14259 -0.00625 0.1412 C -0.00573 0.13819 -0.00521 0.13541 -0.00456 0.1324 C -0.00442 0.13171 -0.0039 0.12986 -0.00351 0.12893 L -0.00078 0.11736 C -0.00013 0.11365 0.00039 0.10972 0.00104 0.10648 C 0.00143 0.10277 0.00196 0.09977 0.00274 0.09606 C 0.00404 0.08912 0.00651 0.07338 0.00651 0.07315 C 0.00742 0.05926 0.01003 0.0456 0.00925 0.03125 C 0.00899 0.02291 0.00443 0.01944 0.00169 0.01481 C 0.00065 0.0125 -0.00013 0.01018 -0.00104 0.00787 " pathEditMode="relative" rAng="11340000" ptsTypes="AAAAAAAAAAAAAAAAAAAAAAAAAAAAAAAAAAAAAAAAAAAAAAAAAAAAAAAAAAAAAAAAAAAAAAAAAAAAAAAAAAAAAAAAAAAAAAAAAAAAAAAAAAAAAAAAAAAAAAAAAAAAAAAAAAAAAAAAAAAAAAAAAAAAAAAAAAAAAAAAAAAAAAAAAAAAAAAAAAAAAAAAAAAAAAAAAAAAAAAAAAAAAAAAAAAAAAAAAAAAAAAAAAAAAAAAAAAAAAAAAAAAAAAAAA">
                                      <p:cBhvr>
                                        <p:cTn id="18" dur="150000" fill="hold"/>
                                        <p:tgtEl>
                                          <p:spTgt spid="7"/>
                                        </p:tgtEl>
                                        <p:attrNameLst>
                                          <p:attrName>ppt_x</p:attrName>
                                          <p:attrName>ppt_y</p:attrName>
                                        </p:attrNameLst>
                                      </p:cBhvr>
                                      <p:rCtr x="-42174" y="20787"/>
                                    </p:animMotion>
                                  </p:childTnLst>
                                </p:cTn>
                              </p:par>
                              <p:par>
                                <p:cTn id="19" presetID="6" presetClass="emph" presetSubtype="0" repeatCount="indefinite" autoRev="1" fill="hold" grpId="0" nodeType="withEffect">
                                  <p:stCondLst>
                                    <p:cond delay="0"/>
                                  </p:stCondLst>
                                  <p:childTnLst>
                                    <p:animScale>
                                      <p:cBhvr>
                                        <p:cTn id="20" dur="39000" fill="hold"/>
                                        <p:tgtEl>
                                          <p:spTgt spid="7"/>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9" grpId="0" animBg="1"/>
      <p:bldP spid="9" grpId="1" animBg="1"/>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5D79E4-24C5-286E-29B6-52923A50D8C0}"/>
              </a:ext>
            </a:extLst>
          </p:cNvPr>
          <p:cNvSpPr>
            <a:spLocks noGrp="1"/>
          </p:cNvSpPr>
          <p:nvPr>
            <p:ph idx="1"/>
          </p:nvPr>
        </p:nvSpPr>
        <p:spPr/>
        <p:txBody>
          <a:bodyPr/>
          <a:lstStyle/>
          <a:p>
            <a:pPr>
              <a:lnSpc>
                <a:spcPct val="70000"/>
              </a:lnSpc>
            </a:pPr>
            <a:r>
              <a:rPr lang="en-US" sz="9600" dirty="0">
                <a:solidFill>
                  <a:schemeClr val="bg1"/>
                </a:solidFill>
                <a:latin typeface="Petrona Light" pitchFamily="2" charset="77"/>
              </a:rPr>
              <a:t>IHI Change Concepts</a:t>
            </a:r>
            <a:endParaRPr lang="en-US"/>
          </a:p>
        </p:txBody>
      </p:sp>
      <p:sp>
        <p:nvSpPr>
          <p:cNvPr id="4" name="Footer Placeholder 3">
            <a:extLst>
              <a:ext uri="{FF2B5EF4-FFF2-40B4-BE49-F238E27FC236}">
                <a16:creationId xmlns:a16="http://schemas.microsoft.com/office/drawing/2014/main" id="{6AEE06EA-7E14-A161-6609-B8F7ED2DB3C6}"/>
              </a:ext>
            </a:extLst>
          </p:cNvPr>
          <p:cNvSpPr>
            <a:spLocks noGrp="1"/>
          </p:cNvSpPr>
          <p:nvPr>
            <p:ph type="ftr" sz="quarter" idx="11"/>
          </p:nvPr>
        </p:nvSpPr>
        <p:spPr/>
        <p:txBody>
          <a:bodyPr/>
          <a:lstStyle/>
          <a:p>
            <a:r>
              <a:rPr lang="en-US">
                <a:solidFill>
                  <a:schemeClr val="accent4"/>
                </a:solidFill>
              </a:rPr>
              <a:t>Session 8    Human Side of Change</a:t>
            </a:r>
          </a:p>
        </p:txBody>
      </p:sp>
      <p:sp>
        <p:nvSpPr>
          <p:cNvPr id="5" name="Slide Number Placeholder 4">
            <a:extLst>
              <a:ext uri="{FF2B5EF4-FFF2-40B4-BE49-F238E27FC236}">
                <a16:creationId xmlns:a16="http://schemas.microsoft.com/office/drawing/2014/main" id="{F50FB875-75A2-7B3C-CBAA-C527BD2D13E0}"/>
              </a:ext>
            </a:extLst>
          </p:cNvPr>
          <p:cNvSpPr>
            <a:spLocks noGrp="1"/>
          </p:cNvSpPr>
          <p:nvPr>
            <p:ph type="sldNum" sz="quarter" idx="12"/>
          </p:nvPr>
        </p:nvSpPr>
        <p:spPr/>
        <p:txBody>
          <a:bodyPr/>
          <a:lstStyle/>
          <a:p>
            <a:fld id="{16C5AC08-0ACD-404A-9C9F-AB39E786C34A}" type="slidenum">
              <a:rPr lang="en-GB">
                <a:solidFill>
                  <a:schemeClr val="accent4"/>
                </a:solidFill>
              </a:rPr>
              <a:t>36</a:t>
            </a:fld>
            <a:endParaRPr lang="en-GB">
              <a:solidFill>
                <a:schemeClr val="accent4"/>
              </a:solidFill>
            </a:endParaRPr>
          </a:p>
        </p:txBody>
      </p:sp>
      <p:sp>
        <p:nvSpPr>
          <p:cNvPr id="6" name="Text Placeholder 5">
            <a:extLst>
              <a:ext uri="{FF2B5EF4-FFF2-40B4-BE49-F238E27FC236}">
                <a16:creationId xmlns:a16="http://schemas.microsoft.com/office/drawing/2014/main" id="{158E221D-DE59-6329-3B0D-740CD40F1682}"/>
              </a:ext>
            </a:extLst>
          </p:cNvPr>
          <p:cNvSpPr>
            <a:spLocks noGrp="1"/>
          </p:cNvSpPr>
          <p:nvPr>
            <p:ph type="body" sz="quarter" idx="13"/>
          </p:nvPr>
        </p:nvSpPr>
        <p:spPr/>
        <p:txBody>
          <a:bodyPr/>
          <a:lstStyle/>
          <a:p>
            <a:r>
              <a:rPr lang="en-US" dirty="0">
                <a:solidFill>
                  <a:schemeClr val="accent4"/>
                </a:solidFill>
              </a:rPr>
              <a:t>IHI Change Concepts</a:t>
            </a:r>
          </a:p>
        </p:txBody>
      </p:sp>
    </p:spTree>
    <p:extLst>
      <p:ext uri="{BB962C8B-B14F-4D97-AF65-F5344CB8AC3E}">
        <p14:creationId xmlns:p14="http://schemas.microsoft.com/office/powerpoint/2010/main" val="1155120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B2AD6F-BD19-CD1C-742A-158814E1E6C8}"/>
              </a:ext>
            </a:extLst>
          </p:cNvPr>
          <p:cNvSpPr>
            <a:spLocks noGrp="1"/>
          </p:cNvSpPr>
          <p:nvPr>
            <p:ph idx="1"/>
          </p:nvPr>
        </p:nvSpPr>
        <p:spPr/>
        <p:txBody>
          <a:bodyPr/>
          <a:lstStyle/>
          <a:p>
            <a:pPr>
              <a:lnSpc>
                <a:spcPct val="75000"/>
              </a:lnSpc>
            </a:pPr>
            <a:r>
              <a:rPr lang="en-US" sz="16600" i="1">
                <a:latin typeface="Petrona Light" pitchFamily="2" charset="77"/>
              </a:rPr>
              <a:t>Graduation Drawings</a:t>
            </a:r>
          </a:p>
        </p:txBody>
      </p:sp>
      <p:sp>
        <p:nvSpPr>
          <p:cNvPr id="4" name="Footer Placeholder 3">
            <a:extLst>
              <a:ext uri="{FF2B5EF4-FFF2-40B4-BE49-F238E27FC236}">
                <a16:creationId xmlns:a16="http://schemas.microsoft.com/office/drawing/2014/main" id="{CDE88D27-BAE2-4B2F-7BF1-A0E2052D59B4}"/>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17CD959F-F208-B3AD-40A5-48B70E33DF6A}"/>
              </a:ext>
            </a:extLst>
          </p:cNvPr>
          <p:cNvSpPr>
            <a:spLocks noGrp="1"/>
          </p:cNvSpPr>
          <p:nvPr>
            <p:ph type="sldNum" sz="quarter" idx="12"/>
          </p:nvPr>
        </p:nvSpPr>
        <p:spPr/>
        <p:txBody>
          <a:bodyPr/>
          <a:lstStyle/>
          <a:p>
            <a:fld id="{16C5AC08-0ACD-404A-9C9F-AB39E786C34A}" type="slidenum">
              <a:rPr lang="en-GB"/>
              <a:t>37</a:t>
            </a:fld>
            <a:endParaRPr lang="en-GB"/>
          </a:p>
        </p:txBody>
      </p:sp>
      <p:sp>
        <p:nvSpPr>
          <p:cNvPr id="6" name="Text Placeholder 5">
            <a:extLst>
              <a:ext uri="{FF2B5EF4-FFF2-40B4-BE49-F238E27FC236}">
                <a16:creationId xmlns:a16="http://schemas.microsoft.com/office/drawing/2014/main" id="{DDB0B4FA-1256-4ACA-CD1A-79A7DFD34BD2}"/>
              </a:ext>
            </a:extLst>
          </p:cNvPr>
          <p:cNvSpPr>
            <a:spLocks noGrp="1"/>
          </p:cNvSpPr>
          <p:nvPr>
            <p:ph type="body" sz="quarter" idx="13"/>
          </p:nvPr>
        </p:nvSpPr>
        <p:spPr/>
        <p:txBody>
          <a:bodyPr/>
          <a:lstStyle/>
          <a:p>
            <a:r>
              <a:rPr lang="en-US" dirty="0"/>
              <a:t>Activity 8.3</a:t>
            </a:r>
          </a:p>
        </p:txBody>
      </p:sp>
      <p:pic>
        <p:nvPicPr>
          <p:cNvPr id="2" name="Picture 1">
            <a:extLst>
              <a:ext uri="{FF2B5EF4-FFF2-40B4-BE49-F238E27FC236}">
                <a16:creationId xmlns:a16="http://schemas.microsoft.com/office/drawing/2014/main" id="{9B980A0D-C6E7-1D42-5C6F-D065492E8120}"/>
              </a:ext>
            </a:extLst>
          </p:cNvPr>
          <p:cNvPicPr>
            <a:picLocks noChangeAspect="1"/>
          </p:cNvPicPr>
          <p:nvPr/>
        </p:nvPicPr>
        <p:blipFill>
          <a:blip r:embed="rId3"/>
          <a:srcRect/>
          <a:stretch/>
        </p:blipFill>
        <p:spPr>
          <a:xfrm>
            <a:off x="238125" y="1317624"/>
            <a:ext cx="495300" cy="406400"/>
          </a:xfrm>
          <a:prstGeom prst="rect">
            <a:avLst/>
          </a:prstGeom>
        </p:spPr>
      </p:pic>
      <p:pic>
        <p:nvPicPr>
          <p:cNvPr id="7" name="Picture 6">
            <a:extLst>
              <a:ext uri="{FF2B5EF4-FFF2-40B4-BE49-F238E27FC236}">
                <a16:creationId xmlns:a16="http://schemas.microsoft.com/office/drawing/2014/main" id="{7369E02D-E3CC-EBFB-DD86-21628A19F4F8}"/>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4123076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40AE-AA59-70E7-83DA-CAD06E01570F}"/>
              </a:ext>
            </a:extLst>
          </p:cNvPr>
          <p:cNvSpPr>
            <a:spLocks noGrp="1"/>
          </p:cNvSpPr>
          <p:nvPr>
            <p:ph type="title"/>
          </p:nvPr>
        </p:nvSpPr>
        <p:spPr/>
        <p:txBody>
          <a:bodyPr/>
          <a:lstStyle/>
          <a:p>
            <a:r>
              <a:rPr lang="en-US"/>
              <a:t>IHI Change Concepts</a:t>
            </a:r>
          </a:p>
        </p:txBody>
      </p:sp>
      <p:sp>
        <p:nvSpPr>
          <p:cNvPr id="3" name="Content Placeholder 2">
            <a:extLst>
              <a:ext uri="{FF2B5EF4-FFF2-40B4-BE49-F238E27FC236}">
                <a16:creationId xmlns:a16="http://schemas.microsoft.com/office/drawing/2014/main" id="{9DFF3FF7-20E9-CBC5-18B8-E647A2A7237A}"/>
              </a:ext>
            </a:extLst>
          </p:cNvPr>
          <p:cNvSpPr>
            <a:spLocks noGrp="1"/>
          </p:cNvSpPr>
          <p:nvPr>
            <p:ph idx="1"/>
          </p:nvPr>
        </p:nvSpPr>
        <p:spPr>
          <a:xfrm>
            <a:off x="1077913" y="1520825"/>
            <a:ext cx="8986837" cy="3397250"/>
          </a:xfrm>
        </p:spPr>
        <p:txBody>
          <a:bodyPr/>
          <a:lstStyle/>
          <a:p>
            <a:pPr marL="185738" indent="-185738"/>
            <a:r>
              <a:rPr lang="en-US" sz="4800" i="1" dirty="0">
                <a:solidFill>
                  <a:schemeClr val="accent4"/>
                </a:solidFill>
                <a:latin typeface="Petrona Light" pitchFamily="2" charset="77"/>
              </a:rPr>
              <a:t>“A change concept is a general notion or approach to change that has been found to be useful in developing specific ideas for changes that lead to improvement.” </a:t>
            </a:r>
          </a:p>
          <a:p>
            <a:pPr marL="231775"/>
            <a:r>
              <a:rPr lang="en-US" sz="1800" b="1" dirty="0"/>
              <a:t>Institute for Healthcare Improvement</a:t>
            </a:r>
          </a:p>
        </p:txBody>
      </p:sp>
      <p:sp>
        <p:nvSpPr>
          <p:cNvPr id="4" name="Footer Placeholder 3">
            <a:extLst>
              <a:ext uri="{FF2B5EF4-FFF2-40B4-BE49-F238E27FC236}">
                <a16:creationId xmlns:a16="http://schemas.microsoft.com/office/drawing/2014/main" id="{6A40B434-6C58-B4E5-C068-3F2CE0E7E352}"/>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189CF37A-0D46-3201-280A-F481B6598168}"/>
              </a:ext>
            </a:extLst>
          </p:cNvPr>
          <p:cNvSpPr>
            <a:spLocks noGrp="1"/>
          </p:cNvSpPr>
          <p:nvPr>
            <p:ph type="sldNum" sz="quarter" idx="12"/>
          </p:nvPr>
        </p:nvSpPr>
        <p:spPr/>
        <p:txBody>
          <a:bodyPr/>
          <a:lstStyle/>
          <a:p>
            <a:fld id="{16C5AC08-0ACD-404A-9C9F-AB39E786C34A}" type="slidenum">
              <a:rPr lang="en-GB"/>
              <a:t>38</a:t>
            </a:fld>
            <a:endParaRPr lang="en-GB"/>
          </a:p>
        </p:txBody>
      </p:sp>
      <p:sp>
        <p:nvSpPr>
          <p:cNvPr id="6" name="Text Placeholder 5">
            <a:extLst>
              <a:ext uri="{FF2B5EF4-FFF2-40B4-BE49-F238E27FC236}">
                <a16:creationId xmlns:a16="http://schemas.microsoft.com/office/drawing/2014/main" id="{707A5719-AF1B-4F0A-31FB-E2BA688E03D0}"/>
              </a:ext>
            </a:extLst>
          </p:cNvPr>
          <p:cNvSpPr>
            <a:spLocks noGrp="1"/>
          </p:cNvSpPr>
          <p:nvPr>
            <p:ph type="body" sz="quarter" idx="13"/>
          </p:nvPr>
        </p:nvSpPr>
        <p:spPr/>
        <p:txBody>
          <a:bodyPr/>
          <a:lstStyle/>
          <a:p>
            <a:r>
              <a:rPr lang="en-US" dirty="0"/>
              <a:t>IHI Change Concepts</a:t>
            </a:r>
          </a:p>
        </p:txBody>
      </p:sp>
      <p:sp>
        <p:nvSpPr>
          <p:cNvPr id="7" name="Content Placeholder 2">
            <a:extLst>
              <a:ext uri="{FF2B5EF4-FFF2-40B4-BE49-F238E27FC236}">
                <a16:creationId xmlns:a16="http://schemas.microsoft.com/office/drawing/2014/main" id="{F487346C-3C37-CCE6-8DA2-76ACC758E548}"/>
              </a:ext>
            </a:extLst>
          </p:cNvPr>
          <p:cNvSpPr txBox="1">
            <a:spLocks/>
          </p:cNvSpPr>
          <p:nvPr/>
        </p:nvSpPr>
        <p:spPr>
          <a:xfrm>
            <a:off x="8426133" y="5818505"/>
            <a:ext cx="3524567" cy="785495"/>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000" dirty="0"/>
              <a:t>List of 72 ‘Concepts’ which are </a:t>
            </a:r>
            <a:r>
              <a:rPr lang="en-US" sz="1000" dirty="0" err="1"/>
              <a:t>categorised</a:t>
            </a:r>
            <a:r>
              <a:rPr lang="en-US" sz="1000" dirty="0"/>
              <a:t> into the groups.</a:t>
            </a:r>
          </a:p>
          <a:p>
            <a:pPr lvl="3"/>
            <a:r>
              <a:rPr lang="en-US" sz="1000" dirty="0">
                <a:hlinkClick r:id="rId3"/>
              </a:rPr>
              <a:t>Full List of Change Concepts</a:t>
            </a:r>
            <a:endParaRPr lang="en-US" sz="1000" dirty="0"/>
          </a:p>
        </p:txBody>
      </p:sp>
      <p:sp>
        <p:nvSpPr>
          <p:cNvPr id="8" name="Content Placeholder 2">
            <a:extLst>
              <a:ext uri="{FF2B5EF4-FFF2-40B4-BE49-F238E27FC236}">
                <a16:creationId xmlns:a16="http://schemas.microsoft.com/office/drawing/2014/main" id="{9057A1D6-8334-8F08-CEB8-8D0D03B441C1}"/>
              </a:ext>
            </a:extLst>
          </p:cNvPr>
          <p:cNvSpPr txBox="1">
            <a:spLocks/>
          </p:cNvSpPr>
          <p:nvPr/>
        </p:nvSpPr>
        <p:spPr>
          <a:xfrm>
            <a:off x="8426133" y="5818505"/>
            <a:ext cx="3524567" cy="78549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endParaRPr lang="en-US"/>
          </a:p>
        </p:txBody>
      </p:sp>
    </p:spTree>
    <p:extLst>
      <p:ext uri="{BB962C8B-B14F-4D97-AF65-F5344CB8AC3E}">
        <p14:creationId xmlns:p14="http://schemas.microsoft.com/office/powerpoint/2010/main" val="3226825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674D-2115-B9B6-8156-AE927893F695}"/>
              </a:ext>
            </a:extLst>
          </p:cNvPr>
          <p:cNvSpPr>
            <a:spLocks noGrp="1"/>
          </p:cNvSpPr>
          <p:nvPr>
            <p:ph type="ctrTitle"/>
          </p:nvPr>
        </p:nvSpPr>
        <p:spPr/>
        <p:txBody>
          <a:bodyPr/>
          <a:lstStyle/>
          <a:p>
            <a:r>
              <a:rPr lang="en-US" dirty="0"/>
              <a:t>Human Side</a:t>
            </a:r>
            <a:br>
              <a:rPr lang="en-US" dirty="0"/>
            </a:br>
            <a:r>
              <a:rPr lang="en-US" dirty="0"/>
              <a:t>of Change</a:t>
            </a:r>
          </a:p>
        </p:txBody>
      </p:sp>
      <p:sp>
        <p:nvSpPr>
          <p:cNvPr id="3" name="Subtitle 2">
            <a:extLst>
              <a:ext uri="{FF2B5EF4-FFF2-40B4-BE49-F238E27FC236}">
                <a16:creationId xmlns:a16="http://schemas.microsoft.com/office/drawing/2014/main" id="{57ED9775-9DB9-C4FD-6820-D441F470205E}"/>
              </a:ext>
            </a:extLst>
          </p:cNvPr>
          <p:cNvSpPr>
            <a:spLocks noGrp="1"/>
          </p:cNvSpPr>
          <p:nvPr>
            <p:ph type="subTitle" idx="1"/>
          </p:nvPr>
        </p:nvSpPr>
        <p:spPr/>
        <p:txBody>
          <a:bodyPr>
            <a:normAutofit lnSpcReduction="10000"/>
          </a:bodyPr>
          <a:lstStyle/>
          <a:p>
            <a:r>
              <a:rPr lang="en-US"/>
              <a:t>Cohort A</a:t>
            </a:r>
          </a:p>
        </p:txBody>
      </p:sp>
      <p:sp>
        <p:nvSpPr>
          <p:cNvPr id="4" name="Footer Placeholder 3">
            <a:extLst>
              <a:ext uri="{FF2B5EF4-FFF2-40B4-BE49-F238E27FC236}">
                <a16:creationId xmlns:a16="http://schemas.microsoft.com/office/drawing/2014/main" id="{2A2664FE-85EB-71A7-841C-03EA7CE83387}"/>
              </a:ext>
            </a:extLst>
          </p:cNvPr>
          <p:cNvSpPr>
            <a:spLocks noGrp="1"/>
          </p:cNvSpPr>
          <p:nvPr>
            <p:ph type="ftr" sz="quarter" idx="11"/>
          </p:nvPr>
        </p:nvSpPr>
        <p:spPr/>
        <p:txBody>
          <a:bodyPr/>
          <a:lstStyle/>
          <a:p>
            <a:r>
              <a:rPr lang="en-US" dirty="0"/>
              <a:t>Session 8    Human Side of Change</a:t>
            </a:r>
          </a:p>
        </p:txBody>
      </p:sp>
      <p:sp>
        <p:nvSpPr>
          <p:cNvPr id="5" name="Slide Number Placeholder 4">
            <a:extLst>
              <a:ext uri="{FF2B5EF4-FFF2-40B4-BE49-F238E27FC236}">
                <a16:creationId xmlns:a16="http://schemas.microsoft.com/office/drawing/2014/main" id="{84CAE96E-089D-9CBD-80DE-3A169A24492F}"/>
              </a:ext>
            </a:extLst>
          </p:cNvPr>
          <p:cNvSpPr>
            <a:spLocks noGrp="1"/>
          </p:cNvSpPr>
          <p:nvPr>
            <p:ph type="sldNum" sz="quarter" idx="12"/>
          </p:nvPr>
        </p:nvSpPr>
        <p:spPr/>
        <p:txBody>
          <a:bodyPr/>
          <a:lstStyle/>
          <a:p>
            <a:fld id="{16C5AC08-0ACD-404A-9C9F-AB39E786C34A}" type="slidenum">
              <a:rPr lang="en-US"/>
              <a:pPr/>
              <a:t>3</a:t>
            </a:fld>
            <a:endParaRPr lang="en-US"/>
          </a:p>
        </p:txBody>
      </p:sp>
      <p:sp>
        <p:nvSpPr>
          <p:cNvPr id="6" name="Text Placeholder 5">
            <a:extLst>
              <a:ext uri="{FF2B5EF4-FFF2-40B4-BE49-F238E27FC236}">
                <a16:creationId xmlns:a16="http://schemas.microsoft.com/office/drawing/2014/main" id="{027147B2-D50A-C477-356D-46D98215865A}"/>
              </a:ext>
            </a:extLst>
          </p:cNvPr>
          <p:cNvSpPr>
            <a:spLocks noGrp="1"/>
          </p:cNvSpPr>
          <p:nvPr>
            <p:ph type="body" sz="quarter" idx="13"/>
          </p:nvPr>
        </p:nvSpPr>
        <p:spPr>
          <a:xfrm>
            <a:off x="1077913" y="436166"/>
            <a:ext cx="1384995" cy="330219"/>
          </a:xfrm>
        </p:spPr>
        <p:txBody>
          <a:bodyPr/>
          <a:lstStyle/>
          <a:p>
            <a:r>
              <a:rPr lang="en-US" dirty="0"/>
              <a:t>Session 8</a:t>
            </a:r>
          </a:p>
        </p:txBody>
      </p:sp>
      <p:cxnSp>
        <p:nvCxnSpPr>
          <p:cNvPr id="7" name="Straight Connector 6">
            <a:extLst>
              <a:ext uri="{FF2B5EF4-FFF2-40B4-BE49-F238E27FC236}">
                <a16:creationId xmlns:a16="http://schemas.microsoft.com/office/drawing/2014/main" id="{97ED0079-99CD-D167-2A69-575D68F82B33}"/>
              </a:ext>
            </a:extLst>
          </p:cNvPr>
          <p:cNvCxnSpPr/>
          <p:nvPr/>
        </p:nvCxnSpPr>
        <p:spPr>
          <a:xfrm>
            <a:off x="809625" y="238125"/>
            <a:ext cx="0" cy="6378575"/>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2227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C3FF8-41A7-8FB0-FE06-5DE83C9ADD1A}"/>
              </a:ext>
            </a:extLst>
          </p:cNvPr>
          <p:cNvSpPr>
            <a:spLocks noGrp="1"/>
          </p:cNvSpPr>
          <p:nvPr>
            <p:ph type="title"/>
          </p:nvPr>
        </p:nvSpPr>
        <p:spPr/>
        <p:txBody>
          <a:bodyPr/>
          <a:lstStyle/>
          <a:p>
            <a:r>
              <a:rPr lang="en-US"/>
              <a:t>IHI Change Concepts</a:t>
            </a:r>
          </a:p>
        </p:txBody>
      </p:sp>
      <p:sp>
        <p:nvSpPr>
          <p:cNvPr id="4" name="Footer Placeholder 3">
            <a:extLst>
              <a:ext uri="{FF2B5EF4-FFF2-40B4-BE49-F238E27FC236}">
                <a16:creationId xmlns:a16="http://schemas.microsoft.com/office/drawing/2014/main" id="{B1D8F969-2476-129C-CD30-BB583936AD8C}"/>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DAB3AFEB-5D24-B0CF-6366-4CB8A976F109}"/>
              </a:ext>
            </a:extLst>
          </p:cNvPr>
          <p:cNvSpPr>
            <a:spLocks noGrp="1"/>
          </p:cNvSpPr>
          <p:nvPr>
            <p:ph type="sldNum" sz="quarter" idx="12"/>
          </p:nvPr>
        </p:nvSpPr>
        <p:spPr/>
        <p:txBody>
          <a:bodyPr/>
          <a:lstStyle/>
          <a:p>
            <a:fld id="{16C5AC08-0ACD-404A-9C9F-AB39E786C34A}" type="slidenum">
              <a:rPr lang="en-GB"/>
              <a:t>39</a:t>
            </a:fld>
            <a:endParaRPr lang="en-GB"/>
          </a:p>
        </p:txBody>
      </p:sp>
      <p:sp>
        <p:nvSpPr>
          <p:cNvPr id="6" name="Text Placeholder 5">
            <a:extLst>
              <a:ext uri="{FF2B5EF4-FFF2-40B4-BE49-F238E27FC236}">
                <a16:creationId xmlns:a16="http://schemas.microsoft.com/office/drawing/2014/main" id="{9329E3FB-E6B4-8E0A-E1D0-46ACAA612792}"/>
              </a:ext>
            </a:extLst>
          </p:cNvPr>
          <p:cNvSpPr>
            <a:spLocks noGrp="1"/>
          </p:cNvSpPr>
          <p:nvPr>
            <p:ph type="body" sz="quarter" idx="13"/>
          </p:nvPr>
        </p:nvSpPr>
        <p:spPr/>
        <p:txBody>
          <a:bodyPr/>
          <a:lstStyle/>
          <a:p>
            <a:r>
              <a:rPr lang="en-US" dirty="0"/>
              <a:t>IHI Change Concepts</a:t>
            </a:r>
          </a:p>
        </p:txBody>
      </p:sp>
      <p:graphicFrame>
        <p:nvGraphicFramePr>
          <p:cNvPr id="8" name="Table 7">
            <a:extLst>
              <a:ext uri="{FF2B5EF4-FFF2-40B4-BE49-F238E27FC236}">
                <a16:creationId xmlns:a16="http://schemas.microsoft.com/office/drawing/2014/main" id="{8F02D826-EF5A-E605-1D27-498648472F3E}"/>
              </a:ext>
            </a:extLst>
          </p:cNvPr>
          <p:cNvGraphicFramePr>
            <a:graphicFrameLocks noGrp="1"/>
          </p:cNvGraphicFramePr>
          <p:nvPr>
            <p:extLst>
              <p:ext uri="{D42A27DB-BD31-4B8C-83A1-F6EECF244321}">
                <p14:modId xmlns:p14="http://schemas.microsoft.com/office/powerpoint/2010/main" val="4028147208"/>
              </p:ext>
            </p:extLst>
          </p:nvPr>
        </p:nvGraphicFramePr>
        <p:xfrm>
          <a:off x="1077913" y="1520824"/>
          <a:ext cx="10872786" cy="5095875"/>
        </p:xfrm>
        <a:graphic>
          <a:graphicData uri="http://schemas.openxmlformats.org/drawingml/2006/table">
            <a:tbl>
              <a:tblPr/>
              <a:tblGrid>
                <a:gridCol w="3724877">
                  <a:extLst>
                    <a:ext uri="{9D8B030D-6E8A-4147-A177-3AD203B41FA5}">
                      <a16:colId xmlns:a16="http://schemas.microsoft.com/office/drawing/2014/main" val="3899332278"/>
                    </a:ext>
                  </a:extLst>
                </a:gridCol>
                <a:gridCol w="7147909">
                  <a:extLst>
                    <a:ext uri="{9D8B030D-6E8A-4147-A177-3AD203B41FA5}">
                      <a16:colId xmlns:a16="http://schemas.microsoft.com/office/drawing/2014/main" val="498598863"/>
                    </a:ext>
                  </a:extLst>
                </a:gridCol>
              </a:tblGrid>
              <a:tr h="532964">
                <a:tc>
                  <a:txBody>
                    <a:bodyPr/>
                    <a:lstStyle/>
                    <a:p>
                      <a:pPr marL="0" indent="0" algn="l" rtl="0" fontAlgn="base">
                        <a:buFont typeface="Arial" panose="020B0604020202020204" pitchFamily="34" charset="0"/>
                        <a:buNone/>
                      </a:pPr>
                      <a:r>
                        <a:rPr lang="en-GB" sz="1200" b="1" dirty="0">
                          <a:solidFill>
                            <a:schemeClr val="bg1"/>
                          </a:solidFill>
                          <a:latin typeface="DM Sans" pitchFamily="2" charset="77"/>
                        </a:rPr>
                        <a:t>Eliminate waste</a:t>
                      </a:r>
                      <a:endParaRPr lang="en-GB" sz="1200" b="1" i="0" dirty="0">
                        <a:solidFill>
                          <a:schemeClr val="bg1"/>
                        </a:solidFill>
                        <a:effectLst/>
                        <a:latin typeface="DM Sans"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solidFill>
                  </a:tcPr>
                </a:tc>
                <a:tc>
                  <a:txBody>
                    <a:bodyPr/>
                    <a:lstStyle/>
                    <a:p>
                      <a:pPr marL="0" indent="0" algn="l" rtl="0" fontAlgn="base">
                        <a:buFont typeface="Arial" panose="020B0604020202020204" pitchFamily="34" charset="0"/>
                        <a:buNone/>
                      </a:pPr>
                      <a:r>
                        <a:rPr lang="en-GB" sz="1200" b="0" i="0" dirty="0">
                          <a:solidFill>
                            <a:schemeClr val="accent5"/>
                          </a:solidFill>
                          <a:latin typeface="DM Sans Medium" pitchFamily="2" charset="77"/>
                        </a:rPr>
                        <a:t>What activities or resources don’t provide value to your patients or customers?</a:t>
                      </a:r>
                      <a:endParaRPr lang="en-GB" sz="1200" b="0" i="0" dirty="0">
                        <a:solidFill>
                          <a:schemeClr val="accent5"/>
                        </a:solidFill>
                        <a:effectLst/>
                        <a:latin typeface="DM Sans Medium"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1">
                        <a:alpha val="20000"/>
                      </a:schemeClr>
                    </a:solidFill>
                  </a:tcPr>
                </a:tc>
                <a:extLst>
                  <a:ext uri="{0D108BD9-81ED-4DB2-BD59-A6C34878D82A}">
                    <a16:rowId xmlns:a16="http://schemas.microsoft.com/office/drawing/2014/main" val="111696849"/>
                  </a:ext>
                </a:extLst>
              </a:tr>
              <a:tr h="711067">
                <a:tc>
                  <a:txBody>
                    <a:bodyPr/>
                    <a:lstStyle/>
                    <a:p>
                      <a:pPr marL="0" indent="0" algn="l" rtl="0" fontAlgn="base">
                        <a:buFont typeface="Arial" panose="020B0604020202020204" pitchFamily="34" charset="0"/>
                        <a:buNone/>
                      </a:pPr>
                      <a:r>
                        <a:rPr lang="en-GB" sz="1200" b="1" dirty="0">
                          <a:solidFill>
                            <a:schemeClr val="bg1"/>
                          </a:solidFill>
                          <a:latin typeface="DM Sans" pitchFamily="2" charset="77"/>
                        </a:rPr>
                        <a:t>Improve workflow</a:t>
                      </a:r>
                      <a:endParaRPr lang="en-GB" sz="1200" b="1" i="0" dirty="0">
                        <a:solidFill>
                          <a:schemeClr val="bg1"/>
                        </a:solidFill>
                        <a:effectLst/>
                        <a:latin typeface="DM Sans"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solidFill>
                  </a:tcPr>
                </a:tc>
                <a:tc>
                  <a:txBody>
                    <a:bodyPr/>
                    <a:lstStyle/>
                    <a:p>
                      <a:pPr marL="0" indent="0" algn="l" rtl="0" fontAlgn="base">
                        <a:buFont typeface="Arial" panose="020B0604020202020204" pitchFamily="34" charset="0"/>
                        <a:buNone/>
                      </a:pPr>
                      <a:r>
                        <a:rPr lang="en-GB" sz="1200" b="0" i="0" dirty="0">
                          <a:solidFill>
                            <a:schemeClr val="accent5"/>
                          </a:solidFill>
                          <a:latin typeface="DM Sans Medium" pitchFamily="2" charset="77"/>
                        </a:rPr>
                        <a:t>How can you change the work flow so that the process is less reactive and more planned?</a:t>
                      </a:r>
                      <a:endParaRPr lang="en-GB" sz="1200" b="0" i="0" dirty="0">
                        <a:solidFill>
                          <a:schemeClr val="accent5"/>
                        </a:solidFill>
                        <a:effectLst/>
                        <a:latin typeface="DM Sans Medium"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2">
                        <a:alpha val="20000"/>
                      </a:schemeClr>
                    </a:solidFill>
                  </a:tcPr>
                </a:tc>
                <a:extLst>
                  <a:ext uri="{0D108BD9-81ED-4DB2-BD59-A6C34878D82A}">
                    <a16:rowId xmlns:a16="http://schemas.microsoft.com/office/drawing/2014/main" val="3502598376"/>
                  </a:ext>
                </a:extLst>
              </a:tr>
              <a:tr h="399724">
                <a:tc>
                  <a:txBody>
                    <a:bodyPr/>
                    <a:lstStyle/>
                    <a:p>
                      <a:pPr marL="0" indent="0" algn="l" rtl="0" fontAlgn="base">
                        <a:buFont typeface="Arial" panose="020B0604020202020204" pitchFamily="34" charset="0"/>
                        <a:buNone/>
                      </a:pPr>
                      <a:r>
                        <a:rPr lang="en-GB" sz="1200" b="1" dirty="0">
                          <a:solidFill>
                            <a:schemeClr val="bg1"/>
                          </a:solidFill>
                          <a:latin typeface="DM Sans" pitchFamily="2" charset="77"/>
                        </a:rPr>
                        <a:t>Optimise inventory</a:t>
                      </a:r>
                      <a:endParaRPr lang="en-GB" sz="1200" b="1" i="0" dirty="0">
                        <a:solidFill>
                          <a:schemeClr val="bg1"/>
                        </a:solidFill>
                        <a:effectLst/>
                        <a:latin typeface="DM Sans"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A3F7D"/>
                    </a:solidFill>
                  </a:tcPr>
                </a:tc>
                <a:tc>
                  <a:txBody>
                    <a:bodyPr/>
                    <a:lstStyle/>
                    <a:p>
                      <a:pPr marL="0" indent="0" algn="l" rtl="0" fontAlgn="base">
                        <a:buFont typeface="Arial" panose="020B0604020202020204" pitchFamily="34" charset="0"/>
                        <a:buNone/>
                      </a:pPr>
                      <a:r>
                        <a:rPr lang="en-GB" sz="1200" b="0" i="0">
                          <a:solidFill>
                            <a:schemeClr val="accent5"/>
                          </a:solidFill>
                          <a:latin typeface="DM Sans Medium" pitchFamily="2" charset="77"/>
                        </a:rPr>
                        <a:t>How can you reduce costs associated with the maintenance of inventory?</a:t>
                      </a:r>
                      <a:endParaRPr lang="en-GB" sz="1200" b="0" i="0">
                        <a:solidFill>
                          <a:schemeClr val="accent5"/>
                        </a:solidFill>
                        <a:effectLst/>
                        <a:latin typeface="DM Sans Medium"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7A3F7D">
                        <a:alpha val="20000"/>
                      </a:srgbClr>
                    </a:solidFill>
                  </a:tcPr>
                </a:tc>
                <a:extLst>
                  <a:ext uri="{0D108BD9-81ED-4DB2-BD59-A6C34878D82A}">
                    <a16:rowId xmlns:a16="http://schemas.microsoft.com/office/drawing/2014/main" val="294850095"/>
                  </a:ext>
                </a:extLst>
              </a:tr>
              <a:tr h="541030">
                <a:tc>
                  <a:txBody>
                    <a:bodyPr/>
                    <a:lstStyle/>
                    <a:p>
                      <a:pPr marL="0" indent="0" algn="l" rtl="0" fontAlgn="base">
                        <a:buFont typeface="Arial" panose="020B0604020202020204" pitchFamily="34" charset="0"/>
                        <a:buNone/>
                      </a:pPr>
                      <a:r>
                        <a:rPr lang="en-GB" sz="1200" b="1" dirty="0">
                          <a:solidFill>
                            <a:schemeClr val="bg1"/>
                          </a:solidFill>
                          <a:latin typeface="DM Sans" pitchFamily="2" charset="77"/>
                        </a:rPr>
                        <a:t>Change the work environment</a:t>
                      </a:r>
                      <a:endParaRPr lang="en-GB" sz="1200" b="1" i="0" dirty="0">
                        <a:solidFill>
                          <a:schemeClr val="bg1"/>
                        </a:solidFill>
                        <a:effectLst/>
                        <a:latin typeface="DM Sans"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solidFill>
                  </a:tcPr>
                </a:tc>
                <a:tc>
                  <a:txBody>
                    <a:bodyPr/>
                    <a:lstStyle/>
                    <a:p>
                      <a:pPr marL="0" indent="0" algn="l" rtl="0" fontAlgn="base">
                        <a:buFont typeface="Arial" panose="020B0604020202020204" pitchFamily="34" charset="0"/>
                        <a:buNone/>
                      </a:pPr>
                      <a:r>
                        <a:rPr lang="en-GB" sz="1200" b="0" i="0">
                          <a:solidFill>
                            <a:schemeClr val="accent5"/>
                          </a:solidFill>
                          <a:latin typeface="DM Sans Medium" pitchFamily="2" charset="77"/>
                        </a:rPr>
                        <a:t>What would make the environment better able to support improvement</a:t>
                      </a:r>
                      <a:endParaRPr lang="en-GB" sz="1200" b="0" i="0">
                        <a:solidFill>
                          <a:schemeClr val="accent5"/>
                        </a:solidFill>
                        <a:effectLst/>
                        <a:latin typeface="DM Sans Medium"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4">
                        <a:alpha val="20000"/>
                      </a:schemeClr>
                    </a:solidFill>
                  </a:tcPr>
                </a:tc>
                <a:extLst>
                  <a:ext uri="{0D108BD9-81ED-4DB2-BD59-A6C34878D82A}">
                    <a16:rowId xmlns:a16="http://schemas.microsoft.com/office/drawing/2014/main" val="1246097108"/>
                  </a:ext>
                </a:extLst>
              </a:tr>
              <a:tr h="666207">
                <a:tc>
                  <a:txBody>
                    <a:bodyPr/>
                    <a:lstStyle/>
                    <a:p>
                      <a:pPr marL="0" indent="0" algn="l" rtl="0" fontAlgn="base">
                        <a:buFont typeface="Arial" panose="020B0604020202020204" pitchFamily="34" charset="0"/>
                        <a:buNone/>
                      </a:pPr>
                      <a:r>
                        <a:rPr lang="en-GB" sz="1200" b="1" dirty="0">
                          <a:solidFill>
                            <a:schemeClr val="bg1"/>
                          </a:solidFill>
                          <a:latin typeface="DM Sans" pitchFamily="2" charset="77"/>
                        </a:rPr>
                        <a:t>Enhance the producer/customer relationship</a:t>
                      </a:r>
                      <a:endParaRPr lang="en-GB" sz="1200" b="1" i="0" dirty="0">
                        <a:solidFill>
                          <a:schemeClr val="bg1"/>
                        </a:solidFill>
                        <a:effectLst/>
                        <a:latin typeface="DM Sans"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F5C75"/>
                    </a:solidFill>
                  </a:tcPr>
                </a:tc>
                <a:tc>
                  <a:txBody>
                    <a:bodyPr/>
                    <a:lstStyle/>
                    <a:p>
                      <a:pPr marL="0" indent="0" algn="l" rtl="0" fontAlgn="base">
                        <a:buFont typeface="Arial" panose="020B0604020202020204" pitchFamily="34" charset="0"/>
                        <a:buNone/>
                      </a:pPr>
                      <a:r>
                        <a:rPr lang="en-GB" sz="1200" b="0" i="0" dirty="0">
                          <a:solidFill>
                            <a:schemeClr val="accent5"/>
                          </a:solidFill>
                          <a:latin typeface="DM Sans Medium" pitchFamily="2" charset="77"/>
                        </a:rPr>
                        <a:t>How can you better understand and respond to the customers’ needs?</a:t>
                      </a:r>
                      <a:endParaRPr lang="en-GB" sz="1200" b="0" i="0" dirty="0">
                        <a:solidFill>
                          <a:schemeClr val="accent5"/>
                        </a:solidFill>
                        <a:effectLst/>
                        <a:latin typeface="DM Sans Medium"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CF5C75">
                        <a:alpha val="20000"/>
                      </a:srgbClr>
                    </a:solidFill>
                  </a:tcPr>
                </a:tc>
                <a:extLst>
                  <a:ext uri="{0D108BD9-81ED-4DB2-BD59-A6C34878D82A}">
                    <a16:rowId xmlns:a16="http://schemas.microsoft.com/office/drawing/2014/main" val="1476413700"/>
                  </a:ext>
                </a:extLst>
              </a:tr>
              <a:tr h="621793">
                <a:tc>
                  <a:txBody>
                    <a:bodyPr/>
                    <a:lstStyle/>
                    <a:p>
                      <a:pPr marL="0" indent="0" algn="l" rtl="0" fontAlgn="base">
                        <a:buFont typeface="Arial" panose="020B0604020202020204" pitchFamily="34" charset="0"/>
                        <a:buNone/>
                      </a:pPr>
                      <a:r>
                        <a:rPr lang="en-GB" sz="1200" b="1" dirty="0">
                          <a:solidFill>
                            <a:schemeClr val="bg1"/>
                          </a:solidFill>
                          <a:latin typeface="DM Sans" pitchFamily="2" charset="77"/>
                        </a:rPr>
                        <a:t>Manage time</a:t>
                      </a:r>
                      <a:endParaRPr lang="en-GB" sz="1200" b="1" i="0" dirty="0">
                        <a:solidFill>
                          <a:schemeClr val="bg1"/>
                        </a:solidFill>
                        <a:effectLst/>
                        <a:latin typeface="DM Sans"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solidFill>
                  </a:tcPr>
                </a:tc>
                <a:tc>
                  <a:txBody>
                    <a:bodyPr/>
                    <a:lstStyle/>
                    <a:p>
                      <a:pPr marL="0" indent="0" algn="l" rtl="0" fontAlgn="base">
                        <a:buFont typeface="Arial" panose="020B0604020202020204" pitchFamily="34" charset="0"/>
                        <a:buNone/>
                      </a:pPr>
                      <a:r>
                        <a:rPr lang="en-GB" sz="1200" b="0" i="0" dirty="0">
                          <a:solidFill>
                            <a:schemeClr val="accent5"/>
                          </a:solidFill>
                          <a:latin typeface="DM Sans Medium" pitchFamily="2" charset="77"/>
                        </a:rPr>
                        <a:t>How can you reduce the time to develop new products, waiting times for services, lead times for orders and deliveries, and cycle times for all functions in the organisation?</a:t>
                      </a:r>
                      <a:endParaRPr lang="en-GB" sz="1200" b="0" i="0" dirty="0">
                        <a:solidFill>
                          <a:schemeClr val="accent5"/>
                        </a:solidFill>
                        <a:effectLst/>
                        <a:latin typeface="DM Sans Medium"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3">
                        <a:alpha val="20000"/>
                      </a:schemeClr>
                    </a:solidFill>
                  </a:tcPr>
                </a:tc>
                <a:extLst>
                  <a:ext uri="{0D108BD9-81ED-4DB2-BD59-A6C34878D82A}">
                    <a16:rowId xmlns:a16="http://schemas.microsoft.com/office/drawing/2014/main" val="3419352391"/>
                  </a:ext>
                </a:extLst>
              </a:tr>
              <a:tr h="541030">
                <a:tc>
                  <a:txBody>
                    <a:bodyPr/>
                    <a:lstStyle/>
                    <a:p>
                      <a:pPr marL="0" indent="0" algn="l" rtl="0" fontAlgn="base">
                        <a:buFont typeface="Arial" panose="020B0604020202020204" pitchFamily="34" charset="0"/>
                        <a:buNone/>
                      </a:pPr>
                      <a:r>
                        <a:rPr lang="en-GB" sz="1200" b="1" dirty="0">
                          <a:solidFill>
                            <a:schemeClr val="bg1"/>
                          </a:solidFill>
                          <a:latin typeface="DM Sans" pitchFamily="2" charset="77"/>
                        </a:rPr>
                        <a:t>Manage variation</a:t>
                      </a:r>
                      <a:endParaRPr lang="en-GB" sz="1200" b="1" i="0" dirty="0">
                        <a:solidFill>
                          <a:schemeClr val="bg1"/>
                        </a:solidFill>
                        <a:effectLst/>
                        <a:latin typeface="DM Sans"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solidFill>
                  </a:tcPr>
                </a:tc>
                <a:tc>
                  <a:txBody>
                    <a:bodyPr/>
                    <a:lstStyle/>
                    <a:p>
                      <a:pPr marL="0" indent="0" algn="l" rtl="0" fontAlgn="base">
                        <a:buFont typeface="Arial" panose="020B0604020202020204" pitchFamily="34" charset="0"/>
                        <a:buNone/>
                      </a:pPr>
                      <a:r>
                        <a:rPr lang="en-GB" sz="1200" b="0" i="0" u="none" strike="noStrike" kern="1200" dirty="0">
                          <a:solidFill>
                            <a:schemeClr val="accent5"/>
                          </a:solidFill>
                          <a:effectLst/>
                          <a:latin typeface="DM Sans Medium" pitchFamily="2" charset="77"/>
                          <a:ea typeface="+mn-ea"/>
                          <a:cs typeface="+mn-cs"/>
                        </a:rPr>
                        <a:t>How can you reduce the frequency of poor results?</a:t>
                      </a:r>
                      <a:endParaRPr lang="en-GB" sz="1200" b="0" i="0" dirty="0">
                        <a:solidFill>
                          <a:schemeClr val="accent5"/>
                        </a:solidFill>
                        <a:effectLst/>
                        <a:latin typeface="DM Sans Medium"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alpha val="20000"/>
                      </a:schemeClr>
                    </a:solidFill>
                  </a:tcPr>
                </a:tc>
                <a:extLst>
                  <a:ext uri="{0D108BD9-81ED-4DB2-BD59-A6C34878D82A}">
                    <a16:rowId xmlns:a16="http://schemas.microsoft.com/office/drawing/2014/main" val="1022484580"/>
                  </a:ext>
                </a:extLst>
              </a:tr>
              <a:tr h="541030">
                <a:tc>
                  <a:txBody>
                    <a:bodyPr/>
                    <a:lstStyle/>
                    <a:p>
                      <a:pPr marL="0" indent="0" algn="l" rtl="0" fontAlgn="base">
                        <a:buFont typeface="Arial" panose="020B0604020202020204" pitchFamily="34" charset="0"/>
                        <a:buNone/>
                      </a:pPr>
                      <a:r>
                        <a:rPr lang="en-GB" sz="1200" b="1" dirty="0">
                          <a:solidFill>
                            <a:schemeClr val="bg1"/>
                          </a:solidFill>
                          <a:latin typeface="DM Sans" pitchFamily="2" charset="77"/>
                        </a:rPr>
                        <a:t>Design systems to avoid mistakes</a:t>
                      </a:r>
                      <a:endParaRPr lang="en-GB" sz="1200" b="1" i="0" dirty="0">
                        <a:solidFill>
                          <a:schemeClr val="bg1"/>
                        </a:solidFill>
                        <a:effectLst/>
                        <a:latin typeface="DM Sans"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46F8A"/>
                    </a:solidFill>
                  </a:tcPr>
                </a:tc>
                <a:tc>
                  <a:txBody>
                    <a:bodyPr/>
                    <a:lstStyle/>
                    <a:p>
                      <a:pPr marL="0" indent="0" algn="l" rtl="0" fontAlgn="base">
                        <a:buFont typeface="Arial" panose="020B0604020202020204" pitchFamily="34" charset="0"/>
                        <a:buNone/>
                      </a:pPr>
                      <a:r>
                        <a:rPr lang="en-GB" sz="1200" b="0" i="0" dirty="0">
                          <a:solidFill>
                            <a:schemeClr val="accent5"/>
                          </a:solidFill>
                          <a:latin typeface="DM Sans Medium" pitchFamily="2" charset="77"/>
                        </a:rPr>
                        <a:t>How can you reduce the probability of making an error for a given opportunity?</a:t>
                      </a:r>
                      <a:endParaRPr lang="en-GB" sz="1200" b="0" i="0" dirty="0">
                        <a:solidFill>
                          <a:schemeClr val="accent5"/>
                        </a:solidFill>
                        <a:effectLst/>
                        <a:latin typeface="DM Sans Medium"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446F8A">
                        <a:alpha val="20000"/>
                      </a:srgbClr>
                    </a:solidFill>
                  </a:tcPr>
                </a:tc>
                <a:extLst>
                  <a:ext uri="{0D108BD9-81ED-4DB2-BD59-A6C34878D82A}">
                    <a16:rowId xmlns:a16="http://schemas.microsoft.com/office/drawing/2014/main" val="278208288"/>
                  </a:ext>
                </a:extLst>
              </a:tr>
              <a:tr h="541030">
                <a:tc>
                  <a:txBody>
                    <a:bodyPr/>
                    <a:lstStyle/>
                    <a:p>
                      <a:pPr marL="0" indent="0" algn="l" rtl="0" fontAlgn="base">
                        <a:buFont typeface="Arial" panose="020B0604020202020204" pitchFamily="34" charset="0"/>
                        <a:buNone/>
                      </a:pPr>
                      <a:r>
                        <a:rPr lang="en-GB" sz="1200" b="1" dirty="0">
                          <a:solidFill>
                            <a:schemeClr val="bg1"/>
                          </a:solidFill>
                          <a:latin typeface="DM Sans" pitchFamily="2" charset="77"/>
                        </a:rPr>
                        <a:t>Focus on the product or service</a:t>
                      </a:r>
                      <a:endParaRPr lang="en-GB" sz="1200" b="1" i="0" dirty="0">
                        <a:solidFill>
                          <a:schemeClr val="bg1"/>
                        </a:solidFill>
                        <a:effectLst/>
                        <a:latin typeface="DM Sans"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solidFill>
                  </a:tcPr>
                </a:tc>
                <a:tc>
                  <a:txBody>
                    <a:bodyPr/>
                    <a:lstStyle/>
                    <a:p>
                      <a:pPr marL="0" indent="0" algn="l" rtl="0" fontAlgn="base">
                        <a:buFont typeface="Arial" panose="020B0604020202020204" pitchFamily="34" charset="0"/>
                        <a:buNone/>
                      </a:pPr>
                      <a:r>
                        <a:rPr lang="en-GB" sz="1200" b="0" i="0" dirty="0">
                          <a:solidFill>
                            <a:schemeClr val="accent5"/>
                          </a:solidFill>
                          <a:latin typeface="DM Sans Medium" pitchFamily="2" charset="77"/>
                        </a:rPr>
                        <a:t>What improvements can you make to the design of the product or service?</a:t>
                      </a:r>
                      <a:endParaRPr lang="en-GB" sz="1200" b="0" i="0" dirty="0">
                        <a:solidFill>
                          <a:schemeClr val="accent5"/>
                        </a:solidFill>
                        <a:effectLst/>
                        <a:latin typeface="DM Sans Medium" pitchFamily="2" charset="77"/>
                      </a:endParaRPr>
                    </a:p>
                  </a:txBody>
                  <a:tcP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6">
                        <a:alpha val="20000"/>
                      </a:schemeClr>
                    </a:solidFill>
                  </a:tcPr>
                </a:tc>
                <a:extLst>
                  <a:ext uri="{0D108BD9-81ED-4DB2-BD59-A6C34878D82A}">
                    <a16:rowId xmlns:a16="http://schemas.microsoft.com/office/drawing/2014/main" val="3491327622"/>
                  </a:ext>
                </a:extLst>
              </a:tr>
            </a:tbl>
          </a:graphicData>
        </a:graphic>
      </p:graphicFrame>
    </p:spTree>
    <p:extLst>
      <p:ext uri="{BB962C8B-B14F-4D97-AF65-F5344CB8AC3E}">
        <p14:creationId xmlns:p14="http://schemas.microsoft.com/office/powerpoint/2010/main" val="2181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C6A00-B9A3-78C9-CA0F-D63737F940FE}"/>
              </a:ext>
            </a:extLst>
          </p:cNvPr>
          <p:cNvSpPr>
            <a:spLocks noGrp="1"/>
          </p:cNvSpPr>
          <p:nvPr>
            <p:ph type="title"/>
          </p:nvPr>
        </p:nvSpPr>
        <p:spPr/>
        <p:txBody>
          <a:bodyPr/>
          <a:lstStyle/>
          <a:p>
            <a:r>
              <a:rPr lang="en-US"/>
              <a:t>IHI Change Concepts</a:t>
            </a:r>
          </a:p>
        </p:txBody>
      </p:sp>
      <p:sp>
        <p:nvSpPr>
          <p:cNvPr id="4" name="Footer Placeholder 3">
            <a:extLst>
              <a:ext uri="{FF2B5EF4-FFF2-40B4-BE49-F238E27FC236}">
                <a16:creationId xmlns:a16="http://schemas.microsoft.com/office/drawing/2014/main" id="{CDD5773E-C08B-907E-0216-B9C55334C4DF}"/>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5500D996-8EDF-61BF-6F2A-46B460DD2242}"/>
              </a:ext>
            </a:extLst>
          </p:cNvPr>
          <p:cNvSpPr>
            <a:spLocks noGrp="1"/>
          </p:cNvSpPr>
          <p:nvPr>
            <p:ph type="sldNum" sz="quarter" idx="12"/>
          </p:nvPr>
        </p:nvSpPr>
        <p:spPr/>
        <p:txBody>
          <a:bodyPr/>
          <a:lstStyle/>
          <a:p>
            <a:fld id="{16C5AC08-0ACD-404A-9C9F-AB39E786C34A}" type="slidenum">
              <a:rPr lang="en-GB"/>
              <a:t>40</a:t>
            </a:fld>
            <a:endParaRPr lang="en-GB"/>
          </a:p>
        </p:txBody>
      </p:sp>
      <p:sp>
        <p:nvSpPr>
          <p:cNvPr id="6" name="Text Placeholder 5">
            <a:extLst>
              <a:ext uri="{FF2B5EF4-FFF2-40B4-BE49-F238E27FC236}">
                <a16:creationId xmlns:a16="http://schemas.microsoft.com/office/drawing/2014/main" id="{02085890-9B43-E8A9-10B4-F57014768FAB}"/>
              </a:ext>
            </a:extLst>
          </p:cNvPr>
          <p:cNvSpPr>
            <a:spLocks noGrp="1"/>
          </p:cNvSpPr>
          <p:nvPr>
            <p:ph type="body" sz="quarter" idx="13"/>
          </p:nvPr>
        </p:nvSpPr>
        <p:spPr/>
        <p:txBody>
          <a:bodyPr/>
          <a:lstStyle/>
          <a:p>
            <a:r>
              <a:rPr lang="en-US"/>
              <a:t>IHI Change Concepts</a:t>
            </a:r>
          </a:p>
        </p:txBody>
      </p:sp>
      <p:pic>
        <p:nvPicPr>
          <p:cNvPr id="8" name="Picture 7">
            <a:extLst>
              <a:ext uri="{FF2B5EF4-FFF2-40B4-BE49-F238E27FC236}">
                <a16:creationId xmlns:a16="http://schemas.microsoft.com/office/drawing/2014/main" id="{49175066-F6ED-BADD-13BB-5A0B1DB74F22}"/>
              </a:ext>
            </a:extLst>
          </p:cNvPr>
          <p:cNvPicPr>
            <a:picLocks noChangeAspect="1"/>
          </p:cNvPicPr>
          <p:nvPr/>
        </p:nvPicPr>
        <p:blipFill>
          <a:blip r:embed="rId3"/>
          <a:stretch>
            <a:fillRect/>
          </a:stretch>
        </p:blipFill>
        <p:spPr>
          <a:xfrm>
            <a:off x="-7876428" y="422275"/>
            <a:ext cx="3302000" cy="4495800"/>
          </a:xfrm>
          <a:prstGeom prst="rect">
            <a:avLst/>
          </a:prstGeom>
        </p:spPr>
      </p:pic>
      <p:sp>
        <p:nvSpPr>
          <p:cNvPr id="10" name="TextBox 9">
            <a:extLst>
              <a:ext uri="{FF2B5EF4-FFF2-40B4-BE49-F238E27FC236}">
                <a16:creationId xmlns:a16="http://schemas.microsoft.com/office/drawing/2014/main" id="{0246A3F7-637A-5640-837B-AF030DF0998A}"/>
              </a:ext>
            </a:extLst>
          </p:cNvPr>
          <p:cNvSpPr txBox="1"/>
          <p:nvPr/>
        </p:nvSpPr>
        <p:spPr>
          <a:xfrm>
            <a:off x="1077912" y="1520825"/>
            <a:ext cx="1553255" cy="553998"/>
          </a:xfrm>
          <a:prstGeom prst="rect">
            <a:avLst/>
          </a:prstGeom>
          <a:solidFill>
            <a:schemeClr val="accent1"/>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1</a:t>
            </a:r>
            <a:br>
              <a:rPr lang="en-US" sz="1000" spc="-10">
                <a:solidFill>
                  <a:schemeClr val="bg1"/>
                </a:solidFill>
                <a:latin typeface="DM Sans" pitchFamily="2" charset="77"/>
              </a:rPr>
            </a:br>
            <a:r>
              <a:rPr lang="en-US" sz="1000" spc="-10">
                <a:solidFill>
                  <a:schemeClr val="bg1"/>
                </a:solidFill>
                <a:latin typeface="DM Sans" pitchFamily="2" charset="77"/>
              </a:rPr>
              <a:t>Eliminate things that </a:t>
            </a:r>
            <a:br>
              <a:rPr lang="en-US" sz="1000" spc="-10">
                <a:solidFill>
                  <a:schemeClr val="bg1"/>
                </a:solidFill>
                <a:latin typeface="DM Sans" pitchFamily="2" charset="77"/>
              </a:rPr>
            </a:br>
            <a:r>
              <a:rPr lang="en-US" sz="1000" spc="-10">
                <a:solidFill>
                  <a:schemeClr val="bg1"/>
                </a:solidFill>
                <a:latin typeface="DM Sans" pitchFamily="2" charset="77"/>
              </a:rPr>
              <a:t>are not used</a:t>
            </a:r>
          </a:p>
        </p:txBody>
      </p:sp>
      <p:sp>
        <p:nvSpPr>
          <p:cNvPr id="11" name="TextBox 10">
            <a:extLst>
              <a:ext uri="{FF2B5EF4-FFF2-40B4-BE49-F238E27FC236}">
                <a16:creationId xmlns:a16="http://schemas.microsoft.com/office/drawing/2014/main" id="{933E7E97-030A-61C3-B0A1-3314680DAEF3}"/>
              </a:ext>
            </a:extLst>
          </p:cNvPr>
          <p:cNvSpPr txBox="1"/>
          <p:nvPr/>
        </p:nvSpPr>
        <p:spPr>
          <a:xfrm>
            <a:off x="1077912" y="2070588"/>
            <a:ext cx="1553255" cy="387750"/>
          </a:xfrm>
          <a:prstGeom prst="rect">
            <a:avLst/>
          </a:prstGeom>
          <a:solidFill>
            <a:schemeClr val="accent1"/>
          </a:solidFill>
          <a:ln w="12700">
            <a:solidFill>
              <a:schemeClr val="bg1"/>
            </a:solidFill>
          </a:ln>
        </p:spPr>
        <p:txBody>
          <a:bodyPr wrap="square" lIns="75600" tIns="39600" rIns="0" bIns="39600" rtlCol="0">
            <a:spAutoFit/>
          </a:bodyPr>
          <a:lstStyle/>
          <a:p>
            <a:pPr>
              <a:lnSpc>
                <a:spcPts val="1200"/>
              </a:lnSpc>
            </a:pPr>
            <a:r>
              <a:rPr lang="en-US" sz="1000" b="1" spc="-20">
                <a:solidFill>
                  <a:schemeClr val="bg1"/>
                </a:solidFill>
                <a:latin typeface="DM Sans" pitchFamily="2" charset="77"/>
              </a:rPr>
              <a:t>2</a:t>
            </a:r>
            <a:br>
              <a:rPr lang="en-US" sz="1000" spc="-20">
                <a:solidFill>
                  <a:schemeClr val="bg1"/>
                </a:solidFill>
                <a:latin typeface="DM Sans" pitchFamily="2" charset="77"/>
              </a:rPr>
            </a:br>
            <a:r>
              <a:rPr lang="en-US" sz="1000" spc="-20">
                <a:solidFill>
                  <a:schemeClr val="bg1"/>
                </a:solidFill>
                <a:latin typeface="DM Sans" pitchFamily="2" charset="77"/>
              </a:rPr>
              <a:t>Eliminate multiple entries</a:t>
            </a:r>
          </a:p>
        </p:txBody>
      </p:sp>
      <p:grpSp>
        <p:nvGrpSpPr>
          <p:cNvPr id="92" name="Group 91">
            <a:extLst>
              <a:ext uri="{FF2B5EF4-FFF2-40B4-BE49-F238E27FC236}">
                <a16:creationId xmlns:a16="http://schemas.microsoft.com/office/drawing/2014/main" id="{D46B3273-317B-7A8D-460B-D07B15FD95DA}"/>
              </a:ext>
            </a:extLst>
          </p:cNvPr>
          <p:cNvGrpSpPr/>
          <p:nvPr/>
        </p:nvGrpSpPr>
        <p:grpSpPr>
          <a:xfrm>
            <a:off x="1077910" y="2454071"/>
            <a:ext cx="1553257" cy="4176715"/>
            <a:chOff x="1077910" y="2626767"/>
            <a:chExt cx="1553257" cy="4176715"/>
          </a:xfrm>
        </p:grpSpPr>
        <p:sp>
          <p:nvSpPr>
            <p:cNvPr id="12" name="TextBox 11">
              <a:extLst>
                <a:ext uri="{FF2B5EF4-FFF2-40B4-BE49-F238E27FC236}">
                  <a16:creationId xmlns:a16="http://schemas.microsoft.com/office/drawing/2014/main" id="{8761A8AA-49D1-91C6-C7EA-BAD389DE1736}"/>
                </a:ext>
              </a:extLst>
            </p:cNvPr>
            <p:cNvSpPr txBox="1"/>
            <p:nvPr/>
          </p:nvSpPr>
          <p:spPr>
            <a:xfrm>
              <a:off x="1077912" y="2626767"/>
              <a:ext cx="1553255" cy="553998"/>
            </a:xfrm>
            <a:prstGeom prst="rect">
              <a:avLst/>
            </a:prstGeom>
            <a:solidFill>
              <a:schemeClr val="accent1"/>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3</a:t>
              </a:r>
              <a:br>
                <a:rPr lang="en-US" sz="1000" spc="-10">
                  <a:solidFill>
                    <a:schemeClr val="bg1"/>
                  </a:solidFill>
                  <a:latin typeface="DM Sans" pitchFamily="2" charset="77"/>
                </a:rPr>
              </a:br>
              <a:r>
                <a:rPr lang="en-US" sz="1000" spc="-10">
                  <a:solidFill>
                    <a:schemeClr val="bg1"/>
                  </a:solidFill>
                  <a:latin typeface="DM Sans" pitchFamily="2" charset="77"/>
                </a:rPr>
                <a:t>Reduce or eliminate overkill </a:t>
              </a:r>
            </a:p>
          </p:txBody>
        </p:sp>
        <p:sp>
          <p:nvSpPr>
            <p:cNvPr id="13" name="TextBox 12">
              <a:extLst>
                <a:ext uri="{FF2B5EF4-FFF2-40B4-BE49-F238E27FC236}">
                  <a16:creationId xmlns:a16="http://schemas.microsoft.com/office/drawing/2014/main" id="{7283BBBF-D05F-0E6D-3CD7-324C1260EEBF}"/>
                </a:ext>
              </a:extLst>
            </p:cNvPr>
            <p:cNvSpPr txBox="1"/>
            <p:nvPr/>
          </p:nvSpPr>
          <p:spPr>
            <a:xfrm>
              <a:off x="1077912" y="3181149"/>
              <a:ext cx="1553255" cy="553998"/>
            </a:xfrm>
            <a:prstGeom prst="rect">
              <a:avLst/>
            </a:prstGeom>
            <a:solidFill>
              <a:schemeClr val="accent1"/>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4</a:t>
              </a:r>
              <a:br>
                <a:rPr lang="en-US" sz="1000" spc="-10">
                  <a:solidFill>
                    <a:schemeClr val="bg1"/>
                  </a:solidFill>
                  <a:latin typeface="DM Sans" pitchFamily="2" charset="77"/>
                </a:rPr>
              </a:br>
              <a:r>
                <a:rPr lang="en-US" sz="1000" spc="-10">
                  <a:solidFill>
                    <a:schemeClr val="bg1"/>
                  </a:solidFill>
                  <a:latin typeface="DM Sans" pitchFamily="2" charset="77"/>
                </a:rPr>
                <a:t>Reduce controls on </a:t>
              </a:r>
              <a:br>
                <a:rPr lang="en-US" sz="1000" spc="-10">
                  <a:solidFill>
                    <a:schemeClr val="bg1"/>
                  </a:solidFill>
                  <a:latin typeface="DM Sans" pitchFamily="2" charset="77"/>
                </a:rPr>
              </a:br>
              <a:r>
                <a:rPr lang="en-US" sz="1000" spc="-10">
                  <a:solidFill>
                    <a:schemeClr val="bg1"/>
                  </a:solidFill>
                  <a:latin typeface="DM Sans" pitchFamily="2" charset="77"/>
                </a:rPr>
                <a:t>the system </a:t>
              </a:r>
            </a:p>
          </p:txBody>
        </p:sp>
        <p:sp>
          <p:nvSpPr>
            <p:cNvPr id="14" name="TextBox 13">
              <a:extLst>
                <a:ext uri="{FF2B5EF4-FFF2-40B4-BE49-F238E27FC236}">
                  <a16:creationId xmlns:a16="http://schemas.microsoft.com/office/drawing/2014/main" id="{E5609942-82A6-6D85-0FD5-9594D9E3A7B5}"/>
                </a:ext>
              </a:extLst>
            </p:cNvPr>
            <p:cNvSpPr txBox="1"/>
            <p:nvPr/>
          </p:nvSpPr>
          <p:spPr>
            <a:xfrm>
              <a:off x="1077912" y="3732794"/>
              <a:ext cx="1553255" cy="393930"/>
            </a:xfrm>
            <a:prstGeom prst="rect">
              <a:avLst/>
            </a:prstGeom>
            <a:solidFill>
              <a:schemeClr val="accent1"/>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5</a:t>
              </a:r>
              <a:br>
                <a:rPr lang="en-US" sz="1000" spc="-10">
                  <a:solidFill>
                    <a:schemeClr val="bg1"/>
                  </a:solidFill>
                  <a:latin typeface="DM Sans" pitchFamily="2" charset="77"/>
                </a:rPr>
              </a:br>
              <a:r>
                <a:rPr lang="en-US" sz="1000" spc="-10">
                  <a:solidFill>
                    <a:schemeClr val="bg1"/>
                  </a:solidFill>
                  <a:latin typeface="DM Sans" pitchFamily="2" charset="77"/>
                </a:rPr>
                <a:t>Recycle or reuse </a:t>
              </a:r>
            </a:p>
          </p:txBody>
        </p:sp>
        <p:sp>
          <p:nvSpPr>
            <p:cNvPr id="15" name="TextBox 14">
              <a:extLst>
                <a:ext uri="{FF2B5EF4-FFF2-40B4-BE49-F238E27FC236}">
                  <a16:creationId xmlns:a16="http://schemas.microsoft.com/office/drawing/2014/main" id="{BAD9A924-95E4-F15F-1987-D788CF244972}"/>
                </a:ext>
              </a:extLst>
            </p:cNvPr>
            <p:cNvSpPr txBox="1"/>
            <p:nvPr/>
          </p:nvSpPr>
          <p:spPr>
            <a:xfrm>
              <a:off x="1077912" y="4117290"/>
              <a:ext cx="1553255" cy="393930"/>
            </a:xfrm>
            <a:prstGeom prst="rect">
              <a:avLst/>
            </a:prstGeom>
            <a:solidFill>
              <a:schemeClr val="accent1"/>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6</a:t>
              </a:r>
              <a:br>
                <a:rPr lang="en-US" sz="1000" spc="-10">
                  <a:solidFill>
                    <a:schemeClr val="bg1"/>
                  </a:solidFill>
                  <a:latin typeface="DM Sans" pitchFamily="2" charset="77"/>
                </a:rPr>
              </a:br>
              <a:r>
                <a:rPr lang="en-US" sz="1000" spc="-10">
                  <a:solidFill>
                    <a:schemeClr val="bg1"/>
                  </a:solidFill>
                  <a:latin typeface="DM Sans" pitchFamily="2" charset="77"/>
                </a:rPr>
                <a:t>Use substitution </a:t>
              </a:r>
            </a:p>
          </p:txBody>
        </p:sp>
        <p:sp>
          <p:nvSpPr>
            <p:cNvPr id="16" name="TextBox 15">
              <a:extLst>
                <a:ext uri="{FF2B5EF4-FFF2-40B4-BE49-F238E27FC236}">
                  <a16:creationId xmlns:a16="http://schemas.microsoft.com/office/drawing/2014/main" id="{A8704590-B870-9A62-C835-A67808D29AF6}"/>
                </a:ext>
              </a:extLst>
            </p:cNvPr>
            <p:cNvSpPr txBox="1"/>
            <p:nvPr/>
          </p:nvSpPr>
          <p:spPr>
            <a:xfrm>
              <a:off x="1077912" y="4514331"/>
              <a:ext cx="1553255" cy="400110"/>
            </a:xfrm>
            <a:prstGeom prst="rect">
              <a:avLst/>
            </a:prstGeom>
            <a:solidFill>
              <a:schemeClr val="accent1"/>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7</a:t>
              </a:r>
              <a:br>
                <a:rPr lang="en-US" sz="1000" spc="-10">
                  <a:solidFill>
                    <a:schemeClr val="bg1"/>
                  </a:solidFill>
                  <a:latin typeface="DM Sans" pitchFamily="2" charset="77"/>
                </a:rPr>
              </a:br>
              <a:r>
                <a:rPr lang="en-US" sz="1000" spc="-10">
                  <a:solidFill>
                    <a:schemeClr val="bg1"/>
                  </a:solidFill>
                  <a:latin typeface="DM Sans" pitchFamily="2" charset="77"/>
                </a:rPr>
                <a:t>Reduce classifications  </a:t>
              </a:r>
            </a:p>
          </p:txBody>
        </p:sp>
        <p:sp>
          <p:nvSpPr>
            <p:cNvPr id="17" name="TextBox 16">
              <a:extLst>
                <a:ext uri="{FF2B5EF4-FFF2-40B4-BE49-F238E27FC236}">
                  <a16:creationId xmlns:a16="http://schemas.microsoft.com/office/drawing/2014/main" id="{5C703888-F676-8055-E15E-287A7004499B}"/>
                </a:ext>
              </a:extLst>
            </p:cNvPr>
            <p:cNvSpPr txBox="1"/>
            <p:nvPr/>
          </p:nvSpPr>
          <p:spPr>
            <a:xfrm>
              <a:off x="1077912" y="4913734"/>
              <a:ext cx="1553255" cy="400110"/>
            </a:xfrm>
            <a:prstGeom prst="rect">
              <a:avLst/>
            </a:prstGeom>
            <a:solidFill>
              <a:schemeClr val="accent1"/>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8</a:t>
              </a:r>
              <a:br>
                <a:rPr lang="en-US" sz="1000" spc="-10">
                  <a:solidFill>
                    <a:schemeClr val="bg1"/>
                  </a:solidFill>
                  <a:latin typeface="DM Sans" pitchFamily="2" charset="77"/>
                </a:rPr>
              </a:br>
              <a:r>
                <a:rPr lang="en-US" sz="1000" spc="-10">
                  <a:solidFill>
                    <a:schemeClr val="bg1"/>
                  </a:solidFill>
                  <a:latin typeface="DM Sans" pitchFamily="2" charset="77"/>
                </a:rPr>
                <a:t>Remove intermediaries </a:t>
              </a:r>
            </a:p>
          </p:txBody>
        </p:sp>
        <p:sp>
          <p:nvSpPr>
            <p:cNvPr id="18" name="TextBox 17">
              <a:extLst>
                <a:ext uri="{FF2B5EF4-FFF2-40B4-BE49-F238E27FC236}">
                  <a16:creationId xmlns:a16="http://schemas.microsoft.com/office/drawing/2014/main" id="{056FD0FC-1EFC-0A90-E4AC-6A2DA92DDC97}"/>
                </a:ext>
              </a:extLst>
            </p:cNvPr>
            <p:cNvSpPr txBox="1"/>
            <p:nvPr/>
          </p:nvSpPr>
          <p:spPr>
            <a:xfrm>
              <a:off x="1077912" y="5310715"/>
              <a:ext cx="1553255" cy="553998"/>
            </a:xfrm>
            <a:prstGeom prst="rect">
              <a:avLst/>
            </a:prstGeom>
            <a:solidFill>
              <a:schemeClr val="accent1"/>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9</a:t>
              </a:r>
              <a:br>
                <a:rPr lang="en-US" sz="1000" spc="-10">
                  <a:solidFill>
                    <a:schemeClr val="bg1"/>
                  </a:solidFill>
                  <a:latin typeface="DM Sans" pitchFamily="2" charset="77"/>
                </a:rPr>
              </a:br>
              <a:r>
                <a:rPr lang="en-US" sz="1000" spc="-10">
                  <a:solidFill>
                    <a:schemeClr val="bg1"/>
                  </a:solidFill>
                  <a:latin typeface="DM Sans" pitchFamily="2" charset="77"/>
                </a:rPr>
                <a:t>Match the amount to the need  </a:t>
              </a:r>
            </a:p>
          </p:txBody>
        </p:sp>
        <p:sp>
          <p:nvSpPr>
            <p:cNvPr id="19" name="TextBox 18">
              <a:extLst>
                <a:ext uri="{FF2B5EF4-FFF2-40B4-BE49-F238E27FC236}">
                  <a16:creationId xmlns:a16="http://schemas.microsoft.com/office/drawing/2014/main" id="{83106146-BC62-C706-BA7F-5CE2BA872919}"/>
                </a:ext>
              </a:extLst>
            </p:cNvPr>
            <p:cNvSpPr txBox="1"/>
            <p:nvPr/>
          </p:nvSpPr>
          <p:spPr>
            <a:xfrm>
              <a:off x="1077911" y="5867057"/>
              <a:ext cx="1553255" cy="393930"/>
            </a:xfrm>
            <a:prstGeom prst="rect">
              <a:avLst/>
            </a:prstGeom>
            <a:solidFill>
              <a:schemeClr val="accent1"/>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10</a:t>
              </a:r>
              <a:br>
                <a:rPr lang="en-US" sz="1000" spc="-10">
                  <a:solidFill>
                    <a:schemeClr val="bg1"/>
                  </a:solidFill>
                  <a:latin typeface="DM Sans" pitchFamily="2" charset="77"/>
                </a:rPr>
              </a:br>
              <a:r>
                <a:rPr lang="en-US" sz="1000" spc="-10">
                  <a:solidFill>
                    <a:schemeClr val="bg1"/>
                  </a:solidFill>
                  <a:latin typeface="DM Sans" pitchFamily="2" charset="77"/>
                </a:rPr>
                <a:t>Use sampling  </a:t>
              </a:r>
            </a:p>
          </p:txBody>
        </p:sp>
        <p:sp>
          <p:nvSpPr>
            <p:cNvPr id="20" name="TextBox 19">
              <a:extLst>
                <a:ext uri="{FF2B5EF4-FFF2-40B4-BE49-F238E27FC236}">
                  <a16:creationId xmlns:a16="http://schemas.microsoft.com/office/drawing/2014/main" id="{C9AA170A-6889-6869-13B1-74F6FB0746E4}"/>
                </a:ext>
              </a:extLst>
            </p:cNvPr>
            <p:cNvSpPr txBox="1"/>
            <p:nvPr/>
          </p:nvSpPr>
          <p:spPr>
            <a:xfrm>
              <a:off x="1077910" y="6249484"/>
              <a:ext cx="1553255" cy="553998"/>
            </a:xfrm>
            <a:prstGeom prst="rect">
              <a:avLst/>
            </a:prstGeom>
            <a:solidFill>
              <a:schemeClr val="accent1"/>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11</a:t>
              </a:r>
              <a:br>
                <a:rPr lang="en-US" sz="1000" spc="-10">
                  <a:solidFill>
                    <a:schemeClr val="bg1"/>
                  </a:solidFill>
                  <a:latin typeface="DM Sans" pitchFamily="2" charset="77"/>
                </a:rPr>
              </a:br>
              <a:r>
                <a:rPr lang="en-US" sz="1000" spc="-10">
                  <a:solidFill>
                    <a:schemeClr val="bg1"/>
                  </a:solidFill>
                  <a:latin typeface="DM Sans" pitchFamily="2" charset="77"/>
                </a:rPr>
                <a:t>Change targets or </a:t>
              </a:r>
              <a:br>
                <a:rPr lang="en-US" sz="1000" spc="-10">
                  <a:solidFill>
                    <a:schemeClr val="bg1"/>
                  </a:solidFill>
                  <a:latin typeface="DM Sans" pitchFamily="2" charset="77"/>
                </a:rPr>
              </a:br>
              <a:r>
                <a:rPr lang="en-US" sz="1000" spc="-10">
                  <a:solidFill>
                    <a:schemeClr val="bg1"/>
                  </a:solidFill>
                  <a:latin typeface="DM Sans" pitchFamily="2" charset="77"/>
                </a:rPr>
                <a:t>set points  </a:t>
              </a:r>
            </a:p>
          </p:txBody>
        </p:sp>
      </p:grpSp>
      <p:sp>
        <p:nvSpPr>
          <p:cNvPr id="21" name="TextBox 20">
            <a:extLst>
              <a:ext uri="{FF2B5EF4-FFF2-40B4-BE49-F238E27FC236}">
                <a16:creationId xmlns:a16="http://schemas.microsoft.com/office/drawing/2014/main" id="{34B6CE0B-F0CA-441E-46E5-7ED885FAA244}"/>
              </a:ext>
            </a:extLst>
          </p:cNvPr>
          <p:cNvSpPr txBox="1"/>
          <p:nvPr/>
        </p:nvSpPr>
        <p:spPr>
          <a:xfrm>
            <a:off x="2631167" y="1516626"/>
            <a:ext cx="1553255" cy="393930"/>
          </a:xfrm>
          <a:prstGeom prst="rect">
            <a:avLst/>
          </a:prstGeom>
          <a:solidFill>
            <a:schemeClr val="accent2"/>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12</a:t>
            </a:r>
            <a:br>
              <a:rPr lang="en-US" sz="1000" spc="-10">
                <a:solidFill>
                  <a:schemeClr val="bg1"/>
                </a:solidFill>
                <a:latin typeface="DM Sans" pitchFamily="2" charset="77"/>
              </a:rPr>
            </a:br>
            <a:r>
              <a:rPr lang="en-US" sz="1000" spc="-10">
                <a:solidFill>
                  <a:schemeClr val="bg1"/>
                </a:solidFill>
                <a:latin typeface="DM Sans" pitchFamily="2" charset="77"/>
              </a:rPr>
              <a:t>Synchronise</a:t>
            </a:r>
          </a:p>
        </p:txBody>
      </p:sp>
      <p:sp>
        <p:nvSpPr>
          <p:cNvPr id="22" name="TextBox 21">
            <a:extLst>
              <a:ext uri="{FF2B5EF4-FFF2-40B4-BE49-F238E27FC236}">
                <a16:creationId xmlns:a16="http://schemas.microsoft.com/office/drawing/2014/main" id="{0CDA169C-6E55-3F31-5AE7-C7F3CC933EB7}"/>
              </a:ext>
            </a:extLst>
          </p:cNvPr>
          <p:cNvSpPr txBox="1"/>
          <p:nvPr/>
        </p:nvSpPr>
        <p:spPr>
          <a:xfrm>
            <a:off x="2631167" y="1904020"/>
            <a:ext cx="1553255" cy="553998"/>
          </a:xfrm>
          <a:prstGeom prst="rect">
            <a:avLst/>
          </a:prstGeom>
          <a:solidFill>
            <a:schemeClr val="accent2"/>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13</a:t>
            </a:r>
            <a:br>
              <a:rPr lang="en-US" sz="1000" spc="-10">
                <a:solidFill>
                  <a:schemeClr val="bg1"/>
                </a:solidFill>
                <a:latin typeface="DM Sans" pitchFamily="2" charset="77"/>
              </a:rPr>
            </a:br>
            <a:r>
              <a:rPr lang="en-US" sz="1000" spc="-10">
                <a:solidFill>
                  <a:schemeClr val="bg1"/>
                </a:solidFill>
                <a:latin typeface="DM Sans" pitchFamily="2" charset="77"/>
              </a:rPr>
              <a:t>Schedule into multiple processes </a:t>
            </a:r>
          </a:p>
        </p:txBody>
      </p:sp>
      <p:sp>
        <p:nvSpPr>
          <p:cNvPr id="23" name="TextBox 22">
            <a:extLst>
              <a:ext uri="{FF2B5EF4-FFF2-40B4-BE49-F238E27FC236}">
                <a16:creationId xmlns:a16="http://schemas.microsoft.com/office/drawing/2014/main" id="{DE77FA41-EE10-D94C-174C-1C28CF3FAD77}"/>
              </a:ext>
            </a:extLst>
          </p:cNvPr>
          <p:cNvSpPr txBox="1"/>
          <p:nvPr/>
        </p:nvSpPr>
        <p:spPr>
          <a:xfrm>
            <a:off x="2631167" y="2457146"/>
            <a:ext cx="1553255" cy="393930"/>
          </a:xfrm>
          <a:prstGeom prst="rect">
            <a:avLst/>
          </a:prstGeom>
          <a:solidFill>
            <a:schemeClr val="accent2"/>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14</a:t>
            </a:r>
            <a:br>
              <a:rPr lang="en-US" sz="1000" spc="-10">
                <a:solidFill>
                  <a:schemeClr val="bg1"/>
                </a:solidFill>
                <a:latin typeface="DM Sans" pitchFamily="2" charset="77"/>
              </a:rPr>
            </a:br>
            <a:r>
              <a:rPr lang="en-US" sz="1000" spc="-10">
                <a:solidFill>
                  <a:schemeClr val="bg1"/>
                </a:solidFill>
                <a:latin typeface="DM Sans" pitchFamily="2" charset="77"/>
              </a:rPr>
              <a:t>Minimise handoffs </a:t>
            </a:r>
          </a:p>
        </p:txBody>
      </p:sp>
      <p:sp>
        <p:nvSpPr>
          <p:cNvPr id="24" name="TextBox 23">
            <a:extLst>
              <a:ext uri="{FF2B5EF4-FFF2-40B4-BE49-F238E27FC236}">
                <a16:creationId xmlns:a16="http://schemas.microsoft.com/office/drawing/2014/main" id="{204DB4A2-7B36-7475-FD10-0420CCE48234}"/>
              </a:ext>
            </a:extLst>
          </p:cNvPr>
          <p:cNvSpPr txBox="1"/>
          <p:nvPr/>
        </p:nvSpPr>
        <p:spPr>
          <a:xfrm>
            <a:off x="2631167" y="2855022"/>
            <a:ext cx="1553255" cy="541638"/>
          </a:xfrm>
          <a:prstGeom prst="rect">
            <a:avLst/>
          </a:prstGeom>
          <a:solidFill>
            <a:schemeClr val="accent2"/>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15</a:t>
            </a:r>
            <a:br>
              <a:rPr lang="en-US" sz="1000" spc="-10">
                <a:solidFill>
                  <a:schemeClr val="bg1"/>
                </a:solidFill>
                <a:latin typeface="DM Sans" pitchFamily="2" charset="77"/>
              </a:rPr>
            </a:br>
            <a:r>
              <a:rPr lang="en-US" sz="1000" spc="-10">
                <a:solidFill>
                  <a:schemeClr val="bg1"/>
                </a:solidFill>
                <a:latin typeface="DM Sans" pitchFamily="2" charset="77"/>
              </a:rPr>
              <a:t>Move steps in the process close together  </a:t>
            </a:r>
          </a:p>
        </p:txBody>
      </p:sp>
      <p:grpSp>
        <p:nvGrpSpPr>
          <p:cNvPr id="90" name="Group 89">
            <a:extLst>
              <a:ext uri="{FF2B5EF4-FFF2-40B4-BE49-F238E27FC236}">
                <a16:creationId xmlns:a16="http://schemas.microsoft.com/office/drawing/2014/main" id="{D49A4CE8-4602-82F4-8D01-936A4B90BB7F}"/>
              </a:ext>
            </a:extLst>
          </p:cNvPr>
          <p:cNvGrpSpPr/>
          <p:nvPr/>
        </p:nvGrpSpPr>
        <p:grpSpPr>
          <a:xfrm>
            <a:off x="2631165" y="3396660"/>
            <a:ext cx="1553257" cy="2853858"/>
            <a:chOff x="2631165" y="3564846"/>
            <a:chExt cx="1553257" cy="2853858"/>
          </a:xfrm>
        </p:grpSpPr>
        <p:sp>
          <p:nvSpPr>
            <p:cNvPr id="25" name="TextBox 24">
              <a:extLst>
                <a:ext uri="{FF2B5EF4-FFF2-40B4-BE49-F238E27FC236}">
                  <a16:creationId xmlns:a16="http://schemas.microsoft.com/office/drawing/2014/main" id="{757A03C6-EEA8-AB78-1EDD-83664C898813}"/>
                </a:ext>
              </a:extLst>
            </p:cNvPr>
            <p:cNvSpPr txBox="1"/>
            <p:nvPr/>
          </p:nvSpPr>
          <p:spPr>
            <a:xfrm>
              <a:off x="2631167" y="3564846"/>
              <a:ext cx="1553255" cy="553998"/>
            </a:xfrm>
            <a:prstGeom prst="rect">
              <a:avLst/>
            </a:prstGeom>
            <a:solidFill>
              <a:schemeClr val="accent2"/>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16</a:t>
              </a:r>
              <a:br>
                <a:rPr lang="en-US" sz="1000" spc="-10">
                  <a:solidFill>
                    <a:schemeClr val="bg1"/>
                  </a:solidFill>
                  <a:latin typeface="DM Sans" pitchFamily="2" charset="77"/>
                </a:rPr>
              </a:br>
              <a:r>
                <a:rPr lang="en-US" sz="1000" spc="-10">
                  <a:solidFill>
                    <a:schemeClr val="bg1"/>
                  </a:solidFill>
                  <a:latin typeface="DM Sans" pitchFamily="2" charset="77"/>
                </a:rPr>
                <a:t>Find and remove bottlenecks   </a:t>
              </a:r>
            </a:p>
          </p:txBody>
        </p:sp>
        <p:sp>
          <p:nvSpPr>
            <p:cNvPr id="26" name="TextBox 25">
              <a:extLst>
                <a:ext uri="{FF2B5EF4-FFF2-40B4-BE49-F238E27FC236}">
                  <a16:creationId xmlns:a16="http://schemas.microsoft.com/office/drawing/2014/main" id="{C948DB21-4D7D-DCC8-EF83-846A37F61741}"/>
                </a:ext>
              </a:extLst>
            </p:cNvPr>
            <p:cNvSpPr txBox="1"/>
            <p:nvPr/>
          </p:nvSpPr>
          <p:spPr>
            <a:xfrm>
              <a:off x="2631167" y="4119634"/>
              <a:ext cx="1553255" cy="393930"/>
            </a:xfrm>
            <a:prstGeom prst="rect">
              <a:avLst/>
            </a:prstGeom>
            <a:solidFill>
              <a:schemeClr val="accent2"/>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17</a:t>
              </a:r>
              <a:br>
                <a:rPr lang="en-US" sz="1000" spc="-10">
                  <a:solidFill>
                    <a:schemeClr val="bg1"/>
                  </a:solidFill>
                  <a:latin typeface="DM Sans" pitchFamily="2" charset="77"/>
                </a:rPr>
              </a:br>
              <a:r>
                <a:rPr lang="en-US" sz="1000" spc="-10">
                  <a:solidFill>
                    <a:schemeClr val="bg1"/>
                  </a:solidFill>
                  <a:latin typeface="DM Sans" pitchFamily="2" charset="77"/>
                </a:rPr>
                <a:t>Use automation </a:t>
              </a:r>
            </a:p>
          </p:txBody>
        </p:sp>
        <p:sp>
          <p:nvSpPr>
            <p:cNvPr id="27" name="TextBox 26">
              <a:extLst>
                <a:ext uri="{FF2B5EF4-FFF2-40B4-BE49-F238E27FC236}">
                  <a16:creationId xmlns:a16="http://schemas.microsoft.com/office/drawing/2014/main" id="{32C0C8C2-CDC5-A6F3-4F73-D8596491C1E7}"/>
                </a:ext>
              </a:extLst>
            </p:cNvPr>
            <p:cNvSpPr txBox="1"/>
            <p:nvPr/>
          </p:nvSpPr>
          <p:spPr>
            <a:xfrm>
              <a:off x="2631167" y="4518160"/>
              <a:ext cx="1553255" cy="393930"/>
            </a:xfrm>
            <a:prstGeom prst="rect">
              <a:avLst/>
            </a:prstGeom>
            <a:solidFill>
              <a:schemeClr val="accent2"/>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18</a:t>
              </a:r>
              <a:br>
                <a:rPr lang="en-US" sz="1000" spc="-10">
                  <a:solidFill>
                    <a:schemeClr val="bg1"/>
                  </a:solidFill>
                  <a:latin typeface="DM Sans" pitchFamily="2" charset="77"/>
                </a:rPr>
              </a:br>
              <a:r>
                <a:rPr lang="en-US" sz="1000" spc="-10">
                  <a:solidFill>
                    <a:schemeClr val="bg1"/>
                  </a:solidFill>
                  <a:latin typeface="DM Sans" pitchFamily="2" charset="77"/>
                </a:rPr>
                <a:t>Smooth workflow</a:t>
              </a:r>
            </a:p>
          </p:txBody>
        </p:sp>
        <p:sp>
          <p:nvSpPr>
            <p:cNvPr id="28" name="TextBox 27">
              <a:extLst>
                <a:ext uri="{FF2B5EF4-FFF2-40B4-BE49-F238E27FC236}">
                  <a16:creationId xmlns:a16="http://schemas.microsoft.com/office/drawing/2014/main" id="{709DC204-B150-72D4-9B21-525F85C6A270}"/>
                </a:ext>
              </a:extLst>
            </p:cNvPr>
            <p:cNvSpPr txBox="1"/>
            <p:nvPr/>
          </p:nvSpPr>
          <p:spPr>
            <a:xfrm>
              <a:off x="2631167" y="4914049"/>
              <a:ext cx="1553255" cy="393930"/>
            </a:xfrm>
            <a:prstGeom prst="rect">
              <a:avLst/>
            </a:prstGeom>
            <a:solidFill>
              <a:schemeClr val="accent2"/>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19</a:t>
              </a:r>
              <a:br>
                <a:rPr lang="en-US" sz="1000" spc="-10">
                  <a:solidFill>
                    <a:schemeClr val="bg1"/>
                  </a:solidFill>
                  <a:latin typeface="DM Sans" pitchFamily="2" charset="77"/>
                </a:rPr>
              </a:br>
              <a:r>
                <a:rPr lang="en-US" sz="1000" spc="-10">
                  <a:solidFill>
                    <a:schemeClr val="bg1"/>
                  </a:solidFill>
                  <a:latin typeface="DM Sans" pitchFamily="2" charset="77"/>
                </a:rPr>
                <a:t>Do tasks in parallel</a:t>
              </a:r>
            </a:p>
          </p:txBody>
        </p:sp>
        <p:sp>
          <p:nvSpPr>
            <p:cNvPr id="29" name="TextBox 28">
              <a:extLst>
                <a:ext uri="{FF2B5EF4-FFF2-40B4-BE49-F238E27FC236}">
                  <a16:creationId xmlns:a16="http://schemas.microsoft.com/office/drawing/2014/main" id="{1F0262C2-F38D-39A7-5D12-B929086F8E50}"/>
                </a:ext>
              </a:extLst>
            </p:cNvPr>
            <p:cNvSpPr txBox="1"/>
            <p:nvPr/>
          </p:nvSpPr>
          <p:spPr>
            <a:xfrm>
              <a:off x="2631165" y="5310708"/>
              <a:ext cx="1553255" cy="553998"/>
            </a:xfrm>
            <a:prstGeom prst="rect">
              <a:avLst/>
            </a:prstGeom>
            <a:solidFill>
              <a:schemeClr val="accent2"/>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20</a:t>
              </a:r>
              <a:br>
                <a:rPr lang="en-US" sz="1000" spc="-10">
                  <a:solidFill>
                    <a:schemeClr val="bg1"/>
                  </a:solidFill>
                  <a:latin typeface="DM Sans" pitchFamily="2" charset="77"/>
                </a:rPr>
              </a:br>
              <a:r>
                <a:rPr lang="en-US" sz="1000" spc="-10">
                  <a:solidFill>
                    <a:schemeClr val="bg1"/>
                  </a:solidFill>
                  <a:latin typeface="DM Sans" pitchFamily="2" charset="77"/>
                </a:rPr>
                <a:t>Consider people as in the same system</a:t>
              </a:r>
            </a:p>
          </p:txBody>
        </p:sp>
        <p:sp>
          <p:nvSpPr>
            <p:cNvPr id="30" name="TextBox 29">
              <a:extLst>
                <a:ext uri="{FF2B5EF4-FFF2-40B4-BE49-F238E27FC236}">
                  <a16:creationId xmlns:a16="http://schemas.microsoft.com/office/drawing/2014/main" id="{828131BE-62E0-F0D2-A439-FD8F145E393F}"/>
                </a:ext>
              </a:extLst>
            </p:cNvPr>
            <p:cNvSpPr txBox="1"/>
            <p:nvPr/>
          </p:nvSpPr>
          <p:spPr>
            <a:xfrm>
              <a:off x="2631165" y="5864706"/>
              <a:ext cx="1553255" cy="553998"/>
            </a:xfrm>
            <a:prstGeom prst="rect">
              <a:avLst/>
            </a:prstGeom>
            <a:solidFill>
              <a:schemeClr val="accent2"/>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21</a:t>
              </a:r>
              <a:br>
                <a:rPr lang="en-US" sz="1000" spc="-10">
                  <a:solidFill>
                    <a:schemeClr val="bg1"/>
                  </a:solidFill>
                  <a:latin typeface="DM Sans" pitchFamily="2" charset="77"/>
                </a:rPr>
              </a:br>
              <a:r>
                <a:rPr lang="en-US" sz="1000" spc="-10">
                  <a:solidFill>
                    <a:schemeClr val="bg1"/>
                  </a:solidFill>
                  <a:latin typeface="DM Sans" pitchFamily="2" charset="77"/>
                </a:rPr>
                <a:t>Use multiple </a:t>
              </a:r>
              <a:br>
                <a:rPr lang="en-US" sz="1000" spc="-10">
                  <a:solidFill>
                    <a:schemeClr val="bg1"/>
                  </a:solidFill>
                  <a:latin typeface="DM Sans" pitchFamily="2" charset="77"/>
                </a:rPr>
              </a:br>
              <a:r>
                <a:rPr lang="en-US" sz="1000" spc="-10">
                  <a:solidFill>
                    <a:schemeClr val="bg1"/>
                  </a:solidFill>
                  <a:latin typeface="DM Sans" pitchFamily="2" charset="77"/>
                </a:rPr>
                <a:t>processing units</a:t>
              </a:r>
            </a:p>
          </p:txBody>
        </p:sp>
      </p:grpSp>
      <p:sp>
        <p:nvSpPr>
          <p:cNvPr id="31" name="TextBox 30">
            <a:extLst>
              <a:ext uri="{FF2B5EF4-FFF2-40B4-BE49-F238E27FC236}">
                <a16:creationId xmlns:a16="http://schemas.microsoft.com/office/drawing/2014/main" id="{8A5B9BCA-EEF4-3CE2-4023-3C4A8EB0EF68}"/>
              </a:ext>
            </a:extLst>
          </p:cNvPr>
          <p:cNvSpPr txBox="1"/>
          <p:nvPr/>
        </p:nvSpPr>
        <p:spPr>
          <a:xfrm>
            <a:off x="4184189" y="1525049"/>
            <a:ext cx="1553255" cy="400110"/>
          </a:xfrm>
          <a:prstGeom prst="rect">
            <a:avLst/>
          </a:prstGeom>
          <a:solidFill>
            <a:schemeClr val="accent2"/>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22</a:t>
            </a:r>
            <a:br>
              <a:rPr lang="en-US" sz="1000" spc="-10">
                <a:solidFill>
                  <a:schemeClr val="bg1"/>
                </a:solidFill>
                <a:latin typeface="DM Sans" pitchFamily="2" charset="77"/>
              </a:rPr>
            </a:br>
            <a:r>
              <a:rPr lang="en-US" sz="1000" spc="-10">
                <a:solidFill>
                  <a:schemeClr val="bg1"/>
                </a:solidFill>
                <a:latin typeface="DM Sans" pitchFamily="2" charset="77"/>
              </a:rPr>
              <a:t>Adjust to peak demand</a:t>
            </a:r>
          </a:p>
        </p:txBody>
      </p:sp>
      <p:sp>
        <p:nvSpPr>
          <p:cNvPr id="32" name="TextBox 31">
            <a:extLst>
              <a:ext uri="{FF2B5EF4-FFF2-40B4-BE49-F238E27FC236}">
                <a16:creationId xmlns:a16="http://schemas.microsoft.com/office/drawing/2014/main" id="{ED776FD7-76BE-8454-DAF3-0D8C19AAD0A9}"/>
              </a:ext>
            </a:extLst>
          </p:cNvPr>
          <p:cNvSpPr txBox="1"/>
          <p:nvPr/>
        </p:nvSpPr>
        <p:spPr>
          <a:xfrm>
            <a:off x="4184423" y="1907925"/>
            <a:ext cx="1553255" cy="553998"/>
          </a:xfrm>
          <a:prstGeom prst="rect">
            <a:avLst/>
          </a:prstGeom>
          <a:solidFill>
            <a:srgbClr val="7A3F7D"/>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23</a:t>
            </a:r>
            <a:br>
              <a:rPr lang="en-US" sz="1000" spc="-10">
                <a:solidFill>
                  <a:schemeClr val="bg1"/>
                </a:solidFill>
                <a:latin typeface="DM Sans" pitchFamily="2" charset="77"/>
              </a:rPr>
            </a:br>
            <a:r>
              <a:rPr lang="en-US" sz="1000" spc="-10">
                <a:solidFill>
                  <a:schemeClr val="bg1"/>
                </a:solidFill>
                <a:latin typeface="DM Sans" pitchFamily="2" charset="77"/>
              </a:rPr>
              <a:t>Match inventory to predicted demand  </a:t>
            </a:r>
          </a:p>
        </p:txBody>
      </p:sp>
      <p:sp>
        <p:nvSpPr>
          <p:cNvPr id="33" name="TextBox 32">
            <a:extLst>
              <a:ext uri="{FF2B5EF4-FFF2-40B4-BE49-F238E27FC236}">
                <a16:creationId xmlns:a16="http://schemas.microsoft.com/office/drawing/2014/main" id="{67D12198-D3CF-3169-682A-E512548E5D2F}"/>
              </a:ext>
            </a:extLst>
          </p:cNvPr>
          <p:cNvSpPr txBox="1"/>
          <p:nvPr/>
        </p:nvSpPr>
        <p:spPr>
          <a:xfrm>
            <a:off x="4184423" y="2464785"/>
            <a:ext cx="1553255" cy="393930"/>
          </a:xfrm>
          <a:prstGeom prst="rect">
            <a:avLst/>
          </a:prstGeom>
          <a:solidFill>
            <a:srgbClr val="7A3F7D"/>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24</a:t>
            </a:r>
            <a:br>
              <a:rPr lang="en-US" sz="1000" spc="-10">
                <a:solidFill>
                  <a:schemeClr val="bg1"/>
                </a:solidFill>
                <a:latin typeface="DM Sans" pitchFamily="2" charset="77"/>
              </a:rPr>
            </a:br>
            <a:r>
              <a:rPr lang="en-US" sz="1000" spc="-10">
                <a:solidFill>
                  <a:schemeClr val="bg1"/>
                </a:solidFill>
                <a:latin typeface="DM Sans" pitchFamily="2" charset="77"/>
              </a:rPr>
              <a:t>Use pull systems</a:t>
            </a:r>
          </a:p>
        </p:txBody>
      </p:sp>
      <p:sp>
        <p:nvSpPr>
          <p:cNvPr id="34" name="TextBox 33">
            <a:extLst>
              <a:ext uri="{FF2B5EF4-FFF2-40B4-BE49-F238E27FC236}">
                <a16:creationId xmlns:a16="http://schemas.microsoft.com/office/drawing/2014/main" id="{7392BAD9-31F3-0484-E04B-C433456A913C}"/>
              </a:ext>
            </a:extLst>
          </p:cNvPr>
          <p:cNvSpPr txBox="1"/>
          <p:nvPr/>
        </p:nvSpPr>
        <p:spPr>
          <a:xfrm>
            <a:off x="4184423" y="2845471"/>
            <a:ext cx="1553255" cy="695527"/>
          </a:xfrm>
          <a:prstGeom prst="rect">
            <a:avLst/>
          </a:prstGeom>
          <a:solidFill>
            <a:srgbClr val="7A3F7D"/>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25</a:t>
            </a:r>
            <a:br>
              <a:rPr lang="en-US" sz="1000" spc="-10">
                <a:solidFill>
                  <a:schemeClr val="bg1"/>
                </a:solidFill>
                <a:latin typeface="DM Sans" pitchFamily="2" charset="77"/>
              </a:rPr>
            </a:br>
            <a:r>
              <a:rPr lang="en-US" sz="1000" spc="-10">
                <a:solidFill>
                  <a:schemeClr val="bg1"/>
                </a:solidFill>
                <a:latin typeface="DM Sans" pitchFamily="2" charset="77"/>
              </a:rPr>
              <a:t>Reduce choice of features</a:t>
            </a:r>
            <a:br>
              <a:rPr lang="en-US" sz="1000" spc="-10">
                <a:solidFill>
                  <a:schemeClr val="bg1"/>
                </a:solidFill>
                <a:latin typeface="DM Sans" pitchFamily="2" charset="77"/>
              </a:rPr>
            </a:br>
            <a:endParaRPr lang="en-US" sz="1000" spc="-10">
              <a:solidFill>
                <a:schemeClr val="bg1"/>
              </a:solidFill>
              <a:latin typeface="DM Sans" pitchFamily="2" charset="77"/>
            </a:endParaRPr>
          </a:p>
        </p:txBody>
      </p:sp>
      <p:sp>
        <p:nvSpPr>
          <p:cNvPr id="35" name="TextBox 34">
            <a:extLst>
              <a:ext uri="{FF2B5EF4-FFF2-40B4-BE49-F238E27FC236}">
                <a16:creationId xmlns:a16="http://schemas.microsoft.com/office/drawing/2014/main" id="{DD4B44CB-3847-858B-3E06-57E4349E68E9}"/>
              </a:ext>
            </a:extLst>
          </p:cNvPr>
          <p:cNvSpPr txBox="1"/>
          <p:nvPr/>
        </p:nvSpPr>
        <p:spPr>
          <a:xfrm>
            <a:off x="4184423" y="3419540"/>
            <a:ext cx="1553255" cy="541638"/>
          </a:xfrm>
          <a:prstGeom prst="rect">
            <a:avLst/>
          </a:prstGeom>
          <a:solidFill>
            <a:srgbClr val="7A3F7D"/>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26</a:t>
            </a:r>
            <a:br>
              <a:rPr lang="en-US" sz="1000" spc="-10">
                <a:solidFill>
                  <a:schemeClr val="bg1"/>
                </a:solidFill>
                <a:latin typeface="DM Sans" pitchFamily="2" charset="77"/>
              </a:rPr>
            </a:br>
            <a:r>
              <a:rPr lang="en-US" sz="1000" spc="-10">
                <a:solidFill>
                  <a:schemeClr val="bg1"/>
                </a:solidFill>
                <a:latin typeface="DM Sans" pitchFamily="2" charset="77"/>
              </a:rPr>
              <a:t>Reduce multiple brands of the same item</a:t>
            </a:r>
          </a:p>
        </p:txBody>
      </p:sp>
      <p:sp>
        <p:nvSpPr>
          <p:cNvPr id="36" name="TextBox 35">
            <a:extLst>
              <a:ext uri="{FF2B5EF4-FFF2-40B4-BE49-F238E27FC236}">
                <a16:creationId xmlns:a16="http://schemas.microsoft.com/office/drawing/2014/main" id="{71C30B3B-8736-E97C-405B-1E408CAAE7D3}"/>
              </a:ext>
            </a:extLst>
          </p:cNvPr>
          <p:cNvSpPr txBox="1"/>
          <p:nvPr/>
        </p:nvSpPr>
        <p:spPr>
          <a:xfrm>
            <a:off x="4184423" y="3956438"/>
            <a:ext cx="1553255" cy="553998"/>
          </a:xfrm>
          <a:prstGeom prst="rect">
            <a:avLst/>
          </a:prstGeom>
          <a:solidFill>
            <a:schemeClr val="accent4"/>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27</a:t>
            </a:r>
            <a:br>
              <a:rPr lang="en-US" sz="1000" spc="-10">
                <a:solidFill>
                  <a:schemeClr val="bg1"/>
                </a:solidFill>
                <a:latin typeface="DM Sans" pitchFamily="2" charset="77"/>
              </a:rPr>
            </a:br>
            <a:r>
              <a:rPr lang="en-US" sz="1000" spc="-10">
                <a:solidFill>
                  <a:schemeClr val="bg1"/>
                </a:solidFill>
                <a:latin typeface="DM Sans" pitchFamily="2" charset="77"/>
              </a:rPr>
              <a:t>Give people access </a:t>
            </a:r>
            <a:br>
              <a:rPr lang="en-US" sz="1000" spc="-10">
                <a:solidFill>
                  <a:schemeClr val="bg1"/>
                </a:solidFill>
                <a:latin typeface="DM Sans" pitchFamily="2" charset="77"/>
              </a:rPr>
            </a:br>
            <a:r>
              <a:rPr lang="en-US" sz="1000" spc="-10">
                <a:solidFill>
                  <a:schemeClr val="bg1"/>
                </a:solidFill>
                <a:latin typeface="DM Sans" pitchFamily="2" charset="77"/>
              </a:rPr>
              <a:t>to information</a:t>
            </a:r>
          </a:p>
        </p:txBody>
      </p:sp>
      <p:sp>
        <p:nvSpPr>
          <p:cNvPr id="37" name="TextBox 36">
            <a:extLst>
              <a:ext uri="{FF2B5EF4-FFF2-40B4-BE49-F238E27FC236}">
                <a16:creationId xmlns:a16="http://schemas.microsoft.com/office/drawing/2014/main" id="{026EBD0D-16E9-5C5B-1835-F881ABF25832}"/>
              </a:ext>
            </a:extLst>
          </p:cNvPr>
          <p:cNvSpPr txBox="1"/>
          <p:nvPr/>
        </p:nvSpPr>
        <p:spPr>
          <a:xfrm>
            <a:off x="4184423" y="4509644"/>
            <a:ext cx="1553255" cy="553998"/>
          </a:xfrm>
          <a:prstGeom prst="rect">
            <a:avLst/>
          </a:prstGeom>
          <a:solidFill>
            <a:schemeClr val="accent4"/>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28</a:t>
            </a:r>
            <a:br>
              <a:rPr lang="en-US" sz="1000" spc="-10">
                <a:solidFill>
                  <a:schemeClr val="bg1"/>
                </a:solidFill>
                <a:latin typeface="DM Sans" pitchFamily="2" charset="77"/>
              </a:rPr>
            </a:br>
            <a:r>
              <a:rPr lang="en-US" sz="1000" spc="-10">
                <a:solidFill>
                  <a:schemeClr val="bg1"/>
                </a:solidFill>
                <a:latin typeface="DM Sans" pitchFamily="2" charset="77"/>
              </a:rPr>
              <a:t>Use proper measurements</a:t>
            </a:r>
          </a:p>
        </p:txBody>
      </p:sp>
      <p:sp>
        <p:nvSpPr>
          <p:cNvPr id="38" name="TextBox 37">
            <a:extLst>
              <a:ext uri="{FF2B5EF4-FFF2-40B4-BE49-F238E27FC236}">
                <a16:creationId xmlns:a16="http://schemas.microsoft.com/office/drawing/2014/main" id="{2001DA76-09C6-F145-DE42-FDB3A80E152E}"/>
              </a:ext>
            </a:extLst>
          </p:cNvPr>
          <p:cNvSpPr txBox="1"/>
          <p:nvPr/>
        </p:nvSpPr>
        <p:spPr>
          <a:xfrm>
            <a:off x="4184419" y="5063642"/>
            <a:ext cx="1553255" cy="393930"/>
          </a:xfrm>
          <a:prstGeom prst="rect">
            <a:avLst/>
          </a:prstGeom>
          <a:solidFill>
            <a:schemeClr val="accent4"/>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29</a:t>
            </a:r>
            <a:br>
              <a:rPr lang="en-US" sz="1000" spc="-10">
                <a:solidFill>
                  <a:schemeClr val="bg1"/>
                </a:solidFill>
                <a:latin typeface="DM Sans" pitchFamily="2" charset="77"/>
              </a:rPr>
            </a:br>
            <a:r>
              <a:rPr lang="en-US" sz="1000" spc="-10">
                <a:solidFill>
                  <a:schemeClr val="bg1"/>
                </a:solidFill>
                <a:latin typeface="DM Sans" pitchFamily="2" charset="77"/>
              </a:rPr>
              <a:t>Take care of basics</a:t>
            </a:r>
          </a:p>
        </p:txBody>
      </p:sp>
      <p:sp>
        <p:nvSpPr>
          <p:cNvPr id="39" name="TextBox 38">
            <a:extLst>
              <a:ext uri="{FF2B5EF4-FFF2-40B4-BE49-F238E27FC236}">
                <a16:creationId xmlns:a16="http://schemas.microsoft.com/office/drawing/2014/main" id="{54CEB6BB-B0C6-BCC7-8A52-6D2F1AAA820C}"/>
              </a:ext>
            </a:extLst>
          </p:cNvPr>
          <p:cNvSpPr txBox="1"/>
          <p:nvPr/>
        </p:nvSpPr>
        <p:spPr>
          <a:xfrm>
            <a:off x="4184415" y="5460646"/>
            <a:ext cx="1553255" cy="707886"/>
          </a:xfrm>
          <a:prstGeom prst="rect">
            <a:avLst/>
          </a:prstGeom>
          <a:solidFill>
            <a:schemeClr val="accent4"/>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30</a:t>
            </a:r>
            <a:br>
              <a:rPr lang="en-US" sz="1000" spc="-10">
                <a:solidFill>
                  <a:schemeClr val="bg1"/>
                </a:solidFill>
                <a:latin typeface="DM Sans" pitchFamily="2" charset="77"/>
              </a:rPr>
            </a:br>
            <a:r>
              <a:rPr lang="en-US" sz="1000" spc="-10">
                <a:solidFill>
                  <a:schemeClr val="bg1"/>
                </a:solidFill>
                <a:latin typeface="DM Sans" pitchFamily="2" charset="77"/>
              </a:rPr>
              <a:t>Reduce demotivating aspects of the pay system</a:t>
            </a:r>
          </a:p>
        </p:txBody>
      </p:sp>
      <p:sp>
        <p:nvSpPr>
          <p:cNvPr id="40" name="TextBox 39">
            <a:extLst>
              <a:ext uri="{FF2B5EF4-FFF2-40B4-BE49-F238E27FC236}">
                <a16:creationId xmlns:a16="http://schemas.microsoft.com/office/drawing/2014/main" id="{6AC11802-2BE9-A50B-80C8-A8A80A4A1447}"/>
              </a:ext>
            </a:extLst>
          </p:cNvPr>
          <p:cNvSpPr txBox="1"/>
          <p:nvPr/>
        </p:nvSpPr>
        <p:spPr>
          <a:xfrm>
            <a:off x="4184415" y="6164218"/>
            <a:ext cx="1553255" cy="393930"/>
          </a:xfrm>
          <a:prstGeom prst="rect">
            <a:avLst/>
          </a:prstGeom>
          <a:solidFill>
            <a:schemeClr val="accent4"/>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31</a:t>
            </a:r>
            <a:br>
              <a:rPr lang="en-US" sz="1000" spc="-10">
                <a:solidFill>
                  <a:schemeClr val="bg1"/>
                </a:solidFill>
                <a:latin typeface="DM Sans" pitchFamily="2" charset="77"/>
              </a:rPr>
            </a:br>
            <a:r>
              <a:rPr lang="en-US" sz="1000" spc="-10">
                <a:solidFill>
                  <a:schemeClr val="bg1"/>
                </a:solidFill>
                <a:latin typeface="DM Sans" pitchFamily="2" charset="77"/>
              </a:rPr>
              <a:t>Conduct training</a:t>
            </a:r>
          </a:p>
        </p:txBody>
      </p:sp>
      <p:sp>
        <p:nvSpPr>
          <p:cNvPr id="41" name="TextBox 40">
            <a:extLst>
              <a:ext uri="{FF2B5EF4-FFF2-40B4-BE49-F238E27FC236}">
                <a16:creationId xmlns:a16="http://schemas.microsoft.com/office/drawing/2014/main" id="{D485E48B-2B86-F146-B043-7B866A581B89}"/>
              </a:ext>
            </a:extLst>
          </p:cNvPr>
          <p:cNvSpPr txBox="1"/>
          <p:nvPr/>
        </p:nvSpPr>
        <p:spPr>
          <a:xfrm>
            <a:off x="5737445" y="1522943"/>
            <a:ext cx="1553255" cy="387750"/>
          </a:xfrm>
          <a:prstGeom prst="rect">
            <a:avLst/>
          </a:prstGeom>
          <a:solidFill>
            <a:schemeClr val="accent4"/>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32</a:t>
            </a:r>
            <a:br>
              <a:rPr lang="en-US" sz="1000" spc="-10">
                <a:solidFill>
                  <a:schemeClr val="bg1"/>
                </a:solidFill>
                <a:latin typeface="DM Sans" pitchFamily="2" charset="77"/>
              </a:rPr>
            </a:br>
            <a:r>
              <a:rPr lang="en-US" sz="1000" spc="-10">
                <a:solidFill>
                  <a:schemeClr val="bg1"/>
                </a:solidFill>
                <a:latin typeface="DM Sans" pitchFamily="2" charset="77"/>
              </a:rPr>
              <a:t>Implement crosstraining</a:t>
            </a:r>
          </a:p>
        </p:txBody>
      </p:sp>
      <p:grpSp>
        <p:nvGrpSpPr>
          <p:cNvPr id="88" name="Group 87">
            <a:extLst>
              <a:ext uri="{FF2B5EF4-FFF2-40B4-BE49-F238E27FC236}">
                <a16:creationId xmlns:a16="http://schemas.microsoft.com/office/drawing/2014/main" id="{C81D0778-3393-A409-4E09-C7A140830DA9}"/>
              </a:ext>
            </a:extLst>
          </p:cNvPr>
          <p:cNvGrpSpPr/>
          <p:nvPr/>
        </p:nvGrpSpPr>
        <p:grpSpPr>
          <a:xfrm>
            <a:off x="5737662" y="1907195"/>
            <a:ext cx="1553271" cy="4647848"/>
            <a:chOff x="5737662" y="1516626"/>
            <a:chExt cx="1553271" cy="4647848"/>
          </a:xfrm>
        </p:grpSpPr>
        <p:sp>
          <p:nvSpPr>
            <p:cNvPr id="42" name="TextBox 41">
              <a:extLst>
                <a:ext uri="{FF2B5EF4-FFF2-40B4-BE49-F238E27FC236}">
                  <a16:creationId xmlns:a16="http://schemas.microsoft.com/office/drawing/2014/main" id="{B7B1A2EF-BEC2-FDC0-BA6A-76BE891A9C11}"/>
                </a:ext>
              </a:extLst>
            </p:cNvPr>
            <p:cNvSpPr txBox="1"/>
            <p:nvPr/>
          </p:nvSpPr>
          <p:spPr>
            <a:xfrm>
              <a:off x="5737678" y="1516626"/>
              <a:ext cx="1553255" cy="553998"/>
            </a:xfrm>
            <a:prstGeom prst="rect">
              <a:avLst/>
            </a:prstGeom>
            <a:solidFill>
              <a:schemeClr val="accent4"/>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33</a:t>
              </a:r>
              <a:br>
                <a:rPr lang="en-US" sz="1000" spc="-10">
                  <a:solidFill>
                    <a:schemeClr val="bg1"/>
                  </a:solidFill>
                  <a:latin typeface="DM Sans" pitchFamily="2" charset="77"/>
                </a:rPr>
              </a:br>
              <a:r>
                <a:rPr lang="en-US" sz="1000" spc="-10">
                  <a:solidFill>
                    <a:schemeClr val="bg1"/>
                  </a:solidFill>
                  <a:latin typeface="DM Sans" pitchFamily="2" charset="77"/>
                </a:rPr>
                <a:t>Invest more resources in improvement</a:t>
              </a:r>
            </a:p>
          </p:txBody>
        </p:sp>
        <p:sp>
          <p:nvSpPr>
            <p:cNvPr id="43" name="TextBox 42">
              <a:extLst>
                <a:ext uri="{FF2B5EF4-FFF2-40B4-BE49-F238E27FC236}">
                  <a16:creationId xmlns:a16="http://schemas.microsoft.com/office/drawing/2014/main" id="{F50770A9-ABCB-65CA-092B-084C913F11B0}"/>
                </a:ext>
              </a:extLst>
            </p:cNvPr>
            <p:cNvSpPr txBox="1"/>
            <p:nvPr/>
          </p:nvSpPr>
          <p:spPr>
            <a:xfrm>
              <a:off x="5737678" y="2069502"/>
              <a:ext cx="1553255" cy="695527"/>
            </a:xfrm>
            <a:prstGeom prst="rect">
              <a:avLst/>
            </a:prstGeom>
            <a:solidFill>
              <a:schemeClr val="accent4"/>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34</a:t>
              </a:r>
              <a:br>
                <a:rPr lang="en-US" sz="1000" spc="-10">
                  <a:solidFill>
                    <a:schemeClr val="bg1"/>
                  </a:solidFill>
                  <a:latin typeface="DM Sans" pitchFamily="2" charset="77"/>
                </a:rPr>
              </a:br>
              <a:r>
                <a:rPr lang="en-US" sz="1000" spc="-10">
                  <a:solidFill>
                    <a:schemeClr val="bg1"/>
                  </a:solidFill>
                  <a:latin typeface="DM Sans" pitchFamily="2" charset="77"/>
                </a:rPr>
                <a:t>Focus on core process and purpose</a:t>
              </a:r>
              <a:br>
                <a:rPr lang="en-US" sz="1000" spc="-10">
                  <a:solidFill>
                    <a:schemeClr val="bg1"/>
                  </a:solidFill>
                  <a:latin typeface="DM Sans" pitchFamily="2" charset="77"/>
                </a:rPr>
              </a:br>
              <a:endParaRPr lang="en-US" sz="1000" spc="-10">
                <a:solidFill>
                  <a:schemeClr val="bg1"/>
                </a:solidFill>
                <a:latin typeface="DM Sans" pitchFamily="2" charset="77"/>
              </a:endParaRPr>
            </a:p>
          </p:txBody>
        </p:sp>
        <p:sp>
          <p:nvSpPr>
            <p:cNvPr id="44" name="TextBox 43">
              <a:extLst>
                <a:ext uri="{FF2B5EF4-FFF2-40B4-BE49-F238E27FC236}">
                  <a16:creationId xmlns:a16="http://schemas.microsoft.com/office/drawing/2014/main" id="{EFEC4EB3-C772-D811-7E67-1986C33297E6}"/>
                </a:ext>
              </a:extLst>
            </p:cNvPr>
            <p:cNvSpPr txBox="1"/>
            <p:nvPr/>
          </p:nvSpPr>
          <p:spPr>
            <a:xfrm>
              <a:off x="5737678" y="2631949"/>
              <a:ext cx="1553255" cy="393930"/>
            </a:xfrm>
            <a:prstGeom prst="rect">
              <a:avLst/>
            </a:prstGeom>
            <a:solidFill>
              <a:schemeClr val="accent4"/>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35</a:t>
              </a:r>
              <a:br>
                <a:rPr lang="en-US" sz="1000" spc="-10">
                  <a:solidFill>
                    <a:schemeClr val="bg1"/>
                  </a:solidFill>
                  <a:latin typeface="DM Sans" pitchFamily="2" charset="77"/>
                </a:rPr>
              </a:br>
              <a:r>
                <a:rPr lang="en-US" sz="1000" spc="-10">
                  <a:solidFill>
                    <a:schemeClr val="bg1"/>
                  </a:solidFill>
                  <a:latin typeface="DM Sans" pitchFamily="2" charset="77"/>
                </a:rPr>
                <a:t>Share risks</a:t>
              </a:r>
            </a:p>
          </p:txBody>
        </p:sp>
        <p:sp>
          <p:nvSpPr>
            <p:cNvPr id="45" name="TextBox 44">
              <a:extLst>
                <a:ext uri="{FF2B5EF4-FFF2-40B4-BE49-F238E27FC236}">
                  <a16:creationId xmlns:a16="http://schemas.microsoft.com/office/drawing/2014/main" id="{28EC274D-DBB3-FC8C-BF65-3CEEB10627AA}"/>
                </a:ext>
              </a:extLst>
            </p:cNvPr>
            <p:cNvSpPr txBox="1"/>
            <p:nvPr/>
          </p:nvSpPr>
          <p:spPr>
            <a:xfrm>
              <a:off x="5737678" y="3026641"/>
              <a:ext cx="1553255" cy="553998"/>
            </a:xfrm>
            <a:prstGeom prst="rect">
              <a:avLst/>
            </a:prstGeom>
            <a:solidFill>
              <a:schemeClr val="accent4"/>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36</a:t>
              </a:r>
              <a:br>
                <a:rPr lang="en-US" sz="1000" spc="-10">
                  <a:solidFill>
                    <a:schemeClr val="bg1"/>
                  </a:solidFill>
                  <a:latin typeface="DM Sans" pitchFamily="2" charset="77"/>
                </a:rPr>
              </a:br>
              <a:r>
                <a:rPr lang="en-US" sz="1000" spc="-10">
                  <a:solidFill>
                    <a:schemeClr val="bg1"/>
                  </a:solidFill>
                  <a:latin typeface="DM Sans" pitchFamily="2" charset="77"/>
                </a:rPr>
                <a:t>Emphasise natural and logical consequences</a:t>
              </a:r>
            </a:p>
          </p:txBody>
        </p:sp>
        <p:sp>
          <p:nvSpPr>
            <p:cNvPr id="46" name="TextBox 45">
              <a:extLst>
                <a:ext uri="{FF2B5EF4-FFF2-40B4-BE49-F238E27FC236}">
                  <a16:creationId xmlns:a16="http://schemas.microsoft.com/office/drawing/2014/main" id="{CB6523C1-DBEF-EC84-BCAD-5F5ABAE591B1}"/>
                </a:ext>
              </a:extLst>
            </p:cNvPr>
            <p:cNvSpPr txBox="1"/>
            <p:nvPr/>
          </p:nvSpPr>
          <p:spPr>
            <a:xfrm>
              <a:off x="5737670" y="3563334"/>
              <a:ext cx="1553255" cy="707886"/>
            </a:xfrm>
            <a:prstGeom prst="rect">
              <a:avLst/>
            </a:prstGeom>
            <a:solidFill>
              <a:schemeClr val="accent4"/>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37</a:t>
              </a:r>
              <a:br>
                <a:rPr lang="en-US" sz="1000" spc="-10">
                  <a:solidFill>
                    <a:schemeClr val="bg1"/>
                  </a:solidFill>
                  <a:latin typeface="DM Sans" pitchFamily="2" charset="77"/>
                </a:rPr>
              </a:br>
              <a:r>
                <a:rPr lang="en-US" sz="1000" spc="-10">
                  <a:solidFill>
                    <a:schemeClr val="bg1"/>
                  </a:solidFill>
                  <a:latin typeface="DM Sans" pitchFamily="2" charset="77"/>
                </a:rPr>
                <a:t>Develop alliances </a:t>
              </a:r>
              <a:br>
                <a:rPr lang="en-US" sz="1000" spc="-10">
                  <a:solidFill>
                    <a:schemeClr val="bg1"/>
                  </a:solidFill>
                  <a:latin typeface="DM Sans" pitchFamily="2" charset="77"/>
                </a:rPr>
              </a:br>
              <a:r>
                <a:rPr lang="en-US" sz="1000" spc="-10">
                  <a:solidFill>
                    <a:schemeClr val="bg1"/>
                  </a:solidFill>
                  <a:latin typeface="DM Sans" pitchFamily="2" charset="77"/>
                </a:rPr>
                <a:t>and cooperative relationships</a:t>
              </a:r>
            </a:p>
          </p:txBody>
        </p:sp>
        <p:sp>
          <p:nvSpPr>
            <p:cNvPr id="48" name="TextBox 47">
              <a:extLst>
                <a:ext uri="{FF2B5EF4-FFF2-40B4-BE49-F238E27FC236}">
                  <a16:creationId xmlns:a16="http://schemas.microsoft.com/office/drawing/2014/main" id="{97A4D3EA-AF37-22C9-C904-574BF19E9448}"/>
                </a:ext>
              </a:extLst>
            </p:cNvPr>
            <p:cNvSpPr txBox="1"/>
            <p:nvPr/>
          </p:nvSpPr>
          <p:spPr>
            <a:xfrm>
              <a:off x="5737670" y="4270571"/>
              <a:ext cx="1553255" cy="393930"/>
            </a:xfrm>
            <a:prstGeom prst="rect">
              <a:avLst/>
            </a:prstGeom>
            <a:solidFill>
              <a:srgbClr val="CF5C7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38</a:t>
              </a:r>
              <a:br>
                <a:rPr lang="en-US" sz="1000" spc="-10">
                  <a:solidFill>
                    <a:schemeClr val="bg1"/>
                  </a:solidFill>
                  <a:latin typeface="DM Sans" pitchFamily="2" charset="77"/>
                </a:rPr>
              </a:br>
              <a:r>
                <a:rPr lang="en-US" sz="1000" spc="-10">
                  <a:solidFill>
                    <a:schemeClr val="bg1"/>
                  </a:solidFill>
                  <a:latin typeface="DM Sans" pitchFamily="2" charset="77"/>
                </a:rPr>
                <a:t>Listen to customers</a:t>
              </a:r>
            </a:p>
          </p:txBody>
        </p:sp>
        <p:sp>
          <p:nvSpPr>
            <p:cNvPr id="49" name="TextBox 48">
              <a:extLst>
                <a:ext uri="{FF2B5EF4-FFF2-40B4-BE49-F238E27FC236}">
                  <a16:creationId xmlns:a16="http://schemas.microsoft.com/office/drawing/2014/main" id="{830626CB-19AE-0DD1-40C2-6E13348E7811}"/>
                </a:ext>
              </a:extLst>
            </p:cNvPr>
            <p:cNvSpPr txBox="1"/>
            <p:nvPr/>
          </p:nvSpPr>
          <p:spPr>
            <a:xfrm>
              <a:off x="5737663" y="4669320"/>
              <a:ext cx="1553255" cy="553998"/>
            </a:xfrm>
            <a:prstGeom prst="rect">
              <a:avLst/>
            </a:prstGeom>
            <a:solidFill>
              <a:srgbClr val="CF5C7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39</a:t>
              </a:r>
              <a:br>
                <a:rPr lang="en-US" sz="1000" spc="-10">
                  <a:solidFill>
                    <a:schemeClr val="bg1"/>
                  </a:solidFill>
                  <a:latin typeface="DM Sans" pitchFamily="2" charset="77"/>
                </a:rPr>
              </a:br>
              <a:r>
                <a:rPr lang="en-US" sz="1000" spc="-10">
                  <a:solidFill>
                    <a:schemeClr val="bg1"/>
                  </a:solidFill>
                  <a:latin typeface="DM Sans" pitchFamily="2" charset="77"/>
                </a:rPr>
                <a:t>Coach the customer to use a product/service</a:t>
              </a:r>
            </a:p>
          </p:txBody>
        </p:sp>
        <p:sp>
          <p:nvSpPr>
            <p:cNvPr id="50" name="TextBox 49">
              <a:extLst>
                <a:ext uri="{FF2B5EF4-FFF2-40B4-BE49-F238E27FC236}">
                  <a16:creationId xmlns:a16="http://schemas.microsoft.com/office/drawing/2014/main" id="{5D3ABCA2-D117-FB75-F924-DA9BC3471044}"/>
                </a:ext>
              </a:extLst>
            </p:cNvPr>
            <p:cNvSpPr txBox="1"/>
            <p:nvPr/>
          </p:nvSpPr>
          <p:spPr>
            <a:xfrm>
              <a:off x="5737663" y="5224973"/>
              <a:ext cx="1553255" cy="553998"/>
            </a:xfrm>
            <a:prstGeom prst="rect">
              <a:avLst/>
            </a:prstGeom>
            <a:solidFill>
              <a:srgbClr val="CF5C7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40</a:t>
              </a:r>
              <a:br>
                <a:rPr lang="en-US" sz="1000" spc="-10">
                  <a:solidFill>
                    <a:schemeClr val="bg1"/>
                  </a:solidFill>
                  <a:latin typeface="DM Sans" pitchFamily="2" charset="77"/>
                </a:rPr>
              </a:br>
              <a:r>
                <a:rPr lang="en-US" sz="1000" spc="-10">
                  <a:solidFill>
                    <a:schemeClr val="bg1"/>
                  </a:solidFill>
                  <a:latin typeface="DM Sans" pitchFamily="2" charset="77"/>
                </a:rPr>
                <a:t>Focus on the outcome to a customer</a:t>
              </a:r>
            </a:p>
          </p:txBody>
        </p:sp>
        <p:sp>
          <p:nvSpPr>
            <p:cNvPr id="51" name="TextBox 50">
              <a:extLst>
                <a:ext uri="{FF2B5EF4-FFF2-40B4-BE49-F238E27FC236}">
                  <a16:creationId xmlns:a16="http://schemas.microsoft.com/office/drawing/2014/main" id="{C60E6E7F-C70D-60AF-A580-051DF4429069}"/>
                </a:ext>
              </a:extLst>
            </p:cNvPr>
            <p:cNvSpPr txBox="1"/>
            <p:nvPr/>
          </p:nvSpPr>
          <p:spPr>
            <a:xfrm>
              <a:off x="5737662" y="5770544"/>
              <a:ext cx="1553255" cy="393930"/>
            </a:xfrm>
            <a:prstGeom prst="rect">
              <a:avLst/>
            </a:prstGeom>
            <a:solidFill>
              <a:srgbClr val="CF5C7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41</a:t>
              </a:r>
              <a:br>
                <a:rPr lang="en-US" sz="1000" spc="-10">
                  <a:solidFill>
                    <a:schemeClr val="bg1"/>
                  </a:solidFill>
                  <a:latin typeface="DM Sans" pitchFamily="2" charset="77"/>
                </a:rPr>
              </a:br>
              <a:r>
                <a:rPr lang="en-US" sz="1000" spc="-10">
                  <a:solidFill>
                    <a:schemeClr val="bg1"/>
                  </a:solidFill>
                  <a:latin typeface="DM Sans" pitchFamily="2" charset="77"/>
                </a:rPr>
                <a:t>Use a coordinator</a:t>
              </a:r>
            </a:p>
          </p:txBody>
        </p:sp>
      </p:grpSp>
      <p:sp>
        <p:nvSpPr>
          <p:cNvPr id="52" name="TextBox 51">
            <a:extLst>
              <a:ext uri="{FF2B5EF4-FFF2-40B4-BE49-F238E27FC236}">
                <a16:creationId xmlns:a16="http://schemas.microsoft.com/office/drawing/2014/main" id="{92FA539C-455F-5A0B-7BD6-AFA65E16979C}"/>
              </a:ext>
            </a:extLst>
          </p:cNvPr>
          <p:cNvSpPr txBox="1"/>
          <p:nvPr/>
        </p:nvSpPr>
        <p:spPr>
          <a:xfrm>
            <a:off x="7290701" y="1519983"/>
            <a:ext cx="1553255" cy="553998"/>
          </a:xfrm>
          <a:prstGeom prst="rect">
            <a:avLst/>
          </a:prstGeom>
          <a:solidFill>
            <a:srgbClr val="CF5C7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42</a:t>
            </a:r>
            <a:br>
              <a:rPr lang="en-US" sz="1000" spc="-10">
                <a:solidFill>
                  <a:schemeClr val="bg1"/>
                </a:solidFill>
                <a:latin typeface="DM Sans" pitchFamily="2" charset="77"/>
              </a:rPr>
            </a:br>
            <a:r>
              <a:rPr lang="en-US" sz="1000" spc="-10">
                <a:solidFill>
                  <a:schemeClr val="bg1"/>
                </a:solidFill>
                <a:latin typeface="DM Sans" pitchFamily="2" charset="77"/>
              </a:rPr>
              <a:t>Reach agreement </a:t>
            </a:r>
            <a:br>
              <a:rPr lang="en-US" sz="1000" spc="-10">
                <a:solidFill>
                  <a:schemeClr val="bg1"/>
                </a:solidFill>
                <a:latin typeface="DM Sans" pitchFamily="2" charset="77"/>
              </a:rPr>
            </a:br>
            <a:r>
              <a:rPr lang="en-US" sz="1000" spc="-10">
                <a:solidFill>
                  <a:schemeClr val="bg1"/>
                </a:solidFill>
                <a:latin typeface="DM Sans" pitchFamily="2" charset="77"/>
              </a:rPr>
              <a:t>on expectations </a:t>
            </a:r>
          </a:p>
        </p:txBody>
      </p:sp>
      <p:grpSp>
        <p:nvGrpSpPr>
          <p:cNvPr id="87" name="Group 86">
            <a:extLst>
              <a:ext uri="{FF2B5EF4-FFF2-40B4-BE49-F238E27FC236}">
                <a16:creationId xmlns:a16="http://schemas.microsoft.com/office/drawing/2014/main" id="{C726988A-8F52-4493-8C9C-BCFED4754EDD}"/>
              </a:ext>
            </a:extLst>
          </p:cNvPr>
          <p:cNvGrpSpPr/>
          <p:nvPr/>
        </p:nvGrpSpPr>
        <p:grpSpPr>
          <a:xfrm>
            <a:off x="7290813" y="2068983"/>
            <a:ext cx="1553375" cy="4573210"/>
            <a:chOff x="7290813" y="1515909"/>
            <a:chExt cx="1553375" cy="4573210"/>
          </a:xfrm>
        </p:grpSpPr>
        <p:sp>
          <p:nvSpPr>
            <p:cNvPr id="53" name="TextBox 52">
              <a:extLst>
                <a:ext uri="{FF2B5EF4-FFF2-40B4-BE49-F238E27FC236}">
                  <a16:creationId xmlns:a16="http://schemas.microsoft.com/office/drawing/2014/main" id="{FBC9038F-4B48-9E38-60B1-313C5F690AE5}"/>
                </a:ext>
              </a:extLst>
            </p:cNvPr>
            <p:cNvSpPr txBox="1"/>
            <p:nvPr/>
          </p:nvSpPr>
          <p:spPr>
            <a:xfrm>
              <a:off x="7290933" y="1515909"/>
              <a:ext cx="1553255" cy="393930"/>
            </a:xfrm>
            <a:prstGeom prst="rect">
              <a:avLst/>
            </a:prstGeom>
            <a:solidFill>
              <a:srgbClr val="CF5C7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43</a:t>
              </a:r>
              <a:br>
                <a:rPr lang="en-US" sz="1000" spc="-10">
                  <a:solidFill>
                    <a:schemeClr val="bg1"/>
                  </a:solidFill>
                  <a:latin typeface="DM Sans" pitchFamily="2" charset="77"/>
                </a:rPr>
              </a:br>
              <a:r>
                <a:rPr lang="en-US" sz="1000" spc="-10">
                  <a:solidFill>
                    <a:schemeClr val="bg1"/>
                  </a:solidFill>
                  <a:latin typeface="DM Sans" pitchFamily="2" charset="77"/>
                </a:rPr>
                <a:t>Outsource for ‘free’</a:t>
              </a:r>
            </a:p>
          </p:txBody>
        </p:sp>
        <p:sp>
          <p:nvSpPr>
            <p:cNvPr id="54" name="TextBox 53">
              <a:extLst>
                <a:ext uri="{FF2B5EF4-FFF2-40B4-BE49-F238E27FC236}">
                  <a16:creationId xmlns:a16="http://schemas.microsoft.com/office/drawing/2014/main" id="{A0781614-3AE9-4433-05B5-87AF52A117F0}"/>
                </a:ext>
              </a:extLst>
            </p:cNvPr>
            <p:cNvSpPr txBox="1"/>
            <p:nvPr/>
          </p:nvSpPr>
          <p:spPr>
            <a:xfrm>
              <a:off x="7290933" y="1908918"/>
              <a:ext cx="1553255" cy="553998"/>
            </a:xfrm>
            <a:prstGeom prst="rect">
              <a:avLst/>
            </a:prstGeom>
            <a:solidFill>
              <a:srgbClr val="CF5C75"/>
            </a:solidFill>
            <a:ln w="12700">
              <a:solidFill>
                <a:schemeClr val="bg1"/>
              </a:solidFill>
            </a:ln>
          </p:spPr>
          <p:txBody>
            <a:bodyPr wrap="square" lIns="75600" tIns="39600" rIns="75600" bIns="39600" rtlCol="0">
              <a:spAutoFit/>
            </a:bodyPr>
            <a:lstStyle/>
            <a:p>
              <a:pPr>
                <a:lnSpc>
                  <a:spcPts val="1200"/>
                </a:lnSpc>
              </a:pPr>
              <a:r>
                <a:rPr lang="en-US" sz="1000" b="1" spc="-10" dirty="0">
                  <a:solidFill>
                    <a:schemeClr val="bg1"/>
                  </a:solidFill>
                  <a:latin typeface="DM Sans" pitchFamily="2" charset="77"/>
                </a:rPr>
                <a:t>44</a:t>
              </a:r>
              <a:br>
                <a:rPr lang="en-US" sz="1000" spc="-10" dirty="0">
                  <a:solidFill>
                    <a:schemeClr val="bg1"/>
                  </a:solidFill>
                  <a:latin typeface="DM Sans" pitchFamily="2" charset="77"/>
                </a:rPr>
              </a:br>
              <a:r>
                <a:rPr lang="en-US" sz="1000" spc="-10" dirty="0" err="1">
                  <a:solidFill>
                    <a:schemeClr val="bg1"/>
                  </a:solidFill>
                  <a:latin typeface="DM Sans" pitchFamily="2" charset="77"/>
                </a:rPr>
                <a:t>Optimise</a:t>
              </a:r>
              <a:r>
                <a:rPr lang="en-US" sz="1000" spc="-10" dirty="0">
                  <a:solidFill>
                    <a:schemeClr val="bg1"/>
                  </a:solidFill>
                  <a:latin typeface="DM Sans" pitchFamily="2" charset="77"/>
                </a:rPr>
                <a:t> level </a:t>
              </a:r>
              <a:br>
                <a:rPr lang="en-US" sz="1000" spc="-10" dirty="0">
                  <a:solidFill>
                    <a:schemeClr val="bg1"/>
                  </a:solidFill>
                  <a:latin typeface="DM Sans" pitchFamily="2" charset="77"/>
                </a:rPr>
              </a:br>
              <a:r>
                <a:rPr lang="en-US" sz="1000" spc="-10" dirty="0">
                  <a:solidFill>
                    <a:schemeClr val="bg1"/>
                  </a:solidFill>
                  <a:latin typeface="DM Sans" pitchFamily="2" charset="77"/>
                </a:rPr>
                <a:t>of inspection </a:t>
              </a:r>
            </a:p>
          </p:txBody>
        </p:sp>
        <p:sp>
          <p:nvSpPr>
            <p:cNvPr id="55" name="TextBox 54">
              <a:extLst>
                <a:ext uri="{FF2B5EF4-FFF2-40B4-BE49-F238E27FC236}">
                  <a16:creationId xmlns:a16="http://schemas.microsoft.com/office/drawing/2014/main" id="{6A6D3E1A-82AF-6B16-F32F-813274415339}"/>
                </a:ext>
              </a:extLst>
            </p:cNvPr>
            <p:cNvSpPr txBox="1"/>
            <p:nvPr/>
          </p:nvSpPr>
          <p:spPr>
            <a:xfrm>
              <a:off x="7290933" y="2457723"/>
              <a:ext cx="1553255" cy="393930"/>
            </a:xfrm>
            <a:prstGeom prst="rect">
              <a:avLst/>
            </a:prstGeom>
            <a:solidFill>
              <a:srgbClr val="CF5C7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45</a:t>
              </a:r>
              <a:br>
                <a:rPr lang="en-US" sz="1000" spc="-10">
                  <a:solidFill>
                    <a:schemeClr val="bg1"/>
                  </a:solidFill>
                  <a:latin typeface="DM Sans" pitchFamily="2" charset="77"/>
                </a:rPr>
              </a:br>
              <a:r>
                <a:rPr lang="en-US" sz="1000" spc="-10">
                  <a:solidFill>
                    <a:schemeClr val="bg1"/>
                  </a:solidFill>
                  <a:latin typeface="DM Sans" pitchFamily="2" charset="77"/>
                </a:rPr>
                <a:t>Work with suppliers </a:t>
              </a:r>
            </a:p>
          </p:txBody>
        </p:sp>
        <p:sp>
          <p:nvSpPr>
            <p:cNvPr id="56" name="TextBox 55">
              <a:extLst>
                <a:ext uri="{FF2B5EF4-FFF2-40B4-BE49-F238E27FC236}">
                  <a16:creationId xmlns:a16="http://schemas.microsoft.com/office/drawing/2014/main" id="{D2CE81A6-A4D4-D174-AF4A-C9A3370B7014}"/>
                </a:ext>
              </a:extLst>
            </p:cNvPr>
            <p:cNvSpPr txBox="1"/>
            <p:nvPr/>
          </p:nvSpPr>
          <p:spPr>
            <a:xfrm>
              <a:off x="7290932" y="2850015"/>
              <a:ext cx="1553255" cy="553998"/>
            </a:xfrm>
            <a:prstGeom prst="rect">
              <a:avLst/>
            </a:prstGeom>
            <a:solidFill>
              <a:schemeClr val="accent3"/>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46</a:t>
              </a:r>
              <a:br>
                <a:rPr lang="en-US" sz="1000" spc="-10">
                  <a:solidFill>
                    <a:schemeClr val="bg1"/>
                  </a:solidFill>
                  <a:latin typeface="DM Sans" pitchFamily="2" charset="77"/>
                </a:rPr>
              </a:br>
              <a:r>
                <a:rPr lang="en-US" sz="1000" spc="-10">
                  <a:solidFill>
                    <a:schemeClr val="bg1"/>
                  </a:solidFill>
                  <a:latin typeface="DM Sans" pitchFamily="2" charset="77"/>
                </a:rPr>
                <a:t>Reduce setup or startup time</a:t>
              </a:r>
            </a:p>
          </p:txBody>
        </p:sp>
        <p:sp>
          <p:nvSpPr>
            <p:cNvPr id="57" name="TextBox 56">
              <a:extLst>
                <a:ext uri="{FF2B5EF4-FFF2-40B4-BE49-F238E27FC236}">
                  <a16:creationId xmlns:a16="http://schemas.microsoft.com/office/drawing/2014/main" id="{521C7095-6632-0AE8-3645-21E39EBB0A02}"/>
                </a:ext>
              </a:extLst>
            </p:cNvPr>
            <p:cNvSpPr txBox="1"/>
            <p:nvPr/>
          </p:nvSpPr>
          <p:spPr>
            <a:xfrm>
              <a:off x="7290929" y="3399965"/>
              <a:ext cx="1553255" cy="553998"/>
            </a:xfrm>
            <a:prstGeom prst="rect">
              <a:avLst/>
            </a:prstGeom>
            <a:solidFill>
              <a:schemeClr val="accent3"/>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47</a:t>
              </a:r>
              <a:br>
                <a:rPr lang="en-US" sz="1000" spc="-10">
                  <a:solidFill>
                    <a:schemeClr val="bg1"/>
                  </a:solidFill>
                  <a:latin typeface="DM Sans" pitchFamily="2" charset="77"/>
                </a:rPr>
              </a:br>
              <a:r>
                <a:rPr lang="en-US" sz="1000" spc="-10">
                  <a:solidFill>
                    <a:schemeClr val="bg1"/>
                  </a:solidFill>
                  <a:latin typeface="DM Sans" pitchFamily="2" charset="77"/>
                </a:rPr>
                <a:t>Set up timing to </a:t>
              </a:r>
              <a:br>
                <a:rPr lang="en-US" sz="1000" spc="-10">
                  <a:solidFill>
                    <a:schemeClr val="bg1"/>
                  </a:solidFill>
                  <a:latin typeface="DM Sans" pitchFamily="2" charset="77"/>
                </a:rPr>
              </a:br>
              <a:r>
                <a:rPr lang="en-US" sz="1000" spc="-10">
                  <a:solidFill>
                    <a:schemeClr val="bg1"/>
                  </a:solidFill>
                  <a:latin typeface="DM Sans" pitchFamily="2" charset="77"/>
                </a:rPr>
                <a:t>use discounts </a:t>
              </a:r>
            </a:p>
          </p:txBody>
        </p:sp>
        <p:sp>
          <p:nvSpPr>
            <p:cNvPr id="58" name="TextBox 57">
              <a:extLst>
                <a:ext uri="{FF2B5EF4-FFF2-40B4-BE49-F238E27FC236}">
                  <a16:creationId xmlns:a16="http://schemas.microsoft.com/office/drawing/2014/main" id="{3600E9BA-0719-6F34-07C5-B217E24876CD}"/>
                </a:ext>
              </a:extLst>
            </p:cNvPr>
            <p:cNvSpPr txBox="1"/>
            <p:nvPr/>
          </p:nvSpPr>
          <p:spPr>
            <a:xfrm>
              <a:off x="7290928" y="3953023"/>
              <a:ext cx="1553255" cy="400110"/>
            </a:xfrm>
            <a:prstGeom prst="rect">
              <a:avLst/>
            </a:prstGeom>
            <a:solidFill>
              <a:schemeClr val="accent3"/>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48</a:t>
              </a:r>
              <a:br>
                <a:rPr lang="en-US" sz="1000" spc="-10">
                  <a:solidFill>
                    <a:schemeClr val="bg1"/>
                  </a:solidFill>
                  <a:latin typeface="DM Sans" pitchFamily="2" charset="77"/>
                </a:rPr>
              </a:br>
              <a:r>
                <a:rPr lang="en-US" sz="1000" spc="-10">
                  <a:solidFill>
                    <a:schemeClr val="bg1"/>
                  </a:solidFill>
                  <a:latin typeface="DM Sans" pitchFamily="2" charset="77"/>
                </a:rPr>
                <a:t>Optimise maintenance </a:t>
              </a:r>
            </a:p>
          </p:txBody>
        </p:sp>
        <p:sp>
          <p:nvSpPr>
            <p:cNvPr id="59" name="TextBox 58">
              <a:extLst>
                <a:ext uri="{FF2B5EF4-FFF2-40B4-BE49-F238E27FC236}">
                  <a16:creationId xmlns:a16="http://schemas.microsoft.com/office/drawing/2014/main" id="{BAD73427-8074-6D55-5C3A-6A3CAAA5AEB4}"/>
                </a:ext>
              </a:extLst>
            </p:cNvPr>
            <p:cNvSpPr txBox="1"/>
            <p:nvPr/>
          </p:nvSpPr>
          <p:spPr>
            <a:xfrm>
              <a:off x="7290903" y="4351401"/>
              <a:ext cx="1553255" cy="400110"/>
            </a:xfrm>
            <a:prstGeom prst="rect">
              <a:avLst/>
            </a:prstGeom>
            <a:solidFill>
              <a:schemeClr val="accent3"/>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49</a:t>
              </a:r>
              <a:br>
                <a:rPr lang="en-US" sz="1000" spc="-10">
                  <a:solidFill>
                    <a:schemeClr val="bg1"/>
                  </a:solidFill>
                  <a:latin typeface="DM Sans" pitchFamily="2" charset="77"/>
                </a:rPr>
              </a:br>
              <a:r>
                <a:rPr lang="en-US" sz="1000" spc="-10">
                  <a:solidFill>
                    <a:schemeClr val="bg1"/>
                  </a:solidFill>
                  <a:latin typeface="DM Sans" pitchFamily="2" charset="77"/>
                </a:rPr>
                <a:t>Extend specialist’s time</a:t>
              </a:r>
            </a:p>
          </p:txBody>
        </p:sp>
        <p:sp>
          <p:nvSpPr>
            <p:cNvPr id="60" name="TextBox 59">
              <a:extLst>
                <a:ext uri="{FF2B5EF4-FFF2-40B4-BE49-F238E27FC236}">
                  <a16:creationId xmlns:a16="http://schemas.microsoft.com/office/drawing/2014/main" id="{80F81BA3-FFE0-BA72-0BE4-9114C91CB578}"/>
                </a:ext>
              </a:extLst>
            </p:cNvPr>
            <p:cNvSpPr txBox="1"/>
            <p:nvPr/>
          </p:nvSpPr>
          <p:spPr>
            <a:xfrm>
              <a:off x="7290903" y="4750255"/>
              <a:ext cx="1553255" cy="393930"/>
            </a:xfrm>
            <a:prstGeom prst="rect">
              <a:avLst/>
            </a:prstGeom>
            <a:solidFill>
              <a:schemeClr val="accent3"/>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50</a:t>
              </a:r>
              <a:br>
                <a:rPr lang="en-US" sz="1000" spc="-10">
                  <a:solidFill>
                    <a:schemeClr val="bg1"/>
                  </a:solidFill>
                  <a:latin typeface="DM Sans" pitchFamily="2" charset="77"/>
                </a:rPr>
              </a:br>
              <a:r>
                <a:rPr lang="en-US" sz="1000" spc="-10">
                  <a:solidFill>
                    <a:schemeClr val="bg1"/>
                  </a:solidFill>
                  <a:latin typeface="DM Sans" pitchFamily="2" charset="77"/>
                </a:rPr>
                <a:t>Reduce wait time</a:t>
              </a:r>
            </a:p>
          </p:txBody>
        </p:sp>
        <p:sp>
          <p:nvSpPr>
            <p:cNvPr id="61" name="TextBox 60">
              <a:extLst>
                <a:ext uri="{FF2B5EF4-FFF2-40B4-BE49-F238E27FC236}">
                  <a16:creationId xmlns:a16="http://schemas.microsoft.com/office/drawing/2014/main" id="{8ADB4ABB-287B-8BE7-6846-198271F3E740}"/>
                </a:ext>
              </a:extLst>
            </p:cNvPr>
            <p:cNvSpPr txBox="1"/>
            <p:nvPr/>
          </p:nvSpPr>
          <p:spPr>
            <a:xfrm>
              <a:off x="7290873" y="5143551"/>
              <a:ext cx="1553255" cy="553998"/>
            </a:xfrm>
            <a:prstGeom prst="rect">
              <a:avLst/>
            </a:prstGeom>
            <a:solidFill>
              <a:schemeClr val="accent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51</a:t>
              </a:r>
              <a:br>
                <a:rPr lang="en-US" sz="1000" spc="-10">
                  <a:solidFill>
                    <a:schemeClr val="bg1"/>
                  </a:solidFill>
                  <a:latin typeface="DM Sans" pitchFamily="2" charset="77"/>
                </a:rPr>
              </a:br>
              <a:r>
                <a:rPr lang="en-US" sz="1000" spc="-10">
                  <a:solidFill>
                    <a:schemeClr val="bg1"/>
                  </a:solidFill>
                  <a:latin typeface="DM Sans" pitchFamily="2" charset="77"/>
                </a:rPr>
                <a:t>Standardisation (create a formal process) </a:t>
              </a:r>
            </a:p>
          </p:txBody>
        </p:sp>
        <p:sp>
          <p:nvSpPr>
            <p:cNvPr id="62" name="TextBox 61">
              <a:extLst>
                <a:ext uri="{FF2B5EF4-FFF2-40B4-BE49-F238E27FC236}">
                  <a16:creationId xmlns:a16="http://schemas.microsoft.com/office/drawing/2014/main" id="{7D8021D9-F42F-6E80-D1BB-291FBBBAECAD}"/>
                </a:ext>
              </a:extLst>
            </p:cNvPr>
            <p:cNvSpPr txBox="1"/>
            <p:nvPr/>
          </p:nvSpPr>
          <p:spPr>
            <a:xfrm>
              <a:off x="7290813" y="5695189"/>
              <a:ext cx="1553255" cy="393930"/>
            </a:xfrm>
            <a:prstGeom prst="rect">
              <a:avLst/>
            </a:prstGeom>
            <a:solidFill>
              <a:schemeClr val="accent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52</a:t>
              </a:r>
              <a:br>
                <a:rPr lang="en-US" sz="1000" spc="-10">
                  <a:solidFill>
                    <a:schemeClr val="bg1"/>
                  </a:solidFill>
                  <a:latin typeface="DM Sans" pitchFamily="2" charset="77"/>
                </a:rPr>
              </a:br>
              <a:r>
                <a:rPr lang="en-US" sz="1000" spc="-10">
                  <a:solidFill>
                    <a:schemeClr val="bg1"/>
                  </a:solidFill>
                  <a:latin typeface="DM Sans" pitchFamily="2" charset="77"/>
                </a:rPr>
                <a:t>Stop tampering</a:t>
              </a:r>
            </a:p>
          </p:txBody>
        </p:sp>
      </p:grpSp>
      <p:sp>
        <p:nvSpPr>
          <p:cNvPr id="63" name="TextBox 62">
            <a:extLst>
              <a:ext uri="{FF2B5EF4-FFF2-40B4-BE49-F238E27FC236}">
                <a16:creationId xmlns:a16="http://schemas.microsoft.com/office/drawing/2014/main" id="{CEB574F5-1137-8BE1-22C8-74BD1275DA63}"/>
              </a:ext>
            </a:extLst>
          </p:cNvPr>
          <p:cNvSpPr txBox="1"/>
          <p:nvPr/>
        </p:nvSpPr>
        <p:spPr>
          <a:xfrm>
            <a:off x="8843956" y="1517532"/>
            <a:ext cx="1553255" cy="553998"/>
          </a:xfrm>
          <a:prstGeom prst="rect">
            <a:avLst/>
          </a:prstGeom>
          <a:solidFill>
            <a:schemeClr val="accent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53</a:t>
            </a:r>
            <a:br>
              <a:rPr lang="en-US" sz="1000" spc="-10">
                <a:solidFill>
                  <a:schemeClr val="bg1"/>
                </a:solidFill>
                <a:latin typeface="DM Sans" pitchFamily="2" charset="77"/>
              </a:rPr>
            </a:br>
            <a:r>
              <a:rPr lang="en-US" sz="1000" spc="-10">
                <a:solidFill>
                  <a:schemeClr val="bg1"/>
                </a:solidFill>
                <a:latin typeface="DM Sans" pitchFamily="2" charset="77"/>
              </a:rPr>
              <a:t>Develop operation definitions</a:t>
            </a:r>
          </a:p>
        </p:txBody>
      </p:sp>
      <p:grpSp>
        <p:nvGrpSpPr>
          <p:cNvPr id="86" name="Group 85">
            <a:extLst>
              <a:ext uri="{FF2B5EF4-FFF2-40B4-BE49-F238E27FC236}">
                <a16:creationId xmlns:a16="http://schemas.microsoft.com/office/drawing/2014/main" id="{8FD01C1B-F95F-4F03-6367-A347212F9BE3}"/>
              </a:ext>
            </a:extLst>
          </p:cNvPr>
          <p:cNvGrpSpPr/>
          <p:nvPr/>
        </p:nvGrpSpPr>
        <p:grpSpPr>
          <a:xfrm>
            <a:off x="8844060" y="2068983"/>
            <a:ext cx="1553383" cy="4236009"/>
            <a:chOff x="8844060" y="1518764"/>
            <a:chExt cx="1553383" cy="4236009"/>
          </a:xfrm>
        </p:grpSpPr>
        <p:sp>
          <p:nvSpPr>
            <p:cNvPr id="64" name="TextBox 63">
              <a:extLst>
                <a:ext uri="{FF2B5EF4-FFF2-40B4-BE49-F238E27FC236}">
                  <a16:creationId xmlns:a16="http://schemas.microsoft.com/office/drawing/2014/main" id="{A4E395D4-EA7B-96A1-A9FC-0711A6685A3F}"/>
                </a:ext>
              </a:extLst>
            </p:cNvPr>
            <p:cNvSpPr txBox="1"/>
            <p:nvPr/>
          </p:nvSpPr>
          <p:spPr>
            <a:xfrm>
              <a:off x="8844188" y="1518764"/>
              <a:ext cx="1553255" cy="393930"/>
            </a:xfrm>
            <a:prstGeom prst="rect">
              <a:avLst/>
            </a:prstGeom>
            <a:solidFill>
              <a:schemeClr val="accent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54</a:t>
              </a:r>
              <a:br>
                <a:rPr lang="en-US" sz="1000" spc="-10">
                  <a:solidFill>
                    <a:schemeClr val="bg1"/>
                  </a:solidFill>
                  <a:latin typeface="DM Sans" pitchFamily="2" charset="77"/>
                </a:rPr>
              </a:br>
              <a:r>
                <a:rPr lang="en-US" sz="1000" spc="-10">
                  <a:solidFill>
                    <a:schemeClr val="bg1"/>
                  </a:solidFill>
                  <a:latin typeface="DM Sans" pitchFamily="2" charset="77"/>
                </a:rPr>
                <a:t>Improve predictions</a:t>
              </a:r>
            </a:p>
          </p:txBody>
        </p:sp>
        <p:sp>
          <p:nvSpPr>
            <p:cNvPr id="66" name="TextBox 65">
              <a:extLst>
                <a:ext uri="{FF2B5EF4-FFF2-40B4-BE49-F238E27FC236}">
                  <a16:creationId xmlns:a16="http://schemas.microsoft.com/office/drawing/2014/main" id="{0FBF7B90-98D6-FEF7-66D1-12D1EF26F5E3}"/>
                </a:ext>
              </a:extLst>
            </p:cNvPr>
            <p:cNvSpPr txBox="1"/>
            <p:nvPr/>
          </p:nvSpPr>
          <p:spPr>
            <a:xfrm>
              <a:off x="8844060" y="1909839"/>
              <a:ext cx="1553255" cy="553998"/>
            </a:xfrm>
            <a:prstGeom prst="rect">
              <a:avLst/>
            </a:prstGeom>
            <a:solidFill>
              <a:schemeClr val="accent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55</a:t>
              </a:r>
              <a:br>
                <a:rPr lang="en-US" sz="1000" spc="-10">
                  <a:solidFill>
                    <a:schemeClr val="bg1"/>
                  </a:solidFill>
                  <a:latin typeface="DM Sans" pitchFamily="2" charset="77"/>
                </a:rPr>
              </a:br>
              <a:r>
                <a:rPr lang="en-US" sz="1000" spc="-10">
                  <a:solidFill>
                    <a:schemeClr val="bg1"/>
                  </a:solidFill>
                  <a:latin typeface="DM Sans" pitchFamily="2" charset="77"/>
                </a:rPr>
                <a:t>Develop </a:t>
              </a:r>
              <a:br>
                <a:rPr lang="en-US" sz="1000" spc="-10">
                  <a:solidFill>
                    <a:schemeClr val="bg1"/>
                  </a:solidFill>
                  <a:latin typeface="DM Sans" pitchFamily="2" charset="77"/>
                </a:rPr>
              </a:br>
              <a:r>
                <a:rPr lang="en-US" sz="1000" spc="-10">
                  <a:solidFill>
                    <a:schemeClr val="bg1"/>
                  </a:solidFill>
                  <a:latin typeface="DM Sans" pitchFamily="2" charset="77"/>
                </a:rPr>
                <a:t>contingency plans</a:t>
              </a:r>
            </a:p>
          </p:txBody>
        </p:sp>
        <p:sp>
          <p:nvSpPr>
            <p:cNvPr id="67" name="TextBox 66">
              <a:extLst>
                <a:ext uri="{FF2B5EF4-FFF2-40B4-BE49-F238E27FC236}">
                  <a16:creationId xmlns:a16="http://schemas.microsoft.com/office/drawing/2014/main" id="{4649F978-926A-D782-191F-C0C17F24CFDE}"/>
                </a:ext>
              </a:extLst>
            </p:cNvPr>
            <p:cNvSpPr txBox="1"/>
            <p:nvPr/>
          </p:nvSpPr>
          <p:spPr>
            <a:xfrm>
              <a:off x="8844060" y="2455864"/>
              <a:ext cx="1553255" cy="553998"/>
            </a:xfrm>
            <a:prstGeom prst="rect">
              <a:avLst/>
            </a:prstGeom>
            <a:solidFill>
              <a:schemeClr val="accent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56</a:t>
              </a:r>
              <a:br>
                <a:rPr lang="en-US" sz="1000" spc="-10">
                  <a:solidFill>
                    <a:schemeClr val="bg1"/>
                  </a:solidFill>
                  <a:latin typeface="DM Sans" pitchFamily="2" charset="77"/>
                </a:rPr>
              </a:br>
              <a:r>
                <a:rPr lang="en-US" sz="1000" spc="-10">
                  <a:solidFill>
                    <a:schemeClr val="bg1"/>
                  </a:solidFill>
                  <a:latin typeface="DM Sans" pitchFamily="2" charset="77"/>
                </a:rPr>
                <a:t>Sort product</a:t>
              </a:r>
              <a:br>
                <a:rPr lang="en-US" sz="1000" spc="-10">
                  <a:solidFill>
                    <a:schemeClr val="bg1"/>
                  </a:solidFill>
                  <a:latin typeface="DM Sans" pitchFamily="2" charset="77"/>
                </a:rPr>
              </a:br>
              <a:r>
                <a:rPr lang="en-US" sz="1000" spc="-10">
                  <a:solidFill>
                    <a:schemeClr val="bg1"/>
                  </a:solidFill>
                  <a:latin typeface="DM Sans" pitchFamily="2" charset="77"/>
                </a:rPr>
                <a:t> into grades</a:t>
              </a:r>
            </a:p>
          </p:txBody>
        </p:sp>
        <p:sp>
          <p:nvSpPr>
            <p:cNvPr id="68" name="TextBox 67">
              <a:extLst>
                <a:ext uri="{FF2B5EF4-FFF2-40B4-BE49-F238E27FC236}">
                  <a16:creationId xmlns:a16="http://schemas.microsoft.com/office/drawing/2014/main" id="{BA5ACB08-1887-EE2C-4D2A-3346DBB71547}"/>
                </a:ext>
              </a:extLst>
            </p:cNvPr>
            <p:cNvSpPr txBox="1"/>
            <p:nvPr/>
          </p:nvSpPr>
          <p:spPr>
            <a:xfrm>
              <a:off x="8844060" y="3004949"/>
              <a:ext cx="1553255" cy="393930"/>
            </a:xfrm>
            <a:prstGeom prst="rect">
              <a:avLst/>
            </a:prstGeom>
            <a:solidFill>
              <a:schemeClr val="accent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57</a:t>
              </a:r>
              <a:br>
                <a:rPr lang="en-US" sz="1000" spc="-10">
                  <a:solidFill>
                    <a:schemeClr val="bg1"/>
                  </a:solidFill>
                  <a:latin typeface="DM Sans" pitchFamily="2" charset="77"/>
                </a:rPr>
              </a:br>
              <a:r>
                <a:rPr lang="en-US" sz="1000" spc="-10">
                  <a:solidFill>
                    <a:schemeClr val="bg1"/>
                  </a:solidFill>
                  <a:latin typeface="DM Sans" pitchFamily="2" charset="77"/>
                </a:rPr>
                <a:t>Desensitise</a:t>
              </a:r>
            </a:p>
          </p:txBody>
        </p:sp>
        <p:sp>
          <p:nvSpPr>
            <p:cNvPr id="69" name="TextBox 68">
              <a:extLst>
                <a:ext uri="{FF2B5EF4-FFF2-40B4-BE49-F238E27FC236}">
                  <a16:creationId xmlns:a16="http://schemas.microsoft.com/office/drawing/2014/main" id="{5D5E8162-8F27-533B-A6D6-F5FD721A1BD3}"/>
                </a:ext>
              </a:extLst>
            </p:cNvPr>
            <p:cNvSpPr txBox="1"/>
            <p:nvPr/>
          </p:nvSpPr>
          <p:spPr>
            <a:xfrm>
              <a:off x="8844060" y="3400266"/>
              <a:ext cx="1553255" cy="393930"/>
            </a:xfrm>
            <a:prstGeom prst="rect">
              <a:avLst/>
            </a:prstGeom>
            <a:solidFill>
              <a:schemeClr val="accent5"/>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58</a:t>
              </a:r>
              <a:br>
                <a:rPr lang="en-US" sz="1000" spc="-10">
                  <a:solidFill>
                    <a:schemeClr val="bg1"/>
                  </a:solidFill>
                  <a:latin typeface="DM Sans" pitchFamily="2" charset="77"/>
                </a:rPr>
              </a:br>
              <a:r>
                <a:rPr lang="en-US" sz="1000" spc="-10">
                  <a:solidFill>
                    <a:schemeClr val="bg1"/>
                  </a:solidFill>
                  <a:latin typeface="DM Sans" pitchFamily="2" charset="77"/>
                </a:rPr>
                <a:t>Exploit variation</a:t>
              </a:r>
            </a:p>
          </p:txBody>
        </p:sp>
        <p:sp>
          <p:nvSpPr>
            <p:cNvPr id="70" name="TextBox 69">
              <a:extLst>
                <a:ext uri="{FF2B5EF4-FFF2-40B4-BE49-F238E27FC236}">
                  <a16:creationId xmlns:a16="http://schemas.microsoft.com/office/drawing/2014/main" id="{FF8A1589-91B6-30D1-6194-BF8E397D219E}"/>
                </a:ext>
              </a:extLst>
            </p:cNvPr>
            <p:cNvSpPr txBox="1"/>
            <p:nvPr/>
          </p:nvSpPr>
          <p:spPr>
            <a:xfrm>
              <a:off x="8844060" y="3795245"/>
              <a:ext cx="1553255" cy="393930"/>
            </a:xfrm>
            <a:prstGeom prst="rect">
              <a:avLst/>
            </a:prstGeom>
            <a:solidFill>
              <a:srgbClr val="446F8A"/>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59</a:t>
              </a:r>
              <a:br>
                <a:rPr lang="en-US" sz="1000" spc="-10">
                  <a:solidFill>
                    <a:schemeClr val="bg1"/>
                  </a:solidFill>
                  <a:latin typeface="DM Sans" pitchFamily="2" charset="77"/>
                </a:rPr>
              </a:br>
              <a:r>
                <a:rPr lang="en-US" sz="1000" spc="-10">
                  <a:solidFill>
                    <a:schemeClr val="bg1"/>
                  </a:solidFill>
                  <a:latin typeface="DM Sans" pitchFamily="2" charset="77"/>
                </a:rPr>
                <a:t>Use reminders</a:t>
              </a:r>
            </a:p>
          </p:txBody>
        </p:sp>
        <p:sp>
          <p:nvSpPr>
            <p:cNvPr id="71" name="TextBox 70">
              <a:extLst>
                <a:ext uri="{FF2B5EF4-FFF2-40B4-BE49-F238E27FC236}">
                  <a16:creationId xmlns:a16="http://schemas.microsoft.com/office/drawing/2014/main" id="{A49A31FC-0A1F-9450-E2DB-1D307C54E76D}"/>
                </a:ext>
              </a:extLst>
            </p:cNvPr>
            <p:cNvSpPr txBox="1"/>
            <p:nvPr/>
          </p:nvSpPr>
          <p:spPr>
            <a:xfrm>
              <a:off x="8844060" y="4188445"/>
              <a:ext cx="1553255" cy="393930"/>
            </a:xfrm>
            <a:prstGeom prst="rect">
              <a:avLst/>
            </a:prstGeom>
            <a:solidFill>
              <a:srgbClr val="446F8A"/>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60</a:t>
              </a:r>
              <a:br>
                <a:rPr lang="en-US" sz="1000" spc="-10">
                  <a:solidFill>
                    <a:schemeClr val="bg1"/>
                  </a:solidFill>
                  <a:latin typeface="DM Sans" pitchFamily="2" charset="77"/>
                </a:rPr>
              </a:br>
              <a:r>
                <a:rPr lang="en-US" sz="1000" spc="-10">
                  <a:solidFill>
                    <a:schemeClr val="bg1"/>
                  </a:solidFill>
                  <a:latin typeface="DM Sans" pitchFamily="2" charset="77"/>
                </a:rPr>
                <a:t>Use differentiation</a:t>
              </a:r>
            </a:p>
          </p:txBody>
        </p:sp>
        <p:sp>
          <p:nvSpPr>
            <p:cNvPr id="72" name="TextBox 71">
              <a:extLst>
                <a:ext uri="{FF2B5EF4-FFF2-40B4-BE49-F238E27FC236}">
                  <a16:creationId xmlns:a16="http://schemas.microsoft.com/office/drawing/2014/main" id="{4BC3DD1E-F2D0-2245-3A17-D06C5082FDF2}"/>
                </a:ext>
              </a:extLst>
            </p:cNvPr>
            <p:cNvSpPr txBox="1"/>
            <p:nvPr/>
          </p:nvSpPr>
          <p:spPr>
            <a:xfrm>
              <a:off x="8844060" y="4578864"/>
              <a:ext cx="1553255" cy="393930"/>
            </a:xfrm>
            <a:prstGeom prst="rect">
              <a:avLst/>
            </a:prstGeom>
            <a:solidFill>
              <a:srgbClr val="446F8A"/>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61</a:t>
              </a:r>
              <a:br>
                <a:rPr lang="en-US" sz="1000" spc="-10">
                  <a:solidFill>
                    <a:schemeClr val="bg1"/>
                  </a:solidFill>
                  <a:latin typeface="DM Sans" pitchFamily="2" charset="77"/>
                </a:rPr>
              </a:br>
              <a:r>
                <a:rPr lang="en-US" sz="1000" spc="-10">
                  <a:solidFill>
                    <a:schemeClr val="bg1"/>
                  </a:solidFill>
                  <a:latin typeface="DM Sans" pitchFamily="2" charset="77"/>
                </a:rPr>
                <a:t>Use constraints</a:t>
              </a:r>
            </a:p>
          </p:txBody>
        </p:sp>
        <p:sp>
          <p:nvSpPr>
            <p:cNvPr id="73" name="TextBox 72">
              <a:extLst>
                <a:ext uri="{FF2B5EF4-FFF2-40B4-BE49-F238E27FC236}">
                  <a16:creationId xmlns:a16="http://schemas.microsoft.com/office/drawing/2014/main" id="{85C21A2F-4A45-FEFA-AB76-42876F2A97FF}"/>
                </a:ext>
              </a:extLst>
            </p:cNvPr>
            <p:cNvSpPr txBox="1"/>
            <p:nvPr/>
          </p:nvSpPr>
          <p:spPr>
            <a:xfrm>
              <a:off x="8844060" y="4968553"/>
              <a:ext cx="1553255" cy="393930"/>
            </a:xfrm>
            <a:prstGeom prst="rect">
              <a:avLst/>
            </a:prstGeom>
            <a:solidFill>
              <a:srgbClr val="446F8A"/>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62</a:t>
              </a:r>
              <a:br>
                <a:rPr lang="en-US" sz="1000" spc="-10">
                  <a:solidFill>
                    <a:schemeClr val="bg1"/>
                  </a:solidFill>
                  <a:latin typeface="DM Sans" pitchFamily="2" charset="77"/>
                </a:rPr>
              </a:br>
              <a:r>
                <a:rPr lang="en-US" sz="1000" spc="-10">
                  <a:solidFill>
                    <a:schemeClr val="bg1"/>
                  </a:solidFill>
                  <a:latin typeface="DM Sans" pitchFamily="2" charset="77"/>
                </a:rPr>
                <a:t>Use affordances</a:t>
              </a:r>
            </a:p>
          </p:txBody>
        </p:sp>
        <p:sp>
          <p:nvSpPr>
            <p:cNvPr id="74" name="TextBox 73">
              <a:extLst>
                <a:ext uri="{FF2B5EF4-FFF2-40B4-BE49-F238E27FC236}">
                  <a16:creationId xmlns:a16="http://schemas.microsoft.com/office/drawing/2014/main" id="{1CBCC8E7-4EFF-9319-0DA6-C13946809DDF}"/>
                </a:ext>
              </a:extLst>
            </p:cNvPr>
            <p:cNvSpPr txBox="1"/>
            <p:nvPr/>
          </p:nvSpPr>
          <p:spPr>
            <a:xfrm>
              <a:off x="8844060" y="5360843"/>
              <a:ext cx="1553255" cy="393930"/>
            </a:xfrm>
            <a:prstGeom prst="rect">
              <a:avLst/>
            </a:prstGeom>
            <a:solidFill>
              <a:schemeClr val="accent6"/>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63</a:t>
              </a:r>
              <a:br>
                <a:rPr lang="en-US" sz="1000" spc="-10">
                  <a:solidFill>
                    <a:schemeClr val="bg1"/>
                  </a:solidFill>
                  <a:latin typeface="DM Sans" pitchFamily="2" charset="77"/>
                </a:rPr>
              </a:br>
              <a:r>
                <a:rPr lang="en-US" sz="1000" spc="-10">
                  <a:solidFill>
                    <a:schemeClr val="bg1"/>
                  </a:solidFill>
                  <a:latin typeface="DM Sans" pitchFamily="2" charset="77"/>
                </a:rPr>
                <a:t>Mass customise</a:t>
              </a:r>
            </a:p>
          </p:txBody>
        </p:sp>
      </p:grpSp>
      <p:sp>
        <p:nvSpPr>
          <p:cNvPr id="77" name="TextBox 76">
            <a:extLst>
              <a:ext uri="{FF2B5EF4-FFF2-40B4-BE49-F238E27FC236}">
                <a16:creationId xmlns:a16="http://schemas.microsoft.com/office/drawing/2014/main" id="{AE84EC48-5BEB-6E27-B6DD-CDA03CE04DD5}"/>
              </a:ext>
            </a:extLst>
          </p:cNvPr>
          <p:cNvSpPr txBox="1"/>
          <p:nvPr/>
        </p:nvSpPr>
        <p:spPr>
          <a:xfrm>
            <a:off x="10397291" y="1518128"/>
            <a:ext cx="1553151" cy="695527"/>
          </a:xfrm>
          <a:prstGeom prst="rect">
            <a:avLst/>
          </a:prstGeom>
          <a:solidFill>
            <a:schemeClr val="accent6"/>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64</a:t>
            </a:r>
            <a:br>
              <a:rPr lang="en-US" sz="1000" spc="-10">
                <a:solidFill>
                  <a:schemeClr val="bg1"/>
                </a:solidFill>
                <a:latin typeface="DM Sans" pitchFamily="2" charset="77"/>
              </a:rPr>
            </a:br>
            <a:r>
              <a:rPr lang="en-US" sz="1000" spc="-10">
                <a:solidFill>
                  <a:schemeClr val="bg1"/>
                </a:solidFill>
                <a:latin typeface="DM Sans" pitchFamily="2" charset="77"/>
              </a:rPr>
              <a:t>Offer product/service anytime</a:t>
            </a:r>
            <a:br>
              <a:rPr lang="en-US" sz="1000" spc="-10">
                <a:solidFill>
                  <a:schemeClr val="bg1"/>
                </a:solidFill>
                <a:latin typeface="DM Sans" pitchFamily="2" charset="77"/>
              </a:rPr>
            </a:br>
            <a:r>
              <a:rPr lang="en-US" sz="1000" spc="-10">
                <a:solidFill>
                  <a:schemeClr val="bg1"/>
                </a:solidFill>
                <a:latin typeface="DM Sans" pitchFamily="2" charset="77"/>
              </a:rPr>
              <a:t> </a:t>
            </a:r>
          </a:p>
        </p:txBody>
      </p:sp>
      <p:sp>
        <p:nvSpPr>
          <p:cNvPr id="78" name="TextBox 77">
            <a:extLst>
              <a:ext uri="{FF2B5EF4-FFF2-40B4-BE49-F238E27FC236}">
                <a16:creationId xmlns:a16="http://schemas.microsoft.com/office/drawing/2014/main" id="{F254A744-0515-4182-BDC1-7BDF634506F5}"/>
              </a:ext>
            </a:extLst>
          </p:cNvPr>
          <p:cNvSpPr txBox="1"/>
          <p:nvPr/>
        </p:nvSpPr>
        <p:spPr>
          <a:xfrm>
            <a:off x="10397211" y="2066116"/>
            <a:ext cx="1553255" cy="695527"/>
          </a:xfrm>
          <a:prstGeom prst="rect">
            <a:avLst/>
          </a:prstGeom>
          <a:solidFill>
            <a:schemeClr val="accent6"/>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65</a:t>
            </a:r>
            <a:br>
              <a:rPr lang="en-US" sz="1000" spc="-10">
                <a:solidFill>
                  <a:schemeClr val="bg1"/>
                </a:solidFill>
                <a:latin typeface="DM Sans" pitchFamily="2" charset="77"/>
              </a:rPr>
            </a:br>
            <a:r>
              <a:rPr lang="en-US" sz="1000" spc="-10">
                <a:solidFill>
                  <a:schemeClr val="bg1"/>
                </a:solidFill>
                <a:latin typeface="DM Sans" pitchFamily="2" charset="77"/>
              </a:rPr>
              <a:t>Offer product/service anyplace</a:t>
            </a:r>
            <a:br>
              <a:rPr lang="en-US" sz="1000" spc="-10">
                <a:solidFill>
                  <a:schemeClr val="bg1"/>
                </a:solidFill>
                <a:latin typeface="DM Sans" pitchFamily="2" charset="77"/>
              </a:rPr>
            </a:br>
            <a:r>
              <a:rPr lang="en-US" sz="1000" spc="-10">
                <a:solidFill>
                  <a:schemeClr val="bg1"/>
                </a:solidFill>
                <a:latin typeface="DM Sans" pitchFamily="2" charset="77"/>
              </a:rPr>
              <a:t> </a:t>
            </a:r>
          </a:p>
        </p:txBody>
      </p:sp>
      <p:sp>
        <p:nvSpPr>
          <p:cNvPr id="79" name="TextBox 78">
            <a:extLst>
              <a:ext uri="{FF2B5EF4-FFF2-40B4-BE49-F238E27FC236}">
                <a16:creationId xmlns:a16="http://schemas.microsoft.com/office/drawing/2014/main" id="{F9651E68-5974-CAF5-C3E7-81875671D837}"/>
              </a:ext>
            </a:extLst>
          </p:cNvPr>
          <p:cNvSpPr txBox="1"/>
          <p:nvPr/>
        </p:nvSpPr>
        <p:spPr>
          <a:xfrm>
            <a:off x="10397211" y="2615391"/>
            <a:ext cx="1553255" cy="387750"/>
          </a:xfrm>
          <a:prstGeom prst="rect">
            <a:avLst/>
          </a:prstGeom>
          <a:solidFill>
            <a:schemeClr val="accent6"/>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66</a:t>
            </a:r>
            <a:br>
              <a:rPr lang="en-US" sz="1000" spc="-10">
                <a:solidFill>
                  <a:schemeClr val="bg1"/>
                </a:solidFill>
                <a:latin typeface="DM Sans" pitchFamily="2" charset="77"/>
              </a:rPr>
            </a:br>
            <a:r>
              <a:rPr lang="en-US" sz="1000" spc="-10">
                <a:solidFill>
                  <a:schemeClr val="bg1"/>
                </a:solidFill>
                <a:latin typeface="DM Sans" pitchFamily="2" charset="77"/>
              </a:rPr>
              <a:t>Emphasise intangibles </a:t>
            </a:r>
          </a:p>
        </p:txBody>
      </p:sp>
      <p:sp>
        <p:nvSpPr>
          <p:cNvPr id="80" name="TextBox 79">
            <a:extLst>
              <a:ext uri="{FF2B5EF4-FFF2-40B4-BE49-F238E27FC236}">
                <a16:creationId xmlns:a16="http://schemas.microsoft.com/office/drawing/2014/main" id="{34C37392-615E-0F39-F226-2664B67AEAC9}"/>
              </a:ext>
            </a:extLst>
          </p:cNvPr>
          <p:cNvSpPr txBox="1"/>
          <p:nvPr/>
        </p:nvSpPr>
        <p:spPr>
          <a:xfrm>
            <a:off x="10397211" y="3003141"/>
            <a:ext cx="1553255" cy="695527"/>
          </a:xfrm>
          <a:prstGeom prst="rect">
            <a:avLst/>
          </a:prstGeom>
          <a:solidFill>
            <a:schemeClr val="accent6"/>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67</a:t>
            </a:r>
            <a:br>
              <a:rPr lang="en-US" sz="1000" spc="-10">
                <a:solidFill>
                  <a:schemeClr val="bg1"/>
                </a:solidFill>
                <a:latin typeface="DM Sans" pitchFamily="2" charset="77"/>
              </a:rPr>
            </a:br>
            <a:r>
              <a:rPr lang="en-US" sz="1000" spc="-10">
                <a:solidFill>
                  <a:schemeClr val="bg1"/>
                </a:solidFill>
                <a:latin typeface="DM Sans" pitchFamily="2" charset="77"/>
              </a:rPr>
              <a:t>Influence or take advantage of fashion trends </a:t>
            </a:r>
          </a:p>
        </p:txBody>
      </p:sp>
      <p:sp>
        <p:nvSpPr>
          <p:cNvPr id="81" name="TextBox 80">
            <a:extLst>
              <a:ext uri="{FF2B5EF4-FFF2-40B4-BE49-F238E27FC236}">
                <a16:creationId xmlns:a16="http://schemas.microsoft.com/office/drawing/2014/main" id="{92930A17-751D-D50A-5FB6-2D4C42E48B77}"/>
              </a:ext>
            </a:extLst>
          </p:cNvPr>
          <p:cNvSpPr txBox="1"/>
          <p:nvPr/>
        </p:nvSpPr>
        <p:spPr>
          <a:xfrm>
            <a:off x="10397211" y="3684142"/>
            <a:ext cx="1553255" cy="541638"/>
          </a:xfrm>
          <a:prstGeom prst="rect">
            <a:avLst/>
          </a:prstGeom>
          <a:solidFill>
            <a:schemeClr val="accent6"/>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68</a:t>
            </a:r>
            <a:br>
              <a:rPr lang="en-US" sz="1000" spc="-10">
                <a:solidFill>
                  <a:schemeClr val="bg1"/>
                </a:solidFill>
                <a:latin typeface="DM Sans" pitchFamily="2" charset="77"/>
              </a:rPr>
            </a:br>
            <a:r>
              <a:rPr lang="en-US" sz="1000" spc="-10">
                <a:solidFill>
                  <a:schemeClr val="bg1"/>
                </a:solidFill>
                <a:latin typeface="DM Sans" pitchFamily="2" charset="77"/>
              </a:rPr>
              <a:t>Reduce the number of components </a:t>
            </a:r>
          </a:p>
        </p:txBody>
      </p:sp>
      <p:sp>
        <p:nvSpPr>
          <p:cNvPr id="82" name="TextBox 81">
            <a:extLst>
              <a:ext uri="{FF2B5EF4-FFF2-40B4-BE49-F238E27FC236}">
                <a16:creationId xmlns:a16="http://schemas.microsoft.com/office/drawing/2014/main" id="{C847E2E3-D3A8-9532-583F-1A0C8D41AB22}"/>
              </a:ext>
            </a:extLst>
          </p:cNvPr>
          <p:cNvSpPr txBox="1"/>
          <p:nvPr/>
        </p:nvSpPr>
        <p:spPr>
          <a:xfrm>
            <a:off x="10397211" y="4211254"/>
            <a:ext cx="1553255" cy="541638"/>
          </a:xfrm>
          <a:prstGeom prst="rect">
            <a:avLst/>
          </a:prstGeom>
          <a:solidFill>
            <a:schemeClr val="accent6"/>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69</a:t>
            </a:r>
            <a:br>
              <a:rPr lang="en-US" sz="1000" spc="-10">
                <a:solidFill>
                  <a:schemeClr val="bg1"/>
                </a:solidFill>
                <a:latin typeface="DM Sans" pitchFamily="2" charset="77"/>
              </a:rPr>
            </a:br>
            <a:r>
              <a:rPr lang="en-US" sz="1000" spc="-10">
                <a:solidFill>
                  <a:schemeClr val="bg1"/>
                </a:solidFill>
                <a:latin typeface="DM Sans" pitchFamily="2" charset="77"/>
              </a:rPr>
              <a:t>Disguise defects </a:t>
            </a:r>
            <a:br>
              <a:rPr lang="en-US" sz="1000" spc="-10">
                <a:solidFill>
                  <a:schemeClr val="bg1"/>
                </a:solidFill>
                <a:latin typeface="DM Sans" pitchFamily="2" charset="77"/>
              </a:rPr>
            </a:br>
            <a:r>
              <a:rPr lang="en-US" sz="1000" spc="-10">
                <a:solidFill>
                  <a:schemeClr val="bg1"/>
                </a:solidFill>
                <a:latin typeface="DM Sans" pitchFamily="2" charset="77"/>
              </a:rPr>
              <a:t>or problems </a:t>
            </a:r>
          </a:p>
        </p:txBody>
      </p:sp>
      <p:sp>
        <p:nvSpPr>
          <p:cNvPr id="83" name="TextBox 82">
            <a:extLst>
              <a:ext uri="{FF2B5EF4-FFF2-40B4-BE49-F238E27FC236}">
                <a16:creationId xmlns:a16="http://schemas.microsoft.com/office/drawing/2014/main" id="{C762E035-AC1C-556B-C920-DC729FC2F5B6}"/>
              </a:ext>
            </a:extLst>
          </p:cNvPr>
          <p:cNvSpPr txBox="1"/>
          <p:nvPr/>
        </p:nvSpPr>
        <p:spPr>
          <a:xfrm>
            <a:off x="10397211" y="4738367"/>
            <a:ext cx="1553255" cy="541638"/>
          </a:xfrm>
          <a:prstGeom prst="rect">
            <a:avLst/>
          </a:prstGeom>
          <a:solidFill>
            <a:schemeClr val="accent6"/>
          </a:solidFill>
          <a:ln w="12700">
            <a:solidFill>
              <a:schemeClr val="bg1"/>
            </a:solidFill>
          </a:ln>
        </p:spPr>
        <p:txBody>
          <a:bodyPr wrap="square" lIns="75600" tIns="39600" rIns="0" bIns="39600" rtlCol="0">
            <a:spAutoFit/>
          </a:bodyPr>
          <a:lstStyle/>
          <a:p>
            <a:pPr>
              <a:lnSpc>
                <a:spcPts val="1200"/>
              </a:lnSpc>
            </a:pPr>
            <a:r>
              <a:rPr lang="en-US" sz="1000" b="1" spc="-10">
                <a:solidFill>
                  <a:schemeClr val="bg1"/>
                </a:solidFill>
                <a:latin typeface="DM Sans" pitchFamily="2" charset="77"/>
              </a:rPr>
              <a:t>70</a:t>
            </a:r>
            <a:br>
              <a:rPr lang="en-US" sz="1000" spc="-10">
                <a:solidFill>
                  <a:schemeClr val="bg1"/>
                </a:solidFill>
                <a:latin typeface="DM Sans" pitchFamily="2" charset="77"/>
              </a:rPr>
            </a:br>
            <a:r>
              <a:rPr lang="en-US" sz="1000" spc="-10">
                <a:solidFill>
                  <a:schemeClr val="bg1"/>
                </a:solidFill>
                <a:latin typeface="DM Sans" pitchFamily="2" charset="77"/>
              </a:rPr>
              <a:t>Differentiate product using quality dimensions </a:t>
            </a:r>
          </a:p>
        </p:txBody>
      </p:sp>
      <p:sp>
        <p:nvSpPr>
          <p:cNvPr id="84" name="TextBox 83">
            <a:extLst>
              <a:ext uri="{FF2B5EF4-FFF2-40B4-BE49-F238E27FC236}">
                <a16:creationId xmlns:a16="http://schemas.microsoft.com/office/drawing/2014/main" id="{319CBA45-3C41-1396-6E7D-86E59F72A366}"/>
              </a:ext>
            </a:extLst>
          </p:cNvPr>
          <p:cNvSpPr txBox="1"/>
          <p:nvPr/>
        </p:nvSpPr>
        <p:spPr>
          <a:xfrm>
            <a:off x="10397211" y="5286945"/>
            <a:ext cx="1553255" cy="541638"/>
          </a:xfrm>
          <a:prstGeom prst="rect">
            <a:avLst/>
          </a:prstGeom>
          <a:solidFill>
            <a:schemeClr val="accent6"/>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71</a:t>
            </a:r>
            <a:br>
              <a:rPr lang="en-US" sz="1000" spc="-10">
                <a:solidFill>
                  <a:schemeClr val="bg1"/>
                </a:solidFill>
                <a:latin typeface="DM Sans" pitchFamily="2" charset="77"/>
              </a:rPr>
            </a:br>
            <a:r>
              <a:rPr lang="en-US" sz="1000" spc="-10">
                <a:solidFill>
                  <a:schemeClr val="bg1"/>
                </a:solidFill>
                <a:latin typeface="DM Sans" pitchFamily="2" charset="77"/>
              </a:rPr>
              <a:t>Change the order of process steps </a:t>
            </a:r>
          </a:p>
        </p:txBody>
      </p:sp>
      <p:sp>
        <p:nvSpPr>
          <p:cNvPr id="85" name="TextBox 84">
            <a:extLst>
              <a:ext uri="{FF2B5EF4-FFF2-40B4-BE49-F238E27FC236}">
                <a16:creationId xmlns:a16="http://schemas.microsoft.com/office/drawing/2014/main" id="{63CEF66C-B29A-4E3A-BC70-EFAED5D000B8}"/>
              </a:ext>
            </a:extLst>
          </p:cNvPr>
          <p:cNvSpPr txBox="1"/>
          <p:nvPr/>
        </p:nvSpPr>
        <p:spPr>
          <a:xfrm>
            <a:off x="10397211" y="5830385"/>
            <a:ext cx="1553255" cy="541638"/>
          </a:xfrm>
          <a:prstGeom prst="rect">
            <a:avLst/>
          </a:prstGeom>
          <a:solidFill>
            <a:schemeClr val="accent6"/>
          </a:solidFill>
          <a:ln w="12700">
            <a:solidFill>
              <a:schemeClr val="bg1"/>
            </a:solidFill>
          </a:ln>
        </p:spPr>
        <p:txBody>
          <a:bodyPr wrap="square" lIns="75600" tIns="39600" rIns="75600" bIns="39600" rtlCol="0">
            <a:spAutoFit/>
          </a:bodyPr>
          <a:lstStyle/>
          <a:p>
            <a:pPr>
              <a:lnSpc>
                <a:spcPts val="1200"/>
              </a:lnSpc>
            </a:pPr>
            <a:r>
              <a:rPr lang="en-US" sz="1000" b="1" spc="-10">
                <a:solidFill>
                  <a:schemeClr val="bg1"/>
                </a:solidFill>
                <a:latin typeface="DM Sans" pitchFamily="2" charset="77"/>
              </a:rPr>
              <a:t>72</a:t>
            </a:r>
            <a:br>
              <a:rPr lang="en-US" sz="1000" spc="-10">
                <a:solidFill>
                  <a:schemeClr val="bg1"/>
                </a:solidFill>
                <a:latin typeface="DM Sans" pitchFamily="2" charset="77"/>
              </a:rPr>
            </a:br>
            <a:r>
              <a:rPr lang="en-US" sz="1000" spc="-10">
                <a:solidFill>
                  <a:schemeClr val="bg1"/>
                </a:solidFill>
                <a:latin typeface="DM Sans" pitchFamily="2" charset="77"/>
              </a:rPr>
              <a:t>Manage uncertainty – not tasks </a:t>
            </a:r>
          </a:p>
        </p:txBody>
      </p:sp>
      <p:sp>
        <p:nvSpPr>
          <p:cNvPr id="3" name="TextBox 2">
            <a:extLst>
              <a:ext uri="{FF2B5EF4-FFF2-40B4-BE49-F238E27FC236}">
                <a16:creationId xmlns:a16="http://schemas.microsoft.com/office/drawing/2014/main" id="{6CA5A19A-562C-BB84-8419-EBA41BA215A8}"/>
              </a:ext>
            </a:extLst>
          </p:cNvPr>
          <p:cNvSpPr txBox="1"/>
          <p:nvPr/>
        </p:nvSpPr>
        <p:spPr>
          <a:xfrm>
            <a:off x="6574221" y="6604474"/>
            <a:ext cx="5465675" cy="415498"/>
          </a:xfrm>
          <a:prstGeom prst="rect">
            <a:avLst/>
          </a:prstGeom>
          <a:noFill/>
        </p:spPr>
        <p:txBody>
          <a:bodyPr wrap="square">
            <a:spAutoFit/>
          </a:bodyPr>
          <a:lstStyle/>
          <a:p>
            <a:pPr algn="r"/>
            <a:r>
              <a:rPr lang="en-GB" sz="1050" b="1" dirty="0">
                <a:solidFill>
                  <a:schemeClr val="accent6"/>
                </a:solidFill>
                <a:latin typeface="DM Sans" pitchFamily="2" charset="77"/>
              </a:rPr>
              <a:t>Source</a:t>
            </a:r>
            <a:r>
              <a:rPr lang="en-GB" sz="1050" dirty="0">
                <a:solidFill>
                  <a:schemeClr val="accent6"/>
                </a:solidFill>
                <a:latin typeface="DM Sans" pitchFamily="2" charset="77"/>
              </a:rPr>
              <a:t>: Langley et al (2009) </a:t>
            </a:r>
          </a:p>
          <a:p>
            <a:pPr algn="r"/>
            <a:endParaRPr lang="en-GB" sz="1050" dirty="0">
              <a:latin typeface="DM Sans" pitchFamily="2" charset="77"/>
            </a:endParaRPr>
          </a:p>
        </p:txBody>
      </p:sp>
    </p:spTree>
    <p:extLst>
      <p:ext uri="{BB962C8B-B14F-4D97-AF65-F5344CB8AC3E}">
        <p14:creationId xmlns:p14="http://schemas.microsoft.com/office/powerpoint/2010/main" val="118237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4AA31-5400-A59E-5985-6103FF74CEA5}"/>
              </a:ext>
            </a:extLst>
          </p:cNvPr>
          <p:cNvSpPr>
            <a:spLocks noGrp="1"/>
          </p:cNvSpPr>
          <p:nvPr>
            <p:ph type="title"/>
          </p:nvPr>
        </p:nvSpPr>
        <p:spPr/>
        <p:txBody>
          <a:bodyPr/>
          <a:lstStyle/>
          <a:p>
            <a:r>
              <a:rPr lang="en-US"/>
              <a:t>Change Concept Activity</a:t>
            </a:r>
          </a:p>
        </p:txBody>
      </p:sp>
      <p:sp>
        <p:nvSpPr>
          <p:cNvPr id="3" name="Content Placeholder 2">
            <a:extLst>
              <a:ext uri="{FF2B5EF4-FFF2-40B4-BE49-F238E27FC236}">
                <a16:creationId xmlns:a16="http://schemas.microsoft.com/office/drawing/2014/main" id="{1B26FC83-93D5-710F-AAF9-51AA6B2B8623}"/>
              </a:ext>
            </a:extLst>
          </p:cNvPr>
          <p:cNvSpPr>
            <a:spLocks noGrp="1"/>
          </p:cNvSpPr>
          <p:nvPr>
            <p:ph idx="1"/>
          </p:nvPr>
        </p:nvSpPr>
        <p:spPr>
          <a:xfrm>
            <a:off x="1077913" y="1520825"/>
            <a:ext cx="7100887" cy="5019720"/>
          </a:xfrm>
        </p:spPr>
        <p:txBody>
          <a:bodyPr/>
          <a:lstStyle/>
          <a:p>
            <a:pPr lvl="2"/>
            <a:r>
              <a:rPr lang="en-US"/>
              <a:t>Thinking of a project you’re coaching/have been involved with in your breakout room </a:t>
            </a:r>
          </a:p>
          <a:p>
            <a:pPr lvl="2"/>
            <a:r>
              <a:rPr lang="en-US"/>
              <a:t>Choose some of the change concepts from the list of 72 and come up with some change ideas related to them </a:t>
            </a:r>
          </a:p>
          <a:p>
            <a:pPr lvl="2"/>
            <a:r>
              <a:rPr lang="en-US"/>
              <a:t>Choose the one you think you would test first and explain why</a:t>
            </a:r>
          </a:p>
          <a:p>
            <a:pPr lvl="2"/>
            <a:endParaRPr lang="en-US"/>
          </a:p>
          <a:p>
            <a:pPr lvl="2"/>
            <a:endParaRPr lang="en-US"/>
          </a:p>
        </p:txBody>
      </p:sp>
      <p:sp>
        <p:nvSpPr>
          <p:cNvPr id="4" name="Footer Placeholder 3">
            <a:extLst>
              <a:ext uri="{FF2B5EF4-FFF2-40B4-BE49-F238E27FC236}">
                <a16:creationId xmlns:a16="http://schemas.microsoft.com/office/drawing/2014/main" id="{4BE16264-403C-044F-7967-72ADCDA79BD1}"/>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16F9A837-6D62-BC7A-78F1-1F383101E04A}"/>
              </a:ext>
            </a:extLst>
          </p:cNvPr>
          <p:cNvSpPr>
            <a:spLocks noGrp="1"/>
          </p:cNvSpPr>
          <p:nvPr>
            <p:ph type="sldNum" sz="quarter" idx="12"/>
          </p:nvPr>
        </p:nvSpPr>
        <p:spPr/>
        <p:txBody>
          <a:bodyPr/>
          <a:lstStyle/>
          <a:p>
            <a:fld id="{16C5AC08-0ACD-404A-9C9F-AB39E786C34A}" type="slidenum">
              <a:rPr lang="en-GB"/>
              <a:t>41</a:t>
            </a:fld>
            <a:endParaRPr lang="en-GB"/>
          </a:p>
        </p:txBody>
      </p:sp>
      <p:sp>
        <p:nvSpPr>
          <p:cNvPr id="6" name="Text Placeholder 5">
            <a:extLst>
              <a:ext uri="{FF2B5EF4-FFF2-40B4-BE49-F238E27FC236}">
                <a16:creationId xmlns:a16="http://schemas.microsoft.com/office/drawing/2014/main" id="{AC7F8CA3-190A-B13B-24D4-6C094DE20DB4}"/>
              </a:ext>
            </a:extLst>
          </p:cNvPr>
          <p:cNvSpPr>
            <a:spLocks noGrp="1"/>
          </p:cNvSpPr>
          <p:nvPr>
            <p:ph type="body" sz="quarter" idx="13"/>
          </p:nvPr>
        </p:nvSpPr>
        <p:spPr/>
        <p:txBody>
          <a:bodyPr/>
          <a:lstStyle/>
          <a:p>
            <a:r>
              <a:rPr lang="en-US" dirty="0"/>
              <a:t>Activity 8.4</a:t>
            </a:r>
          </a:p>
        </p:txBody>
      </p:sp>
      <p:grpSp>
        <p:nvGrpSpPr>
          <p:cNvPr id="20" name="Group 19">
            <a:extLst>
              <a:ext uri="{FF2B5EF4-FFF2-40B4-BE49-F238E27FC236}">
                <a16:creationId xmlns:a16="http://schemas.microsoft.com/office/drawing/2014/main" id="{4A1F1858-A978-1545-0EBB-C7AC339485C8}"/>
              </a:ext>
            </a:extLst>
          </p:cNvPr>
          <p:cNvGrpSpPr/>
          <p:nvPr/>
        </p:nvGrpSpPr>
        <p:grpSpPr>
          <a:xfrm>
            <a:off x="8620125" y="1520824"/>
            <a:ext cx="2837753" cy="5095875"/>
            <a:chOff x="8620125" y="1520825"/>
            <a:chExt cx="2837753" cy="3888000"/>
          </a:xfrm>
        </p:grpSpPr>
        <p:sp>
          <p:nvSpPr>
            <p:cNvPr id="8" name="TextBox 7">
              <a:extLst>
                <a:ext uri="{FF2B5EF4-FFF2-40B4-BE49-F238E27FC236}">
                  <a16:creationId xmlns:a16="http://schemas.microsoft.com/office/drawing/2014/main" id="{939250F4-E36D-0527-2AB6-E418A07E0462}"/>
                </a:ext>
              </a:extLst>
            </p:cNvPr>
            <p:cNvSpPr txBox="1"/>
            <p:nvPr/>
          </p:nvSpPr>
          <p:spPr>
            <a:xfrm>
              <a:off x="8620125" y="1520825"/>
              <a:ext cx="2837753" cy="432000"/>
            </a:xfrm>
            <a:prstGeom prst="rect">
              <a:avLst/>
            </a:prstGeom>
            <a:solidFill>
              <a:schemeClr val="accent1"/>
            </a:solidFill>
            <a:ln w="12700">
              <a:noFill/>
            </a:ln>
          </p:spPr>
          <p:txBody>
            <a:bodyPr wrap="square" lIns="75600" tIns="39600" rIns="396000" bIns="39600" rtlCol="0">
              <a:noAutofit/>
            </a:bodyPr>
            <a:lstStyle/>
            <a:p>
              <a:pPr>
                <a:lnSpc>
                  <a:spcPts val="1200"/>
                </a:lnSpc>
              </a:pPr>
              <a:r>
                <a:rPr lang="en-US" sz="1200">
                  <a:solidFill>
                    <a:schemeClr val="bg1"/>
                  </a:solidFill>
                  <a:latin typeface="DM Sans Medium" pitchFamily="2" charset="77"/>
                </a:rPr>
                <a:t>Eliminate waste</a:t>
              </a:r>
            </a:p>
          </p:txBody>
        </p:sp>
        <p:sp>
          <p:nvSpPr>
            <p:cNvPr id="9" name="TextBox 8">
              <a:extLst>
                <a:ext uri="{FF2B5EF4-FFF2-40B4-BE49-F238E27FC236}">
                  <a16:creationId xmlns:a16="http://schemas.microsoft.com/office/drawing/2014/main" id="{063A152A-C9E1-20CD-EDAE-F891E307CEAA}"/>
                </a:ext>
              </a:extLst>
            </p:cNvPr>
            <p:cNvSpPr txBox="1"/>
            <p:nvPr/>
          </p:nvSpPr>
          <p:spPr>
            <a:xfrm>
              <a:off x="8620125" y="1952825"/>
              <a:ext cx="2837753" cy="432000"/>
            </a:xfrm>
            <a:prstGeom prst="rect">
              <a:avLst/>
            </a:prstGeom>
            <a:solidFill>
              <a:schemeClr val="accent2"/>
            </a:solidFill>
            <a:ln w="12700">
              <a:noFill/>
            </a:ln>
          </p:spPr>
          <p:txBody>
            <a:bodyPr wrap="square" lIns="75600" tIns="39600" rIns="396000" bIns="39600" rtlCol="0">
              <a:noAutofit/>
            </a:bodyPr>
            <a:lstStyle/>
            <a:p>
              <a:pPr>
                <a:lnSpc>
                  <a:spcPts val="1200"/>
                </a:lnSpc>
              </a:pPr>
              <a:r>
                <a:rPr lang="en-US" sz="1200">
                  <a:solidFill>
                    <a:schemeClr val="bg1"/>
                  </a:solidFill>
                  <a:latin typeface="DM Sans Medium" pitchFamily="2" charset="77"/>
                </a:rPr>
                <a:t>Improve workflow</a:t>
              </a:r>
            </a:p>
          </p:txBody>
        </p:sp>
        <p:sp>
          <p:nvSpPr>
            <p:cNvPr id="10" name="TextBox 9">
              <a:extLst>
                <a:ext uri="{FF2B5EF4-FFF2-40B4-BE49-F238E27FC236}">
                  <a16:creationId xmlns:a16="http://schemas.microsoft.com/office/drawing/2014/main" id="{8611E2B7-0B6B-F9D2-7B1E-8CC9DD788269}"/>
                </a:ext>
              </a:extLst>
            </p:cNvPr>
            <p:cNvSpPr txBox="1"/>
            <p:nvPr/>
          </p:nvSpPr>
          <p:spPr>
            <a:xfrm>
              <a:off x="8620125" y="2384825"/>
              <a:ext cx="2837753" cy="432000"/>
            </a:xfrm>
            <a:prstGeom prst="rect">
              <a:avLst/>
            </a:prstGeom>
            <a:solidFill>
              <a:srgbClr val="7A3F7D"/>
            </a:solidFill>
            <a:ln w="12700">
              <a:noFill/>
            </a:ln>
          </p:spPr>
          <p:txBody>
            <a:bodyPr wrap="square" lIns="75600" tIns="39600" rIns="396000" bIns="39600" rtlCol="0">
              <a:noAutofit/>
            </a:bodyPr>
            <a:lstStyle/>
            <a:p>
              <a:pPr>
                <a:lnSpc>
                  <a:spcPts val="1200"/>
                </a:lnSpc>
              </a:pPr>
              <a:r>
                <a:rPr lang="en-US" sz="1200">
                  <a:solidFill>
                    <a:schemeClr val="bg1"/>
                  </a:solidFill>
                  <a:latin typeface="DM Sans Medium" pitchFamily="2" charset="77"/>
                </a:rPr>
                <a:t>Optimise inventory</a:t>
              </a:r>
            </a:p>
          </p:txBody>
        </p:sp>
        <p:sp>
          <p:nvSpPr>
            <p:cNvPr id="11" name="TextBox 10">
              <a:extLst>
                <a:ext uri="{FF2B5EF4-FFF2-40B4-BE49-F238E27FC236}">
                  <a16:creationId xmlns:a16="http://schemas.microsoft.com/office/drawing/2014/main" id="{397AD62D-64BC-F2D4-8A36-2EDAD31CCFA4}"/>
                </a:ext>
              </a:extLst>
            </p:cNvPr>
            <p:cNvSpPr txBox="1"/>
            <p:nvPr/>
          </p:nvSpPr>
          <p:spPr>
            <a:xfrm>
              <a:off x="8620125" y="2816825"/>
              <a:ext cx="2837753" cy="432000"/>
            </a:xfrm>
            <a:prstGeom prst="rect">
              <a:avLst/>
            </a:prstGeom>
            <a:solidFill>
              <a:schemeClr val="accent4"/>
            </a:solidFill>
            <a:ln w="12700">
              <a:noFill/>
            </a:ln>
          </p:spPr>
          <p:txBody>
            <a:bodyPr wrap="square" lIns="75600" tIns="39600" rIns="396000" bIns="39600" rtlCol="0">
              <a:noAutofit/>
            </a:bodyPr>
            <a:lstStyle/>
            <a:p>
              <a:pPr>
                <a:lnSpc>
                  <a:spcPts val="1200"/>
                </a:lnSpc>
              </a:pPr>
              <a:r>
                <a:rPr lang="en-US" sz="1200">
                  <a:solidFill>
                    <a:schemeClr val="bg1"/>
                  </a:solidFill>
                  <a:latin typeface="DM Sans Medium" pitchFamily="2" charset="77"/>
                </a:rPr>
                <a:t>Change the work environment</a:t>
              </a:r>
            </a:p>
          </p:txBody>
        </p:sp>
        <p:sp>
          <p:nvSpPr>
            <p:cNvPr id="12" name="TextBox 11">
              <a:extLst>
                <a:ext uri="{FF2B5EF4-FFF2-40B4-BE49-F238E27FC236}">
                  <a16:creationId xmlns:a16="http://schemas.microsoft.com/office/drawing/2014/main" id="{2D1284DA-9D0B-B4E7-FEAA-EAB51673E000}"/>
                </a:ext>
              </a:extLst>
            </p:cNvPr>
            <p:cNvSpPr txBox="1"/>
            <p:nvPr/>
          </p:nvSpPr>
          <p:spPr>
            <a:xfrm>
              <a:off x="8620125" y="3248825"/>
              <a:ext cx="2837753" cy="432000"/>
            </a:xfrm>
            <a:prstGeom prst="rect">
              <a:avLst/>
            </a:prstGeom>
            <a:solidFill>
              <a:srgbClr val="CF5C75"/>
            </a:solidFill>
            <a:ln w="12700">
              <a:noFill/>
            </a:ln>
          </p:spPr>
          <p:txBody>
            <a:bodyPr wrap="square" lIns="75600" tIns="39600" rIns="396000" bIns="39600" rtlCol="0">
              <a:noAutofit/>
            </a:bodyPr>
            <a:lstStyle/>
            <a:p>
              <a:pPr>
                <a:lnSpc>
                  <a:spcPts val="1200"/>
                </a:lnSpc>
              </a:pPr>
              <a:r>
                <a:rPr lang="en-US" sz="1200">
                  <a:solidFill>
                    <a:schemeClr val="bg1"/>
                  </a:solidFill>
                  <a:latin typeface="DM Sans Medium" pitchFamily="2" charset="77"/>
                </a:rPr>
                <a:t>Enhance the producer/customer relationship</a:t>
              </a:r>
            </a:p>
          </p:txBody>
        </p:sp>
        <p:sp>
          <p:nvSpPr>
            <p:cNvPr id="13" name="TextBox 12">
              <a:extLst>
                <a:ext uri="{FF2B5EF4-FFF2-40B4-BE49-F238E27FC236}">
                  <a16:creationId xmlns:a16="http://schemas.microsoft.com/office/drawing/2014/main" id="{4403ECDF-D3E7-C422-20E4-73DA5F5F3342}"/>
                </a:ext>
              </a:extLst>
            </p:cNvPr>
            <p:cNvSpPr txBox="1"/>
            <p:nvPr/>
          </p:nvSpPr>
          <p:spPr>
            <a:xfrm>
              <a:off x="8620125" y="4112825"/>
              <a:ext cx="2837753" cy="432000"/>
            </a:xfrm>
            <a:prstGeom prst="rect">
              <a:avLst/>
            </a:prstGeom>
            <a:solidFill>
              <a:schemeClr val="accent5"/>
            </a:solidFill>
            <a:ln w="12700">
              <a:noFill/>
            </a:ln>
          </p:spPr>
          <p:txBody>
            <a:bodyPr wrap="square" lIns="75600" tIns="39600" rIns="396000" bIns="39600" rtlCol="0">
              <a:noAutofit/>
            </a:bodyPr>
            <a:lstStyle/>
            <a:p>
              <a:pPr>
                <a:lnSpc>
                  <a:spcPts val="1200"/>
                </a:lnSpc>
              </a:pPr>
              <a:r>
                <a:rPr lang="en-US" sz="1200">
                  <a:solidFill>
                    <a:schemeClr val="bg1"/>
                  </a:solidFill>
                  <a:latin typeface="DM Sans Medium" pitchFamily="2" charset="77"/>
                </a:rPr>
                <a:t>Manage variation</a:t>
              </a:r>
            </a:p>
          </p:txBody>
        </p:sp>
        <p:sp>
          <p:nvSpPr>
            <p:cNvPr id="14" name="TextBox 13">
              <a:extLst>
                <a:ext uri="{FF2B5EF4-FFF2-40B4-BE49-F238E27FC236}">
                  <a16:creationId xmlns:a16="http://schemas.microsoft.com/office/drawing/2014/main" id="{299E3B7F-0FF6-FFFA-E89D-44E945B44D88}"/>
                </a:ext>
              </a:extLst>
            </p:cNvPr>
            <p:cNvSpPr txBox="1"/>
            <p:nvPr/>
          </p:nvSpPr>
          <p:spPr>
            <a:xfrm>
              <a:off x="8620125" y="4976825"/>
              <a:ext cx="2837563" cy="432000"/>
            </a:xfrm>
            <a:prstGeom prst="rect">
              <a:avLst/>
            </a:prstGeom>
            <a:solidFill>
              <a:schemeClr val="accent6"/>
            </a:solidFill>
            <a:ln w="12700">
              <a:noFill/>
            </a:ln>
          </p:spPr>
          <p:txBody>
            <a:bodyPr wrap="square" lIns="75600" tIns="39600" rIns="396000" bIns="39600" rtlCol="0">
              <a:noAutofit/>
            </a:bodyPr>
            <a:lstStyle/>
            <a:p>
              <a:pPr>
                <a:lnSpc>
                  <a:spcPts val="1200"/>
                </a:lnSpc>
              </a:pPr>
              <a:r>
                <a:rPr lang="en-US" sz="1200">
                  <a:solidFill>
                    <a:schemeClr val="bg1"/>
                  </a:solidFill>
                  <a:latin typeface="DM Sans Medium" pitchFamily="2" charset="77"/>
                </a:rPr>
                <a:t>Focus on the product or service</a:t>
              </a:r>
            </a:p>
          </p:txBody>
        </p:sp>
        <p:sp>
          <p:nvSpPr>
            <p:cNvPr id="15" name="TextBox 14">
              <a:extLst>
                <a:ext uri="{FF2B5EF4-FFF2-40B4-BE49-F238E27FC236}">
                  <a16:creationId xmlns:a16="http://schemas.microsoft.com/office/drawing/2014/main" id="{726FF39F-90B0-9EFF-B39C-FAF23BE3BA03}"/>
                </a:ext>
              </a:extLst>
            </p:cNvPr>
            <p:cNvSpPr txBox="1"/>
            <p:nvPr/>
          </p:nvSpPr>
          <p:spPr>
            <a:xfrm>
              <a:off x="8620125" y="3680825"/>
              <a:ext cx="2837753" cy="432000"/>
            </a:xfrm>
            <a:prstGeom prst="rect">
              <a:avLst/>
            </a:prstGeom>
            <a:solidFill>
              <a:schemeClr val="accent3"/>
            </a:solidFill>
            <a:ln w="12700">
              <a:noFill/>
            </a:ln>
          </p:spPr>
          <p:txBody>
            <a:bodyPr wrap="square" lIns="75600" tIns="39600" rIns="396000" bIns="39600" rtlCol="0">
              <a:noAutofit/>
            </a:bodyPr>
            <a:lstStyle/>
            <a:p>
              <a:pPr>
                <a:lnSpc>
                  <a:spcPts val="1200"/>
                </a:lnSpc>
              </a:pPr>
              <a:r>
                <a:rPr lang="en-US" sz="1200">
                  <a:solidFill>
                    <a:schemeClr val="bg1"/>
                  </a:solidFill>
                  <a:latin typeface="DM Sans Medium" pitchFamily="2" charset="77"/>
                </a:rPr>
                <a:t>Manage time</a:t>
              </a:r>
            </a:p>
          </p:txBody>
        </p:sp>
        <p:sp>
          <p:nvSpPr>
            <p:cNvPr id="18" name="TextBox 17">
              <a:extLst>
                <a:ext uri="{FF2B5EF4-FFF2-40B4-BE49-F238E27FC236}">
                  <a16:creationId xmlns:a16="http://schemas.microsoft.com/office/drawing/2014/main" id="{6FC8F338-1179-175A-802A-FA8A8E16E869}"/>
                </a:ext>
              </a:extLst>
            </p:cNvPr>
            <p:cNvSpPr txBox="1"/>
            <p:nvPr/>
          </p:nvSpPr>
          <p:spPr>
            <a:xfrm>
              <a:off x="8620125" y="4544825"/>
              <a:ext cx="2837753" cy="432000"/>
            </a:xfrm>
            <a:prstGeom prst="rect">
              <a:avLst/>
            </a:prstGeom>
            <a:solidFill>
              <a:srgbClr val="446F8A"/>
            </a:solidFill>
            <a:ln w="12700">
              <a:noFill/>
            </a:ln>
          </p:spPr>
          <p:txBody>
            <a:bodyPr wrap="square" lIns="75600" tIns="39600" rIns="396000" bIns="39600" rtlCol="0">
              <a:noAutofit/>
            </a:bodyPr>
            <a:lstStyle/>
            <a:p>
              <a:pPr>
                <a:lnSpc>
                  <a:spcPts val="1200"/>
                </a:lnSpc>
              </a:pPr>
              <a:r>
                <a:rPr lang="en-US" sz="1200">
                  <a:solidFill>
                    <a:schemeClr val="bg1"/>
                  </a:solidFill>
                  <a:latin typeface="DM Sans Medium" pitchFamily="2" charset="77"/>
                </a:rPr>
                <a:t>Design systems to </a:t>
              </a:r>
              <a:br>
                <a:rPr lang="en-US" sz="1200">
                  <a:solidFill>
                    <a:schemeClr val="bg1"/>
                  </a:solidFill>
                  <a:latin typeface="DM Sans Medium" pitchFamily="2" charset="77"/>
                </a:rPr>
              </a:br>
              <a:r>
                <a:rPr lang="en-US" sz="1200">
                  <a:solidFill>
                    <a:schemeClr val="bg1"/>
                  </a:solidFill>
                  <a:latin typeface="DM Sans Medium" pitchFamily="2" charset="77"/>
                </a:rPr>
                <a:t>avoid mistakes</a:t>
              </a:r>
            </a:p>
          </p:txBody>
        </p:sp>
      </p:grpSp>
      <p:pic>
        <p:nvPicPr>
          <p:cNvPr id="16" name="Picture 15">
            <a:extLst>
              <a:ext uri="{FF2B5EF4-FFF2-40B4-BE49-F238E27FC236}">
                <a16:creationId xmlns:a16="http://schemas.microsoft.com/office/drawing/2014/main" id="{3284A8BF-8555-4947-13F0-C0970A38380E}"/>
              </a:ext>
            </a:extLst>
          </p:cNvPr>
          <p:cNvPicPr>
            <a:picLocks noChangeAspect="1"/>
          </p:cNvPicPr>
          <p:nvPr/>
        </p:nvPicPr>
        <p:blipFill>
          <a:blip r:embed="rId3"/>
          <a:srcRect/>
          <a:stretch/>
        </p:blipFill>
        <p:spPr>
          <a:xfrm>
            <a:off x="238125" y="1317624"/>
            <a:ext cx="495300" cy="406400"/>
          </a:xfrm>
          <a:prstGeom prst="rect">
            <a:avLst/>
          </a:prstGeom>
        </p:spPr>
      </p:pic>
      <p:pic>
        <p:nvPicPr>
          <p:cNvPr id="17" name="Picture 16">
            <a:extLst>
              <a:ext uri="{FF2B5EF4-FFF2-40B4-BE49-F238E27FC236}">
                <a16:creationId xmlns:a16="http://schemas.microsoft.com/office/drawing/2014/main" id="{3B098730-6045-CA80-4DD9-70CFFB817581}"/>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805310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nk cricle">
            <a:extLst>
              <a:ext uri="{FF2B5EF4-FFF2-40B4-BE49-F238E27FC236}">
                <a16:creationId xmlns:a16="http://schemas.microsoft.com/office/drawing/2014/main" id="{F31441C6-47A2-31F2-05EE-BF242C868619}"/>
              </a:ext>
            </a:extLst>
          </p:cNvPr>
          <p:cNvSpPr/>
          <p:nvPr/>
        </p:nvSpPr>
        <p:spPr>
          <a:xfrm>
            <a:off x="3454407" y="848481"/>
            <a:ext cx="1499978" cy="149997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Connector 6">
            <a:extLst>
              <a:ext uri="{FF2B5EF4-FFF2-40B4-BE49-F238E27FC236}">
                <a16:creationId xmlns:a16="http://schemas.microsoft.com/office/drawing/2014/main" id="{D1E4891F-BAB9-4370-06BC-1CB7D96ADD2D}"/>
              </a:ext>
            </a:extLst>
          </p:cNvPr>
          <p:cNvSpPr/>
          <p:nvPr/>
        </p:nvSpPr>
        <p:spPr>
          <a:xfrm>
            <a:off x="7751301" y="3751886"/>
            <a:ext cx="2754774" cy="275477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5DC44886-B8C9-EECC-2CAF-CAA9A9C555B9}"/>
              </a:ext>
            </a:extLst>
          </p:cNvPr>
          <p:cNvSpPr>
            <a:spLocks noGrp="1"/>
          </p:cNvSpPr>
          <p:nvPr>
            <p:ph type="title"/>
          </p:nvPr>
        </p:nvSpPr>
        <p:spPr/>
        <p:txBody>
          <a:bodyPr/>
          <a:lstStyle/>
          <a:p>
            <a:r>
              <a:rPr lang="en-US"/>
              <a:t>Coffee break</a:t>
            </a:r>
          </a:p>
        </p:txBody>
      </p:sp>
      <p:sp>
        <p:nvSpPr>
          <p:cNvPr id="4" name="Footer Placeholder 3">
            <a:extLst>
              <a:ext uri="{FF2B5EF4-FFF2-40B4-BE49-F238E27FC236}">
                <a16:creationId xmlns:a16="http://schemas.microsoft.com/office/drawing/2014/main" id="{DA09BB00-33E1-6E2A-49D9-4CC1C6B47525}"/>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722ECF47-9CF6-90C5-9FA1-891F471FA837}"/>
              </a:ext>
            </a:extLst>
          </p:cNvPr>
          <p:cNvSpPr>
            <a:spLocks noGrp="1"/>
          </p:cNvSpPr>
          <p:nvPr>
            <p:ph type="sldNum" sz="quarter" idx="12"/>
          </p:nvPr>
        </p:nvSpPr>
        <p:spPr/>
        <p:txBody>
          <a:bodyPr/>
          <a:lstStyle/>
          <a:p>
            <a:fld id="{16C5AC08-0ACD-404A-9C9F-AB39E786C34A}" type="slidenum">
              <a:rPr lang="en-GB"/>
              <a:pPr/>
              <a:t>42</a:t>
            </a:fld>
            <a:endParaRPr lang="en-GB"/>
          </a:p>
        </p:txBody>
      </p:sp>
      <p:pic>
        <p:nvPicPr>
          <p:cNvPr id="6" name="Picture 5">
            <a:extLst>
              <a:ext uri="{FF2B5EF4-FFF2-40B4-BE49-F238E27FC236}">
                <a16:creationId xmlns:a16="http://schemas.microsoft.com/office/drawing/2014/main" id="{5D5C3C8C-DEF1-5126-36F8-4C6C1B52DD9F}"/>
              </a:ext>
            </a:extLst>
          </p:cNvPr>
          <p:cNvPicPr>
            <a:picLocks noChangeAspect="1"/>
          </p:cNvPicPr>
          <p:nvPr/>
        </p:nvPicPr>
        <p:blipFill>
          <a:blip r:embed="rId3"/>
          <a:srcRect/>
          <a:stretch/>
        </p:blipFill>
        <p:spPr>
          <a:xfrm>
            <a:off x="6046606" y="2106673"/>
            <a:ext cx="4038600" cy="2806700"/>
          </a:xfrm>
          <a:prstGeom prst="rect">
            <a:avLst/>
          </a:prstGeom>
        </p:spPr>
      </p:pic>
      <p:sp>
        <p:nvSpPr>
          <p:cNvPr id="2" name="Orange circle">
            <a:extLst>
              <a:ext uri="{FF2B5EF4-FFF2-40B4-BE49-F238E27FC236}">
                <a16:creationId xmlns:a16="http://schemas.microsoft.com/office/drawing/2014/main" id="{FAAD0C89-62F2-AFD6-2FE6-8EA36C0EE200}"/>
              </a:ext>
            </a:extLst>
          </p:cNvPr>
          <p:cNvSpPr/>
          <p:nvPr/>
        </p:nvSpPr>
        <p:spPr>
          <a:xfrm>
            <a:off x="11539920" y="2832452"/>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250467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6.25E-7 1.85185E-6 C -0.38672 -0.23681 -0.77292 -0.47338 -0.92122 -0.33935 C -1.06966 -0.20509 -1.10781 0.69491 -0.88997 0.80555 C -0.67201 0.9162 0.23828 0.4581 0.38711 0.32454 C 0.53646 0.1912 0.13073 0.0956 0.00521 -0.00023 " pathEditMode="relative" rAng="0" ptsTypes="AAAAA">
                                      <p:cBhvr>
                                        <p:cTn id="6" dur="240000" fill="hold"/>
                                        <p:tgtEl>
                                          <p:spTgt spid="7"/>
                                        </p:tgtEl>
                                        <p:attrNameLst>
                                          <p:attrName>ppt_x</p:attrName>
                                          <p:attrName>ppt_y</p:attrName>
                                        </p:attrNameLst>
                                      </p:cBhvr>
                                      <p:rCtr x="-31172" y="22222"/>
                                    </p:animMotion>
                                  </p:childTnLst>
                                </p:cTn>
                              </p:par>
                              <p:par>
                                <p:cTn id="7" presetID="6" presetClass="emph" presetSubtype="0" repeatCount="indefinite" autoRev="1" fill="hold" grpId="1" nodeType="withEffect">
                                  <p:stCondLst>
                                    <p:cond delay="0"/>
                                  </p:stCondLst>
                                  <p:childTnLst>
                                    <p:animScale>
                                      <p:cBhvr>
                                        <p:cTn id="8" dur="37000" fill="hold"/>
                                        <p:tgtEl>
                                          <p:spTgt spid="7"/>
                                        </p:tgtEl>
                                      </p:cBhvr>
                                      <p:by x="25000" y="25000"/>
                                    </p:animScale>
                                  </p:childTnLst>
                                </p:cTn>
                              </p:par>
                              <p:par>
                                <p:cTn id="9" presetID="0" presetClass="path" presetSubtype="0" repeatCount="indefinite" fill="hold" grpId="1" nodeType="withEffect">
                                  <p:stCondLst>
                                    <p:cond delay="0"/>
                                  </p:stCondLst>
                                  <p:childTnLst>
                                    <p:animMotion origin="layout" path="M 2.91667E-6 3.33333E-6 C -0.03607 -0.13056 -0.41745 -0.47431 -0.50782 -0.48542 C -0.59779 -0.4963 -0.57657 -0.19653 -0.54115 -0.06644 C -0.50534 0.06296 -0.38334 0.28032 -0.29427 0.29398 C -0.20443 0.30764 0.03554 0.13009 2.91667E-6 3.33333E-6 Z " pathEditMode="relative" rAng="12300000" ptsTypes="AAAAA">
                                      <p:cBhvr>
                                        <p:cTn id="10" dur="200000" fill="hold"/>
                                        <p:tgtEl>
                                          <p:spTgt spid="2"/>
                                        </p:tgtEl>
                                        <p:attrNameLst>
                                          <p:attrName>ppt_x</p:attrName>
                                          <p:attrName>ppt_y</p:attrName>
                                        </p:attrNameLst>
                                      </p:cBhvr>
                                      <p:rCtr x="-31927" y="-3657"/>
                                    </p:animMotion>
                                  </p:childTnLst>
                                </p:cTn>
                              </p:par>
                              <p:par>
                                <p:cTn id="11" presetID="6" presetClass="emph" presetSubtype="0" repeatCount="indefinite" autoRev="1" fill="hold" grpId="0" nodeType="withEffect">
                                  <p:stCondLst>
                                    <p:cond delay="0"/>
                                  </p:stCondLst>
                                  <p:childTnLst>
                                    <p:animScale>
                                      <p:cBhvr>
                                        <p:cTn id="12" dur="90000" fill="hold"/>
                                        <p:tgtEl>
                                          <p:spTgt spid="2"/>
                                        </p:tgtEl>
                                      </p:cBhvr>
                                      <p:by x="400000" y="400000"/>
                                    </p:animScale>
                                  </p:childTnLst>
                                </p:cTn>
                              </p:par>
                              <p:par>
                                <p:cTn id="13" presetID="0" presetClass="path" presetSubtype="0" repeatCount="indefinite" fill="hold" grpId="1" nodeType="withEffect">
                                  <p:stCondLst>
                                    <p:cond delay="0"/>
                                  </p:stCondLst>
                                  <p:childTnLst>
                                    <p:animMotion origin="layout" path="M -0.0013 -0.00023 C -0.1306 -0.0125 -0.36263 -0.00278 -0.33034 0.11875 C -0.29791 0.24005 -0.04414 0.71343 0.19258 0.72662 C 0.42969 0.74051 0.4293 0.42454 0.44544 0.19097 C 0.4724 -0.14143 0.128 0.01157 -0.0013 -0.00023 Z " pathEditMode="relative" rAng="12300000" ptsTypes="AAAAA">
                                      <p:cBhvr>
                                        <p:cTn id="14" dur="200000" fill="hold"/>
                                        <p:tgtEl>
                                          <p:spTgt spid="8"/>
                                        </p:tgtEl>
                                        <p:attrNameLst>
                                          <p:attrName>ppt_x</p:attrName>
                                          <p:attrName>ppt_y</p:attrName>
                                        </p:attrNameLst>
                                      </p:cBhvr>
                                      <p:rCtr x="6445" y="21042"/>
                                    </p:animMotion>
                                  </p:childTnLst>
                                </p:cTn>
                              </p:par>
                              <p:par>
                                <p:cTn id="15" presetID="6" presetClass="emph" presetSubtype="0" repeatCount="indefinite" autoRev="1" fill="hold" grpId="0" nodeType="withEffect">
                                  <p:stCondLst>
                                    <p:cond delay="0"/>
                                  </p:stCondLst>
                                  <p:childTnLst>
                                    <p:animScale>
                                      <p:cBhvr>
                                        <p:cTn id="16" dur="135000" fill="hold"/>
                                        <p:tgtEl>
                                          <p:spTgt spid="8"/>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P spid="2" grpId="0" animBg="1"/>
      <p:bldP spid="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58022-CFF3-9DDD-DBEC-F99A8B81E29E}"/>
              </a:ext>
            </a:extLst>
          </p:cNvPr>
          <p:cNvSpPr>
            <a:spLocks noGrp="1"/>
          </p:cNvSpPr>
          <p:nvPr>
            <p:ph type="title"/>
          </p:nvPr>
        </p:nvSpPr>
        <p:spPr/>
        <p:txBody>
          <a:bodyPr/>
          <a:lstStyle/>
          <a:p>
            <a:r>
              <a:rPr lang="en-US"/>
              <a:t>Ideation</a:t>
            </a:r>
          </a:p>
        </p:txBody>
      </p:sp>
      <p:sp>
        <p:nvSpPr>
          <p:cNvPr id="4" name="Footer Placeholder 3">
            <a:extLst>
              <a:ext uri="{FF2B5EF4-FFF2-40B4-BE49-F238E27FC236}">
                <a16:creationId xmlns:a16="http://schemas.microsoft.com/office/drawing/2014/main" id="{422B8C1D-0292-6E9F-DEC1-B9602A7E91B0}"/>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EA5CB318-E36D-11DA-CFBD-9350B8889A73}"/>
              </a:ext>
            </a:extLst>
          </p:cNvPr>
          <p:cNvSpPr>
            <a:spLocks noGrp="1"/>
          </p:cNvSpPr>
          <p:nvPr>
            <p:ph type="sldNum" sz="quarter" idx="12"/>
          </p:nvPr>
        </p:nvSpPr>
        <p:spPr/>
        <p:txBody>
          <a:bodyPr/>
          <a:lstStyle/>
          <a:p>
            <a:fld id="{16C5AC08-0ACD-404A-9C9F-AB39E786C34A}" type="slidenum">
              <a:rPr lang="en-GB"/>
              <a:t>43</a:t>
            </a:fld>
            <a:endParaRPr lang="en-GB"/>
          </a:p>
        </p:txBody>
      </p:sp>
      <p:sp>
        <p:nvSpPr>
          <p:cNvPr id="6" name="Text Placeholder 5">
            <a:extLst>
              <a:ext uri="{FF2B5EF4-FFF2-40B4-BE49-F238E27FC236}">
                <a16:creationId xmlns:a16="http://schemas.microsoft.com/office/drawing/2014/main" id="{CB8AD081-B971-8688-9595-C03EAE3FA588}"/>
              </a:ext>
            </a:extLst>
          </p:cNvPr>
          <p:cNvSpPr>
            <a:spLocks noGrp="1"/>
          </p:cNvSpPr>
          <p:nvPr>
            <p:ph type="body" sz="quarter" idx="13"/>
          </p:nvPr>
        </p:nvSpPr>
        <p:spPr/>
        <p:txBody>
          <a:bodyPr/>
          <a:lstStyle/>
          <a:p>
            <a:r>
              <a:rPr lang="en-US" dirty="0"/>
              <a:t>Ideation</a:t>
            </a:r>
          </a:p>
        </p:txBody>
      </p:sp>
      <p:sp>
        <p:nvSpPr>
          <p:cNvPr id="14" name="TextBox 13">
            <a:extLst>
              <a:ext uri="{FF2B5EF4-FFF2-40B4-BE49-F238E27FC236}">
                <a16:creationId xmlns:a16="http://schemas.microsoft.com/office/drawing/2014/main" id="{2CB5051C-EB87-0859-86C1-A37669CC1087}"/>
              </a:ext>
            </a:extLst>
          </p:cNvPr>
          <p:cNvSpPr txBox="1"/>
          <p:nvPr/>
        </p:nvSpPr>
        <p:spPr>
          <a:xfrm>
            <a:off x="2962275" y="3651621"/>
            <a:ext cx="3330575" cy="857250"/>
          </a:xfrm>
          <a:prstGeom prst="rect">
            <a:avLst/>
          </a:prstGeom>
          <a:solidFill>
            <a:schemeClr val="accent1"/>
          </a:solidFill>
          <a:ln w="12700">
            <a:noFill/>
          </a:ln>
        </p:spPr>
        <p:txBody>
          <a:bodyPr wrap="square" lIns="75600" tIns="39600" rIns="396000" bIns="39600" rtlCol="0" anchor="ctr" anchorCtr="0">
            <a:noAutofit/>
          </a:bodyPr>
          <a:lstStyle/>
          <a:p>
            <a:pPr>
              <a:lnSpc>
                <a:spcPct val="80000"/>
              </a:lnSpc>
            </a:pPr>
            <a:r>
              <a:rPr lang="en-US" sz="3200" b="1">
                <a:solidFill>
                  <a:schemeClr val="bg1"/>
                </a:solidFill>
                <a:latin typeface="DM Sans Medium" pitchFamily="2" charset="77"/>
              </a:rPr>
              <a:t>Diverge</a:t>
            </a:r>
          </a:p>
          <a:p>
            <a:pPr>
              <a:lnSpc>
                <a:spcPct val="80000"/>
              </a:lnSpc>
            </a:pPr>
            <a:r>
              <a:rPr lang="en-US" sz="1950">
                <a:solidFill>
                  <a:schemeClr val="bg1"/>
                </a:solidFill>
                <a:latin typeface="DM Sans" pitchFamily="2" charset="77"/>
              </a:rPr>
              <a:t>Create choices</a:t>
            </a:r>
          </a:p>
        </p:txBody>
      </p:sp>
      <p:sp>
        <p:nvSpPr>
          <p:cNvPr id="16" name="TextBox 15">
            <a:extLst>
              <a:ext uri="{FF2B5EF4-FFF2-40B4-BE49-F238E27FC236}">
                <a16:creationId xmlns:a16="http://schemas.microsoft.com/office/drawing/2014/main" id="{E3E9600F-9323-2BE9-763A-8F523DB80A68}"/>
              </a:ext>
            </a:extLst>
          </p:cNvPr>
          <p:cNvSpPr txBox="1"/>
          <p:nvPr/>
        </p:nvSpPr>
        <p:spPr>
          <a:xfrm>
            <a:off x="6734175" y="3651621"/>
            <a:ext cx="3330575" cy="857250"/>
          </a:xfrm>
          <a:prstGeom prst="rect">
            <a:avLst/>
          </a:prstGeom>
          <a:solidFill>
            <a:schemeClr val="accent2"/>
          </a:solidFill>
          <a:ln w="12700">
            <a:noFill/>
          </a:ln>
        </p:spPr>
        <p:txBody>
          <a:bodyPr wrap="square" lIns="75600" tIns="39600" rIns="396000" bIns="39600" rtlCol="0" anchor="ctr" anchorCtr="0">
            <a:noAutofit/>
          </a:bodyPr>
          <a:lstStyle/>
          <a:p>
            <a:pPr>
              <a:lnSpc>
                <a:spcPct val="80000"/>
              </a:lnSpc>
            </a:pPr>
            <a:r>
              <a:rPr lang="en-US" sz="3200" b="1">
                <a:solidFill>
                  <a:schemeClr val="bg1"/>
                </a:solidFill>
                <a:latin typeface="DM Sans Medium" pitchFamily="2" charset="77"/>
              </a:rPr>
              <a:t>Converge</a:t>
            </a:r>
          </a:p>
          <a:p>
            <a:pPr>
              <a:lnSpc>
                <a:spcPct val="80000"/>
              </a:lnSpc>
            </a:pPr>
            <a:r>
              <a:rPr lang="en-US" sz="1950">
                <a:solidFill>
                  <a:schemeClr val="bg1"/>
                </a:solidFill>
                <a:latin typeface="DM Sans" pitchFamily="2" charset="77"/>
              </a:rPr>
              <a:t>Make choices</a:t>
            </a:r>
          </a:p>
        </p:txBody>
      </p:sp>
      <p:grpSp>
        <p:nvGrpSpPr>
          <p:cNvPr id="28" name="Group 27">
            <a:extLst>
              <a:ext uri="{FF2B5EF4-FFF2-40B4-BE49-F238E27FC236}">
                <a16:creationId xmlns:a16="http://schemas.microsoft.com/office/drawing/2014/main" id="{5BC4EE89-DF47-536E-4546-567B4EA26744}"/>
              </a:ext>
            </a:extLst>
          </p:cNvPr>
          <p:cNvGrpSpPr/>
          <p:nvPr/>
        </p:nvGrpSpPr>
        <p:grpSpPr>
          <a:xfrm>
            <a:off x="1077913" y="1760269"/>
            <a:ext cx="10872787" cy="4636408"/>
            <a:chOff x="1077913" y="1760269"/>
            <a:chExt cx="10872787" cy="4636408"/>
          </a:xfrm>
        </p:grpSpPr>
        <p:grpSp>
          <p:nvGrpSpPr>
            <p:cNvPr id="21" name="Group 20">
              <a:extLst>
                <a:ext uri="{FF2B5EF4-FFF2-40B4-BE49-F238E27FC236}">
                  <a16:creationId xmlns:a16="http://schemas.microsoft.com/office/drawing/2014/main" id="{E4705421-B90C-4F98-ADA5-D335CE430FDA}"/>
                </a:ext>
              </a:extLst>
            </p:cNvPr>
            <p:cNvGrpSpPr/>
            <p:nvPr/>
          </p:nvGrpSpPr>
          <p:grpSpPr>
            <a:xfrm>
              <a:off x="1077913" y="1763815"/>
              <a:ext cx="4476998" cy="4632862"/>
              <a:chOff x="1077913" y="1763815"/>
              <a:chExt cx="4476998" cy="4632862"/>
            </a:xfrm>
          </p:grpSpPr>
          <p:sp>
            <p:nvSpPr>
              <p:cNvPr id="17" name="Freeform 16">
                <a:extLst>
                  <a:ext uri="{FF2B5EF4-FFF2-40B4-BE49-F238E27FC236}">
                    <a16:creationId xmlns:a16="http://schemas.microsoft.com/office/drawing/2014/main" id="{88CCA43A-AC12-4626-5647-F9CD73B52C17}"/>
                  </a:ext>
                </a:extLst>
              </p:cNvPr>
              <p:cNvSpPr/>
              <p:nvPr/>
            </p:nvSpPr>
            <p:spPr>
              <a:xfrm>
                <a:off x="1077913" y="1763815"/>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1"/>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2BB1FC5D-21B6-083C-91F4-AECF2CBEF73A}"/>
                  </a:ext>
                </a:extLst>
              </p:cNvPr>
              <p:cNvSpPr/>
              <p:nvPr/>
            </p:nvSpPr>
            <p:spPr>
              <a:xfrm flipV="1">
                <a:off x="1077913" y="4731492"/>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1"/>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0A51D587-6C47-FED2-6434-9BC0E75EFE1E}"/>
                  </a:ext>
                </a:extLst>
              </p:cNvPr>
              <p:cNvCxnSpPr/>
              <p:nvPr/>
            </p:nvCxnSpPr>
            <p:spPr>
              <a:xfrm>
                <a:off x="1077913" y="4080246"/>
                <a:ext cx="1641433" cy="0"/>
              </a:xfrm>
              <a:prstGeom prst="line">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EC70C18-B7B8-28C6-55E7-FCE2FB51ABA8}"/>
                </a:ext>
              </a:extLst>
            </p:cNvPr>
            <p:cNvGrpSpPr/>
            <p:nvPr/>
          </p:nvGrpSpPr>
          <p:grpSpPr>
            <a:xfrm>
              <a:off x="7473702" y="1760269"/>
              <a:ext cx="4476998" cy="4632862"/>
              <a:chOff x="7473702" y="1760269"/>
              <a:chExt cx="4476998" cy="4632862"/>
            </a:xfrm>
          </p:grpSpPr>
          <p:sp>
            <p:nvSpPr>
              <p:cNvPr id="23" name="Freeform 22">
                <a:extLst>
                  <a:ext uri="{FF2B5EF4-FFF2-40B4-BE49-F238E27FC236}">
                    <a16:creationId xmlns:a16="http://schemas.microsoft.com/office/drawing/2014/main" id="{9E51BBF6-2571-0874-0B44-9E28C1797DA3}"/>
                  </a:ext>
                </a:extLst>
              </p:cNvPr>
              <p:cNvSpPr/>
              <p:nvPr/>
            </p:nvSpPr>
            <p:spPr>
              <a:xfrm flipH="1">
                <a:off x="7473702" y="1760269"/>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2"/>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A1C2C3B1-643E-1599-782E-19131979A9F6}"/>
                  </a:ext>
                </a:extLst>
              </p:cNvPr>
              <p:cNvSpPr/>
              <p:nvPr/>
            </p:nvSpPr>
            <p:spPr>
              <a:xfrm flipH="1" flipV="1">
                <a:off x="7473702" y="4727946"/>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2"/>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958B77AC-32EB-A8C2-9EB6-AEDC7B5790F6}"/>
                  </a:ext>
                </a:extLst>
              </p:cNvPr>
              <p:cNvCxnSpPr/>
              <p:nvPr/>
            </p:nvCxnSpPr>
            <p:spPr>
              <a:xfrm flipH="1">
                <a:off x="10309267" y="4076700"/>
                <a:ext cx="1641433" cy="0"/>
              </a:xfrm>
              <a:prstGeom prst="line">
                <a:avLst/>
              </a:prstGeom>
              <a:ln w="381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2742AA01-87CF-FECF-F074-E366384C4739}"/>
              </a:ext>
            </a:extLst>
          </p:cNvPr>
          <p:cNvGrpSpPr/>
          <p:nvPr/>
        </p:nvGrpSpPr>
        <p:grpSpPr>
          <a:xfrm>
            <a:off x="7473702" y="1760269"/>
            <a:ext cx="4476998" cy="4632862"/>
            <a:chOff x="7473702" y="1760269"/>
            <a:chExt cx="4476998" cy="4632862"/>
          </a:xfrm>
        </p:grpSpPr>
        <p:sp>
          <p:nvSpPr>
            <p:cNvPr id="30" name="Freeform 29">
              <a:extLst>
                <a:ext uri="{FF2B5EF4-FFF2-40B4-BE49-F238E27FC236}">
                  <a16:creationId xmlns:a16="http://schemas.microsoft.com/office/drawing/2014/main" id="{EDBA4E1B-2C18-0014-E787-6A6FE6CF77EA}"/>
                </a:ext>
              </a:extLst>
            </p:cNvPr>
            <p:cNvSpPr/>
            <p:nvPr/>
          </p:nvSpPr>
          <p:spPr>
            <a:xfrm flipH="1">
              <a:off x="7473702" y="1760269"/>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6">
                  <a:lumMod val="60000"/>
                  <a:lumOff val="40000"/>
                </a:schemeClr>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E6E1A6BF-82D4-7AA0-76EB-327FA7309AEE}"/>
                </a:ext>
              </a:extLst>
            </p:cNvPr>
            <p:cNvSpPr/>
            <p:nvPr/>
          </p:nvSpPr>
          <p:spPr>
            <a:xfrm flipH="1" flipV="1">
              <a:off x="7473702" y="4727946"/>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6">
                  <a:lumMod val="60000"/>
                  <a:lumOff val="40000"/>
                </a:schemeClr>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D63BC150-A0B0-8683-D438-69A8AAD800DA}"/>
                </a:ext>
              </a:extLst>
            </p:cNvPr>
            <p:cNvCxnSpPr/>
            <p:nvPr/>
          </p:nvCxnSpPr>
          <p:spPr>
            <a:xfrm flipH="1">
              <a:off x="10309267" y="4076700"/>
              <a:ext cx="1641433" cy="0"/>
            </a:xfrm>
            <a:prstGeom prst="line">
              <a:avLst/>
            </a:prstGeom>
            <a:ln w="38100">
              <a:solidFill>
                <a:schemeClr val="accent6">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880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repeatCount="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par>
                                <p:cTn id="8" presetID="22" presetClass="exit" presetSubtype="8" repeatCount="0" fill="hold" nodeType="withEffect">
                                  <p:stCondLst>
                                    <p:cond delay="750"/>
                                  </p:stCondLst>
                                  <p:childTnLst>
                                    <p:animEffect transition="out" filter="wipe(left)">
                                      <p:cBhvr>
                                        <p:cTn id="9" dur="1000"/>
                                        <p:tgtEl>
                                          <p:spTgt spid="28"/>
                                        </p:tgtEl>
                                      </p:cBhvr>
                                    </p:animEffect>
                                    <p:set>
                                      <p:cBhvr>
                                        <p:cTn id="10" dur="1" fill="hold">
                                          <p:stCondLst>
                                            <p:cond delay="999"/>
                                          </p:stCondLst>
                                        </p:cTn>
                                        <p:tgtEl>
                                          <p:spTgt spid="28"/>
                                        </p:tgtEl>
                                        <p:attrNameLst>
                                          <p:attrName>style.visibility</p:attrName>
                                        </p:attrNameLst>
                                      </p:cBhvr>
                                      <p:to>
                                        <p:strVal val="hidden"/>
                                      </p:to>
                                    </p:set>
                                  </p:childTnLst>
                                </p:cTn>
                              </p:par>
                            </p:childTnLst>
                          </p:cTn>
                        </p:par>
                        <p:par>
                          <p:cTn id="11" fill="hold">
                            <p:stCondLst>
                              <p:cond delay="1750"/>
                            </p:stCondLst>
                            <p:childTnLst>
                              <p:par>
                                <p:cTn id="12" presetID="22" presetClass="entr" presetSubtype="8"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20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childTnLst>
                                </p:cTn>
                              </p:par>
                              <p:par>
                                <p:cTn id="20" presetID="1" presetClass="emph" presetSubtype="2" fill="hold" nodeType="withEffect">
                                  <p:stCondLst>
                                    <p:cond delay="0"/>
                                  </p:stCondLst>
                                  <p:childTnLst>
                                    <p:animClr clrSpc="rgb" dir="cw">
                                      <p:cBhvr>
                                        <p:cTn id="21" dur="1000" fill="hold"/>
                                        <p:tgtEl>
                                          <p:spTgt spid="16"/>
                                        </p:tgtEl>
                                        <p:attrNameLst>
                                          <p:attrName>fillcolor</p:attrName>
                                        </p:attrNameLst>
                                      </p:cBhvr>
                                      <p:to>
                                        <a:srgbClr val="A09A96"/>
                                      </p:to>
                                    </p:animClr>
                                    <p:set>
                                      <p:cBhvr>
                                        <p:cTn id="22" dur="1000" fill="hold"/>
                                        <p:tgtEl>
                                          <p:spTgt spid="16"/>
                                        </p:tgtEl>
                                        <p:attrNameLst>
                                          <p:attrName>fill.type</p:attrName>
                                        </p:attrNameLst>
                                      </p:cBhvr>
                                      <p:to>
                                        <p:strVal val="solid"/>
                                      </p:to>
                                    </p:set>
                                    <p:set>
                                      <p:cBhvr>
                                        <p:cTn id="23" dur="10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D4A2-8FD5-6E1B-4695-1238C94CD556}"/>
              </a:ext>
            </a:extLst>
          </p:cNvPr>
          <p:cNvSpPr>
            <a:spLocks noGrp="1"/>
          </p:cNvSpPr>
          <p:nvPr>
            <p:ph type="title"/>
          </p:nvPr>
        </p:nvSpPr>
        <p:spPr/>
        <p:txBody>
          <a:bodyPr/>
          <a:lstStyle/>
          <a:p>
            <a:r>
              <a:rPr lang="en-US"/>
              <a:t>Reverse Brainstorming</a:t>
            </a:r>
          </a:p>
        </p:txBody>
      </p:sp>
      <p:sp>
        <p:nvSpPr>
          <p:cNvPr id="4" name="Footer Placeholder 3">
            <a:extLst>
              <a:ext uri="{FF2B5EF4-FFF2-40B4-BE49-F238E27FC236}">
                <a16:creationId xmlns:a16="http://schemas.microsoft.com/office/drawing/2014/main" id="{48A5C7AF-553D-50C6-2223-EE5AF860DC8C}"/>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F64896AF-0EE1-B08A-C701-1BFC0BBACF89}"/>
              </a:ext>
            </a:extLst>
          </p:cNvPr>
          <p:cNvSpPr>
            <a:spLocks noGrp="1"/>
          </p:cNvSpPr>
          <p:nvPr>
            <p:ph type="sldNum" sz="quarter" idx="12"/>
          </p:nvPr>
        </p:nvSpPr>
        <p:spPr/>
        <p:txBody>
          <a:bodyPr/>
          <a:lstStyle/>
          <a:p>
            <a:fld id="{16C5AC08-0ACD-404A-9C9F-AB39E786C34A}" type="slidenum">
              <a:rPr lang="en-GB"/>
              <a:t>44</a:t>
            </a:fld>
            <a:endParaRPr lang="en-GB"/>
          </a:p>
        </p:txBody>
      </p:sp>
      <p:sp>
        <p:nvSpPr>
          <p:cNvPr id="6" name="Text Placeholder 5">
            <a:extLst>
              <a:ext uri="{FF2B5EF4-FFF2-40B4-BE49-F238E27FC236}">
                <a16:creationId xmlns:a16="http://schemas.microsoft.com/office/drawing/2014/main" id="{B13F6028-BC71-9B64-69B5-7AD19D3FD559}"/>
              </a:ext>
            </a:extLst>
          </p:cNvPr>
          <p:cNvSpPr>
            <a:spLocks noGrp="1"/>
          </p:cNvSpPr>
          <p:nvPr>
            <p:ph type="body" sz="quarter" idx="13"/>
          </p:nvPr>
        </p:nvSpPr>
        <p:spPr/>
        <p:txBody>
          <a:bodyPr/>
          <a:lstStyle/>
          <a:p>
            <a:r>
              <a:rPr lang="en-US"/>
              <a:t>Reverse Brainstorming</a:t>
            </a:r>
          </a:p>
        </p:txBody>
      </p:sp>
      <p:sp>
        <p:nvSpPr>
          <p:cNvPr id="11" name="!!negative">
            <a:extLst>
              <a:ext uri="{FF2B5EF4-FFF2-40B4-BE49-F238E27FC236}">
                <a16:creationId xmlns:a16="http://schemas.microsoft.com/office/drawing/2014/main" id="{D1A62EBC-AE18-3616-A1AE-3EE9728D152E}"/>
              </a:ext>
            </a:extLst>
          </p:cNvPr>
          <p:cNvSpPr/>
          <p:nvPr/>
        </p:nvSpPr>
        <p:spPr>
          <a:xfrm>
            <a:off x="3693461" y="1506560"/>
            <a:ext cx="5048250" cy="5048250"/>
          </a:xfrm>
          <a:prstGeom prst="ellipse">
            <a:avLst/>
          </a:prstGeom>
          <a:solidFill>
            <a:schemeClr val="accent2"/>
          </a:solidFill>
          <a:ln>
            <a:noFill/>
          </a:ln>
          <a:effectLst>
            <a:reflection blurRad="6350" stA="50000" endA="275" endPos="40000" dist="101600" dir="5400000" sy="-100000" algn="bl" rotWithShape="0"/>
          </a:effectLst>
          <a:scene3d>
            <a:camera prst="perspectiveContrastingRightFacing">
              <a:rot lat="600000" lon="10200000" rev="0"/>
            </a:camera>
            <a:lightRig rig="threePt" dir="t"/>
          </a:scene3d>
          <a:sp3d prstMaterial="dkEdge">
            <a:bevelT w="304800" h="152400"/>
            <a:bevelB w="304800" h="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alpha val="0"/>
                  </a:schemeClr>
                </a:solidFill>
                <a:latin typeface="DM Sans Medium" pitchFamily="2" charset="77"/>
              </a:rPr>
              <a:t>Negative</a:t>
            </a:r>
          </a:p>
        </p:txBody>
      </p:sp>
      <p:sp>
        <p:nvSpPr>
          <p:cNvPr id="7" name="!!positive">
            <a:extLst>
              <a:ext uri="{FF2B5EF4-FFF2-40B4-BE49-F238E27FC236}">
                <a16:creationId xmlns:a16="http://schemas.microsoft.com/office/drawing/2014/main" id="{C1AE7786-ED65-2059-8763-38BC17B09998}"/>
              </a:ext>
            </a:extLst>
          </p:cNvPr>
          <p:cNvSpPr/>
          <p:nvPr/>
        </p:nvSpPr>
        <p:spPr>
          <a:xfrm>
            <a:off x="3885051" y="1506560"/>
            <a:ext cx="5048250" cy="5048250"/>
          </a:xfrm>
          <a:prstGeom prst="ellipse">
            <a:avLst/>
          </a:prstGeom>
          <a:noFill/>
          <a:ln>
            <a:noFill/>
          </a:ln>
          <a:effectLst>
            <a:reflection blurRad="6350" stA="50000" endA="275" endPos="40000" dist="101600" dir="5400000" sy="-100000" algn="bl" rotWithShape="0"/>
          </a:effectLst>
          <a:scene3d>
            <a:camera prst="perspectiveContrastingRightFacing">
              <a:rot lat="623785" lon="20400000" rev="0"/>
            </a:camera>
            <a:lightRig rig="balanced" dir="t">
              <a:rot lat="0" lon="0" rev="600000"/>
            </a:lightRig>
          </a:scene3d>
          <a:sp3d prstMaterial="matte">
            <a:bevelT w="304800" h="152400"/>
            <a:bevelB w="304800" h="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latin typeface="DM Sans Medium" pitchFamily="2" charset="77"/>
              </a:rPr>
              <a:t>Positive</a:t>
            </a:r>
          </a:p>
        </p:txBody>
      </p:sp>
    </p:spTree>
    <p:extLst>
      <p:ext uri="{BB962C8B-B14F-4D97-AF65-F5344CB8AC3E}">
        <p14:creationId xmlns:p14="http://schemas.microsoft.com/office/powerpoint/2010/main" val="3311765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D4A2-8FD5-6E1B-4695-1238C94CD556}"/>
              </a:ext>
            </a:extLst>
          </p:cNvPr>
          <p:cNvSpPr>
            <a:spLocks noGrp="1"/>
          </p:cNvSpPr>
          <p:nvPr>
            <p:ph type="title"/>
          </p:nvPr>
        </p:nvSpPr>
        <p:spPr/>
        <p:txBody>
          <a:bodyPr/>
          <a:lstStyle/>
          <a:p>
            <a:r>
              <a:rPr lang="en-US"/>
              <a:t>Reverse Brainstorming</a:t>
            </a:r>
          </a:p>
        </p:txBody>
      </p:sp>
      <p:sp>
        <p:nvSpPr>
          <p:cNvPr id="4" name="Footer Placeholder 3">
            <a:extLst>
              <a:ext uri="{FF2B5EF4-FFF2-40B4-BE49-F238E27FC236}">
                <a16:creationId xmlns:a16="http://schemas.microsoft.com/office/drawing/2014/main" id="{48A5C7AF-553D-50C6-2223-EE5AF860DC8C}"/>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F64896AF-0EE1-B08A-C701-1BFC0BBACF89}"/>
              </a:ext>
            </a:extLst>
          </p:cNvPr>
          <p:cNvSpPr>
            <a:spLocks noGrp="1"/>
          </p:cNvSpPr>
          <p:nvPr>
            <p:ph type="sldNum" sz="quarter" idx="12"/>
          </p:nvPr>
        </p:nvSpPr>
        <p:spPr/>
        <p:txBody>
          <a:bodyPr/>
          <a:lstStyle/>
          <a:p>
            <a:fld id="{16C5AC08-0ACD-404A-9C9F-AB39E786C34A}" type="slidenum">
              <a:rPr lang="en-GB"/>
              <a:t>45</a:t>
            </a:fld>
            <a:endParaRPr lang="en-GB"/>
          </a:p>
        </p:txBody>
      </p:sp>
      <p:sp>
        <p:nvSpPr>
          <p:cNvPr id="6" name="Text Placeholder 5">
            <a:extLst>
              <a:ext uri="{FF2B5EF4-FFF2-40B4-BE49-F238E27FC236}">
                <a16:creationId xmlns:a16="http://schemas.microsoft.com/office/drawing/2014/main" id="{B13F6028-BC71-9B64-69B5-7AD19D3FD559}"/>
              </a:ext>
            </a:extLst>
          </p:cNvPr>
          <p:cNvSpPr>
            <a:spLocks noGrp="1"/>
          </p:cNvSpPr>
          <p:nvPr>
            <p:ph type="body" sz="quarter" idx="13"/>
          </p:nvPr>
        </p:nvSpPr>
        <p:spPr/>
        <p:txBody>
          <a:bodyPr/>
          <a:lstStyle/>
          <a:p>
            <a:r>
              <a:rPr lang="en-US"/>
              <a:t>Reverse Brainstorming</a:t>
            </a:r>
          </a:p>
        </p:txBody>
      </p:sp>
      <p:sp>
        <p:nvSpPr>
          <p:cNvPr id="8" name="!!positive">
            <a:extLst>
              <a:ext uri="{FF2B5EF4-FFF2-40B4-BE49-F238E27FC236}">
                <a16:creationId xmlns:a16="http://schemas.microsoft.com/office/drawing/2014/main" id="{A4322BE5-0C98-B276-281D-3DC646D9F16C}"/>
              </a:ext>
            </a:extLst>
          </p:cNvPr>
          <p:cNvSpPr/>
          <p:nvPr/>
        </p:nvSpPr>
        <p:spPr>
          <a:xfrm>
            <a:off x="3990181" y="1506560"/>
            <a:ext cx="5048250" cy="5048250"/>
          </a:xfrm>
          <a:prstGeom prst="ellipse">
            <a:avLst/>
          </a:prstGeom>
          <a:noFill/>
          <a:ln>
            <a:noFill/>
          </a:ln>
          <a:effectLst>
            <a:reflection blurRad="6350" stA="50000" endA="275" endPos="40000" dist="101600" dir="5400000" sy="-100000" algn="bl" rotWithShape="0"/>
          </a:effectLst>
          <a:scene3d>
            <a:camera prst="perspectiveContrastingRightFacing">
              <a:rot lat="623785" lon="11400000" rev="0"/>
            </a:camera>
            <a:lightRig rig="threePt" dir="t"/>
          </a:scene3d>
          <a:sp3d prstMaterial="matte">
            <a:bevelT w="304800" h="152400"/>
            <a:bevelB w="304800" h="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5400">
              <a:latin typeface="DM Sans Medium" pitchFamily="2" charset="77"/>
            </a:endParaRPr>
          </a:p>
        </p:txBody>
      </p:sp>
      <p:sp>
        <p:nvSpPr>
          <p:cNvPr id="11" name="!!negative">
            <a:extLst>
              <a:ext uri="{FF2B5EF4-FFF2-40B4-BE49-F238E27FC236}">
                <a16:creationId xmlns:a16="http://schemas.microsoft.com/office/drawing/2014/main" id="{D9ADA893-C32F-EE23-0F1D-48E99E066457}"/>
              </a:ext>
            </a:extLst>
          </p:cNvPr>
          <p:cNvSpPr/>
          <p:nvPr/>
        </p:nvSpPr>
        <p:spPr>
          <a:xfrm>
            <a:off x="3880497" y="1506560"/>
            <a:ext cx="5048250" cy="5048250"/>
          </a:xfrm>
          <a:prstGeom prst="ellipse">
            <a:avLst/>
          </a:prstGeom>
          <a:solidFill>
            <a:schemeClr val="accent4"/>
          </a:solidFill>
          <a:ln>
            <a:noFill/>
          </a:ln>
          <a:effectLst>
            <a:reflection blurRad="6350" stA="50000" endA="275" endPos="40000" dist="101600" dir="5400000" sy="-100000" algn="bl" rotWithShape="0"/>
          </a:effectLst>
          <a:scene3d>
            <a:camera prst="perspectiveContrastingRightFacing">
              <a:rot lat="623785" lon="1200000" rev="0"/>
            </a:camera>
            <a:lightRig rig="threePt" dir="t"/>
          </a:scene3d>
          <a:sp3d>
            <a:bevelT w="304800" h="152400"/>
            <a:bevelB w="304800" h="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DM Sans Medium" pitchFamily="2" charset="77"/>
              </a:rPr>
              <a:t>Negative</a:t>
            </a:r>
          </a:p>
        </p:txBody>
      </p:sp>
      <p:sp>
        <p:nvSpPr>
          <p:cNvPr id="12" name="Content Placeholder 2">
            <a:extLst>
              <a:ext uri="{FF2B5EF4-FFF2-40B4-BE49-F238E27FC236}">
                <a16:creationId xmlns:a16="http://schemas.microsoft.com/office/drawing/2014/main" id="{C83A7D54-093A-271F-AC1E-EEF98C239E9B}"/>
              </a:ext>
            </a:extLst>
          </p:cNvPr>
          <p:cNvSpPr>
            <a:spLocks noGrp="1"/>
          </p:cNvSpPr>
          <p:nvPr>
            <p:ph idx="1"/>
          </p:nvPr>
        </p:nvSpPr>
        <p:spPr>
          <a:xfrm>
            <a:off x="12685414" y="1520825"/>
            <a:ext cx="5214937" cy="5019720"/>
          </a:xfrm>
        </p:spPr>
        <p:txBody>
          <a:bodyPr/>
          <a:lstStyle/>
          <a:p>
            <a:pPr lvl="1"/>
            <a:r>
              <a:rPr lang="en-US" sz="1950" b="1">
                <a:solidFill>
                  <a:schemeClr val="accent2"/>
                </a:solidFill>
              </a:rPr>
              <a:t>Step 1 </a:t>
            </a:r>
          </a:p>
          <a:p>
            <a:pPr lvl="2"/>
            <a:r>
              <a:rPr lang="en-US"/>
              <a:t>Instead of generating ideas to solve the challenge, you have five minutes to generate as many ideas as possible to make it worse.</a:t>
            </a:r>
          </a:p>
          <a:p>
            <a:pPr lvl="2"/>
            <a:r>
              <a:rPr lang="en-US" b="1"/>
              <a:t>Think: how can you obstruct the person from solving their problem? </a:t>
            </a:r>
          </a:p>
          <a:p>
            <a:pPr lvl="2"/>
            <a:r>
              <a:rPr lang="en-US"/>
              <a:t>Write these ideas on sticky notes.  </a:t>
            </a:r>
            <a:r>
              <a:rPr lang="en-US" sz="1600">
                <a:solidFill>
                  <a:schemeClr val="accent2"/>
                </a:solidFill>
              </a:rPr>
              <a:t>5 mins</a:t>
            </a:r>
          </a:p>
          <a:p>
            <a:pPr lvl="2"/>
            <a:endParaRPr lang="en-US"/>
          </a:p>
          <a:p>
            <a:pPr lvl="2"/>
            <a:endParaRPr lang="en-US"/>
          </a:p>
          <a:p>
            <a:pPr lvl="2"/>
            <a:endParaRPr lang="en-US"/>
          </a:p>
        </p:txBody>
      </p:sp>
    </p:spTree>
    <p:extLst>
      <p:ext uri="{BB962C8B-B14F-4D97-AF65-F5344CB8AC3E}">
        <p14:creationId xmlns:p14="http://schemas.microsoft.com/office/powerpoint/2010/main" val="2195503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36B2E-06C5-8C4E-4D96-87BC1471C316}"/>
              </a:ext>
            </a:extLst>
          </p:cNvPr>
          <p:cNvSpPr>
            <a:spLocks noGrp="1"/>
          </p:cNvSpPr>
          <p:nvPr>
            <p:ph type="title"/>
          </p:nvPr>
        </p:nvSpPr>
        <p:spPr/>
        <p:txBody>
          <a:bodyPr/>
          <a:lstStyle/>
          <a:p>
            <a:r>
              <a:rPr lang="en-US"/>
              <a:t>What is Reverse Brainstorming?</a:t>
            </a:r>
          </a:p>
        </p:txBody>
      </p:sp>
      <p:sp>
        <p:nvSpPr>
          <p:cNvPr id="3" name="Content Placeholder 2">
            <a:extLst>
              <a:ext uri="{FF2B5EF4-FFF2-40B4-BE49-F238E27FC236}">
                <a16:creationId xmlns:a16="http://schemas.microsoft.com/office/drawing/2014/main" id="{C99D9A93-E833-C642-1C7F-96DC7FE0E4FD}"/>
              </a:ext>
            </a:extLst>
          </p:cNvPr>
          <p:cNvSpPr>
            <a:spLocks noGrp="1"/>
          </p:cNvSpPr>
          <p:nvPr>
            <p:ph idx="1"/>
          </p:nvPr>
        </p:nvSpPr>
        <p:spPr>
          <a:xfrm>
            <a:off x="1077913" y="1520825"/>
            <a:ext cx="5214937" cy="5019720"/>
          </a:xfrm>
        </p:spPr>
        <p:txBody>
          <a:bodyPr/>
          <a:lstStyle/>
          <a:p>
            <a:pPr lvl="1"/>
            <a:r>
              <a:rPr lang="en-US" sz="1950" b="1">
                <a:solidFill>
                  <a:schemeClr val="accent2"/>
                </a:solidFill>
              </a:rPr>
              <a:t>Step 1 </a:t>
            </a:r>
          </a:p>
          <a:p>
            <a:pPr lvl="2"/>
            <a:r>
              <a:rPr lang="en-US"/>
              <a:t>Instead of generating ideas to solve the challenge, you have five minutes to generate as many ideas as possible to make it worse.</a:t>
            </a:r>
          </a:p>
          <a:p>
            <a:pPr lvl="2"/>
            <a:r>
              <a:rPr lang="en-US" b="1"/>
              <a:t>Think: how can you obstruct the person from solving their problem? </a:t>
            </a:r>
          </a:p>
          <a:p>
            <a:pPr lvl="2"/>
            <a:r>
              <a:rPr lang="en-US"/>
              <a:t>Write these ideas on sticky notes.  </a:t>
            </a:r>
            <a:r>
              <a:rPr lang="en-US" sz="1600">
                <a:solidFill>
                  <a:schemeClr val="accent2"/>
                </a:solidFill>
              </a:rPr>
              <a:t>5 mins</a:t>
            </a:r>
          </a:p>
          <a:p>
            <a:pPr lvl="2"/>
            <a:endParaRPr lang="en-US"/>
          </a:p>
          <a:p>
            <a:pPr lvl="2"/>
            <a:endParaRPr lang="en-US"/>
          </a:p>
          <a:p>
            <a:pPr lvl="2"/>
            <a:endParaRPr lang="en-US"/>
          </a:p>
        </p:txBody>
      </p:sp>
      <p:sp>
        <p:nvSpPr>
          <p:cNvPr id="4" name="Footer Placeholder 3">
            <a:extLst>
              <a:ext uri="{FF2B5EF4-FFF2-40B4-BE49-F238E27FC236}">
                <a16:creationId xmlns:a16="http://schemas.microsoft.com/office/drawing/2014/main" id="{F095A935-97E2-F93E-2F5E-FD56E665793F}"/>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893A419A-254C-68A6-3D47-21E4B943323D}"/>
              </a:ext>
            </a:extLst>
          </p:cNvPr>
          <p:cNvSpPr>
            <a:spLocks noGrp="1"/>
          </p:cNvSpPr>
          <p:nvPr>
            <p:ph type="sldNum" sz="quarter" idx="12"/>
          </p:nvPr>
        </p:nvSpPr>
        <p:spPr/>
        <p:txBody>
          <a:bodyPr/>
          <a:lstStyle/>
          <a:p>
            <a:fld id="{16C5AC08-0ACD-404A-9C9F-AB39E786C34A}" type="slidenum">
              <a:rPr lang="en-GB"/>
              <a:t>46</a:t>
            </a:fld>
            <a:endParaRPr lang="en-GB"/>
          </a:p>
        </p:txBody>
      </p:sp>
      <p:sp>
        <p:nvSpPr>
          <p:cNvPr id="6" name="Text Placeholder 5">
            <a:extLst>
              <a:ext uri="{FF2B5EF4-FFF2-40B4-BE49-F238E27FC236}">
                <a16:creationId xmlns:a16="http://schemas.microsoft.com/office/drawing/2014/main" id="{362F11D2-2586-40DB-3061-D034718A834A}"/>
              </a:ext>
            </a:extLst>
          </p:cNvPr>
          <p:cNvSpPr>
            <a:spLocks noGrp="1"/>
          </p:cNvSpPr>
          <p:nvPr>
            <p:ph type="body" sz="quarter" idx="13"/>
          </p:nvPr>
        </p:nvSpPr>
        <p:spPr/>
        <p:txBody>
          <a:bodyPr/>
          <a:lstStyle/>
          <a:p>
            <a:r>
              <a:rPr lang="en-US"/>
              <a:t>What is Reverse Brainstorming?</a:t>
            </a:r>
          </a:p>
        </p:txBody>
      </p:sp>
      <p:sp>
        <p:nvSpPr>
          <p:cNvPr id="8" name="Content Placeholder 2">
            <a:extLst>
              <a:ext uri="{FF2B5EF4-FFF2-40B4-BE49-F238E27FC236}">
                <a16:creationId xmlns:a16="http://schemas.microsoft.com/office/drawing/2014/main" id="{9029873C-3797-0B88-B211-F16E8740BA26}"/>
              </a:ext>
            </a:extLst>
          </p:cNvPr>
          <p:cNvSpPr txBox="1">
            <a:spLocks/>
          </p:cNvSpPr>
          <p:nvPr/>
        </p:nvSpPr>
        <p:spPr>
          <a:xfrm>
            <a:off x="6737733" y="1520825"/>
            <a:ext cx="5214937" cy="501972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950" b="1">
                <a:solidFill>
                  <a:schemeClr val="accent2"/>
                </a:solidFill>
              </a:rPr>
              <a:t>Step 2 </a:t>
            </a:r>
          </a:p>
          <a:p>
            <a:pPr lvl="2"/>
            <a:r>
              <a:rPr lang="en-US"/>
              <a:t>Reflect on all of your bad ideas and flip them around so that they become solutions to the problem. </a:t>
            </a:r>
          </a:p>
          <a:p>
            <a:pPr lvl="2"/>
            <a:r>
              <a:rPr lang="en-US"/>
              <a:t>Write these ideas on the blue sticky notes.  </a:t>
            </a:r>
            <a:r>
              <a:rPr lang="en-US" sz="1600">
                <a:solidFill>
                  <a:schemeClr val="accent2"/>
                </a:solidFill>
              </a:rPr>
              <a:t>5 mins</a:t>
            </a:r>
            <a:endParaRPr lang="en-US" sz="1600"/>
          </a:p>
          <a:p>
            <a:pPr lvl="2"/>
            <a:endParaRPr lang="en-US"/>
          </a:p>
          <a:p>
            <a:pPr lvl="2"/>
            <a:endParaRPr lang="en-US"/>
          </a:p>
          <a:p>
            <a:pPr lvl="2"/>
            <a:endParaRPr lang="en-US"/>
          </a:p>
          <a:p>
            <a:pPr lvl="2"/>
            <a:endParaRPr lang="en-US"/>
          </a:p>
          <a:p>
            <a:pPr lvl="2"/>
            <a:endParaRPr lang="en-US"/>
          </a:p>
        </p:txBody>
      </p:sp>
      <p:sp>
        <p:nvSpPr>
          <p:cNvPr id="9" name="!!negative">
            <a:extLst>
              <a:ext uri="{FF2B5EF4-FFF2-40B4-BE49-F238E27FC236}">
                <a16:creationId xmlns:a16="http://schemas.microsoft.com/office/drawing/2014/main" id="{7CB92DCB-519A-B903-38E6-4FD4EFAD8552}"/>
              </a:ext>
            </a:extLst>
          </p:cNvPr>
          <p:cNvSpPr/>
          <p:nvPr/>
        </p:nvSpPr>
        <p:spPr>
          <a:xfrm>
            <a:off x="2888099" y="701198"/>
            <a:ext cx="6658974" cy="6658974"/>
          </a:xfrm>
          <a:prstGeom prst="ellipse">
            <a:avLst/>
          </a:prstGeom>
          <a:solidFill>
            <a:schemeClr val="accent4">
              <a:alpha val="0"/>
            </a:schemeClr>
          </a:solidFill>
          <a:ln>
            <a:noFill/>
          </a:ln>
          <a:effectLst/>
          <a:scene3d>
            <a:camera prst="perspectiveContrastingRightFacing">
              <a:rot lat="623785" lon="5400000" rev="0"/>
            </a:camera>
            <a:lightRig rig="threePt" dir="t"/>
          </a:scene3d>
          <a:sp3d prstMaterial="matte">
            <a:bevelT w="304800" h="152400"/>
            <a:bevelB w="304800" h="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latin typeface="DM Sans Medium" pitchFamily="2" charset="77"/>
              </a:rPr>
              <a:t>Negativez</a:t>
            </a:r>
          </a:p>
        </p:txBody>
      </p:sp>
    </p:spTree>
    <p:extLst>
      <p:ext uri="{BB962C8B-B14F-4D97-AF65-F5344CB8AC3E}">
        <p14:creationId xmlns:p14="http://schemas.microsoft.com/office/powerpoint/2010/main" val="1705002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2E58-7E33-5A1E-7CBD-E1A63E9C19EA}"/>
              </a:ext>
            </a:extLst>
          </p:cNvPr>
          <p:cNvSpPr>
            <a:spLocks noGrp="1"/>
          </p:cNvSpPr>
          <p:nvPr>
            <p:ph type="title"/>
          </p:nvPr>
        </p:nvSpPr>
        <p:spPr/>
        <p:txBody>
          <a:bodyPr/>
          <a:lstStyle/>
          <a:p>
            <a:r>
              <a:rPr lang="en-US"/>
              <a:t>Reverse Brainstorming</a:t>
            </a:r>
          </a:p>
        </p:txBody>
      </p:sp>
      <p:sp>
        <p:nvSpPr>
          <p:cNvPr id="3" name="Content Placeholder 2">
            <a:extLst>
              <a:ext uri="{FF2B5EF4-FFF2-40B4-BE49-F238E27FC236}">
                <a16:creationId xmlns:a16="http://schemas.microsoft.com/office/drawing/2014/main" id="{71972E2C-F135-0358-3C80-6ADBFD06C059}"/>
              </a:ext>
            </a:extLst>
          </p:cNvPr>
          <p:cNvSpPr>
            <a:spLocks noGrp="1"/>
          </p:cNvSpPr>
          <p:nvPr>
            <p:ph idx="1"/>
          </p:nvPr>
        </p:nvSpPr>
        <p:spPr>
          <a:xfrm>
            <a:off x="1077914" y="1520825"/>
            <a:ext cx="5656262" cy="5019720"/>
          </a:xfrm>
        </p:spPr>
        <p:txBody>
          <a:bodyPr/>
          <a:lstStyle/>
          <a:p>
            <a:r>
              <a:rPr lang="en-US" sz="2400" b="1">
                <a:solidFill>
                  <a:schemeClr val="accent2"/>
                </a:solidFill>
              </a:rPr>
              <a:t>Problem</a:t>
            </a:r>
          </a:p>
          <a:p>
            <a:r>
              <a:rPr lang="en-US"/>
              <a:t>We have a lot of graffiti on Portobello Road</a:t>
            </a:r>
          </a:p>
          <a:p>
            <a:endParaRPr lang="en-US"/>
          </a:p>
          <a:p>
            <a:endParaRPr lang="en-US"/>
          </a:p>
        </p:txBody>
      </p:sp>
      <p:sp>
        <p:nvSpPr>
          <p:cNvPr id="4" name="Footer Placeholder 3">
            <a:extLst>
              <a:ext uri="{FF2B5EF4-FFF2-40B4-BE49-F238E27FC236}">
                <a16:creationId xmlns:a16="http://schemas.microsoft.com/office/drawing/2014/main" id="{E1F7F001-B9FF-40B9-6954-467DBEB424B5}"/>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A49F6706-9E63-A968-ABC5-C27541289D32}"/>
              </a:ext>
            </a:extLst>
          </p:cNvPr>
          <p:cNvSpPr>
            <a:spLocks noGrp="1"/>
          </p:cNvSpPr>
          <p:nvPr>
            <p:ph type="sldNum" sz="quarter" idx="12"/>
          </p:nvPr>
        </p:nvSpPr>
        <p:spPr/>
        <p:txBody>
          <a:bodyPr/>
          <a:lstStyle/>
          <a:p>
            <a:fld id="{16C5AC08-0ACD-404A-9C9F-AB39E786C34A}" type="slidenum">
              <a:rPr lang="en-GB"/>
              <a:t>47</a:t>
            </a:fld>
            <a:endParaRPr lang="en-GB"/>
          </a:p>
        </p:txBody>
      </p:sp>
      <p:sp>
        <p:nvSpPr>
          <p:cNvPr id="6" name="Text Placeholder 5">
            <a:extLst>
              <a:ext uri="{FF2B5EF4-FFF2-40B4-BE49-F238E27FC236}">
                <a16:creationId xmlns:a16="http://schemas.microsoft.com/office/drawing/2014/main" id="{A0B5BFAD-57BF-5B71-84ED-725D474AD70C}"/>
              </a:ext>
            </a:extLst>
          </p:cNvPr>
          <p:cNvSpPr>
            <a:spLocks noGrp="1"/>
          </p:cNvSpPr>
          <p:nvPr>
            <p:ph type="body" sz="quarter" idx="13"/>
          </p:nvPr>
        </p:nvSpPr>
        <p:spPr/>
        <p:txBody>
          <a:bodyPr/>
          <a:lstStyle/>
          <a:p>
            <a:r>
              <a:rPr lang="en-US"/>
              <a:t>Activity 8.5</a:t>
            </a:r>
          </a:p>
        </p:txBody>
      </p:sp>
      <p:grpSp>
        <p:nvGrpSpPr>
          <p:cNvPr id="12" name="Group 11">
            <a:extLst>
              <a:ext uri="{FF2B5EF4-FFF2-40B4-BE49-F238E27FC236}">
                <a16:creationId xmlns:a16="http://schemas.microsoft.com/office/drawing/2014/main" id="{B5DB4437-04A5-7635-98AB-5EB4F63B95F5}"/>
              </a:ext>
            </a:extLst>
          </p:cNvPr>
          <p:cNvGrpSpPr/>
          <p:nvPr/>
        </p:nvGrpSpPr>
        <p:grpSpPr>
          <a:xfrm>
            <a:off x="6734175" y="1520825"/>
            <a:ext cx="5216525" cy="5224642"/>
            <a:chOff x="6734175" y="1441686"/>
            <a:chExt cx="5372979" cy="5381339"/>
          </a:xfrm>
        </p:grpSpPr>
        <p:pic>
          <p:nvPicPr>
            <p:cNvPr id="8" name="Picture 7">
              <a:extLst>
                <a:ext uri="{FF2B5EF4-FFF2-40B4-BE49-F238E27FC236}">
                  <a16:creationId xmlns:a16="http://schemas.microsoft.com/office/drawing/2014/main" id="{556FE1B2-2AE0-11F4-A398-64EF4D299942}"/>
                </a:ext>
              </a:extLst>
            </p:cNvPr>
            <p:cNvPicPr>
              <a:picLocks noChangeAspect="1"/>
            </p:cNvPicPr>
            <p:nvPr/>
          </p:nvPicPr>
          <p:blipFill>
            <a:blip r:embed="rId3"/>
            <a:stretch>
              <a:fillRect/>
            </a:stretch>
          </p:blipFill>
          <p:spPr>
            <a:xfrm>
              <a:off x="6734175" y="3913799"/>
              <a:ext cx="2702901" cy="2702901"/>
            </a:xfrm>
            <a:prstGeom prst="rect">
              <a:avLst/>
            </a:prstGeom>
          </p:spPr>
        </p:pic>
        <p:pic>
          <p:nvPicPr>
            <p:cNvPr id="9" name="Picture 8">
              <a:extLst>
                <a:ext uri="{FF2B5EF4-FFF2-40B4-BE49-F238E27FC236}">
                  <a16:creationId xmlns:a16="http://schemas.microsoft.com/office/drawing/2014/main" id="{5DC09324-470E-E564-0DB6-D326F4541CE9}"/>
                </a:ext>
              </a:extLst>
            </p:cNvPr>
            <p:cNvPicPr>
              <a:picLocks noChangeAspect="1"/>
            </p:cNvPicPr>
            <p:nvPr/>
          </p:nvPicPr>
          <p:blipFill>
            <a:blip r:embed="rId3"/>
            <a:stretch>
              <a:fillRect/>
            </a:stretch>
          </p:blipFill>
          <p:spPr>
            <a:xfrm>
              <a:off x="6734175" y="1441686"/>
              <a:ext cx="2702901" cy="2702901"/>
            </a:xfrm>
            <a:prstGeom prst="rect">
              <a:avLst/>
            </a:prstGeom>
          </p:spPr>
        </p:pic>
        <p:pic>
          <p:nvPicPr>
            <p:cNvPr id="10" name="Picture 9">
              <a:extLst>
                <a:ext uri="{FF2B5EF4-FFF2-40B4-BE49-F238E27FC236}">
                  <a16:creationId xmlns:a16="http://schemas.microsoft.com/office/drawing/2014/main" id="{E0B93B39-CD8C-71E4-4FC8-C71AA593A1FE}"/>
                </a:ext>
              </a:extLst>
            </p:cNvPr>
            <p:cNvPicPr>
              <a:picLocks noChangeAspect="1"/>
            </p:cNvPicPr>
            <p:nvPr/>
          </p:nvPicPr>
          <p:blipFill>
            <a:blip r:embed="rId3"/>
            <a:stretch>
              <a:fillRect/>
            </a:stretch>
          </p:blipFill>
          <p:spPr>
            <a:xfrm>
              <a:off x="9404252" y="1648011"/>
              <a:ext cx="2702901" cy="2702901"/>
            </a:xfrm>
            <a:prstGeom prst="rect">
              <a:avLst/>
            </a:prstGeom>
          </p:spPr>
        </p:pic>
        <p:pic>
          <p:nvPicPr>
            <p:cNvPr id="11" name="Picture 10">
              <a:extLst>
                <a:ext uri="{FF2B5EF4-FFF2-40B4-BE49-F238E27FC236}">
                  <a16:creationId xmlns:a16="http://schemas.microsoft.com/office/drawing/2014/main" id="{7B08628A-DDF1-D9D1-EFA1-83C7B34AF32A}"/>
                </a:ext>
              </a:extLst>
            </p:cNvPr>
            <p:cNvPicPr>
              <a:picLocks noChangeAspect="1"/>
            </p:cNvPicPr>
            <p:nvPr/>
          </p:nvPicPr>
          <p:blipFill>
            <a:blip r:embed="rId3"/>
            <a:stretch>
              <a:fillRect/>
            </a:stretch>
          </p:blipFill>
          <p:spPr>
            <a:xfrm>
              <a:off x="9404253" y="4120124"/>
              <a:ext cx="2702901" cy="2702901"/>
            </a:xfrm>
            <a:prstGeom prst="rect">
              <a:avLst/>
            </a:prstGeom>
          </p:spPr>
        </p:pic>
      </p:grpSp>
      <p:sp>
        <p:nvSpPr>
          <p:cNvPr id="13" name="Rectangle 12">
            <a:extLst>
              <a:ext uri="{FF2B5EF4-FFF2-40B4-BE49-F238E27FC236}">
                <a16:creationId xmlns:a16="http://schemas.microsoft.com/office/drawing/2014/main" id="{81E80FA2-FF7A-86D9-3097-3C995272E032}"/>
              </a:ext>
            </a:extLst>
          </p:cNvPr>
          <p:cNvSpPr/>
          <p:nvPr/>
        </p:nvSpPr>
        <p:spPr>
          <a:xfrm>
            <a:off x="6589986" y="1387849"/>
            <a:ext cx="5496911" cy="534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04AA6BE-A266-26E4-9B55-000576A37FD8}"/>
              </a:ext>
            </a:extLst>
          </p:cNvPr>
          <p:cNvSpPr/>
          <p:nvPr/>
        </p:nvSpPr>
        <p:spPr>
          <a:xfrm>
            <a:off x="6589987" y="6540139"/>
            <a:ext cx="5360714" cy="534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Q">
            <a:extLst>
              <a:ext uri="{FF2B5EF4-FFF2-40B4-BE49-F238E27FC236}">
                <a16:creationId xmlns:a16="http://schemas.microsoft.com/office/drawing/2014/main" id="{9F192AAF-DD5C-01DE-20C1-50A7FEF3D058}"/>
              </a:ext>
            </a:extLst>
          </p:cNvPr>
          <p:cNvPicPr>
            <a:picLocks noChangeAspect="1"/>
          </p:cNvPicPr>
          <p:nvPr/>
        </p:nvPicPr>
        <p:blipFill>
          <a:blip r:embed="rId4"/>
          <a:stretch>
            <a:fillRect/>
          </a:stretch>
        </p:blipFill>
        <p:spPr>
          <a:xfrm>
            <a:off x="7425725" y="3573485"/>
            <a:ext cx="1473200" cy="1739900"/>
          </a:xfrm>
          <a:prstGeom prst="rect">
            <a:avLst/>
          </a:prstGeom>
        </p:spPr>
      </p:pic>
      <p:pic>
        <p:nvPicPr>
          <p:cNvPr id="18" name="C">
            <a:extLst>
              <a:ext uri="{FF2B5EF4-FFF2-40B4-BE49-F238E27FC236}">
                <a16:creationId xmlns:a16="http://schemas.microsoft.com/office/drawing/2014/main" id="{61B49D52-913B-C4F5-C4F7-E1606198B981}"/>
              </a:ext>
            </a:extLst>
          </p:cNvPr>
          <p:cNvPicPr>
            <a:picLocks noChangeAspect="1"/>
          </p:cNvPicPr>
          <p:nvPr/>
        </p:nvPicPr>
        <p:blipFill>
          <a:blip r:embed="rId5"/>
          <a:stretch>
            <a:fillRect/>
          </a:stretch>
        </p:blipFill>
        <p:spPr>
          <a:xfrm>
            <a:off x="8423605" y="3395685"/>
            <a:ext cx="723900" cy="1270000"/>
          </a:xfrm>
          <a:prstGeom prst="rect">
            <a:avLst/>
          </a:prstGeom>
        </p:spPr>
      </p:pic>
      <p:pic>
        <p:nvPicPr>
          <p:cNvPr id="19" name="D">
            <a:extLst>
              <a:ext uri="{FF2B5EF4-FFF2-40B4-BE49-F238E27FC236}">
                <a16:creationId xmlns:a16="http://schemas.microsoft.com/office/drawing/2014/main" id="{3A5670F0-4E21-A9ED-358B-9042771F24AC}"/>
              </a:ext>
            </a:extLst>
          </p:cNvPr>
          <p:cNvPicPr>
            <a:picLocks noChangeAspect="1"/>
          </p:cNvPicPr>
          <p:nvPr/>
        </p:nvPicPr>
        <p:blipFill>
          <a:blip r:embed="rId6"/>
          <a:stretch>
            <a:fillRect/>
          </a:stretch>
        </p:blipFill>
        <p:spPr>
          <a:xfrm>
            <a:off x="8803943" y="2962104"/>
            <a:ext cx="1333500" cy="1917700"/>
          </a:xfrm>
          <a:prstGeom prst="rect">
            <a:avLst/>
          </a:prstGeom>
        </p:spPr>
      </p:pic>
      <p:pic>
        <p:nvPicPr>
          <p:cNvPr id="20" name="P">
            <a:extLst>
              <a:ext uri="{FF2B5EF4-FFF2-40B4-BE49-F238E27FC236}">
                <a16:creationId xmlns:a16="http://schemas.microsoft.com/office/drawing/2014/main" id="{6B595C7D-DF23-43AE-6CE2-AF3AFCE73F01}"/>
              </a:ext>
            </a:extLst>
          </p:cNvPr>
          <p:cNvPicPr>
            <a:picLocks noChangeAspect="1"/>
          </p:cNvPicPr>
          <p:nvPr/>
        </p:nvPicPr>
        <p:blipFill>
          <a:blip r:embed="rId7"/>
          <a:stretch>
            <a:fillRect/>
          </a:stretch>
        </p:blipFill>
        <p:spPr>
          <a:xfrm>
            <a:off x="9922534" y="3292475"/>
            <a:ext cx="914400" cy="1625600"/>
          </a:xfrm>
          <a:prstGeom prst="rect">
            <a:avLst/>
          </a:prstGeom>
        </p:spPr>
      </p:pic>
      <p:sp>
        <p:nvSpPr>
          <p:cNvPr id="21" name="Connector 20">
            <a:extLst>
              <a:ext uri="{FF2B5EF4-FFF2-40B4-BE49-F238E27FC236}">
                <a16:creationId xmlns:a16="http://schemas.microsoft.com/office/drawing/2014/main" id="{9F315EF9-3A60-A789-2CF1-899509B45F69}"/>
              </a:ext>
            </a:extLst>
          </p:cNvPr>
          <p:cNvSpPr/>
          <p:nvPr/>
        </p:nvSpPr>
        <p:spPr>
          <a:xfrm>
            <a:off x="8093721" y="4187654"/>
            <a:ext cx="1473200" cy="1473200"/>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2" name="Connector 21">
            <a:extLst>
              <a:ext uri="{FF2B5EF4-FFF2-40B4-BE49-F238E27FC236}">
                <a16:creationId xmlns:a16="http://schemas.microsoft.com/office/drawing/2014/main" id="{A32C9D3E-DCAB-AEAF-2F8D-42B4CCDFF925}"/>
              </a:ext>
            </a:extLst>
          </p:cNvPr>
          <p:cNvSpPr/>
          <p:nvPr/>
        </p:nvSpPr>
        <p:spPr>
          <a:xfrm>
            <a:off x="7178445" y="3438216"/>
            <a:ext cx="1562566" cy="1562566"/>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3" name="Connector 22">
            <a:extLst>
              <a:ext uri="{FF2B5EF4-FFF2-40B4-BE49-F238E27FC236}">
                <a16:creationId xmlns:a16="http://schemas.microsoft.com/office/drawing/2014/main" id="{3801A094-78CD-AAEA-4033-62C7E74A93A4}"/>
              </a:ext>
            </a:extLst>
          </p:cNvPr>
          <p:cNvSpPr/>
          <p:nvPr/>
        </p:nvSpPr>
        <p:spPr>
          <a:xfrm>
            <a:off x="8458948" y="2902761"/>
            <a:ext cx="2023489" cy="2023489"/>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4" name="Connector 23">
            <a:extLst>
              <a:ext uri="{FF2B5EF4-FFF2-40B4-BE49-F238E27FC236}">
                <a16:creationId xmlns:a16="http://schemas.microsoft.com/office/drawing/2014/main" id="{3DDB4603-98CB-85B6-0046-9242F2F40EDD}"/>
              </a:ext>
            </a:extLst>
          </p:cNvPr>
          <p:cNvSpPr/>
          <p:nvPr/>
        </p:nvSpPr>
        <p:spPr>
          <a:xfrm>
            <a:off x="9922253" y="3694545"/>
            <a:ext cx="1309761" cy="1309761"/>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25" name="Picture 24">
            <a:extLst>
              <a:ext uri="{FF2B5EF4-FFF2-40B4-BE49-F238E27FC236}">
                <a16:creationId xmlns:a16="http://schemas.microsoft.com/office/drawing/2014/main" id="{237BBCF9-059B-EC27-9C95-AE4E22C53B6F}"/>
              </a:ext>
            </a:extLst>
          </p:cNvPr>
          <p:cNvPicPr>
            <a:picLocks noChangeAspect="1"/>
          </p:cNvPicPr>
          <p:nvPr/>
        </p:nvPicPr>
        <p:blipFill>
          <a:blip r:embed="rId8"/>
          <a:stretch>
            <a:fillRect/>
          </a:stretch>
        </p:blipFill>
        <p:spPr>
          <a:xfrm rot="1588041">
            <a:off x="6712686" y="4333453"/>
            <a:ext cx="774700" cy="1092200"/>
          </a:xfrm>
          <a:prstGeom prst="rect">
            <a:avLst/>
          </a:prstGeom>
        </p:spPr>
      </p:pic>
      <p:pic>
        <p:nvPicPr>
          <p:cNvPr id="7" name="Picture 6">
            <a:extLst>
              <a:ext uri="{FF2B5EF4-FFF2-40B4-BE49-F238E27FC236}">
                <a16:creationId xmlns:a16="http://schemas.microsoft.com/office/drawing/2014/main" id="{A6043184-EFB3-E39E-5BA2-AD3517C87F51}"/>
              </a:ext>
            </a:extLst>
          </p:cNvPr>
          <p:cNvPicPr>
            <a:picLocks noChangeAspect="1"/>
          </p:cNvPicPr>
          <p:nvPr/>
        </p:nvPicPr>
        <p:blipFill>
          <a:blip r:embed="rId9"/>
          <a:stretch>
            <a:fillRect/>
          </a:stretch>
        </p:blipFill>
        <p:spPr>
          <a:xfrm>
            <a:off x="238124" y="800100"/>
            <a:ext cx="495301" cy="376859"/>
          </a:xfrm>
          <a:prstGeom prst="rect">
            <a:avLst/>
          </a:prstGeom>
        </p:spPr>
      </p:pic>
    </p:spTree>
    <p:extLst>
      <p:ext uri="{BB962C8B-B14F-4D97-AF65-F5344CB8AC3E}">
        <p14:creationId xmlns:p14="http://schemas.microsoft.com/office/powerpoint/2010/main" val="154940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352 -0.01134 L 0.00352 -0.01134 C 0.00729 -0.01203 0.01706 -0.01319 0.02149 -0.01458 C 0.02435 -0.01551 0.02722 -0.01689 0.03008 -0.01805 C 0.03099 -0.01851 0.0319 -0.01944 0.03281 -0.01967 C 0.03607 -0.02106 0.03919 -0.02176 0.04232 -0.02314 C 0.04362 -0.02361 0.04492 -0.0243 0.04623 -0.02476 C 0.05534 -0.02847 0.04636 -0.02453 0.05664 -0.02824 C 0.06016 -0.02939 0.0625 -0.03101 0.06615 -0.03333 L 0.07175 -0.03657 C 0.0737 -0.03773 0.07565 -0.03865 0.07748 -0.04004 C 0.07904 -0.0412 0.0806 -0.04236 0.08229 -0.04328 C 0.08412 -0.04467 0.0862 -0.04513 0.08789 -0.04676 C 0.08919 -0.04791 0.09063 -0.04861 0.09167 -0.05023 C 0.0931 -0.05208 0.09557 -0.05694 0.09557 -0.05694 C 0.0961 -0.05972 0.09701 -0.06226 0.0974 -0.06527 C 0.09805 -0.06967 0.09805 -0.0743 0.09831 -0.0787 C 0.0987 -0.08217 0.09896 -0.08564 0.09935 -0.08888 C 0.09896 -0.09907 0.09883 -0.10926 0.09831 -0.11921 C 0.09818 -0.12222 0.09805 -0.12523 0.0974 -0.12777 C 0.09675 -0.13032 0.09544 -0.13217 0.09453 -0.13449 C 0.09349 -0.13726 0.09271 -0.14027 0.09167 -0.14305 C 0.08919 -0.14976 0.08568 -0.15625 0.08229 -0.16157 C 0.08086 -0.16365 0.07904 -0.16481 0.07748 -0.16666 C 0.07266 -0.17245 0.07487 -0.17176 0.06888 -0.175 C 0.06641 -0.17638 0.06133 -0.17847 0.06133 -0.17847 C 0.0556 -0.17615 0.04974 -0.17546 0.04427 -0.17152 C 0.04297 -0.1706 0.0431 -0.16689 0.04232 -0.16481 C 0.04128 -0.1618 0.03985 -0.15926 0.03854 -0.15648 C 0.03789 -0.15254 0.03737 -0.14861 0.03672 -0.14467 C 0.03607 -0.14166 0.03516 -0.13912 0.03477 -0.13611 C 0.03425 -0.13287 0.03412 -0.12939 0.03386 -0.12615 C 0.03412 -0.11643 0.03386 -0.10671 0.03477 -0.09745 C 0.03542 -0.09143 0.03711 -0.08588 0.03854 -0.08055 C 0.04037 -0.07361 0.04206 -0.07013 0.04518 -0.06527 C 0.04831 -0.06064 0.05091 -0.05439 0.05469 -0.05185 C 0.05873 -0.04907 0.06094 -0.04722 0.06511 -0.04513 C 0.06771 -0.04375 0.07018 -0.04282 0.07279 -0.04166 C 0.0806 -0.04282 0.08867 -0.04213 0.09649 -0.04513 C 0.09961 -0.04629 0.10222 -0.05046 0.10495 -0.05347 C 0.10664 -0.05532 0.11042 -0.06064 0.11159 -0.06365 C 0.1125 -0.06574 0.11289 -0.06805 0.11354 -0.07037 C 0.11289 -0.07546 0.11302 -0.08101 0.11159 -0.08564 C 0.1086 -0.0956 0.10638 -0.09444 0.10222 -0.09907 C 0.10026 -0.10115 0.0987 -0.10486 0.09649 -0.10578 C 0.0905 -0.10856 0.09401 -0.10717 0.08607 -0.10926 C 0.08347 -0.10856 0.08086 -0.10902 0.07839 -0.1074 C 0.07422 -0.10486 0.07305 -0.09722 0.07175 -0.09074 C 0.0724 -0.08217 0.07214 -0.07338 0.0737 -0.06527 C 0.07552 -0.05555 0.08529 -0.03865 0.08893 -0.03333 C 0.09271 -0.02754 0.0961 -0.02106 0.10026 -0.01643 C 0.10378 -0.0125 0.10742 -0.00902 0.11068 -0.00463 C 0.11354 -0.00069 0.11498 0.00162 0.11836 0.00394 C 0.12526 0.00834 0.12357 0.00625 0.12969 0.00903 C 0.1306 0.00926 0.13164 0.00996 0.13255 0.01065 C 0.13646 0.00371 0.13268 0.01135 0.13542 0.00209 C 0.13815 -0.00694 0.14076 -0.0162 0.14388 -0.02476 C 0.14896 -0.03888 0.15495 -0.05208 0.15912 -0.06689 C 0.16003 -0.07037 0.16094 -0.07384 0.16198 -0.07708 C 0.16289 -0.08009 0.16393 -0.08263 0.16485 -0.08564 C 0.16524 -0.08726 0.16667 -0.08981 0.16576 -0.09074 C 0.16485 -0.09143 0.16016 -0.08217 0.16003 -0.08217 C 0.15794 -0.07963 0.1556 -0.07754 0.15339 -0.07546 C 0.14974 -0.07176 0.15026 -0.07245 0.14675 -0.07037 C 0.14167 -0.07152 0.13659 -0.07152 0.13164 -0.07384 C 0.13008 -0.07453 0.12904 -0.07708 0.12774 -0.0787 C 0.1237 -0.08495 0.12266 -0.08981 0.11927 -0.09907 C 0.11888 -0.10185 0.11862 -0.10463 0.11836 -0.1074 C 0.11758 -0.11435 0.11641 -0.12777 0.11641 -0.12777 C 0.11667 -0.13611 0.11641 -0.1449 0.11732 -0.15301 C 0.1181 -0.15972 0.12617 -0.16643 0.12774 -0.16828 C 0.12904 -0.16944 0.13021 -0.17083 0.13164 -0.17152 C 0.13307 -0.17245 0.13477 -0.17314 0.13633 -0.17338 C 0.14323 -0.1743 0.15026 -0.17453 0.15716 -0.175 C 0.15781 -0.17662 0.15873 -0.17824 0.15912 -0.18009 C 0.16003 -0.18449 0.16055 -0.18912 0.16107 -0.19351 C 0.16315 -0.21273 0.16211 -0.20486 0.1638 -0.21713 C 0.16419 -0.22222 0.1638 -0.22754 0.16485 -0.2324 C 0.16628 -0.23912 0.16888 -0.23148 0.16953 -0.23078 C 0.17044 -0.22986 0.17149 -0.22963 0.1724 -0.22893 C 0.17331 -0.22777 0.17435 -0.22685 0.17526 -0.22569 C 0.17591 -0.22453 0.1763 -0.22314 0.17709 -0.22222 C 0.17865 -0.22083 0.18034 -0.22013 0.1819 -0.21898 C 0.18386 -0.21736 0.18581 -0.21574 0.18763 -0.21388 C 0.20586 -0.19398 0.19284 -0.20763 0.20469 -0.19189 C 0.21016 -0.18449 0.20951 -0.1875 0.21315 -0.18009 C 0.21459 -0.17731 0.21576 -0.17453 0.21706 -0.17152 C 0.2207 -0.16296 0.2224 -0.15926 0.22461 -0.14976 C 0.22539 -0.14629 0.22591 -0.14305 0.22656 -0.13958 C 0.22722 -0.13078 0.22943 -0.10416 0.2293 -0.10069 C 0.22917 -0.08657 0.22787 -0.06296 0.22461 -0.04676 C 0.22357 -0.04166 0.22044 -0.02986 0.21888 -0.02476 C 0.21706 -0.01898 0.21511 -0.01365 0.21315 -0.00787 C 0.21224 -0.00509 0.21185 -0.00138 0.21042 0.00047 C 0.20781 0.00394 0.20482 0.00834 0.20182 0.01065 C 0.20065 0.01158 0.19922 0.01158 0.19805 0.01227 C 0.19701 0.01274 0.1961 0.01343 0.19518 0.01412 C 0.19388 0.01343 0.19245 0.01366 0.19141 0.01227 C 0.1905 0.01112 0.19011 0.00903 0.18945 0.00718 C 0.18581 -0.00324 0.18698 0.00093 0.18477 -0.01134 C 0.18242 -0.04351 0.18164 -0.04282 0.18373 -0.08055 C 0.18399 -0.08356 0.18477 -0.08634 0.18568 -0.08888 C 0.18998 -0.10069 0.19284 -0.10486 0.19805 -0.11435 L 0.20091 -0.11921 C 0.20612 -0.13773 0.19753 -0.10902 0.21042 -0.13958 C 0.21875 -0.15926 0.20807 -0.13495 0.21602 -0.15138 C 0.21706 -0.15347 0.21771 -0.15625 0.21888 -0.1581 C 0.22057 -0.16088 0.22461 -0.16481 0.22461 -0.16481 C 0.22487 -0.16666 0.22539 -0.16828 0.22552 -0.1699 C 0.22604 -0.17384 0.22552 -0.17824 0.22656 -0.18171 C 0.22695 -0.18333 0.22839 -0.18287 0.2293 -0.18333 C 0.23412 -0.18287 0.23893 -0.18356 0.24362 -0.18171 C 0.25104 -0.17893 0.26276 -0.17083 0.26927 -0.16157 C 0.27162 -0.1581 0.27709 -0.15092 0.27865 -0.14629 C 0.28099 -0.14004 0.28438 -0.12615 0.28438 -0.12615 C 0.28477 -0.12314 0.28542 -0.1206 0.28529 -0.11759 C 0.28516 -0.10856 0.28477 -0.0993 0.28347 -0.09074 C 0.2832 -0.08865 0.28164 -0.08819 0.2806 -0.08726 C 0.27904 -0.08588 0.27748 -0.08472 0.27591 -0.08379 C 0.27435 -0.0831 0.27266 -0.08287 0.2711 -0.08217 C 0.27018 -0.08171 0.26927 -0.08101 0.26823 -0.08055 C 0.26485 -0.08101 0.2612 -0.08055 0.25781 -0.08217 C 0.25078 -0.08564 0.25156 -0.08865 0.24831 -0.09745 C 0.2474 -0.09976 0.24649 -0.10185 0.24544 -0.10416 C 0.24466 -0.10995 0.24362 -0.11666 0.24362 -0.12268 C 0.24362 -0.12615 0.24427 -0.12939 0.24453 -0.13287 C 0.24544 -0.13055 0.24649 -0.12847 0.2474 -0.12615 C 0.25039 -0.11759 0.253 -0.09953 0.25404 -0.09398 C 0.25951 -0.06435 0.2543 -0.09375 0.26068 -0.05185 C 0.26159 -0.04606 0.26263 -0.04051 0.26354 -0.03495 C 0.26393 -0.03217 0.26393 -0.02916 0.26445 -0.02638 C 0.26498 -0.02407 0.26589 -0.02222 0.26641 -0.01967 C 0.2694 -0.0037 0.26628 -0.00972 0.26927 -0.00463 " pathEditMode="relative" ptsTypes="AAAAAAAAAAAAAAAAAAAAAAAAAAAAAAAAAAAAAAAAAAAAAAAAAAAAAAAAAAAAAAAAAAAAAAAAAAAAAAAAAAAAAAAAAAAAAAAAAAAAAAAAAAAAAAAAAAAAAAAAAAAAAAAAAAAAA">
                                      <p:cBhvr>
                                        <p:cTn id="6" dur="2500" fill="hold"/>
                                        <p:tgtEl>
                                          <p:spTgt spid="25"/>
                                        </p:tgtEl>
                                        <p:attrNameLst>
                                          <p:attrName>ppt_x</p:attrName>
                                          <p:attrName>ppt_y</p:attrName>
                                        </p:attrNameLst>
                                      </p:cBhvr>
                                    </p:animMotion>
                                  </p:childTnLst>
                                </p:cTn>
                              </p:par>
                              <p:par>
                                <p:cTn id="7" presetID="6" presetClass="entr" presetSubtype="32"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circle(out)">
                                      <p:cBhvr>
                                        <p:cTn id="9" dur="1500"/>
                                        <p:tgtEl>
                                          <p:spTgt spid="21"/>
                                        </p:tgtEl>
                                      </p:cBhvr>
                                    </p:animEffect>
                                  </p:childTnLst>
                                </p:cTn>
                              </p:par>
                              <p:par>
                                <p:cTn id="10" presetID="6" presetClass="entr" presetSubtype="32"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circle(out)">
                                      <p:cBhvr>
                                        <p:cTn id="12" dur="1500"/>
                                        <p:tgtEl>
                                          <p:spTgt spid="22"/>
                                        </p:tgtEl>
                                      </p:cBhvr>
                                    </p:animEffect>
                                  </p:childTnLst>
                                </p:cTn>
                              </p:par>
                              <p:par>
                                <p:cTn id="13" presetID="6" presetClass="entr" presetSubtype="32" fill="hold" grpId="0" nodeType="withEffect">
                                  <p:stCondLst>
                                    <p:cond delay="300"/>
                                  </p:stCondLst>
                                  <p:childTnLst>
                                    <p:set>
                                      <p:cBhvr>
                                        <p:cTn id="14" dur="1" fill="hold">
                                          <p:stCondLst>
                                            <p:cond delay="0"/>
                                          </p:stCondLst>
                                        </p:cTn>
                                        <p:tgtEl>
                                          <p:spTgt spid="23"/>
                                        </p:tgtEl>
                                        <p:attrNameLst>
                                          <p:attrName>style.visibility</p:attrName>
                                        </p:attrNameLst>
                                      </p:cBhvr>
                                      <p:to>
                                        <p:strVal val="visible"/>
                                      </p:to>
                                    </p:set>
                                    <p:animEffect transition="in" filter="circle(out)">
                                      <p:cBhvr>
                                        <p:cTn id="15" dur="1500"/>
                                        <p:tgtEl>
                                          <p:spTgt spid="23"/>
                                        </p:tgtEl>
                                      </p:cBhvr>
                                    </p:animEffect>
                                  </p:childTnLst>
                                </p:cTn>
                              </p:par>
                              <p:par>
                                <p:cTn id="16" presetID="6" presetClass="entr" presetSubtype="32" fill="hold" grpId="0" nodeType="withEffect">
                                  <p:stCondLst>
                                    <p:cond delay="400"/>
                                  </p:stCondLst>
                                  <p:childTnLst>
                                    <p:set>
                                      <p:cBhvr>
                                        <p:cTn id="17" dur="1" fill="hold">
                                          <p:stCondLst>
                                            <p:cond delay="0"/>
                                          </p:stCondLst>
                                        </p:cTn>
                                        <p:tgtEl>
                                          <p:spTgt spid="24"/>
                                        </p:tgtEl>
                                        <p:attrNameLst>
                                          <p:attrName>style.visibility</p:attrName>
                                        </p:attrNameLst>
                                      </p:cBhvr>
                                      <p:to>
                                        <p:strVal val="visible"/>
                                      </p:to>
                                    </p:set>
                                    <p:animEffect transition="in" filter="circle(out)">
                                      <p:cBhvr>
                                        <p:cTn id="18" dur="1500"/>
                                        <p:tgtEl>
                                          <p:spTgt spid="24"/>
                                        </p:tgtEl>
                                      </p:cBhvr>
                                    </p:animEffect>
                                  </p:childTnLst>
                                </p:cTn>
                              </p:par>
                              <p:par>
                                <p:cTn id="19" presetID="10" presetClass="entr" presetSubtype="0" fill="hold" nodeType="withEffect">
                                  <p:stCondLst>
                                    <p:cond delay="13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13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13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13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6" presetClass="exit" presetSubtype="32" fill="hold" grpId="1" nodeType="withEffect">
                                  <p:stCondLst>
                                    <p:cond delay="1000"/>
                                  </p:stCondLst>
                                  <p:childTnLst>
                                    <p:animEffect transition="out" filter="circle(out)">
                                      <p:cBhvr>
                                        <p:cTn id="32" dur="1000"/>
                                        <p:tgtEl>
                                          <p:spTgt spid="21"/>
                                        </p:tgtEl>
                                      </p:cBhvr>
                                    </p:animEffect>
                                    <p:set>
                                      <p:cBhvr>
                                        <p:cTn id="33" dur="1" fill="hold">
                                          <p:stCondLst>
                                            <p:cond delay="999"/>
                                          </p:stCondLst>
                                        </p:cTn>
                                        <p:tgtEl>
                                          <p:spTgt spid="21"/>
                                        </p:tgtEl>
                                        <p:attrNameLst>
                                          <p:attrName>style.visibility</p:attrName>
                                        </p:attrNameLst>
                                      </p:cBhvr>
                                      <p:to>
                                        <p:strVal val="hidden"/>
                                      </p:to>
                                    </p:set>
                                  </p:childTnLst>
                                </p:cTn>
                              </p:par>
                              <p:par>
                                <p:cTn id="34" presetID="6" presetClass="exit" presetSubtype="32" fill="hold" grpId="1" nodeType="withEffect">
                                  <p:stCondLst>
                                    <p:cond delay="1200"/>
                                  </p:stCondLst>
                                  <p:childTnLst>
                                    <p:animEffect transition="out" filter="circle(out)">
                                      <p:cBhvr>
                                        <p:cTn id="35" dur="1000"/>
                                        <p:tgtEl>
                                          <p:spTgt spid="22"/>
                                        </p:tgtEl>
                                      </p:cBhvr>
                                    </p:animEffect>
                                    <p:set>
                                      <p:cBhvr>
                                        <p:cTn id="36" dur="1" fill="hold">
                                          <p:stCondLst>
                                            <p:cond delay="999"/>
                                          </p:stCondLst>
                                        </p:cTn>
                                        <p:tgtEl>
                                          <p:spTgt spid="22"/>
                                        </p:tgtEl>
                                        <p:attrNameLst>
                                          <p:attrName>style.visibility</p:attrName>
                                        </p:attrNameLst>
                                      </p:cBhvr>
                                      <p:to>
                                        <p:strVal val="hidden"/>
                                      </p:to>
                                    </p:set>
                                  </p:childTnLst>
                                </p:cTn>
                              </p:par>
                              <p:par>
                                <p:cTn id="37" presetID="6" presetClass="exit" presetSubtype="32" fill="hold" grpId="1" nodeType="withEffect">
                                  <p:stCondLst>
                                    <p:cond delay="1400"/>
                                  </p:stCondLst>
                                  <p:childTnLst>
                                    <p:animEffect transition="out" filter="circle(out)">
                                      <p:cBhvr>
                                        <p:cTn id="38" dur="1000"/>
                                        <p:tgtEl>
                                          <p:spTgt spid="23"/>
                                        </p:tgtEl>
                                      </p:cBhvr>
                                    </p:animEffect>
                                    <p:set>
                                      <p:cBhvr>
                                        <p:cTn id="39" dur="1" fill="hold">
                                          <p:stCondLst>
                                            <p:cond delay="999"/>
                                          </p:stCondLst>
                                        </p:cTn>
                                        <p:tgtEl>
                                          <p:spTgt spid="23"/>
                                        </p:tgtEl>
                                        <p:attrNameLst>
                                          <p:attrName>style.visibility</p:attrName>
                                        </p:attrNameLst>
                                      </p:cBhvr>
                                      <p:to>
                                        <p:strVal val="hidden"/>
                                      </p:to>
                                    </p:set>
                                  </p:childTnLst>
                                </p:cTn>
                              </p:par>
                              <p:par>
                                <p:cTn id="40" presetID="6" presetClass="exit" presetSubtype="32" fill="hold" grpId="1" nodeType="withEffect">
                                  <p:stCondLst>
                                    <p:cond delay="1600"/>
                                  </p:stCondLst>
                                  <p:childTnLst>
                                    <p:animEffect transition="out" filter="circle(out)">
                                      <p:cBhvr>
                                        <p:cTn id="41" dur="1000"/>
                                        <p:tgtEl>
                                          <p:spTgt spid="24"/>
                                        </p:tgtEl>
                                      </p:cBhvr>
                                    </p:animEffect>
                                    <p:set>
                                      <p:cBhvr>
                                        <p:cTn id="42" dur="1" fill="hold">
                                          <p:stCondLst>
                                            <p:cond delay="999"/>
                                          </p:stCondLst>
                                        </p:cTn>
                                        <p:tgtEl>
                                          <p:spTgt spid="24"/>
                                        </p:tgtEl>
                                        <p:attrNameLst>
                                          <p:attrName>style.visibility</p:attrName>
                                        </p:attrNameLst>
                                      </p:cBhvr>
                                      <p:to>
                                        <p:strVal val="hidden"/>
                                      </p:to>
                                    </p:set>
                                  </p:childTnLst>
                                </p:cTn>
                              </p:par>
                              <p:par>
                                <p:cTn id="43" presetID="42" presetClass="path" presetSubtype="0" accel="50000" decel="50000" fill="hold" nodeType="withEffect">
                                  <p:stCondLst>
                                    <p:cond delay="2500"/>
                                  </p:stCondLst>
                                  <p:childTnLst>
                                    <p:animMotion origin="layout" path="M 0.26927 -0.00463 L 0.4737 -0.17291 " pathEditMode="relative" rAng="0" ptsTypes="AA">
                                      <p:cBhvr>
                                        <p:cTn id="44" dur="1000" fill="hold"/>
                                        <p:tgtEl>
                                          <p:spTgt spid="25"/>
                                        </p:tgtEl>
                                        <p:attrNameLst>
                                          <p:attrName>ppt_x</p:attrName>
                                          <p:attrName>ppt_y</p:attrName>
                                        </p:attrNameLst>
                                      </p:cBhvr>
                                      <p:rCtr x="10221" y="-8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BDD7A-842A-4755-C28C-3105D0177C24}"/>
              </a:ext>
            </a:extLst>
          </p:cNvPr>
          <p:cNvSpPr>
            <a:spLocks noGrp="1"/>
          </p:cNvSpPr>
          <p:nvPr>
            <p:ph type="title"/>
          </p:nvPr>
        </p:nvSpPr>
        <p:spPr/>
        <p:txBody>
          <a:bodyPr/>
          <a:lstStyle/>
          <a:p>
            <a:r>
              <a:rPr lang="en-US"/>
              <a:t>Ideation</a:t>
            </a:r>
          </a:p>
        </p:txBody>
      </p:sp>
      <p:sp>
        <p:nvSpPr>
          <p:cNvPr id="4" name="Footer Placeholder 3">
            <a:extLst>
              <a:ext uri="{FF2B5EF4-FFF2-40B4-BE49-F238E27FC236}">
                <a16:creationId xmlns:a16="http://schemas.microsoft.com/office/drawing/2014/main" id="{EB29295A-2992-E779-15A3-1A08FF595187}"/>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927C0D92-5188-66DD-94B6-073BCF23F973}"/>
              </a:ext>
            </a:extLst>
          </p:cNvPr>
          <p:cNvSpPr>
            <a:spLocks noGrp="1"/>
          </p:cNvSpPr>
          <p:nvPr>
            <p:ph type="sldNum" sz="quarter" idx="12"/>
          </p:nvPr>
        </p:nvSpPr>
        <p:spPr/>
        <p:txBody>
          <a:bodyPr/>
          <a:lstStyle/>
          <a:p>
            <a:fld id="{16C5AC08-0ACD-404A-9C9F-AB39E786C34A}" type="slidenum">
              <a:rPr lang="en-GB"/>
              <a:t>48</a:t>
            </a:fld>
            <a:endParaRPr lang="en-GB"/>
          </a:p>
        </p:txBody>
      </p:sp>
      <p:sp>
        <p:nvSpPr>
          <p:cNvPr id="6" name="Text Placeholder 5">
            <a:extLst>
              <a:ext uri="{FF2B5EF4-FFF2-40B4-BE49-F238E27FC236}">
                <a16:creationId xmlns:a16="http://schemas.microsoft.com/office/drawing/2014/main" id="{066ADDD5-D64C-94F6-6522-5A0002DE00B2}"/>
              </a:ext>
            </a:extLst>
          </p:cNvPr>
          <p:cNvSpPr>
            <a:spLocks noGrp="1"/>
          </p:cNvSpPr>
          <p:nvPr>
            <p:ph type="body" sz="quarter" idx="13"/>
          </p:nvPr>
        </p:nvSpPr>
        <p:spPr/>
        <p:txBody>
          <a:bodyPr/>
          <a:lstStyle/>
          <a:p>
            <a:r>
              <a:rPr lang="en-US"/>
              <a:t>Ideation</a:t>
            </a:r>
          </a:p>
        </p:txBody>
      </p:sp>
      <p:sp>
        <p:nvSpPr>
          <p:cNvPr id="8" name="TextBox 7">
            <a:extLst>
              <a:ext uri="{FF2B5EF4-FFF2-40B4-BE49-F238E27FC236}">
                <a16:creationId xmlns:a16="http://schemas.microsoft.com/office/drawing/2014/main" id="{592205B2-C2BD-E75A-4F92-272596A5F9C8}"/>
              </a:ext>
            </a:extLst>
          </p:cNvPr>
          <p:cNvSpPr txBox="1"/>
          <p:nvPr/>
        </p:nvSpPr>
        <p:spPr>
          <a:xfrm>
            <a:off x="2962275" y="3651621"/>
            <a:ext cx="3330575" cy="857250"/>
          </a:xfrm>
          <a:prstGeom prst="rect">
            <a:avLst/>
          </a:prstGeom>
          <a:solidFill>
            <a:schemeClr val="accent6">
              <a:lumMod val="60000"/>
              <a:lumOff val="40000"/>
            </a:schemeClr>
          </a:solidFill>
          <a:ln w="12700">
            <a:noFill/>
          </a:ln>
        </p:spPr>
        <p:txBody>
          <a:bodyPr wrap="square" lIns="75600" tIns="39600" rIns="396000" bIns="39600" rtlCol="0" anchor="ctr" anchorCtr="0">
            <a:noAutofit/>
          </a:bodyPr>
          <a:lstStyle/>
          <a:p>
            <a:pPr>
              <a:lnSpc>
                <a:spcPct val="80000"/>
              </a:lnSpc>
            </a:pPr>
            <a:r>
              <a:rPr lang="en-US" sz="3200" b="1">
                <a:solidFill>
                  <a:schemeClr val="bg1"/>
                </a:solidFill>
                <a:latin typeface="DM Sans Medium" pitchFamily="2" charset="77"/>
              </a:rPr>
              <a:t>Diverge</a:t>
            </a:r>
          </a:p>
          <a:p>
            <a:pPr>
              <a:lnSpc>
                <a:spcPct val="80000"/>
              </a:lnSpc>
            </a:pPr>
            <a:r>
              <a:rPr lang="en-US" sz="1950">
                <a:solidFill>
                  <a:schemeClr val="bg1"/>
                </a:solidFill>
                <a:latin typeface="DM Sans" pitchFamily="2" charset="77"/>
              </a:rPr>
              <a:t>Create choices</a:t>
            </a:r>
          </a:p>
        </p:txBody>
      </p:sp>
      <p:sp>
        <p:nvSpPr>
          <p:cNvPr id="9" name="TextBox 8">
            <a:extLst>
              <a:ext uri="{FF2B5EF4-FFF2-40B4-BE49-F238E27FC236}">
                <a16:creationId xmlns:a16="http://schemas.microsoft.com/office/drawing/2014/main" id="{0978F999-9252-A58F-E01C-2AB80D6006E4}"/>
              </a:ext>
            </a:extLst>
          </p:cNvPr>
          <p:cNvSpPr txBox="1"/>
          <p:nvPr/>
        </p:nvSpPr>
        <p:spPr>
          <a:xfrm>
            <a:off x="6734175" y="3651621"/>
            <a:ext cx="3330575" cy="857250"/>
          </a:xfrm>
          <a:prstGeom prst="rect">
            <a:avLst/>
          </a:prstGeom>
          <a:solidFill>
            <a:schemeClr val="accent2"/>
          </a:solidFill>
          <a:ln w="12700">
            <a:noFill/>
          </a:ln>
        </p:spPr>
        <p:txBody>
          <a:bodyPr wrap="square" lIns="75600" tIns="39600" rIns="396000" bIns="39600" rtlCol="0" anchor="ctr" anchorCtr="0">
            <a:noAutofit/>
          </a:bodyPr>
          <a:lstStyle/>
          <a:p>
            <a:pPr>
              <a:lnSpc>
                <a:spcPct val="80000"/>
              </a:lnSpc>
            </a:pPr>
            <a:r>
              <a:rPr lang="en-US" sz="3200" b="1">
                <a:solidFill>
                  <a:schemeClr val="bg1"/>
                </a:solidFill>
                <a:latin typeface="DM Sans Medium" pitchFamily="2" charset="77"/>
              </a:rPr>
              <a:t>Converge</a:t>
            </a:r>
          </a:p>
          <a:p>
            <a:pPr>
              <a:lnSpc>
                <a:spcPct val="80000"/>
              </a:lnSpc>
            </a:pPr>
            <a:r>
              <a:rPr lang="en-US" sz="1950">
                <a:solidFill>
                  <a:schemeClr val="bg1"/>
                </a:solidFill>
                <a:latin typeface="DM Sans" pitchFamily="2" charset="77"/>
              </a:rPr>
              <a:t>Make choices</a:t>
            </a:r>
          </a:p>
        </p:txBody>
      </p:sp>
      <p:grpSp>
        <p:nvGrpSpPr>
          <p:cNvPr id="10" name="Group 9">
            <a:extLst>
              <a:ext uri="{FF2B5EF4-FFF2-40B4-BE49-F238E27FC236}">
                <a16:creationId xmlns:a16="http://schemas.microsoft.com/office/drawing/2014/main" id="{939960D4-E34F-4829-D70C-587BCD98BC61}"/>
              </a:ext>
            </a:extLst>
          </p:cNvPr>
          <p:cNvGrpSpPr/>
          <p:nvPr/>
        </p:nvGrpSpPr>
        <p:grpSpPr>
          <a:xfrm>
            <a:off x="1077913" y="1760269"/>
            <a:ext cx="10872787" cy="4636408"/>
            <a:chOff x="1077913" y="1760269"/>
            <a:chExt cx="10872787" cy="4636408"/>
          </a:xfrm>
        </p:grpSpPr>
        <p:grpSp>
          <p:nvGrpSpPr>
            <p:cNvPr id="11" name="Group 10">
              <a:extLst>
                <a:ext uri="{FF2B5EF4-FFF2-40B4-BE49-F238E27FC236}">
                  <a16:creationId xmlns:a16="http://schemas.microsoft.com/office/drawing/2014/main" id="{8D9F84D1-99B2-A7BD-D55D-5F5B526FBBE2}"/>
                </a:ext>
              </a:extLst>
            </p:cNvPr>
            <p:cNvGrpSpPr/>
            <p:nvPr/>
          </p:nvGrpSpPr>
          <p:grpSpPr>
            <a:xfrm>
              <a:off x="1077913" y="1763815"/>
              <a:ext cx="4476998" cy="4632862"/>
              <a:chOff x="1077913" y="1763815"/>
              <a:chExt cx="4476998" cy="4632862"/>
            </a:xfrm>
          </p:grpSpPr>
          <p:sp>
            <p:nvSpPr>
              <p:cNvPr id="16" name="Freeform 15">
                <a:extLst>
                  <a:ext uri="{FF2B5EF4-FFF2-40B4-BE49-F238E27FC236}">
                    <a16:creationId xmlns:a16="http://schemas.microsoft.com/office/drawing/2014/main" id="{AA68E41D-09E1-6396-3EC7-BBD225A4B402}"/>
                  </a:ext>
                </a:extLst>
              </p:cNvPr>
              <p:cNvSpPr/>
              <p:nvPr/>
            </p:nvSpPr>
            <p:spPr>
              <a:xfrm>
                <a:off x="1077913" y="1763815"/>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F1384994-669E-E27F-EB2C-83E2561DF75C}"/>
                  </a:ext>
                </a:extLst>
              </p:cNvPr>
              <p:cNvSpPr/>
              <p:nvPr/>
            </p:nvSpPr>
            <p:spPr>
              <a:xfrm flipV="1">
                <a:off x="1077913" y="4731492"/>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6">
                    <a:lumMod val="60000"/>
                    <a:lumOff val="40000"/>
                  </a:schemeClr>
                </a:solidFill>
                <a:tailEnd type="triangl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9410F69-4AAD-9E21-D71B-91B1DCA3586F}"/>
                  </a:ext>
                </a:extLst>
              </p:cNvPr>
              <p:cNvCxnSpPr/>
              <p:nvPr/>
            </p:nvCxnSpPr>
            <p:spPr>
              <a:xfrm>
                <a:off x="1077913" y="4080246"/>
                <a:ext cx="1641433" cy="0"/>
              </a:xfrm>
              <a:prstGeom prst="line">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2CDC6F6-96D1-A99B-9BEC-709421E5BCC2}"/>
                </a:ext>
              </a:extLst>
            </p:cNvPr>
            <p:cNvGrpSpPr/>
            <p:nvPr/>
          </p:nvGrpSpPr>
          <p:grpSpPr>
            <a:xfrm>
              <a:off x="7473702" y="1760269"/>
              <a:ext cx="4476998" cy="4632862"/>
              <a:chOff x="7473702" y="1760269"/>
              <a:chExt cx="4476998" cy="4632862"/>
            </a:xfrm>
          </p:grpSpPr>
          <p:sp>
            <p:nvSpPr>
              <p:cNvPr id="13" name="Freeform 12">
                <a:extLst>
                  <a:ext uri="{FF2B5EF4-FFF2-40B4-BE49-F238E27FC236}">
                    <a16:creationId xmlns:a16="http://schemas.microsoft.com/office/drawing/2014/main" id="{5565EF64-BFCB-4649-FFD5-8B45C4E290E2}"/>
                  </a:ext>
                </a:extLst>
              </p:cNvPr>
              <p:cNvSpPr/>
              <p:nvPr/>
            </p:nvSpPr>
            <p:spPr>
              <a:xfrm flipH="1">
                <a:off x="7473702" y="1760269"/>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2"/>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DB692F90-2121-06E0-FE58-E7DAE9CB55A5}"/>
                  </a:ext>
                </a:extLst>
              </p:cNvPr>
              <p:cNvSpPr/>
              <p:nvPr/>
            </p:nvSpPr>
            <p:spPr>
              <a:xfrm flipH="1" flipV="1">
                <a:off x="7473702" y="4727946"/>
                <a:ext cx="4476998" cy="1665185"/>
              </a:xfrm>
              <a:custGeom>
                <a:avLst/>
                <a:gdLst>
                  <a:gd name="connsiteX0" fmla="*/ 0 w 4476998"/>
                  <a:gd name="connsiteY0" fmla="*/ 1662546 h 1665185"/>
                  <a:gd name="connsiteX1" fmla="*/ 3313216 w 4476998"/>
                  <a:gd name="connsiteY1" fmla="*/ 1401289 h 1665185"/>
                  <a:gd name="connsiteX2" fmla="*/ 4476998 w 4476998"/>
                  <a:gd name="connsiteY2" fmla="*/ 0 h 1665185"/>
                  <a:gd name="connsiteX0" fmla="*/ 0 w 4476998"/>
                  <a:gd name="connsiteY0" fmla="*/ 1662546 h 1665185"/>
                  <a:gd name="connsiteX1" fmla="*/ 3313216 w 4476998"/>
                  <a:gd name="connsiteY1" fmla="*/ 1401289 h 1665185"/>
                  <a:gd name="connsiteX2" fmla="*/ 4476998 w 4476998"/>
                  <a:gd name="connsiteY2" fmla="*/ 0 h 1665185"/>
                </a:gdLst>
                <a:ahLst/>
                <a:cxnLst>
                  <a:cxn ang="0">
                    <a:pos x="connsiteX0" y="connsiteY0"/>
                  </a:cxn>
                  <a:cxn ang="0">
                    <a:pos x="connsiteX1" y="connsiteY1"/>
                  </a:cxn>
                  <a:cxn ang="0">
                    <a:pos x="connsiteX2" y="connsiteY2"/>
                  </a:cxn>
                </a:cxnLst>
                <a:rect l="l" t="t" r="r" b="b"/>
                <a:pathLst>
                  <a:path w="4476998" h="1665185">
                    <a:moveTo>
                      <a:pt x="0" y="1662546"/>
                    </a:moveTo>
                    <a:cubicBezTo>
                      <a:pt x="1283525" y="1670463"/>
                      <a:pt x="2567050" y="1678380"/>
                      <a:pt x="3313216" y="1401289"/>
                    </a:cubicBezTo>
                    <a:cubicBezTo>
                      <a:pt x="4059382" y="1124198"/>
                      <a:pt x="4424144" y="464687"/>
                      <a:pt x="4476998" y="0"/>
                    </a:cubicBezTo>
                  </a:path>
                </a:pathLst>
              </a:custGeom>
              <a:noFill/>
              <a:ln w="38100">
                <a:solidFill>
                  <a:schemeClr val="accent2"/>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9750AB64-3CDE-E2E3-DC6E-9CACA744DF6E}"/>
                  </a:ext>
                </a:extLst>
              </p:cNvPr>
              <p:cNvCxnSpPr/>
              <p:nvPr/>
            </p:nvCxnSpPr>
            <p:spPr>
              <a:xfrm flipH="1">
                <a:off x="10309267" y="4076700"/>
                <a:ext cx="1641433" cy="0"/>
              </a:xfrm>
              <a:prstGeom prst="line">
                <a:avLst/>
              </a:prstGeom>
              <a:ln w="38100">
                <a:solidFill>
                  <a:schemeClr val="accent2"/>
                </a:solidFill>
                <a:headEnd type="triangle"/>
                <a:tailEnd type="non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5444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repeatCount="0" fill="hold" grpId="0" nodeType="withEffect">
                                  <p:stCondLst>
                                    <p:cond delay="110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6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5F54-6AF2-E267-797A-267B11073100}"/>
              </a:ext>
            </a:extLst>
          </p:cNvPr>
          <p:cNvSpPr>
            <a:spLocks noGrp="1"/>
          </p:cNvSpPr>
          <p:nvPr>
            <p:ph type="title"/>
          </p:nvPr>
        </p:nvSpPr>
        <p:spPr/>
        <p:txBody>
          <a:bodyPr/>
          <a:lstStyle/>
          <a:p>
            <a:r>
              <a:rPr lang="en-US"/>
              <a:t>Making the most of our virtual </a:t>
            </a:r>
            <a:br>
              <a:rPr lang="en-US"/>
            </a:br>
            <a:r>
              <a:rPr lang="en-US"/>
              <a:t>environment</a:t>
            </a:r>
          </a:p>
        </p:txBody>
      </p:sp>
      <p:sp>
        <p:nvSpPr>
          <p:cNvPr id="4" name="Footer Placeholder 3">
            <a:extLst>
              <a:ext uri="{FF2B5EF4-FFF2-40B4-BE49-F238E27FC236}">
                <a16:creationId xmlns:a16="http://schemas.microsoft.com/office/drawing/2014/main" id="{4D872ACD-CCBA-43DE-75F5-11159AB09B66}"/>
              </a:ext>
            </a:extLst>
          </p:cNvPr>
          <p:cNvSpPr>
            <a:spLocks noGrp="1"/>
          </p:cNvSpPr>
          <p:nvPr>
            <p:ph type="ftr" sz="quarter" idx="11"/>
          </p:nvPr>
        </p:nvSpPr>
        <p:spPr/>
        <p:txBody>
          <a:bodyPr/>
          <a:lstStyle/>
          <a:p>
            <a:r>
              <a:rPr lang="en-US" dirty="0"/>
              <a:t>Session 8    Human Side of Change</a:t>
            </a:r>
          </a:p>
        </p:txBody>
      </p:sp>
      <p:sp>
        <p:nvSpPr>
          <p:cNvPr id="5" name="Slide Number Placeholder 4">
            <a:extLst>
              <a:ext uri="{FF2B5EF4-FFF2-40B4-BE49-F238E27FC236}">
                <a16:creationId xmlns:a16="http://schemas.microsoft.com/office/drawing/2014/main" id="{D4D00257-B789-9210-2062-18CD35331668}"/>
              </a:ext>
            </a:extLst>
          </p:cNvPr>
          <p:cNvSpPr>
            <a:spLocks noGrp="1"/>
          </p:cNvSpPr>
          <p:nvPr>
            <p:ph type="sldNum" sz="quarter" idx="12"/>
          </p:nvPr>
        </p:nvSpPr>
        <p:spPr/>
        <p:txBody>
          <a:bodyPr/>
          <a:lstStyle/>
          <a:p>
            <a:fld id="{16C5AC08-0ACD-404A-9C9F-AB39E786C34A}" type="slidenum">
              <a:rPr lang="en-GB"/>
              <a:t>4</a:t>
            </a:fld>
            <a:endParaRPr lang="en-GB"/>
          </a:p>
        </p:txBody>
      </p:sp>
      <p:sp>
        <p:nvSpPr>
          <p:cNvPr id="6" name="Text Placeholder 5">
            <a:extLst>
              <a:ext uri="{FF2B5EF4-FFF2-40B4-BE49-F238E27FC236}">
                <a16:creationId xmlns:a16="http://schemas.microsoft.com/office/drawing/2014/main" id="{9994CF09-5F34-B334-58FB-A5FCD32D4B8F}"/>
              </a:ext>
            </a:extLst>
          </p:cNvPr>
          <p:cNvSpPr>
            <a:spLocks noGrp="1"/>
          </p:cNvSpPr>
          <p:nvPr>
            <p:ph type="body" sz="quarter" idx="13"/>
          </p:nvPr>
        </p:nvSpPr>
        <p:spPr/>
        <p:txBody>
          <a:bodyPr/>
          <a:lstStyle/>
          <a:p>
            <a:r>
              <a:rPr lang="en-US"/>
              <a:t>Making the most of our virtual environment</a:t>
            </a:r>
          </a:p>
        </p:txBody>
      </p:sp>
      <p:sp>
        <p:nvSpPr>
          <p:cNvPr id="12" name="TextBox 11">
            <a:extLst>
              <a:ext uri="{FF2B5EF4-FFF2-40B4-BE49-F238E27FC236}">
                <a16:creationId xmlns:a16="http://schemas.microsoft.com/office/drawing/2014/main" id="{7DA8F4BF-8524-20EF-65EC-F08B5237B0EB}"/>
              </a:ext>
            </a:extLst>
          </p:cNvPr>
          <p:cNvSpPr txBox="1"/>
          <p:nvPr/>
        </p:nvSpPr>
        <p:spPr>
          <a:xfrm>
            <a:off x="1077913" y="1524000"/>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We are happy to take questions – raise your hand at any point or ask in your breakout room sessions</a:t>
            </a:r>
          </a:p>
        </p:txBody>
      </p:sp>
      <p:sp>
        <p:nvSpPr>
          <p:cNvPr id="17" name="TextBox 16">
            <a:extLst>
              <a:ext uri="{FF2B5EF4-FFF2-40B4-BE49-F238E27FC236}">
                <a16:creationId xmlns:a16="http://schemas.microsoft.com/office/drawing/2014/main" id="{BC027A99-4BC5-A449-666B-2A911C2E4618}"/>
              </a:ext>
            </a:extLst>
          </p:cNvPr>
          <p:cNvSpPr txBox="1"/>
          <p:nvPr/>
        </p:nvSpPr>
        <p:spPr>
          <a:xfrm>
            <a:off x="1077913" y="3212976"/>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Feel free to use the chat box during the session</a:t>
            </a:r>
          </a:p>
        </p:txBody>
      </p:sp>
      <p:sp>
        <p:nvSpPr>
          <p:cNvPr id="18" name="TextBox 17">
            <a:extLst>
              <a:ext uri="{FF2B5EF4-FFF2-40B4-BE49-F238E27FC236}">
                <a16:creationId xmlns:a16="http://schemas.microsoft.com/office/drawing/2014/main" id="{1E7CDCDA-C77A-C231-DEAE-E23F347CA522}"/>
              </a:ext>
            </a:extLst>
          </p:cNvPr>
          <p:cNvSpPr txBox="1"/>
          <p:nvPr/>
        </p:nvSpPr>
        <p:spPr>
          <a:xfrm>
            <a:off x="1077913" y="4918075"/>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We will be using breakout rooms a lot</a:t>
            </a:r>
          </a:p>
          <a:p>
            <a:r>
              <a:rPr lang="en-US" sz="1000" b="1" spc="-10">
                <a:solidFill>
                  <a:schemeClr val="accent1"/>
                </a:solidFill>
                <a:latin typeface="DM Sans" pitchFamily="2" charset="77"/>
              </a:rPr>
              <a:t>Top tip: </a:t>
            </a:r>
            <a:r>
              <a:rPr lang="en-US" sz="1300" spc="-10">
                <a:latin typeface="DM Sans" pitchFamily="2" charset="77"/>
              </a:rPr>
              <a:t>don’t touch anything when you are </a:t>
            </a:r>
            <a:br>
              <a:rPr lang="en-US" sz="1300" spc="-10">
                <a:latin typeface="DM Sans" pitchFamily="2" charset="77"/>
              </a:rPr>
            </a:br>
            <a:r>
              <a:rPr lang="en-US" sz="1300" spc="-10">
                <a:latin typeface="DM Sans" pitchFamily="2" charset="77"/>
              </a:rPr>
              <a:t>being moved to rooms</a:t>
            </a:r>
          </a:p>
        </p:txBody>
      </p:sp>
      <p:pic>
        <p:nvPicPr>
          <p:cNvPr id="19" name="Picture 18">
            <a:extLst>
              <a:ext uri="{FF2B5EF4-FFF2-40B4-BE49-F238E27FC236}">
                <a16:creationId xmlns:a16="http://schemas.microsoft.com/office/drawing/2014/main" id="{EFB4CE08-34AD-880B-CB47-582AD4156A1C}"/>
              </a:ext>
            </a:extLst>
          </p:cNvPr>
          <p:cNvPicPr>
            <a:picLocks noChangeAspect="1"/>
          </p:cNvPicPr>
          <p:nvPr/>
        </p:nvPicPr>
        <p:blipFill>
          <a:blip r:embed="rId3"/>
          <a:stretch>
            <a:fillRect/>
          </a:stretch>
        </p:blipFill>
        <p:spPr>
          <a:xfrm>
            <a:off x="1317869" y="1790700"/>
            <a:ext cx="482600" cy="685800"/>
          </a:xfrm>
          <a:prstGeom prst="rect">
            <a:avLst/>
          </a:prstGeom>
        </p:spPr>
      </p:pic>
      <p:pic>
        <p:nvPicPr>
          <p:cNvPr id="20" name="Picture 19">
            <a:extLst>
              <a:ext uri="{FF2B5EF4-FFF2-40B4-BE49-F238E27FC236}">
                <a16:creationId xmlns:a16="http://schemas.microsoft.com/office/drawing/2014/main" id="{C996CCB2-3755-9100-8147-5630E97A4CBC}"/>
              </a:ext>
            </a:extLst>
          </p:cNvPr>
          <p:cNvPicPr>
            <a:picLocks noChangeAspect="1"/>
          </p:cNvPicPr>
          <p:nvPr/>
        </p:nvPicPr>
        <p:blipFill>
          <a:blip r:embed="rId4"/>
          <a:stretch>
            <a:fillRect/>
          </a:stretch>
        </p:blipFill>
        <p:spPr>
          <a:xfrm>
            <a:off x="1267069" y="3551114"/>
            <a:ext cx="584200" cy="508000"/>
          </a:xfrm>
          <a:prstGeom prst="rect">
            <a:avLst/>
          </a:prstGeom>
        </p:spPr>
      </p:pic>
      <p:pic>
        <p:nvPicPr>
          <p:cNvPr id="21" name="Picture 20">
            <a:extLst>
              <a:ext uri="{FF2B5EF4-FFF2-40B4-BE49-F238E27FC236}">
                <a16:creationId xmlns:a16="http://schemas.microsoft.com/office/drawing/2014/main" id="{6E090A77-FC55-6D2A-7A37-2CF01A9A6EA8}"/>
              </a:ext>
            </a:extLst>
          </p:cNvPr>
          <p:cNvPicPr>
            <a:picLocks noChangeAspect="1"/>
          </p:cNvPicPr>
          <p:nvPr/>
        </p:nvPicPr>
        <p:blipFill>
          <a:blip r:embed="rId5"/>
          <a:stretch>
            <a:fillRect/>
          </a:stretch>
        </p:blipFill>
        <p:spPr>
          <a:xfrm>
            <a:off x="1311519" y="5359400"/>
            <a:ext cx="495300" cy="406400"/>
          </a:xfrm>
          <a:prstGeom prst="rect">
            <a:avLst/>
          </a:prstGeom>
        </p:spPr>
      </p:pic>
      <p:grpSp>
        <p:nvGrpSpPr>
          <p:cNvPr id="3" name="Group 2">
            <a:extLst>
              <a:ext uri="{FF2B5EF4-FFF2-40B4-BE49-F238E27FC236}">
                <a16:creationId xmlns:a16="http://schemas.microsoft.com/office/drawing/2014/main" id="{9F581717-48D8-4196-B346-E107E1742DD8}"/>
              </a:ext>
            </a:extLst>
          </p:cNvPr>
          <p:cNvGrpSpPr/>
          <p:nvPr/>
        </p:nvGrpSpPr>
        <p:grpSpPr>
          <a:xfrm>
            <a:off x="6734175" y="1520825"/>
            <a:ext cx="5216525" cy="4674821"/>
            <a:chOff x="6734175" y="1520825"/>
            <a:chExt cx="5216525" cy="4674821"/>
          </a:xfrm>
        </p:grpSpPr>
        <p:sp>
          <p:nvSpPr>
            <p:cNvPr id="7" name="Rounded Rectangle 6">
              <a:extLst>
                <a:ext uri="{FF2B5EF4-FFF2-40B4-BE49-F238E27FC236}">
                  <a16:creationId xmlns:a16="http://schemas.microsoft.com/office/drawing/2014/main" id="{CC0BADD2-13C6-3769-F132-64DB2F5C7F2D}"/>
                </a:ext>
              </a:extLst>
            </p:cNvPr>
            <p:cNvSpPr/>
            <p:nvPr/>
          </p:nvSpPr>
          <p:spPr>
            <a:xfrm>
              <a:off x="6734175" y="1520825"/>
              <a:ext cx="5216525" cy="4674821"/>
            </a:xfrm>
            <a:prstGeom prst="roundRect">
              <a:avLst>
                <a:gd name="adj" fmla="val 174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8" name="Group 7">
              <a:extLst>
                <a:ext uri="{FF2B5EF4-FFF2-40B4-BE49-F238E27FC236}">
                  <a16:creationId xmlns:a16="http://schemas.microsoft.com/office/drawing/2014/main" id="{9A5E1792-45C8-76E8-2F25-1481AFBE991D}"/>
                </a:ext>
              </a:extLst>
            </p:cNvPr>
            <p:cNvGrpSpPr/>
            <p:nvPr/>
          </p:nvGrpSpPr>
          <p:grpSpPr>
            <a:xfrm>
              <a:off x="6875396" y="3958456"/>
              <a:ext cx="5075304" cy="847725"/>
              <a:chOff x="6875396" y="4076700"/>
              <a:chExt cx="5075304" cy="847725"/>
            </a:xfrm>
          </p:grpSpPr>
          <p:pic>
            <p:nvPicPr>
              <p:cNvPr id="31" name="Picture 30">
                <a:extLst>
                  <a:ext uri="{FF2B5EF4-FFF2-40B4-BE49-F238E27FC236}">
                    <a16:creationId xmlns:a16="http://schemas.microsoft.com/office/drawing/2014/main" id="{BEF7DECF-8E3E-853C-BB71-117E62E7E18F}"/>
                  </a:ext>
                </a:extLst>
              </p:cNvPr>
              <p:cNvPicPr>
                <a:picLocks noChangeAspect="1"/>
              </p:cNvPicPr>
              <p:nvPr/>
            </p:nvPicPr>
            <p:blipFill>
              <a:blip r:embed="rId6"/>
              <a:srcRect/>
              <a:stretch/>
            </p:blipFill>
            <p:spPr>
              <a:xfrm>
                <a:off x="6875396" y="4251368"/>
                <a:ext cx="680316" cy="514016"/>
              </a:xfrm>
              <a:prstGeom prst="rect">
                <a:avLst/>
              </a:prstGeom>
            </p:spPr>
          </p:pic>
          <p:sp>
            <p:nvSpPr>
              <p:cNvPr id="32" name="TextBox 31">
                <a:extLst>
                  <a:ext uri="{FF2B5EF4-FFF2-40B4-BE49-F238E27FC236}">
                    <a16:creationId xmlns:a16="http://schemas.microsoft.com/office/drawing/2014/main" id="{7613E37F-E3D8-8DB8-9900-EDC3AF2A89C7}"/>
                  </a:ext>
                </a:extLst>
              </p:cNvPr>
              <p:cNvSpPr txBox="1"/>
              <p:nvPr/>
            </p:nvSpPr>
            <p:spPr>
              <a:xfrm>
                <a:off x="8178800" y="4076700"/>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activity</a:t>
                </a:r>
              </a:p>
            </p:txBody>
          </p:sp>
        </p:grpSp>
        <p:grpSp>
          <p:nvGrpSpPr>
            <p:cNvPr id="16" name="Group 15">
              <a:extLst>
                <a:ext uri="{FF2B5EF4-FFF2-40B4-BE49-F238E27FC236}">
                  <a16:creationId xmlns:a16="http://schemas.microsoft.com/office/drawing/2014/main" id="{17EDB447-0122-B60C-566B-40E4B3C7A9FB}"/>
                </a:ext>
              </a:extLst>
            </p:cNvPr>
            <p:cNvGrpSpPr/>
            <p:nvPr/>
          </p:nvGrpSpPr>
          <p:grpSpPr>
            <a:xfrm>
              <a:off x="6974254" y="5070475"/>
              <a:ext cx="4976446" cy="847725"/>
              <a:chOff x="6974254" y="5070475"/>
              <a:chExt cx="4976446" cy="847725"/>
            </a:xfrm>
          </p:grpSpPr>
          <p:pic>
            <p:nvPicPr>
              <p:cNvPr id="29" name="Picture 28">
                <a:extLst>
                  <a:ext uri="{FF2B5EF4-FFF2-40B4-BE49-F238E27FC236}">
                    <a16:creationId xmlns:a16="http://schemas.microsoft.com/office/drawing/2014/main" id="{818FFD3C-63AE-3D92-DEC6-B22F82DC9386}"/>
                  </a:ext>
                </a:extLst>
              </p:cNvPr>
              <p:cNvPicPr>
                <a:picLocks noChangeAspect="1"/>
              </p:cNvPicPr>
              <p:nvPr/>
            </p:nvPicPr>
            <p:blipFill>
              <a:blip r:embed="rId7"/>
              <a:stretch>
                <a:fillRect/>
              </a:stretch>
            </p:blipFill>
            <p:spPr>
              <a:xfrm>
                <a:off x="6974254" y="5218724"/>
                <a:ext cx="482600" cy="558800"/>
              </a:xfrm>
              <a:prstGeom prst="rect">
                <a:avLst/>
              </a:prstGeom>
            </p:spPr>
          </p:pic>
          <p:sp>
            <p:nvSpPr>
              <p:cNvPr id="30" name="TextBox 29">
                <a:extLst>
                  <a:ext uri="{FF2B5EF4-FFF2-40B4-BE49-F238E27FC236}">
                    <a16:creationId xmlns:a16="http://schemas.microsoft.com/office/drawing/2014/main" id="{79FD55C1-6040-C118-2A70-B0A3ACEFB8DF}"/>
                  </a:ext>
                </a:extLst>
              </p:cNvPr>
              <p:cNvSpPr txBox="1"/>
              <p:nvPr/>
            </p:nvSpPr>
            <p:spPr>
              <a:xfrm>
                <a:off x="8178800" y="5070475"/>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an independent task for you to complete later</a:t>
                </a:r>
              </a:p>
            </p:txBody>
          </p:sp>
        </p:grpSp>
        <p:grpSp>
          <p:nvGrpSpPr>
            <p:cNvPr id="22" name="Group 21">
              <a:extLst>
                <a:ext uri="{FF2B5EF4-FFF2-40B4-BE49-F238E27FC236}">
                  <a16:creationId xmlns:a16="http://schemas.microsoft.com/office/drawing/2014/main" id="{78E1DCB7-BFC0-327A-EACA-A507AE5B0243}"/>
                </a:ext>
              </a:extLst>
            </p:cNvPr>
            <p:cNvGrpSpPr/>
            <p:nvPr/>
          </p:nvGrpSpPr>
          <p:grpSpPr>
            <a:xfrm>
              <a:off x="6966181" y="1734416"/>
              <a:ext cx="4984519" cy="847725"/>
              <a:chOff x="6966181" y="1734416"/>
              <a:chExt cx="4984519" cy="847725"/>
            </a:xfrm>
          </p:grpSpPr>
          <p:pic>
            <p:nvPicPr>
              <p:cNvPr id="27" name="Picture 26">
                <a:extLst>
                  <a:ext uri="{FF2B5EF4-FFF2-40B4-BE49-F238E27FC236}">
                    <a16:creationId xmlns:a16="http://schemas.microsoft.com/office/drawing/2014/main" id="{A1A7BEDF-9B12-169C-FF9C-6C0C66871406}"/>
                  </a:ext>
                </a:extLst>
              </p:cNvPr>
              <p:cNvPicPr>
                <a:picLocks noChangeAspect="1"/>
              </p:cNvPicPr>
              <p:nvPr/>
            </p:nvPicPr>
            <p:blipFill>
              <a:blip r:embed="rId8"/>
              <a:stretch>
                <a:fillRect/>
              </a:stretch>
            </p:blipFill>
            <p:spPr>
              <a:xfrm>
                <a:off x="6966181" y="1898597"/>
                <a:ext cx="497205" cy="531495"/>
              </a:xfrm>
              <a:prstGeom prst="rect">
                <a:avLst/>
              </a:prstGeom>
            </p:spPr>
          </p:pic>
          <p:sp>
            <p:nvSpPr>
              <p:cNvPr id="28" name="TextBox 27">
                <a:extLst>
                  <a:ext uri="{FF2B5EF4-FFF2-40B4-BE49-F238E27FC236}">
                    <a16:creationId xmlns:a16="http://schemas.microsoft.com/office/drawing/2014/main" id="{1A0FD93F-5EBA-38CD-90B4-131F4DD5DA98}"/>
                  </a:ext>
                </a:extLst>
              </p:cNvPr>
              <p:cNvSpPr txBox="1"/>
              <p:nvPr/>
            </p:nvSpPr>
            <p:spPr>
              <a:xfrm>
                <a:off x="8178800" y="1734416"/>
                <a:ext cx="3771900" cy="847725"/>
              </a:xfrm>
              <a:prstGeom prst="rect">
                <a:avLst/>
              </a:prstGeom>
              <a:noFill/>
            </p:spPr>
            <p:txBody>
              <a:bodyPr wrap="square" lIns="0" tIns="0" rIns="90000" bIns="0" rtlCol="0" anchor="ctr" anchorCtr="0">
                <a:noAutofit/>
              </a:bodyPr>
              <a:lstStyle/>
              <a:p>
                <a:r>
                  <a:rPr lang="en-US" sz="1300" spc="-10">
                    <a:solidFill>
                      <a:schemeClr val="bg1"/>
                    </a:solidFill>
                    <a:latin typeface="DM Sans" pitchFamily="2" charset="77"/>
                  </a:rPr>
                  <a:t>When you see this symbol, we recommend you take a photo or screenshot of the task for the breakout room</a:t>
                </a:r>
              </a:p>
            </p:txBody>
          </p:sp>
        </p:grpSp>
        <p:grpSp>
          <p:nvGrpSpPr>
            <p:cNvPr id="23" name="Group 22">
              <a:extLst>
                <a:ext uri="{FF2B5EF4-FFF2-40B4-BE49-F238E27FC236}">
                  <a16:creationId xmlns:a16="http://schemas.microsoft.com/office/drawing/2014/main" id="{E89A4A92-BD0C-5F0E-3B48-5B9CAA7D5F0A}"/>
                </a:ext>
              </a:extLst>
            </p:cNvPr>
            <p:cNvGrpSpPr/>
            <p:nvPr/>
          </p:nvGrpSpPr>
          <p:grpSpPr>
            <a:xfrm>
              <a:off x="6967904" y="2846436"/>
              <a:ext cx="4982796" cy="847725"/>
              <a:chOff x="6967904" y="3240359"/>
              <a:chExt cx="4982796" cy="847725"/>
            </a:xfrm>
          </p:grpSpPr>
          <p:pic>
            <p:nvPicPr>
              <p:cNvPr id="25" name="Picture 24">
                <a:extLst>
                  <a:ext uri="{FF2B5EF4-FFF2-40B4-BE49-F238E27FC236}">
                    <a16:creationId xmlns:a16="http://schemas.microsoft.com/office/drawing/2014/main" id="{83ADBD6A-3064-07B7-F9D4-2FFEC83F7AC6}"/>
                  </a:ext>
                </a:extLst>
              </p:cNvPr>
              <p:cNvPicPr>
                <a:picLocks noChangeAspect="1"/>
              </p:cNvPicPr>
              <p:nvPr/>
            </p:nvPicPr>
            <p:blipFill>
              <a:blip r:embed="rId9"/>
              <a:stretch>
                <a:fillRect/>
              </a:stretch>
            </p:blipFill>
            <p:spPr>
              <a:xfrm>
                <a:off x="6967904" y="3379935"/>
                <a:ext cx="495300" cy="584200"/>
              </a:xfrm>
              <a:prstGeom prst="rect">
                <a:avLst/>
              </a:prstGeom>
            </p:spPr>
          </p:pic>
          <p:sp>
            <p:nvSpPr>
              <p:cNvPr id="26" name="TextBox 25">
                <a:extLst>
                  <a:ext uri="{FF2B5EF4-FFF2-40B4-BE49-F238E27FC236}">
                    <a16:creationId xmlns:a16="http://schemas.microsoft.com/office/drawing/2014/main" id="{3158D4AD-073F-8A84-B24C-256D52346236}"/>
                  </a:ext>
                </a:extLst>
              </p:cNvPr>
              <p:cNvSpPr txBox="1"/>
              <p:nvPr/>
            </p:nvSpPr>
            <p:spPr>
              <a:xfrm>
                <a:off x="8178800" y="3240359"/>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page in handbook</a:t>
                </a:r>
              </a:p>
            </p:txBody>
          </p:sp>
        </p:grpSp>
      </p:grpSp>
    </p:spTree>
    <p:extLst>
      <p:ext uri="{BB962C8B-B14F-4D97-AF65-F5344CB8AC3E}">
        <p14:creationId xmlns:p14="http://schemas.microsoft.com/office/powerpoint/2010/main" val="2929085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7C3AF-1C22-55ED-0675-7B62D651BE2A}"/>
              </a:ext>
            </a:extLst>
          </p:cNvPr>
          <p:cNvSpPr>
            <a:spLocks noGrp="1"/>
          </p:cNvSpPr>
          <p:nvPr>
            <p:ph type="title"/>
          </p:nvPr>
        </p:nvSpPr>
        <p:spPr/>
        <p:txBody>
          <a:bodyPr/>
          <a:lstStyle/>
          <a:p>
            <a:r>
              <a:rPr lang="en-US"/>
              <a:t>Converge</a:t>
            </a:r>
          </a:p>
        </p:txBody>
      </p:sp>
      <p:sp>
        <p:nvSpPr>
          <p:cNvPr id="3" name="Content Placeholder 2">
            <a:extLst>
              <a:ext uri="{FF2B5EF4-FFF2-40B4-BE49-F238E27FC236}">
                <a16:creationId xmlns:a16="http://schemas.microsoft.com/office/drawing/2014/main" id="{8BF5EC8B-476C-B77A-2BA0-D10BB1DD4AC6}"/>
              </a:ext>
            </a:extLst>
          </p:cNvPr>
          <p:cNvSpPr>
            <a:spLocks noGrp="1"/>
          </p:cNvSpPr>
          <p:nvPr>
            <p:ph idx="1"/>
          </p:nvPr>
        </p:nvSpPr>
        <p:spPr>
          <a:xfrm>
            <a:off x="1077913" y="1520825"/>
            <a:ext cx="5214937" cy="5019720"/>
          </a:xfrm>
        </p:spPr>
        <p:txBody>
          <a:bodyPr/>
          <a:lstStyle/>
          <a:p>
            <a:pPr lvl="2"/>
            <a:r>
              <a:rPr lang="en-US"/>
              <a:t>Dot voting</a:t>
            </a:r>
          </a:p>
          <a:p>
            <a:pPr lvl="2"/>
            <a:r>
              <a:rPr lang="en-US"/>
              <a:t>Radar retrospective</a:t>
            </a:r>
          </a:p>
          <a:p>
            <a:pPr lvl="2"/>
            <a:r>
              <a:rPr lang="en-US" b="1"/>
              <a:t>Pairwise comparison</a:t>
            </a:r>
          </a:p>
          <a:p>
            <a:pPr lvl="2"/>
            <a:r>
              <a:rPr lang="en-US"/>
              <a:t>MoSCoW method </a:t>
            </a:r>
            <a:br>
              <a:rPr lang="en-US"/>
            </a:br>
            <a:r>
              <a:rPr lang="en-US"/>
              <a:t>(Must, Should, Could, Won’t) </a:t>
            </a:r>
          </a:p>
          <a:p>
            <a:pPr lvl="2"/>
            <a:r>
              <a:rPr lang="en-US" b="1"/>
              <a:t>Prioritisation matrix </a:t>
            </a:r>
          </a:p>
          <a:p>
            <a:pPr lvl="2"/>
            <a:r>
              <a:rPr lang="en-US"/>
              <a:t>Nominal Group Technique (both convergent and divergent)</a:t>
            </a:r>
          </a:p>
          <a:p>
            <a:pPr lvl="2"/>
            <a:endParaRPr lang="en-US"/>
          </a:p>
          <a:p>
            <a:pPr lvl="2"/>
            <a:endParaRPr lang="en-US"/>
          </a:p>
        </p:txBody>
      </p:sp>
      <p:sp>
        <p:nvSpPr>
          <p:cNvPr id="4" name="Footer Placeholder 3">
            <a:extLst>
              <a:ext uri="{FF2B5EF4-FFF2-40B4-BE49-F238E27FC236}">
                <a16:creationId xmlns:a16="http://schemas.microsoft.com/office/drawing/2014/main" id="{1166AF75-6FBB-5B82-C075-076A6AB03DE2}"/>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FFFDF8FB-948C-AF47-4B66-85D27F682C6B}"/>
              </a:ext>
            </a:extLst>
          </p:cNvPr>
          <p:cNvSpPr>
            <a:spLocks noGrp="1"/>
          </p:cNvSpPr>
          <p:nvPr>
            <p:ph type="sldNum" sz="quarter" idx="12"/>
          </p:nvPr>
        </p:nvSpPr>
        <p:spPr/>
        <p:txBody>
          <a:bodyPr/>
          <a:lstStyle/>
          <a:p>
            <a:fld id="{16C5AC08-0ACD-404A-9C9F-AB39E786C34A}" type="slidenum">
              <a:rPr lang="en-GB"/>
              <a:t>49</a:t>
            </a:fld>
            <a:endParaRPr lang="en-GB"/>
          </a:p>
        </p:txBody>
      </p:sp>
      <p:sp>
        <p:nvSpPr>
          <p:cNvPr id="6" name="Text Placeholder 5">
            <a:extLst>
              <a:ext uri="{FF2B5EF4-FFF2-40B4-BE49-F238E27FC236}">
                <a16:creationId xmlns:a16="http://schemas.microsoft.com/office/drawing/2014/main" id="{AD8A767D-2618-C3E9-941C-65D2C4E4C1C3}"/>
              </a:ext>
            </a:extLst>
          </p:cNvPr>
          <p:cNvSpPr>
            <a:spLocks noGrp="1"/>
          </p:cNvSpPr>
          <p:nvPr>
            <p:ph type="body" sz="quarter" idx="13"/>
          </p:nvPr>
        </p:nvSpPr>
        <p:spPr/>
        <p:txBody>
          <a:bodyPr/>
          <a:lstStyle/>
          <a:p>
            <a:r>
              <a:rPr lang="en-US"/>
              <a:t>Converge</a:t>
            </a:r>
          </a:p>
        </p:txBody>
      </p:sp>
      <p:sp>
        <p:nvSpPr>
          <p:cNvPr id="7" name="TextBox 6">
            <a:extLst>
              <a:ext uri="{FF2B5EF4-FFF2-40B4-BE49-F238E27FC236}">
                <a16:creationId xmlns:a16="http://schemas.microsoft.com/office/drawing/2014/main" id="{2D3063A1-B047-736E-131C-82B6A2CDF249}"/>
              </a:ext>
            </a:extLst>
          </p:cNvPr>
          <p:cNvSpPr txBox="1"/>
          <p:nvPr/>
        </p:nvSpPr>
        <p:spPr>
          <a:xfrm>
            <a:off x="8843305" y="7524656"/>
            <a:ext cx="2735317" cy="369332"/>
          </a:xfrm>
          <a:prstGeom prst="rect">
            <a:avLst/>
          </a:prstGeom>
          <a:noFill/>
        </p:spPr>
        <p:txBody>
          <a:bodyPr wrap="square">
            <a:spAutoFit/>
          </a:bodyPr>
          <a:lstStyle/>
          <a:p>
            <a:r>
              <a:rPr lang="en-GB" sz="900">
                <a:solidFill>
                  <a:schemeClr val="bg1">
                    <a:lumMod val="65000"/>
                  </a:schemeClr>
                </a:solidFill>
                <a:hlinkClick r:id="rId3">
                  <a:extLst>
                    <a:ext uri="{A12FA001-AC4F-418D-AE19-62706E023703}">
                      <ahyp:hlinkClr xmlns:ahyp="http://schemas.microsoft.com/office/drawing/2018/hyperlinkcolor" val="tx"/>
                    </a:ext>
                  </a:extLst>
                </a:hlinkClick>
              </a:rPr>
              <a:t>https://q.health.org.uk/resource/creative-approaches-to-problem-solving/</a:t>
            </a:r>
            <a:r>
              <a:rPr lang="en-GB" sz="900">
                <a:solidFill>
                  <a:schemeClr val="bg1">
                    <a:lumMod val="65000"/>
                  </a:schemeClr>
                </a:solidFill>
              </a:rPr>
              <a:t> </a:t>
            </a:r>
          </a:p>
        </p:txBody>
      </p:sp>
      <p:pic>
        <p:nvPicPr>
          <p:cNvPr id="14" name="Picture 13">
            <a:extLst>
              <a:ext uri="{FF2B5EF4-FFF2-40B4-BE49-F238E27FC236}">
                <a16:creationId xmlns:a16="http://schemas.microsoft.com/office/drawing/2014/main" id="{1A2264AE-89D8-01E9-9438-F8B4D69EA1DC}"/>
              </a:ext>
            </a:extLst>
          </p:cNvPr>
          <p:cNvPicPr>
            <a:picLocks noChangeAspect="1"/>
          </p:cNvPicPr>
          <p:nvPr/>
        </p:nvPicPr>
        <p:blipFill>
          <a:blip r:embed="rId4"/>
          <a:stretch>
            <a:fillRect/>
          </a:stretch>
        </p:blipFill>
        <p:spPr>
          <a:xfrm>
            <a:off x="6734175" y="3643312"/>
            <a:ext cx="3330575" cy="2354613"/>
          </a:xfrm>
          <a:prstGeom prst="rect">
            <a:avLst/>
          </a:prstGeom>
        </p:spPr>
      </p:pic>
      <p:pic>
        <p:nvPicPr>
          <p:cNvPr id="12" name="Picture 11">
            <a:extLst>
              <a:ext uri="{FF2B5EF4-FFF2-40B4-BE49-F238E27FC236}">
                <a16:creationId xmlns:a16="http://schemas.microsoft.com/office/drawing/2014/main" id="{D149BDF9-C5F0-4E8F-F55F-2C821989D26F}"/>
              </a:ext>
            </a:extLst>
          </p:cNvPr>
          <p:cNvPicPr>
            <a:picLocks noChangeAspect="1"/>
          </p:cNvPicPr>
          <p:nvPr/>
        </p:nvPicPr>
        <p:blipFill>
          <a:blip r:embed="rId5"/>
          <a:stretch>
            <a:fillRect/>
          </a:stretch>
        </p:blipFill>
        <p:spPr>
          <a:xfrm>
            <a:off x="8620125" y="1487419"/>
            <a:ext cx="3330575" cy="2354613"/>
          </a:xfrm>
          <a:prstGeom prst="rect">
            <a:avLst/>
          </a:prstGeom>
        </p:spPr>
      </p:pic>
      <p:sp>
        <p:nvSpPr>
          <p:cNvPr id="15" name="TextBox 14">
            <a:extLst>
              <a:ext uri="{FF2B5EF4-FFF2-40B4-BE49-F238E27FC236}">
                <a16:creationId xmlns:a16="http://schemas.microsoft.com/office/drawing/2014/main" id="{C6831FFC-2701-E5D6-1733-C1B0DF7843C8}"/>
              </a:ext>
            </a:extLst>
          </p:cNvPr>
          <p:cNvSpPr txBox="1"/>
          <p:nvPr/>
        </p:nvSpPr>
        <p:spPr>
          <a:xfrm>
            <a:off x="6574221" y="6355090"/>
            <a:ext cx="5465675" cy="415498"/>
          </a:xfrm>
          <a:prstGeom prst="rect">
            <a:avLst/>
          </a:prstGeom>
          <a:noFill/>
        </p:spPr>
        <p:txBody>
          <a:bodyPr wrap="square">
            <a:spAutoFit/>
          </a:bodyPr>
          <a:lstStyle/>
          <a:p>
            <a:pPr algn="r"/>
            <a:r>
              <a:rPr lang="en-GB" sz="1050" dirty="0">
                <a:latin typeface="DM Sans" pitchFamily="2" charset="77"/>
                <a:hlinkClick r:id="rId3"/>
              </a:rPr>
              <a:t>https://q.health.org.uk/resource/creative-approaches-to-problem-solving/ </a:t>
            </a:r>
            <a:endParaRPr lang="en-GB" sz="1050" dirty="0">
              <a:latin typeface="DM Sans" pitchFamily="2" charset="77"/>
            </a:endParaRPr>
          </a:p>
          <a:p>
            <a:pPr algn="r"/>
            <a:endParaRPr lang="en-GB" sz="1050" dirty="0">
              <a:latin typeface="DM Sans" pitchFamily="2" charset="77"/>
            </a:endParaRPr>
          </a:p>
        </p:txBody>
      </p:sp>
    </p:spTree>
    <p:extLst>
      <p:ext uri="{BB962C8B-B14F-4D97-AF65-F5344CB8AC3E}">
        <p14:creationId xmlns:p14="http://schemas.microsoft.com/office/powerpoint/2010/main" val="3190798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1AC16-130A-20FF-7A39-B9481120D6F7}"/>
              </a:ext>
            </a:extLst>
          </p:cNvPr>
          <p:cNvSpPr>
            <a:spLocks noGrp="1"/>
          </p:cNvSpPr>
          <p:nvPr>
            <p:ph type="title"/>
          </p:nvPr>
        </p:nvSpPr>
        <p:spPr/>
        <p:txBody>
          <a:bodyPr/>
          <a:lstStyle/>
          <a:p>
            <a:r>
              <a:rPr lang="en-US"/>
              <a:t>Prioritisation Matrix</a:t>
            </a:r>
          </a:p>
        </p:txBody>
      </p:sp>
      <p:sp>
        <p:nvSpPr>
          <p:cNvPr id="4" name="Footer Placeholder 3">
            <a:extLst>
              <a:ext uri="{FF2B5EF4-FFF2-40B4-BE49-F238E27FC236}">
                <a16:creationId xmlns:a16="http://schemas.microsoft.com/office/drawing/2014/main" id="{38720898-FFB9-5DE2-18F5-97DCBF961F96}"/>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059FA836-FE9D-8BD9-A412-3659DED6CFF6}"/>
              </a:ext>
            </a:extLst>
          </p:cNvPr>
          <p:cNvSpPr>
            <a:spLocks noGrp="1"/>
          </p:cNvSpPr>
          <p:nvPr>
            <p:ph type="sldNum" sz="quarter" idx="12"/>
          </p:nvPr>
        </p:nvSpPr>
        <p:spPr/>
        <p:txBody>
          <a:bodyPr/>
          <a:lstStyle/>
          <a:p>
            <a:fld id="{16C5AC08-0ACD-404A-9C9F-AB39E786C34A}" type="slidenum">
              <a:rPr lang="en-GB"/>
              <a:t>50</a:t>
            </a:fld>
            <a:endParaRPr lang="en-GB"/>
          </a:p>
        </p:txBody>
      </p:sp>
      <p:sp>
        <p:nvSpPr>
          <p:cNvPr id="6" name="Text Placeholder 5">
            <a:extLst>
              <a:ext uri="{FF2B5EF4-FFF2-40B4-BE49-F238E27FC236}">
                <a16:creationId xmlns:a16="http://schemas.microsoft.com/office/drawing/2014/main" id="{4AA9DCB5-3F73-DC09-713C-BEE74F91247E}"/>
              </a:ext>
            </a:extLst>
          </p:cNvPr>
          <p:cNvSpPr>
            <a:spLocks noGrp="1"/>
          </p:cNvSpPr>
          <p:nvPr>
            <p:ph type="body" sz="quarter" idx="13"/>
          </p:nvPr>
        </p:nvSpPr>
        <p:spPr/>
        <p:txBody>
          <a:bodyPr/>
          <a:lstStyle/>
          <a:p>
            <a:r>
              <a:rPr lang="en-US"/>
              <a:t>Prioritisation Matrix</a:t>
            </a:r>
          </a:p>
        </p:txBody>
      </p:sp>
      <p:sp>
        <p:nvSpPr>
          <p:cNvPr id="8" name="TextBox 7">
            <a:extLst>
              <a:ext uri="{FF2B5EF4-FFF2-40B4-BE49-F238E27FC236}">
                <a16:creationId xmlns:a16="http://schemas.microsoft.com/office/drawing/2014/main" id="{4C895BE3-3E6A-E315-BFC1-03C19C81BA48}"/>
              </a:ext>
            </a:extLst>
          </p:cNvPr>
          <p:cNvSpPr txBox="1"/>
          <p:nvPr/>
        </p:nvSpPr>
        <p:spPr>
          <a:xfrm>
            <a:off x="1077913" y="1520825"/>
            <a:ext cx="4923494" cy="2241878"/>
          </a:xfrm>
          <a:prstGeom prst="rect">
            <a:avLst/>
          </a:prstGeom>
          <a:solidFill>
            <a:schemeClr val="bg2">
              <a:alpha val="50000"/>
            </a:schemeClr>
          </a:solidFill>
        </p:spPr>
        <p:txBody>
          <a:bodyPr wrap="square" tIns="90000" bIns="90000" rtlCol="0">
            <a:noAutofit/>
          </a:bodyPr>
          <a:lstStyle/>
          <a:p>
            <a:r>
              <a:rPr lang="en-US" b="1">
                <a:solidFill>
                  <a:schemeClr val="accent1"/>
                </a:solidFill>
                <a:latin typeface="DM Sans" pitchFamily="2" charset="77"/>
              </a:rPr>
              <a:t>Quick wins</a:t>
            </a:r>
          </a:p>
        </p:txBody>
      </p:sp>
      <p:sp>
        <p:nvSpPr>
          <p:cNvPr id="9" name="TextBox 8">
            <a:extLst>
              <a:ext uri="{FF2B5EF4-FFF2-40B4-BE49-F238E27FC236}">
                <a16:creationId xmlns:a16="http://schemas.microsoft.com/office/drawing/2014/main" id="{D259EA9F-88DD-D6E6-DE98-B4042D218D6E}"/>
              </a:ext>
            </a:extLst>
          </p:cNvPr>
          <p:cNvSpPr txBox="1"/>
          <p:nvPr/>
        </p:nvSpPr>
        <p:spPr>
          <a:xfrm>
            <a:off x="7026769" y="1520825"/>
            <a:ext cx="4923494" cy="2241878"/>
          </a:xfrm>
          <a:prstGeom prst="rect">
            <a:avLst/>
          </a:prstGeom>
          <a:solidFill>
            <a:schemeClr val="accent2">
              <a:lumMod val="20000"/>
              <a:lumOff val="80000"/>
              <a:alpha val="50000"/>
            </a:schemeClr>
          </a:solidFill>
        </p:spPr>
        <p:txBody>
          <a:bodyPr wrap="square" tIns="90000" bIns="90000" rtlCol="0">
            <a:noAutofit/>
          </a:bodyPr>
          <a:lstStyle/>
          <a:p>
            <a:pPr algn="r"/>
            <a:r>
              <a:rPr lang="en-US" b="1">
                <a:solidFill>
                  <a:schemeClr val="accent2"/>
                </a:solidFill>
                <a:latin typeface="DM Sans" pitchFamily="2" charset="77"/>
              </a:rPr>
              <a:t>Major projects</a:t>
            </a:r>
          </a:p>
        </p:txBody>
      </p:sp>
      <p:sp>
        <p:nvSpPr>
          <p:cNvPr id="10" name="TextBox 9">
            <a:extLst>
              <a:ext uri="{FF2B5EF4-FFF2-40B4-BE49-F238E27FC236}">
                <a16:creationId xmlns:a16="http://schemas.microsoft.com/office/drawing/2014/main" id="{BAECF0E5-5F80-C1C3-D1E3-C02E34549058}"/>
              </a:ext>
            </a:extLst>
          </p:cNvPr>
          <p:cNvSpPr txBox="1"/>
          <p:nvPr/>
        </p:nvSpPr>
        <p:spPr>
          <a:xfrm>
            <a:off x="1077913" y="4379639"/>
            <a:ext cx="4923494" cy="2241878"/>
          </a:xfrm>
          <a:prstGeom prst="rect">
            <a:avLst/>
          </a:prstGeom>
          <a:solidFill>
            <a:schemeClr val="accent4">
              <a:lumMod val="20000"/>
              <a:lumOff val="80000"/>
              <a:alpha val="50000"/>
            </a:schemeClr>
          </a:solidFill>
        </p:spPr>
        <p:txBody>
          <a:bodyPr wrap="square" tIns="90000" bIns="90000" rtlCol="0" anchor="b" anchorCtr="0">
            <a:noAutofit/>
          </a:bodyPr>
          <a:lstStyle/>
          <a:p>
            <a:r>
              <a:rPr lang="en-US" b="1">
                <a:solidFill>
                  <a:schemeClr val="accent4"/>
                </a:solidFill>
                <a:latin typeface="DM Sans" pitchFamily="2" charset="77"/>
              </a:rPr>
              <a:t>Fill-ins</a:t>
            </a:r>
          </a:p>
        </p:txBody>
      </p:sp>
      <p:sp>
        <p:nvSpPr>
          <p:cNvPr id="11" name="TextBox 10">
            <a:extLst>
              <a:ext uri="{FF2B5EF4-FFF2-40B4-BE49-F238E27FC236}">
                <a16:creationId xmlns:a16="http://schemas.microsoft.com/office/drawing/2014/main" id="{3D03FD11-15CC-F5D5-4BAB-3BC462ABDB0B}"/>
              </a:ext>
            </a:extLst>
          </p:cNvPr>
          <p:cNvSpPr txBox="1"/>
          <p:nvPr/>
        </p:nvSpPr>
        <p:spPr>
          <a:xfrm>
            <a:off x="7026769" y="4379639"/>
            <a:ext cx="4923494" cy="2241878"/>
          </a:xfrm>
          <a:prstGeom prst="rect">
            <a:avLst/>
          </a:prstGeom>
          <a:solidFill>
            <a:schemeClr val="accent3">
              <a:lumMod val="20000"/>
              <a:lumOff val="80000"/>
              <a:alpha val="50000"/>
            </a:schemeClr>
          </a:solidFill>
        </p:spPr>
        <p:txBody>
          <a:bodyPr wrap="square" tIns="90000" bIns="90000" rtlCol="0" anchor="b" anchorCtr="0">
            <a:noAutofit/>
          </a:bodyPr>
          <a:lstStyle/>
          <a:p>
            <a:pPr algn="r"/>
            <a:r>
              <a:rPr lang="en-US" b="1">
                <a:solidFill>
                  <a:schemeClr val="accent3"/>
                </a:solidFill>
                <a:latin typeface="DM Sans" pitchFamily="2" charset="77"/>
              </a:rPr>
              <a:t>Thankless tasks</a:t>
            </a:r>
          </a:p>
        </p:txBody>
      </p:sp>
      <p:sp>
        <p:nvSpPr>
          <p:cNvPr id="12" name="!!XLabel">
            <a:extLst>
              <a:ext uri="{FF2B5EF4-FFF2-40B4-BE49-F238E27FC236}">
                <a16:creationId xmlns:a16="http://schemas.microsoft.com/office/drawing/2014/main" id="{74634CC5-80CB-78E3-039D-CD333B3ACD7D}"/>
              </a:ext>
            </a:extLst>
          </p:cNvPr>
          <p:cNvSpPr txBox="1"/>
          <p:nvPr/>
        </p:nvSpPr>
        <p:spPr>
          <a:xfrm>
            <a:off x="7535560" y="4185996"/>
            <a:ext cx="1286480" cy="184666"/>
          </a:xfrm>
          <a:prstGeom prst="rect">
            <a:avLst/>
          </a:prstGeom>
          <a:noFill/>
        </p:spPr>
        <p:txBody>
          <a:bodyPr wrap="square" lIns="0" tIns="0" rIns="0" bIns="0" rtlCol="0">
            <a:spAutoFit/>
          </a:bodyPr>
          <a:lstStyle/>
          <a:p>
            <a:pPr algn="ctr"/>
            <a:r>
              <a:rPr lang="en-US" sz="1200" b="1">
                <a:solidFill>
                  <a:schemeClr val="accent6">
                    <a:lumMod val="60000"/>
                    <a:lumOff val="40000"/>
                  </a:schemeClr>
                </a:solidFill>
                <a:latin typeface="DM Sans" pitchFamily="2" charset="77"/>
              </a:rPr>
              <a:t>Effort</a:t>
            </a:r>
          </a:p>
        </p:txBody>
      </p:sp>
      <p:sp>
        <p:nvSpPr>
          <p:cNvPr id="13" name="!!YLabel">
            <a:extLst>
              <a:ext uri="{FF2B5EF4-FFF2-40B4-BE49-F238E27FC236}">
                <a16:creationId xmlns:a16="http://schemas.microsoft.com/office/drawing/2014/main" id="{56A5B7EF-8402-FA10-1E0C-1860136418BF}"/>
              </a:ext>
            </a:extLst>
          </p:cNvPr>
          <p:cNvSpPr txBox="1"/>
          <p:nvPr/>
        </p:nvSpPr>
        <p:spPr>
          <a:xfrm rot="16200000">
            <a:off x="5463536" y="2266326"/>
            <a:ext cx="1682749" cy="184666"/>
          </a:xfrm>
          <a:prstGeom prst="rect">
            <a:avLst/>
          </a:prstGeom>
          <a:noFill/>
        </p:spPr>
        <p:txBody>
          <a:bodyPr wrap="square" lIns="0" tIns="0" rIns="0" bIns="0" rtlCol="0">
            <a:spAutoFit/>
          </a:bodyPr>
          <a:lstStyle/>
          <a:p>
            <a:pPr>
              <a:spcAft>
                <a:spcPts val="600"/>
              </a:spcAft>
            </a:pPr>
            <a:r>
              <a:rPr lang="en-US" sz="1200" b="1">
                <a:solidFill>
                  <a:schemeClr val="accent6">
                    <a:lumMod val="60000"/>
                    <a:lumOff val="40000"/>
                  </a:schemeClr>
                </a:solidFill>
                <a:latin typeface="DM Sans" pitchFamily="2" charset="77"/>
              </a:rPr>
              <a:t>Impact </a:t>
            </a:r>
          </a:p>
        </p:txBody>
      </p:sp>
      <p:cxnSp>
        <p:nvCxnSpPr>
          <p:cNvPr id="14" name="!!X">
            <a:extLst>
              <a:ext uri="{FF2B5EF4-FFF2-40B4-BE49-F238E27FC236}">
                <a16:creationId xmlns:a16="http://schemas.microsoft.com/office/drawing/2014/main" id="{460E5C48-A6E8-1E71-D641-69D2571CE026}"/>
              </a:ext>
            </a:extLst>
          </p:cNvPr>
          <p:cNvCxnSpPr>
            <a:cxnSpLocks/>
          </p:cNvCxnSpPr>
          <p:nvPr/>
        </p:nvCxnSpPr>
        <p:spPr>
          <a:xfrm>
            <a:off x="1376127" y="4076700"/>
            <a:ext cx="10574573" cy="0"/>
          </a:xfrm>
          <a:prstGeom prst="line">
            <a:avLst/>
          </a:prstGeom>
          <a:ln w="9525">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Y">
            <a:extLst>
              <a:ext uri="{FF2B5EF4-FFF2-40B4-BE49-F238E27FC236}">
                <a16:creationId xmlns:a16="http://schemas.microsoft.com/office/drawing/2014/main" id="{0719E42B-E26F-5422-5318-4B57BEE35EB9}"/>
              </a:ext>
            </a:extLst>
          </p:cNvPr>
          <p:cNvCxnSpPr>
            <a:cxnSpLocks/>
          </p:cNvCxnSpPr>
          <p:nvPr/>
        </p:nvCxnSpPr>
        <p:spPr>
          <a:xfrm>
            <a:off x="6514306" y="1520825"/>
            <a:ext cx="0" cy="5095875"/>
          </a:xfrm>
          <a:prstGeom prst="line">
            <a:avLst/>
          </a:prstGeom>
          <a:ln w="9525">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FB01663-E5D4-997C-76B0-FCE100ED2A7D}"/>
              </a:ext>
            </a:extLst>
          </p:cNvPr>
          <p:cNvSpPr/>
          <p:nvPr/>
        </p:nvSpPr>
        <p:spPr>
          <a:xfrm>
            <a:off x="5672931" y="3235325"/>
            <a:ext cx="1682750" cy="168275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300" b="1">
                <a:latin typeface="DM Sans" pitchFamily="2" charset="77"/>
              </a:rPr>
              <a:t>Prioritisation</a:t>
            </a:r>
            <a:br>
              <a:rPr lang="en-US" sz="1300" b="1">
                <a:latin typeface="DM Sans" pitchFamily="2" charset="77"/>
              </a:rPr>
            </a:br>
            <a:r>
              <a:rPr lang="en-US" sz="1300" b="1">
                <a:latin typeface="DM Sans" pitchFamily="2" charset="77"/>
              </a:rPr>
              <a:t>Matrix</a:t>
            </a:r>
          </a:p>
        </p:txBody>
      </p:sp>
      <p:sp>
        <p:nvSpPr>
          <p:cNvPr id="17" name="TextBox 16">
            <a:extLst>
              <a:ext uri="{FF2B5EF4-FFF2-40B4-BE49-F238E27FC236}">
                <a16:creationId xmlns:a16="http://schemas.microsoft.com/office/drawing/2014/main" id="{3788D6A8-71BF-D9C5-9C5C-D768F02787A5}"/>
              </a:ext>
            </a:extLst>
          </p:cNvPr>
          <p:cNvSpPr txBox="1"/>
          <p:nvPr/>
        </p:nvSpPr>
        <p:spPr>
          <a:xfrm>
            <a:off x="2963384" y="2380433"/>
            <a:ext cx="1446691" cy="422824"/>
          </a:xfrm>
          <a:prstGeom prst="roundRect">
            <a:avLst>
              <a:gd name="adj" fmla="val 7287"/>
            </a:avLst>
          </a:prstGeom>
          <a:solidFill>
            <a:schemeClr val="accent1"/>
          </a:solidFill>
          <a:ln w="12700">
            <a:noFill/>
          </a:ln>
        </p:spPr>
        <p:txBody>
          <a:bodyPr wrap="square" lIns="396000" tIns="39600" rIns="396000" bIns="39600" rtlCol="0" anchor="ctr" anchorCtr="0">
            <a:noAutofit/>
          </a:bodyPr>
          <a:lstStyle/>
          <a:p>
            <a:pPr algn="ctr">
              <a:lnSpc>
                <a:spcPts val="1200"/>
              </a:lnSpc>
            </a:pPr>
            <a:r>
              <a:rPr lang="en-US" sz="1200">
                <a:solidFill>
                  <a:schemeClr val="bg1"/>
                </a:solidFill>
                <a:latin typeface="DM Sans Medium" pitchFamily="2" charset="77"/>
              </a:rPr>
              <a:t>Do first</a:t>
            </a:r>
          </a:p>
        </p:txBody>
      </p:sp>
      <p:sp>
        <p:nvSpPr>
          <p:cNvPr id="18" name="TextBox 17">
            <a:extLst>
              <a:ext uri="{FF2B5EF4-FFF2-40B4-BE49-F238E27FC236}">
                <a16:creationId xmlns:a16="http://schemas.microsoft.com/office/drawing/2014/main" id="{0D28E1AE-D756-F7D8-A786-E91294AD3710}"/>
              </a:ext>
            </a:extLst>
          </p:cNvPr>
          <p:cNvSpPr txBox="1"/>
          <p:nvPr/>
        </p:nvSpPr>
        <p:spPr>
          <a:xfrm>
            <a:off x="2963384" y="5344563"/>
            <a:ext cx="1446691" cy="422824"/>
          </a:xfrm>
          <a:prstGeom prst="roundRect">
            <a:avLst>
              <a:gd name="adj" fmla="val 7287"/>
            </a:avLst>
          </a:prstGeom>
          <a:solidFill>
            <a:schemeClr val="accent4"/>
          </a:solidFill>
          <a:ln w="12700">
            <a:noFill/>
          </a:ln>
        </p:spPr>
        <p:txBody>
          <a:bodyPr wrap="square" lIns="396000" tIns="39600" rIns="396000" bIns="39600" rtlCol="0" anchor="ctr" anchorCtr="0">
            <a:noAutofit/>
          </a:bodyPr>
          <a:lstStyle/>
          <a:p>
            <a:pPr algn="ctr">
              <a:lnSpc>
                <a:spcPts val="1200"/>
              </a:lnSpc>
            </a:pPr>
            <a:r>
              <a:rPr lang="en-US" sz="1200">
                <a:solidFill>
                  <a:schemeClr val="bg1"/>
                </a:solidFill>
                <a:latin typeface="DM Sans Medium" pitchFamily="2" charset="77"/>
              </a:rPr>
              <a:t>Do last</a:t>
            </a:r>
          </a:p>
        </p:txBody>
      </p:sp>
      <p:sp>
        <p:nvSpPr>
          <p:cNvPr id="20" name="TextBox 19">
            <a:extLst>
              <a:ext uri="{FF2B5EF4-FFF2-40B4-BE49-F238E27FC236}">
                <a16:creationId xmlns:a16="http://schemas.microsoft.com/office/drawing/2014/main" id="{E4CE94EB-128D-76F4-0D90-3AA402E8CACA}"/>
              </a:ext>
            </a:extLst>
          </p:cNvPr>
          <p:cNvSpPr txBox="1"/>
          <p:nvPr/>
        </p:nvSpPr>
        <p:spPr>
          <a:xfrm>
            <a:off x="8617736" y="5344563"/>
            <a:ext cx="1446691" cy="422824"/>
          </a:xfrm>
          <a:prstGeom prst="roundRect">
            <a:avLst>
              <a:gd name="adj" fmla="val 7287"/>
            </a:avLst>
          </a:prstGeom>
          <a:solidFill>
            <a:schemeClr val="accent3"/>
          </a:solidFill>
          <a:ln w="12700">
            <a:noFill/>
          </a:ln>
        </p:spPr>
        <p:txBody>
          <a:bodyPr wrap="square" lIns="396000" tIns="39600" rIns="396000" bIns="39600" rtlCol="0" anchor="ctr" anchorCtr="0">
            <a:noAutofit/>
          </a:bodyPr>
          <a:lstStyle/>
          <a:p>
            <a:pPr algn="ctr">
              <a:lnSpc>
                <a:spcPts val="1200"/>
              </a:lnSpc>
            </a:pPr>
            <a:r>
              <a:rPr lang="en-US" sz="1200">
                <a:solidFill>
                  <a:schemeClr val="bg1"/>
                </a:solidFill>
                <a:latin typeface="DM Sans Medium" pitchFamily="2" charset="77"/>
              </a:rPr>
              <a:t>Don’t do</a:t>
            </a:r>
          </a:p>
        </p:txBody>
      </p:sp>
      <p:sp>
        <p:nvSpPr>
          <p:cNvPr id="21" name="TextBox 20">
            <a:extLst>
              <a:ext uri="{FF2B5EF4-FFF2-40B4-BE49-F238E27FC236}">
                <a16:creationId xmlns:a16="http://schemas.microsoft.com/office/drawing/2014/main" id="{F4F8DF27-1D58-D0F4-923A-759871CA1242}"/>
              </a:ext>
            </a:extLst>
          </p:cNvPr>
          <p:cNvSpPr txBox="1"/>
          <p:nvPr/>
        </p:nvSpPr>
        <p:spPr>
          <a:xfrm>
            <a:off x="8617735" y="2380433"/>
            <a:ext cx="1446691" cy="422824"/>
          </a:xfrm>
          <a:prstGeom prst="roundRect">
            <a:avLst>
              <a:gd name="adj" fmla="val 7287"/>
            </a:avLst>
          </a:prstGeom>
          <a:solidFill>
            <a:schemeClr val="accent2"/>
          </a:solidFill>
          <a:ln w="12700">
            <a:noFill/>
          </a:ln>
        </p:spPr>
        <p:txBody>
          <a:bodyPr wrap="square" lIns="396000" tIns="39600" rIns="396000" bIns="39600" rtlCol="0" anchor="ctr" anchorCtr="0">
            <a:noAutofit/>
          </a:bodyPr>
          <a:lstStyle/>
          <a:p>
            <a:pPr algn="ctr">
              <a:lnSpc>
                <a:spcPts val="1200"/>
              </a:lnSpc>
            </a:pPr>
            <a:r>
              <a:rPr lang="en-US" sz="1200">
                <a:solidFill>
                  <a:schemeClr val="bg1"/>
                </a:solidFill>
                <a:latin typeface="DM Sans Medium" pitchFamily="2" charset="77"/>
              </a:rPr>
              <a:t>Do next</a:t>
            </a:r>
          </a:p>
        </p:txBody>
      </p:sp>
      <p:sp>
        <p:nvSpPr>
          <p:cNvPr id="22" name="TextBox 21">
            <a:extLst>
              <a:ext uri="{FF2B5EF4-FFF2-40B4-BE49-F238E27FC236}">
                <a16:creationId xmlns:a16="http://schemas.microsoft.com/office/drawing/2014/main" id="{95CB928A-D098-E610-8283-C379CC84DB0A}"/>
              </a:ext>
            </a:extLst>
          </p:cNvPr>
          <p:cNvSpPr txBox="1"/>
          <p:nvPr/>
        </p:nvSpPr>
        <p:spPr>
          <a:xfrm>
            <a:off x="1074249" y="1920050"/>
            <a:ext cx="2322992" cy="422824"/>
          </a:xfrm>
          <a:prstGeom prst="roundRect">
            <a:avLst>
              <a:gd name="adj" fmla="val 7287"/>
            </a:avLst>
          </a:prstGeom>
          <a:noFill/>
          <a:ln w="12700">
            <a:noFill/>
          </a:ln>
        </p:spPr>
        <p:txBody>
          <a:bodyPr wrap="square" lIns="90000" tIns="39600" rIns="0" bIns="39600" rtlCol="0" anchor="ctr" anchorCtr="0">
            <a:noAutofit/>
          </a:bodyPr>
          <a:lstStyle/>
          <a:p>
            <a:pPr>
              <a:lnSpc>
                <a:spcPts val="1200"/>
              </a:lnSpc>
            </a:pPr>
            <a:r>
              <a:rPr lang="en-US" sz="1200">
                <a:solidFill>
                  <a:schemeClr val="accent1"/>
                </a:solidFill>
                <a:latin typeface="DM Sans Medium" pitchFamily="2" charset="77"/>
              </a:rPr>
              <a:t>High impact, low effort</a:t>
            </a:r>
          </a:p>
        </p:txBody>
      </p:sp>
      <p:sp>
        <p:nvSpPr>
          <p:cNvPr id="23" name="TextBox 22">
            <a:extLst>
              <a:ext uri="{FF2B5EF4-FFF2-40B4-BE49-F238E27FC236}">
                <a16:creationId xmlns:a16="http://schemas.microsoft.com/office/drawing/2014/main" id="{6737A773-8DA1-004F-0F0F-C1B178876D80}"/>
              </a:ext>
            </a:extLst>
          </p:cNvPr>
          <p:cNvSpPr txBox="1"/>
          <p:nvPr/>
        </p:nvSpPr>
        <p:spPr>
          <a:xfrm>
            <a:off x="1074249" y="5760975"/>
            <a:ext cx="2322992" cy="422824"/>
          </a:xfrm>
          <a:prstGeom prst="roundRect">
            <a:avLst>
              <a:gd name="adj" fmla="val 7287"/>
            </a:avLst>
          </a:prstGeom>
          <a:noFill/>
          <a:ln w="12700">
            <a:noFill/>
          </a:ln>
        </p:spPr>
        <p:txBody>
          <a:bodyPr wrap="square" lIns="90000" tIns="39600" rIns="0" bIns="39600" rtlCol="0" anchor="ctr" anchorCtr="0">
            <a:noAutofit/>
          </a:bodyPr>
          <a:lstStyle/>
          <a:p>
            <a:pPr>
              <a:lnSpc>
                <a:spcPts val="1200"/>
              </a:lnSpc>
            </a:pPr>
            <a:r>
              <a:rPr lang="en-US" sz="1200">
                <a:solidFill>
                  <a:schemeClr val="accent4"/>
                </a:solidFill>
                <a:latin typeface="DM Sans Medium" pitchFamily="2" charset="77"/>
              </a:rPr>
              <a:t>Low impact, low effort</a:t>
            </a:r>
          </a:p>
        </p:txBody>
      </p:sp>
      <p:sp>
        <p:nvSpPr>
          <p:cNvPr id="24" name="TextBox 23">
            <a:extLst>
              <a:ext uri="{FF2B5EF4-FFF2-40B4-BE49-F238E27FC236}">
                <a16:creationId xmlns:a16="http://schemas.microsoft.com/office/drawing/2014/main" id="{6DB43B7F-8885-24DC-DC64-68A34D0B30CF}"/>
              </a:ext>
            </a:extLst>
          </p:cNvPr>
          <p:cNvSpPr txBox="1"/>
          <p:nvPr/>
        </p:nvSpPr>
        <p:spPr>
          <a:xfrm>
            <a:off x="9654377" y="1920050"/>
            <a:ext cx="2322992" cy="422824"/>
          </a:xfrm>
          <a:prstGeom prst="roundRect">
            <a:avLst>
              <a:gd name="adj" fmla="val 7287"/>
            </a:avLst>
          </a:prstGeom>
          <a:noFill/>
          <a:ln w="12700">
            <a:noFill/>
          </a:ln>
        </p:spPr>
        <p:txBody>
          <a:bodyPr wrap="square" lIns="90000" tIns="39600" rIns="90000" bIns="39600" rtlCol="0" anchor="ctr" anchorCtr="0">
            <a:noAutofit/>
          </a:bodyPr>
          <a:lstStyle/>
          <a:p>
            <a:pPr algn="r">
              <a:lnSpc>
                <a:spcPts val="1200"/>
              </a:lnSpc>
            </a:pPr>
            <a:r>
              <a:rPr lang="en-US" sz="1200">
                <a:solidFill>
                  <a:schemeClr val="accent2"/>
                </a:solidFill>
                <a:latin typeface="DM Sans Medium" pitchFamily="2" charset="77"/>
              </a:rPr>
              <a:t>High impact, high effort</a:t>
            </a:r>
          </a:p>
        </p:txBody>
      </p:sp>
      <p:sp>
        <p:nvSpPr>
          <p:cNvPr id="25" name="TextBox 24">
            <a:extLst>
              <a:ext uri="{FF2B5EF4-FFF2-40B4-BE49-F238E27FC236}">
                <a16:creationId xmlns:a16="http://schemas.microsoft.com/office/drawing/2014/main" id="{B4FE2E11-8903-2F3B-8895-45BA31FD5201}"/>
              </a:ext>
            </a:extLst>
          </p:cNvPr>
          <p:cNvSpPr txBox="1"/>
          <p:nvPr/>
        </p:nvSpPr>
        <p:spPr>
          <a:xfrm>
            <a:off x="9654377" y="5760975"/>
            <a:ext cx="2322992" cy="422824"/>
          </a:xfrm>
          <a:prstGeom prst="roundRect">
            <a:avLst>
              <a:gd name="adj" fmla="val 7287"/>
            </a:avLst>
          </a:prstGeom>
          <a:noFill/>
          <a:ln w="12700">
            <a:noFill/>
          </a:ln>
        </p:spPr>
        <p:txBody>
          <a:bodyPr wrap="square" lIns="90000" tIns="39600" rIns="90000" bIns="39600" rtlCol="0" anchor="ctr" anchorCtr="0">
            <a:noAutofit/>
          </a:bodyPr>
          <a:lstStyle/>
          <a:p>
            <a:pPr algn="r">
              <a:lnSpc>
                <a:spcPts val="1200"/>
              </a:lnSpc>
            </a:pPr>
            <a:r>
              <a:rPr lang="en-US" sz="1200">
                <a:solidFill>
                  <a:schemeClr val="accent3"/>
                </a:solidFill>
                <a:latin typeface="DM Sans Medium" pitchFamily="2" charset="77"/>
              </a:rPr>
              <a:t>Low impact, high effort</a:t>
            </a:r>
          </a:p>
        </p:txBody>
      </p:sp>
    </p:spTree>
    <p:extLst>
      <p:ext uri="{BB962C8B-B14F-4D97-AF65-F5344CB8AC3E}">
        <p14:creationId xmlns:p14="http://schemas.microsoft.com/office/powerpoint/2010/main" val="738689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70BD-B460-BA28-52AD-C4FA04AFBAA3}"/>
              </a:ext>
            </a:extLst>
          </p:cNvPr>
          <p:cNvSpPr>
            <a:spLocks noGrp="1"/>
          </p:cNvSpPr>
          <p:nvPr>
            <p:ph type="title"/>
          </p:nvPr>
        </p:nvSpPr>
        <p:spPr/>
        <p:txBody>
          <a:bodyPr/>
          <a:lstStyle/>
          <a:p>
            <a:r>
              <a:rPr lang="en-US"/>
              <a:t>Pairwise Comparison </a:t>
            </a:r>
          </a:p>
        </p:txBody>
      </p:sp>
      <p:sp>
        <p:nvSpPr>
          <p:cNvPr id="3" name="Content Placeholder 2">
            <a:extLst>
              <a:ext uri="{FF2B5EF4-FFF2-40B4-BE49-F238E27FC236}">
                <a16:creationId xmlns:a16="http://schemas.microsoft.com/office/drawing/2014/main" id="{B7D0DEA2-52CA-2063-B94F-9CA1558C03BA}"/>
              </a:ext>
            </a:extLst>
          </p:cNvPr>
          <p:cNvSpPr>
            <a:spLocks noGrp="1"/>
          </p:cNvSpPr>
          <p:nvPr>
            <p:ph idx="1"/>
          </p:nvPr>
        </p:nvSpPr>
        <p:spPr>
          <a:xfrm>
            <a:off x="1077913" y="1520825"/>
            <a:ext cx="10872787" cy="410612"/>
          </a:xfrm>
        </p:spPr>
        <p:txBody>
          <a:bodyPr/>
          <a:lstStyle/>
          <a:p>
            <a:pPr lvl="1"/>
            <a:r>
              <a:rPr lang="en-US"/>
              <a:t>A matrix comparing five different ideas (A to E)</a:t>
            </a:r>
          </a:p>
        </p:txBody>
      </p:sp>
      <p:sp>
        <p:nvSpPr>
          <p:cNvPr id="4" name="Footer Placeholder 3">
            <a:extLst>
              <a:ext uri="{FF2B5EF4-FFF2-40B4-BE49-F238E27FC236}">
                <a16:creationId xmlns:a16="http://schemas.microsoft.com/office/drawing/2014/main" id="{6C0CA424-D4BA-8225-BC1B-91533A2C696E}"/>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D9CF0360-F7A7-87E3-6959-E581B8D4590D}"/>
              </a:ext>
            </a:extLst>
          </p:cNvPr>
          <p:cNvSpPr>
            <a:spLocks noGrp="1"/>
          </p:cNvSpPr>
          <p:nvPr>
            <p:ph type="sldNum" sz="quarter" idx="12"/>
          </p:nvPr>
        </p:nvSpPr>
        <p:spPr/>
        <p:txBody>
          <a:bodyPr/>
          <a:lstStyle/>
          <a:p>
            <a:fld id="{16C5AC08-0ACD-404A-9C9F-AB39E786C34A}" type="slidenum">
              <a:rPr lang="en-GB"/>
              <a:t>51</a:t>
            </a:fld>
            <a:endParaRPr lang="en-GB"/>
          </a:p>
        </p:txBody>
      </p:sp>
      <p:sp>
        <p:nvSpPr>
          <p:cNvPr id="6" name="Text Placeholder 5">
            <a:extLst>
              <a:ext uri="{FF2B5EF4-FFF2-40B4-BE49-F238E27FC236}">
                <a16:creationId xmlns:a16="http://schemas.microsoft.com/office/drawing/2014/main" id="{C0BB9499-E4FD-5AF2-9127-A7449924CE36}"/>
              </a:ext>
            </a:extLst>
          </p:cNvPr>
          <p:cNvSpPr>
            <a:spLocks noGrp="1"/>
          </p:cNvSpPr>
          <p:nvPr>
            <p:ph type="body" sz="quarter" idx="13"/>
          </p:nvPr>
        </p:nvSpPr>
        <p:spPr/>
        <p:txBody>
          <a:bodyPr/>
          <a:lstStyle/>
          <a:p>
            <a:r>
              <a:rPr lang="en-US"/>
              <a:t>Pairwise Comparison </a:t>
            </a:r>
          </a:p>
        </p:txBody>
      </p:sp>
      <p:graphicFrame>
        <p:nvGraphicFramePr>
          <p:cNvPr id="8" name="Table 8">
            <a:extLst>
              <a:ext uri="{FF2B5EF4-FFF2-40B4-BE49-F238E27FC236}">
                <a16:creationId xmlns:a16="http://schemas.microsoft.com/office/drawing/2014/main" id="{2A19BB45-28C6-74C7-EF35-D7A0F23C4263}"/>
              </a:ext>
            </a:extLst>
          </p:cNvPr>
          <p:cNvGraphicFramePr>
            <a:graphicFrameLocks noGrp="1"/>
          </p:cNvGraphicFramePr>
          <p:nvPr>
            <p:extLst>
              <p:ext uri="{D42A27DB-BD31-4B8C-83A1-F6EECF244321}">
                <p14:modId xmlns:p14="http://schemas.microsoft.com/office/powerpoint/2010/main" val="3486023315"/>
              </p:ext>
            </p:extLst>
          </p:nvPr>
        </p:nvGraphicFramePr>
        <p:xfrm>
          <a:off x="1077912" y="2371724"/>
          <a:ext cx="10872786" cy="4244976"/>
        </p:xfrm>
        <a:graphic>
          <a:graphicData uri="http://schemas.openxmlformats.org/drawingml/2006/table">
            <a:tbl>
              <a:tblPr firstRow="1" bandRow="1">
                <a:tableStyleId>{5940675A-B579-460E-94D1-54222C63F5DA}</a:tableStyleId>
              </a:tblPr>
              <a:tblGrid>
                <a:gridCol w="1812131">
                  <a:extLst>
                    <a:ext uri="{9D8B030D-6E8A-4147-A177-3AD203B41FA5}">
                      <a16:colId xmlns:a16="http://schemas.microsoft.com/office/drawing/2014/main" val="555372608"/>
                    </a:ext>
                  </a:extLst>
                </a:gridCol>
                <a:gridCol w="1812131">
                  <a:extLst>
                    <a:ext uri="{9D8B030D-6E8A-4147-A177-3AD203B41FA5}">
                      <a16:colId xmlns:a16="http://schemas.microsoft.com/office/drawing/2014/main" val="1287112233"/>
                    </a:ext>
                  </a:extLst>
                </a:gridCol>
                <a:gridCol w="1812131">
                  <a:extLst>
                    <a:ext uri="{9D8B030D-6E8A-4147-A177-3AD203B41FA5}">
                      <a16:colId xmlns:a16="http://schemas.microsoft.com/office/drawing/2014/main" val="4213043489"/>
                    </a:ext>
                  </a:extLst>
                </a:gridCol>
                <a:gridCol w="1812131">
                  <a:extLst>
                    <a:ext uri="{9D8B030D-6E8A-4147-A177-3AD203B41FA5}">
                      <a16:colId xmlns:a16="http://schemas.microsoft.com/office/drawing/2014/main" val="1796471938"/>
                    </a:ext>
                  </a:extLst>
                </a:gridCol>
                <a:gridCol w="1812131">
                  <a:extLst>
                    <a:ext uri="{9D8B030D-6E8A-4147-A177-3AD203B41FA5}">
                      <a16:colId xmlns:a16="http://schemas.microsoft.com/office/drawing/2014/main" val="3071291316"/>
                    </a:ext>
                  </a:extLst>
                </a:gridCol>
                <a:gridCol w="1812131">
                  <a:extLst>
                    <a:ext uri="{9D8B030D-6E8A-4147-A177-3AD203B41FA5}">
                      <a16:colId xmlns:a16="http://schemas.microsoft.com/office/drawing/2014/main" val="551606808"/>
                    </a:ext>
                  </a:extLst>
                </a:gridCol>
              </a:tblGrid>
              <a:tr h="707496">
                <a:tc>
                  <a:txBody>
                    <a:bodyPr/>
                    <a:lstStyle/>
                    <a:p>
                      <a:endParaRPr lang="en-US" b="1">
                        <a:latin typeface="DM Sans" pitchFamily="2" charset="77"/>
                      </a:endParaRP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A</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B</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C</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D</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E</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08879327"/>
                  </a:ext>
                </a:extLst>
              </a:tr>
              <a:tr h="707496">
                <a:tc>
                  <a:txBody>
                    <a:bodyPr/>
                    <a:lstStyle/>
                    <a:p>
                      <a:pPr algn="ctr"/>
                      <a:r>
                        <a:rPr lang="en-US" b="1">
                          <a:solidFill>
                            <a:schemeClr val="accent5"/>
                          </a:solidFill>
                          <a:latin typeface="DM Sans" pitchFamily="2" charset="77"/>
                        </a:rPr>
                        <a:t>A</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6789163"/>
                  </a:ext>
                </a:extLst>
              </a:tr>
              <a:tr h="707496">
                <a:tc>
                  <a:txBody>
                    <a:bodyPr/>
                    <a:lstStyle/>
                    <a:p>
                      <a:pPr algn="ctr"/>
                      <a:r>
                        <a:rPr lang="en-US" b="1">
                          <a:solidFill>
                            <a:schemeClr val="accent5"/>
                          </a:solidFill>
                          <a:latin typeface="DM Sans" pitchFamily="2" charset="77"/>
                        </a:rPr>
                        <a:t>B</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63893573"/>
                  </a:ext>
                </a:extLst>
              </a:tr>
              <a:tr h="707496">
                <a:tc>
                  <a:txBody>
                    <a:bodyPr/>
                    <a:lstStyle/>
                    <a:p>
                      <a:pPr algn="ctr"/>
                      <a:r>
                        <a:rPr lang="en-US" b="1">
                          <a:solidFill>
                            <a:schemeClr val="accent5"/>
                          </a:solidFill>
                          <a:latin typeface="DM Sans" pitchFamily="2" charset="77"/>
                        </a:rPr>
                        <a:t>C</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32754149"/>
                  </a:ext>
                </a:extLst>
              </a:tr>
              <a:tr h="707496">
                <a:tc>
                  <a:txBody>
                    <a:bodyPr/>
                    <a:lstStyle/>
                    <a:p>
                      <a:pPr algn="ctr"/>
                      <a:r>
                        <a:rPr lang="en-US" b="1">
                          <a:solidFill>
                            <a:schemeClr val="accent5"/>
                          </a:solidFill>
                          <a:latin typeface="DM Sans" pitchFamily="2" charset="77"/>
                        </a:rPr>
                        <a:t>D</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46286066"/>
                  </a:ext>
                </a:extLst>
              </a:tr>
              <a:tr h="707496">
                <a:tc>
                  <a:txBody>
                    <a:bodyPr/>
                    <a:lstStyle/>
                    <a:p>
                      <a:pPr algn="ctr"/>
                      <a:r>
                        <a:rPr lang="en-US" b="1">
                          <a:solidFill>
                            <a:schemeClr val="accent5"/>
                          </a:solidFill>
                          <a:latin typeface="DM Sans" pitchFamily="2" charset="77"/>
                        </a:rPr>
                        <a:t>E</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555191969"/>
                  </a:ext>
                </a:extLst>
              </a:tr>
            </a:tbl>
          </a:graphicData>
        </a:graphic>
      </p:graphicFrame>
    </p:spTree>
    <p:extLst>
      <p:ext uri="{BB962C8B-B14F-4D97-AF65-F5344CB8AC3E}">
        <p14:creationId xmlns:p14="http://schemas.microsoft.com/office/powerpoint/2010/main" val="4063541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agull">
            <a:extLst>
              <a:ext uri="{FF2B5EF4-FFF2-40B4-BE49-F238E27FC236}">
                <a16:creationId xmlns:a16="http://schemas.microsoft.com/office/drawing/2014/main" id="{E67EB5BE-AD62-797D-672B-9321BF2FCD60}"/>
              </a:ext>
            </a:extLst>
          </p:cNvPr>
          <p:cNvPicPr>
            <a:picLocks noChangeAspect="1"/>
          </p:cNvPicPr>
          <p:nvPr/>
        </p:nvPicPr>
        <p:blipFill>
          <a:blip r:embed="rId3"/>
          <a:stretch>
            <a:fillRect/>
          </a:stretch>
        </p:blipFill>
        <p:spPr>
          <a:xfrm>
            <a:off x="-712786" y="1881454"/>
            <a:ext cx="546100" cy="279400"/>
          </a:xfrm>
          <a:prstGeom prst="rect">
            <a:avLst/>
          </a:prstGeom>
        </p:spPr>
      </p:pic>
      <p:sp>
        <p:nvSpPr>
          <p:cNvPr id="2" name="Title 1">
            <a:extLst>
              <a:ext uri="{FF2B5EF4-FFF2-40B4-BE49-F238E27FC236}">
                <a16:creationId xmlns:a16="http://schemas.microsoft.com/office/drawing/2014/main" id="{6FCDE854-C270-C92B-A24A-DFE801EEC3CC}"/>
              </a:ext>
            </a:extLst>
          </p:cNvPr>
          <p:cNvSpPr>
            <a:spLocks noGrp="1"/>
          </p:cNvSpPr>
          <p:nvPr>
            <p:ph type="title"/>
          </p:nvPr>
        </p:nvSpPr>
        <p:spPr/>
        <p:txBody>
          <a:bodyPr/>
          <a:lstStyle/>
          <a:p>
            <a:r>
              <a:rPr lang="en-US"/>
              <a:t>Pairwise Comparison – Example</a:t>
            </a:r>
          </a:p>
        </p:txBody>
      </p:sp>
      <p:sp>
        <p:nvSpPr>
          <p:cNvPr id="4" name="Footer Placeholder 3">
            <a:extLst>
              <a:ext uri="{FF2B5EF4-FFF2-40B4-BE49-F238E27FC236}">
                <a16:creationId xmlns:a16="http://schemas.microsoft.com/office/drawing/2014/main" id="{41A88460-580E-A860-750A-CBAAB5F0A8BF}"/>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AF4DCD46-FC95-B50C-CDC3-C0C297D09DE2}"/>
              </a:ext>
            </a:extLst>
          </p:cNvPr>
          <p:cNvSpPr>
            <a:spLocks noGrp="1"/>
          </p:cNvSpPr>
          <p:nvPr>
            <p:ph type="sldNum" sz="quarter" idx="12"/>
          </p:nvPr>
        </p:nvSpPr>
        <p:spPr/>
        <p:txBody>
          <a:bodyPr/>
          <a:lstStyle/>
          <a:p>
            <a:fld id="{16C5AC08-0ACD-404A-9C9F-AB39E786C34A}" type="slidenum">
              <a:rPr lang="en-GB"/>
              <a:t>52</a:t>
            </a:fld>
            <a:endParaRPr lang="en-GB"/>
          </a:p>
        </p:txBody>
      </p:sp>
      <p:sp>
        <p:nvSpPr>
          <p:cNvPr id="6" name="Text Placeholder 5">
            <a:extLst>
              <a:ext uri="{FF2B5EF4-FFF2-40B4-BE49-F238E27FC236}">
                <a16:creationId xmlns:a16="http://schemas.microsoft.com/office/drawing/2014/main" id="{02532B19-71E4-12D5-612D-3B8927D449F9}"/>
              </a:ext>
            </a:extLst>
          </p:cNvPr>
          <p:cNvSpPr>
            <a:spLocks noGrp="1"/>
          </p:cNvSpPr>
          <p:nvPr>
            <p:ph type="body" sz="quarter" idx="13"/>
          </p:nvPr>
        </p:nvSpPr>
        <p:spPr/>
        <p:txBody>
          <a:bodyPr/>
          <a:lstStyle/>
          <a:p>
            <a:r>
              <a:rPr lang="en-US" dirty="0"/>
              <a:t>Pairwise Comparison</a:t>
            </a:r>
          </a:p>
        </p:txBody>
      </p:sp>
      <p:pic>
        <p:nvPicPr>
          <p:cNvPr id="10" name="cloudown">
            <a:extLst>
              <a:ext uri="{FF2B5EF4-FFF2-40B4-BE49-F238E27FC236}">
                <a16:creationId xmlns:a16="http://schemas.microsoft.com/office/drawing/2014/main" id="{E6C4C203-175F-8C1C-891A-E7C3ADA43F8A}"/>
              </a:ext>
            </a:extLst>
          </p:cNvPr>
          <p:cNvPicPr>
            <a:picLocks noChangeAspect="1"/>
          </p:cNvPicPr>
          <p:nvPr/>
        </p:nvPicPr>
        <p:blipFill>
          <a:blip r:embed="rId4"/>
          <a:stretch>
            <a:fillRect/>
          </a:stretch>
        </p:blipFill>
        <p:spPr>
          <a:xfrm>
            <a:off x="12218987" y="2444386"/>
            <a:ext cx="470554" cy="294096"/>
          </a:xfrm>
          <a:prstGeom prst="rect">
            <a:avLst/>
          </a:prstGeom>
        </p:spPr>
      </p:pic>
      <p:pic>
        <p:nvPicPr>
          <p:cNvPr id="11" name="cloudup">
            <a:extLst>
              <a:ext uri="{FF2B5EF4-FFF2-40B4-BE49-F238E27FC236}">
                <a16:creationId xmlns:a16="http://schemas.microsoft.com/office/drawing/2014/main" id="{BC705E0B-9CB4-9181-86E7-A7A78F0F8508}"/>
              </a:ext>
            </a:extLst>
          </p:cNvPr>
          <p:cNvPicPr>
            <a:picLocks noChangeAspect="1"/>
          </p:cNvPicPr>
          <p:nvPr/>
        </p:nvPicPr>
        <p:blipFill>
          <a:blip r:embed="rId5"/>
          <a:srcRect/>
          <a:stretch/>
        </p:blipFill>
        <p:spPr>
          <a:xfrm>
            <a:off x="12689541" y="1531982"/>
            <a:ext cx="470553" cy="294096"/>
          </a:xfrm>
          <a:prstGeom prst="rect">
            <a:avLst/>
          </a:prstGeom>
        </p:spPr>
      </p:pic>
      <p:sp>
        <p:nvSpPr>
          <p:cNvPr id="12" name="Rectangle 11">
            <a:extLst>
              <a:ext uri="{FF2B5EF4-FFF2-40B4-BE49-F238E27FC236}">
                <a16:creationId xmlns:a16="http://schemas.microsoft.com/office/drawing/2014/main" id="{E86B87C1-EF54-2DB4-0A90-088A4E6EE8E7}"/>
              </a:ext>
            </a:extLst>
          </p:cNvPr>
          <p:cNvSpPr/>
          <p:nvPr/>
        </p:nvSpPr>
        <p:spPr>
          <a:xfrm>
            <a:off x="0" y="1377950"/>
            <a:ext cx="6292850" cy="1841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D864A7-9444-905B-F871-9ABB2364E227}"/>
              </a:ext>
            </a:extLst>
          </p:cNvPr>
          <p:cNvSpPr>
            <a:spLocks noGrp="1"/>
          </p:cNvSpPr>
          <p:nvPr>
            <p:ph idx="1"/>
          </p:nvPr>
        </p:nvSpPr>
        <p:spPr>
          <a:xfrm>
            <a:off x="1077913" y="1520825"/>
            <a:ext cx="5214937" cy="5019720"/>
          </a:xfrm>
        </p:spPr>
        <p:txBody>
          <a:bodyPr/>
          <a:lstStyle/>
          <a:p>
            <a:pPr lvl="2"/>
            <a:r>
              <a:rPr lang="en-US" dirty="0"/>
              <a:t>Five friends want to go on a holiday together</a:t>
            </a:r>
          </a:p>
          <a:p>
            <a:pPr lvl="2"/>
            <a:r>
              <a:rPr lang="en-US" dirty="0"/>
              <a:t>Each has their own views on where the group should go </a:t>
            </a:r>
          </a:p>
          <a:p>
            <a:pPr lvl="2"/>
            <a:r>
              <a:rPr lang="en-US" dirty="0"/>
              <a:t>How should they choose? </a:t>
            </a:r>
            <a:br>
              <a:rPr lang="en-US" dirty="0"/>
            </a:br>
            <a:r>
              <a:rPr lang="en-US" dirty="0"/>
              <a:t>They don’t want to pick out </a:t>
            </a:r>
            <a:br>
              <a:rPr lang="en-US" dirty="0"/>
            </a:br>
            <a:r>
              <a:rPr lang="en-US" dirty="0"/>
              <a:t>of a hat.</a:t>
            </a:r>
          </a:p>
          <a:p>
            <a:pPr lvl="2"/>
            <a:endParaRPr lang="en-US" dirty="0"/>
          </a:p>
          <a:p>
            <a:pPr lvl="2"/>
            <a:endParaRPr lang="en-US" dirty="0"/>
          </a:p>
          <a:p>
            <a:pPr lvl="2"/>
            <a:endParaRPr lang="en-US" dirty="0"/>
          </a:p>
          <a:p>
            <a:pPr lvl="2"/>
            <a:endParaRPr lang="en-US" dirty="0"/>
          </a:p>
        </p:txBody>
      </p:sp>
      <p:pic>
        <p:nvPicPr>
          <p:cNvPr id="8" name="Picture 7">
            <a:extLst>
              <a:ext uri="{FF2B5EF4-FFF2-40B4-BE49-F238E27FC236}">
                <a16:creationId xmlns:a16="http://schemas.microsoft.com/office/drawing/2014/main" id="{E4C24425-0A88-DA64-AF78-CE87A9328C31}"/>
              </a:ext>
            </a:extLst>
          </p:cNvPr>
          <p:cNvPicPr>
            <a:picLocks noChangeAspect="1"/>
          </p:cNvPicPr>
          <p:nvPr/>
        </p:nvPicPr>
        <p:blipFill>
          <a:blip r:embed="rId6"/>
          <a:srcRect/>
          <a:stretch/>
        </p:blipFill>
        <p:spPr>
          <a:xfrm>
            <a:off x="8949690" y="1882775"/>
            <a:ext cx="977900" cy="774700"/>
          </a:xfrm>
          <a:prstGeom prst="rect">
            <a:avLst/>
          </a:prstGeom>
        </p:spPr>
      </p:pic>
      <p:cxnSp>
        <p:nvCxnSpPr>
          <p:cNvPr id="14" name="Straight Connector 13">
            <a:extLst>
              <a:ext uri="{FF2B5EF4-FFF2-40B4-BE49-F238E27FC236}">
                <a16:creationId xmlns:a16="http://schemas.microsoft.com/office/drawing/2014/main" id="{7131D360-F1CA-1ECD-9728-2F3F46D47231}"/>
              </a:ext>
            </a:extLst>
          </p:cNvPr>
          <p:cNvCxnSpPr/>
          <p:nvPr/>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71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1.25E-6 1.48148E-6 L 1.25E-6 -0.04213 " pathEditMode="relative" rAng="0" ptsTypes="AA">
                                      <p:cBhvr>
                                        <p:cTn id="6" dur="5000" fill="hold"/>
                                        <p:tgtEl>
                                          <p:spTgt spid="8"/>
                                        </p:tgtEl>
                                        <p:attrNameLst>
                                          <p:attrName>ppt_x</p:attrName>
                                          <p:attrName>ppt_y</p:attrName>
                                        </p:attrNameLst>
                                      </p:cBhvr>
                                      <p:rCtr x="0" y="-2106"/>
                                    </p:animMotion>
                                  </p:childTnLst>
                                </p:cTn>
                              </p:par>
                              <p:par>
                                <p:cTn id="7" presetID="35" presetClass="path" presetSubtype="0" repeatCount="indefinite" accel="50000" decel="50000" fill="hold" nodeType="withEffect">
                                  <p:stCondLst>
                                    <p:cond delay="0"/>
                                  </p:stCondLst>
                                  <p:childTnLst>
                                    <p:animMotion origin="layout" path="M -4.375E-6 2.22222E-6 L -1.05664 2.22222E-6 " pathEditMode="relative" rAng="0" ptsTypes="AA">
                                      <p:cBhvr>
                                        <p:cTn id="8" dur="240000" fill="hold"/>
                                        <p:tgtEl>
                                          <p:spTgt spid="10"/>
                                        </p:tgtEl>
                                        <p:attrNameLst>
                                          <p:attrName>ppt_x</p:attrName>
                                          <p:attrName>ppt_y</p:attrName>
                                        </p:attrNameLst>
                                      </p:cBhvr>
                                      <p:rCtr x="-52839" y="0"/>
                                    </p:animMotion>
                                  </p:childTnLst>
                                </p:cTn>
                              </p:par>
                              <p:par>
                                <p:cTn id="9" presetID="35" presetClass="path" presetSubtype="0" decel="50000" fill="hold" nodeType="withEffect">
                                  <p:stCondLst>
                                    <p:cond delay="0"/>
                                  </p:stCondLst>
                                  <p:childTnLst>
                                    <p:animMotion origin="layout" path="M 3.95833E-6 4.07407E-6 L -1.28334 4.07407E-6 " pathEditMode="relative" rAng="0" ptsTypes="AA">
                                      <p:cBhvr>
                                        <p:cTn id="10" dur="300000" fill="hold"/>
                                        <p:tgtEl>
                                          <p:spTgt spid="11"/>
                                        </p:tgtEl>
                                        <p:attrNameLst>
                                          <p:attrName>ppt_x</p:attrName>
                                          <p:attrName>ppt_y</p:attrName>
                                        </p:attrNameLst>
                                      </p:cBhvr>
                                      <p:rCtr x="-64167" y="0"/>
                                    </p:animMotion>
                                  </p:childTnLst>
                                </p:cTn>
                              </p:par>
                              <p:par>
                                <p:cTn id="11" presetID="0" presetClass="path" presetSubtype="0" accel="50000" autoRev="1" fill="hold" nodeType="withEffect">
                                  <p:stCondLst>
                                    <p:cond delay="0"/>
                                  </p:stCondLst>
                                  <p:childTnLst>
                                    <p:animMotion origin="layout" path="M 0.00065 -0.00024 C 0.03516 -0.02639 0.06979 -0.05278 0.12982 -0.04375 C 0.18959 -0.03473 0.28412 0.05439 0.35977 0.05393 C 0.43555 0.0537 0.51107 -0.04468 0.58399 -0.04514 C 0.6569 -0.04584 0.72266 0.04976 0.79766 0.05092 C 0.87266 0.05231 0.96706 -0.03658 1.03399 -0.0375 C 1.10078 -0.0382 1.13933 0.04676 1.19883 0.04629 " pathEditMode="relative" rAng="0" ptsTypes="AAAAAAA">
                                      <p:cBhvr>
                                        <p:cTn id="12" dur="120000" fill="hold"/>
                                        <p:tgtEl>
                                          <p:spTgt spid="9"/>
                                        </p:tgtEl>
                                        <p:attrNameLst>
                                          <p:attrName>ppt_x</p:attrName>
                                          <p:attrName>ppt_y</p:attrName>
                                        </p:attrNameLst>
                                      </p:cBhvr>
                                      <p:rCtr x="59909" y="4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44B39E-CD2C-B049-861F-949C7CC5EA60}"/>
              </a:ext>
            </a:extLst>
          </p:cNvPr>
          <p:cNvSpPr>
            <a:spLocks noGrp="1"/>
          </p:cNvSpPr>
          <p:nvPr>
            <p:ph idx="1"/>
          </p:nvPr>
        </p:nvSpPr>
        <p:spPr>
          <a:xfrm>
            <a:off x="4206241" y="1520825"/>
            <a:ext cx="7843520" cy="5019720"/>
          </a:xfrm>
        </p:spPr>
        <p:txBody>
          <a:bodyPr/>
          <a:lstStyle/>
          <a:p>
            <a:pPr lvl="1">
              <a:lnSpc>
                <a:spcPct val="80000"/>
              </a:lnSpc>
              <a:spcAft>
                <a:spcPts val="1200"/>
              </a:spcAft>
            </a:pPr>
            <a:r>
              <a:rPr lang="en-US" sz="1950"/>
              <a:t>Each person picks their ideal place to go away on the trip </a:t>
            </a:r>
          </a:p>
          <a:p>
            <a:pPr lvl="1">
              <a:lnSpc>
                <a:spcPct val="80000"/>
              </a:lnSpc>
              <a:spcAft>
                <a:spcPts val="1200"/>
              </a:spcAft>
            </a:pPr>
            <a:r>
              <a:rPr lang="en-US" sz="1950"/>
              <a:t>The group agree a simple criteria to compare against one another</a:t>
            </a:r>
          </a:p>
          <a:p>
            <a:pPr lvl="2">
              <a:lnSpc>
                <a:spcPct val="80000"/>
              </a:lnSpc>
              <a:spcAft>
                <a:spcPts val="1200"/>
              </a:spcAft>
            </a:pPr>
            <a:r>
              <a:rPr lang="en-US" sz="1950"/>
              <a:t>Shouldn’t break the bank (&lt;£1,000pp)</a:t>
            </a:r>
          </a:p>
          <a:p>
            <a:pPr lvl="2">
              <a:lnSpc>
                <a:spcPct val="80000"/>
              </a:lnSpc>
              <a:spcAft>
                <a:spcPts val="1200"/>
              </a:spcAft>
            </a:pPr>
            <a:r>
              <a:rPr lang="en-US" sz="1950"/>
              <a:t>Something to do for everyone (i.e. time to relax, cultural activities, highly rated restaurants, good nightlife)</a:t>
            </a:r>
          </a:p>
          <a:p>
            <a:pPr lvl="2">
              <a:lnSpc>
                <a:spcPct val="80000"/>
              </a:lnSpc>
              <a:spcAft>
                <a:spcPts val="1200"/>
              </a:spcAft>
            </a:pPr>
            <a:r>
              <a:rPr lang="en-US" sz="1950"/>
              <a:t>Flights from Liverpool or Manchester airports (if applicable)</a:t>
            </a:r>
          </a:p>
          <a:p>
            <a:pPr lvl="2">
              <a:lnSpc>
                <a:spcPct val="80000"/>
              </a:lnSpc>
              <a:spcAft>
                <a:spcPts val="1200"/>
              </a:spcAft>
            </a:pPr>
            <a:r>
              <a:rPr lang="en-US" sz="1950"/>
              <a:t>Double and triple rooms so no-one is sleeping on their own</a:t>
            </a:r>
          </a:p>
          <a:p>
            <a:pPr lvl="2">
              <a:lnSpc>
                <a:spcPct val="80000"/>
              </a:lnSpc>
              <a:spcAft>
                <a:spcPts val="1200"/>
              </a:spcAft>
            </a:pPr>
            <a:r>
              <a:rPr lang="en-US" sz="1950"/>
              <a:t>Not too short (a week is better).</a:t>
            </a:r>
          </a:p>
          <a:p>
            <a:pPr lvl="1">
              <a:lnSpc>
                <a:spcPct val="80000"/>
              </a:lnSpc>
              <a:spcAft>
                <a:spcPts val="1200"/>
              </a:spcAft>
            </a:pPr>
            <a:endParaRPr lang="en-US" sz="1950"/>
          </a:p>
          <a:p>
            <a:pPr lvl="1">
              <a:lnSpc>
                <a:spcPct val="80000"/>
              </a:lnSpc>
              <a:spcAft>
                <a:spcPts val="1200"/>
              </a:spcAft>
            </a:pPr>
            <a:endParaRPr lang="en-US" sz="1950"/>
          </a:p>
        </p:txBody>
      </p:sp>
      <p:sp>
        <p:nvSpPr>
          <p:cNvPr id="4" name="Footer Placeholder 3">
            <a:extLst>
              <a:ext uri="{FF2B5EF4-FFF2-40B4-BE49-F238E27FC236}">
                <a16:creationId xmlns:a16="http://schemas.microsoft.com/office/drawing/2014/main" id="{F631C513-57E0-73EF-C9E5-0135DA85697E}"/>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943A1B93-2F09-EE61-16D1-1B0B83D66662}"/>
              </a:ext>
            </a:extLst>
          </p:cNvPr>
          <p:cNvSpPr>
            <a:spLocks noGrp="1"/>
          </p:cNvSpPr>
          <p:nvPr>
            <p:ph type="sldNum" sz="quarter" idx="12"/>
          </p:nvPr>
        </p:nvSpPr>
        <p:spPr/>
        <p:txBody>
          <a:bodyPr/>
          <a:lstStyle/>
          <a:p>
            <a:fld id="{16C5AC08-0ACD-404A-9C9F-AB39E786C34A}" type="slidenum">
              <a:rPr lang="en-GB"/>
              <a:t>53</a:t>
            </a:fld>
            <a:endParaRPr lang="en-GB"/>
          </a:p>
        </p:txBody>
      </p:sp>
      <p:sp>
        <p:nvSpPr>
          <p:cNvPr id="6" name="Text Placeholder 5">
            <a:extLst>
              <a:ext uri="{FF2B5EF4-FFF2-40B4-BE49-F238E27FC236}">
                <a16:creationId xmlns:a16="http://schemas.microsoft.com/office/drawing/2014/main" id="{7D21E6D8-DD4B-2A2C-C5C7-D9AF41790B9D}"/>
              </a:ext>
            </a:extLst>
          </p:cNvPr>
          <p:cNvSpPr>
            <a:spLocks noGrp="1"/>
          </p:cNvSpPr>
          <p:nvPr>
            <p:ph type="body" sz="quarter" idx="13"/>
          </p:nvPr>
        </p:nvSpPr>
        <p:spPr/>
        <p:txBody>
          <a:bodyPr/>
          <a:lstStyle/>
          <a:p>
            <a:r>
              <a:rPr lang="en-US" dirty="0"/>
              <a:t>Pairwise Comparison</a:t>
            </a:r>
          </a:p>
          <a:p>
            <a:endParaRPr lang="en-US" dirty="0"/>
          </a:p>
        </p:txBody>
      </p:sp>
      <p:pic>
        <p:nvPicPr>
          <p:cNvPr id="8" name="Picture 7">
            <a:extLst>
              <a:ext uri="{FF2B5EF4-FFF2-40B4-BE49-F238E27FC236}">
                <a16:creationId xmlns:a16="http://schemas.microsoft.com/office/drawing/2014/main" id="{BE97CEA5-E4E5-A358-0D46-44D5E1108D6B}"/>
              </a:ext>
            </a:extLst>
          </p:cNvPr>
          <p:cNvPicPr>
            <a:picLocks noChangeAspect="1"/>
          </p:cNvPicPr>
          <p:nvPr/>
        </p:nvPicPr>
        <p:blipFill>
          <a:blip r:embed="rId3"/>
          <a:stretch>
            <a:fillRect/>
          </a:stretch>
        </p:blipFill>
        <p:spPr>
          <a:xfrm>
            <a:off x="1614171" y="1836420"/>
            <a:ext cx="1587500" cy="1587500"/>
          </a:xfrm>
          <a:prstGeom prst="rect">
            <a:avLst/>
          </a:prstGeom>
        </p:spPr>
      </p:pic>
      <p:pic>
        <p:nvPicPr>
          <p:cNvPr id="9" name="Picture 8">
            <a:extLst>
              <a:ext uri="{FF2B5EF4-FFF2-40B4-BE49-F238E27FC236}">
                <a16:creationId xmlns:a16="http://schemas.microsoft.com/office/drawing/2014/main" id="{341011F8-ADCB-64CD-7378-C4F391A0933A}"/>
              </a:ext>
            </a:extLst>
          </p:cNvPr>
          <p:cNvPicPr>
            <a:picLocks noChangeAspect="1"/>
          </p:cNvPicPr>
          <p:nvPr/>
        </p:nvPicPr>
        <p:blipFill>
          <a:blip r:embed="rId4"/>
          <a:stretch>
            <a:fillRect/>
          </a:stretch>
        </p:blipFill>
        <p:spPr>
          <a:xfrm>
            <a:off x="2090421" y="1965325"/>
            <a:ext cx="635000" cy="812800"/>
          </a:xfrm>
          <a:prstGeom prst="rect">
            <a:avLst/>
          </a:prstGeom>
        </p:spPr>
      </p:pic>
      <p:pic>
        <p:nvPicPr>
          <p:cNvPr id="11" name="Picture 10">
            <a:extLst>
              <a:ext uri="{FF2B5EF4-FFF2-40B4-BE49-F238E27FC236}">
                <a16:creationId xmlns:a16="http://schemas.microsoft.com/office/drawing/2014/main" id="{C3F46BE8-92D1-5ADA-208A-14791D51FC1A}"/>
              </a:ext>
            </a:extLst>
          </p:cNvPr>
          <p:cNvPicPr>
            <a:picLocks noChangeAspect="1"/>
          </p:cNvPicPr>
          <p:nvPr/>
        </p:nvPicPr>
        <p:blipFill>
          <a:blip r:embed="rId5"/>
          <a:stretch>
            <a:fillRect/>
          </a:stretch>
        </p:blipFill>
        <p:spPr>
          <a:xfrm>
            <a:off x="2644775" y="1377950"/>
            <a:ext cx="635000" cy="762000"/>
          </a:xfrm>
          <a:prstGeom prst="rect">
            <a:avLst/>
          </a:prstGeom>
        </p:spPr>
      </p:pic>
      <p:pic>
        <p:nvPicPr>
          <p:cNvPr id="12" name="Picture 11">
            <a:extLst>
              <a:ext uri="{FF2B5EF4-FFF2-40B4-BE49-F238E27FC236}">
                <a16:creationId xmlns:a16="http://schemas.microsoft.com/office/drawing/2014/main" id="{AAFE27DD-ACBF-ACE2-5B92-ABA77D5EC66C}"/>
              </a:ext>
            </a:extLst>
          </p:cNvPr>
          <p:cNvPicPr>
            <a:picLocks noChangeAspect="1"/>
          </p:cNvPicPr>
          <p:nvPr/>
        </p:nvPicPr>
        <p:blipFill>
          <a:blip r:embed="rId6"/>
          <a:stretch>
            <a:fillRect/>
          </a:stretch>
        </p:blipFill>
        <p:spPr>
          <a:xfrm>
            <a:off x="2962275" y="2371725"/>
            <a:ext cx="812800" cy="635000"/>
          </a:xfrm>
          <a:prstGeom prst="rect">
            <a:avLst/>
          </a:prstGeom>
        </p:spPr>
      </p:pic>
      <p:pic>
        <p:nvPicPr>
          <p:cNvPr id="13" name="Picture 12">
            <a:extLst>
              <a:ext uri="{FF2B5EF4-FFF2-40B4-BE49-F238E27FC236}">
                <a16:creationId xmlns:a16="http://schemas.microsoft.com/office/drawing/2014/main" id="{AAF254B3-C0D9-EC53-3611-20CFACCBD1E0}"/>
              </a:ext>
            </a:extLst>
          </p:cNvPr>
          <p:cNvPicPr>
            <a:picLocks noChangeAspect="1"/>
          </p:cNvPicPr>
          <p:nvPr/>
        </p:nvPicPr>
        <p:blipFill>
          <a:blip r:embed="rId7"/>
          <a:stretch>
            <a:fillRect/>
          </a:stretch>
        </p:blipFill>
        <p:spPr>
          <a:xfrm>
            <a:off x="1239838" y="2901950"/>
            <a:ext cx="774700" cy="635000"/>
          </a:xfrm>
          <a:prstGeom prst="rect">
            <a:avLst/>
          </a:prstGeom>
        </p:spPr>
      </p:pic>
      <p:pic>
        <p:nvPicPr>
          <p:cNvPr id="14" name="Picture 13">
            <a:extLst>
              <a:ext uri="{FF2B5EF4-FFF2-40B4-BE49-F238E27FC236}">
                <a16:creationId xmlns:a16="http://schemas.microsoft.com/office/drawing/2014/main" id="{1271CB07-C219-5028-6ED4-42A27C20136A}"/>
              </a:ext>
            </a:extLst>
          </p:cNvPr>
          <p:cNvPicPr>
            <a:picLocks noChangeAspect="1"/>
          </p:cNvPicPr>
          <p:nvPr/>
        </p:nvPicPr>
        <p:blipFill>
          <a:blip r:embed="rId8"/>
          <a:stretch>
            <a:fillRect/>
          </a:stretch>
        </p:blipFill>
        <p:spPr>
          <a:xfrm>
            <a:off x="1214438" y="1803400"/>
            <a:ext cx="660400" cy="673100"/>
          </a:xfrm>
          <a:prstGeom prst="rect">
            <a:avLst/>
          </a:prstGeom>
        </p:spPr>
      </p:pic>
      <p:sp>
        <p:nvSpPr>
          <p:cNvPr id="10" name="Rectangle 9">
            <a:extLst>
              <a:ext uri="{FF2B5EF4-FFF2-40B4-BE49-F238E27FC236}">
                <a16:creationId xmlns:a16="http://schemas.microsoft.com/office/drawing/2014/main" id="{BA3C2D13-4130-6963-B4EC-D2D6A63BF537}"/>
              </a:ext>
            </a:extLst>
          </p:cNvPr>
          <p:cNvSpPr/>
          <p:nvPr/>
        </p:nvSpPr>
        <p:spPr>
          <a:xfrm>
            <a:off x="1077913" y="1"/>
            <a:ext cx="2651125" cy="1377949"/>
          </a:xfrm>
          <a:prstGeom prst="rect">
            <a:avLst/>
          </a:prstGeom>
          <a:gradFill>
            <a:gsLst>
              <a:gs pos="51000">
                <a:schemeClr val="bg1"/>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9D0ED4-1E69-5D35-7240-00E14DA507F0}"/>
              </a:ext>
            </a:extLst>
          </p:cNvPr>
          <p:cNvSpPr>
            <a:spLocks noGrp="1"/>
          </p:cNvSpPr>
          <p:nvPr>
            <p:ph type="title"/>
          </p:nvPr>
        </p:nvSpPr>
        <p:spPr/>
        <p:txBody>
          <a:bodyPr/>
          <a:lstStyle/>
          <a:p>
            <a:r>
              <a:rPr lang="en-US"/>
              <a:t>Pairwise Comparison – Example</a:t>
            </a:r>
          </a:p>
        </p:txBody>
      </p:sp>
    </p:spTree>
    <p:extLst>
      <p:ext uri="{BB962C8B-B14F-4D97-AF65-F5344CB8AC3E}">
        <p14:creationId xmlns:p14="http://schemas.microsoft.com/office/powerpoint/2010/main" val="189634607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accel="50000" fill="hold" nodeType="withEffect" p14:presetBounceEnd="50000">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14:bounceEnd="50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accel="50000" fill="hold" nodeType="withEffect" p14:presetBounceEnd="50000">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1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accel="50000" fill="hold" nodeType="withEffect" p14:presetBounceEnd="50000">
                                      <p:stCondLst>
                                        <p:cond delay="300"/>
                                      </p:stCondLst>
                                      <p:childTnLst>
                                        <p:set>
                                          <p:cBhvr>
                                            <p:cTn id="18" dur="1" fill="hold">
                                              <p:stCondLst>
                                                <p:cond delay="0"/>
                                              </p:stCondLst>
                                            </p:cTn>
                                            <p:tgtEl>
                                              <p:spTgt spid="11"/>
                                            </p:tgtEl>
                                            <p:attrNameLst>
                                              <p:attrName>style.visibility</p:attrName>
                                            </p:attrNameLst>
                                          </p:cBhvr>
                                          <p:to>
                                            <p:strVal val="visible"/>
                                          </p:to>
                                        </p:set>
                                        <p:anim calcmode="lin" valueType="num" p14:bounceEnd="50000">
                                          <p:cBhvr additive="base">
                                            <p:cTn id="19"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0" dur="10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1" accel="50000" fill="hold" nodeType="withEffect" p14:presetBounceEnd="50000">
                                      <p:stCondLst>
                                        <p:cond delay="400"/>
                                      </p:stCondLst>
                                      <p:childTnLst>
                                        <p:set>
                                          <p:cBhvr>
                                            <p:cTn id="22" dur="1" fill="hold">
                                              <p:stCondLst>
                                                <p:cond delay="0"/>
                                              </p:stCondLst>
                                            </p:cTn>
                                            <p:tgtEl>
                                              <p:spTgt spid="13"/>
                                            </p:tgtEl>
                                            <p:attrNameLst>
                                              <p:attrName>style.visibility</p:attrName>
                                            </p:attrNameLst>
                                          </p:cBhvr>
                                          <p:to>
                                            <p:strVal val="visible"/>
                                          </p:to>
                                        </p:set>
                                        <p:anim calcmode="lin" valueType="num" p14:bounceEnd="50000">
                                          <p:cBhvr additive="base">
                                            <p:cTn id="23" dur="10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4"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accel="50000" fill="hold" nodeType="withEffect">
                                      <p:stCondLst>
                                        <p:cond delay="2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accel="5000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accel="50000" fill="hold" nodeType="withEffect">
                                      <p:stCondLst>
                                        <p:cond delay="3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1" accel="50000" fill="hold" nodeType="withEffect">
                                      <p:stCondLst>
                                        <p:cond delay="4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000" fill="hold"/>
                                            <p:tgtEl>
                                              <p:spTgt spid="13"/>
                                            </p:tgtEl>
                                            <p:attrNameLst>
                                              <p:attrName>ppt_x</p:attrName>
                                            </p:attrNameLst>
                                          </p:cBhvr>
                                          <p:tavLst>
                                            <p:tav tm="0">
                                              <p:val>
                                                <p:strVal val="#ppt_x"/>
                                              </p:val>
                                            </p:tav>
                                            <p:tav tm="100000">
                                              <p:val>
                                                <p:strVal val="#ppt_x"/>
                                              </p:val>
                                            </p:tav>
                                          </p:tavLst>
                                        </p:anim>
                                        <p:anim calcmode="lin" valueType="num">
                                          <p:cBhvr additive="base">
                                            <p:cTn id="24"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8C8E-1427-EDF8-ECB1-1D589969811C}"/>
              </a:ext>
            </a:extLst>
          </p:cNvPr>
          <p:cNvSpPr>
            <a:spLocks noGrp="1"/>
          </p:cNvSpPr>
          <p:nvPr>
            <p:ph type="title"/>
          </p:nvPr>
        </p:nvSpPr>
        <p:spPr/>
        <p:txBody>
          <a:bodyPr/>
          <a:lstStyle/>
          <a:p>
            <a:r>
              <a:rPr lang="en-US"/>
              <a:t>Pairwise Comparison </a:t>
            </a:r>
          </a:p>
        </p:txBody>
      </p:sp>
      <p:sp>
        <p:nvSpPr>
          <p:cNvPr id="4" name="Footer Placeholder 3">
            <a:extLst>
              <a:ext uri="{FF2B5EF4-FFF2-40B4-BE49-F238E27FC236}">
                <a16:creationId xmlns:a16="http://schemas.microsoft.com/office/drawing/2014/main" id="{9922D0E2-59AC-C34E-7C1B-DBA8D9CCDCA3}"/>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109CF82B-7ABD-4086-6DC9-14DDBBDA6128}"/>
              </a:ext>
            </a:extLst>
          </p:cNvPr>
          <p:cNvSpPr>
            <a:spLocks noGrp="1"/>
          </p:cNvSpPr>
          <p:nvPr>
            <p:ph type="sldNum" sz="quarter" idx="12"/>
          </p:nvPr>
        </p:nvSpPr>
        <p:spPr/>
        <p:txBody>
          <a:bodyPr/>
          <a:lstStyle/>
          <a:p>
            <a:fld id="{16C5AC08-0ACD-404A-9C9F-AB39E786C34A}" type="slidenum">
              <a:rPr lang="en-GB"/>
              <a:t>54</a:t>
            </a:fld>
            <a:endParaRPr lang="en-GB"/>
          </a:p>
        </p:txBody>
      </p:sp>
      <p:sp>
        <p:nvSpPr>
          <p:cNvPr id="6" name="Text Placeholder 5">
            <a:extLst>
              <a:ext uri="{FF2B5EF4-FFF2-40B4-BE49-F238E27FC236}">
                <a16:creationId xmlns:a16="http://schemas.microsoft.com/office/drawing/2014/main" id="{2E908BCD-2242-9730-FF49-958627A96C28}"/>
              </a:ext>
            </a:extLst>
          </p:cNvPr>
          <p:cNvSpPr>
            <a:spLocks noGrp="1"/>
          </p:cNvSpPr>
          <p:nvPr>
            <p:ph type="body" sz="quarter" idx="13"/>
          </p:nvPr>
        </p:nvSpPr>
        <p:spPr/>
        <p:txBody>
          <a:bodyPr/>
          <a:lstStyle/>
          <a:p>
            <a:r>
              <a:rPr lang="en-US"/>
              <a:t>Pairwise Comparison </a:t>
            </a:r>
          </a:p>
        </p:txBody>
      </p:sp>
      <p:graphicFrame>
        <p:nvGraphicFramePr>
          <p:cNvPr id="8" name="Table 8">
            <a:extLst>
              <a:ext uri="{FF2B5EF4-FFF2-40B4-BE49-F238E27FC236}">
                <a16:creationId xmlns:a16="http://schemas.microsoft.com/office/drawing/2014/main" id="{9CA6E30F-D5C0-7F6A-8DA6-7C3E3D8B5840}"/>
              </a:ext>
            </a:extLst>
          </p:cNvPr>
          <p:cNvGraphicFramePr>
            <a:graphicFrameLocks noGrp="1"/>
          </p:cNvGraphicFramePr>
          <p:nvPr>
            <p:extLst>
              <p:ext uri="{D42A27DB-BD31-4B8C-83A1-F6EECF244321}">
                <p14:modId xmlns:p14="http://schemas.microsoft.com/office/powerpoint/2010/main" val="4113315038"/>
              </p:ext>
            </p:extLst>
          </p:nvPr>
        </p:nvGraphicFramePr>
        <p:xfrm>
          <a:off x="1077914" y="1520825"/>
          <a:ext cx="10872786" cy="5104600"/>
        </p:xfrm>
        <a:graphic>
          <a:graphicData uri="http://schemas.openxmlformats.org/drawingml/2006/table">
            <a:tbl>
              <a:tblPr firstRow="1" bandRow="1">
                <a:tableStyleId>{5940675A-B579-460E-94D1-54222C63F5DA}</a:tableStyleId>
              </a:tblPr>
              <a:tblGrid>
                <a:gridCol w="1812131">
                  <a:extLst>
                    <a:ext uri="{9D8B030D-6E8A-4147-A177-3AD203B41FA5}">
                      <a16:colId xmlns:a16="http://schemas.microsoft.com/office/drawing/2014/main" val="555372608"/>
                    </a:ext>
                  </a:extLst>
                </a:gridCol>
                <a:gridCol w="1812131">
                  <a:extLst>
                    <a:ext uri="{9D8B030D-6E8A-4147-A177-3AD203B41FA5}">
                      <a16:colId xmlns:a16="http://schemas.microsoft.com/office/drawing/2014/main" val="1287112233"/>
                    </a:ext>
                  </a:extLst>
                </a:gridCol>
                <a:gridCol w="1812131">
                  <a:extLst>
                    <a:ext uri="{9D8B030D-6E8A-4147-A177-3AD203B41FA5}">
                      <a16:colId xmlns:a16="http://schemas.microsoft.com/office/drawing/2014/main" val="4213043489"/>
                    </a:ext>
                  </a:extLst>
                </a:gridCol>
                <a:gridCol w="1812131">
                  <a:extLst>
                    <a:ext uri="{9D8B030D-6E8A-4147-A177-3AD203B41FA5}">
                      <a16:colId xmlns:a16="http://schemas.microsoft.com/office/drawing/2014/main" val="1796471938"/>
                    </a:ext>
                  </a:extLst>
                </a:gridCol>
                <a:gridCol w="1812131">
                  <a:extLst>
                    <a:ext uri="{9D8B030D-6E8A-4147-A177-3AD203B41FA5}">
                      <a16:colId xmlns:a16="http://schemas.microsoft.com/office/drawing/2014/main" val="3071291316"/>
                    </a:ext>
                  </a:extLst>
                </a:gridCol>
                <a:gridCol w="1812131">
                  <a:extLst>
                    <a:ext uri="{9D8B030D-6E8A-4147-A177-3AD203B41FA5}">
                      <a16:colId xmlns:a16="http://schemas.microsoft.com/office/drawing/2014/main" val="551606808"/>
                    </a:ext>
                  </a:extLst>
                </a:gridCol>
              </a:tblGrid>
              <a:tr h="1088555">
                <a:tc>
                  <a:txBody>
                    <a:bodyPr/>
                    <a:lstStyle/>
                    <a:p>
                      <a:endParaRPr lang="en-US" b="1">
                        <a:latin typeface="DM Sans" pitchFamily="2" charset="77"/>
                      </a:endParaRP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1</a:t>
                      </a:r>
                    </a:p>
                    <a:p>
                      <a:pPr algn="ctr"/>
                      <a:r>
                        <a:rPr lang="en-US" sz="1200" b="0">
                          <a:solidFill>
                            <a:schemeClr val="accent5"/>
                          </a:solidFill>
                          <a:latin typeface="DM Sans" pitchFamily="2" charset="77"/>
                        </a:rPr>
                        <a:t>All inclusive in </a:t>
                      </a:r>
                      <a:br>
                        <a:rPr lang="en-US" sz="1200" b="0">
                          <a:solidFill>
                            <a:schemeClr val="accent5"/>
                          </a:solidFill>
                          <a:latin typeface="DM Sans" pitchFamily="2" charset="77"/>
                        </a:rPr>
                      </a:br>
                      <a:r>
                        <a:rPr lang="en-US" sz="1200" b="0">
                          <a:solidFill>
                            <a:schemeClr val="accent5"/>
                          </a:solidFill>
                          <a:latin typeface="DM Sans" pitchFamily="2" charset="77"/>
                        </a:rPr>
                        <a:t>Costa del Sol</a:t>
                      </a:r>
                      <a:br>
                        <a:rPr lang="en-US" sz="1200" b="0">
                          <a:solidFill>
                            <a:schemeClr val="accent5"/>
                          </a:solidFill>
                          <a:latin typeface="DM Sans" pitchFamily="2" charset="77"/>
                        </a:rPr>
                      </a:br>
                      <a:r>
                        <a:rPr lang="en-US" sz="1200" b="0">
                          <a:solidFill>
                            <a:schemeClr val="accent5"/>
                          </a:solidFill>
                          <a:latin typeface="DM Sans" pitchFamily="2" charset="77"/>
                        </a:rPr>
                        <a:t>(£800 pp for 7 nights)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City break</a:t>
                      </a: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to New York </a:t>
                      </a: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(£1,200pp for 4 nights)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Cruise in </a:t>
                      </a: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the med </a:t>
                      </a: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(£1,099pp for 5 nights)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Interrail between Madrid, Barcelona </a:t>
                      </a: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and Valencia </a:t>
                      </a: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(£899pp for 6 nights)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Center Parcs </a:t>
                      </a: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(£950pp for 5 nights)</a:t>
                      </a:r>
                      <a:endParaRPr lang="en-US" b="1">
                        <a:solidFill>
                          <a:schemeClr val="accent5"/>
                        </a:solidFill>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08879327"/>
                  </a:ext>
                </a:extLst>
              </a:tr>
              <a:tr h="801464">
                <a:tc>
                  <a:txBody>
                    <a:bodyPr/>
                    <a:lstStyle/>
                    <a:p>
                      <a:pPr algn="ctr"/>
                      <a:r>
                        <a:rPr lang="en-US" b="1">
                          <a:solidFill>
                            <a:schemeClr val="accent5"/>
                          </a:solidFill>
                          <a:latin typeface="DM Sans" pitchFamily="2" charset="77"/>
                        </a:rPr>
                        <a:t>1</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DM Sans" pitchFamily="2" charset="77"/>
                          <a:ea typeface="+mn-ea"/>
                          <a:cs typeface="+mn-cs"/>
                        </a:rPr>
                        <a:t>1</a:t>
                      </a:r>
                      <a:endParaRPr lang="en-US" b="1">
                        <a:solidFill>
                          <a:schemeClr val="accent1"/>
                        </a:solidFill>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DM Sans" pitchFamily="2" charset="77"/>
                          <a:ea typeface="+mn-ea"/>
                          <a:cs typeface="+mn-cs"/>
                        </a:rPr>
                        <a:t>1</a:t>
                      </a:r>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B6057"/>
                          </a:solidFill>
                          <a:effectLst/>
                          <a:uLnTx/>
                          <a:uFillTx/>
                          <a:latin typeface="DM Sans" pitchFamily="2" charset="77"/>
                          <a:ea typeface="+mn-ea"/>
                          <a:cs typeface="+mn-cs"/>
                        </a:rPr>
                        <a:t>4</a:t>
                      </a:r>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B6057"/>
                          </a:solidFill>
                          <a:effectLst/>
                          <a:uLnTx/>
                          <a:uFillTx/>
                          <a:latin typeface="DM Sans" pitchFamily="2" charset="77"/>
                          <a:ea typeface="+mn-ea"/>
                          <a:cs typeface="+mn-cs"/>
                        </a:rPr>
                        <a:t>5</a:t>
                      </a:r>
                      <a:endParaRPr kumimoji="0" lang="en-US" sz="1800" b="1" i="0" u="none" strike="noStrike" kern="1200" cap="none" spc="0" normalizeH="0" baseline="0" noProof="0">
                        <a:ln>
                          <a:noFill/>
                        </a:ln>
                        <a:solidFill>
                          <a:srgbClr val="000000"/>
                        </a:solidFill>
                        <a:effectLst/>
                        <a:uLnTx/>
                        <a:uFillTx/>
                        <a:latin typeface="DM Sans" pitchFamily="2" charset="77"/>
                        <a:ea typeface="+mn-ea"/>
                        <a:cs typeface="+mn-cs"/>
                      </a:endParaRP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6789163"/>
                  </a:ext>
                </a:extLst>
              </a:tr>
              <a:tr h="801464">
                <a:tc>
                  <a:txBody>
                    <a:bodyPr/>
                    <a:lstStyle/>
                    <a:p>
                      <a:pPr algn="ctr"/>
                      <a:r>
                        <a:rPr lang="en-US" b="1">
                          <a:solidFill>
                            <a:schemeClr val="accent5"/>
                          </a:solidFill>
                          <a:latin typeface="DM Sans" pitchFamily="2" charset="77"/>
                        </a:rPr>
                        <a:t>2</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B6057"/>
                          </a:solidFill>
                          <a:effectLst/>
                          <a:uLnTx/>
                          <a:uFillTx/>
                          <a:latin typeface="DM Sans" pitchFamily="2" charset="77"/>
                          <a:ea typeface="+mn-ea"/>
                          <a:cs typeface="+mn-cs"/>
                        </a:rPr>
                        <a:t>3</a:t>
                      </a:r>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B6057"/>
                          </a:solidFill>
                          <a:effectLst/>
                          <a:uLnTx/>
                          <a:uFillTx/>
                          <a:latin typeface="DM Sans" pitchFamily="2" charset="77"/>
                          <a:ea typeface="+mn-ea"/>
                          <a:cs typeface="+mn-cs"/>
                        </a:rPr>
                        <a:t>4</a:t>
                      </a:r>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B6057"/>
                          </a:solidFill>
                          <a:effectLst/>
                          <a:uLnTx/>
                          <a:uFillTx/>
                          <a:latin typeface="DM Sans" pitchFamily="2" charset="77"/>
                          <a:ea typeface="+mn-ea"/>
                          <a:cs typeface="+mn-cs"/>
                        </a:rPr>
                        <a:t>5</a:t>
                      </a:r>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63893573"/>
                  </a:ext>
                </a:extLst>
              </a:tr>
              <a:tr h="801464">
                <a:tc>
                  <a:txBody>
                    <a:bodyPr/>
                    <a:lstStyle/>
                    <a:p>
                      <a:pPr algn="ctr"/>
                      <a:r>
                        <a:rPr lang="en-US" b="1">
                          <a:solidFill>
                            <a:schemeClr val="accent5"/>
                          </a:solidFill>
                          <a:latin typeface="DM Sans" pitchFamily="2" charset="77"/>
                        </a:rPr>
                        <a:t>3</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B6057"/>
                          </a:solidFill>
                          <a:effectLst/>
                          <a:uLnTx/>
                          <a:uFillTx/>
                          <a:latin typeface="DM Sans" pitchFamily="2" charset="77"/>
                          <a:ea typeface="+mn-ea"/>
                          <a:cs typeface="+mn-cs"/>
                        </a:rPr>
                        <a:t>4</a:t>
                      </a:r>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B6057"/>
                          </a:solidFill>
                          <a:effectLst/>
                          <a:uLnTx/>
                          <a:uFillTx/>
                          <a:latin typeface="DM Sans" pitchFamily="2" charset="77"/>
                          <a:ea typeface="+mn-ea"/>
                          <a:cs typeface="+mn-cs"/>
                        </a:rPr>
                        <a:t>5</a:t>
                      </a:r>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32754149"/>
                  </a:ext>
                </a:extLst>
              </a:tr>
              <a:tr h="801464">
                <a:tc>
                  <a:txBody>
                    <a:bodyPr/>
                    <a:lstStyle/>
                    <a:p>
                      <a:pPr algn="ctr"/>
                      <a:r>
                        <a:rPr lang="en-US" b="1">
                          <a:solidFill>
                            <a:schemeClr val="accent5"/>
                          </a:solidFill>
                          <a:latin typeface="DM Sans" pitchFamily="2" charset="77"/>
                        </a:rPr>
                        <a:t>4</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B6057"/>
                          </a:solidFill>
                          <a:effectLst/>
                          <a:uLnTx/>
                          <a:uFillTx/>
                          <a:latin typeface="DM Sans" pitchFamily="2" charset="77"/>
                          <a:ea typeface="+mn-ea"/>
                          <a:cs typeface="+mn-cs"/>
                        </a:rPr>
                        <a:t>4</a:t>
                      </a:r>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46286066"/>
                  </a:ext>
                </a:extLst>
              </a:tr>
              <a:tr h="801464">
                <a:tc>
                  <a:txBody>
                    <a:bodyPr/>
                    <a:lstStyle/>
                    <a:p>
                      <a:pPr algn="ctr"/>
                      <a:r>
                        <a:rPr lang="en-US" b="1">
                          <a:solidFill>
                            <a:schemeClr val="accent5"/>
                          </a:solidFill>
                          <a:latin typeface="DM Sans" pitchFamily="2" charset="77"/>
                        </a:rPr>
                        <a:t>5</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555191969"/>
                  </a:ext>
                </a:extLst>
              </a:tr>
            </a:tbl>
          </a:graphicData>
        </a:graphic>
      </p:graphicFrame>
    </p:spTree>
    <p:extLst>
      <p:ext uri="{BB962C8B-B14F-4D97-AF65-F5344CB8AC3E}">
        <p14:creationId xmlns:p14="http://schemas.microsoft.com/office/powerpoint/2010/main" val="30890789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38C8E-1427-EDF8-ECB1-1D589969811C}"/>
              </a:ext>
            </a:extLst>
          </p:cNvPr>
          <p:cNvSpPr>
            <a:spLocks noGrp="1"/>
          </p:cNvSpPr>
          <p:nvPr>
            <p:ph type="title"/>
          </p:nvPr>
        </p:nvSpPr>
        <p:spPr/>
        <p:txBody>
          <a:bodyPr/>
          <a:lstStyle/>
          <a:p>
            <a:r>
              <a:rPr lang="en-US"/>
              <a:t>Pairwise Comparison </a:t>
            </a:r>
          </a:p>
        </p:txBody>
      </p:sp>
      <p:sp>
        <p:nvSpPr>
          <p:cNvPr id="4" name="Footer Placeholder 3">
            <a:extLst>
              <a:ext uri="{FF2B5EF4-FFF2-40B4-BE49-F238E27FC236}">
                <a16:creationId xmlns:a16="http://schemas.microsoft.com/office/drawing/2014/main" id="{9922D0E2-59AC-C34E-7C1B-DBA8D9CCDCA3}"/>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109CF82B-7ABD-4086-6DC9-14DDBBDA6128}"/>
              </a:ext>
            </a:extLst>
          </p:cNvPr>
          <p:cNvSpPr>
            <a:spLocks noGrp="1"/>
          </p:cNvSpPr>
          <p:nvPr>
            <p:ph type="sldNum" sz="quarter" idx="12"/>
          </p:nvPr>
        </p:nvSpPr>
        <p:spPr/>
        <p:txBody>
          <a:bodyPr/>
          <a:lstStyle/>
          <a:p>
            <a:fld id="{16C5AC08-0ACD-404A-9C9F-AB39E786C34A}" type="slidenum">
              <a:rPr lang="en-GB"/>
              <a:t>55</a:t>
            </a:fld>
            <a:endParaRPr lang="en-GB"/>
          </a:p>
        </p:txBody>
      </p:sp>
      <p:sp>
        <p:nvSpPr>
          <p:cNvPr id="6" name="Text Placeholder 5">
            <a:extLst>
              <a:ext uri="{FF2B5EF4-FFF2-40B4-BE49-F238E27FC236}">
                <a16:creationId xmlns:a16="http://schemas.microsoft.com/office/drawing/2014/main" id="{2E908BCD-2242-9730-FF49-958627A96C28}"/>
              </a:ext>
            </a:extLst>
          </p:cNvPr>
          <p:cNvSpPr>
            <a:spLocks noGrp="1"/>
          </p:cNvSpPr>
          <p:nvPr>
            <p:ph type="body" sz="quarter" idx="13"/>
          </p:nvPr>
        </p:nvSpPr>
        <p:spPr/>
        <p:txBody>
          <a:bodyPr/>
          <a:lstStyle/>
          <a:p>
            <a:r>
              <a:rPr lang="en-US"/>
              <a:t>Pairwise Comparison </a:t>
            </a:r>
          </a:p>
        </p:txBody>
      </p:sp>
      <p:graphicFrame>
        <p:nvGraphicFramePr>
          <p:cNvPr id="8" name="Table 8">
            <a:extLst>
              <a:ext uri="{FF2B5EF4-FFF2-40B4-BE49-F238E27FC236}">
                <a16:creationId xmlns:a16="http://schemas.microsoft.com/office/drawing/2014/main" id="{F82EB4C8-9429-8EF7-11E8-E87C4AF01922}"/>
              </a:ext>
            </a:extLst>
          </p:cNvPr>
          <p:cNvGraphicFramePr>
            <a:graphicFrameLocks noGrp="1"/>
          </p:cNvGraphicFramePr>
          <p:nvPr>
            <p:extLst>
              <p:ext uri="{D42A27DB-BD31-4B8C-83A1-F6EECF244321}">
                <p14:modId xmlns:p14="http://schemas.microsoft.com/office/powerpoint/2010/main" val="1681873279"/>
              </p:ext>
            </p:extLst>
          </p:nvPr>
        </p:nvGraphicFramePr>
        <p:xfrm>
          <a:off x="1077914" y="1520825"/>
          <a:ext cx="10872786" cy="5104600"/>
        </p:xfrm>
        <a:graphic>
          <a:graphicData uri="http://schemas.openxmlformats.org/drawingml/2006/table">
            <a:tbl>
              <a:tblPr firstRow="1" bandRow="1">
                <a:tableStyleId>{5940675A-B579-460E-94D1-54222C63F5DA}</a:tableStyleId>
              </a:tblPr>
              <a:tblGrid>
                <a:gridCol w="1812131">
                  <a:extLst>
                    <a:ext uri="{9D8B030D-6E8A-4147-A177-3AD203B41FA5}">
                      <a16:colId xmlns:a16="http://schemas.microsoft.com/office/drawing/2014/main" val="555372608"/>
                    </a:ext>
                  </a:extLst>
                </a:gridCol>
                <a:gridCol w="1812131">
                  <a:extLst>
                    <a:ext uri="{9D8B030D-6E8A-4147-A177-3AD203B41FA5}">
                      <a16:colId xmlns:a16="http://schemas.microsoft.com/office/drawing/2014/main" val="1287112233"/>
                    </a:ext>
                  </a:extLst>
                </a:gridCol>
                <a:gridCol w="1812131">
                  <a:extLst>
                    <a:ext uri="{9D8B030D-6E8A-4147-A177-3AD203B41FA5}">
                      <a16:colId xmlns:a16="http://schemas.microsoft.com/office/drawing/2014/main" val="4213043489"/>
                    </a:ext>
                  </a:extLst>
                </a:gridCol>
                <a:gridCol w="1812131">
                  <a:extLst>
                    <a:ext uri="{9D8B030D-6E8A-4147-A177-3AD203B41FA5}">
                      <a16:colId xmlns:a16="http://schemas.microsoft.com/office/drawing/2014/main" val="1796471938"/>
                    </a:ext>
                  </a:extLst>
                </a:gridCol>
                <a:gridCol w="1812131">
                  <a:extLst>
                    <a:ext uri="{9D8B030D-6E8A-4147-A177-3AD203B41FA5}">
                      <a16:colId xmlns:a16="http://schemas.microsoft.com/office/drawing/2014/main" val="3071291316"/>
                    </a:ext>
                  </a:extLst>
                </a:gridCol>
                <a:gridCol w="1812131">
                  <a:extLst>
                    <a:ext uri="{9D8B030D-6E8A-4147-A177-3AD203B41FA5}">
                      <a16:colId xmlns:a16="http://schemas.microsoft.com/office/drawing/2014/main" val="551606808"/>
                    </a:ext>
                  </a:extLst>
                </a:gridCol>
              </a:tblGrid>
              <a:tr h="1088555">
                <a:tc>
                  <a:txBody>
                    <a:bodyPr/>
                    <a:lstStyle/>
                    <a:p>
                      <a:endParaRPr lang="en-US" b="1">
                        <a:latin typeface="DM Sans" pitchFamily="2" charset="77"/>
                      </a:endParaRPr>
                    </a:p>
                  </a:txBody>
                  <a:tcP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1</a:t>
                      </a:r>
                    </a:p>
                    <a:p>
                      <a:pPr algn="ctr"/>
                      <a:r>
                        <a:rPr lang="en-US" sz="1200" b="0">
                          <a:solidFill>
                            <a:schemeClr val="accent5"/>
                          </a:solidFill>
                          <a:latin typeface="DM Sans" pitchFamily="2" charset="77"/>
                        </a:rPr>
                        <a:t>All inclusive in </a:t>
                      </a:r>
                      <a:br>
                        <a:rPr lang="en-US" sz="1200" b="0">
                          <a:solidFill>
                            <a:schemeClr val="accent5"/>
                          </a:solidFill>
                          <a:latin typeface="DM Sans" pitchFamily="2" charset="77"/>
                        </a:rPr>
                      </a:br>
                      <a:r>
                        <a:rPr lang="en-US" sz="1200" b="0">
                          <a:solidFill>
                            <a:schemeClr val="accent5"/>
                          </a:solidFill>
                          <a:latin typeface="DM Sans" pitchFamily="2" charset="77"/>
                        </a:rPr>
                        <a:t>Costa del Sol</a:t>
                      </a:r>
                      <a:br>
                        <a:rPr lang="en-US" sz="1200" b="0">
                          <a:solidFill>
                            <a:schemeClr val="accent5"/>
                          </a:solidFill>
                          <a:latin typeface="DM Sans" pitchFamily="2" charset="77"/>
                        </a:rPr>
                      </a:br>
                      <a:r>
                        <a:rPr lang="en-US" sz="1200" b="0">
                          <a:solidFill>
                            <a:schemeClr val="accent5"/>
                          </a:solidFill>
                          <a:latin typeface="DM Sans" pitchFamily="2" charset="77"/>
                        </a:rPr>
                        <a:t>(£800 pp for 7 nights)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City break</a:t>
                      </a: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to New York </a:t>
                      </a: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(£1,200pp for 4 nights)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Cruise in </a:t>
                      </a: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the med </a:t>
                      </a: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(£1,099pp for 5 nights)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Interrail between Madrid, Barcelona </a:t>
                      </a: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and Valencia </a:t>
                      </a: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(£899pp for 6 nights)</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b="1">
                          <a:solidFill>
                            <a:schemeClr val="accent5"/>
                          </a:solidFill>
                          <a:latin typeface="DM Sans" pitchFamily="2" charset="77"/>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Center Parcs </a:t>
                      </a: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b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br>
                      <a:r>
                        <a:rPr kumimoji="0" lang="en-US" sz="1200" b="0" i="0" u="none" strike="noStrike" kern="1200" cap="none" spc="0" normalizeH="0" baseline="0" noProof="0">
                          <a:ln>
                            <a:noFill/>
                          </a:ln>
                          <a:solidFill>
                            <a:srgbClr val="243F4C"/>
                          </a:solidFill>
                          <a:effectLst/>
                          <a:uLnTx/>
                          <a:uFillTx/>
                          <a:latin typeface="DM Sans" pitchFamily="2" charset="77"/>
                          <a:ea typeface="+mn-ea"/>
                          <a:cs typeface="+mn-cs"/>
                        </a:rPr>
                        <a:t>(£950pp for 5 nights)</a:t>
                      </a:r>
                      <a:endParaRPr lang="en-US" b="1">
                        <a:solidFill>
                          <a:schemeClr val="accent5"/>
                        </a:solidFill>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08879327"/>
                  </a:ext>
                </a:extLst>
              </a:tr>
              <a:tr h="801464">
                <a:tc>
                  <a:txBody>
                    <a:bodyPr/>
                    <a:lstStyle/>
                    <a:p>
                      <a:pPr algn="ctr"/>
                      <a:r>
                        <a:rPr lang="en-US" b="1">
                          <a:solidFill>
                            <a:schemeClr val="accent5"/>
                          </a:solidFill>
                          <a:latin typeface="DM Sans" pitchFamily="2" charset="77"/>
                        </a:rPr>
                        <a:t>1</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DM Sans" pitchFamily="2" charset="77"/>
                          <a:ea typeface="+mn-ea"/>
                          <a:cs typeface="+mn-cs"/>
                        </a:rPr>
                        <a:t>1</a:t>
                      </a:r>
                      <a:endParaRPr lang="en-US" b="1">
                        <a:solidFill>
                          <a:schemeClr val="accent1"/>
                        </a:solidFill>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DM Sans" pitchFamily="2" charset="77"/>
                          <a:ea typeface="+mn-ea"/>
                          <a:cs typeface="+mn-cs"/>
                        </a:rPr>
                        <a:t>1</a:t>
                      </a:r>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DM Sans" pitchFamily="2" charset="77"/>
                          <a:ea typeface="+mn-ea"/>
                          <a:cs typeface="+mn-cs"/>
                        </a:rPr>
                        <a:t>4</a:t>
                      </a:r>
                      <a:endParaRPr lang="en-US" b="1">
                        <a:solidFill>
                          <a:schemeClr val="bg1"/>
                        </a:solidFill>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DM Sans" pitchFamily="2" charset="77"/>
                          <a:ea typeface="+mn-ea"/>
                          <a:cs typeface="+mn-cs"/>
                        </a:rPr>
                        <a:t>5</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796789163"/>
                  </a:ext>
                </a:extLst>
              </a:tr>
              <a:tr h="801464">
                <a:tc>
                  <a:txBody>
                    <a:bodyPr/>
                    <a:lstStyle/>
                    <a:p>
                      <a:pPr algn="ctr"/>
                      <a:r>
                        <a:rPr lang="en-US" b="1">
                          <a:solidFill>
                            <a:schemeClr val="accent5"/>
                          </a:solidFill>
                          <a:latin typeface="DM Sans" pitchFamily="2" charset="77"/>
                        </a:rPr>
                        <a:t>2</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B6057"/>
                          </a:solidFill>
                          <a:effectLst/>
                          <a:uLnTx/>
                          <a:uFillTx/>
                          <a:latin typeface="DM Sans" pitchFamily="2" charset="77"/>
                          <a:ea typeface="+mn-ea"/>
                          <a:cs typeface="+mn-cs"/>
                        </a:rPr>
                        <a:t>3</a:t>
                      </a:r>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DM Sans" pitchFamily="2" charset="77"/>
                          <a:ea typeface="+mn-ea"/>
                          <a:cs typeface="+mn-cs"/>
                        </a:rPr>
                        <a:t>4</a:t>
                      </a:r>
                      <a:endParaRPr lang="en-US" b="1">
                        <a:solidFill>
                          <a:schemeClr val="bg1"/>
                        </a:solidFill>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DM Sans" pitchFamily="2" charset="77"/>
                          <a:ea typeface="+mn-ea"/>
                          <a:cs typeface="+mn-cs"/>
                        </a:rPr>
                        <a:t>5</a:t>
                      </a:r>
                      <a:endParaRPr lang="en-US" b="1">
                        <a:solidFill>
                          <a:schemeClr val="accent1"/>
                        </a:solidFill>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563893573"/>
                  </a:ext>
                </a:extLst>
              </a:tr>
              <a:tr h="801464">
                <a:tc>
                  <a:txBody>
                    <a:bodyPr/>
                    <a:lstStyle/>
                    <a:p>
                      <a:pPr algn="ctr"/>
                      <a:r>
                        <a:rPr lang="en-US" b="1">
                          <a:solidFill>
                            <a:schemeClr val="accent5"/>
                          </a:solidFill>
                          <a:latin typeface="DM Sans" pitchFamily="2" charset="77"/>
                        </a:rPr>
                        <a:t>3</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DM Sans" pitchFamily="2" charset="77"/>
                          <a:ea typeface="+mn-ea"/>
                          <a:cs typeface="+mn-cs"/>
                        </a:rPr>
                        <a:t>4</a:t>
                      </a:r>
                      <a:endParaRPr lang="en-US" b="1">
                        <a:solidFill>
                          <a:schemeClr val="bg1"/>
                        </a:solidFill>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DM Sans" pitchFamily="2" charset="77"/>
                          <a:ea typeface="+mn-ea"/>
                          <a:cs typeface="+mn-cs"/>
                        </a:rPr>
                        <a:t>5</a:t>
                      </a:r>
                      <a:endParaRPr lang="en-US" b="1">
                        <a:solidFill>
                          <a:schemeClr val="accent1"/>
                        </a:solidFill>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732754149"/>
                  </a:ext>
                </a:extLst>
              </a:tr>
              <a:tr h="801464">
                <a:tc>
                  <a:txBody>
                    <a:bodyPr/>
                    <a:lstStyle/>
                    <a:p>
                      <a:pPr algn="ctr"/>
                      <a:r>
                        <a:rPr lang="en-US" b="1">
                          <a:solidFill>
                            <a:schemeClr val="accent5"/>
                          </a:solidFill>
                          <a:latin typeface="DM Sans" pitchFamily="2" charset="77"/>
                        </a:rPr>
                        <a:t>4</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DM Sans" pitchFamily="2" charset="77"/>
                          <a:ea typeface="+mn-ea"/>
                          <a:cs typeface="+mn-cs"/>
                        </a:rPr>
                        <a:t>4</a:t>
                      </a:r>
                      <a:endParaRPr lang="en-US" b="1">
                        <a:solidFill>
                          <a:schemeClr val="bg1"/>
                        </a:solidFill>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3346286066"/>
                  </a:ext>
                </a:extLst>
              </a:tr>
              <a:tr h="801464">
                <a:tc>
                  <a:txBody>
                    <a:bodyPr/>
                    <a:lstStyle/>
                    <a:p>
                      <a:pPr algn="ctr"/>
                      <a:r>
                        <a:rPr lang="en-US" b="1">
                          <a:solidFill>
                            <a:schemeClr val="accent5"/>
                          </a:solidFill>
                          <a:latin typeface="DM Sans" pitchFamily="2" charset="77"/>
                        </a:rPr>
                        <a:t>5</a:t>
                      </a:r>
                    </a:p>
                  </a:txBody>
                  <a:tcPr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b="1">
                        <a:latin typeface="DM Sans" pitchFamily="2" charset="77"/>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tc>
                  <a:txBody>
                    <a:bodyPr/>
                    <a:lstStyle/>
                    <a:p>
                      <a:endParaRPr lang="en-US" b="1">
                        <a:latin typeface="DM Sans" pitchFamily="2" charset="77"/>
                      </a:endParaRP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2"/>
                    </a:solidFill>
                  </a:tcPr>
                </a:tc>
                <a:extLst>
                  <a:ext uri="{0D108BD9-81ED-4DB2-BD59-A6C34878D82A}">
                    <a16:rowId xmlns:a16="http://schemas.microsoft.com/office/drawing/2014/main" val="1555191969"/>
                  </a:ext>
                </a:extLst>
              </a:tr>
            </a:tbl>
          </a:graphicData>
        </a:graphic>
      </p:graphicFrame>
    </p:spTree>
    <p:extLst>
      <p:ext uri="{BB962C8B-B14F-4D97-AF65-F5344CB8AC3E}">
        <p14:creationId xmlns:p14="http://schemas.microsoft.com/office/powerpoint/2010/main" val="175274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84428-7F89-B75E-AA24-92F95DE533D4}"/>
              </a:ext>
            </a:extLst>
          </p:cNvPr>
          <p:cNvSpPr>
            <a:spLocks noGrp="1"/>
          </p:cNvSpPr>
          <p:nvPr>
            <p:ph type="title"/>
          </p:nvPr>
        </p:nvSpPr>
        <p:spPr/>
        <p:txBody>
          <a:bodyPr/>
          <a:lstStyle/>
          <a:p>
            <a:r>
              <a:rPr lang="en-US"/>
              <a:t>Activity </a:t>
            </a:r>
          </a:p>
        </p:txBody>
      </p:sp>
      <p:sp>
        <p:nvSpPr>
          <p:cNvPr id="3" name="Content Placeholder 2">
            <a:extLst>
              <a:ext uri="{FF2B5EF4-FFF2-40B4-BE49-F238E27FC236}">
                <a16:creationId xmlns:a16="http://schemas.microsoft.com/office/drawing/2014/main" id="{394D98E1-FDA5-15F0-F521-A5D181CCE324}"/>
              </a:ext>
            </a:extLst>
          </p:cNvPr>
          <p:cNvSpPr>
            <a:spLocks noGrp="1"/>
          </p:cNvSpPr>
          <p:nvPr>
            <p:ph idx="1"/>
          </p:nvPr>
        </p:nvSpPr>
        <p:spPr>
          <a:xfrm>
            <a:off x="1077913" y="1520825"/>
            <a:ext cx="7100887" cy="5019720"/>
          </a:xfrm>
        </p:spPr>
        <p:txBody>
          <a:bodyPr/>
          <a:lstStyle/>
          <a:p>
            <a:pPr lvl="1"/>
            <a:r>
              <a:rPr lang="en-US"/>
              <a:t>Choose five ideas from Reverse Brainstorming </a:t>
            </a:r>
          </a:p>
          <a:p>
            <a:pPr lvl="1"/>
            <a:r>
              <a:rPr lang="en-US"/>
              <a:t>Analyse them using the Pairwise Comparison Tool or Prioritisation Matrix</a:t>
            </a:r>
          </a:p>
          <a:p>
            <a:pPr lvl="1"/>
            <a:r>
              <a:rPr lang="en-US"/>
              <a:t>You will need to set some criteria against which to compare them. </a:t>
            </a:r>
          </a:p>
        </p:txBody>
      </p:sp>
      <p:sp>
        <p:nvSpPr>
          <p:cNvPr id="4" name="Footer Placeholder 3">
            <a:extLst>
              <a:ext uri="{FF2B5EF4-FFF2-40B4-BE49-F238E27FC236}">
                <a16:creationId xmlns:a16="http://schemas.microsoft.com/office/drawing/2014/main" id="{B89B6C4C-4482-AE41-6EDF-A6E93B7D1412}"/>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BEDE0937-2BA7-7024-0002-91BB0B90EDF9}"/>
              </a:ext>
            </a:extLst>
          </p:cNvPr>
          <p:cNvSpPr>
            <a:spLocks noGrp="1"/>
          </p:cNvSpPr>
          <p:nvPr>
            <p:ph type="sldNum" sz="quarter" idx="12"/>
          </p:nvPr>
        </p:nvSpPr>
        <p:spPr/>
        <p:txBody>
          <a:bodyPr/>
          <a:lstStyle/>
          <a:p>
            <a:fld id="{16C5AC08-0ACD-404A-9C9F-AB39E786C34A}" type="slidenum">
              <a:rPr lang="en-GB"/>
              <a:t>56</a:t>
            </a:fld>
            <a:endParaRPr lang="en-GB"/>
          </a:p>
        </p:txBody>
      </p:sp>
      <p:sp>
        <p:nvSpPr>
          <p:cNvPr id="6" name="Text Placeholder 5">
            <a:extLst>
              <a:ext uri="{FF2B5EF4-FFF2-40B4-BE49-F238E27FC236}">
                <a16:creationId xmlns:a16="http://schemas.microsoft.com/office/drawing/2014/main" id="{E34F9963-6668-E422-5EC0-026BE9DDC510}"/>
              </a:ext>
            </a:extLst>
          </p:cNvPr>
          <p:cNvSpPr>
            <a:spLocks noGrp="1"/>
          </p:cNvSpPr>
          <p:nvPr>
            <p:ph type="body" sz="quarter" idx="13"/>
          </p:nvPr>
        </p:nvSpPr>
        <p:spPr/>
        <p:txBody>
          <a:bodyPr/>
          <a:lstStyle/>
          <a:p>
            <a:r>
              <a:rPr lang="en-US"/>
              <a:t>Activity 8.6</a:t>
            </a:r>
          </a:p>
        </p:txBody>
      </p:sp>
      <p:pic>
        <p:nvPicPr>
          <p:cNvPr id="8" name="core">
            <a:extLst>
              <a:ext uri="{FF2B5EF4-FFF2-40B4-BE49-F238E27FC236}">
                <a16:creationId xmlns:a16="http://schemas.microsoft.com/office/drawing/2014/main" id="{F53231F1-3208-2C23-FCCF-7EA7AE42F1FE}"/>
              </a:ext>
            </a:extLst>
          </p:cNvPr>
          <p:cNvPicPr>
            <a:picLocks noChangeAspect="1"/>
          </p:cNvPicPr>
          <p:nvPr/>
        </p:nvPicPr>
        <p:blipFill>
          <a:blip r:embed="rId3"/>
          <a:stretch>
            <a:fillRect/>
          </a:stretch>
        </p:blipFill>
        <p:spPr>
          <a:xfrm>
            <a:off x="10630338" y="2092325"/>
            <a:ext cx="558800" cy="558800"/>
          </a:xfrm>
          <a:prstGeom prst="rect">
            <a:avLst/>
          </a:prstGeom>
        </p:spPr>
      </p:pic>
      <p:pic>
        <p:nvPicPr>
          <p:cNvPr id="9" name="cog">
            <a:extLst>
              <a:ext uri="{FF2B5EF4-FFF2-40B4-BE49-F238E27FC236}">
                <a16:creationId xmlns:a16="http://schemas.microsoft.com/office/drawing/2014/main" id="{29C590D2-E29A-49CE-FA19-F0081CCBA1A9}"/>
              </a:ext>
            </a:extLst>
          </p:cNvPr>
          <p:cNvPicPr>
            <a:picLocks noChangeAspect="1"/>
          </p:cNvPicPr>
          <p:nvPr/>
        </p:nvPicPr>
        <p:blipFill>
          <a:blip r:embed="rId4"/>
          <a:stretch>
            <a:fillRect/>
          </a:stretch>
        </p:blipFill>
        <p:spPr>
          <a:xfrm>
            <a:off x="10490638" y="1952625"/>
            <a:ext cx="838200" cy="838200"/>
          </a:xfrm>
          <a:prstGeom prst="rect">
            <a:avLst/>
          </a:prstGeom>
        </p:spPr>
      </p:pic>
      <p:pic>
        <p:nvPicPr>
          <p:cNvPr id="10" name="orbit">
            <a:extLst>
              <a:ext uri="{FF2B5EF4-FFF2-40B4-BE49-F238E27FC236}">
                <a16:creationId xmlns:a16="http://schemas.microsoft.com/office/drawing/2014/main" id="{466EEE61-CE4B-5240-C220-E9E5019006BF}"/>
              </a:ext>
            </a:extLst>
          </p:cNvPr>
          <p:cNvPicPr>
            <a:picLocks noChangeAspect="1"/>
          </p:cNvPicPr>
          <p:nvPr/>
        </p:nvPicPr>
        <p:blipFill>
          <a:blip r:embed="rId5"/>
          <a:stretch>
            <a:fillRect/>
          </a:stretch>
        </p:blipFill>
        <p:spPr>
          <a:xfrm>
            <a:off x="10300138" y="1762125"/>
            <a:ext cx="1219200" cy="1219200"/>
          </a:xfrm>
          <a:prstGeom prst="rect">
            <a:avLst/>
          </a:prstGeom>
        </p:spPr>
      </p:pic>
      <p:pic>
        <p:nvPicPr>
          <p:cNvPr id="12" name="star">
            <a:extLst>
              <a:ext uri="{FF2B5EF4-FFF2-40B4-BE49-F238E27FC236}">
                <a16:creationId xmlns:a16="http://schemas.microsoft.com/office/drawing/2014/main" id="{FE8898EC-19FA-3229-1C6F-4B1B1B729EEE}"/>
              </a:ext>
            </a:extLst>
          </p:cNvPr>
          <p:cNvPicPr>
            <a:picLocks noChangeAspect="1"/>
          </p:cNvPicPr>
          <p:nvPr/>
        </p:nvPicPr>
        <p:blipFill>
          <a:blip r:embed="rId6"/>
          <a:stretch>
            <a:fillRect/>
          </a:stretch>
        </p:blipFill>
        <p:spPr>
          <a:xfrm>
            <a:off x="11173701" y="1765300"/>
            <a:ext cx="342900" cy="342900"/>
          </a:xfrm>
          <a:prstGeom prst="rect">
            <a:avLst/>
          </a:prstGeom>
        </p:spPr>
      </p:pic>
      <p:pic>
        <p:nvPicPr>
          <p:cNvPr id="13" name="circle">
            <a:extLst>
              <a:ext uri="{FF2B5EF4-FFF2-40B4-BE49-F238E27FC236}">
                <a16:creationId xmlns:a16="http://schemas.microsoft.com/office/drawing/2014/main" id="{339B2BDA-17D9-B3B0-9149-5C13FE09BED7}"/>
              </a:ext>
            </a:extLst>
          </p:cNvPr>
          <p:cNvPicPr>
            <a:picLocks noChangeAspect="1"/>
          </p:cNvPicPr>
          <p:nvPr/>
        </p:nvPicPr>
        <p:blipFill>
          <a:blip r:embed="rId7"/>
          <a:stretch>
            <a:fillRect/>
          </a:stretch>
        </p:blipFill>
        <p:spPr>
          <a:xfrm>
            <a:off x="11173701" y="2637659"/>
            <a:ext cx="342900" cy="342900"/>
          </a:xfrm>
          <a:prstGeom prst="rect">
            <a:avLst/>
          </a:prstGeom>
        </p:spPr>
      </p:pic>
      <p:pic>
        <p:nvPicPr>
          <p:cNvPr id="14" name="square">
            <a:extLst>
              <a:ext uri="{FF2B5EF4-FFF2-40B4-BE49-F238E27FC236}">
                <a16:creationId xmlns:a16="http://schemas.microsoft.com/office/drawing/2014/main" id="{C8558494-3DAE-3DC6-3D47-CAF293E91798}"/>
              </a:ext>
            </a:extLst>
          </p:cNvPr>
          <p:cNvPicPr>
            <a:picLocks noChangeAspect="1"/>
          </p:cNvPicPr>
          <p:nvPr/>
        </p:nvPicPr>
        <p:blipFill>
          <a:blip r:embed="rId8"/>
          <a:stretch>
            <a:fillRect/>
          </a:stretch>
        </p:blipFill>
        <p:spPr>
          <a:xfrm>
            <a:off x="10304079" y="2659008"/>
            <a:ext cx="317500" cy="317500"/>
          </a:xfrm>
          <a:prstGeom prst="rect">
            <a:avLst/>
          </a:prstGeom>
        </p:spPr>
      </p:pic>
      <p:pic>
        <p:nvPicPr>
          <p:cNvPr id="15" name="triangle">
            <a:extLst>
              <a:ext uri="{FF2B5EF4-FFF2-40B4-BE49-F238E27FC236}">
                <a16:creationId xmlns:a16="http://schemas.microsoft.com/office/drawing/2014/main" id="{E7FD422F-2BC4-AFE5-8754-26D3C4DE608A}"/>
              </a:ext>
            </a:extLst>
          </p:cNvPr>
          <p:cNvPicPr>
            <a:picLocks noChangeAspect="1"/>
          </p:cNvPicPr>
          <p:nvPr/>
        </p:nvPicPr>
        <p:blipFill>
          <a:blip r:embed="rId9"/>
          <a:stretch>
            <a:fillRect/>
          </a:stretch>
        </p:blipFill>
        <p:spPr>
          <a:xfrm>
            <a:off x="10313269" y="1771315"/>
            <a:ext cx="342900" cy="304800"/>
          </a:xfrm>
          <a:prstGeom prst="rect">
            <a:avLst/>
          </a:prstGeom>
        </p:spPr>
      </p:pic>
      <p:pic>
        <p:nvPicPr>
          <p:cNvPr id="11" name="Picture 10">
            <a:extLst>
              <a:ext uri="{FF2B5EF4-FFF2-40B4-BE49-F238E27FC236}">
                <a16:creationId xmlns:a16="http://schemas.microsoft.com/office/drawing/2014/main" id="{B75F2207-6B9F-1E82-0757-6BF78C00B3E9}"/>
              </a:ext>
            </a:extLst>
          </p:cNvPr>
          <p:cNvPicPr>
            <a:picLocks noChangeAspect="1"/>
          </p:cNvPicPr>
          <p:nvPr/>
        </p:nvPicPr>
        <p:blipFill>
          <a:blip r:embed="rId10"/>
          <a:srcRect/>
          <a:stretch/>
        </p:blipFill>
        <p:spPr>
          <a:xfrm>
            <a:off x="238125" y="1317624"/>
            <a:ext cx="495300" cy="406400"/>
          </a:xfrm>
          <a:prstGeom prst="rect">
            <a:avLst/>
          </a:prstGeom>
        </p:spPr>
      </p:pic>
      <p:pic>
        <p:nvPicPr>
          <p:cNvPr id="16" name="Picture 15">
            <a:extLst>
              <a:ext uri="{FF2B5EF4-FFF2-40B4-BE49-F238E27FC236}">
                <a16:creationId xmlns:a16="http://schemas.microsoft.com/office/drawing/2014/main" id="{0FD21B9F-4DCD-9C35-1631-B3AD94C90FFB}"/>
              </a:ext>
            </a:extLst>
          </p:cNvPr>
          <p:cNvPicPr>
            <a:picLocks noChangeAspect="1"/>
          </p:cNvPicPr>
          <p:nvPr/>
        </p:nvPicPr>
        <p:blipFill>
          <a:blip r:embed="rId11"/>
          <a:stretch>
            <a:fillRect/>
          </a:stretch>
        </p:blipFill>
        <p:spPr>
          <a:xfrm>
            <a:off x="238124" y="800100"/>
            <a:ext cx="495301" cy="376859"/>
          </a:xfrm>
          <a:prstGeom prst="rect">
            <a:avLst/>
          </a:prstGeom>
        </p:spPr>
      </p:pic>
    </p:spTree>
    <p:extLst>
      <p:ext uri="{BB962C8B-B14F-4D97-AF65-F5344CB8AC3E}">
        <p14:creationId xmlns:p14="http://schemas.microsoft.com/office/powerpoint/2010/main" val="111455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8000" fill="hold"/>
                                        <p:tgtEl>
                                          <p:spTgt spid="9"/>
                                        </p:tgtEl>
                                        <p:attrNameLst>
                                          <p:attrName>r</p:attrName>
                                        </p:attrNameLst>
                                      </p:cBhvr>
                                    </p:animRot>
                                  </p:childTnLst>
                                </p:cTn>
                              </p:par>
                              <p:par>
                                <p:cTn id="7" presetID="1" presetClass="path" presetSubtype="0" repeatCount="indefinite" fill="hold" nodeType="withEffect">
                                  <p:stCondLst>
                                    <p:cond delay="0"/>
                                  </p:stCondLst>
                                  <p:childTnLst>
                                    <p:animMotion origin="layout" path="M 3.95833E-6 0.00092 C 0.01836 -0.03195 0.04908 -0.03125 0.0681 0.00254 C 0.08711 0.03634 0.08763 0.09097 0.06914 0.12384 C 0.05026 0.15671 0.01992 0.15578 0.00091 0.12199 C -0.0181 0.08819 -0.01875 0.03402 3.95833E-6 0.00092 Z " pathEditMode="relative" rAng="18900000" ptsTypes="AAAAA">
                                      <p:cBhvr>
                                        <p:cTn id="8" dur="8000" fill="hold"/>
                                        <p:tgtEl>
                                          <p:spTgt spid="15"/>
                                        </p:tgtEl>
                                        <p:attrNameLst>
                                          <p:attrName>ppt_x</p:attrName>
                                          <p:attrName>ppt_y</p:attrName>
                                        </p:attrNameLst>
                                      </p:cBhvr>
                                      <p:rCtr x="3451" y="6134"/>
                                    </p:animMotion>
                                  </p:childTnLst>
                                </p:cTn>
                              </p:par>
                              <p:par>
                                <p:cTn id="9" presetID="1" presetClass="path" presetSubtype="0" repeatCount="indefinite" fill="hold" nodeType="withEffect">
                                  <p:stCondLst>
                                    <p:cond delay="0"/>
                                  </p:stCondLst>
                                  <p:childTnLst>
                                    <p:animMotion origin="layout" path="M 0.00013 2.59259E-6 C 0.01979 0.03518 0.02031 0.09143 0.0013 0.12523 C -0.01784 0.15926 -0.04948 0.1581 -0.0694 0.12361 C -0.08893 0.08796 -0.08945 0.03194 -0.07031 -0.00209 C -0.0513 -0.03588 -0.01966 -0.03519 0.00013 2.59259E-6 Z " pathEditMode="relative" rAng="2700000" ptsTypes="AAAAA">
                                      <p:cBhvr>
                                        <p:cTn id="10" dur="8000" fill="hold"/>
                                        <p:tgtEl>
                                          <p:spTgt spid="12"/>
                                        </p:tgtEl>
                                        <p:attrNameLst>
                                          <p:attrName>ppt_x</p:attrName>
                                          <p:attrName>ppt_y</p:attrName>
                                        </p:attrNameLst>
                                      </p:cBhvr>
                                      <p:rCtr x="-3477" y="6181"/>
                                    </p:animMotion>
                                  </p:childTnLst>
                                </p:cTn>
                              </p:par>
                              <p:par>
                                <p:cTn id="11" presetID="1" presetClass="path" presetSubtype="0" repeatCount="indefinite" fill="hold" nodeType="withEffect">
                                  <p:stCondLst>
                                    <p:cond delay="0"/>
                                  </p:stCondLst>
                                  <p:childTnLst>
                                    <p:animMotion origin="layout" path="M -0.00013 -0.00069 C -0.01901 0.03287 -0.05026 0.03241 -0.07005 -0.00278 C -0.08958 -0.0375 -0.09011 -0.09352 -0.07122 -0.12708 C -0.05221 -0.16088 -0.02083 -0.15972 -0.0013 -0.125 C 0.01849 -0.08981 0.01888 -0.03449 -0.00013 -0.00069 Z " pathEditMode="relative" rAng="8100000" ptsTypes="AAAAA">
                                      <p:cBhvr>
                                        <p:cTn id="12" dur="8000" fill="hold"/>
                                        <p:tgtEl>
                                          <p:spTgt spid="13"/>
                                        </p:tgtEl>
                                        <p:attrNameLst>
                                          <p:attrName>ppt_x</p:attrName>
                                          <p:attrName>ppt_y</p:attrName>
                                        </p:attrNameLst>
                                      </p:cBhvr>
                                      <p:rCtr x="-3555" y="-6319"/>
                                    </p:animMotion>
                                  </p:childTnLst>
                                </p:cTn>
                              </p:par>
                              <p:par>
                                <p:cTn id="13" presetID="1" presetClass="path" presetSubtype="0" repeatCount="indefinite" fill="hold" nodeType="withEffect">
                                  <p:stCondLst>
                                    <p:cond delay="0"/>
                                  </p:stCondLst>
                                  <p:childTnLst>
                                    <p:animMotion origin="layout" path="M -0.00026 -0.00046 C -0.02031 -0.03611 -0.02057 -0.09329 -0.00117 -0.12801 C 0.01849 -0.16273 0.05065 -0.16227 0.07084 -0.12662 C 0.09063 -0.09097 0.09089 -0.0338 0.07136 0.00093 C 0.05183 0.03565 0.01979 0.03495 -0.00026 -0.00046 Z " pathEditMode="relative" rAng="13500000" ptsTypes="AAAAA">
                                      <p:cBhvr>
                                        <p:cTn id="14" dur="8000" fill="hold"/>
                                        <p:tgtEl>
                                          <p:spTgt spid="14"/>
                                        </p:tgtEl>
                                        <p:attrNameLst>
                                          <p:attrName>ppt_x</p:attrName>
                                          <p:attrName>ppt_y</p:attrName>
                                        </p:attrNameLst>
                                      </p:cBhvr>
                                      <p:rCtr x="3542" y="-6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5D79E4-24C5-286E-29B6-52923A50D8C0}"/>
              </a:ext>
            </a:extLst>
          </p:cNvPr>
          <p:cNvSpPr>
            <a:spLocks noGrp="1"/>
          </p:cNvSpPr>
          <p:nvPr>
            <p:ph idx="1"/>
          </p:nvPr>
        </p:nvSpPr>
        <p:spPr/>
        <p:txBody>
          <a:bodyPr/>
          <a:lstStyle/>
          <a:p>
            <a:pPr>
              <a:lnSpc>
                <a:spcPct val="70000"/>
              </a:lnSpc>
            </a:pPr>
            <a:r>
              <a:rPr lang="en-US" sz="9600" dirty="0">
                <a:solidFill>
                  <a:schemeClr val="bg1"/>
                </a:solidFill>
                <a:latin typeface="Petrona Light" pitchFamily="2" charset="77"/>
              </a:rPr>
              <a:t>Continuing your development as a </a:t>
            </a:r>
            <a:br>
              <a:rPr lang="en-US" sz="9600" dirty="0">
                <a:solidFill>
                  <a:schemeClr val="bg1"/>
                </a:solidFill>
                <a:latin typeface="Petrona Light" pitchFamily="2" charset="77"/>
              </a:rPr>
            </a:br>
            <a:r>
              <a:rPr lang="en-US" sz="9600" dirty="0">
                <a:solidFill>
                  <a:schemeClr val="bg1"/>
                </a:solidFill>
                <a:latin typeface="Petrona Light" pitchFamily="2" charset="77"/>
              </a:rPr>
              <a:t>Quality Coach</a:t>
            </a:r>
            <a:endParaRPr lang="en-US"/>
          </a:p>
        </p:txBody>
      </p:sp>
      <p:sp>
        <p:nvSpPr>
          <p:cNvPr id="4" name="Footer Placeholder 3">
            <a:extLst>
              <a:ext uri="{FF2B5EF4-FFF2-40B4-BE49-F238E27FC236}">
                <a16:creationId xmlns:a16="http://schemas.microsoft.com/office/drawing/2014/main" id="{6AEE06EA-7E14-A161-6609-B8F7ED2DB3C6}"/>
              </a:ext>
            </a:extLst>
          </p:cNvPr>
          <p:cNvSpPr>
            <a:spLocks noGrp="1"/>
          </p:cNvSpPr>
          <p:nvPr>
            <p:ph type="ftr" sz="quarter" idx="11"/>
          </p:nvPr>
        </p:nvSpPr>
        <p:spPr/>
        <p:txBody>
          <a:bodyPr/>
          <a:lstStyle/>
          <a:p>
            <a:r>
              <a:rPr lang="en-US">
                <a:solidFill>
                  <a:schemeClr val="accent4"/>
                </a:solidFill>
              </a:rPr>
              <a:t>Session 8    Human Side of Change</a:t>
            </a:r>
          </a:p>
        </p:txBody>
      </p:sp>
      <p:sp>
        <p:nvSpPr>
          <p:cNvPr id="5" name="Slide Number Placeholder 4">
            <a:extLst>
              <a:ext uri="{FF2B5EF4-FFF2-40B4-BE49-F238E27FC236}">
                <a16:creationId xmlns:a16="http://schemas.microsoft.com/office/drawing/2014/main" id="{F50FB875-75A2-7B3C-CBAA-C527BD2D13E0}"/>
              </a:ext>
            </a:extLst>
          </p:cNvPr>
          <p:cNvSpPr>
            <a:spLocks noGrp="1"/>
          </p:cNvSpPr>
          <p:nvPr>
            <p:ph type="sldNum" sz="quarter" idx="12"/>
          </p:nvPr>
        </p:nvSpPr>
        <p:spPr/>
        <p:txBody>
          <a:bodyPr/>
          <a:lstStyle/>
          <a:p>
            <a:fld id="{16C5AC08-0ACD-404A-9C9F-AB39E786C34A}" type="slidenum">
              <a:rPr lang="en-GB">
                <a:solidFill>
                  <a:schemeClr val="accent4"/>
                </a:solidFill>
              </a:rPr>
              <a:t>57</a:t>
            </a:fld>
            <a:endParaRPr lang="en-GB">
              <a:solidFill>
                <a:schemeClr val="accent4"/>
              </a:solidFill>
            </a:endParaRPr>
          </a:p>
        </p:txBody>
      </p:sp>
      <p:sp>
        <p:nvSpPr>
          <p:cNvPr id="6" name="Text Placeholder 5">
            <a:extLst>
              <a:ext uri="{FF2B5EF4-FFF2-40B4-BE49-F238E27FC236}">
                <a16:creationId xmlns:a16="http://schemas.microsoft.com/office/drawing/2014/main" id="{158E221D-DE59-6329-3B0D-740CD40F1682}"/>
              </a:ext>
            </a:extLst>
          </p:cNvPr>
          <p:cNvSpPr>
            <a:spLocks noGrp="1"/>
          </p:cNvSpPr>
          <p:nvPr>
            <p:ph type="body" sz="quarter" idx="13"/>
          </p:nvPr>
        </p:nvSpPr>
        <p:spPr/>
        <p:txBody>
          <a:bodyPr/>
          <a:lstStyle/>
          <a:p>
            <a:r>
              <a:rPr lang="en-US" dirty="0">
                <a:solidFill>
                  <a:schemeClr val="accent4"/>
                </a:solidFill>
              </a:rPr>
              <a:t>Continuing your development</a:t>
            </a:r>
          </a:p>
        </p:txBody>
      </p:sp>
    </p:spTree>
    <p:extLst>
      <p:ext uri="{BB962C8B-B14F-4D97-AF65-F5344CB8AC3E}">
        <p14:creationId xmlns:p14="http://schemas.microsoft.com/office/powerpoint/2010/main" val="39430340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99627-3840-7D77-5138-B0BEF0539F6C}"/>
              </a:ext>
            </a:extLst>
          </p:cNvPr>
          <p:cNvSpPr>
            <a:spLocks noGrp="1"/>
          </p:cNvSpPr>
          <p:nvPr>
            <p:ph type="title"/>
          </p:nvPr>
        </p:nvSpPr>
        <p:spPr/>
        <p:txBody>
          <a:bodyPr/>
          <a:lstStyle/>
          <a:p>
            <a:r>
              <a:rPr lang="en-US"/>
              <a:t>Join the Coach Forum</a:t>
            </a:r>
          </a:p>
        </p:txBody>
      </p:sp>
      <p:sp>
        <p:nvSpPr>
          <p:cNvPr id="3" name="Content Placeholder 2">
            <a:extLst>
              <a:ext uri="{FF2B5EF4-FFF2-40B4-BE49-F238E27FC236}">
                <a16:creationId xmlns:a16="http://schemas.microsoft.com/office/drawing/2014/main" id="{972107A7-39BA-64F3-53A6-75AE213E47F7}"/>
              </a:ext>
            </a:extLst>
          </p:cNvPr>
          <p:cNvSpPr>
            <a:spLocks noGrp="1"/>
          </p:cNvSpPr>
          <p:nvPr>
            <p:ph idx="1"/>
          </p:nvPr>
        </p:nvSpPr>
        <p:spPr>
          <a:xfrm>
            <a:off x="1077913" y="1520825"/>
            <a:ext cx="7100887" cy="5019720"/>
          </a:xfrm>
        </p:spPr>
        <p:txBody>
          <a:bodyPr/>
          <a:lstStyle/>
          <a:p>
            <a:pPr lvl="1"/>
            <a:r>
              <a:rPr lang="en-US" dirty="0"/>
              <a:t>Next one</a:t>
            </a:r>
            <a:r>
              <a:rPr lang="en-US" dirty="0">
                <a:solidFill>
                  <a:schemeClr val="accent6">
                    <a:lumMod val="60000"/>
                    <a:lumOff val="40000"/>
                  </a:schemeClr>
                </a:solidFill>
              </a:rPr>
              <a:t> [Thurs 6th July] </a:t>
            </a:r>
            <a:r>
              <a:rPr lang="en-US" dirty="0"/>
              <a:t>in person</a:t>
            </a:r>
          </a:p>
          <a:p>
            <a:pPr lvl="1"/>
            <a:r>
              <a:rPr lang="en-US" dirty="0"/>
              <a:t>A mixture of reflective practice and continued development as Quality Coaches</a:t>
            </a:r>
          </a:p>
          <a:p>
            <a:pPr lvl="1"/>
            <a:r>
              <a:rPr lang="en-US" dirty="0"/>
              <a:t>Discuss your challenges and successes – </a:t>
            </a:r>
            <a:br>
              <a:rPr lang="en-US" dirty="0"/>
            </a:br>
            <a:r>
              <a:rPr lang="en-US" dirty="0"/>
              <a:t>it’s good to be honest and help each other</a:t>
            </a:r>
          </a:p>
          <a:p>
            <a:pPr lvl="1"/>
            <a:r>
              <a:rPr lang="en-US" dirty="0"/>
              <a:t>Opportunity to network and meet others across the </a:t>
            </a:r>
            <a:r>
              <a:rPr lang="en-US" dirty="0" err="1"/>
              <a:t>organisation</a:t>
            </a:r>
            <a:r>
              <a:rPr lang="en-US" dirty="0"/>
              <a:t>.</a:t>
            </a:r>
          </a:p>
          <a:p>
            <a:pPr lvl="1"/>
            <a:endParaRPr lang="en-US" dirty="0"/>
          </a:p>
          <a:p>
            <a:pPr lvl="1"/>
            <a:endParaRPr lang="en-US" dirty="0"/>
          </a:p>
        </p:txBody>
      </p:sp>
      <p:sp>
        <p:nvSpPr>
          <p:cNvPr id="4" name="Footer Placeholder 3">
            <a:extLst>
              <a:ext uri="{FF2B5EF4-FFF2-40B4-BE49-F238E27FC236}">
                <a16:creationId xmlns:a16="http://schemas.microsoft.com/office/drawing/2014/main" id="{07894895-4D4F-87DA-7CD7-FDF6CE50BD95}"/>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486157B1-DF98-4282-31F1-FCC9B25ACE71}"/>
              </a:ext>
            </a:extLst>
          </p:cNvPr>
          <p:cNvSpPr>
            <a:spLocks noGrp="1"/>
          </p:cNvSpPr>
          <p:nvPr>
            <p:ph type="sldNum" sz="quarter" idx="12"/>
          </p:nvPr>
        </p:nvSpPr>
        <p:spPr/>
        <p:txBody>
          <a:bodyPr/>
          <a:lstStyle/>
          <a:p>
            <a:fld id="{16C5AC08-0ACD-404A-9C9F-AB39E786C34A}" type="slidenum">
              <a:rPr lang="en-GB"/>
              <a:t>58</a:t>
            </a:fld>
            <a:endParaRPr lang="en-GB"/>
          </a:p>
        </p:txBody>
      </p:sp>
      <p:sp>
        <p:nvSpPr>
          <p:cNvPr id="6" name="Text Placeholder 5">
            <a:extLst>
              <a:ext uri="{FF2B5EF4-FFF2-40B4-BE49-F238E27FC236}">
                <a16:creationId xmlns:a16="http://schemas.microsoft.com/office/drawing/2014/main" id="{8711AD63-3089-979E-5164-797440443B83}"/>
              </a:ext>
            </a:extLst>
          </p:cNvPr>
          <p:cNvSpPr>
            <a:spLocks noGrp="1"/>
          </p:cNvSpPr>
          <p:nvPr>
            <p:ph type="body" sz="quarter" idx="13"/>
          </p:nvPr>
        </p:nvSpPr>
        <p:spPr/>
        <p:txBody>
          <a:bodyPr/>
          <a:lstStyle/>
          <a:p>
            <a:r>
              <a:rPr lang="en-US"/>
              <a:t>Join the Coach Forum</a:t>
            </a:r>
          </a:p>
        </p:txBody>
      </p:sp>
    </p:spTree>
    <p:extLst>
      <p:ext uri="{BB962C8B-B14F-4D97-AF65-F5344CB8AC3E}">
        <p14:creationId xmlns:p14="http://schemas.microsoft.com/office/powerpoint/2010/main" val="2159775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C8D6-3FED-BB6C-B791-6D8C4844A964}"/>
              </a:ext>
            </a:extLst>
          </p:cNvPr>
          <p:cNvSpPr>
            <a:spLocks noGrp="1"/>
          </p:cNvSpPr>
          <p:nvPr>
            <p:ph type="title"/>
          </p:nvPr>
        </p:nvSpPr>
        <p:spPr/>
        <p:txBody>
          <a:bodyPr/>
          <a:lstStyle/>
          <a:p>
            <a:r>
              <a:rPr lang="en-US"/>
              <a:t>Housekeeping</a:t>
            </a:r>
          </a:p>
        </p:txBody>
      </p:sp>
      <p:sp>
        <p:nvSpPr>
          <p:cNvPr id="4" name="Footer Placeholder 3">
            <a:extLst>
              <a:ext uri="{FF2B5EF4-FFF2-40B4-BE49-F238E27FC236}">
                <a16:creationId xmlns:a16="http://schemas.microsoft.com/office/drawing/2014/main" id="{D31DC396-C46E-0922-5C7C-E166B9CB5DEC}"/>
              </a:ext>
            </a:extLst>
          </p:cNvPr>
          <p:cNvSpPr>
            <a:spLocks noGrp="1"/>
          </p:cNvSpPr>
          <p:nvPr>
            <p:ph type="ftr" sz="quarter" idx="11"/>
          </p:nvPr>
        </p:nvSpPr>
        <p:spPr/>
        <p:txBody>
          <a:bodyPr/>
          <a:lstStyle/>
          <a:p>
            <a:r>
              <a:rPr lang="en-US" dirty="0"/>
              <a:t>Session 8    Human Side of Change</a:t>
            </a:r>
          </a:p>
        </p:txBody>
      </p:sp>
      <p:sp>
        <p:nvSpPr>
          <p:cNvPr id="5" name="Slide Number Placeholder 4">
            <a:extLst>
              <a:ext uri="{FF2B5EF4-FFF2-40B4-BE49-F238E27FC236}">
                <a16:creationId xmlns:a16="http://schemas.microsoft.com/office/drawing/2014/main" id="{606AC19E-E490-9FA2-566E-52926A918007}"/>
              </a:ext>
            </a:extLst>
          </p:cNvPr>
          <p:cNvSpPr>
            <a:spLocks noGrp="1"/>
          </p:cNvSpPr>
          <p:nvPr>
            <p:ph type="sldNum" sz="quarter" idx="12"/>
          </p:nvPr>
        </p:nvSpPr>
        <p:spPr/>
        <p:txBody>
          <a:bodyPr/>
          <a:lstStyle/>
          <a:p>
            <a:fld id="{16C5AC08-0ACD-404A-9C9F-AB39E786C34A}" type="slidenum">
              <a:rPr lang="en-GB"/>
              <a:t>5</a:t>
            </a:fld>
            <a:endParaRPr lang="en-GB"/>
          </a:p>
        </p:txBody>
      </p:sp>
      <p:sp>
        <p:nvSpPr>
          <p:cNvPr id="6" name="Text Placeholder 5">
            <a:extLst>
              <a:ext uri="{FF2B5EF4-FFF2-40B4-BE49-F238E27FC236}">
                <a16:creationId xmlns:a16="http://schemas.microsoft.com/office/drawing/2014/main" id="{50741477-4FE0-6222-F853-4934353D005B}"/>
              </a:ext>
            </a:extLst>
          </p:cNvPr>
          <p:cNvSpPr>
            <a:spLocks noGrp="1"/>
          </p:cNvSpPr>
          <p:nvPr>
            <p:ph type="body" sz="quarter" idx="13"/>
          </p:nvPr>
        </p:nvSpPr>
        <p:spPr/>
        <p:txBody>
          <a:bodyPr/>
          <a:lstStyle/>
          <a:p>
            <a:r>
              <a:rPr lang="en-US" dirty="0"/>
              <a:t>Housekeeping</a:t>
            </a:r>
          </a:p>
        </p:txBody>
      </p:sp>
      <p:sp>
        <p:nvSpPr>
          <p:cNvPr id="10" name="Oval 9">
            <a:extLst>
              <a:ext uri="{FF2B5EF4-FFF2-40B4-BE49-F238E27FC236}">
                <a16:creationId xmlns:a16="http://schemas.microsoft.com/office/drawing/2014/main" id="{FE008D59-04EB-23D1-4267-A7AB290DE282}"/>
              </a:ext>
            </a:extLst>
          </p:cNvPr>
          <p:cNvSpPr/>
          <p:nvPr/>
        </p:nvSpPr>
        <p:spPr>
          <a:xfrm>
            <a:off x="8433873" y="3237403"/>
            <a:ext cx="276161" cy="27616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9" name="Picture 8">
            <a:extLst>
              <a:ext uri="{FF2B5EF4-FFF2-40B4-BE49-F238E27FC236}">
                <a16:creationId xmlns:a16="http://schemas.microsoft.com/office/drawing/2014/main" id="{7326C05A-D561-0C60-D671-E6890A7B8C1F}"/>
              </a:ext>
            </a:extLst>
          </p:cNvPr>
          <p:cNvPicPr>
            <a:picLocks noChangeAspect="1"/>
          </p:cNvPicPr>
          <p:nvPr/>
        </p:nvPicPr>
        <p:blipFill>
          <a:blip r:embed="rId3"/>
          <a:srcRect/>
          <a:stretch/>
        </p:blipFill>
        <p:spPr>
          <a:xfrm>
            <a:off x="7422292" y="1767016"/>
            <a:ext cx="4645673" cy="5090983"/>
          </a:xfrm>
          <a:prstGeom prst="rect">
            <a:avLst/>
          </a:prstGeom>
        </p:spPr>
      </p:pic>
    </p:spTree>
    <p:extLst>
      <p:ext uri="{BB962C8B-B14F-4D97-AF65-F5344CB8AC3E}">
        <p14:creationId xmlns:p14="http://schemas.microsoft.com/office/powerpoint/2010/main" val="15674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grpId="0" nodeType="withEffect">
                                  <p:stCondLst>
                                    <p:cond delay="0"/>
                                  </p:stCondLst>
                                  <p:childTnLst>
                                    <p:animScale>
                                      <p:cBhvr>
                                        <p:cTn id="6" dur="20000" fill="hold"/>
                                        <p:tgtEl>
                                          <p:spTgt spid="10"/>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51F9B-220F-E524-51C9-294AA94A68BE}"/>
              </a:ext>
            </a:extLst>
          </p:cNvPr>
          <p:cNvSpPr>
            <a:spLocks noGrp="1"/>
          </p:cNvSpPr>
          <p:nvPr>
            <p:ph type="title"/>
          </p:nvPr>
        </p:nvSpPr>
        <p:spPr/>
        <p:txBody>
          <a:bodyPr/>
          <a:lstStyle/>
          <a:p>
            <a:r>
              <a:rPr lang="en-US"/>
              <a:t>Join the Q Community</a:t>
            </a:r>
          </a:p>
        </p:txBody>
      </p:sp>
      <p:sp>
        <p:nvSpPr>
          <p:cNvPr id="3" name="Content Placeholder 2">
            <a:extLst>
              <a:ext uri="{FF2B5EF4-FFF2-40B4-BE49-F238E27FC236}">
                <a16:creationId xmlns:a16="http://schemas.microsoft.com/office/drawing/2014/main" id="{863F0A63-AF49-828E-951F-BA13BDC43238}"/>
              </a:ext>
            </a:extLst>
          </p:cNvPr>
          <p:cNvSpPr>
            <a:spLocks noGrp="1"/>
          </p:cNvSpPr>
          <p:nvPr>
            <p:ph idx="1"/>
          </p:nvPr>
        </p:nvSpPr>
        <p:spPr>
          <a:xfrm>
            <a:off x="4848226" y="1520825"/>
            <a:ext cx="7102474" cy="5099049"/>
          </a:xfrm>
        </p:spPr>
        <p:txBody>
          <a:bodyPr anchor="ctr" anchorCtr="0"/>
          <a:lstStyle/>
          <a:p>
            <a:pPr lvl="2"/>
            <a:r>
              <a:rPr lang="en-US"/>
              <a:t>Great network for learning, networking, funding and more. </a:t>
            </a:r>
          </a:p>
          <a:p>
            <a:pPr lvl="2"/>
            <a:r>
              <a:rPr lang="en-US"/>
              <a:t>There are 5000 members and the community continues to grow.</a:t>
            </a:r>
          </a:p>
          <a:p>
            <a:pPr lvl="2"/>
            <a:r>
              <a:rPr lang="en-US"/>
              <a:t>Q is being delivered by the Health Foundation and supported and co-funded by partners across the UK and Ireland.</a:t>
            </a:r>
          </a:p>
          <a:p>
            <a:pPr lvl="2"/>
            <a:r>
              <a:rPr lang="en-US"/>
              <a:t>Opportunities to join Q are open on a continuous basis.</a:t>
            </a:r>
          </a:p>
        </p:txBody>
      </p:sp>
      <p:sp>
        <p:nvSpPr>
          <p:cNvPr id="4" name="Footer Placeholder 3">
            <a:extLst>
              <a:ext uri="{FF2B5EF4-FFF2-40B4-BE49-F238E27FC236}">
                <a16:creationId xmlns:a16="http://schemas.microsoft.com/office/drawing/2014/main" id="{56F27942-40DE-CDCE-6ACB-889AB3392D79}"/>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ACB08A4C-924E-C55F-084E-2864221BF4BE}"/>
              </a:ext>
            </a:extLst>
          </p:cNvPr>
          <p:cNvSpPr>
            <a:spLocks noGrp="1"/>
          </p:cNvSpPr>
          <p:nvPr>
            <p:ph type="sldNum" sz="quarter" idx="12"/>
          </p:nvPr>
        </p:nvSpPr>
        <p:spPr/>
        <p:txBody>
          <a:bodyPr/>
          <a:lstStyle/>
          <a:p>
            <a:fld id="{16C5AC08-0ACD-404A-9C9F-AB39E786C34A}" type="slidenum">
              <a:rPr lang="en-GB"/>
              <a:t>59</a:t>
            </a:fld>
            <a:endParaRPr lang="en-GB"/>
          </a:p>
        </p:txBody>
      </p:sp>
      <p:sp>
        <p:nvSpPr>
          <p:cNvPr id="6" name="Text Placeholder 5">
            <a:extLst>
              <a:ext uri="{FF2B5EF4-FFF2-40B4-BE49-F238E27FC236}">
                <a16:creationId xmlns:a16="http://schemas.microsoft.com/office/drawing/2014/main" id="{AF331290-70B6-9197-EABB-B7CF74892BED}"/>
              </a:ext>
            </a:extLst>
          </p:cNvPr>
          <p:cNvSpPr>
            <a:spLocks noGrp="1"/>
          </p:cNvSpPr>
          <p:nvPr>
            <p:ph type="body" sz="quarter" idx="13"/>
          </p:nvPr>
        </p:nvSpPr>
        <p:spPr/>
        <p:txBody>
          <a:bodyPr/>
          <a:lstStyle/>
          <a:p>
            <a:r>
              <a:rPr lang="en-US"/>
              <a:t>Q Community</a:t>
            </a:r>
          </a:p>
        </p:txBody>
      </p:sp>
      <p:pic>
        <p:nvPicPr>
          <p:cNvPr id="7" name="Picture 2">
            <a:extLst>
              <a:ext uri="{FF2B5EF4-FFF2-40B4-BE49-F238E27FC236}">
                <a16:creationId xmlns:a16="http://schemas.microsoft.com/office/drawing/2014/main" id="{6269D27A-CE06-51A2-906A-451285C63406}"/>
              </a:ext>
            </a:extLst>
          </p:cNvPr>
          <p:cNvPicPr>
            <a:picLocks noChangeAspect="1" noChangeArrowheads="1"/>
          </p:cNvPicPr>
          <p:nvPr/>
        </p:nvPicPr>
        <p:blipFill>
          <a:blip r:embed="rId3"/>
          <a:srcRect/>
          <a:stretch/>
        </p:blipFill>
        <p:spPr bwMode="auto">
          <a:xfrm>
            <a:off x="1077913" y="2383435"/>
            <a:ext cx="2656114" cy="251838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47746772-C0CB-74F6-59C1-F5B542EDDA49}"/>
              </a:ext>
            </a:extLst>
          </p:cNvPr>
          <p:cNvSpPr txBox="1">
            <a:spLocks/>
          </p:cNvSpPr>
          <p:nvPr/>
        </p:nvSpPr>
        <p:spPr>
          <a:xfrm>
            <a:off x="1107345" y="5215669"/>
            <a:ext cx="2394042" cy="550131"/>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a:solidFill>
                  <a:schemeClr val="accent2"/>
                </a:solidFill>
                <a:hlinkClick r:id="rId4"/>
              </a:rPr>
              <a:t>https://q.health.org.uk/join-q/ </a:t>
            </a:r>
            <a:endParaRPr lang="en-US" sz="1200">
              <a:solidFill>
                <a:schemeClr val="accent2"/>
              </a:solidFill>
            </a:endParaRPr>
          </a:p>
        </p:txBody>
      </p:sp>
    </p:spTree>
    <p:extLst>
      <p:ext uri="{BB962C8B-B14F-4D97-AF65-F5344CB8AC3E}">
        <p14:creationId xmlns:p14="http://schemas.microsoft.com/office/powerpoint/2010/main" val="22919829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8D301-3D81-5CA8-5B4D-631B5038532F}"/>
              </a:ext>
            </a:extLst>
          </p:cNvPr>
          <p:cNvSpPr>
            <a:spLocks noGrp="1"/>
          </p:cNvSpPr>
          <p:nvPr>
            <p:ph type="title"/>
          </p:nvPr>
        </p:nvSpPr>
        <p:spPr/>
        <p:txBody>
          <a:bodyPr/>
          <a:lstStyle/>
          <a:p>
            <a:r>
              <a:rPr lang="en-US"/>
              <a:t>Conferences</a:t>
            </a:r>
          </a:p>
        </p:txBody>
      </p:sp>
      <p:sp>
        <p:nvSpPr>
          <p:cNvPr id="8" name="Content Placeholder 7">
            <a:extLst>
              <a:ext uri="{FF2B5EF4-FFF2-40B4-BE49-F238E27FC236}">
                <a16:creationId xmlns:a16="http://schemas.microsoft.com/office/drawing/2014/main" id="{A602C14A-0179-9896-9F25-398720D9A43A}"/>
              </a:ext>
            </a:extLst>
          </p:cNvPr>
          <p:cNvSpPr>
            <a:spLocks noGrp="1"/>
          </p:cNvSpPr>
          <p:nvPr>
            <p:ph idx="1"/>
          </p:nvPr>
        </p:nvSpPr>
        <p:spPr>
          <a:xfrm>
            <a:off x="1077914" y="3219449"/>
            <a:ext cx="3332161" cy="3321095"/>
          </a:xfrm>
        </p:spPr>
        <p:txBody>
          <a:bodyPr/>
          <a:lstStyle/>
          <a:p>
            <a:pPr lvl="4">
              <a:spcAft>
                <a:spcPts val="700"/>
              </a:spcAft>
            </a:pPr>
            <a:r>
              <a:rPr lang="en-US" b="1" dirty="0"/>
              <a:t>International Forum on Quality </a:t>
            </a:r>
            <a:br>
              <a:rPr lang="en-US" b="1" dirty="0"/>
            </a:br>
            <a:r>
              <a:rPr lang="en-US" b="1" dirty="0"/>
              <a:t>&amp; Safety in Healthcare</a:t>
            </a:r>
            <a:br>
              <a:rPr lang="en-US" dirty="0"/>
            </a:br>
            <a:r>
              <a:rPr lang="en-US" dirty="0"/>
              <a:t>Run by BMJ/IHI </a:t>
            </a:r>
          </a:p>
          <a:p>
            <a:pPr lvl="4">
              <a:spcAft>
                <a:spcPts val="700"/>
              </a:spcAft>
            </a:pPr>
            <a:r>
              <a:rPr lang="en-US" dirty="0"/>
              <a:t>Yearly conference in Europe attended by ca 3000 healthcare professionals from across the world.</a:t>
            </a:r>
          </a:p>
          <a:p>
            <a:pPr lvl="4">
              <a:spcAft>
                <a:spcPts val="700"/>
              </a:spcAft>
            </a:pPr>
            <a:r>
              <a:rPr lang="en-US" dirty="0"/>
              <a:t>There is typically a cost to attend.</a:t>
            </a:r>
          </a:p>
          <a:p>
            <a:pPr lvl="4">
              <a:spcAft>
                <a:spcPts val="700"/>
              </a:spcAft>
            </a:pPr>
            <a:r>
              <a:rPr lang="en-US" dirty="0"/>
              <a:t>More info: </a:t>
            </a:r>
            <a:r>
              <a:rPr lang="en-US" dirty="0">
                <a:hlinkClick r:id="rId3"/>
              </a:rPr>
              <a:t>https://internationalforum.bmj.com/ </a:t>
            </a:r>
            <a:endParaRPr lang="en-US" dirty="0"/>
          </a:p>
          <a:p>
            <a:pPr lvl="4">
              <a:spcAft>
                <a:spcPts val="700"/>
              </a:spcAft>
            </a:pPr>
            <a:endParaRPr lang="en-US" dirty="0"/>
          </a:p>
          <a:p>
            <a:pPr lvl="4">
              <a:spcAft>
                <a:spcPts val="700"/>
              </a:spcAft>
            </a:pPr>
            <a:endParaRPr lang="en-US" dirty="0"/>
          </a:p>
        </p:txBody>
      </p:sp>
      <p:sp>
        <p:nvSpPr>
          <p:cNvPr id="4" name="Footer Placeholder 3">
            <a:extLst>
              <a:ext uri="{FF2B5EF4-FFF2-40B4-BE49-F238E27FC236}">
                <a16:creationId xmlns:a16="http://schemas.microsoft.com/office/drawing/2014/main" id="{336FDFA8-FECB-395C-F972-3154F9C4A10A}"/>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4CB2D34E-4473-B9A8-5BCA-26515488002B}"/>
              </a:ext>
            </a:extLst>
          </p:cNvPr>
          <p:cNvSpPr>
            <a:spLocks noGrp="1"/>
          </p:cNvSpPr>
          <p:nvPr>
            <p:ph type="sldNum" sz="quarter" idx="12"/>
          </p:nvPr>
        </p:nvSpPr>
        <p:spPr/>
        <p:txBody>
          <a:bodyPr/>
          <a:lstStyle/>
          <a:p>
            <a:fld id="{16C5AC08-0ACD-404A-9C9F-AB39E786C34A}" type="slidenum">
              <a:rPr lang="en-GB"/>
              <a:t>60</a:t>
            </a:fld>
            <a:endParaRPr lang="en-GB"/>
          </a:p>
        </p:txBody>
      </p:sp>
      <p:sp>
        <p:nvSpPr>
          <p:cNvPr id="9" name="Text Placeholder 8">
            <a:extLst>
              <a:ext uri="{FF2B5EF4-FFF2-40B4-BE49-F238E27FC236}">
                <a16:creationId xmlns:a16="http://schemas.microsoft.com/office/drawing/2014/main" id="{1CBBBDAA-6CC4-3213-9F6B-D626162C1950}"/>
              </a:ext>
            </a:extLst>
          </p:cNvPr>
          <p:cNvSpPr>
            <a:spLocks noGrp="1"/>
          </p:cNvSpPr>
          <p:nvPr>
            <p:ph type="body" sz="quarter" idx="13"/>
          </p:nvPr>
        </p:nvSpPr>
        <p:spPr/>
        <p:txBody>
          <a:bodyPr/>
          <a:lstStyle/>
          <a:p>
            <a:r>
              <a:rPr lang="en-US" dirty="0"/>
              <a:t>Conferences</a:t>
            </a:r>
          </a:p>
        </p:txBody>
      </p:sp>
      <p:pic>
        <p:nvPicPr>
          <p:cNvPr id="12" name="Google Shape;353;p50">
            <a:extLst>
              <a:ext uri="{FF2B5EF4-FFF2-40B4-BE49-F238E27FC236}">
                <a16:creationId xmlns:a16="http://schemas.microsoft.com/office/drawing/2014/main" id="{7992914D-3D06-4004-39EF-99D53A857059}"/>
              </a:ext>
            </a:extLst>
          </p:cNvPr>
          <p:cNvPicPr preferRelativeResize="0"/>
          <p:nvPr/>
        </p:nvPicPr>
        <p:blipFill>
          <a:blip r:embed="rId4">
            <a:alphaModFix/>
          </a:blip>
          <a:stretch>
            <a:fillRect/>
          </a:stretch>
        </p:blipFill>
        <p:spPr>
          <a:xfrm>
            <a:off x="1077913" y="1541234"/>
            <a:ext cx="1476375" cy="1476375"/>
          </a:xfrm>
          <a:prstGeom prst="rect">
            <a:avLst/>
          </a:prstGeom>
          <a:noFill/>
          <a:ln>
            <a:noFill/>
          </a:ln>
        </p:spPr>
      </p:pic>
      <p:pic>
        <p:nvPicPr>
          <p:cNvPr id="13" name="Picture 2">
            <a:extLst>
              <a:ext uri="{FF2B5EF4-FFF2-40B4-BE49-F238E27FC236}">
                <a16:creationId xmlns:a16="http://schemas.microsoft.com/office/drawing/2014/main" id="{0AAA12A9-55E4-FA57-8C2E-B7DFCA628B57}"/>
              </a:ext>
            </a:extLst>
          </p:cNvPr>
          <p:cNvPicPr>
            <a:picLocks noChangeAspect="1" noChangeArrowheads="1"/>
          </p:cNvPicPr>
          <p:nvPr/>
        </p:nvPicPr>
        <p:blipFill>
          <a:blip r:embed="rId5"/>
          <a:srcRect/>
          <a:stretch/>
        </p:blipFill>
        <p:spPr bwMode="auto">
          <a:xfrm>
            <a:off x="4824919" y="1520826"/>
            <a:ext cx="1571769" cy="1490270"/>
          </a:xfrm>
          <a:prstGeom prst="rect">
            <a:avLst/>
          </a:prstGeom>
          <a:noFill/>
          <a:extLst>
            <a:ext uri="{909E8E84-426E-40DD-AFC4-6F175D3DCCD1}">
              <a14:hiddenFill xmlns:a14="http://schemas.microsoft.com/office/drawing/2010/main">
                <a:solidFill>
                  <a:srgbClr val="FFFFFF"/>
                </a:solidFill>
              </a14:hiddenFill>
            </a:ext>
          </a:extLst>
        </p:spPr>
      </p:pic>
      <p:pic>
        <p:nvPicPr>
          <p:cNvPr id="14" name="Google Shape;355;p50">
            <a:extLst>
              <a:ext uri="{FF2B5EF4-FFF2-40B4-BE49-F238E27FC236}">
                <a16:creationId xmlns:a16="http://schemas.microsoft.com/office/drawing/2014/main" id="{6A662165-431F-E4ED-841A-F71F1BC323AF}"/>
              </a:ext>
            </a:extLst>
          </p:cNvPr>
          <p:cNvPicPr preferRelativeResize="0"/>
          <p:nvPr/>
        </p:nvPicPr>
        <p:blipFill>
          <a:blip r:embed="rId6">
            <a:alphaModFix/>
          </a:blip>
          <a:stretch>
            <a:fillRect/>
          </a:stretch>
        </p:blipFill>
        <p:spPr>
          <a:xfrm>
            <a:off x="8643191" y="1377950"/>
            <a:ext cx="1657416" cy="1657416"/>
          </a:xfrm>
          <a:prstGeom prst="rect">
            <a:avLst/>
          </a:prstGeom>
          <a:noFill/>
          <a:ln>
            <a:noFill/>
          </a:ln>
        </p:spPr>
      </p:pic>
      <p:sp>
        <p:nvSpPr>
          <p:cNvPr id="15" name="Content Placeholder 7">
            <a:extLst>
              <a:ext uri="{FF2B5EF4-FFF2-40B4-BE49-F238E27FC236}">
                <a16:creationId xmlns:a16="http://schemas.microsoft.com/office/drawing/2014/main" id="{952F172F-662B-70F1-F290-CD44DEAED696}"/>
              </a:ext>
            </a:extLst>
          </p:cNvPr>
          <p:cNvSpPr txBox="1">
            <a:spLocks/>
          </p:cNvSpPr>
          <p:nvPr/>
        </p:nvSpPr>
        <p:spPr>
          <a:xfrm>
            <a:off x="4849814" y="3219449"/>
            <a:ext cx="3332161" cy="332109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spcAft>
                <a:spcPts val="700"/>
              </a:spcAft>
            </a:pPr>
            <a:r>
              <a:rPr lang="en-US" b="1" dirty="0"/>
              <a:t>Q annual conference</a:t>
            </a:r>
            <a:br>
              <a:rPr lang="en-US" dirty="0"/>
            </a:br>
            <a:r>
              <a:rPr lang="en-US" dirty="0"/>
              <a:t>Run by the Q community</a:t>
            </a:r>
          </a:p>
          <a:p>
            <a:pPr lvl="4">
              <a:spcAft>
                <a:spcPts val="700"/>
              </a:spcAft>
            </a:pPr>
            <a:r>
              <a:rPr lang="en-US" dirty="0"/>
              <a:t>Annual conference for all Q members, with a focus on sharing learning, connecting and networking. </a:t>
            </a:r>
          </a:p>
          <a:p>
            <a:pPr lvl="4">
              <a:spcAft>
                <a:spcPts val="700"/>
              </a:spcAft>
            </a:pPr>
            <a:r>
              <a:rPr lang="en-US" dirty="0"/>
              <a:t>Free to attend for Q members.</a:t>
            </a:r>
          </a:p>
          <a:p>
            <a:pPr lvl="4">
              <a:spcAft>
                <a:spcPts val="700"/>
              </a:spcAft>
            </a:pPr>
            <a:r>
              <a:rPr lang="en-US" dirty="0"/>
              <a:t>More info: </a:t>
            </a:r>
            <a:br>
              <a:rPr lang="en-US" dirty="0"/>
            </a:br>
            <a:r>
              <a:rPr lang="en-US" dirty="0">
                <a:hlinkClick r:id="rId7"/>
              </a:rPr>
              <a:t>https://q.health.org.uk/</a:t>
            </a:r>
            <a:endParaRPr lang="en-US" dirty="0"/>
          </a:p>
        </p:txBody>
      </p:sp>
      <p:sp>
        <p:nvSpPr>
          <p:cNvPr id="16" name="Content Placeholder 7">
            <a:extLst>
              <a:ext uri="{FF2B5EF4-FFF2-40B4-BE49-F238E27FC236}">
                <a16:creationId xmlns:a16="http://schemas.microsoft.com/office/drawing/2014/main" id="{13476C8F-552D-82A5-5737-6C36320CC8EF}"/>
              </a:ext>
            </a:extLst>
          </p:cNvPr>
          <p:cNvSpPr txBox="1">
            <a:spLocks/>
          </p:cNvSpPr>
          <p:nvPr/>
        </p:nvSpPr>
        <p:spPr>
          <a:xfrm>
            <a:off x="8621714" y="3219449"/>
            <a:ext cx="3332161" cy="332109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spcAft>
                <a:spcPts val="700"/>
              </a:spcAft>
            </a:pPr>
            <a:r>
              <a:rPr lang="en-US" b="1" dirty="0"/>
              <a:t>Patient Safety Congress</a:t>
            </a:r>
            <a:br>
              <a:rPr lang="en-US" dirty="0"/>
            </a:br>
            <a:r>
              <a:rPr lang="en-US" dirty="0"/>
              <a:t>Run by HSJ</a:t>
            </a:r>
          </a:p>
          <a:p>
            <a:pPr lvl="4">
              <a:spcAft>
                <a:spcPts val="700"/>
              </a:spcAft>
            </a:pPr>
            <a:r>
              <a:rPr lang="en-US" dirty="0"/>
              <a:t>Yearly national conference focusing on patient safety and QI work.</a:t>
            </a:r>
          </a:p>
          <a:p>
            <a:pPr lvl="4">
              <a:spcAft>
                <a:spcPts val="700"/>
              </a:spcAft>
            </a:pPr>
            <a:r>
              <a:rPr lang="en-US" dirty="0"/>
              <a:t>There is typically a cost to attend.</a:t>
            </a:r>
          </a:p>
          <a:p>
            <a:pPr lvl="4">
              <a:spcAft>
                <a:spcPts val="700"/>
              </a:spcAft>
            </a:pPr>
            <a:r>
              <a:rPr lang="en-US" dirty="0"/>
              <a:t>More info: </a:t>
            </a:r>
            <a:r>
              <a:rPr lang="en-US" dirty="0">
                <a:hlinkClick r:id="rId8"/>
              </a:rPr>
              <a:t>https://patientsafetycongress.co.uk</a:t>
            </a:r>
            <a:endParaRPr lang="en-US" dirty="0"/>
          </a:p>
        </p:txBody>
      </p:sp>
    </p:spTree>
    <p:extLst>
      <p:ext uri="{BB962C8B-B14F-4D97-AF65-F5344CB8AC3E}">
        <p14:creationId xmlns:p14="http://schemas.microsoft.com/office/powerpoint/2010/main" val="29259534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23FC-8A51-246D-41EC-CC9F15001F1C}"/>
              </a:ext>
            </a:extLst>
          </p:cNvPr>
          <p:cNvSpPr>
            <a:spLocks noGrp="1"/>
          </p:cNvSpPr>
          <p:nvPr>
            <p:ph type="title"/>
          </p:nvPr>
        </p:nvSpPr>
        <p:spPr/>
        <p:txBody>
          <a:bodyPr/>
          <a:lstStyle/>
          <a:p>
            <a:r>
              <a:rPr lang="en-US"/>
              <a:t>Learning outside of this programme</a:t>
            </a:r>
          </a:p>
        </p:txBody>
      </p:sp>
      <p:sp>
        <p:nvSpPr>
          <p:cNvPr id="4" name="Footer Placeholder 3">
            <a:extLst>
              <a:ext uri="{FF2B5EF4-FFF2-40B4-BE49-F238E27FC236}">
                <a16:creationId xmlns:a16="http://schemas.microsoft.com/office/drawing/2014/main" id="{2A36E2F9-BE54-55BD-65F9-164B8A6572F0}"/>
              </a:ext>
            </a:extLst>
          </p:cNvPr>
          <p:cNvSpPr>
            <a:spLocks noGrp="1"/>
          </p:cNvSpPr>
          <p:nvPr>
            <p:ph type="ftr" sz="quarter" idx="11"/>
          </p:nvPr>
        </p:nvSpPr>
        <p:spPr/>
        <p:txBody>
          <a:bodyPr/>
          <a:lstStyle/>
          <a:p>
            <a:r>
              <a:rPr lang="en-US"/>
              <a:t>Session 8    Human Side of Change</a:t>
            </a:r>
          </a:p>
        </p:txBody>
      </p:sp>
      <p:sp>
        <p:nvSpPr>
          <p:cNvPr id="5" name="Slide Number Placeholder 4">
            <a:extLst>
              <a:ext uri="{FF2B5EF4-FFF2-40B4-BE49-F238E27FC236}">
                <a16:creationId xmlns:a16="http://schemas.microsoft.com/office/drawing/2014/main" id="{0A96DA1A-A8EC-3CC6-AE89-36629BF49866}"/>
              </a:ext>
            </a:extLst>
          </p:cNvPr>
          <p:cNvSpPr>
            <a:spLocks noGrp="1"/>
          </p:cNvSpPr>
          <p:nvPr>
            <p:ph type="sldNum" sz="quarter" idx="12"/>
          </p:nvPr>
        </p:nvSpPr>
        <p:spPr/>
        <p:txBody>
          <a:bodyPr/>
          <a:lstStyle/>
          <a:p>
            <a:fld id="{16C5AC08-0ACD-404A-9C9F-AB39E786C34A}" type="slidenum">
              <a:rPr lang="en-GB"/>
              <a:t>61</a:t>
            </a:fld>
            <a:endParaRPr lang="en-GB"/>
          </a:p>
        </p:txBody>
      </p:sp>
      <p:sp>
        <p:nvSpPr>
          <p:cNvPr id="6" name="Text Placeholder 5">
            <a:extLst>
              <a:ext uri="{FF2B5EF4-FFF2-40B4-BE49-F238E27FC236}">
                <a16:creationId xmlns:a16="http://schemas.microsoft.com/office/drawing/2014/main" id="{66CAFADF-2090-1C4C-40E5-CDA325CBAB74}"/>
              </a:ext>
            </a:extLst>
          </p:cNvPr>
          <p:cNvSpPr>
            <a:spLocks noGrp="1"/>
          </p:cNvSpPr>
          <p:nvPr>
            <p:ph type="body" sz="quarter" idx="13"/>
          </p:nvPr>
        </p:nvSpPr>
        <p:spPr/>
        <p:txBody>
          <a:bodyPr/>
          <a:lstStyle/>
          <a:p>
            <a:r>
              <a:rPr lang="en-US"/>
              <a:t>Learning outside of this programme</a:t>
            </a:r>
          </a:p>
        </p:txBody>
      </p:sp>
      <p:pic>
        <p:nvPicPr>
          <p:cNvPr id="8" name="Google Shape;364;p51">
            <a:extLst>
              <a:ext uri="{FF2B5EF4-FFF2-40B4-BE49-F238E27FC236}">
                <a16:creationId xmlns:a16="http://schemas.microsoft.com/office/drawing/2014/main" id="{6FD6ED30-DBA7-E33C-B957-6D87140A1BB4}"/>
              </a:ext>
            </a:extLst>
          </p:cNvPr>
          <p:cNvPicPr preferRelativeResize="0"/>
          <p:nvPr/>
        </p:nvPicPr>
        <p:blipFill>
          <a:blip r:embed="rId3">
            <a:alphaModFix/>
          </a:blip>
          <a:stretch>
            <a:fillRect/>
          </a:stretch>
        </p:blipFill>
        <p:spPr>
          <a:xfrm>
            <a:off x="1534612" y="1632158"/>
            <a:ext cx="1427663" cy="1479133"/>
          </a:xfrm>
          <a:prstGeom prst="rect">
            <a:avLst/>
          </a:prstGeom>
          <a:noFill/>
          <a:ln>
            <a:noFill/>
          </a:ln>
        </p:spPr>
      </p:pic>
      <p:pic>
        <p:nvPicPr>
          <p:cNvPr id="9" name="Google Shape;366;p51">
            <a:extLst>
              <a:ext uri="{FF2B5EF4-FFF2-40B4-BE49-F238E27FC236}">
                <a16:creationId xmlns:a16="http://schemas.microsoft.com/office/drawing/2014/main" id="{78FFF8F7-506C-DFFB-60A8-C7CD26A95DDD}"/>
              </a:ext>
            </a:extLst>
          </p:cNvPr>
          <p:cNvPicPr preferRelativeResize="0"/>
          <p:nvPr/>
        </p:nvPicPr>
        <p:blipFill>
          <a:blip r:embed="rId4">
            <a:alphaModFix/>
          </a:blip>
          <a:stretch>
            <a:fillRect/>
          </a:stretch>
        </p:blipFill>
        <p:spPr>
          <a:xfrm>
            <a:off x="1077913" y="3467367"/>
            <a:ext cx="2393767" cy="1218666"/>
          </a:xfrm>
          <a:prstGeom prst="rect">
            <a:avLst/>
          </a:prstGeom>
          <a:noFill/>
          <a:ln>
            <a:noFill/>
          </a:ln>
        </p:spPr>
      </p:pic>
      <p:pic>
        <p:nvPicPr>
          <p:cNvPr id="10" name="Picture 2" descr="The School for Change Agents – NHS Horizons">
            <a:extLst>
              <a:ext uri="{FF2B5EF4-FFF2-40B4-BE49-F238E27FC236}">
                <a16:creationId xmlns:a16="http://schemas.microsoft.com/office/drawing/2014/main" id="{07AF84F5-5350-C8D2-1BD5-84ADAA8DA9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5032709"/>
            <a:ext cx="2393767" cy="14661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8845033-C411-45D6-E838-B6B387507AA6}"/>
              </a:ext>
            </a:extLst>
          </p:cNvPr>
          <p:cNvPicPr>
            <a:picLocks noChangeAspect="1"/>
          </p:cNvPicPr>
          <p:nvPr/>
        </p:nvPicPr>
        <p:blipFill>
          <a:blip r:embed="rId6"/>
          <a:stretch>
            <a:fillRect/>
          </a:stretch>
        </p:blipFill>
        <p:spPr>
          <a:xfrm>
            <a:off x="6734175" y="1869872"/>
            <a:ext cx="3330575" cy="744482"/>
          </a:xfrm>
          <a:prstGeom prst="rect">
            <a:avLst/>
          </a:prstGeom>
        </p:spPr>
      </p:pic>
      <p:pic>
        <p:nvPicPr>
          <p:cNvPr id="12" name="Picture 3" descr="Logo&#10;&#10;Description automatically generated">
            <a:extLst>
              <a:ext uri="{FF2B5EF4-FFF2-40B4-BE49-F238E27FC236}">
                <a16:creationId xmlns:a16="http://schemas.microsoft.com/office/drawing/2014/main" id="{C197F48F-B735-AFB9-E4BC-FFA6C89A0F43}"/>
              </a:ext>
            </a:extLst>
          </p:cNvPr>
          <p:cNvPicPr>
            <a:picLocks noChangeAspect="1"/>
          </p:cNvPicPr>
          <p:nvPr/>
        </p:nvPicPr>
        <p:blipFill>
          <a:blip r:embed="rId7"/>
          <a:stretch>
            <a:fillRect/>
          </a:stretch>
        </p:blipFill>
        <p:spPr>
          <a:xfrm>
            <a:off x="6734175" y="3643312"/>
            <a:ext cx="1827900" cy="964666"/>
          </a:xfrm>
          <a:prstGeom prst="rect">
            <a:avLst/>
          </a:prstGeom>
        </p:spPr>
      </p:pic>
      <p:sp>
        <p:nvSpPr>
          <p:cNvPr id="13" name="Google Shape;367;p51">
            <a:extLst>
              <a:ext uri="{FF2B5EF4-FFF2-40B4-BE49-F238E27FC236}">
                <a16:creationId xmlns:a16="http://schemas.microsoft.com/office/drawing/2014/main" id="{9E84E149-49FF-80FB-D601-2E1DF8A11798}"/>
              </a:ext>
            </a:extLst>
          </p:cNvPr>
          <p:cNvSpPr txBox="1"/>
          <p:nvPr/>
        </p:nvSpPr>
        <p:spPr>
          <a:xfrm>
            <a:off x="3471680" y="2270052"/>
            <a:ext cx="2454987" cy="305212"/>
          </a:xfrm>
          <a:prstGeom prst="rect">
            <a:avLst/>
          </a:prstGeom>
          <a:noFill/>
          <a:ln>
            <a:noFill/>
          </a:ln>
        </p:spPr>
        <p:txBody>
          <a:bodyPr spcFirstLastPara="1" wrap="square" lIns="0" tIns="0" rIns="0" bIns="0" anchor="b" anchorCtr="0">
            <a:spAutoFit/>
          </a:bodyPr>
          <a:lstStyle/>
          <a:p>
            <a:pPr algn="just">
              <a:lnSpc>
                <a:spcPct val="115000"/>
              </a:lnSpc>
              <a:spcAft>
                <a:spcPts val="1000"/>
              </a:spcAft>
            </a:pPr>
            <a:r>
              <a:rPr lang="en-GB" sz="1000" u="sng" dirty="0">
                <a:solidFill>
                  <a:schemeClr val="accent2"/>
                </a:solidFill>
                <a:latin typeface="DM Sans" pitchFamily="2" charset="77"/>
                <a:ea typeface="Montserrat"/>
                <a:cs typeface="Montserrat"/>
                <a:sym typeface="Montserrat"/>
                <a:hlinkClick r:id="rId8">
                  <a:extLst>
                    <a:ext uri="{A12FA001-AC4F-418D-AE19-62706E023703}">
                      <ahyp:hlinkClr xmlns:ahyp="http://schemas.microsoft.com/office/drawing/2018/hyperlinkcolor" val="tx"/>
                    </a:ext>
                  </a:extLst>
                </a:hlinkClick>
              </a:rPr>
              <a:t>www.england.nhs.uk/qsir-programme/</a:t>
            </a:r>
            <a:endParaRPr lang="en-GB" dirty="0">
              <a:solidFill>
                <a:schemeClr val="accent2"/>
              </a:solidFill>
              <a:latin typeface="DM Sans" pitchFamily="2" charset="77"/>
            </a:endParaRPr>
          </a:p>
        </p:txBody>
      </p:sp>
      <p:sp>
        <p:nvSpPr>
          <p:cNvPr id="14" name="Google Shape;367;p51">
            <a:extLst>
              <a:ext uri="{FF2B5EF4-FFF2-40B4-BE49-F238E27FC236}">
                <a16:creationId xmlns:a16="http://schemas.microsoft.com/office/drawing/2014/main" id="{AED85CDB-1553-624D-44AD-C1219FE9525C}"/>
              </a:ext>
            </a:extLst>
          </p:cNvPr>
          <p:cNvSpPr txBox="1"/>
          <p:nvPr/>
        </p:nvSpPr>
        <p:spPr>
          <a:xfrm>
            <a:off x="3320867" y="3973039"/>
            <a:ext cx="3089987" cy="305212"/>
          </a:xfrm>
          <a:prstGeom prst="rect">
            <a:avLst/>
          </a:prstGeom>
          <a:noFill/>
          <a:ln>
            <a:noFill/>
          </a:ln>
        </p:spPr>
        <p:txBody>
          <a:bodyPr spcFirstLastPara="1" wrap="square" lIns="0" tIns="0" rIns="0" bIns="0" anchor="b" anchorCtr="0">
            <a:spAutoFit/>
          </a:bodyPr>
          <a:lstStyle/>
          <a:p>
            <a:pPr algn="just">
              <a:lnSpc>
                <a:spcPct val="115000"/>
              </a:lnSpc>
              <a:spcAft>
                <a:spcPts val="1000"/>
              </a:spcAft>
            </a:pPr>
            <a:r>
              <a:rPr lang="en-GB" sz="1000" u="sng" dirty="0">
                <a:solidFill>
                  <a:schemeClr val="accent2"/>
                </a:solidFill>
                <a:latin typeface="DM Sans" pitchFamily="2" charset="77"/>
                <a:ea typeface="Montserrat"/>
                <a:cs typeface="Montserrat"/>
                <a:sym typeface="Montserrat"/>
                <a:hlinkClick r:id="rId9"/>
              </a:rPr>
              <a:t>www.futurelearn.com/courses/quality-improvement</a:t>
            </a:r>
            <a:endParaRPr lang="en-GB" sz="1000" u="sng" dirty="0">
              <a:solidFill>
                <a:schemeClr val="accent2"/>
              </a:solidFill>
              <a:latin typeface="DM Sans" pitchFamily="2" charset="77"/>
              <a:ea typeface="Montserrat"/>
              <a:cs typeface="Montserrat"/>
              <a:sym typeface="Montserrat"/>
            </a:endParaRPr>
          </a:p>
        </p:txBody>
      </p:sp>
      <p:sp>
        <p:nvSpPr>
          <p:cNvPr id="15" name="Google Shape;367;p51">
            <a:extLst>
              <a:ext uri="{FF2B5EF4-FFF2-40B4-BE49-F238E27FC236}">
                <a16:creationId xmlns:a16="http://schemas.microsoft.com/office/drawing/2014/main" id="{A02D210F-D9A1-3849-BAF5-01A73D6E68AF}"/>
              </a:ext>
            </a:extLst>
          </p:cNvPr>
          <p:cNvSpPr txBox="1"/>
          <p:nvPr/>
        </p:nvSpPr>
        <p:spPr>
          <a:xfrm>
            <a:off x="3471680" y="5648252"/>
            <a:ext cx="2454987" cy="305212"/>
          </a:xfrm>
          <a:prstGeom prst="rect">
            <a:avLst/>
          </a:prstGeom>
          <a:noFill/>
          <a:ln>
            <a:noFill/>
          </a:ln>
        </p:spPr>
        <p:txBody>
          <a:bodyPr spcFirstLastPara="1" wrap="square" lIns="0" tIns="0" rIns="0" bIns="0" anchor="b" anchorCtr="0">
            <a:spAutoFit/>
          </a:bodyPr>
          <a:lstStyle/>
          <a:p>
            <a:pPr algn="just">
              <a:lnSpc>
                <a:spcPct val="115000"/>
              </a:lnSpc>
              <a:spcAft>
                <a:spcPts val="1000"/>
              </a:spcAft>
            </a:pPr>
            <a:r>
              <a:rPr lang="en-GB" sz="1000" u="sng" dirty="0">
                <a:solidFill>
                  <a:schemeClr val="accent2"/>
                </a:solidFill>
                <a:latin typeface="DM Sans" pitchFamily="2" charset="77"/>
                <a:ea typeface="Montserrat"/>
                <a:cs typeface="Montserrat"/>
                <a:sym typeface="Montserrat"/>
                <a:hlinkClick r:id="rId10"/>
              </a:rPr>
              <a:t>https://horizonsnhs.com/school/</a:t>
            </a:r>
            <a:endParaRPr dirty="0">
              <a:solidFill>
                <a:schemeClr val="accent2"/>
              </a:solidFill>
              <a:latin typeface="DM Sans" pitchFamily="2" charset="77"/>
            </a:endParaRPr>
          </a:p>
        </p:txBody>
      </p:sp>
      <p:sp>
        <p:nvSpPr>
          <p:cNvPr id="16" name="Google Shape;367;p51">
            <a:extLst>
              <a:ext uri="{FF2B5EF4-FFF2-40B4-BE49-F238E27FC236}">
                <a16:creationId xmlns:a16="http://schemas.microsoft.com/office/drawing/2014/main" id="{641897C5-ADDD-A8B1-10FA-B1DCA623E5BE}"/>
              </a:ext>
            </a:extLst>
          </p:cNvPr>
          <p:cNvSpPr txBox="1"/>
          <p:nvPr/>
        </p:nvSpPr>
        <p:spPr>
          <a:xfrm>
            <a:off x="9017000" y="3794881"/>
            <a:ext cx="2717801" cy="482183"/>
          </a:xfrm>
          <a:prstGeom prst="rect">
            <a:avLst/>
          </a:prstGeom>
          <a:noFill/>
          <a:ln>
            <a:noFill/>
          </a:ln>
        </p:spPr>
        <p:txBody>
          <a:bodyPr spcFirstLastPara="1" wrap="square" lIns="0" tIns="0" rIns="0" bIns="0" anchor="b" anchorCtr="0">
            <a:spAutoFit/>
          </a:bodyPr>
          <a:lstStyle/>
          <a:p>
            <a:pPr algn="just">
              <a:lnSpc>
                <a:spcPct val="115000"/>
              </a:lnSpc>
              <a:spcAft>
                <a:spcPts val="1000"/>
              </a:spcAft>
            </a:pPr>
            <a:r>
              <a:rPr lang="en-GB" sz="1000" u="sng" dirty="0">
                <a:solidFill>
                  <a:schemeClr val="accent2"/>
                </a:solidFill>
                <a:latin typeface="DM Sans" pitchFamily="2" charset="77"/>
                <a:ea typeface="Montserrat"/>
                <a:cs typeface="Montserrat"/>
                <a:sym typeface="Montserrat"/>
                <a:hlinkClick r:id="rId11"/>
              </a:rPr>
              <a:t>www.edx.org/course/practical-improvement-science-in-health-care-a-roa </a:t>
            </a:r>
            <a:endParaRPr lang="en-GB" sz="1000" u="sng" dirty="0">
              <a:solidFill>
                <a:schemeClr val="accent2"/>
              </a:solidFill>
              <a:latin typeface="DM Sans" pitchFamily="2" charset="77"/>
              <a:ea typeface="Montserrat"/>
              <a:cs typeface="Montserrat"/>
              <a:sym typeface="Montserrat"/>
            </a:endParaRPr>
          </a:p>
        </p:txBody>
      </p:sp>
      <p:sp>
        <p:nvSpPr>
          <p:cNvPr id="17" name="Google Shape;367;p51">
            <a:extLst>
              <a:ext uri="{FF2B5EF4-FFF2-40B4-BE49-F238E27FC236}">
                <a16:creationId xmlns:a16="http://schemas.microsoft.com/office/drawing/2014/main" id="{A765C849-D37C-B2C7-26F6-76C92A6645D7}"/>
              </a:ext>
            </a:extLst>
          </p:cNvPr>
          <p:cNvSpPr txBox="1"/>
          <p:nvPr/>
        </p:nvSpPr>
        <p:spPr>
          <a:xfrm>
            <a:off x="6756746" y="2670232"/>
            <a:ext cx="4766387" cy="305212"/>
          </a:xfrm>
          <a:prstGeom prst="rect">
            <a:avLst/>
          </a:prstGeom>
          <a:noFill/>
          <a:ln>
            <a:noFill/>
          </a:ln>
        </p:spPr>
        <p:txBody>
          <a:bodyPr spcFirstLastPara="1" wrap="square" lIns="0" tIns="0" rIns="0" bIns="0" anchor="b" anchorCtr="0">
            <a:spAutoFit/>
          </a:bodyPr>
          <a:lstStyle/>
          <a:p>
            <a:pPr algn="just">
              <a:lnSpc>
                <a:spcPct val="115000"/>
              </a:lnSpc>
              <a:spcAft>
                <a:spcPts val="1000"/>
              </a:spcAft>
            </a:pPr>
            <a:r>
              <a:rPr lang="en-GB" sz="1000" u="sng" dirty="0">
                <a:solidFill>
                  <a:schemeClr val="accent2"/>
                </a:solidFill>
                <a:latin typeface="DM Sans" pitchFamily="2" charset="77"/>
                <a:ea typeface="Montserrat"/>
                <a:cs typeface="Montserrat"/>
                <a:sym typeface="Montserrat"/>
                <a:hlinkClick r:id="rId12"/>
              </a:rPr>
              <a:t>www.england.nhs.uk/sustainableimprovement/lean-online/lean-fundamentals/</a:t>
            </a:r>
            <a:endParaRPr lang="en-GB" sz="1000" u="sng" dirty="0">
              <a:solidFill>
                <a:schemeClr val="accent2"/>
              </a:solidFill>
              <a:latin typeface="DM Sans" pitchFamily="2" charset="77"/>
              <a:ea typeface="Montserrat"/>
              <a:cs typeface="Montserrat"/>
              <a:sym typeface="Montserrat"/>
            </a:endParaRPr>
          </a:p>
        </p:txBody>
      </p:sp>
    </p:spTree>
    <p:extLst>
      <p:ext uri="{BB962C8B-B14F-4D97-AF65-F5344CB8AC3E}">
        <p14:creationId xmlns:p14="http://schemas.microsoft.com/office/powerpoint/2010/main" val="20569280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Today’s learning outcomes</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a:xfrm>
            <a:off x="1077913" y="1520825"/>
            <a:ext cx="9780026" cy="5019720"/>
          </a:xfrm>
        </p:spPr>
        <p:txBody>
          <a:bodyPr/>
          <a:lstStyle/>
          <a:p>
            <a:pPr lvl="1"/>
            <a:r>
              <a:rPr lang="en-US" sz="2400" b="1" dirty="0"/>
              <a:t>By the end of the session, you will be able to…</a:t>
            </a:r>
          </a:p>
          <a:p>
            <a:pPr lvl="2"/>
            <a:r>
              <a:rPr lang="en-US" sz="2400" b="1" dirty="0">
                <a:solidFill>
                  <a:schemeClr val="accent2"/>
                </a:solidFill>
              </a:rPr>
              <a:t>Be able to apply creative problem-solving methods and behaviour change concepts to support teams to revive </a:t>
            </a:r>
            <a:br>
              <a:rPr lang="en-US" sz="2400" b="1" dirty="0">
                <a:solidFill>
                  <a:schemeClr val="accent2"/>
                </a:solidFill>
              </a:rPr>
            </a:br>
            <a:r>
              <a:rPr lang="en-US" sz="2400" b="1" dirty="0">
                <a:solidFill>
                  <a:schemeClr val="accent2"/>
                </a:solidFill>
              </a:rPr>
              <a:t>a stalled effort  </a:t>
            </a:r>
          </a:p>
          <a:p>
            <a:pPr lvl="2"/>
            <a:r>
              <a:rPr lang="en-US" sz="2400" dirty="0"/>
              <a:t>Understand and be able to apply COM-B and the behaviour change wheel to support QI work</a:t>
            </a:r>
          </a:p>
          <a:p>
            <a:pPr lvl="2"/>
            <a:r>
              <a:rPr lang="en-US" sz="2400" dirty="0"/>
              <a:t>Be able to use convergent thinking tools to facilitate improvement</a:t>
            </a:r>
          </a:p>
          <a:p>
            <a:pPr lvl="2"/>
            <a:r>
              <a:rPr lang="en-US" sz="2400" dirty="0"/>
              <a:t>Understand the IHI change concepts and how they can be used to inspire improvement work</a:t>
            </a:r>
          </a:p>
          <a:p>
            <a:pPr lvl="2"/>
            <a:endParaRPr lang="en-US" sz="2400" dirty="0"/>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dirty="0"/>
              <a:t>Session 8    Human Side of Change</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62</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Today’s learning outcomes</a:t>
            </a:r>
          </a:p>
        </p:txBody>
      </p:sp>
    </p:spTree>
    <p:extLst>
      <p:ext uri="{BB962C8B-B14F-4D97-AF65-F5344CB8AC3E}">
        <p14:creationId xmlns:p14="http://schemas.microsoft.com/office/powerpoint/2010/main" val="2697456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6D62FA-025A-8349-FFF7-A3B70C3510ED}"/>
              </a:ext>
            </a:extLst>
          </p:cNvPr>
          <p:cNvPicPr>
            <a:picLocks noChangeAspect="1"/>
          </p:cNvPicPr>
          <p:nvPr/>
        </p:nvPicPr>
        <p:blipFill>
          <a:blip r:embed="rId3"/>
          <a:srcRect/>
          <a:stretch/>
        </p:blipFill>
        <p:spPr>
          <a:xfrm>
            <a:off x="2778785" y="4620932"/>
            <a:ext cx="2011679" cy="819573"/>
          </a:xfrm>
          <a:prstGeom prst="rect">
            <a:avLst/>
          </a:prstGeom>
        </p:spPr>
      </p:pic>
      <p:pic>
        <p:nvPicPr>
          <p:cNvPr id="11" name="Picture 10">
            <a:extLst>
              <a:ext uri="{FF2B5EF4-FFF2-40B4-BE49-F238E27FC236}">
                <a16:creationId xmlns:a16="http://schemas.microsoft.com/office/drawing/2014/main" id="{ECE953D1-3EC8-957E-C60A-AB8821355789}"/>
              </a:ext>
            </a:extLst>
          </p:cNvPr>
          <p:cNvPicPr>
            <a:picLocks noChangeAspect="1"/>
          </p:cNvPicPr>
          <p:nvPr/>
        </p:nvPicPr>
        <p:blipFill>
          <a:blip r:embed="rId4"/>
          <a:srcRect/>
          <a:stretch/>
        </p:blipFill>
        <p:spPr>
          <a:xfrm>
            <a:off x="2778785" y="3591408"/>
            <a:ext cx="2011679" cy="819573"/>
          </a:xfrm>
          <a:prstGeom prst="rect">
            <a:avLst/>
          </a:prstGeom>
        </p:spPr>
      </p:pic>
      <p:pic>
        <p:nvPicPr>
          <p:cNvPr id="12" name="Picture 11">
            <a:extLst>
              <a:ext uri="{FF2B5EF4-FFF2-40B4-BE49-F238E27FC236}">
                <a16:creationId xmlns:a16="http://schemas.microsoft.com/office/drawing/2014/main" id="{B3684288-A050-600E-3653-5EEE7A6D4DAF}"/>
              </a:ext>
            </a:extLst>
          </p:cNvPr>
          <p:cNvPicPr>
            <a:picLocks noChangeAspect="1"/>
          </p:cNvPicPr>
          <p:nvPr/>
        </p:nvPicPr>
        <p:blipFill>
          <a:blip r:embed="rId5"/>
          <a:srcRect/>
          <a:stretch/>
        </p:blipFill>
        <p:spPr>
          <a:xfrm>
            <a:off x="2778785" y="2561884"/>
            <a:ext cx="2011679" cy="819573"/>
          </a:xfrm>
          <a:prstGeom prst="rect">
            <a:avLst/>
          </a:prstGeom>
        </p:spPr>
      </p:pic>
      <p:sp>
        <p:nvSpPr>
          <p:cNvPr id="2" name="Title 1">
            <a:extLst>
              <a:ext uri="{FF2B5EF4-FFF2-40B4-BE49-F238E27FC236}">
                <a16:creationId xmlns:a16="http://schemas.microsoft.com/office/drawing/2014/main" id="{96E2AA72-2674-3F66-B668-20841690C9D7}"/>
              </a:ext>
            </a:extLst>
          </p:cNvPr>
          <p:cNvSpPr>
            <a:spLocks noGrp="1"/>
          </p:cNvSpPr>
          <p:nvPr>
            <p:ph type="title"/>
          </p:nvPr>
        </p:nvSpPr>
        <p:spPr/>
        <p:txBody>
          <a:bodyPr/>
          <a:lstStyle/>
          <a:p>
            <a:r>
              <a:rPr lang="en-US"/>
              <a:t>We need your feedback</a:t>
            </a:r>
          </a:p>
        </p:txBody>
      </p:sp>
      <p:sp>
        <p:nvSpPr>
          <p:cNvPr id="4" name="Footer Placeholder 3">
            <a:extLst>
              <a:ext uri="{FF2B5EF4-FFF2-40B4-BE49-F238E27FC236}">
                <a16:creationId xmlns:a16="http://schemas.microsoft.com/office/drawing/2014/main" id="{67118C54-EC13-2EE0-1954-24FA9E4F75D8}"/>
              </a:ext>
            </a:extLst>
          </p:cNvPr>
          <p:cNvSpPr>
            <a:spLocks noGrp="1"/>
          </p:cNvSpPr>
          <p:nvPr>
            <p:ph type="ftr" sz="quarter" idx="11"/>
          </p:nvPr>
        </p:nvSpPr>
        <p:spPr/>
        <p:txBody>
          <a:bodyPr/>
          <a:lstStyle/>
          <a:p>
            <a:r>
              <a:rPr lang="en-US" dirty="0"/>
              <a:t>Session 8    Human Side of Change</a:t>
            </a:r>
          </a:p>
        </p:txBody>
      </p:sp>
      <p:sp>
        <p:nvSpPr>
          <p:cNvPr id="5" name="Slide Number Placeholder 4">
            <a:extLst>
              <a:ext uri="{FF2B5EF4-FFF2-40B4-BE49-F238E27FC236}">
                <a16:creationId xmlns:a16="http://schemas.microsoft.com/office/drawing/2014/main" id="{F8C62BAB-7753-A102-DC79-0C326554132D}"/>
              </a:ext>
            </a:extLst>
          </p:cNvPr>
          <p:cNvSpPr>
            <a:spLocks noGrp="1"/>
          </p:cNvSpPr>
          <p:nvPr>
            <p:ph type="sldNum" sz="quarter" idx="12"/>
          </p:nvPr>
        </p:nvSpPr>
        <p:spPr/>
        <p:txBody>
          <a:bodyPr/>
          <a:lstStyle/>
          <a:p>
            <a:fld id="{16C5AC08-0ACD-404A-9C9F-AB39E786C34A}" type="slidenum">
              <a:rPr lang="en-GB"/>
              <a:t>63</a:t>
            </a:fld>
            <a:endParaRPr lang="en-GB"/>
          </a:p>
        </p:txBody>
      </p:sp>
      <p:sp>
        <p:nvSpPr>
          <p:cNvPr id="6" name="Text Placeholder 5">
            <a:extLst>
              <a:ext uri="{FF2B5EF4-FFF2-40B4-BE49-F238E27FC236}">
                <a16:creationId xmlns:a16="http://schemas.microsoft.com/office/drawing/2014/main" id="{EF4125A5-E104-D573-AEC1-518E6BA13BB4}"/>
              </a:ext>
            </a:extLst>
          </p:cNvPr>
          <p:cNvSpPr>
            <a:spLocks noGrp="1"/>
          </p:cNvSpPr>
          <p:nvPr>
            <p:ph type="body" sz="quarter" idx="13"/>
          </p:nvPr>
        </p:nvSpPr>
        <p:spPr/>
        <p:txBody>
          <a:bodyPr/>
          <a:lstStyle/>
          <a:p>
            <a:r>
              <a:rPr lang="en-US"/>
              <a:t>Feedback</a:t>
            </a:r>
          </a:p>
        </p:txBody>
      </p:sp>
      <p:sp>
        <p:nvSpPr>
          <p:cNvPr id="15" name="Rectangle 14">
            <a:extLst>
              <a:ext uri="{FF2B5EF4-FFF2-40B4-BE49-F238E27FC236}">
                <a16:creationId xmlns:a16="http://schemas.microsoft.com/office/drawing/2014/main" id="{E375FE19-D830-E8AF-F65B-65BEFC9793A8}"/>
              </a:ext>
            </a:extLst>
          </p:cNvPr>
          <p:cNvSpPr/>
          <p:nvPr/>
        </p:nvSpPr>
        <p:spPr>
          <a:xfrm>
            <a:off x="2332535" y="800100"/>
            <a:ext cx="3330575" cy="1571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C3BFAEF-67C3-5EDE-D1FF-9DFB3B41B3D3}"/>
              </a:ext>
            </a:extLst>
          </p:cNvPr>
          <p:cNvPicPr>
            <a:picLocks noChangeAspect="1"/>
          </p:cNvPicPr>
          <p:nvPr/>
        </p:nvPicPr>
        <p:blipFill>
          <a:blip r:embed="rId6"/>
          <a:srcRect/>
          <a:stretch/>
        </p:blipFill>
        <p:spPr>
          <a:xfrm>
            <a:off x="2524125" y="2263986"/>
            <a:ext cx="3352800" cy="3501813"/>
          </a:xfrm>
          <a:prstGeom prst="rect">
            <a:avLst/>
          </a:prstGeom>
        </p:spPr>
      </p:pic>
      <p:sp>
        <p:nvSpPr>
          <p:cNvPr id="13" name="Content Placeholder 12">
            <a:extLst>
              <a:ext uri="{FF2B5EF4-FFF2-40B4-BE49-F238E27FC236}">
                <a16:creationId xmlns:a16="http://schemas.microsoft.com/office/drawing/2014/main" id="{41F8DBAB-D747-73E7-19DE-82D648DA515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7361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53425-5032-B308-6F45-D797D6BDA814}"/>
              </a:ext>
            </a:extLst>
          </p:cNvPr>
          <p:cNvSpPr>
            <a:spLocks noGrp="1"/>
          </p:cNvSpPr>
          <p:nvPr>
            <p:ph type="title"/>
          </p:nvPr>
        </p:nvSpPr>
        <p:spPr/>
        <p:txBody>
          <a:bodyPr/>
          <a:lstStyle/>
          <a:p>
            <a:r>
              <a:rPr lang="en-US" dirty="0"/>
              <a:t>References and links</a:t>
            </a:r>
          </a:p>
        </p:txBody>
      </p:sp>
      <p:sp>
        <p:nvSpPr>
          <p:cNvPr id="3" name="Footer Placeholder 2">
            <a:extLst>
              <a:ext uri="{FF2B5EF4-FFF2-40B4-BE49-F238E27FC236}">
                <a16:creationId xmlns:a16="http://schemas.microsoft.com/office/drawing/2014/main" id="{64BD6AEB-8BB7-D0F3-69D1-B804DAE7C321}"/>
              </a:ext>
            </a:extLst>
          </p:cNvPr>
          <p:cNvSpPr>
            <a:spLocks noGrp="1"/>
          </p:cNvSpPr>
          <p:nvPr>
            <p:ph type="ftr" sz="quarter" idx="11"/>
          </p:nvPr>
        </p:nvSpPr>
        <p:spPr/>
        <p:txBody>
          <a:bodyPr/>
          <a:lstStyle/>
          <a:p>
            <a:r>
              <a:rPr lang="en-US" dirty="0"/>
              <a:t>Session 8    Human Side of Change</a:t>
            </a:r>
          </a:p>
        </p:txBody>
      </p:sp>
      <p:sp>
        <p:nvSpPr>
          <p:cNvPr id="4" name="Slide Number Placeholder 3">
            <a:extLst>
              <a:ext uri="{FF2B5EF4-FFF2-40B4-BE49-F238E27FC236}">
                <a16:creationId xmlns:a16="http://schemas.microsoft.com/office/drawing/2014/main" id="{699A4070-5788-7054-C7FC-5D708DA39D22}"/>
              </a:ext>
            </a:extLst>
          </p:cNvPr>
          <p:cNvSpPr>
            <a:spLocks noGrp="1"/>
          </p:cNvSpPr>
          <p:nvPr>
            <p:ph type="sldNum" sz="quarter" idx="12"/>
          </p:nvPr>
        </p:nvSpPr>
        <p:spPr/>
        <p:txBody>
          <a:bodyPr/>
          <a:lstStyle/>
          <a:p>
            <a:fld id="{16C5AC08-0ACD-404A-9C9F-AB39E786C34A}" type="slidenum">
              <a:rPr lang="en-GB"/>
              <a:t>64</a:t>
            </a:fld>
            <a:endParaRPr lang="en-GB"/>
          </a:p>
        </p:txBody>
      </p:sp>
      <p:sp>
        <p:nvSpPr>
          <p:cNvPr id="5" name="Text Placeholder 4">
            <a:extLst>
              <a:ext uri="{FF2B5EF4-FFF2-40B4-BE49-F238E27FC236}">
                <a16:creationId xmlns:a16="http://schemas.microsoft.com/office/drawing/2014/main" id="{C848CD40-AC24-D8AC-49F1-813203357E92}"/>
              </a:ext>
            </a:extLst>
          </p:cNvPr>
          <p:cNvSpPr>
            <a:spLocks noGrp="1"/>
          </p:cNvSpPr>
          <p:nvPr>
            <p:ph type="body" sz="quarter" idx="13"/>
          </p:nvPr>
        </p:nvSpPr>
        <p:spPr/>
        <p:txBody>
          <a:bodyPr/>
          <a:lstStyle/>
          <a:p>
            <a:r>
              <a:rPr lang="en-US" dirty="0"/>
              <a:t>References and links</a:t>
            </a:r>
          </a:p>
        </p:txBody>
      </p:sp>
      <p:sp>
        <p:nvSpPr>
          <p:cNvPr id="6" name="Content Placeholder 5">
            <a:extLst>
              <a:ext uri="{FF2B5EF4-FFF2-40B4-BE49-F238E27FC236}">
                <a16:creationId xmlns:a16="http://schemas.microsoft.com/office/drawing/2014/main" id="{615AD127-38DB-EA57-F2C8-6453C48109BB}"/>
              </a:ext>
            </a:extLst>
          </p:cNvPr>
          <p:cNvSpPr>
            <a:spLocks noGrp="1"/>
          </p:cNvSpPr>
          <p:nvPr>
            <p:ph idx="1"/>
          </p:nvPr>
        </p:nvSpPr>
        <p:spPr>
          <a:xfrm>
            <a:off x="1077914" y="1520825"/>
            <a:ext cx="4816259" cy="5019720"/>
          </a:xfrm>
        </p:spPr>
        <p:txBody>
          <a:bodyPr numCol="1"/>
          <a:lstStyle/>
          <a:p>
            <a:r>
              <a:rPr lang="en-US" sz="1600" dirty="0"/>
              <a:t>Michie, S., van </a:t>
            </a:r>
            <a:r>
              <a:rPr lang="en-US" sz="1600" dirty="0" err="1"/>
              <a:t>Stralen</a:t>
            </a:r>
            <a:r>
              <a:rPr lang="en-US" sz="1600" dirty="0"/>
              <a:t>, M.M. and West, R. (2011). The </a:t>
            </a:r>
            <a:r>
              <a:rPr lang="en-US" sz="1600" dirty="0" err="1"/>
              <a:t>behaviour</a:t>
            </a:r>
            <a:r>
              <a:rPr lang="en-US" sz="1600" dirty="0"/>
              <a:t> change wheel: A new method for </a:t>
            </a:r>
            <a:r>
              <a:rPr lang="en-US" sz="1600" dirty="0" err="1"/>
              <a:t>characterising</a:t>
            </a:r>
            <a:r>
              <a:rPr lang="en-US" sz="1600" dirty="0"/>
              <a:t> and designing </a:t>
            </a:r>
            <a:r>
              <a:rPr lang="en-US" sz="1600" dirty="0" err="1"/>
              <a:t>behaviour</a:t>
            </a:r>
            <a:r>
              <a:rPr lang="en-US" sz="1600" dirty="0"/>
              <a:t> change interventions. </a:t>
            </a:r>
            <a:r>
              <a:rPr lang="en-US" sz="1600" i="1" dirty="0"/>
              <a:t>Implementation Science. </a:t>
            </a:r>
          </a:p>
          <a:p>
            <a:pPr lvl="1"/>
            <a:r>
              <a:rPr lang="en-US" sz="1300" dirty="0"/>
              <a:t>https://</a:t>
            </a:r>
            <a:r>
              <a:rPr lang="en-US" sz="1300" dirty="0" err="1"/>
              <a:t>implementationscience.biomedcentral.com</a:t>
            </a:r>
            <a:r>
              <a:rPr lang="en-US" sz="1300" dirty="0"/>
              <a:t>/articles/10.1186/1748-5908-6-42</a:t>
            </a:r>
            <a:endParaRPr lang="en-US" sz="1600" dirty="0"/>
          </a:p>
          <a:p>
            <a:r>
              <a:rPr lang="en-US" sz="1600" dirty="0"/>
              <a:t>Michie, S., Atkins, L., West, R. (2014). The </a:t>
            </a:r>
            <a:r>
              <a:rPr lang="en-US" sz="1600" dirty="0" err="1"/>
              <a:t>Behaviour</a:t>
            </a:r>
            <a:r>
              <a:rPr lang="en-US" sz="1600" dirty="0"/>
              <a:t> Change Wheel: A Guide to Designing Interventions. Silverback Publishing. </a:t>
            </a:r>
          </a:p>
          <a:p>
            <a:pPr lvl="1"/>
            <a:r>
              <a:rPr lang="en-US" sz="1300" dirty="0" err="1"/>
              <a:t>www.behaviourchangewheel.com</a:t>
            </a:r>
            <a:r>
              <a:rPr lang="en-US" sz="1300" dirty="0"/>
              <a:t> </a:t>
            </a:r>
          </a:p>
          <a:p>
            <a:r>
              <a:rPr lang="en-US" sz="1600" dirty="0"/>
              <a:t>McAllister, S., Simpson, A., </a:t>
            </a:r>
            <a:r>
              <a:rPr lang="en-US" sz="1600" dirty="0" err="1"/>
              <a:t>Tsianakas</a:t>
            </a:r>
            <a:r>
              <a:rPr lang="en-US" sz="1600" dirty="0"/>
              <a:t>, V., et al. (2021). Developing a theory-informed complex intervention to improve nurse-patient therapeutic engagement employing Experience-based Co-design and the </a:t>
            </a:r>
            <a:r>
              <a:rPr lang="en-US" sz="1600" dirty="0" err="1"/>
              <a:t>Behaviour</a:t>
            </a:r>
            <a:r>
              <a:rPr lang="en-US" sz="1600" dirty="0"/>
              <a:t> Change Wheel: an acute mental health ward case study. </a:t>
            </a:r>
            <a:r>
              <a:rPr lang="en-US" sz="1600" i="1" dirty="0"/>
              <a:t>BMJ Open. </a:t>
            </a:r>
          </a:p>
          <a:p>
            <a:pPr lvl="1"/>
            <a:r>
              <a:rPr lang="en-US" sz="1300" dirty="0"/>
              <a:t>https://</a:t>
            </a:r>
            <a:r>
              <a:rPr lang="en-US" sz="1300" dirty="0" err="1"/>
              <a:t>pubmed.ncbi.nlm.nih.gov</a:t>
            </a:r>
            <a:r>
              <a:rPr lang="en-US" sz="1300" dirty="0"/>
              <a:t>/33986066/ </a:t>
            </a:r>
          </a:p>
          <a:p>
            <a:endParaRPr lang="en-US" sz="1600" dirty="0"/>
          </a:p>
        </p:txBody>
      </p:sp>
      <p:sp>
        <p:nvSpPr>
          <p:cNvPr id="7" name="Content Placeholder 5">
            <a:extLst>
              <a:ext uri="{FF2B5EF4-FFF2-40B4-BE49-F238E27FC236}">
                <a16:creationId xmlns:a16="http://schemas.microsoft.com/office/drawing/2014/main" id="{26D0CD25-F8E4-7BC7-8C4A-D6C795140E94}"/>
              </a:ext>
            </a:extLst>
          </p:cNvPr>
          <p:cNvSpPr txBox="1">
            <a:spLocks/>
          </p:cNvSpPr>
          <p:nvPr/>
        </p:nvSpPr>
        <p:spPr>
          <a:xfrm>
            <a:off x="6514306" y="1520825"/>
            <a:ext cx="5032545" cy="5019720"/>
          </a:xfrm>
          <a:prstGeom prst="rect">
            <a:avLst/>
          </a:prstGeom>
        </p:spPr>
        <p:txBody>
          <a:bodyPr vert="horz" lIns="0" tIns="0" rIns="0" bIns="0" numCol="1" spcCol="360000" rtlCol="0">
            <a:noAutofit/>
          </a:bodyPr>
          <a:lstStyle>
            <a:lvl1pPr marL="363538" indent="-355600" algn="l" defTabSz="914400" rtl="0" eaLnBrk="1" latinLnBrk="0" hangingPunct="1">
              <a:lnSpc>
                <a:spcPct val="90000"/>
              </a:lnSpc>
              <a:spcBef>
                <a:spcPts val="1200"/>
              </a:spcBef>
              <a:spcAft>
                <a:spcPts val="0"/>
              </a:spcAft>
              <a:buFont typeface="Arial" panose="020B0604020202020204" pitchFamily="34" charset="0"/>
              <a:buNone/>
              <a:tabLst/>
              <a:defRPr sz="1200" b="0" kern="1200">
                <a:solidFill>
                  <a:schemeClr val="accent5"/>
                </a:solidFill>
                <a:latin typeface="DM Sans" pitchFamily="2" charset="77"/>
                <a:ea typeface="+mn-ea"/>
                <a:cs typeface="+mn-cs"/>
              </a:defRPr>
            </a:lvl1pPr>
            <a:lvl2pPr marL="363538" indent="0" algn="l" defTabSz="914400" rtl="0" eaLnBrk="1" latinLnBrk="0" hangingPunct="1">
              <a:lnSpc>
                <a:spcPct val="90000"/>
              </a:lnSpc>
              <a:spcBef>
                <a:spcPts val="400"/>
              </a:spcBef>
              <a:spcAft>
                <a:spcPts val="0"/>
              </a:spcAft>
              <a:buFont typeface="Arial" panose="020B0604020202020204" pitchFamily="34" charset="0"/>
              <a:buNone/>
              <a:tabLst/>
              <a:defRPr sz="900" b="0" i="0" kern="1200">
                <a:solidFill>
                  <a:schemeClr val="accent2"/>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Institute for Healthcare Improvement. Using Change Concepts for Improvement. </a:t>
            </a:r>
          </a:p>
          <a:p>
            <a:pPr lvl="1"/>
            <a:r>
              <a:rPr lang="en-US" sz="1300" dirty="0"/>
              <a:t>https://</a:t>
            </a:r>
            <a:r>
              <a:rPr lang="en-US" sz="1300" dirty="0" err="1"/>
              <a:t>www.ihi.org</a:t>
            </a:r>
            <a:r>
              <a:rPr lang="en-US" sz="1300" dirty="0"/>
              <a:t>/resources/Pages/Changes/</a:t>
            </a:r>
            <a:r>
              <a:rPr lang="en-US" sz="1300" dirty="0" err="1"/>
              <a:t>UsingChangeConceptsforImprovement.aspx</a:t>
            </a:r>
            <a:endParaRPr lang="en-US" sz="1600" dirty="0"/>
          </a:p>
          <a:p>
            <a:r>
              <a:rPr lang="en-US" sz="1600" dirty="0"/>
              <a:t>Institute for Healthcare Improvement. Change Concepts Worksheet. </a:t>
            </a:r>
          </a:p>
          <a:p>
            <a:pPr lvl="1"/>
            <a:r>
              <a:rPr lang="en-US" sz="1300" dirty="0"/>
              <a:t>https://</a:t>
            </a:r>
            <a:r>
              <a:rPr lang="en-US" sz="1300" dirty="0" err="1"/>
              <a:t>www.ihi.org</a:t>
            </a:r>
            <a:r>
              <a:rPr lang="en-US" sz="1300" dirty="0"/>
              <a:t>/resources/_layouts/</a:t>
            </a:r>
            <a:r>
              <a:rPr lang="en-US" sz="1300" dirty="0" err="1"/>
              <a:t>download.aspx?SourceURL</a:t>
            </a:r>
            <a:r>
              <a:rPr lang="en-US" sz="1300" dirty="0"/>
              <a:t>=%2fresources%2fKnowledge+Center+Assets%2fTools+-+QualityImprovementProjectChangeConceptsWorksheet_c8af5542-2cb3-467f-a7ac-11000709eed8%2fIHITool_QIProjectChangeConceptsWorksheet.pdf</a:t>
            </a:r>
          </a:p>
          <a:p>
            <a:r>
              <a:rPr lang="en-US" sz="1600" dirty="0"/>
              <a:t>Langley, G., Moen, R., Nolan, K. M., et al. (2009). </a:t>
            </a:r>
            <a:r>
              <a:rPr lang="en-US" sz="1600" i="1" dirty="0"/>
              <a:t>The Improvement Guide: A Practical Approach to Enhancing Organizational Performance</a:t>
            </a:r>
            <a:r>
              <a:rPr lang="en-US" sz="1600" dirty="0"/>
              <a:t>. Jossey-Bass Publishers. </a:t>
            </a:r>
          </a:p>
          <a:p>
            <a:pPr lvl="1"/>
            <a:r>
              <a:rPr lang="en-US" sz="1300" dirty="0"/>
              <a:t>https://</a:t>
            </a:r>
            <a:r>
              <a:rPr lang="en-US" sz="1300" dirty="0" err="1"/>
              <a:t>www.ihi.org</a:t>
            </a:r>
            <a:r>
              <a:rPr lang="en-US" sz="1300" dirty="0"/>
              <a:t>/resources/Pages/Publications/ImprovementGuidePracticalApproachEnhancingOrganizationalPerformance.aspx f</a:t>
            </a:r>
          </a:p>
        </p:txBody>
      </p:sp>
    </p:spTree>
    <p:extLst>
      <p:ext uri="{BB962C8B-B14F-4D97-AF65-F5344CB8AC3E}">
        <p14:creationId xmlns:p14="http://schemas.microsoft.com/office/powerpoint/2010/main" val="32684190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53425-5032-B308-6F45-D797D6BDA814}"/>
              </a:ext>
            </a:extLst>
          </p:cNvPr>
          <p:cNvSpPr>
            <a:spLocks noGrp="1"/>
          </p:cNvSpPr>
          <p:nvPr>
            <p:ph type="title"/>
          </p:nvPr>
        </p:nvSpPr>
        <p:spPr/>
        <p:txBody>
          <a:bodyPr/>
          <a:lstStyle/>
          <a:p>
            <a:r>
              <a:rPr lang="en-US" dirty="0"/>
              <a:t>References and links (continued)</a:t>
            </a:r>
          </a:p>
        </p:txBody>
      </p:sp>
      <p:sp>
        <p:nvSpPr>
          <p:cNvPr id="3" name="Footer Placeholder 2">
            <a:extLst>
              <a:ext uri="{FF2B5EF4-FFF2-40B4-BE49-F238E27FC236}">
                <a16:creationId xmlns:a16="http://schemas.microsoft.com/office/drawing/2014/main" id="{64BD6AEB-8BB7-D0F3-69D1-B804DAE7C321}"/>
              </a:ext>
            </a:extLst>
          </p:cNvPr>
          <p:cNvSpPr>
            <a:spLocks noGrp="1"/>
          </p:cNvSpPr>
          <p:nvPr>
            <p:ph type="ftr" sz="quarter" idx="11"/>
          </p:nvPr>
        </p:nvSpPr>
        <p:spPr/>
        <p:txBody>
          <a:bodyPr/>
          <a:lstStyle/>
          <a:p>
            <a:r>
              <a:rPr lang="en-US" dirty="0"/>
              <a:t>Session 8    Human Side of Change</a:t>
            </a:r>
          </a:p>
        </p:txBody>
      </p:sp>
      <p:sp>
        <p:nvSpPr>
          <p:cNvPr id="4" name="Slide Number Placeholder 3">
            <a:extLst>
              <a:ext uri="{FF2B5EF4-FFF2-40B4-BE49-F238E27FC236}">
                <a16:creationId xmlns:a16="http://schemas.microsoft.com/office/drawing/2014/main" id="{699A4070-5788-7054-C7FC-5D708DA39D22}"/>
              </a:ext>
            </a:extLst>
          </p:cNvPr>
          <p:cNvSpPr>
            <a:spLocks noGrp="1"/>
          </p:cNvSpPr>
          <p:nvPr>
            <p:ph type="sldNum" sz="quarter" idx="12"/>
          </p:nvPr>
        </p:nvSpPr>
        <p:spPr/>
        <p:txBody>
          <a:bodyPr/>
          <a:lstStyle/>
          <a:p>
            <a:fld id="{16C5AC08-0ACD-404A-9C9F-AB39E786C34A}" type="slidenum">
              <a:rPr lang="en-GB"/>
              <a:t>65</a:t>
            </a:fld>
            <a:endParaRPr lang="en-GB"/>
          </a:p>
        </p:txBody>
      </p:sp>
      <p:sp>
        <p:nvSpPr>
          <p:cNvPr id="5" name="Text Placeholder 4">
            <a:extLst>
              <a:ext uri="{FF2B5EF4-FFF2-40B4-BE49-F238E27FC236}">
                <a16:creationId xmlns:a16="http://schemas.microsoft.com/office/drawing/2014/main" id="{C848CD40-AC24-D8AC-49F1-813203357E92}"/>
              </a:ext>
            </a:extLst>
          </p:cNvPr>
          <p:cNvSpPr>
            <a:spLocks noGrp="1"/>
          </p:cNvSpPr>
          <p:nvPr>
            <p:ph type="body" sz="quarter" idx="13"/>
          </p:nvPr>
        </p:nvSpPr>
        <p:spPr/>
        <p:txBody>
          <a:bodyPr/>
          <a:lstStyle/>
          <a:p>
            <a:r>
              <a:rPr lang="en-US" dirty="0"/>
              <a:t>References and links</a:t>
            </a:r>
          </a:p>
          <a:p>
            <a:endParaRPr lang="en-US" dirty="0"/>
          </a:p>
        </p:txBody>
      </p:sp>
      <p:sp>
        <p:nvSpPr>
          <p:cNvPr id="6" name="Content Placeholder 5">
            <a:extLst>
              <a:ext uri="{FF2B5EF4-FFF2-40B4-BE49-F238E27FC236}">
                <a16:creationId xmlns:a16="http://schemas.microsoft.com/office/drawing/2014/main" id="{615AD127-38DB-EA57-F2C8-6453C48109BB}"/>
              </a:ext>
            </a:extLst>
          </p:cNvPr>
          <p:cNvSpPr>
            <a:spLocks noGrp="1"/>
          </p:cNvSpPr>
          <p:nvPr>
            <p:ph idx="1"/>
          </p:nvPr>
        </p:nvSpPr>
        <p:spPr>
          <a:xfrm>
            <a:off x="1077914" y="1520825"/>
            <a:ext cx="4816259" cy="5019720"/>
          </a:xfrm>
        </p:spPr>
        <p:txBody>
          <a:bodyPr numCol="1"/>
          <a:lstStyle/>
          <a:p>
            <a:r>
              <a:rPr lang="en-US" sz="1600" dirty="0"/>
              <a:t>Q Community (2020). Creative Approaches to Problem Solving. </a:t>
            </a:r>
          </a:p>
          <a:p>
            <a:pPr lvl="1"/>
            <a:r>
              <a:rPr lang="en-US" sz="1300" dirty="0"/>
              <a:t>https://</a:t>
            </a:r>
            <a:r>
              <a:rPr lang="en-US" sz="1300" dirty="0" err="1"/>
              <a:t>q.health.org.uk</a:t>
            </a:r>
            <a:r>
              <a:rPr lang="en-US" sz="1300" dirty="0"/>
              <a:t>/resource/creative-approaches-to-problem-solving/ </a:t>
            </a:r>
            <a:endParaRPr lang="en-US" sz="1600" dirty="0"/>
          </a:p>
          <a:p>
            <a:r>
              <a:rPr lang="en-US" sz="1600" dirty="0"/>
              <a:t>Quality, service improvement and redesign (QSIR).</a:t>
            </a:r>
          </a:p>
          <a:p>
            <a:pPr lvl="1"/>
            <a:r>
              <a:rPr lang="en-US" sz="1300" dirty="0"/>
              <a:t>https://</a:t>
            </a:r>
            <a:r>
              <a:rPr lang="en-US" sz="1300" dirty="0" err="1"/>
              <a:t>aqua.nhs.uk</a:t>
            </a:r>
            <a:r>
              <a:rPr lang="en-US" sz="1300" dirty="0"/>
              <a:t>/QSIR</a:t>
            </a:r>
            <a:endParaRPr lang="en-US" sz="1600" dirty="0"/>
          </a:p>
          <a:p>
            <a:r>
              <a:rPr lang="en-US" sz="1600" dirty="0" err="1"/>
              <a:t>FutureLearn</a:t>
            </a:r>
            <a:r>
              <a:rPr lang="en-US" sz="1600" dirty="0"/>
              <a:t>. Quality Improvement in Healthcare: the Case for Change. </a:t>
            </a:r>
          </a:p>
          <a:p>
            <a:pPr lvl="1"/>
            <a:r>
              <a:rPr lang="en-US" sz="1300" dirty="0"/>
              <a:t>https://</a:t>
            </a:r>
            <a:r>
              <a:rPr lang="en-US" sz="1300" dirty="0" err="1"/>
              <a:t>www.futurelearn.com</a:t>
            </a:r>
            <a:r>
              <a:rPr lang="en-US" sz="1300" dirty="0"/>
              <a:t>/courses/quality-improvement</a:t>
            </a:r>
            <a:endParaRPr lang="en-US" sz="1600" dirty="0"/>
          </a:p>
          <a:p>
            <a:r>
              <a:rPr lang="en-US" sz="1600" dirty="0"/>
              <a:t>Horizons NHS. The School for Change Agents. </a:t>
            </a:r>
          </a:p>
          <a:p>
            <a:pPr lvl="1"/>
            <a:r>
              <a:rPr lang="en-US" sz="1300" dirty="0"/>
              <a:t>https://</a:t>
            </a:r>
            <a:r>
              <a:rPr lang="en-US" sz="1300" dirty="0" err="1"/>
              <a:t>horizonsnhs.com</a:t>
            </a:r>
            <a:r>
              <a:rPr lang="en-US" sz="1300" dirty="0"/>
              <a:t>/school/</a:t>
            </a:r>
            <a:endParaRPr lang="en-US" sz="1600" dirty="0"/>
          </a:p>
          <a:p>
            <a:r>
              <a:rPr lang="en-US" sz="1600" dirty="0"/>
              <a:t>NHS England. Lean Fundamentals. </a:t>
            </a:r>
          </a:p>
          <a:p>
            <a:pPr lvl="1"/>
            <a:r>
              <a:rPr lang="en-US" sz="1300" dirty="0"/>
              <a:t>https://</a:t>
            </a:r>
            <a:r>
              <a:rPr lang="en-US" sz="1300" dirty="0" err="1"/>
              <a:t>www.england.nhs.uk</a:t>
            </a:r>
            <a:r>
              <a:rPr lang="en-US" sz="1300" dirty="0"/>
              <a:t>/</a:t>
            </a:r>
            <a:r>
              <a:rPr lang="en-US" sz="1300" dirty="0" err="1"/>
              <a:t>sustainableimprovement</a:t>
            </a:r>
            <a:r>
              <a:rPr lang="en-US" sz="1300" dirty="0"/>
              <a:t>/lean-online/lean-fundamentals/</a:t>
            </a:r>
            <a:endParaRPr lang="en-US" sz="1600" dirty="0"/>
          </a:p>
          <a:p>
            <a:r>
              <a:rPr lang="en-US" sz="1600" dirty="0"/>
              <a:t>Harvard University. Practical Improvement Science in Health Care: A Roadmap for Getting Results. </a:t>
            </a:r>
          </a:p>
          <a:p>
            <a:pPr lvl="1"/>
            <a:r>
              <a:rPr lang="en-US" sz="1300" dirty="0"/>
              <a:t>https://</a:t>
            </a:r>
            <a:r>
              <a:rPr lang="en-US" sz="1300" dirty="0" err="1"/>
              <a:t>www.edx.org</a:t>
            </a:r>
            <a:r>
              <a:rPr lang="en-US" sz="1300" dirty="0"/>
              <a:t>/learn/healthcare/harvard-university-practical-improvement-science-in-health-care-a-roadmap-for-getting-results</a:t>
            </a:r>
          </a:p>
          <a:p>
            <a:endParaRPr lang="en-US" sz="1600" dirty="0"/>
          </a:p>
          <a:p>
            <a:r>
              <a:rPr lang="en-US" sz="1600" dirty="0"/>
              <a:t>, </a:t>
            </a:r>
          </a:p>
          <a:p>
            <a:endParaRPr lang="en-US" sz="1600" dirty="0"/>
          </a:p>
          <a:p>
            <a:endParaRPr lang="en-US" sz="1600" dirty="0"/>
          </a:p>
          <a:p>
            <a:endParaRPr lang="en-US" sz="1600" dirty="0"/>
          </a:p>
          <a:p>
            <a:endParaRPr lang="en-US" sz="1600" dirty="0"/>
          </a:p>
        </p:txBody>
      </p:sp>
      <p:sp>
        <p:nvSpPr>
          <p:cNvPr id="7" name="Content Placeholder 5">
            <a:extLst>
              <a:ext uri="{FF2B5EF4-FFF2-40B4-BE49-F238E27FC236}">
                <a16:creationId xmlns:a16="http://schemas.microsoft.com/office/drawing/2014/main" id="{26D0CD25-F8E4-7BC7-8C4A-D6C795140E94}"/>
              </a:ext>
            </a:extLst>
          </p:cNvPr>
          <p:cNvSpPr txBox="1">
            <a:spLocks/>
          </p:cNvSpPr>
          <p:nvPr/>
        </p:nvSpPr>
        <p:spPr>
          <a:xfrm>
            <a:off x="6514306" y="1520825"/>
            <a:ext cx="5032545" cy="5019720"/>
          </a:xfrm>
          <a:prstGeom prst="rect">
            <a:avLst/>
          </a:prstGeom>
        </p:spPr>
        <p:txBody>
          <a:bodyPr vert="horz" lIns="0" tIns="0" rIns="0" bIns="0" numCol="1" spcCol="360000" rtlCol="0">
            <a:noAutofit/>
          </a:bodyPr>
          <a:lstStyle>
            <a:lvl1pPr marL="363538" indent="-355600" algn="l" defTabSz="914400" rtl="0" eaLnBrk="1" latinLnBrk="0" hangingPunct="1">
              <a:lnSpc>
                <a:spcPct val="90000"/>
              </a:lnSpc>
              <a:spcBef>
                <a:spcPts val="1200"/>
              </a:spcBef>
              <a:spcAft>
                <a:spcPts val="0"/>
              </a:spcAft>
              <a:buFont typeface="Arial" panose="020B0604020202020204" pitchFamily="34" charset="0"/>
              <a:buNone/>
              <a:tabLst/>
              <a:defRPr sz="1200" b="0" kern="1200">
                <a:solidFill>
                  <a:schemeClr val="accent5"/>
                </a:solidFill>
                <a:latin typeface="DM Sans" pitchFamily="2" charset="77"/>
                <a:ea typeface="+mn-ea"/>
                <a:cs typeface="+mn-cs"/>
              </a:defRPr>
            </a:lvl1pPr>
            <a:lvl2pPr marL="363538" indent="0" algn="l" defTabSz="914400" rtl="0" eaLnBrk="1" latinLnBrk="0" hangingPunct="1">
              <a:lnSpc>
                <a:spcPct val="90000"/>
              </a:lnSpc>
              <a:spcBef>
                <a:spcPts val="400"/>
              </a:spcBef>
              <a:spcAft>
                <a:spcPts val="0"/>
              </a:spcAft>
              <a:buFont typeface="Arial" panose="020B0604020202020204" pitchFamily="34" charset="0"/>
              <a:buNone/>
              <a:tabLst/>
              <a:defRPr sz="900" b="0" i="0" kern="1200">
                <a:solidFill>
                  <a:schemeClr val="accent2"/>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300" dirty="0"/>
          </a:p>
        </p:txBody>
      </p:sp>
    </p:spTree>
    <p:extLst>
      <p:ext uri="{BB962C8B-B14F-4D97-AF65-F5344CB8AC3E}">
        <p14:creationId xmlns:p14="http://schemas.microsoft.com/office/powerpoint/2010/main" val="7211342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045E-C76C-420C-CB0F-F77E7735D9E4}"/>
              </a:ext>
            </a:extLst>
          </p:cNvPr>
          <p:cNvSpPr>
            <a:spLocks noGrp="1"/>
          </p:cNvSpPr>
          <p:nvPr>
            <p:ph type="title"/>
          </p:nvPr>
        </p:nvSpPr>
        <p:spPr>
          <a:xfrm>
            <a:off x="1077914" y="1285487"/>
            <a:ext cx="3332162" cy="235338"/>
          </a:xfrm>
        </p:spPr>
        <p:txBody>
          <a:bodyPr/>
          <a:lstStyle/>
          <a:p>
            <a:r>
              <a:rPr lang="en-US"/>
              <a:t>Authors</a:t>
            </a:r>
          </a:p>
        </p:txBody>
      </p:sp>
      <p:sp>
        <p:nvSpPr>
          <p:cNvPr id="3" name="Content Placeholder 2">
            <a:extLst>
              <a:ext uri="{FF2B5EF4-FFF2-40B4-BE49-F238E27FC236}">
                <a16:creationId xmlns:a16="http://schemas.microsoft.com/office/drawing/2014/main" id="{5F80C020-AF5B-CA90-00FC-C4E2F107BFEF}"/>
              </a:ext>
            </a:extLst>
          </p:cNvPr>
          <p:cNvSpPr>
            <a:spLocks noGrp="1"/>
          </p:cNvSpPr>
          <p:nvPr>
            <p:ph idx="1"/>
          </p:nvPr>
        </p:nvSpPr>
        <p:spPr/>
        <p:txBody>
          <a:bodyPr/>
          <a:lstStyle/>
          <a:p>
            <a:r>
              <a:rPr lang="en-GB" dirty="0"/>
              <a:t>Sidney Beech</a:t>
            </a:r>
            <a:br>
              <a:rPr lang="en-GB" dirty="0"/>
            </a:br>
            <a:r>
              <a:rPr lang="en-GB" dirty="0"/>
              <a:t>Bridget Browne</a:t>
            </a:r>
            <a:br>
              <a:rPr lang="en-GB" dirty="0"/>
            </a:br>
            <a:r>
              <a:rPr lang="en-GB" dirty="0"/>
              <a:t>Hannah Pearson</a:t>
            </a:r>
            <a:endParaRPr lang="en-US" dirty="0"/>
          </a:p>
        </p:txBody>
      </p:sp>
      <p:sp>
        <p:nvSpPr>
          <p:cNvPr id="7" name="Rectangle 6">
            <a:extLst>
              <a:ext uri="{FF2B5EF4-FFF2-40B4-BE49-F238E27FC236}">
                <a16:creationId xmlns:a16="http://schemas.microsoft.com/office/drawing/2014/main" id="{F26ACC3F-1FA6-BFF7-D152-13DF612BB40C}"/>
              </a:ext>
            </a:extLst>
          </p:cNvPr>
          <p:cNvSpPr/>
          <p:nvPr/>
        </p:nvSpPr>
        <p:spPr>
          <a:xfrm>
            <a:off x="6292850" y="4918075"/>
            <a:ext cx="1885950" cy="8477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 name="Title 1">
            <a:extLst>
              <a:ext uri="{FF2B5EF4-FFF2-40B4-BE49-F238E27FC236}">
                <a16:creationId xmlns:a16="http://schemas.microsoft.com/office/drawing/2014/main" id="{9AA0C2E7-5564-820C-FF7A-6EF67664184C}"/>
              </a:ext>
            </a:extLst>
          </p:cNvPr>
          <p:cNvSpPr txBox="1">
            <a:spLocks/>
          </p:cNvSpPr>
          <p:nvPr/>
        </p:nvSpPr>
        <p:spPr>
          <a:xfrm>
            <a:off x="1077914" y="4055017"/>
            <a:ext cx="3332162" cy="2353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b="1" kern="1200">
                <a:solidFill>
                  <a:schemeClr val="accent1"/>
                </a:solidFill>
                <a:latin typeface="DM Sans" pitchFamily="2" charset="77"/>
                <a:ea typeface="+mj-ea"/>
                <a:cs typeface="+mj-cs"/>
              </a:defRPr>
            </a:lvl1pPr>
          </a:lstStyle>
          <a:p>
            <a:r>
              <a:rPr lang="en-US"/>
              <a:t>Contributors</a:t>
            </a:r>
          </a:p>
        </p:txBody>
      </p:sp>
      <p:sp>
        <p:nvSpPr>
          <p:cNvPr id="6" name="Content Placeholder 2">
            <a:extLst>
              <a:ext uri="{FF2B5EF4-FFF2-40B4-BE49-F238E27FC236}">
                <a16:creationId xmlns:a16="http://schemas.microsoft.com/office/drawing/2014/main" id="{497C35B5-3FC8-68FC-43C7-EB55E1667395}"/>
              </a:ext>
            </a:extLst>
          </p:cNvPr>
          <p:cNvSpPr txBox="1">
            <a:spLocks/>
          </p:cNvSpPr>
          <p:nvPr/>
        </p:nvSpPr>
        <p:spPr>
          <a:xfrm>
            <a:off x="1077913" y="4509120"/>
            <a:ext cx="5337755" cy="1479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Karleen Huggins</a:t>
            </a:r>
            <a:br>
              <a:rPr lang="en-GB" dirty="0"/>
            </a:br>
            <a:r>
              <a:rPr lang="en-GB" dirty="0"/>
              <a:t>Samantha Machen</a:t>
            </a:r>
          </a:p>
          <a:p>
            <a:endParaRPr lang="en-US" dirty="0"/>
          </a:p>
        </p:txBody>
      </p:sp>
      <p:sp>
        <p:nvSpPr>
          <p:cNvPr id="4" name="Content Placeholder 2">
            <a:extLst>
              <a:ext uri="{FF2B5EF4-FFF2-40B4-BE49-F238E27FC236}">
                <a16:creationId xmlns:a16="http://schemas.microsoft.com/office/drawing/2014/main" id="{F4F24DEA-692D-83C2-EA5A-A1F13A80542A}"/>
              </a:ext>
            </a:extLst>
          </p:cNvPr>
          <p:cNvSpPr txBox="1">
            <a:spLocks/>
          </p:cNvSpPr>
          <p:nvPr/>
        </p:nvSpPr>
        <p:spPr>
          <a:xfrm rot="16200000">
            <a:off x="10651292" y="5317292"/>
            <a:ext cx="2219810" cy="3790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solidFill>
                  <a:schemeClr val="accent1"/>
                </a:solidFill>
              </a:rPr>
              <a:t>Slide design and layout by </a:t>
            </a:r>
            <a:r>
              <a:rPr lang="en-GB" sz="800" dirty="0">
                <a:solidFill>
                  <a:schemeClr val="accent1"/>
                </a:solidFill>
                <a:hlinkClick r:id="rId3">
                  <a:extLst>
                    <a:ext uri="{A12FA001-AC4F-418D-AE19-62706E023703}">
                      <ahyp:hlinkClr xmlns:ahyp="http://schemas.microsoft.com/office/drawing/2018/hyperlinkcolor" val="tx"/>
                    </a:ext>
                  </a:extLst>
                </a:hlinkClick>
              </a:rPr>
              <a:t>Studio Quercus</a:t>
            </a:r>
            <a:endParaRPr lang="en-US" sz="800" dirty="0">
              <a:solidFill>
                <a:schemeClr val="accent1"/>
              </a:solidFill>
            </a:endParaRPr>
          </a:p>
        </p:txBody>
      </p:sp>
    </p:spTree>
    <p:extLst>
      <p:ext uri="{BB962C8B-B14F-4D97-AF65-F5344CB8AC3E}">
        <p14:creationId xmlns:p14="http://schemas.microsoft.com/office/powerpoint/2010/main" val="11370734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27C7E5-F451-47D1-BB71-97AF7EF1C753}"/>
              </a:ext>
            </a:extLst>
          </p:cNvPr>
          <p:cNvSpPr txBox="1">
            <a:spLocks/>
          </p:cNvSpPr>
          <p:nvPr/>
        </p:nvSpPr>
        <p:spPr>
          <a:xfrm>
            <a:off x="1077914" y="4055017"/>
            <a:ext cx="3332162" cy="2353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b="1" kern="1200">
                <a:solidFill>
                  <a:schemeClr val="accent1"/>
                </a:solidFill>
                <a:latin typeface="DM Sans" pitchFamily="2" charset="77"/>
                <a:ea typeface="+mj-ea"/>
                <a:cs typeface="+mj-cs"/>
              </a:defRPr>
            </a:lvl1pPr>
          </a:lstStyle>
          <a:p>
            <a:r>
              <a:rPr lang="en-US"/>
              <a:t>Contributors</a:t>
            </a:r>
          </a:p>
        </p:txBody>
      </p:sp>
      <p:sp>
        <p:nvSpPr>
          <p:cNvPr id="5" name="Content Placeholder 2">
            <a:extLst>
              <a:ext uri="{FF2B5EF4-FFF2-40B4-BE49-F238E27FC236}">
                <a16:creationId xmlns:a16="http://schemas.microsoft.com/office/drawing/2014/main" id="{DA44B322-4F6A-8425-E599-E3628BE8017B}"/>
              </a:ext>
            </a:extLst>
          </p:cNvPr>
          <p:cNvSpPr txBox="1">
            <a:spLocks/>
          </p:cNvSpPr>
          <p:nvPr/>
        </p:nvSpPr>
        <p:spPr>
          <a:xfrm>
            <a:off x="1077913" y="4509120"/>
            <a:ext cx="5337755" cy="1479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Karleen Huggins</a:t>
            </a:r>
            <a:br>
              <a:rPr lang="en-GB" dirty="0"/>
            </a:br>
            <a:r>
              <a:rPr lang="en-GB" dirty="0"/>
              <a:t>Samantha Machen</a:t>
            </a:r>
          </a:p>
          <a:p>
            <a:endParaRPr lang="en-US" dirty="0"/>
          </a:p>
        </p:txBody>
      </p:sp>
      <p:sp>
        <p:nvSpPr>
          <p:cNvPr id="2" name="Title 1">
            <a:extLst>
              <a:ext uri="{FF2B5EF4-FFF2-40B4-BE49-F238E27FC236}">
                <a16:creationId xmlns:a16="http://schemas.microsoft.com/office/drawing/2014/main" id="{B554045E-C76C-420C-CB0F-F77E7735D9E4}"/>
              </a:ext>
            </a:extLst>
          </p:cNvPr>
          <p:cNvSpPr>
            <a:spLocks noGrp="1"/>
          </p:cNvSpPr>
          <p:nvPr>
            <p:ph type="title"/>
          </p:nvPr>
        </p:nvSpPr>
        <p:spPr>
          <a:xfrm>
            <a:off x="1077914" y="1285487"/>
            <a:ext cx="3332162" cy="235338"/>
          </a:xfrm>
        </p:spPr>
        <p:txBody>
          <a:bodyPr/>
          <a:lstStyle/>
          <a:p>
            <a:r>
              <a:rPr lang="en-US"/>
              <a:t>Authors</a:t>
            </a:r>
          </a:p>
        </p:txBody>
      </p:sp>
      <p:sp>
        <p:nvSpPr>
          <p:cNvPr id="3" name="Content Placeholder 2">
            <a:extLst>
              <a:ext uri="{FF2B5EF4-FFF2-40B4-BE49-F238E27FC236}">
                <a16:creationId xmlns:a16="http://schemas.microsoft.com/office/drawing/2014/main" id="{5F80C020-AF5B-CA90-00FC-C4E2F107BFEF}"/>
              </a:ext>
            </a:extLst>
          </p:cNvPr>
          <p:cNvSpPr>
            <a:spLocks noGrp="1"/>
          </p:cNvSpPr>
          <p:nvPr>
            <p:ph idx="1"/>
          </p:nvPr>
        </p:nvSpPr>
        <p:spPr/>
        <p:txBody>
          <a:bodyPr/>
          <a:lstStyle/>
          <a:p>
            <a:r>
              <a:rPr lang="en-GB" dirty="0"/>
              <a:t>Sidney Beech</a:t>
            </a:r>
            <a:br>
              <a:rPr lang="en-GB" dirty="0"/>
            </a:br>
            <a:r>
              <a:rPr lang="en-GB" dirty="0"/>
              <a:t>Bridget Browne</a:t>
            </a:r>
            <a:br>
              <a:rPr lang="en-GB" dirty="0"/>
            </a:br>
            <a:r>
              <a:rPr lang="en-GB" dirty="0"/>
              <a:t>Hannah Pearson</a:t>
            </a:r>
            <a:endParaRPr lang="en-US" dirty="0"/>
          </a:p>
        </p:txBody>
      </p:sp>
      <p:sp>
        <p:nvSpPr>
          <p:cNvPr id="7" name="Rectangle 6">
            <a:extLst>
              <a:ext uri="{FF2B5EF4-FFF2-40B4-BE49-F238E27FC236}">
                <a16:creationId xmlns:a16="http://schemas.microsoft.com/office/drawing/2014/main" id="{F26ACC3F-1FA6-BFF7-D152-13DF612BB40C}"/>
              </a:ext>
            </a:extLst>
          </p:cNvPr>
          <p:cNvSpPr/>
          <p:nvPr/>
        </p:nvSpPr>
        <p:spPr>
          <a:xfrm>
            <a:off x="6292850" y="4918075"/>
            <a:ext cx="1885950" cy="8477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3" name="Rectangle 12">
            <a:extLst>
              <a:ext uri="{FF2B5EF4-FFF2-40B4-BE49-F238E27FC236}">
                <a16:creationId xmlns:a16="http://schemas.microsoft.com/office/drawing/2014/main" id="{171D7AA4-333A-637F-BE64-FA3C56FEE2FF}"/>
              </a:ext>
            </a:extLst>
          </p:cNvPr>
          <p:cNvSpPr/>
          <p:nvPr/>
        </p:nvSpPr>
        <p:spPr>
          <a:xfrm>
            <a:off x="0" y="0"/>
            <a:ext cx="277987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C">
            <a:extLst>
              <a:ext uri="{FF2B5EF4-FFF2-40B4-BE49-F238E27FC236}">
                <a16:creationId xmlns:a16="http://schemas.microsoft.com/office/drawing/2014/main" id="{00CCC93C-713F-17D5-879F-9672D3EF5CE8}"/>
              </a:ext>
            </a:extLst>
          </p:cNvPr>
          <p:cNvPicPr>
            <a:picLocks/>
          </p:cNvPicPr>
          <p:nvPr/>
        </p:nvPicPr>
        <p:blipFill>
          <a:blip r:embed="rId3"/>
          <a:stretch>
            <a:fillRect/>
          </a:stretch>
        </p:blipFill>
        <p:spPr>
          <a:xfrm>
            <a:off x="9627278" y="-1854208"/>
            <a:ext cx="10206569" cy="10206569"/>
          </a:xfrm>
          <a:prstGeom prst="rect">
            <a:avLst/>
          </a:prstGeom>
        </p:spPr>
      </p:pic>
      <p:pic>
        <p:nvPicPr>
          <p:cNvPr id="11" name="Q">
            <a:extLst>
              <a:ext uri="{FF2B5EF4-FFF2-40B4-BE49-F238E27FC236}">
                <a16:creationId xmlns:a16="http://schemas.microsoft.com/office/drawing/2014/main" id="{1ADB4417-864C-CAF3-DBBB-E2FDEE08D37F}"/>
              </a:ext>
            </a:extLst>
          </p:cNvPr>
          <p:cNvPicPr>
            <a:picLocks noChangeAspect="1"/>
          </p:cNvPicPr>
          <p:nvPr/>
        </p:nvPicPr>
        <p:blipFill>
          <a:blip r:embed="rId4"/>
          <a:stretch>
            <a:fillRect/>
          </a:stretch>
        </p:blipFill>
        <p:spPr>
          <a:xfrm>
            <a:off x="2524125" y="-1929066"/>
            <a:ext cx="10462314" cy="10462314"/>
          </a:xfrm>
          <a:prstGeom prst="rect">
            <a:avLst/>
          </a:prstGeom>
        </p:spPr>
      </p:pic>
      <p:pic>
        <p:nvPicPr>
          <p:cNvPr id="12" name="Tail">
            <a:extLst>
              <a:ext uri="{FF2B5EF4-FFF2-40B4-BE49-F238E27FC236}">
                <a16:creationId xmlns:a16="http://schemas.microsoft.com/office/drawing/2014/main" id="{1F4F3D4A-F9AA-298E-C5F0-752524C2A855}"/>
              </a:ext>
            </a:extLst>
          </p:cNvPr>
          <p:cNvPicPr>
            <a:picLocks noChangeAspect="1"/>
          </p:cNvPicPr>
          <p:nvPr/>
        </p:nvPicPr>
        <p:blipFill>
          <a:blip r:embed="rId5"/>
          <a:stretch>
            <a:fillRect/>
          </a:stretch>
        </p:blipFill>
        <p:spPr>
          <a:xfrm>
            <a:off x="7874411" y="3394383"/>
            <a:ext cx="6889817" cy="5103568"/>
          </a:xfrm>
          <a:prstGeom prst="rect">
            <a:avLst/>
          </a:prstGeom>
        </p:spPr>
      </p:pic>
      <p:pic>
        <p:nvPicPr>
          <p:cNvPr id="8" name="Picture 7">
            <a:extLst>
              <a:ext uri="{FF2B5EF4-FFF2-40B4-BE49-F238E27FC236}">
                <a16:creationId xmlns:a16="http://schemas.microsoft.com/office/drawing/2014/main" id="{293CC325-FB66-22D2-87C9-656329D3B475}"/>
              </a:ext>
            </a:extLst>
          </p:cNvPr>
          <p:cNvPicPr>
            <a:picLocks noChangeAspect="1"/>
          </p:cNvPicPr>
          <p:nvPr/>
        </p:nvPicPr>
        <p:blipFill>
          <a:blip r:embed="rId6"/>
          <a:srcRect/>
          <a:stretch/>
        </p:blipFill>
        <p:spPr>
          <a:xfrm>
            <a:off x="1077913" y="6007100"/>
            <a:ext cx="704508" cy="850899"/>
          </a:xfrm>
          <a:prstGeom prst="rect">
            <a:avLst/>
          </a:prstGeom>
        </p:spPr>
      </p:pic>
      <p:sp>
        <p:nvSpPr>
          <p:cNvPr id="6" name="design by SQL">
            <a:extLst>
              <a:ext uri="{FF2B5EF4-FFF2-40B4-BE49-F238E27FC236}">
                <a16:creationId xmlns:a16="http://schemas.microsoft.com/office/drawing/2014/main" id="{F9FAD6A8-366D-5765-CF95-050F63F4DAA2}"/>
              </a:ext>
            </a:extLst>
          </p:cNvPr>
          <p:cNvSpPr txBox="1">
            <a:spLocks/>
          </p:cNvSpPr>
          <p:nvPr/>
        </p:nvSpPr>
        <p:spPr>
          <a:xfrm rot="16200000">
            <a:off x="10651292" y="5317292"/>
            <a:ext cx="2219810" cy="3790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solidFill>
                  <a:schemeClr val="accent1"/>
                </a:solidFill>
              </a:rPr>
              <a:t>Slide design and layout by </a:t>
            </a:r>
            <a:r>
              <a:rPr lang="en-GB" sz="800" dirty="0">
                <a:solidFill>
                  <a:schemeClr val="accent1"/>
                </a:solidFill>
                <a:hlinkClick r:id="rId7">
                  <a:extLst>
                    <a:ext uri="{A12FA001-AC4F-418D-AE19-62706E023703}">
                      <ahyp:hlinkClr xmlns:ahyp="http://schemas.microsoft.com/office/drawing/2018/hyperlinkcolor" val="tx"/>
                    </a:ext>
                  </a:extLst>
                </a:hlinkClick>
              </a:rPr>
              <a:t>Studio Quercus</a:t>
            </a:r>
            <a:endParaRPr lang="en-US" sz="800" dirty="0">
              <a:solidFill>
                <a:schemeClr val="accent1"/>
              </a:solidFill>
            </a:endParaRPr>
          </a:p>
        </p:txBody>
      </p:sp>
    </p:spTree>
    <p:extLst>
      <p:ext uri="{BB962C8B-B14F-4D97-AF65-F5344CB8AC3E}">
        <p14:creationId xmlns:p14="http://schemas.microsoft.com/office/powerpoint/2010/main" val="40894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par>
                                <p:cTn id="8" presetID="21" presetClass="entr" presetSubtype="1" fill="hold"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900"/>
                                        <p:tgtEl>
                                          <p:spTgt spid="10"/>
                                        </p:tgtEl>
                                      </p:cBhvr>
                                    </p:animEffect>
                                  </p:childTnLst>
                                </p:cTn>
                              </p:par>
                              <p:par>
                                <p:cTn id="11" presetID="22" presetClass="entr" presetSubtype="8" fill="hold" nodeType="withEffect">
                                  <p:stCondLst>
                                    <p:cond delay="3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1" presetClass="exit" presetSubtype="1" fill="hold" nodeType="withEffect">
                                  <p:stCondLst>
                                    <p:cond delay="750"/>
                                  </p:stCondLst>
                                  <p:childTnLst>
                                    <p:animEffect transition="out" filter="wheel(1)">
                                      <p:cBhvr>
                                        <p:cTn id="15" dur="1250"/>
                                        <p:tgtEl>
                                          <p:spTgt spid="10"/>
                                        </p:tgtEl>
                                      </p:cBhvr>
                                    </p:animEffect>
                                    <p:set>
                                      <p:cBhvr>
                                        <p:cTn id="16" dur="1" fill="hold">
                                          <p:stCondLst>
                                            <p:cond delay="1249"/>
                                          </p:stCondLst>
                                        </p:cTn>
                                        <p:tgtEl>
                                          <p:spTgt spid="10"/>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11"/>
                                        </p:tgtEl>
                                      </p:cBhvr>
                                    </p:animEffect>
                                    <p:set>
                                      <p:cBhvr>
                                        <p:cTn id="19" dur="1" fill="hold">
                                          <p:stCondLst>
                                            <p:cond delay="1599"/>
                                          </p:stCondLst>
                                        </p:cTn>
                                        <p:tgtEl>
                                          <p:spTgt spid="11"/>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2" presetClass="exit" presetSubtype="8" fill="hold" nodeType="withEffect">
                                  <p:stCondLst>
                                    <p:cond delay="0"/>
                                  </p:stCondLst>
                                  <p:childTnLst>
                                    <p:anim calcmode="lin" valueType="num">
                                      <p:cBhvr additive="base">
                                        <p:cTn id="24" dur="5000"/>
                                        <p:tgtEl>
                                          <p:spTgt spid="10"/>
                                        </p:tgtEl>
                                        <p:attrNameLst>
                                          <p:attrName>ppt_x</p:attrName>
                                        </p:attrNameLst>
                                      </p:cBhvr>
                                      <p:tavLst>
                                        <p:tav tm="0">
                                          <p:val>
                                            <p:strVal val="ppt_x"/>
                                          </p:val>
                                        </p:tav>
                                        <p:tav tm="100000">
                                          <p:val>
                                            <p:strVal val="0-ppt_w/2"/>
                                          </p:val>
                                        </p:tav>
                                      </p:tavLst>
                                    </p:anim>
                                    <p:anim calcmode="lin" valueType="num">
                                      <p:cBhvr additive="base">
                                        <p:cTn id="25" dur="5000"/>
                                        <p:tgtEl>
                                          <p:spTgt spid="10"/>
                                        </p:tgtEl>
                                        <p:attrNameLst>
                                          <p:attrName>ppt_y</p:attrName>
                                        </p:attrNameLst>
                                      </p:cBhvr>
                                      <p:tavLst>
                                        <p:tav tm="0">
                                          <p:val>
                                            <p:strVal val="ppt_y"/>
                                          </p:val>
                                        </p:tav>
                                        <p:tav tm="100000">
                                          <p:val>
                                            <p:strVal val="ppt_y"/>
                                          </p:val>
                                        </p:tav>
                                      </p:tavLst>
                                    </p:anim>
                                    <p:set>
                                      <p:cBhvr>
                                        <p:cTn id="26" dur="1" fill="hold">
                                          <p:stCondLst>
                                            <p:cond delay="4999"/>
                                          </p:stCondLst>
                                        </p:cTn>
                                        <p:tgtEl>
                                          <p:spTgt spid="10"/>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5000"/>
                                        <p:tgtEl>
                                          <p:spTgt spid="11"/>
                                        </p:tgtEl>
                                        <p:attrNameLst>
                                          <p:attrName>ppt_x</p:attrName>
                                        </p:attrNameLst>
                                      </p:cBhvr>
                                      <p:tavLst>
                                        <p:tav tm="0">
                                          <p:val>
                                            <p:strVal val="ppt_x"/>
                                          </p:val>
                                        </p:tav>
                                        <p:tav tm="100000">
                                          <p:val>
                                            <p:strVal val="0-ppt_w/2"/>
                                          </p:val>
                                        </p:tav>
                                      </p:tavLst>
                                    </p:anim>
                                    <p:anim calcmode="lin" valueType="num">
                                      <p:cBhvr additive="base">
                                        <p:cTn id="29" dur="5000"/>
                                        <p:tgtEl>
                                          <p:spTgt spid="11"/>
                                        </p:tgtEl>
                                        <p:attrNameLst>
                                          <p:attrName>ppt_y</p:attrName>
                                        </p:attrNameLst>
                                      </p:cBhvr>
                                      <p:tavLst>
                                        <p:tav tm="0">
                                          <p:val>
                                            <p:strVal val="ppt_y"/>
                                          </p:val>
                                        </p:tav>
                                        <p:tav tm="100000">
                                          <p:val>
                                            <p:strVal val="ppt_y"/>
                                          </p:val>
                                        </p:tav>
                                      </p:tavLst>
                                    </p:anim>
                                    <p:set>
                                      <p:cBhvr>
                                        <p:cTn id="30" dur="1" fill="hold">
                                          <p:stCondLst>
                                            <p:cond delay="4999"/>
                                          </p:stCondLst>
                                        </p:cTn>
                                        <p:tgtEl>
                                          <p:spTgt spid="11"/>
                                        </p:tgtEl>
                                        <p:attrNameLst>
                                          <p:attrName>style.visibility</p:attrName>
                                        </p:attrNameLst>
                                      </p:cBhvr>
                                      <p:to>
                                        <p:strVal val="hidden"/>
                                      </p:to>
                                    </p:set>
                                  </p:childTnLst>
                                </p:cTn>
                              </p:par>
                              <p:par>
                                <p:cTn id="31" presetID="2" presetClass="exit" presetSubtype="8" fill="hold" nodeType="withEffect">
                                  <p:stCondLst>
                                    <p:cond delay="0"/>
                                  </p:stCondLst>
                                  <p:childTnLst>
                                    <p:anim calcmode="lin" valueType="num">
                                      <p:cBhvr additive="base">
                                        <p:cTn id="32" dur="5000"/>
                                        <p:tgtEl>
                                          <p:spTgt spid="12"/>
                                        </p:tgtEl>
                                        <p:attrNameLst>
                                          <p:attrName>ppt_x</p:attrName>
                                        </p:attrNameLst>
                                      </p:cBhvr>
                                      <p:tavLst>
                                        <p:tav tm="0">
                                          <p:val>
                                            <p:strVal val="ppt_x"/>
                                          </p:val>
                                        </p:tav>
                                        <p:tav tm="100000">
                                          <p:val>
                                            <p:strVal val="0-ppt_w/2"/>
                                          </p:val>
                                        </p:tav>
                                      </p:tavLst>
                                    </p:anim>
                                    <p:anim calcmode="lin" valueType="num">
                                      <p:cBhvr additive="base">
                                        <p:cTn id="33" dur="5000"/>
                                        <p:tgtEl>
                                          <p:spTgt spid="12"/>
                                        </p:tgtEl>
                                        <p:attrNameLst>
                                          <p:attrName>ppt_y</p:attrName>
                                        </p:attrNameLst>
                                      </p:cBhvr>
                                      <p:tavLst>
                                        <p:tav tm="0">
                                          <p:val>
                                            <p:strVal val="ppt_y"/>
                                          </p:val>
                                        </p:tav>
                                        <p:tav tm="100000">
                                          <p:val>
                                            <p:strVal val="ppt_y"/>
                                          </p:val>
                                        </p:tav>
                                      </p:tavLst>
                                    </p:anim>
                                    <p:set>
                                      <p:cBhvr>
                                        <p:cTn id="34" dur="1" fill="hold">
                                          <p:stCondLst>
                                            <p:cond delay="4999"/>
                                          </p:stCondLst>
                                        </p:cTn>
                                        <p:tgtEl>
                                          <p:spTgt spid="12"/>
                                        </p:tgtEl>
                                        <p:attrNameLst>
                                          <p:attrName>style.visibility</p:attrName>
                                        </p:attrNameLst>
                                      </p:cBhvr>
                                      <p:to>
                                        <p:strVal val="hidden"/>
                                      </p:to>
                                    </p:set>
                                  </p:childTnLst>
                                </p:cTn>
                              </p:par>
                              <p:par>
                                <p:cTn id="35" presetID="10" presetClass="entr" presetSubtype="0" fill="hold" grpId="0" nodeType="with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
                                        <p:tgtEl>
                                          <p:spTgt spid="13"/>
                                        </p:tgtEl>
                                      </p:cBhvr>
                                    </p:animEffect>
                                  </p:childTnLst>
                                </p:cTn>
                              </p:par>
                            </p:childTnLst>
                          </p:cTn>
                        </p:par>
                        <p:par>
                          <p:cTn id="38" fill="hold">
                            <p:stCondLst>
                              <p:cond delay="5000"/>
                            </p:stCondLst>
                            <p:childTnLst>
                              <p:par>
                                <p:cTn id="39" presetID="37"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450" decel="100000" fill="hold"/>
                                        <p:tgtEl>
                                          <p:spTgt spid="8"/>
                                        </p:tgtEl>
                                        <p:attrNameLst>
                                          <p:attrName>ppt_y</p:attrName>
                                        </p:attrNameLst>
                                      </p:cBhvr>
                                      <p:tavLst>
                                        <p:tav tm="0">
                                          <p:val>
                                            <p:strVal val="#ppt_y+1"/>
                                          </p:val>
                                        </p:tav>
                                        <p:tav tm="100000">
                                          <p:val>
                                            <p:strVal val="#ppt_y-.03"/>
                                          </p:val>
                                        </p:tav>
                                      </p:tavLst>
                                    </p:anim>
                                    <p:anim calcmode="lin" valueType="num">
                                      <p:cBhvr>
                                        <p:cTn id="4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45" fill="hold">
                            <p:stCondLst>
                              <p:cond delay="5500"/>
                            </p:stCondLst>
                            <p:childTnLst>
                              <p:par>
                                <p:cTn id="46" presetID="37" presetClass="exit" presetSubtype="0" fill="hold" nodeType="afterEffect">
                                  <p:stCondLst>
                                    <p:cond delay="3000"/>
                                  </p:stCondLst>
                                  <p:childTnLst>
                                    <p:animEffect transition="out" filter="fade">
                                      <p:cBhvr>
                                        <p:cTn id="47" dur="500"/>
                                        <p:tgtEl>
                                          <p:spTgt spid="8"/>
                                        </p:tgtEl>
                                      </p:cBhvr>
                                    </p:animEffect>
                                    <p:anim calcmode="lin" valueType="num">
                                      <p:cBhvr>
                                        <p:cTn id="48" dur="500"/>
                                        <p:tgtEl>
                                          <p:spTgt spid="8"/>
                                        </p:tgtEl>
                                        <p:attrNameLst>
                                          <p:attrName>ppt_x</p:attrName>
                                        </p:attrNameLst>
                                      </p:cBhvr>
                                      <p:tavLst>
                                        <p:tav tm="0">
                                          <p:val>
                                            <p:strVal val="ppt_x"/>
                                          </p:val>
                                        </p:tav>
                                        <p:tav tm="100000">
                                          <p:val>
                                            <p:strVal val="ppt_x"/>
                                          </p:val>
                                        </p:tav>
                                      </p:tavLst>
                                    </p:anim>
                                    <p:anim calcmode="lin" valueType="num">
                                      <p:cBhvr>
                                        <p:cTn id="49" dur="50" decel="100000"/>
                                        <p:tgtEl>
                                          <p:spTgt spid="8"/>
                                        </p:tgtEl>
                                        <p:attrNameLst>
                                          <p:attrName>ppt_y</p:attrName>
                                        </p:attrNameLst>
                                      </p:cBhvr>
                                      <p:tavLst>
                                        <p:tav tm="0">
                                          <p:val>
                                            <p:strVal val="ppt_y"/>
                                          </p:val>
                                        </p:tav>
                                        <p:tav tm="100000">
                                          <p:val>
                                            <p:strVal val="ppt_y-.03"/>
                                          </p:val>
                                        </p:tav>
                                      </p:tavLst>
                                    </p:anim>
                                    <p:anim calcmode="lin" valueType="num">
                                      <p:cBhvr>
                                        <p:cTn id="50" dur="450" accel="100000">
                                          <p:stCondLst>
                                            <p:cond delay="50"/>
                                          </p:stCondLst>
                                        </p:cTn>
                                        <p:tgtEl>
                                          <p:spTgt spid="8"/>
                                        </p:tgtEl>
                                        <p:attrNameLst>
                                          <p:attrName>ppt_y</p:attrName>
                                        </p:attrNameLst>
                                      </p:cBhvr>
                                      <p:tavLst>
                                        <p:tav tm="0">
                                          <p:val>
                                            <p:strVal val="ppt_y"/>
                                          </p:val>
                                        </p:tav>
                                        <p:tav tm="100000">
                                          <p:val>
                                            <p:strVal val="ppt_y+1"/>
                                          </p:val>
                                        </p:tav>
                                      </p:tavLst>
                                    </p:anim>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0" nodeType="withEffect">
                                  <p:stCondLst>
                                    <p:cond delay="100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5B6960E8-65DA-190A-6F1F-821B4405195E}"/>
              </a:ext>
            </a:extLst>
          </p:cNvPr>
          <p:cNvCxnSpPr>
            <a:cxnSpLocks/>
            <a:stCxn id="10" idx="2"/>
            <a:endCxn id="8" idx="0"/>
          </p:cNvCxnSpPr>
          <p:nvPr/>
        </p:nvCxnSpPr>
        <p:spPr>
          <a:xfrm flipH="1">
            <a:off x="1794587" y="1778536"/>
            <a:ext cx="1" cy="460395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66530AF-5F02-3E37-4124-1A2C2F30C7EB}"/>
              </a:ext>
            </a:extLst>
          </p:cNvPr>
          <p:cNvSpPr>
            <a:spLocks noGrp="1"/>
          </p:cNvSpPr>
          <p:nvPr>
            <p:ph type="title"/>
          </p:nvPr>
        </p:nvSpPr>
        <p:spPr/>
        <p:txBody>
          <a:bodyPr/>
          <a:lstStyle/>
          <a:p>
            <a:r>
              <a:rPr lang="en-US"/>
              <a:t>Agenda for today</a:t>
            </a:r>
          </a:p>
        </p:txBody>
      </p:sp>
      <p:sp>
        <p:nvSpPr>
          <p:cNvPr id="4" name="Footer Placeholder 3">
            <a:extLst>
              <a:ext uri="{FF2B5EF4-FFF2-40B4-BE49-F238E27FC236}">
                <a16:creationId xmlns:a16="http://schemas.microsoft.com/office/drawing/2014/main" id="{8AD09F88-A435-F1E8-CA3F-9F6C9C0C6C83}"/>
              </a:ext>
            </a:extLst>
          </p:cNvPr>
          <p:cNvSpPr>
            <a:spLocks noGrp="1"/>
          </p:cNvSpPr>
          <p:nvPr>
            <p:ph type="ftr" sz="quarter" idx="11"/>
          </p:nvPr>
        </p:nvSpPr>
        <p:spPr/>
        <p:txBody>
          <a:bodyPr/>
          <a:lstStyle/>
          <a:p>
            <a:r>
              <a:rPr lang="en-US" dirty="0"/>
              <a:t>Session 8    Human Side of Change</a:t>
            </a:r>
          </a:p>
        </p:txBody>
      </p:sp>
      <p:sp>
        <p:nvSpPr>
          <p:cNvPr id="5" name="Slide Number Placeholder 4">
            <a:extLst>
              <a:ext uri="{FF2B5EF4-FFF2-40B4-BE49-F238E27FC236}">
                <a16:creationId xmlns:a16="http://schemas.microsoft.com/office/drawing/2014/main" id="{F7D9D10E-9854-F7C1-1608-A83FCF1BE67A}"/>
              </a:ext>
            </a:extLst>
          </p:cNvPr>
          <p:cNvSpPr>
            <a:spLocks noGrp="1"/>
          </p:cNvSpPr>
          <p:nvPr>
            <p:ph type="sldNum" sz="quarter" idx="12"/>
          </p:nvPr>
        </p:nvSpPr>
        <p:spPr/>
        <p:txBody>
          <a:bodyPr/>
          <a:lstStyle/>
          <a:p>
            <a:fld id="{16C5AC08-0ACD-404A-9C9F-AB39E786C34A}" type="slidenum">
              <a:rPr lang="en-GB"/>
              <a:t>6</a:t>
            </a:fld>
            <a:endParaRPr lang="en-GB"/>
          </a:p>
        </p:txBody>
      </p:sp>
      <p:sp>
        <p:nvSpPr>
          <p:cNvPr id="6" name="Text Placeholder 5">
            <a:extLst>
              <a:ext uri="{FF2B5EF4-FFF2-40B4-BE49-F238E27FC236}">
                <a16:creationId xmlns:a16="http://schemas.microsoft.com/office/drawing/2014/main" id="{25834981-5436-ED8B-025A-11FA4CD3E965}"/>
              </a:ext>
            </a:extLst>
          </p:cNvPr>
          <p:cNvSpPr>
            <a:spLocks noGrp="1"/>
          </p:cNvSpPr>
          <p:nvPr>
            <p:ph type="body" sz="quarter" idx="13"/>
          </p:nvPr>
        </p:nvSpPr>
        <p:spPr/>
        <p:txBody>
          <a:bodyPr/>
          <a:lstStyle/>
          <a:p>
            <a:r>
              <a:rPr lang="en-US"/>
              <a:t>Agenda for today</a:t>
            </a:r>
          </a:p>
        </p:txBody>
      </p:sp>
      <p:sp>
        <p:nvSpPr>
          <p:cNvPr id="10" name="TextBox 9">
            <a:extLst>
              <a:ext uri="{FF2B5EF4-FFF2-40B4-BE49-F238E27FC236}">
                <a16:creationId xmlns:a16="http://schemas.microsoft.com/office/drawing/2014/main" id="{888DC024-6C70-7F91-34B9-86AD8CDA6486}"/>
              </a:ext>
            </a:extLst>
          </p:cNvPr>
          <p:cNvSpPr txBox="1"/>
          <p:nvPr/>
        </p:nvSpPr>
        <p:spPr>
          <a:xfrm>
            <a:off x="1517779" y="1554603"/>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9.00</a:t>
            </a:r>
          </a:p>
        </p:txBody>
      </p:sp>
      <p:sp>
        <p:nvSpPr>
          <p:cNvPr id="11" name="TextBox 10">
            <a:extLst>
              <a:ext uri="{FF2B5EF4-FFF2-40B4-BE49-F238E27FC236}">
                <a16:creationId xmlns:a16="http://schemas.microsoft.com/office/drawing/2014/main" id="{42C805E1-43E9-5670-6C92-31AA7E857E1F}"/>
              </a:ext>
            </a:extLst>
          </p:cNvPr>
          <p:cNvSpPr txBox="1"/>
          <p:nvPr/>
        </p:nvSpPr>
        <p:spPr>
          <a:xfrm>
            <a:off x="1517779" y="1925979"/>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9.15</a:t>
            </a:r>
          </a:p>
        </p:txBody>
      </p:sp>
      <p:sp>
        <p:nvSpPr>
          <p:cNvPr id="12" name="TextBox 11">
            <a:extLst>
              <a:ext uri="{FF2B5EF4-FFF2-40B4-BE49-F238E27FC236}">
                <a16:creationId xmlns:a16="http://schemas.microsoft.com/office/drawing/2014/main" id="{0E192586-4AC6-2F53-44FC-ECFD1B531CA1}"/>
              </a:ext>
            </a:extLst>
          </p:cNvPr>
          <p:cNvSpPr txBox="1"/>
          <p:nvPr/>
        </p:nvSpPr>
        <p:spPr>
          <a:xfrm>
            <a:off x="1517779" y="229735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10.00</a:t>
            </a:r>
          </a:p>
        </p:txBody>
      </p:sp>
      <p:sp>
        <p:nvSpPr>
          <p:cNvPr id="13" name="TextBox 12">
            <a:extLst>
              <a:ext uri="{FF2B5EF4-FFF2-40B4-BE49-F238E27FC236}">
                <a16:creationId xmlns:a16="http://schemas.microsoft.com/office/drawing/2014/main" id="{59DAFE50-9BE5-0EB8-EE8E-22D4BE202436}"/>
              </a:ext>
            </a:extLst>
          </p:cNvPr>
          <p:cNvSpPr txBox="1"/>
          <p:nvPr/>
        </p:nvSpPr>
        <p:spPr>
          <a:xfrm>
            <a:off x="1517779" y="266873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10.05</a:t>
            </a:r>
          </a:p>
        </p:txBody>
      </p:sp>
      <p:sp>
        <p:nvSpPr>
          <p:cNvPr id="14" name="TextBox 13">
            <a:extLst>
              <a:ext uri="{FF2B5EF4-FFF2-40B4-BE49-F238E27FC236}">
                <a16:creationId xmlns:a16="http://schemas.microsoft.com/office/drawing/2014/main" id="{D44B30B5-EB8B-848C-4B18-6F88B74925AA}"/>
              </a:ext>
            </a:extLst>
          </p:cNvPr>
          <p:cNvSpPr txBox="1"/>
          <p:nvPr/>
        </p:nvSpPr>
        <p:spPr>
          <a:xfrm>
            <a:off x="1517779" y="3040107"/>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11.00</a:t>
            </a:r>
          </a:p>
        </p:txBody>
      </p:sp>
      <p:sp>
        <p:nvSpPr>
          <p:cNvPr id="15" name="TextBox 14">
            <a:extLst>
              <a:ext uri="{FF2B5EF4-FFF2-40B4-BE49-F238E27FC236}">
                <a16:creationId xmlns:a16="http://schemas.microsoft.com/office/drawing/2014/main" id="{9BB13A20-FB4C-689C-5FB6-6FF4971BB499}"/>
              </a:ext>
            </a:extLst>
          </p:cNvPr>
          <p:cNvSpPr txBox="1"/>
          <p:nvPr/>
        </p:nvSpPr>
        <p:spPr>
          <a:xfrm>
            <a:off x="1517779" y="3782859"/>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12.00</a:t>
            </a:r>
          </a:p>
        </p:txBody>
      </p:sp>
      <p:sp>
        <p:nvSpPr>
          <p:cNvPr id="16" name="TextBox 15">
            <a:extLst>
              <a:ext uri="{FF2B5EF4-FFF2-40B4-BE49-F238E27FC236}">
                <a16:creationId xmlns:a16="http://schemas.microsoft.com/office/drawing/2014/main" id="{E3609382-2323-3996-DEC3-8B22EA1A35AF}"/>
              </a:ext>
            </a:extLst>
          </p:cNvPr>
          <p:cNvSpPr txBox="1"/>
          <p:nvPr/>
        </p:nvSpPr>
        <p:spPr>
          <a:xfrm>
            <a:off x="1517779" y="415423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12.45</a:t>
            </a:r>
          </a:p>
        </p:txBody>
      </p:sp>
      <p:sp>
        <p:nvSpPr>
          <p:cNvPr id="17" name="TextBox 16">
            <a:extLst>
              <a:ext uri="{FF2B5EF4-FFF2-40B4-BE49-F238E27FC236}">
                <a16:creationId xmlns:a16="http://schemas.microsoft.com/office/drawing/2014/main" id="{119068BA-E208-BF32-F33B-CF91E5E79E9F}"/>
              </a:ext>
            </a:extLst>
          </p:cNvPr>
          <p:cNvSpPr txBox="1"/>
          <p:nvPr/>
        </p:nvSpPr>
        <p:spPr>
          <a:xfrm>
            <a:off x="1517779" y="4525611"/>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1.15</a:t>
            </a:r>
          </a:p>
        </p:txBody>
      </p:sp>
      <p:sp>
        <p:nvSpPr>
          <p:cNvPr id="18" name="TextBox 17">
            <a:extLst>
              <a:ext uri="{FF2B5EF4-FFF2-40B4-BE49-F238E27FC236}">
                <a16:creationId xmlns:a16="http://schemas.microsoft.com/office/drawing/2014/main" id="{5A1AD796-B8A2-F288-5D9E-A6203195A4F8}"/>
              </a:ext>
            </a:extLst>
          </p:cNvPr>
          <p:cNvSpPr txBox="1"/>
          <p:nvPr/>
        </p:nvSpPr>
        <p:spPr>
          <a:xfrm>
            <a:off x="1517779" y="4896987"/>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1.45</a:t>
            </a:r>
          </a:p>
        </p:txBody>
      </p:sp>
      <p:sp>
        <p:nvSpPr>
          <p:cNvPr id="28" name="Content Placeholder 27">
            <a:extLst>
              <a:ext uri="{FF2B5EF4-FFF2-40B4-BE49-F238E27FC236}">
                <a16:creationId xmlns:a16="http://schemas.microsoft.com/office/drawing/2014/main" id="{19F5F891-DB85-3A43-0C2F-AD7AE0BD893F}"/>
              </a:ext>
            </a:extLst>
          </p:cNvPr>
          <p:cNvSpPr>
            <a:spLocks noGrp="1"/>
          </p:cNvSpPr>
          <p:nvPr>
            <p:ph idx="1"/>
          </p:nvPr>
        </p:nvSpPr>
        <p:spPr>
          <a:xfrm>
            <a:off x="2524125" y="1590716"/>
            <a:ext cx="9426575" cy="4985640"/>
          </a:xfrm>
        </p:spPr>
        <p:txBody>
          <a:bodyPr/>
          <a:lstStyle/>
          <a:p>
            <a:pPr lvl="3">
              <a:lnSpc>
                <a:spcPct val="80000"/>
              </a:lnSpc>
              <a:spcBef>
                <a:spcPts val="1150"/>
              </a:spcBef>
              <a:spcAft>
                <a:spcPts val="100"/>
              </a:spcAft>
            </a:pPr>
            <a:r>
              <a:rPr lang="en-US" sz="1700" b="1" dirty="0"/>
              <a:t>Introduction and </a:t>
            </a:r>
            <a:r>
              <a:rPr lang="en-US" sz="1700" b="1" dirty="0" err="1"/>
              <a:t>housekeeping</a:t>
            </a:r>
            <a:endParaRPr lang="en-US" sz="1700" b="1" dirty="0"/>
          </a:p>
          <a:p>
            <a:pPr lvl="3">
              <a:lnSpc>
                <a:spcPct val="80000"/>
              </a:lnSpc>
              <a:spcBef>
                <a:spcPts val="1150"/>
              </a:spcBef>
              <a:spcAft>
                <a:spcPts val="100"/>
              </a:spcAft>
            </a:pPr>
            <a:r>
              <a:rPr lang="en-US" sz="1700" b="1" dirty="0" err="1"/>
              <a:t>Teachback</a:t>
            </a:r>
            <a:endParaRPr lang="en-US" sz="1700" b="1" dirty="0"/>
          </a:p>
          <a:p>
            <a:pPr lvl="3">
              <a:lnSpc>
                <a:spcPct val="80000"/>
              </a:lnSpc>
              <a:spcBef>
                <a:spcPts val="1150"/>
              </a:spcBef>
              <a:spcAft>
                <a:spcPts val="100"/>
              </a:spcAft>
            </a:pPr>
            <a:r>
              <a:rPr lang="en-US" sz="1700" dirty="0">
                <a:solidFill>
                  <a:schemeClr val="accent6"/>
                </a:solidFill>
              </a:rPr>
              <a:t> </a:t>
            </a:r>
            <a:r>
              <a:rPr lang="en-US" sz="1400" dirty="0">
                <a:solidFill>
                  <a:schemeClr val="accent6"/>
                </a:solidFill>
              </a:rPr>
              <a:t>Comfort break</a:t>
            </a:r>
          </a:p>
          <a:p>
            <a:pPr lvl="3">
              <a:lnSpc>
                <a:spcPct val="80000"/>
              </a:lnSpc>
              <a:spcBef>
                <a:spcPts val="1150"/>
              </a:spcBef>
              <a:spcAft>
                <a:spcPts val="100"/>
              </a:spcAft>
            </a:pPr>
            <a:r>
              <a:rPr lang="en-US" sz="1700" b="1" dirty="0"/>
              <a:t>COM-B and the </a:t>
            </a:r>
            <a:r>
              <a:rPr lang="en-US" sz="1700" b="1" dirty="0" err="1"/>
              <a:t>behaviour</a:t>
            </a:r>
            <a:r>
              <a:rPr lang="en-US" sz="1700" b="1" dirty="0"/>
              <a:t> change wheel</a:t>
            </a:r>
          </a:p>
          <a:p>
            <a:pPr lvl="3">
              <a:lnSpc>
                <a:spcPct val="80000"/>
              </a:lnSpc>
              <a:spcBef>
                <a:spcPts val="1150"/>
              </a:spcBef>
              <a:spcAft>
                <a:spcPts val="100"/>
              </a:spcAft>
            </a:pPr>
            <a:r>
              <a:rPr lang="en-US" sz="1700" dirty="0">
                <a:solidFill>
                  <a:schemeClr val="accent6"/>
                </a:solidFill>
              </a:rPr>
              <a:t> </a:t>
            </a:r>
            <a:r>
              <a:rPr lang="en-US" sz="1400" dirty="0">
                <a:solidFill>
                  <a:schemeClr val="accent6"/>
                </a:solidFill>
              </a:rPr>
              <a:t>Coffee break</a:t>
            </a:r>
          </a:p>
          <a:p>
            <a:pPr lvl="3">
              <a:lnSpc>
                <a:spcPct val="80000"/>
              </a:lnSpc>
              <a:spcBef>
                <a:spcPts val="1150"/>
              </a:spcBef>
              <a:spcAft>
                <a:spcPts val="100"/>
              </a:spcAft>
            </a:pPr>
            <a:r>
              <a:rPr lang="en-US" sz="1700" b="1" dirty="0"/>
              <a:t>COM-B activity</a:t>
            </a:r>
          </a:p>
          <a:p>
            <a:pPr lvl="3">
              <a:lnSpc>
                <a:spcPct val="80000"/>
              </a:lnSpc>
              <a:spcBef>
                <a:spcPts val="1150"/>
              </a:spcBef>
              <a:spcAft>
                <a:spcPts val="100"/>
              </a:spcAft>
            </a:pPr>
            <a:r>
              <a:rPr lang="en-US" sz="1700" dirty="0">
                <a:solidFill>
                  <a:schemeClr val="accent6"/>
                </a:solidFill>
              </a:rPr>
              <a:t> </a:t>
            </a:r>
            <a:r>
              <a:rPr lang="en-US" sz="1400" dirty="0">
                <a:solidFill>
                  <a:schemeClr val="accent6"/>
                </a:solidFill>
              </a:rPr>
              <a:t>Lunch</a:t>
            </a:r>
          </a:p>
          <a:p>
            <a:pPr lvl="3">
              <a:lnSpc>
                <a:spcPct val="80000"/>
              </a:lnSpc>
              <a:spcBef>
                <a:spcPts val="1150"/>
              </a:spcBef>
              <a:spcAft>
                <a:spcPts val="100"/>
              </a:spcAft>
            </a:pPr>
            <a:r>
              <a:rPr lang="en-US" sz="1700" b="1" dirty="0"/>
              <a:t>Graduation drawings</a:t>
            </a:r>
          </a:p>
          <a:p>
            <a:pPr lvl="3">
              <a:lnSpc>
                <a:spcPct val="80000"/>
              </a:lnSpc>
              <a:spcBef>
                <a:spcPts val="1150"/>
              </a:spcBef>
              <a:spcAft>
                <a:spcPts val="100"/>
              </a:spcAft>
            </a:pPr>
            <a:r>
              <a:rPr lang="en-US" sz="1700" b="1" dirty="0"/>
              <a:t>IHI change concepts</a:t>
            </a:r>
          </a:p>
          <a:p>
            <a:pPr lvl="3">
              <a:lnSpc>
                <a:spcPct val="80000"/>
              </a:lnSpc>
              <a:spcBef>
                <a:spcPts val="1150"/>
              </a:spcBef>
              <a:spcAft>
                <a:spcPts val="100"/>
              </a:spcAft>
            </a:pPr>
            <a:r>
              <a:rPr lang="en-US" sz="1700" dirty="0">
                <a:solidFill>
                  <a:schemeClr val="accent6"/>
                </a:solidFill>
              </a:rPr>
              <a:t> </a:t>
            </a:r>
            <a:r>
              <a:rPr lang="en-US" sz="1400" dirty="0">
                <a:solidFill>
                  <a:schemeClr val="accent6"/>
                </a:solidFill>
              </a:rPr>
              <a:t>Comfort break</a:t>
            </a:r>
          </a:p>
          <a:p>
            <a:pPr lvl="3">
              <a:lnSpc>
                <a:spcPct val="80000"/>
              </a:lnSpc>
              <a:spcBef>
                <a:spcPts val="1150"/>
              </a:spcBef>
              <a:spcAft>
                <a:spcPts val="100"/>
              </a:spcAft>
            </a:pPr>
            <a:r>
              <a:rPr lang="en-US" sz="1700" b="1" dirty="0"/>
              <a:t>Reverse brainstorming</a:t>
            </a:r>
          </a:p>
          <a:p>
            <a:pPr lvl="3">
              <a:lnSpc>
                <a:spcPct val="80000"/>
              </a:lnSpc>
              <a:spcBef>
                <a:spcPts val="1150"/>
              </a:spcBef>
              <a:spcAft>
                <a:spcPts val="100"/>
              </a:spcAft>
            </a:pPr>
            <a:r>
              <a:rPr lang="en-US" sz="1700" b="1" dirty="0"/>
              <a:t>Convergent thinking</a:t>
            </a:r>
          </a:p>
          <a:p>
            <a:pPr lvl="3">
              <a:lnSpc>
                <a:spcPct val="80000"/>
              </a:lnSpc>
              <a:spcBef>
                <a:spcPts val="1150"/>
              </a:spcBef>
              <a:spcAft>
                <a:spcPts val="100"/>
              </a:spcAft>
            </a:pPr>
            <a:r>
              <a:rPr lang="en-US" sz="1700" b="1" dirty="0"/>
              <a:t>What’s next?</a:t>
            </a:r>
          </a:p>
          <a:p>
            <a:pPr lvl="3">
              <a:lnSpc>
                <a:spcPct val="80000"/>
              </a:lnSpc>
              <a:spcBef>
                <a:spcPts val="1150"/>
              </a:spcBef>
              <a:spcAft>
                <a:spcPts val="100"/>
              </a:spcAft>
            </a:pPr>
            <a:r>
              <a:rPr lang="en-US" sz="1700" b="1" dirty="0"/>
              <a:t>Close</a:t>
            </a:r>
            <a:endParaRPr lang="en-US" sz="1700" dirty="0"/>
          </a:p>
        </p:txBody>
      </p:sp>
      <p:sp>
        <p:nvSpPr>
          <p:cNvPr id="25" name="TextBox 24">
            <a:extLst>
              <a:ext uri="{FF2B5EF4-FFF2-40B4-BE49-F238E27FC236}">
                <a16:creationId xmlns:a16="http://schemas.microsoft.com/office/drawing/2014/main" id="{AB2F63B7-89D6-77E4-25F5-0548DAB20970}"/>
              </a:ext>
            </a:extLst>
          </p:cNvPr>
          <p:cNvSpPr txBox="1"/>
          <p:nvPr/>
        </p:nvSpPr>
        <p:spPr>
          <a:xfrm>
            <a:off x="1517779" y="3411483"/>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11.15</a:t>
            </a:r>
          </a:p>
        </p:txBody>
      </p:sp>
      <p:sp>
        <p:nvSpPr>
          <p:cNvPr id="26" name="TextBox 25">
            <a:extLst>
              <a:ext uri="{FF2B5EF4-FFF2-40B4-BE49-F238E27FC236}">
                <a16:creationId xmlns:a16="http://schemas.microsoft.com/office/drawing/2014/main" id="{316479D5-648B-E23B-C59C-12F4A1C9BFE4}"/>
              </a:ext>
            </a:extLst>
          </p:cNvPr>
          <p:cNvSpPr txBox="1"/>
          <p:nvPr/>
        </p:nvSpPr>
        <p:spPr>
          <a:xfrm>
            <a:off x="1517779" y="5268363"/>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1.55</a:t>
            </a:r>
          </a:p>
        </p:txBody>
      </p:sp>
      <p:sp>
        <p:nvSpPr>
          <p:cNvPr id="7" name="TextBox 6">
            <a:extLst>
              <a:ext uri="{FF2B5EF4-FFF2-40B4-BE49-F238E27FC236}">
                <a16:creationId xmlns:a16="http://schemas.microsoft.com/office/drawing/2014/main" id="{6E5C9ECB-3EF9-8FB6-B760-6FD199D4DEE8}"/>
              </a:ext>
            </a:extLst>
          </p:cNvPr>
          <p:cNvSpPr txBox="1"/>
          <p:nvPr/>
        </p:nvSpPr>
        <p:spPr>
          <a:xfrm>
            <a:off x="1517779" y="5639739"/>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2.45</a:t>
            </a:r>
          </a:p>
        </p:txBody>
      </p:sp>
      <p:sp>
        <p:nvSpPr>
          <p:cNvPr id="8" name="TextBox 7">
            <a:extLst>
              <a:ext uri="{FF2B5EF4-FFF2-40B4-BE49-F238E27FC236}">
                <a16:creationId xmlns:a16="http://schemas.microsoft.com/office/drawing/2014/main" id="{08EC9081-723A-87D9-8B9C-A34140B1B0D1}"/>
              </a:ext>
            </a:extLst>
          </p:cNvPr>
          <p:cNvSpPr txBox="1"/>
          <p:nvPr/>
        </p:nvSpPr>
        <p:spPr>
          <a:xfrm>
            <a:off x="1517778" y="6382494"/>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4.00</a:t>
            </a:r>
          </a:p>
        </p:txBody>
      </p:sp>
      <p:sp>
        <p:nvSpPr>
          <p:cNvPr id="9" name="TextBox 8">
            <a:extLst>
              <a:ext uri="{FF2B5EF4-FFF2-40B4-BE49-F238E27FC236}">
                <a16:creationId xmlns:a16="http://schemas.microsoft.com/office/drawing/2014/main" id="{ECFA18C0-35F5-10AA-F8A1-4B56E57D9285}"/>
              </a:ext>
            </a:extLst>
          </p:cNvPr>
          <p:cNvSpPr txBox="1"/>
          <p:nvPr/>
        </p:nvSpPr>
        <p:spPr>
          <a:xfrm>
            <a:off x="1517779" y="601111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3.30</a:t>
            </a:r>
          </a:p>
        </p:txBody>
      </p:sp>
    </p:spTree>
    <p:extLst>
      <p:ext uri="{BB962C8B-B14F-4D97-AF65-F5344CB8AC3E}">
        <p14:creationId xmlns:p14="http://schemas.microsoft.com/office/powerpoint/2010/main" val="184507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52CA7915-D0C7-959C-9BC3-D31075691B46}"/>
              </a:ext>
            </a:extLst>
          </p:cNvPr>
          <p:cNvSpPr/>
          <p:nvPr/>
        </p:nvSpPr>
        <p:spPr>
          <a:xfrm>
            <a:off x="-3538330" y="0"/>
            <a:ext cx="3200400" cy="6858000"/>
          </a:xfrm>
          <a:prstGeom prst="roundRect">
            <a:avLst>
              <a:gd name="adj" fmla="val 2545"/>
            </a:avLst>
          </a:prstGeom>
          <a:solidFill>
            <a:schemeClr val="accent4"/>
          </a:solidFill>
          <a:ln>
            <a:noFill/>
          </a:ln>
          <a:effectLst>
            <a:outerShdw blurRad="417802" sx="102539" sy="102539" algn="ctr" rotWithShape="0">
              <a:prstClr val="black">
                <a:alpha val="6097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17BFC154-AB83-C426-9809-BADE066BAEA9}"/>
              </a:ext>
            </a:extLst>
          </p:cNvPr>
          <p:cNvSpPr>
            <a:spLocks noGrp="1"/>
          </p:cNvSpPr>
          <p:nvPr>
            <p:ph type="title"/>
          </p:nvPr>
        </p:nvSpPr>
        <p:spPr/>
        <p:txBody>
          <a:bodyPr/>
          <a:lstStyle/>
          <a:p>
            <a:r>
              <a:rPr lang="en-US" dirty="0"/>
              <a:t>Today’s facilitators</a:t>
            </a:r>
          </a:p>
        </p:txBody>
      </p:sp>
      <p:sp>
        <p:nvSpPr>
          <p:cNvPr id="3" name="Content Placeholder 2">
            <a:extLst>
              <a:ext uri="{FF2B5EF4-FFF2-40B4-BE49-F238E27FC236}">
                <a16:creationId xmlns:a16="http://schemas.microsoft.com/office/drawing/2014/main" id="{FE7451E8-643F-C464-140A-CC2E5166FF38}"/>
              </a:ext>
            </a:extLst>
          </p:cNvPr>
          <p:cNvSpPr>
            <a:spLocks noGrp="1"/>
          </p:cNvSpPr>
          <p:nvPr>
            <p:ph idx="1"/>
          </p:nvPr>
        </p:nvSpPr>
        <p:spPr/>
        <p:txBody>
          <a:bodyPr/>
          <a:lstStyle/>
          <a:p>
            <a:r>
              <a:rPr lang="en-US"/>
              <a:t>Person name</a:t>
            </a:r>
          </a:p>
          <a:p>
            <a:pPr lvl="1"/>
            <a:r>
              <a:rPr lang="en-US"/>
              <a:t>Job title</a:t>
            </a:r>
          </a:p>
          <a:p>
            <a:pPr lvl="1"/>
            <a:r>
              <a:rPr lang="en-US"/>
              <a:t>Email</a:t>
            </a:r>
          </a:p>
          <a:p>
            <a:pPr lvl="1"/>
            <a:r>
              <a:rPr lang="en-US"/>
              <a:t>Mobile</a:t>
            </a:r>
          </a:p>
        </p:txBody>
      </p:sp>
      <p:sp>
        <p:nvSpPr>
          <p:cNvPr id="4" name="Footer Placeholder 3">
            <a:extLst>
              <a:ext uri="{FF2B5EF4-FFF2-40B4-BE49-F238E27FC236}">
                <a16:creationId xmlns:a16="http://schemas.microsoft.com/office/drawing/2014/main" id="{863285A8-DC45-691E-9F4D-1E6EA8063AF1}"/>
              </a:ext>
            </a:extLst>
          </p:cNvPr>
          <p:cNvSpPr>
            <a:spLocks noGrp="1"/>
          </p:cNvSpPr>
          <p:nvPr>
            <p:ph type="ftr" sz="quarter" idx="11"/>
          </p:nvPr>
        </p:nvSpPr>
        <p:spPr/>
        <p:txBody>
          <a:bodyPr/>
          <a:lstStyle/>
          <a:p>
            <a:r>
              <a:rPr lang="en-US" dirty="0"/>
              <a:t>Session 8    Human Side of Change</a:t>
            </a:r>
          </a:p>
        </p:txBody>
      </p:sp>
      <p:sp>
        <p:nvSpPr>
          <p:cNvPr id="5" name="Slide Number Placeholder 4">
            <a:extLst>
              <a:ext uri="{FF2B5EF4-FFF2-40B4-BE49-F238E27FC236}">
                <a16:creationId xmlns:a16="http://schemas.microsoft.com/office/drawing/2014/main" id="{03645411-4E3C-8CC1-2A8D-827E5043B9EF}"/>
              </a:ext>
            </a:extLst>
          </p:cNvPr>
          <p:cNvSpPr>
            <a:spLocks noGrp="1"/>
          </p:cNvSpPr>
          <p:nvPr>
            <p:ph type="sldNum" sz="quarter" idx="12"/>
          </p:nvPr>
        </p:nvSpPr>
        <p:spPr/>
        <p:txBody>
          <a:bodyPr/>
          <a:lstStyle/>
          <a:p>
            <a:fld id="{16C5AC08-0ACD-404A-9C9F-AB39E786C34A}" type="slidenum">
              <a:rPr lang="en-GB"/>
              <a:t>7</a:t>
            </a:fld>
            <a:endParaRPr lang="en-GB"/>
          </a:p>
        </p:txBody>
      </p:sp>
      <p:sp>
        <p:nvSpPr>
          <p:cNvPr id="6" name="Text Placeholder 5">
            <a:extLst>
              <a:ext uri="{FF2B5EF4-FFF2-40B4-BE49-F238E27FC236}">
                <a16:creationId xmlns:a16="http://schemas.microsoft.com/office/drawing/2014/main" id="{A71C26F1-C2FB-1BAE-4493-B387C1F65026}"/>
              </a:ext>
            </a:extLst>
          </p:cNvPr>
          <p:cNvSpPr>
            <a:spLocks noGrp="1"/>
          </p:cNvSpPr>
          <p:nvPr>
            <p:ph type="body" sz="quarter" idx="13"/>
          </p:nvPr>
        </p:nvSpPr>
        <p:spPr/>
        <p:txBody>
          <a:bodyPr/>
          <a:lstStyle/>
          <a:p>
            <a:r>
              <a:rPr lang="en-US" dirty="0"/>
              <a:t>Today’s facilitators</a:t>
            </a:r>
          </a:p>
        </p:txBody>
      </p:sp>
      <p:pic>
        <p:nvPicPr>
          <p:cNvPr id="17" name="Picture Placeholder 16" descr="A person with glasses smiling&#10;&#10;Description automatically generated">
            <a:extLst>
              <a:ext uri="{FF2B5EF4-FFF2-40B4-BE49-F238E27FC236}">
                <a16:creationId xmlns:a16="http://schemas.microsoft.com/office/drawing/2014/main" id="{5217F489-898B-BB70-E267-59A37A464B16}"/>
              </a:ext>
            </a:extLst>
          </p:cNvPr>
          <p:cNvPicPr>
            <a:picLocks noGrp="1" noChangeAspect="1"/>
          </p:cNvPicPr>
          <p:nvPr>
            <p:ph type="pic" sz="quarter" idx="14"/>
          </p:nvPr>
        </p:nvPicPr>
        <p:blipFill>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saturation sat="166000"/>
                    </a14:imgEffect>
                    <a14:imgEffect>
                      <a14:brightnessContrast bright="-19000" contrast="-3000"/>
                    </a14:imgEffect>
                  </a14:imgLayer>
                </a14:imgProps>
              </a:ext>
              <a:ext uri="{28A0092B-C50C-407E-A947-70E740481C1C}">
                <a14:useLocalDpi xmlns:a14="http://schemas.microsoft.com/office/drawing/2010/main"/>
              </a:ext>
            </a:extLst>
          </a:blip>
          <a:srcRect/>
          <a:stretch>
            <a:fillRect/>
          </a:stretch>
        </p:blipFill>
        <p:spPr/>
      </p:pic>
      <p:sp>
        <p:nvSpPr>
          <p:cNvPr id="8" name="Content Placeholder 7">
            <a:extLst>
              <a:ext uri="{FF2B5EF4-FFF2-40B4-BE49-F238E27FC236}">
                <a16:creationId xmlns:a16="http://schemas.microsoft.com/office/drawing/2014/main" id="{7CE1A151-7A66-A514-6FE8-24E1F097EDCC}"/>
              </a:ext>
            </a:extLst>
          </p:cNvPr>
          <p:cNvSpPr>
            <a:spLocks noGrp="1"/>
          </p:cNvSpPr>
          <p:nvPr>
            <p:ph idx="15"/>
          </p:nvPr>
        </p:nvSpPr>
        <p:spPr/>
        <p:txBody>
          <a:bodyPr/>
          <a:lstStyle/>
          <a:p>
            <a:r>
              <a:rPr lang="en-US"/>
              <a:t>Person name</a:t>
            </a:r>
          </a:p>
          <a:p>
            <a:pPr lvl="1"/>
            <a:r>
              <a:rPr lang="en-US"/>
              <a:t>Job title</a:t>
            </a:r>
          </a:p>
          <a:p>
            <a:pPr lvl="1"/>
            <a:r>
              <a:rPr lang="en-US"/>
              <a:t>Email</a:t>
            </a:r>
          </a:p>
          <a:p>
            <a:pPr lvl="1"/>
            <a:r>
              <a:rPr lang="en-US"/>
              <a:t>Mobile</a:t>
            </a:r>
          </a:p>
          <a:p>
            <a:endParaRPr lang="en-US"/>
          </a:p>
        </p:txBody>
      </p:sp>
      <p:pic>
        <p:nvPicPr>
          <p:cNvPr id="15" name="Picture Placeholder 14">
            <a:extLst>
              <a:ext uri="{FF2B5EF4-FFF2-40B4-BE49-F238E27FC236}">
                <a16:creationId xmlns:a16="http://schemas.microsoft.com/office/drawing/2014/main" id="{6C7B4F46-DD39-F49E-1C6A-3EC72C38ED23}"/>
              </a:ext>
            </a:extLst>
          </p:cNvPr>
          <p:cNvPicPr>
            <a:picLocks noGrp="1" noChangeAspect="1"/>
          </p:cNvPicPr>
          <p:nvPr>
            <p:ph type="pic" sz="quarter" idx="16"/>
          </p:nvPr>
        </p:nvPicPr>
        <p:blipFill>
          <a:blip r:embed="rId5">
            <a:duotone>
              <a:schemeClr val="accent1">
                <a:shade val="45000"/>
                <a:satMod val="135000"/>
              </a:schemeClr>
              <a:prstClr val="white"/>
            </a:duotone>
          </a:blip>
          <a:srcRect/>
          <a:stretch/>
        </p:blipFill>
        <p:spPr/>
      </p:pic>
      <p:sp>
        <p:nvSpPr>
          <p:cNvPr id="10" name="Content Placeholder 9">
            <a:extLst>
              <a:ext uri="{FF2B5EF4-FFF2-40B4-BE49-F238E27FC236}">
                <a16:creationId xmlns:a16="http://schemas.microsoft.com/office/drawing/2014/main" id="{C8F77289-2983-40B9-B315-72ED28F5D225}"/>
              </a:ext>
            </a:extLst>
          </p:cNvPr>
          <p:cNvSpPr>
            <a:spLocks noGrp="1"/>
          </p:cNvSpPr>
          <p:nvPr>
            <p:ph idx="17"/>
          </p:nvPr>
        </p:nvSpPr>
        <p:spPr/>
        <p:txBody>
          <a:bodyPr/>
          <a:lstStyle/>
          <a:p>
            <a:r>
              <a:rPr lang="en-US"/>
              <a:t>Person name</a:t>
            </a:r>
          </a:p>
          <a:p>
            <a:pPr lvl="1"/>
            <a:r>
              <a:rPr lang="en-US"/>
              <a:t>Job title</a:t>
            </a:r>
          </a:p>
          <a:p>
            <a:pPr lvl="1"/>
            <a:r>
              <a:rPr lang="en-US"/>
              <a:t>Email</a:t>
            </a:r>
          </a:p>
          <a:p>
            <a:pPr lvl="1"/>
            <a:r>
              <a:rPr lang="en-US"/>
              <a:t>Mobile</a:t>
            </a:r>
          </a:p>
          <a:p>
            <a:endParaRPr lang="en-US"/>
          </a:p>
        </p:txBody>
      </p:sp>
      <p:pic>
        <p:nvPicPr>
          <p:cNvPr id="19" name="Picture Placeholder 18">
            <a:extLst>
              <a:ext uri="{FF2B5EF4-FFF2-40B4-BE49-F238E27FC236}">
                <a16:creationId xmlns:a16="http://schemas.microsoft.com/office/drawing/2014/main" id="{F5DA8591-09FC-29FC-6A47-A1AC1047C5D5}"/>
              </a:ext>
            </a:extLst>
          </p:cNvPr>
          <p:cNvPicPr>
            <a:picLocks noGrp="1" noChangeAspect="1"/>
          </p:cNvPicPr>
          <p:nvPr>
            <p:ph type="pic" sz="quarter" idx="18"/>
          </p:nvPr>
        </p:nvPicPr>
        <p:blipFill>
          <a:blip r:embed="rId6">
            <a:duotone>
              <a:schemeClr val="accent1">
                <a:shade val="45000"/>
                <a:satMod val="135000"/>
              </a:schemeClr>
              <a:prstClr val="white"/>
            </a:duotone>
          </a:blip>
          <a:srcRect/>
          <a:stretch/>
        </p:blipFill>
        <p:spPr/>
      </p:pic>
      <p:sp>
        <p:nvSpPr>
          <p:cNvPr id="22" name="TextBox 21">
            <a:extLst>
              <a:ext uri="{FF2B5EF4-FFF2-40B4-BE49-F238E27FC236}">
                <a16:creationId xmlns:a16="http://schemas.microsoft.com/office/drawing/2014/main" id="{7F3E9264-F02D-DCF2-9C57-6A8086CBD89E}"/>
              </a:ext>
            </a:extLst>
          </p:cNvPr>
          <p:cNvSpPr txBox="1"/>
          <p:nvPr/>
        </p:nvSpPr>
        <p:spPr>
          <a:xfrm>
            <a:off x="-3101009" y="2371725"/>
            <a:ext cx="2385391" cy="3394075"/>
          </a:xfrm>
          <a:prstGeom prst="roundRect">
            <a:avLst>
              <a:gd name="adj" fmla="val 9183"/>
            </a:avLst>
          </a:prstGeom>
          <a:solidFill>
            <a:schemeClr val="accent2"/>
          </a:solidFill>
        </p:spPr>
        <p:txBody>
          <a:bodyPr wrap="square" rtlCol="0" anchor="ctr" anchorCtr="0">
            <a:noAutofit/>
          </a:bodyPr>
          <a:lstStyle/>
          <a:p>
            <a:r>
              <a:rPr lang="en-US" b="1">
                <a:solidFill>
                  <a:schemeClr val="bg1"/>
                </a:solidFill>
                <a:latin typeface="DM Sans" pitchFamily="2" charset="77"/>
              </a:rPr>
              <a:t>To tint photos:</a:t>
            </a:r>
          </a:p>
          <a:p>
            <a:r>
              <a:rPr lang="en-US">
                <a:solidFill>
                  <a:schemeClr val="bg1"/>
                </a:solidFill>
                <a:latin typeface="DM Sans" pitchFamily="2" charset="77"/>
              </a:rPr>
              <a:t>Format picture &gt; Picture &gt; </a:t>
            </a:r>
            <a:br>
              <a:rPr lang="en-US">
                <a:solidFill>
                  <a:schemeClr val="bg1"/>
                </a:solidFill>
                <a:latin typeface="DM Sans" pitchFamily="2" charset="77"/>
              </a:rPr>
            </a:br>
            <a:r>
              <a:rPr lang="en-US">
                <a:solidFill>
                  <a:schemeClr val="bg1"/>
                </a:solidFill>
                <a:latin typeface="DM Sans" pitchFamily="2" charset="77"/>
              </a:rPr>
              <a:t>Picture colour &gt;</a:t>
            </a:r>
            <a:br>
              <a:rPr lang="en-US">
                <a:solidFill>
                  <a:schemeClr val="bg1"/>
                </a:solidFill>
                <a:latin typeface="DM Sans" pitchFamily="2" charset="77"/>
              </a:rPr>
            </a:br>
            <a:r>
              <a:rPr lang="en-US">
                <a:solidFill>
                  <a:schemeClr val="bg1"/>
                </a:solidFill>
                <a:latin typeface="DM Sans" pitchFamily="2" charset="77"/>
              </a:rPr>
              <a:t>recolour </a:t>
            </a:r>
          </a:p>
        </p:txBody>
      </p:sp>
    </p:spTree>
    <p:extLst>
      <p:ext uri="{BB962C8B-B14F-4D97-AF65-F5344CB8AC3E}">
        <p14:creationId xmlns:p14="http://schemas.microsoft.com/office/powerpoint/2010/main" val="39075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Programme aim</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p:txBody>
          <a:bodyPr/>
          <a:lstStyle/>
          <a:p>
            <a:r>
              <a:rPr lang="en-US" b="1"/>
              <a:t>The aim of this eight week programme is to…</a:t>
            </a:r>
          </a:p>
          <a:p>
            <a:r>
              <a:rPr lang="en-US">
                <a:latin typeface="DM Sans Medium" pitchFamily="2" charset="77"/>
              </a:rPr>
              <a:t>Support individuals to develop the skills </a:t>
            </a:r>
            <a:br>
              <a:rPr lang="en-US">
                <a:latin typeface="DM Sans Medium" pitchFamily="2" charset="77"/>
              </a:rPr>
            </a:br>
            <a:r>
              <a:rPr lang="en-US">
                <a:latin typeface="DM Sans Medium" pitchFamily="2" charset="77"/>
              </a:rPr>
              <a:t>and knowledge required to independently </a:t>
            </a:r>
            <a:br>
              <a:rPr lang="en-US">
                <a:latin typeface="DM Sans Medium" pitchFamily="2" charset="77"/>
              </a:rPr>
            </a:br>
            <a:r>
              <a:rPr lang="en-US">
                <a:latin typeface="DM Sans Medium" pitchFamily="2" charset="77"/>
              </a:rPr>
              <a:t>and confidently coach a team through improvement work.</a:t>
            </a:r>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dirty="0"/>
              <a:t>Session 8    Human Side of Change</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8</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Programme aim</a:t>
            </a:r>
          </a:p>
        </p:txBody>
      </p:sp>
    </p:spTree>
    <p:extLst>
      <p:ext uri="{BB962C8B-B14F-4D97-AF65-F5344CB8AC3E}">
        <p14:creationId xmlns:p14="http://schemas.microsoft.com/office/powerpoint/2010/main" val="1504587798"/>
      </p:ext>
    </p:extLst>
  </p:cSld>
  <p:clrMapOvr>
    <a:masterClrMapping/>
  </p:clrMapOvr>
</p:sld>
</file>

<file path=ppt/theme/theme1.xml><?xml version="1.0" encoding="utf-8"?>
<a:theme xmlns:a="http://schemas.openxmlformats.org/drawingml/2006/main" name="Office Theme">
  <a:themeElements>
    <a:clrScheme name="QCDP">
      <a:dk1>
        <a:srgbClr val="000000"/>
      </a:dk1>
      <a:lt1>
        <a:srgbClr val="FFFFFF"/>
      </a:lt1>
      <a:dk2>
        <a:srgbClr val="243F4C"/>
      </a:dk2>
      <a:lt2>
        <a:srgbClr val="FCF2F0"/>
      </a:lt2>
      <a:accent1>
        <a:srgbClr val="EB6057"/>
      </a:accent1>
      <a:accent2>
        <a:srgbClr val="49B8AC"/>
      </a:accent2>
      <a:accent3>
        <a:srgbClr val="B35793"/>
      </a:accent3>
      <a:accent4>
        <a:srgbClr val="412669"/>
      </a:accent4>
      <a:accent5>
        <a:srgbClr val="243F4C"/>
      </a:accent5>
      <a:accent6>
        <a:srgbClr val="5C5753"/>
      </a:accent6>
      <a:hlink>
        <a:srgbClr val="49B8AC"/>
      </a:hlink>
      <a:folHlink>
        <a:srgbClr val="243F4C"/>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22994</TotalTime>
  <Words>9570</Words>
  <Application>Microsoft Macintosh PowerPoint</Application>
  <PresentationFormat>Widescreen</PresentationFormat>
  <Paragraphs>1250</Paragraphs>
  <Slides>68</Slides>
  <Notes>68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Segoe UI Semibold</vt:lpstr>
      <vt:lpstr>Arial</vt:lpstr>
      <vt:lpstr>DM Sans Medium</vt:lpstr>
      <vt:lpstr>Petrona Light</vt:lpstr>
      <vt:lpstr>Petrona</vt:lpstr>
      <vt:lpstr>Georgia</vt:lpstr>
      <vt:lpstr>DM Sans</vt:lpstr>
      <vt:lpstr>Office Theme</vt:lpstr>
      <vt:lpstr>PowerPoint Presentation</vt:lpstr>
      <vt:lpstr>Human Side  of Change</vt:lpstr>
      <vt:lpstr>Funding Acknowledgement</vt:lpstr>
      <vt:lpstr>Human Side of Change</vt:lpstr>
      <vt:lpstr>Making the most of our virtual  environment</vt:lpstr>
      <vt:lpstr>Housekeeping</vt:lpstr>
      <vt:lpstr>Agenda for today</vt:lpstr>
      <vt:lpstr>Today’s facilitators</vt:lpstr>
      <vt:lpstr>Programme aim</vt:lpstr>
      <vt:lpstr>Ten learning outcomes of the programme</vt:lpstr>
      <vt:lpstr>PowerPoint Presentation</vt:lpstr>
      <vt:lpstr>Today’s learning outcomes</vt:lpstr>
      <vt:lpstr>Teachback – over to you!</vt:lpstr>
      <vt:lpstr>Teachback – over to you!</vt:lpstr>
      <vt:lpstr>Comfort break</vt:lpstr>
      <vt:lpstr>PowerPoint Presentation</vt:lpstr>
      <vt:lpstr>Let’s start with the elephant in the room</vt:lpstr>
      <vt:lpstr>Behaviour Change</vt:lpstr>
      <vt:lpstr>Behaviour Change</vt:lpstr>
      <vt:lpstr>Behaviour Change</vt:lpstr>
      <vt:lpstr>Use a behaviour change theory</vt:lpstr>
      <vt:lpstr>COM-B</vt:lpstr>
      <vt:lpstr>COM-B</vt:lpstr>
      <vt:lpstr>COM-B</vt:lpstr>
      <vt:lpstr>Identifying the Current Behaviour</vt:lpstr>
      <vt:lpstr>Identifying the Current Behaviour</vt:lpstr>
      <vt:lpstr>COM-B</vt:lpstr>
      <vt:lpstr>Behaviour Change Wheel</vt:lpstr>
      <vt:lpstr>Intervention Functions</vt:lpstr>
      <vt:lpstr>Behaviour Change Wheel</vt:lpstr>
      <vt:lpstr>Coffee break</vt:lpstr>
      <vt:lpstr>Activity</vt:lpstr>
      <vt:lpstr>Developing Change Ideas Activity</vt:lpstr>
      <vt:lpstr>Testing behaviour change ideas  through PDSAs</vt:lpstr>
      <vt:lpstr>Useful references and further reading</vt:lpstr>
      <vt:lpstr>Lunch break</vt:lpstr>
      <vt:lpstr>PowerPoint Presentation</vt:lpstr>
      <vt:lpstr>PowerPoint Presentation</vt:lpstr>
      <vt:lpstr>IHI Change Concepts</vt:lpstr>
      <vt:lpstr>IHI Change Concepts</vt:lpstr>
      <vt:lpstr>IHI Change Concepts</vt:lpstr>
      <vt:lpstr>Change Concept Activity</vt:lpstr>
      <vt:lpstr>Coffee break</vt:lpstr>
      <vt:lpstr>Ideation</vt:lpstr>
      <vt:lpstr>Reverse Brainstorming</vt:lpstr>
      <vt:lpstr>Reverse Brainstorming</vt:lpstr>
      <vt:lpstr>What is Reverse Brainstorming?</vt:lpstr>
      <vt:lpstr>Reverse Brainstorming</vt:lpstr>
      <vt:lpstr>Ideation</vt:lpstr>
      <vt:lpstr>Converge</vt:lpstr>
      <vt:lpstr>Prioritisation Matrix</vt:lpstr>
      <vt:lpstr>Pairwise Comparison </vt:lpstr>
      <vt:lpstr>Pairwise Comparison – Example</vt:lpstr>
      <vt:lpstr>Pairwise Comparison – Example</vt:lpstr>
      <vt:lpstr>Pairwise Comparison </vt:lpstr>
      <vt:lpstr>Pairwise Comparison </vt:lpstr>
      <vt:lpstr>Activity </vt:lpstr>
      <vt:lpstr>PowerPoint Presentation</vt:lpstr>
      <vt:lpstr>Join the Coach Forum</vt:lpstr>
      <vt:lpstr>Join the Q Community</vt:lpstr>
      <vt:lpstr>Conferences</vt:lpstr>
      <vt:lpstr>Learning outside of this programme</vt:lpstr>
      <vt:lpstr>Today’s learning outcomes</vt:lpstr>
      <vt:lpstr>We need your feedback</vt:lpstr>
      <vt:lpstr>References and links</vt:lpstr>
      <vt:lpstr>References and links (continued)</vt:lpstr>
      <vt:lpstr>Authors</vt:lpstr>
      <vt:lpstr>Authors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Quality Coach Development Programme</dc:creator>
  <cp:keywords/>
  <dc:description/>
  <cp:lastModifiedBy>Rosie Downes</cp:lastModifiedBy>
  <cp:revision>160</cp:revision>
  <cp:lastPrinted>2023-08-16T13:03:04Z</cp:lastPrinted>
  <dcterms:created xsi:type="dcterms:W3CDTF">2023-07-18T08:55:06Z</dcterms:created>
  <dcterms:modified xsi:type="dcterms:W3CDTF">2023-09-27T14:04:37Z</dcterms:modified>
  <cp:category/>
</cp:coreProperties>
</file>