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charts/chart4.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1"/>
  </p:sldMasterIdLst>
  <p:notesMasterIdLst>
    <p:notesMasterId r:id="rId73"/>
  </p:notesMasterIdLst>
  <p:handoutMasterIdLst>
    <p:handoutMasterId r:id="rId74"/>
  </p:handoutMasterIdLst>
  <p:sldIdLst>
    <p:sldId id="265" r:id="rId2"/>
    <p:sldId id="264" r:id="rId3"/>
    <p:sldId id="263" r:id="rId4"/>
    <p:sldId id="257" r:id="rId5"/>
    <p:sldId id="267" r:id="rId6"/>
    <p:sldId id="268" r:id="rId7"/>
    <p:sldId id="269" r:id="rId8"/>
    <p:sldId id="1735" r:id="rId9"/>
    <p:sldId id="258" r:id="rId10"/>
    <p:sldId id="271" r:id="rId11"/>
    <p:sldId id="275" r:id="rId12"/>
    <p:sldId id="259" r:id="rId13"/>
    <p:sldId id="441" r:id="rId14"/>
    <p:sldId id="539" r:id="rId15"/>
    <p:sldId id="540" r:id="rId16"/>
    <p:sldId id="541" r:id="rId17"/>
    <p:sldId id="542" r:id="rId18"/>
    <p:sldId id="543" r:id="rId19"/>
    <p:sldId id="544" r:id="rId20"/>
    <p:sldId id="587" r:id="rId21"/>
    <p:sldId id="545" r:id="rId22"/>
    <p:sldId id="547" r:id="rId23"/>
    <p:sldId id="548" r:id="rId24"/>
    <p:sldId id="549" r:id="rId25"/>
    <p:sldId id="588" r:id="rId26"/>
    <p:sldId id="550" r:id="rId27"/>
    <p:sldId id="551" r:id="rId28"/>
    <p:sldId id="552" r:id="rId29"/>
    <p:sldId id="553" r:id="rId30"/>
    <p:sldId id="554" r:id="rId31"/>
    <p:sldId id="274" r:id="rId32"/>
    <p:sldId id="555" r:id="rId33"/>
    <p:sldId id="556" r:id="rId34"/>
    <p:sldId id="557" r:id="rId35"/>
    <p:sldId id="558" r:id="rId36"/>
    <p:sldId id="559" r:id="rId37"/>
    <p:sldId id="560" r:id="rId38"/>
    <p:sldId id="561" r:id="rId39"/>
    <p:sldId id="562" r:id="rId40"/>
    <p:sldId id="563" r:id="rId41"/>
    <p:sldId id="307" r:id="rId42"/>
    <p:sldId id="538" r:id="rId43"/>
    <p:sldId id="564" r:id="rId44"/>
    <p:sldId id="565" r:id="rId45"/>
    <p:sldId id="566" r:id="rId46"/>
    <p:sldId id="589" r:id="rId47"/>
    <p:sldId id="568" r:id="rId48"/>
    <p:sldId id="569" r:id="rId49"/>
    <p:sldId id="315" r:id="rId50"/>
    <p:sldId id="570" r:id="rId51"/>
    <p:sldId id="571" r:id="rId52"/>
    <p:sldId id="572" r:id="rId53"/>
    <p:sldId id="573" r:id="rId54"/>
    <p:sldId id="574" r:id="rId55"/>
    <p:sldId id="575" r:id="rId56"/>
    <p:sldId id="576" r:id="rId57"/>
    <p:sldId id="590" r:id="rId58"/>
    <p:sldId id="577" r:id="rId59"/>
    <p:sldId id="578" r:id="rId60"/>
    <p:sldId id="579" r:id="rId61"/>
    <p:sldId id="580" r:id="rId62"/>
    <p:sldId id="581" r:id="rId63"/>
    <p:sldId id="582" r:id="rId64"/>
    <p:sldId id="583" r:id="rId65"/>
    <p:sldId id="530" r:id="rId66"/>
    <p:sldId id="584" r:id="rId67"/>
    <p:sldId id="374" r:id="rId68"/>
    <p:sldId id="586" r:id="rId69"/>
    <p:sldId id="591" r:id="rId70"/>
    <p:sldId id="341" r:id="rId71"/>
    <p:sldId id="342" r:id="rId72"/>
  </p:sldIdLst>
  <p:sldSz cx="12192000" cy="6858000"/>
  <p:notesSz cx="9144000" cy="6858000"/>
  <p:embeddedFontLst>
    <p:embeddedFont>
      <p:font typeface="Calibri" panose="020F0502020204030204" pitchFamily="34" charset="0"/>
      <p:regular r:id="rId75"/>
      <p:bold r:id="rId76"/>
      <p:italic r:id="rId77"/>
      <p:boldItalic r:id="rId78"/>
    </p:embeddedFont>
    <p:embeddedFont>
      <p:font typeface="DM Sans" pitchFamily="2" charset="77"/>
      <p:regular r:id="rId79"/>
      <p:bold r:id="rId80"/>
      <p:italic r:id="rId81"/>
      <p:boldItalic r:id="rId82"/>
    </p:embeddedFont>
    <p:embeddedFont>
      <p:font typeface="DM Sans Medium" pitchFamily="2" charset="77"/>
      <p:regular r:id="rId83"/>
      <p:italic r:id="rId84"/>
    </p:embeddedFont>
    <p:embeddedFont>
      <p:font typeface="Petrona" pitchFamily="2" charset="77"/>
      <p:regular r:id="rId85"/>
      <p:bold r:id="rId86"/>
      <p:italic r:id="rId87"/>
      <p:boldItalic r:id="rId88"/>
    </p:embeddedFont>
    <p:embeddedFont>
      <p:font typeface="Petrona Light" pitchFamily="2" charset="77"/>
      <p:regular r:id="rId89"/>
      <p: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944D834-8D90-204B-BDBA-BE39446EA8FD}">
          <p14:sldIdLst>
            <p14:sldId id="265"/>
            <p14:sldId id="264"/>
            <p14:sldId id="263"/>
          </p14:sldIdLst>
        </p14:section>
        <p14:section name="Session 7" id="{01F3CF81-4D9A-5147-8731-3A784A5E2FD5}">
          <p14:sldIdLst>
            <p14:sldId id="257"/>
            <p14:sldId id="267"/>
            <p14:sldId id="268"/>
            <p14:sldId id="269"/>
            <p14:sldId id="1735"/>
            <p14:sldId id="258"/>
            <p14:sldId id="271"/>
            <p14:sldId id="275"/>
            <p14:sldId id="259"/>
            <p14:sldId id="441"/>
            <p14:sldId id="539"/>
            <p14:sldId id="540"/>
            <p14:sldId id="541"/>
            <p14:sldId id="542"/>
            <p14:sldId id="543"/>
            <p14:sldId id="544"/>
            <p14:sldId id="587"/>
            <p14:sldId id="545"/>
            <p14:sldId id="547"/>
            <p14:sldId id="548"/>
            <p14:sldId id="549"/>
            <p14:sldId id="588"/>
            <p14:sldId id="550"/>
            <p14:sldId id="551"/>
            <p14:sldId id="552"/>
            <p14:sldId id="553"/>
            <p14:sldId id="554"/>
            <p14:sldId id="274"/>
            <p14:sldId id="555"/>
            <p14:sldId id="556"/>
            <p14:sldId id="557"/>
            <p14:sldId id="558"/>
            <p14:sldId id="559"/>
            <p14:sldId id="560"/>
            <p14:sldId id="561"/>
            <p14:sldId id="562"/>
            <p14:sldId id="563"/>
            <p14:sldId id="307"/>
          </p14:sldIdLst>
        </p14:section>
        <p14:section name="QI Bingo" id="{9C275EE1-19B4-8845-94EC-1527AC589569}">
          <p14:sldIdLst>
            <p14:sldId id="538"/>
            <p14:sldId id="564"/>
            <p14:sldId id="565"/>
            <p14:sldId id="566"/>
          </p14:sldIdLst>
        </p14:section>
        <p14:section name="Brand Thinking" id="{EC06B90B-548A-D747-93F0-FD288E133024}">
          <p14:sldIdLst>
            <p14:sldId id="589"/>
            <p14:sldId id="568"/>
            <p14:sldId id="569"/>
            <p14:sldId id="315"/>
          </p14:sldIdLst>
        </p14:section>
        <p14:section name="Sustainable change" id="{4D4A7020-124F-F14E-83E7-A60D29EE74B1}">
          <p14:sldIdLst>
            <p14:sldId id="570"/>
            <p14:sldId id="571"/>
            <p14:sldId id="572"/>
            <p14:sldId id="573"/>
            <p14:sldId id="574"/>
            <p14:sldId id="575"/>
            <p14:sldId id="576"/>
            <p14:sldId id="590"/>
            <p14:sldId id="577"/>
            <p14:sldId id="578"/>
            <p14:sldId id="579"/>
            <p14:sldId id="580"/>
            <p14:sldId id="581"/>
            <p14:sldId id="582"/>
            <p14:sldId id="583"/>
            <p14:sldId id="530"/>
            <p14:sldId id="584"/>
            <p14:sldId id="374"/>
            <p14:sldId id="586"/>
            <p14:sldId id="591"/>
          </p14:sldIdLst>
        </p14:section>
        <p14:section name="End" id="{D734FCFE-83EA-BC47-863F-B0C442C05902}">
          <p14:sldIdLst>
            <p14:sldId id="341"/>
            <p14:sldId id="3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DDD7"/>
    <a:srgbClr val="446F8A"/>
    <a:srgbClr val="CF5C75"/>
    <a:srgbClr val="7A3F7D"/>
    <a:srgbClr val="EB6057"/>
    <a:srgbClr val="49B8AC"/>
    <a:srgbClr val="A8475D"/>
    <a:srgbClr val="47A3A2"/>
    <a:srgbClr val="8064A2"/>
    <a:srgbClr val="616E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73469"/>
  </p:normalViewPr>
  <p:slideViewPr>
    <p:cSldViewPr snapToGrid="0">
      <p:cViewPr varScale="1">
        <p:scale>
          <a:sx n="92" d="100"/>
          <a:sy n="92" d="100"/>
        </p:scale>
        <p:origin x="2520" y="184"/>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80" d="100"/>
        <a:sy n="80" d="100"/>
      </p:scale>
      <p:origin x="0" y="0"/>
    </p:cViewPr>
  </p:sorterViewPr>
  <p:notesViewPr>
    <p:cSldViewPr snapToGrid="0" showGuides="1">
      <p:cViewPr varScale="1">
        <p:scale>
          <a:sx n="170" d="100"/>
          <a:sy n="170" d="100"/>
        </p:scale>
        <p:origin x="1520"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font" Target="fonts/font1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earson\AppData\Local\Microsoft\Windows\INetCache\Content.Outlook\VGWAG3FR\Book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Pearson\AppData\Local\Microsoft\Windows\INetCache\Content.Outlook\VGWAG3FR\Book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prague\CLCH_USERS_4\S\sidney.beech\Bitesize%20QI\char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prague\CLCH_USERS_4\S\sidney.beech\NGH%20training%20resources\SSCs\SPC%20-%20Tren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0" i="0">
                <a:solidFill>
                  <a:schemeClr val="accent5"/>
                </a:solidFill>
                <a:latin typeface="DM Sans Medium" pitchFamily="2" charset="77"/>
              </a:rPr>
              <a:t>Lewis Hamilton F1 Career Positions</a:t>
            </a:r>
            <a:r>
              <a:rPr lang="en-GB" sz="1600" b="0" i="0" baseline="0">
                <a:solidFill>
                  <a:schemeClr val="accent5"/>
                </a:solidFill>
                <a:latin typeface="DM Sans Medium" pitchFamily="2" charset="77"/>
              </a:rPr>
              <a:t> </a:t>
            </a:r>
            <a:endParaRPr lang="en-GB" sz="1600" b="0" i="0">
              <a:solidFill>
                <a:schemeClr val="accent5"/>
              </a:solidFill>
              <a:latin typeface="DM Sans Medium" pitchFamily="2" charset="77"/>
            </a:endParaRPr>
          </a:p>
        </c:rich>
      </c:tx>
      <c:layout>
        <c:manualLayout>
          <c:xMode val="edge"/>
          <c:yMode val="edge"/>
          <c:x val="0.3672885679898417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Sheet1!$A$2:$A$50</c:f>
              <c:numCache>
                <c:formatCode>m/d/yyyy</c:formatCode>
                <c:ptCount val="49"/>
                <c:pt idx="0">
                  <c:v>43541</c:v>
                </c:pt>
                <c:pt idx="1">
                  <c:v>43555</c:v>
                </c:pt>
                <c:pt idx="2">
                  <c:v>43569</c:v>
                </c:pt>
                <c:pt idx="3">
                  <c:v>43583</c:v>
                </c:pt>
                <c:pt idx="4">
                  <c:v>43597</c:v>
                </c:pt>
                <c:pt idx="5">
                  <c:v>43611</c:v>
                </c:pt>
                <c:pt idx="6">
                  <c:v>43625</c:v>
                </c:pt>
                <c:pt idx="7">
                  <c:v>43639</c:v>
                </c:pt>
                <c:pt idx="8">
                  <c:v>43646</c:v>
                </c:pt>
                <c:pt idx="9">
                  <c:v>43681</c:v>
                </c:pt>
                <c:pt idx="10">
                  <c:v>43709</c:v>
                </c:pt>
                <c:pt idx="11">
                  <c:v>43716</c:v>
                </c:pt>
                <c:pt idx="12">
                  <c:v>43730</c:v>
                </c:pt>
                <c:pt idx="13">
                  <c:v>43737</c:v>
                </c:pt>
                <c:pt idx="14">
                  <c:v>43751</c:v>
                </c:pt>
                <c:pt idx="15">
                  <c:v>43765</c:v>
                </c:pt>
                <c:pt idx="16">
                  <c:v>43772</c:v>
                </c:pt>
                <c:pt idx="17">
                  <c:v>43786</c:v>
                </c:pt>
                <c:pt idx="18">
                  <c:v>43800</c:v>
                </c:pt>
                <c:pt idx="19">
                  <c:v>44017</c:v>
                </c:pt>
                <c:pt idx="20">
                  <c:v>44024</c:v>
                </c:pt>
                <c:pt idx="21">
                  <c:v>44031</c:v>
                </c:pt>
                <c:pt idx="22">
                  <c:v>44045</c:v>
                </c:pt>
                <c:pt idx="23">
                  <c:v>44052</c:v>
                </c:pt>
                <c:pt idx="24">
                  <c:v>44059</c:v>
                </c:pt>
                <c:pt idx="25">
                  <c:v>44073</c:v>
                </c:pt>
                <c:pt idx="26">
                  <c:v>44080</c:v>
                </c:pt>
                <c:pt idx="27">
                  <c:v>44087</c:v>
                </c:pt>
                <c:pt idx="28">
                  <c:v>44101</c:v>
                </c:pt>
                <c:pt idx="29">
                  <c:v>44115</c:v>
                </c:pt>
                <c:pt idx="30">
                  <c:v>44129</c:v>
                </c:pt>
                <c:pt idx="31">
                  <c:v>44150</c:v>
                </c:pt>
                <c:pt idx="32">
                  <c:v>44171</c:v>
                </c:pt>
                <c:pt idx="33">
                  <c:v>44178</c:v>
                </c:pt>
                <c:pt idx="34">
                  <c:v>44194</c:v>
                </c:pt>
                <c:pt idx="35">
                  <c:v>44283</c:v>
                </c:pt>
                <c:pt idx="36">
                  <c:v>44304</c:v>
                </c:pt>
                <c:pt idx="37">
                  <c:v>44318</c:v>
                </c:pt>
                <c:pt idx="38">
                  <c:v>44325</c:v>
                </c:pt>
                <c:pt idx="39">
                  <c:v>44339</c:v>
                </c:pt>
                <c:pt idx="40">
                  <c:v>44353</c:v>
                </c:pt>
                <c:pt idx="41">
                  <c:v>44367</c:v>
                </c:pt>
                <c:pt idx="42">
                  <c:v>44374</c:v>
                </c:pt>
                <c:pt idx="43">
                  <c:v>44381</c:v>
                </c:pt>
                <c:pt idx="44">
                  <c:v>44391</c:v>
                </c:pt>
                <c:pt idx="45">
                  <c:v>44395</c:v>
                </c:pt>
                <c:pt idx="46">
                  <c:v>44405</c:v>
                </c:pt>
                <c:pt idx="47">
                  <c:v>44409</c:v>
                </c:pt>
                <c:pt idx="48">
                  <c:v>44501</c:v>
                </c:pt>
              </c:numCache>
            </c:numRef>
          </c:cat>
          <c:val>
            <c:numRef>
              <c:f>Sheet1!$B$2:$B$50</c:f>
              <c:numCache>
                <c:formatCode>General</c:formatCode>
                <c:ptCount val="49"/>
                <c:pt idx="0">
                  <c:v>2</c:v>
                </c:pt>
                <c:pt idx="1">
                  <c:v>1</c:v>
                </c:pt>
                <c:pt idx="2">
                  <c:v>1</c:v>
                </c:pt>
                <c:pt idx="3">
                  <c:v>2</c:v>
                </c:pt>
                <c:pt idx="4">
                  <c:v>1</c:v>
                </c:pt>
                <c:pt idx="5">
                  <c:v>1</c:v>
                </c:pt>
                <c:pt idx="6">
                  <c:v>1</c:v>
                </c:pt>
                <c:pt idx="7">
                  <c:v>1</c:v>
                </c:pt>
                <c:pt idx="8">
                  <c:v>5</c:v>
                </c:pt>
                <c:pt idx="9">
                  <c:v>1</c:v>
                </c:pt>
                <c:pt idx="10">
                  <c:v>2</c:v>
                </c:pt>
                <c:pt idx="11">
                  <c:v>3</c:v>
                </c:pt>
                <c:pt idx="12">
                  <c:v>4</c:v>
                </c:pt>
                <c:pt idx="13">
                  <c:v>1</c:v>
                </c:pt>
                <c:pt idx="14">
                  <c:v>3</c:v>
                </c:pt>
                <c:pt idx="15">
                  <c:v>1</c:v>
                </c:pt>
                <c:pt idx="16">
                  <c:v>2</c:v>
                </c:pt>
                <c:pt idx="17">
                  <c:v>7</c:v>
                </c:pt>
                <c:pt idx="18">
                  <c:v>1</c:v>
                </c:pt>
                <c:pt idx="19">
                  <c:v>4</c:v>
                </c:pt>
                <c:pt idx="20">
                  <c:v>1</c:v>
                </c:pt>
                <c:pt idx="21">
                  <c:v>1</c:v>
                </c:pt>
                <c:pt idx="22">
                  <c:v>1</c:v>
                </c:pt>
                <c:pt idx="23">
                  <c:v>2</c:v>
                </c:pt>
                <c:pt idx="24">
                  <c:v>1</c:v>
                </c:pt>
                <c:pt idx="25">
                  <c:v>1</c:v>
                </c:pt>
                <c:pt idx="26">
                  <c:v>7</c:v>
                </c:pt>
                <c:pt idx="27">
                  <c:v>1</c:v>
                </c:pt>
                <c:pt idx="28">
                  <c:v>3</c:v>
                </c:pt>
                <c:pt idx="29">
                  <c:v>1</c:v>
                </c:pt>
                <c:pt idx="30">
                  <c:v>1</c:v>
                </c:pt>
                <c:pt idx="31">
                  <c:v>1</c:v>
                </c:pt>
                <c:pt idx="32">
                  <c:v>21</c:v>
                </c:pt>
                <c:pt idx="33">
                  <c:v>3</c:v>
                </c:pt>
                <c:pt idx="34">
                  <c:v>1</c:v>
                </c:pt>
                <c:pt idx="35">
                  <c:v>1</c:v>
                </c:pt>
                <c:pt idx="36">
                  <c:v>2</c:v>
                </c:pt>
                <c:pt idx="37">
                  <c:v>1</c:v>
                </c:pt>
                <c:pt idx="38">
                  <c:v>1</c:v>
                </c:pt>
                <c:pt idx="39">
                  <c:v>7</c:v>
                </c:pt>
                <c:pt idx="40">
                  <c:v>15</c:v>
                </c:pt>
                <c:pt idx="41">
                  <c:v>2</c:v>
                </c:pt>
                <c:pt idx="42">
                  <c:v>2</c:v>
                </c:pt>
                <c:pt idx="43">
                  <c:v>4</c:v>
                </c:pt>
                <c:pt idx="44">
                  <c:v>1</c:v>
                </c:pt>
                <c:pt idx="45">
                  <c:v>1</c:v>
                </c:pt>
                <c:pt idx="46">
                  <c:v>9</c:v>
                </c:pt>
                <c:pt idx="47">
                  <c:v>2</c:v>
                </c:pt>
                <c:pt idx="48">
                  <c:v>1</c:v>
                </c:pt>
              </c:numCache>
            </c:numRef>
          </c:val>
          <c:smooth val="0"/>
          <c:extLst>
            <c:ext xmlns:c16="http://schemas.microsoft.com/office/drawing/2014/chart" uri="{C3380CC4-5D6E-409C-BE32-E72D297353CC}">
              <c16:uniqueId val="{00000000-9DF0-5F48-89C3-D56C0C8C7E62}"/>
            </c:ext>
          </c:extLst>
        </c:ser>
        <c:dLbls>
          <c:showLegendKey val="0"/>
          <c:showVal val="0"/>
          <c:showCatName val="0"/>
          <c:showSerName val="0"/>
          <c:showPercent val="0"/>
          <c:showBubbleSize val="0"/>
        </c:dLbls>
        <c:smooth val="0"/>
        <c:axId val="749432720"/>
        <c:axId val="749434360"/>
      </c:lineChart>
      <c:catAx>
        <c:axId val="749432720"/>
        <c:scaling>
          <c:orientation val="minMax"/>
        </c:scaling>
        <c:delete val="0"/>
        <c:axPos val="b"/>
        <c:numFmt formatCode="d/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DM Sans Medium" pitchFamily="2" charset="77"/>
                <a:ea typeface="+mn-ea"/>
                <a:cs typeface="+mn-cs"/>
              </a:defRPr>
            </a:pPr>
            <a:endParaRPr lang="en-US"/>
          </a:p>
        </c:txPr>
        <c:crossAx val="749434360"/>
        <c:crosses val="autoZero"/>
        <c:auto val="0"/>
        <c:lblAlgn val="ctr"/>
        <c:lblOffset val="100"/>
        <c:noMultiLvlLbl val="1"/>
      </c:catAx>
      <c:valAx>
        <c:axId val="749434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M Sans" pitchFamily="2" charset="77"/>
                <a:ea typeface="+mn-ea"/>
                <a:cs typeface="+mn-cs"/>
              </a:defRPr>
            </a:pPr>
            <a:endParaRPr lang="en-US"/>
          </a:p>
        </c:txPr>
        <c:crossAx val="749432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079572951701507E-2"/>
          <c:y val="0.20194444444444445"/>
          <c:w val="0.93386913335787636"/>
          <c:h val="0.60836468358121898"/>
        </c:manualLayout>
      </c:layout>
      <c:lineChart>
        <c:grouping val="standard"/>
        <c:varyColors val="0"/>
        <c:ser>
          <c:idx val="0"/>
          <c:order val="0"/>
          <c:spPr>
            <a:ln w="12700" cap="rnd">
              <a:solidFill>
                <a:schemeClr val="accent1"/>
              </a:solidFill>
              <a:round/>
            </a:ln>
            <a:effectLst/>
          </c:spPr>
          <c:marker>
            <c:symbol val="circle"/>
            <c:size val="5"/>
            <c:spPr>
              <a:solidFill>
                <a:schemeClr val="accent1"/>
              </a:solidFill>
              <a:ln w="9525">
                <a:noFill/>
              </a:ln>
              <a:effectLst/>
            </c:spPr>
          </c:marker>
          <c:cat>
            <c:numRef>
              <c:f>Sheet1!$A$2:$A$32</c:f>
              <c:numCache>
                <c:formatCode>[$-F400]h:mm:ss\ AM/PM</c:formatCode>
                <c:ptCount val="31"/>
                <c:pt idx="0">
                  <c:v>0.41666666666666669</c:v>
                </c:pt>
                <c:pt idx="1">
                  <c:v>0.41736111111111113</c:v>
                </c:pt>
                <c:pt idx="2">
                  <c:v>0.41805555555555601</c:v>
                </c:pt>
                <c:pt idx="3">
                  <c:v>0.41875000000000001</c:v>
                </c:pt>
                <c:pt idx="4">
                  <c:v>0.41944444444444401</c:v>
                </c:pt>
                <c:pt idx="5">
                  <c:v>0.42013888888888901</c:v>
                </c:pt>
                <c:pt idx="6">
                  <c:v>0.420833333333333</c:v>
                </c:pt>
                <c:pt idx="7">
                  <c:v>0.421527777777778</c:v>
                </c:pt>
                <c:pt idx="8">
                  <c:v>0.422222222222222</c:v>
                </c:pt>
                <c:pt idx="9">
                  <c:v>0.422916666666667</c:v>
                </c:pt>
                <c:pt idx="10">
                  <c:v>0.42361111111111099</c:v>
                </c:pt>
                <c:pt idx="11">
                  <c:v>0.42430555555555599</c:v>
                </c:pt>
                <c:pt idx="12">
                  <c:v>0.42499999999999999</c:v>
                </c:pt>
                <c:pt idx="13">
                  <c:v>0.42569444444444399</c:v>
                </c:pt>
                <c:pt idx="14">
                  <c:v>0.42638888888888898</c:v>
                </c:pt>
                <c:pt idx="15">
                  <c:v>0.42708333333333298</c:v>
                </c:pt>
                <c:pt idx="16">
                  <c:v>0.42777777777777798</c:v>
                </c:pt>
                <c:pt idx="17">
                  <c:v>0.42847222222222198</c:v>
                </c:pt>
                <c:pt idx="18">
                  <c:v>0.42916666666666697</c:v>
                </c:pt>
                <c:pt idx="19">
                  <c:v>0.42986111111111103</c:v>
                </c:pt>
                <c:pt idx="20">
                  <c:v>0.43055555555555503</c:v>
                </c:pt>
                <c:pt idx="21">
                  <c:v>0.43125000000000002</c:v>
                </c:pt>
                <c:pt idx="22">
                  <c:v>0.43194444444444402</c:v>
                </c:pt>
                <c:pt idx="23">
                  <c:v>0.43263888888888902</c:v>
                </c:pt>
                <c:pt idx="24">
                  <c:v>0.43333333333333302</c:v>
                </c:pt>
                <c:pt idx="25">
                  <c:v>0.43402777777777801</c:v>
                </c:pt>
                <c:pt idx="26">
                  <c:v>0.43472222222222201</c:v>
                </c:pt>
                <c:pt idx="27">
                  <c:v>0.43541666666666701</c:v>
                </c:pt>
                <c:pt idx="28">
                  <c:v>0.43611111111111101</c:v>
                </c:pt>
                <c:pt idx="29">
                  <c:v>0.436805555555556</c:v>
                </c:pt>
                <c:pt idx="30">
                  <c:v>0.4375</c:v>
                </c:pt>
              </c:numCache>
            </c:numRef>
          </c:cat>
          <c:val>
            <c:numRef>
              <c:f>Sheet1!$B$2:$B$32</c:f>
              <c:numCache>
                <c:formatCode>General</c:formatCode>
                <c:ptCount val="31"/>
                <c:pt idx="0">
                  <c:v>65</c:v>
                </c:pt>
                <c:pt idx="1">
                  <c:v>63</c:v>
                </c:pt>
                <c:pt idx="2">
                  <c:v>62</c:v>
                </c:pt>
                <c:pt idx="3">
                  <c:v>66</c:v>
                </c:pt>
                <c:pt idx="4">
                  <c:v>65</c:v>
                </c:pt>
                <c:pt idx="5">
                  <c:v>66</c:v>
                </c:pt>
                <c:pt idx="6">
                  <c:v>63</c:v>
                </c:pt>
                <c:pt idx="7">
                  <c:v>63</c:v>
                </c:pt>
                <c:pt idx="8">
                  <c:v>65</c:v>
                </c:pt>
                <c:pt idx="9">
                  <c:v>62</c:v>
                </c:pt>
                <c:pt idx="10">
                  <c:v>61</c:v>
                </c:pt>
                <c:pt idx="11">
                  <c:v>65</c:v>
                </c:pt>
                <c:pt idx="12">
                  <c:v>64</c:v>
                </c:pt>
                <c:pt idx="13">
                  <c:v>66</c:v>
                </c:pt>
                <c:pt idx="14">
                  <c:v>66</c:v>
                </c:pt>
                <c:pt idx="15">
                  <c:v>66</c:v>
                </c:pt>
                <c:pt idx="16">
                  <c:v>64</c:v>
                </c:pt>
                <c:pt idx="17">
                  <c:v>65</c:v>
                </c:pt>
                <c:pt idx="18">
                  <c:v>62</c:v>
                </c:pt>
                <c:pt idx="19">
                  <c:v>62</c:v>
                </c:pt>
                <c:pt idx="20">
                  <c:v>66</c:v>
                </c:pt>
                <c:pt idx="21">
                  <c:v>64</c:v>
                </c:pt>
                <c:pt idx="22">
                  <c:v>66</c:v>
                </c:pt>
                <c:pt idx="23">
                  <c:v>66</c:v>
                </c:pt>
                <c:pt idx="24">
                  <c:v>65</c:v>
                </c:pt>
                <c:pt idx="25">
                  <c:v>65</c:v>
                </c:pt>
                <c:pt idx="26">
                  <c:v>63</c:v>
                </c:pt>
                <c:pt idx="27">
                  <c:v>65</c:v>
                </c:pt>
                <c:pt idx="28">
                  <c:v>63</c:v>
                </c:pt>
                <c:pt idx="29">
                  <c:v>66</c:v>
                </c:pt>
                <c:pt idx="30">
                  <c:v>65</c:v>
                </c:pt>
              </c:numCache>
            </c:numRef>
          </c:val>
          <c:smooth val="0"/>
          <c:extLst>
            <c:ext xmlns:c16="http://schemas.microsoft.com/office/drawing/2014/chart" uri="{C3380CC4-5D6E-409C-BE32-E72D297353CC}">
              <c16:uniqueId val="{00000000-CD8E-F346-8565-770C6010C2B4}"/>
            </c:ext>
          </c:extLst>
        </c:ser>
        <c:dLbls>
          <c:showLegendKey val="0"/>
          <c:showVal val="0"/>
          <c:showCatName val="0"/>
          <c:showSerName val="0"/>
          <c:showPercent val="0"/>
          <c:showBubbleSize val="0"/>
        </c:dLbls>
        <c:marker val="1"/>
        <c:smooth val="0"/>
        <c:axId val="562861576"/>
        <c:axId val="562858624"/>
      </c:lineChart>
      <c:catAx>
        <c:axId val="562861576"/>
        <c:scaling>
          <c:orientation val="minMax"/>
        </c:scaling>
        <c:delete val="0"/>
        <c:axPos val="b"/>
        <c:numFmt formatCode="[$-F400]h: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DM Sans" pitchFamily="2" charset="77"/>
                <a:ea typeface="+mn-ea"/>
                <a:cs typeface="+mn-cs"/>
              </a:defRPr>
            </a:pPr>
            <a:endParaRPr lang="en-US"/>
          </a:p>
        </c:txPr>
        <c:crossAx val="562858624"/>
        <c:crosses val="autoZero"/>
        <c:auto val="1"/>
        <c:lblAlgn val="ctr"/>
        <c:lblOffset val="100"/>
        <c:noMultiLvlLbl val="0"/>
      </c:catAx>
      <c:valAx>
        <c:axId val="562858624"/>
        <c:scaling>
          <c:orientation val="minMax"/>
          <c:max val="8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DM Sans" pitchFamily="2" charset="77"/>
                <a:ea typeface="+mn-ea"/>
                <a:cs typeface="+mn-cs"/>
              </a:defRPr>
            </a:pPr>
            <a:endParaRPr lang="en-US"/>
          </a:p>
        </c:txPr>
        <c:crossAx val="562861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2700" cap="rnd">
              <a:solidFill>
                <a:schemeClr val="accent3"/>
              </a:solidFill>
              <a:round/>
            </a:ln>
            <a:effectLst/>
          </c:spPr>
          <c:marker>
            <c:symbol val="circle"/>
            <c:size val="5"/>
            <c:spPr>
              <a:solidFill>
                <a:schemeClr val="accent3"/>
              </a:solidFill>
              <a:ln w="9525">
                <a:noFill/>
              </a:ln>
              <a:effectLst/>
            </c:spPr>
          </c:marker>
          <c:dPt>
            <c:idx val="0"/>
            <c:marker>
              <c:symbol val="circle"/>
              <c:size val="5"/>
              <c:spPr>
                <a:solidFill>
                  <a:schemeClr val="accent3"/>
                </a:solidFill>
                <a:ln w="9525">
                  <a:noFill/>
                </a:ln>
                <a:effectLst/>
              </c:spPr>
            </c:marker>
            <c:bubble3D val="0"/>
            <c:spPr>
              <a:ln w="12700" cap="rnd">
                <a:solidFill>
                  <a:schemeClr val="accent3"/>
                </a:solidFill>
                <a:round/>
              </a:ln>
              <a:effectLst/>
            </c:spPr>
            <c:extLst>
              <c:ext xmlns:c16="http://schemas.microsoft.com/office/drawing/2014/chart" uri="{C3380CC4-5D6E-409C-BE32-E72D297353CC}">
                <c16:uniqueId val="{00000002-51BF-0140-8A34-BE8A7AE4B3BE}"/>
              </c:ext>
            </c:extLst>
          </c:dPt>
          <c:cat>
            <c:numRef>
              <c:f>Sheet1!$A$2:$A$62</c:f>
              <c:numCache>
                <c:formatCode>[$-F400]h:mm:ss\ AM/PM</c:formatCode>
                <c:ptCount val="61"/>
                <c:pt idx="0">
                  <c:v>0.41666666666666669</c:v>
                </c:pt>
                <c:pt idx="1">
                  <c:v>0.41736111111111113</c:v>
                </c:pt>
                <c:pt idx="2">
                  <c:v>0.41805555555555601</c:v>
                </c:pt>
                <c:pt idx="3">
                  <c:v>0.41875000000000001</c:v>
                </c:pt>
                <c:pt idx="4">
                  <c:v>0.41944444444444401</c:v>
                </c:pt>
                <c:pt idx="5">
                  <c:v>0.42013888888888901</c:v>
                </c:pt>
                <c:pt idx="6">
                  <c:v>0.420833333333333</c:v>
                </c:pt>
                <c:pt idx="7">
                  <c:v>0.421527777777778</c:v>
                </c:pt>
                <c:pt idx="8">
                  <c:v>0.422222222222222</c:v>
                </c:pt>
                <c:pt idx="9">
                  <c:v>0.422916666666667</c:v>
                </c:pt>
                <c:pt idx="10">
                  <c:v>0.42361111111111099</c:v>
                </c:pt>
                <c:pt idx="11">
                  <c:v>0.42430555555555599</c:v>
                </c:pt>
                <c:pt idx="12">
                  <c:v>0.42499999999999999</c:v>
                </c:pt>
                <c:pt idx="13">
                  <c:v>0.42569444444444399</c:v>
                </c:pt>
                <c:pt idx="14">
                  <c:v>0.42638888888888898</c:v>
                </c:pt>
                <c:pt idx="15">
                  <c:v>0.42708333333333298</c:v>
                </c:pt>
                <c:pt idx="16">
                  <c:v>0.42777777777777798</c:v>
                </c:pt>
                <c:pt idx="17">
                  <c:v>0.42847222222222198</c:v>
                </c:pt>
                <c:pt idx="18">
                  <c:v>0.42916666666666697</c:v>
                </c:pt>
                <c:pt idx="19">
                  <c:v>0.42986111111111103</c:v>
                </c:pt>
                <c:pt idx="20">
                  <c:v>0.43055555555555503</c:v>
                </c:pt>
                <c:pt idx="21">
                  <c:v>0.43125000000000002</c:v>
                </c:pt>
                <c:pt idx="22">
                  <c:v>0.43194444444444402</c:v>
                </c:pt>
                <c:pt idx="23">
                  <c:v>0.43263888888888902</c:v>
                </c:pt>
                <c:pt idx="24">
                  <c:v>0.43333333333333302</c:v>
                </c:pt>
                <c:pt idx="25">
                  <c:v>0.43402777777777801</c:v>
                </c:pt>
                <c:pt idx="26">
                  <c:v>0.43472222222222201</c:v>
                </c:pt>
                <c:pt idx="27">
                  <c:v>0.43541666666666701</c:v>
                </c:pt>
                <c:pt idx="28">
                  <c:v>0.43611111111111101</c:v>
                </c:pt>
                <c:pt idx="29">
                  <c:v>0.436805555555556</c:v>
                </c:pt>
                <c:pt idx="30">
                  <c:v>0.4375</c:v>
                </c:pt>
                <c:pt idx="31">
                  <c:v>0.438194444444444</c:v>
                </c:pt>
                <c:pt idx="32">
                  <c:v>0.43888888888888899</c:v>
                </c:pt>
                <c:pt idx="33">
                  <c:v>0.43958333333333299</c:v>
                </c:pt>
                <c:pt idx="34">
                  <c:v>0.44027777777777799</c:v>
                </c:pt>
                <c:pt idx="35">
                  <c:v>0.44097222222222199</c:v>
                </c:pt>
                <c:pt idx="36">
                  <c:v>0.44166666666666698</c:v>
                </c:pt>
                <c:pt idx="37">
                  <c:v>0.44236111111111098</c:v>
                </c:pt>
                <c:pt idx="38">
                  <c:v>0.44305555555555498</c:v>
                </c:pt>
                <c:pt idx="39">
                  <c:v>0.44374999999999998</c:v>
                </c:pt>
                <c:pt idx="40">
                  <c:v>0.44444444444444398</c:v>
                </c:pt>
                <c:pt idx="41">
                  <c:v>0.44513888888888897</c:v>
                </c:pt>
                <c:pt idx="42">
                  <c:v>0.44583333333333303</c:v>
                </c:pt>
                <c:pt idx="43">
                  <c:v>0.44652777777777802</c:v>
                </c:pt>
                <c:pt idx="44">
                  <c:v>0.44722222222222202</c:v>
                </c:pt>
                <c:pt idx="45">
                  <c:v>0.44791666666666702</c:v>
                </c:pt>
                <c:pt idx="46">
                  <c:v>0.44861111111111102</c:v>
                </c:pt>
                <c:pt idx="47">
                  <c:v>0.44930555555555601</c:v>
                </c:pt>
                <c:pt idx="48">
                  <c:v>0.45</c:v>
                </c:pt>
                <c:pt idx="49">
                  <c:v>0.45069444444444401</c:v>
                </c:pt>
                <c:pt idx="50">
                  <c:v>0.45138888888888901</c:v>
                </c:pt>
                <c:pt idx="51">
                  <c:v>0.452083333333334</c:v>
                </c:pt>
                <c:pt idx="52">
                  <c:v>0.452777777777779</c:v>
                </c:pt>
                <c:pt idx="53">
                  <c:v>0.453472222222224</c:v>
                </c:pt>
                <c:pt idx="54">
                  <c:v>0.45416666666666899</c:v>
                </c:pt>
                <c:pt idx="55">
                  <c:v>0.45486111111111399</c:v>
                </c:pt>
                <c:pt idx="56">
                  <c:v>0.45555555555555899</c:v>
                </c:pt>
                <c:pt idx="57">
                  <c:v>0.45625000000000399</c:v>
                </c:pt>
                <c:pt idx="58">
                  <c:v>0.45694444444444898</c:v>
                </c:pt>
                <c:pt idx="59">
                  <c:v>0.45763888888889398</c:v>
                </c:pt>
                <c:pt idx="60">
                  <c:v>0.45833333333333898</c:v>
                </c:pt>
              </c:numCache>
            </c:numRef>
          </c:cat>
          <c:val>
            <c:numRef>
              <c:f>Sheet1!$B$2:$B$62</c:f>
              <c:numCache>
                <c:formatCode>General</c:formatCode>
                <c:ptCount val="61"/>
                <c:pt idx="0">
                  <c:v>65</c:v>
                </c:pt>
                <c:pt idx="1">
                  <c:v>63</c:v>
                </c:pt>
                <c:pt idx="2">
                  <c:v>62</c:v>
                </c:pt>
                <c:pt idx="3">
                  <c:v>66</c:v>
                </c:pt>
                <c:pt idx="4">
                  <c:v>65</c:v>
                </c:pt>
                <c:pt idx="5">
                  <c:v>66</c:v>
                </c:pt>
                <c:pt idx="6">
                  <c:v>63</c:v>
                </c:pt>
                <c:pt idx="7">
                  <c:v>63</c:v>
                </c:pt>
                <c:pt idx="8">
                  <c:v>65</c:v>
                </c:pt>
                <c:pt idx="9">
                  <c:v>62</c:v>
                </c:pt>
                <c:pt idx="10">
                  <c:v>61</c:v>
                </c:pt>
                <c:pt idx="11">
                  <c:v>65</c:v>
                </c:pt>
                <c:pt idx="12">
                  <c:v>64</c:v>
                </c:pt>
                <c:pt idx="13">
                  <c:v>66</c:v>
                </c:pt>
                <c:pt idx="14">
                  <c:v>66</c:v>
                </c:pt>
                <c:pt idx="15">
                  <c:v>66</c:v>
                </c:pt>
                <c:pt idx="16">
                  <c:v>64</c:v>
                </c:pt>
                <c:pt idx="17">
                  <c:v>65</c:v>
                </c:pt>
                <c:pt idx="18">
                  <c:v>62</c:v>
                </c:pt>
                <c:pt idx="19">
                  <c:v>62</c:v>
                </c:pt>
                <c:pt idx="20">
                  <c:v>66</c:v>
                </c:pt>
                <c:pt idx="21">
                  <c:v>64</c:v>
                </c:pt>
                <c:pt idx="22">
                  <c:v>66</c:v>
                </c:pt>
                <c:pt idx="23">
                  <c:v>66</c:v>
                </c:pt>
                <c:pt idx="24">
                  <c:v>65</c:v>
                </c:pt>
                <c:pt idx="25">
                  <c:v>65</c:v>
                </c:pt>
                <c:pt idx="26">
                  <c:v>63</c:v>
                </c:pt>
                <c:pt idx="27">
                  <c:v>65</c:v>
                </c:pt>
                <c:pt idx="28">
                  <c:v>63</c:v>
                </c:pt>
                <c:pt idx="29">
                  <c:v>66</c:v>
                </c:pt>
                <c:pt idx="30">
                  <c:v>65</c:v>
                </c:pt>
                <c:pt idx="31">
                  <c:v>67</c:v>
                </c:pt>
                <c:pt idx="32">
                  <c:v>69</c:v>
                </c:pt>
                <c:pt idx="33">
                  <c:v>75</c:v>
                </c:pt>
                <c:pt idx="34">
                  <c:v>74</c:v>
                </c:pt>
                <c:pt idx="35">
                  <c:v>78</c:v>
                </c:pt>
                <c:pt idx="36">
                  <c:v>85</c:v>
                </c:pt>
                <c:pt idx="37">
                  <c:v>125</c:v>
                </c:pt>
                <c:pt idx="38">
                  <c:v>132</c:v>
                </c:pt>
                <c:pt idx="39">
                  <c:v>144</c:v>
                </c:pt>
                <c:pt idx="40">
                  <c:v>150</c:v>
                </c:pt>
                <c:pt idx="41">
                  <c:v>152</c:v>
                </c:pt>
                <c:pt idx="42">
                  <c:v>150</c:v>
                </c:pt>
                <c:pt idx="43">
                  <c:v>155</c:v>
                </c:pt>
                <c:pt idx="44">
                  <c:v>148</c:v>
                </c:pt>
                <c:pt idx="45">
                  <c:v>156</c:v>
                </c:pt>
                <c:pt idx="46">
                  <c:v>152</c:v>
                </c:pt>
                <c:pt idx="47">
                  <c:v>150</c:v>
                </c:pt>
                <c:pt idx="48">
                  <c:v>152</c:v>
                </c:pt>
                <c:pt idx="49">
                  <c:v>144</c:v>
                </c:pt>
                <c:pt idx="50">
                  <c:v>153</c:v>
                </c:pt>
                <c:pt idx="51">
                  <c:v>149</c:v>
                </c:pt>
                <c:pt idx="52">
                  <c:v>149</c:v>
                </c:pt>
                <c:pt idx="53">
                  <c:v>156</c:v>
                </c:pt>
                <c:pt idx="54">
                  <c:v>154</c:v>
                </c:pt>
                <c:pt idx="55">
                  <c:v>150</c:v>
                </c:pt>
                <c:pt idx="56">
                  <c:v>150</c:v>
                </c:pt>
                <c:pt idx="57">
                  <c:v>155</c:v>
                </c:pt>
                <c:pt idx="58">
                  <c:v>148</c:v>
                </c:pt>
                <c:pt idx="59">
                  <c:v>147</c:v>
                </c:pt>
                <c:pt idx="60">
                  <c:v>150</c:v>
                </c:pt>
              </c:numCache>
            </c:numRef>
          </c:val>
          <c:smooth val="0"/>
          <c:extLst>
            <c:ext xmlns:c16="http://schemas.microsoft.com/office/drawing/2014/chart" uri="{C3380CC4-5D6E-409C-BE32-E72D297353CC}">
              <c16:uniqueId val="{00000000-51BF-0140-8A34-BE8A7AE4B3BE}"/>
            </c:ext>
          </c:extLst>
        </c:ser>
        <c:dLbls>
          <c:showLegendKey val="0"/>
          <c:showVal val="0"/>
          <c:showCatName val="0"/>
          <c:showSerName val="0"/>
          <c:showPercent val="0"/>
          <c:showBubbleSize val="0"/>
        </c:dLbls>
        <c:marker val="1"/>
        <c:smooth val="0"/>
        <c:axId val="562861576"/>
        <c:axId val="562858624"/>
      </c:lineChart>
      <c:catAx>
        <c:axId val="562861576"/>
        <c:scaling>
          <c:orientation val="minMax"/>
        </c:scaling>
        <c:delete val="0"/>
        <c:axPos val="b"/>
        <c:numFmt formatCode="[$-F400]h: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DM Sans" pitchFamily="2" charset="77"/>
                <a:ea typeface="+mn-ea"/>
                <a:cs typeface="+mn-cs"/>
              </a:defRPr>
            </a:pPr>
            <a:endParaRPr lang="en-US"/>
          </a:p>
        </c:txPr>
        <c:crossAx val="562858624"/>
        <c:crosses val="autoZero"/>
        <c:auto val="1"/>
        <c:lblAlgn val="ctr"/>
        <c:lblOffset val="100"/>
        <c:noMultiLvlLbl val="0"/>
      </c:catAx>
      <c:valAx>
        <c:axId val="56285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DM Sans" pitchFamily="2" charset="77"/>
                <a:ea typeface="+mn-ea"/>
                <a:cs typeface="+mn-cs"/>
              </a:defRPr>
            </a:pPr>
            <a:endParaRPr lang="en-US"/>
          </a:p>
        </c:txPr>
        <c:crossAx val="562861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989210416156513E-2"/>
          <c:y val="8.4782741947915352E-2"/>
          <c:w val="0.90657547732599641"/>
          <c:h val="0.8304345161041693"/>
        </c:manualLayout>
      </c:layout>
      <c:lineChart>
        <c:grouping val="standard"/>
        <c:varyColors val="0"/>
        <c:ser>
          <c:idx val="0"/>
          <c:order val="0"/>
          <c:spPr>
            <a:ln w="12700"/>
          </c:spPr>
          <c:marker>
            <c:symbol val="circle"/>
            <c:size val="3"/>
            <c:spPr>
              <a:ln>
                <a:noFill/>
              </a:ln>
            </c:spPr>
          </c:marker>
          <c:val>
            <c:numRef>
              <c:f>Sheet3!$C$18:$C$71</c:f>
              <c:numCache>
                <c:formatCode>General</c:formatCode>
                <c:ptCount val="54"/>
                <c:pt idx="0">
                  <c:v>100</c:v>
                </c:pt>
                <c:pt idx="1">
                  <c:v>101</c:v>
                </c:pt>
                <c:pt idx="2">
                  <c:v>98</c:v>
                </c:pt>
                <c:pt idx="3">
                  <c:v>100</c:v>
                </c:pt>
                <c:pt idx="4">
                  <c:v>100</c:v>
                </c:pt>
                <c:pt idx="5">
                  <c:v>102</c:v>
                </c:pt>
                <c:pt idx="6">
                  <c:v>101</c:v>
                </c:pt>
                <c:pt idx="7">
                  <c:v>103</c:v>
                </c:pt>
                <c:pt idx="8">
                  <c:v>100</c:v>
                </c:pt>
                <c:pt idx="9">
                  <c:v>102</c:v>
                </c:pt>
                <c:pt idx="10">
                  <c:v>99</c:v>
                </c:pt>
                <c:pt idx="11">
                  <c:v>102</c:v>
                </c:pt>
                <c:pt idx="12">
                  <c:v>100</c:v>
                </c:pt>
                <c:pt idx="13">
                  <c:v>99</c:v>
                </c:pt>
                <c:pt idx="14">
                  <c:v>98</c:v>
                </c:pt>
                <c:pt idx="15">
                  <c:v>100</c:v>
                </c:pt>
                <c:pt idx="16">
                  <c:v>99</c:v>
                </c:pt>
                <c:pt idx="17">
                  <c:v>102</c:v>
                </c:pt>
                <c:pt idx="18">
                  <c:v>101</c:v>
                </c:pt>
                <c:pt idx="19">
                  <c:v>101</c:v>
                </c:pt>
                <c:pt idx="20">
                  <c:v>101</c:v>
                </c:pt>
                <c:pt idx="21">
                  <c:v>98</c:v>
                </c:pt>
                <c:pt idx="22">
                  <c:v>99</c:v>
                </c:pt>
                <c:pt idx="23">
                  <c:v>102</c:v>
                </c:pt>
                <c:pt idx="24">
                  <c:v>100</c:v>
                </c:pt>
                <c:pt idx="25">
                  <c:v>101</c:v>
                </c:pt>
                <c:pt idx="26">
                  <c:v>99</c:v>
                </c:pt>
                <c:pt idx="27">
                  <c:v>102</c:v>
                </c:pt>
                <c:pt idx="28">
                  <c:v>98</c:v>
                </c:pt>
                <c:pt idx="29">
                  <c:v>98</c:v>
                </c:pt>
                <c:pt idx="30">
                  <c:v>101</c:v>
                </c:pt>
                <c:pt idx="31">
                  <c:v>102</c:v>
                </c:pt>
                <c:pt idx="32">
                  <c:v>100</c:v>
                </c:pt>
                <c:pt idx="33">
                  <c:v>101</c:v>
                </c:pt>
                <c:pt idx="34">
                  <c:v>102</c:v>
                </c:pt>
                <c:pt idx="35">
                  <c:v>100</c:v>
                </c:pt>
                <c:pt idx="36">
                  <c:v>101</c:v>
                </c:pt>
                <c:pt idx="37">
                  <c:v>102</c:v>
                </c:pt>
                <c:pt idx="38">
                  <c:v>100</c:v>
                </c:pt>
                <c:pt idx="39">
                  <c:v>105</c:v>
                </c:pt>
                <c:pt idx="40">
                  <c:v>108</c:v>
                </c:pt>
                <c:pt idx="41">
                  <c:v>118</c:v>
                </c:pt>
                <c:pt idx="42">
                  <c:v>130</c:v>
                </c:pt>
                <c:pt idx="43">
                  <c:v>135</c:v>
                </c:pt>
                <c:pt idx="44">
                  <c:v>132</c:v>
                </c:pt>
                <c:pt idx="45">
                  <c:v>135</c:v>
                </c:pt>
                <c:pt idx="46">
                  <c:v>140</c:v>
                </c:pt>
                <c:pt idx="47">
                  <c:v>138</c:v>
                </c:pt>
                <c:pt idx="48">
                  <c:v>142</c:v>
                </c:pt>
                <c:pt idx="49">
                  <c:v>138</c:v>
                </c:pt>
                <c:pt idx="50">
                  <c:v>140</c:v>
                </c:pt>
                <c:pt idx="51">
                  <c:v>140</c:v>
                </c:pt>
                <c:pt idx="52">
                  <c:v>138</c:v>
                </c:pt>
                <c:pt idx="53">
                  <c:v>141</c:v>
                </c:pt>
              </c:numCache>
            </c:numRef>
          </c:val>
          <c:smooth val="0"/>
          <c:extLst>
            <c:ext xmlns:c16="http://schemas.microsoft.com/office/drawing/2014/chart" uri="{C3380CC4-5D6E-409C-BE32-E72D297353CC}">
              <c16:uniqueId val="{00000000-1EE8-684B-81B7-02B1A631737B}"/>
            </c:ext>
          </c:extLst>
        </c:ser>
        <c:dLbls>
          <c:showLegendKey val="0"/>
          <c:showVal val="0"/>
          <c:showCatName val="0"/>
          <c:showSerName val="0"/>
          <c:showPercent val="0"/>
          <c:showBubbleSize val="0"/>
        </c:dLbls>
        <c:marker val="1"/>
        <c:smooth val="0"/>
        <c:axId val="548522624"/>
        <c:axId val="548524416"/>
      </c:lineChart>
      <c:catAx>
        <c:axId val="548522624"/>
        <c:scaling>
          <c:orientation val="minMax"/>
        </c:scaling>
        <c:delete val="1"/>
        <c:axPos val="b"/>
        <c:majorTickMark val="out"/>
        <c:minorTickMark val="none"/>
        <c:tickLblPos val="nextTo"/>
        <c:crossAx val="548524416"/>
        <c:crosses val="autoZero"/>
        <c:auto val="1"/>
        <c:lblAlgn val="ctr"/>
        <c:lblOffset val="100"/>
        <c:noMultiLvlLbl val="0"/>
      </c:catAx>
      <c:valAx>
        <c:axId val="548524416"/>
        <c:scaling>
          <c:orientation val="minMax"/>
          <c:min val="95"/>
        </c:scaling>
        <c:delete val="0"/>
        <c:axPos val="l"/>
        <c:majorGridlines/>
        <c:numFmt formatCode="General" sourceLinked="1"/>
        <c:majorTickMark val="out"/>
        <c:minorTickMark val="none"/>
        <c:tickLblPos val="nextTo"/>
        <c:txPr>
          <a:bodyPr/>
          <a:lstStyle/>
          <a:p>
            <a:pPr>
              <a:defRPr sz="800" b="1">
                <a:solidFill>
                  <a:schemeClr val="accent6">
                    <a:lumMod val="60000"/>
                    <a:lumOff val="40000"/>
                  </a:schemeClr>
                </a:solidFill>
                <a:latin typeface="DM Sans" pitchFamily="2" charset="77"/>
              </a:defRPr>
            </a:pPr>
            <a:endParaRPr lang="en-US"/>
          </a:p>
        </c:txPr>
        <c:crossAx val="548522624"/>
        <c:crosses val="autoZero"/>
        <c:crossBetween val="between"/>
        <c:majorUnit val="25"/>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558034566076559E-2"/>
          <c:y val="7.7801162195819618E-2"/>
          <c:w val="0.92221322065603106"/>
          <c:h val="0.61964246528191624"/>
        </c:manualLayout>
      </c:layout>
      <c:lineChart>
        <c:grouping val="standard"/>
        <c:varyColors val="0"/>
        <c:ser>
          <c:idx val="0"/>
          <c:order val="0"/>
          <c:tx>
            <c:strRef>
              <c:f>'xmr data'!$F$24</c:f>
              <c:strCache>
                <c:ptCount val="1"/>
                <c:pt idx="0">
                  <c:v>Data</c:v>
                </c:pt>
              </c:strCache>
            </c:strRef>
          </c:tx>
          <c:spPr>
            <a:ln w="19050">
              <a:solidFill>
                <a:schemeClr val="tx1"/>
              </a:solidFill>
            </a:ln>
          </c:spPr>
          <c:marker>
            <c:symbol val="square"/>
            <c:size val="7"/>
            <c:spPr>
              <a:solidFill>
                <a:schemeClr val="bg1"/>
              </a:solidFill>
              <a:ln w="15875">
                <a:solidFill>
                  <a:schemeClr val="tx1"/>
                </a:solidFill>
              </a:ln>
            </c:spPr>
          </c:marker>
          <c:cat>
            <c:numRef>
              <c:f>[0]!labels</c:f>
              <c:numCache>
                <c:formatCode>mmm\-yy</c:formatCode>
                <c:ptCount val="24"/>
                <c:pt idx="0">
                  <c:v>43160</c:v>
                </c:pt>
                <c:pt idx="1">
                  <c:v>43191</c:v>
                </c:pt>
                <c:pt idx="2">
                  <c:v>43221</c:v>
                </c:pt>
                <c:pt idx="3">
                  <c:v>43252</c:v>
                </c:pt>
                <c:pt idx="4">
                  <c:v>43282</c:v>
                </c:pt>
                <c:pt idx="5">
                  <c:v>43313</c:v>
                </c:pt>
                <c:pt idx="6">
                  <c:v>43344</c:v>
                </c:pt>
                <c:pt idx="7">
                  <c:v>43374</c:v>
                </c:pt>
                <c:pt idx="8">
                  <c:v>43405</c:v>
                </c:pt>
                <c:pt idx="9">
                  <c:v>43435</c:v>
                </c:pt>
                <c:pt idx="10">
                  <c:v>43466</c:v>
                </c:pt>
                <c:pt idx="11">
                  <c:v>43497</c:v>
                </c:pt>
                <c:pt idx="12">
                  <c:v>43525</c:v>
                </c:pt>
                <c:pt idx="13">
                  <c:v>43556</c:v>
                </c:pt>
                <c:pt idx="14">
                  <c:v>43586</c:v>
                </c:pt>
                <c:pt idx="15">
                  <c:v>43617</c:v>
                </c:pt>
                <c:pt idx="16">
                  <c:v>43647</c:v>
                </c:pt>
                <c:pt idx="17">
                  <c:v>43678</c:v>
                </c:pt>
                <c:pt idx="18">
                  <c:v>43709</c:v>
                </c:pt>
                <c:pt idx="19">
                  <c:v>43739</c:v>
                </c:pt>
                <c:pt idx="20">
                  <c:v>43770</c:v>
                </c:pt>
                <c:pt idx="21">
                  <c:v>43800</c:v>
                </c:pt>
                <c:pt idx="22">
                  <c:v>43831</c:v>
                </c:pt>
                <c:pt idx="23">
                  <c:v>43862</c:v>
                </c:pt>
              </c:numCache>
            </c:numRef>
          </c:cat>
          <c:val>
            <c:numRef>
              <c:f>[0]!data</c:f>
              <c:numCache>
                <c:formatCode>General</c:formatCode>
                <c:ptCount val="24"/>
                <c:pt idx="0">
                  <c:v>60</c:v>
                </c:pt>
                <c:pt idx="1">
                  <c:v>55</c:v>
                </c:pt>
                <c:pt idx="2">
                  <c:v>58</c:v>
                </c:pt>
                <c:pt idx="3">
                  <c:v>49</c:v>
                </c:pt>
                <c:pt idx="4">
                  <c:v>51</c:v>
                </c:pt>
                <c:pt idx="5">
                  <c:v>45</c:v>
                </c:pt>
                <c:pt idx="6">
                  <c:v>59</c:v>
                </c:pt>
                <c:pt idx="7">
                  <c:v>55</c:v>
                </c:pt>
                <c:pt idx="8">
                  <c:v>51</c:v>
                </c:pt>
                <c:pt idx="9">
                  <c:v>58</c:v>
                </c:pt>
                <c:pt idx="10">
                  <c:v>49</c:v>
                </c:pt>
                <c:pt idx="11">
                  <c:v>52</c:v>
                </c:pt>
                <c:pt idx="12">
                  <c:v>57</c:v>
                </c:pt>
                <c:pt idx="13">
                  <c:v>43</c:v>
                </c:pt>
                <c:pt idx="14">
                  <c:v>39</c:v>
                </c:pt>
                <c:pt idx="15">
                  <c:v>50</c:v>
                </c:pt>
                <c:pt idx="16">
                  <c:v>59</c:v>
                </c:pt>
                <c:pt idx="17">
                  <c:v>57</c:v>
                </c:pt>
                <c:pt idx="18">
                  <c:v>56</c:v>
                </c:pt>
                <c:pt idx="19">
                  <c:v>54</c:v>
                </c:pt>
                <c:pt idx="20">
                  <c:v>53</c:v>
                </c:pt>
                <c:pt idx="21">
                  <c:v>51</c:v>
                </c:pt>
                <c:pt idx="22">
                  <c:v>50</c:v>
                </c:pt>
                <c:pt idx="23">
                  <c:v>54</c:v>
                </c:pt>
              </c:numCache>
            </c:numRef>
          </c:val>
          <c:smooth val="0"/>
          <c:extLst>
            <c:ext xmlns:c16="http://schemas.microsoft.com/office/drawing/2014/chart" uri="{C3380CC4-5D6E-409C-BE32-E72D297353CC}">
              <c16:uniqueId val="{00000000-D3AB-A142-84C1-F69580B3FBDD}"/>
            </c:ext>
          </c:extLst>
        </c:ser>
        <c:ser>
          <c:idx val="1"/>
          <c:order val="1"/>
          <c:tx>
            <c:strRef>
              <c:f>'xmr data'!$J$24</c:f>
              <c:strCache>
                <c:ptCount val="1"/>
                <c:pt idx="0">
                  <c:v>Mean</c:v>
                </c:pt>
              </c:strCache>
            </c:strRef>
          </c:tx>
          <c:spPr>
            <a:ln w="19050">
              <a:solidFill>
                <a:srgbClr val="00B0F0"/>
              </a:solidFill>
              <a:prstDash val="sysDash"/>
            </a:ln>
          </c:spPr>
          <c:marker>
            <c:symbol val="none"/>
          </c:marker>
          <c:cat>
            <c:numRef>
              <c:f>[0]!labels</c:f>
              <c:numCache>
                <c:formatCode>mmm\-yy</c:formatCode>
                <c:ptCount val="24"/>
                <c:pt idx="0">
                  <c:v>43160</c:v>
                </c:pt>
                <c:pt idx="1">
                  <c:v>43191</c:v>
                </c:pt>
                <c:pt idx="2">
                  <c:v>43221</c:v>
                </c:pt>
                <c:pt idx="3">
                  <c:v>43252</c:v>
                </c:pt>
                <c:pt idx="4">
                  <c:v>43282</c:v>
                </c:pt>
                <c:pt idx="5">
                  <c:v>43313</c:v>
                </c:pt>
                <c:pt idx="6">
                  <c:v>43344</c:v>
                </c:pt>
                <c:pt idx="7">
                  <c:v>43374</c:v>
                </c:pt>
                <c:pt idx="8">
                  <c:v>43405</c:v>
                </c:pt>
                <c:pt idx="9">
                  <c:v>43435</c:v>
                </c:pt>
                <c:pt idx="10">
                  <c:v>43466</c:v>
                </c:pt>
                <c:pt idx="11">
                  <c:v>43497</c:v>
                </c:pt>
                <c:pt idx="12">
                  <c:v>43525</c:v>
                </c:pt>
                <c:pt idx="13">
                  <c:v>43556</c:v>
                </c:pt>
                <c:pt idx="14">
                  <c:v>43586</c:v>
                </c:pt>
                <c:pt idx="15">
                  <c:v>43617</c:v>
                </c:pt>
                <c:pt idx="16">
                  <c:v>43647</c:v>
                </c:pt>
                <c:pt idx="17">
                  <c:v>43678</c:v>
                </c:pt>
                <c:pt idx="18">
                  <c:v>43709</c:v>
                </c:pt>
                <c:pt idx="19">
                  <c:v>43739</c:v>
                </c:pt>
                <c:pt idx="20">
                  <c:v>43770</c:v>
                </c:pt>
                <c:pt idx="21">
                  <c:v>43800</c:v>
                </c:pt>
                <c:pt idx="22">
                  <c:v>43831</c:v>
                </c:pt>
                <c:pt idx="23">
                  <c:v>43862</c:v>
                </c:pt>
              </c:numCache>
            </c:numRef>
          </c:cat>
          <c:val>
            <c:numRef>
              <c:f>[0]!xmean</c:f>
              <c:numCache>
                <c:formatCode>0.00</c:formatCode>
                <c:ptCount val="24"/>
                <c:pt idx="0">
                  <c:v>51.4</c:v>
                </c:pt>
                <c:pt idx="1">
                  <c:v>51.4</c:v>
                </c:pt>
                <c:pt idx="2">
                  <c:v>51.4</c:v>
                </c:pt>
                <c:pt idx="3">
                  <c:v>51.4</c:v>
                </c:pt>
                <c:pt idx="4">
                  <c:v>51.4</c:v>
                </c:pt>
                <c:pt idx="5">
                  <c:v>51.4</c:v>
                </c:pt>
                <c:pt idx="6">
                  <c:v>51.4</c:v>
                </c:pt>
                <c:pt idx="7">
                  <c:v>51.4</c:v>
                </c:pt>
                <c:pt idx="8">
                  <c:v>51.4</c:v>
                </c:pt>
                <c:pt idx="9">
                  <c:v>51.4</c:v>
                </c:pt>
                <c:pt idx="10">
                  <c:v>51.4</c:v>
                </c:pt>
                <c:pt idx="11">
                  <c:v>51.4</c:v>
                </c:pt>
                <c:pt idx="12">
                  <c:v>51.4</c:v>
                </c:pt>
                <c:pt idx="13">
                  <c:v>51.4</c:v>
                </c:pt>
                <c:pt idx="14">
                  <c:v>51.4</c:v>
                </c:pt>
                <c:pt idx="15">
                  <c:v>51.4</c:v>
                </c:pt>
                <c:pt idx="16">
                  <c:v>51.4</c:v>
                </c:pt>
                <c:pt idx="17">
                  <c:v>51.4</c:v>
                </c:pt>
                <c:pt idx="18">
                  <c:v>51.4</c:v>
                </c:pt>
                <c:pt idx="19">
                  <c:v>51.4</c:v>
                </c:pt>
                <c:pt idx="20">
                  <c:v>51.4</c:v>
                </c:pt>
                <c:pt idx="21">
                  <c:v>51.4</c:v>
                </c:pt>
                <c:pt idx="22">
                  <c:v>51.4</c:v>
                </c:pt>
                <c:pt idx="23">
                  <c:v>51.4</c:v>
                </c:pt>
              </c:numCache>
            </c:numRef>
          </c:val>
          <c:smooth val="0"/>
          <c:extLst>
            <c:ext xmlns:c16="http://schemas.microsoft.com/office/drawing/2014/chart" uri="{C3380CC4-5D6E-409C-BE32-E72D297353CC}">
              <c16:uniqueId val="{00000001-D3AB-A142-84C1-F69580B3FBDD}"/>
            </c:ext>
          </c:extLst>
        </c:ser>
        <c:ser>
          <c:idx val="2"/>
          <c:order val="2"/>
          <c:tx>
            <c:strRef>
              <c:f>'xmr data'!$K$24</c:f>
              <c:strCache>
                <c:ptCount val="1"/>
                <c:pt idx="0">
                  <c:v>Upper Control Limit (UCL)</c:v>
                </c:pt>
              </c:strCache>
            </c:strRef>
          </c:tx>
          <c:spPr>
            <a:ln w="19050">
              <a:solidFill>
                <a:srgbClr val="FF0000"/>
              </a:solidFill>
            </a:ln>
          </c:spPr>
          <c:marker>
            <c:symbol val="none"/>
          </c:marker>
          <c:cat>
            <c:numRef>
              <c:f>[0]!labels</c:f>
              <c:numCache>
                <c:formatCode>mmm\-yy</c:formatCode>
                <c:ptCount val="24"/>
                <c:pt idx="0">
                  <c:v>43160</c:v>
                </c:pt>
                <c:pt idx="1">
                  <c:v>43191</c:v>
                </c:pt>
                <c:pt idx="2">
                  <c:v>43221</c:v>
                </c:pt>
                <c:pt idx="3">
                  <c:v>43252</c:v>
                </c:pt>
                <c:pt idx="4">
                  <c:v>43282</c:v>
                </c:pt>
                <c:pt idx="5">
                  <c:v>43313</c:v>
                </c:pt>
                <c:pt idx="6">
                  <c:v>43344</c:v>
                </c:pt>
                <c:pt idx="7">
                  <c:v>43374</c:v>
                </c:pt>
                <c:pt idx="8">
                  <c:v>43405</c:v>
                </c:pt>
                <c:pt idx="9">
                  <c:v>43435</c:v>
                </c:pt>
                <c:pt idx="10">
                  <c:v>43466</c:v>
                </c:pt>
                <c:pt idx="11">
                  <c:v>43497</c:v>
                </c:pt>
                <c:pt idx="12">
                  <c:v>43525</c:v>
                </c:pt>
                <c:pt idx="13">
                  <c:v>43556</c:v>
                </c:pt>
                <c:pt idx="14">
                  <c:v>43586</c:v>
                </c:pt>
                <c:pt idx="15">
                  <c:v>43617</c:v>
                </c:pt>
                <c:pt idx="16">
                  <c:v>43647</c:v>
                </c:pt>
                <c:pt idx="17">
                  <c:v>43678</c:v>
                </c:pt>
                <c:pt idx="18">
                  <c:v>43709</c:v>
                </c:pt>
                <c:pt idx="19">
                  <c:v>43739</c:v>
                </c:pt>
                <c:pt idx="20">
                  <c:v>43770</c:v>
                </c:pt>
                <c:pt idx="21">
                  <c:v>43800</c:v>
                </c:pt>
                <c:pt idx="22">
                  <c:v>43831</c:v>
                </c:pt>
                <c:pt idx="23">
                  <c:v>43862</c:v>
                </c:pt>
              </c:numCache>
            </c:numRef>
          </c:cat>
          <c:val>
            <c:numRef>
              <c:f>[0]!xucl</c:f>
              <c:numCache>
                <c:formatCode>0.0</c:formatCode>
                <c:ptCount val="24"/>
                <c:pt idx="0">
                  <c:v>69.785294117647055</c:v>
                </c:pt>
                <c:pt idx="1">
                  <c:v>69.785294117647055</c:v>
                </c:pt>
                <c:pt idx="2">
                  <c:v>69.785294117647055</c:v>
                </c:pt>
                <c:pt idx="3">
                  <c:v>69.785294117647055</c:v>
                </c:pt>
                <c:pt idx="4">
                  <c:v>69.785294117647055</c:v>
                </c:pt>
                <c:pt idx="5">
                  <c:v>69.785294117647055</c:v>
                </c:pt>
                <c:pt idx="6">
                  <c:v>69.785294117647055</c:v>
                </c:pt>
                <c:pt idx="7">
                  <c:v>69.785294117647055</c:v>
                </c:pt>
                <c:pt idx="8">
                  <c:v>69.785294117647055</c:v>
                </c:pt>
                <c:pt idx="9">
                  <c:v>69.785294117647055</c:v>
                </c:pt>
                <c:pt idx="10">
                  <c:v>69.785294117647055</c:v>
                </c:pt>
                <c:pt idx="11">
                  <c:v>69.785294117647055</c:v>
                </c:pt>
                <c:pt idx="12">
                  <c:v>69.785294117647055</c:v>
                </c:pt>
                <c:pt idx="13">
                  <c:v>69.785294117647055</c:v>
                </c:pt>
                <c:pt idx="14">
                  <c:v>69.785294117647055</c:v>
                </c:pt>
                <c:pt idx="15">
                  <c:v>69.785294117647055</c:v>
                </c:pt>
                <c:pt idx="16">
                  <c:v>69.785294117647055</c:v>
                </c:pt>
                <c:pt idx="17">
                  <c:v>69.785294117647055</c:v>
                </c:pt>
                <c:pt idx="18">
                  <c:v>69.785294117647055</c:v>
                </c:pt>
                <c:pt idx="19">
                  <c:v>69.785294117647055</c:v>
                </c:pt>
                <c:pt idx="20">
                  <c:v>69.785294117647055</c:v>
                </c:pt>
                <c:pt idx="21">
                  <c:v>69.785294117647055</c:v>
                </c:pt>
                <c:pt idx="22">
                  <c:v>69.785294117647055</c:v>
                </c:pt>
                <c:pt idx="23">
                  <c:v>69.785294117647055</c:v>
                </c:pt>
              </c:numCache>
            </c:numRef>
          </c:val>
          <c:smooth val="0"/>
          <c:extLst>
            <c:ext xmlns:c16="http://schemas.microsoft.com/office/drawing/2014/chart" uri="{C3380CC4-5D6E-409C-BE32-E72D297353CC}">
              <c16:uniqueId val="{00000002-D3AB-A142-84C1-F69580B3FBDD}"/>
            </c:ext>
          </c:extLst>
        </c:ser>
        <c:ser>
          <c:idx val="3"/>
          <c:order val="3"/>
          <c:tx>
            <c:strRef>
              <c:f>'xmr data'!$I$24</c:f>
              <c:strCache>
                <c:ptCount val="1"/>
                <c:pt idx="0">
                  <c:v>Lower Control Limit (LCL)</c:v>
                </c:pt>
              </c:strCache>
            </c:strRef>
          </c:tx>
          <c:spPr>
            <a:ln w="19050">
              <a:solidFill>
                <a:srgbClr val="FF0000"/>
              </a:solidFill>
            </a:ln>
          </c:spPr>
          <c:marker>
            <c:symbol val="none"/>
          </c:marker>
          <c:cat>
            <c:numRef>
              <c:f>[0]!labels</c:f>
              <c:numCache>
                <c:formatCode>mmm\-yy</c:formatCode>
                <c:ptCount val="24"/>
                <c:pt idx="0">
                  <c:v>43160</c:v>
                </c:pt>
                <c:pt idx="1">
                  <c:v>43191</c:v>
                </c:pt>
                <c:pt idx="2">
                  <c:v>43221</c:v>
                </c:pt>
                <c:pt idx="3">
                  <c:v>43252</c:v>
                </c:pt>
                <c:pt idx="4">
                  <c:v>43282</c:v>
                </c:pt>
                <c:pt idx="5">
                  <c:v>43313</c:v>
                </c:pt>
                <c:pt idx="6">
                  <c:v>43344</c:v>
                </c:pt>
                <c:pt idx="7">
                  <c:v>43374</c:v>
                </c:pt>
                <c:pt idx="8">
                  <c:v>43405</c:v>
                </c:pt>
                <c:pt idx="9">
                  <c:v>43435</c:v>
                </c:pt>
                <c:pt idx="10">
                  <c:v>43466</c:v>
                </c:pt>
                <c:pt idx="11">
                  <c:v>43497</c:v>
                </c:pt>
                <c:pt idx="12">
                  <c:v>43525</c:v>
                </c:pt>
                <c:pt idx="13">
                  <c:v>43556</c:v>
                </c:pt>
                <c:pt idx="14">
                  <c:v>43586</c:v>
                </c:pt>
                <c:pt idx="15">
                  <c:v>43617</c:v>
                </c:pt>
                <c:pt idx="16">
                  <c:v>43647</c:v>
                </c:pt>
                <c:pt idx="17">
                  <c:v>43678</c:v>
                </c:pt>
                <c:pt idx="18">
                  <c:v>43709</c:v>
                </c:pt>
                <c:pt idx="19">
                  <c:v>43739</c:v>
                </c:pt>
                <c:pt idx="20">
                  <c:v>43770</c:v>
                </c:pt>
                <c:pt idx="21">
                  <c:v>43800</c:v>
                </c:pt>
                <c:pt idx="22">
                  <c:v>43831</c:v>
                </c:pt>
                <c:pt idx="23">
                  <c:v>43862</c:v>
                </c:pt>
              </c:numCache>
            </c:numRef>
          </c:cat>
          <c:val>
            <c:numRef>
              <c:f>[0]!xlcl</c:f>
              <c:numCache>
                <c:formatCode>0.0</c:formatCode>
                <c:ptCount val="24"/>
                <c:pt idx="0">
                  <c:v>33.014705882352942</c:v>
                </c:pt>
                <c:pt idx="1">
                  <c:v>33.014705882352942</c:v>
                </c:pt>
                <c:pt idx="2">
                  <c:v>33.014705882352942</c:v>
                </c:pt>
                <c:pt idx="3">
                  <c:v>33.014705882352942</c:v>
                </c:pt>
                <c:pt idx="4">
                  <c:v>33.014705882352942</c:v>
                </c:pt>
                <c:pt idx="5">
                  <c:v>33.014705882352942</c:v>
                </c:pt>
                <c:pt idx="6">
                  <c:v>33.014705882352942</c:v>
                </c:pt>
                <c:pt idx="7">
                  <c:v>33.014705882352942</c:v>
                </c:pt>
                <c:pt idx="8">
                  <c:v>33.014705882352942</c:v>
                </c:pt>
                <c:pt idx="9">
                  <c:v>33.014705882352942</c:v>
                </c:pt>
                <c:pt idx="10">
                  <c:v>33.014705882352942</c:v>
                </c:pt>
                <c:pt idx="11">
                  <c:v>33.014705882352942</c:v>
                </c:pt>
                <c:pt idx="12">
                  <c:v>33.014705882352942</c:v>
                </c:pt>
                <c:pt idx="13">
                  <c:v>33.014705882352942</c:v>
                </c:pt>
                <c:pt idx="14">
                  <c:v>33.014705882352942</c:v>
                </c:pt>
                <c:pt idx="15">
                  <c:v>33.014705882352942</c:v>
                </c:pt>
                <c:pt idx="16">
                  <c:v>33.014705882352942</c:v>
                </c:pt>
                <c:pt idx="17">
                  <c:v>33.014705882352942</c:v>
                </c:pt>
                <c:pt idx="18">
                  <c:v>33.014705882352942</c:v>
                </c:pt>
                <c:pt idx="19">
                  <c:v>33.014705882352942</c:v>
                </c:pt>
                <c:pt idx="20">
                  <c:v>33.014705882352942</c:v>
                </c:pt>
                <c:pt idx="21">
                  <c:v>33.014705882352942</c:v>
                </c:pt>
                <c:pt idx="22">
                  <c:v>33.014705882352942</c:v>
                </c:pt>
                <c:pt idx="23">
                  <c:v>33.014705882352942</c:v>
                </c:pt>
              </c:numCache>
            </c:numRef>
          </c:val>
          <c:smooth val="0"/>
          <c:extLst>
            <c:ext xmlns:c16="http://schemas.microsoft.com/office/drawing/2014/chart" uri="{C3380CC4-5D6E-409C-BE32-E72D297353CC}">
              <c16:uniqueId val="{00000003-D3AB-A142-84C1-F69580B3FBDD}"/>
            </c:ext>
          </c:extLst>
        </c:ser>
        <c:ser>
          <c:idx val="4"/>
          <c:order val="4"/>
          <c:tx>
            <c:v>Target</c:v>
          </c:tx>
          <c:spPr>
            <a:ln w="12700">
              <a:solidFill>
                <a:srgbClr val="FFC000"/>
              </a:solidFill>
              <a:prstDash val="dash"/>
            </a:ln>
          </c:spPr>
          <c:marker>
            <c:symbol val="none"/>
          </c:marker>
          <c:cat>
            <c:numRef>
              <c:f>[0]!labels</c:f>
              <c:numCache>
                <c:formatCode>mmm\-yy</c:formatCode>
                <c:ptCount val="24"/>
                <c:pt idx="0">
                  <c:v>43160</c:v>
                </c:pt>
                <c:pt idx="1">
                  <c:v>43191</c:v>
                </c:pt>
                <c:pt idx="2">
                  <c:v>43221</c:v>
                </c:pt>
                <c:pt idx="3">
                  <c:v>43252</c:v>
                </c:pt>
                <c:pt idx="4">
                  <c:v>43282</c:v>
                </c:pt>
                <c:pt idx="5">
                  <c:v>43313</c:v>
                </c:pt>
                <c:pt idx="6">
                  <c:v>43344</c:v>
                </c:pt>
                <c:pt idx="7">
                  <c:v>43374</c:v>
                </c:pt>
                <c:pt idx="8">
                  <c:v>43405</c:v>
                </c:pt>
                <c:pt idx="9">
                  <c:v>43435</c:v>
                </c:pt>
                <c:pt idx="10">
                  <c:v>43466</c:v>
                </c:pt>
                <c:pt idx="11">
                  <c:v>43497</c:v>
                </c:pt>
                <c:pt idx="12">
                  <c:v>43525</c:v>
                </c:pt>
                <c:pt idx="13">
                  <c:v>43556</c:v>
                </c:pt>
                <c:pt idx="14">
                  <c:v>43586</c:v>
                </c:pt>
                <c:pt idx="15">
                  <c:v>43617</c:v>
                </c:pt>
                <c:pt idx="16">
                  <c:v>43647</c:v>
                </c:pt>
                <c:pt idx="17">
                  <c:v>43678</c:v>
                </c:pt>
                <c:pt idx="18">
                  <c:v>43709</c:v>
                </c:pt>
                <c:pt idx="19">
                  <c:v>43739</c:v>
                </c:pt>
                <c:pt idx="20">
                  <c:v>43770</c:v>
                </c:pt>
                <c:pt idx="21">
                  <c:v>43800</c:v>
                </c:pt>
                <c:pt idx="22">
                  <c:v>43831</c:v>
                </c:pt>
                <c:pt idx="23">
                  <c:v>43862</c:v>
                </c:pt>
              </c:numCache>
            </c:numRef>
          </c:cat>
          <c:val>
            <c:numRef>
              <c:f>[0]!target</c:f>
              <c:numCache>
                <c:formatCode>General</c:formatCode>
                <c:ptCount val="24"/>
              </c:numCache>
            </c:numRef>
          </c:val>
          <c:smooth val="0"/>
          <c:extLst>
            <c:ext xmlns:c16="http://schemas.microsoft.com/office/drawing/2014/chart" uri="{C3380CC4-5D6E-409C-BE32-E72D297353CC}">
              <c16:uniqueId val="{00000004-D3AB-A142-84C1-F69580B3FBDD}"/>
            </c:ext>
          </c:extLst>
        </c:ser>
        <c:dLbls>
          <c:showLegendKey val="0"/>
          <c:showVal val="0"/>
          <c:showCatName val="0"/>
          <c:showSerName val="0"/>
          <c:showPercent val="0"/>
          <c:showBubbleSize val="0"/>
        </c:dLbls>
        <c:marker val="1"/>
        <c:smooth val="0"/>
        <c:axId val="157944064"/>
        <c:axId val="157954048"/>
      </c:lineChart>
      <c:dateAx>
        <c:axId val="157944064"/>
        <c:scaling>
          <c:orientation val="minMax"/>
        </c:scaling>
        <c:delete val="0"/>
        <c:axPos val="b"/>
        <c:numFmt formatCode="mmm\-yy" sourceLinked="1"/>
        <c:majorTickMark val="out"/>
        <c:minorTickMark val="none"/>
        <c:tickLblPos val="nextTo"/>
        <c:txPr>
          <a:bodyPr/>
          <a:lstStyle/>
          <a:p>
            <a:pPr>
              <a:defRPr sz="1400"/>
            </a:pPr>
            <a:endParaRPr lang="en-US"/>
          </a:p>
        </c:txPr>
        <c:crossAx val="157954048"/>
        <c:crosses val="autoZero"/>
        <c:auto val="1"/>
        <c:lblOffset val="100"/>
        <c:baseTimeUnit val="months"/>
      </c:dateAx>
      <c:valAx>
        <c:axId val="157954048"/>
        <c:scaling>
          <c:orientation val="minMax"/>
          <c:min val="20"/>
        </c:scaling>
        <c:delete val="0"/>
        <c:axPos val="l"/>
        <c:numFmt formatCode="General" sourceLinked="1"/>
        <c:majorTickMark val="out"/>
        <c:minorTickMark val="none"/>
        <c:tickLblPos val="nextTo"/>
        <c:txPr>
          <a:bodyPr/>
          <a:lstStyle/>
          <a:p>
            <a:pPr>
              <a:defRPr sz="1400"/>
            </a:pPr>
            <a:endParaRPr lang="en-US"/>
          </a:p>
        </c:txPr>
        <c:crossAx val="157944064"/>
        <c:crosses val="autoZero"/>
        <c:crossBetween val="between"/>
      </c:valAx>
      <c:spPr>
        <a:ln>
          <a:noFill/>
        </a:ln>
      </c:spPr>
    </c:plotArea>
    <c:legend>
      <c:legendPos val="b"/>
      <c:legendEntry>
        <c:idx val="4"/>
        <c:delete val="1"/>
      </c:legendEntry>
      <c:layout>
        <c:manualLayout>
          <c:xMode val="edge"/>
          <c:yMode val="edge"/>
          <c:x val="5.1367804856192988E-2"/>
          <c:y val="0.93965257967030213"/>
          <c:w val="0.89999993537828049"/>
          <c:h val="6.0347420329697872E-2"/>
        </c:manualLayout>
      </c:layout>
      <c:overlay val="0"/>
      <c:txPr>
        <a:bodyPr/>
        <a:lstStyle/>
        <a:p>
          <a:pPr>
            <a:defRPr sz="1200"/>
          </a:pPr>
          <a:endParaRPr lang="en-US"/>
        </a:p>
      </c:txPr>
    </c:legend>
    <c:plotVisOnly val="0"/>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C5536-04A3-CB4A-D4B5-96ADCF7481D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latin typeface="DM Sans" pitchFamily="2" charset="77"/>
            </a:endParaRPr>
          </a:p>
        </p:txBody>
      </p:sp>
      <p:sp>
        <p:nvSpPr>
          <p:cNvPr id="3" name="Date Placeholder 2">
            <a:extLst>
              <a:ext uri="{FF2B5EF4-FFF2-40B4-BE49-F238E27FC236}">
                <a16:creationId xmlns:a16="http://schemas.microsoft.com/office/drawing/2014/main" id="{A321A975-098B-24B0-1A2E-FFF38A317C7B}"/>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4A41E83-BE3C-2B4E-BE94-34A9BF3DADE3}" type="datetimeFigureOut">
              <a:rPr lang="en-US">
                <a:latin typeface="DM Sans" pitchFamily="2" charset="77"/>
              </a:rPr>
              <a:t>9/27/23</a:t>
            </a:fld>
            <a:endParaRPr lang="en-US">
              <a:latin typeface="DM Sans" pitchFamily="2" charset="77"/>
            </a:endParaRPr>
          </a:p>
        </p:txBody>
      </p:sp>
      <p:sp>
        <p:nvSpPr>
          <p:cNvPr id="4" name="Footer Placeholder 3">
            <a:extLst>
              <a:ext uri="{FF2B5EF4-FFF2-40B4-BE49-F238E27FC236}">
                <a16:creationId xmlns:a16="http://schemas.microsoft.com/office/drawing/2014/main" id="{2160D7DF-B317-2ED2-47AD-60CFE6DD571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DM Sans" pitchFamily="2" charset="77"/>
            </a:endParaRPr>
          </a:p>
        </p:txBody>
      </p:sp>
      <p:sp>
        <p:nvSpPr>
          <p:cNvPr id="5" name="Slide Number Placeholder 4">
            <a:extLst>
              <a:ext uri="{FF2B5EF4-FFF2-40B4-BE49-F238E27FC236}">
                <a16:creationId xmlns:a16="http://schemas.microsoft.com/office/drawing/2014/main" id="{E5643D66-48F8-EEA9-2A1B-605F3157EE9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3B8948A5-CE0E-4B49-8EFC-7EF0ACF868D2}" type="slidenum">
              <a:rPr lang="en-US">
                <a:latin typeface="DM Sans" pitchFamily="2" charset="77"/>
              </a:rPr>
              <a:t>‹#›</a:t>
            </a:fld>
            <a:endParaRPr lang="en-US">
              <a:latin typeface="DM Sans" pitchFamily="2" charset="77"/>
            </a:endParaRPr>
          </a:p>
        </p:txBody>
      </p:sp>
    </p:spTree>
    <p:extLst>
      <p:ext uri="{BB962C8B-B14F-4D97-AF65-F5344CB8AC3E}">
        <p14:creationId xmlns:p14="http://schemas.microsoft.com/office/powerpoint/2010/main" val="62908746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DM Sans" pitchFamily="2" charset="77"/>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DM Sans" pitchFamily="2" charset="77"/>
              </a:defRPr>
            </a:lvl1pPr>
          </a:lstStyle>
          <a:p>
            <a:fld id="{391B812C-AEBF-F441-B5E1-8EF31E86D571}" type="datetimeFigureOut">
              <a:rPr lang="en-US"/>
              <a:pPr/>
              <a:t>9/27/23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DM Sans" pitchFamily="2" charset="77"/>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DM Sans" pitchFamily="2" charset="77"/>
              </a:defRPr>
            </a:lvl1pPr>
          </a:lstStyle>
          <a:p>
            <a:fld id="{065E61C6-C2E9-8C4B-A7F2-C0544F7348CB}" type="slidenum">
              <a:rPr lang="en-GB"/>
              <a:pPr/>
              <a:t>‹#›</a:t>
            </a:fld>
            <a:endParaRPr lang="en-GB"/>
          </a:p>
        </p:txBody>
      </p:sp>
    </p:spTree>
    <p:extLst>
      <p:ext uri="{BB962C8B-B14F-4D97-AF65-F5344CB8AC3E}">
        <p14:creationId xmlns:p14="http://schemas.microsoft.com/office/powerpoint/2010/main" val="170846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M Sans" pitchFamily="2" charset="77"/>
        <a:ea typeface="+mn-ea"/>
        <a:cs typeface="+mn-cs"/>
      </a:defRPr>
    </a:lvl1pPr>
    <a:lvl2pPr marL="457200" algn="l" defTabSz="914400" rtl="0" eaLnBrk="1" latinLnBrk="0" hangingPunct="1">
      <a:defRPr sz="1200" b="0" i="0" kern="1200">
        <a:solidFill>
          <a:schemeClr val="tx1"/>
        </a:solidFill>
        <a:latin typeface="DM Sans" pitchFamily="2" charset="77"/>
        <a:ea typeface="+mn-ea"/>
        <a:cs typeface="+mn-cs"/>
      </a:defRPr>
    </a:lvl2pPr>
    <a:lvl3pPr marL="914400" algn="l" defTabSz="914400" rtl="0" eaLnBrk="1" latinLnBrk="0" hangingPunct="1">
      <a:defRPr sz="1200" b="0" i="0" kern="1200">
        <a:solidFill>
          <a:schemeClr val="tx1"/>
        </a:solidFill>
        <a:latin typeface="DM Sans" pitchFamily="2" charset="77"/>
        <a:ea typeface="+mn-ea"/>
        <a:cs typeface="+mn-cs"/>
      </a:defRPr>
    </a:lvl3pPr>
    <a:lvl4pPr marL="1371600" algn="l" defTabSz="914400" rtl="0" eaLnBrk="1" latinLnBrk="0" hangingPunct="1">
      <a:defRPr sz="1200" b="0" i="0" kern="1200">
        <a:solidFill>
          <a:schemeClr val="tx1"/>
        </a:solidFill>
        <a:latin typeface="DM Sans" pitchFamily="2" charset="77"/>
        <a:ea typeface="+mn-ea"/>
        <a:cs typeface="+mn-cs"/>
      </a:defRPr>
    </a:lvl4pPr>
    <a:lvl5pPr marL="1828800" algn="l" defTabSz="914400" rtl="0" eaLnBrk="1" latinLnBrk="0" hangingPunct="1">
      <a:defRPr sz="1200" b="0" i="0" kern="1200">
        <a:solidFill>
          <a:schemeClr val="tx1"/>
        </a:solidFill>
        <a:latin typeface="DM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future.nhs.uk/MDC/groupHom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england.nhs.uk/publication/making-data-count/"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future.nhs.uk/MDC/groupHome"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q.health.org.uk/resource/creative-approaches-to-problem-solvin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q.health.org.uk/resource/creative-approaches-to-problem-solvi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ixabay.com/users/alohamalakhov-404388/"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www.pexels.com/photo/empty-highway-overlooking-mountain-under-dark-skies-1955134/" TargetMode="External"/><Relationship Id="rId4" Type="http://schemas.openxmlformats.org/officeDocument/2006/relationships/hyperlink" Target="https://pixabay.com/photos/road-vineyard-countryside-way-path-428039/"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0</a:t>
            </a:fld>
            <a:endParaRPr lang="en-GB"/>
          </a:p>
        </p:txBody>
      </p:sp>
    </p:spTree>
    <p:extLst>
      <p:ext uri="{BB962C8B-B14F-4D97-AF65-F5344CB8AC3E}">
        <p14:creationId xmlns:p14="http://schemas.microsoft.com/office/powerpoint/2010/main" val="3447201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the human side of change.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p:txBody>
      </p:sp>
      <p:sp>
        <p:nvSpPr>
          <p:cNvPr id="4" name="Slide Number Placeholder 3"/>
          <p:cNvSpPr>
            <a:spLocks noGrp="1"/>
          </p:cNvSpPr>
          <p:nvPr>
            <p:ph type="sldNum" sz="quarter" idx="5"/>
          </p:nvPr>
        </p:nvSpPr>
        <p:spPr/>
        <p:txBody>
          <a:bodyPr/>
          <a:lstStyle/>
          <a:p>
            <a:fld id="{065E61C6-C2E9-8C4B-A7F2-C0544F7348CB}" type="slidenum">
              <a:rPr lang="en-GB" smtClean="0"/>
              <a:pPr/>
              <a:t>9</a:t>
            </a:fld>
            <a:endParaRPr lang="en-GB"/>
          </a:p>
        </p:txBody>
      </p:sp>
    </p:spTree>
    <p:extLst>
      <p:ext uri="{BB962C8B-B14F-4D97-AF65-F5344CB8AC3E}">
        <p14:creationId xmlns:p14="http://schemas.microsoft.com/office/powerpoint/2010/main" val="218478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Today we will be looking at the human side of change.</a:t>
            </a:r>
          </a:p>
        </p:txBody>
      </p:sp>
      <p:sp>
        <p:nvSpPr>
          <p:cNvPr id="4" name="Slide Number Placeholder 3"/>
          <p:cNvSpPr>
            <a:spLocks noGrp="1"/>
          </p:cNvSpPr>
          <p:nvPr>
            <p:ph type="sldNum" sz="quarter" idx="5"/>
          </p:nvPr>
        </p:nvSpPr>
        <p:spPr/>
        <p:txBody>
          <a:bodyPr/>
          <a:lstStyle/>
          <a:p>
            <a:fld id="{065E61C6-C2E9-8C4B-A7F2-C0544F7348CB}" type="slidenum">
              <a:rPr lang="en-GB" smtClean="0"/>
              <a:pPr/>
              <a:t>10</a:t>
            </a:fld>
            <a:endParaRPr lang="en-GB"/>
          </a:p>
        </p:txBody>
      </p:sp>
    </p:spTree>
    <p:extLst>
      <p:ext uri="{BB962C8B-B14F-4D97-AF65-F5344CB8AC3E}">
        <p14:creationId xmlns:p14="http://schemas.microsoft.com/office/powerpoint/2010/main" val="2861806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the human side of change.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11</a:t>
            </a:fld>
            <a:endParaRPr lang="en-GB"/>
          </a:p>
        </p:txBody>
      </p:sp>
    </p:spTree>
    <p:extLst>
      <p:ext uri="{BB962C8B-B14F-4D97-AF65-F5344CB8AC3E}">
        <p14:creationId xmlns:p14="http://schemas.microsoft.com/office/powerpoint/2010/main" val="308628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activity 7.1 in the Trainer Guide</a:t>
            </a:r>
          </a:p>
          <a:p>
            <a:endParaRPr lang="en-US" b="1" dirty="0"/>
          </a:p>
          <a:p>
            <a:r>
              <a:rPr lang="en-US" b="1" dirty="0"/>
              <a:t>60 mins</a:t>
            </a:r>
          </a:p>
        </p:txBody>
      </p:sp>
      <p:sp>
        <p:nvSpPr>
          <p:cNvPr id="4" name="Slide Number Placeholder 3"/>
          <p:cNvSpPr>
            <a:spLocks noGrp="1"/>
          </p:cNvSpPr>
          <p:nvPr>
            <p:ph type="sldNum" sz="quarter" idx="5"/>
          </p:nvPr>
        </p:nvSpPr>
        <p:spPr/>
        <p:txBody>
          <a:bodyPr/>
          <a:lstStyle/>
          <a:p>
            <a:fld id="{065E61C6-C2E9-8C4B-A7F2-C0544F7348CB}" type="slidenum">
              <a:rPr lang="en-GB"/>
              <a:pPr/>
              <a:t>12</a:t>
            </a:fld>
            <a:endParaRPr lang="en-GB"/>
          </a:p>
        </p:txBody>
      </p:sp>
    </p:spTree>
    <p:extLst>
      <p:ext uri="{BB962C8B-B14F-4D97-AF65-F5344CB8AC3E}">
        <p14:creationId xmlns:p14="http://schemas.microsoft.com/office/powerpoint/2010/main" val="3708574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solidFill>
                  <a:schemeClr val="tx1"/>
                </a:solidFill>
                <a:effectLst/>
              </a:rPr>
              <a:t>In all improvement work, we use time series data to help us assess the impact of our changes. </a:t>
            </a:r>
          </a:p>
          <a:p>
            <a:pPr algn="l"/>
            <a:endParaRPr lang="en-GB" sz="1200" dirty="0">
              <a:solidFill>
                <a:schemeClr val="tx1"/>
              </a:solidFill>
              <a:effectLst/>
            </a:endParaRPr>
          </a:p>
          <a:p>
            <a:pPr algn="l"/>
            <a:r>
              <a:rPr lang="en-GB" sz="1200" dirty="0">
                <a:solidFill>
                  <a:schemeClr val="tx1"/>
                </a:solidFill>
                <a:effectLst/>
              </a:rPr>
              <a:t>Statistical Process Control (SPC) charts are a type of chart we use to study how a system or process changes over time. It allows us to understand the variation in our data highlighting what is ‘different’ and what is the ‘norm’. By using these charts, we can then understand where to focus our improvement efforts. </a:t>
            </a:r>
          </a:p>
          <a:p>
            <a:pPr algn="l"/>
            <a:endParaRPr lang="en-GB" sz="1200" dirty="0">
              <a:solidFill>
                <a:schemeClr val="tx1"/>
              </a:solidFill>
              <a:effectLst/>
            </a:endParaRPr>
          </a:p>
          <a:p>
            <a:pPr algn="l"/>
            <a:r>
              <a:rPr lang="en-GB" sz="1200" dirty="0">
                <a:solidFill>
                  <a:schemeClr val="tx1"/>
                </a:solidFill>
                <a:effectLst/>
              </a:rPr>
              <a:t>SPC charts are used to determine:</a:t>
            </a:r>
          </a:p>
          <a:p>
            <a:pPr marL="171450" indent="-171450" algn="l">
              <a:buFont typeface="Arial" panose="020B0604020202020204" pitchFamily="34" charset="0"/>
              <a:buChar char="•"/>
            </a:pPr>
            <a:r>
              <a:rPr lang="en-GB" sz="1200" dirty="0">
                <a:solidFill>
                  <a:schemeClr val="tx1"/>
                </a:solidFill>
                <a:effectLst/>
              </a:rPr>
              <a:t> The variation in our processes</a:t>
            </a:r>
          </a:p>
          <a:p>
            <a:pPr marL="171450" indent="-171450" algn="l">
              <a:buFont typeface="Arial" panose="020B0604020202020204" pitchFamily="34" charset="0"/>
              <a:buChar char="•"/>
            </a:pPr>
            <a:r>
              <a:rPr lang="en-GB" sz="1200" dirty="0">
                <a:solidFill>
                  <a:schemeClr val="tx1"/>
                </a:solidFill>
                <a:effectLst/>
              </a:rPr>
              <a:t> If our improvement strategies have had the desired effect.</a:t>
            </a:r>
          </a:p>
          <a:p>
            <a:pPr marL="171450" indent="-171450" algn="l">
              <a:buFont typeface="Arial" panose="020B0604020202020204" pitchFamily="34" charset="0"/>
              <a:buChar char="•"/>
            </a:pPr>
            <a:r>
              <a:rPr lang="en-GB" sz="1200" dirty="0">
                <a:solidFill>
                  <a:schemeClr val="tx1"/>
                </a:solidFill>
                <a:effectLst/>
              </a:rPr>
              <a:t> If an improvement strategy has sustained the gains.</a:t>
            </a:r>
          </a:p>
          <a:p>
            <a:pPr marL="171450" indent="-171450" algn="l">
              <a:buFont typeface="Arial" panose="020B0604020202020204" pitchFamily="34" charset="0"/>
              <a:buChar char="•"/>
            </a:pPr>
            <a:r>
              <a:rPr lang="en-GB" sz="1200" dirty="0">
                <a:solidFill>
                  <a:schemeClr val="tx1"/>
                </a:solidFill>
                <a:effectLst/>
              </a:rPr>
              <a:t> And to predict how the process will perform in the future.</a:t>
            </a:r>
          </a:p>
          <a:p>
            <a:pPr algn="l"/>
            <a:endParaRPr lang="en-GB" sz="1200" dirty="0">
              <a:solidFill>
                <a:schemeClr val="tx1"/>
              </a:solidFill>
              <a:effectLst/>
            </a:endParaRPr>
          </a:p>
          <a:p>
            <a:pPr algn="l"/>
            <a:r>
              <a:rPr lang="en-GB" sz="1200" dirty="0">
                <a:solidFill>
                  <a:schemeClr val="tx1"/>
                </a:solidFill>
                <a:effectLst/>
              </a:rPr>
              <a:t>Fun Fact:</a:t>
            </a:r>
          </a:p>
          <a:p>
            <a:pPr algn="l"/>
            <a:endParaRPr lang="en-GB" sz="1200" dirty="0">
              <a:solidFill>
                <a:schemeClr val="tx1"/>
              </a:solidFill>
              <a:effectLst/>
            </a:endParaRPr>
          </a:p>
          <a:p>
            <a:pPr algn="l"/>
            <a:r>
              <a:rPr lang="en-GB" sz="1200" dirty="0">
                <a:solidFill>
                  <a:schemeClr val="tx1"/>
                </a:solidFill>
                <a:effectLst/>
              </a:rPr>
              <a:t>SPC charts were initially developed by </a:t>
            </a:r>
            <a:r>
              <a:rPr lang="en-GB" sz="1200" dirty="0" err="1">
                <a:solidFill>
                  <a:schemeClr val="tx1"/>
                </a:solidFill>
                <a:effectLst/>
              </a:rPr>
              <a:t>Dr.</a:t>
            </a:r>
            <a:r>
              <a:rPr lang="en-GB" sz="1200" dirty="0">
                <a:solidFill>
                  <a:schemeClr val="tx1"/>
                </a:solidFill>
                <a:effectLst/>
              </a:rPr>
              <a:t> Walter A. Shewhart of Bell Laboratories in the 1920s. This is why they are also known as Shewhart charts. However, they were made popular by </a:t>
            </a:r>
            <a:r>
              <a:rPr lang="en-GB" sz="1200" dirty="0" err="1">
                <a:solidFill>
                  <a:schemeClr val="tx1"/>
                </a:solidFill>
                <a:effectLst/>
              </a:rPr>
              <a:t>Dr.</a:t>
            </a:r>
            <a:r>
              <a:rPr lang="en-GB" sz="1200" dirty="0">
                <a:solidFill>
                  <a:schemeClr val="tx1"/>
                </a:solidFill>
                <a:effectLst/>
              </a:rPr>
              <a:t> W. Edwards Deming when he introduced the concept to the Japanese car industry after World War II. Nowadays, SPC charts have been incorporated by organisations around the world as one of the primary tools to monitor and improve the control of a process.</a:t>
            </a:r>
          </a:p>
          <a:p>
            <a:pPr algn="l"/>
            <a:endParaRPr lang="en-GB" sz="1200" dirty="0">
              <a:solidFill>
                <a:schemeClr val="tx1"/>
              </a:solidFill>
              <a:effectLst/>
            </a:endParaRPr>
          </a:p>
          <a:p>
            <a:pPr algn="l"/>
            <a:endParaRPr lang="en-GB" sz="1200" dirty="0">
              <a:solidFill>
                <a:schemeClr val="tx1"/>
              </a:solidFill>
              <a:effectLst/>
            </a:endParaRPr>
          </a:p>
          <a:p>
            <a:pPr algn="l"/>
            <a:endParaRPr lang="en-GB" sz="1200" dirty="0">
              <a:solidFill>
                <a:schemeClr val="tx1"/>
              </a:solidFill>
              <a:effectLst/>
            </a:endParaRPr>
          </a:p>
          <a:p>
            <a:pPr algn="l"/>
            <a:endParaRPr lang="en-GB" sz="1200" dirty="0">
              <a:solidFill>
                <a:schemeClr val="tx1"/>
              </a:solidFill>
              <a:effectLst/>
            </a:endParaRPr>
          </a:p>
          <a:p>
            <a:pPr algn="l"/>
            <a:endParaRPr lang="en-GB" sz="1200" dirty="0">
              <a:solidFill>
                <a:schemeClr val="tx1"/>
              </a:solidFill>
              <a:effectLst/>
            </a:endParaRPr>
          </a:p>
        </p:txBody>
      </p:sp>
      <p:sp>
        <p:nvSpPr>
          <p:cNvPr id="4" name="Slide Number Placeholder 3"/>
          <p:cNvSpPr>
            <a:spLocks noGrp="1"/>
          </p:cNvSpPr>
          <p:nvPr>
            <p:ph type="sldNum" sz="quarter" idx="5"/>
          </p:nvPr>
        </p:nvSpPr>
        <p:spPr/>
        <p:txBody>
          <a:bodyPr/>
          <a:lstStyle/>
          <a:p>
            <a:fld id="{065E61C6-C2E9-8C4B-A7F2-C0544F7348CB}" type="slidenum">
              <a:rPr lang="en-GB"/>
              <a:pPr/>
              <a:t>13</a:t>
            </a:fld>
            <a:endParaRPr lang="en-GB"/>
          </a:p>
        </p:txBody>
      </p:sp>
    </p:spTree>
    <p:extLst>
      <p:ext uri="{BB962C8B-B14F-4D97-AF65-F5344CB8AC3E}">
        <p14:creationId xmlns:p14="http://schemas.microsoft.com/office/powerpoint/2010/main" val="3360734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i="0" dirty="0"/>
              <a:t>Why do we use them?</a:t>
            </a:r>
          </a:p>
          <a:p>
            <a:pPr marL="0" indent="0">
              <a:buNone/>
            </a:pPr>
            <a:endParaRPr lang="en-GB" b="1" i="1" dirty="0"/>
          </a:p>
          <a:p>
            <a:pPr marL="0" indent="0" defTabSz="875172">
              <a:buClrTx/>
              <a:buSzTx/>
              <a:buNone/>
              <a:defRPr/>
            </a:pPr>
            <a:r>
              <a:rPr lang="en-GB" kern="1200" dirty="0">
                <a:solidFill>
                  <a:schemeClr val="tx1"/>
                </a:solidFill>
                <a:ea typeface="+mn-ea"/>
                <a:cs typeface="+mn-cs"/>
              </a:rPr>
              <a:t>Statistical Process Control charts should be used throughout the life cycle of the project if there is sufficient data.</a:t>
            </a:r>
          </a:p>
          <a:p>
            <a:pPr marL="0" indent="0" defTabSz="875172">
              <a:buClrTx/>
              <a:buSzTx/>
              <a:buNone/>
              <a:defRPr/>
            </a:pPr>
            <a:endParaRPr lang="en-GB" kern="1200" dirty="0">
              <a:solidFill>
                <a:schemeClr val="tx1"/>
              </a:solidFill>
              <a:ea typeface="+mn-ea"/>
              <a:cs typeface="+mn-cs"/>
            </a:endParaRPr>
          </a:p>
          <a:p>
            <a:pPr marL="0" indent="0" defTabSz="875172">
              <a:buClrTx/>
              <a:buSzTx/>
              <a:buNone/>
              <a:defRPr/>
            </a:pPr>
            <a:r>
              <a:rPr lang="en-GB" kern="1200" dirty="0">
                <a:solidFill>
                  <a:schemeClr val="tx1"/>
                </a:solidFill>
                <a:ea typeface="+mn-ea"/>
                <a:cs typeface="+mn-cs"/>
              </a:rPr>
              <a:t>They will help you identify a project, get a baseline and evaluate how you are currently operating, and help you to assess whether your process is stable and therefore predictable, or unstable and unpredictable.</a:t>
            </a:r>
          </a:p>
          <a:p>
            <a:pPr marL="0" indent="0" defTabSz="875172">
              <a:buClrTx/>
              <a:buSzTx/>
              <a:buNone/>
              <a:defRPr/>
            </a:pPr>
            <a:endParaRPr lang="en-GB" kern="1200" dirty="0">
              <a:solidFill>
                <a:schemeClr val="tx1"/>
              </a:solidFill>
              <a:ea typeface="+mn-ea"/>
              <a:cs typeface="+mn-cs"/>
            </a:endParaRPr>
          </a:p>
          <a:p>
            <a:pPr marL="0" indent="0" defTabSz="875172">
              <a:buClrTx/>
              <a:buSzTx/>
              <a:buNone/>
              <a:defRPr/>
            </a:pPr>
            <a:r>
              <a:rPr lang="en-GB" kern="1200" dirty="0">
                <a:solidFill>
                  <a:schemeClr val="tx1"/>
                </a:solidFill>
                <a:ea typeface="+mn-ea"/>
                <a:cs typeface="+mn-cs"/>
              </a:rPr>
              <a:t>SPC charts will also help you to assess whether your project has made a sustainable difference. </a:t>
            </a:r>
          </a:p>
          <a:p>
            <a:pPr marL="0" indent="0">
              <a:buNone/>
            </a:pPr>
            <a:endParaRPr lang="en-GB" b="1" i="1" dirty="0"/>
          </a:p>
          <a:p>
            <a:pPr>
              <a:lnSpc>
                <a:spcPct val="107000"/>
              </a:lnSpc>
              <a:spcAft>
                <a:spcPts val="766"/>
              </a:spcAft>
            </a:pPr>
            <a:r>
              <a:rPr lang="en-GB" dirty="0">
                <a:ea typeface="Calibri" panose="020F0502020204030204" pitchFamily="34" charset="0"/>
                <a:cs typeface="Times New Roman" panose="02020603050405020304" pitchFamily="18" charset="0"/>
              </a:rPr>
              <a:t>SPC charts can help you understand the scale of any problem, gather information and identify possible causes when used in conjunction with other investigative tools such as process mapping and spaghetti diagrams*. </a:t>
            </a:r>
          </a:p>
          <a:p>
            <a:pPr>
              <a:lnSpc>
                <a:spcPct val="107000"/>
              </a:lnSpc>
              <a:spcAft>
                <a:spcPts val="766"/>
              </a:spcAft>
            </a:pPr>
            <a:endParaRPr lang="en-GB" dirty="0">
              <a:ea typeface="Calibri" panose="020F0502020204030204" pitchFamily="34" charset="0"/>
              <a:cs typeface="Times New Roman" panose="02020603050405020304" pitchFamily="18" charset="0"/>
            </a:endParaRPr>
          </a:p>
          <a:p>
            <a:pPr>
              <a:lnSpc>
                <a:spcPct val="107000"/>
              </a:lnSpc>
              <a:spcAft>
                <a:spcPts val="766"/>
              </a:spcAft>
            </a:pPr>
            <a:r>
              <a:rPr lang="en-GB" dirty="0">
                <a:ea typeface="Calibri" panose="020F0502020204030204" pitchFamily="34" charset="0"/>
                <a:cs typeface="Times New Roman" panose="02020603050405020304" pitchFamily="18" charset="0"/>
              </a:rPr>
              <a:t>They will also help you to measure the impact of any tests of change and evaluate their impact on your process or system. </a:t>
            </a:r>
          </a:p>
          <a:p>
            <a:pPr marL="0" indent="0">
              <a:buNone/>
            </a:pPr>
            <a:endParaRPr lang="en-GB" b="1" i="0" dirty="0"/>
          </a:p>
          <a:p>
            <a:pPr marL="0" indent="0">
              <a:buNone/>
            </a:pPr>
            <a:r>
              <a:rPr lang="en-GB" kern="1200" dirty="0">
                <a:solidFill>
                  <a:schemeClr val="tx1"/>
                </a:solidFill>
                <a:ea typeface="+mn-ea"/>
                <a:cs typeface="+mn-cs"/>
              </a:rPr>
              <a:t>*Spaghetti diagram: A time in motion study where you observe your team’s workflow to identify ways to shorten the walking time from one activity to another for frequently performed tasks.</a:t>
            </a:r>
            <a:endParaRPr lang="en-GB" b="0" i="0" dirty="0"/>
          </a:p>
          <a:p>
            <a:pPr marL="0" indent="0">
              <a:buNone/>
            </a:pPr>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14</a:t>
            </a:fld>
            <a:endParaRPr lang="en-GB"/>
          </a:p>
        </p:txBody>
      </p:sp>
    </p:spTree>
    <p:extLst>
      <p:ext uri="{BB962C8B-B14F-4D97-AF65-F5344CB8AC3E}">
        <p14:creationId xmlns:p14="http://schemas.microsoft.com/office/powerpoint/2010/main" val="3328441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ea typeface="Calibri" panose="020F0502020204030204" pitchFamily="34" charset="0"/>
                <a:cs typeface="Times New Roman" panose="02020603050405020304" pitchFamily="18" charset="0"/>
              </a:rPr>
              <a:t>You choose the chart type based on the number of data points you have.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ea typeface="Calibri" panose="020F0502020204030204" pitchFamily="34" charset="0"/>
                <a:cs typeface="Times New Roman" panose="02020603050405020304" pitchFamily="18" charset="0"/>
              </a:rPr>
              <a:t>For meaningful analysis of a SPC chart you need to have a minimum of 20 data points. We will come to the rules to interpret SPC charts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65E61C6-C2E9-8C4B-A7F2-C0544F7348CB}" type="slidenum">
              <a:rPr lang="en-GB"/>
              <a:pPr/>
              <a:t>15</a:t>
            </a:fld>
            <a:endParaRPr lang="en-GB"/>
          </a:p>
        </p:txBody>
      </p:sp>
    </p:spTree>
    <p:extLst>
      <p:ext uri="{BB962C8B-B14F-4D97-AF65-F5344CB8AC3E}">
        <p14:creationId xmlns:p14="http://schemas.microsoft.com/office/powerpoint/2010/main" val="1931729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793" indent="-218793">
              <a:buClr>
                <a:schemeClr val="dk1"/>
              </a:buClr>
              <a:buSzPts val="1200"/>
              <a:buFont typeface="Calibri"/>
              <a:buAutoNum type="arabicPeriod"/>
            </a:pPr>
            <a:endParaRPr lang="en-GB" dirty="0"/>
          </a:p>
          <a:p>
            <a:pPr marL="218793" indent="-218793">
              <a:buClr>
                <a:schemeClr val="dk1"/>
              </a:buClr>
              <a:buSzPts val="1200"/>
              <a:buFont typeface="Calibri"/>
              <a:buAutoNum type="arabicPeriod"/>
            </a:pPr>
            <a:r>
              <a:rPr lang="en-GB" dirty="0"/>
              <a:t>Being able to plot SPC charts is a great skill to know in improvement. They enable us to visualise trends and changes in data very quickly, and without much effort. </a:t>
            </a:r>
          </a:p>
          <a:p>
            <a:pPr marL="218793" indent="-218793">
              <a:buClr>
                <a:schemeClr val="dk1"/>
              </a:buClr>
              <a:buSzPts val="1200"/>
              <a:buFont typeface="Calibri"/>
              <a:buAutoNum type="arabicPeriod"/>
            </a:pPr>
            <a:endParaRPr lang="en-GB" dirty="0"/>
          </a:p>
          <a:p>
            <a:pPr marL="218793" indent="-218793">
              <a:buClr>
                <a:schemeClr val="dk1"/>
              </a:buClr>
              <a:buSzPts val="1200"/>
              <a:buFont typeface="Calibri"/>
              <a:buAutoNum type="arabicPeriod"/>
            </a:pPr>
            <a:r>
              <a:rPr lang="en-GB" dirty="0"/>
              <a:t>You may have learnt about run charts before but let’s have a quick recap </a:t>
            </a:r>
          </a:p>
          <a:p>
            <a:pPr marL="218793" indent="-218793">
              <a:buClr>
                <a:schemeClr val="dk1"/>
              </a:buClr>
              <a:buSzPts val="1200"/>
              <a:buFont typeface="Calibri"/>
              <a:buAutoNum type="arabicPeriod"/>
            </a:pPr>
            <a:endParaRPr lang="en-GB" dirty="0"/>
          </a:p>
          <a:p>
            <a:pPr marL="218793" indent="-218793">
              <a:buClr>
                <a:schemeClr val="dk1"/>
              </a:buClr>
              <a:buSzPts val="1200"/>
              <a:buFont typeface="Calibri"/>
              <a:buAutoNum type="arabicPeriod"/>
            </a:pPr>
            <a:r>
              <a:rPr lang="en-GB" dirty="0"/>
              <a:t>The basic anatomy of a run chart is simple:</a:t>
            </a:r>
          </a:p>
          <a:p>
            <a:pPr marL="218793" indent="-218793">
              <a:buClr>
                <a:schemeClr val="dk1"/>
              </a:buClr>
              <a:buSzPts val="1200"/>
              <a:buFont typeface="Calibri"/>
              <a:buAutoNum type="arabicPeriod"/>
            </a:pPr>
            <a:endParaRPr lang="en-GB" dirty="0"/>
          </a:p>
          <a:p>
            <a:pPr marL="711077" lvl="1" indent="-273491">
              <a:buClr>
                <a:schemeClr val="dk1"/>
              </a:buClr>
              <a:buSzPts val="1200"/>
              <a:buFont typeface="Calibri"/>
              <a:buAutoNum type="romanLcPeriod"/>
            </a:pPr>
            <a:r>
              <a:rPr lang="en-GB" dirty="0"/>
              <a:t>A horizontal line or x axis, plotting data of some sort over time – such as days, weeks or months.</a:t>
            </a:r>
          </a:p>
          <a:p>
            <a:pPr marL="711077" lvl="1" indent="-273491">
              <a:buClr>
                <a:schemeClr val="dk1"/>
              </a:buClr>
              <a:buSzPts val="1200"/>
              <a:buFont typeface="Calibri"/>
              <a:buAutoNum type="romanLcPeriod"/>
            </a:pPr>
            <a:endParaRPr lang="en-GB" dirty="0"/>
          </a:p>
          <a:p>
            <a:pPr marL="711077" lvl="1" indent="-273491">
              <a:buClr>
                <a:schemeClr val="dk1"/>
              </a:buClr>
              <a:buSzPts val="1200"/>
              <a:buFont typeface="Calibri"/>
              <a:buAutoNum type="romanLcPeriod"/>
            </a:pPr>
            <a:r>
              <a:rPr lang="en-GB" dirty="0"/>
              <a:t>A vertical line, plotting the topic of focus in either numbers, percentages or even in currency such as £Pounds.</a:t>
            </a:r>
          </a:p>
          <a:p>
            <a:pPr marL="711077" lvl="1" indent="-273491">
              <a:buClr>
                <a:schemeClr val="dk1"/>
              </a:buClr>
              <a:buSzPts val="1200"/>
              <a:buFont typeface="Calibri"/>
              <a:buAutoNum type="romanLcPeriod"/>
            </a:pPr>
            <a:endParaRPr lang="en-GB" dirty="0"/>
          </a:p>
          <a:p>
            <a:pPr marL="711077" lvl="1" indent="-273491">
              <a:buClr>
                <a:schemeClr val="dk1"/>
              </a:buClr>
              <a:buSzPts val="1200"/>
              <a:buFont typeface="Calibri"/>
              <a:buAutoNum type="romanLcPeriod"/>
            </a:pPr>
            <a:r>
              <a:rPr lang="en-GB" dirty="0"/>
              <a:t>We get the data and add it to the chart in chronological order and these data points are connected by a line, as shown. </a:t>
            </a:r>
          </a:p>
          <a:p>
            <a:pPr marL="711077" lvl="1" indent="-273491">
              <a:buClr>
                <a:schemeClr val="dk1"/>
              </a:buClr>
              <a:buSzPts val="1200"/>
              <a:buFont typeface="Calibri"/>
              <a:buAutoNum type="romanLcPeriod"/>
            </a:pPr>
            <a:endParaRPr lang="en-GB" dirty="0"/>
          </a:p>
          <a:p>
            <a:pPr marL="711077" lvl="1" indent="-273491" defTabSz="875172">
              <a:buClr>
                <a:schemeClr val="dk1"/>
              </a:buClr>
              <a:buSzPts val="1200"/>
              <a:buFont typeface="Calibri"/>
              <a:buAutoNum type="romanLcPeriod"/>
              <a:defRPr/>
            </a:pPr>
            <a:r>
              <a:rPr lang="en-GB" dirty="0"/>
              <a:t>*** The thing that makes this a run chart, and not a normal line chart is the addition of a </a:t>
            </a:r>
            <a:r>
              <a:rPr lang="en-GB" b="1" dirty="0"/>
              <a:t>median</a:t>
            </a:r>
            <a:r>
              <a:rPr lang="en-GB" dirty="0"/>
              <a:t> – or centre line. The centreline of a run chart consists of the </a:t>
            </a:r>
            <a:r>
              <a:rPr lang="en-GB" b="1" dirty="0"/>
              <a:t>median</a:t>
            </a:r>
            <a:r>
              <a:rPr lang="en-GB" dirty="0"/>
              <a:t> (which is the middle value when all values are arranged in ascending order). </a:t>
            </a:r>
          </a:p>
          <a:p>
            <a:pPr marL="711077" lvl="1" indent="-273491" defTabSz="875172">
              <a:buClr>
                <a:schemeClr val="dk1"/>
              </a:buClr>
              <a:buSzPts val="1200"/>
              <a:buFont typeface="Calibri"/>
              <a:buAutoNum type="romanLcPeriod"/>
              <a:defRPr/>
            </a:pPr>
            <a:endParaRPr lang="en-GB" dirty="0"/>
          </a:p>
          <a:p>
            <a:pPr marL="253877" lvl="0" indent="-273491" defTabSz="875172">
              <a:buClr>
                <a:schemeClr val="dk1"/>
              </a:buClr>
              <a:buSzPts val="1200"/>
              <a:buFont typeface="Calibri"/>
              <a:buAutoNum type="arabicPeriod"/>
              <a:defRPr/>
            </a:pPr>
            <a:r>
              <a:rPr lang="en-GB" dirty="0"/>
              <a:t>Now we have a Run Chart – so what makes an SPC chart different to a run chart?</a:t>
            </a:r>
          </a:p>
          <a:p>
            <a:pPr marL="711077" lvl="1" indent="-273491" defTabSz="875172">
              <a:buClr>
                <a:schemeClr val="dk1"/>
              </a:buClr>
              <a:buSzPts val="1200"/>
              <a:buFont typeface="Calibri"/>
              <a:buAutoNum type="romanLcPeriod"/>
              <a:defRPr/>
            </a:pPr>
            <a:endParaRPr lang="en-GB" dirty="0"/>
          </a:p>
          <a:p>
            <a:pPr marL="711077" lvl="1" indent="-273491">
              <a:buClr>
                <a:schemeClr val="dk1"/>
              </a:buClr>
              <a:buSzPts val="1200"/>
              <a:buFont typeface="Calibri"/>
              <a:buAutoNum type="romanLcPeriod"/>
            </a:pPr>
            <a:r>
              <a:rPr lang="en-GB" dirty="0"/>
              <a:t>*** </a:t>
            </a:r>
            <a:r>
              <a:rPr lang="en-GB" b="1" dirty="0"/>
              <a:t>With an SPC chart the centre line is a mean</a:t>
            </a:r>
            <a:r>
              <a:rPr lang="en-GB" dirty="0"/>
              <a:t>. The mean is the average value of the data, so if you add all the data points up and divide this by the number of data points, then we get the </a:t>
            </a:r>
            <a:r>
              <a:rPr lang="en-GB" b="1" i="0" dirty="0"/>
              <a:t>mean.</a:t>
            </a:r>
            <a:r>
              <a:rPr lang="en-GB" i="0" dirty="0"/>
              <a:t> </a:t>
            </a:r>
          </a:p>
          <a:p>
            <a:pPr marL="711077" lvl="1" indent="-273491">
              <a:buClr>
                <a:schemeClr val="dk1"/>
              </a:buClr>
              <a:buSzPts val="1200"/>
              <a:buFont typeface="Calibri"/>
              <a:buAutoNum type="romanLcPeriod"/>
            </a:pPr>
            <a:endParaRPr lang="en-GB" dirty="0"/>
          </a:p>
          <a:p>
            <a:pPr marL="711077" lvl="1" indent="-273491">
              <a:buClr>
                <a:schemeClr val="dk1"/>
              </a:buClr>
              <a:buSzPts val="1200"/>
              <a:buFont typeface="Calibri"/>
              <a:buAutoNum type="romanLcPeriod"/>
            </a:pPr>
            <a:r>
              <a:rPr lang="en-GB" i="0" dirty="0"/>
              <a:t>We also have these two purple lines, known as the Upper and Lower Control Limit – statistically, 99.7% of the data will fall between these two lines.</a:t>
            </a:r>
          </a:p>
          <a:p>
            <a:pPr marL="711077" lvl="1" indent="-273491">
              <a:buClr>
                <a:schemeClr val="dk1"/>
              </a:buClr>
              <a:buSzPts val="1200"/>
              <a:buFont typeface="Calibri"/>
              <a:buAutoNum type="romanLcPeriod"/>
            </a:pPr>
            <a:endParaRPr lang="en-GB" dirty="0"/>
          </a:p>
          <a:p>
            <a:pPr marL="0" indent="0">
              <a:buClr>
                <a:schemeClr val="dk1"/>
              </a:buClr>
              <a:buSzPts val="1200"/>
              <a:buNone/>
            </a:pPr>
            <a:r>
              <a:rPr lang="en-GB" dirty="0"/>
              <a:t>This is the basic layout of an SPC chart – and it is really powerful as it helps to pick up on variation – particularly that caused by an external factor, such as special cause variation.</a:t>
            </a:r>
          </a:p>
          <a:p>
            <a:pPr marL="0" indent="0">
              <a:buClr>
                <a:schemeClr val="dk1"/>
              </a:buClr>
              <a:buSzPts val="1200"/>
              <a:buNone/>
            </a:pPr>
            <a:endParaRPr lang="en-GB" dirty="0"/>
          </a:p>
          <a:p>
            <a:pPr marL="0" indent="0">
              <a:buNone/>
            </a:pPr>
            <a:r>
              <a:rPr lang="en-GB" sz="1300" b="0" i="0" dirty="0"/>
              <a:t>So, how to use them?</a:t>
            </a:r>
          </a:p>
          <a:p>
            <a:pPr marL="0" indent="0">
              <a:buNone/>
            </a:pPr>
            <a:endParaRPr lang="en-GB" sz="1300" b="1" i="1" dirty="0"/>
          </a:p>
          <a:p>
            <a:pPr marL="0" indent="0" defTabSz="875172">
              <a:buClrTx/>
              <a:buSzTx/>
              <a:buNone/>
              <a:defRPr/>
            </a:pPr>
            <a:r>
              <a:rPr lang="en-GB" dirty="0"/>
              <a:t>To produce a control chart you need an absolute minimum of 10 data points to create a chart; however, with less than 20 data points, the mean and the upper and lower control limits would be considered as trial limits. Once we have 20 or more data points there is increased reliability for interpreting our data. </a:t>
            </a:r>
            <a:endParaRPr lang="en-GB" kern="1200" dirty="0">
              <a:solidFill>
                <a:schemeClr val="tx1"/>
              </a:solidFill>
              <a:ea typeface="+mn-ea"/>
              <a:cs typeface="+mn-cs"/>
            </a:endParaRPr>
          </a:p>
          <a:p>
            <a:pPr marL="0" indent="0">
              <a:buClr>
                <a:schemeClr val="dk1"/>
              </a:buClr>
              <a:buSzPts val="1200"/>
              <a:buNone/>
            </a:pPr>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16</a:t>
            </a:fld>
            <a:endParaRPr lang="en-GB"/>
          </a:p>
        </p:txBody>
      </p:sp>
    </p:spTree>
    <p:extLst>
      <p:ext uri="{BB962C8B-B14F-4D97-AF65-F5344CB8AC3E}">
        <p14:creationId xmlns:p14="http://schemas.microsoft.com/office/powerpoint/2010/main" val="384296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familiar with the normal distribution curve (also known as a bell curve or Gaussian distribution curve) from previous studies. The normal distribution is the most common type of distribution for a variable. </a:t>
            </a:r>
          </a:p>
          <a:p>
            <a:endParaRPr lang="en-US" dirty="0"/>
          </a:p>
          <a:p>
            <a:r>
              <a:rPr lang="en-US" dirty="0"/>
              <a:t>For instance, if we plotted the height of all women in London or if we recorded the IQ of people in Paris or the weight of all poodles in Melbourne, we would find that the data would look like a bell curve. </a:t>
            </a:r>
          </a:p>
          <a:p>
            <a:endParaRPr lang="en-US" dirty="0"/>
          </a:p>
          <a:p>
            <a:r>
              <a:rPr lang="en-US" dirty="0"/>
              <a:t>A normal distribution curve, depicting the mean (at zero), and the +/- standard deviations (</a:t>
            </a:r>
            <a:r>
              <a:rPr lang="el-GR" dirty="0"/>
              <a:t>σ)</a:t>
            </a:r>
          </a:p>
          <a:p>
            <a:endParaRPr lang="el-GR" dirty="0"/>
          </a:p>
          <a:p>
            <a:r>
              <a:rPr lang="en-US" dirty="0"/>
              <a:t>The bell curve is a graphical display of normally distributed data. This means that the average value (mean) is located at zero – the middle of the curve. Therefore, we know that 50% of the data is on the left hand side of the curve, and the other 50% is on the right hand side. </a:t>
            </a:r>
          </a:p>
          <a:p>
            <a:endParaRPr lang="en-US" dirty="0"/>
          </a:p>
          <a:p>
            <a:r>
              <a:rPr lang="en-US" dirty="0"/>
              <a:t>Notably, the largest amount of the data is found at the </a:t>
            </a:r>
            <a:r>
              <a:rPr lang="en-US" dirty="0" err="1"/>
              <a:t>centre</a:t>
            </a:r>
            <a:r>
              <a:rPr lang="en-US" dirty="0"/>
              <a:t> of the curve, and this tapers off further away from the mean. </a:t>
            </a:r>
          </a:p>
          <a:p>
            <a:endParaRPr lang="en-US" dirty="0"/>
          </a:p>
          <a:p>
            <a:r>
              <a:rPr lang="en-US" dirty="0"/>
              <a:t>&gt;68% of the data is found within one sigma (+/- 1</a:t>
            </a:r>
            <a:r>
              <a:rPr lang="el-GR" dirty="0"/>
              <a:t>σ) </a:t>
            </a:r>
            <a:r>
              <a:rPr lang="en-US" dirty="0"/>
              <a:t>from the mean. </a:t>
            </a:r>
            <a:br>
              <a:rPr lang="en-US" dirty="0"/>
            </a:br>
            <a:r>
              <a:rPr lang="en-US" dirty="0"/>
              <a:t>&gt;95% of the data is found within two sigma (+/- 2</a:t>
            </a:r>
            <a:r>
              <a:rPr lang="el-GR" dirty="0"/>
              <a:t>σ) </a:t>
            </a:r>
            <a:r>
              <a:rPr lang="en-US" dirty="0"/>
              <a:t>from the mean.</a:t>
            </a:r>
            <a:br>
              <a:rPr lang="en-US" dirty="0"/>
            </a:br>
            <a:r>
              <a:rPr lang="en-US" dirty="0"/>
              <a:t>&gt;99.7% of the data is found within three sigma (+/- 3</a:t>
            </a:r>
            <a:r>
              <a:rPr lang="el-GR" dirty="0"/>
              <a:t>σ) </a:t>
            </a:r>
            <a:r>
              <a:rPr lang="en-US" dirty="0"/>
              <a:t>from the mean.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17</a:t>
            </a:fld>
            <a:endParaRPr lang="en-GB"/>
          </a:p>
        </p:txBody>
      </p:sp>
    </p:spTree>
    <p:extLst>
      <p:ext uri="{BB962C8B-B14F-4D97-AF65-F5344CB8AC3E}">
        <p14:creationId xmlns:p14="http://schemas.microsoft.com/office/powerpoint/2010/main" val="1920729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in 1000 chance of being beyond the LCL and UCL. So the likelihood that a value falls outside of these control limits because of common cause is very very small. </a:t>
            </a:r>
          </a:p>
        </p:txBody>
      </p:sp>
      <p:sp>
        <p:nvSpPr>
          <p:cNvPr id="4" name="Slide Number Placeholder 3"/>
          <p:cNvSpPr>
            <a:spLocks noGrp="1"/>
          </p:cNvSpPr>
          <p:nvPr>
            <p:ph type="sldNum" sz="quarter" idx="5"/>
          </p:nvPr>
        </p:nvSpPr>
        <p:spPr/>
        <p:txBody>
          <a:bodyPr/>
          <a:lstStyle/>
          <a:p>
            <a:fld id="{065E61C6-C2E9-8C4B-A7F2-C0544F7348CB}" type="slidenum">
              <a:rPr lang="en-GB"/>
              <a:pPr/>
              <a:t>18</a:t>
            </a:fld>
            <a:endParaRPr lang="en-GB"/>
          </a:p>
        </p:txBody>
      </p:sp>
    </p:spTree>
    <p:extLst>
      <p:ext uri="{BB962C8B-B14F-4D97-AF65-F5344CB8AC3E}">
        <p14:creationId xmlns:p14="http://schemas.microsoft.com/office/powerpoint/2010/main" val="330181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1</a:t>
            </a:fld>
            <a:endParaRPr lang="en-GB"/>
          </a:p>
        </p:txBody>
      </p:sp>
    </p:spTree>
    <p:extLst>
      <p:ext uri="{BB962C8B-B14F-4D97-AF65-F5344CB8AC3E}">
        <p14:creationId xmlns:p14="http://schemas.microsoft.com/office/powerpoint/2010/main" val="3532634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see here how the concept of normal distribution is mapped onto an SPC chart.</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19</a:t>
            </a:fld>
            <a:endParaRPr lang="en-GB"/>
          </a:p>
        </p:txBody>
      </p:sp>
    </p:spTree>
    <p:extLst>
      <p:ext uri="{BB962C8B-B14F-4D97-AF65-F5344CB8AC3E}">
        <p14:creationId xmlns:p14="http://schemas.microsoft.com/office/powerpoint/2010/main" val="2219452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0" i="0" dirty="0">
                <a:solidFill>
                  <a:schemeClr val="tx1"/>
                </a:solidFill>
              </a:rPr>
              <a:t>Sigma lines/Upper and Lower Control Limits.</a:t>
            </a:r>
          </a:p>
          <a:p>
            <a:pPr marL="0" indent="0">
              <a:buNone/>
            </a:pPr>
            <a:endParaRPr lang="en-GB" sz="1200" b="0" i="0" dirty="0">
              <a:solidFill>
                <a:schemeClr val="tx1"/>
              </a:solidFill>
            </a:endParaRPr>
          </a:p>
          <a:p>
            <a:pPr marL="0" indent="0">
              <a:buNone/>
            </a:pPr>
            <a:r>
              <a:rPr lang="en-GB" sz="1200" b="0" i="0" dirty="0">
                <a:solidFill>
                  <a:schemeClr val="tx1"/>
                </a:solidFill>
              </a:rPr>
              <a:t>How to use them?</a:t>
            </a:r>
          </a:p>
          <a:p>
            <a:pPr marL="0" indent="0">
              <a:buNone/>
            </a:pPr>
            <a:endParaRPr lang="en-GB" sz="1200" b="0" i="0" dirty="0">
              <a:solidFill>
                <a:schemeClr val="tx1"/>
              </a:solidFill>
            </a:endParaRPr>
          </a:p>
          <a:p>
            <a:pPr marL="0" indent="0">
              <a:buNone/>
            </a:pPr>
            <a:r>
              <a:rPr lang="en-GB" sz="1200" b="0" i="0" dirty="0">
                <a:solidFill>
                  <a:schemeClr val="tx1"/>
                </a:solidFill>
              </a:rPr>
              <a:t>An SPC chart has a mean line and two control lines above and below the mean line, both of which allow more statistical interpretation.</a:t>
            </a:r>
          </a:p>
          <a:p>
            <a:pPr marL="0" indent="0">
              <a:buNone/>
            </a:pPr>
            <a:endParaRPr lang="en-GB" sz="1200" b="0" i="0" dirty="0">
              <a:solidFill>
                <a:schemeClr val="tx1"/>
              </a:solidFill>
            </a:endParaRPr>
          </a:p>
          <a:p>
            <a:pPr marL="0" indent="0">
              <a:buNone/>
            </a:pPr>
            <a:r>
              <a:rPr lang="en-GB" sz="1200" b="0" i="0" dirty="0">
                <a:solidFill>
                  <a:schemeClr val="tx1"/>
                </a:solidFill>
              </a:rPr>
              <a:t>The rationale for the use of three sigma limits includes:</a:t>
            </a:r>
          </a:p>
          <a:p>
            <a:pPr marL="0" indent="0">
              <a:buNone/>
            </a:pPr>
            <a:endParaRPr lang="en-GB" sz="1200" b="0" i="0" dirty="0">
              <a:solidFill>
                <a:schemeClr val="tx1"/>
              </a:solidFill>
            </a:endParaRPr>
          </a:p>
          <a:p>
            <a:pPr marL="0" indent="0">
              <a:buNone/>
            </a:pPr>
            <a:r>
              <a:rPr lang="en-GB" sz="1200" b="0" i="0" dirty="0">
                <a:solidFill>
                  <a:schemeClr val="tx1"/>
                </a:solidFill>
              </a:rPr>
              <a:t>The limits have a basis in statistical theory </a:t>
            </a:r>
          </a:p>
          <a:p>
            <a:pPr marL="0" indent="0">
              <a:buNone/>
            </a:pPr>
            <a:endParaRPr lang="en-GB" sz="1200" b="0" i="0" dirty="0">
              <a:solidFill>
                <a:schemeClr val="tx1"/>
              </a:solidFill>
            </a:endParaRPr>
          </a:p>
          <a:p>
            <a:pPr marL="0" indent="0">
              <a:buNone/>
            </a:pPr>
            <a:r>
              <a:rPr lang="en-GB" sz="1200" b="0" i="0" dirty="0">
                <a:solidFill>
                  <a:schemeClr val="tx1"/>
                </a:solidFill>
              </a:rPr>
              <a:t>The limits have proven in practice to distinguish between special and common causes of variation</a:t>
            </a:r>
          </a:p>
          <a:p>
            <a:pPr marL="0" indent="0">
              <a:buNone/>
            </a:pPr>
            <a:endParaRPr lang="en-GB" sz="1200" b="0" i="0" dirty="0">
              <a:solidFill>
                <a:schemeClr val="tx1"/>
              </a:solidFill>
            </a:endParaRPr>
          </a:p>
          <a:p>
            <a:pPr marL="0" indent="0">
              <a:buNone/>
            </a:pPr>
            <a:r>
              <a:rPr lang="en-GB" sz="1200" b="0" i="0" dirty="0">
                <a:solidFill>
                  <a:schemeClr val="tx1"/>
                </a:solidFill>
              </a:rPr>
              <a:t>In most cases, use of the limits will help reduce over-reaction or under-reaction to variation in the process</a:t>
            </a:r>
          </a:p>
          <a:p>
            <a:pPr marL="0" indent="0">
              <a:buNone/>
            </a:pPr>
            <a:endParaRPr lang="en-GB" sz="1200" b="0" i="0" dirty="0">
              <a:solidFill>
                <a:schemeClr val="tx1"/>
              </a:solidFill>
            </a:endParaRPr>
          </a:p>
          <a:p>
            <a:pPr marL="0" indent="0">
              <a:buNone/>
            </a:pPr>
            <a:r>
              <a:rPr lang="en-GB" sz="1200" b="0" i="0" dirty="0">
                <a:solidFill>
                  <a:schemeClr val="tx1"/>
                </a:solidFill>
              </a:rPr>
              <a:t>The limits help us consider the magnitude of the variation that is built into the process (for example, sometimes the improvement is that we see less variation as indicated by the upper and lower control limits.</a:t>
            </a:r>
          </a:p>
          <a:p>
            <a:pPr marL="0" indent="0">
              <a:buNone/>
            </a:pPr>
            <a:endParaRPr lang="en-GB" sz="1200" b="0" i="0" dirty="0">
              <a:solidFill>
                <a:schemeClr val="tx1"/>
              </a:solidFill>
            </a:endParaRPr>
          </a:p>
          <a:p>
            <a:pPr marL="0" indent="0">
              <a:buNone/>
            </a:pPr>
            <a:r>
              <a:rPr lang="en-GB" sz="1200" b="0" i="0" dirty="0">
                <a:solidFill>
                  <a:schemeClr val="tx1"/>
                </a:solidFill>
              </a:rPr>
              <a:t>For meaningful analysis of a SPC chart you need a minimum of 20 data points to create a statistically valid chart. </a:t>
            </a:r>
          </a:p>
          <a:p>
            <a:pPr marL="0" indent="0">
              <a:buNone/>
            </a:pPr>
            <a:endParaRPr lang="en-GB" sz="1200" b="0" i="0" dirty="0">
              <a:solidFill>
                <a:schemeClr val="tx1"/>
              </a:solidFill>
            </a:endParaRPr>
          </a:p>
          <a:p>
            <a:pPr marL="0" indent="0">
              <a:buNone/>
            </a:pPr>
            <a:r>
              <a:rPr lang="en-GB" sz="1200" b="0" i="0" dirty="0">
                <a:solidFill>
                  <a:schemeClr val="tx1"/>
                </a:solidFill>
              </a:rPr>
              <a:t>There are different types of SPC charts, however, the standard chart we use is an known as an x-MR chart or I-Chart.</a:t>
            </a:r>
          </a:p>
          <a:p>
            <a:pPr marL="0" indent="0">
              <a:buNone/>
            </a:pPr>
            <a:endParaRPr lang="en-GB" sz="1200" b="0" i="0" dirty="0">
              <a:solidFill>
                <a:schemeClr val="tx1"/>
              </a:solidFill>
            </a:endParaRPr>
          </a:p>
          <a:p>
            <a:pPr marL="0" indent="0">
              <a:buNone/>
            </a:pPr>
            <a:r>
              <a:rPr lang="en-GB" sz="1200" b="0" i="1" dirty="0">
                <a:solidFill>
                  <a:schemeClr val="tx1"/>
                </a:solidFill>
              </a:rPr>
              <a:t>References:</a:t>
            </a:r>
          </a:p>
          <a:p>
            <a:pPr marL="0" indent="0">
              <a:buNone/>
            </a:pPr>
            <a:r>
              <a:rPr lang="en-GB" sz="1200" b="0" i="0" dirty="0">
                <a:solidFill>
                  <a:schemeClr val="tx1"/>
                </a:solidFill>
              </a:rPr>
              <a:t>NHS England. Making Data Count. https://</a:t>
            </a:r>
            <a:r>
              <a:rPr lang="en-GB" sz="1200" b="0" i="0" dirty="0" err="1">
                <a:solidFill>
                  <a:schemeClr val="tx1"/>
                </a:solidFill>
              </a:rPr>
              <a:t>www.england.nhs.uk</a:t>
            </a:r>
            <a:r>
              <a:rPr lang="en-GB" sz="1200" b="0" i="0" dirty="0">
                <a:solidFill>
                  <a:schemeClr val="tx1"/>
                </a:solidFill>
              </a:rPr>
              <a:t>/publication/making-data-count/ </a:t>
            </a:r>
          </a:p>
          <a:p>
            <a:pPr marL="0" indent="0">
              <a:buNone/>
            </a:pPr>
            <a:r>
              <a:rPr lang="en-GB" sz="1200" b="0" i="0" dirty="0">
                <a:solidFill>
                  <a:schemeClr val="tx1"/>
                </a:solidFill>
              </a:rPr>
              <a:t>​Provost, L. P. and Murray, S. (2011). </a:t>
            </a:r>
            <a:r>
              <a:rPr lang="en-GB" sz="1200" b="0" i="1" dirty="0">
                <a:solidFill>
                  <a:schemeClr val="tx1"/>
                </a:solidFill>
              </a:rPr>
              <a:t>The Health Care Data Guide: Learning from Data for Improvement</a:t>
            </a:r>
            <a:r>
              <a:rPr lang="en-GB" sz="1200" b="0" i="0" dirty="0">
                <a:solidFill>
                  <a:schemeClr val="tx1"/>
                </a:solidFill>
              </a:rPr>
              <a:t>. Jossey-Bass.</a:t>
            </a:r>
          </a:p>
          <a:p>
            <a:pPr marL="0" indent="0">
              <a:buNone/>
            </a:pPr>
            <a:r>
              <a:rPr lang="en-GB" sz="1200" b="0" i="1" dirty="0">
                <a:solidFill>
                  <a:schemeClr val="tx1"/>
                </a:solidFill>
              </a:rPr>
              <a:t> </a:t>
            </a:r>
          </a:p>
          <a:p>
            <a:pPr marL="0" indent="0">
              <a:buNone/>
            </a:pPr>
            <a:endParaRPr lang="en-GB" sz="1200" b="0" i="0" dirty="0">
              <a:solidFill>
                <a:schemeClr val="tx1"/>
              </a:solidFill>
            </a:endParaRPr>
          </a:p>
          <a:p>
            <a:pPr marL="0" indent="0">
              <a:buNone/>
            </a:pPr>
            <a:endParaRPr lang="en-GB" sz="1200" b="0" i="0" dirty="0">
              <a:solidFill>
                <a:schemeClr val="tx1"/>
              </a:solidFill>
            </a:endParaRPr>
          </a:p>
          <a:p>
            <a:pPr marL="0" indent="0">
              <a:buNone/>
            </a:pPr>
            <a:endParaRPr lang="en-GB" sz="1200" b="0" i="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20</a:t>
            </a:fld>
            <a:endParaRPr lang="en-GB"/>
          </a:p>
        </p:txBody>
      </p:sp>
    </p:spTree>
    <p:extLst>
      <p:ext uri="{BB962C8B-B14F-4D97-AF65-F5344CB8AC3E}">
        <p14:creationId xmlns:p14="http://schemas.microsoft.com/office/powerpoint/2010/main" val="2364454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Here is an example dataset looking at Lewis Hamilton’s career positions, charted over time. We are going to take this data and plot it on an SPC. You will then have a go yourselves at creating an SPC from some provided data. </a:t>
            </a:r>
          </a:p>
        </p:txBody>
      </p:sp>
      <p:sp>
        <p:nvSpPr>
          <p:cNvPr id="4" name="Slide Number Placeholder 3"/>
          <p:cNvSpPr>
            <a:spLocks noGrp="1"/>
          </p:cNvSpPr>
          <p:nvPr>
            <p:ph type="sldNum" sz="quarter" idx="5"/>
          </p:nvPr>
        </p:nvSpPr>
        <p:spPr/>
        <p:txBody>
          <a:bodyPr/>
          <a:lstStyle/>
          <a:p>
            <a:fld id="{065E61C6-C2E9-8C4B-A7F2-C0544F7348CB}" type="slidenum">
              <a:rPr lang="en-GB"/>
              <a:pPr/>
              <a:t>21</a:t>
            </a:fld>
            <a:endParaRPr lang="en-GB"/>
          </a:p>
        </p:txBody>
      </p:sp>
    </p:spTree>
    <p:extLst>
      <p:ext uri="{BB962C8B-B14F-4D97-AF65-F5344CB8AC3E}">
        <p14:creationId xmlns:p14="http://schemas.microsoft.com/office/powerpoint/2010/main" val="3365890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solidFill>
                  <a:schemeClr val="tx1"/>
                </a:solidFill>
                <a:latin typeface="DM Sans" pitchFamily="2" charset="77"/>
              </a:rPr>
              <a:t>See activity 7.2 – live demonstration of NHS SPC tool</a:t>
            </a:r>
          </a:p>
          <a:p>
            <a:pPr marL="0" indent="0">
              <a:buNone/>
            </a:pPr>
            <a:endParaRPr lang="en-GB" sz="1200" b="1" dirty="0">
              <a:solidFill>
                <a:schemeClr val="tx1"/>
              </a:solidFill>
              <a:latin typeface="DM Sans" pitchFamily="2" charset="77"/>
            </a:endParaRPr>
          </a:p>
          <a:p>
            <a:pPr marL="0" indent="0">
              <a:buNone/>
            </a:pPr>
            <a:r>
              <a:rPr lang="en-GB" sz="1200" b="1" dirty="0">
                <a:solidFill>
                  <a:schemeClr val="tx1"/>
                </a:solidFill>
                <a:latin typeface="DM Sans" pitchFamily="2" charset="77"/>
              </a:rPr>
              <a:t>10 mins</a:t>
            </a:r>
          </a:p>
          <a:p>
            <a:pPr marL="0" indent="0">
              <a:buNone/>
            </a:pPr>
            <a:endParaRPr lang="en-GB" sz="1200" b="1" dirty="0">
              <a:solidFill>
                <a:schemeClr val="tx1"/>
              </a:solidFill>
              <a:latin typeface="DM Sans" pitchFamily="2" charset="77"/>
            </a:endParaRPr>
          </a:p>
          <a:p>
            <a:pPr marL="0" indent="0">
              <a:buNone/>
            </a:pPr>
            <a:r>
              <a:rPr lang="en-GB" sz="1200" b="1" dirty="0">
                <a:solidFill>
                  <a:schemeClr val="tx1"/>
                </a:solidFill>
                <a:latin typeface="DM Sans" pitchFamily="2" charset="77"/>
              </a:rPr>
              <a:t>Explain the general layout, entering data, quick glimpse of chart.</a:t>
            </a:r>
            <a:endParaRPr lang="en-GB" sz="1200" dirty="0">
              <a:solidFill>
                <a:schemeClr val="tx1"/>
              </a:solidFill>
              <a:latin typeface="DM Sans" pitchFamily="2" charset="77"/>
            </a:endParaRPr>
          </a:p>
          <a:p>
            <a:pPr marL="171450" indent="-171450"/>
            <a:endParaRPr lang="en-GB" sz="1200" dirty="0">
              <a:solidFill>
                <a:schemeClr val="tx1"/>
              </a:solidFill>
              <a:latin typeface="DM Sans" pitchFamily="2" charset="77"/>
            </a:endParaRPr>
          </a:p>
          <a:p>
            <a:endParaRPr lang="en-US"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22</a:t>
            </a:fld>
            <a:endParaRPr lang="en-GB"/>
          </a:p>
        </p:txBody>
      </p:sp>
    </p:spTree>
    <p:extLst>
      <p:ext uri="{BB962C8B-B14F-4D97-AF65-F5344CB8AC3E}">
        <p14:creationId xmlns:p14="http://schemas.microsoft.com/office/powerpoint/2010/main" val="2160750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1" dirty="0">
              <a:latin typeface="DM Sans" pitchFamily="2" charset="77"/>
            </a:endParaRPr>
          </a:p>
          <a:p>
            <a:r>
              <a:rPr lang="en-US" sz="1200" i="1" dirty="0">
                <a:latin typeface="DM Sans" pitchFamily="2" charset="77"/>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DM Sans" pitchFamily="2" charset="77"/>
                <a:ea typeface="Calibri" panose="020F0502020204030204" pitchFamily="34" charset="0"/>
                <a:cs typeface="Times New Roman" panose="02020603050405020304" pitchFamily="18" charset="0"/>
              </a:rPr>
              <a:t>Deming, W. E. (1992). </a:t>
            </a:r>
            <a:r>
              <a:rPr lang="en-US" sz="1200" i="1" dirty="0">
                <a:effectLst/>
                <a:latin typeface="DM Sans" pitchFamily="2" charset="77"/>
                <a:ea typeface="Calibri" panose="020F0502020204030204" pitchFamily="34" charset="0"/>
                <a:cs typeface="Times New Roman" panose="02020603050405020304" pitchFamily="18" charset="0"/>
              </a:rPr>
              <a:t>Out of the Crisis</a:t>
            </a:r>
            <a:r>
              <a:rPr lang="en-US" sz="1200" dirty="0">
                <a:effectLst/>
                <a:latin typeface="DM Sans" pitchFamily="2" charset="77"/>
                <a:ea typeface="Calibri" panose="020F0502020204030204" pitchFamily="34" charset="0"/>
                <a:cs typeface="Times New Roman" panose="02020603050405020304" pitchFamily="18" charset="0"/>
              </a:rPr>
              <a:t>. The MIT Press.</a:t>
            </a:r>
            <a:endParaRPr lang="en-GB" sz="1200" dirty="0">
              <a:effectLst/>
              <a:latin typeface="DM Sans" pitchFamily="2" charset="77"/>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065E61C6-C2E9-8C4B-A7F2-C0544F7348CB}" type="slidenum">
              <a:rPr lang="en-GB"/>
              <a:pPr/>
              <a:t>23</a:t>
            </a:fld>
            <a:endParaRPr lang="en-GB"/>
          </a:p>
        </p:txBody>
      </p:sp>
    </p:spTree>
    <p:extLst>
      <p:ext uri="{BB962C8B-B14F-4D97-AF65-F5344CB8AC3E}">
        <p14:creationId xmlns:p14="http://schemas.microsoft.com/office/powerpoint/2010/main" val="3433074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627" indent="0">
              <a:buNone/>
            </a:pPr>
            <a:r>
              <a:rPr lang="en-GB" dirty="0">
                <a:solidFill>
                  <a:srgbClr val="202124"/>
                </a:solidFill>
                <a:effectLst/>
              </a:rPr>
              <a:t>The system of profound knowledge is a framework introduced by Deming to be used in quality planning. It encourages users to break down a range of variables that impact on the success of change ideas and programmes.</a:t>
            </a:r>
            <a:endParaRPr lang="en-GB" b="0" dirty="0"/>
          </a:p>
          <a:p>
            <a:pPr marL="336077" indent="-171450">
              <a:buFont typeface="Arial" panose="020B0604020202020204" pitchFamily="34" charset="0"/>
              <a:buChar char="•"/>
            </a:pPr>
            <a:r>
              <a:rPr lang="en-GB" b="0" dirty="0"/>
              <a:t>Appreciation of a system/understanding of variation – how do we get just enough data to help us understand our systems and the variation within them?</a:t>
            </a:r>
          </a:p>
          <a:p>
            <a:pPr marL="336077" indent="-171450">
              <a:buFont typeface="Arial" panose="020B0604020202020204" pitchFamily="34" charset="0"/>
              <a:buChar char="•"/>
            </a:pPr>
            <a:r>
              <a:rPr lang="en-GB" b="0" dirty="0"/>
              <a:t>Theory of knowledge – we see this in practice in our PDSA cycles, we have a theory of what will happen – our prediction of change is our theory of knowledge.</a:t>
            </a:r>
          </a:p>
          <a:p>
            <a:pPr marL="336077" indent="-171450">
              <a:buFont typeface="Arial" panose="020B0604020202020204" pitchFamily="34" charset="0"/>
              <a:buChar char="•"/>
            </a:pPr>
            <a:r>
              <a:rPr lang="en-GB" b="0" dirty="0"/>
              <a:t>Human behaviour – understanding why people act as they do. You will hear us say things like QI is 80% people and 20% theory. This is the human side of change. It is a large part of our work as improvers to consider human behaviour. Convergent and divergent thinking helps us support the human side of change.</a:t>
            </a:r>
          </a:p>
          <a:p>
            <a:pPr marL="164627" indent="0">
              <a:buNone/>
            </a:pPr>
            <a:endParaRPr lang="en-GB" b="0" dirty="0"/>
          </a:p>
          <a:p>
            <a:pPr marL="164627" indent="0">
              <a:buNone/>
            </a:pPr>
            <a:r>
              <a:rPr lang="en-GB" b="0" i="1" dirty="0"/>
              <a:t>Reference:</a:t>
            </a:r>
            <a:endParaRPr lang="en-GB" b="0" dirty="0"/>
          </a:p>
          <a:p>
            <a:pPr marL="164627" marR="0" lvl="0" indent="0" algn="l" defTabSz="914400" rtl="0" eaLnBrk="1" fontAlgn="auto" latinLnBrk="0" hangingPunct="1">
              <a:lnSpc>
                <a:spcPct val="100000"/>
              </a:lnSpc>
              <a:spcBef>
                <a:spcPts val="0"/>
              </a:spcBef>
              <a:spcAft>
                <a:spcPts val="0"/>
              </a:spcAft>
              <a:buClrTx/>
              <a:buSzTx/>
              <a:buFontTx/>
              <a:buNone/>
              <a:tabLst/>
              <a:defRPr/>
            </a:pPr>
            <a:r>
              <a:rPr lang="en-US" sz="1200" b="0" dirty="0"/>
              <a:t>Deming, W. E. (1992). Out of the Crisis. The MIT Press.</a:t>
            </a:r>
            <a:endParaRPr lang="en-GB" b="0" dirty="0"/>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24</a:t>
            </a:fld>
            <a:endParaRPr lang="en-GB"/>
          </a:p>
        </p:txBody>
      </p:sp>
    </p:spTree>
    <p:extLst>
      <p:ext uri="{BB962C8B-B14F-4D97-AF65-F5344CB8AC3E}">
        <p14:creationId xmlns:p14="http://schemas.microsoft.com/office/powerpoint/2010/main" val="1168509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buNone/>
            </a:pPr>
            <a:r>
              <a:rPr lang="en-GB" b="0" dirty="0"/>
              <a:t>There are two different types of variation:</a:t>
            </a:r>
          </a:p>
          <a:p>
            <a:pPr marL="0" indent="0">
              <a:buClr>
                <a:schemeClr val="dk1"/>
              </a:buClr>
              <a:buSzPts val="1200"/>
              <a:buNone/>
            </a:pPr>
            <a:endParaRPr lang="en-GB" dirty="0"/>
          </a:p>
          <a:p>
            <a:pPr marL="218793" indent="-218793">
              <a:buClr>
                <a:schemeClr val="dk1"/>
              </a:buClr>
              <a:buSzPts val="1200"/>
              <a:buFont typeface="Calibri"/>
              <a:buAutoNum type="arabicPeriod"/>
            </a:pPr>
            <a:r>
              <a:rPr lang="en-GB" b="1" dirty="0"/>
              <a:t>Common cause variation</a:t>
            </a:r>
            <a:br>
              <a:rPr lang="en-GB" b="0" dirty="0"/>
            </a:br>
            <a:r>
              <a:rPr lang="en-GB" b="0" dirty="0"/>
              <a:t>This is also known as normal variation. It is the day-to-day data that you will see, fluctuating up and down. For example – the number of births in London is around 300–350 per day or if I plotted my mean systolic blood pressure by minute it will go up and down around say 5–10mmHg.</a:t>
            </a:r>
            <a:endParaRPr lang="en-GB" dirty="0"/>
          </a:p>
          <a:p>
            <a:pPr marL="218793" indent="-218793">
              <a:buClr>
                <a:schemeClr val="dk1"/>
              </a:buClr>
              <a:buSzPts val="1200"/>
              <a:buFont typeface="Calibri"/>
              <a:buAutoNum type="arabicPeriod"/>
            </a:pPr>
            <a:r>
              <a:rPr lang="en-GB" b="1" dirty="0"/>
              <a:t>Special cause variation</a:t>
            </a:r>
            <a:br>
              <a:rPr lang="en-GB" b="0" dirty="0"/>
            </a:br>
            <a:r>
              <a:rPr lang="en-GB" dirty="0"/>
              <a:t>Is due to irregular or unnatural causes that are not inherent in the design of the process i.e. a change is present in the data caused by a specific factor. For example – if I was to make a New Year’s Resolution to improve my physical fitness and plot my resting heart rate by the hour during my first run of the year then you would definitely see that in the data. </a:t>
            </a:r>
          </a:p>
          <a:p>
            <a:pPr marL="218793" indent="-145862">
              <a:buClr>
                <a:schemeClr val="dk1"/>
              </a:buClr>
              <a:buSzPts val="1200"/>
              <a:buNone/>
            </a:pPr>
            <a:endParaRPr lang="en-GB" b="0" dirty="0"/>
          </a:p>
          <a:p>
            <a:pPr marL="0" indent="0">
              <a:buClr>
                <a:schemeClr val="dk1"/>
              </a:buClr>
              <a:buSzPts val="1200"/>
              <a:buNone/>
            </a:pPr>
            <a:r>
              <a:rPr lang="en-GB" b="0" dirty="0"/>
              <a:t>Many people assume this means that common cause is good and special cause is bad – this is not necessarily the case!</a:t>
            </a:r>
          </a:p>
          <a:p>
            <a:pPr marL="0" indent="0">
              <a:buClr>
                <a:schemeClr val="dk1"/>
              </a:buClr>
              <a:buSzPts val="1200"/>
              <a:buNone/>
            </a:pPr>
            <a:r>
              <a:rPr lang="en-GB" b="0" dirty="0"/>
              <a:t> </a:t>
            </a:r>
          </a:p>
          <a:p>
            <a:pPr marL="0" indent="0">
              <a:buClr>
                <a:schemeClr val="dk1"/>
              </a:buClr>
              <a:buSzPts val="1200"/>
              <a:buNone/>
            </a:pPr>
            <a:r>
              <a:rPr lang="en-GB" b="0" dirty="0"/>
              <a:t>Just because common cause is stable and predictable doesn’t always mean it’s good. For example, if my resting heart rate was consistently around 170 and stable, then that wouldn’t be good. Similarly, if I weighed 18 stone and over a year it went down week by week to 15 stone because of a healthy diet and regular exercise then this would be a good thing, and is also known as special cause variation.</a:t>
            </a:r>
            <a:endParaRPr lang="en-GB" dirty="0"/>
          </a:p>
          <a:p>
            <a:pPr marL="0" indent="0">
              <a:buClr>
                <a:schemeClr val="dk1"/>
              </a:buClr>
              <a:buSzPts val="1200"/>
              <a:buNone/>
            </a:pPr>
            <a:endParaRPr lang="en-GB" b="0" dirty="0"/>
          </a:p>
          <a:p>
            <a:pPr marL="0" indent="0">
              <a:buClr>
                <a:schemeClr val="dk1"/>
              </a:buClr>
              <a:buSzPts val="1200"/>
              <a:buNone/>
            </a:pPr>
            <a:endParaRPr lang="en-GB" b="0" dirty="0"/>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25</a:t>
            </a:fld>
            <a:endParaRPr lang="en-GB"/>
          </a:p>
        </p:txBody>
      </p:sp>
    </p:spTree>
    <p:extLst>
      <p:ext uri="{BB962C8B-B14F-4D97-AF65-F5344CB8AC3E}">
        <p14:creationId xmlns:p14="http://schemas.microsoft.com/office/powerpoint/2010/main" val="6472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buNone/>
            </a:pPr>
            <a:r>
              <a:rPr lang="en-GB" b="0" dirty="0"/>
              <a:t>Here are two types of special cause:</a:t>
            </a:r>
          </a:p>
          <a:p>
            <a:pPr marL="0" indent="0">
              <a:buClr>
                <a:schemeClr val="dk1"/>
              </a:buClr>
              <a:buSzPts val="1200"/>
              <a:buNone/>
            </a:pPr>
            <a:endParaRPr lang="en-GB" dirty="0"/>
          </a:p>
          <a:p>
            <a:pPr marL="164095" indent="-164095">
              <a:buClr>
                <a:schemeClr val="dk1"/>
              </a:buClr>
              <a:buSzPts val="1200"/>
              <a:buFont typeface="Arial" panose="020B0604020202020204" pitchFamily="34" charset="0"/>
              <a:buChar char="•"/>
            </a:pPr>
            <a:r>
              <a:rPr lang="en-GB" b="0" dirty="0"/>
              <a:t>Unintentional</a:t>
            </a:r>
            <a:endParaRPr lang="en-GB" dirty="0"/>
          </a:p>
          <a:p>
            <a:pPr marL="164095" indent="-164095">
              <a:buClr>
                <a:schemeClr val="dk1"/>
              </a:buClr>
              <a:buSzPts val="1200"/>
              <a:buFont typeface="Arial" panose="020B0604020202020204" pitchFamily="34" charset="0"/>
              <a:buChar char="•"/>
            </a:pPr>
            <a:r>
              <a:rPr lang="en-GB" b="0" dirty="0"/>
              <a:t>Intentional </a:t>
            </a:r>
            <a:endParaRPr lang="en-GB" dirty="0"/>
          </a:p>
          <a:p>
            <a:pPr marL="0" indent="0">
              <a:buClr>
                <a:schemeClr val="dk1"/>
              </a:buClr>
              <a:buSzPts val="1200"/>
              <a:buNone/>
            </a:pPr>
            <a:endParaRPr lang="en-GB" b="0" dirty="0"/>
          </a:p>
          <a:p>
            <a:pPr marL="0" indent="0">
              <a:buClr>
                <a:schemeClr val="dk1"/>
              </a:buClr>
              <a:buSzPts val="1200"/>
              <a:buNone/>
            </a:pPr>
            <a:r>
              <a:rPr lang="en-GB" b="1" i="0" dirty="0"/>
              <a:t>Can anyone think of an example of unintentional special cause variation that is happening in your workplace at the moment?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26</a:t>
            </a:fld>
            <a:endParaRPr lang="en-GB"/>
          </a:p>
        </p:txBody>
      </p:sp>
    </p:spTree>
    <p:extLst>
      <p:ext uri="{BB962C8B-B14F-4D97-AF65-F5344CB8AC3E}">
        <p14:creationId xmlns:p14="http://schemas.microsoft.com/office/powerpoint/2010/main" val="2156932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DM Sans" pitchFamily="2" charset="77"/>
                <a:ea typeface="Quattrocento Sans"/>
                <a:cs typeface="Quattrocento Sans"/>
                <a:sym typeface="Quattrocento Sans"/>
              </a:rPr>
              <a:t>This slide set uses the rules for interpretation highlighted by NHSE. Some organisations may use slightly different rules.</a:t>
            </a:r>
          </a:p>
          <a:p>
            <a:endParaRPr lang="en-GB" sz="1200" kern="1200" dirty="0">
              <a:solidFill>
                <a:schemeClr val="tx1"/>
              </a:solidFill>
              <a:latin typeface="DM Sans" pitchFamily="2" charset="77"/>
              <a:ea typeface="Quattrocento Sans"/>
              <a:cs typeface="Quattrocento Sans"/>
              <a:sym typeface="Quattrocento Sans"/>
            </a:endParaRPr>
          </a:p>
          <a:p>
            <a:r>
              <a:rPr lang="en-GB" sz="1200" kern="1200" dirty="0">
                <a:solidFill>
                  <a:schemeClr val="tx1"/>
                </a:solidFill>
                <a:latin typeface="DM Sans" pitchFamily="2" charset="77"/>
                <a:ea typeface="Quattrocento Sans"/>
                <a:cs typeface="Quattrocento Sans"/>
                <a:sym typeface="Quattrocento Sans"/>
              </a:rPr>
              <a:t>RULE 1:</a:t>
            </a:r>
            <a:endParaRPr lang="en-GB" sz="1200" kern="1200" dirty="0">
              <a:solidFill>
                <a:schemeClr val="tx1"/>
              </a:solidFill>
              <a:latin typeface="DM Sans" pitchFamily="2" charset="77"/>
              <a:ea typeface="+mn-ea"/>
              <a:cs typeface="+mn-cs"/>
            </a:endParaRPr>
          </a:p>
          <a:p>
            <a:r>
              <a:rPr lang="en-GB" sz="1200" kern="1200" dirty="0">
                <a:solidFill>
                  <a:schemeClr val="tx1"/>
                </a:solidFill>
                <a:latin typeface="DM Sans" pitchFamily="2" charset="77"/>
                <a:ea typeface="Quattrocento Sans"/>
                <a:cs typeface="Quattrocento Sans"/>
                <a:sym typeface="Quattrocento Sans"/>
              </a:rPr>
              <a:t>A single point outside the control limits</a:t>
            </a:r>
          </a:p>
          <a:p>
            <a:pPr marL="0" indent="0" defTabSz="875172">
              <a:buClrTx/>
              <a:buSzTx/>
              <a:buNone/>
              <a:defRPr/>
            </a:pPr>
            <a:endParaRPr lang="en-GB" sz="1200" b="1" dirty="0">
              <a:solidFill>
                <a:schemeClr val="tx1"/>
              </a:solidFill>
              <a:latin typeface="DM Sans" pitchFamily="2" charset="77"/>
            </a:endParaRPr>
          </a:p>
          <a:p>
            <a:pPr marL="0" indent="0" defTabSz="875172">
              <a:buClrTx/>
              <a:buSzTx/>
              <a:buNone/>
              <a:defRPr/>
            </a:pPr>
            <a:r>
              <a:rPr lang="en-GB" sz="1200" b="1" dirty="0">
                <a:solidFill>
                  <a:schemeClr val="tx1"/>
                </a:solidFill>
                <a:latin typeface="DM Sans" pitchFamily="2" charset="77"/>
              </a:rPr>
              <a:t>Fun Fact</a:t>
            </a:r>
            <a:r>
              <a:rPr lang="en-GB" sz="1200" dirty="0">
                <a:solidFill>
                  <a:schemeClr val="tx1"/>
                </a:solidFill>
                <a:latin typeface="DM Sans" pitchFamily="2" charset="77"/>
              </a:rPr>
              <a:t>: Christmas Day creates an astronomical point for nearly any measure you look at!</a:t>
            </a:r>
          </a:p>
          <a:p>
            <a:pPr marL="0" indent="0" defTabSz="875172">
              <a:buClrTx/>
              <a:buSzTx/>
              <a:buNone/>
              <a:defRPr/>
            </a:pPr>
            <a:endParaRPr lang="en-GB" sz="1200" dirty="0">
              <a:solidFill>
                <a:schemeClr val="tx1"/>
              </a:solidFill>
              <a:latin typeface="DM Sans" pitchFamily="2" charset="77"/>
            </a:endParaRPr>
          </a:p>
          <a:p>
            <a:r>
              <a:rPr lang="en-GB" sz="1200" kern="1200" dirty="0">
                <a:solidFill>
                  <a:schemeClr val="tx1"/>
                </a:solidFill>
                <a:latin typeface="DM Sans" pitchFamily="2" charset="77"/>
                <a:ea typeface="Quattrocento Sans"/>
                <a:cs typeface="Quattrocento Sans"/>
                <a:sym typeface="Quattrocento Sans"/>
              </a:rPr>
              <a:t>RULE 2:</a:t>
            </a:r>
            <a:endParaRPr lang="en-GB" sz="1200" kern="1200" dirty="0">
              <a:solidFill>
                <a:schemeClr val="tx1"/>
              </a:solidFill>
              <a:latin typeface="DM Sans" pitchFamily="2" charset="77"/>
              <a:ea typeface="+mn-ea"/>
              <a:cs typeface="+mn-cs"/>
            </a:endParaRPr>
          </a:p>
          <a:p>
            <a:r>
              <a:rPr lang="en-GB" sz="1200" kern="1200" dirty="0">
                <a:solidFill>
                  <a:schemeClr val="tx1"/>
                </a:solidFill>
                <a:latin typeface="DM Sans" pitchFamily="2" charset="77"/>
                <a:ea typeface="Quattrocento Sans"/>
                <a:cs typeface="Quattrocento Sans"/>
                <a:sym typeface="Quattrocento Sans"/>
              </a:rPr>
              <a:t>2 out of 3 consecutive points</a:t>
            </a:r>
            <a:r>
              <a:rPr lang="en-GB" sz="1200" kern="1200" dirty="0">
                <a:solidFill>
                  <a:schemeClr val="tx1"/>
                </a:solidFill>
                <a:latin typeface="DM Sans" pitchFamily="2" charset="77"/>
                <a:ea typeface="+mn-ea"/>
                <a:cs typeface="+mn-cs"/>
                <a:sym typeface="Quattrocento Sans"/>
              </a:rPr>
              <a:t> n</a:t>
            </a:r>
            <a:r>
              <a:rPr lang="en-GB" sz="1200" kern="1200" dirty="0">
                <a:solidFill>
                  <a:schemeClr val="tx1"/>
                </a:solidFill>
                <a:latin typeface="DM Sans" pitchFamily="2" charset="77"/>
                <a:ea typeface="Quattrocento Sans"/>
                <a:cs typeface="Quattrocento Sans"/>
                <a:sym typeface="Quattrocento Sans"/>
              </a:rPr>
              <a:t>ear a control limit (outer one-third)</a:t>
            </a:r>
          </a:p>
          <a:p>
            <a:pPr marL="0" indent="0" defTabSz="875172">
              <a:buClrTx/>
              <a:buSzTx/>
              <a:buNone/>
              <a:defRPr/>
            </a:pPr>
            <a:endParaRPr lang="en-GB" sz="1200" dirty="0">
              <a:solidFill>
                <a:schemeClr val="tx1"/>
              </a:solidFill>
              <a:latin typeface="DM Sans" pitchFamily="2" charset="77"/>
            </a:endParaRPr>
          </a:p>
          <a:p>
            <a:pPr marL="0" indent="0" defTabSz="875172">
              <a:buClrTx/>
              <a:buSzTx/>
              <a:buNone/>
              <a:defRPr/>
            </a:pPr>
            <a:endParaRPr lang="en-GB" sz="1200" dirty="0">
              <a:solidFill>
                <a:schemeClr val="tx1"/>
              </a:solidFill>
              <a:latin typeface="DM Sans" pitchFamily="2" charset="77"/>
            </a:endParaRPr>
          </a:p>
          <a:p>
            <a:pPr marL="0" indent="0">
              <a:buNone/>
            </a:pPr>
            <a:endParaRPr lang="en-GB" sz="1200" dirty="0">
              <a:solidFill>
                <a:schemeClr val="tx1"/>
              </a:solidFill>
              <a:latin typeface="DM Sans" pitchFamily="2" charset="77"/>
            </a:endParaRPr>
          </a:p>
          <a:p>
            <a:endParaRPr lang="en-US"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27</a:t>
            </a:fld>
            <a:endParaRPr lang="en-GB"/>
          </a:p>
        </p:txBody>
      </p:sp>
    </p:spTree>
    <p:extLst>
      <p:ext uri="{BB962C8B-B14F-4D97-AF65-F5344CB8AC3E}">
        <p14:creationId xmlns:p14="http://schemas.microsoft.com/office/powerpoint/2010/main" val="1646011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200" dirty="0">
                <a:solidFill>
                  <a:schemeClr val="tx1"/>
                </a:solidFill>
                <a:ea typeface="Quattrocento Sans"/>
                <a:cs typeface="Quattrocento Sans"/>
                <a:sym typeface="Quattrocento Sans"/>
              </a:rPr>
              <a:t>RULE 3:</a:t>
            </a:r>
            <a:endParaRPr lang="en-GB" kern="1200" dirty="0">
              <a:solidFill>
                <a:schemeClr val="tx1"/>
              </a:solidFill>
              <a:ea typeface="+mn-ea"/>
              <a:cs typeface="+mn-cs"/>
            </a:endParaRPr>
          </a:p>
          <a:p>
            <a:r>
              <a:rPr lang="en-GB" kern="1200" dirty="0">
                <a:solidFill>
                  <a:schemeClr val="tx1"/>
                </a:solidFill>
                <a:ea typeface="Quattrocento Sans"/>
                <a:cs typeface="Quattrocento Sans"/>
                <a:sym typeface="Quattrocento Sans"/>
              </a:rPr>
              <a:t>A shift – seven or more consecutive points above or below the mean</a:t>
            </a:r>
          </a:p>
          <a:p>
            <a:pPr marL="164095" indent="-164095" defTabSz="875172">
              <a:buClrTx/>
              <a:buSzTx/>
              <a:buFont typeface="Arial" panose="020B0604020202020204" pitchFamily="34" charset="0"/>
              <a:buChar char="•"/>
              <a:defRPr/>
            </a:pPr>
            <a:r>
              <a:rPr lang="en-GB" b="0" dirty="0">
                <a:solidFill>
                  <a:schemeClr val="tx1"/>
                </a:solidFill>
              </a:rPr>
              <a:t>This </a:t>
            </a:r>
            <a:r>
              <a:rPr lang="en-GB" dirty="0">
                <a:solidFill>
                  <a:schemeClr val="tx1"/>
                </a:solidFill>
              </a:rPr>
              <a:t>has the probability of 0.39% occurrence (</a:t>
            </a:r>
            <a:r>
              <a:rPr lang="en-GB" b="0" dirty="0">
                <a:solidFill>
                  <a:schemeClr val="tx1"/>
                </a:solidFill>
              </a:rPr>
              <a:t>a one in two hundred and fifty-one chance)</a:t>
            </a:r>
          </a:p>
          <a:p>
            <a:pPr marL="164095" indent="-164095" defTabSz="875172">
              <a:buClrTx/>
              <a:buSzTx/>
              <a:buFont typeface="Arial" panose="020B0604020202020204" pitchFamily="34" charset="0"/>
              <a:buChar char="•"/>
              <a:defRPr/>
            </a:pPr>
            <a:endParaRPr lang="en-GB" dirty="0">
              <a:solidFill>
                <a:schemeClr val="tx1"/>
              </a:solidFill>
            </a:endParaRPr>
          </a:p>
          <a:p>
            <a:r>
              <a:rPr lang="en-GB" kern="1200" dirty="0">
                <a:solidFill>
                  <a:schemeClr val="tx1"/>
                </a:solidFill>
                <a:ea typeface="Quattrocento Sans"/>
                <a:cs typeface="Quattrocento Sans"/>
                <a:sym typeface="Quattrocento Sans"/>
              </a:rPr>
              <a:t>RULE 4:</a:t>
            </a:r>
            <a:endParaRPr lang="en-GB" kern="1200" dirty="0">
              <a:solidFill>
                <a:schemeClr val="tx1"/>
              </a:solidFill>
              <a:ea typeface="+mn-ea"/>
              <a:cs typeface="+mn-cs"/>
            </a:endParaRPr>
          </a:p>
          <a:p>
            <a:r>
              <a:rPr lang="en-GB" kern="1200" dirty="0">
                <a:solidFill>
                  <a:schemeClr val="tx1"/>
                </a:solidFill>
                <a:ea typeface="Quattrocento Sans"/>
                <a:cs typeface="Quattrocento Sans"/>
                <a:sym typeface="Quattrocento Sans"/>
              </a:rPr>
              <a:t>A trend – seven or more consecutive points increasing (trend up) or decreasing (trend down)</a:t>
            </a:r>
          </a:p>
          <a:p>
            <a:endParaRPr lang="en-GB" kern="1200" dirty="0">
              <a:solidFill>
                <a:schemeClr val="tx1"/>
              </a:solidFill>
              <a:ea typeface="Quattrocento Sans"/>
              <a:cs typeface="Quattrocento Sans"/>
              <a:sym typeface="Quattrocento Sans"/>
            </a:endParaRPr>
          </a:p>
          <a:p>
            <a:r>
              <a:rPr lang="en-GB" kern="1200" dirty="0">
                <a:solidFill>
                  <a:schemeClr val="tx1"/>
                </a:solidFill>
                <a:ea typeface="Quattrocento Sans"/>
                <a:cs typeface="Quattrocento Sans"/>
                <a:sym typeface="Quattrocento Sans"/>
              </a:rPr>
              <a:t>Note: a data point that is on the mean line neither adds to nor detracts from the number of data points in the rule.</a:t>
            </a:r>
          </a:p>
          <a:p>
            <a:pPr marL="0" indent="0" defTabSz="875172">
              <a:buClrTx/>
              <a:buSzTx/>
              <a:buNone/>
              <a:defRPr/>
            </a:pPr>
            <a:endParaRPr lang="en-GB"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28</a:t>
            </a:fld>
            <a:endParaRPr lang="en-GB"/>
          </a:p>
        </p:txBody>
      </p:sp>
    </p:spTree>
    <p:extLst>
      <p:ext uri="{BB962C8B-B14F-4D97-AF65-F5344CB8AC3E}">
        <p14:creationId xmlns:p14="http://schemas.microsoft.com/office/powerpoint/2010/main" val="1251014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 materials associated with this programme are copyrighted. CC-BY-SA allows anyone to use this slide deck for free, as long as the authors and contributors are credited. </a:t>
            </a:r>
          </a:p>
          <a:p>
            <a:endParaRPr lang="en-GB" b="1" dirty="0"/>
          </a:p>
          <a:p>
            <a:r>
              <a:rPr lang="en-GB" b="1" dirty="0"/>
              <a:t>You should not add your own logos to these materials without the express permission of all authors, as this would be a direct infringement on the copyright. We want to ensure all materials associated with this programme remain free-to-access for everyone. </a:t>
            </a:r>
          </a:p>
          <a:p>
            <a:endParaRPr lang="en-GB" b="1" dirty="0"/>
          </a:p>
          <a:p>
            <a:r>
              <a:rPr lang="en-GB" b="1" dirty="0"/>
              <a:t>The legal code for CC-BY-SA can be found here: https://</a:t>
            </a:r>
            <a:r>
              <a:rPr lang="en-GB" b="1" dirty="0" err="1"/>
              <a:t>creativecommons.org</a:t>
            </a:r>
            <a:r>
              <a:rPr lang="en-GB" b="1" dirty="0"/>
              <a:t>/licenses/by-</a:t>
            </a:r>
            <a:r>
              <a:rPr lang="en-GB" b="1" dirty="0" err="1"/>
              <a:t>sa</a:t>
            </a:r>
            <a:r>
              <a:rPr lang="en-GB" b="1" dirty="0"/>
              <a:t>/4.0/</a:t>
            </a:r>
            <a:r>
              <a:rPr lang="en-GB" b="1" dirty="0" err="1"/>
              <a:t>legalcode</a:t>
            </a:r>
            <a:r>
              <a:rPr lang="en-GB" b="1" dirty="0"/>
              <a:t> </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2</a:t>
            </a:fld>
            <a:endParaRPr lang="en-GB"/>
          </a:p>
        </p:txBody>
      </p:sp>
    </p:spTree>
    <p:extLst>
      <p:ext uri="{BB962C8B-B14F-4D97-AF65-F5344CB8AC3E}">
        <p14:creationId xmlns:p14="http://schemas.microsoft.com/office/powerpoint/2010/main" val="3810601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tool highlights when a rule has been broken. </a:t>
            </a:r>
          </a:p>
          <a:p>
            <a:endParaRPr lang="en-GB" dirty="0"/>
          </a:p>
          <a:p>
            <a:r>
              <a:rPr lang="en-GB" dirty="0"/>
              <a:t>It helps us with interpretation. </a:t>
            </a:r>
          </a:p>
          <a:p>
            <a:endParaRPr lang="en-GB" b="1" dirty="0"/>
          </a:p>
          <a:p>
            <a:r>
              <a:rPr lang="en-GB" b="1" dirty="0"/>
              <a:t>Talk through the symbols used.</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29</a:t>
            </a:fld>
            <a:endParaRPr lang="en-GB"/>
          </a:p>
        </p:txBody>
      </p:sp>
    </p:spTree>
    <p:extLst>
      <p:ext uri="{BB962C8B-B14F-4D97-AF65-F5344CB8AC3E}">
        <p14:creationId xmlns:p14="http://schemas.microsoft.com/office/powerpoint/2010/main" val="487904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 mins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30</a:t>
            </a:fld>
            <a:endParaRPr lang="en-GB"/>
          </a:p>
        </p:txBody>
      </p:sp>
    </p:spTree>
    <p:extLst>
      <p:ext uri="{BB962C8B-B14F-4D97-AF65-F5344CB8AC3E}">
        <p14:creationId xmlns:p14="http://schemas.microsoft.com/office/powerpoint/2010/main" val="1796668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Ask the group to identify any special cause.</a:t>
            </a:r>
          </a:p>
        </p:txBody>
      </p:sp>
      <p:sp>
        <p:nvSpPr>
          <p:cNvPr id="4" name="Slide Number Placeholder 3"/>
          <p:cNvSpPr>
            <a:spLocks noGrp="1"/>
          </p:cNvSpPr>
          <p:nvPr>
            <p:ph type="sldNum" sz="quarter" idx="5"/>
          </p:nvPr>
        </p:nvSpPr>
        <p:spPr/>
        <p:txBody>
          <a:bodyPr/>
          <a:lstStyle/>
          <a:p>
            <a:fld id="{065E61C6-C2E9-8C4B-A7F2-C0544F7348CB}" type="slidenum">
              <a:rPr lang="en-GB"/>
              <a:pPr/>
              <a:t>31</a:t>
            </a:fld>
            <a:endParaRPr lang="en-GB"/>
          </a:p>
        </p:txBody>
      </p:sp>
    </p:spTree>
    <p:extLst>
      <p:ext uri="{BB962C8B-B14F-4D97-AF65-F5344CB8AC3E}">
        <p14:creationId xmlns:p14="http://schemas.microsoft.com/office/powerpoint/2010/main" val="3387123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Ask the group to identify any special cause.</a:t>
            </a:r>
          </a:p>
        </p:txBody>
      </p:sp>
      <p:sp>
        <p:nvSpPr>
          <p:cNvPr id="4" name="Slide Number Placeholder 3"/>
          <p:cNvSpPr>
            <a:spLocks noGrp="1"/>
          </p:cNvSpPr>
          <p:nvPr>
            <p:ph type="sldNum" sz="quarter" idx="5"/>
          </p:nvPr>
        </p:nvSpPr>
        <p:spPr/>
        <p:txBody>
          <a:bodyPr/>
          <a:lstStyle/>
          <a:p>
            <a:fld id="{065E61C6-C2E9-8C4B-A7F2-C0544F7348CB}" type="slidenum">
              <a:rPr lang="en-GB"/>
              <a:pPr/>
              <a:t>32</a:t>
            </a:fld>
            <a:endParaRPr lang="en-GB"/>
          </a:p>
        </p:txBody>
      </p:sp>
    </p:spTree>
    <p:extLst>
      <p:ext uri="{BB962C8B-B14F-4D97-AF65-F5344CB8AC3E}">
        <p14:creationId xmlns:p14="http://schemas.microsoft.com/office/powerpoint/2010/main" val="3572327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Ask the group to identify any special cause.</a:t>
            </a:r>
          </a:p>
        </p:txBody>
      </p:sp>
      <p:sp>
        <p:nvSpPr>
          <p:cNvPr id="4" name="Slide Number Placeholder 3"/>
          <p:cNvSpPr>
            <a:spLocks noGrp="1"/>
          </p:cNvSpPr>
          <p:nvPr>
            <p:ph type="sldNum" sz="quarter" idx="5"/>
          </p:nvPr>
        </p:nvSpPr>
        <p:spPr/>
        <p:txBody>
          <a:bodyPr/>
          <a:lstStyle/>
          <a:p>
            <a:fld id="{065E61C6-C2E9-8C4B-A7F2-C0544F7348CB}" type="slidenum">
              <a:rPr lang="en-GB"/>
              <a:pPr/>
              <a:t>33</a:t>
            </a:fld>
            <a:endParaRPr lang="en-GB"/>
          </a:p>
        </p:txBody>
      </p:sp>
    </p:spTree>
    <p:extLst>
      <p:ext uri="{BB962C8B-B14F-4D97-AF65-F5344CB8AC3E}">
        <p14:creationId xmlns:p14="http://schemas.microsoft.com/office/powerpoint/2010/main" val="1623617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Clr>
                <a:srgbClr val="005EB8"/>
              </a:buClr>
              <a:buSzPts val="3200"/>
              <a:buNone/>
            </a:pPr>
            <a:r>
              <a:rPr lang="en-GB" sz="1200" b="1" dirty="0">
                <a:solidFill>
                  <a:schemeClr val="tx1"/>
                </a:solidFill>
              </a:rPr>
              <a:t>See activity 7.3 – includes a completed excel SPC chart for you to show.</a:t>
            </a:r>
          </a:p>
          <a:p>
            <a:pPr marL="158750" indent="0">
              <a:buClr>
                <a:srgbClr val="005EB8"/>
              </a:buClr>
              <a:buSzPts val="3200"/>
              <a:buNone/>
            </a:pPr>
            <a:endParaRPr lang="en-GB" sz="1200" b="1" dirty="0">
              <a:solidFill>
                <a:schemeClr val="tx1"/>
              </a:solidFill>
            </a:endParaRPr>
          </a:p>
          <a:p>
            <a:pPr marL="158750" indent="0">
              <a:buClr>
                <a:srgbClr val="005EB8"/>
              </a:buClr>
              <a:buSzPts val="3200"/>
              <a:buNone/>
            </a:pPr>
            <a:r>
              <a:rPr lang="en-GB" sz="1200" b="1" dirty="0">
                <a:solidFill>
                  <a:schemeClr val="tx1"/>
                </a:solidFill>
              </a:rPr>
              <a:t>10 mins </a:t>
            </a:r>
          </a:p>
          <a:p>
            <a:pPr marL="158750" indent="0">
              <a:buClr>
                <a:srgbClr val="005EB8"/>
              </a:buClr>
              <a:buSzPts val="3200"/>
              <a:buNone/>
            </a:pPr>
            <a:endParaRPr lang="en-GB" sz="1200" b="1" dirty="0">
              <a:solidFill>
                <a:schemeClr val="tx1"/>
              </a:solidFill>
            </a:endParaRPr>
          </a:p>
          <a:p>
            <a:pPr marL="158750" indent="0">
              <a:buClr>
                <a:srgbClr val="005EB8"/>
              </a:buClr>
              <a:buSzPts val="3200"/>
              <a:buNone/>
            </a:pPr>
            <a:r>
              <a:rPr lang="en-GB" sz="1200" b="1" dirty="0">
                <a:solidFill>
                  <a:schemeClr val="tx1"/>
                </a:solidFill>
              </a:rPr>
              <a:t>This time looking at the chart and interpreting the rules present. Discuss the variation. </a:t>
            </a:r>
          </a:p>
          <a:p>
            <a:pPr marL="158750" indent="0">
              <a:buClr>
                <a:srgbClr val="005EB8"/>
              </a:buClr>
              <a:buSzPts val="3200"/>
              <a:buNone/>
            </a:pPr>
            <a:endParaRPr lang="en-GB" sz="1200" b="1" dirty="0">
              <a:solidFill>
                <a:schemeClr val="tx1"/>
              </a:solidFill>
            </a:endParaRPr>
          </a:p>
          <a:p>
            <a:pPr marL="158750" indent="0">
              <a:buClr>
                <a:srgbClr val="005EB8"/>
              </a:buClr>
              <a:buSzPts val="3200"/>
              <a:buNone/>
            </a:pPr>
            <a:r>
              <a:rPr lang="en-GB" sz="1200" b="1" dirty="0">
                <a:solidFill>
                  <a:schemeClr val="tx1"/>
                </a:solidFill>
              </a:rPr>
              <a:t>Show extra functionality such as</a:t>
            </a:r>
          </a:p>
          <a:p>
            <a:pPr marL="457200" indent="-298450">
              <a:buClr>
                <a:srgbClr val="005EB8"/>
              </a:buClr>
              <a:buSzPts val="3200"/>
              <a:buFontTx/>
              <a:buChar char="-"/>
            </a:pPr>
            <a:r>
              <a:rPr lang="en-GB" sz="1200" b="1" dirty="0">
                <a:solidFill>
                  <a:schemeClr val="tx1"/>
                </a:solidFill>
              </a:rPr>
              <a:t>Adding more data </a:t>
            </a:r>
          </a:p>
          <a:p>
            <a:pPr marL="457200" marR="0" lvl="0" indent="-298450" algn="l" defTabSz="914400" rtl="0" eaLnBrk="1" fontAlgn="auto" latinLnBrk="0" hangingPunct="1">
              <a:lnSpc>
                <a:spcPct val="100000"/>
              </a:lnSpc>
              <a:spcBef>
                <a:spcPts val="0"/>
              </a:spcBef>
              <a:spcAft>
                <a:spcPts val="0"/>
              </a:spcAft>
              <a:buClr>
                <a:srgbClr val="005EB8"/>
              </a:buClr>
              <a:buSzPts val="3200"/>
              <a:buFontTx/>
              <a:buChar char="-"/>
              <a:tabLst/>
              <a:defRPr/>
            </a:pPr>
            <a:r>
              <a:rPr lang="en-GB" sz="1200" b="1" dirty="0">
                <a:solidFill>
                  <a:schemeClr val="tx1"/>
                </a:solidFill>
              </a:rPr>
              <a:t>Annotating the chart</a:t>
            </a:r>
          </a:p>
          <a:p>
            <a:pPr marL="457200" marR="0" lvl="0" indent="-298450" algn="l" defTabSz="914400" rtl="0" eaLnBrk="1" fontAlgn="auto" latinLnBrk="0" hangingPunct="1">
              <a:lnSpc>
                <a:spcPct val="100000"/>
              </a:lnSpc>
              <a:spcBef>
                <a:spcPts val="0"/>
              </a:spcBef>
              <a:spcAft>
                <a:spcPts val="0"/>
              </a:spcAft>
              <a:buClr>
                <a:srgbClr val="005EB8"/>
              </a:buClr>
              <a:buSzPts val="3200"/>
              <a:buFontTx/>
              <a:buChar char="-"/>
              <a:tabLst/>
              <a:defRPr/>
            </a:pPr>
            <a:r>
              <a:rPr lang="en-GB" sz="1200" b="1" dirty="0">
                <a:solidFill>
                  <a:schemeClr val="tx1"/>
                </a:solidFill>
              </a:rPr>
              <a:t>Rebasing the mean.</a:t>
            </a:r>
          </a:p>
          <a:p>
            <a:pPr marL="457200" indent="-298450">
              <a:buClr>
                <a:srgbClr val="005EB8"/>
              </a:buClr>
              <a:buSzPts val="3200"/>
              <a:buFontTx/>
              <a:buChar char="-"/>
            </a:pPr>
            <a:endParaRPr lang="en-GB" sz="1200" dirty="0">
              <a:solidFill>
                <a:schemeClr val="tx1"/>
              </a:solidFill>
            </a:endParaRPr>
          </a:p>
          <a:p>
            <a:pPr marL="171450" indent="-171450"/>
            <a:endParaRPr lang="en-GB"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34</a:t>
            </a:fld>
            <a:endParaRPr lang="en-GB"/>
          </a:p>
        </p:txBody>
      </p:sp>
    </p:spTree>
    <p:extLst>
      <p:ext uri="{BB962C8B-B14F-4D97-AF65-F5344CB8AC3E}">
        <p14:creationId xmlns:p14="http://schemas.microsoft.com/office/powerpoint/2010/main" val="47548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tx1"/>
                </a:solidFill>
              </a:rPr>
              <a:t>Backup image of completed dataset. Use the excel document to screen share.</a:t>
            </a:r>
          </a:p>
          <a:p>
            <a:endParaRPr lang="en-GB" sz="1200" b="1" dirty="0">
              <a:solidFill>
                <a:schemeClr val="tx1"/>
              </a:solidFill>
            </a:endParaRPr>
          </a:p>
          <a:p>
            <a:r>
              <a:rPr lang="en-GB" sz="1200" dirty="0">
                <a:solidFill>
                  <a:schemeClr val="tx1"/>
                </a:solidFill>
              </a:rPr>
              <a:t>This is the same data as before (</a:t>
            </a:r>
            <a:r>
              <a:rPr lang="en-GB" sz="1200" dirty="0">
                <a:solidFill>
                  <a:schemeClr val="tx1"/>
                </a:solidFill>
                <a:effectLst/>
                <a:ea typeface="Calibri" panose="020F0502020204030204" pitchFamily="34" charset="0"/>
                <a:cs typeface="Times New Roman" panose="02020603050405020304" pitchFamily="18" charset="0"/>
              </a:rPr>
              <a:t>NB the data isn’t actually fortnightly but the NHS tool only lets us put data in on a set routine </a:t>
            </a:r>
            <a:r>
              <a:rPr lang="en-GB" sz="1200" dirty="0" err="1">
                <a:solidFill>
                  <a:schemeClr val="tx1"/>
                </a:solidFill>
                <a:effectLst/>
                <a:ea typeface="Calibri" panose="020F0502020204030204" pitchFamily="34" charset="0"/>
                <a:cs typeface="Times New Roman" panose="02020603050405020304" pitchFamily="18" charset="0"/>
              </a:rPr>
              <a:t>eg</a:t>
            </a:r>
            <a:r>
              <a:rPr lang="en-GB" sz="1200" dirty="0">
                <a:solidFill>
                  <a:schemeClr val="tx1"/>
                </a:solidFill>
                <a:effectLst/>
                <a:ea typeface="Calibri" panose="020F0502020204030204" pitchFamily="34" charset="0"/>
                <a:cs typeface="Times New Roman" panose="02020603050405020304" pitchFamily="18" charset="0"/>
              </a:rPr>
              <a:t> daily, weekly, fortnightly. Therefore some of the dates are wrong but we won’t focus on this as it’s just for an example.)</a:t>
            </a:r>
          </a:p>
          <a:p>
            <a:r>
              <a:rPr lang="en-GB" sz="1200" dirty="0">
                <a:solidFill>
                  <a:schemeClr val="tx1"/>
                </a:solidFill>
              </a:rPr>
              <a:t>Highlights rules that were broken – shift at the bottom </a:t>
            </a:r>
          </a:p>
          <a:p>
            <a:r>
              <a:rPr lang="en-GB" sz="1200" dirty="0">
                <a:solidFill>
                  <a:schemeClr val="tx1"/>
                </a:solidFill>
              </a:rPr>
              <a:t>2 astronomical points </a:t>
            </a:r>
          </a:p>
          <a:p>
            <a:r>
              <a:rPr lang="en-GB" sz="1200" dirty="0">
                <a:solidFill>
                  <a:schemeClr val="tx1"/>
                </a:solidFill>
              </a:rPr>
              <a:t>Able to annotate – this might be where you add change ideas or extenuating circumstances that could have affected the data. </a:t>
            </a:r>
          </a:p>
          <a:p>
            <a:r>
              <a:rPr lang="en-GB" sz="1200" dirty="0">
                <a:solidFill>
                  <a:schemeClr val="tx1"/>
                </a:solidFill>
              </a:rPr>
              <a:t>Same data – different story – more to say.</a:t>
            </a:r>
          </a:p>
          <a:p>
            <a:pPr marL="158750" indent="0">
              <a:buNone/>
            </a:pPr>
            <a:endParaRPr lang="en-GB"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35</a:t>
            </a:fld>
            <a:endParaRPr lang="en-GB"/>
          </a:p>
        </p:txBody>
      </p:sp>
    </p:spTree>
    <p:extLst>
      <p:ext uri="{BB962C8B-B14F-4D97-AF65-F5344CB8AC3E}">
        <p14:creationId xmlns:p14="http://schemas.microsoft.com/office/powerpoint/2010/main" val="2307557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Any questions?</a:t>
            </a:r>
            <a:endParaRPr lang="en-GB" dirty="0"/>
          </a:p>
          <a:p>
            <a:endParaRPr lang="en-US" dirty="0"/>
          </a:p>
          <a:p>
            <a:r>
              <a:rPr lang="en-US" dirty="0"/>
              <a:t>Access the tool: </a:t>
            </a:r>
            <a:r>
              <a:rPr lang="en-GB" sz="1200" dirty="0">
                <a:latin typeface="DM Sans" pitchFamily="2" charset="77"/>
                <a:hlinkClick r:id="rId3"/>
              </a:rPr>
              <a:t>https://future.nhs.uk/MDC/groupHome </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36</a:t>
            </a:fld>
            <a:endParaRPr lang="en-GB"/>
          </a:p>
        </p:txBody>
      </p:sp>
    </p:spTree>
    <p:extLst>
      <p:ext uri="{BB962C8B-B14F-4D97-AF65-F5344CB8AC3E}">
        <p14:creationId xmlns:p14="http://schemas.microsoft.com/office/powerpoint/2010/main" val="3693960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Instructions are super clear – whole tab which takes you through step by step how to use the tool</a:t>
            </a:r>
          </a:p>
          <a:p>
            <a:pPr marL="171450" indent="-171450">
              <a:buFont typeface="Arial" panose="020B0604020202020204" pitchFamily="34" charset="0"/>
              <a:buChar char="•"/>
            </a:pPr>
            <a:r>
              <a:rPr lang="en-GB" dirty="0"/>
              <a:t>If you do not have consistent data it can be a bit tricky</a:t>
            </a:r>
          </a:p>
          <a:p>
            <a:pPr marL="171450" indent="-171450">
              <a:buFont typeface="Arial" panose="020B0604020202020204" pitchFamily="34" charset="0"/>
              <a:buChar char="•"/>
            </a:pPr>
            <a:r>
              <a:rPr lang="en-GB" dirty="0"/>
              <a:t>Need to have regular intervals between collecting data. If you add something that doesn’t keep with the rules you will have to reset them. It doesn’t work it out for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Lots of Macros built into it – therefore it can be a bit clunky</a:t>
            </a:r>
          </a:p>
          <a:p>
            <a:pPr marL="171450" indent="-171450">
              <a:buFont typeface="Arial" panose="020B0604020202020204" pitchFamily="34" charset="0"/>
              <a:buChar char="•"/>
            </a:pPr>
            <a:r>
              <a:rPr lang="en-GB" dirty="0"/>
              <a:t>Clearly flags rules.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37</a:t>
            </a:fld>
            <a:endParaRPr lang="en-GB"/>
          </a:p>
        </p:txBody>
      </p:sp>
    </p:spTree>
    <p:extLst>
      <p:ext uri="{BB962C8B-B14F-4D97-AF65-F5344CB8AC3E}">
        <p14:creationId xmlns:p14="http://schemas.microsoft.com/office/powerpoint/2010/main" val="3630602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See activity 7.4</a:t>
            </a:r>
          </a:p>
          <a:p>
            <a:endParaRPr lang="en-US" b="1" dirty="0">
              <a:cs typeface="Calibri"/>
            </a:endParaRPr>
          </a:p>
          <a:p>
            <a:r>
              <a:rPr lang="en-US" b="1" dirty="0">
                <a:cs typeface="Calibri"/>
              </a:rPr>
              <a:t>40 mins for activity, 10 mins group reflection</a:t>
            </a:r>
          </a:p>
          <a:p>
            <a:endParaRPr lang="en-US" dirty="0">
              <a:cs typeface="Calibri"/>
            </a:endParaRPr>
          </a:p>
          <a:p>
            <a:r>
              <a:rPr lang="en-US" b="1" dirty="0">
                <a:cs typeface="Calibri"/>
              </a:rPr>
              <a:t>Use 3 SPC charts from within your </a:t>
            </a:r>
            <a:r>
              <a:rPr lang="en-US" b="1" dirty="0" err="1">
                <a:cs typeface="Calibri"/>
              </a:rPr>
              <a:t>organisation</a:t>
            </a:r>
            <a:r>
              <a:rPr lang="en-US" b="1" dirty="0">
                <a:cs typeface="Calibri"/>
              </a:rPr>
              <a:t> or the case study if necessary.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38</a:t>
            </a:fld>
            <a:endParaRPr lang="en-GB"/>
          </a:p>
        </p:txBody>
      </p:sp>
    </p:spTree>
    <p:extLst>
      <p:ext uri="{BB962C8B-B14F-4D97-AF65-F5344CB8AC3E}">
        <p14:creationId xmlns:p14="http://schemas.microsoft.com/office/powerpoint/2010/main" val="3585032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latin typeface="DM Sans" pitchFamily="2" charset="77"/>
              </a:rPr>
              <a:t>Hello faculty of the Quality Coach Development Programme. </a:t>
            </a:r>
          </a:p>
          <a:p>
            <a:pPr marL="158750" indent="0">
              <a:buNone/>
            </a:pPr>
            <a:endParaRPr lang="en-GB" b="1" dirty="0">
              <a:latin typeface="DM Sans" pitchFamily="2" charset="77"/>
            </a:endParaRPr>
          </a:p>
          <a:p>
            <a:pPr marL="158750" indent="0">
              <a:buNone/>
            </a:pPr>
            <a:r>
              <a:rPr lang="en-GB" b="1" dirty="0">
                <a:latin typeface="DM Sans" pitchFamily="2" charset="77"/>
              </a:rPr>
              <a:t>Welcome to Session 7 of the Quality Coach Development Programme. Please refer to the Trainer Guide for more detailed information on the day, including activity templates for the breakout rooms. </a:t>
            </a:r>
          </a:p>
          <a:p>
            <a:pPr marL="158750" indent="0">
              <a:buNone/>
            </a:pPr>
            <a:endParaRPr lang="en-GB" b="1" dirty="0">
              <a:latin typeface="DM Sans" pitchFamily="2" charset="77"/>
            </a:endParaRPr>
          </a:p>
          <a:p>
            <a:pPr marL="158750" indent="0">
              <a:buNone/>
            </a:pPr>
            <a:r>
              <a:rPr lang="en-GB" b="1" dirty="0">
                <a:latin typeface="DM Sans" pitchFamily="2" charset="77"/>
              </a:rPr>
              <a:t>In advance of delivering this day you should work through the slides with any co-presenters and tailor the content to suit your local context. This may include swapping slides out for your own slides, adding different visuals, changing icebreakers or adapting activities to suit the target audience. </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dirty="0">
              <a:solidFill>
                <a:srgbClr val="000000"/>
              </a:solidFill>
              <a:effectLst/>
              <a:latin typeface="DM Sans" pitchFamily="2" charset="77"/>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000000"/>
                </a:solidFill>
                <a:effectLst/>
                <a:latin typeface="DM Sans" pitchFamily="2" charset="77"/>
              </a:rPr>
              <a:t>Notes in bold are instructions for the faculty. Notes in regular text are notes for delegates, and can be read out during the session or adapted as required.</a:t>
            </a:r>
            <a:endParaRPr lang="en-GB" b="1" dirty="0">
              <a:latin typeface="DM Sans" pitchFamily="2" charset="77"/>
            </a:endParaRPr>
          </a:p>
          <a:p>
            <a:pPr marL="158750" indent="0">
              <a:buNone/>
            </a:pPr>
            <a:endParaRPr lang="en-GB" b="1" dirty="0">
              <a:latin typeface="DM Sans" pitchFamily="2" charset="77"/>
            </a:endParaRPr>
          </a:p>
          <a:p>
            <a:pPr marL="158750" indent="0">
              <a:buNone/>
            </a:pPr>
            <a:r>
              <a:rPr lang="en-GB" b="1" dirty="0">
                <a:latin typeface="DM Sans" pitchFamily="2" charset="77"/>
              </a:rPr>
              <a:t>Please do not delete large sections of content – if significant changes are made to the content then it may no longer meet the learning outcomes. See further explanation in the Programme Leader Guide</a:t>
            </a:r>
          </a:p>
          <a:p>
            <a:pPr marL="158750" indent="0">
              <a:buNone/>
            </a:pPr>
            <a:endParaRPr lang="en-GB" b="1" dirty="0">
              <a:latin typeface="DM Sans" pitchFamily="2" charset="77"/>
            </a:endParaRPr>
          </a:p>
          <a:p>
            <a:pPr marL="158750" indent="0">
              <a:buNone/>
            </a:pPr>
            <a:r>
              <a:rPr lang="en-GB" b="1" dirty="0">
                <a:latin typeface="DM Sans" pitchFamily="2" charset="77"/>
              </a:rPr>
              <a:t>All content is copyrighted by the authors. Please do not remove the © mark from any materials and ensure content is correctly attributed. We have made all materials available for free to the public and just ask that you attribute the content fairly. </a:t>
            </a:r>
          </a:p>
          <a:p>
            <a:endParaRPr lang="en-GB" b="1"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t>3</a:t>
            </a:fld>
            <a:endParaRPr lang="en-GB"/>
          </a:p>
        </p:txBody>
      </p:sp>
    </p:spTree>
    <p:extLst>
      <p:ext uri="{BB962C8B-B14F-4D97-AF65-F5344CB8AC3E}">
        <p14:creationId xmlns:p14="http://schemas.microsoft.com/office/powerpoint/2010/main" val="2103669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cs typeface="Calibri"/>
              </a:rPr>
              <a:t>You don’t need to be an expert. There are many other resources to learn more about SPC.</a:t>
            </a:r>
          </a:p>
          <a:p>
            <a:pPr>
              <a:buNone/>
            </a:pPr>
            <a:endParaRPr lang="en-US" sz="1200" dirty="0">
              <a:cs typeface="Calibri"/>
            </a:endParaRPr>
          </a:p>
          <a:p>
            <a:pPr>
              <a:buNone/>
            </a:pPr>
            <a:r>
              <a:rPr lang="en-US" sz="1200" dirty="0">
                <a:cs typeface="Calibri"/>
              </a:rPr>
              <a:t>Read the screen</a:t>
            </a:r>
          </a:p>
          <a:p>
            <a:endParaRPr lang="en-US" sz="1200" i="1" dirty="0"/>
          </a:p>
          <a:p>
            <a:r>
              <a:rPr lang="en-US" sz="1200" i="1" dirty="0"/>
              <a:t>References:</a:t>
            </a:r>
            <a:r>
              <a:rPr lang="en-GB" sz="1200" dirty="0">
                <a:effectLst/>
                <a:ea typeface="Calibri" panose="020F0502020204030204" pitchFamily="34" charset="0"/>
                <a:cs typeface="Times New Roman" panose="02020603050405020304" pitchFamily="18" charset="0"/>
              </a:rPr>
              <a:t> </a:t>
            </a:r>
          </a:p>
          <a:p>
            <a:r>
              <a:rPr lang="en-US" sz="1200" dirty="0">
                <a:effectLst/>
                <a:ea typeface="Calibri" panose="020F0502020204030204" pitchFamily="34" charset="0"/>
                <a:cs typeface="Times New Roman" panose="02020603050405020304" pitchFamily="18" charset="0"/>
              </a:rPr>
              <a:t>NHS England. Making Data Count. </a:t>
            </a:r>
            <a:r>
              <a:rPr lang="en-US" sz="1200" u="sng" dirty="0">
                <a:solidFill>
                  <a:srgbClr val="0563C1"/>
                </a:solidFill>
                <a:effectLst/>
                <a:ea typeface="Calibri" panose="020F0502020204030204" pitchFamily="34" charset="0"/>
                <a:cs typeface="Times New Roman" panose="02020603050405020304" pitchFamily="18" charset="0"/>
                <a:hlinkClick r:id="rId3"/>
              </a:rPr>
              <a:t>www.england.nhs.uk/publication/making-data-count/</a:t>
            </a:r>
            <a:r>
              <a:rPr lang="en-US" sz="1200" dirty="0">
                <a:effectLst/>
                <a:ea typeface="Calibri" panose="020F0502020204030204" pitchFamily="34" charset="0"/>
                <a:cs typeface="Times New Roman" panose="02020603050405020304" pitchFamily="18" charset="0"/>
              </a:rPr>
              <a:t>	</a:t>
            </a:r>
            <a:endParaRPr lang="en-GB" sz="1200" dirty="0">
              <a:effectLst/>
              <a:ea typeface="Calibri" panose="020F0502020204030204" pitchFamily="34" charset="0"/>
              <a:cs typeface="Times New Roman" panose="02020603050405020304" pitchFamily="18" charset="0"/>
            </a:endParaRPr>
          </a:p>
          <a:p>
            <a:r>
              <a:rPr lang="en-GB" sz="1200" dirty="0" err="1">
                <a:effectLst/>
                <a:ea typeface="Calibri" panose="020F0502020204030204" pitchFamily="34" charset="0"/>
                <a:cs typeface="Times New Roman" panose="02020603050405020304" pitchFamily="18" charset="0"/>
              </a:rPr>
              <a:t>FutureNHS</a:t>
            </a:r>
            <a:r>
              <a:rPr lang="en-GB" sz="1200" dirty="0">
                <a:effectLst/>
                <a:ea typeface="Calibri" panose="020F0502020204030204" pitchFamily="34" charset="0"/>
                <a:cs typeface="Times New Roman" panose="02020603050405020304" pitchFamily="18" charset="0"/>
              </a:rPr>
              <a:t>. </a:t>
            </a:r>
            <a:r>
              <a:rPr lang="en-GB" sz="1200" u="sng" dirty="0">
                <a:solidFill>
                  <a:srgbClr val="0563C1"/>
                </a:solidFill>
                <a:effectLst/>
                <a:ea typeface="Calibri" panose="020F0502020204030204" pitchFamily="34" charset="0"/>
                <a:cs typeface="Times New Roman" panose="02020603050405020304" pitchFamily="18" charset="0"/>
                <a:hlinkClick r:id="rId4"/>
              </a:rPr>
              <a:t>https://future.nhs.uk/MDC/groupHome </a:t>
            </a:r>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39</a:t>
            </a:fld>
            <a:endParaRPr lang="en-GB"/>
          </a:p>
        </p:txBody>
      </p:sp>
    </p:spTree>
    <p:extLst>
      <p:ext uri="{BB962C8B-B14F-4D97-AF65-F5344CB8AC3E}">
        <p14:creationId xmlns:p14="http://schemas.microsoft.com/office/powerpoint/2010/main" val="3955345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45 mins.</a:t>
            </a:r>
          </a:p>
        </p:txBody>
      </p:sp>
      <p:sp>
        <p:nvSpPr>
          <p:cNvPr id="4" name="Slide Number Placeholder 3"/>
          <p:cNvSpPr>
            <a:spLocks noGrp="1"/>
          </p:cNvSpPr>
          <p:nvPr>
            <p:ph type="sldNum" sz="quarter" idx="5"/>
          </p:nvPr>
        </p:nvSpPr>
        <p:spPr/>
        <p:txBody>
          <a:bodyPr/>
          <a:lstStyle/>
          <a:p>
            <a:fld id="{065E61C6-C2E9-8C4B-A7F2-C0544F7348CB}" type="slidenum">
              <a:rPr lang="en-GB"/>
              <a:pPr/>
              <a:t>40</a:t>
            </a:fld>
            <a:endParaRPr lang="en-GB"/>
          </a:p>
        </p:txBody>
      </p:sp>
    </p:spTree>
    <p:extLst>
      <p:ext uri="{BB962C8B-B14F-4D97-AF65-F5344CB8AC3E}">
        <p14:creationId xmlns:p14="http://schemas.microsoft.com/office/powerpoint/2010/main" val="3649461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41</a:t>
            </a:fld>
            <a:endParaRPr lang="en-GB"/>
          </a:p>
        </p:txBody>
      </p:sp>
    </p:spTree>
    <p:extLst>
      <p:ext uri="{BB962C8B-B14F-4D97-AF65-F5344CB8AC3E}">
        <p14:creationId xmlns:p14="http://schemas.microsoft.com/office/powerpoint/2010/main" val="1566738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activity 7.5 in Trainer Guide.</a:t>
            </a:r>
          </a:p>
          <a:p>
            <a:endParaRPr lang="en-US" b="1" dirty="0"/>
          </a:p>
          <a:p>
            <a:r>
              <a:rPr lang="en-US" b="1" dirty="0"/>
              <a:t>15 mins</a:t>
            </a:r>
          </a:p>
        </p:txBody>
      </p:sp>
      <p:sp>
        <p:nvSpPr>
          <p:cNvPr id="4" name="Slide Number Placeholder 3"/>
          <p:cNvSpPr>
            <a:spLocks noGrp="1"/>
          </p:cNvSpPr>
          <p:nvPr>
            <p:ph type="sldNum" sz="quarter" idx="5"/>
          </p:nvPr>
        </p:nvSpPr>
        <p:spPr/>
        <p:txBody>
          <a:bodyPr/>
          <a:lstStyle/>
          <a:p>
            <a:fld id="{065E61C6-C2E9-8C4B-A7F2-C0544F7348CB}" type="slidenum">
              <a:rPr lang="en-GB"/>
              <a:pPr/>
              <a:t>42</a:t>
            </a:fld>
            <a:endParaRPr lang="en-GB"/>
          </a:p>
        </p:txBody>
      </p:sp>
    </p:spTree>
    <p:extLst>
      <p:ext uri="{BB962C8B-B14F-4D97-AF65-F5344CB8AC3E}">
        <p14:creationId xmlns:p14="http://schemas.microsoft.com/office/powerpoint/2010/main" val="367025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dirty="0">
                <a:effectLst/>
                <a:ea typeface="Calibri" panose="020F0502020204030204" pitchFamily="34" charset="0"/>
                <a:cs typeface="Times New Roman" panose="02020603050405020304" pitchFamily="18" charset="0"/>
              </a:rPr>
              <a:t>Ideation involves the generation of many ideas and the selection of the best ones to go forward. This is sometimes referred to as divergent thinking (generating ideas) and convergent thinking (selecting ideas). </a:t>
            </a:r>
          </a:p>
          <a:p>
            <a:pPr marL="158750" indent="0">
              <a:buNone/>
            </a:pPr>
            <a:endParaRPr lang="en-GB" sz="1800" kern="1200" dirty="0">
              <a:solidFill>
                <a:schemeClr val="tx1"/>
              </a:solidFill>
              <a:effectLst/>
              <a:ea typeface="+mn-ea"/>
              <a:cs typeface="Times New Roman" panose="02020603050405020304" pitchFamily="18" charset="0"/>
            </a:endParaRPr>
          </a:p>
          <a:p>
            <a:pPr marL="158750" indent="0">
              <a:buNone/>
            </a:pPr>
            <a:r>
              <a:rPr lang="en-GB" kern="1200" dirty="0">
                <a:solidFill>
                  <a:schemeClr val="tx1"/>
                </a:solidFill>
                <a:ea typeface="+mn-ea"/>
                <a:cs typeface="+mn-cs"/>
              </a:rPr>
              <a:t>Divergent thinking – idea generation </a:t>
            </a:r>
          </a:p>
          <a:p>
            <a:pPr marL="158750" indent="0">
              <a:buNone/>
            </a:pPr>
            <a:r>
              <a:rPr lang="en-GB" kern="1200" dirty="0">
                <a:solidFill>
                  <a:schemeClr val="tx1"/>
                </a:solidFill>
                <a:ea typeface="+mn-ea"/>
                <a:cs typeface="+mn-cs"/>
              </a:rPr>
              <a:t>Use tools such as brainstorming, brand thinking and simple rules to generate a high quantity of different ideas</a:t>
            </a:r>
          </a:p>
          <a:p>
            <a:pPr marL="158750" indent="0">
              <a:buNone/>
            </a:pPr>
            <a:r>
              <a:rPr lang="en-GB" kern="1200" dirty="0">
                <a:solidFill>
                  <a:schemeClr val="tx1"/>
                </a:solidFill>
                <a:ea typeface="+mn-ea"/>
                <a:cs typeface="+mn-cs"/>
              </a:rPr>
              <a:t>Look to other organisations, other industries and other countries for new ideas</a:t>
            </a:r>
          </a:p>
          <a:p>
            <a:pPr marL="158750" indent="0">
              <a:buNone/>
            </a:pPr>
            <a:r>
              <a:rPr lang="en-GB" kern="1200" dirty="0">
                <a:solidFill>
                  <a:schemeClr val="tx1"/>
                </a:solidFill>
                <a:ea typeface="+mn-ea"/>
                <a:cs typeface="+mn-cs"/>
              </a:rPr>
              <a:t>Involve patients, laypeople, staff from different departments to provide new insights. </a:t>
            </a:r>
          </a:p>
          <a:p>
            <a:endParaRPr lang="en-GB" kern="1200" dirty="0">
              <a:solidFill>
                <a:schemeClr val="tx1"/>
              </a:solidFill>
              <a:ea typeface="+mn-ea"/>
              <a:cs typeface="+mn-cs"/>
            </a:endParaRPr>
          </a:p>
          <a:p>
            <a:pPr marL="158750" indent="0">
              <a:buNone/>
            </a:pPr>
            <a:r>
              <a:rPr lang="en-GB" kern="1200" dirty="0">
                <a:solidFill>
                  <a:schemeClr val="tx1"/>
                </a:solidFill>
                <a:ea typeface="+mn-ea"/>
                <a:cs typeface="+mn-cs"/>
              </a:rPr>
              <a:t>Convergent thinking – idea selection </a:t>
            </a:r>
          </a:p>
          <a:p>
            <a:pPr marL="158750" indent="0">
              <a:buNone/>
            </a:pPr>
            <a:r>
              <a:rPr lang="en-GB" kern="1200" dirty="0">
                <a:solidFill>
                  <a:schemeClr val="tx1"/>
                </a:solidFill>
                <a:ea typeface="+mn-ea"/>
                <a:cs typeface="+mn-cs"/>
              </a:rPr>
              <a:t>Use simple tools like ‘dot voting’ to narrow down to a handful of ideas</a:t>
            </a:r>
          </a:p>
          <a:p>
            <a:pPr marL="158750" indent="0">
              <a:buNone/>
            </a:pPr>
            <a:r>
              <a:rPr lang="en-GB" kern="1200" dirty="0">
                <a:solidFill>
                  <a:schemeClr val="tx1"/>
                </a:solidFill>
                <a:ea typeface="+mn-ea"/>
                <a:cs typeface="+mn-cs"/>
              </a:rPr>
              <a:t>Again, seek the input of others (patients, carers, lay people, other departments) to select ideas</a:t>
            </a:r>
          </a:p>
          <a:p>
            <a:pPr marL="158750" indent="0">
              <a:buNone/>
            </a:pPr>
            <a:r>
              <a:rPr lang="en-GB" kern="1200" dirty="0">
                <a:solidFill>
                  <a:schemeClr val="tx1"/>
                </a:solidFill>
                <a:ea typeface="+mn-ea"/>
                <a:cs typeface="+mn-cs"/>
              </a:rPr>
              <a:t>Use tools like Six Thinking Hats, decision matrices and SWOT analysis to evaluate options</a:t>
            </a:r>
          </a:p>
          <a:p>
            <a:pPr marL="158750" indent="0">
              <a:buNone/>
            </a:pPr>
            <a:r>
              <a:rPr lang="en-GB" kern="1200" dirty="0">
                <a:solidFill>
                  <a:schemeClr val="tx1"/>
                </a:solidFill>
                <a:ea typeface="+mn-ea"/>
                <a:cs typeface="+mn-cs"/>
              </a:rPr>
              <a:t>Ultimately you should collectively decide on which idea(s) you want to test.</a:t>
            </a:r>
          </a:p>
          <a:p>
            <a:pPr marL="158750" indent="0">
              <a:buNone/>
            </a:pPr>
            <a:endParaRPr lang="en-GB" kern="1200" dirty="0">
              <a:solidFill>
                <a:schemeClr val="tx1"/>
              </a:solidFill>
              <a:ea typeface="+mn-ea"/>
              <a:cs typeface="+mn-cs"/>
            </a:endParaRPr>
          </a:p>
          <a:p>
            <a:pPr marL="158750" indent="0">
              <a:buNone/>
            </a:pPr>
            <a:r>
              <a:rPr lang="en-GB" kern="1200" dirty="0">
                <a:solidFill>
                  <a:schemeClr val="tx1"/>
                </a:solidFill>
                <a:ea typeface="+mn-ea"/>
                <a:cs typeface="+mn-cs"/>
              </a:rPr>
              <a:t>Let’s start with diverge.</a:t>
            </a:r>
          </a:p>
          <a:p>
            <a:endParaRPr lang="en-GB" kern="1200" dirty="0">
              <a:solidFill>
                <a:schemeClr val="tx1"/>
              </a:solidFill>
              <a:ea typeface="+mn-ea"/>
              <a:cs typeface="+mn-cs"/>
            </a:endParaRPr>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43</a:t>
            </a:fld>
            <a:endParaRPr lang="en-GB"/>
          </a:p>
        </p:txBody>
      </p:sp>
    </p:spTree>
    <p:extLst>
      <p:ext uri="{BB962C8B-B14F-4D97-AF65-F5344CB8AC3E}">
        <p14:creationId xmlns:p14="http://schemas.microsoft.com/office/powerpoint/2010/main" val="22238829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ea typeface="Calibri" panose="020F0502020204030204" pitchFamily="34" charset="0"/>
                <a:cs typeface="Times New Roman" panose="02020603050405020304" pitchFamily="18" charset="0"/>
              </a:rPr>
              <a:t>Here are some common tools that you may use to support ideation. Let’s start with brand thinking.</a:t>
            </a:r>
          </a:p>
          <a:p>
            <a:endParaRPr lang="en-GB" sz="1800" dirty="0">
              <a:effectLs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cs typeface="Times New Roman" panose="02020603050405020304" pitchFamily="18" charset="0"/>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cs typeface="Times New Roman" panose="02020603050405020304" pitchFamily="18" charset="0"/>
              </a:rPr>
              <a:t>Q Community (2020). </a:t>
            </a:r>
            <a:r>
              <a:rPr lang="en-GB" sz="1200" u="none" strike="noStrike" dirty="0">
                <a:solidFill>
                  <a:srgbClr val="1E1E1E"/>
                </a:solidFill>
                <a:effectLst/>
              </a:rPr>
              <a:t>Creative Approaches to Problem Solving.</a:t>
            </a:r>
            <a:r>
              <a:rPr lang="en-GB" sz="1200" u="none" strike="noStrike" dirty="0">
                <a:solidFill>
                  <a:srgbClr val="1E1E1E"/>
                </a:solidFill>
                <a:effectLst/>
                <a:cs typeface="Times New Roman" panose="02020603050405020304" pitchFamily="18" charset="0"/>
              </a:rPr>
              <a:t> </a:t>
            </a:r>
            <a:r>
              <a:rPr lang="en-GB" sz="1200" dirty="0">
                <a:latin typeface="DM Sans" pitchFamily="2" charset="77"/>
                <a:hlinkClick r:id="rId3"/>
              </a:rPr>
              <a:t>https://q.health.org.uk/resource/creative-approaches-to-problem-solving/ </a:t>
            </a:r>
            <a:endParaRPr lang="en-GB" sz="1200" dirty="0">
              <a:latin typeface="DM Sans" pitchFamily="2" charset="77"/>
            </a:endParaRPr>
          </a:p>
          <a:p>
            <a:endParaRPr lang="en-US" i="1" dirty="0"/>
          </a:p>
        </p:txBody>
      </p:sp>
      <p:sp>
        <p:nvSpPr>
          <p:cNvPr id="4" name="Slide Number Placeholder 3"/>
          <p:cNvSpPr>
            <a:spLocks noGrp="1"/>
          </p:cNvSpPr>
          <p:nvPr>
            <p:ph type="sldNum" sz="quarter" idx="5"/>
          </p:nvPr>
        </p:nvSpPr>
        <p:spPr/>
        <p:txBody>
          <a:bodyPr/>
          <a:lstStyle/>
          <a:p>
            <a:fld id="{065E61C6-C2E9-8C4B-A7F2-C0544F7348CB}" type="slidenum">
              <a:rPr lang="en-GB"/>
              <a:pPr/>
              <a:t>44</a:t>
            </a:fld>
            <a:endParaRPr lang="en-GB"/>
          </a:p>
        </p:txBody>
      </p:sp>
    </p:spTree>
    <p:extLst>
      <p:ext uri="{BB962C8B-B14F-4D97-AF65-F5344CB8AC3E}">
        <p14:creationId xmlns:p14="http://schemas.microsoft.com/office/powerpoint/2010/main" val="2646557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Brand thinking is a method we used to harness new ideas, and to help people think differently. It’s simple to set up and use and given its team approach, it ensures equal contribution and collaboration. </a:t>
            </a:r>
          </a:p>
          <a:p>
            <a:endParaRPr lang="en-US"/>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45</a:t>
            </a:fld>
            <a:endParaRPr lang="en-GB"/>
          </a:p>
        </p:txBody>
      </p:sp>
    </p:spTree>
    <p:extLst>
      <p:ext uri="{BB962C8B-B14F-4D97-AF65-F5344CB8AC3E}">
        <p14:creationId xmlns:p14="http://schemas.microsoft.com/office/powerpoint/2010/main" val="2033165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8190" indent="-328190" defTabSz="344556">
              <a:spcAft>
                <a:spcPts val="1149"/>
              </a:spcAft>
              <a:buFont typeface="+mj-lt"/>
              <a:buAutoNum type="arabicPeriod"/>
            </a:pPr>
            <a:r>
              <a:rPr lang="en-GB" sz="1200" dirty="0"/>
              <a:t>Clearly define the problem/task to tackle. (2 mins) </a:t>
            </a:r>
          </a:p>
          <a:p>
            <a:pPr marL="328190" indent="-328190" defTabSz="344556">
              <a:spcAft>
                <a:spcPts val="1149"/>
              </a:spcAft>
              <a:buFont typeface="+mj-lt"/>
              <a:buAutoNum type="arabicPeriod"/>
            </a:pPr>
            <a:r>
              <a:rPr lang="en-GB" sz="1200" dirty="0"/>
              <a:t>Choose 1–4 innovative brands </a:t>
            </a:r>
          </a:p>
          <a:p>
            <a:pPr marL="328190" indent="-328190" defTabSz="344556">
              <a:spcAft>
                <a:spcPts val="1149"/>
              </a:spcAft>
              <a:buFont typeface="+mj-lt"/>
              <a:buAutoNum type="arabicPeriod"/>
            </a:pPr>
            <a:r>
              <a:rPr lang="en-GB" sz="1200" dirty="0"/>
              <a:t>Individually think about, and note down, 5–10 words or phrases to describe the brand or organisation (for example for IKEA it might be ‘encourages a do-it-yourself attitude’, ‘simple and affordable’ or Amazon might be ‘personalised’, ‘easy customer feedback loops' or John Lewis, ‘promotes employee engagement and partnership’). (3 mins) </a:t>
            </a:r>
          </a:p>
          <a:p>
            <a:pPr marL="328190" indent="-328190" defTabSz="344556">
              <a:spcAft>
                <a:spcPts val="1149"/>
              </a:spcAft>
              <a:buFont typeface="+mj-lt"/>
              <a:buAutoNum type="arabicPeriod"/>
            </a:pPr>
            <a:r>
              <a:rPr lang="en-GB" sz="1200" dirty="0"/>
              <a:t>Share your descriptions with the wider group and create a collated list of descriptor words and phrases. (2 mins) </a:t>
            </a:r>
          </a:p>
          <a:p>
            <a:pPr marL="328190" indent="-328190" defTabSz="344556">
              <a:spcAft>
                <a:spcPts val="1149"/>
              </a:spcAft>
              <a:buFont typeface="+mj-lt"/>
              <a:buAutoNum type="arabicPeriod"/>
            </a:pPr>
            <a:r>
              <a:rPr lang="en-GB" sz="1200" dirty="0"/>
              <a:t>Now go back to your problem/task and think about how your chosen brand/organisation would approach the problem. What would they do differently? What innovative ideas might they come up with? (5-10 mins) </a:t>
            </a:r>
          </a:p>
          <a:p>
            <a:pPr marL="328190" indent="-328190" defTabSz="344556">
              <a:spcAft>
                <a:spcPts val="1149"/>
              </a:spcAft>
              <a:buFont typeface="+mj-lt"/>
              <a:buAutoNum type="arabicPeriod"/>
            </a:pPr>
            <a:r>
              <a:rPr lang="en-GB" sz="1200" dirty="0"/>
              <a:t>Write down or draw your ideas. (5-15 mins) </a:t>
            </a:r>
          </a:p>
          <a:p>
            <a:pPr marL="328190" indent="-328190" defTabSz="344556">
              <a:spcAft>
                <a:spcPts val="1149"/>
              </a:spcAft>
              <a:buFont typeface="+mj-lt"/>
              <a:buAutoNum type="arabicPeriod"/>
            </a:pPr>
            <a:r>
              <a:rPr lang="en-GB" sz="1200" dirty="0"/>
              <a:t>Reflect on which of these new ideas, or aspects thereof, might be useful to take forward. (3-10 mins)</a:t>
            </a:r>
          </a:p>
          <a:p>
            <a:endParaRPr lang="en-US" sz="1200" dirty="0"/>
          </a:p>
          <a:p>
            <a:r>
              <a:rPr lang="en-US" sz="1200" i="1" dirty="0"/>
              <a:t>Reference</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cs typeface="Times New Roman" panose="02020603050405020304" pitchFamily="18" charset="0"/>
              </a:rPr>
              <a:t>Q Community (2020). </a:t>
            </a:r>
            <a:r>
              <a:rPr lang="en-GB" sz="1200" u="none" strike="noStrike" dirty="0">
                <a:solidFill>
                  <a:srgbClr val="1E1E1E"/>
                </a:solidFill>
                <a:effectLst/>
              </a:rPr>
              <a:t>Creative Approaches to Problem Solving.</a:t>
            </a:r>
            <a:r>
              <a:rPr lang="en-GB" sz="1200" u="none" strike="noStrike" dirty="0">
                <a:solidFill>
                  <a:srgbClr val="1E1E1E"/>
                </a:solidFill>
                <a:effectLst/>
                <a:cs typeface="Times New Roman" panose="02020603050405020304" pitchFamily="18" charset="0"/>
              </a:rPr>
              <a:t> </a:t>
            </a:r>
            <a:r>
              <a:rPr lang="en-GB" sz="1200" dirty="0">
                <a:latin typeface="DM Sans" pitchFamily="2" charset="77"/>
                <a:hlinkClick r:id="rId3"/>
              </a:rPr>
              <a:t>https://q.health.org.uk/resource/creative-approaches-to-problem-solving/ </a:t>
            </a:r>
            <a:endParaRPr lang="en-GB" sz="1200" dirty="0">
              <a:latin typeface="DM Sans" pitchFamily="2" charset="77"/>
            </a:endParaRP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46</a:t>
            </a:fld>
            <a:endParaRPr lang="en-GB"/>
          </a:p>
        </p:txBody>
      </p:sp>
    </p:spTree>
    <p:extLst>
      <p:ext uri="{BB962C8B-B14F-4D97-AF65-F5344CB8AC3E}">
        <p14:creationId xmlns:p14="http://schemas.microsoft.com/office/powerpoint/2010/main" val="4152492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activity 7.6 in the Trainer Guide.</a:t>
            </a:r>
            <a:endParaRPr lang="en-US" dirty="0"/>
          </a:p>
          <a:p>
            <a:endParaRPr lang="en-US" b="1" dirty="0"/>
          </a:p>
          <a:p>
            <a:r>
              <a:rPr lang="en-US" b="1" dirty="0"/>
              <a:t>50 mins</a:t>
            </a:r>
          </a:p>
        </p:txBody>
      </p:sp>
      <p:sp>
        <p:nvSpPr>
          <p:cNvPr id="4" name="Slide Number Placeholder 3"/>
          <p:cNvSpPr>
            <a:spLocks noGrp="1"/>
          </p:cNvSpPr>
          <p:nvPr>
            <p:ph type="sldNum" sz="quarter" idx="5"/>
          </p:nvPr>
        </p:nvSpPr>
        <p:spPr/>
        <p:txBody>
          <a:bodyPr/>
          <a:lstStyle/>
          <a:p>
            <a:fld id="{065E61C6-C2E9-8C4B-A7F2-C0544F7348CB}" type="slidenum">
              <a:rPr lang="en-GB"/>
              <a:pPr/>
              <a:t>47</a:t>
            </a:fld>
            <a:endParaRPr lang="en-GB"/>
          </a:p>
        </p:txBody>
      </p:sp>
    </p:spTree>
    <p:extLst>
      <p:ext uri="{BB962C8B-B14F-4D97-AF65-F5344CB8AC3E}">
        <p14:creationId xmlns:p14="http://schemas.microsoft.com/office/powerpoint/2010/main" val="2984790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mins</a:t>
            </a:r>
          </a:p>
        </p:txBody>
      </p:sp>
      <p:sp>
        <p:nvSpPr>
          <p:cNvPr id="4" name="Slide Number Placeholder 3"/>
          <p:cNvSpPr>
            <a:spLocks noGrp="1"/>
          </p:cNvSpPr>
          <p:nvPr>
            <p:ph type="sldNum" sz="quarter" idx="5"/>
          </p:nvPr>
        </p:nvSpPr>
        <p:spPr/>
        <p:txBody>
          <a:bodyPr/>
          <a:lstStyle/>
          <a:p>
            <a:fld id="{065E61C6-C2E9-8C4B-A7F2-C0544F7348CB}" type="slidenum">
              <a:rPr lang="en-GB" smtClean="0"/>
              <a:pPr/>
              <a:t>48</a:t>
            </a:fld>
            <a:endParaRPr lang="en-GB"/>
          </a:p>
        </p:txBody>
      </p:sp>
    </p:spTree>
    <p:extLst>
      <p:ext uri="{BB962C8B-B14F-4D97-AF65-F5344CB8AC3E}">
        <p14:creationId xmlns:p14="http://schemas.microsoft.com/office/powerpoint/2010/main" val="1903715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You should edit this slide if delivering the content in person. You will only need the icons shown in the right hand box. However you may still wish to explain that you encourage people to ask questions or chat in the breaks, and that the session includes many activities. </a:t>
            </a:r>
          </a:p>
          <a:p>
            <a:pPr marL="0" lvl="0" indent="0" algn="l" rtl="0">
              <a:spcBef>
                <a:spcPts val="0"/>
              </a:spcBef>
              <a:spcAft>
                <a:spcPts val="0"/>
              </a:spcAft>
              <a:buNone/>
            </a:pPr>
            <a:endParaRPr lang="en-GB" b="1"/>
          </a:p>
          <a:p>
            <a:pPr marL="0" lvl="0" indent="0" algn="l" rtl="0">
              <a:spcBef>
                <a:spcPts val="0"/>
              </a:spcBef>
              <a:spcAft>
                <a:spcPts val="0"/>
              </a:spcAft>
              <a:buNone/>
            </a:pPr>
            <a:r>
              <a:rPr lang="en-GB" b="1"/>
              <a:t>If </a:t>
            </a:r>
            <a:r>
              <a:rPr lang="en-GB" b="1" dirty="0"/>
              <a:t>you are using an online whiteboard, ask delegates to open your preferred internet browser. If you are using Mural, we find it works best with Google Chrome.</a:t>
            </a:r>
          </a:p>
          <a:p>
            <a:pPr marL="0" lvl="0" indent="0" algn="l" rtl="0">
              <a:spcBef>
                <a:spcPts val="0"/>
              </a:spcBef>
              <a:spcAft>
                <a:spcPts val="0"/>
              </a:spcAft>
              <a:buNone/>
            </a:pPr>
            <a:endParaRPr lang="en-GB" b="0" dirty="0"/>
          </a:p>
        </p:txBody>
      </p:sp>
      <p:sp>
        <p:nvSpPr>
          <p:cNvPr id="4" name="Slide Number Placeholder 3"/>
          <p:cNvSpPr>
            <a:spLocks noGrp="1"/>
          </p:cNvSpPr>
          <p:nvPr>
            <p:ph type="sldNum" sz="quarter" idx="5"/>
          </p:nvPr>
        </p:nvSpPr>
        <p:spPr/>
        <p:txBody>
          <a:bodyPr/>
          <a:lstStyle/>
          <a:p>
            <a:fld id="{065E61C6-C2E9-8C4B-A7F2-C0544F7348CB}" type="slidenum">
              <a:rPr lang="en-GB"/>
              <a:t>4</a:t>
            </a:fld>
            <a:endParaRPr lang="en-GB"/>
          </a:p>
        </p:txBody>
      </p:sp>
    </p:spTree>
    <p:extLst>
      <p:ext uri="{BB962C8B-B14F-4D97-AF65-F5344CB8AC3E}">
        <p14:creationId xmlns:p14="http://schemas.microsoft.com/office/powerpoint/2010/main" val="2259488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49</a:t>
            </a:fld>
            <a:endParaRPr lang="en-GB"/>
          </a:p>
        </p:txBody>
      </p:sp>
    </p:spTree>
    <p:extLst>
      <p:ext uri="{BB962C8B-B14F-4D97-AF65-F5344CB8AC3E}">
        <p14:creationId xmlns:p14="http://schemas.microsoft.com/office/powerpoint/2010/main" val="1852846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5</a:t>
            </a:r>
            <a:r>
              <a:rPr lang="en-GB" b="1" baseline="0" dirty="0"/>
              <a:t> mins discussion</a:t>
            </a:r>
          </a:p>
          <a:p>
            <a:endParaRPr lang="en-GB" b="1" baseline="0" dirty="0"/>
          </a:p>
          <a:p>
            <a:r>
              <a:rPr lang="en-GB" b="0" baseline="0" dirty="0"/>
              <a:t>Why does QI not always stick?</a:t>
            </a:r>
          </a:p>
          <a:p>
            <a:pPr marL="171450" indent="-171450">
              <a:buFontTx/>
              <a:buChar char="-"/>
            </a:pPr>
            <a:r>
              <a:rPr lang="en-GB" b="0" baseline="0" dirty="0"/>
              <a:t>What are your past experiences of QI (or even just change). What didn’t work, last? Why?</a:t>
            </a:r>
          </a:p>
          <a:p>
            <a:pPr marL="171450" indent="-171450">
              <a:buFontTx/>
              <a:buChar char="-"/>
            </a:pPr>
            <a:r>
              <a:rPr lang="en-GB" b="0" baseline="0" dirty="0"/>
              <a:t>What worked and how did it work?</a:t>
            </a:r>
            <a:endParaRPr lang="en-GB" b="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50</a:t>
            </a:fld>
            <a:endParaRPr lang="en-GB"/>
          </a:p>
        </p:txBody>
      </p:sp>
    </p:spTree>
    <p:extLst>
      <p:ext uri="{BB962C8B-B14F-4D97-AF65-F5344CB8AC3E}">
        <p14:creationId xmlns:p14="http://schemas.microsoft.com/office/powerpoint/2010/main" val="1586766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Click for second part to appear (more reasons why)</a:t>
            </a:r>
          </a:p>
          <a:p>
            <a:endParaRPr lang="en-GB" b="1" dirty="0"/>
          </a:p>
          <a:p>
            <a:r>
              <a:rPr lang="en-GB" b="0" dirty="0"/>
              <a:t>Talk through some key points using your own experiences</a:t>
            </a:r>
          </a:p>
          <a:p>
            <a:endParaRPr lang="en-GB" b="0" dirty="0"/>
          </a:p>
          <a:p>
            <a:r>
              <a:rPr lang="en-GB" b="0" dirty="0" err="1"/>
              <a:t>E.g</a:t>
            </a:r>
            <a:r>
              <a:rPr lang="en-GB" b="0" i="0" dirty="0"/>
              <a:t> n</a:t>
            </a:r>
            <a:r>
              <a:rPr lang="en-GB" b="0" i="1" dirty="0"/>
              <a:t>eglect engagement and collaboration</a:t>
            </a:r>
          </a:p>
          <a:p>
            <a:r>
              <a:rPr lang="en-GB" b="0" dirty="0"/>
              <a:t>Project lead wanted to improve neonatal development care positioning on the NICU. Babies should be positioned a</a:t>
            </a:r>
            <a:r>
              <a:rPr lang="en-GB" b="0" baseline="0" dirty="0"/>
              <a:t> certain way to support neurodevelopment. The project lead was extremely passionate about this, engaged a patient rep, but didn’t consult with or engage with her colleagues on the unit. She created loads of helpful guides, training resources but didn’t embed this in the unit or let most of the staff know this info existed. </a:t>
            </a:r>
          </a:p>
          <a:p>
            <a:r>
              <a:rPr lang="en-GB" b="0" baseline="0" dirty="0"/>
              <a:t>Only after several months and a chance conversation with nurse on the unit did they learn the reason for the lack of engagement. This was because she was shy, so the improvement team helped share the info. </a:t>
            </a:r>
          </a:p>
          <a:p>
            <a:endParaRPr lang="en-GB" b="0" baseline="0" dirty="0"/>
          </a:p>
          <a:p>
            <a:r>
              <a:rPr lang="en-GB" b="0" i="1" dirty="0"/>
              <a:t>The</a:t>
            </a:r>
            <a:r>
              <a:rPr lang="en-GB" b="0" i="1" baseline="0" dirty="0"/>
              <a:t> change is not an improvement</a:t>
            </a:r>
          </a:p>
          <a:p>
            <a:r>
              <a:rPr lang="en-GB" b="0" i="0" baseline="0" dirty="0"/>
              <a:t>I’ve seen a lot of checklists and ‘reminders’ in my time – how can these stick? </a:t>
            </a:r>
            <a:endParaRPr lang="en-GB" b="0" i="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51</a:t>
            </a:fld>
            <a:endParaRPr lang="en-GB"/>
          </a:p>
        </p:txBody>
      </p:sp>
    </p:spTree>
    <p:extLst>
      <p:ext uri="{BB962C8B-B14F-4D97-AF65-F5344CB8AC3E}">
        <p14:creationId xmlns:p14="http://schemas.microsoft.com/office/powerpoint/2010/main" val="786441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u="none" strike="noStrike" kern="1200" dirty="0">
                <a:solidFill>
                  <a:schemeClr val="tx1"/>
                </a:solidFill>
                <a:effectLst/>
                <a:ea typeface="+mn-ea"/>
                <a:cs typeface="+mn-cs"/>
              </a:rPr>
              <a:t>What proportion</a:t>
            </a:r>
            <a:r>
              <a:rPr lang="en-GB" sz="1200" u="none" strike="noStrike" kern="1200" baseline="0" dirty="0">
                <a:solidFill>
                  <a:schemeClr val="tx1"/>
                </a:solidFill>
                <a:effectLst/>
                <a:ea typeface="+mn-ea"/>
                <a:cs typeface="+mn-cs"/>
              </a:rPr>
              <a:t> of changes last? </a:t>
            </a:r>
          </a:p>
          <a:p>
            <a:pPr rtl="0"/>
            <a:endParaRPr lang="en-GB" sz="1200" u="none" strike="noStrike" kern="1200" baseline="0" dirty="0">
              <a:solidFill>
                <a:schemeClr val="tx1"/>
              </a:solidFill>
              <a:effectLst/>
              <a:ea typeface="+mn-ea"/>
              <a:cs typeface="+mn-cs"/>
            </a:endParaRPr>
          </a:p>
          <a:p>
            <a:pPr rtl="0"/>
            <a:r>
              <a:rPr lang="en-GB" sz="1200" u="none" strike="noStrike" kern="1200" dirty="0">
                <a:solidFill>
                  <a:schemeClr val="tx1"/>
                </a:solidFill>
                <a:effectLst/>
                <a:ea typeface="+mn-ea"/>
                <a:cs typeface="+mn-cs"/>
              </a:rPr>
              <a:t>We know from our own experiences and from the literature that many QI projects are not sustained. There are many factors that may influence this, including the local and organisational context, mis-aligned priorities, loss of interest, wrong motivation for doing QI work, as well as the poor design of QI interventions. </a:t>
            </a:r>
            <a:endParaRPr lang="en-GB" b="0" dirty="0">
              <a:effectLst/>
            </a:endParaRPr>
          </a:p>
          <a:p>
            <a:pPr rtl="0"/>
            <a:r>
              <a:rPr lang="en-GB" sz="1200" u="none" strike="noStrike" kern="1200" dirty="0">
                <a:solidFill>
                  <a:schemeClr val="tx1"/>
                </a:solidFill>
                <a:effectLst/>
                <a:ea typeface="+mn-ea"/>
                <a:cs typeface="+mn-cs"/>
              </a:rPr>
              <a:t>The literature shows around only one third of QI work is sustained and achieves the desired results. (</a:t>
            </a:r>
            <a:r>
              <a:rPr lang="en-GB" sz="1200" u="none" strike="noStrike" kern="1200" dirty="0" err="1">
                <a:solidFill>
                  <a:schemeClr val="tx1"/>
                </a:solidFill>
                <a:effectLst/>
                <a:ea typeface="+mn-ea"/>
                <a:cs typeface="+mn-cs"/>
              </a:rPr>
              <a:t>Ivers</a:t>
            </a:r>
            <a:r>
              <a:rPr lang="en-GB" sz="1200" u="none" strike="noStrike" kern="1200" dirty="0">
                <a:solidFill>
                  <a:schemeClr val="tx1"/>
                </a:solidFill>
                <a:effectLst/>
                <a:ea typeface="+mn-ea"/>
                <a:cs typeface="+mn-cs"/>
              </a:rPr>
              <a:t>, 2014) (Beer, 2000) (Hill, 2020) (Knudsen, 2019) </a:t>
            </a:r>
          </a:p>
          <a:p>
            <a:pPr rtl="0"/>
            <a:r>
              <a:rPr lang="en-GB" sz="1200" u="none" strike="noStrike" kern="1200" dirty="0">
                <a:solidFill>
                  <a:schemeClr val="tx1"/>
                </a:solidFill>
                <a:effectLst/>
                <a:ea typeface="+mn-ea"/>
                <a:cs typeface="+mn-cs"/>
              </a:rPr>
              <a:t>This incredibly small proportion clearly indicates more needs to be done to support the sustainability of change. </a:t>
            </a:r>
            <a:br>
              <a:rPr lang="en-GB" b="0" dirty="0">
                <a:effectLst/>
              </a:rPr>
            </a:br>
            <a:br>
              <a:rPr lang="en-GB" b="0" i="1" dirty="0">
                <a:effectLst/>
              </a:rPr>
            </a:br>
            <a:r>
              <a:rPr lang="en-GB" b="0" i="1" dirty="0">
                <a:effectLst/>
              </a:rPr>
              <a:t>References:</a:t>
            </a:r>
            <a:br>
              <a:rPr lang="en-GB" b="0" dirty="0">
                <a:effectLst/>
              </a:rPr>
            </a:br>
            <a:r>
              <a:rPr lang="en-GB" sz="1200" u="none" strike="noStrike" kern="1200" dirty="0" err="1">
                <a:solidFill>
                  <a:schemeClr val="tx1"/>
                </a:solidFill>
                <a:effectLst/>
                <a:ea typeface="+mn-ea"/>
                <a:cs typeface="+mn-cs"/>
              </a:rPr>
              <a:t>Ivers</a:t>
            </a:r>
            <a:r>
              <a:rPr lang="en-GB" sz="1200" u="none" strike="noStrike" kern="1200" dirty="0">
                <a:solidFill>
                  <a:schemeClr val="tx1"/>
                </a:solidFill>
                <a:effectLst/>
                <a:ea typeface="+mn-ea"/>
                <a:cs typeface="+mn-cs"/>
              </a:rPr>
              <a:t>, N.M., Grimshaw, J.M., </a:t>
            </a:r>
            <a:r>
              <a:rPr lang="en-GB" sz="1200" u="none" strike="noStrike" kern="1200" dirty="0" err="1">
                <a:solidFill>
                  <a:schemeClr val="tx1"/>
                </a:solidFill>
                <a:effectLst/>
                <a:ea typeface="+mn-ea"/>
                <a:cs typeface="+mn-cs"/>
              </a:rPr>
              <a:t>Jamtvedt</a:t>
            </a:r>
            <a:r>
              <a:rPr lang="en-GB" sz="1200" u="none" strike="noStrike" kern="1200" dirty="0">
                <a:solidFill>
                  <a:schemeClr val="tx1"/>
                </a:solidFill>
                <a:effectLst/>
                <a:ea typeface="+mn-ea"/>
                <a:cs typeface="+mn-cs"/>
              </a:rPr>
              <a:t>, G. et al. (2014). Growing Literature, Stagnant Science? Systematic Review, Meta-Regression and Cumulative Analysis of Audit and Feedback Interventions in Health Care. Journal of General Internal Medicine. https://</a:t>
            </a:r>
            <a:r>
              <a:rPr lang="en-GB" sz="1200" u="none" strike="noStrike" kern="1200" dirty="0" err="1">
                <a:solidFill>
                  <a:schemeClr val="tx1"/>
                </a:solidFill>
                <a:effectLst/>
                <a:ea typeface="+mn-ea"/>
                <a:cs typeface="+mn-cs"/>
              </a:rPr>
              <a:t>pubmed.ncbi.nlm.nih.gov</a:t>
            </a:r>
            <a:r>
              <a:rPr lang="en-GB" sz="1200" u="none" strike="noStrike" kern="1200" dirty="0">
                <a:solidFill>
                  <a:schemeClr val="tx1"/>
                </a:solidFill>
                <a:effectLst/>
                <a:ea typeface="+mn-ea"/>
                <a:cs typeface="+mn-cs"/>
              </a:rPr>
              <a:t>/24965281/</a:t>
            </a:r>
          </a:p>
          <a:p>
            <a:pPr rtl="0" fontAlgn="base"/>
            <a:r>
              <a:rPr lang="en-GB" sz="1200" u="none" strike="noStrike" kern="1200" dirty="0">
                <a:solidFill>
                  <a:schemeClr val="tx1"/>
                </a:solidFill>
                <a:effectLst/>
                <a:ea typeface="+mn-ea"/>
                <a:cs typeface="+mn-cs"/>
              </a:rPr>
              <a:t>Beer, M. and </a:t>
            </a:r>
            <a:r>
              <a:rPr lang="en-GB" sz="1200" u="none" strike="noStrike" kern="1200" dirty="0" err="1">
                <a:solidFill>
                  <a:schemeClr val="tx1"/>
                </a:solidFill>
                <a:effectLst/>
                <a:ea typeface="+mn-ea"/>
                <a:cs typeface="+mn-cs"/>
              </a:rPr>
              <a:t>Nohria</a:t>
            </a:r>
            <a:r>
              <a:rPr lang="en-GB" sz="1200" u="none" strike="noStrike" kern="1200" dirty="0">
                <a:solidFill>
                  <a:schemeClr val="tx1"/>
                </a:solidFill>
                <a:effectLst/>
                <a:ea typeface="+mn-ea"/>
                <a:cs typeface="+mn-cs"/>
              </a:rPr>
              <a:t>, N. (2000). Cracking the code of change. Harvard Business Review. https://</a:t>
            </a:r>
            <a:r>
              <a:rPr lang="en-GB" sz="1200" u="none" strike="noStrike" kern="1200" dirty="0" err="1">
                <a:solidFill>
                  <a:schemeClr val="tx1"/>
                </a:solidFill>
                <a:effectLst/>
                <a:ea typeface="+mn-ea"/>
                <a:cs typeface="+mn-cs"/>
              </a:rPr>
              <a:t>hbr.org</a:t>
            </a:r>
            <a:r>
              <a:rPr lang="en-GB" sz="1200" u="none" strike="noStrike" kern="1200" dirty="0">
                <a:solidFill>
                  <a:schemeClr val="tx1"/>
                </a:solidFill>
                <a:effectLst/>
                <a:ea typeface="+mn-ea"/>
                <a:cs typeface="+mn-cs"/>
              </a:rPr>
              <a:t>/2000/05/cracking-the-code-of-change</a:t>
            </a:r>
          </a:p>
          <a:p>
            <a:pPr rtl="0" fontAlgn="base"/>
            <a:r>
              <a:rPr lang="en-GB" sz="1200" u="none" strike="noStrike" kern="1200" dirty="0">
                <a:solidFill>
                  <a:schemeClr val="tx1"/>
                </a:solidFill>
                <a:effectLst/>
                <a:ea typeface="+mn-ea"/>
                <a:cs typeface="+mn-cs"/>
              </a:rPr>
              <a:t>Hill, J. E., Stephani, A. M., </a:t>
            </a:r>
            <a:r>
              <a:rPr lang="en-GB" sz="1200" u="none" strike="noStrike" kern="1200" dirty="0" err="1">
                <a:solidFill>
                  <a:schemeClr val="tx1"/>
                </a:solidFill>
                <a:effectLst/>
                <a:ea typeface="+mn-ea"/>
                <a:cs typeface="+mn-cs"/>
              </a:rPr>
              <a:t>Sapple</a:t>
            </a:r>
            <a:r>
              <a:rPr lang="en-GB" sz="1200" u="none" strike="noStrike" kern="1200" dirty="0">
                <a:solidFill>
                  <a:schemeClr val="tx1"/>
                </a:solidFill>
                <a:effectLst/>
                <a:ea typeface="+mn-ea"/>
                <a:cs typeface="+mn-cs"/>
              </a:rPr>
              <a:t>, P. et al. (2020). The effectiveness of continuous quality improvement for developing professional practice and improving health care outcomes: a systematic review. Implementation Science. https://</a:t>
            </a:r>
            <a:r>
              <a:rPr lang="en-GB" sz="1200" u="none" strike="noStrike" kern="1200" dirty="0" err="1">
                <a:solidFill>
                  <a:schemeClr val="tx1"/>
                </a:solidFill>
                <a:effectLst/>
                <a:ea typeface="+mn-ea"/>
                <a:cs typeface="+mn-cs"/>
              </a:rPr>
              <a:t>implementationscience.biomedcentral.com</a:t>
            </a:r>
            <a:r>
              <a:rPr lang="en-GB" sz="1200" u="none" strike="noStrike" kern="1200" dirty="0">
                <a:solidFill>
                  <a:schemeClr val="tx1"/>
                </a:solidFill>
                <a:effectLst/>
                <a:ea typeface="+mn-ea"/>
                <a:cs typeface="+mn-cs"/>
              </a:rPr>
              <a:t>/articles/10.1186/s13012-020-0975-2</a:t>
            </a:r>
          </a:p>
          <a:p>
            <a:pPr rtl="0" fontAlgn="base"/>
            <a:r>
              <a:rPr lang="en-GB" sz="1200" u="none" strike="noStrike" kern="1200" dirty="0">
                <a:solidFill>
                  <a:schemeClr val="tx1"/>
                </a:solidFill>
                <a:effectLst/>
                <a:ea typeface="+mn-ea"/>
                <a:cs typeface="+mn-cs"/>
              </a:rPr>
              <a:t>Knudsen, S. V., </a:t>
            </a:r>
            <a:r>
              <a:rPr lang="en-GB" sz="1200" u="none" strike="noStrike" kern="1200" dirty="0" err="1">
                <a:solidFill>
                  <a:schemeClr val="tx1"/>
                </a:solidFill>
                <a:effectLst/>
                <a:ea typeface="+mn-ea"/>
                <a:cs typeface="+mn-cs"/>
              </a:rPr>
              <a:t>Laursen</a:t>
            </a:r>
            <a:r>
              <a:rPr lang="en-GB" sz="1200" u="none" strike="noStrike" kern="1200" dirty="0">
                <a:solidFill>
                  <a:schemeClr val="tx1"/>
                </a:solidFill>
                <a:effectLst/>
                <a:ea typeface="+mn-ea"/>
                <a:cs typeface="+mn-cs"/>
              </a:rPr>
              <a:t>, H. V. B.,, Johnsen, S. P. et al. (2019). Can quality improvement improve the quality of care? A systematic review of reported effects and methodological rigor in plan-do-study-act projects. BMC Health Services Research. https://</a:t>
            </a:r>
            <a:r>
              <a:rPr lang="en-GB" sz="1200" u="none" strike="noStrike" kern="1200" dirty="0" err="1">
                <a:solidFill>
                  <a:schemeClr val="tx1"/>
                </a:solidFill>
                <a:effectLst/>
                <a:ea typeface="+mn-ea"/>
                <a:cs typeface="+mn-cs"/>
              </a:rPr>
              <a:t>bmchealthservres.biomedcentral.com</a:t>
            </a:r>
            <a:r>
              <a:rPr lang="en-GB" sz="1200" u="none" strike="noStrike" kern="1200" dirty="0">
                <a:solidFill>
                  <a:schemeClr val="tx1"/>
                </a:solidFill>
                <a:effectLst/>
                <a:ea typeface="+mn-ea"/>
                <a:cs typeface="+mn-cs"/>
              </a:rPr>
              <a:t>/articles/10.1186/s12913-019-4482-6</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52</a:t>
            </a:fld>
            <a:endParaRPr lang="en-GB"/>
          </a:p>
        </p:txBody>
      </p:sp>
    </p:spTree>
    <p:extLst>
      <p:ext uri="{BB962C8B-B14F-4D97-AF65-F5344CB8AC3E}">
        <p14:creationId xmlns:p14="http://schemas.microsoft.com/office/powerpoint/2010/main" val="716880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a:t>
            </a:r>
            <a:r>
              <a:rPr lang="en-GB" baseline="0" dirty="0"/>
              <a:t> and final question of the Model for Improvement asks you to consider the ideas/hunches you have that you want to test. As said by the IHI… </a:t>
            </a:r>
          </a:p>
          <a:p>
            <a:endParaRPr lang="en-GB" baseline="0" dirty="0"/>
          </a:p>
          <a:p>
            <a:endParaRPr lang="en-GB" baseline="0" dirty="0"/>
          </a:p>
          <a:p>
            <a:endParaRPr lang="en-GB" baseline="0" dirty="0"/>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53</a:t>
            </a:fld>
            <a:endParaRPr lang="en-GB"/>
          </a:p>
        </p:txBody>
      </p:sp>
    </p:spTree>
    <p:extLst>
      <p:ext uri="{BB962C8B-B14F-4D97-AF65-F5344CB8AC3E}">
        <p14:creationId xmlns:p14="http://schemas.microsoft.com/office/powerpoint/2010/main" val="400423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u="none" strike="noStrike" kern="1200" dirty="0">
                <a:solidFill>
                  <a:schemeClr val="tx1"/>
                </a:solidFill>
                <a:effectLst/>
                <a:ea typeface="+mn-ea"/>
                <a:cs typeface="+mn-cs"/>
              </a:rPr>
              <a:t>This tool was developed for selecting changes related to medication error, but can be used anywhere in the health setting.</a:t>
            </a:r>
          </a:p>
          <a:p>
            <a:pPr rtl="0"/>
            <a:r>
              <a:rPr lang="en-GB" sz="1200" u="none" strike="noStrike" kern="1200" dirty="0">
                <a:solidFill>
                  <a:schemeClr val="tx1"/>
                </a:solidFill>
                <a:effectLst/>
                <a:ea typeface="+mn-ea"/>
                <a:cs typeface="+mn-cs"/>
              </a:rPr>
              <a:t>The concept is simple enough… 2 main types of changes </a:t>
            </a:r>
            <a:endParaRPr lang="en-GB" b="0" dirty="0">
              <a:effectLst/>
            </a:endParaRPr>
          </a:p>
          <a:p>
            <a:pPr marL="628650" lvl="1" indent="-171450" rtl="0" fontAlgn="base">
              <a:buFont typeface="Arial" panose="020B0604020202020204" pitchFamily="34" charset="0"/>
              <a:buChar char="•"/>
            </a:pPr>
            <a:r>
              <a:rPr lang="en-GB" sz="1200" u="none" strike="noStrike" kern="1200" dirty="0">
                <a:solidFill>
                  <a:schemeClr val="tx1"/>
                </a:solidFill>
                <a:effectLst/>
                <a:ea typeface="+mn-ea"/>
                <a:cs typeface="+mn-cs"/>
              </a:rPr>
              <a:t>People-focused changes put the onus on individuals and teams to manage a change </a:t>
            </a:r>
          </a:p>
          <a:p>
            <a:pPr marL="628650" lvl="1" indent="-171450" rtl="0" fontAlgn="base">
              <a:buFont typeface="Arial" panose="020B0604020202020204" pitchFamily="34" charset="0"/>
              <a:buChar char="•"/>
            </a:pPr>
            <a:r>
              <a:rPr lang="en-GB" sz="1200" u="none" strike="noStrike" kern="1200" dirty="0">
                <a:solidFill>
                  <a:schemeClr val="tx1"/>
                </a:solidFill>
                <a:effectLst/>
                <a:ea typeface="+mn-ea"/>
                <a:cs typeface="+mn-cs"/>
              </a:rPr>
              <a:t>System-focused changes put</a:t>
            </a:r>
            <a:r>
              <a:rPr lang="en-GB" sz="1200" u="none" strike="noStrike" kern="1200" baseline="0" dirty="0">
                <a:solidFill>
                  <a:schemeClr val="tx1"/>
                </a:solidFill>
                <a:effectLst/>
                <a:ea typeface="+mn-ea"/>
                <a:cs typeface="+mn-cs"/>
              </a:rPr>
              <a:t> the onus on th</a:t>
            </a:r>
            <a:r>
              <a:rPr lang="en-GB" sz="1200" u="none" strike="noStrike" kern="1200" dirty="0">
                <a:solidFill>
                  <a:schemeClr val="tx1"/>
                </a:solidFill>
                <a:effectLst/>
                <a:ea typeface="+mn-ea"/>
                <a:cs typeface="+mn-cs"/>
              </a:rPr>
              <a:t>e system itself in order to bring about change</a:t>
            </a:r>
          </a:p>
          <a:p>
            <a:pPr rtl="0"/>
            <a:r>
              <a:rPr lang="en-GB" sz="1200" u="none" strike="noStrike" kern="1200" dirty="0">
                <a:solidFill>
                  <a:schemeClr val="tx1"/>
                </a:solidFill>
                <a:effectLst/>
                <a:ea typeface="+mn-ea"/>
                <a:cs typeface="+mn-cs"/>
              </a:rPr>
              <a:t>You’ll see that this is a hierarchy, with the LEAST effective at the bottom, and MOST effective at the top. So in other words, people-focused changes are less likely to be successful in the long term than system-focused changes. </a:t>
            </a:r>
            <a:endParaRPr lang="en-GB" b="0" dirty="0">
              <a:effectLst/>
            </a:endParaRPr>
          </a:p>
          <a:p>
            <a:pPr rtl="0"/>
            <a:r>
              <a:rPr lang="en-GB" sz="1200" u="none" strike="noStrike" kern="1200" dirty="0">
                <a:solidFill>
                  <a:schemeClr val="tx1"/>
                </a:solidFill>
                <a:effectLst/>
                <a:ea typeface="+mn-ea"/>
                <a:cs typeface="+mn-cs"/>
              </a:rPr>
              <a:t>This is not to say that people-focused changes don’t work… of course they can and do! Training and education gives us highly qualified healthcare professionals who are updating their knowledge constantly to deliver evidence-based care… similar checklists can and do work. Look at the WHO checklist and the significant effect that has had in theatres across the globe.</a:t>
            </a:r>
            <a:endParaRPr lang="en-GB" b="0" dirty="0">
              <a:effectLst/>
            </a:endParaRPr>
          </a:p>
          <a:p>
            <a:pPr rtl="0"/>
            <a:r>
              <a:rPr lang="en-GB" sz="1200" u="none" strike="noStrike" kern="1200" dirty="0">
                <a:solidFill>
                  <a:schemeClr val="tx1"/>
                </a:solidFill>
                <a:effectLst/>
                <a:ea typeface="+mn-ea"/>
                <a:cs typeface="+mn-cs"/>
              </a:rPr>
              <a:t>The three different forms of PF changes are shown at the lower half of the image</a:t>
            </a:r>
            <a:endParaRPr lang="en-GB" b="0" dirty="0">
              <a:effectLst/>
            </a:endParaRPr>
          </a:p>
          <a:p>
            <a:pPr marL="228600" indent="-228600" rtl="0" fontAlgn="base">
              <a:buFont typeface="+mj-lt"/>
              <a:buAutoNum type="arabicPeriod"/>
            </a:pPr>
            <a:r>
              <a:rPr lang="en-GB" sz="1200" u="none" strike="noStrike" kern="1200" dirty="0">
                <a:solidFill>
                  <a:schemeClr val="tx1"/>
                </a:solidFill>
                <a:effectLst/>
                <a:ea typeface="+mn-ea"/>
                <a:cs typeface="+mn-cs"/>
              </a:rPr>
              <a:t>Education and training </a:t>
            </a:r>
            <a:br>
              <a:rPr lang="en-GB" sz="1200" u="none" strike="noStrike" kern="1200" dirty="0">
                <a:solidFill>
                  <a:schemeClr val="tx1"/>
                </a:solidFill>
                <a:effectLst/>
                <a:ea typeface="+mn-ea"/>
                <a:cs typeface="+mn-cs"/>
              </a:rPr>
            </a:br>
            <a:r>
              <a:rPr lang="en-GB" sz="1200" u="none" strike="noStrike" kern="1200" dirty="0">
                <a:solidFill>
                  <a:schemeClr val="tx1"/>
                </a:solidFill>
                <a:effectLst/>
                <a:ea typeface="+mn-ea"/>
                <a:cs typeface="+mn-cs"/>
              </a:rPr>
              <a:t>Why might this not work? Ask the group. Dynamic workforce, highly interprofessional teams, perhaps?</a:t>
            </a:r>
          </a:p>
          <a:p>
            <a:pPr marL="228600" indent="-228600" rtl="0" fontAlgn="base">
              <a:buFont typeface="+mj-lt"/>
              <a:buAutoNum type="arabicPeriod"/>
            </a:pPr>
            <a:r>
              <a:rPr lang="en-GB" sz="1200" u="none" strike="noStrike" kern="1200" dirty="0">
                <a:solidFill>
                  <a:schemeClr val="tx1"/>
                </a:solidFill>
                <a:effectLst/>
                <a:ea typeface="+mn-ea"/>
                <a:cs typeface="+mn-cs"/>
              </a:rPr>
              <a:t>Rules and policies</a:t>
            </a:r>
            <a:br>
              <a:rPr lang="en-GB" sz="1200" u="none" strike="noStrike" kern="1200" dirty="0">
                <a:solidFill>
                  <a:schemeClr val="tx1"/>
                </a:solidFill>
                <a:effectLst/>
                <a:ea typeface="+mn-ea"/>
                <a:cs typeface="+mn-cs"/>
              </a:rPr>
            </a:br>
            <a:r>
              <a:rPr lang="en-GB" sz="1200" u="none" strike="noStrike" kern="1200" dirty="0">
                <a:solidFill>
                  <a:schemeClr val="tx1"/>
                </a:solidFill>
                <a:effectLst/>
                <a:ea typeface="+mn-ea"/>
                <a:cs typeface="+mn-cs"/>
              </a:rPr>
              <a:t>The complexity of delivering safe care requires clinicians to be flexible – every patient is different and often policies are not able to mirror that – so we tend to ignore them! </a:t>
            </a:r>
          </a:p>
          <a:p>
            <a:pPr marL="228600" indent="-228600" rtl="0">
              <a:buFont typeface="+mj-lt"/>
              <a:buAutoNum type="arabicPeriod"/>
            </a:pPr>
            <a:r>
              <a:rPr lang="en-GB" sz="1200" u="none" strike="noStrike" kern="1200" dirty="0">
                <a:solidFill>
                  <a:schemeClr val="tx1"/>
                </a:solidFill>
                <a:effectLst/>
                <a:ea typeface="+mn-ea"/>
                <a:cs typeface="+mn-cs"/>
              </a:rPr>
              <a:t>Reminders, checklists, double checks</a:t>
            </a:r>
            <a:br>
              <a:rPr lang="en-GB" sz="1200" u="none" strike="noStrike" kern="1200" dirty="0">
                <a:solidFill>
                  <a:schemeClr val="tx1"/>
                </a:solidFill>
                <a:effectLst/>
                <a:ea typeface="+mn-ea"/>
                <a:cs typeface="+mn-cs"/>
              </a:rPr>
            </a:br>
            <a:r>
              <a:rPr lang="en-GB" sz="1200" u="none" strike="noStrike" kern="1200" dirty="0">
                <a:solidFill>
                  <a:schemeClr val="tx1"/>
                </a:solidFill>
                <a:effectLst/>
                <a:ea typeface="+mn-ea"/>
                <a:cs typeface="+mn-cs"/>
              </a:rPr>
              <a:t>Often used for the wrong form of human error, so they have no chance of ever having success! You are still putting the onus on an individual with many other competing priorities… better to change the system to help people do the right thing?</a:t>
            </a:r>
          </a:p>
          <a:p>
            <a:pPr marL="228600" indent="-228600" rtl="0"/>
            <a:r>
              <a:rPr lang="en-GB" sz="1200" u="none" strike="noStrike" kern="1200" dirty="0">
                <a:solidFill>
                  <a:schemeClr val="tx1"/>
                </a:solidFill>
                <a:effectLst/>
                <a:ea typeface="+mn-ea"/>
                <a:cs typeface="+mn-cs"/>
              </a:rPr>
              <a:t>Three different types of SF change</a:t>
            </a:r>
            <a:endParaRPr lang="en-GB" b="0" dirty="0">
              <a:effectLst/>
            </a:endParaRPr>
          </a:p>
          <a:p>
            <a:pPr marL="228600" indent="-228600" rtl="0" fontAlgn="base">
              <a:buFont typeface="+mj-lt"/>
              <a:buAutoNum type="arabicPeriod" startAt="4"/>
            </a:pPr>
            <a:r>
              <a:rPr lang="en-GB" sz="1200" u="none" strike="noStrike" kern="1200" dirty="0">
                <a:solidFill>
                  <a:schemeClr val="tx1"/>
                </a:solidFill>
                <a:effectLst/>
                <a:ea typeface="+mn-ea"/>
                <a:cs typeface="+mn-cs"/>
              </a:rPr>
              <a:t>Simplification and standardisation</a:t>
            </a:r>
            <a:br>
              <a:rPr lang="en-GB" sz="1200" u="none" strike="noStrike" kern="1200" dirty="0">
                <a:solidFill>
                  <a:schemeClr val="tx1"/>
                </a:solidFill>
                <a:effectLst/>
                <a:ea typeface="+mn-ea"/>
                <a:cs typeface="+mn-cs"/>
              </a:rPr>
            </a:br>
            <a:r>
              <a:rPr lang="en-GB" sz="1200" u="none" strike="noStrike" kern="1200" dirty="0">
                <a:solidFill>
                  <a:schemeClr val="tx1"/>
                </a:solidFill>
                <a:effectLst/>
                <a:ea typeface="+mn-ea"/>
                <a:cs typeface="+mn-cs"/>
              </a:rPr>
              <a:t>If something is easier to do, people tend to do it. Think of the river taking the most efficient route to the sea. </a:t>
            </a:r>
          </a:p>
          <a:p>
            <a:pPr marL="228600" indent="-228600" rtl="0" fontAlgn="base">
              <a:buFont typeface="+mj-lt"/>
              <a:buAutoNum type="arabicPeriod" startAt="4"/>
            </a:pPr>
            <a:r>
              <a:rPr lang="en-GB" sz="1200" u="none" strike="noStrike" kern="1200" dirty="0">
                <a:solidFill>
                  <a:schemeClr val="tx1"/>
                </a:solidFill>
                <a:effectLst/>
                <a:ea typeface="+mn-ea"/>
                <a:cs typeface="+mn-cs"/>
              </a:rPr>
              <a:t>Automation/computerisation </a:t>
            </a:r>
            <a:br>
              <a:rPr lang="en-GB" sz="1200" u="none" strike="noStrike" kern="1200" dirty="0">
                <a:solidFill>
                  <a:schemeClr val="tx1"/>
                </a:solidFill>
                <a:effectLst/>
                <a:ea typeface="+mn-ea"/>
                <a:cs typeface="+mn-cs"/>
              </a:rPr>
            </a:br>
            <a:r>
              <a:rPr lang="en-GB" sz="1200" u="none" strike="noStrike" kern="1200" dirty="0">
                <a:solidFill>
                  <a:schemeClr val="tx1"/>
                </a:solidFill>
                <a:effectLst/>
                <a:ea typeface="+mn-ea"/>
                <a:cs typeface="+mn-cs"/>
              </a:rPr>
              <a:t>Computers don’t make mistakes (unless the programmer hasn’t coded it correctly) </a:t>
            </a:r>
            <a:br>
              <a:rPr lang="en-GB" sz="1200" u="none" strike="noStrike" kern="1200" dirty="0">
                <a:solidFill>
                  <a:schemeClr val="tx1"/>
                </a:solidFill>
                <a:effectLst/>
                <a:ea typeface="+mn-ea"/>
                <a:cs typeface="+mn-cs"/>
              </a:rPr>
            </a:br>
            <a:r>
              <a:rPr lang="en-GB" sz="1200" u="none" strike="noStrike" kern="1200" dirty="0">
                <a:solidFill>
                  <a:schemeClr val="tx1"/>
                </a:solidFill>
                <a:effectLst/>
                <a:ea typeface="+mn-ea"/>
                <a:cs typeface="+mn-cs"/>
              </a:rPr>
              <a:t>Think about manual data entry… if a computer can do that for you and your tired brain – then why not? Fewer errors, less taxing, less stress. And perhaps the time can be used on something humans are better at? </a:t>
            </a:r>
          </a:p>
          <a:p>
            <a:pPr marL="228600" indent="-228600" rtl="0" fontAlgn="base">
              <a:buFont typeface="+mj-lt"/>
              <a:buAutoNum type="arabicPeriod" startAt="4"/>
            </a:pPr>
            <a:r>
              <a:rPr lang="en-GB" sz="1200" u="none" strike="noStrike" kern="1200" dirty="0">
                <a:solidFill>
                  <a:schemeClr val="tx1"/>
                </a:solidFill>
                <a:effectLst/>
                <a:ea typeface="+mn-ea"/>
                <a:cs typeface="+mn-cs"/>
              </a:rPr>
              <a:t>Forcing functions</a:t>
            </a:r>
            <a:br>
              <a:rPr lang="en-GB" sz="1200" u="none" strike="noStrike" kern="1200" dirty="0">
                <a:solidFill>
                  <a:schemeClr val="tx1"/>
                </a:solidFill>
                <a:effectLst/>
                <a:ea typeface="+mn-ea"/>
                <a:cs typeface="+mn-cs"/>
              </a:rPr>
            </a:br>
            <a:r>
              <a:rPr lang="en-GB" sz="1200" u="none" strike="noStrike" kern="1200" dirty="0">
                <a:solidFill>
                  <a:schemeClr val="tx1"/>
                </a:solidFill>
                <a:effectLst/>
                <a:ea typeface="+mn-ea"/>
                <a:cs typeface="+mn-cs"/>
              </a:rPr>
              <a:t>These make you do something before going to the next step. </a:t>
            </a:r>
            <a:br>
              <a:rPr lang="en-GB" sz="1200" u="none" strike="noStrike" kern="1200" dirty="0">
                <a:solidFill>
                  <a:schemeClr val="tx1"/>
                </a:solidFill>
                <a:effectLst/>
                <a:ea typeface="+mn-ea"/>
                <a:cs typeface="+mn-cs"/>
              </a:rPr>
            </a:br>
            <a:r>
              <a:rPr lang="en-GB" sz="1200" u="none" strike="noStrike" kern="1200" dirty="0">
                <a:solidFill>
                  <a:schemeClr val="tx1"/>
                </a:solidFill>
                <a:effectLst/>
                <a:ea typeface="+mn-ea"/>
                <a:cs typeface="+mn-cs"/>
              </a:rPr>
              <a:t>E.g. a computer, if you close an unsaved document, it prompts you to choose to save it or delete it or cancel. The system intervenes to help you make a better choice</a:t>
            </a:r>
            <a:endParaRPr lang="en-GB" b="0" dirty="0">
              <a:effectLst/>
            </a:endParaRPr>
          </a:p>
          <a:p>
            <a:pPr rtl="0"/>
            <a:r>
              <a:rPr lang="en-GB" sz="1200" u="none" strike="noStrike" kern="1200" dirty="0">
                <a:solidFill>
                  <a:schemeClr val="tx1"/>
                </a:solidFill>
                <a:effectLst/>
                <a:ea typeface="+mn-ea"/>
                <a:cs typeface="+mn-cs"/>
              </a:rPr>
              <a:t>This is the Hierarchy – helpful to consider when designing changes. Look to the top for inspiration.</a:t>
            </a:r>
            <a:br>
              <a:rPr lang="en-GB" dirty="0"/>
            </a:br>
            <a:endParaRPr lang="en-GB" dirty="0"/>
          </a:p>
          <a:p>
            <a:r>
              <a:rPr lang="en-US" dirty="0"/>
              <a:t>Reference:</a:t>
            </a:r>
          </a:p>
          <a:p>
            <a:r>
              <a:rPr lang="en-GB" sz="1200" dirty="0">
                <a:solidFill>
                  <a:schemeClr val="accent5"/>
                </a:solidFill>
                <a:latin typeface="DM Sans" pitchFamily="2" charset="77"/>
              </a:rPr>
              <a:t>Horsham, P. A. (1999). The hierarchy of intervention effectiveness. </a:t>
            </a:r>
            <a:r>
              <a:rPr lang="en-GB" sz="1200" i="1" dirty="0">
                <a:solidFill>
                  <a:schemeClr val="accent5"/>
                </a:solidFill>
                <a:latin typeface="DM Sans" pitchFamily="2" charset="77"/>
              </a:rPr>
              <a:t>Institute of Safe Medication Practices</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54</a:t>
            </a:fld>
            <a:endParaRPr lang="en-GB"/>
          </a:p>
        </p:txBody>
      </p:sp>
    </p:spTree>
    <p:extLst>
      <p:ext uri="{BB962C8B-B14F-4D97-AF65-F5344CB8AC3E}">
        <p14:creationId xmlns:p14="http://schemas.microsoft.com/office/powerpoint/2010/main" val="2249846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200" b="1" dirty="0">
                <a:effectLst/>
                <a:ea typeface="Calibri" panose="020F0502020204030204" pitchFamily="34" charset="0"/>
                <a:cs typeface="Times New Roman" panose="02020603050405020304" pitchFamily="18" charset="0"/>
              </a:rPr>
              <a:t>Where do each of the following change ideas sit on the hierarchy? </a:t>
            </a:r>
          </a:p>
          <a:p>
            <a:pPr>
              <a:lnSpc>
                <a:spcPct val="115000"/>
              </a:lnSpc>
              <a:spcAft>
                <a:spcPts val="1000"/>
              </a:spcAft>
            </a:pPr>
            <a:r>
              <a:rPr lang="en-GB" sz="1200" dirty="0">
                <a:effectLst/>
                <a:ea typeface="Calibri" panose="020F0502020204030204" pitchFamily="34" charset="0"/>
                <a:cs typeface="Times New Roman" panose="02020603050405020304" pitchFamily="18" charset="0"/>
              </a:rPr>
              <a:t> </a:t>
            </a:r>
          </a:p>
          <a:p>
            <a:r>
              <a:rPr lang="en-GB" sz="1200" b="1" dirty="0">
                <a:effectLst/>
                <a:ea typeface="Calibri" panose="020F0502020204030204" pitchFamily="34" charset="0"/>
                <a:cs typeface="Times New Roman" panose="02020603050405020304" pitchFamily="18" charset="0"/>
              </a:rPr>
              <a:t>Group discussion.</a:t>
            </a:r>
            <a:endParaRPr lang="en-GB" sz="1200"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55</a:t>
            </a:fld>
            <a:endParaRPr lang="en-GB"/>
          </a:p>
        </p:txBody>
      </p:sp>
    </p:spTree>
    <p:extLst>
      <p:ext uri="{BB962C8B-B14F-4D97-AF65-F5344CB8AC3E}">
        <p14:creationId xmlns:p14="http://schemas.microsoft.com/office/powerpoint/2010/main" val="3463633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u="none" strike="noStrike" kern="1200" dirty="0">
                <a:solidFill>
                  <a:schemeClr val="tx1"/>
                </a:solidFill>
                <a:effectLst/>
                <a:ea typeface="+mn-ea"/>
                <a:cs typeface="+mn-cs"/>
              </a:rPr>
              <a:t>In room discussion</a:t>
            </a:r>
            <a:endParaRPr lang="en-GB" b="1" dirty="0">
              <a:effectLst/>
            </a:endParaRPr>
          </a:p>
          <a:p>
            <a:pPr rtl="0"/>
            <a:r>
              <a:rPr lang="en-GB" sz="1200" b="1" u="none" strike="noStrike" kern="1200" dirty="0">
                <a:solidFill>
                  <a:schemeClr val="tx1"/>
                </a:solidFill>
                <a:effectLst/>
                <a:ea typeface="+mn-ea"/>
                <a:cs typeface="+mn-cs"/>
              </a:rPr>
              <a:t>Answers:</a:t>
            </a:r>
            <a:endParaRPr lang="en-GB" b="1" dirty="0">
              <a:effectLst/>
            </a:endParaRPr>
          </a:p>
          <a:p>
            <a:pPr rtl="0" fontAlgn="base"/>
            <a:r>
              <a:rPr lang="en-GB" sz="1200" b="1" u="none" strike="noStrike" kern="1200" dirty="0">
                <a:solidFill>
                  <a:schemeClr val="tx1"/>
                </a:solidFill>
                <a:effectLst/>
                <a:ea typeface="+mn-ea"/>
                <a:cs typeface="+mn-cs"/>
              </a:rPr>
              <a:t>Clinical skills refresher - training</a:t>
            </a:r>
          </a:p>
          <a:p>
            <a:pPr rtl="0" fontAlgn="base"/>
            <a:r>
              <a:rPr lang="en-GB" sz="1200" b="1" u="none" strike="noStrike" kern="1200" dirty="0">
                <a:solidFill>
                  <a:schemeClr val="tx1"/>
                </a:solidFill>
                <a:effectLst/>
                <a:ea typeface="+mn-ea"/>
                <a:cs typeface="+mn-cs"/>
              </a:rPr>
              <a:t>Shopping list - reminders, checklist &amp; double checks</a:t>
            </a:r>
          </a:p>
          <a:p>
            <a:pPr rtl="0" fontAlgn="base"/>
            <a:r>
              <a:rPr lang="en-GB" sz="1200" b="1" u="none" strike="noStrike" kern="1200" dirty="0">
                <a:solidFill>
                  <a:schemeClr val="tx1"/>
                </a:solidFill>
                <a:effectLst/>
                <a:ea typeface="+mn-ea"/>
                <a:cs typeface="+mn-cs"/>
              </a:rPr>
              <a:t>Card coming out of ATM before cash - forcing function – you can’t walk away without your card. </a:t>
            </a:r>
          </a:p>
          <a:p>
            <a:pPr rtl="0" fontAlgn="base"/>
            <a:r>
              <a:rPr lang="en-GB" sz="1200" b="1" u="none" strike="noStrike" kern="1200" dirty="0">
                <a:solidFill>
                  <a:schemeClr val="tx1"/>
                </a:solidFill>
                <a:effectLst/>
                <a:ea typeface="+mn-ea"/>
                <a:cs typeface="+mn-cs"/>
              </a:rPr>
              <a:t>Colour coding system - standardisation and simplification</a:t>
            </a:r>
          </a:p>
          <a:p>
            <a:pPr rtl="0" fontAlgn="base"/>
            <a:r>
              <a:rPr lang="en-GB" sz="1200" b="1" u="none" strike="noStrike" kern="1200" dirty="0">
                <a:solidFill>
                  <a:schemeClr val="tx1"/>
                </a:solidFill>
                <a:effectLst/>
                <a:ea typeface="+mn-ea"/>
                <a:cs typeface="+mn-cs"/>
              </a:rPr>
              <a:t>Different nozzle for petrol - standardisation and simplification. (The diesel nozzle is bigger than the petrol nozzle. Therefore the diesel nozzle won’t fit or would be difficult to put in a petrol car – this is because putting diesel in a petrol car is very expensive to fix, whereout the other way round (putting petrol in the diesel) is not ideal but causes less damage. </a:t>
            </a:r>
          </a:p>
          <a:p>
            <a:pPr rtl="0" fontAlgn="base"/>
            <a:r>
              <a:rPr lang="en-GB" sz="1200" b="1" u="none" strike="noStrike" kern="1200" dirty="0">
                <a:solidFill>
                  <a:schemeClr val="tx1"/>
                </a:solidFill>
                <a:effectLst/>
                <a:ea typeface="+mn-ea"/>
                <a:cs typeface="+mn-cs"/>
              </a:rPr>
              <a:t>Car lights turning on if it’s dark - automation and computerisation.</a:t>
            </a:r>
          </a:p>
          <a:p>
            <a:endParaRPr lang="en-GB"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56</a:t>
            </a:fld>
            <a:endParaRPr lang="en-GB"/>
          </a:p>
        </p:txBody>
      </p:sp>
    </p:spTree>
    <p:extLst>
      <p:ext uri="{BB962C8B-B14F-4D97-AF65-F5344CB8AC3E}">
        <p14:creationId xmlns:p14="http://schemas.microsoft.com/office/powerpoint/2010/main" val="658765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1" dirty="0">
                <a:effectLst/>
                <a:ea typeface="Calibri" panose="020F0502020204030204" pitchFamily="34" charset="0"/>
                <a:cs typeface="Times New Roman" panose="02020603050405020304" pitchFamily="18" charset="0"/>
              </a:rPr>
              <a:t>See activity 7.7 in Trainer Guide.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1" dirty="0">
              <a:effectLst/>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1" dirty="0">
                <a:effectLst/>
                <a:cs typeface="Times New Roman" panose="02020603050405020304" pitchFamily="18" charset="0"/>
              </a:rPr>
              <a:t>10 mins</a:t>
            </a:r>
          </a:p>
        </p:txBody>
      </p:sp>
      <p:sp>
        <p:nvSpPr>
          <p:cNvPr id="4" name="Slide Number Placeholder 3"/>
          <p:cNvSpPr>
            <a:spLocks noGrp="1"/>
          </p:cNvSpPr>
          <p:nvPr>
            <p:ph type="sldNum" sz="quarter" idx="5"/>
          </p:nvPr>
        </p:nvSpPr>
        <p:spPr/>
        <p:txBody>
          <a:bodyPr/>
          <a:lstStyle/>
          <a:p>
            <a:fld id="{065E61C6-C2E9-8C4B-A7F2-C0544F7348CB}" type="slidenum">
              <a:rPr lang="en-GB"/>
              <a:pPr/>
              <a:t>57</a:t>
            </a:fld>
            <a:endParaRPr lang="en-GB"/>
          </a:p>
        </p:txBody>
      </p:sp>
    </p:spTree>
    <p:extLst>
      <p:ext uri="{BB962C8B-B14F-4D97-AF65-F5344CB8AC3E}">
        <p14:creationId xmlns:p14="http://schemas.microsoft.com/office/powerpoint/2010/main" val="27963594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Hawthorne following discussion of QI project ideas briefly spikes and then improves to CL of 30 (previous unseen baseline was consistently 0%)</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Real project example – looking at % of discharge summary completion within 48 hours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Baseline shared at team meeting – 23/06/18</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Project team formed – </a:t>
            </a:r>
            <a:r>
              <a:rPr lang="en-GB" dirty="0" err="1"/>
              <a:t>rebaselined</a:t>
            </a:r>
            <a:r>
              <a:rPr lang="en-GB" dirty="0"/>
              <a:t>. At this point – as it had consistently improved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2 shifts in blue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Oranges flag when issues within the team e.g. team member left. </a:t>
            </a:r>
          </a:p>
          <a:p>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Calibri"/>
              </a:rPr>
              <a:t>Breakout room or in the room, consider this chart – what questions do you have and what are you noticing?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cs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Calibri"/>
              </a:rPr>
              <a:t>After being discussed at the start – the compliance begins to improve – before any changes are implemented. </a:t>
            </a:r>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58</a:t>
            </a:fld>
            <a:endParaRPr lang="en-GB"/>
          </a:p>
        </p:txBody>
      </p:sp>
    </p:spTree>
    <p:extLst>
      <p:ext uri="{BB962C8B-B14F-4D97-AF65-F5344CB8AC3E}">
        <p14:creationId xmlns:p14="http://schemas.microsoft.com/office/powerpoint/2010/main" val="1551842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Suggested housekeeping – adapt to suit your environment</a:t>
            </a:r>
            <a:br>
              <a:rPr lang="en-GB" sz="1200" b="1" dirty="0"/>
            </a:br>
            <a:endParaRPr lang="en-GB" sz="1200" b="1" dirty="0"/>
          </a:p>
          <a:p>
            <a:pPr marL="0" indent="0">
              <a:buNone/>
            </a:pPr>
            <a:r>
              <a:rPr lang="en-GB" sz="1200" b="1" dirty="0"/>
              <a:t>Technology</a:t>
            </a:r>
          </a:p>
          <a:p>
            <a:r>
              <a:rPr lang="en-GB" sz="1200" dirty="0"/>
              <a:t>Where possible, please turn off emails, websites, mute phones </a:t>
            </a:r>
          </a:p>
          <a:p>
            <a:r>
              <a:rPr lang="en-GB" sz="1200" dirty="0"/>
              <a:t>Mute yourself when you’re not speaking</a:t>
            </a:r>
          </a:p>
          <a:p>
            <a:r>
              <a:rPr lang="en-GB" sz="1200" dirty="0"/>
              <a:t>Use emojis and reactions</a:t>
            </a:r>
          </a:p>
          <a:p>
            <a:r>
              <a:rPr lang="en-GB" sz="1200" dirty="0"/>
              <a:t>Keep cameras on</a:t>
            </a:r>
          </a:p>
          <a:p>
            <a:pPr marL="0" indent="0">
              <a:buNone/>
            </a:pPr>
            <a:endParaRPr lang="en-GB" sz="1200" dirty="0"/>
          </a:p>
          <a:p>
            <a:pPr marL="0" indent="0">
              <a:buNone/>
            </a:pPr>
            <a:r>
              <a:rPr lang="en-GB" sz="1200" b="1" dirty="0"/>
              <a:t>Movement</a:t>
            </a:r>
          </a:p>
          <a:p>
            <a:r>
              <a:rPr lang="en-GB" sz="1200" dirty="0"/>
              <a:t>Stretch if you need to, move around as desired</a:t>
            </a:r>
          </a:p>
          <a:p>
            <a:r>
              <a:rPr lang="en-GB" sz="1200" dirty="0"/>
              <a:t>Feel free to fidget and doodle</a:t>
            </a:r>
          </a:p>
          <a:p>
            <a:r>
              <a:rPr lang="en-GB" sz="1200" dirty="0"/>
              <a:t>Excuse yourself when you need to (sign off and re-sign on)</a:t>
            </a:r>
          </a:p>
          <a:p>
            <a:pPr>
              <a:buFontTx/>
              <a:buChar char="-"/>
            </a:pPr>
            <a:endParaRPr lang="en-GB" sz="1200" dirty="0"/>
          </a:p>
          <a:p>
            <a:pPr marL="0" indent="0">
              <a:buNone/>
            </a:pPr>
            <a:r>
              <a:rPr lang="en-GB" sz="1200" b="1" dirty="0"/>
              <a:t>Fun</a:t>
            </a:r>
          </a:p>
          <a:p>
            <a:r>
              <a:rPr lang="en-GB" sz="1200" dirty="0"/>
              <a:t>Have fun</a:t>
            </a:r>
          </a:p>
          <a:p>
            <a:r>
              <a:rPr lang="en-GB" sz="1200" dirty="0"/>
              <a:t>Lean in with curiosity</a:t>
            </a:r>
          </a:p>
        </p:txBody>
      </p:sp>
      <p:sp>
        <p:nvSpPr>
          <p:cNvPr id="4" name="Slide Number Placeholder 3"/>
          <p:cNvSpPr>
            <a:spLocks noGrp="1"/>
          </p:cNvSpPr>
          <p:nvPr>
            <p:ph type="sldNum" sz="quarter" idx="5"/>
          </p:nvPr>
        </p:nvSpPr>
        <p:spPr/>
        <p:txBody>
          <a:bodyPr/>
          <a:lstStyle/>
          <a:p>
            <a:fld id="{065E61C6-C2E9-8C4B-A7F2-C0544F7348CB}" type="slidenum">
              <a:rPr lang="en-GB"/>
              <a:t>5</a:t>
            </a:fld>
            <a:endParaRPr lang="en-GB"/>
          </a:p>
        </p:txBody>
      </p:sp>
    </p:spTree>
    <p:extLst>
      <p:ext uri="{BB962C8B-B14F-4D97-AF65-F5344CB8AC3E}">
        <p14:creationId xmlns:p14="http://schemas.microsoft.com/office/powerpoint/2010/main" val="2964890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7586" indent="-285646" defTabSz="875172">
              <a:defRPr/>
            </a:pPr>
            <a:r>
              <a:rPr lang="en-GB" dirty="0"/>
              <a:t>Tests included changing lights, rest breaks, company sponsored meals, interviews with employees, incentive based pay, counselling for staff. </a:t>
            </a:r>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59</a:t>
            </a:fld>
            <a:endParaRPr lang="en-GB"/>
          </a:p>
        </p:txBody>
      </p:sp>
    </p:spTree>
    <p:extLst>
      <p:ext uri="{BB962C8B-B14F-4D97-AF65-F5344CB8AC3E}">
        <p14:creationId xmlns:p14="http://schemas.microsoft.com/office/powerpoint/2010/main" val="210871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60</a:t>
            </a:fld>
            <a:endParaRPr lang="en-GB"/>
          </a:p>
        </p:txBody>
      </p:sp>
    </p:spTree>
    <p:extLst>
      <p:ext uri="{BB962C8B-B14F-4D97-AF65-F5344CB8AC3E}">
        <p14:creationId xmlns:p14="http://schemas.microsoft.com/office/powerpoint/2010/main" val="23007068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61</a:t>
            </a:fld>
            <a:endParaRPr lang="en-GB"/>
          </a:p>
        </p:txBody>
      </p:sp>
    </p:spTree>
    <p:extLst>
      <p:ext uri="{BB962C8B-B14F-4D97-AF65-F5344CB8AC3E}">
        <p14:creationId xmlns:p14="http://schemas.microsoft.com/office/powerpoint/2010/main" val="88719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chemeClr val="tx1"/>
              </a:solidFill>
            </a:endParaRPr>
          </a:p>
          <a:p>
            <a:r>
              <a:rPr lang="en-GB" sz="1200" dirty="0" err="1">
                <a:solidFill>
                  <a:schemeClr val="tx1"/>
                </a:solidFill>
              </a:rPr>
              <a:t>Pixabay</a:t>
            </a:r>
            <a:r>
              <a:rPr lang="en-GB" sz="1200" dirty="0">
                <a:solidFill>
                  <a:schemeClr val="tx1"/>
                </a:solidFill>
              </a:rPr>
              <a:t> </a:t>
            </a:r>
            <a:r>
              <a:rPr lang="en-GB" sz="1200" u="none" strike="noStrike" dirty="0">
                <a:solidFill>
                  <a:schemeClr val="tx1"/>
                </a:solidFill>
                <a:effectLst/>
                <a:hlinkClick r:id="rId3">
                  <a:extLst>
                    <a:ext uri="{A12FA001-AC4F-418D-AE19-62706E023703}">
                      <ahyp:hlinkClr xmlns:ahyp="http://schemas.microsoft.com/office/drawing/2018/hyperlinkcolor" val="tx"/>
                    </a:ext>
                  </a:extLst>
                </a:hlinkClick>
              </a:rPr>
              <a:t>alohamalakhov</a:t>
            </a:r>
            <a:r>
              <a:rPr lang="en-GB" sz="1200" u="none" strike="noStrike" dirty="0">
                <a:solidFill>
                  <a:schemeClr val="tx1"/>
                </a:solidFill>
                <a:effectLst/>
              </a:rPr>
              <a:t> </a:t>
            </a:r>
            <a:r>
              <a:rPr lang="en-GB" sz="1200" dirty="0">
                <a:solidFill>
                  <a:schemeClr val="tx1"/>
                </a:solidFill>
                <a:hlinkClick r:id="rId4">
                  <a:extLst>
                    <a:ext uri="{A12FA001-AC4F-418D-AE19-62706E023703}">
                      <ahyp:hlinkClr xmlns:ahyp="http://schemas.microsoft.com/office/drawing/2018/hyperlinkcolor" val="tx"/>
                    </a:ext>
                  </a:extLst>
                </a:hlinkClick>
              </a:rPr>
              <a:t>https://pixabay.com/photos/road-vineyard-countryside-way-path-428039/</a:t>
            </a:r>
            <a:r>
              <a:rPr lang="en-GB" sz="1200" dirty="0">
                <a:solidFill>
                  <a:schemeClr val="tx1"/>
                </a:solidFill>
              </a:rPr>
              <a:t> </a:t>
            </a:r>
          </a:p>
          <a:p>
            <a:r>
              <a:rPr lang="en-GB" sz="1200" dirty="0">
                <a:solidFill>
                  <a:schemeClr val="tx1"/>
                </a:solidFill>
              </a:rPr>
              <a:t>CC Empty Highway Overlooking Mountain Under Dark Skies </a:t>
            </a:r>
            <a:r>
              <a:rPr lang="en-GB" sz="1200" dirty="0">
                <a:solidFill>
                  <a:schemeClr val="tx1"/>
                </a:solidFill>
                <a:hlinkClick r:id="rId5">
                  <a:extLst>
                    <a:ext uri="{A12FA001-AC4F-418D-AE19-62706E023703}">
                      <ahyp:hlinkClr xmlns:ahyp="http://schemas.microsoft.com/office/drawing/2018/hyperlinkcolor" val="tx"/>
                    </a:ext>
                  </a:extLst>
                </a:hlinkClick>
              </a:rPr>
              <a:t>https://www.pexels.com/photo/empty-highway-overlooking-mountain-under-dark-skies-1955134/</a:t>
            </a:r>
            <a:r>
              <a:rPr lang="en-GB" sz="1200" dirty="0">
                <a:solidFill>
                  <a:schemeClr val="tx1"/>
                </a:solidFill>
              </a:rPr>
              <a:t> </a:t>
            </a:r>
          </a:p>
          <a:p>
            <a:endParaRPr lang="en-GB" sz="12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62</a:t>
            </a:fld>
            <a:endParaRPr lang="en-GB"/>
          </a:p>
        </p:txBody>
      </p:sp>
    </p:spTree>
    <p:extLst>
      <p:ext uri="{BB962C8B-B14F-4D97-AF65-F5344CB8AC3E}">
        <p14:creationId xmlns:p14="http://schemas.microsoft.com/office/powerpoint/2010/main" val="17071202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dirty="0">
                <a:effectLst/>
                <a:ea typeface="Calibri" panose="020F0502020204030204" pitchFamily="34" charset="0"/>
                <a:cs typeface="Times New Roman" panose="02020603050405020304" pitchFamily="18" charset="0"/>
              </a:rPr>
              <a:t>This slide is a placeholder to allow you to catch up on any delegate presentations that were missed in session 5 in the All Teach All Learn.</a:t>
            </a:r>
            <a:endParaRPr lang="en-GB" sz="120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63</a:t>
            </a:fld>
            <a:endParaRPr lang="en-GB"/>
          </a:p>
        </p:txBody>
      </p:sp>
    </p:spTree>
    <p:extLst>
      <p:ext uri="{BB962C8B-B14F-4D97-AF65-F5344CB8AC3E}">
        <p14:creationId xmlns:p14="http://schemas.microsoft.com/office/powerpoint/2010/main" val="19569300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the human side of change.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64</a:t>
            </a:fld>
            <a:endParaRPr lang="en-GB"/>
          </a:p>
        </p:txBody>
      </p:sp>
    </p:spTree>
    <p:extLst>
      <p:ext uri="{BB962C8B-B14F-4D97-AF65-F5344CB8AC3E}">
        <p14:creationId xmlns:p14="http://schemas.microsoft.com/office/powerpoint/2010/main" val="3733531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Update the list</a:t>
            </a:r>
          </a:p>
        </p:txBody>
      </p:sp>
      <p:sp>
        <p:nvSpPr>
          <p:cNvPr id="4" name="Slide Number Placeholder 3"/>
          <p:cNvSpPr>
            <a:spLocks noGrp="1"/>
          </p:cNvSpPr>
          <p:nvPr>
            <p:ph type="sldNum" sz="quarter" idx="5"/>
          </p:nvPr>
        </p:nvSpPr>
        <p:spPr/>
        <p:txBody>
          <a:bodyPr/>
          <a:lstStyle/>
          <a:p>
            <a:fld id="{065E61C6-C2E9-8C4B-A7F2-C0544F7348CB}" type="slidenum">
              <a:rPr lang="en-GB"/>
              <a:pPr/>
              <a:t>65</a:t>
            </a:fld>
            <a:endParaRPr lang="en-GB"/>
          </a:p>
        </p:txBody>
      </p:sp>
    </p:spTree>
    <p:extLst>
      <p:ext uri="{BB962C8B-B14F-4D97-AF65-F5344CB8AC3E}">
        <p14:creationId xmlns:p14="http://schemas.microsoft.com/office/powerpoint/2010/main" val="42493460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your evaluation forms to gather feedback on the day.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66</a:t>
            </a:fld>
            <a:endParaRPr lang="en-GB"/>
          </a:p>
        </p:txBody>
      </p:sp>
    </p:spTree>
    <p:extLst>
      <p:ext uri="{BB962C8B-B14F-4D97-AF65-F5344CB8AC3E}">
        <p14:creationId xmlns:p14="http://schemas.microsoft.com/office/powerpoint/2010/main" val="24293967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67</a:t>
            </a:fld>
            <a:endParaRPr lang="en-GB"/>
          </a:p>
        </p:txBody>
      </p:sp>
    </p:spTree>
    <p:extLst>
      <p:ext uri="{BB962C8B-B14F-4D97-AF65-F5344CB8AC3E}">
        <p14:creationId xmlns:p14="http://schemas.microsoft.com/office/powerpoint/2010/main" val="4373999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68</a:t>
            </a:fld>
            <a:endParaRPr lang="en-GB"/>
          </a:p>
        </p:txBody>
      </p:sp>
    </p:spTree>
    <p:extLst>
      <p:ext uri="{BB962C8B-B14F-4D97-AF65-F5344CB8AC3E}">
        <p14:creationId xmlns:p14="http://schemas.microsoft.com/office/powerpoint/2010/main" val="400719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6</a:t>
            </a:fld>
            <a:endParaRPr lang="en-GB"/>
          </a:p>
        </p:txBody>
      </p:sp>
    </p:spTree>
    <p:extLst>
      <p:ext uri="{BB962C8B-B14F-4D97-AF65-F5344CB8AC3E}">
        <p14:creationId xmlns:p14="http://schemas.microsoft.com/office/powerpoint/2010/main" val="39018940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69</a:t>
            </a:fld>
            <a:endParaRPr lang="en-GB"/>
          </a:p>
        </p:txBody>
      </p:sp>
    </p:spTree>
    <p:extLst>
      <p:ext uri="{BB962C8B-B14F-4D97-AF65-F5344CB8AC3E}">
        <p14:creationId xmlns:p14="http://schemas.microsoft.com/office/powerpoint/2010/main" val="5429247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70</a:t>
            </a:fld>
            <a:endParaRPr lang="en-GB"/>
          </a:p>
        </p:txBody>
      </p:sp>
    </p:spTree>
    <p:extLst>
      <p:ext uri="{BB962C8B-B14F-4D97-AF65-F5344CB8AC3E}">
        <p14:creationId xmlns:p14="http://schemas.microsoft.com/office/powerpoint/2010/main" val="143064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*Notes for faculty – please add in your own images and contact details here*</a:t>
            </a:r>
          </a:p>
          <a:p>
            <a:endParaRPr lang="en-GB" b="1" dirty="0">
              <a:cs typeface="Calibri"/>
            </a:endParaRPr>
          </a:p>
          <a:p>
            <a:r>
              <a:rPr lang="en-GB" b="1" dirty="0">
                <a:cs typeface="Calibri"/>
              </a:rPr>
              <a:t>This is a good point to properly introduce yourselves and explain your background and experience in QI and coaching improvement.</a:t>
            </a:r>
          </a:p>
          <a:p>
            <a:endParaRPr lang="en-GB" dirty="0">
              <a:cs typeface="Calibri"/>
            </a:endParaRPr>
          </a:p>
        </p:txBody>
      </p:sp>
      <p:sp>
        <p:nvSpPr>
          <p:cNvPr id="4" name="Slide Number Placeholder 3"/>
          <p:cNvSpPr>
            <a:spLocks noGrp="1"/>
          </p:cNvSpPr>
          <p:nvPr>
            <p:ph type="sldNum" sz="quarter" idx="5"/>
          </p:nvPr>
        </p:nvSpPr>
        <p:spPr/>
        <p:txBody>
          <a:bodyPr/>
          <a:lstStyle/>
          <a:p>
            <a:fld id="{065E61C6-C2E9-8C4B-A7F2-C0544F7348CB}" type="slidenum">
              <a:rPr lang="en-GB"/>
              <a:t>7</a:t>
            </a:fld>
            <a:endParaRPr lang="en-GB"/>
          </a:p>
        </p:txBody>
      </p:sp>
    </p:spTree>
    <p:extLst>
      <p:ext uri="{BB962C8B-B14F-4D97-AF65-F5344CB8AC3E}">
        <p14:creationId xmlns:p14="http://schemas.microsoft.com/office/powerpoint/2010/main" val="85489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8</a:t>
            </a:fld>
            <a:endParaRPr lang="en-GB"/>
          </a:p>
        </p:txBody>
      </p:sp>
    </p:spTree>
    <p:extLst>
      <p:ext uri="{BB962C8B-B14F-4D97-AF65-F5344CB8AC3E}">
        <p14:creationId xmlns:p14="http://schemas.microsoft.com/office/powerpoint/2010/main" val="28445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hasCustomPrompt="1"/>
          </p:nvPr>
        </p:nvSpPr>
        <p:spPr>
          <a:xfrm>
            <a:off x="1077913" y="1285487"/>
            <a:ext cx="10872787" cy="209550"/>
          </a:xfrm>
        </p:spPr>
        <p:txBody>
          <a:bodyPr/>
          <a:lstStyle>
            <a:lvl1pPr>
              <a:defRPr sz="1400" b="1">
                <a:latin typeface="DM Sans" pitchFamily="2" charset="77"/>
              </a:defRPr>
            </a:lvl1pPr>
          </a:lstStyle>
          <a:p>
            <a:r>
              <a:rPr lang="en-GB"/>
              <a:t>Funding Acknowledgement</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hasCustomPrompt="1"/>
          </p:nvPr>
        </p:nvSpPr>
        <p:spPr>
          <a:xfrm>
            <a:off x="1077913" y="1739590"/>
            <a:ext cx="5337755" cy="1479860"/>
          </a:xfrm>
        </p:spPr>
        <p:txBody>
          <a:bodyPr/>
          <a:lstStyle>
            <a:lvl1pPr>
              <a:defRPr sz="1400" spc="-20" baseline="0">
                <a:solidFill>
                  <a:schemeClr val="bg1"/>
                </a:solidFill>
              </a:defRPr>
            </a:lvl1pPr>
            <a:lvl2pPr>
              <a:defRPr sz="1400" b="0" i="0">
                <a:solidFill>
                  <a:schemeClr val="bg1"/>
                </a:solidFill>
                <a:latin typeface="DM Sans Medium"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The Quality Coach Development Programme was partially funded through Q Exchange by the Health Foundation and NHS England and NHS Improvement</a:t>
            </a:r>
            <a:endParaRPr lang="en-US"/>
          </a:p>
        </p:txBody>
      </p:sp>
      <p:cxnSp>
        <p:nvCxnSpPr>
          <p:cNvPr id="4" name="Straight Connector 3">
            <a:extLst>
              <a:ext uri="{FF2B5EF4-FFF2-40B4-BE49-F238E27FC236}">
                <a16:creationId xmlns:a16="http://schemas.microsoft.com/office/drawing/2014/main" id="{9FD01DCC-89B2-1D43-6274-1B8ADF857F2A}"/>
              </a:ext>
            </a:extLst>
          </p:cNvPr>
          <p:cNvCxnSpPr/>
          <p:nvPr userDrawn="1"/>
        </p:nvCxnSpPr>
        <p:spPr>
          <a:xfrm flipV="1">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7A748BE-2E47-41BA-EBAD-5C1919A71C6A}"/>
              </a:ext>
            </a:extLst>
          </p:cNvPr>
          <p:cNvPicPr>
            <a:picLocks noChangeAspect="1"/>
          </p:cNvPicPr>
          <p:nvPr userDrawn="1"/>
        </p:nvPicPr>
        <p:blipFill>
          <a:blip r:embed="rId2"/>
          <a:stretch>
            <a:fillRect/>
          </a:stretch>
        </p:blipFill>
        <p:spPr>
          <a:xfrm>
            <a:off x="6623050" y="5103283"/>
            <a:ext cx="1114425" cy="394335"/>
          </a:xfrm>
          <a:prstGeom prst="rect">
            <a:avLst/>
          </a:prstGeom>
        </p:spPr>
      </p:pic>
      <p:sp>
        <p:nvSpPr>
          <p:cNvPr id="11" name="Content Placeholder 2">
            <a:extLst>
              <a:ext uri="{FF2B5EF4-FFF2-40B4-BE49-F238E27FC236}">
                <a16:creationId xmlns:a16="http://schemas.microsoft.com/office/drawing/2014/main" id="{BA3C247E-B124-CA6D-2502-6F3E33ADA96A}"/>
              </a:ext>
            </a:extLst>
          </p:cNvPr>
          <p:cNvSpPr>
            <a:spLocks noGrp="1"/>
          </p:cNvSpPr>
          <p:nvPr>
            <p:ph idx="10" hasCustomPrompt="1"/>
          </p:nvPr>
        </p:nvSpPr>
        <p:spPr>
          <a:xfrm>
            <a:off x="7968209" y="5085184"/>
            <a:ext cx="3982492" cy="1531516"/>
          </a:xfrm>
        </p:spPr>
        <p:txBody>
          <a:bodyPr/>
          <a:lstStyle>
            <a:lvl1pPr>
              <a:defRPr sz="1200" b="1" spc="-20" baseline="0">
                <a:solidFill>
                  <a:schemeClr val="accent1"/>
                </a:solidFill>
              </a:defRPr>
            </a:lvl1pPr>
            <a:lvl2pPr>
              <a:spcBef>
                <a:spcPts val="0"/>
              </a:spcBef>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This slide deck and all associated materials of the Quality Coach Development programme are available under the Creative Commons Attribution-ShareAlike Licence 4.0 </a:t>
            </a:r>
          </a:p>
          <a:p>
            <a:pPr lvl="1"/>
            <a:r>
              <a:rPr lang="en-GB"/>
              <a:t>This licence permits others to remix, adapt, and build upon this piece of work even for commercial purposes, as long as you credit us and license any and all new creations under the identical terms. (CC-BY-SA)</a:t>
            </a:r>
            <a:endParaRPr lang="en-US"/>
          </a:p>
        </p:txBody>
      </p:sp>
      <p:sp>
        <p:nvSpPr>
          <p:cNvPr id="12" name="Content Placeholder 2">
            <a:extLst>
              <a:ext uri="{FF2B5EF4-FFF2-40B4-BE49-F238E27FC236}">
                <a16:creationId xmlns:a16="http://schemas.microsoft.com/office/drawing/2014/main" id="{280BB36D-84A6-253C-A4B4-66D5008FA530}"/>
              </a:ext>
            </a:extLst>
          </p:cNvPr>
          <p:cNvSpPr>
            <a:spLocks noGrp="1"/>
          </p:cNvSpPr>
          <p:nvPr>
            <p:ph idx="11" hasCustomPrompt="1"/>
          </p:nvPr>
        </p:nvSpPr>
        <p:spPr>
          <a:xfrm>
            <a:off x="1055440" y="5159727"/>
            <a:ext cx="5237410" cy="1531516"/>
          </a:xfrm>
        </p:spPr>
        <p:txBody>
          <a:bodyPr/>
          <a:lstStyle>
            <a:lvl1pPr>
              <a:defRPr sz="1200" b="1" spc="-20" baseline="0">
                <a:solidFill>
                  <a:schemeClr val="accent1"/>
                </a:solidFill>
              </a:defRPr>
            </a:lvl1pPr>
            <a:lvl2pPr>
              <a:spcBef>
                <a:spcPts val="0"/>
              </a:spcBef>
              <a:spcAft>
                <a:spcPts val="675"/>
              </a:spcAft>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1"/>
            <a:r>
              <a:rPr lang="en-GB"/>
              <a:t>For additional information contact</a:t>
            </a:r>
          </a:p>
          <a:p>
            <a:pPr lvl="1"/>
            <a:r>
              <a:rPr lang="en-GB"/>
              <a:t>clcht.continuous.improvement@nhs.net or the Q Community </a:t>
            </a:r>
            <a:endParaRPr lang="en-US"/>
          </a:p>
        </p:txBody>
      </p:sp>
      <p:pic>
        <p:nvPicPr>
          <p:cNvPr id="14" name="Picture 13">
            <a:extLst>
              <a:ext uri="{FF2B5EF4-FFF2-40B4-BE49-F238E27FC236}">
                <a16:creationId xmlns:a16="http://schemas.microsoft.com/office/drawing/2014/main" id="{72166850-23FB-A54F-801E-1F10309612FE}"/>
              </a:ext>
            </a:extLst>
          </p:cNvPr>
          <p:cNvPicPr>
            <a:picLocks noChangeAspect="1"/>
          </p:cNvPicPr>
          <p:nvPr userDrawn="1"/>
        </p:nvPicPr>
        <p:blipFill>
          <a:blip r:embed="rId3"/>
          <a:stretch>
            <a:fillRect/>
          </a:stretch>
        </p:blipFill>
        <p:spPr>
          <a:xfrm>
            <a:off x="236555" y="6207927"/>
            <a:ext cx="476902" cy="408773"/>
          </a:xfrm>
          <a:prstGeom prst="rect">
            <a:avLst/>
          </a:prstGeom>
        </p:spPr>
      </p:pic>
    </p:spTree>
    <p:extLst>
      <p:ext uri="{BB962C8B-B14F-4D97-AF65-F5344CB8AC3E}">
        <p14:creationId xmlns:p14="http://schemas.microsoft.com/office/powerpoint/2010/main" val="4025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2A7A-1E03-76FB-3BB4-45919A545C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BAF872-18B6-7645-0771-FAE0C0104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48BBC129-3AEF-D88F-4FD3-819DB81D9F2F}"/>
              </a:ext>
            </a:extLst>
          </p:cNvPr>
          <p:cNvSpPr>
            <a:spLocks noGrp="1"/>
          </p:cNvSpPr>
          <p:nvPr>
            <p:ph type="ftr" sz="quarter" idx="11"/>
          </p:nvPr>
        </p:nvSpPr>
        <p:spPr/>
        <p:txBody>
          <a:bodyPr/>
          <a:lstStyle/>
          <a:p>
            <a:r>
              <a:rPr lang="en-US"/>
              <a:t>Session 7    Human Side of Change</a:t>
            </a:r>
          </a:p>
        </p:txBody>
      </p:sp>
      <p:sp>
        <p:nvSpPr>
          <p:cNvPr id="6" name="Slide Number Placeholder 5">
            <a:extLst>
              <a:ext uri="{FF2B5EF4-FFF2-40B4-BE49-F238E27FC236}">
                <a16:creationId xmlns:a16="http://schemas.microsoft.com/office/drawing/2014/main" id="{B1C4B6FE-941B-F912-728E-A27C314807E7}"/>
              </a:ext>
            </a:extLst>
          </p:cNvPr>
          <p:cNvSpPr>
            <a:spLocks noGrp="1"/>
          </p:cNvSpPr>
          <p:nvPr>
            <p:ph type="sldNum" sz="quarter" idx="12"/>
          </p:nvPr>
        </p:nvSpPr>
        <p:spPr/>
        <p:txBody>
          <a:bodyPr/>
          <a:lstStyle/>
          <a:p>
            <a:fld id="{16C5AC08-0ACD-404A-9C9F-AB39E786C34A}" type="slidenum">
              <a:t>‹#›</a:t>
            </a:fld>
            <a:endParaRPr lang="en-US"/>
          </a:p>
        </p:txBody>
      </p:sp>
      <p:sp>
        <p:nvSpPr>
          <p:cNvPr id="4" name="TextBox 3">
            <a:extLst>
              <a:ext uri="{FF2B5EF4-FFF2-40B4-BE49-F238E27FC236}">
                <a16:creationId xmlns:a16="http://schemas.microsoft.com/office/drawing/2014/main" id="{0FB73D6D-6F8C-456D-05BB-5095F81A5159}"/>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420533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EC77-EEBD-57DB-C97E-4DE6EF3BDD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CEE6FF-54A5-1D5D-2D61-2C929EBA0D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C2B8AE-72DE-79E8-0DFD-83EAC6C5E5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4D12C0-250E-B017-618E-06255A706DB7}"/>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6" name="Footer Placeholder 5">
            <a:extLst>
              <a:ext uri="{FF2B5EF4-FFF2-40B4-BE49-F238E27FC236}">
                <a16:creationId xmlns:a16="http://schemas.microsoft.com/office/drawing/2014/main" id="{225A0486-500E-4671-D493-A1441F712EF3}"/>
              </a:ext>
            </a:extLst>
          </p:cNvPr>
          <p:cNvSpPr>
            <a:spLocks noGrp="1"/>
          </p:cNvSpPr>
          <p:nvPr>
            <p:ph type="ftr" sz="quarter" idx="11"/>
          </p:nvPr>
        </p:nvSpPr>
        <p:spPr/>
        <p:txBody>
          <a:bodyPr/>
          <a:lstStyle/>
          <a:p>
            <a:r>
              <a:rPr lang="en-US"/>
              <a:t>Session 7    Human Side of Change</a:t>
            </a:r>
          </a:p>
        </p:txBody>
      </p:sp>
      <p:sp>
        <p:nvSpPr>
          <p:cNvPr id="7" name="Slide Number Placeholder 6">
            <a:extLst>
              <a:ext uri="{FF2B5EF4-FFF2-40B4-BE49-F238E27FC236}">
                <a16:creationId xmlns:a16="http://schemas.microsoft.com/office/drawing/2014/main" id="{42D0AE4E-5E81-4F4D-E235-AF6E35629C1F}"/>
              </a:ext>
            </a:extLst>
          </p:cNvPr>
          <p:cNvSpPr>
            <a:spLocks noGrp="1"/>
          </p:cNvSpPr>
          <p:nvPr>
            <p:ph type="sldNum" sz="quarter" idx="12"/>
          </p:nvPr>
        </p:nvSpPr>
        <p:spPr/>
        <p:txBody>
          <a:bodyPr/>
          <a:lstStyle/>
          <a:p>
            <a:fld id="{16C5AC08-0ACD-404A-9C9F-AB39E786C34A}" type="slidenum">
              <a:t>‹#›</a:t>
            </a:fld>
            <a:endParaRPr lang="en-US"/>
          </a:p>
        </p:txBody>
      </p:sp>
      <p:sp>
        <p:nvSpPr>
          <p:cNvPr id="8" name="TextBox 7">
            <a:extLst>
              <a:ext uri="{FF2B5EF4-FFF2-40B4-BE49-F238E27FC236}">
                <a16:creationId xmlns:a16="http://schemas.microsoft.com/office/drawing/2014/main" id="{E526F2B0-54BB-988F-2593-5C5F0A503ECF}"/>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27115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AE6-244D-7675-F4A4-505DDBA50D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94372A-68B1-A720-5DA8-593C41778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F4A645-1F52-955C-1E4D-81E12AE6F9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82891C-E863-1EDA-C965-A2BC81E9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72351B-505B-462D-962F-471163FE6D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7EA8A57-3282-CBFC-0F9D-68DCA5D5DDAA}"/>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8" name="Footer Placeholder 7">
            <a:extLst>
              <a:ext uri="{FF2B5EF4-FFF2-40B4-BE49-F238E27FC236}">
                <a16:creationId xmlns:a16="http://schemas.microsoft.com/office/drawing/2014/main" id="{03A94AB1-B41F-B548-F279-1F5542CCC183}"/>
              </a:ext>
            </a:extLst>
          </p:cNvPr>
          <p:cNvSpPr>
            <a:spLocks noGrp="1"/>
          </p:cNvSpPr>
          <p:nvPr>
            <p:ph type="ftr" sz="quarter" idx="11"/>
          </p:nvPr>
        </p:nvSpPr>
        <p:spPr/>
        <p:txBody>
          <a:bodyPr/>
          <a:lstStyle/>
          <a:p>
            <a:r>
              <a:rPr lang="en-US"/>
              <a:t>Session 7    Human Side of Change</a:t>
            </a:r>
          </a:p>
        </p:txBody>
      </p:sp>
      <p:sp>
        <p:nvSpPr>
          <p:cNvPr id="9" name="Slide Number Placeholder 8">
            <a:extLst>
              <a:ext uri="{FF2B5EF4-FFF2-40B4-BE49-F238E27FC236}">
                <a16:creationId xmlns:a16="http://schemas.microsoft.com/office/drawing/2014/main" id="{E3DA041F-F9C7-9593-E1DB-C2959FBF8406}"/>
              </a:ext>
            </a:extLst>
          </p:cNvPr>
          <p:cNvSpPr>
            <a:spLocks noGrp="1"/>
          </p:cNvSpPr>
          <p:nvPr>
            <p:ph type="sldNum" sz="quarter" idx="12"/>
          </p:nvPr>
        </p:nvSpPr>
        <p:spPr/>
        <p:txBody>
          <a:bodyPr/>
          <a:lstStyle/>
          <a:p>
            <a:fld id="{16C5AC08-0ACD-404A-9C9F-AB39E786C34A}" type="slidenum">
              <a:t>‹#›</a:t>
            </a:fld>
            <a:endParaRPr lang="en-US"/>
          </a:p>
        </p:txBody>
      </p:sp>
      <p:sp>
        <p:nvSpPr>
          <p:cNvPr id="10" name="TextBox 9">
            <a:extLst>
              <a:ext uri="{FF2B5EF4-FFF2-40B4-BE49-F238E27FC236}">
                <a16:creationId xmlns:a16="http://schemas.microsoft.com/office/drawing/2014/main" id="{0F1A2181-7351-A922-9680-874E5B5DB5CE}"/>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5743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2F7D69-A073-BAEF-9793-63E90B9E4268}"/>
              </a:ext>
            </a:extLst>
          </p:cNvPr>
          <p:cNvSpPr>
            <a:spLocks noGrp="1"/>
          </p:cNvSpPr>
          <p:nvPr>
            <p:ph type="pic" sz="quarter" idx="14"/>
          </p:nvPr>
        </p:nvSpPr>
        <p:spPr>
          <a:xfrm>
            <a:off x="1077913" y="0"/>
            <a:ext cx="11114087" cy="6858000"/>
          </a:xfrm>
        </p:spPr>
        <p:txBody>
          <a:bodyPr/>
          <a:lstStyle/>
          <a:p>
            <a:endParaRPr lang="en-US"/>
          </a:p>
        </p:txBody>
      </p:sp>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a:xfrm>
            <a:off x="2962275" y="6237514"/>
            <a:ext cx="8988425" cy="379186"/>
          </a:xfrm>
        </p:spPr>
        <p:txBody>
          <a:bodyPr/>
          <a:lstStyle>
            <a:lvl1pPr>
              <a:defRPr sz="2200" b="1">
                <a:latin typeface="DM Sans" pitchFamily="2" charset="77"/>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7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lvl1pPr>
              <a:defRPr>
                <a:solidFill>
                  <a:schemeClr val="accent6">
                    <a:lumMod val="60000"/>
                    <a:lumOff val="40000"/>
                  </a:schemeClr>
                </a:solidFill>
              </a:defRPr>
            </a:lvl1pPr>
          </a:lstStyle>
          <a:p>
            <a:fld id="{16C5AC08-0ACD-404A-9C9F-AB39E786C34A}" type="slidenum">
              <a:rPr lang="en-GB"/>
              <a:pPr/>
              <a:t>‹#›</a:t>
            </a:fld>
            <a:endParaRPr lang="en-GB"/>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9EE6AB-AB20-0EB6-903B-1E47B7CCD552}"/>
              </a:ext>
            </a:extLst>
          </p:cNvPr>
          <p:cNvPicPr>
            <a:picLocks noChangeAspect="1"/>
          </p:cNvPicPr>
          <p:nvPr userDrawn="1"/>
        </p:nvPicPr>
        <p:blipFill>
          <a:blip r:embed="rId2"/>
          <a:stretch>
            <a:fillRect/>
          </a:stretch>
        </p:blipFill>
        <p:spPr>
          <a:xfrm>
            <a:off x="238125" y="6211316"/>
            <a:ext cx="472948" cy="405384"/>
          </a:xfrm>
          <a:prstGeom prst="rect">
            <a:avLst/>
          </a:prstGeom>
        </p:spPr>
      </p:pic>
    </p:spTree>
    <p:extLst>
      <p:ext uri="{BB962C8B-B14F-4D97-AF65-F5344CB8AC3E}">
        <p14:creationId xmlns:p14="http://schemas.microsoft.com/office/powerpoint/2010/main" val="220641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lder tab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7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E76887-D20E-7C11-9E40-C106F97B44FE}"/>
              </a:ext>
            </a:extLst>
          </p:cNvPr>
          <p:cNvSpPr txBox="1"/>
          <p:nvPr userDrawn="1"/>
        </p:nvSpPr>
        <p:spPr>
          <a:xfrm>
            <a:off x="1077914" y="4900613"/>
            <a:ext cx="10872786" cy="369332"/>
          </a:xfrm>
          <a:prstGeom prst="rect">
            <a:avLst/>
          </a:prstGeom>
          <a:noFill/>
        </p:spPr>
        <p:txBody>
          <a:bodyPr wrap="square" lIns="216000" rtlCol="0">
            <a:spAutoFit/>
          </a:bodyPr>
          <a:lstStyle/>
          <a:p>
            <a:r>
              <a:rPr lang="en-US" b="1">
                <a:solidFill>
                  <a:schemeClr val="bg1"/>
                </a:solidFill>
                <a:latin typeface="DM Sans" pitchFamily="2" charset="77"/>
              </a:rPr>
              <a:t>Quality Coach Development Programme</a:t>
            </a:r>
          </a:p>
        </p:txBody>
      </p:sp>
      <p:sp>
        <p:nvSpPr>
          <p:cNvPr id="13" name="TextBox 12">
            <a:extLst>
              <a:ext uri="{FF2B5EF4-FFF2-40B4-BE49-F238E27FC236}">
                <a16:creationId xmlns:a16="http://schemas.microsoft.com/office/drawing/2014/main" id="{75B3F8D8-C4BD-4204-3867-9C084B0CEBD4}"/>
              </a:ext>
            </a:extLst>
          </p:cNvPr>
          <p:cNvSpPr txBox="1"/>
          <p:nvPr userDrawn="1"/>
        </p:nvSpPr>
        <p:spPr>
          <a:xfrm>
            <a:off x="1157591" y="710119"/>
            <a:ext cx="2357134" cy="810706"/>
          </a:xfrm>
          <a:prstGeom prst="round2SameRect">
            <a:avLst>
              <a:gd name="adj1" fmla="val 9068"/>
              <a:gd name="adj2" fmla="val 0"/>
            </a:avLst>
          </a:prstGeom>
          <a:solidFill>
            <a:schemeClr val="accent1"/>
          </a:solidFill>
        </p:spPr>
        <p:txBody>
          <a:bodyPr wrap="square" lIns="180000" tIns="216000" rtlCol="0">
            <a:noAutofit/>
          </a:bodyPr>
          <a:lstStyle/>
          <a:p>
            <a:r>
              <a:rPr lang="en-US" sz="1300" b="1">
                <a:solidFill>
                  <a:schemeClr val="bg1"/>
                </a:solidFill>
                <a:latin typeface="DM Sans" pitchFamily="2" charset="77"/>
              </a:rPr>
              <a:t>Coaching and the Foundations of QI</a:t>
            </a:r>
          </a:p>
        </p:txBody>
      </p:sp>
      <p:sp>
        <p:nvSpPr>
          <p:cNvPr id="14" name="TextBox 13">
            <a:extLst>
              <a:ext uri="{FF2B5EF4-FFF2-40B4-BE49-F238E27FC236}">
                <a16:creationId xmlns:a16="http://schemas.microsoft.com/office/drawing/2014/main" id="{F88C2DC5-D5A0-1062-0710-51F11180AB16}"/>
              </a:ext>
            </a:extLst>
          </p:cNvPr>
          <p:cNvSpPr txBox="1"/>
          <p:nvPr userDrawn="1"/>
        </p:nvSpPr>
        <p:spPr>
          <a:xfrm>
            <a:off x="3737664" y="710119"/>
            <a:ext cx="2357134" cy="810706"/>
          </a:xfrm>
          <a:prstGeom prst="round2SameRect">
            <a:avLst>
              <a:gd name="adj1" fmla="val 9068"/>
              <a:gd name="adj2" fmla="val 0"/>
            </a:avLst>
          </a:prstGeom>
          <a:solidFill>
            <a:schemeClr val="accent3"/>
          </a:solidFill>
        </p:spPr>
        <p:txBody>
          <a:bodyPr wrap="square" lIns="180000" tIns="216000" rtlCol="0">
            <a:noAutofit/>
          </a:bodyPr>
          <a:lstStyle/>
          <a:p>
            <a:r>
              <a:rPr lang="en-US" sz="1300" b="1">
                <a:solidFill>
                  <a:schemeClr val="bg1"/>
                </a:solidFill>
                <a:latin typeface="DM Sans" pitchFamily="2" charset="77"/>
              </a:rPr>
              <a:t>Working with People</a:t>
            </a:r>
          </a:p>
        </p:txBody>
      </p:sp>
      <p:sp>
        <p:nvSpPr>
          <p:cNvPr id="15" name="TextBox 14">
            <a:extLst>
              <a:ext uri="{FF2B5EF4-FFF2-40B4-BE49-F238E27FC236}">
                <a16:creationId xmlns:a16="http://schemas.microsoft.com/office/drawing/2014/main" id="{2E124764-02DE-6DEA-844B-99A413F81453}"/>
              </a:ext>
            </a:extLst>
          </p:cNvPr>
          <p:cNvSpPr txBox="1"/>
          <p:nvPr userDrawn="1"/>
        </p:nvSpPr>
        <p:spPr>
          <a:xfrm>
            <a:off x="6366104" y="710119"/>
            <a:ext cx="2357134" cy="810706"/>
          </a:xfrm>
          <a:prstGeom prst="round2SameRect">
            <a:avLst>
              <a:gd name="adj1" fmla="val 9068"/>
              <a:gd name="adj2" fmla="val 0"/>
            </a:avLst>
          </a:prstGeom>
          <a:solidFill>
            <a:schemeClr val="accent4"/>
          </a:solidFill>
        </p:spPr>
        <p:txBody>
          <a:bodyPr wrap="square" lIns="180000" tIns="216000" rtlCol="0">
            <a:noAutofit/>
          </a:bodyPr>
          <a:lstStyle/>
          <a:p>
            <a:r>
              <a:rPr lang="en-US" sz="1300" b="1">
                <a:solidFill>
                  <a:schemeClr val="bg1"/>
                </a:solidFill>
                <a:latin typeface="DM Sans" pitchFamily="2" charset="77"/>
              </a:rPr>
              <a:t>Coaching Measurement</a:t>
            </a:r>
          </a:p>
        </p:txBody>
      </p:sp>
      <p:sp>
        <p:nvSpPr>
          <p:cNvPr id="16" name="TextBox 15">
            <a:extLst>
              <a:ext uri="{FF2B5EF4-FFF2-40B4-BE49-F238E27FC236}">
                <a16:creationId xmlns:a16="http://schemas.microsoft.com/office/drawing/2014/main" id="{BC7A24D5-C2DB-47F6-5D45-2132C7567E14}"/>
              </a:ext>
            </a:extLst>
          </p:cNvPr>
          <p:cNvSpPr txBox="1"/>
          <p:nvPr userDrawn="1"/>
        </p:nvSpPr>
        <p:spPr>
          <a:xfrm>
            <a:off x="8924408" y="710119"/>
            <a:ext cx="2357134" cy="810706"/>
          </a:xfrm>
          <a:prstGeom prst="round2SameRect">
            <a:avLst>
              <a:gd name="adj1" fmla="val 9068"/>
              <a:gd name="adj2" fmla="val 0"/>
            </a:avLst>
          </a:prstGeom>
          <a:solidFill>
            <a:schemeClr val="accent2"/>
          </a:solidFill>
        </p:spPr>
        <p:txBody>
          <a:bodyPr wrap="square" lIns="180000" tIns="216000" rtlCol="0">
            <a:noAutofit/>
          </a:bodyPr>
          <a:lstStyle/>
          <a:p>
            <a:r>
              <a:rPr lang="en-US" sz="1300" b="1">
                <a:solidFill>
                  <a:schemeClr val="bg1"/>
                </a:solidFill>
                <a:latin typeface="DM Sans" pitchFamily="2" charset="77"/>
              </a:rPr>
              <a:t>Human Side of Change</a:t>
            </a:r>
          </a:p>
        </p:txBody>
      </p:sp>
      <p:sp>
        <p:nvSpPr>
          <p:cNvPr id="19" name="Text Placeholder 18">
            <a:extLst>
              <a:ext uri="{FF2B5EF4-FFF2-40B4-BE49-F238E27FC236}">
                <a16:creationId xmlns:a16="http://schemas.microsoft.com/office/drawing/2014/main" id="{8237335D-6D64-5A6C-6CD3-372FF6CC09BC}"/>
              </a:ext>
            </a:extLst>
          </p:cNvPr>
          <p:cNvSpPr>
            <a:spLocks noGrp="1"/>
          </p:cNvSpPr>
          <p:nvPr>
            <p:ph type="body" sz="quarter" idx="14"/>
          </p:nvPr>
        </p:nvSpPr>
        <p:spPr>
          <a:xfrm>
            <a:off x="1077913" y="1520825"/>
            <a:ext cx="10872787" cy="5095875"/>
          </a:xfrm>
          <a:solidFill>
            <a:schemeClr val="accent1"/>
          </a:solidFill>
        </p:spPr>
        <p:txBody>
          <a:bodyPr lIns="144000" tIns="792000"/>
          <a:lstStyle>
            <a:lvl1pPr>
              <a:defRPr sz="9000">
                <a:solidFill>
                  <a:schemeClr val="bg1"/>
                </a:solidFill>
                <a:latin typeface="Petrona" pitchFamily="2" charset="77"/>
              </a:defRPr>
            </a:lvl1pPr>
            <a:lvl2pPr>
              <a:defRPr sz="1500" b="1">
                <a:solidFill>
                  <a:schemeClr val="bg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8425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8BF4E6-0408-6663-2CC1-E5D0A15D4AA2}"/>
              </a:ext>
            </a:extLst>
          </p:cNvPr>
          <p:cNvSpPr>
            <a:spLocks noGrp="1"/>
          </p:cNvSpPr>
          <p:nvPr>
            <p:ph type="ftr" sz="quarter" idx="11"/>
          </p:nvPr>
        </p:nvSpPr>
        <p:spPr/>
        <p:txBody>
          <a:bodyPr/>
          <a:lstStyle/>
          <a:p>
            <a:r>
              <a:rPr lang="en-US"/>
              <a:t>Session 7    Human Side of Change</a:t>
            </a:r>
          </a:p>
        </p:txBody>
      </p:sp>
      <p:sp>
        <p:nvSpPr>
          <p:cNvPr id="4" name="Slide Number Placeholder 3">
            <a:extLst>
              <a:ext uri="{FF2B5EF4-FFF2-40B4-BE49-F238E27FC236}">
                <a16:creationId xmlns:a16="http://schemas.microsoft.com/office/drawing/2014/main" id="{1A90DF76-9DD1-70A4-A085-4CC410844BE4}"/>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76132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A43CC3-D49E-A6C5-3980-4EE9D64DE92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12" name="Content Placeholder 2">
            <a:extLst>
              <a:ext uri="{FF2B5EF4-FFF2-40B4-BE49-F238E27FC236}">
                <a16:creationId xmlns:a16="http://schemas.microsoft.com/office/drawing/2014/main" id="{05B5D24D-305C-E273-D607-7A524A6291E8}"/>
              </a:ext>
            </a:extLst>
          </p:cNvPr>
          <p:cNvSpPr>
            <a:spLocks noGrp="1"/>
          </p:cNvSpPr>
          <p:nvPr>
            <p:ph idx="1"/>
          </p:nvPr>
        </p:nvSpPr>
        <p:spPr>
          <a:xfrm>
            <a:off x="1077914" y="1520825"/>
            <a:ext cx="10872786" cy="5019720"/>
          </a:xfrm>
        </p:spPr>
        <p:txBody>
          <a:bodyPr numCol="2" spcCol="360000"/>
          <a:lstStyle>
            <a:lvl1pPr marL="363538" indent="-355600">
              <a:spcBef>
                <a:spcPts val="1200"/>
              </a:spcBef>
              <a:spcAft>
                <a:spcPts val="0"/>
              </a:spcAft>
              <a:tabLst/>
              <a:defRPr sz="1200"/>
            </a:lvl1pPr>
            <a:lvl2pPr marL="363538" indent="0">
              <a:spcBef>
                <a:spcPts val="400"/>
              </a:spcBef>
              <a:spcAft>
                <a:spcPts val="0"/>
              </a:spcAft>
              <a:tabLst/>
              <a:defRPr sz="90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6261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6159095-6F82-BE9A-836F-2BB2ACB75C3F}"/>
              </a:ext>
            </a:extLst>
          </p:cNvPr>
          <p:cNvPicPr>
            <a:picLocks noChangeAspect="1"/>
          </p:cNvPicPr>
          <p:nvPr userDrawn="1"/>
        </p:nvPicPr>
        <p:blipFill>
          <a:blip r:embed="rId2"/>
          <a:stretch>
            <a:fillRect/>
          </a:stretch>
        </p:blipFill>
        <p:spPr>
          <a:xfrm>
            <a:off x="9377046" y="-5657079"/>
            <a:ext cx="13560845" cy="16057607"/>
          </a:xfrm>
          <a:prstGeom prst="rect">
            <a:avLst/>
          </a:prstGeom>
        </p:spPr>
      </p:pic>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486033" y="2660821"/>
            <a:ext cx="9036908" cy="2577671"/>
          </a:xfrm>
        </p:spPr>
        <p:txBody>
          <a:bodyPr anchor="b">
            <a:normAutofit/>
          </a:bodyPr>
          <a:lstStyle>
            <a:lvl1pPr algn="l">
              <a:lnSpc>
                <a:spcPct val="80000"/>
              </a:lnSpc>
              <a:defRPr sz="86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497553" y="6165319"/>
            <a:ext cx="9037511" cy="451381"/>
          </a:xfrm>
        </p:spPr>
        <p:txBody>
          <a:bodyPr/>
          <a:lstStyle>
            <a:lvl1pPr marL="0" indent="0" algn="l">
              <a:buNone/>
              <a:defRPr sz="1800" b="1"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Quality Coach Development Programme</a:t>
            </a:r>
            <a:endParaRPr lang="en-US"/>
          </a:p>
        </p:txBody>
      </p:sp>
      <p:sp>
        <p:nvSpPr>
          <p:cNvPr id="11" name="Text Placeholder 10">
            <a:extLst>
              <a:ext uri="{FF2B5EF4-FFF2-40B4-BE49-F238E27FC236}">
                <a16:creationId xmlns:a16="http://schemas.microsoft.com/office/drawing/2014/main" id="{32D9A11D-5362-5EF9-4863-711F7C238E2B}"/>
              </a:ext>
            </a:extLst>
          </p:cNvPr>
          <p:cNvSpPr>
            <a:spLocks noGrp="1"/>
          </p:cNvSpPr>
          <p:nvPr>
            <p:ph type="body" sz="quarter" idx="10" hasCustomPrompt="1"/>
          </p:nvPr>
        </p:nvSpPr>
        <p:spPr>
          <a:xfrm>
            <a:off x="491489" y="1980801"/>
            <a:ext cx="1516542" cy="511976"/>
          </a:xfrm>
          <a:solidFill>
            <a:schemeClr val="accent1"/>
          </a:solidFill>
        </p:spPr>
        <p:txBody>
          <a:bodyPr wrap="none" lIns="108000" tIns="108000" rIns="108000" bIns="72000" anchor="ctr" anchorCtr="0">
            <a:spAutoFit/>
          </a:bodyPr>
          <a:lstStyle>
            <a:lvl1pPr>
              <a:defRPr sz="2350" b="1">
                <a:solidFill>
                  <a:schemeClr val="bg1"/>
                </a:solidFill>
              </a:defRPr>
            </a:lvl1pPr>
          </a:lstStyle>
          <a:p>
            <a:pPr lvl="0"/>
            <a:r>
              <a:rPr lang="en-GB"/>
              <a:t>Session 1</a:t>
            </a:r>
            <a:endParaRPr lang="en-US"/>
          </a:p>
        </p:txBody>
      </p:sp>
      <p:pic>
        <p:nvPicPr>
          <p:cNvPr id="19" name="Picture 18">
            <a:extLst>
              <a:ext uri="{FF2B5EF4-FFF2-40B4-BE49-F238E27FC236}">
                <a16:creationId xmlns:a16="http://schemas.microsoft.com/office/drawing/2014/main" id="{920255AA-6430-A527-91BA-C1DCFD3DE330}"/>
              </a:ext>
            </a:extLst>
          </p:cNvPr>
          <p:cNvPicPr>
            <a:picLocks noChangeAspect="1"/>
          </p:cNvPicPr>
          <p:nvPr userDrawn="1"/>
        </p:nvPicPr>
        <p:blipFill>
          <a:blip r:embed="rId3"/>
          <a:stretch>
            <a:fillRect/>
          </a:stretch>
        </p:blipFill>
        <p:spPr>
          <a:xfrm>
            <a:off x="9814757" y="684382"/>
            <a:ext cx="1863344" cy="282829"/>
          </a:xfrm>
          <a:prstGeom prst="rect">
            <a:avLst/>
          </a:prstGeom>
        </p:spPr>
      </p:pic>
      <p:pic>
        <p:nvPicPr>
          <p:cNvPr id="22" name="Picture 21">
            <a:extLst>
              <a:ext uri="{FF2B5EF4-FFF2-40B4-BE49-F238E27FC236}">
                <a16:creationId xmlns:a16="http://schemas.microsoft.com/office/drawing/2014/main" id="{8E8C7446-462E-3051-06CC-D88AD46FB87D}"/>
              </a:ext>
            </a:extLst>
          </p:cNvPr>
          <p:cNvPicPr>
            <a:picLocks noChangeAspect="1"/>
          </p:cNvPicPr>
          <p:nvPr userDrawn="1"/>
        </p:nvPicPr>
        <p:blipFill>
          <a:blip r:embed="rId4"/>
          <a:stretch>
            <a:fillRect/>
          </a:stretch>
        </p:blipFill>
        <p:spPr>
          <a:xfrm>
            <a:off x="471377" y="467833"/>
            <a:ext cx="810437" cy="694660"/>
          </a:xfrm>
          <a:prstGeom prst="rect">
            <a:avLst/>
          </a:prstGeom>
        </p:spPr>
      </p:pic>
    </p:spTree>
    <p:extLst>
      <p:ext uri="{BB962C8B-B14F-4D97-AF65-F5344CB8AC3E}">
        <p14:creationId xmlns:p14="http://schemas.microsoft.com/office/powerpoint/2010/main" val="6179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fill="hold" nodeType="withEffect">
                                  <p:stCondLst>
                                    <p:cond delay="0"/>
                                  </p:stCondLst>
                                  <p:childTnLst>
                                    <p:animRot by="21600000">
                                      <p:cBhvr>
                                        <p:cTn id="6" dur="90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1077913" y="1241309"/>
            <a:ext cx="9144000" cy="2387600"/>
          </a:xfrm>
        </p:spPr>
        <p:txBody>
          <a:bodyPr anchor="t" anchorCtr="0">
            <a:normAutofit/>
          </a:bodyPr>
          <a:lstStyle>
            <a:lvl1pPr algn="l">
              <a:defRPr sz="8600">
                <a:solidFill>
                  <a:schemeClr val="accent5"/>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1077913" y="4401015"/>
            <a:ext cx="9144000" cy="275064"/>
          </a:xfrm>
        </p:spPr>
        <p:txBody>
          <a:bodyPr>
            <a:normAutofit/>
          </a:bodyPr>
          <a:lstStyle>
            <a:lvl1pPr marL="0" indent="0" algn="l">
              <a:buNone/>
              <a:defRPr sz="2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Cohort</a:t>
            </a:r>
            <a:endParaRPr lang="en-US"/>
          </a:p>
        </p:txBody>
      </p:sp>
      <p:sp>
        <p:nvSpPr>
          <p:cNvPr id="5" name="Footer Placeholder 4">
            <a:extLst>
              <a:ext uri="{FF2B5EF4-FFF2-40B4-BE49-F238E27FC236}">
                <a16:creationId xmlns:a16="http://schemas.microsoft.com/office/drawing/2014/main" id="{A5F678D9-8111-76EE-A6E6-AE85824F03C7}"/>
              </a:ext>
            </a:extLst>
          </p:cNvPr>
          <p:cNvSpPr>
            <a:spLocks noGrp="1"/>
          </p:cNvSpPr>
          <p:nvPr>
            <p:ph type="ftr" sz="quarter" idx="11"/>
          </p:nvPr>
        </p:nvSpPr>
        <p:spPr/>
        <p:txBody>
          <a:bodyPr/>
          <a:lstStyle>
            <a:lvl1pPr>
              <a:defRPr>
                <a:solidFill>
                  <a:schemeClr val="accent5"/>
                </a:solidFill>
              </a:defRPr>
            </a:lvl1pPr>
          </a:lstStyle>
          <a:p>
            <a:r>
              <a:rPr lang="en-US" b="1"/>
              <a:t>Session 7    Human Side of Change</a:t>
            </a:r>
            <a:endParaRPr lang="en-US"/>
          </a:p>
        </p:txBody>
      </p:sp>
      <p:sp>
        <p:nvSpPr>
          <p:cNvPr id="6" name="Slide Number Placeholder 5">
            <a:extLst>
              <a:ext uri="{FF2B5EF4-FFF2-40B4-BE49-F238E27FC236}">
                <a16:creationId xmlns:a16="http://schemas.microsoft.com/office/drawing/2014/main" id="{CD34CAB4-12B0-89DD-CDD6-C9B0EB06CD07}"/>
              </a:ext>
            </a:extLst>
          </p:cNvPr>
          <p:cNvSpPr>
            <a:spLocks noGrp="1"/>
          </p:cNvSpPr>
          <p:nvPr>
            <p:ph type="sldNum" sz="quarter" idx="12"/>
          </p:nvPr>
        </p:nvSpPr>
        <p:spPr/>
        <p:txBody>
          <a:bodyPr/>
          <a:lstStyle>
            <a:lvl1pPr>
              <a:defRPr>
                <a:solidFill>
                  <a:schemeClr val="accent5"/>
                </a:solidFill>
              </a:defRPr>
            </a:lvl1pPr>
          </a:lstStyle>
          <a:p>
            <a:fld id="{16C5AC08-0ACD-404A-9C9F-AB39E786C34A}" type="slidenum">
              <a:rPr lang="en-US"/>
              <a:pPr/>
              <a:t>‹#›</a:t>
            </a:fld>
            <a:endParaRPr lang="en-US"/>
          </a:p>
        </p:txBody>
      </p:sp>
      <p:cxnSp>
        <p:nvCxnSpPr>
          <p:cNvPr id="10" name="Straight Connector 9">
            <a:extLst>
              <a:ext uri="{FF2B5EF4-FFF2-40B4-BE49-F238E27FC236}">
                <a16:creationId xmlns:a16="http://schemas.microsoft.com/office/drawing/2014/main" id="{17B9B790-AD72-6E95-64A3-C7C62C9203B0}"/>
              </a:ext>
            </a:extLst>
          </p:cNvPr>
          <p:cNvCxnSpPr/>
          <p:nvPr userDrawn="1"/>
        </p:nvCxnSpPr>
        <p:spPr>
          <a:xfrm>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63C3FD8D-F2BD-8C7B-33B9-61E803938BE7}"/>
              </a:ext>
            </a:extLst>
          </p:cNvPr>
          <p:cNvSpPr txBox="1">
            <a:spLocks/>
          </p:cNvSpPr>
          <p:nvPr userDrawn="1"/>
        </p:nvSpPr>
        <p:spPr>
          <a:xfrm>
            <a:off x="1077913" y="4797152"/>
            <a:ext cx="9144000" cy="2750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DM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5"/>
                </a:solidFill>
                <a:latin typeface="DM Sans" pitchFamily="2" charset="77"/>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tabLst/>
              <a:defRPr sz="1800" kern="1200">
                <a:solidFill>
                  <a:schemeClr val="accent5"/>
                </a:solidFill>
                <a:latin typeface="DM San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0391FD6A-F142-644C-AEBC-F8CC8C5E533A}" type="datetime2">
              <a:rPr lang="en-GB" b="0">
                <a:solidFill>
                  <a:schemeClr val="accent5"/>
                </a:solidFill>
              </a:rPr>
              <a:t>Wednesday, 27 September 2023</a:t>
            </a:fld>
            <a:endParaRPr lang="en-US" b="0">
              <a:solidFill>
                <a:schemeClr val="accent5"/>
              </a:solidFill>
            </a:endParaRPr>
          </a:p>
        </p:txBody>
      </p:sp>
      <p:sp>
        <p:nvSpPr>
          <p:cNvPr id="12" name="Text Placeholder 10">
            <a:extLst>
              <a:ext uri="{FF2B5EF4-FFF2-40B4-BE49-F238E27FC236}">
                <a16:creationId xmlns:a16="http://schemas.microsoft.com/office/drawing/2014/main" id="{A0979BA0-34C1-2E3B-DDFC-45DFE7EB44AE}"/>
              </a:ext>
            </a:extLst>
          </p:cNvPr>
          <p:cNvSpPr>
            <a:spLocks noGrp="1"/>
          </p:cNvSpPr>
          <p:nvPr>
            <p:ph type="body" sz="quarter" idx="13" hasCustomPrompt="1"/>
          </p:nvPr>
        </p:nvSpPr>
        <p:spPr>
          <a:xfrm>
            <a:off x="1077913" y="436166"/>
            <a:ext cx="1298432" cy="330219"/>
          </a:xfrm>
          <a:noFill/>
        </p:spPr>
        <p:txBody>
          <a:bodyPr wrap="none" lIns="0" tIns="0" rIns="0" bIns="0" anchor="ctr" anchorCtr="0">
            <a:spAutoFit/>
          </a:bodyPr>
          <a:lstStyle>
            <a:lvl1pPr>
              <a:defRPr sz="2350" b="1">
                <a:solidFill>
                  <a:schemeClr val="accent5"/>
                </a:solidFill>
              </a:defRPr>
            </a:lvl1pPr>
          </a:lstStyle>
          <a:p>
            <a:pPr lvl="0"/>
            <a:r>
              <a:rPr lang="en-GB"/>
              <a:t>Session 1</a:t>
            </a:r>
            <a:endParaRPr lang="en-US"/>
          </a:p>
        </p:txBody>
      </p:sp>
      <p:pic>
        <p:nvPicPr>
          <p:cNvPr id="4" name="Picture 3">
            <a:extLst>
              <a:ext uri="{FF2B5EF4-FFF2-40B4-BE49-F238E27FC236}">
                <a16:creationId xmlns:a16="http://schemas.microsoft.com/office/drawing/2014/main" id="{8D6F261B-236B-CEEC-802C-683D3E921498}"/>
              </a:ext>
            </a:extLst>
          </p:cNvPr>
          <p:cNvPicPr>
            <a:picLocks noChangeAspect="1"/>
          </p:cNvPicPr>
          <p:nvPr userDrawn="1"/>
        </p:nvPicPr>
        <p:blipFill>
          <a:blip r:embed="rId2"/>
          <a:srcRect/>
          <a:stretch/>
        </p:blipFill>
        <p:spPr>
          <a:xfrm>
            <a:off x="238125" y="6208483"/>
            <a:ext cx="473295" cy="408216"/>
          </a:xfrm>
          <a:prstGeom prst="rect">
            <a:avLst/>
          </a:prstGeom>
          <a:noFill/>
        </p:spPr>
      </p:pic>
    </p:spTree>
    <p:extLst>
      <p:ext uri="{BB962C8B-B14F-4D97-AF65-F5344CB8AC3E}">
        <p14:creationId xmlns:p14="http://schemas.microsoft.com/office/powerpoint/2010/main" val="172103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7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00040656-DAEE-8B84-E399-14C328E1A353}"/>
              </a:ext>
            </a:extLst>
          </p:cNvPr>
          <p:cNvSpPr>
            <a:spLocks noGrp="1"/>
          </p:cNvSpPr>
          <p:nvPr>
            <p:ph type="pic" sz="quarter" idx="14"/>
          </p:nvPr>
        </p:nvSpPr>
        <p:spPr>
          <a:xfrm>
            <a:off x="1904320"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3" name="Content Placeholder 2">
            <a:extLst>
              <a:ext uri="{FF2B5EF4-FFF2-40B4-BE49-F238E27FC236}">
                <a16:creationId xmlns:a16="http://schemas.microsoft.com/office/drawing/2014/main" id="{D672A594-28A8-9798-F1F9-A4CD5C09DF4B}"/>
              </a:ext>
            </a:extLst>
          </p:cNvPr>
          <p:cNvSpPr>
            <a:spLocks noGrp="1"/>
          </p:cNvSpPr>
          <p:nvPr>
            <p:ph idx="15"/>
          </p:nvPr>
        </p:nvSpPr>
        <p:spPr>
          <a:xfrm>
            <a:off x="483754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E26A14E3-3322-EE1C-105E-D40353841DBB}"/>
              </a:ext>
            </a:extLst>
          </p:cNvPr>
          <p:cNvSpPr>
            <a:spLocks noGrp="1"/>
          </p:cNvSpPr>
          <p:nvPr>
            <p:ph type="pic" sz="quarter" idx="16"/>
          </p:nvPr>
        </p:nvSpPr>
        <p:spPr>
          <a:xfrm>
            <a:off x="566395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5" name="Content Placeholder 2">
            <a:extLst>
              <a:ext uri="{FF2B5EF4-FFF2-40B4-BE49-F238E27FC236}">
                <a16:creationId xmlns:a16="http://schemas.microsoft.com/office/drawing/2014/main" id="{5B4B4695-8A09-5383-46B4-BDC477A9F1E5}"/>
              </a:ext>
            </a:extLst>
          </p:cNvPr>
          <p:cNvSpPr>
            <a:spLocks noGrp="1"/>
          </p:cNvSpPr>
          <p:nvPr>
            <p:ph idx="17"/>
          </p:nvPr>
        </p:nvSpPr>
        <p:spPr>
          <a:xfrm>
            <a:off x="862012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Picture Placeholder 11">
            <a:extLst>
              <a:ext uri="{FF2B5EF4-FFF2-40B4-BE49-F238E27FC236}">
                <a16:creationId xmlns:a16="http://schemas.microsoft.com/office/drawing/2014/main" id="{FB0A1073-37EB-15AC-28EF-7123C375D852}"/>
              </a:ext>
            </a:extLst>
          </p:cNvPr>
          <p:cNvSpPr>
            <a:spLocks noGrp="1"/>
          </p:cNvSpPr>
          <p:nvPr>
            <p:ph type="pic" sz="quarter" idx="18"/>
          </p:nvPr>
        </p:nvSpPr>
        <p:spPr>
          <a:xfrm>
            <a:off x="944653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Tree>
    <p:extLst>
      <p:ext uri="{BB962C8B-B14F-4D97-AF65-F5344CB8AC3E}">
        <p14:creationId xmlns:p14="http://schemas.microsoft.com/office/powerpoint/2010/main" val="32936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7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57DDCF4-0452-DB6B-2550-844CFA6DD401}"/>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98596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7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6744072"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F4280222-0812-56F5-5ACC-864B6D06D037}"/>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30110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2"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7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4848226" y="1520825"/>
            <a:ext cx="7110784"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175C2D00-2C21-8118-F8D9-5E5588B972AB}"/>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634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7100886"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7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08769AA6-CC5F-2DF0-25C8-E7C2D503F723}"/>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20856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7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EC05D991-7EBC-23D0-1E96-F01D3324A3B2}"/>
              </a:ext>
            </a:extLst>
          </p:cNvPr>
          <p:cNvSpPr>
            <a:spLocks noGrp="1"/>
          </p:cNvSpPr>
          <p:nvPr>
            <p:ph idx="15"/>
          </p:nvPr>
        </p:nvSpPr>
        <p:spPr>
          <a:xfrm>
            <a:off x="4846639"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a:extLst>
              <a:ext uri="{FF2B5EF4-FFF2-40B4-BE49-F238E27FC236}">
                <a16:creationId xmlns:a16="http://schemas.microsoft.com/office/drawing/2014/main" id="{114E82AA-6557-0DB6-1321-56A3825F4E38}"/>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6197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A0BBE-30B5-B5BE-8D29-B34EC078D101}"/>
              </a:ext>
            </a:extLst>
          </p:cNvPr>
          <p:cNvSpPr>
            <a:spLocks noGrp="1"/>
          </p:cNvSpPr>
          <p:nvPr>
            <p:ph type="title"/>
          </p:nvPr>
        </p:nvSpPr>
        <p:spPr>
          <a:xfrm>
            <a:off x="1077913" y="238125"/>
            <a:ext cx="10872787" cy="1139825"/>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12C11A-2C1C-70CD-DBF7-7853640D3F6A}"/>
              </a:ext>
            </a:extLst>
          </p:cNvPr>
          <p:cNvSpPr>
            <a:spLocks noGrp="1"/>
          </p:cNvSpPr>
          <p:nvPr>
            <p:ph type="body" idx="1"/>
          </p:nvPr>
        </p:nvSpPr>
        <p:spPr>
          <a:xfrm>
            <a:off x="1077913" y="1520825"/>
            <a:ext cx="10872787" cy="501972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5A96B29-11D2-50C5-E3CC-DE9F216C3DD6}"/>
              </a:ext>
            </a:extLst>
          </p:cNvPr>
          <p:cNvSpPr>
            <a:spLocks noGrp="1"/>
          </p:cNvSpPr>
          <p:nvPr>
            <p:ph type="ftr" sz="quarter" idx="3"/>
          </p:nvPr>
        </p:nvSpPr>
        <p:spPr>
          <a:xfrm rot="16200000">
            <a:off x="-1796007" y="3554959"/>
            <a:ext cx="4248151" cy="179884"/>
          </a:xfrm>
          <a:prstGeom prst="rect">
            <a:avLst/>
          </a:prstGeom>
        </p:spPr>
        <p:txBody>
          <a:bodyPr vert="horz" lIns="0" tIns="0" rIns="0" bIns="0" rtlCol="0" anchor="ctr"/>
          <a:lstStyle>
            <a:lvl1pPr algn="l">
              <a:defRPr sz="1050" b="0" i="0">
                <a:solidFill>
                  <a:schemeClr val="tx1">
                    <a:tint val="75000"/>
                  </a:schemeClr>
                </a:solidFill>
                <a:latin typeface="DM Sans Medium" pitchFamily="2" charset="77"/>
              </a:defRPr>
            </a:lvl1pPr>
          </a:lstStyle>
          <a:p>
            <a:r>
              <a:rPr lang="en-US"/>
              <a:t>Session 7    Human Side of Change</a:t>
            </a:r>
          </a:p>
        </p:txBody>
      </p:sp>
      <p:sp>
        <p:nvSpPr>
          <p:cNvPr id="6" name="Slide Number Placeholder 5">
            <a:extLst>
              <a:ext uri="{FF2B5EF4-FFF2-40B4-BE49-F238E27FC236}">
                <a16:creationId xmlns:a16="http://schemas.microsoft.com/office/drawing/2014/main" id="{28245A71-8FEA-EE64-1EC5-CD72EFCF1CFA}"/>
              </a:ext>
            </a:extLst>
          </p:cNvPr>
          <p:cNvSpPr>
            <a:spLocks noGrp="1"/>
          </p:cNvSpPr>
          <p:nvPr>
            <p:ph type="sldNum" sz="quarter" idx="4"/>
          </p:nvPr>
        </p:nvSpPr>
        <p:spPr>
          <a:xfrm>
            <a:off x="238125" y="238125"/>
            <a:ext cx="371475" cy="463073"/>
          </a:xfrm>
          <a:prstGeom prst="rect">
            <a:avLst/>
          </a:prstGeom>
        </p:spPr>
        <p:txBody>
          <a:bodyPr vert="horz" lIns="0" tIns="0" rIns="0" bIns="0" rtlCol="0" anchor="ctr" anchorCtr="0"/>
          <a:lstStyle>
            <a:lvl1pPr algn="ctr">
              <a:defRPr sz="1200" b="1" i="0">
                <a:solidFill>
                  <a:schemeClr val="accent6"/>
                </a:solidFill>
                <a:latin typeface="DM Sans" pitchFamily="2" charset="77"/>
              </a:defRPr>
            </a:lvl1pPr>
          </a:lstStyle>
          <a:p>
            <a:fld id="{16C5AC08-0ACD-404A-9C9F-AB39E786C34A}" type="slidenum">
              <a:rPr lang="en-US"/>
              <a:pPr/>
              <a:t>‹#›</a:t>
            </a:fld>
            <a:endParaRPr lang="en-US"/>
          </a:p>
        </p:txBody>
      </p:sp>
      <p:pic>
        <p:nvPicPr>
          <p:cNvPr id="15" name="Picture 14">
            <a:extLst>
              <a:ext uri="{FF2B5EF4-FFF2-40B4-BE49-F238E27FC236}">
                <a16:creationId xmlns:a16="http://schemas.microsoft.com/office/drawing/2014/main" id="{8BC441A7-EE26-ECA3-E025-A125F478BB0B}"/>
              </a:ext>
            </a:extLst>
          </p:cNvPr>
          <p:cNvPicPr>
            <a:picLocks noChangeAspect="1"/>
          </p:cNvPicPr>
          <p:nvPr userDrawn="1"/>
        </p:nvPicPr>
        <p:blipFill>
          <a:blip r:embed="rId18"/>
          <a:stretch>
            <a:fillRect/>
          </a:stretch>
        </p:blipFill>
        <p:spPr>
          <a:xfrm>
            <a:off x="238124" y="6210000"/>
            <a:ext cx="474483" cy="406700"/>
          </a:xfrm>
          <a:prstGeom prst="rect">
            <a:avLst/>
          </a:prstGeom>
        </p:spPr>
      </p:pic>
    </p:spTree>
    <p:extLst>
      <p:ext uri="{BB962C8B-B14F-4D97-AF65-F5344CB8AC3E}">
        <p14:creationId xmlns:p14="http://schemas.microsoft.com/office/powerpoint/2010/main" val="336443881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66" r:id="rId4"/>
    <p:sldLayoutId id="2147483650" r:id="rId5"/>
    <p:sldLayoutId id="2147483662" r:id="rId6"/>
    <p:sldLayoutId id="2147483663" r:id="rId7"/>
    <p:sldLayoutId id="2147483664" r:id="rId8"/>
    <p:sldLayoutId id="2147483665" r:id="rId9"/>
    <p:sldLayoutId id="2147483651" r:id="rId10"/>
    <p:sldLayoutId id="2147483652" r:id="rId11"/>
    <p:sldLayoutId id="2147483653" r:id="rId12"/>
    <p:sldLayoutId id="2147483667" r:id="rId13"/>
    <p:sldLayoutId id="2147483668" r:id="rId14"/>
    <p:sldLayoutId id="2147483655" r:id="rId15"/>
    <p:sldLayoutId id="2147483669"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Petrona" pitchFamily="2" charset="77"/>
          <a:ea typeface="+mj-ea"/>
          <a:cs typeface="+mj-cs"/>
        </a:defRPr>
      </a:lvl1pPr>
    </p:titleStyle>
    <p:body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590" userDrawn="1">
          <p15:clr>
            <a:srgbClr val="F26B43"/>
          </p15:clr>
        </p15:guide>
        <p15:guide id="3" pos="506" userDrawn="1">
          <p15:clr>
            <a:srgbClr val="F26B43"/>
          </p15:clr>
        </p15:guide>
        <p15:guide id="4" pos="384" userDrawn="1">
          <p15:clr>
            <a:srgbClr val="F26B43"/>
          </p15:clr>
        </p15:guide>
        <p15:guide id="5" pos="150" userDrawn="1">
          <p15:clr>
            <a:srgbClr val="F26B43"/>
          </p15:clr>
        </p15:guide>
        <p15:guide id="6" orient="horz" pos="868" userDrawn="1">
          <p15:clr>
            <a:srgbClr val="F26B43"/>
          </p15:clr>
        </p15:guide>
        <p15:guide id="7" orient="horz" pos="958" userDrawn="1">
          <p15:clr>
            <a:srgbClr val="F26B43"/>
          </p15:clr>
        </p15:guide>
        <p15:guide id="8" orient="horz" pos="1494" userDrawn="1">
          <p15:clr>
            <a:srgbClr val="F26B43"/>
          </p15:clr>
        </p15:guide>
        <p15:guide id="9" orient="horz" pos="2028" userDrawn="1">
          <p15:clr>
            <a:srgbClr val="F26B43"/>
          </p15:clr>
        </p15:guide>
        <p15:guide id="10" pos="1866" userDrawn="1">
          <p15:clr>
            <a:srgbClr val="F26B43"/>
          </p15:clr>
        </p15:guide>
        <p15:guide id="11" pos="2778" userDrawn="1">
          <p15:clr>
            <a:srgbClr val="F26B43"/>
          </p15:clr>
        </p15:guide>
        <p15:guide id="12" pos="3054" userDrawn="1">
          <p15:clr>
            <a:srgbClr val="F26B43"/>
          </p15:clr>
        </p15:guide>
        <p15:guide id="13" pos="3964" userDrawn="1">
          <p15:clr>
            <a:srgbClr val="F26B43"/>
          </p15:clr>
        </p15:guide>
        <p15:guide id="14" pos="4242" userDrawn="1">
          <p15:clr>
            <a:srgbClr val="F26B43"/>
          </p15:clr>
        </p15:guide>
        <p15:guide id="15" pos="5152" userDrawn="1">
          <p15:clr>
            <a:srgbClr val="F26B43"/>
          </p15:clr>
        </p15:guide>
        <p15:guide id="16" pos="5430" userDrawn="1">
          <p15:clr>
            <a:srgbClr val="F26B43"/>
          </p15:clr>
        </p15:guide>
        <p15:guide id="17" pos="6340" userDrawn="1">
          <p15:clr>
            <a:srgbClr val="F26B43"/>
          </p15:clr>
        </p15:guide>
        <p15:guide id="18" pos="6618" userDrawn="1">
          <p15:clr>
            <a:srgbClr val="F26B43"/>
          </p15:clr>
        </p15:guide>
        <p15:guide id="19" pos="7528" userDrawn="1">
          <p15:clr>
            <a:srgbClr val="F26B43"/>
          </p15:clr>
        </p15:guide>
        <p15:guide id="20" orient="horz" pos="2568" userDrawn="1">
          <p15:clr>
            <a:srgbClr val="F26B43"/>
          </p15:clr>
        </p15:guide>
        <p15:guide id="21" orient="horz" pos="3098" userDrawn="1">
          <p15:clr>
            <a:srgbClr val="F26B43"/>
          </p15:clr>
        </p15:guide>
        <p15:guide id="22" orient="horz" pos="3632" userDrawn="1">
          <p15:clr>
            <a:srgbClr val="F26B43"/>
          </p15:clr>
        </p15:guide>
        <p15:guide id="23" orient="horz" pos="4168" userDrawn="1">
          <p15:clr>
            <a:srgbClr val="F26B43"/>
          </p15:clr>
        </p15:guide>
        <p15:guide id="24" pos="679" userDrawn="1">
          <p15:clr>
            <a:srgbClr val="F26B43"/>
          </p15:clr>
        </p15:guide>
        <p15:guide id="25" orient="horz" pos="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1.emf"/><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4.emf"/><Relationship Id="rId5" Type="http://schemas.openxmlformats.org/officeDocument/2006/relationships/chart" Target="../charts/chart3.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6.emf"/><Relationship Id="rId7" Type="http://schemas.openxmlformats.org/officeDocument/2006/relationships/image" Target="../media/image44.emf"/><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image" Target="../media/image48.emf"/><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3.emf"/><Relationship Id="rId11" Type="http://schemas.openxmlformats.org/officeDocument/2006/relationships/image" Target="../media/image58.emf"/><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51.emf"/><Relationship Id="rId9" Type="http://schemas.openxmlformats.org/officeDocument/2006/relationships/image" Target="../media/image56.emf"/></Relationships>
</file>

<file path=ppt/slides/_rels/slide29.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1.emf"/><Relationship Id="rId7" Type="http://schemas.openxmlformats.org/officeDocument/2006/relationships/image" Target="../media/image60.em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3.emf"/><Relationship Id="rId11" Type="http://schemas.openxmlformats.org/officeDocument/2006/relationships/image" Target="../media/image64.emf"/><Relationship Id="rId5" Type="http://schemas.openxmlformats.org/officeDocument/2006/relationships/image" Target="../media/image59.emf"/><Relationship Id="rId10" Type="http://schemas.openxmlformats.org/officeDocument/2006/relationships/image" Target="../media/image63.emf"/><Relationship Id="rId4" Type="http://schemas.openxmlformats.org/officeDocument/2006/relationships/image" Target="../media/image50.emf"/><Relationship Id="rId9" Type="http://schemas.openxmlformats.org/officeDocument/2006/relationships/image" Target="../media/image6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12" Type="http://schemas.openxmlformats.org/officeDocument/2006/relationships/image" Target="../media/image74.emf"/><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8.emf"/><Relationship Id="rId11" Type="http://schemas.openxmlformats.org/officeDocument/2006/relationships/image" Target="../media/image73.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emf"/><Relationship Id="rId9" Type="http://schemas.openxmlformats.org/officeDocument/2006/relationships/image" Target="../media/image71.emf"/></Relationships>
</file>

<file path=ppt/slides/_rels/slide3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3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future.nhs.uk/MDC/groupHom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4.emf"/><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3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28.emf"/><Relationship Id="rId4" Type="http://schemas.openxmlformats.org/officeDocument/2006/relationships/image" Target="../media/image2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england.nhs.uk/publication/making-data-count/"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future.nhs.uk/MDC/groupHom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88.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18.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emf"/><Relationship Id="rId7" Type="http://schemas.openxmlformats.org/officeDocument/2006/relationships/image" Target="../media/image94.emf"/><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hyperlink" Target="http://soniasparkles.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100.png"/><Relationship Id="rId4" Type="http://schemas.openxmlformats.org/officeDocument/2006/relationships/image" Target="../media/image99.emf"/></Relationships>
</file>

<file path=ppt/slides/_rels/slide5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05.emf"/><Relationship Id="rId4" Type="http://schemas.openxmlformats.org/officeDocument/2006/relationships/image" Target="../media/image104.emf"/></Relationships>
</file>

<file path=ppt/slides/_rels/slide6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08.jpeg"/></Relationships>
</file>

<file path=ppt/slides/_rels/slide6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10.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112.emf"/></Relationships>
</file>

<file path=ppt/slides/_rels/slide6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www.england.nhs.uk/publication/making-data-count" TargetMode="External"/><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hyperlink" Target="https://pubmed.ncbi.nlm.nih.gov/24965281/"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www.studioquercus.co.uk/"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hyperlink" Target="http://www.studioquercus.co.uk/" TargetMode="Externa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C">
            <a:extLst>
              <a:ext uri="{FF2B5EF4-FFF2-40B4-BE49-F238E27FC236}">
                <a16:creationId xmlns:a16="http://schemas.microsoft.com/office/drawing/2014/main" id="{B9AC8A8D-8F24-F40A-0019-DC9DF19F7B86}"/>
              </a:ext>
            </a:extLst>
          </p:cNvPr>
          <p:cNvPicPr>
            <a:picLocks/>
          </p:cNvPicPr>
          <p:nvPr/>
        </p:nvPicPr>
        <p:blipFill>
          <a:blip r:embed="rId3"/>
          <a:stretch>
            <a:fillRect/>
          </a:stretch>
        </p:blipFill>
        <p:spPr>
          <a:xfrm>
            <a:off x="6611459" y="-1818349"/>
            <a:ext cx="10206569" cy="10206569"/>
          </a:xfrm>
          <a:prstGeom prst="rect">
            <a:avLst/>
          </a:prstGeom>
        </p:spPr>
      </p:pic>
      <p:pic>
        <p:nvPicPr>
          <p:cNvPr id="4" name="Q">
            <a:extLst>
              <a:ext uri="{FF2B5EF4-FFF2-40B4-BE49-F238E27FC236}">
                <a16:creationId xmlns:a16="http://schemas.microsoft.com/office/drawing/2014/main" id="{823236E1-9FBA-3238-D863-2D77B49BAEDA}"/>
              </a:ext>
            </a:extLst>
          </p:cNvPr>
          <p:cNvPicPr>
            <a:picLocks noChangeAspect="1"/>
          </p:cNvPicPr>
          <p:nvPr/>
        </p:nvPicPr>
        <p:blipFill>
          <a:blip r:embed="rId4"/>
          <a:stretch>
            <a:fillRect/>
          </a:stretch>
        </p:blipFill>
        <p:spPr>
          <a:xfrm>
            <a:off x="-491694" y="-1893207"/>
            <a:ext cx="10462314" cy="10462314"/>
          </a:xfrm>
          <a:prstGeom prst="rect">
            <a:avLst/>
          </a:prstGeom>
        </p:spPr>
      </p:pic>
      <p:pic>
        <p:nvPicPr>
          <p:cNvPr id="5" name="Tail">
            <a:extLst>
              <a:ext uri="{FF2B5EF4-FFF2-40B4-BE49-F238E27FC236}">
                <a16:creationId xmlns:a16="http://schemas.microsoft.com/office/drawing/2014/main" id="{125FE141-7D99-207C-2440-FDC4F4E2DF68}"/>
              </a:ext>
            </a:extLst>
          </p:cNvPr>
          <p:cNvPicPr>
            <a:picLocks noChangeAspect="1"/>
          </p:cNvPicPr>
          <p:nvPr/>
        </p:nvPicPr>
        <p:blipFill>
          <a:blip r:embed="rId5"/>
          <a:stretch>
            <a:fillRect/>
          </a:stretch>
        </p:blipFill>
        <p:spPr>
          <a:xfrm>
            <a:off x="4858592" y="3430242"/>
            <a:ext cx="6889817" cy="5103568"/>
          </a:xfrm>
          <a:prstGeom prst="rect">
            <a:avLst/>
          </a:prstGeom>
        </p:spPr>
      </p:pic>
      <p:sp>
        <p:nvSpPr>
          <p:cNvPr id="2" name="Footer Placeholder 1">
            <a:extLst>
              <a:ext uri="{FF2B5EF4-FFF2-40B4-BE49-F238E27FC236}">
                <a16:creationId xmlns:a16="http://schemas.microsoft.com/office/drawing/2014/main" id="{89F8433F-6793-E4CB-FB62-DD6697FC26DC}"/>
              </a:ext>
            </a:extLst>
          </p:cNvPr>
          <p:cNvSpPr>
            <a:spLocks noGrp="1"/>
          </p:cNvSpPr>
          <p:nvPr>
            <p:ph type="ftr" sz="quarter" idx="11"/>
          </p:nvPr>
        </p:nvSpPr>
        <p:spPr/>
        <p:txBody>
          <a:bodyPr/>
          <a:lstStyle/>
          <a:p>
            <a:r>
              <a:rPr lang="en-US">
                <a:solidFill>
                  <a:schemeClr val="accent4"/>
                </a:solidFill>
              </a:rPr>
              <a:t>Session 7    Human Side of Change</a:t>
            </a:r>
          </a:p>
        </p:txBody>
      </p:sp>
    </p:spTree>
    <p:extLst>
      <p:ext uri="{BB962C8B-B14F-4D97-AF65-F5344CB8AC3E}">
        <p14:creationId xmlns:p14="http://schemas.microsoft.com/office/powerpoint/2010/main" val="4289278412"/>
      </p:ext>
    </p:extLst>
  </p:cSld>
  <p:clrMapOvr>
    <a:masterClrMapping/>
  </p:clrMapOvr>
  <mc:AlternateContent xmlns:mc="http://schemas.openxmlformats.org/markup-compatibility/2006" xmlns:p14="http://schemas.microsoft.com/office/powerpoint/2010/main">
    <mc:Choice Requires="p14">
      <p:transition spd="slow" p14:dur="2000" advClick="0" advTm="2500"/>
    </mc:Choice>
    <mc:Fallback xmlns="">
      <p:transition spd="slow" advClick="0"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par>
                                <p:cTn id="8" presetID="21" presetClass="entr" presetSubtype="1" fill="hold"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900"/>
                                        <p:tgtEl>
                                          <p:spTgt spid="9"/>
                                        </p:tgtEl>
                                      </p:cBhvr>
                                    </p:animEffect>
                                  </p:childTnLst>
                                </p:cTn>
                              </p:par>
                              <p:par>
                                <p:cTn id="11" presetID="22" presetClass="entr" presetSubtype="8" fill="hold" nodeType="withEffect">
                                  <p:stCondLst>
                                    <p:cond delay="3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1" presetClass="exit" presetSubtype="1" fill="hold" nodeType="withEffect">
                                  <p:stCondLst>
                                    <p:cond delay="750"/>
                                  </p:stCondLst>
                                  <p:childTnLst>
                                    <p:animEffect transition="out" filter="wheel(1)">
                                      <p:cBhvr>
                                        <p:cTn id="15" dur="1250"/>
                                        <p:tgtEl>
                                          <p:spTgt spid="9"/>
                                        </p:tgtEl>
                                      </p:cBhvr>
                                    </p:animEffect>
                                    <p:set>
                                      <p:cBhvr>
                                        <p:cTn id="16" dur="1" fill="hold">
                                          <p:stCondLst>
                                            <p:cond delay="1249"/>
                                          </p:stCondLst>
                                        </p:cTn>
                                        <p:tgtEl>
                                          <p:spTgt spid="9"/>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4"/>
                                        </p:tgtEl>
                                      </p:cBhvr>
                                    </p:animEffect>
                                    <p:set>
                                      <p:cBhvr>
                                        <p:cTn id="19" dur="1" fill="hold">
                                          <p:stCondLst>
                                            <p:cond delay="1599"/>
                                          </p:stCondLst>
                                        </p:cTn>
                                        <p:tgtEl>
                                          <p:spTgt spid="4"/>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427D-2C7B-A03A-DF1A-85F5695896C6}"/>
              </a:ext>
            </a:extLst>
          </p:cNvPr>
          <p:cNvSpPr>
            <a:spLocks noGrp="1"/>
          </p:cNvSpPr>
          <p:nvPr>
            <p:ph type="title"/>
          </p:nvPr>
        </p:nvSpPr>
        <p:spPr/>
        <p:txBody>
          <a:bodyPr/>
          <a:lstStyle/>
          <a:p>
            <a:r>
              <a:rPr lang="en-US"/>
              <a:t>Ten learning outcomes of the programme</a:t>
            </a:r>
          </a:p>
        </p:txBody>
      </p:sp>
      <p:sp>
        <p:nvSpPr>
          <p:cNvPr id="3" name="Content Placeholder 2">
            <a:extLst>
              <a:ext uri="{FF2B5EF4-FFF2-40B4-BE49-F238E27FC236}">
                <a16:creationId xmlns:a16="http://schemas.microsoft.com/office/drawing/2014/main" id="{CE56F8A4-99EA-1CAD-CF1F-61EA92F0626F}"/>
              </a:ext>
            </a:extLst>
          </p:cNvPr>
          <p:cNvSpPr>
            <a:spLocks noGrp="1"/>
          </p:cNvSpPr>
          <p:nvPr>
            <p:ph idx="1"/>
          </p:nvPr>
        </p:nvSpPr>
        <p:spPr/>
        <p:txBody>
          <a:bodyPr/>
          <a:lstStyle/>
          <a:p>
            <a:pPr lvl="3"/>
            <a:r>
              <a:rPr lang="en-US" sz="2300" b="1"/>
              <a:t>By the end of the programme delegates will be able to independently:</a:t>
            </a:r>
          </a:p>
        </p:txBody>
      </p:sp>
      <p:sp>
        <p:nvSpPr>
          <p:cNvPr id="4" name="Footer Placeholder 3">
            <a:extLst>
              <a:ext uri="{FF2B5EF4-FFF2-40B4-BE49-F238E27FC236}">
                <a16:creationId xmlns:a16="http://schemas.microsoft.com/office/drawing/2014/main" id="{DED4039F-8C24-25F5-80CE-C2871F110114}"/>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ED2A2F32-2461-1806-EB1F-86CED5D8BD7A}"/>
              </a:ext>
            </a:extLst>
          </p:cNvPr>
          <p:cNvSpPr>
            <a:spLocks noGrp="1"/>
          </p:cNvSpPr>
          <p:nvPr>
            <p:ph type="sldNum" sz="quarter" idx="12"/>
          </p:nvPr>
        </p:nvSpPr>
        <p:spPr/>
        <p:txBody>
          <a:bodyPr/>
          <a:lstStyle/>
          <a:p>
            <a:fld id="{16C5AC08-0ACD-404A-9C9F-AB39E786C34A}" type="slidenum">
              <a:rPr lang="en-GB"/>
              <a:t>9</a:t>
            </a:fld>
            <a:endParaRPr lang="en-GB"/>
          </a:p>
        </p:txBody>
      </p:sp>
      <p:sp>
        <p:nvSpPr>
          <p:cNvPr id="6" name="Text Placeholder 5">
            <a:extLst>
              <a:ext uri="{FF2B5EF4-FFF2-40B4-BE49-F238E27FC236}">
                <a16:creationId xmlns:a16="http://schemas.microsoft.com/office/drawing/2014/main" id="{487A2FB6-AE25-813A-798C-24F5D1BD92F8}"/>
              </a:ext>
            </a:extLst>
          </p:cNvPr>
          <p:cNvSpPr>
            <a:spLocks noGrp="1"/>
          </p:cNvSpPr>
          <p:nvPr>
            <p:ph type="body" sz="quarter" idx="13"/>
          </p:nvPr>
        </p:nvSpPr>
        <p:spPr/>
        <p:txBody>
          <a:bodyPr/>
          <a:lstStyle/>
          <a:p>
            <a:r>
              <a:rPr lang="en-US"/>
              <a:t>Ten learning outcomes of the programme</a:t>
            </a:r>
          </a:p>
        </p:txBody>
      </p:sp>
      <p:grpSp>
        <p:nvGrpSpPr>
          <p:cNvPr id="14" name="Group 13">
            <a:extLst>
              <a:ext uri="{FF2B5EF4-FFF2-40B4-BE49-F238E27FC236}">
                <a16:creationId xmlns:a16="http://schemas.microsoft.com/office/drawing/2014/main" id="{83FFEF53-FCE9-617E-0C88-A1EE7FB04D5B}"/>
              </a:ext>
            </a:extLst>
          </p:cNvPr>
          <p:cNvGrpSpPr/>
          <p:nvPr/>
        </p:nvGrpSpPr>
        <p:grpSpPr>
          <a:xfrm>
            <a:off x="1085634" y="2051224"/>
            <a:ext cx="5207215" cy="907650"/>
            <a:chOff x="1085634" y="2051224"/>
            <a:chExt cx="5207215" cy="907650"/>
          </a:xfrm>
        </p:grpSpPr>
        <p:sp>
          <p:nvSpPr>
            <p:cNvPr id="11" name="TextBox 10">
              <a:extLst>
                <a:ext uri="{FF2B5EF4-FFF2-40B4-BE49-F238E27FC236}">
                  <a16:creationId xmlns:a16="http://schemas.microsoft.com/office/drawing/2014/main" id="{CEF37577-6CFE-A8FE-6FEB-219ED4B839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Coach an improvement team ensuring robust application of QI methods and principles </a:t>
              </a:r>
            </a:p>
          </p:txBody>
        </p:sp>
        <p:sp>
          <p:nvSpPr>
            <p:cNvPr id="13" name="TextBox 12">
              <a:extLst>
                <a:ext uri="{FF2B5EF4-FFF2-40B4-BE49-F238E27FC236}">
                  <a16:creationId xmlns:a16="http://schemas.microsoft.com/office/drawing/2014/main" id="{DDFD57D0-350C-89F8-9332-EE8549926360}"/>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1</a:t>
              </a:r>
            </a:p>
          </p:txBody>
        </p:sp>
      </p:grpSp>
      <p:grpSp>
        <p:nvGrpSpPr>
          <p:cNvPr id="17" name="Group 16">
            <a:extLst>
              <a:ext uri="{FF2B5EF4-FFF2-40B4-BE49-F238E27FC236}">
                <a16:creationId xmlns:a16="http://schemas.microsoft.com/office/drawing/2014/main" id="{4AA60FE8-5FAC-D880-D359-AF8840C2DC16}"/>
              </a:ext>
            </a:extLst>
          </p:cNvPr>
          <p:cNvGrpSpPr/>
          <p:nvPr/>
        </p:nvGrpSpPr>
        <p:grpSpPr>
          <a:xfrm>
            <a:off x="1085634" y="2965680"/>
            <a:ext cx="5207215" cy="907650"/>
            <a:chOff x="1085634" y="2051224"/>
            <a:chExt cx="5207215" cy="907650"/>
          </a:xfrm>
        </p:grpSpPr>
        <p:sp>
          <p:nvSpPr>
            <p:cNvPr id="18" name="TextBox 17">
              <a:extLst>
                <a:ext uri="{FF2B5EF4-FFF2-40B4-BE49-F238E27FC236}">
                  <a16:creationId xmlns:a16="http://schemas.microsoft.com/office/drawing/2014/main" id="{1B56EBE2-11D8-5BE1-5EA3-C579E6C53CC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Understand the concepts of coaching improvement and the difference between coaching and advising </a:t>
              </a:r>
            </a:p>
          </p:txBody>
        </p:sp>
        <p:sp>
          <p:nvSpPr>
            <p:cNvPr id="19" name="TextBox 18">
              <a:extLst>
                <a:ext uri="{FF2B5EF4-FFF2-40B4-BE49-F238E27FC236}">
                  <a16:creationId xmlns:a16="http://schemas.microsoft.com/office/drawing/2014/main" id="{1091F7FE-EF5A-1CAC-B065-51F4196D025E}"/>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2</a:t>
              </a:r>
            </a:p>
          </p:txBody>
        </p:sp>
      </p:grpSp>
      <p:grpSp>
        <p:nvGrpSpPr>
          <p:cNvPr id="20" name="Group 19">
            <a:extLst>
              <a:ext uri="{FF2B5EF4-FFF2-40B4-BE49-F238E27FC236}">
                <a16:creationId xmlns:a16="http://schemas.microsoft.com/office/drawing/2014/main" id="{2B5C0A2F-A9C5-B014-5BDC-5A9269E0F5C3}"/>
              </a:ext>
            </a:extLst>
          </p:cNvPr>
          <p:cNvGrpSpPr/>
          <p:nvPr/>
        </p:nvGrpSpPr>
        <p:grpSpPr>
          <a:xfrm>
            <a:off x="1085634" y="3880137"/>
            <a:ext cx="5207215" cy="907650"/>
            <a:chOff x="1085634" y="2051224"/>
            <a:chExt cx="5207215" cy="907650"/>
          </a:xfrm>
        </p:grpSpPr>
        <p:sp>
          <p:nvSpPr>
            <p:cNvPr id="21" name="TextBox 20">
              <a:extLst>
                <a:ext uri="{FF2B5EF4-FFF2-40B4-BE49-F238E27FC236}">
                  <a16:creationId xmlns:a16="http://schemas.microsoft.com/office/drawing/2014/main" id="{7EE5385A-C778-E818-2ABF-B7D5AD16D85A}"/>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Explain their role as a Quality Coach to different stakeholders </a:t>
              </a:r>
            </a:p>
          </p:txBody>
        </p:sp>
        <p:sp>
          <p:nvSpPr>
            <p:cNvPr id="22" name="TextBox 21">
              <a:extLst>
                <a:ext uri="{FF2B5EF4-FFF2-40B4-BE49-F238E27FC236}">
                  <a16:creationId xmlns:a16="http://schemas.microsoft.com/office/drawing/2014/main" id="{23E4F5F3-12AE-AD32-0B30-BB7E887DF956}"/>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3</a:t>
              </a:r>
            </a:p>
          </p:txBody>
        </p:sp>
      </p:grpSp>
      <p:grpSp>
        <p:nvGrpSpPr>
          <p:cNvPr id="23" name="Group 22">
            <a:extLst>
              <a:ext uri="{FF2B5EF4-FFF2-40B4-BE49-F238E27FC236}">
                <a16:creationId xmlns:a16="http://schemas.microsoft.com/office/drawing/2014/main" id="{09886483-CBF3-AEBB-E35E-962A68C89C4A}"/>
              </a:ext>
            </a:extLst>
          </p:cNvPr>
          <p:cNvGrpSpPr/>
          <p:nvPr/>
        </p:nvGrpSpPr>
        <p:grpSpPr>
          <a:xfrm>
            <a:off x="1085634" y="4794594"/>
            <a:ext cx="5207215" cy="907650"/>
            <a:chOff x="1085634" y="2051224"/>
            <a:chExt cx="5207215" cy="907650"/>
          </a:xfrm>
        </p:grpSpPr>
        <p:sp>
          <p:nvSpPr>
            <p:cNvPr id="24" name="TextBox 23">
              <a:extLst>
                <a:ext uri="{FF2B5EF4-FFF2-40B4-BE49-F238E27FC236}">
                  <a16:creationId xmlns:a16="http://schemas.microsoft.com/office/drawing/2014/main" id="{15ABB734-4516-1305-CD4D-598BE5FACD93}"/>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Promote an environment that encourages team members to contribute equally to the development of improvement work</a:t>
              </a:r>
            </a:p>
          </p:txBody>
        </p:sp>
        <p:sp>
          <p:nvSpPr>
            <p:cNvPr id="25" name="TextBox 24">
              <a:extLst>
                <a:ext uri="{FF2B5EF4-FFF2-40B4-BE49-F238E27FC236}">
                  <a16:creationId xmlns:a16="http://schemas.microsoft.com/office/drawing/2014/main" id="{A30692B9-6F4A-3685-0D08-6B4D563C1BA7}"/>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4</a:t>
              </a:r>
            </a:p>
          </p:txBody>
        </p:sp>
      </p:grpSp>
      <p:grpSp>
        <p:nvGrpSpPr>
          <p:cNvPr id="26" name="Group 25">
            <a:extLst>
              <a:ext uri="{FF2B5EF4-FFF2-40B4-BE49-F238E27FC236}">
                <a16:creationId xmlns:a16="http://schemas.microsoft.com/office/drawing/2014/main" id="{46B2674B-A122-91E6-A27F-4CCCFAD53C8C}"/>
              </a:ext>
            </a:extLst>
          </p:cNvPr>
          <p:cNvGrpSpPr/>
          <p:nvPr/>
        </p:nvGrpSpPr>
        <p:grpSpPr>
          <a:xfrm>
            <a:off x="1085634" y="5709050"/>
            <a:ext cx="5207215" cy="907650"/>
            <a:chOff x="1085634" y="2051224"/>
            <a:chExt cx="5207215" cy="907650"/>
          </a:xfrm>
        </p:grpSpPr>
        <p:sp>
          <p:nvSpPr>
            <p:cNvPr id="27" name="TextBox 26">
              <a:extLst>
                <a:ext uri="{FF2B5EF4-FFF2-40B4-BE49-F238E27FC236}">
                  <a16:creationId xmlns:a16="http://schemas.microsoft.com/office/drawing/2014/main" id="{4B3217B6-DB66-E517-51D5-F7D5FC766ECB}"/>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Assimilate QI knowledge and facilitation skills that support teams to progress through the different stages of QI work</a:t>
              </a:r>
            </a:p>
          </p:txBody>
        </p:sp>
        <p:sp>
          <p:nvSpPr>
            <p:cNvPr id="28" name="TextBox 27">
              <a:extLst>
                <a:ext uri="{FF2B5EF4-FFF2-40B4-BE49-F238E27FC236}">
                  <a16:creationId xmlns:a16="http://schemas.microsoft.com/office/drawing/2014/main" id="{E75E710F-689C-4AEF-44E2-F2173517AA1F}"/>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5</a:t>
              </a:r>
            </a:p>
          </p:txBody>
        </p:sp>
      </p:grpSp>
      <p:grpSp>
        <p:nvGrpSpPr>
          <p:cNvPr id="29" name="Group 28">
            <a:extLst>
              <a:ext uri="{FF2B5EF4-FFF2-40B4-BE49-F238E27FC236}">
                <a16:creationId xmlns:a16="http://schemas.microsoft.com/office/drawing/2014/main" id="{AEE94C24-A8E1-6C74-E75A-CAC2A0C6A184}"/>
              </a:ext>
            </a:extLst>
          </p:cNvPr>
          <p:cNvGrpSpPr/>
          <p:nvPr/>
        </p:nvGrpSpPr>
        <p:grpSpPr>
          <a:xfrm>
            <a:off x="6744072" y="2051224"/>
            <a:ext cx="5207215" cy="907650"/>
            <a:chOff x="1085634" y="2051224"/>
            <a:chExt cx="5207215" cy="907650"/>
          </a:xfrm>
        </p:grpSpPr>
        <p:sp>
          <p:nvSpPr>
            <p:cNvPr id="30" name="TextBox 29">
              <a:extLst>
                <a:ext uri="{FF2B5EF4-FFF2-40B4-BE49-F238E27FC236}">
                  <a16:creationId xmlns:a16="http://schemas.microsoft.com/office/drawing/2014/main" id="{C19DB3E1-A375-6A9A-12F7-A5B17D45D26F}"/>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Help teams to explore barriers and enablers relating to their QI work, in support of the sustainability of interventions</a:t>
              </a:r>
            </a:p>
          </p:txBody>
        </p:sp>
        <p:sp>
          <p:nvSpPr>
            <p:cNvPr id="31" name="TextBox 30">
              <a:extLst>
                <a:ext uri="{FF2B5EF4-FFF2-40B4-BE49-F238E27FC236}">
                  <a16:creationId xmlns:a16="http://schemas.microsoft.com/office/drawing/2014/main" id="{739C5AD4-DA68-156F-6214-EC4A0711AA3C}"/>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6</a:t>
              </a:r>
            </a:p>
          </p:txBody>
        </p:sp>
      </p:grpSp>
      <p:grpSp>
        <p:nvGrpSpPr>
          <p:cNvPr id="32" name="Group 31">
            <a:extLst>
              <a:ext uri="{FF2B5EF4-FFF2-40B4-BE49-F238E27FC236}">
                <a16:creationId xmlns:a16="http://schemas.microsoft.com/office/drawing/2014/main" id="{98195CE9-6644-7542-7A66-95AAA80F1815}"/>
              </a:ext>
            </a:extLst>
          </p:cNvPr>
          <p:cNvGrpSpPr/>
          <p:nvPr/>
        </p:nvGrpSpPr>
        <p:grpSpPr>
          <a:xfrm>
            <a:off x="6744072" y="2965680"/>
            <a:ext cx="5207215" cy="907650"/>
            <a:chOff x="1085634" y="2051224"/>
            <a:chExt cx="5207215" cy="907650"/>
          </a:xfrm>
        </p:grpSpPr>
        <p:sp>
          <p:nvSpPr>
            <p:cNvPr id="33" name="TextBox 32">
              <a:extLst>
                <a:ext uri="{FF2B5EF4-FFF2-40B4-BE49-F238E27FC236}">
                  <a16:creationId xmlns:a16="http://schemas.microsoft.com/office/drawing/2014/main" id="{B21F9A98-1DD8-D7D8-F954-75393525623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tx2"/>
                  </a:solidFill>
                  <a:latin typeface="DM Sans Medium" pitchFamily="2" charset="77"/>
                </a:rPr>
                <a:t>Advocate for meaningful involvement in </a:t>
              </a:r>
              <a:br>
                <a:rPr lang="en-US" sz="1600" spc="-10" dirty="0">
                  <a:solidFill>
                    <a:schemeClr val="tx2"/>
                  </a:solidFill>
                  <a:latin typeface="DM Sans Medium" pitchFamily="2" charset="77"/>
                </a:rPr>
              </a:br>
              <a:r>
                <a:rPr lang="en-US" sz="1600" spc="-10" dirty="0">
                  <a:solidFill>
                    <a:schemeClr val="tx2"/>
                  </a:solidFill>
                  <a:latin typeface="DM Sans Medium" pitchFamily="2" charset="77"/>
                </a:rPr>
                <a:t>QI work and advise teams on methods for involvement</a:t>
              </a:r>
            </a:p>
          </p:txBody>
        </p:sp>
        <p:sp>
          <p:nvSpPr>
            <p:cNvPr id="34" name="TextBox 33">
              <a:extLst>
                <a:ext uri="{FF2B5EF4-FFF2-40B4-BE49-F238E27FC236}">
                  <a16:creationId xmlns:a16="http://schemas.microsoft.com/office/drawing/2014/main" id="{B28CBEC4-E88D-869A-7171-E0D4A51A06E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7</a:t>
              </a:r>
            </a:p>
          </p:txBody>
        </p:sp>
      </p:grpSp>
      <p:grpSp>
        <p:nvGrpSpPr>
          <p:cNvPr id="35" name="Group 34">
            <a:extLst>
              <a:ext uri="{FF2B5EF4-FFF2-40B4-BE49-F238E27FC236}">
                <a16:creationId xmlns:a16="http://schemas.microsoft.com/office/drawing/2014/main" id="{8C5DD927-FE0D-04EF-52BF-B112447AE2B6}"/>
              </a:ext>
            </a:extLst>
          </p:cNvPr>
          <p:cNvGrpSpPr/>
          <p:nvPr/>
        </p:nvGrpSpPr>
        <p:grpSpPr>
          <a:xfrm>
            <a:off x="6744072" y="3880137"/>
            <a:ext cx="5207215" cy="907650"/>
            <a:chOff x="1085634" y="2051224"/>
            <a:chExt cx="5207215" cy="907650"/>
          </a:xfrm>
        </p:grpSpPr>
        <p:sp>
          <p:nvSpPr>
            <p:cNvPr id="36" name="TextBox 35">
              <a:extLst>
                <a:ext uri="{FF2B5EF4-FFF2-40B4-BE49-F238E27FC236}">
                  <a16:creationId xmlns:a16="http://schemas.microsoft.com/office/drawing/2014/main" id="{613947E1-0BF1-6B5B-4783-22008D508D4E}"/>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dirty="0">
                  <a:solidFill>
                    <a:schemeClr val="accent2"/>
                  </a:solidFill>
                  <a:latin typeface="DM Sans Medium" pitchFamily="2" charset="77"/>
                </a:rPr>
                <a:t>Coach a team to identify, collect and interpret data in support of their improvement work </a:t>
              </a:r>
            </a:p>
          </p:txBody>
        </p:sp>
        <p:sp>
          <p:nvSpPr>
            <p:cNvPr id="37" name="TextBox 36">
              <a:extLst>
                <a:ext uri="{FF2B5EF4-FFF2-40B4-BE49-F238E27FC236}">
                  <a16:creationId xmlns:a16="http://schemas.microsoft.com/office/drawing/2014/main" id="{B5757222-55B0-A1DC-EEF6-B2907B0CAF79}"/>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8</a:t>
              </a:r>
            </a:p>
          </p:txBody>
        </p:sp>
      </p:grpSp>
      <p:grpSp>
        <p:nvGrpSpPr>
          <p:cNvPr id="38" name="Group 37">
            <a:extLst>
              <a:ext uri="{FF2B5EF4-FFF2-40B4-BE49-F238E27FC236}">
                <a16:creationId xmlns:a16="http://schemas.microsoft.com/office/drawing/2014/main" id="{58DD1E3E-6ED0-4782-7184-130A312AB79A}"/>
              </a:ext>
            </a:extLst>
          </p:cNvPr>
          <p:cNvGrpSpPr/>
          <p:nvPr/>
        </p:nvGrpSpPr>
        <p:grpSpPr>
          <a:xfrm>
            <a:off x="6744072" y="4794594"/>
            <a:ext cx="5207215" cy="907650"/>
            <a:chOff x="1085634" y="2051224"/>
            <a:chExt cx="5207215" cy="907650"/>
          </a:xfrm>
        </p:grpSpPr>
        <p:sp>
          <p:nvSpPr>
            <p:cNvPr id="39" name="TextBox 38">
              <a:extLst>
                <a:ext uri="{FF2B5EF4-FFF2-40B4-BE49-F238E27FC236}">
                  <a16:creationId xmlns:a16="http://schemas.microsoft.com/office/drawing/2014/main" id="{D95608B3-7073-ED9D-A115-67188505C58D}"/>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dirty="0">
                  <a:solidFill>
                    <a:schemeClr val="accent2"/>
                  </a:solidFill>
                  <a:latin typeface="DM Sans Medium" pitchFamily="2" charset="77"/>
                </a:rPr>
                <a:t>Apply creative problem-solving methods and </a:t>
              </a:r>
              <a:r>
                <a:rPr lang="en-US" sz="1600" b="1" spc="-10" dirty="0" err="1">
                  <a:solidFill>
                    <a:schemeClr val="accent2"/>
                  </a:solidFill>
                  <a:latin typeface="DM Sans Medium" pitchFamily="2" charset="77"/>
                </a:rPr>
                <a:t>behaviour</a:t>
              </a:r>
              <a:r>
                <a:rPr lang="en-US" sz="1600" b="1" spc="-10" dirty="0">
                  <a:solidFill>
                    <a:schemeClr val="accent2"/>
                  </a:solidFill>
                  <a:latin typeface="DM Sans Medium" pitchFamily="2" charset="77"/>
                </a:rPr>
                <a:t> change concepts to support teams to revive a stalled effort </a:t>
              </a:r>
            </a:p>
          </p:txBody>
        </p:sp>
        <p:sp>
          <p:nvSpPr>
            <p:cNvPr id="40" name="TextBox 39">
              <a:extLst>
                <a:ext uri="{FF2B5EF4-FFF2-40B4-BE49-F238E27FC236}">
                  <a16:creationId xmlns:a16="http://schemas.microsoft.com/office/drawing/2014/main" id="{F8AA28C6-F7A4-9152-1865-289BE66D9E9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9</a:t>
              </a:r>
            </a:p>
          </p:txBody>
        </p:sp>
      </p:grpSp>
      <p:grpSp>
        <p:nvGrpSpPr>
          <p:cNvPr id="41" name="Group 40">
            <a:extLst>
              <a:ext uri="{FF2B5EF4-FFF2-40B4-BE49-F238E27FC236}">
                <a16:creationId xmlns:a16="http://schemas.microsoft.com/office/drawing/2014/main" id="{F754DBE3-3CE8-D9A2-484F-463AD4EA29AF}"/>
              </a:ext>
            </a:extLst>
          </p:cNvPr>
          <p:cNvGrpSpPr/>
          <p:nvPr/>
        </p:nvGrpSpPr>
        <p:grpSpPr>
          <a:xfrm>
            <a:off x="6744072" y="5709050"/>
            <a:ext cx="5207215" cy="907650"/>
            <a:chOff x="1085634" y="2051224"/>
            <a:chExt cx="5207215" cy="907650"/>
          </a:xfrm>
        </p:grpSpPr>
        <p:sp>
          <p:nvSpPr>
            <p:cNvPr id="42" name="TextBox 41">
              <a:extLst>
                <a:ext uri="{FF2B5EF4-FFF2-40B4-BE49-F238E27FC236}">
                  <a16:creationId xmlns:a16="http://schemas.microsoft.com/office/drawing/2014/main" id="{E5B9955F-24E5-451B-57D7-B4B0835881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Critically analyse their own limitations and the limitations of coaching</a:t>
              </a:r>
            </a:p>
          </p:txBody>
        </p:sp>
        <p:sp>
          <p:nvSpPr>
            <p:cNvPr id="43" name="TextBox 42">
              <a:extLst>
                <a:ext uri="{FF2B5EF4-FFF2-40B4-BE49-F238E27FC236}">
                  <a16:creationId xmlns:a16="http://schemas.microsoft.com/office/drawing/2014/main" id="{BA487671-A717-2A6B-8705-6FB7FFEBFF60}"/>
                </a:ext>
              </a:extLst>
            </p:cNvPr>
            <p:cNvSpPr txBox="1"/>
            <p:nvPr/>
          </p:nvSpPr>
          <p:spPr>
            <a:xfrm>
              <a:off x="1334530" y="2396744"/>
              <a:ext cx="210207" cy="216610"/>
            </a:xfrm>
            <a:prstGeom prst="ellipse">
              <a:avLst/>
            </a:prstGeom>
            <a:solidFill>
              <a:schemeClr val="accent2"/>
            </a:solidFill>
          </p:spPr>
          <p:txBody>
            <a:bodyPr wrap="none" rtlCol="0" anchor="ctr" anchorCtr="0">
              <a:noAutofit/>
            </a:bodyPr>
            <a:lstStyle/>
            <a:p>
              <a:pPr algn="ctr"/>
              <a:r>
                <a:rPr lang="en-US" sz="1050" b="1">
                  <a:solidFill>
                    <a:schemeClr val="bg1"/>
                  </a:solidFill>
                  <a:latin typeface="DM Sans" pitchFamily="2" charset="77"/>
                </a:rPr>
                <a:t>10</a:t>
              </a:r>
            </a:p>
          </p:txBody>
        </p:sp>
      </p:grpSp>
      <p:grpSp>
        <p:nvGrpSpPr>
          <p:cNvPr id="49" name="Group 48">
            <a:extLst>
              <a:ext uri="{FF2B5EF4-FFF2-40B4-BE49-F238E27FC236}">
                <a16:creationId xmlns:a16="http://schemas.microsoft.com/office/drawing/2014/main" id="{24C9E195-BD54-6FB4-988C-992A876EBBDF}"/>
              </a:ext>
            </a:extLst>
          </p:cNvPr>
          <p:cNvGrpSpPr/>
          <p:nvPr/>
        </p:nvGrpSpPr>
        <p:grpSpPr>
          <a:xfrm>
            <a:off x="1077913" y="2959510"/>
            <a:ext cx="5116410" cy="2741420"/>
            <a:chOff x="1077913" y="2959510"/>
            <a:chExt cx="5116410" cy="2741420"/>
          </a:xfrm>
        </p:grpSpPr>
        <p:cxnSp>
          <p:nvCxnSpPr>
            <p:cNvPr id="45" name="Straight Connector 44">
              <a:extLst>
                <a:ext uri="{FF2B5EF4-FFF2-40B4-BE49-F238E27FC236}">
                  <a16:creationId xmlns:a16="http://schemas.microsoft.com/office/drawing/2014/main" id="{E839B142-3883-1EE2-8276-10273CBFEFD1}"/>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6753B-FCF4-6A6E-4F4D-0DDDC68E73D0}"/>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655EFD-DE4C-85ED-2FFD-BD9FEFAFC79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FED892-99F1-813E-7567-835BFC61BA73}"/>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E67269C-B91B-8263-1766-675343E5CE51}"/>
              </a:ext>
            </a:extLst>
          </p:cNvPr>
          <p:cNvGrpSpPr/>
          <p:nvPr/>
        </p:nvGrpSpPr>
        <p:grpSpPr>
          <a:xfrm>
            <a:off x="6405488" y="2959510"/>
            <a:ext cx="5116410" cy="2741420"/>
            <a:chOff x="1077913" y="2959510"/>
            <a:chExt cx="5116410" cy="2741420"/>
          </a:xfrm>
        </p:grpSpPr>
        <p:cxnSp>
          <p:nvCxnSpPr>
            <p:cNvPr id="51" name="Straight Connector 50">
              <a:extLst>
                <a:ext uri="{FF2B5EF4-FFF2-40B4-BE49-F238E27FC236}">
                  <a16:creationId xmlns:a16="http://schemas.microsoft.com/office/drawing/2014/main" id="{C2530561-D7EF-0F77-4950-C595F37EAC9F}"/>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B54DE9-FAD1-1485-52C8-44DD30352FA2}"/>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F819C-700B-3162-110B-FB2946C1708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8ED6AB-EAB5-2EF6-03CE-B010519C4205}"/>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27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28A9F4-8266-570C-C149-9B13D15FC1DD}"/>
              </a:ext>
            </a:extLst>
          </p:cNvPr>
          <p:cNvSpPr>
            <a:spLocks noGrp="1"/>
          </p:cNvSpPr>
          <p:nvPr>
            <p:ph type="ftr" sz="quarter" idx="11"/>
          </p:nvPr>
        </p:nvSpPr>
        <p:spPr/>
        <p:txBody>
          <a:bodyPr/>
          <a:lstStyle/>
          <a:p>
            <a:r>
              <a:rPr lang="en-US" dirty="0"/>
              <a:t>Session 7    Human Side of Change</a:t>
            </a:r>
          </a:p>
        </p:txBody>
      </p:sp>
      <p:sp>
        <p:nvSpPr>
          <p:cNvPr id="3" name="Slide Number Placeholder 2">
            <a:extLst>
              <a:ext uri="{FF2B5EF4-FFF2-40B4-BE49-F238E27FC236}">
                <a16:creationId xmlns:a16="http://schemas.microsoft.com/office/drawing/2014/main" id="{B1C785AC-4292-5A27-A561-D1A83AF3F65F}"/>
              </a:ext>
            </a:extLst>
          </p:cNvPr>
          <p:cNvSpPr>
            <a:spLocks noGrp="1"/>
          </p:cNvSpPr>
          <p:nvPr>
            <p:ph type="sldNum" sz="quarter" idx="12"/>
          </p:nvPr>
        </p:nvSpPr>
        <p:spPr/>
        <p:txBody>
          <a:bodyPr/>
          <a:lstStyle/>
          <a:p>
            <a:fld id="{16C5AC08-0ACD-404A-9C9F-AB39E786C34A}" type="slidenum">
              <a:rPr lang="en-GB"/>
              <a:t>10</a:t>
            </a:fld>
            <a:endParaRPr lang="en-GB"/>
          </a:p>
        </p:txBody>
      </p:sp>
      <p:sp>
        <p:nvSpPr>
          <p:cNvPr id="5" name="Text Placeholder 4">
            <a:extLst>
              <a:ext uri="{FF2B5EF4-FFF2-40B4-BE49-F238E27FC236}">
                <a16:creationId xmlns:a16="http://schemas.microsoft.com/office/drawing/2014/main" id="{C6D2D27F-8C07-BD3D-6516-E6FDA83993A1}"/>
              </a:ext>
            </a:extLst>
          </p:cNvPr>
          <p:cNvSpPr>
            <a:spLocks noGrp="1"/>
          </p:cNvSpPr>
          <p:nvPr>
            <p:ph type="body" sz="quarter" idx="14"/>
          </p:nvPr>
        </p:nvSpPr>
        <p:spPr>
          <a:solidFill>
            <a:schemeClr val="accent2"/>
          </a:solidFill>
        </p:spPr>
        <p:txBody>
          <a:bodyPr lIns="360000"/>
          <a:lstStyle/>
          <a:p>
            <a:r>
              <a:rPr lang="en-US" dirty="0"/>
              <a:t>Human Side</a:t>
            </a:r>
            <a:br>
              <a:rPr lang="en-US" dirty="0"/>
            </a:br>
            <a:r>
              <a:rPr lang="en-US" dirty="0"/>
              <a:t>of Change</a:t>
            </a:r>
          </a:p>
          <a:p>
            <a:pPr lvl="1"/>
            <a:r>
              <a:rPr lang="en-US" dirty="0"/>
              <a:t>Quality Coach Development </a:t>
            </a:r>
            <a:r>
              <a:rPr lang="en-US" dirty="0" err="1"/>
              <a:t>Programme</a:t>
            </a:r>
            <a:endParaRPr lang="en-US" dirty="0"/>
          </a:p>
        </p:txBody>
      </p:sp>
      <p:sp>
        <p:nvSpPr>
          <p:cNvPr id="6" name="Rectangle 5">
            <a:extLst>
              <a:ext uri="{FF2B5EF4-FFF2-40B4-BE49-F238E27FC236}">
                <a16:creationId xmlns:a16="http://schemas.microsoft.com/office/drawing/2014/main" id="{F852C6AD-1ABE-8BA6-CC0A-12EEE08B6237}"/>
              </a:ext>
            </a:extLst>
          </p:cNvPr>
          <p:cNvSpPr/>
          <p:nvPr/>
        </p:nvSpPr>
        <p:spPr>
          <a:xfrm>
            <a:off x="1160063"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Rectangle 6">
            <a:extLst>
              <a:ext uri="{FF2B5EF4-FFF2-40B4-BE49-F238E27FC236}">
                <a16:creationId xmlns:a16="http://schemas.microsoft.com/office/drawing/2014/main" id="{95AD044D-632E-A7E1-1F12-2F15F65297B8}"/>
              </a:ext>
            </a:extLst>
          </p:cNvPr>
          <p:cNvSpPr/>
          <p:nvPr/>
        </p:nvSpPr>
        <p:spPr>
          <a:xfrm>
            <a:off x="3743093"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Rectangle 7">
            <a:extLst>
              <a:ext uri="{FF2B5EF4-FFF2-40B4-BE49-F238E27FC236}">
                <a16:creationId xmlns:a16="http://schemas.microsoft.com/office/drawing/2014/main" id="{4F8E529A-3878-28C3-D049-7AF25D487DE8}"/>
              </a:ext>
            </a:extLst>
          </p:cNvPr>
          <p:cNvSpPr/>
          <p:nvPr/>
        </p:nvSpPr>
        <p:spPr>
          <a:xfrm>
            <a:off x="6363873"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97562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9780026" cy="5019720"/>
          </a:xfrm>
        </p:spPr>
        <p:txBody>
          <a:bodyPr/>
          <a:lstStyle/>
          <a:p>
            <a:pPr lvl="1"/>
            <a:r>
              <a:rPr lang="en-US" sz="2400" b="1" dirty="0"/>
              <a:t>By the end of the session, you will be able to…</a:t>
            </a:r>
          </a:p>
          <a:p>
            <a:pPr lvl="2"/>
            <a:r>
              <a:rPr lang="en-US" sz="2400" b="1" dirty="0">
                <a:solidFill>
                  <a:schemeClr val="accent2"/>
                </a:solidFill>
              </a:rPr>
              <a:t>Coach a team to identify, collect and interpret data in support of their improvement project  </a:t>
            </a:r>
          </a:p>
          <a:p>
            <a:pPr lvl="2"/>
            <a:r>
              <a:rPr lang="en-US" sz="2400" b="1" dirty="0">
                <a:solidFill>
                  <a:schemeClr val="accent2"/>
                </a:solidFill>
              </a:rPr>
              <a:t>Apply creative problem-solving methods and behaviour change concepts to support teams to revive a stalled effort  </a:t>
            </a:r>
          </a:p>
          <a:p>
            <a:pPr lvl="2"/>
            <a:r>
              <a:rPr lang="en-US" sz="2400" dirty="0"/>
              <a:t>Explain the key concepts of SPC charts and be able to use them to support improvement work.</a:t>
            </a:r>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11</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884876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CB35-8050-EC0E-D0AF-5C3DB6CDFCA5}"/>
              </a:ext>
            </a:extLst>
          </p:cNvPr>
          <p:cNvSpPr>
            <a:spLocks noGrp="1"/>
          </p:cNvSpPr>
          <p:nvPr>
            <p:ph type="title"/>
          </p:nvPr>
        </p:nvSpPr>
        <p:spPr/>
        <p:txBody>
          <a:bodyPr/>
          <a:lstStyle/>
          <a:p>
            <a:r>
              <a:rPr lang="en-US" dirty="0" err="1"/>
              <a:t>Coaching circle</a:t>
            </a:r>
            <a:endParaRPr lang="en-US" dirty="0"/>
          </a:p>
        </p:txBody>
      </p:sp>
      <p:sp>
        <p:nvSpPr>
          <p:cNvPr id="4" name="Footer Placeholder 3">
            <a:extLst>
              <a:ext uri="{FF2B5EF4-FFF2-40B4-BE49-F238E27FC236}">
                <a16:creationId xmlns:a16="http://schemas.microsoft.com/office/drawing/2014/main" id="{A7D2D3BF-83EF-0D52-4A95-DF6C7FFA0078}"/>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47935F49-897C-928C-8367-1FFEEF85CAD7}"/>
              </a:ext>
            </a:extLst>
          </p:cNvPr>
          <p:cNvSpPr>
            <a:spLocks noGrp="1"/>
          </p:cNvSpPr>
          <p:nvPr>
            <p:ph type="sldNum" sz="quarter" idx="12"/>
          </p:nvPr>
        </p:nvSpPr>
        <p:spPr/>
        <p:txBody>
          <a:bodyPr/>
          <a:lstStyle/>
          <a:p>
            <a:fld id="{16C5AC08-0ACD-404A-9C9F-AB39E786C34A}" type="slidenum">
              <a:rPr lang="en-GB"/>
              <a:t>12</a:t>
            </a:fld>
            <a:endParaRPr lang="en-GB"/>
          </a:p>
        </p:txBody>
      </p:sp>
      <p:sp>
        <p:nvSpPr>
          <p:cNvPr id="3" name="Text Placeholder 5">
            <a:extLst>
              <a:ext uri="{FF2B5EF4-FFF2-40B4-BE49-F238E27FC236}">
                <a16:creationId xmlns:a16="http://schemas.microsoft.com/office/drawing/2014/main" id="{16A57C10-65F6-A4F2-278B-946A6BE037B0}"/>
              </a:ext>
            </a:extLst>
          </p:cNvPr>
          <p:cNvSpPr>
            <a:spLocks noGrp="1"/>
          </p:cNvSpPr>
          <p:nvPr>
            <p:ph type="body" sz="quarter" idx="13"/>
          </p:nvPr>
        </p:nvSpPr>
        <p:spPr>
          <a:xfrm rot="16200000">
            <a:off x="-1581943" y="3574256"/>
            <a:ext cx="4244975" cy="138112"/>
          </a:xfrm>
        </p:spPr>
        <p:txBody>
          <a:bodyPr/>
          <a:lstStyle/>
          <a:p>
            <a:r>
              <a:rPr lang="en-US" dirty="0"/>
              <a:t>Activity 7.1</a:t>
            </a:r>
          </a:p>
        </p:txBody>
      </p:sp>
      <p:grpSp>
        <p:nvGrpSpPr>
          <p:cNvPr id="11" name="Group 10">
            <a:extLst>
              <a:ext uri="{FF2B5EF4-FFF2-40B4-BE49-F238E27FC236}">
                <a16:creationId xmlns:a16="http://schemas.microsoft.com/office/drawing/2014/main" id="{C4A086F0-385A-72FB-555B-1EE1153BFC1D}"/>
              </a:ext>
            </a:extLst>
          </p:cNvPr>
          <p:cNvGrpSpPr/>
          <p:nvPr/>
        </p:nvGrpSpPr>
        <p:grpSpPr>
          <a:xfrm>
            <a:off x="6065912" y="7144809"/>
            <a:ext cx="822176" cy="822176"/>
            <a:chOff x="6065912" y="3185552"/>
            <a:chExt cx="822176" cy="822176"/>
          </a:xfrm>
        </p:grpSpPr>
        <p:sp>
          <p:nvSpPr>
            <p:cNvPr id="12" name="Oval 11">
              <a:extLst>
                <a:ext uri="{FF2B5EF4-FFF2-40B4-BE49-F238E27FC236}">
                  <a16:creationId xmlns:a16="http://schemas.microsoft.com/office/drawing/2014/main" id="{322DCE08-B2B0-C842-0AFF-29A38A3770EA}"/>
                </a:ext>
              </a:extLst>
            </p:cNvPr>
            <p:cNvSpPr/>
            <p:nvPr/>
          </p:nvSpPr>
          <p:spPr>
            <a:xfrm>
              <a:off x="6065912" y="3185552"/>
              <a:ext cx="822176" cy="822176"/>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3" name="Picture 12">
              <a:extLst>
                <a:ext uri="{FF2B5EF4-FFF2-40B4-BE49-F238E27FC236}">
                  <a16:creationId xmlns:a16="http://schemas.microsoft.com/office/drawing/2014/main" id="{00E9CF2B-79BD-55DF-7DE7-9746194F2F45}"/>
                </a:ext>
              </a:extLst>
            </p:cNvPr>
            <p:cNvPicPr>
              <a:picLocks noChangeAspect="1"/>
            </p:cNvPicPr>
            <p:nvPr/>
          </p:nvPicPr>
          <p:blipFill>
            <a:blip r:embed="rId3"/>
            <a:stretch>
              <a:fillRect/>
            </a:stretch>
          </p:blipFill>
          <p:spPr>
            <a:xfrm>
              <a:off x="6242685" y="3283180"/>
              <a:ext cx="483870" cy="545640"/>
            </a:xfrm>
            <a:prstGeom prst="rect">
              <a:avLst/>
            </a:prstGeom>
          </p:spPr>
        </p:pic>
      </p:grpSp>
      <p:sp>
        <p:nvSpPr>
          <p:cNvPr id="14" name="Oval 13">
            <a:extLst>
              <a:ext uri="{FF2B5EF4-FFF2-40B4-BE49-F238E27FC236}">
                <a16:creationId xmlns:a16="http://schemas.microsoft.com/office/drawing/2014/main" id="{C56B3BB6-D90D-D90E-1964-BAB60D48947E}"/>
              </a:ext>
            </a:extLst>
          </p:cNvPr>
          <p:cNvSpPr/>
          <p:nvPr/>
        </p:nvSpPr>
        <p:spPr>
          <a:xfrm>
            <a:off x="2493645" y="2371725"/>
            <a:ext cx="8012430" cy="2546350"/>
          </a:xfrm>
          <a:prstGeom prst="ellipse">
            <a:avLst/>
          </a:prstGeom>
          <a:no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5" name="Oval 14">
            <a:extLst>
              <a:ext uri="{FF2B5EF4-FFF2-40B4-BE49-F238E27FC236}">
                <a16:creationId xmlns:a16="http://schemas.microsoft.com/office/drawing/2014/main" id="{D65431B5-9B47-7C83-EBBF-20A69A052690}"/>
              </a:ext>
            </a:extLst>
          </p:cNvPr>
          <p:cNvSpPr/>
          <p:nvPr/>
        </p:nvSpPr>
        <p:spPr>
          <a:xfrm>
            <a:off x="2517557" y="2371725"/>
            <a:ext cx="8012430" cy="2546350"/>
          </a:xfrm>
          <a:prstGeom prst="ellipse">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16" name="Group 15">
            <a:extLst>
              <a:ext uri="{FF2B5EF4-FFF2-40B4-BE49-F238E27FC236}">
                <a16:creationId xmlns:a16="http://schemas.microsoft.com/office/drawing/2014/main" id="{E6133541-57D6-BE8F-13B4-67DD3AF19BBE}"/>
              </a:ext>
            </a:extLst>
          </p:cNvPr>
          <p:cNvGrpSpPr/>
          <p:nvPr/>
        </p:nvGrpSpPr>
        <p:grpSpPr>
          <a:xfrm>
            <a:off x="7968208" y="7144809"/>
            <a:ext cx="822176" cy="822176"/>
            <a:chOff x="6065912" y="3185552"/>
            <a:chExt cx="822176" cy="822176"/>
          </a:xfrm>
        </p:grpSpPr>
        <p:sp>
          <p:nvSpPr>
            <p:cNvPr id="17" name="Oval 16">
              <a:extLst>
                <a:ext uri="{FF2B5EF4-FFF2-40B4-BE49-F238E27FC236}">
                  <a16:creationId xmlns:a16="http://schemas.microsoft.com/office/drawing/2014/main" id="{DDBD9038-171C-1601-17BB-01FF893F48C8}"/>
                </a:ext>
              </a:extLst>
            </p:cNvPr>
            <p:cNvSpPr/>
            <p:nvPr/>
          </p:nvSpPr>
          <p:spPr>
            <a:xfrm>
              <a:off x="6065912" y="3185552"/>
              <a:ext cx="822176" cy="822176"/>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8" name="Picture 17">
              <a:extLst>
                <a:ext uri="{FF2B5EF4-FFF2-40B4-BE49-F238E27FC236}">
                  <a16:creationId xmlns:a16="http://schemas.microsoft.com/office/drawing/2014/main" id="{6926DAF5-7170-0AE8-48E4-521C0EEE35D2}"/>
                </a:ext>
              </a:extLst>
            </p:cNvPr>
            <p:cNvPicPr>
              <a:picLocks noChangeAspect="1"/>
            </p:cNvPicPr>
            <p:nvPr/>
          </p:nvPicPr>
          <p:blipFill>
            <a:blip r:embed="rId4"/>
            <a:srcRect/>
            <a:stretch/>
          </p:blipFill>
          <p:spPr>
            <a:xfrm>
              <a:off x="6257270" y="3311461"/>
              <a:ext cx="454700" cy="545640"/>
            </a:xfrm>
            <a:prstGeom prst="rect">
              <a:avLst/>
            </a:prstGeom>
          </p:spPr>
        </p:pic>
      </p:grpSp>
      <p:grpSp>
        <p:nvGrpSpPr>
          <p:cNvPr id="19" name="Group 18">
            <a:extLst>
              <a:ext uri="{FF2B5EF4-FFF2-40B4-BE49-F238E27FC236}">
                <a16:creationId xmlns:a16="http://schemas.microsoft.com/office/drawing/2014/main" id="{3990149D-9EDF-4B40-975A-876DF5E82A2F}"/>
              </a:ext>
            </a:extLst>
          </p:cNvPr>
          <p:cNvGrpSpPr/>
          <p:nvPr/>
        </p:nvGrpSpPr>
        <p:grpSpPr>
          <a:xfrm>
            <a:off x="8228546" y="3401620"/>
            <a:ext cx="318374" cy="318374"/>
            <a:chOff x="8228546" y="3401620"/>
            <a:chExt cx="318374" cy="318374"/>
          </a:xfrm>
        </p:grpSpPr>
        <p:sp>
          <p:nvSpPr>
            <p:cNvPr id="20" name="Oval 19">
              <a:extLst>
                <a:ext uri="{FF2B5EF4-FFF2-40B4-BE49-F238E27FC236}">
                  <a16:creationId xmlns:a16="http://schemas.microsoft.com/office/drawing/2014/main" id="{3938400B-5197-428E-E243-5DFD88DC440F}"/>
                </a:ext>
              </a:extLst>
            </p:cNvPr>
            <p:cNvSpPr/>
            <p:nvPr/>
          </p:nvSpPr>
          <p:spPr>
            <a:xfrm>
              <a:off x="8228546" y="3401620"/>
              <a:ext cx="318374" cy="31837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21" name="Picture 20">
              <a:extLst>
                <a:ext uri="{FF2B5EF4-FFF2-40B4-BE49-F238E27FC236}">
                  <a16:creationId xmlns:a16="http://schemas.microsoft.com/office/drawing/2014/main" id="{80F118CA-4237-CBEE-42E7-2D3A8092DAD1}"/>
                </a:ext>
              </a:extLst>
            </p:cNvPr>
            <p:cNvPicPr>
              <a:picLocks noChangeAspect="1"/>
            </p:cNvPicPr>
            <p:nvPr/>
          </p:nvPicPr>
          <p:blipFill>
            <a:blip r:embed="rId5"/>
            <a:stretch>
              <a:fillRect/>
            </a:stretch>
          </p:blipFill>
          <p:spPr>
            <a:xfrm>
              <a:off x="8355464" y="3454434"/>
              <a:ext cx="62939" cy="132871"/>
            </a:xfrm>
            <a:prstGeom prst="rect">
              <a:avLst/>
            </a:prstGeom>
          </p:spPr>
        </p:pic>
      </p:grpSp>
      <p:grpSp>
        <p:nvGrpSpPr>
          <p:cNvPr id="22" name="Group 21">
            <a:extLst>
              <a:ext uri="{FF2B5EF4-FFF2-40B4-BE49-F238E27FC236}">
                <a16:creationId xmlns:a16="http://schemas.microsoft.com/office/drawing/2014/main" id="{59A3AB81-786F-1A46-3273-B37D2253ECA2}"/>
              </a:ext>
            </a:extLst>
          </p:cNvPr>
          <p:cNvGrpSpPr/>
          <p:nvPr/>
        </p:nvGrpSpPr>
        <p:grpSpPr>
          <a:xfrm>
            <a:off x="6280785" y="2145030"/>
            <a:ext cx="453390" cy="453390"/>
            <a:chOff x="8990854" y="1294130"/>
            <a:chExt cx="453390" cy="453390"/>
          </a:xfrm>
        </p:grpSpPr>
        <p:sp>
          <p:nvSpPr>
            <p:cNvPr id="23" name="second">
              <a:extLst>
                <a:ext uri="{FF2B5EF4-FFF2-40B4-BE49-F238E27FC236}">
                  <a16:creationId xmlns:a16="http://schemas.microsoft.com/office/drawing/2014/main" id="{AE513019-30BC-F8D0-AD66-AF25D90986E9}"/>
                </a:ext>
              </a:extLst>
            </p:cNvPr>
            <p:cNvSpPr/>
            <p:nvPr/>
          </p:nvSpPr>
          <p:spPr>
            <a:xfrm>
              <a:off x="8990854" y="1294130"/>
              <a:ext cx="453390" cy="453390"/>
            </a:xfrm>
            <a:prstGeom prst="ellipse">
              <a:avLst/>
            </a:prstGeom>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24" name="Picture 23">
              <a:extLst>
                <a:ext uri="{FF2B5EF4-FFF2-40B4-BE49-F238E27FC236}">
                  <a16:creationId xmlns:a16="http://schemas.microsoft.com/office/drawing/2014/main" id="{B61890D0-0097-27C1-97E6-C95A7FCD60A0}"/>
                </a:ext>
              </a:extLst>
            </p:cNvPr>
            <p:cNvPicPr>
              <a:picLocks noChangeAspect="1"/>
            </p:cNvPicPr>
            <p:nvPr/>
          </p:nvPicPr>
          <p:blipFill>
            <a:blip r:embed="rId6"/>
            <a:stretch>
              <a:fillRect/>
            </a:stretch>
          </p:blipFill>
          <p:spPr>
            <a:xfrm>
              <a:off x="9079445" y="1403013"/>
              <a:ext cx="280164" cy="203256"/>
            </a:xfrm>
            <a:prstGeom prst="rect">
              <a:avLst/>
            </a:prstGeom>
          </p:spPr>
        </p:pic>
      </p:grpSp>
      <p:grpSp>
        <p:nvGrpSpPr>
          <p:cNvPr id="25" name="Group 24">
            <a:extLst>
              <a:ext uri="{FF2B5EF4-FFF2-40B4-BE49-F238E27FC236}">
                <a16:creationId xmlns:a16="http://schemas.microsoft.com/office/drawing/2014/main" id="{E217A766-FDDD-9A34-9BE8-C8D969FA9DAC}"/>
              </a:ext>
            </a:extLst>
          </p:cNvPr>
          <p:cNvGrpSpPr/>
          <p:nvPr/>
        </p:nvGrpSpPr>
        <p:grpSpPr>
          <a:xfrm>
            <a:off x="6043349" y="4464390"/>
            <a:ext cx="907370" cy="907370"/>
            <a:chOff x="8990854" y="1294130"/>
            <a:chExt cx="453390" cy="453390"/>
          </a:xfrm>
        </p:grpSpPr>
        <p:sp>
          <p:nvSpPr>
            <p:cNvPr id="26" name="second">
              <a:extLst>
                <a:ext uri="{FF2B5EF4-FFF2-40B4-BE49-F238E27FC236}">
                  <a16:creationId xmlns:a16="http://schemas.microsoft.com/office/drawing/2014/main" id="{28CE92C4-6F83-A81C-0D78-8FF2D307BAEF}"/>
                </a:ext>
              </a:extLst>
            </p:cNvPr>
            <p:cNvSpPr/>
            <p:nvPr/>
          </p:nvSpPr>
          <p:spPr>
            <a:xfrm>
              <a:off x="8990854" y="1294130"/>
              <a:ext cx="453390" cy="453390"/>
            </a:xfrm>
            <a:prstGeom prst="ellipse">
              <a:avLst/>
            </a:prstGeom>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27" name="Picture 26">
              <a:extLst>
                <a:ext uri="{FF2B5EF4-FFF2-40B4-BE49-F238E27FC236}">
                  <a16:creationId xmlns:a16="http://schemas.microsoft.com/office/drawing/2014/main" id="{D65336A6-65AA-6674-91C6-7444BC92BA73}"/>
                </a:ext>
              </a:extLst>
            </p:cNvPr>
            <p:cNvPicPr>
              <a:picLocks noChangeAspect="1"/>
            </p:cNvPicPr>
            <p:nvPr/>
          </p:nvPicPr>
          <p:blipFill>
            <a:blip r:embed="rId6"/>
            <a:stretch>
              <a:fillRect/>
            </a:stretch>
          </p:blipFill>
          <p:spPr>
            <a:xfrm>
              <a:off x="9079445" y="1403013"/>
              <a:ext cx="280164" cy="203256"/>
            </a:xfrm>
            <a:prstGeom prst="rect">
              <a:avLst/>
            </a:prstGeom>
          </p:spPr>
        </p:pic>
      </p:grpSp>
      <p:pic>
        <p:nvPicPr>
          <p:cNvPr id="6" name="Picture 5">
            <a:extLst>
              <a:ext uri="{FF2B5EF4-FFF2-40B4-BE49-F238E27FC236}">
                <a16:creationId xmlns:a16="http://schemas.microsoft.com/office/drawing/2014/main" id="{AE0E866F-B3E5-3BFC-4772-BF2FBEF309C5}"/>
              </a:ext>
            </a:extLst>
          </p:cNvPr>
          <p:cNvPicPr>
            <a:picLocks noChangeAspect="1"/>
          </p:cNvPicPr>
          <p:nvPr/>
        </p:nvPicPr>
        <p:blipFill>
          <a:blip r:embed="rId7"/>
          <a:srcRect/>
          <a:stretch/>
        </p:blipFill>
        <p:spPr>
          <a:xfrm>
            <a:off x="238125" y="1317624"/>
            <a:ext cx="495300" cy="406400"/>
          </a:xfrm>
          <a:prstGeom prst="rect">
            <a:avLst/>
          </a:prstGeom>
        </p:spPr>
      </p:pic>
      <p:pic>
        <p:nvPicPr>
          <p:cNvPr id="7" name="Picture 6">
            <a:extLst>
              <a:ext uri="{FF2B5EF4-FFF2-40B4-BE49-F238E27FC236}">
                <a16:creationId xmlns:a16="http://schemas.microsoft.com/office/drawing/2014/main" id="{E495D07B-7468-181B-DABA-40D48EC7C7F8}"/>
              </a:ext>
            </a:extLst>
          </p:cNvPr>
          <p:cNvPicPr>
            <a:picLocks noChangeAspect="1"/>
          </p:cNvPicPr>
          <p:nvPr/>
        </p:nvPicPr>
        <p:blipFill>
          <a:blip r:embed="rId8"/>
          <a:stretch>
            <a:fillRect/>
          </a:stretch>
        </p:blipFill>
        <p:spPr>
          <a:xfrm>
            <a:off x="238124" y="800100"/>
            <a:ext cx="495301" cy="376859"/>
          </a:xfrm>
          <a:prstGeom prst="rect">
            <a:avLst/>
          </a:prstGeom>
        </p:spPr>
      </p:pic>
    </p:spTree>
    <p:extLst>
      <p:ext uri="{BB962C8B-B14F-4D97-AF65-F5344CB8AC3E}">
        <p14:creationId xmlns:p14="http://schemas.microsoft.com/office/powerpoint/2010/main" val="1266453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013 0.00093 C -0.1095 0.00162 -0.33033 0.05857 -0.32942 0.1882 C -0.32851 0.31736 -0.10833 0.37269 0.00131 0.37176 C 0.11094 0.37061 0.32435 0.32176 0.32852 0.1838 C 0.33256 0.04561 0.10977 -3.33333E-6 0.00013 0.00093 Z " pathEditMode="relative" rAng="0" ptsTypes="AAAAA">
                                          <p:cBhvr>
                                            <p:cTn id="6" dur="15000" fill="hold"/>
                                            <p:tgtEl>
                                              <p:spTgt spid="22"/>
                                            </p:tgtEl>
                                            <p:attrNameLst>
                                              <p:attrName>ppt_x</p:attrName>
                                              <p:attrName>ppt_y</p:attrName>
                                            </p:attrNameLst>
                                          </p:cBhvr>
                                          <p:rCtr x="-65" y="18542"/>
                                        </p:animMotion>
                                      </p:childTnLst>
                                    </p:cTn>
                                  </p:par>
                                  <p:par>
                                    <p:cTn id="7" presetID="6" presetClass="emph" presetSubtype="0" repeatCount="indefinite" autoRev="1" fill="hold" nodeType="withEffect">
                                      <p:stCondLst>
                                        <p:cond delay="0"/>
                                      </p:stCondLst>
                                      <p:childTnLst>
                                        <p:animScale>
                                          <p:cBhvr>
                                            <p:cTn id="8" dur="7500" fill="hold"/>
                                            <p:tgtEl>
                                              <p:spTgt spid="22"/>
                                            </p:tgtEl>
                                          </p:cBhvr>
                                          <p:by x="200000" y="200000"/>
                                        </p:animScale>
                                      </p:childTnLst>
                                    </p:cTn>
                                  </p:par>
                                  <p:par>
                                    <p:cTn id="9" presetID="64" presetClass="path" presetSubtype="0" accel="50000" fill="hold" nodeType="withEffect" p14:presetBounceEnd="50000">
                                      <p:stCondLst>
                                        <p:cond delay="0"/>
                                      </p:stCondLst>
                                      <p:childTnLst>
                                        <p:animMotion origin="layout" path="M 0 -1.85185E-6 L 0 -0.58773 " pathEditMode="relative" rAng="0" ptsTypes="AA" p14:bounceEnd="50000">
                                          <p:cBhvr>
                                            <p:cTn id="10" dur="3000" fill="hold"/>
                                            <p:tgtEl>
                                              <p:spTgt spid="11"/>
                                            </p:tgtEl>
                                            <p:attrNameLst>
                                              <p:attrName>ppt_x</p:attrName>
                                              <p:attrName>ppt_y</p:attrName>
                                            </p:attrNameLst>
                                          </p:cBhvr>
                                          <p:rCtr x="0" y="-29398"/>
                                        </p:animMotion>
                                      </p:childTnLst>
                                    </p:cTn>
                                  </p:par>
                                  <p:par>
                                    <p:cTn id="11" presetID="64" presetClass="path" presetSubtype="0" accel="50000" fill="hold" nodeType="withEffect" p14:presetBounceEnd="50000">
                                      <p:stCondLst>
                                        <p:cond delay="500"/>
                                      </p:stCondLst>
                                      <p:childTnLst>
                                        <p:animMotion origin="layout" path="M 0 -1.85185E-6 L 0 -0.58773 " pathEditMode="relative" rAng="0" ptsTypes="AA" p14:bounceEnd="50000">
                                          <p:cBhvr>
                                            <p:cTn id="12" dur="2500" fill="hold"/>
                                            <p:tgtEl>
                                              <p:spTgt spid="16"/>
                                            </p:tgtEl>
                                            <p:attrNameLst>
                                              <p:attrName>ppt_x</p:attrName>
                                              <p:attrName>ppt_y</p:attrName>
                                            </p:attrNameLst>
                                          </p:cBhvr>
                                          <p:rCtr x="0" y="-29398"/>
                                        </p:animMotion>
                                      </p:childTnLst>
                                    </p:cTn>
                                  </p:par>
                                  <p:par>
                                    <p:cTn id="13" presetID="22" presetClass="entr" presetSubtype="4" fill="hold" nodeType="withEffect">
                                      <p:stCondLst>
                                        <p:cond delay="1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8" presetClass="emph" presetSubtype="0" repeatCount="indefinite" fill="hold" nodeType="withEffect">
                                      <p:stCondLst>
                                        <p:cond delay="0"/>
                                      </p:stCondLst>
                                      <p:childTnLst>
                                        <p:animRot by="21600000">
                                          <p:cBhvr>
                                            <p:cTn id="17" dur="7500" fill="hold"/>
                                            <p:tgtEl>
                                              <p:spTgt spid="19"/>
                                            </p:tgtEl>
                                            <p:attrNameLst>
                                              <p:attrName>r</p:attrName>
                                            </p:attrNameLst>
                                          </p:cBhvr>
                                        </p:animRot>
                                      </p:childTnLst>
                                    </p:cTn>
                                  </p:par>
                                  <p:par>
                                    <p:cTn id="18" presetID="0" presetClass="path" presetSubtype="0" repeatCount="indefinite" fill="hold" nodeType="withEffect">
                                      <p:stCondLst>
                                        <p:cond delay="0"/>
                                      </p:stCondLst>
                                      <p:childTnLst>
                                        <p:animMotion origin="layout" path="M -0.00013 3.7037E-7 C 0.1099 3.7037E-7 0.33008 -0.04352 0.33138 -0.18264 C 0.33242 -0.32199 0.11042 -0.37107 0.00039 -0.37107 C -0.1095 -0.3713 -0.33346 -0.3213 -0.32825 -0.18357 C -0.32317 -0.04607 -0.11002 3.7037E-7 -0.00013 3.7037E-7 Z " pathEditMode="relative" rAng="0" ptsTypes="AAAAA">
                                          <p:cBhvr>
                                            <p:cTn id="19" dur="15000" fill="hold"/>
                                            <p:tgtEl>
                                              <p:spTgt spid="25"/>
                                            </p:tgtEl>
                                            <p:attrNameLst>
                                              <p:attrName>ppt_x</p:attrName>
                                              <p:attrName>ppt_y</p:attrName>
                                            </p:attrNameLst>
                                          </p:cBhvr>
                                          <p:rCtr x="156" y="-18565"/>
                                        </p:animMotion>
                                      </p:childTnLst>
                                    </p:cTn>
                                  </p:par>
                                  <p:par>
                                    <p:cTn id="20" presetID="6" presetClass="emph" presetSubtype="0" repeatCount="indefinite" autoRev="1" fill="hold" nodeType="withEffect">
                                      <p:stCondLst>
                                        <p:cond delay="0"/>
                                      </p:stCondLst>
                                      <p:childTnLst>
                                        <p:animScale>
                                          <p:cBhvr>
                                            <p:cTn id="21" dur="7500" fill="hold"/>
                                            <p:tgtEl>
                                              <p:spTgt spid="2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013 0.00093 C -0.1095 0.00162 -0.33033 0.05857 -0.32942 0.1882 C -0.32851 0.31736 -0.10833 0.37269 0.00131 0.37176 C 0.11094 0.37061 0.32435 0.32176 0.32852 0.1838 C 0.33256 0.04561 0.10977 -3.33333E-6 0.00013 0.00093 Z " pathEditMode="relative" rAng="0" ptsTypes="AAAAA">
                                          <p:cBhvr>
                                            <p:cTn id="6" dur="15000" fill="hold"/>
                                            <p:tgtEl>
                                              <p:spTgt spid="22"/>
                                            </p:tgtEl>
                                            <p:attrNameLst>
                                              <p:attrName>ppt_x</p:attrName>
                                              <p:attrName>ppt_y</p:attrName>
                                            </p:attrNameLst>
                                          </p:cBhvr>
                                          <p:rCtr x="-65" y="18542"/>
                                        </p:animMotion>
                                      </p:childTnLst>
                                    </p:cTn>
                                  </p:par>
                                  <p:par>
                                    <p:cTn id="7" presetID="6" presetClass="emph" presetSubtype="0" repeatCount="indefinite" autoRev="1" fill="hold" nodeType="withEffect">
                                      <p:stCondLst>
                                        <p:cond delay="0"/>
                                      </p:stCondLst>
                                      <p:childTnLst>
                                        <p:animScale>
                                          <p:cBhvr>
                                            <p:cTn id="8" dur="7500" fill="hold"/>
                                            <p:tgtEl>
                                              <p:spTgt spid="22"/>
                                            </p:tgtEl>
                                          </p:cBhvr>
                                          <p:by x="200000" y="200000"/>
                                        </p:animScale>
                                      </p:childTnLst>
                                    </p:cTn>
                                  </p:par>
                                  <p:par>
                                    <p:cTn id="9" presetID="64" presetClass="path" presetSubtype="0" accel="50000" fill="hold" nodeType="withEffect">
                                      <p:stCondLst>
                                        <p:cond delay="0"/>
                                      </p:stCondLst>
                                      <p:childTnLst>
                                        <p:animMotion origin="layout" path="M 0 -1.85185E-6 L 0 -0.58773 " pathEditMode="relative" rAng="0" ptsTypes="AA">
                                          <p:cBhvr>
                                            <p:cTn id="10" dur="3000" fill="hold"/>
                                            <p:tgtEl>
                                              <p:spTgt spid="11"/>
                                            </p:tgtEl>
                                            <p:attrNameLst>
                                              <p:attrName>ppt_x</p:attrName>
                                              <p:attrName>ppt_y</p:attrName>
                                            </p:attrNameLst>
                                          </p:cBhvr>
                                          <p:rCtr x="0" y="-29398"/>
                                        </p:animMotion>
                                      </p:childTnLst>
                                    </p:cTn>
                                  </p:par>
                                  <p:par>
                                    <p:cTn id="11" presetID="64" presetClass="path" presetSubtype="0" accel="50000" fill="hold" nodeType="withEffect">
                                      <p:stCondLst>
                                        <p:cond delay="500"/>
                                      </p:stCondLst>
                                      <p:childTnLst>
                                        <p:animMotion origin="layout" path="M 0 -1.85185E-6 L 0 -0.58773 " pathEditMode="relative" rAng="0" ptsTypes="AA">
                                          <p:cBhvr>
                                            <p:cTn id="12" dur="2500" fill="hold"/>
                                            <p:tgtEl>
                                              <p:spTgt spid="16"/>
                                            </p:tgtEl>
                                            <p:attrNameLst>
                                              <p:attrName>ppt_x</p:attrName>
                                              <p:attrName>ppt_y</p:attrName>
                                            </p:attrNameLst>
                                          </p:cBhvr>
                                          <p:rCtr x="0" y="-29398"/>
                                        </p:animMotion>
                                      </p:childTnLst>
                                    </p:cTn>
                                  </p:par>
                                  <p:par>
                                    <p:cTn id="13" presetID="22" presetClass="entr" presetSubtype="4" fill="hold" nodeType="withEffect">
                                      <p:stCondLst>
                                        <p:cond delay="1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8" presetClass="emph" presetSubtype="0" repeatCount="indefinite" fill="hold" nodeType="withEffect">
                                      <p:stCondLst>
                                        <p:cond delay="0"/>
                                      </p:stCondLst>
                                      <p:childTnLst>
                                        <p:animRot by="21600000">
                                          <p:cBhvr>
                                            <p:cTn id="17" dur="7500" fill="hold"/>
                                            <p:tgtEl>
                                              <p:spTgt spid="19"/>
                                            </p:tgtEl>
                                            <p:attrNameLst>
                                              <p:attrName>r</p:attrName>
                                            </p:attrNameLst>
                                          </p:cBhvr>
                                        </p:animRot>
                                      </p:childTnLst>
                                    </p:cTn>
                                  </p:par>
                                  <p:par>
                                    <p:cTn id="18" presetID="0" presetClass="path" presetSubtype="0" repeatCount="indefinite" fill="hold" nodeType="withEffect">
                                      <p:stCondLst>
                                        <p:cond delay="0"/>
                                      </p:stCondLst>
                                      <p:childTnLst>
                                        <p:animMotion origin="layout" path="M -0.00013 3.7037E-7 C 0.1099 3.7037E-7 0.33008 -0.04352 0.33138 -0.18264 C 0.33242 -0.32199 0.11042 -0.37107 0.00039 -0.37107 C -0.1095 -0.3713 -0.33346 -0.3213 -0.32825 -0.18357 C -0.32317 -0.04607 -0.11002 3.7037E-7 -0.00013 3.7037E-7 Z " pathEditMode="relative" rAng="0" ptsTypes="AAAAA">
                                          <p:cBhvr>
                                            <p:cTn id="19" dur="15000" fill="hold"/>
                                            <p:tgtEl>
                                              <p:spTgt spid="25"/>
                                            </p:tgtEl>
                                            <p:attrNameLst>
                                              <p:attrName>ppt_x</p:attrName>
                                              <p:attrName>ppt_y</p:attrName>
                                            </p:attrNameLst>
                                          </p:cBhvr>
                                          <p:rCtr x="156" y="-18565"/>
                                        </p:animMotion>
                                      </p:childTnLst>
                                    </p:cTn>
                                  </p:par>
                                  <p:par>
                                    <p:cTn id="20" presetID="6" presetClass="emph" presetSubtype="0" repeatCount="indefinite" autoRev="1" fill="hold" nodeType="withEffect">
                                      <p:stCondLst>
                                        <p:cond delay="0"/>
                                      </p:stCondLst>
                                      <p:childTnLst>
                                        <p:animScale>
                                          <p:cBhvr>
                                            <p:cTn id="21" dur="7500" fill="hold"/>
                                            <p:tgtEl>
                                              <p:spTgt spid="2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60C9-77A9-5DBD-8C51-6C1CF894E894}"/>
              </a:ext>
            </a:extLst>
          </p:cNvPr>
          <p:cNvSpPr>
            <a:spLocks noGrp="1"/>
          </p:cNvSpPr>
          <p:nvPr>
            <p:ph type="title"/>
          </p:nvPr>
        </p:nvSpPr>
        <p:spPr/>
        <p:txBody>
          <a:bodyPr/>
          <a:lstStyle/>
          <a:p>
            <a:r>
              <a:rPr lang="en-US"/>
              <a:t>SPC Charts</a:t>
            </a:r>
          </a:p>
        </p:txBody>
      </p:sp>
      <p:sp>
        <p:nvSpPr>
          <p:cNvPr id="4" name="Footer Placeholder 3">
            <a:extLst>
              <a:ext uri="{FF2B5EF4-FFF2-40B4-BE49-F238E27FC236}">
                <a16:creationId xmlns:a16="http://schemas.microsoft.com/office/drawing/2014/main" id="{15084B4F-6206-10C4-D56E-B0D6B2237A8D}"/>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BE1BDFF8-C05E-3A45-11E1-B1778CA5DBDC}"/>
              </a:ext>
            </a:extLst>
          </p:cNvPr>
          <p:cNvSpPr>
            <a:spLocks noGrp="1"/>
          </p:cNvSpPr>
          <p:nvPr>
            <p:ph type="sldNum" sz="quarter" idx="12"/>
          </p:nvPr>
        </p:nvSpPr>
        <p:spPr/>
        <p:txBody>
          <a:bodyPr/>
          <a:lstStyle/>
          <a:p>
            <a:fld id="{16C5AC08-0ACD-404A-9C9F-AB39E786C34A}" type="slidenum">
              <a:rPr lang="en-GB"/>
              <a:t>13</a:t>
            </a:fld>
            <a:endParaRPr lang="en-GB"/>
          </a:p>
        </p:txBody>
      </p:sp>
      <p:sp>
        <p:nvSpPr>
          <p:cNvPr id="6" name="Text Placeholder 5">
            <a:extLst>
              <a:ext uri="{FF2B5EF4-FFF2-40B4-BE49-F238E27FC236}">
                <a16:creationId xmlns:a16="http://schemas.microsoft.com/office/drawing/2014/main" id="{686083D4-4022-4651-09E4-A3542A8619E7}"/>
              </a:ext>
            </a:extLst>
          </p:cNvPr>
          <p:cNvSpPr>
            <a:spLocks noGrp="1"/>
          </p:cNvSpPr>
          <p:nvPr>
            <p:ph type="body" sz="quarter" idx="13"/>
          </p:nvPr>
        </p:nvSpPr>
        <p:spPr/>
        <p:txBody>
          <a:bodyPr/>
          <a:lstStyle/>
          <a:p>
            <a:r>
              <a:rPr lang="en-US"/>
              <a:t>SPC Charts</a:t>
            </a:r>
          </a:p>
        </p:txBody>
      </p:sp>
      <p:sp>
        <p:nvSpPr>
          <p:cNvPr id="8" name="Content Placeholder 6">
            <a:extLst>
              <a:ext uri="{FF2B5EF4-FFF2-40B4-BE49-F238E27FC236}">
                <a16:creationId xmlns:a16="http://schemas.microsoft.com/office/drawing/2014/main" id="{48C281CC-9A88-B11D-C71C-651FDCCC7078}"/>
              </a:ext>
            </a:extLst>
          </p:cNvPr>
          <p:cNvSpPr>
            <a:spLocks noGrp="1"/>
          </p:cNvSpPr>
          <p:nvPr>
            <p:ph idx="1"/>
          </p:nvPr>
        </p:nvSpPr>
        <p:spPr>
          <a:xfrm>
            <a:off x="1077914" y="1520825"/>
            <a:ext cx="3332161" cy="5019720"/>
          </a:xfrm>
          <a:prstGeom prst="roundRect">
            <a:avLst>
              <a:gd name="adj" fmla="val 6941"/>
            </a:avLst>
          </a:prstGeom>
          <a:solidFill>
            <a:schemeClr val="accent2">
              <a:lumMod val="20000"/>
              <a:lumOff val="80000"/>
            </a:schemeClr>
          </a:solidFill>
        </p:spPr>
        <p:txBody>
          <a:bodyPr tIns="1800000" anchor="ctr" anchorCtr="0"/>
          <a:lstStyle/>
          <a:p>
            <a:pPr algn="ctr"/>
            <a:r>
              <a:rPr lang="en-US" sz="13800" b="1">
                <a:solidFill>
                  <a:schemeClr val="accent2"/>
                </a:solidFill>
              </a:rPr>
              <a:t>S</a:t>
            </a:r>
            <a:r>
              <a:rPr lang="en-US" sz="13800"/>
              <a:t> </a:t>
            </a:r>
          </a:p>
          <a:p>
            <a:pPr lvl="1" algn="ctr"/>
            <a:r>
              <a:rPr lang="en-US">
                <a:latin typeface="DM Sans" pitchFamily="2" charset="77"/>
              </a:rPr>
              <a:t>Statistical</a:t>
            </a:r>
          </a:p>
          <a:p>
            <a:pPr algn="ctr"/>
            <a:endParaRPr lang="en-US"/>
          </a:p>
          <a:p>
            <a:pPr algn="ctr"/>
            <a:endParaRPr lang="en-US"/>
          </a:p>
        </p:txBody>
      </p:sp>
      <p:sp>
        <p:nvSpPr>
          <p:cNvPr id="9" name="Content Placeholder 6">
            <a:extLst>
              <a:ext uri="{FF2B5EF4-FFF2-40B4-BE49-F238E27FC236}">
                <a16:creationId xmlns:a16="http://schemas.microsoft.com/office/drawing/2014/main" id="{AC35C65F-042C-057A-2C14-B829C8B7CBF8}"/>
              </a:ext>
            </a:extLst>
          </p:cNvPr>
          <p:cNvSpPr txBox="1">
            <a:spLocks/>
          </p:cNvSpPr>
          <p:nvPr/>
        </p:nvSpPr>
        <p:spPr>
          <a:xfrm>
            <a:off x="4846639" y="1520825"/>
            <a:ext cx="3332161" cy="5019720"/>
          </a:xfrm>
          <a:prstGeom prst="roundRect">
            <a:avLst>
              <a:gd name="adj" fmla="val 6941"/>
            </a:avLst>
          </a:prstGeom>
          <a:solidFill>
            <a:schemeClr val="bg2"/>
          </a:solidFill>
        </p:spPr>
        <p:txBody>
          <a:bodyPr vert="horz" lIns="0" tIns="180000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b="1">
                <a:solidFill>
                  <a:schemeClr val="accent1"/>
                </a:solidFill>
              </a:rPr>
              <a:t>P</a:t>
            </a:r>
            <a:r>
              <a:rPr lang="en-US" sz="13800"/>
              <a:t> </a:t>
            </a:r>
          </a:p>
          <a:p>
            <a:pPr lvl="1" algn="ctr"/>
            <a:r>
              <a:rPr lang="en-US">
                <a:latin typeface="DM Sans" pitchFamily="2" charset="77"/>
              </a:rPr>
              <a:t>Process</a:t>
            </a:r>
          </a:p>
          <a:p>
            <a:pPr algn="ctr"/>
            <a:endParaRPr lang="en-US"/>
          </a:p>
          <a:p>
            <a:pPr algn="ctr"/>
            <a:endParaRPr lang="en-US"/>
          </a:p>
        </p:txBody>
      </p:sp>
      <p:sp>
        <p:nvSpPr>
          <p:cNvPr id="10" name="Content Placeholder 6">
            <a:extLst>
              <a:ext uri="{FF2B5EF4-FFF2-40B4-BE49-F238E27FC236}">
                <a16:creationId xmlns:a16="http://schemas.microsoft.com/office/drawing/2014/main" id="{41CC9CC2-20FB-28E9-55FB-1BE24759DC79}"/>
              </a:ext>
            </a:extLst>
          </p:cNvPr>
          <p:cNvSpPr txBox="1">
            <a:spLocks/>
          </p:cNvSpPr>
          <p:nvPr/>
        </p:nvSpPr>
        <p:spPr>
          <a:xfrm>
            <a:off x="8620125" y="1520825"/>
            <a:ext cx="3332161" cy="5019720"/>
          </a:xfrm>
          <a:prstGeom prst="roundRect">
            <a:avLst>
              <a:gd name="adj" fmla="val 6941"/>
            </a:avLst>
          </a:prstGeom>
          <a:solidFill>
            <a:schemeClr val="accent3">
              <a:lumMod val="20000"/>
              <a:lumOff val="80000"/>
            </a:schemeClr>
          </a:solidFill>
        </p:spPr>
        <p:txBody>
          <a:bodyPr vert="horz" lIns="0" tIns="180000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b="1">
                <a:solidFill>
                  <a:schemeClr val="accent3"/>
                </a:solidFill>
              </a:rPr>
              <a:t>C</a:t>
            </a:r>
            <a:r>
              <a:rPr lang="en-US" sz="13800"/>
              <a:t> </a:t>
            </a:r>
          </a:p>
          <a:p>
            <a:pPr lvl="1" algn="ctr"/>
            <a:r>
              <a:rPr lang="en-US">
                <a:latin typeface="DM Sans" pitchFamily="2" charset="77"/>
              </a:rPr>
              <a:t>Control</a:t>
            </a:r>
          </a:p>
          <a:p>
            <a:pPr algn="ctr"/>
            <a:endParaRPr lang="en-US"/>
          </a:p>
          <a:p>
            <a:pPr algn="ctr"/>
            <a:endParaRPr lang="en-US"/>
          </a:p>
        </p:txBody>
      </p:sp>
    </p:spTree>
    <p:extLst>
      <p:ext uri="{BB962C8B-B14F-4D97-AF65-F5344CB8AC3E}">
        <p14:creationId xmlns:p14="http://schemas.microsoft.com/office/powerpoint/2010/main" val="20672159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fill="hold" grpId="0" nodeType="clickEffect" p14:presetBounceEnd="50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50000">
                                          <p:cBhvr additive="base">
                                            <p:cTn id="13"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fill="hold" grpId="0" nodeType="click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autoUpdateAnimBg="0"/>
          <p:bldP spid="9" grpId="0" animBg="1" autoUpdateAnimBg="0"/>
          <p:bldP spid="10" grpId="0" animBg="1" autoUpdateAnimBg="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autoUpdateAnimBg="0"/>
          <p:bldP spid="9" grpId="0" animBg="1" autoUpdateAnimBg="0"/>
          <p:bldP spid="10" grpId="0" animBg="1" autoUpdateAnimBg="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CF25-B368-094B-69B5-E8953307467D}"/>
              </a:ext>
            </a:extLst>
          </p:cNvPr>
          <p:cNvSpPr>
            <a:spLocks noGrp="1"/>
          </p:cNvSpPr>
          <p:nvPr>
            <p:ph type="title"/>
          </p:nvPr>
        </p:nvSpPr>
        <p:spPr/>
        <p:txBody>
          <a:bodyPr/>
          <a:lstStyle/>
          <a:p>
            <a:r>
              <a:rPr lang="en-US"/>
              <a:t>Why use SPC charts?</a:t>
            </a:r>
          </a:p>
        </p:txBody>
      </p:sp>
      <p:sp>
        <p:nvSpPr>
          <p:cNvPr id="3" name="Content Placeholder 2">
            <a:extLst>
              <a:ext uri="{FF2B5EF4-FFF2-40B4-BE49-F238E27FC236}">
                <a16:creationId xmlns:a16="http://schemas.microsoft.com/office/drawing/2014/main" id="{61A034D4-E016-3CBA-3AC7-E672F858C8EA}"/>
              </a:ext>
            </a:extLst>
          </p:cNvPr>
          <p:cNvSpPr>
            <a:spLocks noGrp="1"/>
          </p:cNvSpPr>
          <p:nvPr>
            <p:ph idx="1"/>
          </p:nvPr>
        </p:nvSpPr>
        <p:spPr>
          <a:xfrm>
            <a:off x="1077914" y="1520825"/>
            <a:ext cx="6204036" cy="5019720"/>
          </a:xfrm>
        </p:spPr>
        <p:txBody>
          <a:bodyPr/>
          <a:lstStyle/>
          <a:p>
            <a:pPr lvl="2"/>
            <a:r>
              <a:rPr lang="en-US" dirty="0"/>
              <a:t>Understand your data over time using a more powerful tool than a run chart</a:t>
            </a:r>
          </a:p>
          <a:p>
            <a:pPr lvl="2"/>
            <a:r>
              <a:rPr lang="en-US" dirty="0"/>
              <a:t>Differentiate between common cause and special cause variation</a:t>
            </a:r>
          </a:p>
          <a:p>
            <a:pPr lvl="2"/>
            <a:r>
              <a:rPr lang="en-US" dirty="0"/>
              <a:t>Assess whether your process is stable and therefore predictable, </a:t>
            </a:r>
            <a:br>
              <a:rPr lang="en-US" dirty="0"/>
            </a:br>
            <a:r>
              <a:rPr lang="en-US" dirty="0"/>
              <a:t>or unstable and unpredictable</a:t>
            </a:r>
          </a:p>
          <a:p>
            <a:pPr lvl="2"/>
            <a:r>
              <a:rPr lang="en-US" dirty="0"/>
              <a:t>Understand whether your process </a:t>
            </a:r>
            <a:br>
              <a:rPr lang="en-US" dirty="0"/>
            </a:br>
            <a:r>
              <a:rPr lang="en-US" dirty="0"/>
              <a:t>is capable of a desired level of performance.</a:t>
            </a:r>
          </a:p>
          <a:p>
            <a:pPr lvl="2"/>
            <a:endParaRPr lang="en-US" dirty="0"/>
          </a:p>
          <a:p>
            <a:pPr lvl="2"/>
            <a:endParaRPr lang="en-US" dirty="0"/>
          </a:p>
        </p:txBody>
      </p:sp>
      <p:sp>
        <p:nvSpPr>
          <p:cNvPr id="4" name="Footer Placeholder 3">
            <a:extLst>
              <a:ext uri="{FF2B5EF4-FFF2-40B4-BE49-F238E27FC236}">
                <a16:creationId xmlns:a16="http://schemas.microsoft.com/office/drawing/2014/main" id="{D9BE5DD1-E2D1-D346-2540-5BF942519A6B}"/>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6683FC77-F48F-5B90-BE6B-3AE3DF3CBD3F}"/>
              </a:ext>
            </a:extLst>
          </p:cNvPr>
          <p:cNvSpPr>
            <a:spLocks noGrp="1"/>
          </p:cNvSpPr>
          <p:nvPr>
            <p:ph type="sldNum" sz="quarter" idx="12"/>
          </p:nvPr>
        </p:nvSpPr>
        <p:spPr/>
        <p:txBody>
          <a:bodyPr/>
          <a:lstStyle/>
          <a:p>
            <a:fld id="{16C5AC08-0ACD-404A-9C9F-AB39E786C34A}" type="slidenum">
              <a:rPr lang="en-GB"/>
              <a:t>14</a:t>
            </a:fld>
            <a:endParaRPr lang="en-GB"/>
          </a:p>
        </p:txBody>
      </p:sp>
      <p:sp>
        <p:nvSpPr>
          <p:cNvPr id="6" name="Text Placeholder 5">
            <a:extLst>
              <a:ext uri="{FF2B5EF4-FFF2-40B4-BE49-F238E27FC236}">
                <a16:creationId xmlns:a16="http://schemas.microsoft.com/office/drawing/2014/main" id="{B1451E62-2902-1368-E8A5-32519A714272}"/>
              </a:ext>
            </a:extLst>
          </p:cNvPr>
          <p:cNvSpPr>
            <a:spLocks noGrp="1"/>
          </p:cNvSpPr>
          <p:nvPr>
            <p:ph type="body" sz="quarter" idx="13"/>
          </p:nvPr>
        </p:nvSpPr>
        <p:spPr/>
        <p:txBody>
          <a:bodyPr/>
          <a:lstStyle/>
          <a:p>
            <a:r>
              <a:rPr lang="en-US" dirty="0"/>
              <a:t>Why use SPC charts?</a:t>
            </a:r>
          </a:p>
        </p:txBody>
      </p:sp>
      <p:pic>
        <p:nvPicPr>
          <p:cNvPr id="8" name="Picture 7">
            <a:extLst>
              <a:ext uri="{FF2B5EF4-FFF2-40B4-BE49-F238E27FC236}">
                <a16:creationId xmlns:a16="http://schemas.microsoft.com/office/drawing/2014/main" id="{40DB08FC-FCAA-FA43-9C09-28366DC31F4C}"/>
              </a:ext>
            </a:extLst>
          </p:cNvPr>
          <p:cNvPicPr>
            <a:picLocks noChangeAspect="1"/>
          </p:cNvPicPr>
          <p:nvPr/>
        </p:nvPicPr>
        <p:blipFill>
          <a:blip r:embed="rId3"/>
          <a:stretch>
            <a:fillRect/>
          </a:stretch>
        </p:blipFill>
        <p:spPr>
          <a:xfrm>
            <a:off x="9504589" y="1524981"/>
            <a:ext cx="1480451" cy="1305344"/>
          </a:xfrm>
          <a:prstGeom prst="rect">
            <a:avLst/>
          </a:prstGeom>
        </p:spPr>
      </p:pic>
    </p:spTree>
    <p:extLst>
      <p:ext uri="{BB962C8B-B14F-4D97-AF65-F5344CB8AC3E}">
        <p14:creationId xmlns:p14="http://schemas.microsoft.com/office/powerpoint/2010/main" val="2088717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a:extLst>
              <a:ext uri="{FF2B5EF4-FFF2-40B4-BE49-F238E27FC236}">
                <a16:creationId xmlns:a16="http://schemas.microsoft.com/office/drawing/2014/main" id="{FB52B021-8D75-CFB1-E4C3-BC3BF36F416F}"/>
              </a:ext>
            </a:extLst>
          </p:cNvPr>
          <p:cNvSpPr txBox="1">
            <a:spLocks/>
          </p:cNvSpPr>
          <p:nvPr/>
        </p:nvSpPr>
        <p:spPr>
          <a:xfrm>
            <a:off x="1077914" y="1520825"/>
            <a:ext cx="3332161" cy="3818091"/>
          </a:xfrm>
          <a:prstGeom prst="roundRect">
            <a:avLst>
              <a:gd name="adj" fmla="val 4285"/>
            </a:avLst>
          </a:prstGeom>
          <a:solidFill>
            <a:schemeClr val="bg2"/>
          </a:solidFill>
        </p:spPr>
        <p:txBody>
          <a:bodyPr vert="horz" lIns="0" tIns="180000" rIns="0" bIns="0" rtlCol="0" anchor="t"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r>
              <a:rPr lang="en-US" sz="1600" b="1">
                <a:solidFill>
                  <a:schemeClr val="accent1"/>
                </a:solidFill>
                <a:latin typeface="DM Sans" pitchFamily="2" charset="77"/>
              </a:rPr>
              <a:t>Line chart</a:t>
            </a:r>
            <a:endParaRPr lang="en-US" sz="1600" b="1">
              <a:solidFill>
                <a:schemeClr val="accent1"/>
              </a:solidFill>
            </a:endParaRPr>
          </a:p>
        </p:txBody>
      </p:sp>
      <p:sp>
        <p:nvSpPr>
          <p:cNvPr id="13" name="Content Placeholder 6">
            <a:extLst>
              <a:ext uri="{FF2B5EF4-FFF2-40B4-BE49-F238E27FC236}">
                <a16:creationId xmlns:a16="http://schemas.microsoft.com/office/drawing/2014/main" id="{DEA06479-C604-1723-BD12-2E16AE1B36A9}"/>
              </a:ext>
            </a:extLst>
          </p:cNvPr>
          <p:cNvSpPr txBox="1">
            <a:spLocks/>
          </p:cNvSpPr>
          <p:nvPr/>
        </p:nvSpPr>
        <p:spPr>
          <a:xfrm>
            <a:off x="4853501" y="1520825"/>
            <a:ext cx="3332161" cy="3818091"/>
          </a:xfrm>
          <a:prstGeom prst="roundRect">
            <a:avLst>
              <a:gd name="adj" fmla="val 4285"/>
            </a:avLst>
          </a:prstGeom>
          <a:solidFill>
            <a:schemeClr val="accent2">
              <a:lumMod val="20000"/>
              <a:lumOff val="80000"/>
            </a:schemeClr>
          </a:solidFill>
        </p:spPr>
        <p:txBody>
          <a:bodyPr vert="horz" lIns="0" tIns="180000" rIns="0" bIns="0" rtlCol="0" anchor="t"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r>
              <a:rPr lang="en-US" sz="1600" b="1">
                <a:solidFill>
                  <a:schemeClr val="accent2"/>
                </a:solidFill>
                <a:latin typeface="DM Sans" pitchFamily="2" charset="77"/>
              </a:rPr>
              <a:t>Run chart</a:t>
            </a:r>
            <a:endParaRPr lang="en-US" sz="1600" b="1">
              <a:solidFill>
                <a:schemeClr val="accent2"/>
              </a:solidFill>
            </a:endParaRPr>
          </a:p>
        </p:txBody>
      </p:sp>
      <p:sp>
        <p:nvSpPr>
          <p:cNvPr id="14" name="Content Placeholder 6">
            <a:extLst>
              <a:ext uri="{FF2B5EF4-FFF2-40B4-BE49-F238E27FC236}">
                <a16:creationId xmlns:a16="http://schemas.microsoft.com/office/drawing/2014/main" id="{ACBFC57D-1E96-D307-26DF-921FA4A5B859}"/>
              </a:ext>
            </a:extLst>
          </p:cNvPr>
          <p:cNvSpPr txBox="1">
            <a:spLocks/>
          </p:cNvSpPr>
          <p:nvPr/>
        </p:nvSpPr>
        <p:spPr>
          <a:xfrm>
            <a:off x="8618539" y="1520825"/>
            <a:ext cx="3332161" cy="3818091"/>
          </a:xfrm>
          <a:prstGeom prst="roundRect">
            <a:avLst>
              <a:gd name="adj" fmla="val 4285"/>
            </a:avLst>
          </a:prstGeom>
          <a:solidFill>
            <a:schemeClr val="accent3">
              <a:lumMod val="20000"/>
              <a:lumOff val="80000"/>
            </a:schemeClr>
          </a:solidFill>
        </p:spPr>
        <p:txBody>
          <a:bodyPr vert="horz" lIns="0" tIns="180000" rIns="0" bIns="0" rtlCol="0" anchor="t"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r>
              <a:rPr lang="en-US" sz="1600" b="1">
                <a:solidFill>
                  <a:schemeClr val="accent3"/>
                </a:solidFill>
                <a:latin typeface="DM Sans" pitchFamily="2" charset="77"/>
              </a:rPr>
              <a:t>SPC chart</a:t>
            </a:r>
            <a:endParaRPr lang="en-US" sz="1600" b="1">
              <a:solidFill>
                <a:schemeClr val="accent3"/>
              </a:solidFill>
            </a:endParaRPr>
          </a:p>
        </p:txBody>
      </p:sp>
      <p:sp>
        <p:nvSpPr>
          <p:cNvPr id="2" name="Title 1">
            <a:extLst>
              <a:ext uri="{FF2B5EF4-FFF2-40B4-BE49-F238E27FC236}">
                <a16:creationId xmlns:a16="http://schemas.microsoft.com/office/drawing/2014/main" id="{8DA34151-BA7C-CBBC-E8E2-112B1894763F}"/>
              </a:ext>
            </a:extLst>
          </p:cNvPr>
          <p:cNvSpPr>
            <a:spLocks noGrp="1"/>
          </p:cNvSpPr>
          <p:nvPr>
            <p:ph type="title"/>
          </p:nvPr>
        </p:nvSpPr>
        <p:spPr/>
        <p:txBody>
          <a:bodyPr/>
          <a:lstStyle/>
          <a:p>
            <a:r>
              <a:rPr lang="en-US"/>
              <a:t>Choosing charts for data over time</a:t>
            </a:r>
          </a:p>
        </p:txBody>
      </p:sp>
      <p:sp>
        <p:nvSpPr>
          <p:cNvPr id="4" name="Footer Placeholder 3">
            <a:extLst>
              <a:ext uri="{FF2B5EF4-FFF2-40B4-BE49-F238E27FC236}">
                <a16:creationId xmlns:a16="http://schemas.microsoft.com/office/drawing/2014/main" id="{674B4B8A-34DA-4D5F-99BE-8028840F3ABB}"/>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1512A668-E93E-A8DB-0F9B-18034E40F292}"/>
              </a:ext>
            </a:extLst>
          </p:cNvPr>
          <p:cNvSpPr>
            <a:spLocks noGrp="1"/>
          </p:cNvSpPr>
          <p:nvPr>
            <p:ph type="sldNum" sz="quarter" idx="12"/>
          </p:nvPr>
        </p:nvSpPr>
        <p:spPr/>
        <p:txBody>
          <a:bodyPr/>
          <a:lstStyle/>
          <a:p>
            <a:fld id="{16C5AC08-0ACD-404A-9C9F-AB39E786C34A}" type="slidenum">
              <a:rPr lang="en-GB"/>
              <a:t>15</a:t>
            </a:fld>
            <a:endParaRPr lang="en-GB"/>
          </a:p>
        </p:txBody>
      </p:sp>
      <p:sp>
        <p:nvSpPr>
          <p:cNvPr id="6" name="Text Placeholder 5">
            <a:extLst>
              <a:ext uri="{FF2B5EF4-FFF2-40B4-BE49-F238E27FC236}">
                <a16:creationId xmlns:a16="http://schemas.microsoft.com/office/drawing/2014/main" id="{57636439-B674-3527-98C2-124503EAFFF3}"/>
              </a:ext>
            </a:extLst>
          </p:cNvPr>
          <p:cNvSpPr>
            <a:spLocks noGrp="1"/>
          </p:cNvSpPr>
          <p:nvPr>
            <p:ph type="body" sz="quarter" idx="13"/>
          </p:nvPr>
        </p:nvSpPr>
        <p:spPr/>
        <p:txBody>
          <a:bodyPr/>
          <a:lstStyle/>
          <a:p>
            <a:r>
              <a:rPr lang="en-US" dirty="0"/>
              <a:t>Choosing charts for data over time</a:t>
            </a:r>
          </a:p>
        </p:txBody>
      </p:sp>
      <p:graphicFrame>
        <p:nvGraphicFramePr>
          <p:cNvPr id="9" name="Table 18">
            <a:extLst>
              <a:ext uri="{FF2B5EF4-FFF2-40B4-BE49-F238E27FC236}">
                <a16:creationId xmlns:a16="http://schemas.microsoft.com/office/drawing/2014/main" id="{E133D258-9D1E-2467-F7FC-006302521EAF}"/>
              </a:ext>
            </a:extLst>
          </p:cNvPr>
          <p:cNvGraphicFramePr>
            <a:graphicFrameLocks/>
          </p:cNvGraphicFramePr>
          <p:nvPr>
            <p:extLst>
              <p:ext uri="{D42A27DB-BD31-4B8C-83A1-F6EECF244321}">
                <p14:modId xmlns:p14="http://schemas.microsoft.com/office/powerpoint/2010/main" val="186225805"/>
              </p:ext>
            </p:extLst>
          </p:nvPr>
        </p:nvGraphicFramePr>
        <p:xfrm>
          <a:off x="1088306" y="5646732"/>
          <a:ext cx="10122613" cy="365760"/>
        </p:xfrm>
        <a:graphic>
          <a:graphicData uri="http://schemas.openxmlformats.org/drawingml/2006/table">
            <a:tbl>
              <a:tblPr firstRow="1" bandRow="1"/>
              <a:tblGrid>
                <a:gridCol w="402446">
                  <a:extLst>
                    <a:ext uri="{9D8B030D-6E8A-4147-A177-3AD203B41FA5}">
                      <a16:colId xmlns:a16="http://schemas.microsoft.com/office/drawing/2014/main" val="3576031049"/>
                    </a:ext>
                  </a:extLst>
                </a:gridCol>
                <a:gridCol w="402446">
                  <a:extLst>
                    <a:ext uri="{9D8B030D-6E8A-4147-A177-3AD203B41FA5}">
                      <a16:colId xmlns:a16="http://schemas.microsoft.com/office/drawing/2014/main" val="3857141787"/>
                    </a:ext>
                  </a:extLst>
                </a:gridCol>
                <a:gridCol w="402446">
                  <a:extLst>
                    <a:ext uri="{9D8B030D-6E8A-4147-A177-3AD203B41FA5}">
                      <a16:colId xmlns:a16="http://schemas.microsoft.com/office/drawing/2014/main" val="1766080297"/>
                    </a:ext>
                  </a:extLst>
                </a:gridCol>
                <a:gridCol w="402446">
                  <a:extLst>
                    <a:ext uri="{9D8B030D-6E8A-4147-A177-3AD203B41FA5}">
                      <a16:colId xmlns:a16="http://schemas.microsoft.com/office/drawing/2014/main" val="2719338375"/>
                    </a:ext>
                  </a:extLst>
                </a:gridCol>
                <a:gridCol w="402446">
                  <a:extLst>
                    <a:ext uri="{9D8B030D-6E8A-4147-A177-3AD203B41FA5}">
                      <a16:colId xmlns:a16="http://schemas.microsoft.com/office/drawing/2014/main" val="2935986311"/>
                    </a:ext>
                  </a:extLst>
                </a:gridCol>
                <a:gridCol w="402446">
                  <a:extLst>
                    <a:ext uri="{9D8B030D-6E8A-4147-A177-3AD203B41FA5}">
                      <a16:colId xmlns:a16="http://schemas.microsoft.com/office/drawing/2014/main" val="1112280932"/>
                    </a:ext>
                  </a:extLst>
                </a:gridCol>
                <a:gridCol w="402446">
                  <a:extLst>
                    <a:ext uri="{9D8B030D-6E8A-4147-A177-3AD203B41FA5}">
                      <a16:colId xmlns:a16="http://schemas.microsoft.com/office/drawing/2014/main" val="2227257476"/>
                    </a:ext>
                  </a:extLst>
                </a:gridCol>
                <a:gridCol w="402446">
                  <a:extLst>
                    <a:ext uri="{9D8B030D-6E8A-4147-A177-3AD203B41FA5}">
                      <a16:colId xmlns:a16="http://schemas.microsoft.com/office/drawing/2014/main" val="2831809183"/>
                    </a:ext>
                  </a:extLst>
                </a:gridCol>
                <a:gridCol w="402446">
                  <a:extLst>
                    <a:ext uri="{9D8B030D-6E8A-4147-A177-3AD203B41FA5}">
                      <a16:colId xmlns:a16="http://schemas.microsoft.com/office/drawing/2014/main" val="295733900"/>
                    </a:ext>
                  </a:extLst>
                </a:gridCol>
                <a:gridCol w="402446">
                  <a:extLst>
                    <a:ext uri="{9D8B030D-6E8A-4147-A177-3AD203B41FA5}">
                      <a16:colId xmlns:a16="http://schemas.microsoft.com/office/drawing/2014/main" val="2697930737"/>
                    </a:ext>
                  </a:extLst>
                </a:gridCol>
                <a:gridCol w="402446">
                  <a:extLst>
                    <a:ext uri="{9D8B030D-6E8A-4147-A177-3AD203B41FA5}">
                      <a16:colId xmlns:a16="http://schemas.microsoft.com/office/drawing/2014/main" val="2090689843"/>
                    </a:ext>
                  </a:extLst>
                </a:gridCol>
                <a:gridCol w="402446">
                  <a:extLst>
                    <a:ext uri="{9D8B030D-6E8A-4147-A177-3AD203B41FA5}">
                      <a16:colId xmlns:a16="http://schemas.microsoft.com/office/drawing/2014/main" val="132823872"/>
                    </a:ext>
                  </a:extLst>
                </a:gridCol>
                <a:gridCol w="402446">
                  <a:extLst>
                    <a:ext uri="{9D8B030D-6E8A-4147-A177-3AD203B41FA5}">
                      <a16:colId xmlns:a16="http://schemas.microsoft.com/office/drawing/2014/main" val="2910487163"/>
                    </a:ext>
                  </a:extLst>
                </a:gridCol>
                <a:gridCol w="402446">
                  <a:extLst>
                    <a:ext uri="{9D8B030D-6E8A-4147-A177-3AD203B41FA5}">
                      <a16:colId xmlns:a16="http://schemas.microsoft.com/office/drawing/2014/main" val="423810035"/>
                    </a:ext>
                  </a:extLst>
                </a:gridCol>
                <a:gridCol w="402446">
                  <a:extLst>
                    <a:ext uri="{9D8B030D-6E8A-4147-A177-3AD203B41FA5}">
                      <a16:colId xmlns:a16="http://schemas.microsoft.com/office/drawing/2014/main" val="4164450007"/>
                    </a:ext>
                  </a:extLst>
                </a:gridCol>
                <a:gridCol w="402446">
                  <a:extLst>
                    <a:ext uri="{9D8B030D-6E8A-4147-A177-3AD203B41FA5}">
                      <a16:colId xmlns:a16="http://schemas.microsoft.com/office/drawing/2014/main" val="2798734757"/>
                    </a:ext>
                  </a:extLst>
                </a:gridCol>
                <a:gridCol w="402446">
                  <a:extLst>
                    <a:ext uri="{9D8B030D-6E8A-4147-A177-3AD203B41FA5}">
                      <a16:colId xmlns:a16="http://schemas.microsoft.com/office/drawing/2014/main" val="3200107514"/>
                    </a:ext>
                  </a:extLst>
                </a:gridCol>
                <a:gridCol w="402446">
                  <a:extLst>
                    <a:ext uri="{9D8B030D-6E8A-4147-A177-3AD203B41FA5}">
                      <a16:colId xmlns:a16="http://schemas.microsoft.com/office/drawing/2014/main" val="3754933740"/>
                    </a:ext>
                  </a:extLst>
                </a:gridCol>
                <a:gridCol w="402446">
                  <a:extLst>
                    <a:ext uri="{9D8B030D-6E8A-4147-A177-3AD203B41FA5}">
                      <a16:colId xmlns:a16="http://schemas.microsoft.com/office/drawing/2014/main" val="1818417755"/>
                    </a:ext>
                  </a:extLst>
                </a:gridCol>
                <a:gridCol w="402446">
                  <a:extLst>
                    <a:ext uri="{9D8B030D-6E8A-4147-A177-3AD203B41FA5}">
                      <a16:colId xmlns:a16="http://schemas.microsoft.com/office/drawing/2014/main" val="2339077845"/>
                    </a:ext>
                  </a:extLst>
                </a:gridCol>
                <a:gridCol w="402446">
                  <a:extLst>
                    <a:ext uri="{9D8B030D-6E8A-4147-A177-3AD203B41FA5}">
                      <a16:colId xmlns:a16="http://schemas.microsoft.com/office/drawing/2014/main" val="2863877654"/>
                    </a:ext>
                  </a:extLst>
                </a:gridCol>
                <a:gridCol w="402446">
                  <a:extLst>
                    <a:ext uri="{9D8B030D-6E8A-4147-A177-3AD203B41FA5}">
                      <a16:colId xmlns:a16="http://schemas.microsoft.com/office/drawing/2014/main" val="3141829599"/>
                    </a:ext>
                  </a:extLst>
                </a:gridCol>
                <a:gridCol w="402446">
                  <a:extLst>
                    <a:ext uri="{9D8B030D-6E8A-4147-A177-3AD203B41FA5}">
                      <a16:colId xmlns:a16="http://schemas.microsoft.com/office/drawing/2014/main" val="487037534"/>
                    </a:ext>
                  </a:extLst>
                </a:gridCol>
                <a:gridCol w="402446">
                  <a:extLst>
                    <a:ext uri="{9D8B030D-6E8A-4147-A177-3AD203B41FA5}">
                      <a16:colId xmlns:a16="http://schemas.microsoft.com/office/drawing/2014/main" val="4218628191"/>
                    </a:ext>
                  </a:extLst>
                </a:gridCol>
                <a:gridCol w="463909">
                  <a:extLst>
                    <a:ext uri="{9D8B030D-6E8A-4147-A177-3AD203B41FA5}">
                      <a16:colId xmlns:a16="http://schemas.microsoft.com/office/drawing/2014/main" val="3871172316"/>
                    </a:ext>
                  </a:extLst>
                </a:gridCol>
              </a:tblGrid>
              <a:tr h="365760">
                <a:tc>
                  <a:txBody>
                    <a:bodyPr/>
                    <a:lstStyle/>
                    <a:p>
                      <a:pPr algn="ctr"/>
                      <a:endParaRPr lang="en-GB" sz="100" b="0" i="0">
                        <a:latin typeface="Petrona"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2"/>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 b="0" i="0">
                        <a:latin typeface="Petrona" pitchFamily="2" charset="77"/>
                      </a:endParaRPr>
                    </a:p>
                  </a:txBody>
                  <a:tcPr>
                    <a:lnL w="12700" cap="flat" cmpd="sng" algn="ctr">
                      <a:solidFill>
                        <a:schemeClr val="accent3"/>
                      </a:solid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8195735"/>
                  </a:ext>
                </a:extLst>
              </a:tr>
            </a:tbl>
          </a:graphicData>
        </a:graphic>
      </p:graphicFrame>
      <p:sp>
        <p:nvSpPr>
          <p:cNvPr id="10" name="TextBox 9">
            <a:extLst>
              <a:ext uri="{FF2B5EF4-FFF2-40B4-BE49-F238E27FC236}">
                <a16:creationId xmlns:a16="http://schemas.microsoft.com/office/drawing/2014/main" id="{2FEF9809-C32A-1AC1-00C2-456A14CDD900}"/>
              </a:ext>
            </a:extLst>
          </p:cNvPr>
          <p:cNvSpPr txBox="1"/>
          <p:nvPr/>
        </p:nvSpPr>
        <p:spPr>
          <a:xfrm>
            <a:off x="5191668" y="6247368"/>
            <a:ext cx="2645276" cy="369332"/>
          </a:xfrm>
          <a:prstGeom prst="rect">
            <a:avLst/>
          </a:prstGeom>
          <a:noFill/>
        </p:spPr>
        <p:txBody>
          <a:bodyPr wrap="none" rtlCol="0">
            <a:spAutoFit/>
          </a:bodyPr>
          <a:lstStyle/>
          <a:p>
            <a:pPr algn="ctr"/>
            <a:r>
              <a:rPr lang="en-GB" sz="1800">
                <a:latin typeface="DM Sans Medium" pitchFamily="2" charset="77"/>
              </a:rPr>
              <a:t>Number of data points</a:t>
            </a:r>
          </a:p>
        </p:txBody>
      </p:sp>
      <p:graphicFrame>
        <p:nvGraphicFramePr>
          <p:cNvPr id="8" name="Table 18">
            <a:extLst>
              <a:ext uri="{FF2B5EF4-FFF2-40B4-BE49-F238E27FC236}">
                <a16:creationId xmlns:a16="http://schemas.microsoft.com/office/drawing/2014/main" id="{0BD1C649-4FEF-F67A-AFE4-318A2E2368E9}"/>
              </a:ext>
            </a:extLst>
          </p:cNvPr>
          <p:cNvGraphicFramePr>
            <a:graphicFrameLocks noGrp="1"/>
          </p:cNvGraphicFramePr>
          <p:nvPr>
            <p:ph idx="1"/>
            <p:extLst>
              <p:ext uri="{D42A27DB-BD31-4B8C-83A1-F6EECF244321}">
                <p14:modId xmlns:p14="http://schemas.microsoft.com/office/powerpoint/2010/main" val="480130112"/>
              </p:ext>
            </p:extLst>
          </p:nvPr>
        </p:nvGraphicFramePr>
        <p:xfrm>
          <a:off x="1077914" y="5646732"/>
          <a:ext cx="10122613" cy="365760"/>
        </p:xfrm>
        <a:graphic>
          <a:graphicData uri="http://schemas.openxmlformats.org/drawingml/2006/table">
            <a:tbl>
              <a:tblPr firstRow="1" bandRow="1"/>
              <a:tblGrid>
                <a:gridCol w="402446">
                  <a:extLst>
                    <a:ext uri="{9D8B030D-6E8A-4147-A177-3AD203B41FA5}">
                      <a16:colId xmlns:a16="http://schemas.microsoft.com/office/drawing/2014/main" val="3576031049"/>
                    </a:ext>
                  </a:extLst>
                </a:gridCol>
                <a:gridCol w="402446">
                  <a:extLst>
                    <a:ext uri="{9D8B030D-6E8A-4147-A177-3AD203B41FA5}">
                      <a16:colId xmlns:a16="http://schemas.microsoft.com/office/drawing/2014/main" val="3857141787"/>
                    </a:ext>
                  </a:extLst>
                </a:gridCol>
                <a:gridCol w="402446">
                  <a:extLst>
                    <a:ext uri="{9D8B030D-6E8A-4147-A177-3AD203B41FA5}">
                      <a16:colId xmlns:a16="http://schemas.microsoft.com/office/drawing/2014/main" val="1766080297"/>
                    </a:ext>
                  </a:extLst>
                </a:gridCol>
                <a:gridCol w="402446">
                  <a:extLst>
                    <a:ext uri="{9D8B030D-6E8A-4147-A177-3AD203B41FA5}">
                      <a16:colId xmlns:a16="http://schemas.microsoft.com/office/drawing/2014/main" val="2719338375"/>
                    </a:ext>
                  </a:extLst>
                </a:gridCol>
                <a:gridCol w="402446">
                  <a:extLst>
                    <a:ext uri="{9D8B030D-6E8A-4147-A177-3AD203B41FA5}">
                      <a16:colId xmlns:a16="http://schemas.microsoft.com/office/drawing/2014/main" val="2935986311"/>
                    </a:ext>
                  </a:extLst>
                </a:gridCol>
                <a:gridCol w="402446">
                  <a:extLst>
                    <a:ext uri="{9D8B030D-6E8A-4147-A177-3AD203B41FA5}">
                      <a16:colId xmlns:a16="http://schemas.microsoft.com/office/drawing/2014/main" val="1112280932"/>
                    </a:ext>
                  </a:extLst>
                </a:gridCol>
                <a:gridCol w="402446">
                  <a:extLst>
                    <a:ext uri="{9D8B030D-6E8A-4147-A177-3AD203B41FA5}">
                      <a16:colId xmlns:a16="http://schemas.microsoft.com/office/drawing/2014/main" val="2227257476"/>
                    </a:ext>
                  </a:extLst>
                </a:gridCol>
                <a:gridCol w="402446">
                  <a:extLst>
                    <a:ext uri="{9D8B030D-6E8A-4147-A177-3AD203B41FA5}">
                      <a16:colId xmlns:a16="http://schemas.microsoft.com/office/drawing/2014/main" val="2831809183"/>
                    </a:ext>
                  </a:extLst>
                </a:gridCol>
                <a:gridCol w="402446">
                  <a:extLst>
                    <a:ext uri="{9D8B030D-6E8A-4147-A177-3AD203B41FA5}">
                      <a16:colId xmlns:a16="http://schemas.microsoft.com/office/drawing/2014/main" val="295733900"/>
                    </a:ext>
                  </a:extLst>
                </a:gridCol>
                <a:gridCol w="402446">
                  <a:extLst>
                    <a:ext uri="{9D8B030D-6E8A-4147-A177-3AD203B41FA5}">
                      <a16:colId xmlns:a16="http://schemas.microsoft.com/office/drawing/2014/main" val="2697930737"/>
                    </a:ext>
                  </a:extLst>
                </a:gridCol>
                <a:gridCol w="402446">
                  <a:extLst>
                    <a:ext uri="{9D8B030D-6E8A-4147-A177-3AD203B41FA5}">
                      <a16:colId xmlns:a16="http://schemas.microsoft.com/office/drawing/2014/main" val="2090689843"/>
                    </a:ext>
                  </a:extLst>
                </a:gridCol>
                <a:gridCol w="402446">
                  <a:extLst>
                    <a:ext uri="{9D8B030D-6E8A-4147-A177-3AD203B41FA5}">
                      <a16:colId xmlns:a16="http://schemas.microsoft.com/office/drawing/2014/main" val="132823872"/>
                    </a:ext>
                  </a:extLst>
                </a:gridCol>
                <a:gridCol w="402446">
                  <a:extLst>
                    <a:ext uri="{9D8B030D-6E8A-4147-A177-3AD203B41FA5}">
                      <a16:colId xmlns:a16="http://schemas.microsoft.com/office/drawing/2014/main" val="2910487163"/>
                    </a:ext>
                  </a:extLst>
                </a:gridCol>
                <a:gridCol w="402446">
                  <a:extLst>
                    <a:ext uri="{9D8B030D-6E8A-4147-A177-3AD203B41FA5}">
                      <a16:colId xmlns:a16="http://schemas.microsoft.com/office/drawing/2014/main" val="423810035"/>
                    </a:ext>
                  </a:extLst>
                </a:gridCol>
                <a:gridCol w="402446">
                  <a:extLst>
                    <a:ext uri="{9D8B030D-6E8A-4147-A177-3AD203B41FA5}">
                      <a16:colId xmlns:a16="http://schemas.microsoft.com/office/drawing/2014/main" val="4164450007"/>
                    </a:ext>
                  </a:extLst>
                </a:gridCol>
                <a:gridCol w="402446">
                  <a:extLst>
                    <a:ext uri="{9D8B030D-6E8A-4147-A177-3AD203B41FA5}">
                      <a16:colId xmlns:a16="http://schemas.microsoft.com/office/drawing/2014/main" val="2798734757"/>
                    </a:ext>
                  </a:extLst>
                </a:gridCol>
                <a:gridCol w="402446">
                  <a:extLst>
                    <a:ext uri="{9D8B030D-6E8A-4147-A177-3AD203B41FA5}">
                      <a16:colId xmlns:a16="http://schemas.microsoft.com/office/drawing/2014/main" val="3200107514"/>
                    </a:ext>
                  </a:extLst>
                </a:gridCol>
                <a:gridCol w="402446">
                  <a:extLst>
                    <a:ext uri="{9D8B030D-6E8A-4147-A177-3AD203B41FA5}">
                      <a16:colId xmlns:a16="http://schemas.microsoft.com/office/drawing/2014/main" val="3754933740"/>
                    </a:ext>
                  </a:extLst>
                </a:gridCol>
                <a:gridCol w="402446">
                  <a:extLst>
                    <a:ext uri="{9D8B030D-6E8A-4147-A177-3AD203B41FA5}">
                      <a16:colId xmlns:a16="http://schemas.microsoft.com/office/drawing/2014/main" val="1818417755"/>
                    </a:ext>
                  </a:extLst>
                </a:gridCol>
                <a:gridCol w="402446">
                  <a:extLst>
                    <a:ext uri="{9D8B030D-6E8A-4147-A177-3AD203B41FA5}">
                      <a16:colId xmlns:a16="http://schemas.microsoft.com/office/drawing/2014/main" val="2339077845"/>
                    </a:ext>
                  </a:extLst>
                </a:gridCol>
                <a:gridCol w="402446">
                  <a:extLst>
                    <a:ext uri="{9D8B030D-6E8A-4147-A177-3AD203B41FA5}">
                      <a16:colId xmlns:a16="http://schemas.microsoft.com/office/drawing/2014/main" val="2863877654"/>
                    </a:ext>
                  </a:extLst>
                </a:gridCol>
                <a:gridCol w="402446">
                  <a:extLst>
                    <a:ext uri="{9D8B030D-6E8A-4147-A177-3AD203B41FA5}">
                      <a16:colId xmlns:a16="http://schemas.microsoft.com/office/drawing/2014/main" val="3141829599"/>
                    </a:ext>
                  </a:extLst>
                </a:gridCol>
                <a:gridCol w="402446">
                  <a:extLst>
                    <a:ext uri="{9D8B030D-6E8A-4147-A177-3AD203B41FA5}">
                      <a16:colId xmlns:a16="http://schemas.microsoft.com/office/drawing/2014/main" val="487037534"/>
                    </a:ext>
                  </a:extLst>
                </a:gridCol>
                <a:gridCol w="402446">
                  <a:extLst>
                    <a:ext uri="{9D8B030D-6E8A-4147-A177-3AD203B41FA5}">
                      <a16:colId xmlns:a16="http://schemas.microsoft.com/office/drawing/2014/main" val="4218628191"/>
                    </a:ext>
                  </a:extLst>
                </a:gridCol>
                <a:gridCol w="463909">
                  <a:extLst>
                    <a:ext uri="{9D8B030D-6E8A-4147-A177-3AD203B41FA5}">
                      <a16:colId xmlns:a16="http://schemas.microsoft.com/office/drawing/2014/main" val="3871172316"/>
                    </a:ext>
                  </a:extLst>
                </a:gridCol>
              </a:tblGrid>
              <a:tr h="365760">
                <a:tc>
                  <a:txBody>
                    <a:bodyPr/>
                    <a:lstStyle/>
                    <a:p>
                      <a:pPr algn="ctr"/>
                      <a:r>
                        <a:rPr lang="en-GB" sz="900" b="1">
                          <a:solidFill>
                            <a:schemeClr val="accent5"/>
                          </a:solidFill>
                          <a:latin typeface="DM Sans" pitchFamily="2" charset="77"/>
                        </a:rPr>
                        <a:t>1</a:t>
                      </a:r>
                    </a:p>
                  </a:txBody>
                  <a:tcPr anchor="ctr">
                    <a:lnL w="12700" cmpd="sng">
                      <a:noFill/>
                      <a:prstDash val="soli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r>
                        <a:rPr lang="en-GB" sz="900" b="1">
                          <a:solidFill>
                            <a:schemeClr val="accent5"/>
                          </a:solidFill>
                          <a:latin typeface="DM Sans" pitchFamily="2" charset="77"/>
                        </a:rPr>
                        <a:t>25+</a:t>
                      </a:r>
                    </a:p>
                  </a:txBody>
                  <a:tcPr anchor="ctr">
                    <a:lnL w="12700" cap="flat" cmpd="sng" algn="ctr">
                      <a:noFill/>
                      <a:prstDash val="solid"/>
                      <a:round/>
                      <a:headEnd type="none" w="med" len="med"/>
                      <a:tailEnd type="none" w="med" len="med"/>
                    </a:lnL>
                    <a:lnR w="12700" cmpd="sng">
                      <a:noFill/>
                      <a:prstDash val="soli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48195735"/>
                  </a:ext>
                </a:extLst>
              </a:tr>
            </a:tbl>
          </a:graphicData>
        </a:graphic>
      </p:graphicFrame>
      <p:pic>
        <p:nvPicPr>
          <p:cNvPr id="22" name="Chart 1">
            <a:extLst>
              <a:ext uri="{FF2B5EF4-FFF2-40B4-BE49-F238E27FC236}">
                <a16:creationId xmlns:a16="http://schemas.microsoft.com/office/drawing/2014/main" id="{D75AB823-5B9C-2B58-D96E-CB01AADAF7A1}"/>
              </a:ext>
            </a:extLst>
          </p:cNvPr>
          <p:cNvPicPr>
            <a:picLocks noChangeAspect="1"/>
          </p:cNvPicPr>
          <p:nvPr/>
        </p:nvPicPr>
        <p:blipFill>
          <a:blip r:embed="rId3"/>
          <a:srcRect/>
          <a:stretch/>
        </p:blipFill>
        <p:spPr>
          <a:xfrm>
            <a:off x="1096623" y="2374332"/>
            <a:ext cx="3302782" cy="2252472"/>
          </a:xfrm>
          <a:prstGeom prst="rect">
            <a:avLst/>
          </a:prstGeom>
        </p:spPr>
      </p:pic>
      <p:pic>
        <p:nvPicPr>
          <p:cNvPr id="23" name="Chart 2">
            <a:extLst>
              <a:ext uri="{FF2B5EF4-FFF2-40B4-BE49-F238E27FC236}">
                <a16:creationId xmlns:a16="http://schemas.microsoft.com/office/drawing/2014/main" id="{D41C7EAA-EA6A-364A-1267-FEAE1E08C687}"/>
              </a:ext>
            </a:extLst>
          </p:cNvPr>
          <p:cNvPicPr>
            <a:picLocks noChangeAspect="1"/>
          </p:cNvPicPr>
          <p:nvPr/>
        </p:nvPicPr>
        <p:blipFill>
          <a:blip r:embed="rId4"/>
          <a:srcRect/>
          <a:stretch/>
        </p:blipFill>
        <p:spPr>
          <a:xfrm>
            <a:off x="4858339" y="2371725"/>
            <a:ext cx="3314700" cy="2501900"/>
          </a:xfrm>
          <a:prstGeom prst="rect">
            <a:avLst/>
          </a:prstGeom>
        </p:spPr>
      </p:pic>
      <p:pic>
        <p:nvPicPr>
          <p:cNvPr id="24" name="Chart 3">
            <a:extLst>
              <a:ext uri="{FF2B5EF4-FFF2-40B4-BE49-F238E27FC236}">
                <a16:creationId xmlns:a16="http://schemas.microsoft.com/office/drawing/2014/main" id="{4851EE80-3F13-FF81-F1DA-051B2E041765}"/>
              </a:ext>
            </a:extLst>
          </p:cNvPr>
          <p:cNvPicPr>
            <a:picLocks noChangeAspect="1"/>
          </p:cNvPicPr>
          <p:nvPr/>
        </p:nvPicPr>
        <p:blipFill>
          <a:blip r:embed="rId5"/>
          <a:srcRect/>
          <a:stretch/>
        </p:blipFill>
        <p:spPr>
          <a:xfrm>
            <a:off x="8623300" y="2422056"/>
            <a:ext cx="3260462" cy="2451569"/>
          </a:xfrm>
          <a:prstGeom prst="rect">
            <a:avLst/>
          </a:prstGeom>
        </p:spPr>
      </p:pic>
      <p:cxnSp>
        <p:nvCxnSpPr>
          <p:cNvPr id="26" name="Straight Connector 25">
            <a:extLst>
              <a:ext uri="{FF2B5EF4-FFF2-40B4-BE49-F238E27FC236}">
                <a16:creationId xmlns:a16="http://schemas.microsoft.com/office/drawing/2014/main" id="{8DDF3908-31FB-64EB-6D79-97B25F513BDD}"/>
              </a:ext>
            </a:extLst>
          </p:cNvPr>
          <p:cNvCxnSpPr/>
          <p:nvPr/>
        </p:nvCxnSpPr>
        <p:spPr>
          <a:xfrm>
            <a:off x="1096623" y="5532887"/>
            <a:ext cx="10643928" cy="0"/>
          </a:xfrm>
          <a:prstGeom prst="line">
            <a:avLst/>
          </a:prstGeom>
          <a:ln w="19050">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568D7D-2B90-FD68-F45E-D25886623D1C}"/>
              </a:ext>
            </a:extLst>
          </p:cNvPr>
          <p:cNvSpPr/>
          <p:nvPr/>
        </p:nvSpPr>
        <p:spPr>
          <a:xfrm>
            <a:off x="904009" y="1519084"/>
            <a:ext cx="11046691" cy="4786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Rectangle 15">
            <a:extLst>
              <a:ext uri="{FF2B5EF4-FFF2-40B4-BE49-F238E27FC236}">
                <a16:creationId xmlns:a16="http://schemas.microsoft.com/office/drawing/2014/main" id="{34E3FCD4-2CA8-0E7F-0EBC-94F308B672E9}"/>
              </a:ext>
            </a:extLst>
          </p:cNvPr>
          <p:cNvSpPr/>
          <p:nvPr/>
        </p:nvSpPr>
        <p:spPr>
          <a:xfrm>
            <a:off x="4583981" y="1519083"/>
            <a:ext cx="7377112" cy="4786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7" name="Rectangle 16">
            <a:extLst>
              <a:ext uri="{FF2B5EF4-FFF2-40B4-BE49-F238E27FC236}">
                <a16:creationId xmlns:a16="http://schemas.microsoft.com/office/drawing/2014/main" id="{77CA8FCC-727E-1C40-EDC2-5BFA83635D73}"/>
              </a:ext>
            </a:extLst>
          </p:cNvPr>
          <p:cNvSpPr/>
          <p:nvPr/>
        </p:nvSpPr>
        <p:spPr>
          <a:xfrm>
            <a:off x="8618539" y="1519082"/>
            <a:ext cx="3342553" cy="4786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8" name="TextBox 17">
            <a:extLst>
              <a:ext uri="{FF2B5EF4-FFF2-40B4-BE49-F238E27FC236}">
                <a16:creationId xmlns:a16="http://schemas.microsoft.com/office/drawing/2014/main" id="{0601D18F-A847-C93B-8EBB-29DCA4D079CA}"/>
              </a:ext>
            </a:extLst>
          </p:cNvPr>
          <p:cNvSpPr txBox="1"/>
          <p:nvPr/>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6442737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33333E-6 -3.7037E-7 L 0.31693 -3.7037E-7 " pathEditMode="relative" rAng="0" ptsTypes="AA">
                                          <p:cBhvr>
                                            <p:cTn id="6" dur="2000" fill="hold"/>
                                            <p:tgtEl>
                                              <p:spTgt spid="15"/>
                                            </p:tgtEl>
                                            <p:attrNameLst>
                                              <p:attrName>ppt_x</p:attrName>
                                              <p:attrName>ppt_y</p:attrName>
                                            </p:attrNameLst>
                                          </p:cBhvr>
                                          <p:rCtr x="15846" y="0"/>
                                        </p:animMotion>
                                      </p:childTnLst>
                                    </p:cTn>
                                  </p:par>
                                  <p:par>
                                    <p:cTn id="7" presetID="22" presetClass="entr" presetSubtype="8"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par>
                              <p:cTn id="10" fill="hold">
                                <p:stCondLst>
                                  <p:cond delay="2000"/>
                                </p:stCondLst>
                                <p:childTnLst>
                                  <p:par>
                                    <p:cTn id="11" presetID="2" presetClass="entr" presetSubtype="4" accel="50000" fill="hold" grpId="0" nodeType="afterEffect" p14:presetBounceEnd="50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50000">
                                          <p:cBhvr additive="base">
                                            <p:cTn id="13"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grpId="0" nodeType="clickEffect">
                                      <p:stCondLst>
                                        <p:cond delay="0"/>
                                      </p:stCondLst>
                                      <p:childTnLst>
                                        <p:animMotion origin="layout" path="M 4.375E-6 -3.7037E-7 L 0.33125 -3.7037E-7 " pathEditMode="relative" rAng="0" ptsTypes="AA">
                                          <p:cBhvr>
                                            <p:cTn id="21" dur="2000" fill="hold"/>
                                            <p:tgtEl>
                                              <p:spTgt spid="16"/>
                                            </p:tgtEl>
                                            <p:attrNameLst>
                                              <p:attrName>ppt_x</p:attrName>
                                              <p:attrName>ppt_y</p:attrName>
                                            </p:attrNameLst>
                                          </p:cBhvr>
                                          <p:rCtr x="16563" y="0"/>
                                        </p:animMotion>
                                      </p:childTnLst>
                                    </p:cTn>
                                  </p:par>
                                  <p:par>
                                    <p:cTn id="22" presetID="1" presetClass="exit" presetSubtype="0" fill="hold" grpId="1" nodeType="withEffect">
                                      <p:stCondLst>
                                        <p:cond delay="0"/>
                                      </p:stCondLst>
                                      <p:childTnLst>
                                        <p:set>
                                          <p:cBhvr>
                                            <p:cTn id="23" dur="1" fill="hold">
                                              <p:stCondLst>
                                                <p:cond delay="0"/>
                                              </p:stCondLst>
                                            </p:cTn>
                                            <p:tgtEl>
                                              <p:spTgt spid="15"/>
                                            </p:tgtEl>
                                            <p:attrNameLst>
                                              <p:attrName>style.visibility</p:attrName>
                                            </p:attrNameLst>
                                          </p:cBhvr>
                                          <p:to>
                                            <p:strVal val="hidden"/>
                                          </p:to>
                                        </p:set>
                                      </p:childTnLst>
                                    </p:cTn>
                                  </p:par>
                                </p:childTnLst>
                              </p:cTn>
                            </p:par>
                            <p:par>
                              <p:cTn id="24" fill="hold">
                                <p:stCondLst>
                                  <p:cond delay="2000"/>
                                </p:stCondLst>
                                <p:childTnLst>
                                  <p:par>
                                    <p:cTn id="25" presetID="2" presetClass="entr" presetSubtype="4" accel="50000" fill="hold" grpId="0" nodeType="after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1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25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grpId="0" nodeType="clickEffect">
                                      <p:stCondLst>
                                        <p:cond delay="0"/>
                                      </p:stCondLst>
                                      <p:childTnLst>
                                        <p:animMotion origin="layout" path="M -4.16667E-7 -3.7037E-7 L 0.28099 -3.7037E-7 " pathEditMode="relative" rAng="0" ptsTypes="AA">
                                          <p:cBhvr>
                                            <p:cTn id="35" dur="2000" fill="hold"/>
                                            <p:tgtEl>
                                              <p:spTgt spid="17"/>
                                            </p:tgtEl>
                                            <p:attrNameLst>
                                              <p:attrName>ppt_x</p:attrName>
                                              <p:attrName>ppt_y</p:attrName>
                                            </p:attrNameLst>
                                          </p:cBhvr>
                                          <p:rCtr x="14049" y="0"/>
                                        </p:animMotion>
                                      </p:childTnLst>
                                    </p:cTn>
                                  </p:par>
                                  <p:par>
                                    <p:cTn id="36" presetID="1" presetClass="exit" presetSubtype="0" fill="hold" grpId="1" nodeType="with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par>
                              <p:cTn id="38" fill="hold">
                                <p:stCondLst>
                                  <p:cond delay="2000"/>
                                </p:stCondLst>
                                <p:childTnLst>
                                  <p:par>
                                    <p:cTn id="39" presetID="2" presetClass="entr" presetSubtype="4" accel="50000" fill="hold" grpId="0" nodeType="afterEffect" p14:presetBounceEnd="50000">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14:bounceEnd="50000">
                                          <p:cBhvr additive="base">
                                            <p:cTn id="41"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42" dur="1000" fill="hold"/>
                                            <p:tgtEl>
                                              <p:spTgt spid="14"/>
                                            </p:tgtEl>
                                            <p:attrNameLst>
                                              <p:attrName>ppt_y</p:attrName>
                                            </p:attrNameLst>
                                          </p:cBhvr>
                                          <p:tavLst>
                                            <p:tav tm="0">
                                              <p:val>
                                                <p:strVal val="1+#ppt_h/2"/>
                                              </p:val>
                                            </p:tav>
                                            <p:tav tm="100000">
                                              <p:val>
                                                <p:strVal val="#ppt_y"/>
                                              </p:val>
                                            </p:tav>
                                          </p:tavLst>
                                        </p:anim>
                                      </p:childTnLst>
                                    </p:cTn>
                                  </p:par>
                                  <p:par>
                                    <p:cTn id="43" presetID="10"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autoUpdateAnimBg="0"/>
          <p:bldP spid="13" grpId="0" uiExpand="1" animBg="1" autoUpdateAnimBg="0"/>
          <p:bldP spid="14" grpId="0" uiExpand="1" animBg="1" autoUpdateAnimBg="0"/>
          <p:bldP spid="10" grpId="0"/>
          <p:bldP spid="15" grpId="0" animBg="1"/>
          <p:bldP spid="15" grpId="1" animBg="1"/>
          <p:bldP spid="16" grpId="0" animBg="1"/>
          <p:bldP spid="16" grpId="1"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33333E-6 -3.7037E-7 L 0.31693 -3.7037E-7 " pathEditMode="relative" rAng="0" ptsTypes="AA">
                                          <p:cBhvr>
                                            <p:cTn id="6" dur="2000" fill="hold"/>
                                            <p:tgtEl>
                                              <p:spTgt spid="15"/>
                                            </p:tgtEl>
                                            <p:attrNameLst>
                                              <p:attrName>ppt_x</p:attrName>
                                              <p:attrName>ppt_y</p:attrName>
                                            </p:attrNameLst>
                                          </p:cBhvr>
                                          <p:rCtr x="15846" y="0"/>
                                        </p:animMotion>
                                      </p:childTnLst>
                                    </p:cTn>
                                  </p:par>
                                  <p:par>
                                    <p:cTn id="7" presetID="22" presetClass="entr" presetSubtype="8"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par>
                              <p:cTn id="10" fill="hold">
                                <p:stCondLst>
                                  <p:cond delay="2000"/>
                                </p:stCondLst>
                                <p:childTnLst>
                                  <p:par>
                                    <p:cTn id="11" presetID="2" presetClass="entr" presetSubtype="4" accel="5000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grpId="0" nodeType="clickEffect">
                                      <p:stCondLst>
                                        <p:cond delay="0"/>
                                      </p:stCondLst>
                                      <p:childTnLst>
                                        <p:animMotion origin="layout" path="M 4.375E-6 -3.7037E-7 L 0.33125 -3.7037E-7 " pathEditMode="relative" rAng="0" ptsTypes="AA">
                                          <p:cBhvr>
                                            <p:cTn id="21" dur="2000" fill="hold"/>
                                            <p:tgtEl>
                                              <p:spTgt spid="16"/>
                                            </p:tgtEl>
                                            <p:attrNameLst>
                                              <p:attrName>ppt_x</p:attrName>
                                              <p:attrName>ppt_y</p:attrName>
                                            </p:attrNameLst>
                                          </p:cBhvr>
                                          <p:rCtr x="16563" y="0"/>
                                        </p:animMotion>
                                      </p:childTnLst>
                                    </p:cTn>
                                  </p:par>
                                  <p:par>
                                    <p:cTn id="22" presetID="1" presetClass="exit" presetSubtype="0" fill="hold" grpId="1" nodeType="withEffect">
                                      <p:stCondLst>
                                        <p:cond delay="0"/>
                                      </p:stCondLst>
                                      <p:childTnLst>
                                        <p:set>
                                          <p:cBhvr>
                                            <p:cTn id="23" dur="1" fill="hold">
                                              <p:stCondLst>
                                                <p:cond delay="0"/>
                                              </p:stCondLst>
                                            </p:cTn>
                                            <p:tgtEl>
                                              <p:spTgt spid="15"/>
                                            </p:tgtEl>
                                            <p:attrNameLst>
                                              <p:attrName>style.visibility</p:attrName>
                                            </p:attrNameLst>
                                          </p:cBhvr>
                                          <p:to>
                                            <p:strVal val="hidden"/>
                                          </p:to>
                                        </p:set>
                                      </p:childTnLst>
                                    </p:cTn>
                                  </p:par>
                                </p:childTnLst>
                              </p:cTn>
                            </p:par>
                            <p:par>
                              <p:cTn id="24" fill="hold">
                                <p:stCondLst>
                                  <p:cond delay="2000"/>
                                </p:stCondLst>
                                <p:childTnLst>
                                  <p:par>
                                    <p:cTn id="25" presetID="2" presetClass="entr" presetSubtype="4" accel="5000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25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grpId="0" nodeType="clickEffect">
                                      <p:stCondLst>
                                        <p:cond delay="0"/>
                                      </p:stCondLst>
                                      <p:childTnLst>
                                        <p:animMotion origin="layout" path="M -4.16667E-7 -3.7037E-7 L 0.28099 -3.7037E-7 " pathEditMode="relative" rAng="0" ptsTypes="AA">
                                          <p:cBhvr>
                                            <p:cTn id="35" dur="2000" fill="hold"/>
                                            <p:tgtEl>
                                              <p:spTgt spid="17"/>
                                            </p:tgtEl>
                                            <p:attrNameLst>
                                              <p:attrName>ppt_x</p:attrName>
                                              <p:attrName>ppt_y</p:attrName>
                                            </p:attrNameLst>
                                          </p:cBhvr>
                                          <p:rCtr x="14049" y="0"/>
                                        </p:animMotion>
                                      </p:childTnLst>
                                    </p:cTn>
                                  </p:par>
                                  <p:par>
                                    <p:cTn id="36" presetID="1" presetClass="exit" presetSubtype="0" fill="hold" grpId="1" nodeType="with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par>
                              <p:cTn id="38" fill="hold">
                                <p:stCondLst>
                                  <p:cond delay="2000"/>
                                </p:stCondLst>
                                <p:childTnLst>
                                  <p:par>
                                    <p:cTn id="39" presetID="2" presetClass="entr" presetSubtype="4" accel="5000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ppt_x"/>
                                              </p:val>
                                            </p:tav>
                                            <p:tav tm="100000">
                                              <p:val>
                                                <p:strVal val="#ppt_x"/>
                                              </p:val>
                                            </p:tav>
                                          </p:tavLst>
                                        </p:anim>
                                        <p:anim calcmode="lin" valueType="num">
                                          <p:cBhvr additive="base">
                                            <p:cTn id="42" dur="1000" fill="hold"/>
                                            <p:tgtEl>
                                              <p:spTgt spid="14"/>
                                            </p:tgtEl>
                                            <p:attrNameLst>
                                              <p:attrName>ppt_y</p:attrName>
                                            </p:attrNameLst>
                                          </p:cBhvr>
                                          <p:tavLst>
                                            <p:tav tm="0">
                                              <p:val>
                                                <p:strVal val="1+#ppt_h/2"/>
                                              </p:val>
                                            </p:tav>
                                            <p:tav tm="100000">
                                              <p:val>
                                                <p:strVal val="#ppt_y"/>
                                              </p:val>
                                            </p:tav>
                                          </p:tavLst>
                                        </p:anim>
                                      </p:childTnLst>
                                    </p:cTn>
                                  </p:par>
                                  <p:par>
                                    <p:cTn id="43" presetID="10"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autoUpdateAnimBg="0"/>
          <p:bldP spid="13" grpId="0" uiExpand="1" animBg="1" autoUpdateAnimBg="0"/>
          <p:bldP spid="14" grpId="0" uiExpand="1" animBg="1" autoUpdateAnimBg="0"/>
          <p:bldP spid="10" grpId="0"/>
          <p:bldP spid="15" grpId="0" animBg="1"/>
          <p:bldP spid="15" grpId="1" animBg="1"/>
          <p:bldP spid="16" grpId="0" animBg="1"/>
          <p:bldP spid="16" grpId="1" animBg="1"/>
          <p:bldP spid="1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8">
            <a:extLst>
              <a:ext uri="{FF2B5EF4-FFF2-40B4-BE49-F238E27FC236}">
                <a16:creationId xmlns:a16="http://schemas.microsoft.com/office/drawing/2014/main" id="{19357E25-CA71-09AE-FBC0-68954DB6C896}"/>
              </a:ext>
            </a:extLst>
          </p:cNvPr>
          <p:cNvGraphicFramePr>
            <a:graphicFrameLocks noGrp="1"/>
          </p:cNvGraphicFramePr>
          <p:nvPr>
            <p:extLst>
              <p:ext uri="{D42A27DB-BD31-4B8C-83A1-F6EECF244321}">
                <p14:modId xmlns:p14="http://schemas.microsoft.com/office/powerpoint/2010/main" val="2874758633"/>
              </p:ext>
            </p:extLst>
          </p:nvPr>
        </p:nvGraphicFramePr>
        <p:xfrm>
          <a:off x="1966213" y="5825643"/>
          <a:ext cx="9974760" cy="370840"/>
        </p:xfrm>
        <a:graphic>
          <a:graphicData uri="http://schemas.openxmlformats.org/drawingml/2006/table">
            <a:tbl>
              <a:tblPr firstRow="1" bandRow="1">
                <a:tableStyleId>{2D5ABB26-0587-4C30-8999-92F81FD0307C}</a:tableStyleId>
              </a:tblPr>
              <a:tblGrid>
                <a:gridCol w="664984">
                  <a:extLst>
                    <a:ext uri="{9D8B030D-6E8A-4147-A177-3AD203B41FA5}">
                      <a16:colId xmlns:a16="http://schemas.microsoft.com/office/drawing/2014/main" val="2970801258"/>
                    </a:ext>
                  </a:extLst>
                </a:gridCol>
                <a:gridCol w="664984">
                  <a:extLst>
                    <a:ext uri="{9D8B030D-6E8A-4147-A177-3AD203B41FA5}">
                      <a16:colId xmlns:a16="http://schemas.microsoft.com/office/drawing/2014/main" val="316975945"/>
                    </a:ext>
                  </a:extLst>
                </a:gridCol>
                <a:gridCol w="664984">
                  <a:extLst>
                    <a:ext uri="{9D8B030D-6E8A-4147-A177-3AD203B41FA5}">
                      <a16:colId xmlns:a16="http://schemas.microsoft.com/office/drawing/2014/main" val="2244231930"/>
                    </a:ext>
                  </a:extLst>
                </a:gridCol>
                <a:gridCol w="664984">
                  <a:extLst>
                    <a:ext uri="{9D8B030D-6E8A-4147-A177-3AD203B41FA5}">
                      <a16:colId xmlns:a16="http://schemas.microsoft.com/office/drawing/2014/main" val="145211544"/>
                    </a:ext>
                  </a:extLst>
                </a:gridCol>
                <a:gridCol w="664984">
                  <a:extLst>
                    <a:ext uri="{9D8B030D-6E8A-4147-A177-3AD203B41FA5}">
                      <a16:colId xmlns:a16="http://schemas.microsoft.com/office/drawing/2014/main" val="2159829994"/>
                    </a:ext>
                  </a:extLst>
                </a:gridCol>
                <a:gridCol w="664984">
                  <a:extLst>
                    <a:ext uri="{9D8B030D-6E8A-4147-A177-3AD203B41FA5}">
                      <a16:colId xmlns:a16="http://schemas.microsoft.com/office/drawing/2014/main" val="1714531679"/>
                    </a:ext>
                  </a:extLst>
                </a:gridCol>
                <a:gridCol w="664984">
                  <a:extLst>
                    <a:ext uri="{9D8B030D-6E8A-4147-A177-3AD203B41FA5}">
                      <a16:colId xmlns:a16="http://schemas.microsoft.com/office/drawing/2014/main" val="1749991692"/>
                    </a:ext>
                  </a:extLst>
                </a:gridCol>
                <a:gridCol w="664984">
                  <a:extLst>
                    <a:ext uri="{9D8B030D-6E8A-4147-A177-3AD203B41FA5}">
                      <a16:colId xmlns:a16="http://schemas.microsoft.com/office/drawing/2014/main" val="2726608337"/>
                    </a:ext>
                  </a:extLst>
                </a:gridCol>
                <a:gridCol w="664984">
                  <a:extLst>
                    <a:ext uri="{9D8B030D-6E8A-4147-A177-3AD203B41FA5}">
                      <a16:colId xmlns:a16="http://schemas.microsoft.com/office/drawing/2014/main" val="988951884"/>
                    </a:ext>
                  </a:extLst>
                </a:gridCol>
                <a:gridCol w="664984">
                  <a:extLst>
                    <a:ext uri="{9D8B030D-6E8A-4147-A177-3AD203B41FA5}">
                      <a16:colId xmlns:a16="http://schemas.microsoft.com/office/drawing/2014/main" val="3167568938"/>
                    </a:ext>
                  </a:extLst>
                </a:gridCol>
                <a:gridCol w="664984">
                  <a:extLst>
                    <a:ext uri="{9D8B030D-6E8A-4147-A177-3AD203B41FA5}">
                      <a16:colId xmlns:a16="http://schemas.microsoft.com/office/drawing/2014/main" val="1482487380"/>
                    </a:ext>
                  </a:extLst>
                </a:gridCol>
                <a:gridCol w="664984">
                  <a:extLst>
                    <a:ext uri="{9D8B030D-6E8A-4147-A177-3AD203B41FA5}">
                      <a16:colId xmlns:a16="http://schemas.microsoft.com/office/drawing/2014/main" val="1978325119"/>
                    </a:ext>
                  </a:extLst>
                </a:gridCol>
                <a:gridCol w="664984">
                  <a:extLst>
                    <a:ext uri="{9D8B030D-6E8A-4147-A177-3AD203B41FA5}">
                      <a16:colId xmlns:a16="http://schemas.microsoft.com/office/drawing/2014/main" val="1777637249"/>
                    </a:ext>
                  </a:extLst>
                </a:gridCol>
                <a:gridCol w="664984">
                  <a:extLst>
                    <a:ext uri="{9D8B030D-6E8A-4147-A177-3AD203B41FA5}">
                      <a16:colId xmlns:a16="http://schemas.microsoft.com/office/drawing/2014/main" val="2496052762"/>
                    </a:ext>
                  </a:extLst>
                </a:gridCol>
                <a:gridCol w="664984">
                  <a:extLst>
                    <a:ext uri="{9D8B030D-6E8A-4147-A177-3AD203B41FA5}">
                      <a16:colId xmlns:a16="http://schemas.microsoft.com/office/drawing/2014/main" val="2645917016"/>
                    </a:ext>
                  </a:extLst>
                </a:gridCol>
              </a:tblGrid>
              <a:tr h="370840">
                <a:tc>
                  <a:txBody>
                    <a:bodyPr/>
                    <a:lstStyle/>
                    <a:p>
                      <a:pPr algn="ctr"/>
                      <a:r>
                        <a:rPr lang="en-US" b="0" i="0">
                          <a:solidFill>
                            <a:schemeClr val="accent6">
                              <a:lumMod val="60000"/>
                              <a:lumOff val="40000"/>
                            </a:schemeClr>
                          </a:solidFill>
                          <a:latin typeface="DM Sans Medium" pitchFamily="2" charset="77"/>
                        </a:rPr>
                        <a:t>J</a:t>
                      </a:r>
                    </a:p>
                  </a:txBody>
                  <a:tcPr/>
                </a:tc>
                <a:tc>
                  <a:txBody>
                    <a:bodyPr/>
                    <a:lstStyle/>
                    <a:p>
                      <a:pPr algn="ctr"/>
                      <a:r>
                        <a:rPr lang="en-US" b="0" i="0">
                          <a:solidFill>
                            <a:schemeClr val="accent6">
                              <a:lumMod val="60000"/>
                              <a:lumOff val="40000"/>
                            </a:schemeClr>
                          </a:solidFill>
                          <a:latin typeface="DM Sans Medium" pitchFamily="2" charset="77"/>
                        </a:rPr>
                        <a:t>F</a:t>
                      </a:r>
                    </a:p>
                  </a:txBody>
                  <a:tcPr/>
                </a:tc>
                <a:tc>
                  <a:txBody>
                    <a:bodyPr/>
                    <a:lstStyle/>
                    <a:p>
                      <a:pPr algn="ctr"/>
                      <a:r>
                        <a:rPr lang="en-US" b="0" i="0">
                          <a:solidFill>
                            <a:schemeClr val="accent6">
                              <a:lumMod val="60000"/>
                              <a:lumOff val="40000"/>
                            </a:schemeClr>
                          </a:solidFill>
                          <a:latin typeface="DM Sans Medium" pitchFamily="2" charset="77"/>
                        </a:rPr>
                        <a:t>M</a:t>
                      </a:r>
                    </a:p>
                  </a:txBody>
                  <a:tcPr/>
                </a:tc>
                <a:tc>
                  <a:txBody>
                    <a:bodyPr/>
                    <a:lstStyle/>
                    <a:p>
                      <a:pPr algn="ctr"/>
                      <a:r>
                        <a:rPr lang="en-US" b="0" i="0">
                          <a:solidFill>
                            <a:schemeClr val="accent6">
                              <a:lumMod val="60000"/>
                              <a:lumOff val="40000"/>
                            </a:schemeClr>
                          </a:solidFill>
                          <a:latin typeface="DM Sans Medium" pitchFamily="2" charset="77"/>
                        </a:rPr>
                        <a:t>A</a:t>
                      </a:r>
                    </a:p>
                  </a:txBody>
                  <a:tcPr/>
                </a:tc>
                <a:tc>
                  <a:txBody>
                    <a:bodyPr/>
                    <a:lstStyle/>
                    <a:p>
                      <a:pPr algn="ctr"/>
                      <a:r>
                        <a:rPr lang="en-US" b="0" i="0">
                          <a:solidFill>
                            <a:schemeClr val="accent6">
                              <a:lumMod val="60000"/>
                              <a:lumOff val="40000"/>
                            </a:schemeClr>
                          </a:solidFill>
                          <a:latin typeface="DM Sans Medium" pitchFamily="2" charset="77"/>
                        </a:rPr>
                        <a:t>M</a:t>
                      </a:r>
                    </a:p>
                  </a:txBody>
                  <a:tcPr/>
                </a:tc>
                <a:tc>
                  <a:txBody>
                    <a:bodyPr/>
                    <a:lstStyle/>
                    <a:p>
                      <a:pPr algn="ctr"/>
                      <a:r>
                        <a:rPr lang="en-US" b="0" i="0">
                          <a:solidFill>
                            <a:schemeClr val="accent6">
                              <a:lumMod val="60000"/>
                              <a:lumOff val="40000"/>
                            </a:schemeClr>
                          </a:solidFill>
                          <a:latin typeface="DM Sans Medium" pitchFamily="2" charset="77"/>
                        </a:rPr>
                        <a:t>J</a:t>
                      </a:r>
                    </a:p>
                  </a:txBody>
                  <a:tcPr/>
                </a:tc>
                <a:tc>
                  <a:txBody>
                    <a:bodyPr/>
                    <a:lstStyle/>
                    <a:p>
                      <a:pPr algn="ctr"/>
                      <a:r>
                        <a:rPr lang="en-US" b="0" i="0">
                          <a:solidFill>
                            <a:schemeClr val="accent6">
                              <a:lumMod val="60000"/>
                              <a:lumOff val="40000"/>
                            </a:schemeClr>
                          </a:solidFill>
                          <a:latin typeface="DM Sans Medium" pitchFamily="2" charset="77"/>
                        </a:rPr>
                        <a:t>J</a:t>
                      </a:r>
                    </a:p>
                  </a:txBody>
                  <a:tcPr/>
                </a:tc>
                <a:tc>
                  <a:txBody>
                    <a:bodyPr/>
                    <a:lstStyle/>
                    <a:p>
                      <a:pPr algn="ctr"/>
                      <a:r>
                        <a:rPr lang="en-US" b="0" i="0">
                          <a:solidFill>
                            <a:schemeClr val="accent6">
                              <a:lumMod val="60000"/>
                              <a:lumOff val="40000"/>
                            </a:schemeClr>
                          </a:solidFill>
                          <a:latin typeface="DM Sans Medium" pitchFamily="2" charset="77"/>
                        </a:rPr>
                        <a:t>A</a:t>
                      </a:r>
                    </a:p>
                  </a:txBody>
                  <a:tcPr/>
                </a:tc>
                <a:tc>
                  <a:txBody>
                    <a:bodyPr/>
                    <a:lstStyle/>
                    <a:p>
                      <a:pPr algn="ctr"/>
                      <a:r>
                        <a:rPr lang="en-US" b="0" i="0">
                          <a:solidFill>
                            <a:schemeClr val="accent6">
                              <a:lumMod val="60000"/>
                              <a:lumOff val="40000"/>
                            </a:schemeClr>
                          </a:solidFill>
                          <a:latin typeface="DM Sans Medium" pitchFamily="2" charset="77"/>
                        </a:rPr>
                        <a:t>S</a:t>
                      </a:r>
                    </a:p>
                  </a:txBody>
                  <a:tcPr/>
                </a:tc>
                <a:tc>
                  <a:txBody>
                    <a:bodyPr/>
                    <a:lstStyle/>
                    <a:p>
                      <a:pPr algn="ctr"/>
                      <a:r>
                        <a:rPr lang="en-US" b="0" i="0">
                          <a:solidFill>
                            <a:schemeClr val="accent6">
                              <a:lumMod val="60000"/>
                              <a:lumOff val="40000"/>
                            </a:schemeClr>
                          </a:solidFill>
                          <a:latin typeface="DM Sans Medium" pitchFamily="2" charset="77"/>
                        </a:rPr>
                        <a:t>O</a:t>
                      </a:r>
                    </a:p>
                  </a:txBody>
                  <a:tcPr/>
                </a:tc>
                <a:tc>
                  <a:txBody>
                    <a:bodyPr/>
                    <a:lstStyle/>
                    <a:p>
                      <a:pPr algn="ctr"/>
                      <a:r>
                        <a:rPr lang="en-US" b="0" i="0">
                          <a:solidFill>
                            <a:schemeClr val="accent6">
                              <a:lumMod val="60000"/>
                              <a:lumOff val="40000"/>
                            </a:schemeClr>
                          </a:solidFill>
                          <a:latin typeface="DM Sans Medium" pitchFamily="2" charset="77"/>
                        </a:rPr>
                        <a:t>N</a:t>
                      </a:r>
                    </a:p>
                  </a:txBody>
                  <a:tcPr/>
                </a:tc>
                <a:tc>
                  <a:txBody>
                    <a:bodyPr/>
                    <a:lstStyle/>
                    <a:p>
                      <a:pPr algn="ctr"/>
                      <a:r>
                        <a:rPr lang="en-US" b="0" i="0">
                          <a:solidFill>
                            <a:schemeClr val="accent6">
                              <a:lumMod val="60000"/>
                              <a:lumOff val="40000"/>
                            </a:schemeClr>
                          </a:solidFill>
                          <a:latin typeface="DM Sans Medium" pitchFamily="2" charset="77"/>
                        </a:rPr>
                        <a:t>D</a:t>
                      </a:r>
                    </a:p>
                  </a:txBody>
                  <a:tcPr/>
                </a:tc>
                <a:tc>
                  <a:txBody>
                    <a:bodyPr/>
                    <a:lstStyle/>
                    <a:p>
                      <a:pPr algn="ctr"/>
                      <a:r>
                        <a:rPr lang="en-US" b="0" i="0">
                          <a:solidFill>
                            <a:schemeClr val="accent6">
                              <a:lumMod val="60000"/>
                              <a:lumOff val="40000"/>
                            </a:schemeClr>
                          </a:solidFill>
                          <a:latin typeface="DM Sans Medium" pitchFamily="2" charset="77"/>
                        </a:rPr>
                        <a:t>J</a:t>
                      </a:r>
                    </a:p>
                  </a:txBody>
                  <a:tcPr/>
                </a:tc>
                <a:tc>
                  <a:txBody>
                    <a:bodyPr/>
                    <a:lstStyle/>
                    <a:p>
                      <a:pPr algn="ctr"/>
                      <a:r>
                        <a:rPr lang="en-US" b="0" i="0">
                          <a:solidFill>
                            <a:schemeClr val="accent6">
                              <a:lumMod val="60000"/>
                              <a:lumOff val="40000"/>
                            </a:schemeClr>
                          </a:solidFill>
                          <a:latin typeface="DM Sans Medium" pitchFamily="2" charset="77"/>
                        </a:rPr>
                        <a:t>F</a:t>
                      </a:r>
                    </a:p>
                  </a:txBody>
                  <a:tcPr/>
                </a:tc>
                <a:tc>
                  <a:txBody>
                    <a:bodyPr/>
                    <a:lstStyle/>
                    <a:p>
                      <a:pPr algn="ctr"/>
                      <a:r>
                        <a:rPr lang="en-US" b="0" i="0">
                          <a:solidFill>
                            <a:schemeClr val="accent6">
                              <a:lumMod val="60000"/>
                              <a:lumOff val="40000"/>
                            </a:schemeClr>
                          </a:solidFill>
                          <a:latin typeface="DM Sans Medium" pitchFamily="2" charset="77"/>
                        </a:rPr>
                        <a:t>M</a:t>
                      </a:r>
                    </a:p>
                  </a:txBody>
                  <a:tcPr/>
                </a:tc>
                <a:extLst>
                  <a:ext uri="{0D108BD9-81ED-4DB2-BD59-A6C34878D82A}">
                    <a16:rowId xmlns:a16="http://schemas.microsoft.com/office/drawing/2014/main" val="3134773479"/>
                  </a:ext>
                </a:extLst>
              </a:tr>
            </a:tbl>
          </a:graphicData>
        </a:graphic>
      </p:graphicFrame>
      <p:cxnSp>
        <p:nvCxnSpPr>
          <p:cNvPr id="29" name="Median">
            <a:extLst>
              <a:ext uri="{FF2B5EF4-FFF2-40B4-BE49-F238E27FC236}">
                <a16:creationId xmlns:a16="http://schemas.microsoft.com/office/drawing/2014/main" id="{1003D5DA-F44E-1741-7A20-E40B162AFED7}"/>
              </a:ext>
            </a:extLst>
          </p:cNvPr>
          <p:cNvCxnSpPr/>
          <p:nvPr/>
        </p:nvCxnSpPr>
        <p:spPr>
          <a:xfrm rot="10800000" flipH="1">
            <a:off x="2354379" y="3188477"/>
            <a:ext cx="9586583" cy="19153"/>
          </a:xfrm>
          <a:prstGeom prst="straightConnector1">
            <a:avLst/>
          </a:prstGeom>
          <a:solidFill>
            <a:schemeClr val="accent1"/>
          </a:solidFill>
          <a:ln w="38100" cap="rnd" cmpd="sng">
            <a:solidFill>
              <a:schemeClr val="accent2"/>
            </a:solidFill>
            <a:prstDash val="sysDot"/>
            <a:round/>
            <a:headEnd type="none" w="sm" len="sm"/>
            <a:tailEnd type="none" w="sm" len="sm"/>
          </a:ln>
        </p:spPr>
      </p:cxnSp>
      <p:grpSp>
        <p:nvGrpSpPr>
          <p:cNvPr id="45" name="Data points">
            <a:extLst>
              <a:ext uri="{FF2B5EF4-FFF2-40B4-BE49-F238E27FC236}">
                <a16:creationId xmlns:a16="http://schemas.microsoft.com/office/drawing/2014/main" id="{6B0C7CE3-7916-909A-8A3E-91238B95C271}"/>
              </a:ext>
            </a:extLst>
          </p:cNvPr>
          <p:cNvGrpSpPr/>
          <p:nvPr/>
        </p:nvGrpSpPr>
        <p:grpSpPr>
          <a:xfrm>
            <a:off x="2354375" y="2653811"/>
            <a:ext cx="9487018" cy="1752532"/>
            <a:chOff x="2354375" y="2653811"/>
            <a:chExt cx="9487018" cy="1752532"/>
          </a:xfrm>
        </p:grpSpPr>
        <p:sp>
          <p:nvSpPr>
            <p:cNvPr id="13" name="Google Shape;320;p19">
              <a:extLst>
                <a:ext uri="{FF2B5EF4-FFF2-40B4-BE49-F238E27FC236}">
                  <a16:creationId xmlns:a16="http://schemas.microsoft.com/office/drawing/2014/main" id="{A7E54E7F-034D-3FDD-740F-007AE8B2076E}"/>
                </a:ext>
              </a:extLst>
            </p:cNvPr>
            <p:cNvSpPr/>
            <p:nvPr/>
          </p:nvSpPr>
          <p:spPr>
            <a:xfrm>
              <a:off x="2354375" y="34023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4" name="Google Shape;321;p19">
              <a:extLst>
                <a:ext uri="{FF2B5EF4-FFF2-40B4-BE49-F238E27FC236}">
                  <a16:creationId xmlns:a16="http://schemas.microsoft.com/office/drawing/2014/main" id="{454777C2-0D5C-7C5A-FB99-4E58B5C91F6B}"/>
                </a:ext>
              </a:extLst>
            </p:cNvPr>
            <p:cNvSpPr/>
            <p:nvPr/>
          </p:nvSpPr>
          <p:spPr>
            <a:xfrm>
              <a:off x="3690984" y="26538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5" name="Google Shape;322;p19">
              <a:extLst>
                <a:ext uri="{FF2B5EF4-FFF2-40B4-BE49-F238E27FC236}">
                  <a16:creationId xmlns:a16="http://schemas.microsoft.com/office/drawing/2014/main" id="{95BEE7CF-4F92-33CB-AB5B-B6C93C83BDE8}"/>
                </a:ext>
              </a:extLst>
            </p:cNvPr>
            <p:cNvSpPr/>
            <p:nvPr/>
          </p:nvSpPr>
          <p:spPr>
            <a:xfrm>
              <a:off x="3022679" y="3930359"/>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6" name="Google Shape;323;p19">
              <a:extLst>
                <a:ext uri="{FF2B5EF4-FFF2-40B4-BE49-F238E27FC236}">
                  <a16:creationId xmlns:a16="http://schemas.microsoft.com/office/drawing/2014/main" id="{5098425E-449E-7122-1861-7EAE80794FEB}"/>
                </a:ext>
              </a:extLst>
            </p:cNvPr>
            <p:cNvSpPr/>
            <p:nvPr/>
          </p:nvSpPr>
          <p:spPr>
            <a:xfrm>
              <a:off x="4359282" y="3152813"/>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7" name="Google Shape;324;p19">
              <a:extLst>
                <a:ext uri="{FF2B5EF4-FFF2-40B4-BE49-F238E27FC236}">
                  <a16:creationId xmlns:a16="http://schemas.microsoft.com/office/drawing/2014/main" id="{74A0FD98-B468-A797-1F34-90FCE81200C0}"/>
                </a:ext>
              </a:extLst>
            </p:cNvPr>
            <p:cNvSpPr/>
            <p:nvPr/>
          </p:nvSpPr>
          <p:spPr>
            <a:xfrm>
              <a:off x="5027586" y="2772528"/>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8" name="Google Shape;325;p19">
              <a:extLst>
                <a:ext uri="{FF2B5EF4-FFF2-40B4-BE49-F238E27FC236}">
                  <a16:creationId xmlns:a16="http://schemas.microsoft.com/office/drawing/2014/main" id="{CEEF0FC1-7EF7-EB2E-09D3-DD169FBAA47D}"/>
                </a:ext>
              </a:extLst>
            </p:cNvPr>
            <p:cNvSpPr/>
            <p:nvPr/>
          </p:nvSpPr>
          <p:spPr>
            <a:xfrm>
              <a:off x="5695891" y="427556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9" name="Google Shape;326;p19">
              <a:extLst>
                <a:ext uri="{FF2B5EF4-FFF2-40B4-BE49-F238E27FC236}">
                  <a16:creationId xmlns:a16="http://schemas.microsoft.com/office/drawing/2014/main" id="{67318F51-2222-69EC-6121-E47F0F8B79F1}"/>
                </a:ext>
              </a:extLst>
            </p:cNvPr>
            <p:cNvSpPr/>
            <p:nvPr/>
          </p:nvSpPr>
          <p:spPr>
            <a:xfrm>
              <a:off x="6364189" y="3271530"/>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0" name="Google Shape;327;p19">
              <a:extLst>
                <a:ext uri="{FF2B5EF4-FFF2-40B4-BE49-F238E27FC236}">
                  <a16:creationId xmlns:a16="http://schemas.microsoft.com/office/drawing/2014/main" id="{E1E04C80-8EBA-0ED7-6235-1F4F3EE989BF}"/>
                </a:ext>
              </a:extLst>
            </p:cNvPr>
            <p:cNvSpPr/>
            <p:nvPr/>
          </p:nvSpPr>
          <p:spPr>
            <a:xfrm>
              <a:off x="7032493" y="3799578"/>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1" name="Google Shape;328;p19">
              <a:extLst>
                <a:ext uri="{FF2B5EF4-FFF2-40B4-BE49-F238E27FC236}">
                  <a16:creationId xmlns:a16="http://schemas.microsoft.com/office/drawing/2014/main" id="{64F5D89F-330A-C881-04DB-913A163C2C52}"/>
                </a:ext>
              </a:extLst>
            </p:cNvPr>
            <p:cNvSpPr/>
            <p:nvPr/>
          </p:nvSpPr>
          <p:spPr>
            <a:xfrm>
              <a:off x="7700798" y="284755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2" name="Google Shape;329;p19">
              <a:extLst>
                <a:ext uri="{FF2B5EF4-FFF2-40B4-BE49-F238E27FC236}">
                  <a16:creationId xmlns:a16="http://schemas.microsoft.com/office/drawing/2014/main" id="{3D413903-9D25-2C5C-7EC6-A0628A3ABED0}"/>
                </a:ext>
              </a:extLst>
            </p:cNvPr>
            <p:cNvSpPr/>
            <p:nvPr/>
          </p:nvSpPr>
          <p:spPr>
            <a:xfrm>
              <a:off x="8369096" y="284755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3" name="Google Shape;330;p19">
              <a:extLst>
                <a:ext uri="{FF2B5EF4-FFF2-40B4-BE49-F238E27FC236}">
                  <a16:creationId xmlns:a16="http://schemas.microsoft.com/office/drawing/2014/main" id="{C377A62A-DA4C-6F14-F059-DD2FDEB110DB}"/>
                </a:ext>
              </a:extLst>
            </p:cNvPr>
            <p:cNvSpPr/>
            <p:nvPr/>
          </p:nvSpPr>
          <p:spPr>
            <a:xfrm>
              <a:off x="9037400" y="395765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4" name="Google Shape;331;p19">
              <a:extLst>
                <a:ext uri="{FF2B5EF4-FFF2-40B4-BE49-F238E27FC236}">
                  <a16:creationId xmlns:a16="http://schemas.microsoft.com/office/drawing/2014/main" id="{C4EC04D9-CA15-FE4C-D653-AAF3ADF7A0BC}"/>
                </a:ext>
              </a:extLst>
            </p:cNvPr>
            <p:cNvSpPr/>
            <p:nvPr/>
          </p:nvSpPr>
          <p:spPr>
            <a:xfrm>
              <a:off x="9705704" y="417497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5" name="Google Shape;332;p19">
              <a:extLst>
                <a:ext uri="{FF2B5EF4-FFF2-40B4-BE49-F238E27FC236}">
                  <a16:creationId xmlns:a16="http://schemas.microsoft.com/office/drawing/2014/main" id="{CD915D5F-8FDD-D9D3-3B9E-861F68A08CE0}"/>
                </a:ext>
              </a:extLst>
            </p:cNvPr>
            <p:cNvSpPr/>
            <p:nvPr/>
          </p:nvSpPr>
          <p:spPr>
            <a:xfrm>
              <a:off x="10374003" y="2978343"/>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6" name="Google Shape;333;p19">
              <a:extLst>
                <a:ext uri="{FF2B5EF4-FFF2-40B4-BE49-F238E27FC236}">
                  <a16:creationId xmlns:a16="http://schemas.microsoft.com/office/drawing/2014/main" id="{758FBCDD-7FDD-7601-DDDF-22AEEC5A7E7A}"/>
                </a:ext>
              </a:extLst>
            </p:cNvPr>
            <p:cNvSpPr/>
            <p:nvPr/>
          </p:nvSpPr>
          <p:spPr>
            <a:xfrm>
              <a:off x="11042307" y="26538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7" name="Google Shape;334;p19">
              <a:extLst>
                <a:ext uri="{FF2B5EF4-FFF2-40B4-BE49-F238E27FC236}">
                  <a16:creationId xmlns:a16="http://schemas.microsoft.com/office/drawing/2014/main" id="{508FDD2D-D0E2-0451-C933-44E3DF96BC5E}"/>
                </a:ext>
              </a:extLst>
            </p:cNvPr>
            <p:cNvSpPr/>
            <p:nvPr/>
          </p:nvSpPr>
          <p:spPr>
            <a:xfrm>
              <a:off x="11710611" y="3117719"/>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grpSp>
      <p:sp>
        <p:nvSpPr>
          <p:cNvPr id="28" name="Line">
            <a:extLst>
              <a:ext uri="{FF2B5EF4-FFF2-40B4-BE49-F238E27FC236}">
                <a16:creationId xmlns:a16="http://schemas.microsoft.com/office/drawing/2014/main" id="{C063CE6F-FCF7-D11F-6DCB-51CB08183117}"/>
              </a:ext>
            </a:extLst>
          </p:cNvPr>
          <p:cNvSpPr/>
          <p:nvPr/>
        </p:nvSpPr>
        <p:spPr>
          <a:xfrm>
            <a:off x="2433961" y="2716721"/>
            <a:ext cx="9339864" cy="1628151"/>
          </a:xfrm>
          <a:custGeom>
            <a:avLst/>
            <a:gdLst/>
            <a:ahLst/>
            <a:cxnLst/>
            <a:rect l="l" t="t" r="r" b="b"/>
            <a:pathLst>
              <a:path w="5391150" h="939800" extrusionOk="0">
                <a:moveTo>
                  <a:pt x="0" y="431800"/>
                </a:moveTo>
                <a:lnTo>
                  <a:pt x="387350" y="736600"/>
                </a:lnTo>
                <a:lnTo>
                  <a:pt x="755650" y="6350"/>
                </a:lnTo>
                <a:lnTo>
                  <a:pt x="1149350" y="292100"/>
                </a:lnTo>
                <a:lnTo>
                  <a:pt x="1524000" y="69850"/>
                </a:lnTo>
                <a:lnTo>
                  <a:pt x="1917700" y="939800"/>
                </a:lnTo>
                <a:lnTo>
                  <a:pt x="2305050" y="368300"/>
                </a:lnTo>
                <a:lnTo>
                  <a:pt x="2692400" y="660400"/>
                </a:lnTo>
                <a:lnTo>
                  <a:pt x="3079750" y="107950"/>
                </a:lnTo>
                <a:lnTo>
                  <a:pt x="3460750" y="107950"/>
                </a:lnTo>
                <a:lnTo>
                  <a:pt x="3848100" y="755650"/>
                </a:lnTo>
                <a:lnTo>
                  <a:pt x="4235450" y="876300"/>
                </a:lnTo>
                <a:lnTo>
                  <a:pt x="4622800" y="190500"/>
                </a:lnTo>
                <a:lnTo>
                  <a:pt x="5010150" y="0"/>
                </a:lnTo>
                <a:lnTo>
                  <a:pt x="5391150" y="273050"/>
                </a:lnTo>
              </a:path>
            </a:pathLst>
          </a:cu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 name="Title 1">
            <a:extLst>
              <a:ext uri="{FF2B5EF4-FFF2-40B4-BE49-F238E27FC236}">
                <a16:creationId xmlns:a16="http://schemas.microsoft.com/office/drawing/2014/main" id="{A47E950C-3498-F3EB-C17D-4D5E6673F2D3}"/>
              </a:ext>
            </a:extLst>
          </p:cNvPr>
          <p:cNvSpPr>
            <a:spLocks noGrp="1"/>
          </p:cNvSpPr>
          <p:nvPr>
            <p:ph type="title"/>
          </p:nvPr>
        </p:nvSpPr>
        <p:spPr/>
        <p:txBody>
          <a:bodyPr/>
          <a:lstStyle/>
          <a:p>
            <a:r>
              <a:rPr lang="en-US"/>
              <a:t>Run to Statistical Process Control Charts</a:t>
            </a:r>
          </a:p>
        </p:txBody>
      </p:sp>
      <p:sp>
        <p:nvSpPr>
          <p:cNvPr id="4" name="Footer Placeholder 3">
            <a:extLst>
              <a:ext uri="{FF2B5EF4-FFF2-40B4-BE49-F238E27FC236}">
                <a16:creationId xmlns:a16="http://schemas.microsoft.com/office/drawing/2014/main" id="{DA2388FC-A18E-351A-DAB3-4756F688616F}"/>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3BB0C3C4-3A3A-BA01-8576-C4D723115E9A}"/>
              </a:ext>
            </a:extLst>
          </p:cNvPr>
          <p:cNvSpPr>
            <a:spLocks noGrp="1"/>
          </p:cNvSpPr>
          <p:nvPr>
            <p:ph type="sldNum" sz="quarter" idx="12"/>
          </p:nvPr>
        </p:nvSpPr>
        <p:spPr/>
        <p:txBody>
          <a:bodyPr/>
          <a:lstStyle/>
          <a:p>
            <a:fld id="{16C5AC08-0ACD-404A-9C9F-AB39E786C34A}" type="slidenum">
              <a:rPr lang="en-GB"/>
              <a:t>16</a:t>
            </a:fld>
            <a:endParaRPr lang="en-GB"/>
          </a:p>
        </p:txBody>
      </p:sp>
      <p:sp>
        <p:nvSpPr>
          <p:cNvPr id="6" name="Text Placeholder 5">
            <a:extLst>
              <a:ext uri="{FF2B5EF4-FFF2-40B4-BE49-F238E27FC236}">
                <a16:creationId xmlns:a16="http://schemas.microsoft.com/office/drawing/2014/main" id="{C26DC3BF-97F1-54D8-771C-08CE8851657A}"/>
              </a:ext>
            </a:extLst>
          </p:cNvPr>
          <p:cNvSpPr>
            <a:spLocks noGrp="1"/>
          </p:cNvSpPr>
          <p:nvPr>
            <p:ph type="body" sz="quarter" idx="13"/>
          </p:nvPr>
        </p:nvSpPr>
        <p:spPr/>
        <p:txBody>
          <a:bodyPr/>
          <a:lstStyle/>
          <a:p>
            <a:r>
              <a:rPr lang="en-US"/>
              <a:t>Run to Statistical Process Control Charts</a:t>
            </a:r>
          </a:p>
        </p:txBody>
      </p:sp>
      <p:cxnSp>
        <p:nvCxnSpPr>
          <p:cNvPr id="8" name="x-axis">
            <a:extLst>
              <a:ext uri="{FF2B5EF4-FFF2-40B4-BE49-F238E27FC236}">
                <a16:creationId xmlns:a16="http://schemas.microsoft.com/office/drawing/2014/main" id="{A4103CF9-3F65-25E9-033E-51B913E9437F}"/>
              </a:ext>
            </a:extLst>
          </p:cNvPr>
          <p:cNvCxnSpPr>
            <a:cxnSpLocks/>
          </p:cNvCxnSpPr>
          <p:nvPr/>
        </p:nvCxnSpPr>
        <p:spPr>
          <a:xfrm>
            <a:off x="1975926" y="5765800"/>
            <a:ext cx="9974773" cy="0"/>
          </a:xfrm>
          <a:prstGeom prst="straightConnector1">
            <a:avLst/>
          </a:prstGeom>
          <a:noFill/>
          <a:ln w="12700" cap="flat" cmpd="sng">
            <a:solidFill>
              <a:schemeClr val="accent6"/>
            </a:solidFill>
            <a:prstDash val="solid"/>
            <a:round/>
            <a:headEnd type="none" w="sm" len="sm"/>
            <a:tailEnd type="triangle" w="med" len="med"/>
          </a:ln>
        </p:spPr>
      </p:cxnSp>
      <p:cxnSp>
        <p:nvCxnSpPr>
          <p:cNvPr id="9" name="y-axis">
            <a:extLst>
              <a:ext uri="{FF2B5EF4-FFF2-40B4-BE49-F238E27FC236}">
                <a16:creationId xmlns:a16="http://schemas.microsoft.com/office/drawing/2014/main" id="{5EE2E9E6-3D38-56D7-92FC-31C3D1B5BE89}"/>
              </a:ext>
            </a:extLst>
          </p:cNvPr>
          <p:cNvCxnSpPr>
            <a:cxnSpLocks/>
          </p:cNvCxnSpPr>
          <p:nvPr/>
        </p:nvCxnSpPr>
        <p:spPr>
          <a:xfrm rot="10800000">
            <a:off x="1975926" y="1300274"/>
            <a:ext cx="0" cy="4465526"/>
          </a:xfrm>
          <a:prstGeom prst="straightConnector1">
            <a:avLst/>
          </a:prstGeom>
          <a:noFill/>
          <a:ln w="12700" cap="flat" cmpd="sng">
            <a:solidFill>
              <a:schemeClr val="accent6"/>
            </a:solidFill>
            <a:prstDash val="solid"/>
            <a:round/>
            <a:headEnd type="none" w="sm" len="sm"/>
            <a:tailEnd type="triangle" w="med" len="med"/>
          </a:ln>
        </p:spPr>
      </p:cxnSp>
      <p:grpSp>
        <p:nvGrpSpPr>
          <p:cNvPr id="49" name="Group 48">
            <a:extLst>
              <a:ext uri="{FF2B5EF4-FFF2-40B4-BE49-F238E27FC236}">
                <a16:creationId xmlns:a16="http://schemas.microsoft.com/office/drawing/2014/main" id="{ED1FF095-2110-5809-2780-EDA2D629CE8D}"/>
              </a:ext>
            </a:extLst>
          </p:cNvPr>
          <p:cNvGrpSpPr/>
          <p:nvPr/>
        </p:nvGrpSpPr>
        <p:grpSpPr>
          <a:xfrm>
            <a:off x="1087071" y="1497400"/>
            <a:ext cx="879142" cy="4244976"/>
            <a:chOff x="1087071" y="1497400"/>
            <a:chExt cx="879142" cy="4244976"/>
          </a:xfrm>
        </p:grpSpPr>
        <p:sp>
          <p:nvSpPr>
            <p:cNvPr id="12" name="Google Shape;319;p19">
              <a:extLst>
                <a:ext uri="{FF2B5EF4-FFF2-40B4-BE49-F238E27FC236}">
                  <a16:creationId xmlns:a16="http://schemas.microsoft.com/office/drawing/2014/main" id="{12A25502-105A-F2FF-72D7-FDDD43AF5635}"/>
                </a:ext>
              </a:extLst>
            </p:cNvPr>
            <p:cNvSpPr txBox="1"/>
            <p:nvPr/>
          </p:nvSpPr>
          <p:spPr>
            <a:xfrm>
              <a:off x="1180793" y="1497400"/>
              <a:ext cx="785420" cy="4244976"/>
            </a:xfrm>
            <a:prstGeom prst="rect">
              <a:avLst/>
            </a:prstGeom>
            <a:noFill/>
            <a:ln>
              <a:noFill/>
            </a:ln>
          </p:spPr>
          <p:txBody>
            <a:bodyPr spcFirstLastPara="1" wrap="square" lIns="91425" tIns="45700" rIns="91425" bIns="45700" anchor="t" anchorCtr="0">
              <a:noAutofit/>
            </a:bodyPr>
            <a:lstStyle/>
            <a:p>
              <a:pPr algn="r">
                <a:spcAft>
                  <a:spcPts val="1800"/>
                </a:spcAft>
              </a:pPr>
              <a:r>
                <a:rPr lang="en-GB" sz="1800">
                  <a:solidFill>
                    <a:schemeClr val="accent6">
                      <a:lumMod val="60000"/>
                      <a:lumOff val="40000"/>
                    </a:schemeClr>
                  </a:solidFill>
                  <a:latin typeface="DM Sans" pitchFamily="2" charset="77"/>
                </a:rPr>
                <a:t>100</a:t>
              </a:r>
              <a:endParaRPr sz="1800">
                <a:solidFill>
                  <a:schemeClr val="accent6">
                    <a:lumMod val="60000"/>
                    <a:lumOff val="40000"/>
                  </a:schemeClr>
                </a:solidFill>
                <a:latin typeface="DM Sans" pitchFamily="2" charset="77"/>
              </a:endParaRPr>
            </a:p>
            <a:p>
              <a:pPr algn="r">
                <a:spcAft>
                  <a:spcPts val="1800"/>
                </a:spcAft>
              </a:pPr>
              <a:endParaRPr sz="1800">
                <a:solidFill>
                  <a:schemeClr val="accent6">
                    <a:lumMod val="60000"/>
                    <a:lumOff val="40000"/>
                  </a:schemeClr>
                </a:solidFill>
                <a:latin typeface="DM Sans" pitchFamily="2" charset="77"/>
              </a:endParaRPr>
            </a:p>
            <a:p>
              <a:pPr algn="r">
                <a:spcAft>
                  <a:spcPts val="1800"/>
                </a:spcAft>
              </a:pPr>
              <a:r>
                <a:rPr lang="en-GB" sz="1800">
                  <a:solidFill>
                    <a:schemeClr val="accent6">
                      <a:lumMod val="60000"/>
                      <a:lumOff val="40000"/>
                    </a:schemeClr>
                  </a:solidFill>
                  <a:latin typeface="DM Sans" pitchFamily="2" charset="77"/>
                </a:rPr>
                <a:t>75</a:t>
              </a:r>
              <a:endParaRPr sz="1800">
                <a:solidFill>
                  <a:schemeClr val="accent6">
                    <a:lumMod val="60000"/>
                    <a:lumOff val="40000"/>
                  </a:schemeClr>
                </a:solidFill>
                <a:latin typeface="DM Sans" pitchFamily="2" charset="77"/>
              </a:endParaRPr>
            </a:p>
            <a:p>
              <a:pPr algn="r">
                <a:spcAft>
                  <a:spcPts val="1800"/>
                </a:spcAft>
              </a:pPr>
              <a:endParaRPr sz="1800">
                <a:solidFill>
                  <a:schemeClr val="accent6">
                    <a:lumMod val="60000"/>
                    <a:lumOff val="40000"/>
                  </a:schemeClr>
                </a:solidFill>
                <a:latin typeface="DM Sans" pitchFamily="2" charset="77"/>
              </a:endParaRPr>
            </a:p>
            <a:p>
              <a:pPr algn="r">
                <a:spcAft>
                  <a:spcPts val="1800"/>
                </a:spcAft>
              </a:pPr>
              <a:r>
                <a:rPr lang="en-GB" sz="1800">
                  <a:solidFill>
                    <a:schemeClr val="accent6">
                      <a:lumMod val="60000"/>
                      <a:lumOff val="40000"/>
                    </a:schemeClr>
                  </a:solidFill>
                  <a:latin typeface="DM Sans" pitchFamily="2" charset="77"/>
                </a:rPr>
                <a:t>50</a:t>
              </a:r>
              <a:endParaRPr sz="1800">
                <a:solidFill>
                  <a:schemeClr val="accent6">
                    <a:lumMod val="60000"/>
                    <a:lumOff val="40000"/>
                  </a:schemeClr>
                </a:solidFill>
                <a:latin typeface="DM Sans" pitchFamily="2" charset="77"/>
              </a:endParaRPr>
            </a:p>
            <a:p>
              <a:pPr algn="r">
                <a:spcAft>
                  <a:spcPts val="1800"/>
                </a:spcAft>
              </a:pPr>
              <a:endParaRPr sz="1800">
                <a:solidFill>
                  <a:schemeClr val="accent6">
                    <a:lumMod val="60000"/>
                    <a:lumOff val="40000"/>
                  </a:schemeClr>
                </a:solidFill>
                <a:latin typeface="DM Sans" pitchFamily="2" charset="77"/>
              </a:endParaRPr>
            </a:p>
            <a:p>
              <a:pPr algn="r">
                <a:spcAft>
                  <a:spcPts val="1800"/>
                </a:spcAft>
              </a:pPr>
              <a:r>
                <a:rPr lang="en-GB" sz="1800">
                  <a:solidFill>
                    <a:schemeClr val="accent6">
                      <a:lumMod val="60000"/>
                      <a:lumOff val="40000"/>
                    </a:schemeClr>
                  </a:solidFill>
                  <a:latin typeface="DM Sans" pitchFamily="2" charset="77"/>
                </a:rPr>
                <a:t>25</a:t>
              </a:r>
              <a:endParaRPr sz="1800">
                <a:solidFill>
                  <a:schemeClr val="accent6">
                    <a:lumMod val="60000"/>
                    <a:lumOff val="40000"/>
                  </a:schemeClr>
                </a:solidFill>
                <a:latin typeface="DM Sans" pitchFamily="2" charset="77"/>
              </a:endParaRPr>
            </a:p>
            <a:p>
              <a:pPr algn="r">
                <a:spcAft>
                  <a:spcPts val="1800"/>
                </a:spcAft>
              </a:pPr>
              <a:endParaRPr sz="1800">
                <a:solidFill>
                  <a:schemeClr val="accent6">
                    <a:lumMod val="60000"/>
                    <a:lumOff val="40000"/>
                  </a:schemeClr>
                </a:solidFill>
                <a:latin typeface="DM Sans" pitchFamily="2" charset="77"/>
              </a:endParaRPr>
            </a:p>
            <a:p>
              <a:pPr algn="r">
                <a:spcAft>
                  <a:spcPts val="1800"/>
                </a:spcAft>
              </a:pPr>
              <a:r>
                <a:rPr lang="en-GB" sz="1800">
                  <a:solidFill>
                    <a:schemeClr val="accent6">
                      <a:lumMod val="60000"/>
                      <a:lumOff val="40000"/>
                    </a:schemeClr>
                  </a:solidFill>
                  <a:latin typeface="DM Sans" pitchFamily="2" charset="77"/>
                </a:rPr>
                <a:t>0</a:t>
              </a:r>
              <a:endParaRPr sz="1800">
                <a:solidFill>
                  <a:schemeClr val="accent6">
                    <a:lumMod val="60000"/>
                    <a:lumOff val="40000"/>
                  </a:schemeClr>
                </a:solidFill>
                <a:latin typeface="DM Sans" pitchFamily="2" charset="77"/>
              </a:endParaRPr>
            </a:p>
          </p:txBody>
        </p:sp>
        <p:sp>
          <p:nvSpPr>
            <p:cNvPr id="11" name="Google Shape;318;p19">
              <a:extLst>
                <a:ext uri="{FF2B5EF4-FFF2-40B4-BE49-F238E27FC236}">
                  <a16:creationId xmlns:a16="http://schemas.microsoft.com/office/drawing/2014/main" id="{93182F37-C111-FB05-4BA2-ED44C4FCBBCD}"/>
                </a:ext>
              </a:extLst>
            </p:cNvPr>
            <p:cNvSpPr txBox="1"/>
            <p:nvPr/>
          </p:nvSpPr>
          <p:spPr>
            <a:xfrm rot="16200000">
              <a:off x="-68813" y="2953262"/>
              <a:ext cx="2681060" cy="369291"/>
            </a:xfrm>
            <a:prstGeom prst="rect">
              <a:avLst/>
            </a:prstGeom>
            <a:noFill/>
            <a:ln>
              <a:noFill/>
            </a:ln>
          </p:spPr>
          <p:txBody>
            <a:bodyPr spcFirstLastPara="1" wrap="square" lIns="91425" tIns="45700" rIns="91425" bIns="45700" anchor="t" anchorCtr="0">
              <a:spAutoFit/>
            </a:bodyPr>
            <a:lstStyle/>
            <a:p>
              <a:r>
                <a:rPr lang="en-GB" sz="1800">
                  <a:solidFill>
                    <a:schemeClr val="accent5"/>
                  </a:solidFill>
                  <a:latin typeface="DM Sans" pitchFamily="2" charset="77"/>
                </a:rPr>
                <a:t>Measure of interest</a:t>
              </a:r>
              <a:endParaRPr sz="1800">
                <a:solidFill>
                  <a:schemeClr val="accent5"/>
                </a:solidFill>
                <a:latin typeface="DM Sans" pitchFamily="2" charset="77"/>
              </a:endParaRPr>
            </a:p>
          </p:txBody>
        </p:sp>
      </p:grpSp>
      <p:grpSp>
        <p:nvGrpSpPr>
          <p:cNvPr id="41" name="Control Limit">
            <a:extLst>
              <a:ext uri="{FF2B5EF4-FFF2-40B4-BE49-F238E27FC236}">
                <a16:creationId xmlns:a16="http://schemas.microsoft.com/office/drawing/2014/main" id="{74B55DF1-C2BD-3911-C39B-E404A593B011}"/>
              </a:ext>
            </a:extLst>
          </p:cNvPr>
          <p:cNvGrpSpPr/>
          <p:nvPr/>
        </p:nvGrpSpPr>
        <p:grpSpPr>
          <a:xfrm>
            <a:off x="2247261" y="1456192"/>
            <a:ext cx="9797161" cy="3945615"/>
            <a:chOff x="2716930" y="1245036"/>
            <a:chExt cx="7627608" cy="3945615"/>
          </a:xfrm>
        </p:grpSpPr>
        <p:cxnSp>
          <p:nvCxnSpPr>
            <p:cNvPr id="31" name="Google Shape;338;p19">
              <a:extLst>
                <a:ext uri="{FF2B5EF4-FFF2-40B4-BE49-F238E27FC236}">
                  <a16:creationId xmlns:a16="http://schemas.microsoft.com/office/drawing/2014/main" id="{5E51664D-64B3-57BF-ABC5-E891B572557F}"/>
                </a:ext>
              </a:extLst>
            </p:cNvPr>
            <p:cNvCxnSpPr/>
            <p:nvPr/>
          </p:nvCxnSpPr>
          <p:spPr>
            <a:xfrm>
              <a:off x="2716930" y="1598226"/>
              <a:ext cx="7548137" cy="0"/>
            </a:xfrm>
            <a:prstGeom prst="straightConnector1">
              <a:avLst/>
            </a:prstGeom>
            <a:noFill/>
            <a:ln w="28575" cap="flat" cmpd="sng">
              <a:solidFill>
                <a:schemeClr val="accent4"/>
              </a:solidFill>
              <a:prstDash val="solid"/>
              <a:round/>
              <a:headEnd type="none" w="sm" len="sm"/>
              <a:tailEnd type="none" w="sm" len="sm"/>
            </a:ln>
          </p:spPr>
        </p:cxnSp>
        <p:cxnSp>
          <p:nvCxnSpPr>
            <p:cNvPr id="32" name="Google Shape;339;p19">
              <a:extLst>
                <a:ext uri="{FF2B5EF4-FFF2-40B4-BE49-F238E27FC236}">
                  <a16:creationId xmlns:a16="http://schemas.microsoft.com/office/drawing/2014/main" id="{91F6BCF1-FAE2-AEB1-0515-3BE5CA2B7A39}"/>
                </a:ext>
              </a:extLst>
            </p:cNvPr>
            <p:cNvCxnSpPr/>
            <p:nvPr/>
          </p:nvCxnSpPr>
          <p:spPr>
            <a:xfrm>
              <a:off x="2724113" y="4913691"/>
              <a:ext cx="7548137" cy="0"/>
            </a:xfrm>
            <a:prstGeom prst="straightConnector1">
              <a:avLst/>
            </a:prstGeom>
            <a:noFill/>
            <a:ln w="28575" cap="flat" cmpd="sng">
              <a:solidFill>
                <a:schemeClr val="accent4"/>
              </a:solidFill>
              <a:prstDash val="solid"/>
              <a:round/>
              <a:headEnd type="none" w="sm" len="sm"/>
              <a:tailEnd type="none" w="sm" len="sm"/>
            </a:ln>
          </p:spPr>
        </p:cxnSp>
        <p:sp>
          <p:nvSpPr>
            <p:cNvPr id="33" name="Google Shape;340;p19">
              <a:extLst>
                <a:ext uri="{FF2B5EF4-FFF2-40B4-BE49-F238E27FC236}">
                  <a16:creationId xmlns:a16="http://schemas.microsoft.com/office/drawing/2014/main" id="{0780FB85-15CB-1DBE-4FD1-FE4967A36C7B}"/>
                </a:ext>
              </a:extLst>
            </p:cNvPr>
            <p:cNvSpPr txBox="1"/>
            <p:nvPr/>
          </p:nvSpPr>
          <p:spPr>
            <a:xfrm>
              <a:off x="8037513" y="1245036"/>
              <a:ext cx="2251194" cy="276959"/>
            </a:xfrm>
            <a:prstGeom prst="rect">
              <a:avLst/>
            </a:prstGeom>
            <a:noFill/>
            <a:ln>
              <a:noFill/>
            </a:ln>
          </p:spPr>
          <p:txBody>
            <a:bodyPr spcFirstLastPara="1" wrap="square" lIns="91425" tIns="45700" rIns="91425" bIns="45700" anchor="t" anchorCtr="0">
              <a:spAutoFit/>
            </a:bodyPr>
            <a:lstStyle/>
            <a:p>
              <a:pPr algn="r"/>
              <a:r>
                <a:rPr lang="en-GB" sz="1200" b="1">
                  <a:solidFill>
                    <a:schemeClr val="accent4"/>
                  </a:solidFill>
                  <a:latin typeface="DM Sans" pitchFamily="2" charset="77"/>
                </a:rPr>
                <a:t>Upper Control Limit</a:t>
              </a:r>
              <a:endParaRPr sz="1800">
                <a:solidFill>
                  <a:schemeClr val="accent4"/>
                </a:solidFill>
                <a:latin typeface="DM Sans" pitchFamily="2" charset="77"/>
              </a:endParaRPr>
            </a:p>
          </p:txBody>
        </p:sp>
        <p:sp>
          <p:nvSpPr>
            <p:cNvPr id="34" name="Google Shape;341;p19">
              <a:extLst>
                <a:ext uri="{FF2B5EF4-FFF2-40B4-BE49-F238E27FC236}">
                  <a16:creationId xmlns:a16="http://schemas.microsoft.com/office/drawing/2014/main" id="{A7197400-AD3E-1325-5D99-60F56C2CEA10}"/>
                </a:ext>
              </a:extLst>
            </p:cNvPr>
            <p:cNvSpPr txBox="1"/>
            <p:nvPr/>
          </p:nvSpPr>
          <p:spPr>
            <a:xfrm>
              <a:off x="8080078" y="4913692"/>
              <a:ext cx="2264460" cy="276959"/>
            </a:xfrm>
            <a:prstGeom prst="rect">
              <a:avLst/>
            </a:prstGeom>
            <a:noFill/>
            <a:ln>
              <a:noFill/>
            </a:ln>
          </p:spPr>
          <p:txBody>
            <a:bodyPr spcFirstLastPara="1" wrap="square" lIns="91425" tIns="45700" rIns="91425" bIns="45700" anchor="t" anchorCtr="0">
              <a:spAutoFit/>
            </a:bodyPr>
            <a:lstStyle/>
            <a:p>
              <a:pPr algn="r"/>
              <a:r>
                <a:rPr lang="en-GB" sz="1200" b="1">
                  <a:solidFill>
                    <a:schemeClr val="accent4"/>
                  </a:solidFill>
                  <a:latin typeface="DM Sans" pitchFamily="2" charset="77"/>
                </a:rPr>
                <a:t>Lower Control Limit</a:t>
              </a:r>
              <a:endParaRPr sz="1800">
                <a:solidFill>
                  <a:schemeClr val="accent4"/>
                </a:solidFill>
                <a:latin typeface="DM Sans" pitchFamily="2" charset="77"/>
              </a:endParaRPr>
            </a:p>
          </p:txBody>
        </p:sp>
      </p:grpSp>
      <p:sp>
        <p:nvSpPr>
          <p:cNvPr id="48" name="TextBox 47">
            <a:extLst>
              <a:ext uri="{FF2B5EF4-FFF2-40B4-BE49-F238E27FC236}">
                <a16:creationId xmlns:a16="http://schemas.microsoft.com/office/drawing/2014/main" id="{4E6394E4-0816-5E50-6835-E55DDEC63341}"/>
              </a:ext>
            </a:extLst>
          </p:cNvPr>
          <p:cNvSpPr txBox="1"/>
          <p:nvPr/>
        </p:nvSpPr>
        <p:spPr>
          <a:xfrm>
            <a:off x="4564826" y="6370035"/>
            <a:ext cx="3898960" cy="369332"/>
          </a:xfrm>
          <a:prstGeom prst="rect">
            <a:avLst/>
          </a:prstGeom>
          <a:noFill/>
        </p:spPr>
        <p:txBody>
          <a:bodyPr wrap="square" rtlCol="0">
            <a:spAutoFit/>
          </a:bodyPr>
          <a:lstStyle/>
          <a:p>
            <a:pPr algn="ctr"/>
            <a:r>
              <a:rPr lang="en-GB" sz="1800">
                <a:solidFill>
                  <a:schemeClr val="accent5"/>
                </a:solidFill>
                <a:latin typeface="DM Sans" pitchFamily="2" charset="77"/>
              </a:rPr>
              <a:t>Data over time (chronological)</a:t>
            </a:r>
          </a:p>
        </p:txBody>
      </p:sp>
      <p:sp>
        <p:nvSpPr>
          <p:cNvPr id="50" name="Median">
            <a:extLst>
              <a:ext uri="{FF2B5EF4-FFF2-40B4-BE49-F238E27FC236}">
                <a16:creationId xmlns:a16="http://schemas.microsoft.com/office/drawing/2014/main" id="{0BBF00CD-CB27-1808-E6CB-859A9EB80B99}"/>
              </a:ext>
            </a:extLst>
          </p:cNvPr>
          <p:cNvSpPr txBox="1"/>
          <p:nvPr/>
        </p:nvSpPr>
        <p:spPr>
          <a:xfrm>
            <a:off x="10506075" y="3248967"/>
            <a:ext cx="1422836" cy="276959"/>
          </a:xfrm>
          <a:prstGeom prst="rect">
            <a:avLst/>
          </a:prstGeom>
          <a:noFill/>
          <a:ln>
            <a:noFill/>
          </a:ln>
        </p:spPr>
        <p:txBody>
          <a:bodyPr spcFirstLastPara="1" wrap="square" lIns="91425" tIns="45700" rIns="91425" bIns="45700" anchor="t" anchorCtr="0">
            <a:spAutoFit/>
          </a:bodyPr>
          <a:lstStyle/>
          <a:p>
            <a:pPr algn="r"/>
            <a:r>
              <a:rPr lang="en-GB" sz="1200" b="1">
                <a:solidFill>
                  <a:schemeClr val="accent2"/>
                </a:solidFill>
                <a:latin typeface="DM Sans" pitchFamily="2" charset="77"/>
              </a:rPr>
              <a:t>Median</a:t>
            </a:r>
            <a:endParaRPr sz="1800">
              <a:solidFill>
                <a:schemeClr val="accent2"/>
              </a:solidFill>
              <a:latin typeface="DM Sans" pitchFamily="2" charset="77"/>
            </a:endParaRPr>
          </a:p>
        </p:txBody>
      </p:sp>
      <p:sp>
        <p:nvSpPr>
          <p:cNvPr id="52" name="Mean">
            <a:extLst>
              <a:ext uri="{FF2B5EF4-FFF2-40B4-BE49-F238E27FC236}">
                <a16:creationId xmlns:a16="http://schemas.microsoft.com/office/drawing/2014/main" id="{3D21848C-13AA-079C-D805-0DD6B54F859F}"/>
              </a:ext>
            </a:extLst>
          </p:cNvPr>
          <p:cNvSpPr txBox="1"/>
          <p:nvPr/>
        </p:nvSpPr>
        <p:spPr>
          <a:xfrm>
            <a:off x="11317857" y="3433840"/>
            <a:ext cx="611054" cy="276959"/>
          </a:xfrm>
          <a:prstGeom prst="rect">
            <a:avLst/>
          </a:prstGeom>
          <a:noFill/>
          <a:ln>
            <a:noFill/>
          </a:ln>
        </p:spPr>
        <p:txBody>
          <a:bodyPr spcFirstLastPara="1" wrap="square" lIns="91425" tIns="45700" rIns="91425" bIns="45700" anchor="t" anchorCtr="0">
            <a:spAutoFit/>
          </a:bodyPr>
          <a:lstStyle/>
          <a:p>
            <a:pPr algn="r"/>
            <a:r>
              <a:rPr lang="en-GB" sz="1200" b="1">
                <a:solidFill>
                  <a:schemeClr val="accent2"/>
                </a:solidFill>
                <a:latin typeface="DM Sans" pitchFamily="2" charset="77"/>
              </a:rPr>
              <a:t>Mean</a:t>
            </a:r>
            <a:endParaRPr sz="1800">
              <a:solidFill>
                <a:schemeClr val="accent2"/>
              </a:solidFill>
              <a:latin typeface="DM Sans" pitchFamily="2" charset="77"/>
            </a:endParaRPr>
          </a:p>
        </p:txBody>
      </p:sp>
      <p:pic>
        <p:nvPicPr>
          <p:cNvPr id="3" name="Picture 2">
            <a:extLst>
              <a:ext uri="{FF2B5EF4-FFF2-40B4-BE49-F238E27FC236}">
                <a16:creationId xmlns:a16="http://schemas.microsoft.com/office/drawing/2014/main" id="{7581833C-A447-7CAA-04C6-9366C15EFA21}"/>
              </a:ext>
            </a:extLst>
          </p:cNvPr>
          <p:cNvPicPr>
            <a:picLocks noChangeAspect="1"/>
          </p:cNvPicPr>
          <p:nvPr/>
        </p:nvPicPr>
        <p:blipFill>
          <a:blip r:embed="rId3"/>
          <a:srcRect/>
          <a:stretch/>
        </p:blipFill>
        <p:spPr>
          <a:xfrm>
            <a:off x="331788" y="808387"/>
            <a:ext cx="279400" cy="330200"/>
          </a:xfrm>
          <a:prstGeom prst="rect">
            <a:avLst/>
          </a:prstGeom>
        </p:spPr>
      </p:pic>
      <p:sp>
        <p:nvSpPr>
          <p:cNvPr id="7" name="TextBox 6">
            <a:extLst>
              <a:ext uri="{FF2B5EF4-FFF2-40B4-BE49-F238E27FC236}">
                <a16:creationId xmlns:a16="http://schemas.microsoft.com/office/drawing/2014/main" id="{8FD8130A-F409-F407-2199-300D6C68A8F2}"/>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latin typeface="DM Sans" pitchFamily="2" charset="77"/>
              </a:rPr>
              <a:t>p183</a:t>
            </a:r>
            <a:endParaRPr lang="en-US" sz="800" dirty="0">
              <a:latin typeface="Petrona" pitchFamily="2" charset="77"/>
            </a:endParaRPr>
          </a:p>
        </p:txBody>
      </p:sp>
    </p:spTree>
    <p:extLst>
      <p:ext uri="{BB962C8B-B14F-4D97-AF65-F5344CB8AC3E}">
        <p14:creationId xmlns:p14="http://schemas.microsoft.com/office/powerpoint/2010/main" val="157924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750"/>
                                        <p:tgtEl>
                                          <p:spTgt spid="3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1000"/>
                                        <p:tgtEl>
                                          <p:spTgt spid="9"/>
                                        </p:tgtEl>
                                      </p:cBhvr>
                                    </p:animEffect>
                                  </p:childTnLst>
                                </p:cTn>
                              </p:par>
                              <p:par>
                                <p:cTn id="19" presetID="22" presetClass="entr" presetSubtype="4" fill="hold" nodeType="withEffect">
                                  <p:stCondLst>
                                    <p:cond delay="25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75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2000"/>
                                        <p:tgtEl>
                                          <p:spTgt spid="45"/>
                                        </p:tgtEl>
                                      </p:cBhvr>
                                    </p:animEffect>
                                  </p:childTnLst>
                                </p:cTn>
                              </p:par>
                            </p:childTnLst>
                          </p:cTn>
                        </p:par>
                        <p:par>
                          <p:cTn id="27" fill="hold">
                            <p:stCondLst>
                              <p:cond delay="2000"/>
                            </p:stCondLst>
                            <p:childTnLst>
                              <p:par>
                                <p:cTn id="28" presetID="22" presetClass="entr" presetSubtype="8" fill="hold" grpId="0" nodeType="afterEffect">
                                  <p:stCondLst>
                                    <p:cond delay="50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2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1000"/>
                                        <p:tgtEl>
                                          <p:spTgt spid="29"/>
                                        </p:tgtEl>
                                      </p:cBhvr>
                                    </p:animEffect>
                                  </p:childTnLst>
                                </p:cTn>
                              </p:par>
                              <p:par>
                                <p:cTn id="36" presetID="22" presetClass="entr" presetSubtype="8" fill="hold" grpId="0" nodeType="withEffect">
                                  <p:stCondLst>
                                    <p:cond delay="75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25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2"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par>
                                <p:cTn id="46" presetID="42" presetClass="path" presetSubtype="0" accel="50000" decel="50000" fill="hold" nodeType="withEffect">
                                  <p:stCondLst>
                                    <p:cond delay="0"/>
                                  </p:stCondLst>
                                  <p:childTnLst>
                                    <p:animMotion origin="layout" path="M 2.08333E-6 -3.7037E-6 L 2.08333E-6 0.0338 " pathEditMode="relative" rAng="0" ptsTypes="AA">
                                      <p:cBhvr>
                                        <p:cTn id="47" dur="1200" fill="hold"/>
                                        <p:tgtEl>
                                          <p:spTgt spid="29"/>
                                        </p:tgtEl>
                                        <p:attrNameLst>
                                          <p:attrName>ppt_x</p:attrName>
                                          <p:attrName>ppt_y</p:attrName>
                                        </p:attrNameLst>
                                      </p:cBhvr>
                                      <p:rCtr x="0" y="1690"/>
                                    </p:animMotion>
                                  </p:childTnLst>
                                </p:cTn>
                              </p:par>
                              <p:par>
                                <p:cTn id="48" presetID="47" presetClass="exit" presetSubtype="0" fill="hold" grpId="1" nodeType="withEffect">
                                  <p:stCondLst>
                                    <p:cond delay="0"/>
                                  </p:stCondLst>
                                  <p:childTnLst>
                                    <p:animEffect transition="out" filter="fade">
                                      <p:cBhvr>
                                        <p:cTn id="49" dur="1000"/>
                                        <p:tgtEl>
                                          <p:spTgt spid="50"/>
                                        </p:tgtEl>
                                      </p:cBhvr>
                                    </p:animEffect>
                                    <p:anim calcmode="lin" valueType="num">
                                      <p:cBhvr>
                                        <p:cTn id="50" dur="1000"/>
                                        <p:tgtEl>
                                          <p:spTgt spid="50"/>
                                        </p:tgtEl>
                                        <p:attrNameLst>
                                          <p:attrName>ppt_x</p:attrName>
                                        </p:attrNameLst>
                                      </p:cBhvr>
                                      <p:tavLst>
                                        <p:tav tm="0">
                                          <p:val>
                                            <p:strVal val="ppt_x"/>
                                          </p:val>
                                        </p:tav>
                                        <p:tav tm="100000">
                                          <p:val>
                                            <p:strVal val="ppt_x"/>
                                          </p:val>
                                        </p:tav>
                                      </p:tavLst>
                                    </p:anim>
                                    <p:anim calcmode="lin" valueType="num">
                                      <p:cBhvr>
                                        <p:cTn id="51" dur="1000"/>
                                        <p:tgtEl>
                                          <p:spTgt spid="50"/>
                                        </p:tgtEl>
                                        <p:attrNameLst>
                                          <p:attrName>ppt_y</p:attrName>
                                        </p:attrNameLst>
                                      </p:cBhvr>
                                      <p:tavLst>
                                        <p:tav tm="0">
                                          <p:val>
                                            <p:strVal val="ppt_y"/>
                                          </p:val>
                                        </p:tav>
                                        <p:tav tm="100000">
                                          <p:val>
                                            <p:strVal val="ppt_y-.1"/>
                                          </p:val>
                                        </p:tav>
                                      </p:tavLst>
                                    </p:anim>
                                    <p:set>
                                      <p:cBhvr>
                                        <p:cTn id="52" dur="1" fill="hold">
                                          <p:stCondLst>
                                            <p:cond delay="999"/>
                                          </p:stCondLst>
                                        </p:cTn>
                                        <p:tgtEl>
                                          <p:spTgt spid="5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8" grpId="0"/>
      <p:bldP spid="50" grpId="0"/>
      <p:bldP spid="50" grpId="1"/>
      <p:bldP spid="52"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hird">
            <a:extLst>
              <a:ext uri="{FF2B5EF4-FFF2-40B4-BE49-F238E27FC236}">
                <a16:creationId xmlns:a16="http://schemas.microsoft.com/office/drawing/2014/main" id="{1473EE59-9BF9-9B08-BE5B-CE9126E52B7B}"/>
              </a:ext>
            </a:extLst>
          </p:cNvPr>
          <p:cNvPicPr>
            <a:picLocks noChangeAspect="1"/>
          </p:cNvPicPr>
          <p:nvPr/>
        </p:nvPicPr>
        <p:blipFill>
          <a:blip r:embed="rId3"/>
          <a:stretch>
            <a:fillRect/>
          </a:stretch>
        </p:blipFill>
        <p:spPr>
          <a:xfrm>
            <a:off x="1511194" y="1543427"/>
            <a:ext cx="9398000" cy="3987800"/>
          </a:xfrm>
          <a:prstGeom prst="rect">
            <a:avLst/>
          </a:prstGeom>
        </p:spPr>
      </p:pic>
      <p:pic>
        <p:nvPicPr>
          <p:cNvPr id="12" name="Second">
            <a:extLst>
              <a:ext uri="{FF2B5EF4-FFF2-40B4-BE49-F238E27FC236}">
                <a16:creationId xmlns:a16="http://schemas.microsoft.com/office/drawing/2014/main" id="{6B047FE1-E85B-540A-8AAD-507683023826}"/>
              </a:ext>
            </a:extLst>
          </p:cNvPr>
          <p:cNvPicPr>
            <a:picLocks noChangeAspect="1"/>
          </p:cNvPicPr>
          <p:nvPr/>
        </p:nvPicPr>
        <p:blipFill>
          <a:blip r:embed="rId4"/>
          <a:stretch>
            <a:fillRect/>
          </a:stretch>
        </p:blipFill>
        <p:spPr>
          <a:xfrm>
            <a:off x="3931040" y="1543427"/>
            <a:ext cx="5156200" cy="3987800"/>
          </a:xfrm>
          <a:prstGeom prst="rect">
            <a:avLst/>
          </a:prstGeom>
        </p:spPr>
      </p:pic>
      <p:pic>
        <p:nvPicPr>
          <p:cNvPr id="11" name="Middle">
            <a:extLst>
              <a:ext uri="{FF2B5EF4-FFF2-40B4-BE49-F238E27FC236}">
                <a16:creationId xmlns:a16="http://schemas.microsoft.com/office/drawing/2014/main" id="{F99C118D-86AD-56B5-13B4-5C4C788E73BA}"/>
              </a:ext>
            </a:extLst>
          </p:cNvPr>
          <p:cNvPicPr>
            <a:picLocks noChangeAspect="1"/>
          </p:cNvPicPr>
          <p:nvPr/>
        </p:nvPicPr>
        <p:blipFill>
          <a:blip r:embed="rId5"/>
          <a:stretch>
            <a:fillRect/>
          </a:stretch>
        </p:blipFill>
        <p:spPr>
          <a:xfrm>
            <a:off x="5236206" y="1543427"/>
            <a:ext cx="2578100" cy="3987800"/>
          </a:xfrm>
          <a:prstGeom prst="rect">
            <a:avLst/>
          </a:prstGeom>
        </p:spPr>
      </p:pic>
      <p:sp>
        <p:nvSpPr>
          <p:cNvPr id="4" name="Footer Placeholder 3">
            <a:extLst>
              <a:ext uri="{FF2B5EF4-FFF2-40B4-BE49-F238E27FC236}">
                <a16:creationId xmlns:a16="http://schemas.microsoft.com/office/drawing/2014/main" id="{7B548EE7-7ADB-3FEA-C491-FC9279EA5D92}"/>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C1A758FF-B447-0363-43ED-9F4D6925F6DC}"/>
              </a:ext>
            </a:extLst>
          </p:cNvPr>
          <p:cNvSpPr>
            <a:spLocks noGrp="1"/>
          </p:cNvSpPr>
          <p:nvPr>
            <p:ph type="sldNum" sz="quarter" idx="12"/>
          </p:nvPr>
        </p:nvSpPr>
        <p:spPr/>
        <p:txBody>
          <a:bodyPr/>
          <a:lstStyle/>
          <a:p>
            <a:fld id="{16C5AC08-0ACD-404A-9C9F-AB39E786C34A}" type="slidenum">
              <a:rPr lang="en-GB"/>
              <a:t>17</a:t>
            </a:fld>
            <a:endParaRPr lang="en-GB"/>
          </a:p>
        </p:txBody>
      </p:sp>
      <p:sp>
        <p:nvSpPr>
          <p:cNvPr id="6" name="Text Placeholder 5">
            <a:extLst>
              <a:ext uri="{FF2B5EF4-FFF2-40B4-BE49-F238E27FC236}">
                <a16:creationId xmlns:a16="http://schemas.microsoft.com/office/drawing/2014/main" id="{335CB4CD-18A6-57C4-933F-2FAE5AC95ECB}"/>
              </a:ext>
            </a:extLst>
          </p:cNvPr>
          <p:cNvSpPr>
            <a:spLocks noGrp="1"/>
          </p:cNvSpPr>
          <p:nvPr>
            <p:ph type="body" sz="quarter" idx="13"/>
          </p:nvPr>
        </p:nvSpPr>
        <p:spPr/>
        <p:txBody>
          <a:bodyPr/>
          <a:lstStyle/>
          <a:p>
            <a:r>
              <a:rPr lang="en-US"/>
              <a:t>Control limits</a:t>
            </a:r>
          </a:p>
        </p:txBody>
      </p:sp>
      <p:pic>
        <p:nvPicPr>
          <p:cNvPr id="59" name="!!Blankchart">
            <a:extLst>
              <a:ext uri="{FF2B5EF4-FFF2-40B4-BE49-F238E27FC236}">
                <a16:creationId xmlns:a16="http://schemas.microsoft.com/office/drawing/2014/main" id="{D7A547A5-2A6E-479F-37FD-0219A99C1605}"/>
              </a:ext>
            </a:extLst>
          </p:cNvPr>
          <p:cNvPicPr>
            <a:picLocks noChangeAspect="1"/>
          </p:cNvPicPr>
          <p:nvPr/>
        </p:nvPicPr>
        <p:blipFill>
          <a:blip r:embed="rId6"/>
          <a:stretch>
            <a:fillRect/>
          </a:stretch>
        </p:blipFill>
        <p:spPr>
          <a:xfrm>
            <a:off x="1403003" y="1497137"/>
            <a:ext cx="10236199" cy="4305299"/>
          </a:xfrm>
          <a:prstGeom prst="rect">
            <a:avLst/>
          </a:prstGeom>
        </p:spPr>
      </p:pic>
      <p:pic>
        <p:nvPicPr>
          <p:cNvPr id="34" name="whole curve">
            <a:extLst>
              <a:ext uri="{FF2B5EF4-FFF2-40B4-BE49-F238E27FC236}">
                <a16:creationId xmlns:a16="http://schemas.microsoft.com/office/drawing/2014/main" id="{F70523DB-F38B-9DD5-B131-9782DA63C6AB}"/>
              </a:ext>
            </a:extLst>
          </p:cNvPr>
          <p:cNvPicPr>
            <a:picLocks noChangeAspect="1"/>
          </p:cNvPicPr>
          <p:nvPr/>
        </p:nvPicPr>
        <p:blipFill>
          <a:blip r:embed="rId7"/>
          <a:stretch>
            <a:fillRect/>
          </a:stretch>
        </p:blipFill>
        <p:spPr>
          <a:xfrm>
            <a:off x="1417347" y="1544411"/>
            <a:ext cx="10198100" cy="3987800"/>
          </a:xfrm>
          <a:prstGeom prst="rect">
            <a:avLst/>
          </a:prstGeom>
        </p:spPr>
      </p:pic>
      <p:sp>
        <p:nvSpPr>
          <p:cNvPr id="60" name="Rectangle 59">
            <a:extLst>
              <a:ext uri="{FF2B5EF4-FFF2-40B4-BE49-F238E27FC236}">
                <a16:creationId xmlns:a16="http://schemas.microsoft.com/office/drawing/2014/main" id="{8304F4C2-2504-B8DD-DA51-6ABC2C3D55EB}"/>
              </a:ext>
            </a:extLst>
          </p:cNvPr>
          <p:cNvSpPr/>
          <p:nvPr/>
        </p:nvSpPr>
        <p:spPr>
          <a:xfrm>
            <a:off x="1311088" y="5681382"/>
            <a:ext cx="10414747" cy="121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6" name="Dividers">
            <a:extLst>
              <a:ext uri="{FF2B5EF4-FFF2-40B4-BE49-F238E27FC236}">
                <a16:creationId xmlns:a16="http://schemas.microsoft.com/office/drawing/2014/main" id="{FCB7AD5F-0529-617B-B548-8F6764092FBC}"/>
              </a:ext>
            </a:extLst>
          </p:cNvPr>
          <p:cNvPicPr>
            <a:picLocks noChangeAspect="1"/>
          </p:cNvPicPr>
          <p:nvPr/>
        </p:nvPicPr>
        <p:blipFill>
          <a:blip r:embed="rId8"/>
          <a:srcRect/>
          <a:stretch/>
        </p:blipFill>
        <p:spPr>
          <a:xfrm>
            <a:off x="2395724" y="1508259"/>
            <a:ext cx="8191500" cy="4279900"/>
          </a:xfrm>
          <a:prstGeom prst="rect">
            <a:avLst/>
          </a:prstGeom>
        </p:spPr>
      </p:pic>
      <p:pic>
        <p:nvPicPr>
          <p:cNvPr id="14" name="Mask">
            <a:extLst>
              <a:ext uri="{FF2B5EF4-FFF2-40B4-BE49-F238E27FC236}">
                <a16:creationId xmlns:a16="http://schemas.microsoft.com/office/drawing/2014/main" id="{3C739A76-CBA9-5890-EB7E-0EB951C79810}"/>
              </a:ext>
            </a:extLst>
          </p:cNvPr>
          <p:cNvPicPr>
            <a:picLocks noChangeAspect="1"/>
          </p:cNvPicPr>
          <p:nvPr/>
        </p:nvPicPr>
        <p:blipFill>
          <a:blip r:embed="rId9"/>
          <a:stretch>
            <a:fillRect/>
          </a:stretch>
        </p:blipFill>
        <p:spPr>
          <a:xfrm>
            <a:off x="1060270" y="1393999"/>
            <a:ext cx="10871200" cy="4140200"/>
          </a:xfrm>
          <a:prstGeom prst="rect">
            <a:avLst/>
          </a:prstGeom>
        </p:spPr>
      </p:pic>
      <p:sp>
        <p:nvSpPr>
          <p:cNvPr id="15" name="Mask2">
            <a:extLst>
              <a:ext uri="{FF2B5EF4-FFF2-40B4-BE49-F238E27FC236}">
                <a16:creationId xmlns:a16="http://schemas.microsoft.com/office/drawing/2014/main" id="{035510F0-25B8-AE22-D3AD-4CA53CF035AD}"/>
              </a:ext>
            </a:extLst>
          </p:cNvPr>
          <p:cNvSpPr/>
          <p:nvPr/>
        </p:nvSpPr>
        <p:spPr>
          <a:xfrm>
            <a:off x="975360" y="-304800"/>
            <a:ext cx="10956110" cy="18130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Curve">
            <a:extLst>
              <a:ext uri="{FF2B5EF4-FFF2-40B4-BE49-F238E27FC236}">
                <a16:creationId xmlns:a16="http://schemas.microsoft.com/office/drawing/2014/main" id="{FF17358F-7903-6D99-24DC-C407766B6662}"/>
              </a:ext>
            </a:extLst>
          </p:cNvPr>
          <p:cNvPicPr>
            <a:picLocks noChangeAspect="1"/>
          </p:cNvPicPr>
          <p:nvPr/>
        </p:nvPicPr>
        <p:blipFill>
          <a:blip r:embed="rId10"/>
          <a:stretch>
            <a:fillRect/>
          </a:stretch>
        </p:blipFill>
        <p:spPr>
          <a:xfrm>
            <a:off x="1396206" y="1520825"/>
            <a:ext cx="10236200" cy="4025900"/>
          </a:xfrm>
          <a:prstGeom prst="rect">
            <a:avLst/>
          </a:prstGeom>
        </p:spPr>
      </p:pic>
      <p:sp>
        <p:nvSpPr>
          <p:cNvPr id="2" name="Title 1">
            <a:extLst>
              <a:ext uri="{FF2B5EF4-FFF2-40B4-BE49-F238E27FC236}">
                <a16:creationId xmlns:a16="http://schemas.microsoft.com/office/drawing/2014/main" id="{0678E656-192D-E87E-C1BC-30F0A071A87A}"/>
              </a:ext>
            </a:extLst>
          </p:cNvPr>
          <p:cNvSpPr>
            <a:spLocks noGrp="1"/>
          </p:cNvSpPr>
          <p:nvPr>
            <p:ph type="title"/>
          </p:nvPr>
        </p:nvSpPr>
        <p:spPr/>
        <p:txBody>
          <a:bodyPr/>
          <a:lstStyle/>
          <a:p>
            <a:r>
              <a:rPr lang="en-US"/>
              <a:t>Control limits</a:t>
            </a:r>
          </a:p>
        </p:txBody>
      </p:sp>
      <p:grpSp>
        <p:nvGrpSpPr>
          <p:cNvPr id="25" name="!!xaxis">
            <a:extLst>
              <a:ext uri="{FF2B5EF4-FFF2-40B4-BE49-F238E27FC236}">
                <a16:creationId xmlns:a16="http://schemas.microsoft.com/office/drawing/2014/main" id="{1BC64DC5-D2E4-62B6-FDBD-7E255202B2C6}"/>
              </a:ext>
            </a:extLst>
          </p:cNvPr>
          <p:cNvGrpSpPr/>
          <p:nvPr/>
        </p:nvGrpSpPr>
        <p:grpSpPr>
          <a:xfrm>
            <a:off x="2037819" y="6018663"/>
            <a:ext cx="8938752" cy="369332"/>
            <a:chOff x="2037819" y="6018663"/>
            <a:chExt cx="8938752" cy="369332"/>
          </a:xfrm>
        </p:grpSpPr>
        <p:sp>
          <p:nvSpPr>
            <p:cNvPr id="17" name="!!0">
              <a:extLst>
                <a:ext uri="{FF2B5EF4-FFF2-40B4-BE49-F238E27FC236}">
                  <a16:creationId xmlns:a16="http://schemas.microsoft.com/office/drawing/2014/main" id="{51CF92EA-8420-C3AC-C689-EB9E0B6E2DDB}"/>
                </a:ext>
              </a:extLst>
            </p:cNvPr>
            <p:cNvSpPr txBox="1"/>
            <p:nvPr/>
          </p:nvSpPr>
          <p:spPr>
            <a:xfrm>
              <a:off x="6151212"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0</a:t>
              </a:r>
            </a:p>
          </p:txBody>
        </p:sp>
        <p:sp>
          <p:nvSpPr>
            <p:cNvPr id="18" name="!!+1">
              <a:extLst>
                <a:ext uri="{FF2B5EF4-FFF2-40B4-BE49-F238E27FC236}">
                  <a16:creationId xmlns:a16="http://schemas.microsoft.com/office/drawing/2014/main" id="{EB638208-94CC-307E-5E9C-C7E3B4BA6136}"/>
                </a:ext>
              </a:extLst>
            </p:cNvPr>
            <p:cNvSpPr txBox="1"/>
            <p:nvPr/>
          </p:nvSpPr>
          <p:spPr>
            <a:xfrm>
              <a:off x="7457498"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+1</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19" name="!!+2">
              <a:extLst>
                <a:ext uri="{FF2B5EF4-FFF2-40B4-BE49-F238E27FC236}">
                  <a16:creationId xmlns:a16="http://schemas.microsoft.com/office/drawing/2014/main" id="{C74962A2-77B8-2153-86D2-53078DC2165E}"/>
                </a:ext>
              </a:extLst>
            </p:cNvPr>
            <p:cNvSpPr txBox="1"/>
            <p:nvPr/>
          </p:nvSpPr>
          <p:spPr>
            <a:xfrm>
              <a:off x="8670281"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+2</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20" name="!!+3">
              <a:extLst>
                <a:ext uri="{FF2B5EF4-FFF2-40B4-BE49-F238E27FC236}">
                  <a16:creationId xmlns:a16="http://schemas.microsoft.com/office/drawing/2014/main" id="{C14B8CAE-8845-B70A-3652-37B50A6B0C4D}"/>
                </a:ext>
              </a:extLst>
            </p:cNvPr>
            <p:cNvSpPr txBox="1"/>
            <p:nvPr/>
          </p:nvSpPr>
          <p:spPr>
            <a:xfrm>
              <a:off x="10251969"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+3</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22" name="!!-1">
              <a:extLst>
                <a:ext uri="{FF2B5EF4-FFF2-40B4-BE49-F238E27FC236}">
                  <a16:creationId xmlns:a16="http://schemas.microsoft.com/office/drawing/2014/main" id="{1159D025-964B-E939-8454-0AE8C0477BAA}"/>
                </a:ext>
              </a:extLst>
            </p:cNvPr>
            <p:cNvSpPr txBox="1"/>
            <p:nvPr/>
          </p:nvSpPr>
          <p:spPr>
            <a:xfrm>
              <a:off x="4887553"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-1</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23" name="!!-2">
              <a:extLst>
                <a:ext uri="{FF2B5EF4-FFF2-40B4-BE49-F238E27FC236}">
                  <a16:creationId xmlns:a16="http://schemas.microsoft.com/office/drawing/2014/main" id="{2D929929-60F2-7D7C-3755-6B03A00EA405}"/>
                </a:ext>
              </a:extLst>
            </p:cNvPr>
            <p:cNvSpPr txBox="1"/>
            <p:nvPr/>
          </p:nvSpPr>
          <p:spPr>
            <a:xfrm>
              <a:off x="3568892"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-2</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24" name="!!-3">
              <a:extLst>
                <a:ext uri="{FF2B5EF4-FFF2-40B4-BE49-F238E27FC236}">
                  <a16:creationId xmlns:a16="http://schemas.microsoft.com/office/drawing/2014/main" id="{F4D78F62-BB25-8F01-0060-96427490AA83}"/>
                </a:ext>
              </a:extLst>
            </p:cNvPr>
            <p:cNvSpPr txBox="1"/>
            <p:nvPr/>
          </p:nvSpPr>
          <p:spPr>
            <a:xfrm>
              <a:off x="2037819"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-3</a:t>
              </a:r>
              <a:r>
                <a:rPr lang="el-GR">
                  <a:solidFill>
                    <a:schemeClr val="accent6"/>
                  </a:solidFill>
                  <a:latin typeface="DM Sans" pitchFamily="2" charset="77"/>
                </a:rPr>
                <a:t>σ</a:t>
              </a:r>
              <a:endParaRPr lang="en-US">
                <a:solidFill>
                  <a:schemeClr val="accent6"/>
                </a:solidFill>
                <a:latin typeface="DM Sans" pitchFamily="2" charset="77"/>
              </a:endParaRPr>
            </a:p>
          </p:txBody>
        </p:sp>
      </p:grpSp>
      <p:grpSp>
        <p:nvGrpSpPr>
          <p:cNvPr id="32" name="Group 31">
            <a:extLst>
              <a:ext uri="{FF2B5EF4-FFF2-40B4-BE49-F238E27FC236}">
                <a16:creationId xmlns:a16="http://schemas.microsoft.com/office/drawing/2014/main" id="{3630A55D-7A69-D103-27C8-30C407043B16}"/>
              </a:ext>
            </a:extLst>
          </p:cNvPr>
          <p:cNvGrpSpPr/>
          <p:nvPr/>
        </p:nvGrpSpPr>
        <p:grpSpPr>
          <a:xfrm>
            <a:off x="2678986" y="3586864"/>
            <a:ext cx="7637224" cy="1707244"/>
            <a:chOff x="2678986" y="3586864"/>
            <a:chExt cx="7637224" cy="1707244"/>
          </a:xfrm>
        </p:grpSpPr>
        <p:sp>
          <p:nvSpPr>
            <p:cNvPr id="26" name="TextBox 25">
              <a:extLst>
                <a:ext uri="{FF2B5EF4-FFF2-40B4-BE49-F238E27FC236}">
                  <a16:creationId xmlns:a16="http://schemas.microsoft.com/office/drawing/2014/main" id="{E4037081-612D-2022-AD2D-BE6D4D72661E}"/>
                </a:ext>
              </a:extLst>
            </p:cNvPr>
            <p:cNvSpPr txBox="1"/>
            <p:nvPr/>
          </p:nvSpPr>
          <p:spPr>
            <a:xfrm>
              <a:off x="5402936" y="3586864"/>
              <a:ext cx="889914" cy="369332"/>
            </a:xfrm>
            <a:prstGeom prst="rect">
              <a:avLst/>
            </a:prstGeom>
            <a:noFill/>
          </p:spPr>
          <p:txBody>
            <a:bodyPr wrap="square" rtlCol="0">
              <a:noAutofit/>
            </a:bodyPr>
            <a:lstStyle/>
            <a:p>
              <a:pPr algn="ctr"/>
              <a:r>
                <a:rPr lang="en-GB" b="1">
                  <a:solidFill>
                    <a:schemeClr val="accent4"/>
                  </a:solidFill>
                  <a:latin typeface="DM Sans" pitchFamily="2" charset="77"/>
                </a:rPr>
                <a:t>34.1%</a:t>
              </a:r>
              <a:endParaRPr lang="en-US" b="1">
                <a:solidFill>
                  <a:schemeClr val="accent4"/>
                </a:solidFill>
                <a:latin typeface="DM Sans" pitchFamily="2" charset="77"/>
              </a:endParaRPr>
            </a:p>
          </p:txBody>
        </p:sp>
        <p:sp>
          <p:nvSpPr>
            <p:cNvPr id="27" name="TextBox 26">
              <a:extLst>
                <a:ext uri="{FF2B5EF4-FFF2-40B4-BE49-F238E27FC236}">
                  <a16:creationId xmlns:a16="http://schemas.microsoft.com/office/drawing/2014/main" id="{6CFAACF9-E196-7BC0-DA5A-0518D4D9A7E9}"/>
                </a:ext>
              </a:extLst>
            </p:cNvPr>
            <p:cNvSpPr txBox="1"/>
            <p:nvPr/>
          </p:nvSpPr>
          <p:spPr>
            <a:xfrm>
              <a:off x="6721597" y="3586864"/>
              <a:ext cx="889914" cy="369332"/>
            </a:xfrm>
            <a:prstGeom prst="rect">
              <a:avLst/>
            </a:prstGeom>
            <a:noFill/>
          </p:spPr>
          <p:txBody>
            <a:bodyPr wrap="square" rtlCol="0">
              <a:noAutofit/>
            </a:bodyPr>
            <a:lstStyle/>
            <a:p>
              <a:pPr algn="ctr"/>
              <a:r>
                <a:rPr lang="en-GB" b="1">
                  <a:solidFill>
                    <a:schemeClr val="accent4"/>
                  </a:solidFill>
                  <a:latin typeface="DM Sans" pitchFamily="2" charset="77"/>
                </a:rPr>
                <a:t>34.1%</a:t>
              </a:r>
              <a:endParaRPr lang="en-US" b="1">
                <a:solidFill>
                  <a:schemeClr val="accent4"/>
                </a:solidFill>
                <a:latin typeface="DM Sans" pitchFamily="2" charset="77"/>
              </a:endParaRPr>
            </a:p>
          </p:txBody>
        </p:sp>
        <p:sp>
          <p:nvSpPr>
            <p:cNvPr id="28" name="TextBox 27">
              <a:extLst>
                <a:ext uri="{FF2B5EF4-FFF2-40B4-BE49-F238E27FC236}">
                  <a16:creationId xmlns:a16="http://schemas.microsoft.com/office/drawing/2014/main" id="{FC99BE08-E424-ABF5-477D-4691F145C235}"/>
                </a:ext>
              </a:extLst>
            </p:cNvPr>
            <p:cNvSpPr txBox="1"/>
            <p:nvPr/>
          </p:nvSpPr>
          <p:spPr>
            <a:xfrm>
              <a:off x="7972882" y="4924776"/>
              <a:ext cx="889914" cy="369332"/>
            </a:xfrm>
            <a:prstGeom prst="rect">
              <a:avLst/>
            </a:prstGeom>
            <a:noFill/>
          </p:spPr>
          <p:txBody>
            <a:bodyPr wrap="square" rtlCol="0">
              <a:noAutofit/>
            </a:bodyPr>
            <a:lstStyle/>
            <a:p>
              <a:pPr algn="ctr"/>
              <a:r>
                <a:rPr lang="en-GB" b="1">
                  <a:solidFill>
                    <a:schemeClr val="accent4">
                      <a:alpha val="60000"/>
                    </a:schemeClr>
                  </a:solidFill>
                  <a:latin typeface="DM Sans" pitchFamily="2" charset="77"/>
                </a:rPr>
                <a:t>13.6%</a:t>
              </a:r>
              <a:endParaRPr lang="en-US" b="1">
                <a:solidFill>
                  <a:schemeClr val="accent4">
                    <a:alpha val="60000"/>
                  </a:schemeClr>
                </a:solidFill>
                <a:latin typeface="DM Sans" pitchFamily="2" charset="77"/>
              </a:endParaRPr>
            </a:p>
          </p:txBody>
        </p:sp>
        <p:sp>
          <p:nvSpPr>
            <p:cNvPr id="29" name="TextBox 28">
              <a:extLst>
                <a:ext uri="{FF2B5EF4-FFF2-40B4-BE49-F238E27FC236}">
                  <a16:creationId xmlns:a16="http://schemas.microsoft.com/office/drawing/2014/main" id="{B121A6A9-7669-E92B-6FA6-3BEF6AAE193C}"/>
                </a:ext>
              </a:extLst>
            </p:cNvPr>
            <p:cNvSpPr txBox="1"/>
            <p:nvPr/>
          </p:nvSpPr>
          <p:spPr>
            <a:xfrm>
              <a:off x="4132402" y="4924776"/>
              <a:ext cx="889914" cy="369332"/>
            </a:xfrm>
            <a:prstGeom prst="rect">
              <a:avLst/>
            </a:prstGeom>
            <a:noFill/>
          </p:spPr>
          <p:txBody>
            <a:bodyPr wrap="square" rtlCol="0">
              <a:noAutofit/>
            </a:bodyPr>
            <a:lstStyle/>
            <a:p>
              <a:pPr algn="ctr"/>
              <a:r>
                <a:rPr lang="en-GB" b="1">
                  <a:solidFill>
                    <a:schemeClr val="accent4">
                      <a:alpha val="60000"/>
                    </a:schemeClr>
                  </a:solidFill>
                  <a:latin typeface="DM Sans" pitchFamily="2" charset="77"/>
                </a:rPr>
                <a:t>13.6%</a:t>
              </a:r>
              <a:endParaRPr lang="en-US" b="1">
                <a:solidFill>
                  <a:schemeClr val="accent4">
                    <a:alpha val="60000"/>
                  </a:schemeClr>
                </a:solidFill>
                <a:latin typeface="DM Sans" pitchFamily="2" charset="77"/>
              </a:endParaRPr>
            </a:p>
          </p:txBody>
        </p:sp>
        <p:sp>
          <p:nvSpPr>
            <p:cNvPr id="30" name="TextBox 29">
              <a:extLst>
                <a:ext uri="{FF2B5EF4-FFF2-40B4-BE49-F238E27FC236}">
                  <a16:creationId xmlns:a16="http://schemas.microsoft.com/office/drawing/2014/main" id="{E31D7A35-7CB0-C8E3-D4C2-4D922A4AF9CD}"/>
                </a:ext>
              </a:extLst>
            </p:cNvPr>
            <p:cNvSpPr txBox="1"/>
            <p:nvPr/>
          </p:nvSpPr>
          <p:spPr>
            <a:xfrm>
              <a:off x="9426296" y="4549390"/>
              <a:ext cx="889914" cy="369332"/>
            </a:xfrm>
            <a:prstGeom prst="rect">
              <a:avLst/>
            </a:prstGeom>
            <a:solidFill>
              <a:schemeClr val="accent4">
                <a:alpha val="5000"/>
              </a:schemeClr>
            </a:solidFill>
          </p:spPr>
          <p:txBody>
            <a:bodyPr wrap="square" rtlCol="0">
              <a:noAutofit/>
            </a:bodyPr>
            <a:lstStyle/>
            <a:p>
              <a:pPr algn="ctr"/>
              <a:r>
                <a:rPr lang="en-GB" b="1">
                  <a:solidFill>
                    <a:schemeClr val="accent4">
                      <a:alpha val="60000"/>
                    </a:schemeClr>
                  </a:solidFill>
                  <a:latin typeface="DM Sans" pitchFamily="2" charset="77"/>
                </a:rPr>
                <a:t>2.1%</a:t>
              </a:r>
              <a:endParaRPr lang="en-US" b="1">
                <a:solidFill>
                  <a:schemeClr val="accent4">
                    <a:alpha val="60000"/>
                  </a:schemeClr>
                </a:solidFill>
                <a:latin typeface="DM Sans" pitchFamily="2" charset="77"/>
              </a:endParaRPr>
            </a:p>
          </p:txBody>
        </p:sp>
        <p:sp>
          <p:nvSpPr>
            <p:cNvPr id="31" name="TextBox 30">
              <a:extLst>
                <a:ext uri="{FF2B5EF4-FFF2-40B4-BE49-F238E27FC236}">
                  <a16:creationId xmlns:a16="http://schemas.microsoft.com/office/drawing/2014/main" id="{B3E848B9-88EF-BAC4-D2F8-3EA7FFE8ACA3}"/>
                </a:ext>
              </a:extLst>
            </p:cNvPr>
            <p:cNvSpPr txBox="1"/>
            <p:nvPr/>
          </p:nvSpPr>
          <p:spPr>
            <a:xfrm>
              <a:off x="2678986" y="4549390"/>
              <a:ext cx="889914" cy="369332"/>
            </a:xfrm>
            <a:prstGeom prst="rect">
              <a:avLst/>
            </a:prstGeom>
            <a:solidFill>
              <a:schemeClr val="accent4">
                <a:alpha val="5000"/>
              </a:schemeClr>
            </a:solidFill>
          </p:spPr>
          <p:txBody>
            <a:bodyPr wrap="square" rtlCol="0">
              <a:noAutofit/>
            </a:bodyPr>
            <a:lstStyle/>
            <a:p>
              <a:pPr algn="ctr"/>
              <a:r>
                <a:rPr lang="en-GB" b="1">
                  <a:solidFill>
                    <a:schemeClr val="accent4">
                      <a:alpha val="60000"/>
                    </a:schemeClr>
                  </a:solidFill>
                  <a:latin typeface="DM Sans" pitchFamily="2" charset="77"/>
                </a:rPr>
                <a:t>2.1%</a:t>
              </a:r>
              <a:endParaRPr lang="en-US" b="1">
                <a:solidFill>
                  <a:schemeClr val="accent4">
                    <a:alpha val="60000"/>
                  </a:schemeClr>
                </a:solidFill>
                <a:latin typeface="DM Sans" pitchFamily="2" charset="77"/>
              </a:endParaRPr>
            </a:p>
          </p:txBody>
        </p:sp>
      </p:grpSp>
      <p:grpSp>
        <p:nvGrpSpPr>
          <p:cNvPr id="56" name="Group 55">
            <a:extLst>
              <a:ext uri="{FF2B5EF4-FFF2-40B4-BE49-F238E27FC236}">
                <a16:creationId xmlns:a16="http://schemas.microsoft.com/office/drawing/2014/main" id="{BC5E7CA8-6FE7-C7D5-FDCE-F8B3CE9A4691}"/>
              </a:ext>
            </a:extLst>
          </p:cNvPr>
          <p:cNvGrpSpPr/>
          <p:nvPr/>
        </p:nvGrpSpPr>
        <p:grpSpPr>
          <a:xfrm>
            <a:off x="5287784" y="3215544"/>
            <a:ext cx="2446124" cy="369332"/>
            <a:chOff x="5287784" y="3215544"/>
            <a:chExt cx="2446124" cy="369332"/>
          </a:xfrm>
        </p:grpSpPr>
        <p:sp>
          <p:nvSpPr>
            <p:cNvPr id="35" name="TextBox 34">
              <a:extLst>
                <a:ext uri="{FF2B5EF4-FFF2-40B4-BE49-F238E27FC236}">
                  <a16:creationId xmlns:a16="http://schemas.microsoft.com/office/drawing/2014/main" id="{FC861C40-5522-F244-AAEC-0DC5BA5DC4CF}"/>
                </a:ext>
              </a:extLst>
            </p:cNvPr>
            <p:cNvSpPr txBox="1"/>
            <p:nvPr/>
          </p:nvSpPr>
          <p:spPr>
            <a:xfrm>
              <a:off x="6052004" y="3215544"/>
              <a:ext cx="889914" cy="369332"/>
            </a:xfrm>
            <a:prstGeom prst="rect">
              <a:avLst/>
            </a:prstGeom>
            <a:solidFill>
              <a:srgbClr val="A4DDD7"/>
            </a:solidFill>
          </p:spPr>
          <p:txBody>
            <a:bodyPr wrap="square" lIns="0" rIns="0" rtlCol="0">
              <a:noAutofit/>
            </a:bodyPr>
            <a:lstStyle/>
            <a:p>
              <a:pPr algn="ctr"/>
              <a:r>
                <a:rPr lang="en-GB" b="1">
                  <a:solidFill>
                    <a:schemeClr val="accent5"/>
                  </a:solidFill>
                  <a:latin typeface="DM Sans" pitchFamily="2" charset="77"/>
                </a:rPr>
                <a:t>68.2%</a:t>
              </a:r>
              <a:endParaRPr lang="en-US" b="1">
                <a:solidFill>
                  <a:schemeClr val="accent5"/>
                </a:solidFill>
                <a:latin typeface="DM Sans" pitchFamily="2" charset="77"/>
              </a:endParaRPr>
            </a:p>
          </p:txBody>
        </p:sp>
        <p:cxnSp>
          <p:nvCxnSpPr>
            <p:cNvPr id="37" name="Straight Arrow Connector 36">
              <a:extLst>
                <a:ext uri="{FF2B5EF4-FFF2-40B4-BE49-F238E27FC236}">
                  <a16:creationId xmlns:a16="http://schemas.microsoft.com/office/drawing/2014/main" id="{507482B0-1F4E-3318-EA2A-DAA5091BB2AE}"/>
                </a:ext>
              </a:extLst>
            </p:cNvPr>
            <p:cNvCxnSpPr>
              <a:cxnSpLocks/>
              <a:stCxn id="35" idx="1"/>
            </p:cNvCxnSpPr>
            <p:nvPr/>
          </p:nvCxnSpPr>
          <p:spPr>
            <a:xfrm flipH="1">
              <a:off x="5287784" y="3400210"/>
              <a:ext cx="764220" cy="1496"/>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4AF14D9-DE01-5E7D-6C04-D4658A478A41}"/>
                </a:ext>
              </a:extLst>
            </p:cNvPr>
            <p:cNvCxnSpPr>
              <a:cxnSpLocks/>
            </p:cNvCxnSpPr>
            <p:nvPr/>
          </p:nvCxnSpPr>
          <p:spPr>
            <a:xfrm>
              <a:off x="6948565" y="3400210"/>
              <a:ext cx="78534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8F9A9F6E-8CB9-04FD-D062-7C19EB193C7B}"/>
              </a:ext>
            </a:extLst>
          </p:cNvPr>
          <p:cNvGrpSpPr/>
          <p:nvPr/>
        </p:nvGrpSpPr>
        <p:grpSpPr>
          <a:xfrm>
            <a:off x="4015837" y="5022912"/>
            <a:ext cx="5005535" cy="369332"/>
            <a:chOff x="4015837" y="5022912"/>
            <a:chExt cx="5005535" cy="369332"/>
          </a:xfrm>
        </p:grpSpPr>
        <p:sp>
          <p:nvSpPr>
            <p:cNvPr id="45" name="TextBox 44">
              <a:extLst>
                <a:ext uri="{FF2B5EF4-FFF2-40B4-BE49-F238E27FC236}">
                  <a16:creationId xmlns:a16="http://schemas.microsoft.com/office/drawing/2014/main" id="{363A7DB3-3C54-5ECE-3C14-D4CA6C0EEA78}"/>
                </a:ext>
              </a:extLst>
            </p:cNvPr>
            <p:cNvSpPr txBox="1"/>
            <p:nvPr/>
          </p:nvSpPr>
          <p:spPr>
            <a:xfrm>
              <a:off x="6052004" y="5022912"/>
              <a:ext cx="889914" cy="369332"/>
            </a:xfrm>
            <a:prstGeom prst="rect">
              <a:avLst/>
            </a:prstGeom>
            <a:solidFill>
              <a:srgbClr val="A4DDD7"/>
            </a:solidFill>
          </p:spPr>
          <p:txBody>
            <a:bodyPr wrap="square" lIns="0" rIns="0" rtlCol="0">
              <a:noAutofit/>
            </a:bodyPr>
            <a:lstStyle/>
            <a:p>
              <a:pPr algn="ctr"/>
              <a:r>
                <a:rPr lang="en-GB" b="1">
                  <a:solidFill>
                    <a:schemeClr val="accent5"/>
                  </a:solidFill>
                  <a:latin typeface="DM Sans" pitchFamily="2" charset="77"/>
                </a:rPr>
                <a:t>95.4%</a:t>
              </a:r>
              <a:endParaRPr lang="en-US" b="1">
                <a:solidFill>
                  <a:schemeClr val="accent5"/>
                </a:solidFill>
                <a:latin typeface="DM Sans" pitchFamily="2" charset="77"/>
              </a:endParaRPr>
            </a:p>
          </p:txBody>
        </p:sp>
        <p:cxnSp>
          <p:nvCxnSpPr>
            <p:cNvPr id="46" name="Straight Arrow Connector 45">
              <a:extLst>
                <a:ext uri="{FF2B5EF4-FFF2-40B4-BE49-F238E27FC236}">
                  <a16:creationId xmlns:a16="http://schemas.microsoft.com/office/drawing/2014/main" id="{DA595C75-9073-0195-D8E0-7C894DF0686D}"/>
                </a:ext>
              </a:extLst>
            </p:cNvPr>
            <p:cNvCxnSpPr>
              <a:cxnSpLocks/>
              <a:stCxn id="45" idx="1"/>
            </p:cNvCxnSpPr>
            <p:nvPr/>
          </p:nvCxnSpPr>
          <p:spPr>
            <a:xfrm flipH="1">
              <a:off x="4015837" y="5207578"/>
              <a:ext cx="2036167"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8E39EF0-CF8B-8538-DE31-DB48BD85B0F7}"/>
                </a:ext>
              </a:extLst>
            </p:cNvPr>
            <p:cNvCxnSpPr>
              <a:cxnSpLocks/>
            </p:cNvCxnSpPr>
            <p:nvPr/>
          </p:nvCxnSpPr>
          <p:spPr>
            <a:xfrm>
              <a:off x="6948565" y="5207578"/>
              <a:ext cx="2072807"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7E2DCC4-E8B6-7ECB-0A60-DF29B269142F}"/>
              </a:ext>
            </a:extLst>
          </p:cNvPr>
          <p:cNvGrpSpPr/>
          <p:nvPr/>
        </p:nvGrpSpPr>
        <p:grpSpPr>
          <a:xfrm>
            <a:off x="2395724" y="5773006"/>
            <a:ext cx="8191500" cy="369332"/>
            <a:chOff x="2395724" y="5773006"/>
            <a:chExt cx="8191500" cy="369332"/>
          </a:xfrm>
        </p:grpSpPr>
        <p:sp>
          <p:nvSpPr>
            <p:cNvPr id="51" name="TextBox 50">
              <a:extLst>
                <a:ext uri="{FF2B5EF4-FFF2-40B4-BE49-F238E27FC236}">
                  <a16:creationId xmlns:a16="http://schemas.microsoft.com/office/drawing/2014/main" id="{F234F692-F4C9-4D5B-3767-5836015A1315}"/>
                </a:ext>
              </a:extLst>
            </p:cNvPr>
            <p:cNvSpPr txBox="1"/>
            <p:nvPr/>
          </p:nvSpPr>
          <p:spPr>
            <a:xfrm>
              <a:off x="6052004" y="5773006"/>
              <a:ext cx="889914" cy="369332"/>
            </a:xfrm>
            <a:prstGeom prst="rect">
              <a:avLst/>
            </a:prstGeom>
            <a:noFill/>
          </p:spPr>
          <p:txBody>
            <a:bodyPr wrap="square" lIns="0" rIns="0" rtlCol="0">
              <a:noAutofit/>
            </a:bodyPr>
            <a:lstStyle/>
            <a:p>
              <a:pPr algn="ctr"/>
              <a:r>
                <a:rPr lang="en-GB" b="1">
                  <a:solidFill>
                    <a:schemeClr val="accent5"/>
                  </a:solidFill>
                  <a:latin typeface="DM Sans" pitchFamily="2" charset="77"/>
                </a:rPr>
                <a:t>99.7%</a:t>
              </a:r>
              <a:endParaRPr lang="en-US" b="1">
                <a:solidFill>
                  <a:schemeClr val="accent5"/>
                </a:solidFill>
                <a:latin typeface="DM Sans" pitchFamily="2" charset="77"/>
              </a:endParaRPr>
            </a:p>
          </p:txBody>
        </p:sp>
        <p:cxnSp>
          <p:nvCxnSpPr>
            <p:cNvPr id="52" name="Straight Arrow Connector 51">
              <a:extLst>
                <a:ext uri="{FF2B5EF4-FFF2-40B4-BE49-F238E27FC236}">
                  <a16:creationId xmlns:a16="http://schemas.microsoft.com/office/drawing/2014/main" id="{0972C164-11BF-B06A-CD19-6FAD8353A7A6}"/>
                </a:ext>
              </a:extLst>
            </p:cNvPr>
            <p:cNvCxnSpPr>
              <a:cxnSpLocks/>
              <a:stCxn id="51" idx="1"/>
            </p:cNvCxnSpPr>
            <p:nvPr/>
          </p:nvCxnSpPr>
          <p:spPr>
            <a:xfrm flipH="1">
              <a:off x="2395724" y="5957672"/>
              <a:ext cx="3656280"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57FBFAA-F466-08E4-9F2A-F762818F6604}"/>
                </a:ext>
              </a:extLst>
            </p:cNvPr>
            <p:cNvCxnSpPr>
              <a:cxnSpLocks/>
            </p:cNvCxnSpPr>
            <p:nvPr/>
          </p:nvCxnSpPr>
          <p:spPr>
            <a:xfrm>
              <a:off x="6948565" y="5957672"/>
              <a:ext cx="3638659"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304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anim calcmode="lin" valueType="num">
                                      <p:cBhvr>
                                        <p:cTn id="12" dur="2000" fill="hold"/>
                                        <p:tgtEl>
                                          <p:spTgt spid="11"/>
                                        </p:tgtEl>
                                        <p:attrNameLst>
                                          <p:attrName>ppt_x</p:attrName>
                                        </p:attrNameLst>
                                      </p:cBhvr>
                                      <p:tavLst>
                                        <p:tav tm="0">
                                          <p:val>
                                            <p:strVal val="#ppt_x"/>
                                          </p:val>
                                        </p:tav>
                                        <p:tav tm="100000">
                                          <p:val>
                                            <p:strVal val="#ppt_x"/>
                                          </p:val>
                                        </p:tav>
                                      </p:tavLst>
                                    </p:anim>
                                    <p:anim calcmode="lin" valueType="num">
                                      <p:cBhvr>
                                        <p:cTn id="13" dur="2000" fill="hold"/>
                                        <p:tgtEl>
                                          <p:spTgt spid="11"/>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anim calcmode="lin" valueType="num">
                                      <p:cBhvr>
                                        <p:cTn id="17" dur="2000" fill="hold"/>
                                        <p:tgtEl>
                                          <p:spTgt spid="12"/>
                                        </p:tgtEl>
                                        <p:attrNameLst>
                                          <p:attrName>ppt_x</p:attrName>
                                        </p:attrNameLst>
                                      </p:cBhvr>
                                      <p:tavLst>
                                        <p:tav tm="0">
                                          <p:val>
                                            <p:strVal val="#ppt_x"/>
                                          </p:val>
                                        </p:tav>
                                        <p:tav tm="100000">
                                          <p:val>
                                            <p:strVal val="#ppt_x"/>
                                          </p:val>
                                        </p:tav>
                                      </p:tavLst>
                                    </p:anim>
                                    <p:anim calcmode="lin" valueType="num">
                                      <p:cBhvr>
                                        <p:cTn id="18" dur="2000" fill="hold"/>
                                        <p:tgtEl>
                                          <p:spTgt spid="12"/>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anim calcmode="lin" valueType="num">
                                      <p:cBhvr>
                                        <p:cTn id="22" dur="2000" fill="hold"/>
                                        <p:tgtEl>
                                          <p:spTgt spid="13"/>
                                        </p:tgtEl>
                                        <p:attrNameLst>
                                          <p:attrName>ppt_x</p:attrName>
                                        </p:attrNameLst>
                                      </p:cBhvr>
                                      <p:tavLst>
                                        <p:tav tm="0">
                                          <p:val>
                                            <p:strVal val="#ppt_x"/>
                                          </p:val>
                                        </p:tav>
                                        <p:tav tm="100000">
                                          <p:val>
                                            <p:strVal val="#ppt_x"/>
                                          </p:val>
                                        </p:tav>
                                      </p:tavLst>
                                    </p:anim>
                                    <p:anim calcmode="lin" valueType="num">
                                      <p:cBhvr>
                                        <p:cTn id="23" dur="2000" fill="hold"/>
                                        <p:tgtEl>
                                          <p:spTgt spid="13"/>
                                        </p:tgtEl>
                                        <p:attrNameLst>
                                          <p:attrName>ppt_y</p:attrName>
                                        </p:attrNameLst>
                                      </p:cBhvr>
                                      <p:tavLst>
                                        <p:tav tm="0">
                                          <p:val>
                                            <p:strVal val="#ppt_y-.1"/>
                                          </p:val>
                                        </p:tav>
                                        <p:tav tm="100000">
                                          <p:val>
                                            <p:strVal val="#ppt_y"/>
                                          </p:val>
                                        </p:tav>
                                      </p:tavLst>
                                    </p:anim>
                                  </p:childTnLst>
                                </p:cTn>
                              </p:par>
                              <p:par>
                                <p:cTn id="24" presetID="2" presetClass="entr" presetSubtype="1" decel="5000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fill="hold"/>
                                        <p:tgtEl>
                                          <p:spTgt spid="16"/>
                                        </p:tgtEl>
                                        <p:attrNameLst>
                                          <p:attrName>ppt_x</p:attrName>
                                        </p:attrNameLst>
                                      </p:cBhvr>
                                      <p:tavLst>
                                        <p:tav tm="0">
                                          <p:val>
                                            <p:strVal val="#ppt_x"/>
                                          </p:val>
                                        </p:tav>
                                        <p:tav tm="100000">
                                          <p:val>
                                            <p:strVal val="#ppt_x"/>
                                          </p:val>
                                        </p:tav>
                                      </p:tavLst>
                                    </p:anim>
                                    <p:anim calcmode="lin" valueType="num">
                                      <p:cBhvr additive="base">
                                        <p:cTn id="27" dur="1000" fill="hold"/>
                                        <p:tgtEl>
                                          <p:spTgt spid="16"/>
                                        </p:tgtEl>
                                        <p:attrNameLst>
                                          <p:attrName>ppt_y</p:attrName>
                                        </p:attrNameLst>
                                      </p:cBhvr>
                                      <p:tavLst>
                                        <p:tav tm="0">
                                          <p:val>
                                            <p:strVal val="0-#ppt_h/2"/>
                                          </p:val>
                                        </p:tav>
                                        <p:tav tm="100000">
                                          <p:val>
                                            <p:strVal val="#ppt_y"/>
                                          </p:val>
                                        </p:tav>
                                      </p:tavLst>
                                    </p:anim>
                                  </p:childTnLst>
                                </p:cTn>
                              </p:par>
                              <p:par>
                                <p:cTn id="28" presetID="16" presetClass="entr" presetSubtype="37" fill="hold" nodeType="withEffect">
                                  <p:stCondLst>
                                    <p:cond delay="750"/>
                                  </p:stCondLst>
                                  <p:childTnLst>
                                    <p:set>
                                      <p:cBhvr>
                                        <p:cTn id="29" dur="1" fill="hold">
                                          <p:stCondLst>
                                            <p:cond delay="0"/>
                                          </p:stCondLst>
                                        </p:cTn>
                                        <p:tgtEl>
                                          <p:spTgt spid="25"/>
                                        </p:tgtEl>
                                        <p:attrNameLst>
                                          <p:attrName>style.visibility</p:attrName>
                                        </p:attrNameLst>
                                      </p:cBhvr>
                                      <p:to>
                                        <p:strVal val="visible"/>
                                      </p:to>
                                    </p:set>
                                    <p:animEffect transition="in" filter="barn(outVertical)">
                                      <p:cBhvr>
                                        <p:cTn id="30" dur="500"/>
                                        <p:tgtEl>
                                          <p:spTgt spid="25"/>
                                        </p:tgtEl>
                                      </p:cBhvr>
                                    </p:animEffect>
                                  </p:childTnLst>
                                </p:cTn>
                              </p:par>
                              <p:par>
                                <p:cTn id="31" presetID="10" presetClass="entr" presetSubtype="0" fill="hold" nodeType="withEffect">
                                  <p:stCondLst>
                                    <p:cond delay="100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50"/>
                                        <p:tgtEl>
                                          <p:spTgt spid="32"/>
                                        </p:tgtEl>
                                      </p:cBhvr>
                                    </p:animEffect>
                                    <p:set>
                                      <p:cBhvr>
                                        <p:cTn id="38" dur="1" fill="hold">
                                          <p:stCondLst>
                                            <p:cond delay="249"/>
                                          </p:stCondLst>
                                        </p:cTn>
                                        <p:tgtEl>
                                          <p:spTgt spid="32"/>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6" presetClass="entr" presetSubtype="37" fill="hold" nodeType="withEffect">
                                  <p:stCondLst>
                                    <p:cond delay="500"/>
                                  </p:stCondLst>
                                  <p:childTnLst>
                                    <p:set>
                                      <p:cBhvr>
                                        <p:cTn id="43" dur="1" fill="hold">
                                          <p:stCondLst>
                                            <p:cond delay="0"/>
                                          </p:stCondLst>
                                        </p:cTn>
                                        <p:tgtEl>
                                          <p:spTgt spid="56"/>
                                        </p:tgtEl>
                                        <p:attrNameLst>
                                          <p:attrName>style.visibility</p:attrName>
                                        </p:attrNameLst>
                                      </p:cBhvr>
                                      <p:to>
                                        <p:strVal val="visible"/>
                                      </p:to>
                                    </p:set>
                                    <p:animEffect transition="in" filter="barn(outVertical)">
                                      <p:cBhvr>
                                        <p:cTn id="44" dur="1000"/>
                                        <p:tgtEl>
                                          <p:spTgt spid="56"/>
                                        </p:tgtEl>
                                      </p:cBhvr>
                                    </p:animEffect>
                                  </p:childTnLst>
                                </p:cTn>
                              </p:par>
                              <p:par>
                                <p:cTn id="45" presetID="16" presetClass="entr" presetSubtype="37" fill="hold" nodeType="withEffect">
                                  <p:stCondLst>
                                    <p:cond delay="1500"/>
                                  </p:stCondLst>
                                  <p:childTnLst>
                                    <p:set>
                                      <p:cBhvr>
                                        <p:cTn id="46" dur="1" fill="hold">
                                          <p:stCondLst>
                                            <p:cond delay="0"/>
                                          </p:stCondLst>
                                        </p:cTn>
                                        <p:tgtEl>
                                          <p:spTgt spid="57"/>
                                        </p:tgtEl>
                                        <p:attrNameLst>
                                          <p:attrName>style.visibility</p:attrName>
                                        </p:attrNameLst>
                                      </p:cBhvr>
                                      <p:to>
                                        <p:strVal val="visible"/>
                                      </p:to>
                                    </p:set>
                                    <p:animEffect transition="in" filter="barn(outVertical)">
                                      <p:cBhvr>
                                        <p:cTn id="47" dur="1000"/>
                                        <p:tgtEl>
                                          <p:spTgt spid="57"/>
                                        </p:tgtEl>
                                      </p:cBhvr>
                                    </p:animEffect>
                                  </p:childTnLst>
                                </p:cTn>
                              </p:par>
                              <p:par>
                                <p:cTn id="48" presetID="16" presetClass="entr" presetSubtype="37" fill="hold" nodeType="withEffect">
                                  <p:stCondLst>
                                    <p:cond delay="2000"/>
                                  </p:stCondLst>
                                  <p:childTnLst>
                                    <p:set>
                                      <p:cBhvr>
                                        <p:cTn id="49" dur="1" fill="hold">
                                          <p:stCondLst>
                                            <p:cond delay="0"/>
                                          </p:stCondLst>
                                        </p:cTn>
                                        <p:tgtEl>
                                          <p:spTgt spid="58"/>
                                        </p:tgtEl>
                                        <p:attrNameLst>
                                          <p:attrName>style.visibility</p:attrName>
                                        </p:attrNameLst>
                                      </p:cBhvr>
                                      <p:to>
                                        <p:strVal val="visible"/>
                                      </p:to>
                                    </p:set>
                                    <p:animEffect transition="in" filter="barn(outVertical)">
                                      <p:cBhvr>
                                        <p:cTn id="50" dur="1000"/>
                                        <p:tgtEl>
                                          <p:spTgt spid="58"/>
                                        </p:tgtEl>
                                      </p:cBhvr>
                                    </p:animEffect>
                                  </p:childTnLst>
                                </p:cTn>
                              </p:par>
                            </p:childTnLst>
                          </p:cTn>
                        </p:par>
                        <p:par>
                          <p:cTn id="51" fill="hold">
                            <p:stCondLst>
                              <p:cond delay="3000"/>
                            </p:stCondLst>
                            <p:childTnLst>
                              <p:par>
                                <p:cTn id="52" presetID="1" presetClass="entr" presetSubtype="0"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lankchart">
            <a:extLst>
              <a:ext uri="{FF2B5EF4-FFF2-40B4-BE49-F238E27FC236}">
                <a16:creationId xmlns:a16="http://schemas.microsoft.com/office/drawing/2014/main" id="{1ECCF842-958A-0E15-4377-08CD73B2AEAF}"/>
              </a:ext>
            </a:extLst>
          </p:cNvPr>
          <p:cNvPicPr>
            <a:picLocks noChangeAspect="1"/>
          </p:cNvPicPr>
          <p:nvPr/>
        </p:nvPicPr>
        <p:blipFill>
          <a:blip r:embed="rId3"/>
          <a:stretch>
            <a:fillRect/>
          </a:stretch>
        </p:blipFill>
        <p:spPr>
          <a:xfrm>
            <a:off x="1403003" y="1517309"/>
            <a:ext cx="10236199" cy="4305299"/>
          </a:xfrm>
          <a:prstGeom prst="rect">
            <a:avLst/>
          </a:prstGeom>
        </p:spPr>
      </p:pic>
      <p:sp>
        <p:nvSpPr>
          <p:cNvPr id="2" name="Title 1">
            <a:extLst>
              <a:ext uri="{FF2B5EF4-FFF2-40B4-BE49-F238E27FC236}">
                <a16:creationId xmlns:a16="http://schemas.microsoft.com/office/drawing/2014/main" id="{571655F5-2143-93EF-0745-A3AD229A7F51}"/>
              </a:ext>
            </a:extLst>
          </p:cNvPr>
          <p:cNvSpPr>
            <a:spLocks noGrp="1"/>
          </p:cNvSpPr>
          <p:nvPr>
            <p:ph type="title"/>
          </p:nvPr>
        </p:nvSpPr>
        <p:spPr/>
        <p:txBody>
          <a:bodyPr/>
          <a:lstStyle/>
          <a:p>
            <a:r>
              <a:rPr lang="en-US"/>
              <a:t>Control limits</a:t>
            </a:r>
          </a:p>
        </p:txBody>
      </p:sp>
      <p:sp>
        <p:nvSpPr>
          <p:cNvPr id="4" name="Footer Placeholder 3">
            <a:extLst>
              <a:ext uri="{FF2B5EF4-FFF2-40B4-BE49-F238E27FC236}">
                <a16:creationId xmlns:a16="http://schemas.microsoft.com/office/drawing/2014/main" id="{C6248799-1E3C-640B-6691-66BF640DD9A3}"/>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023F73A5-686B-1FB7-759A-982C02EFED23}"/>
              </a:ext>
            </a:extLst>
          </p:cNvPr>
          <p:cNvSpPr>
            <a:spLocks noGrp="1"/>
          </p:cNvSpPr>
          <p:nvPr>
            <p:ph type="sldNum" sz="quarter" idx="12"/>
          </p:nvPr>
        </p:nvSpPr>
        <p:spPr/>
        <p:txBody>
          <a:bodyPr/>
          <a:lstStyle/>
          <a:p>
            <a:fld id="{16C5AC08-0ACD-404A-9C9F-AB39E786C34A}" type="slidenum">
              <a:rPr lang="en-GB"/>
              <a:t>18</a:t>
            </a:fld>
            <a:endParaRPr lang="en-GB"/>
          </a:p>
        </p:txBody>
      </p:sp>
      <p:sp>
        <p:nvSpPr>
          <p:cNvPr id="6" name="Text Placeholder 5">
            <a:extLst>
              <a:ext uri="{FF2B5EF4-FFF2-40B4-BE49-F238E27FC236}">
                <a16:creationId xmlns:a16="http://schemas.microsoft.com/office/drawing/2014/main" id="{CFF0CB82-09A4-C259-F2BF-3120CEA9D2D4}"/>
              </a:ext>
            </a:extLst>
          </p:cNvPr>
          <p:cNvSpPr>
            <a:spLocks noGrp="1"/>
          </p:cNvSpPr>
          <p:nvPr>
            <p:ph type="body" sz="quarter" idx="13"/>
          </p:nvPr>
        </p:nvSpPr>
        <p:spPr/>
        <p:txBody>
          <a:bodyPr/>
          <a:lstStyle/>
          <a:p>
            <a:r>
              <a:rPr lang="en-US"/>
              <a:t>Control limits</a:t>
            </a:r>
          </a:p>
        </p:txBody>
      </p:sp>
      <p:sp>
        <p:nvSpPr>
          <p:cNvPr id="33" name="Google Shape;340;p19">
            <a:extLst>
              <a:ext uri="{FF2B5EF4-FFF2-40B4-BE49-F238E27FC236}">
                <a16:creationId xmlns:a16="http://schemas.microsoft.com/office/drawing/2014/main" id="{9A06D601-A6DB-E589-3A90-1B8199D4A175}"/>
              </a:ext>
            </a:extLst>
          </p:cNvPr>
          <p:cNvSpPr txBox="1"/>
          <p:nvPr/>
        </p:nvSpPr>
        <p:spPr>
          <a:xfrm>
            <a:off x="1643715" y="4584981"/>
            <a:ext cx="832333" cy="276959"/>
          </a:xfrm>
          <a:prstGeom prst="rect">
            <a:avLst/>
          </a:prstGeom>
          <a:noFill/>
          <a:ln>
            <a:noFill/>
          </a:ln>
        </p:spPr>
        <p:txBody>
          <a:bodyPr spcFirstLastPara="1" wrap="square" lIns="91425" tIns="45700" rIns="91425" bIns="45700" anchor="t" anchorCtr="0">
            <a:spAutoFit/>
          </a:bodyPr>
          <a:lstStyle/>
          <a:p>
            <a:r>
              <a:rPr lang="en-GB" sz="1200" u="none" strike="noStrike">
                <a:solidFill>
                  <a:schemeClr val="accent4"/>
                </a:solidFill>
                <a:effectLst/>
                <a:latin typeface="DM Sans" pitchFamily="2" charset="77"/>
              </a:rPr>
              <a:t>←</a:t>
            </a:r>
            <a:r>
              <a:rPr lang="en-GB" sz="1200" u="none" strike="noStrike">
                <a:solidFill>
                  <a:srgbClr val="202124"/>
                </a:solidFill>
                <a:effectLst/>
                <a:latin typeface="DM Sans" pitchFamily="2" charset="77"/>
              </a:rPr>
              <a:t> </a:t>
            </a:r>
            <a:r>
              <a:rPr lang="en-GB" sz="1200" b="1">
                <a:solidFill>
                  <a:schemeClr val="accent4"/>
                </a:solidFill>
                <a:latin typeface="DM Sans" pitchFamily="2" charset="77"/>
              </a:rPr>
              <a:t>0.15%</a:t>
            </a:r>
            <a:endParaRPr sz="1800">
              <a:solidFill>
                <a:schemeClr val="accent4"/>
              </a:solidFill>
              <a:latin typeface="DM Sans" pitchFamily="2" charset="77"/>
            </a:endParaRPr>
          </a:p>
        </p:txBody>
      </p:sp>
      <p:sp>
        <p:nvSpPr>
          <p:cNvPr id="34" name="Google Shape;340;p19">
            <a:extLst>
              <a:ext uri="{FF2B5EF4-FFF2-40B4-BE49-F238E27FC236}">
                <a16:creationId xmlns:a16="http://schemas.microsoft.com/office/drawing/2014/main" id="{E9AFD383-183A-3111-EE33-95DFB1A2360B}"/>
              </a:ext>
            </a:extLst>
          </p:cNvPr>
          <p:cNvSpPr txBox="1"/>
          <p:nvPr/>
        </p:nvSpPr>
        <p:spPr>
          <a:xfrm>
            <a:off x="10584747" y="4585611"/>
            <a:ext cx="832333" cy="276959"/>
          </a:xfrm>
          <a:prstGeom prst="rect">
            <a:avLst/>
          </a:prstGeom>
          <a:noFill/>
          <a:ln>
            <a:noFill/>
          </a:ln>
        </p:spPr>
        <p:txBody>
          <a:bodyPr spcFirstLastPara="1" wrap="square" lIns="91425" tIns="45700" rIns="91425" bIns="45700" anchor="t" anchorCtr="0">
            <a:spAutoFit/>
          </a:bodyPr>
          <a:lstStyle/>
          <a:p>
            <a:r>
              <a:rPr lang="en-GB" sz="1200" b="1">
                <a:solidFill>
                  <a:schemeClr val="accent4"/>
                </a:solidFill>
                <a:latin typeface="DM Sans" pitchFamily="2" charset="77"/>
              </a:rPr>
              <a:t>0.15% </a:t>
            </a:r>
            <a:r>
              <a:rPr lang="en-GB" sz="1200" u="none" strike="noStrike">
                <a:solidFill>
                  <a:schemeClr val="accent4"/>
                </a:solidFill>
                <a:effectLst/>
                <a:latin typeface="DM Sans" pitchFamily="2" charset="77"/>
              </a:rPr>
              <a:t>→</a:t>
            </a:r>
            <a:endParaRPr sz="1800">
              <a:solidFill>
                <a:schemeClr val="accent4"/>
              </a:solidFill>
              <a:latin typeface="DM Sans" pitchFamily="2" charset="77"/>
            </a:endParaRPr>
          </a:p>
        </p:txBody>
      </p:sp>
      <p:sp>
        <p:nvSpPr>
          <p:cNvPr id="35" name="Google Shape;340;p19">
            <a:extLst>
              <a:ext uri="{FF2B5EF4-FFF2-40B4-BE49-F238E27FC236}">
                <a16:creationId xmlns:a16="http://schemas.microsoft.com/office/drawing/2014/main" id="{0640906D-8CDA-9212-40DC-26FDBCCE468B}"/>
              </a:ext>
            </a:extLst>
          </p:cNvPr>
          <p:cNvSpPr txBox="1"/>
          <p:nvPr/>
        </p:nvSpPr>
        <p:spPr>
          <a:xfrm>
            <a:off x="5513888" y="3074111"/>
            <a:ext cx="1895819" cy="510733"/>
          </a:xfrm>
          <a:prstGeom prst="roundRect">
            <a:avLst>
              <a:gd name="adj" fmla="val 8768"/>
            </a:avLst>
          </a:prstGeom>
          <a:solidFill>
            <a:schemeClr val="accent4"/>
          </a:solidFill>
          <a:ln>
            <a:noFill/>
          </a:ln>
        </p:spPr>
        <p:txBody>
          <a:bodyPr spcFirstLastPara="1" wrap="square" lIns="91425" tIns="45700" rIns="91425" bIns="45700" anchor="t" anchorCtr="0">
            <a:spAutoFit/>
          </a:bodyPr>
          <a:lstStyle/>
          <a:p>
            <a:pPr algn="ctr"/>
            <a:r>
              <a:rPr lang="en-GB" sz="1200" b="1">
                <a:solidFill>
                  <a:schemeClr val="bg1"/>
                </a:solidFill>
                <a:latin typeface="DM Sans" pitchFamily="2" charset="77"/>
              </a:rPr>
              <a:t>0.3%</a:t>
            </a:r>
            <a:br>
              <a:rPr lang="en-GB" sz="1200" b="1">
                <a:solidFill>
                  <a:schemeClr val="bg1"/>
                </a:solidFill>
                <a:latin typeface="DM Sans" pitchFamily="2" charset="77"/>
              </a:rPr>
            </a:br>
            <a:r>
              <a:rPr lang="en-GB" sz="1200" b="1">
                <a:solidFill>
                  <a:schemeClr val="bg1"/>
                </a:solidFill>
                <a:latin typeface="DM Sans" pitchFamily="2" charset="77"/>
              </a:rPr>
              <a:t>beyond </a:t>
            </a:r>
            <a:r>
              <a:rPr lang="el-GR" sz="1200" b="1">
                <a:solidFill>
                  <a:schemeClr val="bg1"/>
                </a:solidFill>
                <a:latin typeface="DM Sans" pitchFamily="2" charset="77"/>
              </a:rPr>
              <a:t>3σ</a:t>
            </a:r>
            <a:r>
              <a:rPr lang="en-GB" sz="1200" b="1">
                <a:solidFill>
                  <a:schemeClr val="bg1"/>
                </a:solidFill>
                <a:latin typeface="DM Sans" pitchFamily="2" charset="77"/>
              </a:rPr>
              <a:t> limits </a:t>
            </a:r>
            <a:endParaRPr sz="1800">
              <a:solidFill>
                <a:schemeClr val="bg1"/>
              </a:solidFill>
              <a:latin typeface="DM Sans" pitchFamily="2" charset="77"/>
            </a:endParaRPr>
          </a:p>
        </p:txBody>
      </p:sp>
      <p:sp>
        <p:nvSpPr>
          <p:cNvPr id="41" name="!!UCL">
            <a:extLst>
              <a:ext uri="{FF2B5EF4-FFF2-40B4-BE49-F238E27FC236}">
                <a16:creationId xmlns:a16="http://schemas.microsoft.com/office/drawing/2014/main" id="{BCAA7AD5-C453-7102-5359-635A533060F8}"/>
              </a:ext>
            </a:extLst>
          </p:cNvPr>
          <p:cNvSpPr txBox="1"/>
          <p:nvPr/>
        </p:nvSpPr>
        <p:spPr>
          <a:xfrm>
            <a:off x="10577568" y="3938845"/>
            <a:ext cx="1595416" cy="461624"/>
          </a:xfrm>
          <a:prstGeom prst="rect">
            <a:avLst/>
          </a:prstGeom>
          <a:noFill/>
          <a:ln>
            <a:noFill/>
          </a:ln>
        </p:spPr>
        <p:txBody>
          <a:bodyPr spcFirstLastPara="1" wrap="square" lIns="91425" tIns="45700" rIns="91425" bIns="45700" anchor="t" anchorCtr="0">
            <a:spAutoFit/>
          </a:bodyPr>
          <a:lstStyle/>
          <a:p>
            <a:r>
              <a:rPr lang="en-GB" sz="1200" b="1">
                <a:solidFill>
                  <a:schemeClr val="accent4"/>
                </a:solidFill>
                <a:latin typeface="DM Sans" pitchFamily="2" charset="77"/>
              </a:rPr>
              <a:t>UCL</a:t>
            </a:r>
          </a:p>
          <a:p>
            <a:r>
              <a:rPr lang="en-GB" sz="1200">
                <a:solidFill>
                  <a:schemeClr val="accent4"/>
                </a:solidFill>
                <a:latin typeface="DM Sans" pitchFamily="2" charset="77"/>
              </a:rPr>
              <a:t>Upper Control Limit</a:t>
            </a:r>
            <a:endParaRPr sz="1800">
              <a:solidFill>
                <a:schemeClr val="accent4"/>
              </a:solidFill>
              <a:latin typeface="DM Sans" pitchFamily="2" charset="77"/>
            </a:endParaRPr>
          </a:p>
        </p:txBody>
      </p:sp>
      <p:sp>
        <p:nvSpPr>
          <p:cNvPr id="42" name="!!LCL">
            <a:extLst>
              <a:ext uri="{FF2B5EF4-FFF2-40B4-BE49-F238E27FC236}">
                <a16:creationId xmlns:a16="http://schemas.microsoft.com/office/drawing/2014/main" id="{88F11E3D-21A8-63DC-1CB1-4221418BC4BF}"/>
              </a:ext>
            </a:extLst>
          </p:cNvPr>
          <p:cNvSpPr txBox="1"/>
          <p:nvPr/>
        </p:nvSpPr>
        <p:spPr>
          <a:xfrm>
            <a:off x="2396624" y="3932121"/>
            <a:ext cx="1595416" cy="461624"/>
          </a:xfrm>
          <a:prstGeom prst="rect">
            <a:avLst/>
          </a:prstGeom>
          <a:noFill/>
          <a:ln>
            <a:noFill/>
          </a:ln>
        </p:spPr>
        <p:txBody>
          <a:bodyPr spcFirstLastPara="1" wrap="square" lIns="91425" tIns="45700" rIns="91425" bIns="45700" anchor="t" anchorCtr="0">
            <a:spAutoFit/>
          </a:bodyPr>
          <a:lstStyle/>
          <a:p>
            <a:r>
              <a:rPr lang="en-GB" sz="1200" b="1">
                <a:solidFill>
                  <a:schemeClr val="accent4"/>
                </a:solidFill>
                <a:latin typeface="DM Sans" pitchFamily="2" charset="77"/>
              </a:rPr>
              <a:t>LCL</a:t>
            </a:r>
          </a:p>
          <a:p>
            <a:r>
              <a:rPr lang="en-GB" sz="1200">
                <a:solidFill>
                  <a:schemeClr val="accent4"/>
                </a:solidFill>
                <a:latin typeface="DM Sans" pitchFamily="2" charset="77"/>
              </a:rPr>
              <a:t>Lower Control Limit</a:t>
            </a:r>
            <a:endParaRPr sz="1800">
              <a:solidFill>
                <a:schemeClr val="accent4"/>
              </a:solidFill>
              <a:latin typeface="DM Sans" pitchFamily="2" charset="77"/>
            </a:endParaRPr>
          </a:p>
        </p:txBody>
      </p:sp>
      <p:cxnSp>
        <p:nvCxnSpPr>
          <p:cNvPr id="43" name="!!UCLLINE">
            <a:extLst>
              <a:ext uri="{FF2B5EF4-FFF2-40B4-BE49-F238E27FC236}">
                <a16:creationId xmlns:a16="http://schemas.microsoft.com/office/drawing/2014/main" id="{2220A946-3E4F-F2D6-8F39-4A852A529E2F}"/>
              </a:ext>
            </a:extLst>
          </p:cNvPr>
          <p:cNvCxnSpPr>
            <a:cxnSpLocks/>
          </p:cNvCxnSpPr>
          <p:nvPr/>
        </p:nvCxnSpPr>
        <p:spPr>
          <a:xfrm>
            <a:off x="10577568" y="3967141"/>
            <a:ext cx="0" cy="1842019"/>
          </a:xfrm>
          <a:prstGeom prst="straightConnector1">
            <a:avLst/>
          </a:prstGeom>
          <a:noFill/>
          <a:ln w="28575" cap="flat" cmpd="sng">
            <a:solidFill>
              <a:schemeClr val="accent4"/>
            </a:solidFill>
            <a:prstDash val="solid"/>
            <a:round/>
            <a:headEnd type="none" w="sm" len="sm"/>
            <a:tailEnd type="none" w="sm" len="sm"/>
          </a:ln>
        </p:spPr>
      </p:cxnSp>
      <p:cxnSp>
        <p:nvCxnSpPr>
          <p:cNvPr id="44" name="!!LCLLINE">
            <a:extLst>
              <a:ext uri="{FF2B5EF4-FFF2-40B4-BE49-F238E27FC236}">
                <a16:creationId xmlns:a16="http://schemas.microsoft.com/office/drawing/2014/main" id="{12E24ABC-DE5C-EF05-1932-97AB0285D31B}"/>
              </a:ext>
            </a:extLst>
          </p:cNvPr>
          <p:cNvCxnSpPr>
            <a:cxnSpLocks/>
          </p:cNvCxnSpPr>
          <p:nvPr/>
        </p:nvCxnSpPr>
        <p:spPr>
          <a:xfrm>
            <a:off x="2397895" y="3960417"/>
            <a:ext cx="0" cy="1842019"/>
          </a:xfrm>
          <a:prstGeom prst="straightConnector1">
            <a:avLst/>
          </a:prstGeom>
          <a:noFill/>
          <a:ln w="28575" cap="flat" cmpd="sng">
            <a:solidFill>
              <a:schemeClr val="accent4"/>
            </a:solidFill>
            <a:prstDash val="solid"/>
            <a:round/>
            <a:headEnd type="none" w="sm" len="sm"/>
            <a:tailEnd type="none" w="sm" len="sm"/>
          </a:ln>
        </p:spPr>
      </p:cxnSp>
      <p:grpSp>
        <p:nvGrpSpPr>
          <p:cNvPr id="46" name="!!xaxis">
            <a:extLst>
              <a:ext uri="{FF2B5EF4-FFF2-40B4-BE49-F238E27FC236}">
                <a16:creationId xmlns:a16="http://schemas.microsoft.com/office/drawing/2014/main" id="{F86AAF22-49AB-7BF6-9452-E283C2866E4A}"/>
              </a:ext>
            </a:extLst>
          </p:cNvPr>
          <p:cNvGrpSpPr/>
          <p:nvPr/>
        </p:nvGrpSpPr>
        <p:grpSpPr>
          <a:xfrm>
            <a:off x="2037819" y="6018663"/>
            <a:ext cx="8938752" cy="369332"/>
            <a:chOff x="2037819" y="6018663"/>
            <a:chExt cx="8938752" cy="369332"/>
          </a:xfrm>
        </p:grpSpPr>
        <p:sp>
          <p:nvSpPr>
            <p:cNvPr id="47" name="!!0">
              <a:extLst>
                <a:ext uri="{FF2B5EF4-FFF2-40B4-BE49-F238E27FC236}">
                  <a16:creationId xmlns:a16="http://schemas.microsoft.com/office/drawing/2014/main" id="{42AC8501-5602-8B1E-EFD9-F12FACF29EA4}"/>
                </a:ext>
              </a:extLst>
            </p:cNvPr>
            <p:cNvSpPr txBox="1"/>
            <p:nvPr/>
          </p:nvSpPr>
          <p:spPr>
            <a:xfrm>
              <a:off x="6151212"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0</a:t>
              </a:r>
            </a:p>
          </p:txBody>
        </p:sp>
        <p:sp>
          <p:nvSpPr>
            <p:cNvPr id="48" name="!!+1">
              <a:extLst>
                <a:ext uri="{FF2B5EF4-FFF2-40B4-BE49-F238E27FC236}">
                  <a16:creationId xmlns:a16="http://schemas.microsoft.com/office/drawing/2014/main" id="{0F0E2F83-21AB-9E4F-3225-C2BD134D2BA1}"/>
                </a:ext>
              </a:extLst>
            </p:cNvPr>
            <p:cNvSpPr txBox="1"/>
            <p:nvPr/>
          </p:nvSpPr>
          <p:spPr>
            <a:xfrm>
              <a:off x="7457498"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+1</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49" name="!!+2">
              <a:extLst>
                <a:ext uri="{FF2B5EF4-FFF2-40B4-BE49-F238E27FC236}">
                  <a16:creationId xmlns:a16="http://schemas.microsoft.com/office/drawing/2014/main" id="{DD713CA4-112D-AFD1-4380-3C64ABF85834}"/>
                </a:ext>
              </a:extLst>
            </p:cNvPr>
            <p:cNvSpPr txBox="1"/>
            <p:nvPr/>
          </p:nvSpPr>
          <p:spPr>
            <a:xfrm>
              <a:off x="8670281"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+2</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50" name="!!+3">
              <a:extLst>
                <a:ext uri="{FF2B5EF4-FFF2-40B4-BE49-F238E27FC236}">
                  <a16:creationId xmlns:a16="http://schemas.microsoft.com/office/drawing/2014/main" id="{4CECC85E-AD34-8A1E-7685-B95453E4FB13}"/>
                </a:ext>
              </a:extLst>
            </p:cNvPr>
            <p:cNvSpPr txBox="1"/>
            <p:nvPr/>
          </p:nvSpPr>
          <p:spPr>
            <a:xfrm>
              <a:off x="10251969"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+3</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51" name="!!-1">
              <a:extLst>
                <a:ext uri="{FF2B5EF4-FFF2-40B4-BE49-F238E27FC236}">
                  <a16:creationId xmlns:a16="http://schemas.microsoft.com/office/drawing/2014/main" id="{D68FEC8E-5167-AA7D-7CBD-AD5A55A537C8}"/>
                </a:ext>
              </a:extLst>
            </p:cNvPr>
            <p:cNvSpPr txBox="1"/>
            <p:nvPr/>
          </p:nvSpPr>
          <p:spPr>
            <a:xfrm>
              <a:off x="4887553"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-1</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52" name="!!-2">
              <a:extLst>
                <a:ext uri="{FF2B5EF4-FFF2-40B4-BE49-F238E27FC236}">
                  <a16:creationId xmlns:a16="http://schemas.microsoft.com/office/drawing/2014/main" id="{02871F4D-9DAE-8DFB-BE70-D84E3DACE0DF}"/>
                </a:ext>
              </a:extLst>
            </p:cNvPr>
            <p:cNvSpPr txBox="1"/>
            <p:nvPr/>
          </p:nvSpPr>
          <p:spPr>
            <a:xfrm>
              <a:off x="3568892"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-2</a:t>
              </a:r>
              <a:r>
                <a:rPr lang="el-GR">
                  <a:solidFill>
                    <a:schemeClr val="accent6"/>
                  </a:solidFill>
                  <a:latin typeface="DM Sans" pitchFamily="2" charset="77"/>
                </a:rPr>
                <a:t>σ</a:t>
              </a:r>
              <a:endParaRPr lang="en-US">
                <a:solidFill>
                  <a:schemeClr val="accent6"/>
                </a:solidFill>
                <a:latin typeface="DM Sans" pitchFamily="2" charset="77"/>
              </a:endParaRPr>
            </a:p>
          </p:txBody>
        </p:sp>
        <p:sp>
          <p:nvSpPr>
            <p:cNvPr id="53" name="!!-3">
              <a:extLst>
                <a:ext uri="{FF2B5EF4-FFF2-40B4-BE49-F238E27FC236}">
                  <a16:creationId xmlns:a16="http://schemas.microsoft.com/office/drawing/2014/main" id="{038DEBB4-D0F9-828E-0F86-B3DD89A42880}"/>
                </a:ext>
              </a:extLst>
            </p:cNvPr>
            <p:cNvSpPr txBox="1"/>
            <p:nvPr/>
          </p:nvSpPr>
          <p:spPr>
            <a:xfrm>
              <a:off x="2037819" y="6018663"/>
              <a:ext cx="724602" cy="369332"/>
            </a:xfrm>
            <a:prstGeom prst="rect">
              <a:avLst/>
            </a:prstGeom>
            <a:noFill/>
          </p:spPr>
          <p:txBody>
            <a:bodyPr wrap="square" lIns="0" rIns="0" rtlCol="0">
              <a:noAutofit/>
            </a:bodyPr>
            <a:lstStyle/>
            <a:p>
              <a:pPr algn="ctr"/>
              <a:r>
                <a:rPr lang="en-US">
                  <a:solidFill>
                    <a:schemeClr val="accent6"/>
                  </a:solidFill>
                  <a:latin typeface="DM Sans" pitchFamily="2" charset="77"/>
                </a:rPr>
                <a:t>-3</a:t>
              </a:r>
              <a:r>
                <a:rPr lang="el-GR">
                  <a:solidFill>
                    <a:schemeClr val="accent6"/>
                  </a:solidFill>
                  <a:latin typeface="DM Sans" pitchFamily="2" charset="77"/>
                </a:rPr>
                <a:t>σ</a:t>
              </a:r>
              <a:endParaRPr lang="en-US">
                <a:solidFill>
                  <a:schemeClr val="accent6"/>
                </a:solidFill>
                <a:latin typeface="DM Sans" pitchFamily="2" charset="77"/>
              </a:endParaRPr>
            </a:p>
          </p:txBody>
        </p:sp>
      </p:grpSp>
    </p:spTree>
    <p:extLst>
      <p:ext uri="{BB962C8B-B14F-4D97-AF65-F5344CB8AC3E}">
        <p14:creationId xmlns:p14="http://schemas.microsoft.com/office/powerpoint/2010/main" val="36776012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up)">
                                      <p:cBhvr>
                                        <p:cTn id="18" dur="500"/>
                                        <p:tgtEl>
                                          <p:spTgt spid="4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par>
                          <p:cTn id="22" fill="hold">
                            <p:stCondLst>
                              <p:cond delay="1500"/>
                            </p:stCondLst>
                            <p:childTnLst>
                              <p:par>
                                <p:cTn id="23" presetID="22" presetClass="entr" presetSubtype="2"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right)">
                                      <p:cBhvr>
                                        <p:cTn id="25" dur="500"/>
                                        <p:tgtEl>
                                          <p:spTgt spid="3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animBg="1"/>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EEF6-BEE9-9AC4-49A0-85A301409F8E}"/>
              </a:ext>
            </a:extLst>
          </p:cNvPr>
          <p:cNvSpPr>
            <a:spLocks noGrp="1"/>
          </p:cNvSpPr>
          <p:nvPr>
            <p:ph type="ctrTitle"/>
          </p:nvPr>
        </p:nvSpPr>
        <p:spPr/>
        <p:txBody>
          <a:bodyPr/>
          <a:lstStyle/>
          <a:p>
            <a:r>
              <a:rPr lang="en-US" dirty="0"/>
              <a:t>Human Side </a:t>
            </a:r>
            <a:br>
              <a:rPr lang="en-US" dirty="0"/>
            </a:br>
            <a:r>
              <a:rPr lang="en-US" dirty="0"/>
              <a:t>of Change</a:t>
            </a:r>
          </a:p>
        </p:txBody>
      </p:sp>
      <p:sp>
        <p:nvSpPr>
          <p:cNvPr id="3" name="Subtitle 2">
            <a:extLst>
              <a:ext uri="{FF2B5EF4-FFF2-40B4-BE49-F238E27FC236}">
                <a16:creationId xmlns:a16="http://schemas.microsoft.com/office/drawing/2014/main" id="{E3000BEE-BB16-02D3-BAA2-022026277992}"/>
              </a:ext>
            </a:extLst>
          </p:cNvPr>
          <p:cNvSpPr>
            <a:spLocks noGrp="1"/>
          </p:cNvSpPr>
          <p:nvPr>
            <p:ph type="subTitle" idx="1"/>
          </p:nvPr>
        </p:nvSpPr>
        <p:spPr/>
        <p:txBody>
          <a:bodyPr/>
          <a:lstStyle/>
          <a:p>
            <a:r>
              <a:rPr lang="en-US"/>
              <a:t>Quality Coach Development Programme</a:t>
            </a:r>
          </a:p>
        </p:txBody>
      </p:sp>
      <p:sp>
        <p:nvSpPr>
          <p:cNvPr id="4" name="Text Placeholder 3">
            <a:extLst>
              <a:ext uri="{FF2B5EF4-FFF2-40B4-BE49-F238E27FC236}">
                <a16:creationId xmlns:a16="http://schemas.microsoft.com/office/drawing/2014/main" id="{87A9A2F2-E4D0-59EA-76FF-3C5A79FC63F9}"/>
              </a:ext>
            </a:extLst>
          </p:cNvPr>
          <p:cNvSpPr>
            <a:spLocks noGrp="1"/>
          </p:cNvSpPr>
          <p:nvPr>
            <p:ph type="body" sz="quarter" idx="10"/>
          </p:nvPr>
        </p:nvSpPr>
        <p:spPr>
          <a:xfrm>
            <a:off x="491489" y="1980801"/>
            <a:ext cx="1601501" cy="511976"/>
          </a:xfrm>
          <a:solidFill>
            <a:schemeClr val="accent2"/>
          </a:solidFill>
        </p:spPr>
        <p:txBody>
          <a:bodyPr/>
          <a:lstStyle/>
          <a:p>
            <a:r>
              <a:rPr lang="en-US" dirty="0"/>
              <a:t>Session 7</a:t>
            </a:r>
          </a:p>
        </p:txBody>
      </p:sp>
    </p:spTree>
    <p:extLst>
      <p:ext uri="{BB962C8B-B14F-4D97-AF65-F5344CB8AC3E}">
        <p14:creationId xmlns:p14="http://schemas.microsoft.com/office/powerpoint/2010/main" val="29873471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Blankchart">
            <a:extLst>
              <a:ext uri="{FF2B5EF4-FFF2-40B4-BE49-F238E27FC236}">
                <a16:creationId xmlns:a16="http://schemas.microsoft.com/office/drawing/2014/main" id="{FC7322BA-C5FA-8E4C-8DB5-291D883E7017}"/>
              </a:ext>
            </a:extLst>
          </p:cNvPr>
          <p:cNvPicPr>
            <a:picLocks noChangeAspect="1"/>
          </p:cNvPicPr>
          <p:nvPr/>
        </p:nvPicPr>
        <p:blipFill>
          <a:blip r:embed="rId3"/>
          <a:stretch>
            <a:fillRect/>
          </a:stretch>
        </p:blipFill>
        <p:spPr>
          <a:xfrm rot="16200000">
            <a:off x="1633382" y="2753494"/>
            <a:ext cx="4240906" cy="1783706"/>
          </a:xfrm>
          <a:prstGeom prst="rect">
            <a:avLst/>
          </a:prstGeom>
        </p:spPr>
      </p:pic>
      <p:sp>
        <p:nvSpPr>
          <p:cNvPr id="2" name="Title 1">
            <a:extLst>
              <a:ext uri="{FF2B5EF4-FFF2-40B4-BE49-F238E27FC236}">
                <a16:creationId xmlns:a16="http://schemas.microsoft.com/office/drawing/2014/main" id="{571655F5-2143-93EF-0745-A3AD229A7F51}"/>
              </a:ext>
            </a:extLst>
          </p:cNvPr>
          <p:cNvSpPr>
            <a:spLocks noGrp="1"/>
          </p:cNvSpPr>
          <p:nvPr>
            <p:ph type="title"/>
          </p:nvPr>
        </p:nvSpPr>
        <p:spPr/>
        <p:txBody>
          <a:bodyPr/>
          <a:lstStyle/>
          <a:p>
            <a:r>
              <a:rPr lang="en-US"/>
              <a:t>Control limits</a:t>
            </a:r>
          </a:p>
        </p:txBody>
      </p:sp>
      <p:sp>
        <p:nvSpPr>
          <p:cNvPr id="4" name="Footer Placeholder 3">
            <a:extLst>
              <a:ext uri="{FF2B5EF4-FFF2-40B4-BE49-F238E27FC236}">
                <a16:creationId xmlns:a16="http://schemas.microsoft.com/office/drawing/2014/main" id="{C6248799-1E3C-640B-6691-66BF640DD9A3}"/>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023F73A5-686B-1FB7-759A-982C02EFED23}"/>
              </a:ext>
            </a:extLst>
          </p:cNvPr>
          <p:cNvSpPr>
            <a:spLocks noGrp="1"/>
          </p:cNvSpPr>
          <p:nvPr>
            <p:ph type="sldNum" sz="quarter" idx="12"/>
          </p:nvPr>
        </p:nvSpPr>
        <p:spPr/>
        <p:txBody>
          <a:bodyPr/>
          <a:lstStyle/>
          <a:p>
            <a:fld id="{16C5AC08-0ACD-404A-9C9F-AB39E786C34A}" type="slidenum">
              <a:rPr lang="en-GB"/>
              <a:t>19</a:t>
            </a:fld>
            <a:endParaRPr lang="en-GB"/>
          </a:p>
        </p:txBody>
      </p:sp>
      <p:sp>
        <p:nvSpPr>
          <p:cNvPr id="6" name="Text Placeholder 5">
            <a:extLst>
              <a:ext uri="{FF2B5EF4-FFF2-40B4-BE49-F238E27FC236}">
                <a16:creationId xmlns:a16="http://schemas.microsoft.com/office/drawing/2014/main" id="{CFF0CB82-09A4-C259-F2BF-3120CEA9D2D4}"/>
              </a:ext>
            </a:extLst>
          </p:cNvPr>
          <p:cNvSpPr>
            <a:spLocks noGrp="1"/>
          </p:cNvSpPr>
          <p:nvPr>
            <p:ph type="body" sz="quarter" idx="13"/>
          </p:nvPr>
        </p:nvSpPr>
        <p:spPr/>
        <p:txBody>
          <a:bodyPr/>
          <a:lstStyle/>
          <a:p>
            <a:r>
              <a:rPr lang="en-US"/>
              <a:t>Control limits</a:t>
            </a:r>
          </a:p>
        </p:txBody>
      </p:sp>
      <p:sp>
        <p:nvSpPr>
          <p:cNvPr id="25" name="!!UCL">
            <a:extLst>
              <a:ext uri="{FF2B5EF4-FFF2-40B4-BE49-F238E27FC236}">
                <a16:creationId xmlns:a16="http://schemas.microsoft.com/office/drawing/2014/main" id="{6358CA5F-FBBA-9D62-E253-68EC3234B0FA}"/>
              </a:ext>
            </a:extLst>
          </p:cNvPr>
          <p:cNvSpPr txBox="1"/>
          <p:nvPr/>
        </p:nvSpPr>
        <p:spPr>
          <a:xfrm>
            <a:off x="4627922" y="1466307"/>
            <a:ext cx="1595416" cy="461624"/>
          </a:xfrm>
          <a:prstGeom prst="rect">
            <a:avLst/>
          </a:prstGeom>
          <a:noFill/>
          <a:ln>
            <a:noFill/>
          </a:ln>
        </p:spPr>
        <p:txBody>
          <a:bodyPr spcFirstLastPara="1" wrap="square" lIns="91425" tIns="45700" rIns="91425" bIns="45700" anchor="t" anchorCtr="0">
            <a:spAutoFit/>
          </a:bodyPr>
          <a:lstStyle/>
          <a:p>
            <a:r>
              <a:rPr lang="en-GB" sz="1200" b="1">
                <a:solidFill>
                  <a:schemeClr val="accent4"/>
                </a:solidFill>
                <a:latin typeface="DM Sans" pitchFamily="2" charset="77"/>
              </a:rPr>
              <a:t>UCL</a:t>
            </a:r>
          </a:p>
          <a:p>
            <a:r>
              <a:rPr lang="en-GB" sz="1200">
                <a:solidFill>
                  <a:schemeClr val="accent4"/>
                </a:solidFill>
                <a:latin typeface="DM Sans" pitchFamily="2" charset="77"/>
              </a:rPr>
              <a:t>Upper Control Limit</a:t>
            </a:r>
            <a:endParaRPr sz="1800">
              <a:solidFill>
                <a:schemeClr val="accent4"/>
              </a:solidFill>
              <a:latin typeface="DM Sans" pitchFamily="2" charset="77"/>
            </a:endParaRPr>
          </a:p>
        </p:txBody>
      </p:sp>
      <p:sp>
        <p:nvSpPr>
          <p:cNvPr id="31" name="!!LCL">
            <a:extLst>
              <a:ext uri="{FF2B5EF4-FFF2-40B4-BE49-F238E27FC236}">
                <a16:creationId xmlns:a16="http://schemas.microsoft.com/office/drawing/2014/main" id="{C432318E-A272-0773-7213-2B2D146B2780}"/>
              </a:ext>
            </a:extLst>
          </p:cNvPr>
          <p:cNvSpPr txBox="1"/>
          <p:nvPr/>
        </p:nvSpPr>
        <p:spPr>
          <a:xfrm>
            <a:off x="4627922" y="5393110"/>
            <a:ext cx="1595416" cy="461624"/>
          </a:xfrm>
          <a:prstGeom prst="rect">
            <a:avLst/>
          </a:prstGeom>
          <a:noFill/>
          <a:ln>
            <a:noFill/>
          </a:ln>
        </p:spPr>
        <p:txBody>
          <a:bodyPr spcFirstLastPara="1" wrap="square" lIns="91425" tIns="45700" rIns="91425" bIns="45700" anchor="t" anchorCtr="0">
            <a:spAutoFit/>
          </a:bodyPr>
          <a:lstStyle/>
          <a:p>
            <a:r>
              <a:rPr lang="en-GB" sz="1200" b="1">
                <a:solidFill>
                  <a:schemeClr val="accent4"/>
                </a:solidFill>
                <a:latin typeface="DM Sans" pitchFamily="2" charset="77"/>
              </a:rPr>
              <a:t>LCL</a:t>
            </a:r>
          </a:p>
          <a:p>
            <a:r>
              <a:rPr lang="en-GB" sz="1200">
                <a:solidFill>
                  <a:schemeClr val="accent4"/>
                </a:solidFill>
                <a:latin typeface="DM Sans" pitchFamily="2" charset="77"/>
              </a:rPr>
              <a:t>Lower Control Limit</a:t>
            </a:r>
            <a:endParaRPr sz="1800">
              <a:solidFill>
                <a:schemeClr val="accent4"/>
              </a:solidFill>
              <a:latin typeface="DM Sans" pitchFamily="2" charset="77"/>
            </a:endParaRPr>
          </a:p>
        </p:txBody>
      </p:sp>
      <p:cxnSp>
        <p:nvCxnSpPr>
          <p:cNvPr id="3" name="!!UCLLINE">
            <a:extLst>
              <a:ext uri="{FF2B5EF4-FFF2-40B4-BE49-F238E27FC236}">
                <a16:creationId xmlns:a16="http://schemas.microsoft.com/office/drawing/2014/main" id="{CA908BAE-0609-3D2D-BAF7-38AC97D940E3}"/>
              </a:ext>
            </a:extLst>
          </p:cNvPr>
          <p:cNvCxnSpPr>
            <a:cxnSpLocks/>
          </p:cNvCxnSpPr>
          <p:nvPr/>
        </p:nvCxnSpPr>
        <p:spPr>
          <a:xfrm rot="16200000">
            <a:off x="5425630" y="1048766"/>
            <a:ext cx="0" cy="1842019"/>
          </a:xfrm>
          <a:prstGeom prst="straightConnector1">
            <a:avLst/>
          </a:prstGeom>
          <a:noFill/>
          <a:ln w="28575" cap="flat" cmpd="sng">
            <a:solidFill>
              <a:schemeClr val="accent4"/>
            </a:solidFill>
            <a:prstDash val="solid"/>
            <a:round/>
            <a:headEnd type="none" w="sm" len="sm"/>
            <a:tailEnd type="none" w="sm" len="sm"/>
          </a:ln>
        </p:spPr>
      </p:cxnSp>
      <p:cxnSp>
        <p:nvCxnSpPr>
          <p:cNvPr id="8" name="!!LCLLINE">
            <a:extLst>
              <a:ext uri="{FF2B5EF4-FFF2-40B4-BE49-F238E27FC236}">
                <a16:creationId xmlns:a16="http://schemas.microsoft.com/office/drawing/2014/main" id="{0965165F-B413-2351-C894-9547749363FE}"/>
              </a:ext>
            </a:extLst>
          </p:cNvPr>
          <p:cNvCxnSpPr>
            <a:cxnSpLocks/>
          </p:cNvCxnSpPr>
          <p:nvPr/>
        </p:nvCxnSpPr>
        <p:spPr>
          <a:xfrm rot="16200000">
            <a:off x="5425633" y="4438373"/>
            <a:ext cx="0" cy="1842019"/>
          </a:xfrm>
          <a:prstGeom prst="straightConnector1">
            <a:avLst/>
          </a:prstGeom>
          <a:noFill/>
          <a:ln w="28575" cap="flat" cmpd="sng">
            <a:solidFill>
              <a:schemeClr val="accent4"/>
            </a:solidFill>
            <a:prstDash val="solid"/>
            <a:round/>
            <a:headEnd type="none" w="sm" len="sm"/>
            <a:tailEnd type="none" w="sm" len="sm"/>
          </a:ln>
        </p:spPr>
      </p:cxnSp>
      <p:cxnSp>
        <p:nvCxnSpPr>
          <p:cNvPr id="12" name="!!mean">
            <a:extLst>
              <a:ext uri="{FF2B5EF4-FFF2-40B4-BE49-F238E27FC236}">
                <a16:creationId xmlns:a16="http://schemas.microsoft.com/office/drawing/2014/main" id="{F179494A-CF16-3707-7968-E32470F7579F}"/>
              </a:ext>
            </a:extLst>
          </p:cNvPr>
          <p:cNvCxnSpPr>
            <a:cxnSpLocks/>
          </p:cNvCxnSpPr>
          <p:nvPr/>
        </p:nvCxnSpPr>
        <p:spPr>
          <a:xfrm flipV="1">
            <a:off x="2861980" y="3645926"/>
            <a:ext cx="3484660" cy="6963"/>
          </a:xfrm>
          <a:prstGeom prst="straightConnector1">
            <a:avLst/>
          </a:prstGeom>
          <a:solidFill>
            <a:schemeClr val="accent1"/>
          </a:solidFill>
          <a:ln w="38100" cap="rnd" cmpd="sng">
            <a:solidFill>
              <a:schemeClr val="accent2"/>
            </a:solidFill>
            <a:prstDash val="sysDot"/>
            <a:round/>
            <a:headEnd type="none" w="sm" len="sm"/>
            <a:tailEnd type="none" w="sm" len="sm"/>
          </a:ln>
        </p:spPr>
      </p:cxnSp>
      <p:sp>
        <p:nvSpPr>
          <p:cNvPr id="14" name="!!meanlabel">
            <a:extLst>
              <a:ext uri="{FF2B5EF4-FFF2-40B4-BE49-F238E27FC236}">
                <a16:creationId xmlns:a16="http://schemas.microsoft.com/office/drawing/2014/main" id="{A6D79FB4-DA4B-1C22-29CD-25EDAFAA8A38}"/>
              </a:ext>
            </a:extLst>
          </p:cNvPr>
          <p:cNvSpPr txBox="1"/>
          <p:nvPr/>
        </p:nvSpPr>
        <p:spPr>
          <a:xfrm>
            <a:off x="4627922" y="3293242"/>
            <a:ext cx="1595416" cy="276959"/>
          </a:xfrm>
          <a:prstGeom prst="rect">
            <a:avLst/>
          </a:prstGeom>
          <a:noFill/>
          <a:ln>
            <a:noFill/>
          </a:ln>
        </p:spPr>
        <p:txBody>
          <a:bodyPr spcFirstLastPara="1" wrap="square" lIns="91425" tIns="45700" rIns="91425" bIns="45700" anchor="t" anchorCtr="0">
            <a:spAutoFit/>
          </a:bodyPr>
          <a:lstStyle/>
          <a:p>
            <a:r>
              <a:rPr lang="en-GB" sz="1200" b="1">
                <a:solidFill>
                  <a:schemeClr val="accent2"/>
                </a:solidFill>
                <a:latin typeface="DM Sans" pitchFamily="2" charset="77"/>
              </a:rPr>
              <a:t>Mean</a:t>
            </a:r>
            <a:endParaRPr sz="1800">
              <a:solidFill>
                <a:schemeClr val="accent2"/>
              </a:solidFill>
              <a:latin typeface="DM Sans" pitchFamily="2" charset="77"/>
            </a:endParaRPr>
          </a:p>
        </p:txBody>
      </p:sp>
      <p:grpSp>
        <p:nvGrpSpPr>
          <p:cNvPr id="26" name="!!Data points">
            <a:extLst>
              <a:ext uri="{FF2B5EF4-FFF2-40B4-BE49-F238E27FC236}">
                <a16:creationId xmlns:a16="http://schemas.microsoft.com/office/drawing/2014/main" id="{5A380B02-C3E6-B41B-D0AB-0665430FA86B}"/>
              </a:ext>
            </a:extLst>
          </p:cNvPr>
          <p:cNvGrpSpPr/>
          <p:nvPr/>
        </p:nvGrpSpPr>
        <p:grpSpPr>
          <a:xfrm>
            <a:off x="31233725" y="2881701"/>
            <a:ext cx="8693836" cy="1606008"/>
            <a:chOff x="2354375" y="2653811"/>
            <a:chExt cx="9487018" cy="1752532"/>
          </a:xfrm>
        </p:grpSpPr>
        <p:sp>
          <p:nvSpPr>
            <p:cNvPr id="27" name="Google Shape;320;p19">
              <a:extLst>
                <a:ext uri="{FF2B5EF4-FFF2-40B4-BE49-F238E27FC236}">
                  <a16:creationId xmlns:a16="http://schemas.microsoft.com/office/drawing/2014/main" id="{3533D23C-05D4-815E-9578-500812CB00D6}"/>
                </a:ext>
              </a:extLst>
            </p:cNvPr>
            <p:cNvSpPr/>
            <p:nvPr/>
          </p:nvSpPr>
          <p:spPr>
            <a:xfrm>
              <a:off x="2354375" y="34023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8" name="Google Shape;321;p19">
              <a:extLst>
                <a:ext uri="{FF2B5EF4-FFF2-40B4-BE49-F238E27FC236}">
                  <a16:creationId xmlns:a16="http://schemas.microsoft.com/office/drawing/2014/main" id="{F44873B6-DE9D-572F-53A1-F5DE5B4B4FCF}"/>
                </a:ext>
              </a:extLst>
            </p:cNvPr>
            <p:cNvSpPr/>
            <p:nvPr/>
          </p:nvSpPr>
          <p:spPr>
            <a:xfrm>
              <a:off x="3690984" y="26538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30" name="Google Shape;322;p19">
              <a:extLst>
                <a:ext uri="{FF2B5EF4-FFF2-40B4-BE49-F238E27FC236}">
                  <a16:creationId xmlns:a16="http://schemas.microsoft.com/office/drawing/2014/main" id="{C32C652B-30E4-41F6-1B83-81EB39ED482D}"/>
                </a:ext>
              </a:extLst>
            </p:cNvPr>
            <p:cNvSpPr/>
            <p:nvPr/>
          </p:nvSpPr>
          <p:spPr>
            <a:xfrm>
              <a:off x="3022679" y="3930359"/>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32" name="Google Shape;323;p19">
              <a:extLst>
                <a:ext uri="{FF2B5EF4-FFF2-40B4-BE49-F238E27FC236}">
                  <a16:creationId xmlns:a16="http://schemas.microsoft.com/office/drawing/2014/main" id="{DF93965F-7B2B-F2AC-485D-18F822421BEB}"/>
                </a:ext>
              </a:extLst>
            </p:cNvPr>
            <p:cNvSpPr/>
            <p:nvPr/>
          </p:nvSpPr>
          <p:spPr>
            <a:xfrm>
              <a:off x="4359282" y="3152813"/>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41" name="Google Shape;324;p19">
              <a:extLst>
                <a:ext uri="{FF2B5EF4-FFF2-40B4-BE49-F238E27FC236}">
                  <a16:creationId xmlns:a16="http://schemas.microsoft.com/office/drawing/2014/main" id="{E01F9214-9A6E-8EA0-9621-0AD62791FCC1}"/>
                </a:ext>
              </a:extLst>
            </p:cNvPr>
            <p:cNvSpPr/>
            <p:nvPr/>
          </p:nvSpPr>
          <p:spPr>
            <a:xfrm>
              <a:off x="5027586" y="2772528"/>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42" name="Google Shape;325;p19">
              <a:extLst>
                <a:ext uri="{FF2B5EF4-FFF2-40B4-BE49-F238E27FC236}">
                  <a16:creationId xmlns:a16="http://schemas.microsoft.com/office/drawing/2014/main" id="{397636F0-4E41-19A2-21D2-9196CAF8ACAD}"/>
                </a:ext>
              </a:extLst>
            </p:cNvPr>
            <p:cNvSpPr/>
            <p:nvPr/>
          </p:nvSpPr>
          <p:spPr>
            <a:xfrm>
              <a:off x="5695891" y="427556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43" name="Google Shape;326;p19">
              <a:extLst>
                <a:ext uri="{FF2B5EF4-FFF2-40B4-BE49-F238E27FC236}">
                  <a16:creationId xmlns:a16="http://schemas.microsoft.com/office/drawing/2014/main" id="{6AE3C471-7AB8-E1D8-3E17-3E0612860099}"/>
                </a:ext>
              </a:extLst>
            </p:cNvPr>
            <p:cNvSpPr/>
            <p:nvPr/>
          </p:nvSpPr>
          <p:spPr>
            <a:xfrm>
              <a:off x="6364189" y="3271530"/>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44" name="Google Shape;327;p19">
              <a:extLst>
                <a:ext uri="{FF2B5EF4-FFF2-40B4-BE49-F238E27FC236}">
                  <a16:creationId xmlns:a16="http://schemas.microsoft.com/office/drawing/2014/main" id="{D2BD9144-E190-1BC9-B7D4-6873863BDCE2}"/>
                </a:ext>
              </a:extLst>
            </p:cNvPr>
            <p:cNvSpPr/>
            <p:nvPr/>
          </p:nvSpPr>
          <p:spPr>
            <a:xfrm>
              <a:off x="7032493" y="3799578"/>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45" name="Google Shape;328;p19">
              <a:extLst>
                <a:ext uri="{FF2B5EF4-FFF2-40B4-BE49-F238E27FC236}">
                  <a16:creationId xmlns:a16="http://schemas.microsoft.com/office/drawing/2014/main" id="{D8E58A95-EB74-2CE0-5F6F-03980C68B01E}"/>
                </a:ext>
              </a:extLst>
            </p:cNvPr>
            <p:cNvSpPr/>
            <p:nvPr/>
          </p:nvSpPr>
          <p:spPr>
            <a:xfrm>
              <a:off x="7700798" y="284755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46" name="Google Shape;329;p19">
              <a:extLst>
                <a:ext uri="{FF2B5EF4-FFF2-40B4-BE49-F238E27FC236}">
                  <a16:creationId xmlns:a16="http://schemas.microsoft.com/office/drawing/2014/main" id="{7013F3D2-19C5-2661-4C09-ADF3B8DBDED3}"/>
                </a:ext>
              </a:extLst>
            </p:cNvPr>
            <p:cNvSpPr/>
            <p:nvPr/>
          </p:nvSpPr>
          <p:spPr>
            <a:xfrm>
              <a:off x="8369096" y="284755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47" name="Google Shape;330;p19">
              <a:extLst>
                <a:ext uri="{FF2B5EF4-FFF2-40B4-BE49-F238E27FC236}">
                  <a16:creationId xmlns:a16="http://schemas.microsoft.com/office/drawing/2014/main" id="{EE9D1107-C4B4-58BC-EE5B-34D26A6DB18F}"/>
                </a:ext>
              </a:extLst>
            </p:cNvPr>
            <p:cNvSpPr/>
            <p:nvPr/>
          </p:nvSpPr>
          <p:spPr>
            <a:xfrm>
              <a:off x="9037400" y="395765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48" name="Google Shape;331;p19">
              <a:extLst>
                <a:ext uri="{FF2B5EF4-FFF2-40B4-BE49-F238E27FC236}">
                  <a16:creationId xmlns:a16="http://schemas.microsoft.com/office/drawing/2014/main" id="{A7FC026D-07E0-2514-EF4E-3CACEBE82AF5}"/>
                </a:ext>
              </a:extLst>
            </p:cNvPr>
            <p:cNvSpPr/>
            <p:nvPr/>
          </p:nvSpPr>
          <p:spPr>
            <a:xfrm>
              <a:off x="9705704" y="417497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49" name="Google Shape;332;p19">
              <a:extLst>
                <a:ext uri="{FF2B5EF4-FFF2-40B4-BE49-F238E27FC236}">
                  <a16:creationId xmlns:a16="http://schemas.microsoft.com/office/drawing/2014/main" id="{3F42E8FA-899F-C3F2-FF42-D280FC4EB2D4}"/>
                </a:ext>
              </a:extLst>
            </p:cNvPr>
            <p:cNvSpPr/>
            <p:nvPr/>
          </p:nvSpPr>
          <p:spPr>
            <a:xfrm>
              <a:off x="10374003" y="2978343"/>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50" name="Google Shape;333;p19">
              <a:extLst>
                <a:ext uri="{FF2B5EF4-FFF2-40B4-BE49-F238E27FC236}">
                  <a16:creationId xmlns:a16="http://schemas.microsoft.com/office/drawing/2014/main" id="{E31A2353-8513-D52A-4E95-884094605891}"/>
                </a:ext>
              </a:extLst>
            </p:cNvPr>
            <p:cNvSpPr/>
            <p:nvPr/>
          </p:nvSpPr>
          <p:spPr>
            <a:xfrm>
              <a:off x="11042307" y="26538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51" name="Google Shape;334;p19">
              <a:extLst>
                <a:ext uri="{FF2B5EF4-FFF2-40B4-BE49-F238E27FC236}">
                  <a16:creationId xmlns:a16="http://schemas.microsoft.com/office/drawing/2014/main" id="{B1D90C76-8248-4405-89E8-2E8DBB36B7E9}"/>
                </a:ext>
              </a:extLst>
            </p:cNvPr>
            <p:cNvSpPr/>
            <p:nvPr/>
          </p:nvSpPr>
          <p:spPr>
            <a:xfrm>
              <a:off x="11710611" y="3117719"/>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grpSp>
      <p:sp>
        <p:nvSpPr>
          <p:cNvPr id="52" name="!!Line">
            <a:extLst>
              <a:ext uri="{FF2B5EF4-FFF2-40B4-BE49-F238E27FC236}">
                <a16:creationId xmlns:a16="http://schemas.microsoft.com/office/drawing/2014/main" id="{6E1A4343-6EDF-E5AD-D326-8A1C7D5517FE}"/>
              </a:ext>
            </a:extLst>
          </p:cNvPr>
          <p:cNvSpPr/>
          <p:nvPr/>
        </p:nvSpPr>
        <p:spPr>
          <a:xfrm>
            <a:off x="31313311" y="2944612"/>
            <a:ext cx="8558985" cy="1492026"/>
          </a:xfrm>
          <a:custGeom>
            <a:avLst/>
            <a:gdLst/>
            <a:ahLst/>
            <a:cxnLst/>
            <a:rect l="l" t="t" r="r" b="b"/>
            <a:pathLst>
              <a:path w="5391150" h="939800" extrusionOk="0">
                <a:moveTo>
                  <a:pt x="0" y="431800"/>
                </a:moveTo>
                <a:lnTo>
                  <a:pt x="387350" y="736600"/>
                </a:lnTo>
                <a:lnTo>
                  <a:pt x="755650" y="6350"/>
                </a:lnTo>
                <a:lnTo>
                  <a:pt x="1149350" y="292100"/>
                </a:lnTo>
                <a:lnTo>
                  <a:pt x="1524000" y="69850"/>
                </a:lnTo>
                <a:lnTo>
                  <a:pt x="1917700" y="939800"/>
                </a:lnTo>
                <a:lnTo>
                  <a:pt x="2305050" y="368300"/>
                </a:lnTo>
                <a:lnTo>
                  <a:pt x="2692400" y="660400"/>
                </a:lnTo>
                <a:lnTo>
                  <a:pt x="3079750" y="107950"/>
                </a:lnTo>
                <a:lnTo>
                  <a:pt x="3460750" y="107950"/>
                </a:lnTo>
                <a:lnTo>
                  <a:pt x="3848100" y="755650"/>
                </a:lnTo>
                <a:lnTo>
                  <a:pt x="4235450" y="876300"/>
                </a:lnTo>
                <a:lnTo>
                  <a:pt x="4622800" y="190500"/>
                </a:lnTo>
                <a:lnTo>
                  <a:pt x="5010150" y="0"/>
                </a:lnTo>
                <a:lnTo>
                  <a:pt x="5391150" y="273050"/>
                </a:lnTo>
              </a:path>
            </a:pathLst>
          </a:cu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grpSp>
        <p:nvGrpSpPr>
          <p:cNvPr id="53" name="!!axes">
            <a:extLst>
              <a:ext uri="{FF2B5EF4-FFF2-40B4-BE49-F238E27FC236}">
                <a16:creationId xmlns:a16="http://schemas.microsoft.com/office/drawing/2014/main" id="{9F0E9F48-3496-3112-7D7E-C9B9E8D03A4B}"/>
              </a:ext>
            </a:extLst>
          </p:cNvPr>
          <p:cNvGrpSpPr/>
          <p:nvPr/>
        </p:nvGrpSpPr>
        <p:grpSpPr>
          <a:xfrm>
            <a:off x="13281674" y="1300274"/>
            <a:ext cx="8950521" cy="5299735"/>
            <a:chOff x="6780784" y="1300274"/>
            <a:chExt cx="8950521" cy="5299735"/>
          </a:xfrm>
        </p:grpSpPr>
        <p:cxnSp>
          <p:nvCxnSpPr>
            <p:cNvPr id="54" name="x-axis">
              <a:extLst>
                <a:ext uri="{FF2B5EF4-FFF2-40B4-BE49-F238E27FC236}">
                  <a16:creationId xmlns:a16="http://schemas.microsoft.com/office/drawing/2014/main" id="{8BA24EAE-50C4-94DB-49AB-A5AA70A08519}"/>
                </a:ext>
              </a:extLst>
            </p:cNvPr>
            <p:cNvCxnSpPr>
              <a:cxnSpLocks/>
            </p:cNvCxnSpPr>
            <p:nvPr/>
          </p:nvCxnSpPr>
          <p:spPr>
            <a:xfrm>
              <a:off x="6780784" y="6600009"/>
              <a:ext cx="8950521" cy="0"/>
            </a:xfrm>
            <a:prstGeom prst="straightConnector1">
              <a:avLst/>
            </a:prstGeom>
            <a:noFill/>
            <a:ln w="12700" cap="flat" cmpd="sng">
              <a:solidFill>
                <a:schemeClr val="accent6"/>
              </a:solidFill>
              <a:prstDash val="solid"/>
              <a:round/>
              <a:headEnd type="none" w="sm" len="sm"/>
              <a:tailEnd type="triangle" w="med" len="med"/>
            </a:ln>
          </p:spPr>
        </p:cxnSp>
        <p:cxnSp>
          <p:nvCxnSpPr>
            <p:cNvPr id="55" name="y-axis">
              <a:extLst>
                <a:ext uri="{FF2B5EF4-FFF2-40B4-BE49-F238E27FC236}">
                  <a16:creationId xmlns:a16="http://schemas.microsoft.com/office/drawing/2014/main" id="{461CD883-BF35-DB18-8ED7-E4C0A5A22CEA}"/>
                </a:ext>
              </a:extLst>
            </p:cNvPr>
            <p:cNvCxnSpPr>
              <a:cxnSpLocks/>
            </p:cNvCxnSpPr>
            <p:nvPr/>
          </p:nvCxnSpPr>
          <p:spPr>
            <a:xfrm flipV="1">
              <a:off x="6780784" y="1300274"/>
              <a:ext cx="0" cy="5299735"/>
            </a:xfrm>
            <a:prstGeom prst="straightConnector1">
              <a:avLst/>
            </a:prstGeom>
            <a:noFill/>
            <a:ln w="12700" cap="flat" cmpd="sng">
              <a:solidFill>
                <a:schemeClr val="accent6"/>
              </a:solidFill>
              <a:prstDash val="solid"/>
              <a:round/>
              <a:headEnd type="none" w="sm" len="sm"/>
              <a:tailEnd type="triangle" w="med" len="med"/>
            </a:ln>
          </p:spPr>
        </p:cxnSp>
      </p:grpSp>
    </p:spTree>
    <p:extLst>
      <p:ext uri="{BB962C8B-B14F-4D97-AF65-F5344CB8AC3E}">
        <p14:creationId xmlns:p14="http://schemas.microsoft.com/office/powerpoint/2010/main" val="3060510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55F5-2143-93EF-0745-A3AD229A7F51}"/>
              </a:ext>
            </a:extLst>
          </p:cNvPr>
          <p:cNvSpPr>
            <a:spLocks noGrp="1"/>
          </p:cNvSpPr>
          <p:nvPr>
            <p:ph type="title"/>
          </p:nvPr>
        </p:nvSpPr>
        <p:spPr/>
        <p:txBody>
          <a:bodyPr/>
          <a:lstStyle/>
          <a:p>
            <a:r>
              <a:rPr lang="en-US"/>
              <a:t>Control charts</a:t>
            </a:r>
          </a:p>
        </p:txBody>
      </p:sp>
      <p:sp>
        <p:nvSpPr>
          <p:cNvPr id="4" name="Footer Placeholder 3">
            <a:extLst>
              <a:ext uri="{FF2B5EF4-FFF2-40B4-BE49-F238E27FC236}">
                <a16:creationId xmlns:a16="http://schemas.microsoft.com/office/drawing/2014/main" id="{C6248799-1E3C-640B-6691-66BF640DD9A3}"/>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023F73A5-686B-1FB7-759A-982C02EFED23}"/>
              </a:ext>
            </a:extLst>
          </p:cNvPr>
          <p:cNvSpPr>
            <a:spLocks noGrp="1"/>
          </p:cNvSpPr>
          <p:nvPr>
            <p:ph type="sldNum" sz="quarter" idx="12"/>
          </p:nvPr>
        </p:nvSpPr>
        <p:spPr/>
        <p:txBody>
          <a:bodyPr/>
          <a:lstStyle/>
          <a:p>
            <a:fld id="{16C5AC08-0ACD-404A-9C9F-AB39E786C34A}" type="slidenum">
              <a:rPr lang="en-GB"/>
              <a:t>20</a:t>
            </a:fld>
            <a:endParaRPr lang="en-GB"/>
          </a:p>
        </p:txBody>
      </p:sp>
      <p:sp>
        <p:nvSpPr>
          <p:cNvPr id="6" name="Text Placeholder 5">
            <a:extLst>
              <a:ext uri="{FF2B5EF4-FFF2-40B4-BE49-F238E27FC236}">
                <a16:creationId xmlns:a16="http://schemas.microsoft.com/office/drawing/2014/main" id="{CFF0CB82-09A4-C259-F2BF-3120CEA9D2D4}"/>
              </a:ext>
            </a:extLst>
          </p:cNvPr>
          <p:cNvSpPr>
            <a:spLocks noGrp="1"/>
          </p:cNvSpPr>
          <p:nvPr>
            <p:ph type="body" sz="quarter" idx="13"/>
          </p:nvPr>
        </p:nvSpPr>
        <p:spPr/>
        <p:txBody>
          <a:bodyPr/>
          <a:lstStyle/>
          <a:p>
            <a:r>
              <a:rPr lang="en-US"/>
              <a:t>Control charts</a:t>
            </a:r>
          </a:p>
        </p:txBody>
      </p:sp>
      <p:pic>
        <p:nvPicPr>
          <p:cNvPr id="7" name="!!Blankchart">
            <a:extLst>
              <a:ext uri="{FF2B5EF4-FFF2-40B4-BE49-F238E27FC236}">
                <a16:creationId xmlns:a16="http://schemas.microsoft.com/office/drawing/2014/main" id="{F34A5805-EAAA-E62A-888C-288B98F023E9}"/>
              </a:ext>
            </a:extLst>
          </p:cNvPr>
          <p:cNvPicPr>
            <a:picLocks noChangeAspect="1"/>
          </p:cNvPicPr>
          <p:nvPr/>
        </p:nvPicPr>
        <p:blipFill>
          <a:blip r:embed="rId3"/>
          <a:stretch>
            <a:fillRect/>
          </a:stretch>
        </p:blipFill>
        <p:spPr>
          <a:xfrm rot="16200000">
            <a:off x="112226" y="2833083"/>
            <a:ext cx="3393181" cy="1427156"/>
          </a:xfrm>
          <a:prstGeom prst="rect">
            <a:avLst/>
          </a:prstGeom>
        </p:spPr>
      </p:pic>
      <p:cxnSp>
        <p:nvCxnSpPr>
          <p:cNvPr id="8" name="!!UCLLINE">
            <a:extLst>
              <a:ext uri="{FF2B5EF4-FFF2-40B4-BE49-F238E27FC236}">
                <a16:creationId xmlns:a16="http://schemas.microsoft.com/office/drawing/2014/main" id="{158B762D-2227-A101-0D9D-825559EED2D1}"/>
              </a:ext>
            </a:extLst>
          </p:cNvPr>
          <p:cNvCxnSpPr>
            <a:cxnSpLocks/>
          </p:cNvCxnSpPr>
          <p:nvPr/>
        </p:nvCxnSpPr>
        <p:spPr>
          <a:xfrm rot="16200000">
            <a:off x="7180104" y="-2564552"/>
            <a:ext cx="0" cy="9541154"/>
          </a:xfrm>
          <a:prstGeom prst="straightConnector1">
            <a:avLst/>
          </a:prstGeom>
          <a:noFill/>
          <a:ln w="28575" cap="flat" cmpd="sng">
            <a:solidFill>
              <a:schemeClr val="accent4"/>
            </a:solidFill>
            <a:prstDash val="solid"/>
            <a:round/>
            <a:headEnd type="none" w="sm" len="sm"/>
            <a:tailEnd type="none" w="sm" len="sm"/>
          </a:ln>
        </p:spPr>
      </p:cxnSp>
      <p:cxnSp>
        <p:nvCxnSpPr>
          <p:cNvPr id="9" name="!!LCLLINE">
            <a:extLst>
              <a:ext uri="{FF2B5EF4-FFF2-40B4-BE49-F238E27FC236}">
                <a16:creationId xmlns:a16="http://schemas.microsoft.com/office/drawing/2014/main" id="{A12C29A0-95AF-2457-6126-3E5D58860471}"/>
              </a:ext>
            </a:extLst>
          </p:cNvPr>
          <p:cNvCxnSpPr>
            <a:cxnSpLocks/>
          </p:cNvCxnSpPr>
          <p:nvPr/>
        </p:nvCxnSpPr>
        <p:spPr>
          <a:xfrm rot="16200000">
            <a:off x="7180123" y="147498"/>
            <a:ext cx="0" cy="9541154"/>
          </a:xfrm>
          <a:prstGeom prst="straightConnector1">
            <a:avLst/>
          </a:prstGeom>
          <a:noFill/>
          <a:ln w="28575" cap="flat" cmpd="sng">
            <a:solidFill>
              <a:schemeClr val="accent4"/>
            </a:solidFill>
            <a:prstDash val="solid"/>
            <a:round/>
            <a:headEnd type="none" w="sm" len="sm"/>
            <a:tailEnd type="none" w="sm" len="sm"/>
          </a:ln>
        </p:spPr>
      </p:cxnSp>
      <p:cxnSp>
        <p:nvCxnSpPr>
          <p:cNvPr id="10" name="!!mean">
            <a:extLst>
              <a:ext uri="{FF2B5EF4-FFF2-40B4-BE49-F238E27FC236}">
                <a16:creationId xmlns:a16="http://schemas.microsoft.com/office/drawing/2014/main" id="{D29A4063-4DDB-80B1-336B-5E32E7A556EE}"/>
              </a:ext>
            </a:extLst>
          </p:cNvPr>
          <p:cNvCxnSpPr>
            <a:cxnSpLocks/>
          </p:cNvCxnSpPr>
          <p:nvPr/>
        </p:nvCxnSpPr>
        <p:spPr>
          <a:xfrm>
            <a:off x="1095237" y="3552696"/>
            <a:ext cx="10855444" cy="0"/>
          </a:xfrm>
          <a:prstGeom prst="straightConnector1">
            <a:avLst/>
          </a:prstGeom>
          <a:solidFill>
            <a:schemeClr val="accent1"/>
          </a:solidFill>
          <a:ln w="38100" cap="rnd" cmpd="sng">
            <a:solidFill>
              <a:schemeClr val="accent2"/>
            </a:solidFill>
            <a:prstDash val="sysDot"/>
            <a:round/>
            <a:headEnd type="none" w="sm" len="sm"/>
            <a:tailEnd type="none" w="sm" len="sm"/>
          </a:ln>
        </p:spPr>
      </p:cxnSp>
      <p:grpSp>
        <p:nvGrpSpPr>
          <p:cNvPr id="12" name="!!Data points">
            <a:extLst>
              <a:ext uri="{FF2B5EF4-FFF2-40B4-BE49-F238E27FC236}">
                <a16:creationId xmlns:a16="http://schemas.microsoft.com/office/drawing/2014/main" id="{98EC6F59-6D12-9BDB-D208-1611D7A12141}"/>
              </a:ext>
            </a:extLst>
          </p:cNvPr>
          <p:cNvGrpSpPr/>
          <p:nvPr/>
        </p:nvGrpSpPr>
        <p:grpSpPr>
          <a:xfrm>
            <a:off x="3149819" y="2881701"/>
            <a:ext cx="8693836" cy="1606008"/>
            <a:chOff x="2354375" y="2653811"/>
            <a:chExt cx="9487018" cy="1752532"/>
          </a:xfrm>
        </p:grpSpPr>
        <p:sp>
          <p:nvSpPr>
            <p:cNvPr id="13" name="Google Shape;320;p19">
              <a:extLst>
                <a:ext uri="{FF2B5EF4-FFF2-40B4-BE49-F238E27FC236}">
                  <a16:creationId xmlns:a16="http://schemas.microsoft.com/office/drawing/2014/main" id="{796080CF-6A87-94E7-87B3-24F31EABBA55}"/>
                </a:ext>
              </a:extLst>
            </p:cNvPr>
            <p:cNvSpPr/>
            <p:nvPr/>
          </p:nvSpPr>
          <p:spPr>
            <a:xfrm>
              <a:off x="2354375" y="34023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4" name="Google Shape;321;p19">
              <a:extLst>
                <a:ext uri="{FF2B5EF4-FFF2-40B4-BE49-F238E27FC236}">
                  <a16:creationId xmlns:a16="http://schemas.microsoft.com/office/drawing/2014/main" id="{F0B72529-0BC6-B498-1DA6-CB982852530F}"/>
                </a:ext>
              </a:extLst>
            </p:cNvPr>
            <p:cNvSpPr/>
            <p:nvPr/>
          </p:nvSpPr>
          <p:spPr>
            <a:xfrm>
              <a:off x="3690984" y="26538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5" name="Google Shape;322;p19">
              <a:extLst>
                <a:ext uri="{FF2B5EF4-FFF2-40B4-BE49-F238E27FC236}">
                  <a16:creationId xmlns:a16="http://schemas.microsoft.com/office/drawing/2014/main" id="{71940904-96D2-E9C3-2C03-A7DEC34DE4BD}"/>
                </a:ext>
              </a:extLst>
            </p:cNvPr>
            <p:cNvSpPr/>
            <p:nvPr/>
          </p:nvSpPr>
          <p:spPr>
            <a:xfrm>
              <a:off x="3022679" y="3930359"/>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6" name="Google Shape;323;p19">
              <a:extLst>
                <a:ext uri="{FF2B5EF4-FFF2-40B4-BE49-F238E27FC236}">
                  <a16:creationId xmlns:a16="http://schemas.microsoft.com/office/drawing/2014/main" id="{106FF4B0-04A6-5E39-64C5-0EB374885EC4}"/>
                </a:ext>
              </a:extLst>
            </p:cNvPr>
            <p:cNvSpPr/>
            <p:nvPr/>
          </p:nvSpPr>
          <p:spPr>
            <a:xfrm>
              <a:off x="4359282" y="3152813"/>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7" name="Google Shape;324;p19">
              <a:extLst>
                <a:ext uri="{FF2B5EF4-FFF2-40B4-BE49-F238E27FC236}">
                  <a16:creationId xmlns:a16="http://schemas.microsoft.com/office/drawing/2014/main" id="{3D87F20F-7DA5-365E-DC66-C8BDB9EDF8AC}"/>
                </a:ext>
              </a:extLst>
            </p:cNvPr>
            <p:cNvSpPr/>
            <p:nvPr/>
          </p:nvSpPr>
          <p:spPr>
            <a:xfrm>
              <a:off x="5027586" y="2772528"/>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8" name="Google Shape;325;p19">
              <a:extLst>
                <a:ext uri="{FF2B5EF4-FFF2-40B4-BE49-F238E27FC236}">
                  <a16:creationId xmlns:a16="http://schemas.microsoft.com/office/drawing/2014/main" id="{81B918E5-CF9B-B4D4-0682-1A0AD41BA747}"/>
                </a:ext>
              </a:extLst>
            </p:cNvPr>
            <p:cNvSpPr/>
            <p:nvPr/>
          </p:nvSpPr>
          <p:spPr>
            <a:xfrm>
              <a:off x="5695891" y="427556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9" name="Google Shape;326;p19">
              <a:extLst>
                <a:ext uri="{FF2B5EF4-FFF2-40B4-BE49-F238E27FC236}">
                  <a16:creationId xmlns:a16="http://schemas.microsoft.com/office/drawing/2014/main" id="{A1C728DC-06F3-7A33-D88F-FAEB0A102DC1}"/>
                </a:ext>
              </a:extLst>
            </p:cNvPr>
            <p:cNvSpPr/>
            <p:nvPr/>
          </p:nvSpPr>
          <p:spPr>
            <a:xfrm>
              <a:off x="6364189" y="3271530"/>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0" name="Google Shape;327;p19">
              <a:extLst>
                <a:ext uri="{FF2B5EF4-FFF2-40B4-BE49-F238E27FC236}">
                  <a16:creationId xmlns:a16="http://schemas.microsoft.com/office/drawing/2014/main" id="{F18DA87C-985B-07B9-FC6B-99DD45B396C8}"/>
                </a:ext>
              </a:extLst>
            </p:cNvPr>
            <p:cNvSpPr/>
            <p:nvPr/>
          </p:nvSpPr>
          <p:spPr>
            <a:xfrm>
              <a:off x="7032493" y="3799578"/>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1" name="Google Shape;328;p19">
              <a:extLst>
                <a:ext uri="{FF2B5EF4-FFF2-40B4-BE49-F238E27FC236}">
                  <a16:creationId xmlns:a16="http://schemas.microsoft.com/office/drawing/2014/main" id="{E64FCA43-82E2-3F31-6F2F-435004DB14ED}"/>
                </a:ext>
              </a:extLst>
            </p:cNvPr>
            <p:cNvSpPr/>
            <p:nvPr/>
          </p:nvSpPr>
          <p:spPr>
            <a:xfrm>
              <a:off x="7700798" y="284755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2" name="Google Shape;329;p19">
              <a:extLst>
                <a:ext uri="{FF2B5EF4-FFF2-40B4-BE49-F238E27FC236}">
                  <a16:creationId xmlns:a16="http://schemas.microsoft.com/office/drawing/2014/main" id="{A3D39F76-2D78-304C-E782-01FC2C83239E}"/>
                </a:ext>
              </a:extLst>
            </p:cNvPr>
            <p:cNvSpPr/>
            <p:nvPr/>
          </p:nvSpPr>
          <p:spPr>
            <a:xfrm>
              <a:off x="8369096" y="284755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3" name="Google Shape;330;p19">
              <a:extLst>
                <a:ext uri="{FF2B5EF4-FFF2-40B4-BE49-F238E27FC236}">
                  <a16:creationId xmlns:a16="http://schemas.microsoft.com/office/drawing/2014/main" id="{43DE9AC8-34EE-9E6C-398F-FEFF1A17F46A}"/>
                </a:ext>
              </a:extLst>
            </p:cNvPr>
            <p:cNvSpPr/>
            <p:nvPr/>
          </p:nvSpPr>
          <p:spPr>
            <a:xfrm>
              <a:off x="9037400" y="395765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4" name="Google Shape;331;p19">
              <a:extLst>
                <a:ext uri="{FF2B5EF4-FFF2-40B4-BE49-F238E27FC236}">
                  <a16:creationId xmlns:a16="http://schemas.microsoft.com/office/drawing/2014/main" id="{A01E1B42-EC6B-B24F-40D9-39EEBD73FC29}"/>
                </a:ext>
              </a:extLst>
            </p:cNvPr>
            <p:cNvSpPr/>
            <p:nvPr/>
          </p:nvSpPr>
          <p:spPr>
            <a:xfrm>
              <a:off x="9705704" y="417497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5" name="Google Shape;332;p19">
              <a:extLst>
                <a:ext uri="{FF2B5EF4-FFF2-40B4-BE49-F238E27FC236}">
                  <a16:creationId xmlns:a16="http://schemas.microsoft.com/office/drawing/2014/main" id="{B92BAF2F-8E16-921D-9B6F-56BA61A3D860}"/>
                </a:ext>
              </a:extLst>
            </p:cNvPr>
            <p:cNvSpPr/>
            <p:nvPr/>
          </p:nvSpPr>
          <p:spPr>
            <a:xfrm>
              <a:off x="10374003" y="2978343"/>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6" name="Google Shape;333;p19">
              <a:extLst>
                <a:ext uri="{FF2B5EF4-FFF2-40B4-BE49-F238E27FC236}">
                  <a16:creationId xmlns:a16="http://schemas.microsoft.com/office/drawing/2014/main" id="{C8A0B566-AAD8-FE63-A381-FF29D2B1CA31}"/>
                </a:ext>
              </a:extLst>
            </p:cNvPr>
            <p:cNvSpPr/>
            <p:nvPr/>
          </p:nvSpPr>
          <p:spPr>
            <a:xfrm>
              <a:off x="11042307" y="26538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7" name="Google Shape;334;p19">
              <a:extLst>
                <a:ext uri="{FF2B5EF4-FFF2-40B4-BE49-F238E27FC236}">
                  <a16:creationId xmlns:a16="http://schemas.microsoft.com/office/drawing/2014/main" id="{855508F7-865D-3D10-1D83-FAE3B56E9768}"/>
                </a:ext>
              </a:extLst>
            </p:cNvPr>
            <p:cNvSpPr/>
            <p:nvPr/>
          </p:nvSpPr>
          <p:spPr>
            <a:xfrm>
              <a:off x="11710611" y="3117719"/>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grpSp>
      <p:sp>
        <p:nvSpPr>
          <p:cNvPr id="28" name="!!Line">
            <a:extLst>
              <a:ext uri="{FF2B5EF4-FFF2-40B4-BE49-F238E27FC236}">
                <a16:creationId xmlns:a16="http://schemas.microsoft.com/office/drawing/2014/main" id="{1D6A5FC4-2474-55B1-3009-EDE84DC573BA}"/>
              </a:ext>
            </a:extLst>
          </p:cNvPr>
          <p:cNvSpPr/>
          <p:nvPr/>
        </p:nvSpPr>
        <p:spPr>
          <a:xfrm>
            <a:off x="3229405" y="2944612"/>
            <a:ext cx="8558985" cy="1492026"/>
          </a:xfrm>
          <a:custGeom>
            <a:avLst/>
            <a:gdLst/>
            <a:ahLst/>
            <a:cxnLst/>
            <a:rect l="l" t="t" r="r" b="b"/>
            <a:pathLst>
              <a:path w="5391150" h="939800" extrusionOk="0">
                <a:moveTo>
                  <a:pt x="0" y="431800"/>
                </a:moveTo>
                <a:lnTo>
                  <a:pt x="387350" y="736600"/>
                </a:lnTo>
                <a:lnTo>
                  <a:pt x="755650" y="6350"/>
                </a:lnTo>
                <a:lnTo>
                  <a:pt x="1149350" y="292100"/>
                </a:lnTo>
                <a:lnTo>
                  <a:pt x="1524000" y="69850"/>
                </a:lnTo>
                <a:lnTo>
                  <a:pt x="1917700" y="939800"/>
                </a:lnTo>
                <a:lnTo>
                  <a:pt x="2305050" y="368300"/>
                </a:lnTo>
                <a:lnTo>
                  <a:pt x="2692400" y="660400"/>
                </a:lnTo>
                <a:lnTo>
                  <a:pt x="3079750" y="107950"/>
                </a:lnTo>
                <a:lnTo>
                  <a:pt x="3460750" y="107950"/>
                </a:lnTo>
                <a:lnTo>
                  <a:pt x="3848100" y="755650"/>
                </a:lnTo>
                <a:lnTo>
                  <a:pt x="4235450" y="876300"/>
                </a:lnTo>
                <a:lnTo>
                  <a:pt x="4622800" y="190500"/>
                </a:lnTo>
                <a:lnTo>
                  <a:pt x="5010150" y="0"/>
                </a:lnTo>
                <a:lnTo>
                  <a:pt x="5391150" y="273050"/>
                </a:lnTo>
              </a:path>
            </a:pathLst>
          </a:cu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grpSp>
        <p:nvGrpSpPr>
          <p:cNvPr id="37" name="!!axes">
            <a:extLst>
              <a:ext uri="{FF2B5EF4-FFF2-40B4-BE49-F238E27FC236}">
                <a16:creationId xmlns:a16="http://schemas.microsoft.com/office/drawing/2014/main" id="{F0B4856F-97EF-E647-3A35-C888490C988E}"/>
              </a:ext>
            </a:extLst>
          </p:cNvPr>
          <p:cNvGrpSpPr/>
          <p:nvPr/>
        </p:nvGrpSpPr>
        <p:grpSpPr>
          <a:xfrm>
            <a:off x="2958230" y="1300274"/>
            <a:ext cx="8950521" cy="5299735"/>
            <a:chOff x="6780784" y="1300274"/>
            <a:chExt cx="8950521" cy="5299735"/>
          </a:xfrm>
        </p:grpSpPr>
        <p:cxnSp>
          <p:nvCxnSpPr>
            <p:cNvPr id="29" name="x-axis">
              <a:extLst>
                <a:ext uri="{FF2B5EF4-FFF2-40B4-BE49-F238E27FC236}">
                  <a16:creationId xmlns:a16="http://schemas.microsoft.com/office/drawing/2014/main" id="{0B0861B3-4E9A-9450-8BA2-C393CC92E83B}"/>
                </a:ext>
              </a:extLst>
            </p:cNvPr>
            <p:cNvCxnSpPr>
              <a:cxnSpLocks/>
            </p:cNvCxnSpPr>
            <p:nvPr/>
          </p:nvCxnSpPr>
          <p:spPr>
            <a:xfrm>
              <a:off x="6780784" y="6600009"/>
              <a:ext cx="8950521" cy="0"/>
            </a:xfrm>
            <a:prstGeom prst="straightConnector1">
              <a:avLst/>
            </a:prstGeom>
            <a:noFill/>
            <a:ln w="12700" cap="flat" cmpd="sng">
              <a:solidFill>
                <a:schemeClr val="accent6"/>
              </a:solidFill>
              <a:prstDash val="solid"/>
              <a:round/>
              <a:headEnd type="none" w="sm" len="sm"/>
              <a:tailEnd type="triangle" w="med" len="med"/>
            </a:ln>
          </p:spPr>
        </p:cxnSp>
        <p:cxnSp>
          <p:nvCxnSpPr>
            <p:cNvPr id="30" name="y-axis">
              <a:extLst>
                <a:ext uri="{FF2B5EF4-FFF2-40B4-BE49-F238E27FC236}">
                  <a16:creationId xmlns:a16="http://schemas.microsoft.com/office/drawing/2014/main" id="{354487C3-A579-4EA2-4577-7F248949BACA}"/>
                </a:ext>
              </a:extLst>
            </p:cNvPr>
            <p:cNvCxnSpPr>
              <a:cxnSpLocks/>
            </p:cNvCxnSpPr>
            <p:nvPr/>
          </p:nvCxnSpPr>
          <p:spPr>
            <a:xfrm flipV="1">
              <a:off x="6780784" y="1300274"/>
              <a:ext cx="0" cy="5299735"/>
            </a:xfrm>
            <a:prstGeom prst="straightConnector1">
              <a:avLst/>
            </a:prstGeom>
            <a:noFill/>
            <a:ln w="12700" cap="flat" cmpd="sng">
              <a:solidFill>
                <a:schemeClr val="accent6"/>
              </a:solidFill>
              <a:prstDash val="solid"/>
              <a:round/>
              <a:headEnd type="none" w="sm" len="sm"/>
              <a:tailEnd type="triangle" w="med" len="med"/>
            </a:ln>
          </p:spPr>
        </p:cxnSp>
      </p:grpSp>
      <p:sp>
        <p:nvSpPr>
          <p:cNvPr id="44" name="!!UCL">
            <a:extLst>
              <a:ext uri="{FF2B5EF4-FFF2-40B4-BE49-F238E27FC236}">
                <a16:creationId xmlns:a16="http://schemas.microsoft.com/office/drawing/2014/main" id="{2109BF27-E21E-1BFD-C9F3-1814F6C63345}"/>
              </a:ext>
            </a:extLst>
          </p:cNvPr>
          <p:cNvSpPr txBox="1"/>
          <p:nvPr/>
        </p:nvSpPr>
        <p:spPr>
          <a:xfrm>
            <a:off x="9129079" y="1631698"/>
            <a:ext cx="1595416" cy="461624"/>
          </a:xfrm>
          <a:prstGeom prst="rect">
            <a:avLst/>
          </a:prstGeom>
          <a:noFill/>
          <a:ln>
            <a:noFill/>
          </a:ln>
        </p:spPr>
        <p:txBody>
          <a:bodyPr spcFirstLastPara="1" wrap="square" lIns="91425" tIns="45700" rIns="91425" bIns="45700" anchor="t" anchorCtr="0">
            <a:spAutoFit/>
          </a:bodyPr>
          <a:lstStyle/>
          <a:p>
            <a:r>
              <a:rPr lang="en-GB" sz="1200" b="1">
                <a:solidFill>
                  <a:schemeClr val="accent4"/>
                </a:solidFill>
                <a:latin typeface="DM Sans" pitchFamily="2" charset="77"/>
              </a:rPr>
              <a:t>UCL</a:t>
            </a:r>
          </a:p>
          <a:p>
            <a:r>
              <a:rPr lang="en-GB" sz="1200">
                <a:solidFill>
                  <a:schemeClr val="accent4"/>
                </a:solidFill>
                <a:latin typeface="DM Sans" pitchFamily="2" charset="77"/>
              </a:rPr>
              <a:t>Upper Control Limit</a:t>
            </a:r>
            <a:endParaRPr sz="1800">
              <a:solidFill>
                <a:schemeClr val="accent4"/>
              </a:solidFill>
              <a:latin typeface="DM Sans" pitchFamily="2" charset="77"/>
            </a:endParaRPr>
          </a:p>
        </p:txBody>
      </p:sp>
      <p:sp>
        <p:nvSpPr>
          <p:cNvPr id="45" name="!!LCL">
            <a:extLst>
              <a:ext uri="{FF2B5EF4-FFF2-40B4-BE49-F238E27FC236}">
                <a16:creationId xmlns:a16="http://schemas.microsoft.com/office/drawing/2014/main" id="{4E5721E4-6978-4325-268D-F8188D9033C6}"/>
              </a:ext>
            </a:extLst>
          </p:cNvPr>
          <p:cNvSpPr txBox="1"/>
          <p:nvPr/>
        </p:nvSpPr>
        <p:spPr>
          <a:xfrm>
            <a:off x="9129079" y="5072430"/>
            <a:ext cx="1595416" cy="461624"/>
          </a:xfrm>
          <a:prstGeom prst="rect">
            <a:avLst/>
          </a:prstGeom>
          <a:noFill/>
          <a:ln>
            <a:noFill/>
          </a:ln>
        </p:spPr>
        <p:txBody>
          <a:bodyPr spcFirstLastPara="1" wrap="square" lIns="91425" tIns="45700" rIns="91425" bIns="45700" anchor="t" anchorCtr="0">
            <a:spAutoFit/>
          </a:bodyPr>
          <a:lstStyle/>
          <a:p>
            <a:r>
              <a:rPr lang="en-GB" sz="1200" b="1">
                <a:solidFill>
                  <a:schemeClr val="accent4"/>
                </a:solidFill>
                <a:latin typeface="DM Sans" pitchFamily="2" charset="77"/>
              </a:rPr>
              <a:t>LCL</a:t>
            </a:r>
          </a:p>
          <a:p>
            <a:r>
              <a:rPr lang="en-GB" sz="1200">
                <a:solidFill>
                  <a:schemeClr val="accent4"/>
                </a:solidFill>
                <a:latin typeface="DM Sans" pitchFamily="2" charset="77"/>
              </a:rPr>
              <a:t>Lower Control Limit</a:t>
            </a:r>
            <a:endParaRPr sz="1800">
              <a:solidFill>
                <a:schemeClr val="accent4"/>
              </a:solidFill>
              <a:latin typeface="DM Sans" pitchFamily="2" charset="77"/>
            </a:endParaRPr>
          </a:p>
        </p:txBody>
      </p:sp>
      <p:sp>
        <p:nvSpPr>
          <p:cNvPr id="46" name="!!meanlabel">
            <a:extLst>
              <a:ext uri="{FF2B5EF4-FFF2-40B4-BE49-F238E27FC236}">
                <a16:creationId xmlns:a16="http://schemas.microsoft.com/office/drawing/2014/main" id="{6B19FC64-4BC7-E960-E267-3FF7274CED6C}"/>
              </a:ext>
            </a:extLst>
          </p:cNvPr>
          <p:cNvSpPr txBox="1"/>
          <p:nvPr/>
        </p:nvSpPr>
        <p:spPr>
          <a:xfrm>
            <a:off x="9104003" y="3293242"/>
            <a:ext cx="1595416" cy="276959"/>
          </a:xfrm>
          <a:prstGeom prst="rect">
            <a:avLst/>
          </a:prstGeom>
          <a:noFill/>
          <a:ln>
            <a:noFill/>
          </a:ln>
        </p:spPr>
        <p:txBody>
          <a:bodyPr spcFirstLastPara="1" wrap="square" lIns="91425" tIns="45700" rIns="91425" bIns="45700" anchor="t" anchorCtr="0">
            <a:spAutoFit/>
          </a:bodyPr>
          <a:lstStyle/>
          <a:p>
            <a:r>
              <a:rPr lang="en-GB" sz="1200" b="1">
                <a:solidFill>
                  <a:schemeClr val="accent2"/>
                </a:solidFill>
                <a:latin typeface="DM Sans" pitchFamily="2" charset="77"/>
              </a:rPr>
              <a:t>Mean</a:t>
            </a:r>
            <a:endParaRPr sz="1800">
              <a:solidFill>
                <a:schemeClr val="accent2"/>
              </a:solidFill>
              <a:latin typeface="DM Sans" pitchFamily="2" charset="77"/>
            </a:endParaRPr>
          </a:p>
        </p:txBody>
      </p:sp>
    </p:spTree>
    <p:extLst>
      <p:ext uri="{BB962C8B-B14F-4D97-AF65-F5344CB8AC3E}">
        <p14:creationId xmlns:p14="http://schemas.microsoft.com/office/powerpoint/2010/main" val="3778698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D703-F5BE-AA62-7666-9B840C93F908}"/>
              </a:ext>
            </a:extLst>
          </p:cNvPr>
          <p:cNvSpPr>
            <a:spLocks noGrp="1"/>
          </p:cNvSpPr>
          <p:nvPr>
            <p:ph type="title"/>
          </p:nvPr>
        </p:nvSpPr>
        <p:spPr/>
        <p:txBody>
          <a:bodyPr/>
          <a:lstStyle/>
          <a:p>
            <a:r>
              <a:rPr lang="en-US"/>
              <a:t>Examples of different forms of variation</a:t>
            </a:r>
          </a:p>
        </p:txBody>
      </p:sp>
      <p:sp>
        <p:nvSpPr>
          <p:cNvPr id="4" name="Footer Placeholder 3">
            <a:extLst>
              <a:ext uri="{FF2B5EF4-FFF2-40B4-BE49-F238E27FC236}">
                <a16:creationId xmlns:a16="http://schemas.microsoft.com/office/drawing/2014/main" id="{9D6AF807-42A3-2ABE-25CC-05C534C1E88D}"/>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E1A02E81-5059-78DB-DAC3-D299C1833993}"/>
              </a:ext>
            </a:extLst>
          </p:cNvPr>
          <p:cNvSpPr>
            <a:spLocks noGrp="1"/>
          </p:cNvSpPr>
          <p:nvPr>
            <p:ph type="sldNum" sz="quarter" idx="12"/>
          </p:nvPr>
        </p:nvSpPr>
        <p:spPr/>
        <p:txBody>
          <a:bodyPr/>
          <a:lstStyle/>
          <a:p>
            <a:fld id="{16C5AC08-0ACD-404A-9C9F-AB39E786C34A}" type="slidenum">
              <a:rPr lang="en-GB"/>
              <a:t>21</a:t>
            </a:fld>
            <a:endParaRPr lang="en-GB"/>
          </a:p>
        </p:txBody>
      </p:sp>
      <p:sp>
        <p:nvSpPr>
          <p:cNvPr id="6" name="Text Placeholder 5">
            <a:extLst>
              <a:ext uri="{FF2B5EF4-FFF2-40B4-BE49-F238E27FC236}">
                <a16:creationId xmlns:a16="http://schemas.microsoft.com/office/drawing/2014/main" id="{1C65A7BC-2871-D47A-5912-5F5E5922B0F2}"/>
              </a:ext>
            </a:extLst>
          </p:cNvPr>
          <p:cNvSpPr>
            <a:spLocks noGrp="1"/>
          </p:cNvSpPr>
          <p:nvPr>
            <p:ph type="body" sz="quarter" idx="13"/>
          </p:nvPr>
        </p:nvSpPr>
        <p:spPr/>
        <p:txBody>
          <a:bodyPr/>
          <a:lstStyle/>
          <a:p>
            <a:r>
              <a:rPr lang="en-US"/>
              <a:t>Examples of different forms of variation</a:t>
            </a:r>
          </a:p>
        </p:txBody>
      </p:sp>
      <p:graphicFrame>
        <p:nvGraphicFramePr>
          <p:cNvPr id="7" name="Chart 6">
            <a:extLst>
              <a:ext uri="{FF2B5EF4-FFF2-40B4-BE49-F238E27FC236}">
                <a16:creationId xmlns:a16="http://schemas.microsoft.com/office/drawing/2014/main" id="{37177EC3-7C40-BE22-963B-83176CF76444}"/>
              </a:ext>
            </a:extLst>
          </p:cNvPr>
          <p:cNvGraphicFramePr>
            <a:graphicFrameLocks/>
          </p:cNvGraphicFramePr>
          <p:nvPr>
            <p:extLst>
              <p:ext uri="{D42A27DB-BD31-4B8C-83A1-F6EECF244321}">
                <p14:modId xmlns:p14="http://schemas.microsoft.com/office/powerpoint/2010/main" val="2327770505"/>
              </p:ext>
            </p:extLst>
          </p:nvPr>
        </p:nvGraphicFramePr>
        <p:xfrm>
          <a:off x="1077913" y="1520824"/>
          <a:ext cx="10872786" cy="5095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2951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A0E5-9763-46C4-89C9-C456D5C63626}"/>
              </a:ext>
            </a:extLst>
          </p:cNvPr>
          <p:cNvSpPr>
            <a:spLocks noGrp="1"/>
          </p:cNvSpPr>
          <p:nvPr>
            <p:ph type="title"/>
          </p:nvPr>
        </p:nvSpPr>
        <p:spPr/>
        <p:txBody>
          <a:bodyPr/>
          <a:lstStyle/>
          <a:p>
            <a:r>
              <a:rPr lang="en-US"/>
              <a:t>A useful SPC tool – demonstration</a:t>
            </a:r>
          </a:p>
        </p:txBody>
      </p:sp>
      <p:sp>
        <p:nvSpPr>
          <p:cNvPr id="4" name="Footer Placeholder 3">
            <a:extLst>
              <a:ext uri="{FF2B5EF4-FFF2-40B4-BE49-F238E27FC236}">
                <a16:creationId xmlns:a16="http://schemas.microsoft.com/office/drawing/2014/main" id="{4D385A2F-89D5-CDAE-DD22-869ACA1F58E7}"/>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7DBF7BC4-B601-7028-DEB3-30BBCCA7D36E}"/>
              </a:ext>
            </a:extLst>
          </p:cNvPr>
          <p:cNvSpPr>
            <a:spLocks noGrp="1"/>
          </p:cNvSpPr>
          <p:nvPr>
            <p:ph type="sldNum" sz="quarter" idx="12"/>
          </p:nvPr>
        </p:nvSpPr>
        <p:spPr/>
        <p:txBody>
          <a:bodyPr/>
          <a:lstStyle/>
          <a:p>
            <a:fld id="{16C5AC08-0ACD-404A-9C9F-AB39E786C34A}" type="slidenum">
              <a:rPr lang="en-GB"/>
              <a:t>22</a:t>
            </a:fld>
            <a:endParaRPr lang="en-GB"/>
          </a:p>
        </p:txBody>
      </p:sp>
      <p:sp>
        <p:nvSpPr>
          <p:cNvPr id="6" name="Text Placeholder 5">
            <a:extLst>
              <a:ext uri="{FF2B5EF4-FFF2-40B4-BE49-F238E27FC236}">
                <a16:creationId xmlns:a16="http://schemas.microsoft.com/office/drawing/2014/main" id="{F8266673-92E0-022F-B8F5-501D173B6B2A}"/>
              </a:ext>
            </a:extLst>
          </p:cNvPr>
          <p:cNvSpPr>
            <a:spLocks noGrp="1"/>
          </p:cNvSpPr>
          <p:nvPr>
            <p:ph type="body" sz="quarter" idx="13"/>
          </p:nvPr>
        </p:nvSpPr>
        <p:spPr/>
        <p:txBody>
          <a:bodyPr/>
          <a:lstStyle/>
          <a:p>
            <a:r>
              <a:rPr lang="en-US" dirty="0"/>
              <a:t>Activity 7.2</a:t>
            </a:r>
          </a:p>
        </p:txBody>
      </p:sp>
      <p:pic>
        <p:nvPicPr>
          <p:cNvPr id="9" name="Picture 8">
            <a:extLst>
              <a:ext uri="{FF2B5EF4-FFF2-40B4-BE49-F238E27FC236}">
                <a16:creationId xmlns:a16="http://schemas.microsoft.com/office/drawing/2014/main" id="{F7479F21-E498-A87A-556E-C5759A6DFA62}"/>
              </a:ext>
            </a:extLst>
          </p:cNvPr>
          <p:cNvPicPr>
            <a:picLocks noChangeAspect="1"/>
          </p:cNvPicPr>
          <p:nvPr/>
        </p:nvPicPr>
        <p:blipFill>
          <a:blip r:embed="rId3"/>
          <a:stretch>
            <a:fillRect/>
          </a:stretch>
        </p:blipFill>
        <p:spPr>
          <a:xfrm>
            <a:off x="2853443" y="1520824"/>
            <a:ext cx="7211307" cy="5095876"/>
          </a:xfrm>
          <a:prstGeom prst="rect">
            <a:avLst/>
          </a:prstGeom>
        </p:spPr>
      </p:pic>
      <p:pic>
        <p:nvPicPr>
          <p:cNvPr id="3" name="Picture 2">
            <a:extLst>
              <a:ext uri="{FF2B5EF4-FFF2-40B4-BE49-F238E27FC236}">
                <a16:creationId xmlns:a16="http://schemas.microsoft.com/office/drawing/2014/main" id="{740BB338-2996-3C5F-75FA-EA429AAFD17E}"/>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2242078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ote">
            <a:extLst>
              <a:ext uri="{FF2B5EF4-FFF2-40B4-BE49-F238E27FC236}">
                <a16:creationId xmlns:a16="http://schemas.microsoft.com/office/drawing/2014/main" id="{4CA2E509-7186-91FC-BE87-B92B593DE7BA}"/>
              </a:ext>
            </a:extLst>
          </p:cNvPr>
          <p:cNvSpPr>
            <a:spLocks noGrp="1"/>
          </p:cNvSpPr>
          <p:nvPr>
            <p:ph idx="1"/>
          </p:nvPr>
        </p:nvSpPr>
        <p:spPr>
          <a:xfrm>
            <a:off x="4674630" y="1829205"/>
            <a:ext cx="5831446" cy="4790670"/>
          </a:xfrm>
        </p:spPr>
        <p:txBody>
          <a:bodyPr>
            <a:spAutoFit/>
          </a:bodyPr>
          <a:lstStyle/>
          <a:p>
            <a:pPr marL="227013" indent="-227013">
              <a:lnSpc>
                <a:spcPct val="100000"/>
              </a:lnSpc>
            </a:pPr>
            <a:r>
              <a:rPr lang="en-US" sz="4000" i="1">
                <a:solidFill>
                  <a:schemeClr val="accent4"/>
                </a:solidFill>
                <a:latin typeface="Petrona Light" pitchFamily="2" charset="77"/>
              </a:rPr>
              <a:t>“The system of profound knowledge provides a lens.</a:t>
            </a:r>
            <a:br>
              <a:rPr lang="en-US" sz="4000" i="1">
                <a:solidFill>
                  <a:schemeClr val="accent4"/>
                </a:solidFill>
                <a:latin typeface="Petrona Light" pitchFamily="2" charset="77"/>
              </a:rPr>
            </a:br>
            <a:r>
              <a:rPr lang="en-US" sz="4000" i="1">
                <a:solidFill>
                  <a:schemeClr val="accent4"/>
                </a:solidFill>
                <a:latin typeface="Petrona Light" pitchFamily="2" charset="77"/>
              </a:rPr>
              <a:t>It provides a new map of theory by which to understand and optimise our organisations.”</a:t>
            </a:r>
          </a:p>
          <a:p>
            <a:pPr indent="227013">
              <a:lnSpc>
                <a:spcPts val="7200"/>
              </a:lnSpc>
            </a:pPr>
            <a:r>
              <a:rPr lang="en-US" sz="1600" b="1"/>
              <a:t>Deming, Out of the Crisis (1992)</a:t>
            </a:r>
          </a:p>
        </p:txBody>
      </p:sp>
      <p:sp>
        <p:nvSpPr>
          <p:cNvPr id="2" name="Title 1">
            <a:extLst>
              <a:ext uri="{FF2B5EF4-FFF2-40B4-BE49-F238E27FC236}">
                <a16:creationId xmlns:a16="http://schemas.microsoft.com/office/drawing/2014/main" id="{9247FBAF-F4AD-6C50-D1F5-208BB55407D0}"/>
              </a:ext>
            </a:extLst>
          </p:cNvPr>
          <p:cNvSpPr>
            <a:spLocks noGrp="1"/>
          </p:cNvSpPr>
          <p:nvPr>
            <p:ph type="title"/>
          </p:nvPr>
        </p:nvSpPr>
        <p:spPr/>
        <p:txBody>
          <a:bodyPr/>
          <a:lstStyle/>
          <a:p>
            <a:r>
              <a:rPr lang="en-US" dirty="0"/>
              <a:t>System of Profound Knowledge</a:t>
            </a:r>
          </a:p>
        </p:txBody>
      </p:sp>
      <p:sp>
        <p:nvSpPr>
          <p:cNvPr id="4" name="Footer Placeholder 3">
            <a:extLst>
              <a:ext uri="{FF2B5EF4-FFF2-40B4-BE49-F238E27FC236}">
                <a16:creationId xmlns:a16="http://schemas.microsoft.com/office/drawing/2014/main" id="{D5E24376-492F-C9DF-4EF2-35A267E1633E}"/>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B549E267-2346-CE92-603A-32AD63FAA50F}"/>
              </a:ext>
            </a:extLst>
          </p:cNvPr>
          <p:cNvSpPr>
            <a:spLocks noGrp="1"/>
          </p:cNvSpPr>
          <p:nvPr>
            <p:ph type="sldNum" sz="quarter" idx="12"/>
          </p:nvPr>
        </p:nvSpPr>
        <p:spPr/>
        <p:txBody>
          <a:bodyPr/>
          <a:lstStyle/>
          <a:p>
            <a:fld id="{16C5AC08-0ACD-404A-9C9F-AB39E786C34A}" type="slidenum">
              <a:rPr lang="en-GB"/>
              <a:t>23</a:t>
            </a:fld>
            <a:endParaRPr lang="en-GB"/>
          </a:p>
        </p:txBody>
      </p:sp>
      <p:sp>
        <p:nvSpPr>
          <p:cNvPr id="6" name="Text Placeholder 5">
            <a:extLst>
              <a:ext uri="{FF2B5EF4-FFF2-40B4-BE49-F238E27FC236}">
                <a16:creationId xmlns:a16="http://schemas.microsoft.com/office/drawing/2014/main" id="{73A3157C-8074-6F57-E052-10160CC5383B}"/>
              </a:ext>
            </a:extLst>
          </p:cNvPr>
          <p:cNvSpPr>
            <a:spLocks noGrp="1"/>
          </p:cNvSpPr>
          <p:nvPr>
            <p:ph type="body" sz="quarter" idx="13"/>
          </p:nvPr>
        </p:nvSpPr>
        <p:spPr/>
        <p:txBody>
          <a:bodyPr/>
          <a:lstStyle/>
          <a:p>
            <a:r>
              <a:rPr lang="en-US" dirty="0"/>
              <a:t>System of Profound Knowledge</a:t>
            </a:r>
          </a:p>
        </p:txBody>
      </p:sp>
      <p:grpSp>
        <p:nvGrpSpPr>
          <p:cNvPr id="24" name="!!Lens">
            <a:extLst>
              <a:ext uri="{FF2B5EF4-FFF2-40B4-BE49-F238E27FC236}">
                <a16:creationId xmlns:a16="http://schemas.microsoft.com/office/drawing/2014/main" id="{C2BA569F-920F-37C0-507D-7684AE7440D8}"/>
              </a:ext>
            </a:extLst>
          </p:cNvPr>
          <p:cNvGrpSpPr/>
          <p:nvPr/>
        </p:nvGrpSpPr>
        <p:grpSpPr>
          <a:xfrm>
            <a:off x="14116160" y="1728981"/>
            <a:ext cx="4781006" cy="4695437"/>
            <a:chOff x="14086744" y="832115"/>
            <a:chExt cx="4781006" cy="4695437"/>
          </a:xfrm>
        </p:grpSpPr>
        <p:sp>
          <p:nvSpPr>
            <p:cNvPr id="12" name="Lens">
              <a:extLst>
                <a:ext uri="{FF2B5EF4-FFF2-40B4-BE49-F238E27FC236}">
                  <a16:creationId xmlns:a16="http://schemas.microsoft.com/office/drawing/2014/main" id="{79BCFB0C-D8F5-BABA-80F6-1D5EC9F23CF4}"/>
                </a:ext>
              </a:extLst>
            </p:cNvPr>
            <p:cNvSpPr/>
            <p:nvPr/>
          </p:nvSpPr>
          <p:spPr>
            <a:xfrm>
              <a:off x="14125324" y="875552"/>
              <a:ext cx="4628502" cy="4628502"/>
            </a:xfrm>
            <a:prstGeom prst="ellipse">
              <a:avLst/>
            </a:prstGeom>
            <a:noFill/>
            <a:ln w="254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23" name="Aims or values">
              <a:extLst>
                <a:ext uri="{FF2B5EF4-FFF2-40B4-BE49-F238E27FC236}">
                  <a16:creationId xmlns:a16="http://schemas.microsoft.com/office/drawing/2014/main" id="{0AF48A66-46EF-B8AF-2E24-E42102BE7A5E}"/>
                </a:ext>
              </a:extLst>
            </p:cNvPr>
            <p:cNvSpPr txBox="1"/>
            <p:nvPr/>
          </p:nvSpPr>
          <p:spPr>
            <a:xfrm rot="19079167">
              <a:off x="14086744" y="832115"/>
              <a:ext cx="4781006" cy="4695437"/>
            </a:xfrm>
            <a:prstGeom prst="rect">
              <a:avLst/>
            </a:prstGeom>
            <a:noFill/>
          </p:spPr>
          <p:txBody>
            <a:bodyPr wrap="square" rtlCol="0">
              <a:prstTxWarp prst="textArchDown">
                <a:avLst/>
              </a:prstTxWarp>
              <a:spAutoFit/>
            </a:bodyPr>
            <a:lstStyle/>
            <a:p>
              <a:r>
                <a:rPr lang="en-US" b="1">
                  <a:solidFill>
                    <a:schemeClr val="bg1"/>
                  </a:solidFill>
                  <a:latin typeface="DM Sans" pitchFamily="2" charset="77"/>
                </a:rPr>
                <a:t>Aims or values</a:t>
              </a:r>
            </a:p>
          </p:txBody>
        </p:sp>
      </p:grpSp>
      <p:sp>
        <p:nvSpPr>
          <p:cNvPr id="13" name="!!appreciation">
            <a:extLst>
              <a:ext uri="{FF2B5EF4-FFF2-40B4-BE49-F238E27FC236}">
                <a16:creationId xmlns:a16="http://schemas.microsoft.com/office/drawing/2014/main" id="{EFB9B9C4-7A01-C19B-9EEE-44316A7F3975}"/>
              </a:ext>
            </a:extLst>
          </p:cNvPr>
          <p:cNvSpPr/>
          <p:nvPr/>
        </p:nvSpPr>
        <p:spPr>
          <a:xfrm>
            <a:off x="15332601" y="2034423"/>
            <a:ext cx="2276500" cy="2276499"/>
          </a:xfrm>
          <a:prstGeom prst="ellipse">
            <a:avLst/>
          </a:prstGeom>
          <a:solidFill>
            <a:schemeClr val="accent1">
              <a:alpha val="1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14" name="!!theory">
            <a:extLst>
              <a:ext uri="{FF2B5EF4-FFF2-40B4-BE49-F238E27FC236}">
                <a16:creationId xmlns:a16="http://schemas.microsoft.com/office/drawing/2014/main" id="{8727BC8B-2A4D-6ABC-112C-544510B63992}"/>
              </a:ext>
            </a:extLst>
          </p:cNvPr>
          <p:cNvSpPr/>
          <p:nvPr/>
        </p:nvSpPr>
        <p:spPr>
          <a:xfrm>
            <a:off x="14454544" y="2985961"/>
            <a:ext cx="2276500" cy="2276499"/>
          </a:xfrm>
          <a:prstGeom prst="ellipse">
            <a:avLst/>
          </a:prstGeom>
          <a:solidFill>
            <a:schemeClr val="accent4">
              <a:alpha val="1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15" name="!!behaviour">
            <a:extLst>
              <a:ext uri="{FF2B5EF4-FFF2-40B4-BE49-F238E27FC236}">
                <a16:creationId xmlns:a16="http://schemas.microsoft.com/office/drawing/2014/main" id="{6317A5A6-185A-4567-CB29-6E98F844B12A}"/>
              </a:ext>
            </a:extLst>
          </p:cNvPr>
          <p:cNvSpPr/>
          <p:nvPr/>
        </p:nvSpPr>
        <p:spPr>
          <a:xfrm>
            <a:off x="16241886" y="2985961"/>
            <a:ext cx="2276500" cy="2276499"/>
          </a:xfrm>
          <a:prstGeom prst="ellipse">
            <a:avLst/>
          </a:prstGeom>
          <a:solidFill>
            <a:schemeClr val="accent2">
              <a:alpha val="1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16" name="!!variation">
            <a:extLst>
              <a:ext uri="{FF2B5EF4-FFF2-40B4-BE49-F238E27FC236}">
                <a16:creationId xmlns:a16="http://schemas.microsoft.com/office/drawing/2014/main" id="{3ADAF6DB-558D-9C38-E206-AA96F60A8971}"/>
              </a:ext>
            </a:extLst>
          </p:cNvPr>
          <p:cNvSpPr/>
          <p:nvPr/>
        </p:nvSpPr>
        <p:spPr>
          <a:xfrm>
            <a:off x="15332601" y="3849106"/>
            <a:ext cx="2276500" cy="2276499"/>
          </a:xfrm>
          <a:prstGeom prst="ellipse">
            <a:avLst/>
          </a:prstGeom>
          <a:solidFill>
            <a:schemeClr val="accent3">
              <a:alpha val="1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17" name="!!appreciationLabel">
            <a:extLst>
              <a:ext uri="{FF2B5EF4-FFF2-40B4-BE49-F238E27FC236}">
                <a16:creationId xmlns:a16="http://schemas.microsoft.com/office/drawing/2014/main" id="{3A5CA175-2EAA-4666-50EE-63BD88A5DF76}"/>
              </a:ext>
            </a:extLst>
          </p:cNvPr>
          <p:cNvSpPr txBox="1"/>
          <p:nvPr/>
        </p:nvSpPr>
        <p:spPr>
          <a:xfrm>
            <a:off x="15755287" y="2371725"/>
            <a:ext cx="1502655" cy="584775"/>
          </a:xfrm>
          <a:prstGeom prst="rect">
            <a:avLst/>
          </a:prstGeom>
          <a:noFill/>
        </p:spPr>
        <p:txBody>
          <a:bodyPr wrap="none" rtlCol="0">
            <a:spAutoFit/>
          </a:bodyPr>
          <a:lstStyle/>
          <a:p>
            <a:pPr algn="ctr" defTabSz="914355">
              <a:defRPr/>
            </a:pPr>
            <a:r>
              <a:rPr lang="en-GB" sz="1600" b="1" spc="-20">
                <a:solidFill>
                  <a:schemeClr val="accent1"/>
                </a:solidFill>
                <a:latin typeface="DM Sans" pitchFamily="2" charset="77"/>
              </a:rPr>
              <a:t>Appreciation </a:t>
            </a:r>
            <a:br>
              <a:rPr lang="en-GB" sz="1600" b="1" spc="-20">
                <a:solidFill>
                  <a:schemeClr val="accent1"/>
                </a:solidFill>
                <a:latin typeface="DM Sans" pitchFamily="2" charset="77"/>
              </a:rPr>
            </a:br>
            <a:r>
              <a:rPr lang="en-GB" sz="1600" b="1" spc="-20">
                <a:solidFill>
                  <a:schemeClr val="accent1"/>
                </a:solidFill>
                <a:latin typeface="DM Sans" pitchFamily="2" charset="77"/>
              </a:rPr>
              <a:t>of a system</a:t>
            </a:r>
          </a:p>
        </p:txBody>
      </p:sp>
      <p:sp>
        <p:nvSpPr>
          <p:cNvPr id="18" name="!!behaviourLabel">
            <a:extLst>
              <a:ext uri="{FF2B5EF4-FFF2-40B4-BE49-F238E27FC236}">
                <a16:creationId xmlns:a16="http://schemas.microsoft.com/office/drawing/2014/main" id="{D1C2444C-FBE0-452A-0668-97729E848CBF}"/>
              </a:ext>
            </a:extLst>
          </p:cNvPr>
          <p:cNvSpPr txBox="1"/>
          <p:nvPr/>
        </p:nvSpPr>
        <p:spPr>
          <a:xfrm>
            <a:off x="17316525" y="3794281"/>
            <a:ext cx="1158651" cy="584775"/>
          </a:xfrm>
          <a:prstGeom prst="rect">
            <a:avLst/>
          </a:prstGeom>
          <a:noFill/>
        </p:spPr>
        <p:txBody>
          <a:bodyPr wrap="none" rtlCol="0">
            <a:spAutoFit/>
          </a:bodyPr>
          <a:lstStyle/>
          <a:p>
            <a:pPr algn="r" defTabSz="914355">
              <a:defRPr/>
            </a:pPr>
            <a:r>
              <a:rPr lang="en-GB" sz="1600" b="1" spc="-20">
                <a:solidFill>
                  <a:srgbClr val="009F98"/>
                </a:solidFill>
                <a:latin typeface="DM Sans" pitchFamily="2" charset="77"/>
              </a:rPr>
              <a:t>Human</a:t>
            </a:r>
            <a:br>
              <a:rPr lang="en-GB" sz="1600" b="1" spc="-20">
                <a:solidFill>
                  <a:srgbClr val="009F98"/>
                </a:solidFill>
                <a:latin typeface="DM Sans" pitchFamily="2" charset="77"/>
              </a:rPr>
            </a:br>
            <a:r>
              <a:rPr lang="en-GB" sz="1600" b="1" spc="-20">
                <a:solidFill>
                  <a:srgbClr val="009F98"/>
                </a:solidFill>
                <a:latin typeface="DM Sans" pitchFamily="2" charset="77"/>
              </a:rPr>
              <a:t>Behaviour</a:t>
            </a:r>
          </a:p>
        </p:txBody>
      </p:sp>
      <p:sp>
        <p:nvSpPr>
          <p:cNvPr id="20" name="!!theoryLabel">
            <a:extLst>
              <a:ext uri="{FF2B5EF4-FFF2-40B4-BE49-F238E27FC236}">
                <a16:creationId xmlns:a16="http://schemas.microsoft.com/office/drawing/2014/main" id="{0630C6DE-4B87-7112-050B-376EC1D3A5D6}"/>
              </a:ext>
            </a:extLst>
          </p:cNvPr>
          <p:cNvSpPr txBox="1"/>
          <p:nvPr/>
        </p:nvSpPr>
        <p:spPr>
          <a:xfrm>
            <a:off x="14435009" y="3794281"/>
            <a:ext cx="1258037" cy="584775"/>
          </a:xfrm>
          <a:prstGeom prst="rect">
            <a:avLst/>
          </a:prstGeom>
          <a:noFill/>
        </p:spPr>
        <p:txBody>
          <a:bodyPr wrap="none" rtlCol="0">
            <a:spAutoFit/>
          </a:bodyPr>
          <a:lstStyle/>
          <a:p>
            <a:pPr defTabSz="914355">
              <a:defRPr/>
            </a:pPr>
            <a:r>
              <a:rPr lang="en-GB" sz="1600" b="1" spc="-20">
                <a:solidFill>
                  <a:schemeClr val="accent4"/>
                </a:solidFill>
                <a:latin typeface="DM Sans" pitchFamily="2" charset="77"/>
              </a:rPr>
              <a:t>Theory of</a:t>
            </a:r>
            <a:br>
              <a:rPr lang="en-GB" sz="1600" b="1" spc="-20">
                <a:solidFill>
                  <a:schemeClr val="accent4"/>
                </a:solidFill>
                <a:latin typeface="DM Sans" pitchFamily="2" charset="77"/>
              </a:rPr>
            </a:br>
            <a:r>
              <a:rPr lang="en-GB" sz="1600" b="1" spc="-20">
                <a:solidFill>
                  <a:schemeClr val="accent4"/>
                </a:solidFill>
                <a:latin typeface="DM Sans" pitchFamily="2" charset="77"/>
              </a:rPr>
              <a:t>Knowledge</a:t>
            </a:r>
          </a:p>
        </p:txBody>
      </p:sp>
      <p:sp>
        <p:nvSpPr>
          <p:cNvPr id="19" name="!!variationLabel">
            <a:extLst>
              <a:ext uri="{FF2B5EF4-FFF2-40B4-BE49-F238E27FC236}">
                <a16:creationId xmlns:a16="http://schemas.microsoft.com/office/drawing/2014/main" id="{926DDA14-D2D4-6529-D289-ACD161815D05}"/>
              </a:ext>
            </a:extLst>
          </p:cNvPr>
          <p:cNvSpPr txBox="1"/>
          <p:nvPr/>
        </p:nvSpPr>
        <p:spPr>
          <a:xfrm>
            <a:off x="15630054" y="5302505"/>
            <a:ext cx="1702710" cy="584775"/>
          </a:xfrm>
          <a:prstGeom prst="rect">
            <a:avLst/>
          </a:prstGeom>
          <a:noFill/>
        </p:spPr>
        <p:txBody>
          <a:bodyPr wrap="none" rtlCol="0">
            <a:spAutoFit/>
          </a:bodyPr>
          <a:lstStyle/>
          <a:p>
            <a:pPr algn="ctr" defTabSz="914355">
              <a:defRPr/>
            </a:pPr>
            <a:r>
              <a:rPr lang="en-GB" sz="1600" b="1" spc="-20">
                <a:solidFill>
                  <a:schemeClr val="accent3"/>
                </a:solidFill>
                <a:latin typeface="DM Sans" pitchFamily="2" charset="77"/>
              </a:rPr>
              <a:t>Understanding </a:t>
            </a:r>
            <a:br>
              <a:rPr lang="en-GB" sz="1600" b="1" spc="-20">
                <a:solidFill>
                  <a:schemeClr val="accent3"/>
                </a:solidFill>
                <a:latin typeface="DM Sans" pitchFamily="2" charset="77"/>
              </a:rPr>
            </a:br>
            <a:r>
              <a:rPr lang="en-GB" sz="1600" b="1" spc="-20">
                <a:solidFill>
                  <a:schemeClr val="accent3"/>
                </a:solidFill>
                <a:latin typeface="DM Sans" pitchFamily="2" charset="77"/>
              </a:rPr>
              <a:t>variation</a:t>
            </a:r>
          </a:p>
        </p:txBody>
      </p:sp>
    </p:spTree>
    <p:extLst>
      <p:ext uri="{BB962C8B-B14F-4D97-AF65-F5344CB8AC3E}">
        <p14:creationId xmlns:p14="http://schemas.microsoft.com/office/powerpoint/2010/main" val="328678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ote">
            <a:extLst>
              <a:ext uri="{FF2B5EF4-FFF2-40B4-BE49-F238E27FC236}">
                <a16:creationId xmlns:a16="http://schemas.microsoft.com/office/drawing/2014/main" id="{4CA2E509-7186-91FC-BE87-B92B593DE7BA}"/>
              </a:ext>
            </a:extLst>
          </p:cNvPr>
          <p:cNvSpPr>
            <a:spLocks noGrp="1"/>
          </p:cNvSpPr>
          <p:nvPr>
            <p:ph idx="1"/>
          </p:nvPr>
        </p:nvSpPr>
        <p:spPr>
          <a:xfrm>
            <a:off x="907054" y="1826030"/>
            <a:ext cx="5827121" cy="4790670"/>
          </a:xfrm>
        </p:spPr>
        <p:txBody>
          <a:bodyPr>
            <a:spAutoFit/>
          </a:bodyPr>
          <a:lstStyle/>
          <a:p>
            <a:pPr marL="227013" indent="-227013">
              <a:lnSpc>
                <a:spcPct val="100000"/>
              </a:lnSpc>
            </a:pPr>
            <a:r>
              <a:rPr lang="en-US" sz="4000" i="1" dirty="0">
                <a:solidFill>
                  <a:schemeClr val="accent4"/>
                </a:solidFill>
                <a:latin typeface="Petrona Light" pitchFamily="2" charset="77"/>
              </a:rPr>
              <a:t>“The system of profound knowledge provides a lens.</a:t>
            </a:r>
            <a:br>
              <a:rPr lang="en-US" sz="4000" i="1" dirty="0">
                <a:solidFill>
                  <a:schemeClr val="accent4"/>
                </a:solidFill>
                <a:latin typeface="Petrona Light" pitchFamily="2" charset="77"/>
              </a:rPr>
            </a:br>
            <a:r>
              <a:rPr lang="en-US" sz="4000" i="1" dirty="0">
                <a:solidFill>
                  <a:schemeClr val="accent4"/>
                </a:solidFill>
                <a:latin typeface="Petrona Light" pitchFamily="2" charset="77"/>
              </a:rPr>
              <a:t>It provides a new map of theory by which to understand and </a:t>
            </a:r>
            <a:r>
              <a:rPr lang="en-US" sz="4000" i="1" dirty="0" err="1">
                <a:solidFill>
                  <a:schemeClr val="accent4"/>
                </a:solidFill>
                <a:latin typeface="Petrona Light" pitchFamily="2" charset="77"/>
              </a:rPr>
              <a:t>optimise</a:t>
            </a:r>
            <a:r>
              <a:rPr lang="en-US" sz="4000" i="1" dirty="0">
                <a:solidFill>
                  <a:schemeClr val="accent4"/>
                </a:solidFill>
                <a:latin typeface="Petrona Light" pitchFamily="2" charset="77"/>
              </a:rPr>
              <a:t> our </a:t>
            </a:r>
            <a:r>
              <a:rPr lang="en-US" sz="4000" i="1" dirty="0" err="1">
                <a:solidFill>
                  <a:schemeClr val="accent4"/>
                </a:solidFill>
                <a:latin typeface="Petrona Light" pitchFamily="2" charset="77"/>
              </a:rPr>
              <a:t>organisations</a:t>
            </a:r>
            <a:r>
              <a:rPr lang="en-US" sz="4000" i="1" dirty="0">
                <a:solidFill>
                  <a:schemeClr val="accent4"/>
                </a:solidFill>
                <a:latin typeface="Petrona Light" pitchFamily="2" charset="77"/>
              </a:rPr>
              <a:t>.”</a:t>
            </a:r>
          </a:p>
          <a:p>
            <a:pPr indent="227013">
              <a:lnSpc>
                <a:spcPts val="7200"/>
              </a:lnSpc>
            </a:pPr>
            <a:r>
              <a:rPr lang="en-US" sz="1600" b="1" dirty="0"/>
              <a:t>Deming, Out of the Crisis (1992)</a:t>
            </a:r>
          </a:p>
        </p:txBody>
      </p:sp>
      <p:sp>
        <p:nvSpPr>
          <p:cNvPr id="2" name="Title 1">
            <a:extLst>
              <a:ext uri="{FF2B5EF4-FFF2-40B4-BE49-F238E27FC236}">
                <a16:creationId xmlns:a16="http://schemas.microsoft.com/office/drawing/2014/main" id="{9247FBAF-F4AD-6C50-D1F5-208BB55407D0}"/>
              </a:ext>
            </a:extLst>
          </p:cNvPr>
          <p:cNvSpPr>
            <a:spLocks noGrp="1"/>
          </p:cNvSpPr>
          <p:nvPr>
            <p:ph type="title"/>
          </p:nvPr>
        </p:nvSpPr>
        <p:spPr/>
        <p:txBody>
          <a:bodyPr/>
          <a:lstStyle/>
          <a:p>
            <a:r>
              <a:rPr lang="en-US" dirty="0"/>
              <a:t>System of Profound Knowledge</a:t>
            </a:r>
          </a:p>
        </p:txBody>
      </p:sp>
      <p:sp>
        <p:nvSpPr>
          <p:cNvPr id="4" name="Footer Placeholder 3">
            <a:extLst>
              <a:ext uri="{FF2B5EF4-FFF2-40B4-BE49-F238E27FC236}">
                <a16:creationId xmlns:a16="http://schemas.microsoft.com/office/drawing/2014/main" id="{D5E24376-492F-C9DF-4EF2-35A267E1633E}"/>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B549E267-2346-CE92-603A-32AD63FAA50F}"/>
              </a:ext>
            </a:extLst>
          </p:cNvPr>
          <p:cNvSpPr>
            <a:spLocks noGrp="1"/>
          </p:cNvSpPr>
          <p:nvPr>
            <p:ph type="sldNum" sz="quarter" idx="12"/>
          </p:nvPr>
        </p:nvSpPr>
        <p:spPr/>
        <p:txBody>
          <a:bodyPr/>
          <a:lstStyle/>
          <a:p>
            <a:fld id="{16C5AC08-0ACD-404A-9C9F-AB39E786C34A}" type="slidenum">
              <a:rPr lang="en-GB"/>
              <a:t>24</a:t>
            </a:fld>
            <a:endParaRPr lang="en-GB"/>
          </a:p>
        </p:txBody>
      </p:sp>
      <p:sp>
        <p:nvSpPr>
          <p:cNvPr id="6" name="Text Placeholder 5">
            <a:extLst>
              <a:ext uri="{FF2B5EF4-FFF2-40B4-BE49-F238E27FC236}">
                <a16:creationId xmlns:a16="http://schemas.microsoft.com/office/drawing/2014/main" id="{73A3157C-8074-6F57-E052-10160CC5383B}"/>
              </a:ext>
            </a:extLst>
          </p:cNvPr>
          <p:cNvSpPr>
            <a:spLocks noGrp="1"/>
          </p:cNvSpPr>
          <p:nvPr>
            <p:ph type="body" sz="quarter" idx="13"/>
          </p:nvPr>
        </p:nvSpPr>
        <p:spPr/>
        <p:txBody>
          <a:bodyPr/>
          <a:lstStyle/>
          <a:p>
            <a:r>
              <a:rPr lang="en-US" dirty="0"/>
              <a:t>System of Profound Knowledge</a:t>
            </a:r>
          </a:p>
        </p:txBody>
      </p:sp>
      <p:grpSp>
        <p:nvGrpSpPr>
          <p:cNvPr id="24" name="!!Lens">
            <a:extLst>
              <a:ext uri="{FF2B5EF4-FFF2-40B4-BE49-F238E27FC236}">
                <a16:creationId xmlns:a16="http://schemas.microsoft.com/office/drawing/2014/main" id="{C2BA569F-920F-37C0-507D-7684AE7440D8}"/>
              </a:ext>
            </a:extLst>
          </p:cNvPr>
          <p:cNvGrpSpPr/>
          <p:nvPr/>
        </p:nvGrpSpPr>
        <p:grpSpPr>
          <a:xfrm>
            <a:off x="7169694" y="1728981"/>
            <a:ext cx="4781006" cy="4695437"/>
            <a:chOff x="14086744" y="832115"/>
            <a:chExt cx="4781006" cy="4695437"/>
          </a:xfrm>
        </p:grpSpPr>
        <p:sp>
          <p:nvSpPr>
            <p:cNvPr id="12" name="Lens">
              <a:extLst>
                <a:ext uri="{FF2B5EF4-FFF2-40B4-BE49-F238E27FC236}">
                  <a16:creationId xmlns:a16="http://schemas.microsoft.com/office/drawing/2014/main" id="{79BCFB0C-D8F5-BABA-80F6-1D5EC9F23CF4}"/>
                </a:ext>
              </a:extLst>
            </p:cNvPr>
            <p:cNvSpPr/>
            <p:nvPr/>
          </p:nvSpPr>
          <p:spPr>
            <a:xfrm>
              <a:off x="14125324" y="875552"/>
              <a:ext cx="4628502" cy="4628502"/>
            </a:xfrm>
            <a:prstGeom prst="ellipse">
              <a:avLst/>
            </a:prstGeom>
            <a:noFill/>
            <a:ln w="254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23" name="Aims or values">
              <a:extLst>
                <a:ext uri="{FF2B5EF4-FFF2-40B4-BE49-F238E27FC236}">
                  <a16:creationId xmlns:a16="http://schemas.microsoft.com/office/drawing/2014/main" id="{0AF48A66-46EF-B8AF-2E24-E42102BE7A5E}"/>
                </a:ext>
              </a:extLst>
            </p:cNvPr>
            <p:cNvSpPr txBox="1"/>
            <p:nvPr/>
          </p:nvSpPr>
          <p:spPr>
            <a:xfrm rot="19079167">
              <a:off x="14086744" y="832115"/>
              <a:ext cx="4781006" cy="4695437"/>
            </a:xfrm>
            <a:prstGeom prst="rect">
              <a:avLst/>
            </a:prstGeom>
            <a:noFill/>
          </p:spPr>
          <p:txBody>
            <a:bodyPr wrap="square" rtlCol="0">
              <a:prstTxWarp prst="textArchDown">
                <a:avLst/>
              </a:prstTxWarp>
              <a:spAutoFit/>
            </a:bodyPr>
            <a:lstStyle/>
            <a:p>
              <a:r>
                <a:rPr lang="en-US" b="1">
                  <a:solidFill>
                    <a:schemeClr val="bg1"/>
                  </a:solidFill>
                  <a:latin typeface="DM Sans" pitchFamily="2" charset="77"/>
                </a:rPr>
                <a:t>Aims or values</a:t>
              </a:r>
            </a:p>
          </p:txBody>
        </p:sp>
      </p:grpSp>
      <p:sp>
        <p:nvSpPr>
          <p:cNvPr id="13" name="!!appreciation">
            <a:extLst>
              <a:ext uri="{FF2B5EF4-FFF2-40B4-BE49-F238E27FC236}">
                <a16:creationId xmlns:a16="http://schemas.microsoft.com/office/drawing/2014/main" id="{EFB9B9C4-7A01-C19B-9EEE-44316A7F3975}"/>
              </a:ext>
            </a:extLst>
          </p:cNvPr>
          <p:cNvSpPr/>
          <p:nvPr/>
        </p:nvSpPr>
        <p:spPr>
          <a:xfrm>
            <a:off x="8386135" y="2034423"/>
            <a:ext cx="2276500" cy="2276499"/>
          </a:xfrm>
          <a:prstGeom prst="ellipse">
            <a:avLst/>
          </a:prstGeom>
          <a:solidFill>
            <a:schemeClr val="accent1">
              <a:alpha val="1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14" name="!!theory">
            <a:extLst>
              <a:ext uri="{FF2B5EF4-FFF2-40B4-BE49-F238E27FC236}">
                <a16:creationId xmlns:a16="http://schemas.microsoft.com/office/drawing/2014/main" id="{8727BC8B-2A4D-6ABC-112C-544510B63992}"/>
              </a:ext>
            </a:extLst>
          </p:cNvPr>
          <p:cNvSpPr/>
          <p:nvPr/>
        </p:nvSpPr>
        <p:spPr>
          <a:xfrm>
            <a:off x="7508078" y="2985961"/>
            <a:ext cx="2276500" cy="2276499"/>
          </a:xfrm>
          <a:prstGeom prst="ellipse">
            <a:avLst/>
          </a:prstGeom>
          <a:solidFill>
            <a:schemeClr val="accent4">
              <a:alpha val="1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15" name="!!behaviour">
            <a:extLst>
              <a:ext uri="{FF2B5EF4-FFF2-40B4-BE49-F238E27FC236}">
                <a16:creationId xmlns:a16="http://schemas.microsoft.com/office/drawing/2014/main" id="{6317A5A6-185A-4567-CB29-6E98F844B12A}"/>
              </a:ext>
            </a:extLst>
          </p:cNvPr>
          <p:cNvSpPr/>
          <p:nvPr/>
        </p:nvSpPr>
        <p:spPr>
          <a:xfrm>
            <a:off x="9295420" y="2985961"/>
            <a:ext cx="2276500" cy="2276499"/>
          </a:xfrm>
          <a:prstGeom prst="ellipse">
            <a:avLst/>
          </a:prstGeom>
          <a:solidFill>
            <a:schemeClr val="accent2">
              <a:alpha val="1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16" name="!!variation">
            <a:extLst>
              <a:ext uri="{FF2B5EF4-FFF2-40B4-BE49-F238E27FC236}">
                <a16:creationId xmlns:a16="http://schemas.microsoft.com/office/drawing/2014/main" id="{3ADAF6DB-558D-9C38-E206-AA96F60A8971}"/>
              </a:ext>
            </a:extLst>
          </p:cNvPr>
          <p:cNvSpPr/>
          <p:nvPr/>
        </p:nvSpPr>
        <p:spPr>
          <a:xfrm>
            <a:off x="8386135" y="3849106"/>
            <a:ext cx="2276500" cy="2276499"/>
          </a:xfrm>
          <a:prstGeom prst="ellipse">
            <a:avLst/>
          </a:prstGeom>
          <a:solidFill>
            <a:schemeClr val="accent3">
              <a:alpha val="1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800">
              <a:solidFill>
                <a:srgbClr val="FFFFFF"/>
              </a:solidFill>
              <a:latin typeface="DM Sans" pitchFamily="2" charset="77"/>
            </a:endParaRPr>
          </a:p>
        </p:txBody>
      </p:sp>
      <p:sp>
        <p:nvSpPr>
          <p:cNvPr id="17" name="!!appreciationLabel">
            <a:extLst>
              <a:ext uri="{FF2B5EF4-FFF2-40B4-BE49-F238E27FC236}">
                <a16:creationId xmlns:a16="http://schemas.microsoft.com/office/drawing/2014/main" id="{3A5CA175-2EAA-4666-50EE-63BD88A5DF76}"/>
              </a:ext>
            </a:extLst>
          </p:cNvPr>
          <p:cNvSpPr txBox="1"/>
          <p:nvPr/>
        </p:nvSpPr>
        <p:spPr>
          <a:xfrm>
            <a:off x="8808821" y="2371725"/>
            <a:ext cx="1502655" cy="584775"/>
          </a:xfrm>
          <a:prstGeom prst="rect">
            <a:avLst/>
          </a:prstGeom>
          <a:noFill/>
        </p:spPr>
        <p:txBody>
          <a:bodyPr wrap="none" rtlCol="0">
            <a:spAutoFit/>
          </a:bodyPr>
          <a:lstStyle/>
          <a:p>
            <a:pPr algn="ctr" defTabSz="914355">
              <a:defRPr/>
            </a:pPr>
            <a:r>
              <a:rPr lang="en-GB" sz="1600" b="1" spc="-20">
                <a:solidFill>
                  <a:schemeClr val="accent1"/>
                </a:solidFill>
                <a:latin typeface="DM Sans" pitchFamily="2" charset="77"/>
              </a:rPr>
              <a:t>Appreciation </a:t>
            </a:r>
            <a:br>
              <a:rPr lang="en-GB" sz="1600" b="1" spc="-20">
                <a:solidFill>
                  <a:schemeClr val="accent1"/>
                </a:solidFill>
                <a:latin typeface="DM Sans" pitchFamily="2" charset="77"/>
              </a:rPr>
            </a:br>
            <a:r>
              <a:rPr lang="en-GB" sz="1600" b="1" spc="-20">
                <a:solidFill>
                  <a:schemeClr val="accent1"/>
                </a:solidFill>
                <a:latin typeface="DM Sans" pitchFamily="2" charset="77"/>
              </a:rPr>
              <a:t>of a system</a:t>
            </a:r>
          </a:p>
        </p:txBody>
      </p:sp>
      <p:sp>
        <p:nvSpPr>
          <p:cNvPr id="18" name="!!behaviourLabel">
            <a:extLst>
              <a:ext uri="{FF2B5EF4-FFF2-40B4-BE49-F238E27FC236}">
                <a16:creationId xmlns:a16="http://schemas.microsoft.com/office/drawing/2014/main" id="{D1C2444C-FBE0-452A-0668-97729E848CBF}"/>
              </a:ext>
            </a:extLst>
          </p:cNvPr>
          <p:cNvSpPr txBox="1"/>
          <p:nvPr/>
        </p:nvSpPr>
        <p:spPr>
          <a:xfrm>
            <a:off x="10370059" y="3794281"/>
            <a:ext cx="1158651" cy="584775"/>
          </a:xfrm>
          <a:prstGeom prst="rect">
            <a:avLst/>
          </a:prstGeom>
          <a:noFill/>
        </p:spPr>
        <p:txBody>
          <a:bodyPr wrap="none" rtlCol="0">
            <a:spAutoFit/>
          </a:bodyPr>
          <a:lstStyle/>
          <a:p>
            <a:pPr algn="r" defTabSz="914355">
              <a:defRPr/>
            </a:pPr>
            <a:r>
              <a:rPr lang="en-GB" sz="1600" b="1" spc="-20">
                <a:solidFill>
                  <a:srgbClr val="009F98"/>
                </a:solidFill>
                <a:latin typeface="DM Sans" pitchFamily="2" charset="77"/>
              </a:rPr>
              <a:t>Human</a:t>
            </a:r>
            <a:br>
              <a:rPr lang="en-GB" sz="1600" b="1" spc="-20">
                <a:solidFill>
                  <a:srgbClr val="009F98"/>
                </a:solidFill>
                <a:latin typeface="DM Sans" pitchFamily="2" charset="77"/>
              </a:rPr>
            </a:br>
            <a:r>
              <a:rPr lang="en-GB" sz="1600" b="1" spc="-20">
                <a:solidFill>
                  <a:srgbClr val="009F98"/>
                </a:solidFill>
                <a:latin typeface="DM Sans" pitchFamily="2" charset="77"/>
              </a:rPr>
              <a:t>Behaviour</a:t>
            </a:r>
          </a:p>
        </p:txBody>
      </p:sp>
      <p:sp>
        <p:nvSpPr>
          <p:cNvPr id="20" name="!!theoryLabel">
            <a:extLst>
              <a:ext uri="{FF2B5EF4-FFF2-40B4-BE49-F238E27FC236}">
                <a16:creationId xmlns:a16="http://schemas.microsoft.com/office/drawing/2014/main" id="{0630C6DE-4B87-7112-050B-376EC1D3A5D6}"/>
              </a:ext>
            </a:extLst>
          </p:cNvPr>
          <p:cNvSpPr txBox="1"/>
          <p:nvPr/>
        </p:nvSpPr>
        <p:spPr>
          <a:xfrm>
            <a:off x="7488543" y="3794281"/>
            <a:ext cx="1258037" cy="584775"/>
          </a:xfrm>
          <a:prstGeom prst="rect">
            <a:avLst/>
          </a:prstGeom>
          <a:noFill/>
        </p:spPr>
        <p:txBody>
          <a:bodyPr wrap="none" rtlCol="0">
            <a:spAutoFit/>
          </a:bodyPr>
          <a:lstStyle/>
          <a:p>
            <a:pPr defTabSz="914355">
              <a:defRPr/>
            </a:pPr>
            <a:r>
              <a:rPr lang="en-GB" sz="1600" b="1" spc="-20">
                <a:solidFill>
                  <a:schemeClr val="accent4"/>
                </a:solidFill>
                <a:latin typeface="DM Sans" pitchFamily="2" charset="77"/>
              </a:rPr>
              <a:t>Theory of</a:t>
            </a:r>
            <a:br>
              <a:rPr lang="en-GB" sz="1600" b="1" spc="-20">
                <a:solidFill>
                  <a:schemeClr val="accent4"/>
                </a:solidFill>
                <a:latin typeface="DM Sans" pitchFamily="2" charset="77"/>
              </a:rPr>
            </a:br>
            <a:r>
              <a:rPr lang="en-GB" sz="1600" b="1" spc="-20">
                <a:solidFill>
                  <a:schemeClr val="accent4"/>
                </a:solidFill>
                <a:latin typeface="DM Sans" pitchFamily="2" charset="77"/>
              </a:rPr>
              <a:t>Knowledge</a:t>
            </a:r>
          </a:p>
        </p:txBody>
      </p:sp>
      <p:sp>
        <p:nvSpPr>
          <p:cNvPr id="19" name="!!variationLabel">
            <a:extLst>
              <a:ext uri="{FF2B5EF4-FFF2-40B4-BE49-F238E27FC236}">
                <a16:creationId xmlns:a16="http://schemas.microsoft.com/office/drawing/2014/main" id="{926DDA14-D2D4-6529-D289-ACD161815D05}"/>
              </a:ext>
            </a:extLst>
          </p:cNvPr>
          <p:cNvSpPr txBox="1"/>
          <p:nvPr/>
        </p:nvSpPr>
        <p:spPr>
          <a:xfrm>
            <a:off x="8683588" y="5302505"/>
            <a:ext cx="1702710" cy="584775"/>
          </a:xfrm>
          <a:prstGeom prst="rect">
            <a:avLst/>
          </a:prstGeom>
          <a:noFill/>
        </p:spPr>
        <p:txBody>
          <a:bodyPr wrap="none" rtlCol="0">
            <a:spAutoFit/>
          </a:bodyPr>
          <a:lstStyle/>
          <a:p>
            <a:pPr algn="ctr" defTabSz="914355">
              <a:defRPr/>
            </a:pPr>
            <a:r>
              <a:rPr lang="en-GB" sz="1600" b="1" spc="-20">
                <a:solidFill>
                  <a:schemeClr val="accent3"/>
                </a:solidFill>
                <a:latin typeface="DM Sans" pitchFamily="2" charset="77"/>
              </a:rPr>
              <a:t>Understanding </a:t>
            </a:r>
            <a:br>
              <a:rPr lang="en-GB" sz="1600" b="1" spc="-20">
                <a:solidFill>
                  <a:schemeClr val="accent3"/>
                </a:solidFill>
                <a:latin typeface="DM Sans" pitchFamily="2" charset="77"/>
              </a:rPr>
            </a:br>
            <a:r>
              <a:rPr lang="en-GB" sz="1600" b="1" spc="-20">
                <a:solidFill>
                  <a:schemeClr val="accent3"/>
                </a:solidFill>
                <a:latin typeface="DM Sans" pitchFamily="2" charset="77"/>
              </a:rPr>
              <a:t>variation</a:t>
            </a:r>
          </a:p>
        </p:txBody>
      </p:sp>
      <p:sp>
        <p:nvSpPr>
          <p:cNvPr id="3" name="TextBox 2">
            <a:extLst>
              <a:ext uri="{FF2B5EF4-FFF2-40B4-BE49-F238E27FC236}">
                <a16:creationId xmlns:a16="http://schemas.microsoft.com/office/drawing/2014/main" id="{4324B0F3-0FFE-3285-0DED-D06E98127CB1}"/>
              </a:ext>
            </a:extLst>
          </p:cNvPr>
          <p:cNvSpPr txBox="1"/>
          <p:nvPr/>
        </p:nvSpPr>
        <p:spPr>
          <a:xfrm>
            <a:off x="7010400" y="-1080655"/>
            <a:ext cx="184731" cy="369332"/>
          </a:xfrm>
          <a:prstGeom prst="rect">
            <a:avLst/>
          </a:prstGeom>
          <a:noFill/>
        </p:spPr>
        <p:txBody>
          <a:bodyPr wrap="none" rtlCol="0">
            <a:spAutoFit/>
          </a:bodyPr>
          <a:lstStyle/>
          <a:p>
            <a:endParaRPr lang="en-US">
              <a:latin typeface="Petrona" pitchFamily="2" charset="77"/>
            </a:endParaRPr>
          </a:p>
        </p:txBody>
      </p:sp>
    </p:spTree>
    <p:extLst>
      <p:ext uri="{BB962C8B-B14F-4D97-AF65-F5344CB8AC3E}">
        <p14:creationId xmlns:p14="http://schemas.microsoft.com/office/powerpoint/2010/main" val="1647125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4"/>
                                        </p:tgtEl>
                                        <p:attrNameLst>
                                          <p:attrName>fillcolor</p:attrName>
                                        </p:attrNameLst>
                                      </p:cBhvr>
                                      <p:to>
                                        <a:srgbClr val="EBEBED"/>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3"/>
                                        </p:tgtEl>
                                        <p:attrNameLst>
                                          <p:attrName>fillcolor</p:attrName>
                                        </p:attrNameLst>
                                      </p:cBhvr>
                                      <p:to>
                                        <a:srgbClr val="EBEBED"/>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15"/>
                                        </p:tgtEl>
                                        <p:attrNameLst>
                                          <p:attrName>fillcolor</p:attrName>
                                        </p:attrNameLst>
                                      </p:cBhvr>
                                      <p:to>
                                        <a:srgbClr val="EBEBED"/>
                                      </p:to>
                                    </p:animClr>
                                    <p:set>
                                      <p:cBhvr>
                                        <p:cTn id="15" dur="2000" fill="hold"/>
                                        <p:tgtEl>
                                          <p:spTgt spid="15"/>
                                        </p:tgtEl>
                                        <p:attrNameLst>
                                          <p:attrName>fill.type</p:attrName>
                                        </p:attrNameLst>
                                      </p:cBhvr>
                                      <p:to>
                                        <p:strVal val="solid"/>
                                      </p:to>
                                    </p:set>
                                    <p:set>
                                      <p:cBhvr>
                                        <p:cTn id="16" dur="2000" fill="hold"/>
                                        <p:tgtEl>
                                          <p:spTgt spid="15"/>
                                        </p:tgtEl>
                                        <p:attrNameLst>
                                          <p:attrName>fill.on</p:attrName>
                                        </p:attrNameLst>
                                      </p:cBhvr>
                                      <p:to>
                                        <p:strVal val="true"/>
                                      </p:to>
                                    </p:set>
                                  </p:childTnLst>
                                </p:cTn>
                              </p:par>
                              <p:par>
                                <p:cTn id="17" presetID="7" presetClass="emph" presetSubtype="2" fill="hold" nodeType="withEffect">
                                  <p:stCondLst>
                                    <p:cond delay="0"/>
                                  </p:stCondLst>
                                  <p:childTnLst>
                                    <p:animClr clrSpc="rgb" dir="cw">
                                      <p:cBhvr>
                                        <p:cTn id="18" dur="2000" fill="hold"/>
                                        <p:tgtEl>
                                          <p:spTgt spid="15"/>
                                        </p:tgtEl>
                                        <p:attrNameLst>
                                          <p:attrName>stroke.color</p:attrName>
                                        </p:attrNameLst>
                                      </p:cBhvr>
                                      <p:to>
                                        <a:srgbClr val="C6C6C6"/>
                                      </p:to>
                                    </p:animClr>
                                    <p:set>
                                      <p:cBhvr>
                                        <p:cTn id="19" dur="2000" fill="hold"/>
                                        <p:tgtEl>
                                          <p:spTgt spid="15"/>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2000" fill="hold"/>
                                        <p:tgtEl>
                                          <p:spTgt spid="13"/>
                                        </p:tgtEl>
                                        <p:attrNameLst>
                                          <p:attrName>stroke.color</p:attrName>
                                        </p:attrNameLst>
                                      </p:cBhvr>
                                      <p:to>
                                        <a:srgbClr val="C6C6C6"/>
                                      </p:to>
                                    </p:animClr>
                                    <p:set>
                                      <p:cBhvr>
                                        <p:cTn id="22" dur="2000" fill="hold"/>
                                        <p:tgtEl>
                                          <p:spTgt spid="13"/>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2000" fill="hold"/>
                                        <p:tgtEl>
                                          <p:spTgt spid="14"/>
                                        </p:tgtEl>
                                        <p:attrNameLst>
                                          <p:attrName>stroke.color</p:attrName>
                                        </p:attrNameLst>
                                      </p:cBhvr>
                                      <p:to>
                                        <a:srgbClr val="C6C6C6"/>
                                      </p:to>
                                    </p:animClr>
                                    <p:set>
                                      <p:cBhvr>
                                        <p:cTn id="25" dur="2000" fill="hold"/>
                                        <p:tgtEl>
                                          <p:spTgt spid="14"/>
                                        </p:tgtEl>
                                        <p:attrNameLst>
                                          <p:attrName>stroke.on</p:attrName>
                                        </p:attrNameLst>
                                      </p:cBhvr>
                                      <p:to>
                                        <p:strVal val="true"/>
                                      </p:to>
                                    </p:set>
                                  </p:childTnLst>
                                </p:cTn>
                              </p:par>
                              <p:par>
                                <p:cTn id="26" presetID="3" presetClass="emph" presetSubtype="2" fill="hold" grpId="0" nodeType="withEffect">
                                  <p:stCondLst>
                                    <p:cond delay="0"/>
                                  </p:stCondLst>
                                  <p:childTnLst>
                                    <p:animClr clrSpc="rgb" dir="cw">
                                      <p:cBhvr override="childStyle">
                                        <p:cTn id="27" dur="2000" fill="hold"/>
                                        <p:tgtEl>
                                          <p:spTgt spid="18"/>
                                        </p:tgtEl>
                                        <p:attrNameLst>
                                          <p:attrName>style.color</p:attrName>
                                        </p:attrNameLst>
                                      </p:cBhvr>
                                      <p:to>
                                        <a:srgbClr val="C6C6C6"/>
                                      </p:to>
                                    </p:animClr>
                                  </p:childTnLst>
                                </p:cTn>
                              </p:par>
                              <p:par>
                                <p:cTn id="28" presetID="3" presetClass="emph" presetSubtype="2" fill="hold" grpId="0" nodeType="withEffect">
                                  <p:stCondLst>
                                    <p:cond delay="0"/>
                                  </p:stCondLst>
                                  <p:childTnLst>
                                    <p:animClr clrSpc="rgb" dir="cw">
                                      <p:cBhvr override="childStyle">
                                        <p:cTn id="29" dur="2000" fill="hold"/>
                                        <p:tgtEl>
                                          <p:spTgt spid="20"/>
                                        </p:tgtEl>
                                        <p:attrNameLst>
                                          <p:attrName>style.color</p:attrName>
                                        </p:attrNameLst>
                                      </p:cBhvr>
                                      <p:to>
                                        <a:srgbClr val="C6C6C6"/>
                                      </p:to>
                                    </p:animClr>
                                  </p:childTnLst>
                                </p:cTn>
                              </p:par>
                              <p:par>
                                <p:cTn id="30" presetID="3" presetClass="emph" presetSubtype="2" fill="hold" grpId="0" nodeType="withEffect">
                                  <p:stCondLst>
                                    <p:cond delay="0"/>
                                  </p:stCondLst>
                                  <p:childTnLst>
                                    <p:animClr clrSpc="rgb" dir="cw">
                                      <p:cBhvr override="childStyle">
                                        <p:cTn id="31" dur="2000" fill="hold"/>
                                        <p:tgtEl>
                                          <p:spTgt spid="17"/>
                                        </p:tgtEl>
                                        <p:attrNameLst>
                                          <p:attrName>style.color</p:attrName>
                                        </p:attrNameLst>
                                      </p:cBhvr>
                                      <p:to>
                                        <a:srgbClr val="C6C6C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752247F0-2C3C-28ED-7F26-72AFDB98976A}"/>
              </a:ext>
            </a:extLst>
          </p:cNvPr>
          <p:cNvSpPr/>
          <p:nvPr/>
        </p:nvSpPr>
        <p:spPr>
          <a:xfrm>
            <a:off x="5713410" y="1946275"/>
            <a:ext cx="1601790" cy="160179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9EFC7907-6659-2F15-182C-DBF4F54F4911}"/>
              </a:ext>
            </a:extLst>
          </p:cNvPr>
          <p:cNvSpPr>
            <a:spLocks noGrp="1"/>
          </p:cNvSpPr>
          <p:nvPr>
            <p:ph type="title"/>
          </p:nvPr>
        </p:nvSpPr>
        <p:spPr/>
        <p:txBody>
          <a:bodyPr/>
          <a:lstStyle/>
          <a:p>
            <a:r>
              <a:rPr lang="en-US"/>
              <a:t>Variation – heart rate </a:t>
            </a:r>
          </a:p>
        </p:txBody>
      </p:sp>
      <p:sp>
        <p:nvSpPr>
          <p:cNvPr id="3" name="Content Placeholder 2">
            <a:extLst>
              <a:ext uri="{FF2B5EF4-FFF2-40B4-BE49-F238E27FC236}">
                <a16:creationId xmlns:a16="http://schemas.microsoft.com/office/drawing/2014/main" id="{BE1765DF-2817-C346-FDC7-99DEBEB66EDD}"/>
              </a:ext>
            </a:extLst>
          </p:cNvPr>
          <p:cNvSpPr>
            <a:spLocks noGrp="1"/>
          </p:cNvSpPr>
          <p:nvPr>
            <p:ph idx="1"/>
          </p:nvPr>
        </p:nvSpPr>
        <p:spPr>
          <a:xfrm>
            <a:off x="1077913" y="1520825"/>
            <a:ext cx="10872787" cy="850900"/>
          </a:xfrm>
        </p:spPr>
        <p:txBody>
          <a:bodyPr/>
          <a:lstStyle/>
          <a:p>
            <a:pPr lvl="1"/>
            <a:r>
              <a:rPr lang="en-US"/>
              <a:t>Two types of variation…</a:t>
            </a:r>
          </a:p>
          <a:p>
            <a:pPr lvl="1"/>
            <a:endParaRPr lang="en-US"/>
          </a:p>
          <a:p>
            <a:pPr lvl="1"/>
            <a:endParaRPr lang="en-US"/>
          </a:p>
        </p:txBody>
      </p:sp>
      <p:sp>
        <p:nvSpPr>
          <p:cNvPr id="4" name="Footer Placeholder 3">
            <a:extLst>
              <a:ext uri="{FF2B5EF4-FFF2-40B4-BE49-F238E27FC236}">
                <a16:creationId xmlns:a16="http://schemas.microsoft.com/office/drawing/2014/main" id="{EC2E9FD2-1DC1-51DB-63A6-A30E5ECBF046}"/>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D15C7768-CC98-305F-5506-2B3BA8E9372C}"/>
              </a:ext>
            </a:extLst>
          </p:cNvPr>
          <p:cNvSpPr>
            <a:spLocks noGrp="1"/>
          </p:cNvSpPr>
          <p:nvPr>
            <p:ph type="sldNum" sz="quarter" idx="12"/>
          </p:nvPr>
        </p:nvSpPr>
        <p:spPr/>
        <p:txBody>
          <a:bodyPr/>
          <a:lstStyle/>
          <a:p>
            <a:fld id="{16C5AC08-0ACD-404A-9C9F-AB39E786C34A}" type="slidenum">
              <a:rPr lang="en-GB"/>
              <a:t>25</a:t>
            </a:fld>
            <a:endParaRPr lang="en-GB"/>
          </a:p>
        </p:txBody>
      </p:sp>
      <p:sp>
        <p:nvSpPr>
          <p:cNvPr id="6" name="Text Placeholder 5">
            <a:extLst>
              <a:ext uri="{FF2B5EF4-FFF2-40B4-BE49-F238E27FC236}">
                <a16:creationId xmlns:a16="http://schemas.microsoft.com/office/drawing/2014/main" id="{5FDFB71C-C539-2739-96C3-3851EB9CF302}"/>
              </a:ext>
            </a:extLst>
          </p:cNvPr>
          <p:cNvSpPr>
            <a:spLocks noGrp="1"/>
          </p:cNvSpPr>
          <p:nvPr>
            <p:ph type="body" sz="quarter" idx="13"/>
          </p:nvPr>
        </p:nvSpPr>
        <p:spPr/>
        <p:txBody>
          <a:bodyPr/>
          <a:lstStyle/>
          <a:p>
            <a:r>
              <a:rPr lang="en-US"/>
              <a:t>Variation – heart rate </a:t>
            </a:r>
          </a:p>
        </p:txBody>
      </p:sp>
      <p:pic>
        <p:nvPicPr>
          <p:cNvPr id="7" name="Picture 6">
            <a:extLst>
              <a:ext uri="{FF2B5EF4-FFF2-40B4-BE49-F238E27FC236}">
                <a16:creationId xmlns:a16="http://schemas.microsoft.com/office/drawing/2014/main" id="{8BA8EA46-AA4B-874D-173B-18DF8A1EFC16}"/>
              </a:ext>
            </a:extLst>
          </p:cNvPr>
          <p:cNvPicPr>
            <a:picLocks noChangeAspect="1"/>
          </p:cNvPicPr>
          <p:nvPr/>
        </p:nvPicPr>
        <p:blipFill>
          <a:blip r:embed="rId3"/>
          <a:stretch>
            <a:fillRect/>
          </a:stretch>
        </p:blipFill>
        <p:spPr>
          <a:xfrm>
            <a:off x="6055518" y="2364437"/>
            <a:ext cx="917575" cy="855013"/>
          </a:xfrm>
          <a:prstGeom prst="rect">
            <a:avLst/>
          </a:prstGeom>
        </p:spPr>
      </p:pic>
      <p:sp>
        <p:nvSpPr>
          <p:cNvPr id="8" name="TextBox 7">
            <a:extLst>
              <a:ext uri="{FF2B5EF4-FFF2-40B4-BE49-F238E27FC236}">
                <a16:creationId xmlns:a16="http://schemas.microsoft.com/office/drawing/2014/main" id="{7ABA36A4-7E17-142B-E767-CE714FEDFADA}"/>
              </a:ext>
            </a:extLst>
          </p:cNvPr>
          <p:cNvSpPr txBox="1"/>
          <p:nvPr/>
        </p:nvSpPr>
        <p:spPr>
          <a:xfrm>
            <a:off x="1077913" y="5765800"/>
            <a:ext cx="5214937" cy="850900"/>
          </a:xfrm>
          <a:prstGeom prst="rect">
            <a:avLst/>
          </a:prstGeom>
          <a:noFill/>
        </p:spPr>
        <p:txBody>
          <a:bodyPr wrap="square" rtlCol="0" anchor="ctr" anchorCtr="0">
            <a:noAutofit/>
          </a:bodyPr>
          <a:lstStyle/>
          <a:p>
            <a:pPr algn="ctr"/>
            <a:r>
              <a:rPr lang="en-US" sz="2400" b="1">
                <a:solidFill>
                  <a:schemeClr val="accent1"/>
                </a:solidFill>
                <a:latin typeface="DM Sans" pitchFamily="2" charset="77"/>
              </a:rPr>
              <a:t>Common cause</a:t>
            </a:r>
          </a:p>
        </p:txBody>
      </p:sp>
      <p:sp>
        <p:nvSpPr>
          <p:cNvPr id="9" name="TextBox 8">
            <a:extLst>
              <a:ext uri="{FF2B5EF4-FFF2-40B4-BE49-F238E27FC236}">
                <a16:creationId xmlns:a16="http://schemas.microsoft.com/office/drawing/2014/main" id="{F00AAB27-81B8-70DB-0B99-281108D56BB3}"/>
              </a:ext>
            </a:extLst>
          </p:cNvPr>
          <p:cNvSpPr txBox="1"/>
          <p:nvPr/>
        </p:nvSpPr>
        <p:spPr>
          <a:xfrm>
            <a:off x="6743218" y="5765800"/>
            <a:ext cx="5214937" cy="850900"/>
          </a:xfrm>
          <a:prstGeom prst="rect">
            <a:avLst/>
          </a:prstGeom>
          <a:noFill/>
        </p:spPr>
        <p:txBody>
          <a:bodyPr wrap="square" rtlCol="0" anchor="ctr" anchorCtr="0">
            <a:noAutofit/>
          </a:bodyPr>
          <a:lstStyle/>
          <a:p>
            <a:pPr algn="ctr"/>
            <a:r>
              <a:rPr lang="en-US" sz="2400" b="1">
                <a:solidFill>
                  <a:schemeClr val="accent3"/>
                </a:solidFill>
                <a:latin typeface="DM Sans" pitchFamily="2" charset="77"/>
              </a:rPr>
              <a:t>Special cause</a:t>
            </a:r>
          </a:p>
        </p:txBody>
      </p:sp>
      <p:graphicFrame>
        <p:nvGraphicFramePr>
          <p:cNvPr id="10" name="Chart 9">
            <a:extLst>
              <a:ext uri="{FF2B5EF4-FFF2-40B4-BE49-F238E27FC236}">
                <a16:creationId xmlns:a16="http://schemas.microsoft.com/office/drawing/2014/main" id="{77BE72DA-CDE6-0C21-31B6-6E7AF6779EBF}"/>
              </a:ext>
            </a:extLst>
          </p:cNvPr>
          <p:cNvGraphicFramePr>
            <a:graphicFrameLocks/>
          </p:cNvGraphicFramePr>
          <p:nvPr>
            <p:extLst>
              <p:ext uri="{D42A27DB-BD31-4B8C-83A1-F6EECF244321}">
                <p14:modId xmlns:p14="http://schemas.microsoft.com/office/powerpoint/2010/main" val="3949115038"/>
              </p:ext>
            </p:extLst>
          </p:nvPr>
        </p:nvGraphicFramePr>
        <p:xfrm>
          <a:off x="1100842" y="3229315"/>
          <a:ext cx="5192008" cy="25396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BC2F3DE9-9FE5-1D2A-28A1-058F304C3E38}"/>
              </a:ext>
            </a:extLst>
          </p:cNvPr>
          <p:cNvGraphicFramePr>
            <a:graphicFrameLocks/>
          </p:cNvGraphicFramePr>
          <p:nvPr>
            <p:extLst>
              <p:ext uri="{D42A27DB-BD31-4B8C-83A1-F6EECF244321}">
                <p14:modId xmlns:p14="http://schemas.microsoft.com/office/powerpoint/2010/main" val="3060020046"/>
              </p:ext>
            </p:extLst>
          </p:nvPr>
        </p:nvGraphicFramePr>
        <p:xfrm>
          <a:off x="6659178" y="3637611"/>
          <a:ext cx="5291521" cy="2128189"/>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a:extLst>
              <a:ext uri="{FF2B5EF4-FFF2-40B4-BE49-F238E27FC236}">
                <a16:creationId xmlns:a16="http://schemas.microsoft.com/office/drawing/2014/main" id="{9C0C4FB9-14DB-B834-3E19-4BFF52DD23E5}"/>
              </a:ext>
            </a:extLst>
          </p:cNvPr>
          <p:cNvPicPr>
            <a:picLocks noChangeAspect="1"/>
          </p:cNvPicPr>
          <p:nvPr/>
        </p:nvPicPr>
        <p:blipFill>
          <a:blip r:embed="rId6"/>
          <a:srcRect/>
          <a:stretch/>
        </p:blipFill>
        <p:spPr>
          <a:xfrm>
            <a:off x="8703222" y="2066554"/>
            <a:ext cx="1028700" cy="1116515"/>
          </a:xfrm>
          <a:prstGeom prst="rect">
            <a:avLst/>
          </a:prstGeom>
        </p:spPr>
      </p:pic>
      <p:pic>
        <p:nvPicPr>
          <p:cNvPr id="13" name="Picture 12">
            <a:extLst>
              <a:ext uri="{FF2B5EF4-FFF2-40B4-BE49-F238E27FC236}">
                <a16:creationId xmlns:a16="http://schemas.microsoft.com/office/drawing/2014/main" id="{F2787779-5241-B6BA-D539-09514E60D551}"/>
              </a:ext>
            </a:extLst>
          </p:cNvPr>
          <p:cNvPicPr>
            <a:picLocks noChangeAspect="1"/>
          </p:cNvPicPr>
          <p:nvPr/>
        </p:nvPicPr>
        <p:blipFill>
          <a:blip r:embed="rId7"/>
          <a:stretch>
            <a:fillRect/>
          </a:stretch>
        </p:blipFill>
        <p:spPr>
          <a:xfrm>
            <a:off x="3140075" y="2086314"/>
            <a:ext cx="1270000" cy="1143000"/>
          </a:xfrm>
          <a:prstGeom prst="rect">
            <a:avLst/>
          </a:prstGeom>
        </p:spPr>
      </p:pic>
      <p:cxnSp>
        <p:nvCxnSpPr>
          <p:cNvPr id="16" name="Straight Connector 15">
            <a:extLst>
              <a:ext uri="{FF2B5EF4-FFF2-40B4-BE49-F238E27FC236}">
                <a16:creationId xmlns:a16="http://schemas.microsoft.com/office/drawing/2014/main" id="{B6FBDFB4-709A-DAF7-3E1F-77E5B3DCC55C}"/>
              </a:ext>
            </a:extLst>
          </p:cNvPr>
          <p:cNvCxnSpPr>
            <a:stCxn id="14" idx="2"/>
          </p:cNvCxnSpPr>
          <p:nvPr/>
        </p:nvCxnSpPr>
        <p:spPr>
          <a:xfrm flipH="1" flipV="1">
            <a:off x="4848225" y="2743200"/>
            <a:ext cx="865185" cy="397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3281E0-AECC-86CD-319D-12FCBA5A98BF}"/>
              </a:ext>
            </a:extLst>
          </p:cNvPr>
          <p:cNvCxnSpPr/>
          <p:nvPr/>
        </p:nvCxnSpPr>
        <p:spPr>
          <a:xfrm flipH="1" flipV="1">
            <a:off x="7262652" y="2743200"/>
            <a:ext cx="865185" cy="397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9778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autoRev="1" fill="hold" nodeType="withEffect" p14:presetBounceEnd="50000">
                                      <p:stCondLst>
                                        <p:cond delay="0"/>
                                      </p:stCondLst>
                                      <p:childTnLst>
                                        <p:animScale p14:bounceEnd="50000">
                                          <p:cBhvr>
                                            <p:cTn id="6"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autoRev="1" fill="hold" nodeType="withEffect">
                                      <p:stCondLst>
                                        <p:cond delay="0"/>
                                      </p:stCondLst>
                                      <p:childTnLst>
                                        <p:animScale>
                                          <p:cBhvr>
                                            <p:cTn id="6"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ottom grid">
            <a:extLst>
              <a:ext uri="{FF2B5EF4-FFF2-40B4-BE49-F238E27FC236}">
                <a16:creationId xmlns:a16="http://schemas.microsoft.com/office/drawing/2014/main" id="{842E7594-DA66-3007-77E6-7E23E82E6AD5}"/>
              </a:ext>
            </a:extLst>
          </p:cNvPr>
          <p:cNvPicPr>
            <a:picLocks noChangeAspect="1"/>
          </p:cNvPicPr>
          <p:nvPr/>
        </p:nvPicPr>
        <p:blipFill>
          <a:blip r:embed="rId3"/>
          <a:srcRect/>
          <a:stretch/>
        </p:blipFill>
        <p:spPr>
          <a:xfrm>
            <a:off x="4848226" y="5286646"/>
            <a:ext cx="7105648" cy="1331374"/>
          </a:xfrm>
          <a:prstGeom prst="rect">
            <a:avLst/>
          </a:prstGeom>
        </p:spPr>
      </p:pic>
      <p:pic>
        <p:nvPicPr>
          <p:cNvPr id="10" name="top grid">
            <a:extLst>
              <a:ext uri="{FF2B5EF4-FFF2-40B4-BE49-F238E27FC236}">
                <a16:creationId xmlns:a16="http://schemas.microsoft.com/office/drawing/2014/main" id="{77DACC38-39C9-426A-5133-0A6E72EF0F86}"/>
              </a:ext>
            </a:extLst>
          </p:cNvPr>
          <p:cNvPicPr>
            <a:picLocks noChangeAspect="1"/>
          </p:cNvPicPr>
          <p:nvPr/>
        </p:nvPicPr>
        <p:blipFill>
          <a:blip r:embed="rId3"/>
          <a:srcRect/>
          <a:stretch/>
        </p:blipFill>
        <p:spPr>
          <a:xfrm>
            <a:off x="4848226" y="3596391"/>
            <a:ext cx="7105648" cy="1331374"/>
          </a:xfrm>
          <a:prstGeom prst="rect">
            <a:avLst/>
          </a:prstGeom>
        </p:spPr>
      </p:pic>
      <p:pic>
        <p:nvPicPr>
          <p:cNvPr id="11" name="bottom chart">
            <a:extLst>
              <a:ext uri="{FF2B5EF4-FFF2-40B4-BE49-F238E27FC236}">
                <a16:creationId xmlns:a16="http://schemas.microsoft.com/office/drawing/2014/main" id="{8D4AFB3B-2A00-AB1A-29A7-879B5FA9EC10}"/>
              </a:ext>
            </a:extLst>
          </p:cNvPr>
          <p:cNvPicPr>
            <a:picLocks noChangeAspect="1"/>
          </p:cNvPicPr>
          <p:nvPr/>
        </p:nvPicPr>
        <p:blipFill>
          <a:blip r:embed="rId4"/>
          <a:stretch>
            <a:fillRect/>
          </a:stretch>
        </p:blipFill>
        <p:spPr>
          <a:xfrm>
            <a:off x="4876121" y="5586196"/>
            <a:ext cx="7052169" cy="717170"/>
          </a:xfrm>
          <a:prstGeom prst="rect">
            <a:avLst/>
          </a:prstGeom>
        </p:spPr>
      </p:pic>
      <p:pic>
        <p:nvPicPr>
          <p:cNvPr id="12" name="top chart">
            <a:extLst>
              <a:ext uri="{FF2B5EF4-FFF2-40B4-BE49-F238E27FC236}">
                <a16:creationId xmlns:a16="http://schemas.microsoft.com/office/drawing/2014/main" id="{385C82B1-769C-FEC5-156C-02108ADB5463}"/>
              </a:ext>
            </a:extLst>
          </p:cNvPr>
          <p:cNvPicPr>
            <a:picLocks noChangeAspect="1"/>
          </p:cNvPicPr>
          <p:nvPr/>
        </p:nvPicPr>
        <p:blipFill>
          <a:blip r:embed="rId5"/>
          <a:stretch>
            <a:fillRect/>
          </a:stretch>
        </p:blipFill>
        <p:spPr>
          <a:xfrm>
            <a:off x="4855696" y="3828789"/>
            <a:ext cx="7082050" cy="761993"/>
          </a:xfrm>
          <a:prstGeom prst="rect">
            <a:avLst/>
          </a:prstGeom>
        </p:spPr>
      </p:pic>
      <p:sp>
        <p:nvSpPr>
          <p:cNvPr id="22" name="bottom mask">
            <a:extLst>
              <a:ext uri="{FF2B5EF4-FFF2-40B4-BE49-F238E27FC236}">
                <a16:creationId xmlns:a16="http://schemas.microsoft.com/office/drawing/2014/main" id="{36B23218-021C-52F5-9618-2DA8B2F84F12}"/>
              </a:ext>
            </a:extLst>
          </p:cNvPr>
          <p:cNvSpPr/>
          <p:nvPr/>
        </p:nvSpPr>
        <p:spPr>
          <a:xfrm>
            <a:off x="4855696" y="5233647"/>
            <a:ext cx="7336304" cy="1399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9" name="Top mask">
            <a:extLst>
              <a:ext uri="{FF2B5EF4-FFF2-40B4-BE49-F238E27FC236}">
                <a16:creationId xmlns:a16="http://schemas.microsoft.com/office/drawing/2014/main" id="{C0FCAE4A-3D18-2164-A0D3-00B711F5BBC2}"/>
              </a:ext>
            </a:extLst>
          </p:cNvPr>
          <p:cNvSpPr/>
          <p:nvPr/>
        </p:nvSpPr>
        <p:spPr>
          <a:xfrm>
            <a:off x="4855696" y="3518263"/>
            <a:ext cx="7336304" cy="1399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FCE54EE2-3B30-C97F-B523-929F2BB4CE6E}"/>
              </a:ext>
            </a:extLst>
          </p:cNvPr>
          <p:cNvSpPr>
            <a:spLocks noGrp="1"/>
          </p:cNvSpPr>
          <p:nvPr>
            <p:ph type="title"/>
          </p:nvPr>
        </p:nvSpPr>
        <p:spPr/>
        <p:txBody>
          <a:bodyPr/>
          <a:lstStyle/>
          <a:p>
            <a:r>
              <a:rPr lang="en-US"/>
              <a:t>Special cause variation</a:t>
            </a:r>
          </a:p>
        </p:txBody>
      </p:sp>
      <p:sp>
        <p:nvSpPr>
          <p:cNvPr id="4" name="Footer Placeholder 3">
            <a:extLst>
              <a:ext uri="{FF2B5EF4-FFF2-40B4-BE49-F238E27FC236}">
                <a16:creationId xmlns:a16="http://schemas.microsoft.com/office/drawing/2014/main" id="{F1B1C4E4-33B7-F204-D9B8-7B6BD81A63AA}"/>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0BCDADB4-F5CA-F943-5FC9-9656546B31A7}"/>
              </a:ext>
            </a:extLst>
          </p:cNvPr>
          <p:cNvSpPr>
            <a:spLocks noGrp="1"/>
          </p:cNvSpPr>
          <p:nvPr>
            <p:ph type="sldNum" sz="quarter" idx="12"/>
          </p:nvPr>
        </p:nvSpPr>
        <p:spPr/>
        <p:txBody>
          <a:bodyPr/>
          <a:lstStyle/>
          <a:p>
            <a:fld id="{16C5AC08-0ACD-404A-9C9F-AB39E786C34A}" type="slidenum">
              <a:rPr lang="en-GB"/>
              <a:t>26</a:t>
            </a:fld>
            <a:endParaRPr lang="en-GB"/>
          </a:p>
        </p:txBody>
      </p:sp>
      <p:sp>
        <p:nvSpPr>
          <p:cNvPr id="6" name="Text Placeholder 5">
            <a:extLst>
              <a:ext uri="{FF2B5EF4-FFF2-40B4-BE49-F238E27FC236}">
                <a16:creationId xmlns:a16="http://schemas.microsoft.com/office/drawing/2014/main" id="{FA3B68A8-83AA-0D00-16CB-2FAE236CB115}"/>
              </a:ext>
            </a:extLst>
          </p:cNvPr>
          <p:cNvSpPr>
            <a:spLocks noGrp="1"/>
          </p:cNvSpPr>
          <p:nvPr>
            <p:ph type="body" sz="quarter" idx="13"/>
          </p:nvPr>
        </p:nvSpPr>
        <p:spPr/>
        <p:txBody>
          <a:bodyPr/>
          <a:lstStyle/>
          <a:p>
            <a:r>
              <a:rPr lang="en-US"/>
              <a:t>Special cause variation</a:t>
            </a:r>
          </a:p>
        </p:txBody>
      </p:sp>
      <p:graphicFrame>
        <p:nvGraphicFramePr>
          <p:cNvPr id="17" name="Google Shape;293;p17">
            <a:extLst>
              <a:ext uri="{FF2B5EF4-FFF2-40B4-BE49-F238E27FC236}">
                <a16:creationId xmlns:a16="http://schemas.microsoft.com/office/drawing/2014/main" id="{7830656F-A4B3-A7EC-CC62-C0AE3F4A75EE}"/>
              </a:ext>
            </a:extLst>
          </p:cNvPr>
          <p:cNvGraphicFramePr/>
          <p:nvPr>
            <p:extLst>
              <p:ext uri="{D42A27DB-BD31-4B8C-83A1-F6EECF244321}">
                <p14:modId xmlns:p14="http://schemas.microsoft.com/office/powerpoint/2010/main" val="1401036033"/>
              </p:ext>
            </p:extLst>
          </p:nvPr>
        </p:nvGraphicFramePr>
        <p:xfrm>
          <a:off x="803275" y="1421194"/>
          <a:ext cx="4044245" cy="1647741"/>
        </p:xfrm>
        <a:graphic>
          <a:graphicData uri="http://schemas.openxmlformats.org/drawingml/2006/chart">
            <c:chart xmlns:c="http://schemas.openxmlformats.org/drawingml/2006/chart" xmlns:r="http://schemas.openxmlformats.org/officeDocument/2006/relationships" r:id="rId6"/>
          </a:graphicData>
        </a:graphic>
      </p:graphicFrame>
      <p:pic>
        <p:nvPicPr>
          <p:cNvPr id="23" name="bottom grid overlay">
            <a:extLst>
              <a:ext uri="{FF2B5EF4-FFF2-40B4-BE49-F238E27FC236}">
                <a16:creationId xmlns:a16="http://schemas.microsoft.com/office/drawing/2014/main" id="{A2CA539D-C3B8-1ABD-E1F6-7893032AA5C3}"/>
              </a:ext>
            </a:extLst>
          </p:cNvPr>
          <p:cNvPicPr>
            <a:picLocks noChangeAspect="1"/>
          </p:cNvPicPr>
          <p:nvPr/>
        </p:nvPicPr>
        <p:blipFill>
          <a:blip r:embed="rId3"/>
          <a:srcRect/>
          <a:stretch/>
        </p:blipFill>
        <p:spPr>
          <a:xfrm>
            <a:off x="4848226" y="5286646"/>
            <a:ext cx="7105648" cy="1331374"/>
          </a:xfrm>
          <a:prstGeom prst="rect">
            <a:avLst/>
          </a:prstGeom>
        </p:spPr>
      </p:pic>
      <p:pic>
        <p:nvPicPr>
          <p:cNvPr id="24" name="top grid overlay">
            <a:extLst>
              <a:ext uri="{FF2B5EF4-FFF2-40B4-BE49-F238E27FC236}">
                <a16:creationId xmlns:a16="http://schemas.microsoft.com/office/drawing/2014/main" id="{A7A25A4C-D13A-C22A-C1F9-7189D19B46B3}"/>
              </a:ext>
            </a:extLst>
          </p:cNvPr>
          <p:cNvPicPr>
            <a:picLocks noChangeAspect="1"/>
          </p:cNvPicPr>
          <p:nvPr/>
        </p:nvPicPr>
        <p:blipFill>
          <a:blip r:embed="rId3"/>
          <a:srcRect/>
          <a:stretch/>
        </p:blipFill>
        <p:spPr>
          <a:xfrm>
            <a:off x="4847520" y="3596391"/>
            <a:ext cx="7105648" cy="1331374"/>
          </a:xfrm>
          <a:prstGeom prst="rect">
            <a:avLst/>
          </a:prstGeom>
        </p:spPr>
      </p:pic>
      <p:sp>
        <p:nvSpPr>
          <p:cNvPr id="21" name="TextBox 20">
            <a:extLst>
              <a:ext uri="{FF2B5EF4-FFF2-40B4-BE49-F238E27FC236}">
                <a16:creationId xmlns:a16="http://schemas.microsoft.com/office/drawing/2014/main" id="{7A262B18-482F-FA4D-B586-43B98EE588D5}"/>
              </a:ext>
            </a:extLst>
          </p:cNvPr>
          <p:cNvSpPr txBox="1"/>
          <p:nvPr/>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25" name="Content Placeholder 8">
            <a:extLst>
              <a:ext uri="{FF2B5EF4-FFF2-40B4-BE49-F238E27FC236}">
                <a16:creationId xmlns:a16="http://schemas.microsoft.com/office/drawing/2014/main" id="{0B2B39A7-6818-4606-2655-B68C682294EF}"/>
              </a:ext>
            </a:extLst>
          </p:cNvPr>
          <p:cNvSpPr txBox="1">
            <a:spLocks/>
          </p:cNvSpPr>
          <p:nvPr/>
        </p:nvSpPr>
        <p:spPr>
          <a:xfrm>
            <a:off x="2954421" y="3586701"/>
            <a:ext cx="1666800" cy="1331374"/>
          </a:xfrm>
          <a:prstGeom prst="roundRect">
            <a:avLst>
              <a:gd name="adj" fmla="val 5721"/>
            </a:avLst>
          </a:prstGeom>
          <a:solidFill>
            <a:schemeClr val="accent2">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solidFill>
                  <a:schemeClr val="accent2"/>
                </a:solidFill>
              </a:rPr>
              <a:t>Unintentional</a:t>
            </a:r>
          </a:p>
          <a:p>
            <a:pPr lvl="4"/>
            <a:r>
              <a:rPr lang="en-US" sz="1050">
                <a:solidFill>
                  <a:schemeClr val="accent2"/>
                </a:solidFill>
              </a:rPr>
              <a:t>When the system is out of control and unstable due to unexpected forces </a:t>
            </a:r>
          </a:p>
        </p:txBody>
      </p:sp>
      <p:sp>
        <p:nvSpPr>
          <p:cNvPr id="26" name="Content Placeholder 8">
            <a:extLst>
              <a:ext uri="{FF2B5EF4-FFF2-40B4-BE49-F238E27FC236}">
                <a16:creationId xmlns:a16="http://schemas.microsoft.com/office/drawing/2014/main" id="{B847863D-6C5B-D52F-5604-110BDB69B301}"/>
              </a:ext>
            </a:extLst>
          </p:cNvPr>
          <p:cNvSpPr txBox="1">
            <a:spLocks/>
          </p:cNvSpPr>
          <p:nvPr/>
        </p:nvSpPr>
        <p:spPr>
          <a:xfrm>
            <a:off x="2954421" y="5285326"/>
            <a:ext cx="1666800" cy="1331374"/>
          </a:xfrm>
          <a:prstGeom prst="roundRect">
            <a:avLst>
              <a:gd name="adj" fmla="val 5721"/>
            </a:avLst>
          </a:prstGeom>
          <a:solidFill>
            <a:schemeClr val="accent3">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solidFill>
                  <a:schemeClr val="accent3"/>
                </a:solidFill>
              </a:rPr>
              <a:t>Intentional</a:t>
            </a:r>
          </a:p>
          <a:p>
            <a:pPr lvl="4"/>
            <a:r>
              <a:rPr lang="en-US" sz="1050">
                <a:solidFill>
                  <a:schemeClr val="accent3"/>
                </a:solidFill>
              </a:rPr>
              <a:t>When we’re trying to change the system</a:t>
            </a:r>
          </a:p>
        </p:txBody>
      </p:sp>
      <p:sp>
        <p:nvSpPr>
          <p:cNvPr id="27" name="Content Placeholder 8">
            <a:extLst>
              <a:ext uri="{FF2B5EF4-FFF2-40B4-BE49-F238E27FC236}">
                <a16:creationId xmlns:a16="http://schemas.microsoft.com/office/drawing/2014/main" id="{EB6F59E8-DE48-8B22-F425-2CBBE1605778}"/>
              </a:ext>
            </a:extLst>
          </p:cNvPr>
          <p:cNvSpPr txBox="1">
            <a:spLocks/>
          </p:cNvSpPr>
          <p:nvPr/>
        </p:nvSpPr>
        <p:spPr>
          <a:xfrm>
            <a:off x="2954421" y="3028263"/>
            <a:ext cx="1666800" cy="490000"/>
          </a:xfrm>
          <a:prstGeom prst="rect">
            <a:avLst/>
          </a:prstGeom>
          <a:no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b="1">
                <a:solidFill>
                  <a:schemeClr val="accent1"/>
                </a:solidFill>
              </a:rPr>
              <a:t>Special cause</a:t>
            </a:r>
          </a:p>
        </p:txBody>
      </p:sp>
      <p:pic>
        <p:nvPicPr>
          <p:cNvPr id="28" name="Picture 27">
            <a:extLst>
              <a:ext uri="{FF2B5EF4-FFF2-40B4-BE49-F238E27FC236}">
                <a16:creationId xmlns:a16="http://schemas.microsoft.com/office/drawing/2014/main" id="{EFFF8D4D-305F-5E94-8F75-4A48E99A9C83}"/>
              </a:ext>
            </a:extLst>
          </p:cNvPr>
          <p:cNvPicPr>
            <a:picLocks noChangeAspect="1"/>
          </p:cNvPicPr>
          <p:nvPr/>
        </p:nvPicPr>
        <p:blipFill>
          <a:blip r:embed="rId7"/>
          <a:srcRect/>
          <a:stretch/>
        </p:blipFill>
        <p:spPr>
          <a:xfrm>
            <a:off x="1407636" y="5285326"/>
            <a:ext cx="1028700" cy="1116515"/>
          </a:xfrm>
          <a:prstGeom prst="rect">
            <a:avLst/>
          </a:prstGeom>
        </p:spPr>
      </p:pic>
      <p:pic>
        <p:nvPicPr>
          <p:cNvPr id="29" name="Picture 28">
            <a:extLst>
              <a:ext uri="{FF2B5EF4-FFF2-40B4-BE49-F238E27FC236}">
                <a16:creationId xmlns:a16="http://schemas.microsoft.com/office/drawing/2014/main" id="{A0421687-2344-14E3-7B96-A154F1CD6F47}"/>
              </a:ext>
            </a:extLst>
          </p:cNvPr>
          <p:cNvPicPr>
            <a:picLocks noChangeAspect="1"/>
          </p:cNvPicPr>
          <p:nvPr/>
        </p:nvPicPr>
        <p:blipFill>
          <a:blip r:embed="rId8"/>
          <a:stretch>
            <a:fillRect/>
          </a:stretch>
        </p:blipFill>
        <p:spPr>
          <a:xfrm>
            <a:off x="1654563" y="3742350"/>
            <a:ext cx="869561" cy="869561"/>
          </a:xfrm>
          <a:prstGeom prst="rect">
            <a:avLst/>
          </a:prstGeom>
        </p:spPr>
      </p:pic>
    </p:spTree>
    <p:extLst>
      <p:ext uri="{BB962C8B-B14F-4D97-AF65-F5344CB8AC3E}">
        <p14:creationId xmlns:p14="http://schemas.microsoft.com/office/powerpoint/2010/main" val="10174454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withEffect">
                                      <p:stCondLst>
                                        <p:cond delay="0"/>
                                      </p:stCondLst>
                                      <p:childTnLst>
                                        <p:animMotion origin="layout" path="M 1.45833E-6 3.7037E-6 L 0.60182 3.7037E-6 " pathEditMode="relative" rAng="0" ptsTypes="AA">
                                          <p:cBhvr>
                                            <p:cTn id="6" dur="8000" fill="hold"/>
                                            <p:tgtEl>
                                              <p:spTgt spid="19"/>
                                            </p:tgtEl>
                                            <p:attrNameLst>
                                              <p:attrName>ppt_x</p:attrName>
                                              <p:attrName>ppt_y</p:attrName>
                                            </p:attrNameLst>
                                          </p:cBhvr>
                                          <p:rCtr x="30091" y="0"/>
                                        </p:animMotion>
                                      </p:childTnLst>
                                    </p:cTn>
                                  </p:par>
                                  <p:par>
                                    <p:cTn id="7" presetID="63" presetClass="path" presetSubtype="0" fill="hold" grpId="0" nodeType="withEffect">
                                      <p:stCondLst>
                                        <p:cond delay="0"/>
                                      </p:stCondLst>
                                      <p:childTnLst>
                                        <p:animMotion origin="layout" path="M 1.45833E-6 2.22222E-6 L 0.60182 2.22222E-6 " pathEditMode="relative" rAng="0" ptsTypes="AA">
                                          <p:cBhvr>
                                            <p:cTn id="8" dur="8000" fill="hold"/>
                                            <p:tgtEl>
                                              <p:spTgt spid="22"/>
                                            </p:tgtEl>
                                            <p:attrNameLst>
                                              <p:attrName>ppt_x</p:attrName>
                                              <p:attrName>ppt_y</p:attrName>
                                            </p:attrNameLst>
                                          </p:cBhvr>
                                          <p:rCtr x="30091" y="0"/>
                                        </p:animMotion>
                                      </p:childTnLst>
                                    </p:cTn>
                                  </p:par>
                                  <p:par>
                                    <p:cTn id="9" presetID="22" presetClass="exit" presetSubtype="8" fill="hold" nodeType="withEffect">
                                      <p:stCondLst>
                                        <p:cond delay="0"/>
                                      </p:stCondLst>
                                      <p:childTnLst>
                                        <p:animEffect transition="out" filter="wipe(left)">
                                          <p:cBhvr>
                                            <p:cTn id="10" dur="8000"/>
                                            <p:tgtEl>
                                              <p:spTgt spid="24"/>
                                            </p:tgtEl>
                                          </p:cBhvr>
                                        </p:animEffect>
                                        <p:set>
                                          <p:cBhvr>
                                            <p:cTn id="11" dur="1" fill="hold">
                                              <p:stCondLst>
                                                <p:cond delay="7999"/>
                                              </p:stCondLst>
                                            </p:cTn>
                                            <p:tgtEl>
                                              <p:spTgt spid="24"/>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8000"/>
                                            <p:tgtEl>
                                              <p:spTgt spid="23"/>
                                            </p:tgtEl>
                                          </p:cBhvr>
                                        </p:animEffect>
                                        <p:set>
                                          <p:cBhvr>
                                            <p:cTn id="14" dur="1" fill="hold">
                                              <p:stCondLst>
                                                <p:cond delay="7999"/>
                                              </p:stCondLst>
                                            </p:cTn>
                                            <p:tgtEl>
                                              <p:spTgt spid="23"/>
                                            </p:tgtEl>
                                            <p:attrNameLst>
                                              <p:attrName>style.visibility</p:attrName>
                                            </p:attrNameLst>
                                          </p:cBhvr>
                                          <p:to>
                                            <p:strVal val="hidden"/>
                                          </p:to>
                                        </p:set>
                                      </p:childTnLst>
                                    </p:cTn>
                                  </p:par>
                                  <p:par>
                                    <p:cTn id="15" presetID="2" presetClass="entr" presetSubtype="4" accel="50000" fill="hold" grpId="0" nodeType="withEffect" p14:presetBounceEnd="50000">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14:bounceEnd="50000">
                                          <p:cBhvr additive="base">
                                            <p:cTn id="17" dur="10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25"/>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20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2" presetClass="entr" presetSubtype="4" accel="50000" fill="hold" grpId="0" nodeType="withEffect" p14:presetBounceEnd="50000">
                                      <p:stCondLst>
                                        <p:cond delay="500"/>
                                      </p:stCondLst>
                                      <p:childTnLst>
                                        <p:set>
                                          <p:cBhvr>
                                            <p:cTn id="23" dur="1" fill="hold">
                                              <p:stCondLst>
                                                <p:cond delay="0"/>
                                              </p:stCondLst>
                                            </p:cTn>
                                            <p:tgtEl>
                                              <p:spTgt spid="26"/>
                                            </p:tgtEl>
                                            <p:attrNameLst>
                                              <p:attrName>style.visibility</p:attrName>
                                            </p:attrNameLst>
                                          </p:cBhvr>
                                          <p:to>
                                            <p:strVal val="visible"/>
                                          </p:to>
                                        </p:set>
                                        <p:anim calcmode="lin" valueType="num" p14:bounceEnd="50000">
                                          <p:cBhvr additive="base">
                                            <p:cTn id="24" dur="85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5" dur="850" fill="hold"/>
                                            <p:tgtEl>
                                              <p:spTgt spid="26"/>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8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withEffect">
                                      <p:stCondLst>
                                        <p:cond delay="0"/>
                                      </p:stCondLst>
                                      <p:childTnLst>
                                        <p:animMotion origin="layout" path="M 1.45833E-6 3.7037E-6 L 0.60182 3.7037E-6 " pathEditMode="relative" rAng="0" ptsTypes="AA">
                                          <p:cBhvr>
                                            <p:cTn id="6" dur="8000" fill="hold"/>
                                            <p:tgtEl>
                                              <p:spTgt spid="19"/>
                                            </p:tgtEl>
                                            <p:attrNameLst>
                                              <p:attrName>ppt_x</p:attrName>
                                              <p:attrName>ppt_y</p:attrName>
                                            </p:attrNameLst>
                                          </p:cBhvr>
                                          <p:rCtr x="30091" y="0"/>
                                        </p:animMotion>
                                      </p:childTnLst>
                                    </p:cTn>
                                  </p:par>
                                  <p:par>
                                    <p:cTn id="7" presetID="63" presetClass="path" presetSubtype="0" fill="hold" grpId="0" nodeType="withEffect">
                                      <p:stCondLst>
                                        <p:cond delay="0"/>
                                      </p:stCondLst>
                                      <p:childTnLst>
                                        <p:animMotion origin="layout" path="M 1.45833E-6 2.22222E-6 L 0.60182 2.22222E-6 " pathEditMode="relative" rAng="0" ptsTypes="AA">
                                          <p:cBhvr>
                                            <p:cTn id="8" dur="8000" fill="hold"/>
                                            <p:tgtEl>
                                              <p:spTgt spid="22"/>
                                            </p:tgtEl>
                                            <p:attrNameLst>
                                              <p:attrName>ppt_x</p:attrName>
                                              <p:attrName>ppt_y</p:attrName>
                                            </p:attrNameLst>
                                          </p:cBhvr>
                                          <p:rCtr x="30091" y="0"/>
                                        </p:animMotion>
                                      </p:childTnLst>
                                    </p:cTn>
                                  </p:par>
                                  <p:par>
                                    <p:cTn id="9" presetID="22" presetClass="exit" presetSubtype="8" fill="hold" nodeType="withEffect">
                                      <p:stCondLst>
                                        <p:cond delay="0"/>
                                      </p:stCondLst>
                                      <p:childTnLst>
                                        <p:animEffect transition="out" filter="wipe(left)">
                                          <p:cBhvr>
                                            <p:cTn id="10" dur="8000"/>
                                            <p:tgtEl>
                                              <p:spTgt spid="24"/>
                                            </p:tgtEl>
                                          </p:cBhvr>
                                        </p:animEffect>
                                        <p:set>
                                          <p:cBhvr>
                                            <p:cTn id="11" dur="1" fill="hold">
                                              <p:stCondLst>
                                                <p:cond delay="7999"/>
                                              </p:stCondLst>
                                            </p:cTn>
                                            <p:tgtEl>
                                              <p:spTgt spid="24"/>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8000"/>
                                            <p:tgtEl>
                                              <p:spTgt spid="23"/>
                                            </p:tgtEl>
                                          </p:cBhvr>
                                        </p:animEffect>
                                        <p:set>
                                          <p:cBhvr>
                                            <p:cTn id="14" dur="1" fill="hold">
                                              <p:stCondLst>
                                                <p:cond delay="7999"/>
                                              </p:stCondLst>
                                            </p:cTn>
                                            <p:tgtEl>
                                              <p:spTgt spid="23"/>
                                            </p:tgtEl>
                                            <p:attrNameLst>
                                              <p:attrName>style.visibility</p:attrName>
                                            </p:attrNameLst>
                                          </p:cBhvr>
                                          <p:to>
                                            <p:strVal val="hidden"/>
                                          </p:to>
                                        </p:set>
                                      </p:childTnLst>
                                    </p:cTn>
                                  </p:par>
                                  <p:par>
                                    <p:cTn id="15" presetID="2" presetClass="entr" presetSubtype="4" accel="5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000" fill="hold"/>
                                            <p:tgtEl>
                                              <p:spTgt spid="25"/>
                                            </p:tgtEl>
                                            <p:attrNameLst>
                                              <p:attrName>ppt_x</p:attrName>
                                            </p:attrNameLst>
                                          </p:cBhvr>
                                          <p:tavLst>
                                            <p:tav tm="0">
                                              <p:val>
                                                <p:strVal val="#ppt_x"/>
                                              </p:val>
                                            </p:tav>
                                            <p:tav tm="100000">
                                              <p:val>
                                                <p:strVal val="#ppt_x"/>
                                              </p:val>
                                            </p:tav>
                                          </p:tavLst>
                                        </p:anim>
                                        <p:anim calcmode="lin" valueType="num">
                                          <p:cBhvr additive="base">
                                            <p:cTn id="18" dur="1000" fill="hold"/>
                                            <p:tgtEl>
                                              <p:spTgt spid="25"/>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20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2" presetClass="entr" presetSubtype="4" accel="5000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850" fill="hold"/>
                                            <p:tgtEl>
                                              <p:spTgt spid="26"/>
                                            </p:tgtEl>
                                            <p:attrNameLst>
                                              <p:attrName>ppt_x</p:attrName>
                                            </p:attrNameLst>
                                          </p:cBhvr>
                                          <p:tavLst>
                                            <p:tav tm="0">
                                              <p:val>
                                                <p:strVal val="#ppt_x"/>
                                              </p:val>
                                            </p:tav>
                                            <p:tav tm="100000">
                                              <p:val>
                                                <p:strVal val="#ppt_x"/>
                                              </p:val>
                                            </p:tav>
                                          </p:tavLst>
                                        </p:anim>
                                        <p:anim calcmode="lin" valueType="num">
                                          <p:cBhvr additive="base">
                                            <p:cTn id="25" dur="850" fill="hold"/>
                                            <p:tgtEl>
                                              <p:spTgt spid="26"/>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8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animBg="1"/>
          <p:bldP spid="25" grpId="0" animBg="1"/>
          <p:bldP spid="26"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37944-0550-37B0-F419-931979D481BD}"/>
              </a:ext>
            </a:extLst>
          </p:cNvPr>
          <p:cNvSpPr>
            <a:spLocks noGrp="1"/>
          </p:cNvSpPr>
          <p:nvPr>
            <p:ph type="title"/>
          </p:nvPr>
        </p:nvSpPr>
        <p:spPr/>
        <p:txBody>
          <a:bodyPr/>
          <a:lstStyle/>
          <a:p>
            <a:r>
              <a:rPr lang="en-US"/>
              <a:t>SPC charts</a:t>
            </a:r>
          </a:p>
        </p:txBody>
      </p:sp>
      <p:sp>
        <p:nvSpPr>
          <p:cNvPr id="4" name="Footer Placeholder 3">
            <a:extLst>
              <a:ext uri="{FF2B5EF4-FFF2-40B4-BE49-F238E27FC236}">
                <a16:creationId xmlns:a16="http://schemas.microsoft.com/office/drawing/2014/main" id="{B5200FF7-E844-4D39-3D87-1539A015783E}"/>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0861E2C2-EA2F-4F6F-CC5C-8B79961FF164}"/>
              </a:ext>
            </a:extLst>
          </p:cNvPr>
          <p:cNvSpPr>
            <a:spLocks noGrp="1"/>
          </p:cNvSpPr>
          <p:nvPr>
            <p:ph type="sldNum" sz="quarter" idx="12"/>
          </p:nvPr>
        </p:nvSpPr>
        <p:spPr/>
        <p:txBody>
          <a:bodyPr/>
          <a:lstStyle/>
          <a:p>
            <a:fld id="{16C5AC08-0ACD-404A-9C9F-AB39E786C34A}" type="slidenum">
              <a:rPr lang="en-GB"/>
              <a:t>27</a:t>
            </a:fld>
            <a:endParaRPr lang="en-GB"/>
          </a:p>
        </p:txBody>
      </p:sp>
      <p:sp>
        <p:nvSpPr>
          <p:cNvPr id="6" name="Text Placeholder 5">
            <a:extLst>
              <a:ext uri="{FF2B5EF4-FFF2-40B4-BE49-F238E27FC236}">
                <a16:creationId xmlns:a16="http://schemas.microsoft.com/office/drawing/2014/main" id="{426C33CA-B95B-6B9F-7C89-49473496AE72}"/>
              </a:ext>
            </a:extLst>
          </p:cNvPr>
          <p:cNvSpPr>
            <a:spLocks noGrp="1"/>
          </p:cNvSpPr>
          <p:nvPr>
            <p:ph type="body" sz="quarter" idx="13"/>
          </p:nvPr>
        </p:nvSpPr>
        <p:spPr/>
        <p:txBody>
          <a:bodyPr/>
          <a:lstStyle/>
          <a:p>
            <a:r>
              <a:rPr lang="en-US" dirty="0"/>
              <a:t>SPC charts</a:t>
            </a:r>
          </a:p>
        </p:txBody>
      </p:sp>
      <p:sp>
        <p:nvSpPr>
          <p:cNvPr id="7" name="Content Placeholder 8">
            <a:extLst>
              <a:ext uri="{FF2B5EF4-FFF2-40B4-BE49-F238E27FC236}">
                <a16:creationId xmlns:a16="http://schemas.microsoft.com/office/drawing/2014/main" id="{66C5514F-053A-46E3-16B2-423418ED688C}"/>
              </a:ext>
            </a:extLst>
          </p:cNvPr>
          <p:cNvSpPr txBox="1">
            <a:spLocks/>
          </p:cNvSpPr>
          <p:nvPr/>
        </p:nvSpPr>
        <p:spPr>
          <a:xfrm>
            <a:off x="1077913" y="1520825"/>
            <a:ext cx="3332162" cy="2176532"/>
          </a:xfrm>
          <a:prstGeom prst="roundRect">
            <a:avLst>
              <a:gd name="adj" fmla="val 5721"/>
            </a:avLst>
          </a:prstGeom>
          <a:solidFill>
            <a:schemeClr val="accent2">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600" b="1">
                <a:solidFill>
                  <a:schemeClr val="accent2"/>
                </a:solidFill>
              </a:rPr>
              <a:t>Rule 1</a:t>
            </a:r>
          </a:p>
          <a:p>
            <a:pPr lvl="4"/>
            <a:r>
              <a:rPr lang="en-US" sz="1950">
                <a:solidFill>
                  <a:schemeClr val="accent2"/>
                </a:solidFill>
              </a:rPr>
              <a:t>A single point outside </a:t>
            </a:r>
            <a:br>
              <a:rPr lang="en-US" sz="1950">
                <a:solidFill>
                  <a:schemeClr val="accent2"/>
                </a:solidFill>
              </a:rPr>
            </a:br>
            <a:r>
              <a:rPr lang="en-US" sz="1950">
                <a:solidFill>
                  <a:schemeClr val="accent2"/>
                </a:solidFill>
              </a:rPr>
              <a:t>the control limits</a:t>
            </a:r>
          </a:p>
        </p:txBody>
      </p:sp>
      <p:sp>
        <p:nvSpPr>
          <p:cNvPr id="8" name="Content Placeholder 8">
            <a:extLst>
              <a:ext uri="{FF2B5EF4-FFF2-40B4-BE49-F238E27FC236}">
                <a16:creationId xmlns:a16="http://schemas.microsoft.com/office/drawing/2014/main" id="{3C316409-EB08-4594-9E36-A01DEB20E686}"/>
              </a:ext>
            </a:extLst>
          </p:cNvPr>
          <p:cNvSpPr txBox="1">
            <a:spLocks/>
          </p:cNvSpPr>
          <p:nvPr/>
        </p:nvSpPr>
        <p:spPr>
          <a:xfrm>
            <a:off x="1077913" y="4065242"/>
            <a:ext cx="3332162" cy="2176532"/>
          </a:xfrm>
          <a:prstGeom prst="roundRect">
            <a:avLst>
              <a:gd name="adj" fmla="val 5721"/>
            </a:avLst>
          </a:prstGeom>
          <a:solidFill>
            <a:schemeClr val="bg2">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600" b="1">
                <a:solidFill>
                  <a:schemeClr val="accent1"/>
                </a:solidFill>
              </a:rPr>
              <a:t>Rule 2</a:t>
            </a:r>
          </a:p>
          <a:p>
            <a:pPr lvl="4"/>
            <a:r>
              <a:rPr lang="en-US" sz="1950">
                <a:solidFill>
                  <a:schemeClr val="accent1"/>
                </a:solidFill>
              </a:rPr>
              <a:t>2 out of 3 consecutive points near a control limit </a:t>
            </a:r>
            <a:br>
              <a:rPr lang="en-US" sz="1950">
                <a:solidFill>
                  <a:schemeClr val="accent1"/>
                </a:solidFill>
              </a:rPr>
            </a:br>
            <a:r>
              <a:rPr lang="en-US" sz="1950">
                <a:solidFill>
                  <a:schemeClr val="accent1"/>
                </a:solidFill>
              </a:rPr>
              <a:t>(Outer one-third)</a:t>
            </a:r>
          </a:p>
          <a:p>
            <a:pPr lvl="4"/>
            <a:endParaRPr lang="en-US" sz="1950">
              <a:solidFill>
                <a:schemeClr val="accent1"/>
              </a:solidFill>
            </a:endParaRPr>
          </a:p>
        </p:txBody>
      </p:sp>
      <p:pic>
        <p:nvPicPr>
          <p:cNvPr id="11" name="top-axes">
            <a:extLst>
              <a:ext uri="{FF2B5EF4-FFF2-40B4-BE49-F238E27FC236}">
                <a16:creationId xmlns:a16="http://schemas.microsoft.com/office/drawing/2014/main" id="{8809F16C-855C-7EA5-EEE3-45AA5AB0C722}"/>
              </a:ext>
            </a:extLst>
          </p:cNvPr>
          <p:cNvPicPr>
            <a:picLocks noChangeAspect="1"/>
          </p:cNvPicPr>
          <p:nvPr/>
        </p:nvPicPr>
        <p:blipFill>
          <a:blip r:embed="rId3"/>
          <a:srcRect/>
          <a:stretch/>
        </p:blipFill>
        <p:spPr>
          <a:xfrm>
            <a:off x="4991100" y="1512447"/>
            <a:ext cx="6959600" cy="2463800"/>
          </a:xfrm>
          <a:prstGeom prst="rect">
            <a:avLst/>
          </a:prstGeom>
        </p:spPr>
      </p:pic>
      <p:pic>
        <p:nvPicPr>
          <p:cNvPr id="12" name="bottom axes">
            <a:extLst>
              <a:ext uri="{FF2B5EF4-FFF2-40B4-BE49-F238E27FC236}">
                <a16:creationId xmlns:a16="http://schemas.microsoft.com/office/drawing/2014/main" id="{737588D2-4106-136C-5555-37212DCB592A}"/>
              </a:ext>
            </a:extLst>
          </p:cNvPr>
          <p:cNvPicPr>
            <a:picLocks noChangeAspect="1"/>
          </p:cNvPicPr>
          <p:nvPr/>
        </p:nvPicPr>
        <p:blipFill>
          <a:blip r:embed="rId4"/>
          <a:srcRect/>
          <a:stretch/>
        </p:blipFill>
        <p:spPr>
          <a:xfrm>
            <a:off x="4991100" y="4156075"/>
            <a:ext cx="6959600" cy="2463800"/>
          </a:xfrm>
          <a:prstGeom prst="rect">
            <a:avLst/>
          </a:prstGeom>
        </p:spPr>
      </p:pic>
      <p:pic>
        <p:nvPicPr>
          <p:cNvPr id="13" name="top-bounds">
            <a:extLst>
              <a:ext uri="{FF2B5EF4-FFF2-40B4-BE49-F238E27FC236}">
                <a16:creationId xmlns:a16="http://schemas.microsoft.com/office/drawing/2014/main" id="{7A41668D-3163-E637-55EB-02CFDF6EC274}"/>
              </a:ext>
            </a:extLst>
          </p:cNvPr>
          <p:cNvPicPr>
            <a:picLocks noChangeAspect="1"/>
          </p:cNvPicPr>
          <p:nvPr/>
        </p:nvPicPr>
        <p:blipFill>
          <a:blip r:embed="rId5"/>
          <a:stretch>
            <a:fillRect/>
          </a:stretch>
        </p:blipFill>
        <p:spPr>
          <a:xfrm>
            <a:off x="5441326" y="2293048"/>
            <a:ext cx="6400800" cy="1117600"/>
          </a:xfrm>
          <a:prstGeom prst="rect">
            <a:avLst/>
          </a:prstGeom>
        </p:spPr>
      </p:pic>
      <p:pic>
        <p:nvPicPr>
          <p:cNvPr id="14" name="top mean">
            <a:extLst>
              <a:ext uri="{FF2B5EF4-FFF2-40B4-BE49-F238E27FC236}">
                <a16:creationId xmlns:a16="http://schemas.microsoft.com/office/drawing/2014/main" id="{7B788A93-DA54-DF6A-E8C4-527D34E0F9C9}"/>
              </a:ext>
            </a:extLst>
          </p:cNvPr>
          <p:cNvPicPr>
            <a:picLocks noChangeAspect="1"/>
          </p:cNvPicPr>
          <p:nvPr/>
        </p:nvPicPr>
        <p:blipFill>
          <a:blip r:embed="rId6"/>
          <a:srcRect/>
          <a:stretch/>
        </p:blipFill>
        <p:spPr>
          <a:xfrm>
            <a:off x="5441326" y="2824096"/>
            <a:ext cx="6400800" cy="38100"/>
          </a:xfrm>
          <a:prstGeom prst="rect">
            <a:avLst/>
          </a:prstGeom>
        </p:spPr>
      </p:pic>
      <p:pic>
        <p:nvPicPr>
          <p:cNvPr id="16" name="top-datalines">
            <a:extLst>
              <a:ext uri="{FF2B5EF4-FFF2-40B4-BE49-F238E27FC236}">
                <a16:creationId xmlns:a16="http://schemas.microsoft.com/office/drawing/2014/main" id="{CAFAC9EC-5DA5-5D46-0C04-B4DE2145063F}"/>
              </a:ext>
            </a:extLst>
          </p:cNvPr>
          <p:cNvPicPr>
            <a:picLocks noChangeAspect="1"/>
          </p:cNvPicPr>
          <p:nvPr/>
        </p:nvPicPr>
        <p:blipFill>
          <a:blip r:embed="rId7"/>
          <a:stretch>
            <a:fillRect/>
          </a:stretch>
        </p:blipFill>
        <p:spPr>
          <a:xfrm>
            <a:off x="5450795" y="1720373"/>
            <a:ext cx="6375400" cy="1333500"/>
          </a:xfrm>
          <a:prstGeom prst="rect">
            <a:avLst/>
          </a:prstGeom>
        </p:spPr>
      </p:pic>
      <p:pic>
        <p:nvPicPr>
          <p:cNvPr id="15" name="top-datapoints">
            <a:extLst>
              <a:ext uri="{FF2B5EF4-FFF2-40B4-BE49-F238E27FC236}">
                <a16:creationId xmlns:a16="http://schemas.microsoft.com/office/drawing/2014/main" id="{8787CF2E-E102-A127-8347-8F4FA1E5AED9}"/>
              </a:ext>
            </a:extLst>
          </p:cNvPr>
          <p:cNvPicPr>
            <a:picLocks noChangeAspect="1"/>
          </p:cNvPicPr>
          <p:nvPr/>
        </p:nvPicPr>
        <p:blipFill>
          <a:blip r:embed="rId8"/>
          <a:stretch>
            <a:fillRect/>
          </a:stretch>
        </p:blipFill>
        <p:spPr>
          <a:xfrm>
            <a:off x="5412695" y="1694973"/>
            <a:ext cx="6451600" cy="1384300"/>
          </a:xfrm>
          <a:prstGeom prst="rect">
            <a:avLst/>
          </a:prstGeom>
        </p:spPr>
      </p:pic>
      <p:pic>
        <p:nvPicPr>
          <p:cNvPr id="19" name="bottom-bounds">
            <a:extLst>
              <a:ext uri="{FF2B5EF4-FFF2-40B4-BE49-F238E27FC236}">
                <a16:creationId xmlns:a16="http://schemas.microsoft.com/office/drawing/2014/main" id="{7DF454FA-38FC-8C27-339F-18BC3F0D65A8}"/>
              </a:ext>
            </a:extLst>
          </p:cNvPr>
          <p:cNvPicPr>
            <a:picLocks noChangeAspect="1"/>
          </p:cNvPicPr>
          <p:nvPr/>
        </p:nvPicPr>
        <p:blipFill>
          <a:blip r:embed="rId9"/>
          <a:stretch>
            <a:fillRect/>
          </a:stretch>
        </p:blipFill>
        <p:spPr>
          <a:xfrm>
            <a:off x="5444955" y="4534141"/>
            <a:ext cx="6400800" cy="1155700"/>
          </a:xfrm>
          <a:prstGeom prst="rect">
            <a:avLst/>
          </a:prstGeom>
        </p:spPr>
      </p:pic>
      <p:pic>
        <p:nvPicPr>
          <p:cNvPr id="20" name="bottom-mean">
            <a:extLst>
              <a:ext uri="{FF2B5EF4-FFF2-40B4-BE49-F238E27FC236}">
                <a16:creationId xmlns:a16="http://schemas.microsoft.com/office/drawing/2014/main" id="{ABC1DE52-12EE-5529-F73C-AD91E8530E72}"/>
              </a:ext>
            </a:extLst>
          </p:cNvPr>
          <p:cNvPicPr>
            <a:picLocks noChangeAspect="1"/>
          </p:cNvPicPr>
          <p:nvPr/>
        </p:nvPicPr>
        <p:blipFill>
          <a:blip r:embed="rId6"/>
          <a:srcRect/>
          <a:stretch/>
        </p:blipFill>
        <p:spPr>
          <a:xfrm>
            <a:off x="5441326" y="5079156"/>
            <a:ext cx="6400800" cy="38100"/>
          </a:xfrm>
          <a:prstGeom prst="rect">
            <a:avLst/>
          </a:prstGeom>
        </p:spPr>
      </p:pic>
      <p:pic>
        <p:nvPicPr>
          <p:cNvPr id="21" name="bottom-datalines">
            <a:extLst>
              <a:ext uri="{FF2B5EF4-FFF2-40B4-BE49-F238E27FC236}">
                <a16:creationId xmlns:a16="http://schemas.microsoft.com/office/drawing/2014/main" id="{8F114627-639A-31E9-9AF2-1C59C7CDB3F8}"/>
              </a:ext>
            </a:extLst>
          </p:cNvPr>
          <p:cNvPicPr>
            <a:picLocks noChangeAspect="1"/>
          </p:cNvPicPr>
          <p:nvPr/>
        </p:nvPicPr>
        <p:blipFill>
          <a:blip r:embed="rId10"/>
          <a:stretch>
            <a:fillRect/>
          </a:stretch>
        </p:blipFill>
        <p:spPr>
          <a:xfrm>
            <a:off x="5450795" y="4642327"/>
            <a:ext cx="6375400" cy="1041400"/>
          </a:xfrm>
          <a:prstGeom prst="rect">
            <a:avLst/>
          </a:prstGeom>
        </p:spPr>
      </p:pic>
      <p:pic>
        <p:nvPicPr>
          <p:cNvPr id="22" name="bottom-datapoints">
            <a:extLst>
              <a:ext uri="{FF2B5EF4-FFF2-40B4-BE49-F238E27FC236}">
                <a16:creationId xmlns:a16="http://schemas.microsoft.com/office/drawing/2014/main" id="{FC5215D4-D101-A69F-C93E-92046912DED0}"/>
              </a:ext>
            </a:extLst>
          </p:cNvPr>
          <p:cNvPicPr>
            <a:picLocks noChangeAspect="1"/>
          </p:cNvPicPr>
          <p:nvPr/>
        </p:nvPicPr>
        <p:blipFill>
          <a:blip r:embed="rId11"/>
          <a:stretch>
            <a:fillRect/>
          </a:stretch>
        </p:blipFill>
        <p:spPr>
          <a:xfrm>
            <a:off x="5414960" y="4607737"/>
            <a:ext cx="6451600" cy="1092200"/>
          </a:xfrm>
          <a:prstGeom prst="rect">
            <a:avLst/>
          </a:prstGeom>
        </p:spPr>
      </p:pic>
    </p:spTree>
    <p:extLst>
      <p:ext uri="{BB962C8B-B14F-4D97-AF65-F5344CB8AC3E}">
        <p14:creationId xmlns:p14="http://schemas.microsoft.com/office/powerpoint/2010/main" val="34297958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2000"/>
                                            <p:tgtEl>
                                              <p:spTgt spid="15"/>
                                            </p:tgtEl>
                                          </p:cBhvr>
                                        </p:animEffect>
                                      </p:childTnLst>
                                    </p:cTn>
                                  </p:par>
                                  <p:par>
                                    <p:cTn id="13" presetID="22" presetClass="entr" presetSubtype="8" fill="hold" nodeType="withEffect">
                                      <p:stCondLst>
                                        <p:cond delay="120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childTnLst>
                              </p:cTn>
                            </p:par>
                            <p:par>
                              <p:cTn id="16" fill="hold">
                                <p:stCondLst>
                                  <p:cond delay="3200"/>
                                </p:stCondLst>
                                <p:childTnLst>
                                  <p:par>
                                    <p:cTn id="17" presetID="17"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ppt_x-#ppt_w/2"/>
                                              </p:val>
                                            </p:tav>
                                            <p:tav tm="100000">
                                              <p:val>
                                                <p:strVal val="#ppt_x"/>
                                              </p:val>
                                            </p:tav>
                                          </p:tavLst>
                                        </p:anim>
                                        <p:anim calcmode="lin" valueType="num">
                                          <p:cBhvr>
                                            <p:cTn id="20" dur="500" fill="hold"/>
                                            <p:tgtEl>
                                              <p:spTgt spid="13"/>
                                            </p:tgtEl>
                                            <p:attrNameLst>
                                              <p:attrName>ppt_y</p:attrName>
                                            </p:attrNameLst>
                                          </p:cBhvr>
                                          <p:tavLst>
                                            <p:tav tm="0">
                                              <p:val>
                                                <p:strVal val="#ppt_y"/>
                                              </p:val>
                                            </p:tav>
                                            <p:tav tm="100000">
                                              <p:val>
                                                <p:strVal val="#ppt_y"/>
                                              </p:val>
                                            </p:tav>
                                          </p:tavLst>
                                        </p:anim>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childTnLst>
                              </p:cTn>
                            </p:par>
                            <p:par>
                              <p:cTn id="23" fill="hold">
                                <p:stCondLst>
                                  <p:cond delay="3700"/>
                                </p:stCondLst>
                                <p:childTnLst>
                                  <p:par>
                                    <p:cTn id="24" presetID="17"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ppt_x</p:attrName>
                                            </p:attrNameLst>
                                          </p:cBhvr>
                                          <p:tavLst>
                                            <p:tav tm="0">
                                              <p:val>
                                                <p:strVal val="#ppt_x-#ppt_w/2"/>
                                              </p:val>
                                            </p:tav>
                                            <p:tav tm="100000">
                                              <p:val>
                                                <p:strVal val="#ppt_x"/>
                                              </p:val>
                                            </p:tav>
                                          </p:tavLst>
                                        </p:anim>
                                        <p:anim calcmode="lin" valueType="num">
                                          <p:cBhvr>
                                            <p:cTn id="27" dur="500" fill="hold"/>
                                            <p:tgtEl>
                                              <p:spTgt spid="14"/>
                                            </p:tgtEl>
                                            <p:attrNameLst>
                                              <p:attrName>ppt_y</p:attrName>
                                            </p:attrNameLst>
                                          </p:cBhvr>
                                          <p:tavLst>
                                            <p:tav tm="0">
                                              <p:val>
                                                <p:strVal val="#ppt_y"/>
                                              </p:val>
                                            </p:tav>
                                            <p:tav tm="100000">
                                              <p:val>
                                                <p:strVal val="#ppt_y"/>
                                              </p:val>
                                            </p:tav>
                                          </p:tavLst>
                                        </p:anim>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accel="50000" fill="hold" grpId="0" nodeType="clickEffect" p14:presetBounceEnd="50000">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14:bounceEnd="50000">
                                          <p:cBhvr additive="base">
                                            <p:cTn id="34" dur="1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5" dur="10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2000"/>
                                            <p:tgtEl>
                                              <p:spTgt spid="22"/>
                                            </p:tgtEl>
                                          </p:cBhvr>
                                        </p:animEffect>
                                      </p:childTnLst>
                                    </p:cTn>
                                  </p:par>
                                  <p:par>
                                    <p:cTn id="40" presetID="22" presetClass="entr" presetSubtype="8" fill="hold" nodeType="withEffect">
                                      <p:stCondLst>
                                        <p:cond delay="120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1000"/>
                                            <p:tgtEl>
                                              <p:spTgt spid="21"/>
                                            </p:tgtEl>
                                          </p:cBhvr>
                                        </p:animEffect>
                                      </p:childTnLst>
                                    </p:cTn>
                                  </p:par>
                                </p:childTnLst>
                              </p:cTn>
                            </p:par>
                            <p:par>
                              <p:cTn id="43" fill="hold">
                                <p:stCondLst>
                                  <p:cond delay="3200"/>
                                </p:stCondLst>
                                <p:childTnLst>
                                  <p:par>
                                    <p:cTn id="44" presetID="17"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ppt_x</p:attrName>
                                            </p:attrNameLst>
                                          </p:cBhvr>
                                          <p:tavLst>
                                            <p:tav tm="0">
                                              <p:val>
                                                <p:strVal val="#ppt_x-#ppt_w/2"/>
                                              </p:val>
                                            </p:tav>
                                            <p:tav tm="100000">
                                              <p:val>
                                                <p:strVal val="#ppt_x"/>
                                              </p:val>
                                            </p:tav>
                                          </p:tavLst>
                                        </p:anim>
                                        <p:anim calcmode="lin" valueType="num">
                                          <p:cBhvr>
                                            <p:cTn id="47" dur="500" fill="hold"/>
                                            <p:tgtEl>
                                              <p:spTgt spid="19"/>
                                            </p:tgtEl>
                                            <p:attrNameLst>
                                              <p:attrName>ppt_y</p:attrName>
                                            </p:attrNameLst>
                                          </p:cBhvr>
                                          <p:tavLst>
                                            <p:tav tm="0">
                                              <p:val>
                                                <p:strVal val="#ppt_y"/>
                                              </p:val>
                                            </p:tav>
                                            <p:tav tm="100000">
                                              <p:val>
                                                <p:strVal val="#ppt_y"/>
                                              </p:val>
                                            </p:tav>
                                          </p:tavLst>
                                        </p:anim>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strVal val="#ppt_h"/>
                                              </p:val>
                                            </p:tav>
                                            <p:tav tm="100000">
                                              <p:val>
                                                <p:strVal val="#ppt_h"/>
                                              </p:val>
                                            </p:tav>
                                          </p:tavLst>
                                        </p:anim>
                                      </p:childTnLst>
                                    </p:cTn>
                                  </p:par>
                                </p:childTnLst>
                              </p:cTn>
                            </p:par>
                            <p:par>
                              <p:cTn id="50" fill="hold">
                                <p:stCondLst>
                                  <p:cond delay="3700"/>
                                </p:stCondLst>
                                <p:childTnLst>
                                  <p:par>
                                    <p:cTn id="51" presetID="17" presetClass="entr" presetSubtype="8"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ppt_x</p:attrName>
                                            </p:attrNameLst>
                                          </p:cBhvr>
                                          <p:tavLst>
                                            <p:tav tm="0">
                                              <p:val>
                                                <p:strVal val="#ppt_x-#ppt_w/2"/>
                                              </p:val>
                                            </p:tav>
                                            <p:tav tm="100000">
                                              <p:val>
                                                <p:strVal val="#ppt_x"/>
                                              </p:val>
                                            </p:tav>
                                          </p:tavLst>
                                        </p:anim>
                                        <p:anim calcmode="lin" valueType="num">
                                          <p:cBhvr>
                                            <p:cTn id="54" dur="500" fill="hold"/>
                                            <p:tgtEl>
                                              <p:spTgt spid="20"/>
                                            </p:tgtEl>
                                            <p:attrNameLst>
                                              <p:attrName>ppt_y</p:attrName>
                                            </p:attrNameLst>
                                          </p:cBhvr>
                                          <p:tavLst>
                                            <p:tav tm="0">
                                              <p:val>
                                                <p:strVal val="#ppt_y"/>
                                              </p:val>
                                            </p:tav>
                                            <p:tav tm="100000">
                                              <p:val>
                                                <p:strVal val="#ppt_y"/>
                                              </p:val>
                                            </p:tav>
                                          </p:tavLst>
                                        </p:anim>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2000"/>
                                            <p:tgtEl>
                                              <p:spTgt spid="15"/>
                                            </p:tgtEl>
                                          </p:cBhvr>
                                        </p:animEffect>
                                      </p:childTnLst>
                                    </p:cTn>
                                  </p:par>
                                  <p:par>
                                    <p:cTn id="13" presetID="22" presetClass="entr" presetSubtype="8" fill="hold" nodeType="withEffect">
                                      <p:stCondLst>
                                        <p:cond delay="120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childTnLst>
                              </p:cTn>
                            </p:par>
                            <p:par>
                              <p:cTn id="16" fill="hold">
                                <p:stCondLst>
                                  <p:cond delay="3200"/>
                                </p:stCondLst>
                                <p:childTnLst>
                                  <p:par>
                                    <p:cTn id="17" presetID="17"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ppt_x-#ppt_w/2"/>
                                              </p:val>
                                            </p:tav>
                                            <p:tav tm="100000">
                                              <p:val>
                                                <p:strVal val="#ppt_x"/>
                                              </p:val>
                                            </p:tav>
                                          </p:tavLst>
                                        </p:anim>
                                        <p:anim calcmode="lin" valueType="num">
                                          <p:cBhvr>
                                            <p:cTn id="20" dur="500" fill="hold"/>
                                            <p:tgtEl>
                                              <p:spTgt spid="13"/>
                                            </p:tgtEl>
                                            <p:attrNameLst>
                                              <p:attrName>ppt_y</p:attrName>
                                            </p:attrNameLst>
                                          </p:cBhvr>
                                          <p:tavLst>
                                            <p:tav tm="0">
                                              <p:val>
                                                <p:strVal val="#ppt_y"/>
                                              </p:val>
                                            </p:tav>
                                            <p:tav tm="100000">
                                              <p:val>
                                                <p:strVal val="#ppt_y"/>
                                              </p:val>
                                            </p:tav>
                                          </p:tavLst>
                                        </p:anim>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childTnLst>
                              </p:cTn>
                            </p:par>
                            <p:par>
                              <p:cTn id="23" fill="hold">
                                <p:stCondLst>
                                  <p:cond delay="3700"/>
                                </p:stCondLst>
                                <p:childTnLst>
                                  <p:par>
                                    <p:cTn id="24" presetID="17"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ppt_x</p:attrName>
                                            </p:attrNameLst>
                                          </p:cBhvr>
                                          <p:tavLst>
                                            <p:tav tm="0">
                                              <p:val>
                                                <p:strVal val="#ppt_x-#ppt_w/2"/>
                                              </p:val>
                                            </p:tav>
                                            <p:tav tm="100000">
                                              <p:val>
                                                <p:strVal val="#ppt_x"/>
                                              </p:val>
                                            </p:tav>
                                          </p:tavLst>
                                        </p:anim>
                                        <p:anim calcmode="lin" valueType="num">
                                          <p:cBhvr>
                                            <p:cTn id="27" dur="500" fill="hold"/>
                                            <p:tgtEl>
                                              <p:spTgt spid="14"/>
                                            </p:tgtEl>
                                            <p:attrNameLst>
                                              <p:attrName>ppt_y</p:attrName>
                                            </p:attrNameLst>
                                          </p:cBhvr>
                                          <p:tavLst>
                                            <p:tav tm="0">
                                              <p:val>
                                                <p:strVal val="#ppt_y"/>
                                              </p:val>
                                            </p:tav>
                                            <p:tav tm="100000">
                                              <p:val>
                                                <p:strVal val="#ppt_y"/>
                                              </p:val>
                                            </p:tav>
                                          </p:tavLst>
                                        </p:anim>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accel="5000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ppt_x"/>
                                              </p:val>
                                            </p:tav>
                                            <p:tav tm="100000">
                                              <p:val>
                                                <p:strVal val="#ppt_x"/>
                                              </p:val>
                                            </p:tav>
                                          </p:tavLst>
                                        </p:anim>
                                        <p:anim calcmode="lin" valueType="num">
                                          <p:cBhvr additive="base">
                                            <p:cTn id="35" dur="10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2000"/>
                                            <p:tgtEl>
                                              <p:spTgt spid="22"/>
                                            </p:tgtEl>
                                          </p:cBhvr>
                                        </p:animEffect>
                                      </p:childTnLst>
                                    </p:cTn>
                                  </p:par>
                                  <p:par>
                                    <p:cTn id="40" presetID="22" presetClass="entr" presetSubtype="8" fill="hold" nodeType="withEffect">
                                      <p:stCondLst>
                                        <p:cond delay="120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1000"/>
                                            <p:tgtEl>
                                              <p:spTgt spid="21"/>
                                            </p:tgtEl>
                                          </p:cBhvr>
                                        </p:animEffect>
                                      </p:childTnLst>
                                    </p:cTn>
                                  </p:par>
                                </p:childTnLst>
                              </p:cTn>
                            </p:par>
                            <p:par>
                              <p:cTn id="43" fill="hold">
                                <p:stCondLst>
                                  <p:cond delay="3200"/>
                                </p:stCondLst>
                                <p:childTnLst>
                                  <p:par>
                                    <p:cTn id="44" presetID="17"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ppt_x</p:attrName>
                                            </p:attrNameLst>
                                          </p:cBhvr>
                                          <p:tavLst>
                                            <p:tav tm="0">
                                              <p:val>
                                                <p:strVal val="#ppt_x-#ppt_w/2"/>
                                              </p:val>
                                            </p:tav>
                                            <p:tav tm="100000">
                                              <p:val>
                                                <p:strVal val="#ppt_x"/>
                                              </p:val>
                                            </p:tav>
                                          </p:tavLst>
                                        </p:anim>
                                        <p:anim calcmode="lin" valueType="num">
                                          <p:cBhvr>
                                            <p:cTn id="47" dur="500" fill="hold"/>
                                            <p:tgtEl>
                                              <p:spTgt spid="19"/>
                                            </p:tgtEl>
                                            <p:attrNameLst>
                                              <p:attrName>ppt_y</p:attrName>
                                            </p:attrNameLst>
                                          </p:cBhvr>
                                          <p:tavLst>
                                            <p:tav tm="0">
                                              <p:val>
                                                <p:strVal val="#ppt_y"/>
                                              </p:val>
                                            </p:tav>
                                            <p:tav tm="100000">
                                              <p:val>
                                                <p:strVal val="#ppt_y"/>
                                              </p:val>
                                            </p:tav>
                                          </p:tavLst>
                                        </p:anim>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strVal val="#ppt_h"/>
                                              </p:val>
                                            </p:tav>
                                            <p:tav tm="100000">
                                              <p:val>
                                                <p:strVal val="#ppt_h"/>
                                              </p:val>
                                            </p:tav>
                                          </p:tavLst>
                                        </p:anim>
                                      </p:childTnLst>
                                    </p:cTn>
                                  </p:par>
                                </p:childTnLst>
                              </p:cTn>
                            </p:par>
                            <p:par>
                              <p:cTn id="50" fill="hold">
                                <p:stCondLst>
                                  <p:cond delay="3700"/>
                                </p:stCondLst>
                                <p:childTnLst>
                                  <p:par>
                                    <p:cTn id="51" presetID="17" presetClass="entr" presetSubtype="8"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ppt_x</p:attrName>
                                            </p:attrNameLst>
                                          </p:cBhvr>
                                          <p:tavLst>
                                            <p:tav tm="0">
                                              <p:val>
                                                <p:strVal val="#ppt_x-#ppt_w/2"/>
                                              </p:val>
                                            </p:tav>
                                            <p:tav tm="100000">
                                              <p:val>
                                                <p:strVal val="#ppt_x"/>
                                              </p:val>
                                            </p:tav>
                                          </p:tavLst>
                                        </p:anim>
                                        <p:anim calcmode="lin" valueType="num">
                                          <p:cBhvr>
                                            <p:cTn id="54" dur="500" fill="hold"/>
                                            <p:tgtEl>
                                              <p:spTgt spid="20"/>
                                            </p:tgtEl>
                                            <p:attrNameLst>
                                              <p:attrName>ppt_y</p:attrName>
                                            </p:attrNameLst>
                                          </p:cBhvr>
                                          <p:tavLst>
                                            <p:tav tm="0">
                                              <p:val>
                                                <p:strVal val="#ppt_y"/>
                                              </p:val>
                                            </p:tav>
                                            <p:tav tm="100000">
                                              <p:val>
                                                <p:strVal val="#ppt_y"/>
                                              </p:val>
                                            </p:tav>
                                          </p:tavLst>
                                        </p:anim>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93A95-0B18-137F-0D34-53F14476B7E6}"/>
              </a:ext>
            </a:extLst>
          </p:cNvPr>
          <p:cNvSpPr>
            <a:spLocks noGrp="1"/>
          </p:cNvSpPr>
          <p:nvPr>
            <p:ph type="title"/>
          </p:nvPr>
        </p:nvSpPr>
        <p:spPr/>
        <p:txBody>
          <a:bodyPr/>
          <a:lstStyle/>
          <a:p>
            <a:r>
              <a:rPr lang="en-US"/>
              <a:t>SPC charts</a:t>
            </a:r>
          </a:p>
        </p:txBody>
      </p:sp>
      <p:sp>
        <p:nvSpPr>
          <p:cNvPr id="4" name="Footer Placeholder 3">
            <a:extLst>
              <a:ext uri="{FF2B5EF4-FFF2-40B4-BE49-F238E27FC236}">
                <a16:creationId xmlns:a16="http://schemas.microsoft.com/office/drawing/2014/main" id="{6AD691EA-7B52-54D5-81E3-F54F74016AFE}"/>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76DBE8B0-094C-6F9E-D95D-2EFECD9EBA23}"/>
              </a:ext>
            </a:extLst>
          </p:cNvPr>
          <p:cNvSpPr>
            <a:spLocks noGrp="1"/>
          </p:cNvSpPr>
          <p:nvPr>
            <p:ph type="sldNum" sz="quarter" idx="12"/>
          </p:nvPr>
        </p:nvSpPr>
        <p:spPr/>
        <p:txBody>
          <a:bodyPr/>
          <a:lstStyle/>
          <a:p>
            <a:fld id="{16C5AC08-0ACD-404A-9C9F-AB39E786C34A}" type="slidenum">
              <a:rPr lang="en-GB"/>
              <a:t>28</a:t>
            </a:fld>
            <a:endParaRPr lang="en-GB"/>
          </a:p>
        </p:txBody>
      </p:sp>
      <p:sp>
        <p:nvSpPr>
          <p:cNvPr id="6" name="Text Placeholder 5">
            <a:extLst>
              <a:ext uri="{FF2B5EF4-FFF2-40B4-BE49-F238E27FC236}">
                <a16:creationId xmlns:a16="http://schemas.microsoft.com/office/drawing/2014/main" id="{832F2455-8BFC-109F-9985-350AC8BE45D5}"/>
              </a:ext>
            </a:extLst>
          </p:cNvPr>
          <p:cNvSpPr>
            <a:spLocks noGrp="1"/>
          </p:cNvSpPr>
          <p:nvPr>
            <p:ph type="body" sz="quarter" idx="13"/>
          </p:nvPr>
        </p:nvSpPr>
        <p:spPr/>
        <p:txBody>
          <a:bodyPr/>
          <a:lstStyle/>
          <a:p>
            <a:r>
              <a:rPr lang="en-US"/>
              <a:t>SPC charts</a:t>
            </a:r>
          </a:p>
        </p:txBody>
      </p:sp>
      <p:sp>
        <p:nvSpPr>
          <p:cNvPr id="7" name="Content Placeholder 8">
            <a:extLst>
              <a:ext uri="{FF2B5EF4-FFF2-40B4-BE49-F238E27FC236}">
                <a16:creationId xmlns:a16="http://schemas.microsoft.com/office/drawing/2014/main" id="{7EC98907-DA53-2195-A339-35E9BE8D9F2C}"/>
              </a:ext>
            </a:extLst>
          </p:cNvPr>
          <p:cNvSpPr txBox="1">
            <a:spLocks/>
          </p:cNvSpPr>
          <p:nvPr/>
        </p:nvSpPr>
        <p:spPr>
          <a:xfrm>
            <a:off x="1077913" y="1520825"/>
            <a:ext cx="3332162" cy="2176532"/>
          </a:xfrm>
          <a:prstGeom prst="roundRect">
            <a:avLst>
              <a:gd name="adj" fmla="val 5721"/>
            </a:avLst>
          </a:prstGeom>
          <a:solidFill>
            <a:schemeClr val="bg2">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600" b="1">
                <a:solidFill>
                  <a:schemeClr val="accent1"/>
                </a:solidFill>
              </a:rPr>
              <a:t>Rule 3</a:t>
            </a:r>
          </a:p>
          <a:p>
            <a:pPr lvl="4"/>
            <a:r>
              <a:rPr lang="en-US" sz="1950">
                <a:solidFill>
                  <a:schemeClr val="accent1"/>
                </a:solidFill>
              </a:rPr>
              <a:t>A shift – seven or more consecutive points above or below the mean</a:t>
            </a:r>
          </a:p>
        </p:txBody>
      </p:sp>
      <p:sp>
        <p:nvSpPr>
          <p:cNvPr id="8" name="Content Placeholder 8">
            <a:extLst>
              <a:ext uri="{FF2B5EF4-FFF2-40B4-BE49-F238E27FC236}">
                <a16:creationId xmlns:a16="http://schemas.microsoft.com/office/drawing/2014/main" id="{897626EA-9C2F-C4E9-ED91-202676E43B1F}"/>
              </a:ext>
            </a:extLst>
          </p:cNvPr>
          <p:cNvSpPr txBox="1">
            <a:spLocks/>
          </p:cNvSpPr>
          <p:nvPr/>
        </p:nvSpPr>
        <p:spPr>
          <a:xfrm>
            <a:off x="1077913" y="4065242"/>
            <a:ext cx="3332162" cy="2176532"/>
          </a:xfrm>
          <a:prstGeom prst="roundRect">
            <a:avLst>
              <a:gd name="adj" fmla="val 5721"/>
            </a:avLst>
          </a:prstGeom>
          <a:solidFill>
            <a:schemeClr val="accent2">
              <a:lumMod val="20000"/>
              <a:lumOff val="80000"/>
              <a:alpha val="50000"/>
            </a:schemeClr>
          </a:solidFill>
        </p:spPr>
        <p:txBody>
          <a:bodyPr vert="horz" lIns="108000" tIns="108000" rIns="108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600" b="1">
                <a:solidFill>
                  <a:schemeClr val="accent2"/>
                </a:solidFill>
              </a:rPr>
              <a:t>Rule 4</a:t>
            </a:r>
          </a:p>
          <a:p>
            <a:pPr lvl="4"/>
            <a:r>
              <a:rPr lang="en-US" sz="1950">
                <a:solidFill>
                  <a:schemeClr val="accent2"/>
                </a:solidFill>
              </a:rPr>
              <a:t>A trend – seven or more consecutive points increasing (trend up) or decreasing (trend down)</a:t>
            </a:r>
          </a:p>
        </p:txBody>
      </p:sp>
      <p:pic>
        <p:nvPicPr>
          <p:cNvPr id="9" name="top-axes">
            <a:extLst>
              <a:ext uri="{FF2B5EF4-FFF2-40B4-BE49-F238E27FC236}">
                <a16:creationId xmlns:a16="http://schemas.microsoft.com/office/drawing/2014/main" id="{05EB226A-AC84-D13E-BC80-031E5791E9FC}"/>
              </a:ext>
            </a:extLst>
          </p:cNvPr>
          <p:cNvPicPr>
            <a:picLocks noChangeAspect="1"/>
          </p:cNvPicPr>
          <p:nvPr/>
        </p:nvPicPr>
        <p:blipFill>
          <a:blip r:embed="rId3"/>
          <a:srcRect/>
          <a:stretch/>
        </p:blipFill>
        <p:spPr>
          <a:xfrm>
            <a:off x="4991100" y="1512447"/>
            <a:ext cx="6959600" cy="2463800"/>
          </a:xfrm>
          <a:prstGeom prst="rect">
            <a:avLst/>
          </a:prstGeom>
        </p:spPr>
      </p:pic>
      <p:pic>
        <p:nvPicPr>
          <p:cNvPr id="10" name="bottom axes">
            <a:extLst>
              <a:ext uri="{FF2B5EF4-FFF2-40B4-BE49-F238E27FC236}">
                <a16:creationId xmlns:a16="http://schemas.microsoft.com/office/drawing/2014/main" id="{38F4B288-F954-B141-DE36-F626522EA5F6}"/>
              </a:ext>
            </a:extLst>
          </p:cNvPr>
          <p:cNvPicPr>
            <a:picLocks noChangeAspect="1"/>
          </p:cNvPicPr>
          <p:nvPr/>
        </p:nvPicPr>
        <p:blipFill>
          <a:blip r:embed="rId4"/>
          <a:srcRect/>
          <a:stretch/>
        </p:blipFill>
        <p:spPr>
          <a:xfrm>
            <a:off x="4991100" y="4156075"/>
            <a:ext cx="6959600" cy="2463800"/>
          </a:xfrm>
          <a:prstGeom prst="rect">
            <a:avLst/>
          </a:prstGeom>
        </p:spPr>
      </p:pic>
      <p:pic>
        <p:nvPicPr>
          <p:cNvPr id="11" name="top-bounds">
            <a:extLst>
              <a:ext uri="{FF2B5EF4-FFF2-40B4-BE49-F238E27FC236}">
                <a16:creationId xmlns:a16="http://schemas.microsoft.com/office/drawing/2014/main" id="{13FE737E-33FB-26CA-3296-6E9A9A6DDF75}"/>
              </a:ext>
            </a:extLst>
          </p:cNvPr>
          <p:cNvPicPr>
            <a:picLocks noChangeAspect="1"/>
          </p:cNvPicPr>
          <p:nvPr/>
        </p:nvPicPr>
        <p:blipFill>
          <a:blip r:embed="rId5"/>
          <a:srcRect/>
          <a:stretch/>
        </p:blipFill>
        <p:spPr>
          <a:xfrm>
            <a:off x="5441326" y="2418246"/>
            <a:ext cx="6400800" cy="622300"/>
          </a:xfrm>
          <a:prstGeom prst="rect">
            <a:avLst/>
          </a:prstGeom>
        </p:spPr>
      </p:pic>
      <p:pic>
        <p:nvPicPr>
          <p:cNvPr id="12" name="top mean">
            <a:extLst>
              <a:ext uri="{FF2B5EF4-FFF2-40B4-BE49-F238E27FC236}">
                <a16:creationId xmlns:a16="http://schemas.microsoft.com/office/drawing/2014/main" id="{E1599472-57D2-3BD2-F78A-DF42A819E693}"/>
              </a:ext>
            </a:extLst>
          </p:cNvPr>
          <p:cNvPicPr>
            <a:picLocks noChangeAspect="1"/>
          </p:cNvPicPr>
          <p:nvPr/>
        </p:nvPicPr>
        <p:blipFill>
          <a:blip r:embed="rId6"/>
          <a:srcRect/>
          <a:stretch/>
        </p:blipFill>
        <p:spPr>
          <a:xfrm>
            <a:off x="5441326" y="2670977"/>
            <a:ext cx="6400800" cy="38100"/>
          </a:xfrm>
          <a:prstGeom prst="rect">
            <a:avLst/>
          </a:prstGeom>
        </p:spPr>
      </p:pic>
      <p:pic>
        <p:nvPicPr>
          <p:cNvPr id="13" name="top-datalines">
            <a:extLst>
              <a:ext uri="{FF2B5EF4-FFF2-40B4-BE49-F238E27FC236}">
                <a16:creationId xmlns:a16="http://schemas.microsoft.com/office/drawing/2014/main" id="{BCA1FB98-BF97-955F-D4B4-D2A9776A5B44}"/>
              </a:ext>
            </a:extLst>
          </p:cNvPr>
          <p:cNvPicPr>
            <a:picLocks noChangeAspect="1"/>
          </p:cNvPicPr>
          <p:nvPr/>
        </p:nvPicPr>
        <p:blipFill>
          <a:blip r:embed="rId7"/>
          <a:srcRect/>
          <a:stretch/>
        </p:blipFill>
        <p:spPr>
          <a:xfrm>
            <a:off x="5450795" y="2437732"/>
            <a:ext cx="6375400" cy="457200"/>
          </a:xfrm>
          <a:prstGeom prst="rect">
            <a:avLst/>
          </a:prstGeom>
        </p:spPr>
      </p:pic>
      <p:pic>
        <p:nvPicPr>
          <p:cNvPr id="14" name="top-datapoints">
            <a:extLst>
              <a:ext uri="{FF2B5EF4-FFF2-40B4-BE49-F238E27FC236}">
                <a16:creationId xmlns:a16="http://schemas.microsoft.com/office/drawing/2014/main" id="{9DCA4E75-8D72-FF32-31BE-CB22BE9D2EE0}"/>
              </a:ext>
            </a:extLst>
          </p:cNvPr>
          <p:cNvPicPr>
            <a:picLocks noChangeAspect="1"/>
          </p:cNvPicPr>
          <p:nvPr/>
        </p:nvPicPr>
        <p:blipFill>
          <a:blip r:embed="rId8"/>
          <a:srcRect/>
          <a:stretch/>
        </p:blipFill>
        <p:spPr>
          <a:xfrm>
            <a:off x="5412695" y="2400646"/>
            <a:ext cx="6451600" cy="520699"/>
          </a:xfrm>
          <a:prstGeom prst="rect">
            <a:avLst/>
          </a:prstGeom>
        </p:spPr>
      </p:pic>
      <p:pic>
        <p:nvPicPr>
          <p:cNvPr id="15" name="bottom-bounds">
            <a:extLst>
              <a:ext uri="{FF2B5EF4-FFF2-40B4-BE49-F238E27FC236}">
                <a16:creationId xmlns:a16="http://schemas.microsoft.com/office/drawing/2014/main" id="{A7579127-DE1B-60F5-C585-F47B717B7F73}"/>
              </a:ext>
            </a:extLst>
          </p:cNvPr>
          <p:cNvPicPr>
            <a:picLocks noChangeAspect="1"/>
          </p:cNvPicPr>
          <p:nvPr/>
        </p:nvPicPr>
        <p:blipFill>
          <a:blip r:embed="rId9"/>
          <a:srcRect/>
          <a:stretch/>
        </p:blipFill>
        <p:spPr>
          <a:xfrm>
            <a:off x="5444955" y="5031363"/>
            <a:ext cx="6400800" cy="762000"/>
          </a:xfrm>
          <a:prstGeom prst="rect">
            <a:avLst/>
          </a:prstGeom>
        </p:spPr>
      </p:pic>
      <p:pic>
        <p:nvPicPr>
          <p:cNvPr id="16" name="bottom-mean">
            <a:extLst>
              <a:ext uri="{FF2B5EF4-FFF2-40B4-BE49-F238E27FC236}">
                <a16:creationId xmlns:a16="http://schemas.microsoft.com/office/drawing/2014/main" id="{06E06D32-869A-34B6-A58D-99F6971A68E7}"/>
              </a:ext>
            </a:extLst>
          </p:cNvPr>
          <p:cNvPicPr>
            <a:picLocks noChangeAspect="1"/>
          </p:cNvPicPr>
          <p:nvPr/>
        </p:nvPicPr>
        <p:blipFill>
          <a:blip r:embed="rId6"/>
          <a:srcRect/>
          <a:stretch/>
        </p:blipFill>
        <p:spPr>
          <a:xfrm>
            <a:off x="5441326" y="5368925"/>
            <a:ext cx="6400800" cy="38100"/>
          </a:xfrm>
          <a:prstGeom prst="rect">
            <a:avLst/>
          </a:prstGeom>
        </p:spPr>
      </p:pic>
      <p:pic>
        <p:nvPicPr>
          <p:cNvPr id="17" name="bottom-datalines">
            <a:extLst>
              <a:ext uri="{FF2B5EF4-FFF2-40B4-BE49-F238E27FC236}">
                <a16:creationId xmlns:a16="http://schemas.microsoft.com/office/drawing/2014/main" id="{E1C83403-B97C-6F4D-A517-0DEE547C724F}"/>
              </a:ext>
            </a:extLst>
          </p:cNvPr>
          <p:cNvPicPr>
            <a:picLocks noChangeAspect="1"/>
          </p:cNvPicPr>
          <p:nvPr/>
        </p:nvPicPr>
        <p:blipFill>
          <a:blip r:embed="rId10"/>
          <a:srcRect/>
          <a:stretch/>
        </p:blipFill>
        <p:spPr>
          <a:xfrm>
            <a:off x="5450795" y="5105731"/>
            <a:ext cx="6375400" cy="673100"/>
          </a:xfrm>
          <a:prstGeom prst="rect">
            <a:avLst/>
          </a:prstGeom>
        </p:spPr>
      </p:pic>
      <p:pic>
        <p:nvPicPr>
          <p:cNvPr id="18" name="bottom-datapoints">
            <a:extLst>
              <a:ext uri="{FF2B5EF4-FFF2-40B4-BE49-F238E27FC236}">
                <a16:creationId xmlns:a16="http://schemas.microsoft.com/office/drawing/2014/main" id="{70737D4E-EC3F-B78C-0A94-23DF9F8F46EF}"/>
              </a:ext>
            </a:extLst>
          </p:cNvPr>
          <p:cNvPicPr>
            <a:picLocks noChangeAspect="1"/>
          </p:cNvPicPr>
          <p:nvPr/>
        </p:nvPicPr>
        <p:blipFill>
          <a:blip r:embed="rId11"/>
          <a:srcRect/>
          <a:stretch/>
        </p:blipFill>
        <p:spPr>
          <a:xfrm>
            <a:off x="5414960" y="5067965"/>
            <a:ext cx="6451600" cy="736600"/>
          </a:xfrm>
          <a:prstGeom prst="rect">
            <a:avLst/>
          </a:prstGeom>
        </p:spPr>
      </p:pic>
    </p:spTree>
    <p:extLst>
      <p:ext uri="{BB962C8B-B14F-4D97-AF65-F5344CB8AC3E}">
        <p14:creationId xmlns:p14="http://schemas.microsoft.com/office/powerpoint/2010/main" val="38988973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22" presetClass="entr" presetSubtype="8" fill="hold" nodeType="withEffect">
                                      <p:stCondLst>
                                        <p:cond delay="12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200"/>
                                </p:stCondLst>
                                <p:childTnLst>
                                  <p:par>
                                    <p:cTn id="17" presetID="17"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ppt_w/2"/>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par>
                              <p:cTn id="23" fill="hold">
                                <p:stCondLst>
                                  <p:cond delay="3700"/>
                                </p:stCondLst>
                                <p:childTnLst>
                                  <p:par>
                                    <p:cTn id="24" presetID="17"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ppt_x</p:attrName>
                                            </p:attrNameLst>
                                          </p:cBhvr>
                                          <p:tavLst>
                                            <p:tav tm="0">
                                              <p:val>
                                                <p:strVal val="#ppt_x-#ppt_w/2"/>
                                              </p:val>
                                            </p:tav>
                                            <p:tav tm="100000">
                                              <p:val>
                                                <p:strVal val="#ppt_x"/>
                                              </p:val>
                                            </p:tav>
                                          </p:tavLst>
                                        </p:anim>
                                        <p:anim calcmode="lin" valueType="num">
                                          <p:cBhvr>
                                            <p:cTn id="27" dur="500" fill="hold"/>
                                            <p:tgtEl>
                                              <p:spTgt spid="12"/>
                                            </p:tgtEl>
                                            <p:attrNameLst>
                                              <p:attrName>ppt_y</p:attrName>
                                            </p:attrNameLst>
                                          </p:cBhvr>
                                          <p:tavLst>
                                            <p:tav tm="0">
                                              <p:val>
                                                <p:strVal val="#ppt_y"/>
                                              </p:val>
                                            </p:tav>
                                            <p:tav tm="100000">
                                              <p:val>
                                                <p:strVal val="#ppt_y"/>
                                              </p:val>
                                            </p:tav>
                                          </p:tavLst>
                                        </p:anim>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accel="50000" fill="hold" grpId="0" nodeType="clickEffect" p14:presetBounceEnd="50000">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14:bounceEnd="50000">
                                          <p:cBhvr additive="base">
                                            <p:cTn id="34" dur="1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5" dur="10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000"/>
                                            <p:tgtEl>
                                              <p:spTgt spid="18"/>
                                            </p:tgtEl>
                                          </p:cBhvr>
                                        </p:animEffect>
                                      </p:childTnLst>
                                    </p:cTn>
                                  </p:par>
                                  <p:par>
                                    <p:cTn id="40" presetID="22" presetClass="entr" presetSubtype="8" fill="hold" nodeType="withEffect">
                                      <p:stCondLst>
                                        <p:cond delay="120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childTnLst>
                              </p:cTn>
                            </p:par>
                            <p:par>
                              <p:cTn id="43" fill="hold">
                                <p:stCondLst>
                                  <p:cond delay="3200"/>
                                </p:stCondLst>
                                <p:childTnLst>
                                  <p:par>
                                    <p:cTn id="44" presetID="17"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ppt_x</p:attrName>
                                            </p:attrNameLst>
                                          </p:cBhvr>
                                          <p:tavLst>
                                            <p:tav tm="0">
                                              <p:val>
                                                <p:strVal val="#ppt_x-#ppt_w/2"/>
                                              </p:val>
                                            </p:tav>
                                            <p:tav tm="100000">
                                              <p:val>
                                                <p:strVal val="#ppt_x"/>
                                              </p:val>
                                            </p:tav>
                                          </p:tavLst>
                                        </p:anim>
                                        <p:anim calcmode="lin" valueType="num">
                                          <p:cBhvr>
                                            <p:cTn id="47" dur="500" fill="hold"/>
                                            <p:tgtEl>
                                              <p:spTgt spid="15"/>
                                            </p:tgtEl>
                                            <p:attrNameLst>
                                              <p:attrName>ppt_y</p:attrName>
                                            </p:attrNameLst>
                                          </p:cBhvr>
                                          <p:tavLst>
                                            <p:tav tm="0">
                                              <p:val>
                                                <p:strVal val="#ppt_y"/>
                                              </p:val>
                                            </p:tav>
                                            <p:tav tm="100000">
                                              <p:val>
                                                <p:strVal val="#ppt_y"/>
                                              </p:val>
                                            </p:tav>
                                          </p:tavLst>
                                        </p:anim>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strVal val="#ppt_h"/>
                                              </p:val>
                                            </p:tav>
                                            <p:tav tm="100000">
                                              <p:val>
                                                <p:strVal val="#ppt_h"/>
                                              </p:val>
                                            </p:tav>
                                          </p:tavLst>
                                        </p:anim>
                                      </p:childTnLst>
                                    </p:cTn>
                                  </p:par>
                                </p:childTnLst>
                              </p:cTn>
                            </p:par>
                            <p:par>
                              <p:cTn id="50" fill="hold">
                                <p:stCondLst>
                                  <p:cond delay="3700"/>
                                </p:stCondLst>
                                <p:childTnLst>
                                  <p:par>
                                    <p:cTn id="51" presetID="17"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ppt_x</p:attrName>
                                            </p:attrNameLst>
                                          </p:cBhvr>
                                          <p:tavLst>
                                            <p:tav tm="0">
                                              <p:val>
                                                <p:strVal val="#ppt_x-#ppt_w/2"/>
                                              </p:val>
                                            </p:tav>
                                            <p:tav tm="100000">
                                              <p:val>
                                                <p:strVal val="#ppt_x"/>
                                              </p:val>
                                            </p:tav>
                                          </p:tavLst>
                                        </p:anim>
                                        <p:anim calcmode="lin" valueType="num">
                                          <p:cBhvr>
                                            <p:cTn id="54" dur="500" fill="hold"/>
                                            <p:tgtEl>
                                              <p:spTgt spid="16"/>
                                            </p:tgtEl>
                                            <p:attrNameLst>
                                              <p:attrName>ppt_y</p:attrName>
                                            </p:attrNameLst>
                                          </p:cBhvr>
                                          <p:tavLst>
                                            <p:tav tm="0">
                                              <p:val>
                                                <p:strVal val="#ppt_y"/>
                                              </p:val>
                                            </p:tav>
                                            <p:tav tm="100000">
                                              <p:val>
                                                <p:strVal val="#ppt_y"/>
                                              </p:val>
                                            </p:tav>
                                          </p:tavLst>
                                        </p:anim>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22" presetClass="entr" presetSubtype="8" fill="hold" nodeType="withEffect">
                                      <p:stCondLst>
                                        <p:cond delay="12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200"/>
                                </p:stCondLst>
                                <p:childTnLst>
                                  <p:par>
                                    <p:cTn id="17" presetID="17"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ppt_w/2"/>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par>
                              <p:cTn id="23" fill="hold">
                                <p:stCondLst>
                                  <p:cond delay="3700"/>
                                </p:stCondLst>
                                <p:childTnLst>
                                  <p:par>
                                    <p:cTn id="24" presetID="17"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ppt_x</p:attrName>
                                            </p:attrNameLst>
                                          </p:cBhvr>
                                          <p:tavLst>
                                            <p:tav tm="0">
                                              <p:val>
                                                <p:strVal val="#ppt_x-#ppt_w/2"/>
                                              </p:val>
                                            </p:tav>
                                            <p:tav tm="100000">
                                              <p:val>
                                                <p:strVal val="#ppt_x"/>
                                              </p:val>
                                            </p:tav>
                                          </p:tavLst>
                                        </p:anim>
                                        <p:anim calcmode="lin" valueType="num">
                                          <p:cBhvr>
                                            <p:cTn id="27" dur="500" fill="hold"/>
                                            <p:tgtEl>
                                              <p:spTgt spid="12"/>
                                            </p:tgtEl>
                                            <p:attrNameLst>
                                              <p:attrName>ppt_y</p:attrName>
                                            </p:attrNameLst>
                                          </p:cBhvr>
                                          <p:tavLst>
                                            <p:tav tm="0">
                                              <p:val>
                                                <p:strVal val="#ppt_y"/>
                                              </p:val>
                                            </p:tav>
                                            <p:tav tm="100000">
                                              <p:val>
                                                <p:strVal val="#ppt_y"/>
                                              </p:val>
                                            </p:tav>
                                          </p:tavLst>
                                        </p:anim>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accel="5000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ppt_x"/>
                                              </p:val>
                                            </p:tav>
                                            <p:tav tm="100000">
                                              <p:val>
                                                <p:strVal val="#ppt_x"/>
                                              </p:val>
                                            </p:tav>
                                          </p:tavLst>
                                        </p:anim>
                                        <p:anim calcmode="lin" valueType="num">
                                          <p:cBhvr additive="base">
                                            <p:cTn id="35" dur="10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000"/>
                                            <p:tgtEl>
                                              <p:spTgt spid="18"/>
                                            </p:tgtEl>
                                          </p:cBhvr>
                                        </p:animEffect>
                                      </p:childTnLst>
                                    </p:cTn>
                                  </p:par>
                                  <p:par>
                                    <p:cTn id="40" presetID="22" presetClass="entr" presetSubtype="8" fill="hold" nodeType="withEffect">
                                      <p:stCondLst>
                                        <p:cond delay="120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childTnLst>
                              </p:cTn>
                            </p:par>
                            <p:par>
                              <p:cTn id="43" fill="hold">
                                <p:stCondLst>
                                  <p:cond delay="3200"/>
                                </p:stCondLst>
                                <p:childTnLst>
                                  <p:par>
                                    <p:cTn id="44" presetID="17"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ppt_x</p:attrName>
                                            </p:attrNameLst>
                                          </p:cBhvr>
                                          <p:tavLst>
                                            <p:tav tm="0">
                                              <p:val>
                                                <p:strVal val="#ppt_x-#ppt_w/2"/>
                                              </p:val>
                                            </p:tav>
                                            <p:tav tm="100000">
                                              <p:val>
                                                <p:strVal val="#ppt_x"/>
                                              </p:val>
                                            </p:tav>
                                          </p:tavLst>
                                        </p:anim>
                                        <p:anim calcmode="lin" valueType="num">
                                          <p:cBhvr>
                                            <p:cTn id="47" dur="500" fill="hold"/>
                                            <p:tgtEl>
                                              <p:spTgt spid="15"/>
                                            </p:tgtEl>
                                            <p:attrNameLst>
                                              <p:attrName>ppt_y</p:attrName>
                                            </p:attrNameLst>
                                          </p:cBhvr>
                                          <p:tavLst>
                                            <p:tav tm="0">
                                              <p:val>
                                                <p:strVal val="#ppt_y"/>
                                              </p:val>
                                            </p:tav>
                                            <p:tav tm="100000">
                                              <p:val>
                                                <p:strVal val="#ppt_y"/>
                                              </p:val>
                                            </p:tav>
                                          </p:tavLst>
                                        </p:anim>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strVal val="#ppt_h"/>
                                              </p:val>
                                            </p:tav>
                                            <p:tav tm="100000">
                                              <p:val>
                                                <p:strVal val="#ppt_h"/>
                                              </p:val>
                                            </p:tav>
                                          </p:tavLst>
                                        </p:anim>
                                      </p:childTnLst>
                                    </p:cTn>
                                  </p:par>
                                </p:childTnLst>
                              </p:cTn>
                            </p:par>
                            <p:par>
                              <p:cTn id="50" fill="hold">
                                <p:stCondLst>
                                  <p:cond delay="3700"/>
                                </p:stCondLst>
                                <p:childTnLst>
                                  <p:par>
                                    <p:cTn id="51" presetID="17"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ppt_x</p:attrName>
                                            </p:attrNameLst>
                                          </p:cBhvr>
                                          <p:tavLst>
                                            <p:tav tm="0">
                                              <p:val>
                                                <p:strVal val="#ppt_x-#ppt_w/2"/>
                                              </p:val>
                                            </p:tav>
                                            <p:tav tm="100000">
                                              <p:val>
                                                <p:strVal val="#ppt_x"/>
                                              </p:val>
                                            </p:tav>
                                          </p:tavLst>
                                        </p:anim>
                                        <p:anim calcmode="lin" valueType="num">
                                          <p:cBhvr>
                                            <p:cTn id="54" dur="500" fill="hold"/>
                                            <p:tgtEl>
                                              <p:spTgt spid="16"/>
                                            </p:tgtEl>
                                            <p:attrNameLst>
                                              <p:attrName>ppt_y</p:attrName>
                                            </p:attrNameLst>
                                          </p:cBhvr>
                                          <p:tavLst>
                                            <p:tav tm="0">
                                              <p:val>
                                                <p:strVal val="#ppt_y"/>
                                              </p:val>
                                            </p:tav>
                                            <p:tav tm="100000">
                                              <p:val>
                                                <p:strVal val="#ppt_y"/>
                                              </p:val>
                                            </p:tav>
                                          </p:tavLst>
                                        </p:anim>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0ADE-BB5C-FF95-224E-5DC9EEF2A6D5}"/>
              </a:ext>
            </a:extLst>
          </p:cNvPr>
          <p:cNvSpPr>
            <a:spLocks noGrp="1"/>
          </p:cNvSpPr>
          <p:nvPr>
            <p:ph type="title"/>
          </p:nvPr>
        </p:nvSpPr>
        <p:spPr/>
        <p:txBody>
          <a:bodyPr/>
          <a:lstStyle/>
          <a:p>
            <a:r>
              <a:rPr lang="en-US"/>
              <a:t>Funding Acknowledgement</a:t>
            </a:r>
          </a:p>
        </p:txBody>
      </p:sp>
      <p:sp>
        <p:nvSpPr>
          <p:cNvPr id="3" name="Content Placeholder 2">
            <a:extLst>
              <a:ext uri="{FF2B5EF4-FFF2-40B4-BE49-F238E27FC236}">
                <a16:creationId xmlns:a16="http://schemas.microsoft.com/office/drawing/2014/main" id="{0832F361-B423-F313-13D9-3C2A9FF1B081}"/>
              </a:ext>
            </a:extLst>
          </p:cNvPr>
          <p:cNvSpPr>
            <a:spLocks noGrp="1"/>
          </p:cNvSpPr>
          <p:nvPr>
            <p:ph idx="1"/>
          </p:nvPr>
        </p:nvSpPr>
        <p:spPr/>
        <p:txBody>
          <a:bodyPr/>
          <a:lstStyle/>
          <a:p>
            <a:r>
              <a:rPr lang="en-US"/>
              <a:t>The Quality Coach Development Programme was partially funded through Q Exchange by the Health Foundation and NHS England and NHS Improvement</a:t>
            </a:r>
          </a:p>
          <a:p>
            <a:endParaRPr lang="en-US"/>
          </a:p>
        </p:txBody>
      </p:sp>
      <p:sp>
        <p:nvSpPr>
          <p:cNvPr id="4" name="Content Placeholder 3">
            <a:extLst>
              <a:ext uri="{FF2B5EF4-FFF2-40B4-BE49-F238E27FC236}">
                <a16:creationId xmlns:a16="http://schemas.microsoft.com/office/drawing/2014/main" id="{902E05ED-AC4E-8BC3-CEA0-84B821CF4CB6}"/>
              </a:ext>
            </a:extLst>
          </p:cNvPr>
          <p:cNvSpPr>
            <a:spLocks noGrp="1"/>
          </p:cNvSpPr>
          <p:nvPr>
            <p:ph idx="10"/>
          </p:nvPr>
        </p:nvSpPr>
        <p:spPr/>
        <p:txBody>
          <a:bodyPr/>
          <a:lstStyle/>
          <a:p>
            <a:r>
              <a:rPr lang="en-US" dirty="0"/>
              <a:t>This slide deck and all associated materials of the Quality Coach Development </a:t>
            </a:r>
            <a:r>
              <a:rPr lang="en-US" dirty="0" err="1"/>
              <a:t>Programme</a:t>
            </a:r>
            <a:r>
              <a:rPr lang="en-US" dirty="0"/>
              <a:t> are available under the Creative Commons Attribution-</a:t>
            </a:r>
            <a:r>
              <a:rPr lang="en-US" dirty="0" err="1"/>
              <a:t>ShareAlike</a:t>
            </a:r>
            <a:r>
              <a:rPr lang="en-US" dirty="0"/>
              <a:t> </a:t>
            </a:r>
            <a:r>
              <a:rPr lang="en-US" dirty="0" err="1"/>
              <a:t>Licence</a:t>
            </a:r>
            <a:r>
              <a:rPr lang="en-US" dirty="0"/>
              <a:t> 4.0 </a:t>
            </a:r>
          </a:p>
          <a:p>
            <a:pPr lvl="1"/>
            <a:r>
              <a:rPr lang="en-US" dirty="0"/>
              <a:t>This </a:t>
            </a:r>
            <a:r>
              <a:rPr lang="en-US" dirty="0" err="1"/>
              <a:t>licence</a:t>
            </a:r>
            <a:r>
              <a:rPr lang="en-US" dirty="0"/>
              <a:t> permits others to remix, adapt, and build upon this piece of work even for commercial purposes, as long as you credit us and license any and all new creations under the identical terms. (CC-BY-SA)</a:t>
            </a:r>
          </a:p>
        </p:txBody>
      </p:sp>
      <p:sp>
        <p:nvSpPr>
          <p:cNvPr id="5" name="Content Placeholder 4">
            <a:extLst>
              <a:ext uri="{FF2B5EF4-FFF2-40B4-BE49-F238E27FC236}">
                <a16:creationId xmlns:a16="http://schemas.microsoft.com/office/drawing/2014/main" id="{B7146CB3-6137-2A00-9F6E-37ED88E78359}"/>
              </a:ext>
            </a:extLst>
          </p:cNvPr>
          <p:cNvSpPr>
            <a:spLocks noGrp="1"/>
          </p:cNvSpPr>
          <p:nvPr>
            <p:ph idx="11"/>
          </p:nvPr>
        </p:nvSpPr>
        <p:spPr/>
        <p:txBody>
          <a:bodyPr/>
          <a:lstStyle/>
          <a:p>
            <a:pPr lvl="1"/>
            <a:r>
              <a:rPr lang="en-US"/>
              <a:t>For additional information contact </a:t>
            </a:r>
          </a:p>
          <a:p>
            <a:pPr lvl="1"/>
            <a:r>
              <a:rPr lang="en-US"/>
              <a:t>clcht.continuous.improvement@nhs.net or the Q Community </a:t>
            </a:r>
          </a:p>
        </p:txBody>
      </p:sp>
    </p:spTree>
    <p:extLst>
      <p:ext uri="{BB962C8B-B14F-4D97-AF65-F5344CB8AC3E}">
        <p14:creationId xmlns:p14="http://schemas.microsoft.com/office/powerpoint/2010/main" val="83693321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B96A-DF5C-38E1-4A15-0B8D210F360D}"/>
              </a:ext>
            </a:extLst>
          </p:cNvPr>
          <p:cNvSpPr>
            <a:spLocks noGrp="1"/>
          </p:cNvSpPr>
          <p:nvPr>
            <p:ph type="title"/>
          </p:nvPr>
        </p:nvSpPr>
        <p:spPr/>
        <p:txBody>
          <a:bodyPr/>
          <a:lstStyle/>
          <a:p>
            <a:r>
              <a:rPr lang="en-US"/>
              <a:t>NHS England SPC tool – symbols </a:t>
            </a:r>
          </a:p>
        </p:txBody>
      </p:sp>
      <p:graphicFrame>
        <p:nvGraphicFramePr>
          <p:cNvPr id="7" name="Table 7">
            <a:extLst>
              <a:ext uri="{FF2B5EF4-FFF2-40B4-BE49-F238E27FC236}">
                <a16:creationId xmlns:a16="http://schemas.microsoft.com/office/drawing/2014/main" id="{9AD34B83-EEF1-5401-1F3A-747B26BBF2F4}"/>
              </a:ext>
            </a:extLst>
          </p:cNvPr>
          <p:cNvGraphicFramePr>
            <a:graphicFrameLocks noGrp="1"/>
          </p:cNvGraphicFramePr>
          <p:nvPr>
            <p:ph idx="1"/>
            <p:extLst>
              <p:ext uri="{D42A27DB-BD31-4B8C-83A1-F6EECF244321}">
                <p14:modId xmlns:p14="http://schemas.microsoft.com/office/powerpoint/2010/main" val="1130174596"/>
              </p:ext>
            </p:extLst>
          </p:nvPr>
        </p:nvGraphicFramePr>
        <p:xfrm>
          <a:off x="1077913" y="2453110"/>
          <a:ext cx="10872780" cy="2745529"/>
        </p:xfrm>
        <a:graphic>
          <a:graphicData uri="http://schemas.openxmlformats.org/drawingml/2006/table">
            <a:tbl>
              <a:tblPr firstRow="1" bandRow="1">
                <a:tableStyleId>{5940675A-B579-460E-94D1-54222C63F5DA}</a:tableStyleId>
              </a:tblPr>
              <a:tblGrid>
                <a:gridCol w="1087278">
                  <a:extLst>
                    <a:ext uri="{9D8B030D-6E8A-4147-A177-3AD203B41FA5}">
                      <a16:colId xmlns:a16="http://schemas.microsoft.com/office/drawing/2014/main" val="1952472241"/>
                    </a:ext>
                  </a:extLst>
                </a:gridCol>
                <a:gridCol w="1087278">
                  <a:extLst>
                    <a:ext uri="{9D8B030D-6E8A-4147-A177-3AD203B41FA5}">
                      <a16:colId xmlns:a16="http://schemas.microsoft.com/office/drawing/2014/main" val="954404568"/>
                    </a:ext>
                  </a:extLst>
                </a:gridCol>
                <a:gridCol w="1087278">
                  <a:extLst>
                    <a:ext uri="{9D8B030D-6E8A-4147-A177-3AD203B41FA5}">
                      <a16:colId xmlns:a16="http://schemas.microsoft.com/office/drawing/2014/main" val="985008402"/>
                    </a:ext>
                  </a:extLst>
                </a:gridCol>
                <a:gridCol w="1087278">
                  <a:extLst>
                    <a:ext uri="{9D8B030D-6E8A-4147-A177-3AD203B41FA5}">
                      <a16:colId xmlns:a16="http://schemas.microsoft.com/office/drawing/2014/main" val="4128103242"/>
                    </a:ext>
                  </a:extLst>
                </a:gridCol>
                <a:gridCol w="1087278">
                  <a:extLst>
                    <a:ext uri="{9D8B030D-6E8A-4147-A177-3AD203B41FA5}">
                      <a16:colId xmlns:a16="http://schemas.microsoft.com/office/drawing/2014/main" val="3085384040"/>
                    </a:ext>
                  </a:extLst>
                </a:gridCol>
                <a:gridCol w="1087278">
                  <a:extLst>
                    <a:ext uri="{9D8B030D-6E8A-4147-A177-3AD203B41FA5}">
                      <a16:colId xmlns:a16="http://schemas.microsoft.com/office/drawing/2014/main" val="1575368885"/>
                    </a:ext>
                  </a:extLst>
                </a:gridCol>
                <a:gridCol w="1087278">
                  <a:extLst>
                    <a:ext uri="{9D8B030D-6E8A-4147-A177-3AD203B41FA5}">
                      <a16:colId xmlns:a16="http://schemas.microsoft.com/office/drawing/2014/main" val="1533011687"/>
                    </a:ext>
                  </a:extLst>
                </a:gridCol>
                <a:gridCol w="1087278">
                  <a:extLst>
                    <a:ext uri="{9D8B030D-6E8A-4147-A177-3AD203B41FA5}">
                      <a16:colId xmlns:a16="http://schemas.microsoft.com/office/drawing/2014/main" val="2966480717"/>
                    </a:ext>
                  </a:extLst>
                </a:gridCol>
                <a:gridCol w="1087278">
                  <a:extLst>
                    <a:ext uri="{9D8B030D-6E8A-4147-A177-3AD203B41FA5}">
                      <a16:colId xmlns:a16="http://schemas.microsoft.com/office/drawing/2014/main" val="1881407494"/>
                    </a:ext>
                  </a:extLst>
                </a:gridCol>
                <a:gridCol w="1087278">
                  <a:extLst>
                    <a:ext uri="{9D8B030D-6E8A-4147-A177-3AD203B41FA5}">
                      <a16:colId xmlns:a16="http://schemas.microsoft.com/office/drawing/2014/main" val="1392385940"/>
                    </a:ext>
                  </a:extLst>
                </a:gridCol>
              </a:tblGrid>
              <a:tr h="480695">
                <a:tc gridSpan="6">
                  <a:txBody>
                    <a:bodyPr/>
                    <a:lstStyle/>
                    <a:p>
                      <a:pPr algn="ctr"/>
                      <a:r>
                        <a:rPr lang="en-US" sz="2400" b="1">
                          <a:solidFill>
                            <a:schemeClr val="accent5"/>
                          </a:solidFill>
                          <a:latin typeface="DM Sans" pitchFamily="2" charset="77"/>
                        </a:rPr>
                        <a:t>Variation</a:t>
                      </a:r>
                    </a:p>
                  </a:txBody>
                  <a:tcPr>
                    <a:lnL w="9525" cap="flat" cmpd="sng" algn="ctr">
                      <a:noFill/>
                      <a:prstDash val="solid"/>
                      <a:round/>
                      <a:headEnd type="none" w="med" len="med"/>
                      <a:tailEnd type="none" w="med" len="med"/>
                    </a:lnL>
                    <a:lnR w="2857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ctr"/>
                      <a:endParaRPr lang="en-US" sz="2400" b="1">
                        <a:solidFill>
                          <a:schemeClr val="accent5"/>
                        </a:solidFill>
                        <a:latin typeface="DM Sans" pitchFamily="2" charset="77"/>
                      </a:endParaRPr>
                    </a:p>
                  </a:txBody>
                  <a:tcPr>
                    <a:lnL w="2857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ctr"/>
                      <a:endParaRPr lang="en-US" sz="2400" b="1">
                        <a:solidFill>
                          <a:schemeClr val="accent5"/>
                        </a:solidFill>
                        <a:latin typeface="DM Sans" pitchFamily="2" charset="77"/>
                      </a:endParaRPr>
                    </a:p>
                  </a:txBody>
                  <a:tcPr>
                    <a:lnL w="2857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ctr"/>
                      <a:endParaRPr lang="en-US" sz="2400" b="1">
                        <a:solidFill>
                          <a:schemeClr val="accent5"/>
                        </a:solidFill>
                        <a:latin typeface="DM Sans" pitchFamily="2" charset="77"/>
                      </a:endParaRPr>
                    </a:p>
                  </a:txBody>
                  <a:tcPr>
                    <a:lnL w="2857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ctr"/>
                      <a:endParaRPr lang="en-US" sz="2400" b="1">
                        <a:solidFill>
                          <a:schemeClr val="accent5"/>
                        </a:solidFill>
                        <a:latin typeface="DM Sans" pitchFamily="2" charset="77"/>
                      </a:endParaRPr>
                    </a:p>
                  </a:txBody>
                  <a:tcPr>
                    <a:lnL w="2857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ctr"/>
                      <a:endParaRPr lang="en-US" sz="2400" b="1">
                        <a:solidFill>
                          <a:schemeClr val="accent5"/>
                        </a:solidFill>
                        <a:latin typeface="DM Sans" pitchFamily="2" charset="77"/>
                      </a:endParaRPr>
                    </a:p>
                  </a:txBody>
                  <a:tcPr>
                    <a:lnL w="2857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4">
                  <a:txBody>
                    <a:bodyPr/>
                    <a:lstStyle/>
                    <a:p>
                      <a:pPr algn="ctr"/>
                      <a:r>
                        <a:rPr lang="en-US" sz="2400" b="1">
                          <a:solidFill>
                            <a:schemeClr val="accent5"/>
                          </a:solidFill>
                          <a:latin typeface="DM Sans" pitchFamily="2" charset="77"/>
                        </a:rPr>
                        <a:t>Assurance</a:t>
                      </a:r>
                    </a:p>
                  </a:txBody>
                  <a:tcPr>
                    <a:lnL w="28575" cap="flat" cmpd="sng" algn="ctr">
                      <a:solidFill>
                        <a:schemeClr val="accent5"/>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ctr"/>
                      <a:r>
                        <a:rPr lang="en-US" sz="2400" b="1">
                          <a:solidFill>
                            <a:schemeClr val="accent5"/>
                          </a:solidFill>
                          <a:latin typeface="DM Sans" pitchFamily="2" charset="77"/>
                        </a:rPr>
                        <a:t>Assurance</a:t>
                      </a:r>
                    </a:p>
                  </a:txBody>
                  <a:tcPr>
                    <a:lnL w="28575" cap="flat" cmpd="sng" algn="ctr">
                      <a:solidFill>
                        <a:schemeClr val="accent5"/>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07462876"/>
                  </a:ext>
                </a:extLst>
              </a:tr>
              <a:tr h="1132417">
                <a:tc>
                  <a:txBody>
                    <a:bodyPr/>
                    <a:lstStyle/>
                    <a:p>
                      <a:endParaRPr lang="en-US" b="0" i="0">
                        <a:latin typeface="Petrona" pitchFamily="2" charset="77"/>
                      </a:endParaRPr>
                    </a:p>
                  </a:txBody>
                  <a:tcP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0" i="0">
                        <a:latin typeface="Petrona" pitchFamily="2" charset="77"/>
                      </a:endParaRPr>
                    </a:p>
                  </a:txBody>
                  <a:tcPr>
                    <a:lnL w="12700" cmpd="sng">
                      <a:noFill/>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b="0" i="0">
                        <a:latin typeface="Petrona" pitchFamily="2" charset="77"/>
                      </a:endParaRPr>
                    </a:p>
                  </a:txBody>
                  <a:tcPr>
                    <a:lnL w="9525" cap="flat" cmpd="sng" algn="ctr">
                      <a:solidFill>
                        <a:schemeClr val="accent5"/>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0" i="0">
                        <a:latin typeface="Petrona" pitchFamily="2" charset="77"/>
                      </a:endParaRPr>
                    </a:p>
                  </a:txBody>
                  <a:tcPr>
                    <a:lnL w="12700" cmpd="sng">
                      <a:noFill/>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b="0" i="0">
                        <a:latin typeface="Petrona" pitchFamily="2" charset="77"/>
                      </a:endParaRPr>
                    </a:p>
                  </a:txBody>
                  <a:tcPr>
                    <a:lnL w="9525" cap="flat" cmpd="sng" algn="ctr">
                      <a:solidFill>
                        <a:schemeClr val="accent5"/>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0" i="0">
                        <a:latin typeface="Petrona" pitchFamily="2" charset="77"/>
                      </a:endParaRPr>
                    </a:p>
                  </a:txBody>
                  <a:tcPr>
                    <a:lnL w="12700" cmpd="sng">
                      <a:noFill/>
                    </a:lnL>
                    <a:lnR w="2857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b="0" i="0">
                        <a:latin typeface="Petrona" pitchFamily="2" charset="77"/>
                      </a:endParaRPr>
                    </a:p>
                  </a:txBody>
                  <a:tcPr>
                    <a:lnL w="2857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b="0" i="0">
                        <a:latin typeface="Petrona" pitchFamily="2" charset="77"/>
                      </a:endParaRPr>
                    </a:p>
                  </a:txBody>
                  <a:tcP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b="0" i="0">
                        <a:latin typeface="Petrona" pitchFamily="2" charset="77"/>
                      </a:endParaRPr>
                    </a:p>
                  </a:txBody>
                  <a:tcP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b="0" i="0">
                        <a:latin typeface="Petrona" pitchFamily="2" charset="77"/>
                      </a:endParaRPr>
                    </a:p>
                  </a:txBody>
                  <a:tcPr>
                    <a:lnL w="9525" cap="flat" cmpd="sng" algn="ctr">
                      <a:solidFill>
                        <a:schemeClr val="accent5"/>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6022620"/>
                  </a:ext>
                </a:extLst>
              </a:tr>
              <a:tr h="1132417">
                <a:tc gridSpan="2">
                  <a:txBody>
                    <a:bodyPr/>
                    <a:lstStyle/>
                    <a:p>
                      <a:pPr algn="ctr"/>
                      <a:r>
                        <a:rPr lang="en-US" sz="1200" b="0" i="0">
                          <a:solidFill>
                            <a:schemeClr val="accent5"/>
                          </a:solidFill>
                          <a:latin typeface="DM Sans Medium" pitchFamily="2" charset="77"/>
                        </a:rPr>
                        <a:t>Special Cause </a:t>
                      </a:r>
                      <a:br>
                        <a:rPr lang="en-US" sz="1200" b="0" i="0">
                          <a:solidFill>
                            <a:schemeClr val="accent5"/>
                          </a:solidFill>
                          <a:latin typeface="DM Sans Medium" pitchFamily="2" charset="77"/>
                        </a:rPr>
                      </a:br>
                      <a:r>
                        <a:rPr lang="en-US" sz="1200" b="0" i="0">
                          <a:solidFill>
                            <a:schemeClr val="accent5"/>
                          </a:solidFill>
                          <a:latin typeface="DM Sans Medium" pitchFamily="2" charset="77"/>
                        </a:rPr>
                        <a:t>concerning variation</a:t>
                      </a:r>
                    </a:p>
                  </a:txBody>
                  <a:tcPr marL="54000" marR="54000" marT="46800">
                    <a:lnL w="9525" cap="flat" cmpd="sng" algn="ctr">
                      <a:noFill/>
                      <a:prstDash val="solid"/>
                      <a:round/>
                      <a:headEnd type="none" w="med" len="med"/>
                      <a:tailEnd type="none" w="med" len="med"/>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sz="1200" b="0" i="0">
                          <a:solidFill>
                            <a:schemeClr val="accent5"/>
                          </a:solidFill>
                          <a:latin typeface="DM Sans Medium" pitchFamily="2" charset="77"/>
                        </a:rPr>
                        <a:t>Special Cause </a:t>
                      </a:r>
                      <a:br>
                        <a:rPr lang="en-US" sz="1200" b="0" i="0">
                          <a:solidFill>
                            <a:schemeClr val="accent5"/>
                          </a:solidFill>
                          <a:latin typeface="DM Sans Medium" pitchFamily="2" charset="77"/>
                        </a:rPr>
                      </a:br>
                      <a:r>
                        <a:rPr lang="en-US" sz="1200" b="0" i="0">
                          <a:solidFill>
                            <a:schemeClr val="accent5"/>
                          </a:solidFill>
                          <a:latin typeface="DM Sans Medium" pitchFamily="2" charset="77"/>
                        </a:rPr>
                        <a:t>improving variation</a:t>
                      </a:r>
                    </a:p>
                  </a:txBody>
                  <a:tcPr marL="54000" marR="54000" marT="46800">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sz="1200" b="0" i="0">
                          <a:solidFill>
                            <a:schemeClr val="accent5"/>
                          </a:solidFill>
                          <a:latin typeface="DM Sans Medium" pitchFamily="2" charset="77"/>
                        </a:rPr>
                        <a:t>Special Cause </a:t>
                      </a:r>
                      <a:br>
                        <a:rPr lang="en-US" sz="1200" b="0" i="0">
                          <a:solidFill>
                            <a:schemeClr val="accent5"/>
                          </a:solidFill>
                          <a:latin typeface="DM Sans Medium" pitchFamily="2" charset="77"/>
                        </a:rPr>
                      </a:br>
                      <a:r>
                        <a:rPr lang="en-US" sz="1200" b="0" i="0">
                          <a:solidFill>
                            <a:schemeClr val="accent5"/>
                          </a:solidFill>
                          <a:latin typeface="DM Sans Medium" pitchFamily="2" charset="77"/>
                        </a:rPr>
                        <a:t>neither improve or </a:t>
                      </a:r>
                      <a:br>
                        <a:rPr lang="en-US" sz="1200" b="0" i="0">
                          <a:solidFill>
                            <a:schemeClr val="accent5"/>
                          </a:solidFill>
                          <a:latin typeface="DM Sans Medium" pitchFamily="2" charset="77"/>
                        </a:rPr>
                      </a:br>
                      <a:r>
                        <a:rPr lang="en-US" sz="1200" b="0" i="0">
                          <a:solidFill>
                            <a:schemeClr val="accent5"/>
                          </a:solidFill>
                          <a:latin typeface="DM Sans Medium" pitchFamily="2" charset="77"/>
                        </a:rPr>
                        <a:t>concern variation</a:t>
                      </a:r>
                    </a:p>
                  </a:txBody>
                  <a:tcPr marL="54000" marR="54000" marT="46800">
                    <a:lnL w="952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1200" b="0" i="0">
                          <a:solidFill>
                            <a:schemeClr val="accent5"/>
                          </a:solidFill>
                          <a:latin typeface="DM Sans Medium" pitchFamily="2" charset="77"/>
                        </a:rPr>
                        <a:t>Common Cause</a:t>
                      </a:r>
                    </a:p>
                  </a:txBody>
                  <a:tcPr marL="54000" marR="54000" marT="46800">
                    <a:lnL w="2857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b="0" i="0">
                          <a:solidFill>
                            <a:schemeClr val="accent5"/>
                          </a:solidFill>
                          <a:latin typeface="DM Sans Medium" pitchFamily="2" charset="77"/>
                        </a:rPr>
                        <a:t>Consistently hit target</a:t>
                      </a:r>
                    </a:p>
                  </a:txBody>
                  <a:tcPr marL="54000" marR="54000" marT="46800">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b="0" i="0">
                          <a:solidFill>
                            <a:schemeClr val="accent5"/>
                          </a:solidFill>
                          <a:latin typeface="DM Sans Medium" pitchFamily="2" charset="77"/>
                        </a:rPr>
                        <a:t>Hit and miss target subject to random variation</a:t>
                      </a:r>
                    </a:p>
                  </a:txBody>
                  <a:tcPr marL="54000" marR="54000" marT="46800">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b="0" i="0">
                          <a:solidFill>
                            <a:schemeClr val="accent5"/>
                          </a:solidFill>
                          <a:latin typeface="DM Sans Medium" pitchFamily="2" charset="77"/>
                        </a:rPr>
                        <a:t>Consistently fail target</a:t>
                      </a:r>
                    </a:p>
                  </a:txBody>
                  <a:tcPr marL="54000" marR="54000" marT="46800">
                    <a:lnL w="9525" cap="flat" cmpd="sng" algn="ctr">
                      <a:solidFill>
                        <a:schemeClr val="accent5"/>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8110834"/>
                  </a:ext>
                </a:extLst>
              </a:tr>
            </a:tbl>
          </a:graphicData>
        </a:graphic>
      </p:graphicFrame>
      <p:sp>
        <p:nvSpPr>
          <p:cNvPr id="4" name="Footer Placeholder 3">
            <a:extLst>
              <a:ext uri="{FF2B5EF4-FFF2-40B4-BE49-F238E27FC236}">
                <a16:creationId xmlns:a16="http://schemas.microsoft.com/office/drawing/2014/main" id="{CB96A2BE-C96C-BAA3-D572-CD4B7BEC45AF}"/>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3BF10550-F5A9-C92A-5166-76FE5496BC19}"/>
              </a:ext>
            </a:extLst>
          </p:cNvPr>
          <p:cNvSpPr>
            <a:spLocks noGrp="1"/>
          </p:cNvSpPr>
          <p:nvPr>
            <p:ph type="sldNum" sz="quarter" idx="12"/>
          </p:nvPr>
        </p:nvSpPr>
        <p:spPr/>
        <p:txBody>
          <a:bodyPr/>
          <a:lstStyle/>
          <a:p>
            <a:fld id="{16C5AC08-0ACD-404A-9C9F-AB39E786C34A}" type="slidenum">
              <a:rPr lang="en-GB"/>
              <a:t>29</a:t>
            </a:fld>
            <a:endParaRPr lang="en-GB"/>
          </a:p>
        </p:txBody>
      </p:sp>
      <p:sp>
        <p:nvSpPr>
          <p:cNvPr id="6" name="Text Placeholder 5">
            <a:extLst>
              <a:ext uri="{FF2B5EF4-FFF2-40B4-BE49-F238E27FC236}">
                <a16:creationId xmlns:a16="http://schemas.microsoft.com/office/drawing/2014/main" id="{DE0E8318-3488-F97E-691C-84B2E4231EE4}"/>
              </a:ext>
            </a:extLst>
          </p:cNvPr>
          <p:cNvSpPr>
            <a:spLocks noGrp="1"/>
          </p:cNvSpPr>
          <p:nvPr>
            <p:ph type="body" sz="quarter" idx="13"/>
          </p:nvPr>
        </p:nvSpPr>
        <p:spPr/>
        <p:txBody>
          <a:bodyPr/>
          <a:lstStyle/>
          <a:p>
            <a:r>
              <a:rPr lang="en-US"/>
              <a:t>NHS England SPC tool – symbols </a:t>
            </a:r>
          </a:p>
        </p:txBody>
      </p:sp>
      <p:grpSp>
        <p:nvGrpSpPr>
          <p:cNvPr id="20" name="Group 19">
            <a:extLst>
              <a:ext uri="{FF2B5EF4-FFF2-40B4-BE49-F238E27FC236}">
                <a16:creationId xmlns:a16="http://schemas.microsoft.com/office/drawing/2014/main" id="{B94AA296-93CF-ADEA-C8FF-91B23E792BA5}"/>
              </a:ext>
            </a:extLst>
          </p:cNvPr>
          <p:cNvGrpSpPr/>
          <p:nvPr/>
        </p:nvGrpSpPr>
        <p:grpSpPr>
          <a:xfrm>
            <a:off x="1313454" y="3201035"/>
            <a:ext cx="10407058" cy="624840"/>
            <a:chOff x="1077913" y="2959100"/>
            <a:chExt cx="10407058" cy="624840"/>
          </a:xfrm>
        </p:grpSpPr>
        <p:pic>
          <p:nvPicPr>
            <p:cNvPr id="10" name="Picture 9">
              <a:extLst>
                <a:ext uri="{FF2B5EF4-FFF2-40B4-BE49-F238E27FC236}">
                  <a16:creationId xmlns:a16="http://schemas.microsoft.com/office/drawing/2014/main" id="{00AD7E92-8E62-B773-235E-7A555B30A6B3}"/>
                </a:ext>
              </a:extLst>
            </p:cNvPr>
            <p:cNvPicPr>
              <a:picLocks noChangeAspect="1"/>
            </p:cNvPicPr>
            <p:nvPr/>
          </p:nvPicPr>
          <p:blipFill>
            <a:blip r:embed="rId3"/>
            <a:stretch>
              <a:fillRect/>
            </a:stretch>
          </p:blipFill>
          <p:spPr>
            <a:xfrm>
              <a:off x="1077913" y="2959100"/>
              <a:ext cx="624840" cy="624840"/>
            </a:xfrm>
            <a:prstGeom prst="rect">
              <a:avLst/>
            </a:prstGeom>
          </p:spPr>
        </p:pic>
        <p:pic>
          <p:nvPicPr>
            <p:cNvPr id="11" name="Picture 10">
              <a:extLst>
                <a:ext uri="{FF2B5EF4-FFF2-40B4-BE49-F238E27FC236}">
                  <a16:creationId xmlns:a16="http://schemas.microsoft.com/office/drawing/2014/main" id="{AE1798F8-E904-4406-8735-6A38ABF89832}"/>
                </a:ext>
              </a:extLst>
            </p:cNvPr>
            <p:cNvPicPr>
              <a:picLocks noChangeAspect="1"/>
            </p:cNvPicPr>
            <p:nvPr/>
          </p:nvPicPr>
          <p:blipFill>
            <a:blip r:embed="rId4"/>
            <a:stretch>
              <a:fillRect/>
            </a:stretch>
          </p:blipFill>
          <p:spPr>
            <a:xfrm>
              <a:off x="2164826" y="2959100"/>
              <a:ext cx="624840" cy="624840"/>
            </a:xfrm>
            <a:prstGeom prst="rect">
              <a:avLst/>
            </a:prstGeom>
          </p:spPr>
        </p:pic>
        <p:pic>
          <p:nvPicPr>
            <p:cNvPr id="12" name="Picture 11">
              <a:extLst>
                <a:ext uri="{FF2B5EF4-FFF2-40B4-BE49-F238E27FC236}">
                  <a16:creationId xmlns:a16="http://schemas.microsoft.com/office/drawing/2014/main" id="{7F0E267D-3AE9-289F-6AF9-B50A2BEC42F3}"/>
                </a:ext>
              </a:extLst>
            </p:cNvPr>
            <p:cNvPicPr>
              <a:picLocks noChangeAspect="1"/>
            </p:cNvPicPr>
            <p:nvPr/>
          </p:nvPicPr>
          <p:blipFill>
            <a:blip r:embed="rId5"/>
            <a:stretch>
              <a:fillRect/>
            </a:stretch>
          </p:blipFill>
          <p:spPr>
            <a:xfrm>
              <a:off x="3251739" y="2959100"/>
              <a:ext cx="624840" cy="624840"/>
            </a:xfrm>
            <a:prstGeom prst="rect">
              <a:avLst/>
            </a:prstGeom>
          </p:spPr>
        </p:pic>
        <p:pic>
          <p:nvPicPr>
            <p:cNvPr id="13" name="Picture 12">
              <a:extLst>
                <a:ext uri="{FF2B5EF4-FFF2-40B4-BE49-F238E27FC236}">
                  <a16:creationId xmlns:a16="http://schemas.microsoft.com/office/drawing/2014/main" id="{6A79E4FF-C61F-E9C2-CA99-07EF652F151B}"/>
                </a:ext>
              </a:extLst>
            </p:cNvPr>
            <p:cNvPicPr>
              <a:picLocks noChangeAspect="1"/>
            </p:cNvPicPr>
            <p:nvPr/>
          </p:nvPicPr>
          <p:blipFill>
            <a:blip r:embed="rId6"/>
            <a:stretch>
              <a:fillRect/>
            </a:stretch>
          </p:blipFill>
          <p:spPr>
            <a:xfrm>
              <a:off x="4338652" y="2959100"/>
              <a:ext cx="624840" cy="624840"/>
            </a:xfrm>
            <a:prstGeom prst="rect">
              <a:avLst/>
            </a:prstGeom>
          </p:spPr>
        </p:pic>
        <p:pic>
          <p:nvPicPr>
            <p:cNvPr id="14" name="Picture 13">
              <a:extLst>
                <a:ext uri="{FF2B5EF4-FFF2-40B4-BE49-F238E27FC236}">
                  <a16:creationId xmlns:a16="http://schemas.microsoft.com/office/drawing/2014/main" id="{524C4509-7030-D0D8-088B-3E7A656E61C7}"/>
                </a:ext>
              </a:extLst>
            </p:cNvPr>
            <p:cNvPicPr>
              <a:picLocks noChangeAspect="1"/>
            </p:cNvPicPr>
            <p:nvPr/>
          </p:nvPicPr>
          <p:blipFill>
            <a:blip r:embed="rId7"/>
            <a:stretch>
              <a:fillRect/>
            </a:stretch>
          </p:blipFill>
          <p:spPr>
            <a:xfrm>
              <a:off x="5425565" y="2959100"/>
              <a:ext cx="624840" cy="624840"/>
            </a:xfrm>
            <a:prstGeom prst="rect">
              <a:avLst/>
            </a:prstGeom>
          </p:spPr>
        </p:pic>
        <p:pic>
          <p:nvPicPr>
            <p:cNvPr id="15" name="Picture 14">
              <a:extLst>
                <a:ext uri="{FF2B5EF4-FFF2-40B4-BE49-F238E27FC236}">
                  <a16:creationId xmlns:a16="http://schemas.microsoft.com/office/drawing/2014/main" id="{2E948F33-3EA4-6D00-DD80-561AA2C01F48}"/>
                </a:ext>
              </a:extLst>
            </p:cNvPr>
            <p:cNvPicPr>
              <a:picLocks noChangeAspect="1"/>
            </p:cNvPicPr>
            <p:nvPr/>
          </p:nvPicPr>
          <p:blipFill>
            <a:blip r:embed="rId8"/>
            <a:stretch>
              <a:fillRect/>
            </a:stretch>
          </p:blipFill>
          <p:spPr>
            <a:xfrm>
              <a:off x="6512478" y="2959100"/>
              <a:ext cx="624840" cy="624840"/>
            </a:xfrm>
            <a:prstGeom prst="rect">
              <a:avLst/>
            </a:prstGeom>
          </p:spPr>
        </p:pic>
        <p:pic>
          <p:nvPicPr>
            <p:cNvPr id="16" name="Picture 15">
              <a:extLst>
                <a:ext uri="{FF2B5EF4-FFF2-40B4-BE49-F238E27FC236}">
                  <a16:creationId xmlns:a16="http://schemas.microsoft.com/office/drawing/2014/main" id="{6748BA45-D55E-324C-A3C0-225000A05729}"/>
                </a:ext>
              </a:extLst>
            </p:cNvPr>
            <p:cNvPicPr>
              <a:picLocks noChangeAspect="1"/>
            </p:cNvPicPr>
            <p:nvPr/>
          </p:nvPicPr>
          <p:blipFill>
            <a:blip r:embed="rId9"/>
            <a:stretch>
              <a:fillRect/>
            </a:stretch>
          </p:blipFill>
          <p:spPr>
            <a:xfrm>
              <a:off x="7599391" y="2959100"/>
              <a:ext cx="624840" cy="624840"/>
            </a:xfrm>
            <a:prstGeom prst="rect">
              <a:avLst/>
            </a:prstGeom>
          </p:spPr>
        </p:pic>
        <p:pic>
          <p:nvPicPr>
            <p:cNvPr id="17" name="Picture 16">
              <a:extLst>
                <a:ext uri="{FF2B5EF4-FFF2-40B4-BE49-F238E27FC236}">
                  <a16:creationId xmlns:a16="http://schemas.microsoft.com/office/drawing/2014/main" id="{612FD7F2-232F-091F-7F4F-1ECE83DD12DD}"/>
                </a:ext>
              </a:extLst>
            </p:cNvPr>
            <p:cNvPicPr>
              <a:picLocks noChangeAspect="1"/>
            </p:cNvPicPr>
            <p:nvPr/>
          </p:nvPicPr>
          <p:blipFill>
            <a:blip r:embed="rId10"/>
            <a:stretch>
              <a:fillRect/>
            </a:stretch>
          </p:blipFill>
          <p:spPr>
            <a:xfrm>
              <a:off x="8686304" y="2959100"/>
              <a:ext cx="624840" cy="624840"/>
            </a:xfrm>
            <a:prstGeom prst="rect">
              <a:avLst/>
            </a:prstGeom>
          </p:spPr>
        </p:pic>
        <p:pic>
          <p:nvPicPr>
            <p:cNvPr id="18" name="Picture 17">
              <a:extLst>
                <a:ext uri="{FF2B5EF4-FFF2-40B4-BE49-F238E27FC236}">
                  <a16:creationId xmlns:a16="http://schemas.microsoft.com/office/drawing/2014/main" id="{55C782DE-006F-93D5-5051-1036AD478290}"/>
                </a:ext>
              </a:extLst>
            </p:cNvPr>
            <p:cNvPicPr>
              <a:picLocks noChangeAspect="1"/>
            </p:cNvPicPr>
            <p:nvPr/>
          </p:nvPicPr>
          <p:blipFill>
            <a:blip r:embed="rId11"/>
            <a:stretch>
              <a:fillRect/>
            </a:stretch>
          </p:blipFill>
          <p:spPr>
            <a:xfrm>
              <a:off x="9773217" y="2959100"/>
              <a:ext cx="624840" cy="624840"/>
            </a:xfrm>
            <a:prstGeom prst="rect">
              <a:avLst/>
            </a:prstGeom>
          </p:spPr>
        </p:pic>
        <p:pic>
          <p:nvPicPr>
            <p:cNvPr id="19" name="Picture 18">
              <a:extLst>
                <a:ext uri="{FF2B5EF4-FFF2-40B4-BE49-F238E27FC236}">
                  <a16:creationId xmlns:a16="http://schemas.microsoft.com/office/drawing/2014/main" id="{7C03C026-D720-C5F1-A865-0AAAE169F836}"/>
                </a:ext>
              </a:extLst>
            </p:cNvPr>
            <p:cNvPicPr>
              <a:picLocks noChangeAspect="1"/>
            </p:cNvPicPr>
            <p:nvPr/>
          </p:nvPicPr>
          <p:blipFill>
            <a:blip r:embed="rId12"/>
            <a:stretch>
              <a:fillRect/>
            </a:stretch>
          </p:blipFill>
          <p:spPr>
            <a:xfrm>
              <a:off x="10860131" y="2959100"/>
              <a:ext cx="624840" cy="624840"/>
            </a:xfrm>
            <a:prstGeom prst="rect">
              <a:avLst/>
            </a:prstGeom>
          </p:spPr>
        </p:pic>
      </p:grpSp>
    </p:spTree>
    <p:extLst>
      <p:ext uri="{BB962C8B-B14F-4D97-AF65-F5344CB8AC3E}">
        <p14:creationId xmlns:p14="http://schemas.microsoft.com/office/powerpoint/2010/main" val="1114539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nk circle">
            <a:extLst>
              <a:ext uri="{FF2B5EF4-FFF2-40B4-BE49-F238E27FC236}">
                <a16:creationId xmlns:a16="http://schemas.microsoft.com/office/drawing/2014/main" id="{A0184DFF-11B3-3B5E-99EE-FA2AA48425C7}"/>
              </a:ext>
            </a:extLst>
          </p:cNvPr>
          <p:cNvSpPr/>
          <p:nvPr/>
        </p:nvSpPr>
        <p:spPr>
          <a:xfrm>
            <a:off x="2757988" y="3691388"/>
            <a:ext cx="1921588" cy="192158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Blue circle">
            <a:extLst>
              <a:ext uri="{FF2B5EF4-FFF2-40B4-BE49-F238E27FC236}">
                <a16:creationId xmlns:a16="http://schemas.microsoft.com/office/drawing/2014/main" id="{E97FFEE7-4E7E-9929-0D8E-DB185A97AA77}"/>
              </a:ext>
            </a:extLst>
          </p:cNvPr>
          <p:cNvSpPr/>
          <p:nvPr/>
        </p:nvSpPr>
        <p:spPr>
          <a:xfrm>
            <a:off x="4614412" y="-788892"/>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DCEDF171-0CE4-AFCC-921D-3FD7891457AE}"/>
              </a:ext>
            </a:extLst>
          </p:cNvPr>
          <p:cNvSpPr/>
          <p:nvPr/>
        </p:nvSpPr>
        <p:spPr>
          <a:xfrm>
            <a:off x="7800704" y="2581628"/>
            <a:ext cx="670056" cy="670054"/>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6ADEF5D6-DD0B-CF69-143E-815BB18E2C2E}"/>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29FC83E6-EDD9-C7CB-C4FC-439DE3799590}"/>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D6417BA6-6D47-4A37-C79C-967A8D91345E}"/>
              </a:ext>
            </a:extLst>
          </p:cNvPr>
          <p:cNvSpPr>
            <a:spLocks noGrp="1"/>
          </p:cNvSpPr>
          <p:nvPr>
            <p:ph type="sldNum" sz="quarter" idx="12"/>
          </p:nvPr>
        </p:nvSpPr>
        <p:spPr/>
        <p:txBody>
          <a:bodyPr/>
          <a:lstStyle/>
          <a:p>
            <a:fld id="{16C5AC08-0ACD-404A-9C9F-AB39E786C34A}" type="slidenum">
              <a:rPr lang="en-GB"/>
              <a:t>30</a:t>
            </a:fld>
            <a:endParaRPr lang="en-GB"/>
          </a:p>
        </p:txBody>
      </p:sp>
      <p:pic>
        <p:nvPicPr>
          <p:cNvPr id="8" name="Picture 7">
            <a:extLst>
              <a:ext uri="{FF2B5EF4-FFF2-40B4-BE49-F238E27FC236}">
                <a16:creationId xmlns:a16="http://schemas.microsoft.com/office/drawing/2014/main" id="{1A4B08CA-7A97-B3D3-FE4F-B848C1C005B8}"/>
              </a:ext>
            </a:extLst>
          </p:cNvPr>
          <p:cNvPicPr>
            <a:picLocks noChangeAspect="1"/>
          </p:cNvPicPr>
          <p:nvPr/>
        </p:nvPicPr>
        <p:blipFill>
          <a:blip r:embed="rId3"/>
          <a:srcRect/>
          <a:stretch/>
        </p:blipFill>
        <p:spPr>
          <a:xfrm>
            <a:off x="5935198" y="1011300"/>
            <a:ext cx="6015502" cy="5846699"/>
          </a:xfrm>
          <a:prstGeom prst="rect">
            <a:avLst/>
          </a:prstGeom>
        </p:spPr>
      </p:pic>
    </p:spTree>
    <p:extLst>
      <p:ext uri="{BB962C8B-B14F-4D97-AF65-F5344CB8AC3E}">
        <p14:creationId xmlns:p14="http://schemas.microsoft.com/office/powerpoint/2010/main" val="2751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fill="hold" grpId="1" nodeType="withEffect">
                                  <p:stCondLst>
                                    <p:cond delay="0"/>
                                  </p:stCondLst>
                                  <p:childTnLst>
                                    <p:animMotion origin="layout" path="M 2.08333E-7 -3.7037E-6 C -0.01784 0.00949 -0.02474 0.06297 -0.01563 0.11945 C -0.00508 0.18565 0.0151 0.20139 0.02617 0.20695 L 0.04089 0.21042 C 0.0526 0.21551 0.07266 0.23311 0.0849 0.30857 C 0.09258 0.35602 0.08685 0.41829 0.06914 0.42755 C 0.05104 0.43635 0.02773 0.38936 0.02018 0.34121 C 0.00781 0.26574 0.02005 0.23218 0.02786 0.21736 L 0.03919 0.20024 C 0.04766 0.18519 0.05977 0.15278 0.04896 0.08611 C 0.03984 0.02963 0.01797 -0.00879 2.08333E-7 -3.7037E-6 Z " pathEditMode="relative" rAng="4440000" ptsTypes="AAAAAAAAAAA">
                                      <p:cBhvr>
                                        <p:cTn id="6" dur="215000" fill="hold"/>
                                        <p:tgtEl>
                                          <p:spTgt spid="11"/>
                                        </p:tgtEl>
                                        <p:attrNameLst>
                                          <p:attrName>ppt_x</p:attrName>
                                          <p:attrName>ppt_y</p:attrName>
                                        </p:attrNameLst>
                                      </p:cBhvr>
                                      <p:rCtr x="3464" y="21366"/>
                                    </p:animMotion>
                                  </p:childTnLst>
                                </p:cTn>
                              </p:par>
                              <p:par>
                                <p:cTn id="7" presetID="0" presetClass="path" presetSubtype="0" repeatCount="indefinite" decel="50000" fill="hold" grpId="1" nodeType="withEffect">
                                  <p:stCondLst>
                                    <p:cond delay="0"/>
                                  </p:stCondLst>
                                  <p:childTnLst>
                                    <p:animMotion origin="layout" path="M 0 0 C 0.00195 0.00046 0.0039 0.0007 0.00586 0.00139 C 0.0069 0.00185 0.00794 0.00255 0.00911 0.00278 C 0.01041 0.00347 0.01185 0.00394 0.01328 0.0044 L 0.01979 0.01019 C 0.02096 0.01111 0.02213 0.01204 0.02317 0.0132 C 0.02396 0.01412 0.02474 0.01528 0.02565 0.01597 C 0.0289 0.01921 0.03203 0.02246 0.03554 0.02477 C 0.03685 0.02593 0.03828 0.02662 0.03958 0.02778 C 0.04179 0.02963 0.04401 0.03171 0.04622 0.03357 L 0.04948 0.03658 C 0.05065 0.0375 0.05182 0.0382 0.05273 0.03959 C 0.05534 0.04236 0.0556 0.04306 0.05859 0.04537 C 0.05937 0.04607 0.06028 0.0463 0.06106 0.04676 C 0.07031 0.0544 0.06445 0.05139 0.07096 0.05417 C 0.0763 0.06065 0.07057 0.05417 0.07591 0.05857 C 0.08606 0.06667 0.07916 0.0625 0.08489 0.06597 C 0.0858 0.0669 0.08646 0.06806 0.08737 0.06875 C 0.08841 0.06968 0.08958 0.06968 0.09075 0.07037 C 0.09153 0.0706 0.09245 0.07107 0.09323 0.07176 C 0.0987 0.07593 0.0944 0.07361 0.10065 0.07917 C 0.10143 0.07986 0.10234 0.07986 0.10312 0.08056 C 0.1039 0.08125 0.10468 0.08264 0.1056 0.08357 C 0.10768 0.08565 0.10989 0.08727 0.11211 0.08935 C 0.11328 0.09028 0.11432 0.09144 0.11549 0.09236 C 0.11679 0.09329 0.11823 0.09398 0.11953 0.09514 C 0.1207 0.0963 0.12161 0.09838 0.12291 0.09954 C 0.12409 0.10093 0.12565 0.10139 0.12695 0.10255 C 0.12838 0.10371 0.12968 0.10556 0.13112 0.10695 C 0.13893 0.11459 0.12929 0.10463 0.13854 0.11273 C 0.1457 0.11921 0.13958 0.11574 0.14596 0.11875 C 0.147 0.11968 0.14804 0.12084 0.14922 0.12153 C 0.15117 0.12292 0.15468 0.12361 0.15664 0.12454 C 0.16237 0.12732 0.16002 0.12709 0.16484 0.12894 C 0.1707 0.13102 0.17278 0.13079 0.17968 0.13195 L 0.225 0.13033 C 0.22643 0.13033 0.22773 0.1294 0.22916 0.12894 C 0.23112 0.12824 0.23307 0.12801 0.23489 0.12755 C 0.23711 0.12662 0.23932 0.125 0.24153 0.12454 C 0.24349 0.12408 0.24544 0.12361 0.24726 0.12315 L 0.25963 0.11875 C 0.26106 0.11759 0.26237 0.11667 0.2638 0.11574 C 0.26536 0.11459 0.26718 0.11389 0.26875 0.11273 C 0.27005 0.11181 0.27148 0.11065 0.27291 0.10996 C 0.27396 0.10926 0.27513 0.10903 0.27617 0.10834 C 0.27695 0.10787 0.27786 0.10741 0.27864 0.10695 C 0.28034 0.10486 0.28177 0.10232 0.28359 0.10116 C 0.28489 0.1 0.28633 0.09931 0.28776 0.09815 C 0.2888 0.09722 0.28984 0.09607 0.29101 0.09514 C 0.29205 0.09445 0.29323 0.09421 0.29427 0.09375 C 0.29596 0.09283 0.29752 0.09167 0.29922 0.09074 L 0.30169 0.08935 C 0.30885 0.08102 0.29987 0.09097 0.30664 0.08496 C 0.30755 0.08426 0.3082 0.08287 0.30911 0.08195 C 0.30989 0.08125 0.3108 0.08125 0.31159 0.08056 C 0.31406 0.07871 0.31536 0.07732 0.31731 0.07477 C 0.31849 0.07315 0.31966 0.07199 0.3207 0.07037 C 0.32135 0.06898 0.32174 0.06736 0.32226 0.06597 C 0.32317 0.06389 0.32409 0.06204 0.32474 0.05996 C 0.32565 0.05764 0.32643 0.05509 0.32721 0.05278 C 0.32799 0.0507 0.3289 0.04884 0.32968 0.04676 C 0.3306 0.04445 0.33138 0.0419 0.33216 0.03959 C 0.33294 0.0375 0.33385 0.03565 0.33463 0.03357 C 0.33606 0.02986 0.33737 0.0257 0.3388 0.02199 C 0.3401 0.01852 0.34166 0.01528 0.34297 0.01158 C 0.34375 0.00926 0.34453 0.00671 0.34544 0.0044 C 0.34635 0.00185 0.34765 -0.00046 0.3487 -0.00301 C 0.35195 -0.01111 0.35039 -0.00856 0.35286 -0.0162 C 0.35377 -0.01921 0.35586 -0.02384 0.3569 -0.02639 C 0.35846 -0.03449 0.3569 -0.02801 0.36106 -0.03819 C 0.36224 -0.04097 0.36328 -0.04398 0.36432 -0.04699 C 0.36484 -0.04838 0.36523 -0.05 0.36601 -0.05139 C 0.36679 -0.05278 0.36784 -0.05393 0.36849 -0.05579 C 0.36914 -0.05741 0.3694 -0.05972 0.37018 -0.06157 C 0.3737 -0.07129 0.37278 -0.06643 0.37669 -0.07477 C 0.37734 -0.07616 0.37773 -0.07778 0.37838 -0.07916 C 0.37916 -0.08125 0.38008 -0.0831 0.38086 -0.08495 C 0.38203 -0.08796 0.38411 -0.09375 0.38411 -0.09375 C 0.38437 -0.09583 0.38463 -0.09768 0.38489 -0.09977 C 0.38515 -0.10116 0.38554 -0.10254 0.3858 -0.10416 C 0.3875 -0.11898 0.38528 -0.10972 0.38828 -0.12014 C 0.38854 -0.12222 0.38867 -0.1243 0.38906 -0.12616 C 0.38945 -0.12778 0.39023 -0.12893 0.39075 -0.13055 C 0.39192 -0.13426 0.39297 -0.13819 0.39401 -0.14213 C 0.39453 -0.14421 0.39479 -0.14653 0.3957 -0.14815 C 0.39648 -0.14954 0.39739 -0.15069 0.39817 -0.15254 C 0.4039 -0.16574 0.39935 -0.15694 0.40312 -0.16574 C 0.4039 -0.16759 0.40481 -0.16944 0.4056 -0.17153 C 0.4112 -0.1875 0.40273 -0.16666 0.40963 -0.1831 C 0.41224 -0.19699 0.40781 -0.17407 0.41302 -0.19491 C 0.41341 -0.19676 0.41328 -0.19907 0.4138 -0.20069 C 0.41445 -0.20301 0.41562 -0.20463 0.41627 -0.20671 C 0.41758 -0.21041 0.4181 -0.21481 0.41953 -0.21829 C 0.42409 -0.22916 0.42005 -0.21921 0.42448 -0.23148 C 0.42552 -0.23449 0.42682 -0.23727 0.42786 -0.24028 C 0.42877 -0.24352 0.42929 -0.24745 0.43034 -0.25069 C 0.43125 -0.2537 0.43255 -0.25648 0.43359 -0.25949 C 0.4345 -0.2618 0.43515 -0.26435 0.43606 -0.26666 C 0.43711 -0.26921 0.43828 -0.27153 0.43932 -0.27407 C 0.44023 -0.27639 0.44088 -0.27916 0.44179 -0.28148 C 0.44648 -0.29282 0.44609 -0.2919 0.45013 -0.29907 C 0.4526 -0.31227 0.4487 -0.2912 0.45169 -0.31065 C 0.45221 -0.31366 0.45234 -0.3169 0.45338 -0.31944 L 0.45508 -0.32384 C 0.4556 -0.32778 0.45547 -0.33217 0.45664 -0.33565 C 0.45833 -0.34004 0.45872 -0.34074 0.45989 -0.34583 C 0.46002 -0.34629 0.46484 -0.36829 0.46575 -0.37083 C 0.4694 -0.38241 0.46927 -0.38079 0.47226 -0.39421 C 0.47317 -0.39815 0.47383 -0.40208 0.47474 -0.40602 C 0.47721 -0.41551 0.47942 -0.42129 0.48216 -0.43079 C 0.48685 -0.44653 0.48567 -0.44491 0.49127 -0.46018 C 0.49531 -0.47106 0.49948 -0.48171 0.50364 -0.49236 C 0.50612 -0.49884 0.50885 -0.50486 0.51106 -0.51134 C 0.52044 -0.54004 0.51276 -0.51852 0.52265 -0.54213 C 0.5276 -0.5544 0.53242 -0.56666 0.5375 -0.57893 C 0.53906 -0.58287 0.54049 -0.58704 0.54231 -0.59051 C 0.54453 -0.59444 0.54687 -0.59815 0.54896 -0.60231 C 0.56471 -0.63217 0.54856 -0.60301 0.55963 -0.62268 C 0.56028 -0.62569 0.5608 -0.6287 0.56133 -0.63148 C 0.56198 -0.63541 0.56224 -0.63958 0.56302 -0.64329 C 0.56419 -0.64977 0.5681 -0.66296 0.56953 -0.66829 C 0.57356 -0.68194 0.57864 -0.70185 0.58437 -0.71204 C 0.58802 -0.71829 0.59127 -0.72523 0.59518 -0.73102 C 0.5987 -0.73634 0.60169 -0.74329 0.60586 -0.74722 C 0.61836 -0.7581 0.60273 -0.74444 0.61653 -0.75602 C 0.61823 -0.75717 0.61979 -0.75926 0.62148 -0.76041 C 0.62526 -0.76273 0.62916 -0.76435 0.63307 -0.7662 C 0.6487 -0.77315 0.64166 -0.77106 0.65364 -0.77338 C 0.65586 -0.77454 0.65794 -0.77592 0.66028 -0.77639 C 0.67409 -0.77893 0.68489 -0.77778 0.69896 -0.77639 C 0.7026 -0.77616 0.70612 -0.77546 0.70963 -0.775 C 0.71888 -0.77199 0.73724 -0.76713 0.74843 -0.7618 C 0.75065 -0.76065 0.76627 -0.75301 0.77148 -0.74861 C 0.77356 -0.74699 0.77539 -0.74467 0.77734 -0.74282 C 0.7789 -0.7412 0.78073 -0.74028 0.78229 -0.73842 C 0.78515 -0.73472 0.78776 -0.73055 0.79049 -0.72662 C 0.79349 -0.72222 0.79622 -0.71898 0.7987 -0.71342 C 0.80065 -0.70926 0.80338 -0.70092 0.80442 -0.69583 C 0.80521 -0.69259 0.8056 -0.68912 0.80612 -0.68565 C 0.80729 -0.67778 0.80937 -0.66227 0.80937 -0.66227 C 0.81041 -0.62361 0.81093 -0.62291 0.80937 -0.57731 C 0.80911 -0.56736 0.80677 -0.5412 0.80612 -0.53055 C 0.80573 -0.52454 0.80573 -0.51875 0.80534 -0.51296 C 0.80481 -0.50648 0.80403 -0.50023 0.80364 -0.49375 C 0.80299 -0.48264 0.80312 -0.47129 0.80195 -0.46018 C 0.80143 -0.45486 0.80091 -0.4493 0.80039 -0.44398 C 0.79896 -0.43125 0.7983 -0.4294 0.797 -0.4162 C 0.79557 -0.40023 0.79726 -0.41412 0.79453 -0.4 C 0.7944 -0.39884 0.79349 -0.39143 0.79297 -0.38981 C 0.78932 -0.37986 0.78893 -0.37824 0.78385 -0.37361 C 0.78151 -0.37176 0.77773 -0.37129 0.77565 -0.37083 C 0.77487 -0.37037 0.77409 -0.36944 0.77317 -0.36921 C 0.75364 -0.3662 0.73776 -0.36852 0.71705 -0.36921 C 0.69909 -0.37384 0.72591 -0.3669 0.7039 -0.37361 C 0.70169 -0.3743 0.69948 -0.37477 0.69739 -0.37523 C 0.69544 -0.37616 0.69349 -0.37731 0.69153 -0.37801 C 0.68971 -0.3787 0.68763 -0.37893 0.6858 -0.37963 C 0.68398 -0.38032 0.67695 -0.38403 0.67513 -0.38541 C 0.67122 -0.38819 0.66745 -0.39166 0.66354 -0.39421 C 0.66133 -0.3956 0.65911 -0.39699 0.6569 -0.39861 C 0.65495 -0.4 0.65312 -0.40185 0.65117 -0.40301 C 0.64739 -0.40532 0.64349 -0.40694 0.63958 -0.40879 C 0.63776 -0.40995 0.6358 -0.41088 0.63385 -0.4118 C 0.62942 -0.41366 0.62513 -0.41666 0.6207 -0.41759 C 0.61849 -0.41805 0.61627 -0.41852 0.61406 -0.41921 C 0.61133 -0.41991 0.60859 -0.42153 0.60586 -0.42199 C 0.60013 -0.42338 0.59427 -0.42315 0.58854 -0.425 C 0.58489 -0.42616 0.56862 -0.43125 0.56211 -0.43379 C 0.55963 -0.43472 0.55716 -0.43541 0.55468 -0.4368 C 0.55117 -0.43842 0.54765 -0.44097 0.54401 -0.44259 C 0.54023 -0.44421 0.53633 -0.44514 0.53255 -0.44699 C 0.52747 -0.44954 0.52265 -0.45301 0.51771 -0.45579 C 0.51497 -0.45741 0.51211 -0.45856 0.50937 -0.46018 C 0.5069 -0.46157 0.50442 -0.46296 0.50195 -0.46458 C 0.5 -0.46574 0.49817 -0.46759 0.49622 -0.46898 C 0.49284 -0.47129 0.48815 -0.47361 0.48463 -0.47477 C 0.47513 -0.47824 0.4819 -0.47592 0.46406 -0.47916 C 0.46133 -0.47963 0.45859 -0.47963 0.45586 -0.48055 C 0.44713 -0.48379 0.45651 -0.48079 0.44271 -0.48356 C 0.42278 -0.48773 0.44661 -0.48287 0.43528 -0.48657 C 0.43307 -0.48727 0.43086 -0.4875 0.42864 -0.48796 C 0.41823 -0.49004 0.41966 -0.48935 0.40716 -0.49097 L 0.3957 -0.49236 L 0.26054 -0.49097 C 0.25547 -0.49074 0.2457 -0.48796 0.2457 -0.48796 C 0.24323 -0.48704 0.24075 -0.48588 0.23828 -0.48495 C 0.23633 -0.48449 0.23437 -0.48403 0.23242 -0.48356 C 0.23086 -0.4831 0.22916 -0.48264 0.22747 -0.48217 C 0.22617 -0.48171 0.22474 -0.48125 0.22343 -0.48055 C 0.21731 -0.47778 0.21927 -0.47731 0.21263 -0.47477 C 0.2108 -0.47407 0.20885 -0.47384 0.2069 -0.47338 C 0.20468 -0.47176 0.2026 -0.47014 0.20039 -0.46898 C 0.19817 -0.46782 0.19596 -0.46713 0.19375 -0.46597 C 0.19205 -0.46528 0.19049 -0.46389 0.1888 -0.46319 C 0.18424 -0.46065 0.17734 -0.45764 0.17226 -0.4544 C 0.15416 -0.44213 0.17187 -0.45393 0.15911 -0.44398 C 0.15638 -0.4419 0.15377 -0.43935 0.15091 -0.43819 C 0.14974 -0.43773 0.1487 -0.4375 0.14752 -0.4368 C 0.14648 -0.43588 0.14544 -0.43472 0.14427 -0.43379 C 0.14349 -0.4331 0.14258 -0.43287 0.14179 -0.43241 C 0.13463 -0.42685 0.14179 -0.43125 0.13606 -0.42801 C 0.13463 -0.42592 0.13333 -0.42384 0.1319 -0.42199 C 0.12682 -0.41597 0.1306 -0.42153 0.12617 -0.41759 C 0.11992 -0.41204 0.12409 -0.41504 0.11953 -0.41041 C 0.11263 -0.40324 0.1194 -0.41041 0.1138 -0.40602 C 0.11159 -0.40416 0.10924 -0.40254 0.10716 -0.4 C 0.10638 -0.39907 0.1056 -0.39791 0.10468 -0.39722 C 0.1039 -0.39653 0.10299 -0.39629 0.10221 -0.3956 C 0.1013 -0.39491 0.10065 -0.39352 0.09974 -0.39282 C 0.0987 -0.39166 0.09752 -0.39097 0.09648 -0.38981 C 0.09557 -0.38866 0.09492 -0.3868 0.09401 -0.38541 C 0.09297 -0.38379 0.09179 -0.38241 0.09075 -0.38102 C 0.08932 -0.3794 0.08789 -0.37824 0.08659 -0.37662 C 0.08489 -0.37477 0.08333 -0.37268 0.08164 -0.37083 C 0.07786 -0.36666 0.07317 -0.36458 0.07005 -0.35903 C 0.06562 -0.35116 0.06458 -0.34861 0.05859 -0.34143 C 0.05416 -0.33634 0.05677 -0.33981 0.05117 -0.32963 C 0.05026 -0.32824 0.04935 -0.32708 0.0487 -0.32523 C 0.04817 -0.32384 0.04765 -0.32222 0.047 -0.32083 C 0.04622 -0.31944 0.04518 -0.31829 0.04453 -0.31666 C 0.04388 -0.31481 0.04362 -0.3125 0.04297 -0.31065 C 0.04218 -0.30903 0.04114 -0.30787 0.04049 -0.30625 C 0.03463 -0.29166 0.04414 -0.30995 0.03554 -0.29467 C 0.03099 -0.27847 0.03685 -0.29676 0.03138 -0.28588 C 0.03008 -0.2831 0.02929 -0.27986 0.02812 -0.27708 C 0.02721 -0.275 0.0263 -0.27315 0.02565 -0.27106 C 0.02383 -0.26643 0.02252 -0.26111 0.0207 -0.25648 C 0.01692 -0.24768 0.01888 -0.25254 0.01484 -0.2419 C 0.01432 -0.24028 0.01367 -0.23889 0.01328 -0.2375 L 0.01159 -0.23148 C 0.00911 -0.21435 0.01302 -0.23958 0.00833 -0.21829 C 0.00781 -0.21597 0.00781 -0.21342 0.00742 -0.21111 C 0.00677 -0.20625 0.00664 -0.20648 0.00495 -0.20231 C 0.00455 -0.1993 0.00403 -0.19491 0.00338 -0.1919 C 0.00286 -0.19004 0.00221 -0.18819 0.00169 -0.18611 C 0.00143 -0.18264 0.0013 -0.17916 0.00091 -0.17592 C 0 -0.17014 -0.00078 -0.16852 -0.00248 -0.16412 C -0.00274 -0.16273 -0.003 -0.16111 -0.00326 -0.15972 C -0.00378 -0.15741 -0.00443 -0.15486 -0.00495 -0.15254 C -0.00521 -0.15046 -0.00547 -0.14861 -0.00573 -0.14653 C -0.00599 -0.14514 -0.00625 -0.14375 -0.00651 -0.14213 C -0.00677 -0.13935 -0.00703 -0.13634 -0.00742 -0.13333 C -0.00755 -0.13194 -0.00795 -0.13055 -0.00821 -0.12893 L -0.0099 -0.11736 C -0.01016 -0.11342 -0.01042 -0.10949 -0.01068 -0.10555 C -0.01094 -0.10208 -0.0112 -0.09861 -0.01146 -0.09537 C -0.01211 -0.0875 -0.01315 -0.07176 -0.01315 -0.07176 C -0.01289 -0.05764 -0.0142 -0.04305 -0.01237 -0.0294 C -0.0112 -0.02083 -0.00638 -0.01921 -0.00326 -0.01481 C -0.00209 -0.01296 -0.00104 -0.01088 0 -0.00879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
                                      <p:cBhvr>
                                        <p:cTn id="8" dur="270000" fill="hold"/>
                                        <p:tgtEl>
                                          <p:spTgt spid="10"/>
                                        </p:tgtEl>
                                        <p:attrNameLst>
                                          <p:attrName>ppt_x</p:attrName>
                                          <p:attrName>ppt_y</p:attrName>
                                        </p:attrNameLst>
                                      </p:cBhvr>
                                    </p:animMotion>
                                  </p:childTnLst>
                                </p:cTn>
                              </p:par>
                              <p:par>
                                <p:cTn id="9" presetID="6" presetClass="emph" presetSubtype="0" repeatCount="indefinite" autoRev="1" fill="hold" grpId="0" nodeType="withEffect">
                                  <p:stCondLst>
                                    <p:cond delay="0"/>
                                  </p:stCondLst>
                                  <p:childTnLst>
                                    <p:animScale>
                                      <p:cBhvr>
                                        <p:cTn id="10" dur="39000" fill="hold"/>
                                        <p:tgtEl>
                                          <p:spTgt spid="10"/>
                                        </p:tgtEl>
                                      </p:cBhvr>
                                      <p:by x="125000" y="125000"/>
                                    </p:animScale>
                                  </p:childTnLst>
                                </p:cTn>
                              </p:par>
                              <p:par>
                                <p:cTn id="11" presetID="6" presetClass="emph" presetSubtype="0" repeatCount="indefinite" autoRev="1" fill="hold" grpId="0" nodeType="withEffect">
                                  <p:stCondLst>
                                    <p:cond delay="0"/>
                                  </p:stCondLst>
                                  <p:childTnLst>
                                    <p:animScale>
                                      <p:cBhvr>
                                        <p:cTn id="12" dur="47000" fill="hold"/>
                                        <p:tgtEl>
                                          <p:spTgt spid="11"/>
                                        </p:tgtEl>
                                      </p:cBhvr>
                                      <p:by x="80000" y="80000"/>
                                    </p:animScale>
                                  </p:childTnLst>
                                </p:cTn>
                              </p:par>
                              <p:par>
                                <p:cTn id="13" presetID="6" presetClass="emph" presetSubtype="0" repeatCount="indefinite" autoRev="1" fill="hold" grpId="0" nodeType="withEffect">
                                  <p:stCondLst>
                                    <p:cond delay="0"/>
                                  </p:stCondLst>
                                  <p:childTnLst>
                                    <p:animScale>
                                      <p:cBhvr>
                                        <p:cTn id="14" dur="9000" fill="hold"/>
                                        <p:tgtEl>
                                          <p:spTgt spid="9"/>
                                        </p:tgtEl>
                                      </p:cBhvr>
                                      <p:by x="120000" y="120000"/>
                                    </p:animScale>
                                  </p:childTnLst>
                                </p:cTn>
                              </p:par>
                              <p:par>
                                <p:cTn id="15" presetID="1" presetClass="path" presetSubtype="0" repeatCount="indefinite" fill="hold" grpId="1" nodeType="withEffect">
                                  <p:stCondLst>
                                    <p:cond delay="0"/>
                                  </p:stCondLst>
                                  <p:childTnLst>
                                    <p:animMotion origin="layout" path="M 3.125E-6 4.44444E-6 C 0.01015 4.44444E-6 0.01849 0.01319 0.01849 0.02986 C 0.01849 0.04629 0.01015 0.05972 3.125E-6 0.05972 C -0.01029 0.05972 -0.01849 0.04629 -0.01849 0.02986 C -0.01849 0.01319 -0.01029 4.44444E-6 3.125E-6 4.44444E-6 Z " pathEditMode="relative" rAng="0" ptsTypes="AAAAA">
                                      <p:cBhvr>
                                        <p:cTn id="16" dur="170000" fill="hold"/>
                                        <p:tgtEl>
                                          <p:spTgt spid="9"/>
                                        </p:tgtEl>
                                        <p:attrNameLst>
                                          <p:attrName>ppt_x</p:attrName>
                                          <p:attrName>ppt_y</p:attrName>
                                        </p:attrNameLst>
                                      </p:cBhvr>
                                      <p:rCtr x="0"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B96A-DF5C-38E1-4A15-0B8D210F360D}"/>
              </a:ext>
            </a:extLst>
          </p:cNvPr>
          <p:cNvSpPr>
            <a:spLocks noGrp="1"/>
          </p:cNvSpPr>
          <p:nvPr>
            <p:ph type="title"/>
          </p:nvPr>
        </p:nvSpPr>
        <p:spPr/>
        <p:txBody>
          <a:bodyPr/>
          <a:lstStyle/>
          <a:p>
            <a:r>
              <a:rPr lang="en-US"/>
              <a:t>Activity – spot the special cause!</a:t>
            </a:r>
          </a:p>
        </p:txBody>
      </p:sp>
      <p:sp>
        <p:nvSpPr>
          <p:cNvPr id="4" name="Footer Placeholder 3">
            <a:extLst>
              <a:ext uri="{FF2B5EF4-FFF2-40B4-BE49-F238E27FC236}">
                <a16:creationId xmlns:a16="http://schemas.microsoft.com/office/drawing/2014/main" id="{CB96A2BE-C96C-BAA3-D572-CD4B7BEC45AF}"/>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3BF10550-F5A9-C92A-5166-76FE5496BC19}"/>
              </a:ext>
            </a:extLst>
          </p:cNvPr>
          <p:cNvSpPr>
            <a:spLocks noGrp="1"/>
          </p:cNvSpPr>
          <p:nvPr>
            <p:ph type="sldNum" sz="quarter" idx="12"/>
          </p:nvPr>
        </p:nvSpPr>
        <p:spPr/>
        <p:txBody>
          <a:bodyPr/>
          <a:lstStyle/>
          <a:p>
            <a:fld id="{16C5AC08-0ACD-404A-9C9F-AB39E786C34A}" type="slidenum">
              <a:rPr lang="en-GB"/>
              <a:t>31</a:t>
            </a:fld>
            <a:endParaRPr lang="en-GB"/>
          </a:p>
        </p:txBody>
      </p:sp>
      <p:sp>
        <p:nvSpPr>
          <p:cNvPr id="6" name="Text Placeholder 5">
            <a:extLst>
              <a:ext uri="{FF2B5EF4-FFF2-40B4-BE49-F238E27FC236}">
                <a16:creationId xmlns:a16="http://schemas.microsoft.com/office/drawing/2014/main" id="{DE0E8318-3488-F97E-691C-84B2E4231EE4}"/>
              </a:ext>
            </a:extLst>
          </p:cNvPr>
          <p:cNvSpPr>
            <a:spLocks noGrp="1"/>
          </p:cNvSpPr>
          <p:nvPr>
            <p:ph type="body" sz="quarter" idx="13"/>
          </p:nvPr>
        </p:nvSpPr>
        <p:spPr/>
        <p:txBody>
          <a:bodyPr/>
          <a:lstStyle/>
          <a:p>
            <a:r>
              <a:rPr lang="en-US"/>
              <a:t>Activity – spot the special cause!</a:t>
            </a:r>
          </a:p>
        </p:txBody>
      </p:sp>
      <p:graphicFrame>
        <p:nvGraphicFramePr>
          <p:cNvPr id="7" name="Content Placeholder 6">
            <a:extLst>
              <a:ext uri="{FF2B5EF4-FFF2-40B4-BE49-F238E27FC236}">
                <a16:creationId xmlns:a16="http://schemas.microsoft.com/office/drawing/2014/main" id="{404905BC-8BF4-3511-FD2E-8AD7971B6DCA}"/>
              </a:ext>
            </a:extLst>
          </p:cNvPr>
          <p:cNvGraphicFramePr>
            <a:graphicFrameLocks noGrp="1"/>
          </p:cNvGraphicFramePr>
          <p:nvPr>
            <p:ph idx="1"/>
            <p:extLst>
              <p:ext uri="{D42A27DB-BD31-4B8C-83A1-F6EECF244321}">
                <p14:modId xmlns:p14="http://schemas.microsoft.com/office/powerpoint/2010/main" val="3475343549"/>
              </p:ext>
            </p:extLst>
          </p:nvPr>
        </p:nvGraphicFramePr>
        <p:xfrm>
          <a:off x="1077913" y="1520825"/>
          <a:ext cx="10872787" cy="5019675"/>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9E59725C-C9C4-E7EE-AA94-147FEF2D1245}"/>
              </a:ext>
            </a:extLst>
          </p:cNvPr>
          <p:cNvSpPr/>
          <p:nvPr/>
        </p:nvSpPr>
        <p:spPr>
          <a:xfrm rot="507408">
            <a:off x="8175344" y="2810453"/>
            <a:ext cx="3087030" cy="826872"/>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Petrona" pitchFamily="2" charset="77"/>
            </a:endParaRPr>
          </a:p>
        </p:txBody>
      </p:sp>
      <p:pic>
        <p:nvPicPr>
          <p:cNvPr id="3" name="Picture 2">
            <a:extLst>
              <a:ext uri="{FF2B5EF4-FFF2-40B4-BE49-F238E27FC236}">
                <a16:creationId xmlns:a16="http://schemas.microsoft.com/office/drawing/2014/main" id="{66392C43-7D08-5024-55AF-363C9B457BFF}"/>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116740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B96A-DF5C-38E1-4A15-0B8D210F360D}"/>
              </a:ext>
            </a:extLst>
          </p:cNvPr>
          <p:cNvSpPr>
            <a:spLocks noGrp="1"/>
          </p:cNvSpPr>
          <p:nvPr>
            <p:ph type="title"/>
          </p:nvPr>
        </p:nvSpPr>
        <p:spPr/>
        <p:txBody>
          <a:bodyPr/>
          <a:lstStyle/>
          <a:p>
            <a:r>
              <a:rPr lang="en-US"/>
              <a:t>Activity – spot the special cause!</a:t>
            </a:r>
          </a:p>
        </p:txBody>
      </p:sp>
      <p:sp>
        <p:nvSpPr>
          <p:cNvPr id="4" name="Footer Placeholder 3">
            <a:extLst>
              <a:ext uri="{FF2B5EF4-FFF2-40B4-BE49-F238E27FC236}">
                <a16:creationId xmlns:a16="http://schemas.microsoft.com/office/drawing/2014/main" id="{CB96A2BE-C96C-BAA3-D572-CD4B7BEC45AF}"/>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3BF10550-F5A9-C92A-5166-76FE5496BC19}"/>
              </a:ext>
            </a:extLst>
          </p:cNvPr>
          <p:cNvSpPr>
            <a:spLocks noGrp="1"/>
          </p:cNvSpPr>
          <p:nvPr>
            <p:ph type="sldNum" sz="quarter" idx="12"/>
          </p:nvPr>
        </p:nvSpPr>
        <p:spPr/>
        <p:txBody>
          <a:bodyPr/>
          <a:lstStyle/>
          <a:p>
            <a:fld id="{16C5AC08-0ACD-404A-9C9F-AB39E786C34A}" type="slidenum">
              <a:rPr lang="en-GB"/>
              <a:t>32</a:t>
            </a:fld>
            <a:endParaRPr lang="en-GB"/>
          </a:p>
        </p:txBody>
      </p:sp>
      <p:sp>
        <p:nvSpPr>
          <p:cNvPr id="6" name="Text Placeholder 5">
            <a:extLst>
              <a:ext uri="{FF2B5EF4-FFF2-40B4-BE49-F238E27FC236}">
                <a16:creationId xmlns:a16="http://schemas.microsoft.com/office/drawing/2014/main" id="{DE0E8318-3488-F97E-691C-84B2E4231EE4}"/>
              </a:ext>
            </a:extLst>
          </p:cNvPr>
          <p:cNvSpPr>
            <a:spLocks noGrp="1"/>
          </p:cNvSpPr>
          <p:nvPr>
            <p:ph type="body" sz="quarter" idx="13"/>
          </p:nvPr>
        </p:nvSpPr>
        <p:spPr/>
        <p:txBody>
          <a:bodyPr/>
          <a:lstStyle/>
          <a:p>
            <a:r>
              <a:rPr lang="en-US"/>
              <a:t>Activity – spot the special cause!</a:t>
            </a:r>
          </a:p>
        </p:txBody>
      </p:sp>
      <p:pic>
        <p:nvPicPr>
          <p:cNvPr id="9" name="Content Placeholder 8">
            <a:extLst>
              <a:ext uri="{FF2B5EF4-FFF2-40B4-BE49-F238E27FC236}">
                <a16:creationId xmlns:a16="http://schemas.microsoft.com/office/drawing/2014/main" id="{6665408C-2BC3-BD47-210E-D0BE2759A0CF}"/>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7913" y="1926431"/>
            <a:ext cx="11147849" cy="4300538"/>
          </a:xfrm>
          <a:prstGeom prst="rect">
            <a:avLst/>
          </a:prstGeom>
          <a:noFill/>
        </p:spPr>
      </p:pic>
      <p:sp>
        <p:nvSpPr>
          <p:cNvPr id="10" name="Oval 9">
            <a:extLst>
              <a:ext uri="{FF2B5EF4-FFF2-40B4-BE49-F238E27FC236}">
                <a16:creationId xmlns:a16="http://schemas.microsoft.com/office/drawing/2014/main" id="{91E8D27E-28B8-9D16-D758-7A18262035A4}"/>
              </a:ext>
            </a:extLst>
          </p:cNvPr>
          <p:cNvSpPr/>
          <p:nvPr/>
        </p:nvSpPr>
        <p:spPr>
          <a:xfrm>
            <a:off x="11015506" y="4297953"/>
            <a:ext cx="661102" cy="645952"/>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Petrona" pitchFamily="2" charset="77"/>
            </a:endParaRPr>
          </a:p>
        </p:txBody>
      </p:sp>
      <p:sp>
        <p:nvSpPr>
          <p:cNvPr id="11" name="Oval 10">
            <a:extLst>
              <a:ext uri="{FF2B5EF4-FFF2-40B4-BE49-F238E27FC236}">
                <a16:creationId xmlns:a16="http://schemas.microsoft.com/office/drawing/2014/main" id="{E5DA1F75-B7C4-A50B-9C6D-759025A212B8}"/>
              </a:ext>
            </a:extLst>
          </p:cNvPr>
          <p:cNvSpPr/>
          <p:nvPr/>
        </p:nvSpPr>
        <p:spPr>
          <a:xfrm>
            <a:off x="1560955" y="4030534"/>
            <a:ext cx="661102" cy="645952"/>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Petrona" pitchFamily="2" charset="77"/>
            </a:endParaRPr>
          </a:p>
        </p:txBody>
      </p:sp>
      <p:sp>
        <p:nvSpPr>
          <p:cNvPr id="12" name="Oval 11">
            <a:extLst>
              <a:ext uri="{FF2B5EF4-FFF2-40B4-BE49-F238E27FC236}">
                <a16:creationId xmlns:a16="http://schemas.microsoft.com/office/drawing/2014/main" id="{EA273BF9-BD97-CCB5-B0F2-41E5E89E25C5}"/>
              </a:ext>
            </a:extLst>
          </p:cNvPr>
          <p:cNvSpPr/>
          <p:nvPr/>
        </p:nvSpPr>
        <p:spPr>
          <a:xfrm>
            <a:off x="2389091" y="2495032"/>
            <a:ext cx="661102" cy="645952"/>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Petrona" pitchFamily="2" charset="77"/>
            </a:endParaRPr>
          </a:p>
        </p:txBody>
      </p:sp>
      <p:pic>
        <p:nvPicPr>
          <p:cNvPr id="3" name="Picture 2">
            <a:extLst>
              <a:ext uri="{FF2B5EF4-FFF2-40B4-BE49-F238E27FC236}">
                <a16:creationId xmlns:a16="http://schemas.microsoft.com/office/drawing/2014/main" id="{D60D8856-9CDA-83D5-E360-0D1BA0941CD5}"/>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41823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B96A-DF5C-38E1-4A15-0B8D210F360D}"/>
              </a:ext>
            </a:extLst>
          </p:cNvPr>
          <p:cNvSpPr>
            <a:spLocks noGrp="1"/>
          </p:cNvSpPr>
          <p:nvPr>
            <p:ph type="title"/>
          </p:nvPr>
        </p:nvSpPr>
        <p:spPr/>
        <p:txBody>
          <a:bodyPr/>
          <a:lstStyle/>
          <a:p>
            <a:r>
              <a:rPr lang="en-US"/>
              <a:t>Activity – spot the special cause!</a:t>
            </a:r>
          </a:p>
        </p:txBody>
      </p:sp>
      <p:sp>
        <p:nvSpPr>
          <p:cNvPr id="4" name="Footer Placeholder 3">
            <a:extLst>
              <a:ext uri="{FF2B5EF4-FFF2-40B4-BE49-F238E27FC236}">
                <a16:creationId xmlns:a16="http://schemas.microsoft.com/office/drawing/2014/main" id="{CB96A2BE-C96C-BAA3-D572-CD4B7BEC45AF}"/>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3BF10550-F5A9-C92A-5166-76FE5496BC19}"/>
              </a:ext>
            </a:extLst>
          </p:cNvPr>
          <p:cNvSpPr>
            <a:spLocks noGrp="1"/>
          </p:cNvSpPr>
          <p:nvPr>
            <p:ph type="sldNum" sz="quarter" idx="12"/>
          </p:nvPr>
        </p:nvSpPr>
        <p:spPr/>
        <p:txBody>
          <a:bodyPr/>
          <a:lstStyle/>
          <a:p>
            <a:fld id="{16C5AC08-0ACD-404A-9C9F-AB39E786C34A}" type="slidenum">
              <a:rPr lang="en-GB"/>
              <a:t>33</a:t>
            </a:fld>
            <a:endParaRPr lang="en-GB"/>
          </a:p>
        </p:txBody>
      </p:sp>
      <p:sp>
        <p:nvSpPr>
          <p:cNvPr id="6" name="Text Placeholder 5">
            <a:extLst>
              <a:ext uri="{FF2B5EF4-FFF2-40B4-BE49-F238E27FC236}">
                <a16:creationId xmlns:a16="http://schemas.microsoft.com/office/drawing/2014/main" id="{DE0E8318-3488-F97E-691C-84B2E4231EE4}"/>
              </a:ext>
            </a:extLst>
          </p:cNvPr>
          <p:cNvSpPr>
            <a:spLocks noGrp="1"/>
          </p:cNvSpPr>
          <p:nvPr>
            <p:ph type="body" sz="quarter" idx="13"/>
          </p:nvPr>
        </p:nvSpPr>
        <p:spPr/>
        <p:txBody>
          <a:bodyPr/>
          <a:lstStyle/>
          <a:p>
            <a:r>
              <a:rPr lang="en-US"/>
              <a:t>Activity – spot the special cause!</a:t>
            </a:r>
          </a:p>
        </p:txBody>
      </p:sp>
      <p:pic>
        <p:nvPicPr>
          <p:cNvPr id="8" name="Picture 7">
            <a:extLst>
              <a:ext uri="{FF2B5EF4-FFF2-40B4-BE49-F238E27FC236}">
                <a16:creationId xmlns:a16="http://schemas.microsoft.com/office/drawing/2014/main" id="{8F5BED66-CE91-65AC-706E-4D64FD6095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9128" y="1929921"/>
            <a:ext cx="11153129" cy="4293557"/>
          </a:xfrm>
          <a:prstGeom prst="rect">
            <a:avLst/>
          </a:prstGeom>
          <a:noFill/>
        </p:spPr>
      </p:pic>
      <p:sp>
        <p:nvSpPr>
          <p:cNvPr id="9" name="Oval 8">
            <a:extLst>
              <a:ext uri="{FF2B5EF4-FFF2-40B4-BE49-F238E27FC236}">
                <a16:creationId xmlns:a16="http://schemas.microsoft.com/office/drawing/2014/main" id="{B1D17CED-25B8-8136-45EE-E4B8A7F3EFC7}"/>
              </a:ext>
            </a:extLst>
          </p:cNvPr>
          <p:cNvSpPr/>
          <p:nvPr/>
        </p:nvSpPr>
        <p:spPr>
          <a:xfrm>
            <a:off x="2854669" y="4180212"/>
            <a:ext cx="661102" cy="645952"/>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Petrona" pitchFamily="2" charset="77"/>
            </a:endParaRPr>
          </a:p>
        </p:txBody>
      </p:sp>
      <p:sp>
        <p:nvSpPr>
          <p:cNvPr id="10" name="Oval 9">
            <a:extLst>
              <a:ext uri="{FF2B5EF4-FFF2-40B4-BE49-F238E27FC236}">
                <a16:creationId xmlns:a16="http://schemas.microsoft.com/office/drawing/2014/main" id="{8DEB493E-4E72-38D7-6D2C-3B55BB71ACDB}"/>
              </a:ext>
            </a:extLst>
          </p:cNvPr>
          <p:cNvSpPr/>
          <p:nvPr/>
        </p:nvSpPr>
        <p:spPr>
          <a:xfrm>
            <a:off x="3714469" y="4128456"/>
            <a:ext cx="661102" cy="645952"/>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Petrona" pitchFamily="2" charset="77"/>
            </a:endParaRPr>
          </a:p>
        </p:txBody>
      </p:sp>
      <p:sp>
        <p:nvSpPr>
          <p:cNvPr id="11" name="Oval 10">
            <a:extLst>
              <a:ext uri="{FF2B5EF4-FFF2-40B4-BE49-F238E27FC236}">
                <a16:creationId xmlns:a16="http://schemas.microsoft.com/office/drawing/2014/main" id="{80D47F70-B669-4D6F-BB04-EC8FFFAE42BC}"/>
              </a:ext>
            </a:extLst>
          </p:cNvPr>
          <p:cNvSpPr/>
          <p:nvPr/>
        </p:nvSpPr>
        <p:spPr>
          <a:xfrm>
            <a:off x="7979434" y="2838086"/>
            <a:ext cx="3133438" cy="1350753"/>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Petrona" pitchFamily="2" charset="77"/>
            </a:endParaRPr>
          </a:p>
        </p:txBody>
      </p:sp>
      <p:pic>
        <p:nvPicPr>
          <p:cNvPr id="3" name="Picture 2">
            <a:extLst>
              <a:ext uri="{FF2B5EF4-FFF2-40B4-BE49-F238E27FC236}">
                <a16:creationId xmlns:a16="http://schemas.microsoft.com/office/drawing/2014/main" id="{B4580B86-9381-4AED-8DB4-90D7307DF226}"/>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117052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9E81-869A-5C70-78E5-DF547A597EC6}"/>
              </a:ext>
            </a:extLst>
          </p:cNvPr>
          <p:cNvSpPr>
            <a:spLocks noGrp="1"/>
          </p:cNvSpPr>
          <p:nvPr>
            <p:ph type="title"/>
          </p:nvPr>
        </p:nvSpPr>
        <p:spPr/>
        <p:txBody>
          <a:bodyPr/>
          <a:lstStyle/>
          <a:p>
            <a:r>
              <a:rPr lang="en-US"/>
              <a:t>A useful SPC tool – demonstration</a:t>
            </a:r>
          </a:p>
        </p:txBody>
      </p:sp>
      <p:pic>
        <p:nvPicPr>
          <p:cNvPr id="8" name="Content Placeholder 7">
            <a:extLst>
              <a:ext uri="{FF2B5EF4-FFF2-40B4-BE49-F238E27FC236}">
                <a16:creationId xmlns:a16="http://schemas.microsoft.com/office/drawing/2014/main" id="{C5607AC5-4530-868D-4D2B-00D0E06B1DA5}"/>
              </a:ext>
            </a:extLst>
          </p:cNvPr>
          <p:cNvPicPr>
            <a:picLocks noGrp="1" noChangeAspect="1"/>
          </p:cNvPicPr>
          <p:nvPr>
            <p:ph idx="1"/>
          </p:nvPr>
        </p:nvPicPr>
        <p:blipFill>
          <a:blip r:embed="rId3"/>
          <a:stretch>
            <a:fillRect/>
          </a:stretch>
        </p:blipFill>
        <p:spPr>
          <a:xfrm>
            <a:off x="922453" y="1352552"/>
            <a:ext cx="9821748" cy="6940547"/>
          </a:xfrm>
        </p:spPr>
      </p:pic>
      <p:sp>
        <p:nvSpPr>
          <p:cNvPr id="4" name="Footer Placeholder 3">
            <a:extLst>
              <a:ext uri="{FF2B5EF4-FFF2-40B4-BE49-F238E27FC236}">
                <a16:creationId xmlns:a16="http://schemas.microsoft.com/office/drawing/2014/main" id="{603B8FD2-C8E3-0329-D5F8-4EB49F3DC0E4}"/>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8BF763D2-8092-CC10-3DE6-573FFD9CFF8A}"/>
              </a:ext>
            </a:extLst>
          </p:cNvPr>
          <p:cNvSpPr>
            <a:spLocks noGrp="1"/>
          </p:cNvSpPr>
          <p:nvPr>
            <p:ph type="sldNum" sz="quarter" idx="12"/>
          </p:nvPr>
        </p:nvSpPr>
        <p:spPr/>
        <p:txBody>
          <a:bodyPr/>
          <a:lstStyle/>
          <a:p>
            <a:fld id="{16C5AC08-0ACD-404A-9C9F-AB39E786C34A}" type="slidenum">
              <a:rPr lang="en-GB"/>
              <a:t>34</a:t>
            </a:fld>
            <a:endParaRPr lang="en-GB"/>
          </a:p>
        </p:txBody>
      </p:sp>
      <p:sp>
        <p:nvSpPr>
          <p:cNvPr id="6" name="Text Placeholder 5">
            <a:extLst>
              <a:ext uri="{FF2B5EF4-FFF2-40B4-BE49-F238E27FC236}">
                <a16:creationId xmlns:a16="http://schemas.microsoft.com/office/drawing/2014/main" id="{C1233A43-102A-94CF-1C85-DA5DAF30814B}"/>
              </a:ext>
            </a:extLst>
          </p:cNvPr>
          <p:cNvSpPr>
            <a:spLocks noGrp="1"/>
          </p:cNvSpPr>
          <p:nvPr>
            <p:ph type="body" sz="quarter" idx="13"/>
          </p:nvPr>
        </p:nvSpPr>
        <p:spPr/>
        <p:txBody>
          <a:bodyPr/>
          <a:lstStyle/>
          <a:p>
            <a:r>
              <a:rPr lang="en-US"/>
              <a:t>A useful SPC tool – demonstration</a:t>
            </a:r>
          </a:p>
        </p:txBody>
      </p:sp>
      <p:pic>
        <p:nvPicPr>
          <p:cNvPr id="3" name="Picture 2">
            <a:extLst>
              <a:ext uri="{FF2B5EF4-FFF2-40B4-BE49-F238E27FC236}">
                <a16:creationId xmlns:a16="http://schemas.microsoft.com/office/drawing/2014/main" id="{58CAF146-D7F0-2EB0-EC20-8F1CC18278D8}"/>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141020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48FD3-D928-67AB-B39A-3211E572CD48}"/>
              </a:ext>
            </a:extLst>
          </p:cNvPr>
          <p:cNvSpPr>
            <a:spLocks noGrp="1"/>
          </p:cNvSpPr>
          <p:nvPr>
            <p:ph type="title"/>
          </p:nvPr>
        </p:nvSpPr>
        <p:spPr/>
        <p:txBody>
          <a:bodyPr/>
          <a:lstStyle/>
          <a:p>
            <a:r>
              <a:rPr lang="en-US"/>
              <a:t>SPC</a:t>
            </a:r>
          </a:p>
        </p:txBody>
      </p:sp>
      <p:sp>
        <p:nvSpPr>
          <p:cNvPr id="4" name="Footer Placeholder 3">
            <a:extLst>
              <a:ext uri="{FF2B5EF4-FFF2-40B4-BE49-F238E27FC236}">
                <a16:creationId xmlns:a16="http://schemas.microsoft.com/office/drawing/2014/main" id="{DDE5FE3D-CC25-2157-8C09-ABBE59B99D8B}"/>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D9D8D546-13A9-21FD-B16B-D1DF8097D6C3}"/>
              </a:ext>
            </a:extLst>
          </p:cNvPr>
          <p:cNvSpPr>
            <a:spLocks noGrp="1"/>
          </p:cNvSpPr>
          <p:nvPr>
            <p:ph type="sldNum" sz="quarter" idx="12"/>
          </p:nvPr>
        </p:nvSpPr>
        <p:spPr/>
        <p:txBody>
          <a:bodyPr/>
          <a:lstStyle/>
          <a:p>
            <a:fld id="{16C5AC08-0ACD-404A-9C9F-AB39E786C34A}" type="slidenum">
              <a:rPr lang="en-GB"/>
              <a:t>35</a:t>
            </a:fld>
            <a:endParaRPr lang="en-GB"/>
          </a:p>
        </p:txBody>
      </p:sp>
      <p:sp>
        <p:nvSpPr>
          <p:cNvPr id="6" name="Text Placeholder 5">
            <a:extLst>
              <a:ext uri="{FF2B5EF4-FFF2-40B4-BE49-F238E27FC236}">
                <a16:creationId xmlns:a16="http://schemas.microsoft.com/office/drawing/2014/main" id="{4FEF3177-F98B-C2B9-34DD-616C6CB93A0A}"/>
              </a:ext>
            </a:extLst>
          </p:cNvPr>
          <p:cNvSpPr>
            <a:spLocks noGrp="1"/>
          </p:cNvSpPr>
          <p:nvPr>
            <p:ph type="body" sz="quarter" idx="13"/>
          </p:nvPr>
        </p:nvSpPr>
        <p:spPr/>
        <p:txBody>
          <a:bodyPr/>
          <a:lstStyle/>
          <a:p>
            <a:r>
              <a:rPr lang="en-US"/>
              <a:t>SPC</a:t>
            </a:r>
          </a:p>
        </p:txBody>
      </p:sp>
      <p:pic>
        <p:nvPicPr>
          <p:cNvPr id="7" name="Content Placeholder 6">
            <a:extLst>
              <a:ext uri="{FF2B5EF4-FFF2-40B4-BE49-F238E27FC236}">
                <a16:creationId xmlns:a16="http://schemas.microsoft.com/office/drawing/2014/main" id="{FBF54628-AB0D-7C31-4029-D7A4034F21C0}"/>
              </a:ext>
            </a:extLst>
          </p:cNvPr>
          <p:cNvPicPr>
            <a:picLocks noGrp="1" noChangeAspect="1"/>
          </p:cNvPicPr>
          <p:nvPr>
            <p:ph idx="1"/>
          </p:nvPr>
        </p:nvPicPr>
        <p:blipFill>
          <a:blip r:embed="rId3"/>
          <a:stretch>
            <a:fillRect/>
          </a:stretch>
        </p:blipFill>
        <p:spPr>
          <a:xfrm>
            <a:off x="1063054" y="1520825"/>
            <a:ext cx="10459591" cy="5099050"/>
          </a:xfrm>
          <a:prstGeom prst="rect">
            <a:avLst/>
          </a:prstGeom>
        </p:spPr>
      </p:pic>
    </p:spTree>
    <p:extLst>
      <p:ext uri="{BB962C8B-B14F-4D97-AF65-F5344CB8AC3E}">
        <p14:creationId xmlns:p14="http://schemas.microsoft.com/office/powerpoint/2010/main" val="1705877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639C-C47F-32A1-AA99-D194FD0CFA37}"/>
              </a:ext>
            </a:extLst>
          </p:cNvPr>
          <p:cNvSpPr>
            <a:spLocks noGrp="1"/>
          </p:cNvSpPr>
          <p:nvPr>
            <p:ph type="title"/>
          </p:nvPr>
        </p:nvSpPr>
        <p:spPr/>
        <p:txBody>
          <a:bodyPr/>
          <a:lstStyle/>
          <a:p>
            <a:r>
              <a:rPr lang="en-US"/>
              <a:t>A useful SPC tool – demonstration</a:t>
            </a:r>
          </a:p>
        </p:txBody>
      </p:sp>
      <p:sp>
        <p:nvSpPr>
          <p:cNvPr id="4" name="Footer Placeholder 3">
            <a:extLst>
              <a:ext uri="{FF2B5EF4-FFF2-40B4-BE49-F238E27FC236}">
                <a16:creationId xmlns:a16="http://schemas.microsoft.com/office/drawing/2014/main" id="{C2E998E2-EEED-24A5-643D-6178023980A9}"/>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B504173E-9430-0EA2-3883-2E0A72D7F24B}"/>
              </a:ext>
            </a:extLst>
          </p:cNvPr>
          <p:cNvSpPr>
            <a:spLocks noGrp="1"/>
          </p:cNvSpPr>
          <p:nvPr>
            <p:ph type="sldNum" sz="quarter" idx="12"/>
          </p:nvPr>
        </p:nvSpPr>
        <p:spPr/>
        <p:txBody>
          <a:bodyPr/>
          <a:lstStyle/>
          <a:p>
            <a:fld id="{16C5AC08-0ACD-404A-9C9F-AB39E786C34A}" type="slidenum">
              <a:rPr lang="en-GB"/>
              <a:t>36</a:t>
            </a:fld>
            <a:endParaRPr lang="en-GB"/>
          </a:p>
        </p:txBody>
      </p:sp>
      <p:sp>
        <p:nvSpPr>
          <p:cNvPr id="6" name="Text Placeholder 5">
            <a:extLst>
              <a:ext uri="{FF2B5EF4-FFF2-40B4-BE49-F238E27FC236}">
                <a16:creationId xmlns:a16="http://schemas.microsoft.com/office/drawing/2014/main" id="{C19D730F-94D2-9667-3DDC-03129A6DB154}"/>
              </a:ext>
            </a:extLst>
          </p:cNvPr>
          <p:cNvSpPr>
            <a:spLocks noGrp="1"/>
          </p:cNvSpPr>
          <p:nvPr>
            <p:ph type="body" sz="quarter" idx="13"/>
          </p:nvPr>
        </p:nvSpPr>
        <p:spPr/>
        <p:txBody>
          <a:bodyPr/>
          <a:lstStyle/>
          <a:p>
            <a:r>
              <a:rPr lang="en-US"/>
              <a:t>A useful SPC tool – demonstration</a:t>
            </a:r>
          </a:p>
        </p:txBody>
      </p:sp>
      <p:pic>
        <p:nvPicPr>
          <p:cNvPr id="7" name="Content Placeholder 6">
            <a:extLst>
              <a:ext uri="{FF2B5EF4-FFF2-40B4-BE49-F238E27FC236}">
                <a16:creationId xmlns:a16="http://schemas.microsoft.com/office/drawing/2014/main" id="{08CA0780-BCE7-385F-5B9F-FF31E93B610D}"/>
              </a:ext>
            </a:extLst>
          </p:cNvPr>
          <p:cNvPicPr>
            <a:picLocks noGrp="1" noChangeAspect="1"/>
          </p:cNvPicPr>
          <p:nvPr>
            <p:ph idx="1"/>
          </p:nvPr>
        </p:nvPicPr>
        <p:blipFill>
          <a:blip r:embed="rId3"/>
          <a:stretch>
            <a:fillRect/>
          </a:stretch>
        </p:blipFill>
        <p:spPr>
          <a:xfrm>
            <a:off x="1075327" y="1520825"/>
            <a:ext cx="7211305" cy="5095875"/>
          </a:xfrm>
          <a:prstGeom prst="rect">
            <a:avLst/>
          </a:prstGeom>
        </p:spPr>
      </p:pic>
      <p:sp>
        <p:nvSpPr>
          <p:cNvPr id="9" name="TextBox 8">
            <a:extLst>
              <a:ext uri="{FF2B5EF4-FFF2-40B4-BE49-F238E27FC236}">
                <a16:creationId xmlns:a16="http://schemas.microsoft.com/office/drawing/2014/main" id="{AEAE0BF3-580D-E159-4BD7-8BC4CE6124B3}"/>
              </a:ext>
            </a:extLst>
          </p:cNvPr>
          <p:cNvSpPr txBox="1"/>
          <p:nvPr/>
        </p:nvSpPr>
        <p:spPr>
          <a:xfrm>
            <a:off x="8620124" y="6280919"/>
            <a:ext cx="3419771" cy="577081"/>
          </a:xfrm>
          <a:prstGeom prst="rect">
            <a:avLst/>
          </a:prstGeom>
          <a:noFill/>
        </p:spPr>
        <p:txBody>
          <a:bodyPr wrap="square">
            <a:spAutoFit/>
          </a:bodyPr>
          <a:lstStyle/>
          <a:p>
            <a:r>
              <a:rPr lang="en-GB" sz="1050" dirty="0">
                <a:latin typeface="DM Sans" pitchFamily="2" charset="77"/>
              </a:rPr>
              <a:t>Access the tool: </a:t>
            </a:r>
            <a:r>
              <a:rPr lang="en-GB" sz="1050" dirty="0">
                <a:latin typeface="DM Sans" pitchFamily="2" charset="77"/>
                <a:hlinkClick r:id="rId4"/>
              </a:rPr>
              <a:t>https://future.nhs.uk/MDC/groupHome </a:t>
            </a:r>
            <a:endParaRPr lang="en-GB" sz="1050" dirty="0">
              <a:latin typeface="DM Sans" pitchFamily="2" charset="77"/>
            </a:endParaRPr>
          </a:p>
          <a:p>
            <a:endParaRPr lang="en-GB" sz="1050" dirty="0">
              <a:latin typeface="DM Sans" pitchFamily="2" charset="77"/>
            </a:endParaRPr>
          </a:p>
        </p:txBody>
      </p:sp>
    </p:spTree>
    <p:extLst>
      <p:ext uri="{BB962C8B-B14F-4D97-AF65-F5344CB8AC3E}">
        <p14:creationId xmlns:p14="http://schemas.microsoft.com/office/powerpoint/2010/main" val="2271337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0DF3-E967-F1C9-C255-EEF978CFD6FB}"/>
              </a:ext>
            </a:extLst>
          </p:cNvPr>
          <p:cNvSpPr>
            <a:spLocks noGrp="1"/>
          </p:cNvSpPr>
          <p:nvPr>
            <p:ph type="title"/>
          </p:nvPr>
        </p:nvSpPr>
        <p:spPr/>
        <p:txBody>
          <a:bodyPr/>
          <a:lstStyle/>
          <a:p>
            <a:r>
              <a:rPr lang="en-US"/>
              <a:t>Reflections on NHS SPC Tool</a:t>
            </a:r>
          </a:p>
        </p:txBody>
      </p:sp>
      <p:sp>
        <p:nvSpPr>
          <p:cNvPr id="4" name="Footer Placeholder 3">
            <a:extLst>
              <a:ext uri="{FF2B5EF4-FFF2-40B4-BE49-F238E27FC236}">
                <a16:creationId xmlns:a16="http://schemas.microsoft.com/office/drawing/2014/main" id="{8D4B1008-F199-23C4-E646-C0DD7D2FDB8E}"/>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B74B7BFC-399B-B6A8-3770-AA496686FB5F}"/>
              </a:ext>
            </a:extLst>
          </p:cNvPr>
          <p:cNvSpPr>
            <a:spLocks noGrp="1"/>
          </p:cNvSpPr>
          <p:nvPr>
            <p:ph type="sldNum" sz="quarter" idx="12"/>
          </p:nvPr>
        </p:nvSpPr>
        <p:spPr/>
        <p:txBody>
          <a:bodyPr/>
          <a:lstStyle/>
          <a:p>
            <a:fld id="{16C5AC08-0ACD-404A-9C9F-AB39E786C34A}" type="slidenum">
              <a:rPr lang="en-GB"/>
              <a:t>37</a:t>
            </a:fld>
            <a:endParaRPr lang="en-GB"/>
          </a:p>
        </p:txBody>
      </p:sp>
      <p:sp>
        <p:nvSpPr>
          <p:cNvPr id="6" name="Text Placeholder 5">
            <a:extLst>
              <a:ext uri="{FF2B5EF4-FFF2-40B4-BE49-F238E27FC236}">
                <a16:creationId xmlns:a16="http://schemas.microsoft.com/office/drawing/2014/main" id="{23CD7A59-A82A-CC43-4113-1D32594ECBB8}"/>
              </a:ext>
            </a:extLst>
          </p:cNvPr>
          <p:cNvSpPr>
            <a:spLocks noGrp="1"/>
          </p:cNvSpPr>
          <p:nvPr>
            <p:ph type="body" sz="quarter" idx="13"/>
          </p:nvPr>
        </p:nvSpPr>
        <p:spPr/>
        <p:txBody>
          <a:bodyPr/>
          <a:lstStyle/>
          <a:p>
            <a:r>
              <a:rPr lang="en-US"/>
              <a:t>Reflections on NHS SPC Tool</a:t>
            </a:r>
          </a:p>
        </p:txBody>
      </p:sp>
      <p:grpSp>
        <p:nvGrpSpPr>
          <p:cNvPr id="17" name="Group 16">
            <a:extLst>
              <a:ext uri="{FF2B5EF4-FFF2-40B4-BE49-F238E27FC236}">
                <a16:creationId xmlns:a16="http://schemas.microsoft.com/office/drawing/2014/main" id="{4F7F004F-D6CF-7AD1-2644-7DC5C6633B2F}"/>
              </a:ext>
            </a:extLst>
          </p:cNvPr>
          <p:cNvGrpSpPr/>
          <p:nvPr/>
        </p:nvGrpSpPr>
        <p:grpSpPr>
          <a:xfrm>
            <a:off x="3302265" y="1520825"/>
            <a:ext cx="1982219" cy="4244975"/>
            <a:chOff x="4838544" y="1520825"/>
            <a:chExt cx="3332162" cy="4244975"/>
          </a:xfrm>
          <a:solidFill>
            <a:schemeClr val="bg2"/>
          </a:solidFill>
        </p:grpSpPr>
        <p:sp>
          <p:nvSpPr>
            <p:cNvPr id="18" name="TextBox 17">
              <a:extLst>
                <a:ext uri="{FF2B5EF4-FFF2-40B4-BE49-F238E27FC236}">
                  <a16:creationId xmlns:a16="http://schemas.microsoft.com/office/drawing/2014/main" id="{98AF7121-6055-F332-2686-0D3C310CE584}"/>
                </a:ext>
              </a:extLst>
            </p:cNvPr>
            <p:cNvSpPr txBox="1"/>
            <p:nvPr/>
          </p:nvSpPr>
          <p:spPr>
            <a:xfrm>
              <a:off x="4838544" y="1520825"/>
              <a:ext cx="3332162" cy="4244975"/>
            </a:xfrm>
            <a:prstGeom prst="roundRect">
              <a:avLst>
                <a:gd name="adj" fmla="val 5458"/>
              </a:avLst>
            </a:prstGeom>
            <a:grpFill/>
          </p:spPr>
          <p:txBody>
            <a:bodyPr wrap="square" tIns="180000" bIns="46800" rtlCol="0">
              <a:noAutofit/>
            </a:bodyPr>
            <a:lstStyle/>
            <a:p>
              <a:pPr algn="ctr">
                <a:spcAft>
                  <a:spcPts val="15000"/>
                </a:spcAft>
              </a:pPr>
              <a:r>
                <a:rPr lang="en-US" sz="4200" b="1">
                  <a:solidFill>
                    <a:schemeClr val="accent1"/>
                  </a:solidFill>
                  <a:latin typeface="DM Sans" pitchFamily="2" charset="77"/>
                </a:rPr>
                <a:t>+</a:t>
              </a:r>
            </a:p>
            <a:p>
              <a:pPr algn="ctr">
                <a:spcAft>
                  <a:spcPts val="15000"/>
                </a:spcAft>
              </a:pPr>
              <a:r>
                <a:rPr lang="en-US" sz="1950" b="1">
                  <a:solidFill>
                    <a:schemeClr val="accent1"/>
                  </a:solidFill>
                  <a:latin typeface="DM Sans" pitchFamily="2" charset="77"/>
                </a:rPr>
                <a:t>Great for consistent data</a:t>
              </a:r>
            </a:p>
          </p:txBody>
        </p:sp>
        <p:pic>
          <p:nvPicPr>
            <p:cNvPr id="19" name="Picture 18">
              <a:extLst>
                <a:ext uri="{FF2B5EF4-FFF2-40B4-BE49-F238E27FC236}">
                  <a16:creationId xmlns:a16="http://schemas.microsoft.com/office/drawing/2014/main" id="{C93733E4-951D-DBFF-5071-D421110DC58D}"/>
                </a:ext>
              </a:extLst>
            </p:cNvPr>
            <p:cNvPicPr>
              <a:picLocks noChangeAspect="1"/>
            </p:cNvPicPr>
            <p:nvPr/>
          </p:nvPicPr>
          <p:blipFill>
            <a:blip r:embed="rId3"/>
            <a:srcRect/>
            <a:stretch/>
          </p:blipFill>
          <p:spPr>
            <a:xfrm>
              <a:off x="5971999" y="2623991"/>
              <a:ext cx="1414730" cy="832633"/>
            </a:xfrm>
            <a:prstGeom prst="rect">
              <a:avLst/>
            </a:prstGeom>
            <a:grpFill/>
          </p:spPr>
        </p:pic>
      </p:grpSp>
      <p:grpSp>
        <p:nvGrpSpPr>
          <p:cNvPr id="20" name="Group 19">
            <a:extLst>
              <a:ext uri="{FF2B5EF4-FFF2-40B4-BE49-F238E27FC236}">
                <a16:creationId xmlns:a16="http://schemas.microsoft.com/office/drawing/2014/main" id="{D5F12D6F-52DF-ECD2-8801-FD6A6D0D7276}"/>
              </a:ext>
            </a:extLst>
          </p:cNvPr>
          <p:cNvGrpSpPr/>
          <p:nvPr/>
        </p:nvGrpSpPr>
        <p:grpSpPr>
          <a:xfrm>
            <a:off x="5526617" y="1520825"/>
            <a:ext cx="1982219" cy="4244975"/>
            <a:chOff x="8624932" y="1520825"/>
            <a:chExt cx="3332162" cy="4244975"/>
          </a:xfrm>
          <a:solidFill>
            <a:schemeClr val="bg2"/>
          </a:solidFill>
        </p:grpSpPr>
        <p:sp>
          <p:nvSpPr>
            <p:cNvPr id="21" name="TextBox 20">
              <a:extLst>
                <a:ext uri="{FF2B5EF4-FFF2-40B4-BE49-F238E27FC236}">
                  <a16:creationId xmlns:a16="http://schemas.microsoft.com/office/drawing/2014/main" id="{B1ED4948-3767-370D-2865-71A75D3E7E8D}"/>
                </a:ext>
              </a:extLst>
            </p:cNvPr>
            <p:cNvSpPr txBox="1"/>
            <p:nvPr/>
          </p:nvSpPr>
          <p:spPr>
            <a:xfrm>
              <a:off x="8624932" y="1520825"/>
              <a:ext cx="3332162" cy="4244975"/>
            </a:xfrm>
            <a:prstGeom prst="roundRect">
              <a:avLst>
                <a:gd name="adj" fmla="val 5458"/>
              </a:avLst>
            </a:prstGeom>
            <a:grpFill/>
          </p:spPr>
          <p:txBody>
            <a:bodyPr wrap="square" tIns="180000" bIns="46800" rtlCol="0">
              <a:noAutofit/>
            </a:bodyPr>
            <a:lstStyle/>
            <a:p>
              <a:pPr algn="ctr">
                <a:spcAft>
                  <a:spcPts val="15000"/>
                </a:spcAft>
              </a:pPr>
              <a:r>
                <a:rPr lang="en-US" sz="4200" b="1">
                  <a:solidFill>
                    <a:schemeClr val="accent1"/>
                  </a:solidFill>
                  <a:latin typeface="DM Sans" pitchFamily="2" charset="77"/>
                </a:rPr>
                <a:t>+</a:t>
              </a:r>
            </a:p>
            <a:p>
              <a:pPr algn="ctr">
                <a:spcAft>
                  <a:spcPts val="15000"/>
                </a:spcAft>
              </a:pPr>
              <a:r>
                <a:rPr lang="en-US" sz="1950" b="1">
                  <a:solidFill>
                    <a:schemeClr val="accent1"/>
                  </a:solidFill>
                  <a:latin typeface="DM Sans" pitchFamily="2" charset="77"/>
                </a:rPr>
                <a:t>Easy to read and interpret</a:t>
              </a:r>
            </a:p>
          </p:txBody>
        </p:sp>
        <p:pic>
          <p:nvPicPr>
            <p:cNvPr id="22" name="Picture 21">
              <a:extLst>
                <a:ext uri="{FF2B5EF4-FFF2-40B4-BE49-F238E27FC236}">
                  <a16:creationId xmlns:a16="http://schemas.microsoft.com/office/drawing/2014/main" id="{F3F4B695-4438-9B10-5BE9-186FC9281E0A}"/>
                </a:ext>
              </a:extLst>
            </p:cNvPr>
            <p:cNvPicPr>
              <a:picLocks noChangeAspect="1"/>
            </p:cNvPicPr>
            <p:nvPr/>
          </p:nvPicPr>
          <p:blipFill>
            <a:blip r:embed="rId4"/>
            <a:srcRect/>
            <a:stretch/>
          </p:blipFill>
          <p:spPr>
            <a:xfrm>
              <a:off x="9458743" y="2589458"/>
              <a:ext cx="1515781" cy="901700"/>
            </a:xfrm>
            <a:prstGeom prst="rect">
              <a:avLst/>
            </a:prstGeom>
            <a:grpFill/>
          </p:spPr>
        </p:pic>
      </p:grpSp>
      <p:grpSp>
        <p:nvGrpSpPr>
          <p:cNvPr id="23" name="Group 22">
            <a:extLst>
              <a:ext uri="{FF2B5EF4-FFF2-40B4-BE49-F238E27FC236}">
                <a16:creationId xmlns:a16="http://schemas.microsoft.com/office/drawing/2014/main" id="{7D45A2C8-AC72-F27A-2245-F63A15DC0168}"/>
              </a:ext>
            </a:extLst>
          </p:cNvPr>
          <p:cNvGrpSpPr/>
          <p:nvPr/>
        </p:nvGrpSpPr>
        <p:grpSpPr>
          <a:xfrm>
            <a:off x="1077913" y="1520825"/>
            <a:ext cx="1982219" cy="4244975"/>
            <a:chOff x="1077913" y="1520825"/>
            <a:chExt cx="3332162" cy="4244975"/>
          </a:xfrm>
        </p:grpSpPr>
        <p:sp>
          <p:nvSpPr>
            <p:cNvPr id="24" name="TextBox 23">
              <a:extLst>
                <a:ext uri="{FF2B5EF4-FFF2-40B4-BE49-F238E27FC236}">
                  <a16:creationId xmlns:a16="http://schemas.microsoft.com/office/drawing/2014/main" id="{FA7B26BA-9DEA-8711-D797-5255618E5672}"/>
                </a:ext>
              </a:extLst>
            </p:cNvPr>
            <p:cNvSpPr txBox="1"/>
            <p:nvPr/>
          </p:nvSpPr>
          <p:spPr>
            <a:xfrm>
              <a:off x="1077913" y="1520825"/>
              <a:ext cx="3332162" cy="4244975"/>
            </a:xfrm>
            <a:prstGeom prst="roundRect">
              <a:avLst>
                <a:gd name="adj" fmla="val 5458"/>
              </a:avLst>
            </a:prstGeom>
            <a:solidFill>
              <a:schemeClr val="bg2"/>
            </a:solidFill>
          </p:spPr>
          <p:txBody>
            <a:bodyPr wrap="square" tIns="180000" bIns="46800" rtlCol="0">
              <a:noAutofit/>
            </a:bodyPr>
            <a:lstStyle/>
            <a:p>
              <a:pPr algn="ctr">
                <a:spcAft>
                  <a:spcPts val="15000"/>
                </a:spcAft>
              </a:pPr>
              <a:r>
                <a:rPr lang="en-US" sz="4200" b="1">
                  <a:solidFill>
                    <a:schemeClr val="accent1"/>
                  </a:solidFill>
                  <a:latin typeface="DM Sans" pitchFamily="2" charset="77"/>
                </a:rPr>
                <a:t>+</a:t>
              </a:r>
            </a:p>
            <a:p>
              <a:pPr algn="ctr">
                <a:spcAft>
                  <a:spcPts val="15000"/>
                </a:spcAft>
              </a:pPr>
              <a:r>
                <a:rPr lang="en-US" sz="1950" b="1">
                  <a:solidFill>
                    <a:schemeClr val="accent1"/>
                  </a:solidFill>
                  <a:latin typeface="DM Sans" pitchFamily="2" charset="77"/>
                </a:rPr>
                <a:t>Has clear instructions</a:t>
              </a:r>
            </a:p>
          </p:txBody>
        </p:sp>
        <p:pic>
          <p:nvPicPr>
            <p:cNvPr id="25" name="Picture 24">
              <a:extLst>
                <a:ext uri="{FF2B5EF4-FFF2-40B4-BE49-F238E27FC236}">
                  <a16:creationId xmlns:a16="http://schemas.microsoft.com/office/drawing/2014/main" id="{C59395A6-71F8-C2AD-B94D-6DE1F7E927EF}"/>
                </a:ext>
              </a:extLst>
            </p:cNvPr>
            <p:cNvPicPr>
              <a:picLocks noChangeAspect="1"/>
            </p:cNvPicPr>
            <p:nvPr/>
          </p:nvPicPr>
          <p:blipFill>
            <a:blip r:embed="rId5"/>
            <a:srcRect/>
            <a:stretch/>
          </p:blipFill>
          <p:spPr>
            <a:xfrm>
              <a:off x="2156201" y="2692029"/>
              <a:ext cx="1143281" cy="799129"/>
            </a:xfrm>
            <a:prstGeom prst="rect">
              <a:avLst/>
            </a:prstGeom>
          </p:spPr>
        </p:pic>
      </p:grpSp>
      <p:grpSp>
        <p:nvGrpSpPr>
          <p:cNvPr id="27" name="Group 26">
            <a:extLst>
              <a:ext uri="{FF2B5EF4-FFF2-40B4-BE49-F238E27FC236}">
                <a16:creationId xmlns:a16="http://schemas.microsoft.com/office/drawing/2014/main" id="{698D8297-6786-206A-4560-E4BD0C6EED85}"/>
              </a:ext>
            </a:extLst>
          </p:cNvPr>
          <p:cNvGrpSpPr/>
          <p:nvPr/>
        </p:nvGrpSpPr>
        <p:grpSpPr>
          <a:xfrm>
            <a:off x="7750969" y="1520825"/>
            <a:ext cx="1982219" cy="4244975"/>
            <a:chOff x="4838544" y="1520825"/>
            <a:chExt cx="3332162" cy="4244975"/>
          </a:xfrm>
          <a:solidFill>
            <a:schemeClr val="accent2">
              <a:lumMod val="20000"/>
              <a:lumOff val="80000"/>
              <a:alpha val="50000"/>
            </a:schemeClr>
          </a:solidFill>
        </p:grpSpPr>
        <p:sp>
          <p:nvSpPr>
            <p:cNvPr id="28" name="TextBox 27">
              <a:extLst>
                <a:ext uri="{FF2B5EF4-FFF2-40B4-BE49-F238E27FC236}">
                  <a16:creationId xmlns:a16="http://schemas.microsoft.com/office/drawing/2014/main" id="{7B7FBED8-948C-CECC-C14D-3DA33121EDA3}"/>
                </a:ext>
              </a:extLst>
            </p:cNvPr>
            <p:cNvSpPr txBox="1"/>
            <p:nvPr/>
          </p:nvSpPr>
          <p:spPr>
            <a:xfrm>
              <a:off x="4838544" y="1520825"/>
              <a:ext cx="3332162" cy="4244975"/>
            </a:xfrm>
            <a:prstGeom prst="roundRect">
              <a:avLst>
                <a:gd name="adj" fmla="val 5458"/>
              </a:avLst>
            </a:prstGeom>
            <a:grpFill/>
          </p:spPr>
          <p:txBody>
            <a:bodyPr wrap="square" tIns="180000" bIns="46800" rtlCol="0">
              <a:noAutofit/>
            </a:bodyPr>
            <a:lstStyle/>
            <a:p>
              <a:pPr algn="ctr">
                <a:spcAft>
                  <a:spcPts val="15000"/>
                </a:spcAft>
              </a:pPr>
              <a:r>
                <a:rPr lang="en-US" sz="4200" b="1">
                  <a:solidFill>
                    <a:schemeClr val="accent2"/>
                  </a:solidFill>
                  <a:latin typeface="DM Sans" pitchFamily="2" charset="77"/>
                </a:rPr>
                <a:t>–</a:t>
              </a:r>
            </a:p>
            <a:p>
              <a:pPr algn="ctr">
                <a:spcAft>
                  <a:spcPts val="15000"/>
                </a:spcAft>
              </a:pPr>
              <a:r>
                <a:rPr lang="en-US" sz="1950" b="1">
                  <a:solidFill>
                    <a:schemeClr val="accent2"/>
                  </a:solidFill>
                  <a:latin typeface="DM Sans" pitchFamily="2" charset="77"/>
                </a:rPr>
                <a:t>Clunky</a:t>
              </a:r>
            </a:p>
          </p:txBody>
        </p:sp>
        <p:pic>
          <p:nvPicPr>
            <p:cNvPr id="29" name="Picture 28">
              <a:extLst>
                <a:ext uri="{FF2B5EF4-FFF2-40B4-BE49-F238E27FC236}">
                  <a16:creationId xmlns:a16="http://schemas.microsoft.com/office/drawing/2014/main" id="{4E364EC1-6B2D-04B6-4937-936B241D53DE}"/>
                </a:ext>
              </a:extLst>
            </p:cNvPr>
            <p:cNvPicPr>
              <a:picLocks noChangeAspect="1"/>
            </p:cNvPicPr>
            <p:nvPr/>
          </p:nvPicPr>
          <p:blipFill>
            <a:blip r:embed="rId6"/>
            <a:srcRect/>
            <a:stretch/>
          </p:blipFill>
          <p:spPr>
            <a:xfrm>
              <a:off x="5646280" y="2665802"/>
              <a:ext cx="1740449" cy="921460"/>
            </a:xfrm>
            <a:prstGeom prst="rect">
              <a:avLst/>
            </a:prstGeom>
            <a:noFill/>
          </p:spPr>
        </p:pic>
      </p:grpSp>
      <p:grpSp>
        <p:nvGrpSpPr>
          <p:cNvPr id="30" name="Group 29">
            <a:extLst>
              <a:ext uri="{FF2B5EF4-FFF2-40B4-BE49-F238E27FC236}">
                <a16:creationId xmlns:a16="http://schemas.microsoft.com/office/drawing/2014/main" id="{F5A7636B-3EFC-A02B-CBAF-41B587BB7EEB}"/>
              </a:ext>
            </a:extLst>
          </p:cNvPr>
          <p:cNvGrpSpPr/>
          <p:nvPr/>
        </p:nvGrpSpPr>
        <p:grpSpPr>
          <a:xfrm>
            <a:off x="9975320" y="1520825"/>
            <a:ext cx="1982219" cy="4244975"/>
            <a:chOff x="8624932" y="1520825"/>
            <a:chExt cx="3332162" cy="4244975"/>
          </a:xfrm>
          <a:solidFill>
            <a:schemeClr val="accent2">
              <a:lumMod val="20000"/>
              <a:lumOff val="80000"/>
              <a:alpha val="50000"/>
            </a:schemeClr>
          </a:solidFill>
        </p:grpSpPr>
        <p:sp>
          <p:nvSpPr>
            <p:cNvPr id="31" name="TextBox 30">
              <a:extLst>
                <a:ext uri="{FF2B5EF4-FFF2-40B4-BE49-F238E27FC236}">
                  <a16:creationId xmlns:a16="http://schemas.microsoft.com/office/drawing/2014/main" id="{A6B2F7C6-146D-D695-447C-F94CDD4F1B06}"/>
                </a:ext>
              </a:extLst>
            </p:cNvPr>
            <p:cNvSpPr txBox="1"/>
            <p:nvPr/>
          </p:nvSpPr>
          <p:spPr>
            <a:xfrm>
              <a:off x="8624932" y="1520825"/>
              <a:ext cx="3332162" cy="4244975"/>
            </a:xfrm>
            <a:prstGeom prst="roundRect">
              <a:avLst>
                <a:gd name="adj" fmla="val 5458"/>
              </a:avLst>
            </a:prstGeom>
            <a:grpFill/>
          </p:spPr>
          <p:txBody>
            <a:bodyPr wrap="square" tIns="180000" bIns="46800" rtlCol="0">
              <a:noAutofit/>
            </a:bodyPr>
            <a:lstStyle/>
            <a:p>
              <a:pPr algn="ctr">
                <a:spcAft>
                  <a:spcPts val="15000"/>
                </a:spcAft>
              </a:pPr>
              <a:r>
                <a:rPr lang="en-US" sz="4200" b="1">
                  <a:solidFill>
                    <a:schemeClr val="accent2"/>
                  </a:solidFill>
                  <a:latin typeface="DM Sans" pitchFamily="2" charset="77"/>
                </a:rPr>
                <a:t>–</a:t>
              </a:r>
            </a:p>
            <a:p>
              <a:pPr algn="ctr">
                <a:spcAft>
                  <a:spcPts val="15000"/>
                </a:spcAft>
              </a:pPr>
              <a:r>
                <a:rPr lang="en-US" sz="1950" b="1">
                  <a:solidFill>
                    <a:schemeClr val="accent2"/>
                  </a:solidFill>
                  <a:latin typeface="DM Sans" pitchFamily="2" charset="77"/>
                </a:rPr>
                <a:t>Not very flexible</a:t>
              </a:r>
            </a:p>
          </p:txBody>
        </p:sp>
        <p:pic>
          <p:nvPicPr>
            <p:cNvPr id="32" name="Picture 31">
              <a:extLst>
                <a:ext uri="{FF2B5EF4-FFF2-40B4-BE49-F238E27FC236}">
                  <a16:creationId xmlns:a16="http://schemas.microsoft.com/office/drawing/2014/main" id="{5BB516C9-9530-48A7-E10E-712CDEDB7D2A}"/>
                </a:ext>
              </a:extLst>
            </p:cNvPr>
            <p:cNvPicPr>
              <a:picLocks noChangeAspect="1"/>
            </p:cNvPicPr>
            <p:nvPr/>
          </p:nvPicPr>
          <p:blipFill>
            <a:blip r:embed="rId7"/>
            <a:srcRect/>
            <a:stretch/>
          </p:blipFill>
          <p:spPr>
            <a:xfrm>
              <a:off x="9458743" y="2589458"/>
              <a:ext cx="1515781" cy="901700"/>
            </a:xfrm>
            <a:prstGeom prst="rect">
              <a:avLst/>
            </a:prstGeom>
            <a:noFill/>
          </p:spPr>
        </p:pic>
      </p:grpSp>
    </p:spTree>
    <p:extLst>
      <p:ext uri="{BB962C8B-B14F-4D97-AF65-F5344CB8AC3E}">
        <p14:creationId xmlns:p14="http://schemas.microsoft.com/office/powerpoint/2010/main" val="11023897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14:presetBounceEnd="50000">
                                      <p:stCondLst>
                                        <p:cond delay="200"/>
                                      </p:stCondLst>
                                      <p:childTnLst>
                                        <p:set>
                                          <p:cBhvr>
                                            <p:cTn id="6" dur="1" fill="hold">
                                              <p:stCondLst>
                                                <p:cond delay="0"/>
                                              </p:stCondLst>
                                            </p:cTn>
                                            <p:tgtEl>
                                              <p:spTgt spid="23"/>
                                            </p:tgtEl>
                                            <p:attrNameLst>
                                              <p:attrName>style.visibility</p:attrName>
                                            </p:attrNameLst>
                                          </p:cBhvr>
                                          <p:to>
                                            <p:strVal val="visible"/>
                                          </p:to>
                                        </p:set>
                                        <p:anim calcmode="lin" valueType="num" p14:bounceEnd="50000">
                                          <p:cBhvr additive="base">
                                            <p:cTn id="7" dur="1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14:presetBounceEnd="50000">
                                      <p:stCondLst>
                                        <p:cond delay="100"/>
                                      </p:stCondLst>
                                      <p:childTnLst>
                                        <p:set>
                                          <p:cBhvr>
                                            <p:cTn id="14" dur="1" fill="hold">
                                              <p:stCondLst>
                                                <p:cond delay="0"/>
                                              </p:stCondLst>
                                            </p:cTn>
                                            <p:tgtEl>
                                              <p:spTgt spid="20"/>
                                            </p:tgtEl>
                                            <p:attrNameLst>
                                              <p:attrName>style.visibility</p:attrName>
                                            </p:attrNameLst>
                                          </p:cBhvr>
                                          <p:to>
                                            <p:strVal val="visible"/>
                                          </p:to>
                                        </p:set>
                                        <p:anim calcmode="lin" valueType="num" p14:bounceEnd="50000">
                                          <p:cBhvr additive="base">
                                            <p:cTn id="15" dur="1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6"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fill="hold" nodeType="clickEffect" p14:presetBounceEnd="50000">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14:bounceEnd="50000">
                                          <p:cBhvr additive="base">
                                            <p:cTn id="21" dur="1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22" dur="1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accel="50000" fill="hold" nodeType="withEffect" p14:presetBounceEnd="50000">
                                      <p:stCondLst>
                                        <p:cond delay="100"/>
                                      </p:stCondLst>
                                      <p:childTnLst>
                                        <p:set>
                                          <p:cBhvr>
                                            <p:cTn id="24" dur="1" fill="hold">
                                              <p:stCondLst>
                                                <p:cond delay="0"/>
                                              </p:stCondLst>
                                            </p:cTn>
                                            <p:tgtEl>
                                              <p:spTgt spid="30"/>
                                            </p:tgtEl>
                                            <p:attrNameLst>
                                              <p:attrName>style.visibility</p:attrName>
                                            </p:attrNameLst>
                                          </p:cBhvr>
                                          <p:to>
                                            <p:strVal val="visible"/>
                                          </p:to>
                                        </p:set>
                                        <p:anim calcmode="lin" valueType="num" p14:bounceEnd="50000">
                                          <p:cBhvr additive="base">
                                            <p:cTn id="25" dur="1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26"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stCondLst>
                                        <p:cond delay="2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stCondLst>
                                        <p:cond delay="1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ppt_x"/>
                                              </p:val>
                                            </p:tav>
                                            <p:tav tm="100000">
                                              <p:val>
                                                <p:strVal val="#ppt_x"/>
                                              </p:val>
                                            </p:tav>
                                          </p:tavLst>
                                        </p:anim>
                                        <p:anim calcmode="lin" valueType="num">
                                          <p:cBhvr additive="base">
                                            <p:cTn id="16"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1500" fill="hold"/>
                                            <p:tgtEl>
                                              <p:spTgt spid="27"/>
                                            </p:tgtEl>
                                            <p:attrNameLst>
                                              <p:attrName>ppt_x</p:attrName>
                                            </p:attrNameLst>
                                          </p:cBhvr>
                                          <p:tavLst>
                                            <p:tav tm="0">
                                              <p:val>
                                                <p:strVal val="#ppt_x"/>
                                              </p:val>
                                            </p:tav>
                                            <p:tav tm="100000">
                                              <p:val>
                                                <p:strVal val="#ppt_x"/>
                                              </p:val>
                                            </p:tav>
                                          </p:tavLst>
                                        </p:anim>
                                        <p:anim calcmode="lin" valueType="num">
                                          <p:cBhvr additive="base">
                                            <p:cTn id="22" dur="1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accel="50000" fill="hold" nodeType="withEffect">
                                      <p:stCondLst>
                                        <p:cond delay="1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500" fill="hold"/>
                                            <p:tgtEl>
                                              <p:spTgt spid="30"/>
                                            </p:tgtEl>
                                            <p:attrNameLst>
                                              <p:attrName>ppt_x</p:attrName>
                                            </p:attrNameLst>
                                          </p:cBhvr>
                                          <p:tavLst>
                                            <p:tav tm="0">
                                              <p:val>
                                                <p:strVal val="#ppt_x"/>
                                              </p:val>
                                            </p:tav>
                                            <p:tav tm="100000">
                                              <p:val>
                                                <p:strVal val="#ppt_x"/>
                                              </p:val>
                                            </p:tav>
                                          </p:tavLst>
                                        </p:anim>
                                        <p:anim calcmode="lin" valueType="num">
                                          <p:cBhvr additive="base">
                                            <p:cTn id="26"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469B-76AC-9AEF-F980-83031C99F589}"/>
              </a:ext>
            </a:extLst>
          </p:cNvPr>
          <p:cNvSpPr>
            <a:spLocks noGrp="1"/>
          </p:cNvSpPr>
          <p:nvPr>
            <p:ph type="title"/>
          </p:nvPr>
        </p:nvSpPr>
        <p:spPr/>
        <p:txBody>
          <a:bodyPr/>
          <a:lstStyle/>
          <a:p>
            <a:r>
              <a:rPr lang="en-US"/>
              <a:t>Activity</a:t>
            </a:r>
          </a:p>
        </p:txBody>
      </p:sp>
      <p:sp>
        <p:nvSpPr>
          <p:cNvPr id="3" name="Content Placeholder 2">
            <a:extLst>
              <a:ext uri="{FF2B5EF4-FFF2-40B4-BE49-F238E27FC236}">
                <a16:creationId xmlns:a16="http://schemas.microsoft.com/office/drawing/2014/main" id="{D2E8B773-7927-2F4B-D2BC-4DE789BBA744}"/>
              </a:ext>
            </a:extLst>
          </p:cNvPr>
          <p:cNvSpPr>
            <a:spLocks noGrp="1"/>
          </p:cNvSpPr>
          <p:nvPr>
            <p:ph idx="1"/>
          </p:nvPr>
        </p:nvSpPr>
        <p:spPr>
          <a:xfrm>
            <a:off x="1077913" y="1520825"/>
            <a:ext cx="7542212" cy="5212484"/>
          </a:xfrm>
        </p:spPr>
        <p:txBody>
          <a:bodyPr/>
          <a:lstStyle/>
          <a:p>
            <a:pPr lvl="1"/>
            <a:r>
              <a:rPr lang="en-US" dirty="0"/>
              <a:t>Three groups: Each group has been provided with a raw dataset from the same QI project – an outcome, process and balancing measure</a:t>
            </a:r>
          </a:p>
          <a:p>
            <a:pPr lvl="1"/>
            <a:endParaRPr lang="en-US" dirty="0"/>
          </a:p>
          <a:p>
            <a:pPr lvl="1"/>
            <a:r>
              <a:rPr lang="en-US" sz="1950" b="1" dirty="0">
                <a:solidFill>
                  <a:schemeClr val="accent2"/>
                </a:solidFill>
              </a:rPr>
              <a:t>Task</a:t>
            </a:r>
          </a:p>
          <a:p>
            <a:pPr marL="314325" lvl="3" indent="-307975">
              <a:buClr>
                <a:schemeClr val="accent2"/>
              </a:buClr>
              <a:buFont typeface="Arial" panose="020B0604020202020204" pitchFamily="34" charset="0"/>
              <a:buChar char="•"/>
            </a:pPr>
            <a:r>
              <a:rPr lang="en-US" dirty="0"/>
              <a:t>Manipulate the data as required in order to enable you to plot it on an SPC chart</a:t>
            </a:r>
          </a:p>
          <a:p>
            <a:pPr marL="314325" lvl="3" indent="-307975">
              <a:buClr>
                <a:schemeClr val="accent2"/>
              </a:buClr>
              <a:buFont typeface="Arial" panose="020B0604020202020204" pitchFamily="34" charset="0"/>
              <a:buChar char="•"/>
            </a:pPr>
            <a:r>
              <a:rPr lang="en-US" dirty="0"/>
              <a:t>Plot the data on the NHS England template (provided)</a:t>
            </a:r>
          </a:p>
          <a:p>
            <a:pPr marL="314325" lvl="3" indent="-307975">
              <a:buClr>
                <a:schemeClr val="accent2"/>
              </a:buClr>
              <a:buFont typeface="Arial" panose="020B0604020202020204" pitchFamily="34" charset="0"/>
              <a:buChar char="•"/>
            </a:pPr>
            <a:r>
              <a:rPr lang="en-US" dirty="0"/>
              <a:t>Review the chart – is there special cause present? If so, which? </a:t>
            </a:r>
          </a:p>
          <a:p>
            <a:pPr marL="314325" lvl="3" indent="-307975">
              <a:buClr>
                <a:schemeClr val="accent2"/>
              </a:buClr>
              <a:buFont typeface="Arial" panose="020B0604020202020204" pitchFamily="34" charset="0"/>
              <a:buChar char="•"/>
            </a:pPr>
            <a:r>
              <a:rPr lang="en-US" dirty="0"/>
              <a:t>Prepare to present your findings back to the group as if you are an analyst presenting the dataset back to an improvement team.</a:t>
            </a:r>
            <a:endParaRPr lang="en-US" i="1" dirty="0"/>
          </a:p>
          <a:p>
            <a:pPr marL="314325" lvl="4"/>
            <a:r>
              <a:rPr lang="en-US" dirty="0"/>
              <a:t>Think about what the special cause may mean</a:t>
            </a:r>
          </a:p>
          <a:p>
            <a:pPr marL="314325" lvl="4"/>
            <a:r>
              <a:rPr lang="en-US" dirty="0"/>
              <a:t>What </a:t>
            </a:r>
            <a:r>
              <a:rPr lang="en-US" i="1" dirty="0"/>
              <a:t>coaching questions </a:t>
            </a:r>
            <a:r>
              <a:rPr lang="en-US" dirty="0"/>
              <a:t>might you ask the team to take the project forward?</a:t>
            </a:r>
          </a:p>
          <a:p>
            <a:pPr lvl="2"/>
            <a:endParaRPr lang="en-US" dirty="0"/>
          </a:p>
          <a:p>
            <a:pPr lvl="2"/>
            <a:endParaRPr lang="en-US" dirty="0"/>
          </a:p>
        </p:txBody>
      </p:sp>
      <p:sp>
        <p:nvSpPr>
          <p:cNvPr id="4" name="Footer Placeholder 3">
            <a:extLst>
              <a:ext uri="{FF2B5EF4-FFF2-40B4-BE49-F238E27FC236}">
                <a16:creationId xmlns:a16="http://schemas.microsoft.com/office/drawing/2014/main" id="{A5A21A6E-FF16-06F4-3DA1-D201E4DF1484}"/>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1CC0E70B-7F5A-39EF-DEEC-CF97CEAE08D6}"/>
              </a:ext>
            </a:extLst>
          </p:cNvPr>
          <p:cNvSpPr>
            <a:spLocks noGrp="1"/>
          </p:cNvSpPr>
          <p:nvPr>
            <p:ph type="sldNum" sz="quarter" idx="12"/>
          </p:nvPr>
        </p:nvSpPr>
        <p:spPr/>
        <p:txBody>
          <a:bodyPr/>
          <a:lstStyle/>
          <a:p>
            <a:fld id="{16C5AC08-0ACD-404A-9C9F-AB39E786C34A}" type="slidenum">
              <a:rPr lang="en-GB"/>
              <a:t>38</a:t>
            </a:fld>
            <a:endParaRPr lang="en-GB"/>
          </a:p>
        </p:txBody>
      </p:sp>
      <p:sp>
        <p:nvSpPr>
          <p:cNvPr id="6" name="Text Placeholder 5">
            <a:extLst>
              <a:ext uri="{FF2B5EF4-FFF2-40B4-BE49-F238E27FC236}">
                <a16:creationId xmlns:a16="http://schemas.microsoft.com/office/drawing/2014/main" id="{4CB8EEE3-9CEC-7E3F-4F60-3DF5C252AD47}"/>
              </a:ext>
            </a:extLst>
          </p:cNvPr>
          <p:cNvSpPr>
            <a:spLocks noGrp="1"/>
          </p:cNvSpPr>
          <p:nvPr>
            <p:ph type="body" sz="quarter" idx="13"/>
          </p:nvPr>
        </p:nvSpPr>
        <p:spPr/>
        <p:txBody>
          <a:bodyPr/>
          <a:lstStyle/>
          <a:p>
            <a:r>
              <a:rPr lang="en-US"/>
              <a:t>Activity 7.4</a:t>
            </a:r>
          </a:p>
        </p:txBody>
      </p:sp>
      <p:pic>
        <p:nvPicPr>
          <p:cNvPr id="9" name="Picture 8">
            <a:extLst>
              <a:ext uri="{FF2B5EF4-FFF2-40B4-BE49-F238E27FC236}">
                <a16:creationId xmlns:a16="http://schemas.microsoft.com/office/drawing/2014/main" id="{94A249DB-D003-EF23-EDD3-601D77C003CD}"/>
              </a:ext>
            </a:extLst>
          </p:cNvPr>
          <p:cNvPicPr>
            <a:picLocks noChangeAspect="1"/>
          </p:cNvPicPr>
          <p:nvPr/>
        </p:nvPicPr>
        <p:blipFill>
          <a:blip r:embed="rId3"/>
          <a:stretch>
            <a:fillRect/>
          </a:stretch>
        </p:blipFill>
        <p:spPr>
          <a:xfrm>
            <a:off x="10526712" y="1520824"/>
            <a:ext cx="1423988" cy="1408839"/>
          </a:xfrm>
          <a:prstGeom prst="rect">
            <a:avLst/>
          </a:prstGeom>
        </p:spPr>
      </p:pic>
      <p:sp>
        <p:nvSpPr>
          <p:cNvPr id="10" name="Oval 9">
            <a:extLst>
              <a:ext uri="{FF2B5EF4-FFF2-40B4-BE49-F238E27FC236}">
                <a16:creationId xmlns:a16="http://schemas.microsoft.com/office/drawing/2014/main" id="{C0D7D5B5-32B7-2A4B-6847-53DE9B725F73}"/>
              </a:ext>
            </a:extLst>
          </p:cNvPr>
          <p:cNvSpPr/>
          <p:nvPr/>
        </p:nvSpPr>
        <p:spPr>
          <a:xfrm>
            <a:off x="10731690" y="2238234"/>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Oval 10">
            <a:extLst>
              <a:ext uri="{FF2B5EF4-FFF2-40B4-BE49-F238E27FC236}">
                <a16:creationId xmlns:a16="http://schemas.microsoft.com/office/drawing/2014/main" id="{573DD49A-83FF-7142-8D97-B7526C1039A1}"/>
              </a:ext>
            </a:extLst>
          </p:cNvPr>
          <p:cNvSpPr/>
          <p:nvPr/>
        </p:nvSpPr>
        <p:spPr>
          <a:xfrm>
            <a:off x="10762952" y="197251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2" name="Oval 11">
            <a:extLst>
              <a:ext uri="{FF2B5EF4-FFF2-40B4-BE49-F238E27FC236}">
                <a16:creationId xmlns:a16="http://schemas.microsoft.com/office/drawing/2014/main" id="{9A887FED-47EA-FA58-3F6F-87F1F94194C9}"/>
              </a:ext>
            </a:extLst>
          </p:cNvPr>
          <p:cNvSpPr/>
          <p:nvPr/>
        </p:nvSpPr>
        <p:spPr>
          <a:xfrm>
            <a:off x="11044306" y="1741957"/>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Oval 12">
            <a:extLst>
              <a:ext uri="{FF2B5EF4-FFF2-40B4-BE49-F238E27FC236}">
                <a16:creationId xmlns:a16="http://schemas.microsoft.com/office/drawing/2014/main" id="{D2269F8F-32FD-2E45-8365-0BB694BDDB10}"/>
              </a:ext>
            </a:extLst>
          </p:cNvPr>
          <p:cNvSpPr/>
          <p:nvPr/>
        </p:nvSpPr>
        <p:spPr>
          <a:xfrm>
            <a:off x="11095106" y="1960788"/>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Oval 13">
            <a:extLst>
              <a:ext uri="{FF2B5EF4-FFF2-40B4-BE49-F238E27FC236}">
                <a16:creationId xmlns:a16="http://schemas.microsoft.com/office/drawing/2014/main" id="{7D0B67F7-EAA4-9D0C-F2F8-3791025A5D70}"/>
              </a:ext>
            </a:extLst>
          </p:cNvPr>
          <p:cNvSpPr/>
          <p:nvPr/>
        </p:nvSpPr>
        <p:spPr>
          <a:xfrm>
            <a:off x="11540582" y="20076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5" name="Oval 14">
            <a:extLst>
              <a:ext uri="{FF2B5EF4-FFF2-40B4-BE49-F238E27FC236}">
                <a16:creationId xmlns:a16="http://schemas.microsoft.com/office/drawing/2014/main" id="{437B074E-7AF1-B3D7-96D6-70BFAF6DA577}"/>
              </a:ext>
            </a:extLst>
          </p:cNvPr>
          <p:cNvSpPr/>
          <p:nvPr/>
        </p:nvSpPr>
        <p:spPr>
          <a:xfrm>
            <a:off x="11493690" y="23124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Oval 15">
            <a:extLst>
              <a:ext uri="{FF2B5EF4-FFF2-40B4-BE49-F238E27FC236}">
                <a16:creationId xmlns:a16="http://schemas.microsoft.com/office/drawing/2014/main" id="{143682A7-D62F-FFA8-10CB-761D865DB3F6}"/>
              </a:ext>
            </a:extLst>
          </p:cNvPr>
          <p:cNvSpPr/>
          <p:nvPr/>
        </p:nvSpPr>
        <p:spPr>
          <a:xfrm>
            <a:off x="11302214" y="2206973"/>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7" name="Oval 16">
            <a:extLst>
              <a:ext uri="{FF2B5EF4-FFF2-40B4-BE49-F238E27FC236}">
                <a16:creationId xmlns:a16="http://schemas.microsoft.com/office/drawing/2014/main" id="{07CAE32C-4CB9-46AD-E6D9-099384315CBB}"/>
              </a:ext>
            </a:extLst>
          </p:cNvPr>
          <p:cNvSpPr/>
          <p:nvPr/>
        </p:nvSpPr>
        <p:spPr>
          <a:xfrm>
            <a:off x="11063844" y="2144450"/>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8" name="Oval 17">
            <a:extLst>
              <a:ext uri="{FF2B5EF4-FFF2-40B4-BE49-F238E27FC236}">
                <a16:creationId xmlns:a16="http://schemas.microsoft.com/office/drawing/2014/main" id="{B787E07F-EA5D-E317-93A2-108CB2B986CA}"/>
              </a:ext>
            </a:extLst>
          </p:cNvPr>
          <p:cNvSpPr/>
          <p:nvPr/>
        </p:nvSpPr>
        <p:spPr>
          <a:xfrm>
            <a:off x="11540582" y="2535219"/>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9" name="Oval 18">
            <a:extLst>
              <a:ext uri="{FF2B5EF4-FFF2-40B4-BE49-F238E27FC236}">
                <a16:creationId xmlns:a16="http://schemas.microsoft.com/office/drawing/2014/main" id="{C156CC11-2E9D-6CF9-8E5A-B09A53D13495}"/>
              </a:ext>
            </a:extLst>
          </p:cNvPr>
          <p:cNvSpPr/>
          <p:nvPr/>
        </p:nvSpPr>
        <p:spPr>
          <a:xfrm>
            <a:off x="10927075" y="26172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0" name="Oval 19">
            <a:extLst>
              <a:ext uri="{FF2B5EF4-FFF2-40B4-BE49-F238E27FC236}">
                <a16:creationId xmlns:a16="http://schemas.microsoft.com/office/drawing/2014/main" id="{8C0ACBE5-3E7A-E5AF-1FD2-A6E1BEE7FBC5}"/>
              </a:ext>
            </a:extLst>
          </p:cNvPr>
          <p:cNvSpPr/>
          <p:nvPr/>
        </p:nvSpPr>
        <p:spPr>
          <a:xfrm>
            <a:off x="11782860" y="1566112"/>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1" name="Oval 20">
            <a:extLst>
              <a:ext uri="{FF2B5EF4-FFF2-40B4-BE49-F238E27FC236}">
                <a16:creationId xmlns:a16="http://schemas.microsoft.com/office/drawing/2014/main" id="{84E4A785-EA0B-1E35-CA58-5009FA089909}"/>
              </a:ext>
            </a:extLst>
          </p:cNvPr>
          <p:cNvSpPr/>
          <p:nvPr/>
        </p:nvSpPr>
        <p:spPr>
          <a:xfrm>
            <a:off x="11306122" y="1718512"/>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2" name="Oval 21">
            <a:extLst>
              <a:ext uri="{FF2B5EF4-FFF2-40B4-BE49-F238E27FC236}">
                <a16:creationId xmlns:a16="http://schemas.microsoft.com/office/drawing/2014/main" id="{7D0FED6B-E917-89EF-371B-03F0615F4F00}"/>
              </a:ext>
            </a:extLst>
          </p:cNvPr>
          <p:cNvSpPr/>
          <p:nvPr/>
        </p:nvSpPr>
        <p:spPr>
          <a:xfrm>
            <a:off x="11861014" y="20076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3" name="Oval 22">
            <a:extLst>
              <a:ext uri="{FF2B5EF4-FFF2-40B4-BE49-F238E27FC236}">
                <a16:creationId xmlns:a16="http://schemas.microsoft.com/office/drawing/2014/main" id="{3F3C4209-D9A4-56E4-B2D9-342FD48D5E9C}"/>
              </a:ext>
            </a:extLst>
          </p:cNvPr>
          <p:cNvSpPr/>
          <p:nvPr/>
        </p:nvSpPr>
        <p:spPr>
          <a:xfrm>
            <a:off x="11735967" y="18552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4" name="Oval 23">
            <a:extLst>
              <a:ext uri="{FF2B5EF4-FFF2-40B4-BE49-F238E27FC236}">
                <a16:creationId xmlns:a16="http://schemas.microsoft.com/office/drawing/2014/main" id="{9542BD05-A0D1-7BD3-F6BE-BA711801366B}"/>
              </a:ext>
            </a:extLst>
          </p:cNvPr>
          <p:cNvSpPr/>
          <p:nvPr/>
        </p:nvSpPr>
        <p:spPr>
          <a:xfrm>
            <a:off x="11583567" y="1609096"/>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5" name="Oval 24">
            <a:extLst>
              <a:ext uri="{FF2B5EF4-FFF2-40B4-BE49-F238E27FC236}">
                <a16:creationId xmlns:a16="http://schemas.microsoft.com/office/drawing/2014/main" id="{616C33DD-DF29-1B0E-CD5A-A0794F308E7B}"/>
              </a:ext>
            </a:extLst>
          </p:cNvPr>
          <p:cNvSpPr/>
          <p:nvPr/>
        </p:nvSpPr>
        <p:spPr>
          <a:xfrm>
            <a:off x="11868829" y="1710696"/>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6" name="Oval 25">
            <a:extLst>
              <a:ext uri="{FF2B5EF4-FFF2-40B4-BE49-F238E27FC236}">
                <a16:creationId xmlns:a16="http://schemas.microsoft.com/office/drawing/2014/main" id="{7DE202CB-61AB-3C37-547A-DF4530CCA2BC}"/>
              </a:ext>
            </a:extLst>
          </p:cNvPr>
          <p:cNvSpPr/>
          <p:nvPr/>
        </p:nvSpPr>
        <p:spPr>
          <a:xfrm>
            <a:off x="11302213" y="1894357"/>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7" name="Oval 26">
            <a:extLst>
              <a:ext uri="{FF2B5EF4-FFF2-40B4-BE49-F238E27FC236}">
                <a16:creationId xmlns:a16="http://schemas.microsoft.com/office/drawing/2014/main" id="{A1F76624-269A-5353-0C5A-06BF6577AD09}"/>
              </a:ext>
            </a:extLst>
          </p:cNvPr>
          <p:cNvSpPr/>
          <p:nvPr/>
        </p:nvSpPr>
        <p:spPr>
          <a:xfrm>
            <a:off x="11102921" y="2527403"/>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8" name="Oval 27">
            <a:extLst>
              <a:ext uri="{FF2B5EF4-FFF2-40B4-BE49-F238E27FC236}">
                <a16:creationId xmlns:a16="http://schemas.microsoft.com/office/drawing/2014/main" id="{A9FC5434-BD45-A861-F631-FA9F0A58586F}"/>
              </a:ext>
            </a:extLst>
          </p:cNvPr>
          <p:cNvSpPr/>
          <p:nvPr/>
        </p:nvSpPr>
        <p:spPr>
          <a:xfrm>
            <a:off x="11138090" y="2351556"/>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9" name="Oval 28">
            <a:extLst>
              <a:ext uri="{FF2B5EF4-FFF2-40B4-BE49-F238E27FC236}">
                <a16:creationId xmlns:a16="http://schemas.microsoft.com/office/drawing/2014/main" id="{B015E569-7BA7-D5CE-BAB0-B2FE5C69ED0E}"/>
              </a:ext>
            </a:extLst>
          </p:cNvPr>
          <p:cNvSpPr/>
          <p:nvPr/>
        </p:nvSpPr>
        <p:spPr>
          <a:xfrm>
            <a:off x="10712152" y="246097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0" name="Oval 29">
            <a:extLst>
              <a:ext uri="{FF2B5EF4-FFF2-40B4-BE49-F238E27FC236}">
                <a16:creationId xmlns:a16="http://schemas.microsoft.com/office/drawing/2014/main" id="{A4E3CD48-2BB1-8616-4BE0-D2CD4DD04CA3}"/>
              </a:ext>
            </a:extLst>
          </p:cNvPr>
          <p:cNvSpPr/>
          <p:nvPr/>
        </p:nvSpPr>
        <p:spPr>
          <a:xfrm>
            <a:off x="11630460" y="2140540"/>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1" name="Oval 30">
            <a:extLst>
              <a:ext uri="{FF2B5EF4-FFF2-40B4-BE49-F238E27FC236}">
                <a16:creationId xmlns:a16="http://schemas.microsoft.com/office/drawing/2014/main" id="{2C2551C3-979A-4290-9373-556401E6E3E6}"/>
              </a:ext>
            </a:extLst>
          </p:cNvPr>
          <p:cNvSpPr/>
          <p:nvPr/>
        </p:nvSpPr>
        <p:spPr>
          <a:xfrm>
            <a:off x="11302214" y="2480509"/>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8" name="Picture 7">
            <a:extLst>
              <a:ext uri="{FF2B5EF4-FFF2-40B4-BE49-F238E27FC236}">
                <a16:creationId xmlns:a16="http://schemas.microsoft.com/office/drawing/2014/main" id="{581799AC-67D2-890A-DC3A-17E37C4CA5B8}"/>
              </a:ext>
            </a:extLst>
          </p:cNvPr>
          <p:cNvPicPr>
            <a:picLocks noChangeAspect="1"/>
          </p:cNvPicPr>
          <p:nvPr/>
        </p:nvPicPr>
        <p:blipFill>
          <a:blip r:embed="rId4"/>
          <a:srcRect/>
          <a:stretch/>
        </p:blipFill>
        <p:spPr>
          <a:xfrm>
            <a:off x="238125" y="1317624"/>
            <a:ext cx="495300" cy="406400"/>
          </a:xfrm>
          <a:prstGeom prst="rect">
            <a:avLst/>
          </a:prstGeom>
        </p:spPr>
      </p:pic>
      <p:pic>
        <p:nvPicPr>
          <p:cNvPr id="32" name="Picture 31">
            <a:extLst>
              <a:ext uri="{FF2B5EF4-FFF2-40B4-BE49-F238E27FC236}">
                <a16:creationId xmlns:a16="http://schemas.microsoft.com/office/drawing/2014/main" id="{984FB1A8-B844-9C3D-450F-D16A5055D4B2}"/>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17794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afterEffect">
                                  <p:stCondLst>
                                    <p:cond delay="0"/>
                                  </p:stCondLst>
                                  <p:childTnLst>
                                    <p:animEffect transition="out" filter="circle(ou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6" presetClass="exit" presetSubtype="32" fill="hold" grpId="0" nodeType="afterEffect">
                                  <p:stCondLst>
                                    <p:cond delay="0"/>
                                  </p:stCondLst>
                                  <p:childTnLst>
                                    <p:animEffect transition="out" filter="circle(out)">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par>
                          <p:cTn id="12" fill="hold">
                            <p:stCondLst>
                              <p:cond delay="1000"/>
                            </p:stCondLst>
                            <p:childTnLst>
                              <p:par>
                                <p:cTn id="13" presetID="6" presetClass="exit" presetSubtype="32" fill="hold" grpId="0" nodeType="afterEffect">
                                  <p:stCondLst>
                                    <p:cond delay="0"/>
                                  </p:stCondLst>
                                  <p:childTnLst>
                                    <p:animEffect transition="out" filter="circle(out)">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par>
                          <p:cTn id="16" fill="hold">
                            <p:stCondLst>
                              <p:cond delay="1500"/>
                            </p:stCondLst>
                            <p:childTnLst>
                              <p:par>
                                <p:cTn id="17" presetID="6" presetClass="exit" presetSubtype="32" fill="hold" grpId="0" nodeType="afterEffect">
                                  <p:stCondLst>
                                    <p:cond delay="0"/>
                                  </p:stCondLst>
                                  <p:childTnLst>
                                    <p:animEffect transition="out" filter="circle(out)">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par>
                          <p:cTn id="20" fill="hold">
                            <p:stCondLst>
                              <p:cond delay="2000"/>
                            </p:stCondLst>
                            <p:childTnLst>
                              <p:par>
                                <p:cTn id="21" presetID="6" presetClass="exit" presetSubtype="32" fill="hold" grpId="0" nodeType="afterEffect">
                                  <p:stCondLst>
                                    <p:cond delay="0"/>
                                  </p:stCondLst>
                                  <p:childTnLst>
                                    <p:animEffect transition="out" filter="circle(out)">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par>
                          <p:cTn id="24" fill="hold">
                            <p:stCondLst>
                              <p:cond delay="2500"/>
                            </p:stCondLst>
                            <p:childTnLst>
                              <p:par>
                                <p:cTn id="25" presetID="6" presetClass="exit" presetSubtype="32" fill="hold" grpId="0" nodeType="afterEffect">
                                  <p:stCondLst>
                                    <p:cond delay="0"/>
                                  </p:stCondLst>
                                  <p:childTnLst>
                                    <p:animEffect transition="out" filter="circle(out)">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3000"/>
                            </p:stCondLst>
                            <p:childTnLst>
                              <p:par>
                                <p:cTn id="29" presetID="6" presetClass="exit" presetSubtype="32" fill="hold" grpId="0" nodeType="afterEffect">
                                  <p:stCondLst>
                                    <p:cond delay="0"/>
                                  </p:stCondLst>
                                  <p:childTnLst>
                                    <p:animEffect transition="out" filter="circle(out)">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3500"/>
                            </p:stCondLst>
                            <p:childTnLst>
                              <p:par>
                                <p:cTn id="33" presetID="6" presetClass="exit" presetSubtype="32" fill="hold" grpId="0" nodeType="afterEffect">
                                  <p:stCondLst>
                                    <p:cond delay="0"/>
                                  </p:stCondLst>
                                  <p:childTnLst>
                                    <p:animEffect transition="out" filter="circle(out)">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4000"/>
                            </p:stCondLst>
                            <p:childTnLst>
                              <p:par>
                                <p:cTn id="37" presetID="6" presetClass="exit" presetSubtype="32" fill="hold" grpId="0" nodeType="afterEffect">
                                  <p:stCondLst>
                                    <p:cond delay="0"/>
                                  </p:stCondLst>
                                  <p:childTnLst>
                                    <p:animEffect transition="out" filter="circle(out)">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par>
                          <p:cTn id="40" fill="hold">
                            <p:stCondLst>
                              <p:cond delay="4500"/>
                            </p:stCondLst>
                            <p:childTnLst>
                              <p:par>
                                <p:cTn id="41" presetID="6" presetClass="exit" presetSubtype="32" fill="hold" grpId="0" nodeType="afterEffect">
                                  <p:stCondLst>
                                    <p:cond delay="0"/>
                                  </p:stCondLst>
                                  <p:childTnLst>
                                    <p:animEffect transition="out" filter="circle(out)">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5000"/>
                            </p:stCondLst>
                            <p:childTnLst>
                              <p:par>
                                <p:cTn id="45" presetID="6" presetClass="exit" presetSubtype="32" fill="hold" grpId="0" nodeType="afterEffect">
                                  <p:stCondLst>
                                    <p:cond delay="0"/>
                                  </p:stCondLst>
                                  <p:childTnLst>
                                    <p:animEffect transition="out" filter="circle(out)">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5500"/>
                            </p:stCondLst>
                            <p:childTnLst>
                              <p:par>
                                <p:cTn id="49" presetID="6" presetClass="exit" presetSubtype="32" fill="hold" grpId="0" nodeType="afterEffect">
                                  <p:stCondLst>
                                    <p:cond delay="0"/>
                                  </p:stCondLst>
                                  <p:childTnLst>
                                    <p:animEffect transition="out" filter="circle(out)">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par>
                          <p:cTn id="52" fill="hold">
                            <p:stCondLst>
                              <p:cond delay="6000"/>
                            </p:stCondLst>
                            <p:childTnLst>
                              <p:par>
                                <p:cTn id="53" presetID="6" presetClass="exit" presetSubtype="32" fill="hold" grpId="0" nodeType="afterEffect">
                                  <p:stCondLst>
                                    <p:cond delay="0"/>
                                  </p:stCondLst>
                                  <p:childTnLst>
                                    <p:animEffect transition="out" filter="circle(out)">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par>
                          <p:cTn id="56" fill="hold">
                            <p:stCondLst>
                              <p:cond delay="6500"/>
                            </p:stCondLst>
                            <p:childTnLst>
                              <p:par>
                                <p:cTn id="57" presetID="6" presetClass="exit" presetSubtype="32" fill="hold" grpId="0" nodeType="afterEffect">
                                  <p:stCondLst>
                                    <p:cond delay="0"/>
                                  </p:stCondLst>
                                  <p:childTnLst>
                                    <p:animEffect transition="out" filter="circle(out)">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childTnLst>
                          </p:cTn>
                        </p:par>
                        <p:par>
                          <p:cTn id="60" fill="hold">
                            <p:stCondLst>
                              <p:cond delay="7000"/>
                            </p:stCondLst>
                            <p:childTnLst>
                              <p:par>
                                <p:cTn id="61" presetID="6" presetClass="exit" presetSubtype="32" fill="hold" grpId="0" nodeType="afterEffect">
                                  <p:stCondLst>
                                    <p:cond delay="0"/>
                                  </p:stCondLst>
                                  <p:childTnLst>
                                    <p:animEffect transition="out" filter="circle(out)">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childTnLst>
                          </p:cTn>
                        </p:par>
                        <p:par>
                          <p:cTn id="64" fill="hold">
                            <p:stCondLst>
                              <p:cond delay="7500"/>
                            </p:stCondLst>
                            <p:childTnLst>
                              <p:par>
                                <p:cTn id="65" presetID="6" presetClass="exit" presetSubtype="32" fill="hold" grpId="0" nodeType="afterEffect">
                                  <p:stCondLst>
                                    <p:cond delay="0"/>
                                  </p:stCondLst>
                                  <p:childTnLst>
                                    <p:animEffect transition="out" filter="circle(out)">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childTnLst>
                          </p:cTn>
                        </p:par>
                        <p:par>
                          <p:cTn id="68" fill="hold">
                            <p:stCondLst>
                              <p:cond delay="8000"/>
                            </p:stCondLst>
                            <p:childTnLst>
                              <p:par>
                                <p:cTn id="69" presetID="6" presetClass="exit" presetSubtype="32" fill="hold" grpId="0" nodeType="afterEffect">
                                  <p:stCondLst>
                                    <p:cond delay="0"/>
                                  </p:stCondLst>
                                  <p:childTnLst>
                                    <p:animEffect transition="out" filter="circle(out)">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8500"/>
                            </p:stCondLst>
                            <p:childTnLst>
                              <p:par>
                                <p:cTn id="73" presetID="6" presetClass="exit" presetSubtype="32" fill="hold" grpId="0" nodeType="afterEffect">
                                  <p:stCondLst>
                                    <p:cond delay="0"/>
                                  </p:stCondLst>
                                  <p:childTnLst>
                                    <p:animEffect transition="out" filter="circle(out)">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par>
                          <p:cTn id="76" fill="hold">
                            <p:stCondLst>
                              <p:cond delay="9000"/>
                            </p:stCondLst>
                            <p:childTnLst>
                              <p:par>
                                <p:cTn id="77" presetID="6" presetClass="exit" presetSubtype="32" fill="hold" grpId="0" nodeType="afterEffect">
                                  <p:stCondLst>
                                    <p:cond delay="0"/>
                                  </p:stCondLst>
                                  <p:childTnLst>
                                    <p:animEffect transition="out" filter="circle(out)">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childTnLst>
                          </p:cTn>
                        </p:par>
                        <p:par>
                          <p:cTn id="80" fill="hold">
                            <p:stCondLst>
                              <p:cond delay="9500"/>
                            </p:stCondLst>
                            <p:childTnLst>
                              <p:par>
                                <p:cTn id="81" presetID="6" presetClass="exit" presetSubtype="32" fill="hold" grpId="0" nodeType="afterEffect">
                                  <p:stCondLst>
                                    <p:cond delay="0"/>
                                  </p:stCondLst>
                                  <p:childTnLst>
                                    <p:animEffect transition="out" filter="circle(out)">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childTnLst>
                          </p:cTn>
                        </p:par>
                        <p:par>
                          <p:cTn id="84" fill="hold">
                            <p:stCondLst>
                              <p:cond delay="10000"/>
                            </p:stCondLst>
                            <p:childTnLst>
                              <p:par>
                                <p:cTn id="85" presetID="6" presetClass="exit" presetSubtype="32" fill="hold" grpId="0" nodeType="afterEffect">
                                  <p:stCondLst>
                                    <p:cond delay="0"/>
                                  </p:stCondLst>
                                  <p:childTnLst>
                                    <p:animEffect transition="out" filter="circle(out)">
                                      <p:cBhvr>
                                        <p:cTn id="86" dur="500"/>
                                        <p:tgtEl>
                                          <p:spTgt spid="30"/>
                                        </p:tgtEl>
                                      </p:cBhvr>
                                    </p:animEffect>
                                    <p:set>
                                      <p:cBhvr>
                                        <p:cTn id="87" dur="1" fill="hold">
                                          <p:stCondLst>
                                            <p:cond delay="499"/>
                                          </p:stCondLst>
                                        </p:cTn>
                                        <p:tgtEl>
                                          <p:spTgt spid="30"/>
                                        </p:tgtEl>
                                        <p:attrNameLst>
                                          <p:attrName>style.visibility</p:attrName>
                                        </p:attrNameLst>
                                      </p:cBhvr>
                                      <p:to>
                                        <p:strVal val="hidden"/>
                                      </p:to>
                                    </p:set>
                                  </p:childTnLst>
                                </p:cTn>
                              </p:par>
                            </p:childTnLst>
                          </p:cTn>
                        </p:par>
                        <p:par>
                          <p:cTn id="88" fill="hold">
                            <p:stCondLst>
                              <p:cond delay="10500"/>
                            </p:stCondLst>
                            <p:childTnLst>
                              <p:par>
                                <p:cTn id="89" presetID="6" presetClass="exit" presetSubtype="32" fill="hold" grpId="0" nodeType="afterEffect">
                                  <p:stCondLst>
                                    <p:cond delay="0"/>
                                  </p:stCondLst>
                                  <p:childTnLst>
                                    <p:animEffect transition="out" filter="circle(out)">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674D-2115-B9B6-8156-AE927893F695}"/>
              </a:ext>
            </a:extLst>
          </p:cNvPr>
          <p:cNvSpPr>
            <a:spLocks noGrp="1"/>
          </p:cNvSpPr>
          <p:nvPr>
            <p:ph type="ctrTitle"/>
          </p:nvPr>
        </p:nvSpPr>
        <p:spPr/>
        <p:txBody>
          <a:bodyPr/>
          <a:lstStyle/>
          <a:p>
            <a:r>
              <a:rPr lang="en-US" dirty="0"/>
              <a:t>Human Side</a:t>
            </a:r>
            <a:br>
              <a:rPr lang="en-US" dirty="0"/>
            </a:br>
            <a:r>
              <a:rPr lang="en-US" dirty="0"/>
              <a:t>of Change</a:t>
            </a:r>
          </a:p>
        </p:txBody>
      </p:sp>
      <p:sp>
        <p:nvSpPr>
          <p:cNvPr id="3" name="Subtitle 2">
            <a:extLst>
              <a:ext uri="{FF2B5EF4-FFF2-40B4-BE49-F238E27FC236}">
                <a16:creationId xmlns:a16="http://schemas.microsoft.com/office/drawing/2014/main" id="{57ED9775-9DB9-C4FD-6820-D441F470205E}"/>
              </a:ext>
            </a:extLst>
          </p:cNvPr>
          <p:cNvSpPr>
            <a:spLocks noGrp="1"/>
          </p:cNvSpPr>
          <p:nvPr>
            <p:ph type="subTitle" idx="1"/>
          </p:nvPr>
        </p:nvSpPr>
        <p:spPr/>
        <p:txBody>
          <a:bodyPr>
            <a:normAutofit lnSpcReduction="10000"/>
          </a:bodyPr>
          <a:lstStyle/>
          <a:p>
            <a:r>
              <a:rPr lang="en-US"/>
              <a:t>Cohort A</a:t>
            </a:r>
          </a:p>
        </p:txBody>
      </p:sp>
      <p:sp>
        <p:nvSpPr>
          <p:cNvPr id="4" name="Footer Placeholder 3">
            <a:extLst>
              <a:ext uri="{FF2B5EF4-FFF2-40B4-BE49-F238E27FC236}">
                <a16:creationId xmlns:a16="http://schemas.microsoft.com/office/drawing/2014/main" id="{2A2664FE-85EB-71A7-841C-03EA7CE83387}"/>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84CAE96E-089D-9CBD-80DE-3A169A24492F}"/>
              </a:ext>
            </a:extLst>
          </p:cNvPr>
          <p:cNvSpPr>
            <a:spLocks noGrp="1"/>
          </p:cNvSpPr>
          <p:nvPr>
            <p:ph type="sldNum" sz="quarter" idx="12"/>
          </p:nvPr>
        </p:nvSpPr>
        <p:spPr/>
        <p:txBody>
          <a:bodyPr/>
          <a:lstStyle/>
          <a:p>
            <a:fld id="{16C5AC08-0ACD-404A-9C9F-AB39E786C34A}" type="slidenum">
              <a:rPr lang="en-US"/>
              <a:pPr/>
              <a:t>3</a:t>
            </a:fld>
            <a:endParaRPr lang="en-US"/>
          </a:p>
        </p:txBody>
      </p:sp>
      <p:sp>
        <p:nvSpPr>
          <p:cNvPr id="6" name="Text Placeholder 5">
            <a:extLst>
              <a:ext uri="{FF2B5EF4-FFF2-40B4-BE49-F238E27FC236}">
                <a16:creationId xmlns:a16="http://schemas.microsoft.com/office/drawing/2014/main" id="{027147B2-D50A-C477-356D-46D98215865A}"/>
              </a:ext>
            </a:extLst>
          </p:cNvPr>
          <p:cNvSpPr>
            <a:spLocks noGrp="1"/>
          </p:cNvSpPr>
          <p:nvPr>
            <p:ph type="body" sz="quarter" idx="13"/>
          </p:nvPr>
        </p:nvSpPr>
        <p:spPr>
          <a:xfrm>
            <a:off x="1077913" y="436166"/>
            <a:ext cx="1354538" cy="330219"/>
          </a:xfrm>
        </p:spPr>
        <p:txBody>
          <a:bodyPr/>
          <a:lstStyle/>
          <a:p>
            <a:r>
              <a:rPr lang="en-US" dirty="0"/>
              <a:t>Session 7</a:t>
            </a:r>
          </a:p>
        </p:txBody>
      </p:sp>
      <p:cxnSp>
        <p:nvCxnSpPr>
          <p:cNvPr id="7" name="Straight Connector 6">
            <a:extLst>
              <a:ext uri="{FF2B5EF4-FFF2-40B4-BE49-F238E27FC236}">
                <a16:creationId xmlns:a16="http://schemas.microsoft.com/office/drawing/2014/main" id="{97ED0079-99CD-D167-2A69-575D68F82B33}"/>
              </a:ext>
            </a:extLst>
          </p:cNvPr>
          <p:cNvCxnSpPr/>
          <p:nvPr/>
        </p:nvCxnSpPr>
        <p:spPr>
          <a:xfrm>
            <a:off x="809625" y="238125"/>
            <a:ext cx="0" cy="6378575"/>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227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B15A-3BBF-2496-1FD9-3A9C78713CE6}"/>
              </a:ext>
            </a:extLst>
          </p:cNvPr>
          <p:cNvSpPr>
            <a:spLocks noGrp="1"/>
          </p:cNvSpPr>
          <p:nvPr>
            <p:ph type="title"/>
          </p:nvPr>
        </p:nvSpPr>
        <p:spPr/>
        <p:txBody>
          <a:bodyPr/>
          <a:lstStyle/>
          <a:p>
            <a:r>
              <a:rPr lang="en-US"/>
              <a:t>Today was just an introduction to SPC…</a:t>
            </a:r>
          </a:p>
        </p:txBody>
      </p:sp>
      <p:sp>
        <p:nvSpPr>
          <p:cNvPr id="3" name="Content Placeholder 2">
            <a:extLst>
              <a:ext uri="{FF2B5EF4-FFF2-40B4-BE49-F238E27FC236}">
                <a16:creationId xmlns:a16="http://schemas.microsoft.com/office/drawing/2014/main" id="{0B737457-1833-7828-A49C-D75C63561F15}"/>
              </a:ext>
            </a:extLst>
          </p:cNvPr>
          <p:cNvSpPr>
            <a:spLocks noGrp="1"/>
          </p:cNvSpPr>
          <p:nvPr>
            <p:ph idx="1"/>
          </p:nvPr>
        </p:nvSpPr>
        <p:spPr>
          <a:xfrm>
            <a:off x="1077913" y="1520825"/>
            <a:ext cx="8986837" cy="5019720"/>
          </a:xfrm>
        </p:spPr>
        <p:txBody>
          <a:bodyPr/>
          <a:lstStyle/>
          <a:p>
            <a:pPr lvl="1"/>
            <a:r>
              <a:rPr lang="en-US" dirty="0"/>
              <a:t>We decided not to go into the complex detail of the calculations for the SPC</a:t>
            </a:r>
          </a:p>
          <a:p>
            <a:pPr lvl="1"/>
            <a:r>
              <a:rPr lang="en-US" dirty="0"/>
              <a:t>There are actually many different types of SPC. </a:t>
            </a:r>
          </a:p>
          <a:p>
            <a:pPr lvl="1"/>
            <a:r>
              <a:rPr lang="en-US" dirty="0"/>
              <a:t>But don’t worry… we’re not going to cover this as this level of specialism is for the QI team</a:t>
            </a:r>
          </a:p>
          <a:p>
            <a:pPr lvl="1"/>
            <a:endParaRPr lang="en-US" dirty="0"/>
          </a:p>
          <a:p>
            <a:pPr lvl="1"/>
            <a:r>
              <a:rPr lang="en-US" sz="1650" dirty="0"/>
              <a:t>If you’d like to learn more about SPC and how they can be used in the NHS we’d recommend </a:t>
            </a:r>
            <a:r>
              <a:rPr lang="en-US" sz="1650" b="1" dirty="0"/>
              <a:t>Making Data Count </a:t>
            </a:r>
            <a:r>
              <a:rPr lang="en-US" sz="1650" dirty="0"/>
              <a:t>and signing up for the </a:t>
            </a:r>
            <a:r>
              <a:rPr lang="en-US" sz="1650" b="1" dirty="0" err="1"/>
              <a:t>FutureNHS</a:t>
            </a:r>
            <a:r>
              <a:rPr lang="en-US" sz="1650" b="1" dirty="0"/>
              <a:t> platform</a:t>
            </a:r>
            <a:r>
              <a:rPr lang="en-US" sz="1650" dirty="0"/>
              <a:t>:</a:t>
            </a:r>
          </a:p>
          <a:p>
            <a:pPr lvl="1"/>
            <a:r>
              <a:rPr lang="en-US" sz="1400" dirty="0">
                <a:hlinkClick r:id="rId3"/>
              </a:rPr>
              <a:t>www.england.nhs.uk/publication/making-data-count/</a:t>
            </a:r>
            <a:r>
              <a:rPr lang="en-US" sz="1400" dirty="0"/>
              <a:t>		</a:t>
            </a:r>
            <a:r>
              <a:rPr lang="en-US" sz="1400" dirty="0">
                <a:hlinkClick r:id="rId4"/>
              </a:rPr>
              <a:t>https://future.nhs.uk/MDC/groupHome</a:t>
            </a:r>
            <a:r>
              <a:rPr lang="en-US" sz="1400" dirty="0"/>
              <a:t>  </a:t>
            </a:r>
          </a:p>
          <a:p>
            <a:pPr lvl="1"/>
            <a:r>
              <a:rPr lang="en-US" dirty="0"/>
              <a:t> </a:t>
            </a:r>
          </a:p>
        </p:txBody>
      </p:sp>
      <p:sp>
        <p:nvSpPr>
          <p:cNvPr id="4" name="Footer Placeholder 3">
            <a:extLst>
              <a:ext uri="{FF2B5EF4-FFF2-40B4-BE49-F238E27FC236}">
                <a16:creationId xmlns:a16="http://schemas.microsoft.com/office/drawing/2014/main" id="{58F22EC3-6191-E43D-F260-1618EFC29A13}"/>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12FE39B9-69D0-E400-707A-088619039ED7}"/>
              </a:ext>
            </a:extLst>
          </p:cNvPr>
          <p:cNvSpPr>
            <a:spLocks noGrp="1"/>
          </p:cNvSpPr>
          <p:nvPr>
            <p:ph type="sldNum" sz="quarter" idx="12"/>
          </p:nvPr>
        </p:nvSpPr>
        <p:spPr/>
        <p:txBody>
          <a:bodyPr/>
          <a:lstStyle/>
          <a:p>
            <a:fld id="{16C5AC08-0ACD-404A-9C9F-AB39E786C34A}" type="slidenum">
              <a:rPr lang="en-GB"/>
              <a:t>39</a:t>
            </a:fld>
            <a:endParaRPr lang="en-GB"/>
          </a:p>
        </p:txBody>
      </p:sp>
      <p:sp>
        <p:nvSpPr>
          <p:cNvPr id="6" name="Text Placeholder 5">
            <a:extLst>
              <a:ext uri="{FF2B5EF4-FFF2-40B4-BE49-F238E27FC236}">
                <a16:creationId xmlns:a16="http://schemas.microsoft.com/office/drawing/2014/main" id="{EAB6D17D-BB1D-B808-013D-35DAC91A3A30}"/>
              </a:ext>
            </a:extLst>
          </p:cNvPr>
          <p:cNvSpPr>
            <a:spLocks noGrp="1"/>
          </p:cNvSpPr>
          <p:nvPr>
            <p:ph type="body" sz="quarter" idx="13"/>
          </p:nvPr>
        </p:nvSpPr>
        <p:spPr/>
        <p:txBody>
          <a:bodyPr/>
          <a:lstStyle/>
          <a:p>
            <a:r>
              <a:rPr lang="en-US"/>
              <a:t>Today was just an introduction to SPC…</a:t>
            </a:r>
          </a:p>
        </p:txBody>
      </p:sp>
    </p:spTree>
    <p:extLst>
      <p:ext uri="{BB962C8B-B14F-4D97-AF65-F5344CB8AC3E}">
        <p14:creationId xmlns:p14="http://schemas.microsoft.com/office/powerpoint/2010/main" val="959521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nk circle">
            <a:extLst>
              <a:ext uri="{FF2B5EF4-FFF2-40B4-BE49-F238E27FC236}">
                <a16:creationId xmlns:a16="http://schemas.microsoft.com/office/drawing/2014/main" id="{E9C74FA6-F32A-AA76-F358-2A66C2ADEA97}"/>
              </a:ext>
            </a:extLst>
          </p:cNvPr>
          <p:cNvSpPr/>
          <p:nvPr/>
        </p:nvSpPr>
        <p:spPr>
          <a:xfrm>
            <a:off x="10373167" y="113062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0" name="Connector 9">
            <a:extLst>
              <a:ext uri="{FF2B5EF4-FFF2-40B4-BE49-F238E27FC236}">
                <a16:creationId xmlns:a16="http://schemas.microsoft.com/office/drawing/2014/main" id="{21F4863D-7F23-44C1-C6FC-2AF6B04DD0D9}"/>
              </a:ext>
            </a:extLst>
          </p:cNvPr>
          <p:cNvSpPr/>
          <p:nvPr/>
        </p:nvSpPr>
        <p:spPr>
          <a:xfrm>
            <a:off x="2570424" y="1598713"/>
            <a:ext cx="391852" cy="391852"/>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AD181605-21BE-86EE-9B4B-9868A043C334}"/>
              </a:ext>
            </a:extLst>
          </p:cNvPr>
          <p:cNvSpPr/>
          <p:nvPr/>
        </p:nvSpPr>
        <p:spPr>
          <a:xfrm>
            <a:off x="6285265" y="4339328"/>
            <a:ext cx="2350116" cy="2350108"/>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Pink circle">
            <a:extLst>
              <a:ext uri="{FF2B5EF4-FFF2-40B4-BE49-F238E27FC236}">
                <a16:creationId xmlns:a16="http://schemas.microsoft.com/office/drawing/2014/main" id="{3DFA74FA-90BE-FF54-A708-4E69A37CA873}"/>
              </a:ext>
            </a:extLst>
          </p:cNvPr>
          <p:cNvSpPr/>
          <p:nvPr/>
        </p:nvSpPr>
        <p:spPr>
          <a:xfrm>
            <a:off x="10373167" y="113824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8FB08068-7EFE-28BB-16DA-1AD2429F2E22}"/>
              </a:ext>
            </a:extLst>
          </p:cNvPr>
          <p:cNvSpPr>
            <a:spLocks noGrp="1"/>
          </p:cNvSpPr>
          <p:nvPr>
            <p:ph type="title"/>
          </p:nvPr>
        </p:nvSpPr>
        <p:spPr/>
        <p:txBody>
          <a:bodyPr/>
          <a:lstStyle/>
          <a:p>
            <a:r>
              <a:rPr lang="en-US"/>
              <a:t>Lunch break</a:t>
            </a:r>
          </a:p>
        </p:txBody>
      </p:sp>
      <p:sp>
        <p:nvSpPr>
          <p:cNvPr id="4" name="Footer Placeholder 3">
            <a:extLst>
              <a:ext uri="{FF2B5EF4-FFF2-40B4-BE49-F238E27FC236}">
                <a16:creationId xmlns:a16="http://schemas.microsoft.com/office/drawing/2014/main" id="{3C826E13-672B-27D6-D78E-A8C2E91E88F8}"/>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ED4CBFD5-EEB6-6E3C-FCD3-D7AE97BC204F}"/>
              </a:ext>
            </a:extLst>
          </p:cNvPr>
          <p:cNvSpPr>
            <a:spLocks noGrp="1"/>
          </p:cNvSpPr>
          <p:nvPr>
            <p:ph type="sldNum" sz="quarter" idx="12"/>
          </p:nvPr>
        </p:nvSpPr>
        <p:spPr/>
        <p:txBody>
          <a:bodyPr/>
          <a:lstStyle/>
          <a:p>
            <a:fld id="{16C5AC08-0ACD-404A-9C9F-AB39E786C34A}" type="slidenum">
              <a:rPr lang="en-GB"/>
              <a:pPr/>
              <a:t>40</a:t>
            </a:fld>
            <a:endParaRPr lang="en-GB"/>
          </a:p>
        </p:txBody>
      </p:sp>
      <p:pic>
        <p:nvPicPr>
          <p:cNvPr id="6" name="Picture 5">
            <a:extLst>
              <a:ext uri="{FF2B5EF4-FFF2-40B4-BE49-F238E27FC236}">
                <a16:creationId xmlns:a16="http://schemas.microsoft.com/office/drawing/2014/main" id="{42797464-A76E-9E3C-F6B3-F87336052EE3}"/>
              </a:ext>
            </a:extLst>
          </p:cNvPr>
          <p:cNvPicPr>
            <a:picLocks noChangeAspect="1"/>
          </p:cNvPicPr>
          <p:nvPr/>
        </p:nvPicPr>
        <p:blipFill>
          <a:blip r:embed="rId3"/>
          <a:srcRect/>
          <a:stretch/>
        </p:blipFill>
        <p:spPr>
          <a:xfrm>
            <a:off x="5471679" y="1520825"/>
            <a:ext cx="6296891" cy="4632712"/>
          </a:xfrm>
          <a:prstGeom prst="rect">
            <a:avLst/>
          </a:prstGeom>
        </p:spPr>
      </p:pic>
    </p:spTree>
    <p:extLst>
      <p:ext uri="{BB962C8B-B14F-4D97-AF65-F5344CB8AC3E}">
        <p14:creationId xmlns:p14="http://schemas.microsoft.com/office/powerpoint/2010/main" val="217320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6" dur="150000" fill="hold"/>
                                        <p:tgtEl>
                                          <p:spTgt spid="8"/>
                                        </p:tgtEl>
                                        <p:attrNameLst>
                                          <p:attrName>ppt_x</p:attrName>
                                          <p:attrName>ppt_y</p:attrName>
                                        </p:attrNameLst>
                                      </p:cBhvr>
                                      <p:rCtr x="-42174" y="20787"/>
                                    </p:animMotion>
                                  </p:childTnLst>
                                </p:cTn>
                              </p:par>
                              <p:par>
                                <p:cTn id="7" presetID="6" presetClass="emph" presetSubtype="0" repeatCount="indefinite" autoRev="1" fill="hold" grpId="0" nodeType="withEffect">
                                  <p:stCondLst>
                                    <p:cond delay="0"/>
                                  </p:stCondLst>
                                  <p:childTnLst>
                                    <p:animScale>
                                      <p:cBhvr>
                                        <p:cTn id="8" dur="39000" fill="hold"/>
                                        <p:tgtEl>
                                          <p:spTgt spid="8"/>
                                        </p:tgtEl>
                                      </p:cBhvr>
                                      <p:by x="125000" y="125000"/>
                                    </p:animScale>
                                  </p:childTnLst>
                                </p:cTn>
                              </p:par>
                              <p:par>
                                <p:cTn id="9" presetID="6" presetClass="emph" presetSubtype="0" repeatCount="indefinite" autoRev="1" fill="hold" grpId="0" nodeType="withEffect">
                                  <p:stCondLst>
                                    <p:cond delay="0"/>
                                  </p:stCondLst>
                                  <p:childTnLst>
                                    <p:animScale>
                                      <p:cBhvr>
                                        <p:cTn id="10" dur="9000" fill="hold"/>
                                        <p:tgtEl>
                                          <p:spTgt spid="9"/>
                                        </p:tgtEl>
                                      </p:cBhvr>
                                      <p:by x="120000" y="120000"/>
                                    </p:animScale>
                                  </p:childTnLst>
                                </p:cTn>
                              </p:par>
                              <p:par>
                                <p:cTn id="11" presetID="1" presetClass="path" presetSubtype="0" repeatCount="indefinite" fill="hold" grpId="1" nodeType="withEffect">
                                  <p:stCondLst>
                                    <p:cond delay="0"/>
                                  </p:stCondLst>
                                  <p:childTnLst>
                                    <p:animMotion origin="layout" path="M -2.29167E-6 4.81481E-6 C 0.03125 4.81481E-6 0.0569 0.0405 0.0569 0.09166 C 0.0569 0.14212 0.03125 0.18356 -2.29167E-6 0.18356 C -0.03164 0.18356 -0.05677 0.14212 -0.05677 0.09166 C -0.05677 0.0405 -0.03164 4.81481E-6 -2.29167E-6 4.81481E-6 Z " pathEditMode="relative" rAng="0" ptsTypes="AAAAA">
                                      <p:cBhvr>
                                        <p:cTn id="12" dur="170000" fill="hold"/>
                                        <p:tgtEl>
                                          <p:spTgt spid="9"/>
                                        </p:tgtEl>
                                        <p:attrNameLst>
                                          <p:attrName>ppt_x</p:attrName>
                                          <p:attrName>ppt_y</p:attrName>
                                        </p:attrNameLst>
                                      </p:cBhvr>
                                      <p:rCtr x="0" y="9167"/>
                                    </p:animMotion>
                                  </p:childTnLst>
                                </p:cTn>
                              </p:par>
                              <p:par>
                                <p:cTn id="13" presetID="0" presetClass="path" presetSubtype="0" repeatCount="indefinite" fill="hold" grpId="0" nodeType="withEffect">
                                  <p:stCondLst>
                                    <p:cond delay="0"/>
                                  </p:stCondLst>
                                  <p:childTnLst>
                                    <p:animMotion origin="layout" path="M -8.33333E-7 1.48148E-6 C -0.01979 0.2787 -0.03971 0.55741 0.03229 0.58727 C 0.1043 0.61713 0.40117 0.33657 0.43203 0.1787 C 0.46289 0.02106 0.28841 -0.32871 0.21745 -0.35949 C 0.14636 -0.39005 0.00599 -0.10486 0.00573 -0.00509 " pathEditMode="relative" rAng="0" ptsTypes="AAAAA">
                                      <p:cBhvr>
                                        <p:cTn id="14" dur="210000" fill="hold"/>
                                        <p:tgtEl>
                                          <p:spTgt spid="10"/>
                                        </p:tgtEl>
                                        <p:attrNameLst>
                                          <p:attrName>ppt_x</p:attrName>
                                          <p:attrName>ppt_y</p:attrName>
                                        </p:attrNameLst>
                                      </p:cBhvr>
                                      <p:rCtr x="20846" y="11389"/>
                                    </p:animMotion>
                                  </p:childTnLst>
                                </p:cTn>
                              </p:par>
                              <p:par>
                                <p:cTn id="15" presetID="6" presetClass="emph" presetSubtype="0" repeatCount="indefinite" autoRev="1" fill="hold" grpId="1" nodeType="withEffect">
                                  <p:stCondLst>
                                    <p:cond delay="0"/>
                                  </p:stCondLst>
                                  <p:childTnLst>
                                    <p:animScale>
                                      <p:cBhvr>
                                        <p:cTn id="16" dur="95000" fill="hold"/>
                                        <p:tgtEl>
                                          <p:spTgt spid="10"/>
                                        </p:tgtEl>
                                      </p:cBhvr>
                                      <p:by x="50000" y="50000"/>
                                    </p:animScale>
                                  </p:childTnLst>
                                </p:cTn>
                              </p:par>
                              <p:par>
                                <p:cTn id="17"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18" dur="150000" fill="hold"/>
                                        <p:tgtEl>
                                          <p:spTgt spid="7"/>
                                        </p:tgtEl>
                                        <p:attrNameLst>
                                          <p:attrName>ppt_x</p:attrName>
                                          <p:attrName>ppt_y</p:attrName>
                                        </p:attrNameLst>
                                      </p:cBhvr>
                                      <p:rCtr x="-42174" y="20787"/>
                                    </p:animMotion>
                                  </p:childTnLst>
                                </p:cTn>
                              </p:par>
                              <p:par>
                                <p:cTn id="19" presetID="6" presetClass="emph" presetSubtype="0" repeatCount="indefinite" autoRev="1" fill="hold" grpId="0" nodeType="withEffect">
                                  <p:stCondLst>
                                    <p:cond delay="0"/>
                                  </p:stCondLst>
                                  <p:childTnLst>
                                    <p:animScale>
                                      <p:cBhvr>
                                        <p:cTn id="20" dur="39000" fill="hold"/>
                                        <p:tgtEl>
                                          <p:spTgt spid="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9" grpId="0" animBg="1"/>
      <p:bldP spid="9" grpId="1" animBg="1"/>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D79E4-24C5-286E-29B6-52923A50D8C0}"/>
              </a:ext>
            </a:extLst>
          </p:cNvPr>
          <p:cNvSpPr>
            <a:spLocks noGrp="1"/>
          </p:cNvSpPr>
          <p:nvPr>
            <p:ph idx="1"/>
          </p:nvPr>
        </p:nvSpPr>
        <p:spPr/>
        <p:txBody>
          <a:bodyPr/>
          <a:lstStyle/>
          <a:p>
            <a:pPr>
              <a:lnSpc>
                <a:spcPct val="70000"/>
              </a:lnSpc>
            </a:pPr>
            <a:r>
              <a:rPr lang="en-US" sz="9600" dirty="0">
                <a:solidFill>
                  <a:schemeClr val="bg1"/>
                </a:solidFill>
                <a:latin typeface="Petrona Light" pitchFamily="2" charset="77"/>
              </a:rPr>
              <a:t>QI Bingo</a:t>
            </a:r>
            <a:endParaRPr lang="en-US"/>
          </a:p>
        </p:txBody>
      </p:sp>
      <p:sp>
        <p:nvSpPr>
          <p:cNvPr id="4" name="Footer Placeholder 3">
            <a:extLst>
              <a:ext uri="{FF2B5EF4-FFF2-40B4-BE49-F238E27FC236}">
                <a16:creationId xmlns:a16="http://schemas.microsoft.com/office/drawing/2014/main" id="{6AEE06EA-7E14-A161-6609-B8F7ED2DB3C6}"/>
              </a:ext>
            </a:extLst>
          </p:cNvPr>
          <p:cNvSpPr>
            <a:spLocks noGrp="1"/>
          </p:cNvSpPr>
          <p:nvPr>
            <p:ph type="ftr" sz="quarter" idx="11"/>
          </p:nvPr>
        </p:nvSpPr>
        <p:spPr/>
        <p:txBody>
          <a:bodyPr/>
          <a:lstStyle/>
          <a:p>
            <a:r>
              <a:rPr lang="en-US">
                <a:solidFill>
                  <a:schemeClr val="accent4"/>
                </a:solidFill>
              </a:rPr>
              <a:t>Session 7    Human Side of Change</a:t>
            </a:r>
          </a:p>
        </p:txBody>
      </p:sp>
      <p:sp>
        <p:nvSpPr>
          <p:cNvPr id="5" name="Slide Number Placeholder 4">
            <a:extLst>
              <a:ext uri="{FF2B5EF4-FFF2-40B4-BE49-F238E27FC236}">
                <a16:creationId xmlns:a16="http://schemas.microsoft.com/office/drawing/2014/main" id="{F50FB875-75A2-7B3C-CBAA-C527BD2D13E0}"/>
              </a:ext>
            </a:extLst>
          </p:cNvPr>
          <p:cNvSpPr>
            <a:spLocks noGrp="1"/>
          </p:cNvSpPr>
          <p:nvPr>
            <p:ph type="sldNum" sz="quarter" idx="12"/>
          </p:nvPr>
        </p:nvSpPr>
        <p:spPr/>
        <p:txBody>
          <a:bodyPr/>
          <a:lstStyle/>
          <a:p>
            <a:fld id="{16C5AC08-0ACD-404A-9C9F-AB39E786C34A}" type="slidenum">
              <a:rPr lang="en-GB">
                <a:solidFill>
                  <a:schemeClr val="accent4"/>
                </a:solidFill>
              </a:rPr>
              <a:t>41</a:t>
            </a:fld>
            <a:endParaRPr lang="en-GB">
              <a:solidFill>
                <a:schemeClr val="accent4"/>
              </a:solidFill>
            </a:endParaRPr>
          </a:p>
        </p:txBody>
      </p:sp>
      <p:sp>
        <p:nvSpPr>
          <p:cNvPr id="6" name="Text Placeholder 5">
            <a:extLst>
              <a:ext uri="{FF2B5EF4-FFF2-40B4-BE49-F238E27FC236}">
                <a16:creationId xmlns:a16="http://schemas.microsoft.com/office/drawing/2014/main" id="{158E221D-DE59-6329-3B0D-740CD40F1682}"/>
              </a:ext>
            </a:extLst>
          </p:cNvPr>
          <p:cNvSpPr>
            <a:spLocks noGrp="1"/>
          </p:cNvSpPr>
          <p:nvPr>
            <p:ph type="body" sz="quarter" idx="13"/>
          </p:nvPr>
        </p:nvSpPr>
        <p:spPr/>
        <p:txBody>
          <a:bodyPr/>
          <a:lstStyle/>
          <a:p>
            <a:r>
              <a:rPr lang="en-US" dirty="0">
                <a:solidFill>
                  <a:schemeClr val="accent4"/>
                </a:solidFill>
              </a:rPr>
              <a:t>QI Bingo</a:t>
            </a:r>
          </a:p>
        </p:txBody>
      </p:sp>
    </p:spTree>
    <p:extLst>
      <p:ext uri="{BB962C8B-B14F-4D97-AF65-F5344CB8AC3E}">
        <p14:creationId xmlns:p14="http://schemas.microsoft.com/office/powerpoint/2010/main" val="3486227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F87C8-886C-E6AF-8543-452D27864400}"/>
              </a:ext>
            </a:extLst>
          </p:cNvPr>
          <p:cNvSpPr>
            <a:spLocks noGrp="1"/>
          </p:cNvSpPr>
          <p:nvPr>
            <p:ph type="title"/>
          </p:nvPr>
        </p:nvSpPr>
        <p:spPr/>
        <p:txBody>
          <a:bodyPr/>
          <a:lstStyle/>
          <a:p>
            <a:r>
              <a:rPr lang="en-US"/>
              <a:t>QI Bingo!</a:t>
            </a:r>
          </a:p>
        </p:txBody>
      </p:sp>
      <p:sp>
        <p:nvSpPr>
          <p:cNvPr id="4" name="Footer Placeholder 3">
            <a:extLst>
              <a:ext uri="{FF2B5EF4-FFF2-40B4-BE49-F238E27FC236}">
                <a16:creationId xmlns:a16="http://schemas.microsoft.com/office/drawing/2014/main" id="{17ECD2DB-7D3E-6A69-1FFB-704F8352FE51}"/>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FA16FB34-ED4C-D541-4FBC-D72390D9D704}"/>
              </a:ext>
            </a:extLst>
          </p:cNvPr>
          <p:cNvSpPr>
            <a:spLocks noGrp="1"/>
          </p:cNvSpPr>
          <p:nvPr>
            <p:ph type="sldNum" sz="quarter" idx="12"/>
          </p:nvPr>
        </p:nvSpPr>
        <p:spPr/>
        <p:txBody>
          <a:bodyPr/>
          <a:lstStyle/>
          <a:p>
            <a:fld id="{16C5AC08-0ACD-404A-9C9F-AB39E786C34A}" type="slidenum">
              <a:rPr lang="en-GB"/>
              <a:t>42</a:t>
            </a:fld>
            <a:endParaRPr lang="en-GB"/>
          </a:p>
        </p:txBody>
      </p:sp>
      <p:sp>
        <p:nvSpPr>
          <p:cNvPr id="6" name="Text Placeholder 5">
            <a:extLst>
              <a:ext uri="{FF2B5EF4-FFF2-40B4-BE49-F238E27FC236}">
                <a16:creationId xmlns:a16="http://schemas.microsoft.com/office/drawing/2014/main" id="{5158B281-6A28-2DE4-2DDE-78D4C0A22C91}"/>
              </a:ext>
            </a:extLst>
          </p:cNvPr>
          <p:cNvSpPr>
            <a:spLocks noGrp="1"/>
          </p:cNvSpPr>
          <p:nvPr>
            <p:ph type="body" sz="quarter" idx="13"/>
          </p:nvPr>
        </p:nvSpPr>
        <p:spPr/>
        <p:txBody>
          <a:bodyPr/>
          <a:lstStyle/>
          <a:p>
            <a:r>
              <a:rPr lang="en-US"/>
              <a:t>QI Bingo!</a:t>
            </a:r>
          </a:p>
        </p:txBody>
      </p:sp>
      <p:graphicFrame>
        <p:nvGraphicFramePr>
          <p:cNvPr id="7" name="Table 6">
            <a:extLst>
              <a:ext uri="{FF2B5EF4-FFF2-40B4-BE49-F238E27FC236}">
                <a16:creationId xmlns:a16="http://schemas.microsoft.com/office/drawing/2014/main" id="{0A5A9DCE-650F-3FC6-942F-997E0B4A71EA}"/>
              </a:ext>
            </a:extLst>
          </p:cNvPr>
          <p:cNvGraphicFramePr>
            <a:graphicFrameLocks noGrp="1"/>
          </p:cNvGraphicFramePr>
          <p:nvPr>
            <p:extLst>
              <p:ext uri="{D42A27DB-BD31-4B8C-83A1-F6EECF244321}">
                <p14:modId xmlns:p14="http://schemas.microsoft.com/office/powerpoint/2010/main" val="4108411049"/>
              </p:ext>
            </p:extLst>
          </p:nvPr>
        </p:nvGraphicFramePr>
        <p:xfrm>
          <a:off x="1077912" y="1520824"/>
          <a:ext cx="10872787" cy="5100786"/>
        </p:xfrm>
        <a:graphic>
          <a:graphicData uri="http://schemas.openxmlformats.org/drawingml/2006/table">
            <a:tbl>
              <a:tblPr/>
              <a:tblGrid>
                <a:gridCol w="2815973">
                  <a:extLst>
                    <a:ext uri="{9D8B030D-6E8A-4147-A177-3AD203B41FA5}">
                      <a16:colId xmlns:a16="http://schemas.microsoft.com/office/drawing/2014/main" val="2188597987"/>
                    </a:ext>
                  </a:extLst>
                </a:gridCol>
                <a:gridCol w="2753396">
                  <a:extLst>
                    <a:ext uri="{9D8B030D-6E8A-4147-A177-3AD203B41FA5}">
                      <a16:colId xmlns:a16="http://schemas.microsoft.com/office/drawing/2014/main" val="1862464553"/>
                    </a:ext>
                  </a:extLst>
                </a:gridCol>
                <a:gridCol w="2722108">
                  <a:extLst>
                    <a:ext uri="{9D8B030D-6E8A-4147-A177-3AD203B41FA5}">
                      <a16:colId xmlns:a16="http://schemas.microsoft.com/office/drawing/2014/main" val="2687508268"/>
                    </a:ext>
                  </a:extLst>
                </a:gridCol>
                <a:gridCol w="2581310">
                  <a:extLst>
                    <a:ext uri="{9D8B030D-6E8A-4147-A177-3AD203B41FA5}">
                      <a16:colId xmlns:a16="http://schemas.microsoft.com/office/drawing/2014/main" val="2070191134"/>
                    </a:ext>
                  </a:extLst>
                </a:gridCol>
              </a:tblGrid>
              <a:tr h="1352856">
                <a:tc>
                  <a:txBody>
                    <a:bodyPr/>
                    <a:lstStyle/>
                    <a:p>
                      <a:pPr algn="l" rtl="0" fontAlgn="base"/>
                      <a:r>
                        <a:rPr lang="en-GB" sz="1200" b="0" i="0">
                          <a:solidFill>
                            <a:schemeClr val="accent5"/>
                          </a:solidFill>
                          <a:effectLst/>
                          <a:latin typeface="DM Sans" pitchFamily="2" charset="77"/>
                        </a:rPr>
                        <a:t>Juran’s trilogy and the first name </a:t>
                      </a:r>
                      <a:br>
                        <a:rPr lang="en-GB" sz="1200" b="0" i="0">
                          <a:solidFill>
                            <a:schemeClr val="accent5"/>
                          </a:solidFill>
                          <a:effectLst/>
                          <a:latin typeface="DM Sans" pitchFamily="2" charset="77"/>
                        </a:rPr>
                      </a:br>
                      <a:r>
                        <a:rPr lang="en-GB" sz="1200" b="0" i="0">
                          <a:solidFill>
                            <a:schemeClr val="accent5"/>
                          </a:solidFill>
                          <a:effectLst/>
                          <a:latin typeface="DM Sans" pitchFamily="2" charset="77"/>
                        </a:rPr>
                        <a:t>of Juran </a:t>
                      </a:r>
                    </a:p>
                    <a:p>
                      <a:pPr algn="l" rtl="0" fontAlgn="base">
                        <a:buFont typeface="Arial" panose="020B0604020202020204" pitchFamily="34" charset="0"/>
                        <a:buChar char="•"/>
                      </a:pPr>
                      <a:r>
                        <a:rPr lang="en-GB" sz="1200" b="0" i="0">
                          <a:solidFill>
                            <a:schemeClr val="accent5"/>
                          </a:solidFill>
                          <a:effectLst/>
                          <a:latin typeface="DM Sans" pitchFamily="2" charset="77"/>
                        </a:rPr>
                        <a:t>  </a:t>
                      </a:r>
                    </a:p>
                    <a:p>
                      <a:pPr algn="l" rtl="0" fontAlgn="base">
                        <a:buFont typeface="Arial" panose="020B0604020202020204" pitchFamily="34" charset="0"/>
                        <a:buChar char="•"/>
                      </a:pPr>
                      <a:r>
                        <a:rPr lang="en-GB" sz="1200" b="0" i="0">
                          <a:solidFill>
                            <a:schemeClr val="accent5"/>
                          </a:solidFill>
                          <a:effectLst/>
                          <a:latin typeface="DM Sans" pitchFamily="2" charset="77"/>
                        </a:rPr>
                        <a:t>  </a:t>
                      </a:r>
                    </a:p>
                    <a:p>
                      <a:pPr algn="l" rtl="0" fontAlgn="base">
                        <a:buFont typeface="Arial" panose="020B0604020202020204" pitchFamily="34" charset="0"/>
                        <a:buChar char="•"/>
                      </a:pPr>
                      <a:r>
                        <a:rPr lang="en-GB" sz="1200" b="0" i="0">
                          <a:solidFill>
                            <a:schemeClr val="accent5"/>
                          </a:solidFill>
                          <a:effectLst/>
                          <a:latin typeface="DM Sans" pitchFamily="2" charset="77"/>
                        </a:rPr>
                        <a:t>  </a:t>
                      </a:r>
                    </a:p>
                    <a:p>
                      <a:pPr algn="l" rtl="0" fontAlgn="base"/>
                      <a:r>
                        <a:rPr lang="en-GB" sz="1200" b="0" i="0">
                          <a:solidFill>
                            <a:schemeClr val="accent5"/>
                          </a:solidFill>
                          <a:effectLst/>
                          <a:latin typeface="DM Sans" pitchFamily="2" charset="77"/>
                        </a:rPr>
                        <a:t> </a:t>
                      </a:r>
                    </a:p>
                  </a:txBody>
                  <a:tcPr marL="144000" marR="144000" marT="144000" marB="144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Who said </a:t>
                      </a:r>
                      <a:br>
                        <a:rPr lang="en-GB" sz="1200" b="0" i="0">
                          <a:solidFill>
                            <a:schemeClr val="accent5"/>
                          </a:solidFill>
                          <a:effectLst/>
                          <a:latin typeface="DM Sans" pitchFamily="2" charset="77"/>
                        </a:rPr>
                      </a:br>
                      <a:r>
                        <a:rPr lang="en-GB" sz="1200" b="0" i="1">
                          <a:solidFill>
                            <a:schemeClr val="accent5"/>
                          </a:solidFill>
                          <a:effectLst/>
                          <a:latin typeface="DM Sans" pitchFamily="2" charset="77"/>
                        </a:rPr>
                        <a:t>“Everyone has two jobs: to do their work and to improve their work”</a:t>
                      </a:r>
                      <a:r>
                        <a:rPr lang="en-GB" sz="1200" b="0" i="0">
                          <a:solidFill>
                            <a:schemeClr val="accent5"/>
                          </a:solidFill>
                          <a:effectLst/>
                          <a:latin typeface="DM Sans" pitchFamily="2" charset="77"/>
                        </a:rPr>
                        <a:t>? </a:t>
                      </a:r>
                    </a:p>
                  </a:txBody>
                  <a:tcPr marL="144000" marR="144000" marT="144000" marB="14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Name two levels of QI training </a:t>
                      </a:r>
                      <a:br>
                        <a:rPr lang="en-GB" sz="1200" b="0" i="0">
                          <a:solidFill>
                            <a:schemeClr val="accent5"/>
                          </a:solidFill>
                          <a:effectLst/>
                          <a:latin typeface="DM Sans" pitchFamily="2" charset="77"/>
                        </a:rPr>
                      </a:br>
                      <a:r>
                        <a:rPr lang="en-GB" sz="1200" b="0" i="0">
                          <a:solidFill>
                            <a:schemeClr val="accent5"/>
                          </a:solidFill>
                          <a:effectLst/>
                          <a:latin typeface="DM Sans" pitchFamily="2" charset="77"/>
                        </a:rPr>
                        <a:t>in CNWL ….  </a:t>
                      </a:r>
                    </a:p>
                    <a:p>
                      <a:pPr algn="l" rtl="0" fontAlgn="base"/>
                      <a:r>
                        <a:rPr lang="en-GB" sz="1200" b="0" i="0">
                          <a:solidFill>
                            <a:schemeClr val="accent5"/>
                          </a:solidFill>
                          <a:effectLst/>
                          <a:latin typeface="DM Sans" pitchFamily="2" charset="77"/>
                        </a:rPr>
                        <a:t> </a:t>
                      </a:r>
                    </a:p>
                  </a:txBody>
                  <a:tcPr marL="144000" marR="144000" marT="144000" marB="14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According to Ron Heifetz, what are the two types of change?  </a:t>
                      </a:r>
                    </a:p>
                    <a:p>
                      <a:pPr algn="l" rtl="0" fontAlgn="base"/>
                      <a:r>
                        <a:rPr lang="en-GB" sz="1200" b="0" i="0">
                          <a:solidFill>
                            <a:schemeClr val="accent5"/>
                          </a:solidFill>
                          <a:effectLst/>
                          <a:latin typeface="DM Sans" pitchFamily="2" charset="77"/>
                        </a:rPr>
                        <a:t>T_______________ </a:t>
                      </a:r>
                    </a:p>
                    <a:p>
                      <a:pPr algn="l" rtl="0" fontAlgn="base"/>
                      <a:r>
                        <a:rPr lang="en-GB" sz="1200" b="0" i="0">
                          <a:solidFill>
                            <a:schemeClr val="accent5"/>
                          </a:solidFill>
                          <a:effectLst/>
                          <a:latin typeface="DM Sans" pitchFamily="2" charset="77"/>
                        </a:rPr>
                        <a:t>A_______________ </a:t>
                      </a:r>
                    </a:p>
                  </a:txBody>
                  <a:tcPr marL="144000" marR="144000" marT="144000" marB="14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6533074"/>
                  </a:ext>
                </a:extLst>
              </a:tr>
              <a:tr h="1352856">
                <a:tc>
                  <a:txBody>
                    <a:bodyPr/>
                    <a:lstStyle/>
                    <a:p>
                      <a:pPr algn="l" rtl="0" fontAlgn="base"/>
                      <a:r>
                        <a:rPr lang="en-GB" sz="1200" b="0" i="0">
                          <a:solidFill>
                            <a:schemeClr val="accent5"/>
                          </a:solidFill>
                          <a:effectLst/>
                          <a:latin typeface="DM Sans" pitchFamily="2" charset="77"/>
                        </a:rPr>
                        <a:t>What are the 3 aspects of context that one must consider when </a:t>
                      </a:r>
                      <a:br>
                        <a:rPr lang="en-GB" sz="1200" b="0" i="0">
                          <a:solidFill>
                            <a:schemeClr val="accent5"/>
                          </a:solidFill>
                          <a:effectLst/>
                          <a:latin typeface="DM Sans" pitchFamily="2" charset="77"/>
                        </a:rPr>
                      </a:br>
                      <a:r>
                        <a:rPr lang="en-GB" sz="1200" b="0" i="0">
                          <a:solidFill>
                            <a:schemeClr val="accent5"/>
                          </a:solidFill>
                          <a:effectLst/>
                          <a:latin typeface="DM Sans" pitchFamily="2" charset="77"/>
                        </a:rPr>
                        <a:t>leading QI? </a:t>
                      </a:r>
                    </a:p>
                    <a:p>
                      <a:pPr algn="l" rtl="0" fontAlgn="base"/>
                      <a:r>
                        <a:rPr lang="en-GB" sz="1200" b="0" i="0">
                          <a:solidFill>
                            <a:schemeClr val="accent5"/>
                          </a:solidFill>
                          <a:effectLst/>
                          <a:latin typeface="DM Sans" pitchFamily="2" charset="77"/>
                        </a:rPr>
                        <a:t>M__________________ </a:t>
                      </a:r>
                      <a:br>
                        <a:rPr lang="en-GB" sz="1200" b="0" i="0">
                          <a:solidFill>
                            <a:schemeClr val="accent5"/>
                          </a:solidFill>
                          <a:effectLst/>
                          <a:latin typeface="DM Sans" pitchFamily="2" charset="77"/>
                        </a:rPr>
                      </a:br>
                      <a:r>
                        <a:rPr lang="en-GB" sz="1200" b="0" i="0">
                          <a:solidFill>
                            <a:schemeClr val="accent5"/>
                          </a:solidFill>
                          <a:effectLst/>
                          <a:latin typeface="DM Sans" pitchFamily="2" charset="77"/>
                        </a:rPr>
                        <a:t>M__________________ </a:t>
                      </a:r>
                      <a:br>
                        <a:rPr lang="en-GB" sz="1200" b="0" i="0">
                          <a:solidFill>
                            <a:schemeClr val="accent5"/>
                          </a:solidFill>
                          <a:effectLst/>
                          <a:latin typeface="DM Sans" pitchFamily="2" charset="77"/>
                        </a:rPr>
                      </a:br>
                      <a:r>
                        <a:rPr lang="en-GB" sz="1200" b="0" i="0">
                          <a:solidFill>
                            <a:schemeClr val="accent5"/>
                          </a:solidFill>
                          <a:effectLst/>
                          <a:latin typeface="DM Sans" pitchFamily="2" charset="77"/>
                        </a:rPr>
                        <a:t>E___________________ </a:t>
                      </a:r>
                    </a:p>
                  </a:txBody>
                  <a:tcPr marL="144000" marR="144000" marT="144000" marB="144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When would you use nominal </a:t>
                      </a:r>
                      <a:br>
                        <a:rPr lang="en-GB" sz="1200" b="0" i="0">
                          <a:solidFill>
                            <a:schemeClr val="accent5"/>
                          </a:solidFill>
                          <a:effectLst/>
                          <a:latin typeface="DM Sans" pitchFamily="2" charset="77"/>
                        </a:rPr>
                      </a:br>
                      <a:r>
                        <a:rPr lang="en-GB" sz="1200" b="0" i="0">
                          <a:solidFill>
                            <a:schemeClr val="accent5"/>
                          </a:solidFill>
                          <a:effectLst/>
                          <a:latin typeface="DM Sans" pitchFamily="2" charset="77"/>
                        </a:rPr>
                        <a:t>group technique?  </a:t>
                      </a:r>
                    </a:p>
                  </a:txBody>
                  <a:tcPr marL="144000" marR="144000" marT="144000" marB="14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What is the name of the book that introduced the Model for Improvement?  </a:t>
                      </a:r>
                    </a:p>
                  </a:txBody>
                  <a:tcPr marL="144000" marR="144000" marT="144000" marB="14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What is 1 more rule to identify special cause in an SPC chart? (not including astronomical point, shift, and trend) </a:t>
                      </a:r>
                    </a:p>
                  </a:txBody>
                  <a:tcPr marL="144000" marR="144000" marT="144000" marB="14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54373580"/>
                  </a:ext>
                </a:extLst>
              </a:tr>
              <a:tr h="1127826">
                <a:tc>
                  <a:txBody>
                    <a:bodyPr/>
                    <a:lstStyle/>
                    <a:p>
                      <a:pPr algn="l" rtl="0" fontAlgn="base"/>
                      <a:r>
                        <a:rPr lang="en-GB" sz="1200" b="0" i="0">
                          <a:solidFill>
                            <a:schemeClr val="accent5"/>
                          </a:solidFill>
                          <a:effectLst/>
                          <a:latin typeface="DM Sans" pitchFamily="2" charset="77"/>
                        </a:rPr>
                        <a:t>What is the final stage of the 6 stages of a qi project? </a:t>
                      </a:r>
                    </a:p>
                  </a:txBody>
                  <a:tcPr marL="144000" marR="144000" marT="144000" marB="144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What are the two sides of a force field analysis and what might you use force field analysis for? </a:t>
                      </a:r>
                    </a:p>
                  </a:txBody>
                  <a:tcPr marL="144000" marR="144000" marT="144000" marB="14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What is the core rule of a Pareto chart? </a:t>
                      </a:r>
                    </a:p>
                  </a:txBody>
                  <a:tcPr marL="144000" marR="144000" marT="144000" marB="14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Who said:  </a:t>
                      </a:r>
                      <a:br>
                        <a:rPr lang="en-GB" sz="1200" b="0" i="0">
                          <a:solidFill>
                            <a:schemeClr val="accent5"/>
                          </a:solidFill>
                          <a:effectLst/>
                          <a:latin typeface="DM Sans" pitchFamily="2" charset="77"/>
                        </a:rPr>
                      </a:br>
                      <a:r>
                        <a:rPr lang="en-GB" sz="1200" b="0" i="1">
                          <a:solidFill>
                            <a:schemeClr val="accent5"/>
                          </a:solidFill>
                          <a:effectLst/>
                          <a:latin typeface="DM Sans" pitchFamily="2" charset="77"/>
                        </a:rPr>
                        <a:t>“every system is perfectly designed to get the results </a:t>
                      </a:r>
                      <a:br>
                        <a:rPr lang="en-GB" sz="1200" b="0" i="1">
                          <a:solidFill>
                            <a:schemeClr val="accent5"/>
                          </a:solidFill>
                          <a:effectLst/>
                          <a:latin typeface="DM Sans" pitchFamily="2" charset="77"/>
                        </a:rPr>
                      </a:br>
                      <a:r>
                        <a:rPr lang="en-GB" sz="1200" b="0" i="1">
                          <a:solidFill>
                            <a:schemeClr val="accent5"/>
                          </a:solidFill>
                          <a:effectLst/>
                          <a:latin typeface="DM Sans" pitchFamily="2" charset="77"/>
                        </a:rPr>
                        <a:t>it gets”</a:t>
                      </a:r>
                      <a:r>
                        <a:rPr lang="en-GB" sz="1200" b="0" i="0">
                          <a:solidFill>
                            <a:schemeClr val="accent5"/>
                          </a:solidFill>
                          <a:effectLst/>
                          <a:latin typeface="DM Sans" pitchFamily="2" charset="77"/>
                        </a:rPr>
                        <a:t> ? </a:t>
                      </a:r>
                    </a:p>
                  </a:txBody>
                  <a:tcPr marL="144000" marR="144000" marT="144000" marB="14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21889182"/>
                  </a:ext>
                </a:extLst>
              </a:tr>
              <a:tr h="1174257">
                <a:tc>
                  <a:txBody>
                    <a:bodyPr/>
                    <a:lstStyle/>
                    <a:p>
                      <a:pPr algn="l" rtl="0" fontAlgn="base"/>
                      <a:r>
                        <a:rPr lang="en-GB" sz="1200" b="0" i="0">
                          <a:solidFill>
                            <a:schemeClr val="accent5"/>
                          </a:solidFill>
                          <a:effectLst/>
                          <a:latin typeface="DM Sans" pitchFamily="2" charset="77"/>
                        </a:rPr>
                        <a:t>What are the 3 common rules for special cause in a run chart? </a:t>
                      </a:r>
                    </a:p>
                    <a:p>
                      <a:pPr algn="l" rtl="0" fontAlgn="base">
                        <a:buFont typeface="+mj-lt"/>
                        <a:buAutoNum type="arabicPeriod"/>
                      </a:pPr>
                      <a:r>
                        <a:rPr lang="en-GB" sz="1200" b="0" i="0">
                          <a:solidFill>
                            <a:schemeClr val="accent5"/>
                          </a:solidFill>
                          <a:effectLst/>
                          <a:latin typeface="DM Sans" pitchFamily="2" charset="77"/>
                        </a:rPr>
                        <a:t>  </a:t>
                      </a:r>
                    </a:p>
                    <a:p>
                      <a:pPr algn="l" rtl="0" fontAlgn="base">
                        <a:buFont typeface="+mj-lt"/>
                        <a:buAutoNum type="arabicPeriod" startAt="2"/>
                      </a:pPr>
                      <a:r>
                        <a:rPr lang="en-GB" sz="1200" b="0" i="0">
                          <a:solidFill>
                            <a:schemeClr val="accent5"/>
                          </a:solidFill>
                          <a:effectLst/>
                          <a:latin typeface="DM Sans" pitchFamily="2" charset="77"/>
                        </a:rPr>
                        <a:t>  </a:t>
                      </a:r>
                    </a:p>
                    <a:p>
                      <a:pPr algn="l" rtl="0" fontAlgn="base">
                        <a:buFont typeface="+mj-lt"/>
                        <a:buAutoNum type="arabicPeriod" startAt="3"/>
                      </a:pPr>
                      <a:r>
                        <a:rPr lang="en-GB" sz="1200" b="0" i="0">
                          <a:solidFill>
                            <a:schemeClr val="accent5"/>
                          </a:solidFill>
                          <a:effectLst/>
                          <a:latin typeface="DM Sans" pitchFamily="2" charset="77"/>
                        </a:rPr>
                        <a:t> </a:t>
                      </a:r>
                    </a:p>
                  </a:txBody>
                  <a:tcPr marL="144000" marR="144000" marT="144000" marB="144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What is the centre line on an SPC called and how do you calculate it?  </a:t>
                      </a:r>
                    </a:p>
                    <a:p>
                      <a:pPr algn="l" rtl="0" fontAlgn="base"/>
                      <a:r>
                        <a:rPr lang="en-GB" sz="1200" b="0" i="0">
                          <a:solidFill>
                            <a:schemeClr val="accent5"/>
                          </a:solidFill>
                          <a:effectLst/>
                          <a:latin typeface="DM Sans" pitchFamily="2" charset="77"/>
                        </a:rPr>
                        <a:t> </a:t>
                      </a:r>
                    </a:p>
                  </a:txBody>
                  <a:tcPr marL="144000" marR="144000" marT="144000" marB="14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What is the IHI triple aim? </a:t>
                      </a:r>
                    </a:p>
                    <a:p>
                      <a:pPr algn="l" rtl="0" fontAlgn="base"/>
                      <a:r>
                        <a:rPr lang="en-GB" sz="1200" b="0" i="0">
                          <a:solidFill>
                            <a:schemeClr val="accent5"/>
                          </a:solidFill>
                          <a:effectLst/>
                          <a:latin typeface="DM Sans" pitchFamily="2" charset="77"/>
                        </a:rPr>
                        <a:t> </a:t>
                      </a:r>
                    </a:p>
                  </a:txBody>
                  <a:tcPr marL="144000" marR="144000" marT="144000" marB="14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base"/>
                      <a:r>
                        <a:rPr lang="en-GB" sz="1200" b="0" i="0">
                          <a:solidFill>
                            <a:schemeClr val="accent5"/>
                          </a:solidFill>
                          <a:effectLst/>
                          <a:latin typeface="DM Sans" pitchFamily="2" charset="77"/>
                        </a:rPr>
                        <a:t>What are the 3 As of PDSA? </a:t>
                      </a:r>
                    </a:p>
                  </a:txBody>
                  <a:tcPr marL="144000" marR="144000" marT="144000" marB="14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97860584"/>
                  </a:ext>
                </a:extLst>
              </a:tr>
            </a:tbl>
          </a:graphicData>
        </a:graphic>
      </p:graphicFrame>
      <p:cxnSp>
        <p:nvCxnSpPr>
          <p:cNvPr id="8" name="Straight Arrow Connector 7">
            <a:extLst>
              <a:ext uri="{FF2B5EF4-FFF2-40B4-BE49-F238E27FC236}">
                <a16:creationId xmlns:a16="http://schemas.microsoft.com/office/drawing/2014/main" id="{0FEC5575-94BA-C103-600A-9155E4398EEC}"/>
              </a:ext>
            </a:extLst>
          </p:cNvPr>
          <p:cNvCxnSpPr>
            <a:cxnSpLocks/>
          </p:cNvCxnSpPr>
          <p:nvPr/>
        </p:nvCxnSpPr>
        <p:spPr>
          <a:xfrm>
            <a:off x="2524125" y="1964705"/>
            <a:ext cx="7399177" cy="0"/>
          </a:xfrm>
          <a:prstGeom prst="straightConnector1">
            <a:avLst/>
          </a:prstGeom>
          <a:ln w="76200" cap="rnd">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20D612C-04D0-446D-AA61-5FFF7C414BB9}"/>
              </a:ext>
            </a:extLst>
          </p:cNvPr>
          <p:cNvCxnSpPr>
            <a:cxnSpLocks/>
          </p:cNvCxnSpPr>
          <p:nvPr/>
        </p:nvCxnSpPr>
        <p:spPr>
          <a:xfrm>
            <a:off x="2042925" y="2371725"/>
            <a:ext cx="0" cy="3769875"/>
          </a:xfrm>
          <a:prstGeom prst="straightConnector1">
            <a:avLst/>
          </a:prstGeom>
          <a:ln w="76200" cap="rnd">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77BB810-346D-231F-9859-EF5E009934C1}"/>
              </a:ext>
            </a:extLst>
          </p:cNvPr>
          <p:cNvCxnSpPr>
            <a:cxnSpLocks/>
          </p:cNvCxnSpPr>
          <p:nvPr/>
        </p:nvCxnSpPr>
        <p:spPr>
          <a:xfrm>
            <a:off x="2246400" y="2131200"/>
            <a:ext cx="7437600" cy="3499200"/>
          </a:xfrm>
          <a:prstGeom prst="straightConnector1">
            <a:avLst/>
          </a:prstGeom>
          <a:ln w="76200" cap="rnd">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BDE9D4C-9B9A-50AC-6776-6AC7941F06A1}"/>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38434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8296-DD23-B611-15F8-673F7F295487}"/>
              </a:ext>
            </a:extLst>
          </p:cNvPr>
          <p:cNvSpPr>
            <a:spLocks noGrp="1"/>
          </p:cNvSpPr>
          <p:nvPr>
            <p:ph type="title"/>
          </p:nvPr>
        </p:nvSpPr>
        <p:spPr/>
        <p:txBody>
          <a:bodyPr/>
          <a:lstStyle/>
          <a:p>
            <a:r>
              <a:rPr lang="en-US"/>
              <a:t>Ideation</a:t>
            </a:r>
          </a:p>
        </p:txBody>
      </p:sp>
      <p:sp>
        <p:nvSpPr>
          <p:cNvPr id="4" name="Footer Placeholder 3">
            <a:extLst>
              <a:ext uri="{FF2B5EF4-FFF2-40B4-BE49-F238E27FC236}">
                <a16:creationId xmlns:a16="http://schemas.microsoft.com/office/drawing/2014/main" id="{BF00053B-696B-57B4-045A-4479660444DD}"/>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F6DC49A9-4E10-4C5F-1543-5263999DBA8D}"/>
              </a:ext>
            </a:extLst>
          </p:cNvPr>
          <p:cNvSpPr>
            <a:spLocks noGrp="1"/>
          </p:cNvSpPr>
          <p:nvPr>
            <p:ph type="sldNum" sz="quarter" idx="12"/>
          </p:nvPr>
        </p:nvSpPr>
        <p:spPr/>
        <p:txBody>
          <a:bodyPr/>
          <a:lstStyle/>
          <a:p>
            <a:fld id="{16C5AC08-0ACD-404A-9C9F-AB39E786C34A}" type="slidenum">
              <a:rPr lang="en-GB"/>
              <a:t>43</a:t>
            </a:fld>
            <a:endParaRPr lang="en-GB"/>
          </a:p>
        </p:txBody>
      </p:sp>
      <p:sp>
        <p:nvSpPr>
          <p:cNvPr id="6" name="Text Placeholder 5">
            <a:extLst>
              <a:ext uri="{FF2B5EF4-FFF2-40B4-BE49-F238E27FC236}">
                <a16:creationId xmlns:a16="http://schemas.microsoft.com/office/drawing/2014/main" id="{ADC6DAEC-F210-ECD7-2E67-5B32E300EF68}"/>
              </a:ext>
            </a:extLst>
          </p:cNvPr>
          <p:cNvSpPr>
            <a:spLocks noGrp="1"/>
          </p:cNvSpPr>
          <p:nvPr>
            <p:ph type="body" sz="quarter" idx="13"/>
          </p:nvPr>
        </p:nvSpPr>
        <p:spPr/>
        <p:txBody>
          <a:bodyPr/>
          <a:lstStyle/>
          <a:p>
            <a:r>
              <a:rPr lang="en-US"/>
              <a:t>Ideation</a:t>
            </a:r>
          </a:p>
        </p:txBody>
      </p:sp>
      <p:sp>
        <p:nvSpPr>
          <p:cNvPr id="7" name="TextBox 6">
            <a:extLst>
              <a:ext uri="{FF2B5EF4-FFF2-40B4-BE49-F238E27FC236}">
                <a16:creationId xmlns:a16="http://schemas.microsoft.com/office/drawing/2014/main" id="{633FB53E-C2D7-2113-B3DC-62872536B51E}"/>
              </a:ext>
            </a:extLst>
          </p:cNvPr>
          <p:cNvSpPr txBox="1"/>
          <p:nvPr/>
        </p:nvSpPr>
        <p:spPr>
          <a:xfrm>
            <a:off x="2962275" y="3651621"/>
            <a:ext cx="3330575" cy="857250"/>
          </a:xfrm>
          <a:prstGeom prst="rect">
            <a:avLst/>
          </a:prstGeom>
          <a:solidFill>
            <a:schemeClr val="accent1"/>
          </a:solidFill>
          <a:ln w="12700">
            <a:noFill/>
          </a:ln>
        </p:spPr>
        <p:txBody>
          <a:bodyPr wrap="square" lIns="75600" tIns="39600" rIns="396000" bIns="39600" rtlCol="0" anchor="ctr" anchorCtr="0">
            <a:noAutofit/>
          </a:bodyPr>
          <a:lstStyle/>
          <a:p>
            <a:pPr>
              <a:lnSpc>
                <a:spcPct val="80000"/>
              </a:lnSpc>
            </a:pPr>
            <a:r>
              <a:rPr lang="en-US" sz="3200" b="1">
                <a:solidFill>
                  <a:schemeClr val="bg1"/>
                </a:solidFill>
                <a:latin typeface="DM Sans Medium" pitchFamily="2" charset="77"/>
              </a:rPr>
              <a:t>Diverge</a:t>
            </a:r>
          </a:p>
          <a:p>
            <a:pPr>
              <a:lnSpc>
                <a:spcPct val="80000"/>
              </a:lnSpc>
            </a:pPr>
            <a:r>
              <a:rPr lang="en-US" sz="1950">
                <a:solidFill>
                  <a:schemeClr val="bg1"/>
                </a:solidFill>
                <a:latin typeface="DM Sans" pitchFamily="2" charset="77"/>
              </a:rPr>
              <a:t>Create choices</a:t>
            </a:r>
          </a:p>
        </p:txBody>
      </p:sp>
      <p:sp>
        <p:nvSpPr>
          <p:cNvPr id="8" name="TextBox 7">
            <a:extLst>
              <a:ext uri="{FF2B5EF4-FFF2-40B4-BE49-F238E27FC236}">
                <a16:creationId xmlns:a16="http://schemas.microsoft.com/office/drawing/2014/main" id="{DB1E1AA0-A387-64E7-595F-06C3CCBA4444}"/>
              </a:ext>
            </a:extLst>
          </p:cNvPr>
          <p:cNvSpPr txBox="1"/>
          <p:nvPr/>
        </p:nvSpPr>
        <p:spPr>
          <a:xfrm>
            <a:off x="6734175" y="3651621"/>
            <a:ext cx="3330575" cy="857250"/>
          </a:xfrm>
          <a:prstGeom prst="rect">
            <a:avLst/>
          </a:prstGeom>
          <a:solidFill>
            <a:schemeClr val="accent2"/>
          </a:solidFill>
          <a:ln w="12700">
            <a:noFill/>
          </a:ln>
        </p:spPr>
        <p:txBody>
          <a:bodyPr wrap="square" lIns="75600" tIns="39600" rIns="396000" bIns="39600" rtlCol="0" anchor="ctr" anchorCtr="0">
            <a:noAutofit/>
          </a:bodyPr>
          <a:lstStyle/>
          <a:p>
            <a:pPr>
              <a:lnSpc>
                <a:spcPct val="80000"/>
              </a:lnSpc>
            </a:pPr>
            <a:r>
              <a:rPr lang="en-US" sz="3200" b="1">
                <a:solidFill>
                  <a:schemeClr val="bg1"/>
                </a:solidFill>
                <a:latin typeface="DM Sans Medium" pitchFamily="2" charset="77"/>
              </a:rPr>
              <a:t>Converge</a:t>
            </a:r>
          </a:p>
          <a:p>
            <a:pPr>
              <a:lnSpc>
                <a:spcPct val="80000"/>
              </a:lnSpc>
            </a:pPr>
            <a:r>
              <a:rPr lang="en-US" sz="1950">
                <a:solidFill>
                  <a:schemeClr val="bg1"/>
                </a:solidFill>
                <a:latin typeface="DM Sans" pitchFamily="2" charset="77"/>
              </a:rPr>
              <a:t>Make choices</a:t>
            </a:r>
          </a:p>
        </p:txBody>
      </p:sp>
      <p:grpSp>
        <p:nvGrpSpPr>
          <p:cNvPr id="9" name="Group 8">
            <a:extLst>
              <a:ext uri="{FF2B5EF4-FFF2-40B4-BE49-F238E27FC236}">
                <a16:creationId xmlns:a16="http://schemas.microsoft.com/office/drawing/2014/main" id="{E2C306B1-63A9-865D-0B38-4BA727CA6BFF}"/>
              </a:ext>
            </a:extLst>
          </p:cNvPr>
          <p:cNvGrpSpPr/>
          <p:nvPr/>
        </p:nvGrpSpPr>
        <p:grpSpPr>
          <a:xfrm>
            <a:off x="1077913" y="1760269"/>
            <a:ext cx="10872787" cy="4636408"/>
            <a:chOff x="1077913" y="1760269"/>
            <a:chExt cx="10872787" cy="4636408"/>
          </a:xfrm>
        </p:grpSpPr>
        <p:grpSp>
          <p:nvGrpSpPr>
            <p:cNvPr id="10" name="Group 9">
              <a:extLst>
                <a:ext uri="{FF2B5EF4-FFF2-40B4-BE49-F238E27FC236}">
                  <a16:creationId xmlns:a16="http://schemas.microsoft.com/office/drawing/2014/main" id="{CC03C621-D350-7BCE-1F39-97BFBCBD04DC}"/>
                </a:ext>
              </a:extLst>
            </p:cNvPr>
            <p:cNvGrpSpPr/>
            <p:nvPr/>
          </p:nvGrpSpPr>
          <p:grpSpPr>
            <a:xfrm>
              <a:off x="1077913" y="1763815"/>
              <a:ext cx="4476998" cy="4632862"/>
              <a:chOff x="1077913" y="1763815"/>
              <a:chExt cx="4476998" cy="4632862"/>
            </a:xfrm>
          </p:grpSpPr>
          <p:sp>
            <p:nvSpPr>
              <p:cNvPr id="15" name="Freeform 14">
                <a:extLst>
                  <a:ext uri="{FF2B5EF4-FFF2-40B4-BE49-F238E27FC236}">
                    <a16:creationId xmlns:a16="http://schemas.microsoft.com/office/drawing/2014/main" id="{27021F6C-9E43-D0F4-0A49-C5D24F1304B8}"/>
                  </a:ext>
                </a:extLst>
              </p:cNvPr>
              <p:cNvSpPr/>
              <p:nvPr/>
            </p:nvSpPr>
            <p:spPr>
              <a:xfrm>
                <a:off x="1077913" y="1763815"/>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Freeform 15">
                <a:extLst>
                  <a:ext uri="{FF2B5EF4-FFF2-40B4-BE49-F238E27FC236}">
                    <a16:creationId xmlns:a16="http://schemas.microsoft.com/office/drawing/2014/main" id="{73CE3986-CF71-DEB6-5029-00D47E0722A7}"/>
                  </a:ext>
                </a:extLst>
              </p:cNvPr>
              <p:cNvSpPr/>
              <p:nvPr/>
            </p:nvSpPr>
            <p:spPr>
              <a:xfrm flipV="1">
                <a:off x="1077913" y="4731492"/>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cxnSp>
            <p:nvCxnSpPr>
              <p:cNvPr id="17" name="Straight Connector 16">
                <a:extLst>
                  <a:ext uri="{FF2B5EF4-FFF2-40B4-BE49-F238E27FC236}">
                    <a16:creationId xmlns:a16="http://schemas.microsoft.com/office/drawing/2014/main" id="{25828000-2212-59F1-132A-FE3425951E4C}"/>
                  </a:ext>
                </a:extLst>
              </p:cNvPr>
              <p:cNvCxnSpPr/>
              <p:nvPr/>
            </p:nvCxnSpPr>
            <p:spPr>
              <a:xfrm>
                <a:off x="1077913" y="4080246"/>
                <a:ext cx="1641433"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572C578-220E-7635-3474-DB079E48BB82}"/>
                </a:ext>
              </a:extLst>
            </p:cNvPr>
            <p:cNvGrpSpPr/>
            <p:nvPr/>
          </p:nvGrpSpPr>
          <p:grpSpPr>
            <a:xfrm>
              <a:off x="7473702" y="1760269"/>
              <a:ext cx="4476998" cy="4632862"/>
              <a:chOff x="7473702" y="1760269"/>
              <a:chExt cx="4476998" cy="4632862"/>
            </a:xfrm>
          </p:grpSpPr>
          <p:sp>
            <p:nvSpPr>
              <p:cNvPr id="12" name="Freeform 11">
                <a:extLst>
                  <a:ext uri="{FF2B5EF4-FFF2-40B4-BE49-F238E27FC236}">
                    <a16:creationId xmlns:a16="http://schemas.microsoft.com/office/drawing/2014/main" id="{5AC8993A-596D-13C9-BB7F-F745FFE8B56C}"/>
                  </a:ext>
                </a:extLst>
              </p:cNvPr>
              <p:cNvSpPr/>
              <p:nvPr/>
            </p:nvSpPr>
            <p:spPr>
              <a:xfrm flipH="1">
                <a:off x="7473702" y="1760269"/>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2"/>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Freeform 12">
                <a:extLst>
                  <a:ext uri="{FF2B5EF4-FFF2-40B4-BE49-F238E27FC236}">
                    <a16:creationId xmlns:a16="http://schemas.microsoft.com/office/drawing/2014/main" id="{2801D538-D3B3-E1D7-3F41-F53DE7D61452}"/>
                  </a:ext>
                </a:extLst>
              </p:cNvPr>
              <p:cNvSpPr/>
              <p:nvPr/>
            </p:nvSpPr>
            <p:spPr>
              <a:xfrm flipH="1" flipV="1">
                <a:off x="7473702" y="4727946"/>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2"/>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cxnSp>
            <p:nvCxnSpPr>
              <p:cNvPr id="14" name="Straight Connector 13">
                <a:extLst>
                  <a:ext uri="{FF2B5EF4-FFF2-40B4-BE49-F238E27FC236}">
                    <a16:creationId xmlns:a16="http://schemas.microsoft.com/office/drawing/2014/main" id="{2F6301F9-F32F-8FD4-EE3D-6B48A907180B}"/>
                  </a:ext>
                </a:extLst>
              </p:cNvPr>
              <p:cNvCxnSpPr/>
              <p:nvPr/>
            </p:nvCxnSpPr>
            <p:spPr>
              <a:xfrm flipH="1">
                <a:off x="10309267" y="4076700"/>
                <a:ext cx="1641433" cy="0"/>
              </a:xfrm>
              <a:prstGeom prst="line">
                <a:avLst/>
              </a:prstGeom>
              <a:ln w="381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0FA38951-7A63-5DA9-0B0C-FCC7DDF26FED}"/>
              </a:ext>
            </a:extLst>
          </p:cNvPr>
          <p:cNvGrpSpPr/>
          <p:nvPr/>
        </p:nvGrpSpPr>
        <p:grpSpPr>
          <a:xfrm>
            <a:off x="7473702" y="1760269"/>
            <a:ext cx="4476998" cy="4632862"/>
            <a:chOff x="7473702" y="1760269"/>
            <a:chExt cx="4476998" cy="4632862"/>
          </a:xfrm>
        </p:grpSpPr>
        <p:sp>
          <p:nvSpPr>
            <p:cNvPr id="19" name="Freeform 18">
              <a:extLst>
                <a:ext uri="{FF2B5EF4-FFF2-40B4-BE49-F238E27FC236}">
                  <a16:creationId xmlns:a16="http://schemas.microsoft.com/office/drawing/2014/main" id="{3E3C3733-D1E7-8AD4-C1F2-9BF9D5E26549}"/>
                </a:ext>
              </a:extLst>
            </p:cNvPr>
            <p:cNvSpPr/>
            <p:nvPr/>
          </p:nvSpPr>
          <p:spPr>
            <a:xfrm flipH="1">
              <a:off x="7473702" y="1760269"/>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6">
                  <a:lumMod val="60000"/>
                  <a:lumOff val="40000"/>
                </a:schemeClr>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0" name="Freeform 19">
              <a:extLst>
                <a:ext uri="{FF2B5EF4-FFF2-40B4-BE49-F238E27FC236}">
                  <a16:creationId xmlns:a16="http://schemas.microsoft.com/office/drawing/2014/main" id="{3C8076FB-BBF9-987D-7577-399A20E66D85}"/>
                </a:ext>
              </a:extLst>
            </p:cNvPr>
            <p:cNvSpPr/>
            <p:nvPr/>
          </p:nvSpPr>
          <p:spPr>
            <a:xfrm flipH="1" flipV="1">
              <a:off x="7473702" y="4727946"/>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6">
                  <a:lumMod val="60000"/>
                  <a:lumOff val="40000"/>
                </a:schemeClr>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cxnSp>
          <p:nvCxnSpPr>
            <p:cNvPr id="21" name="Straight Connector 20">
              <a:extLst>
                <a:ext uri="{FF2B5EF4-FFF2-40B4-BE49-F238E27FC236}">
                  <a16:creationId xmlns:a16="http://schemas.microsoft.com/office/drawing/2014/main" id="{0FCE65D0-6666-F82E-67E7-DC5BB73C6E02}"/>
                </a:ext>
              </a:extLst>
            </p:cNvPr>
            <p:cNvCxnSpPr/>
            <p:nvPr/>
          </p:nvCxnSpPr>
          <p:spPr>
            <a:xfrm flipH="1">
              <a:off x="10309267" y="4076700"/>
              <a:ext cx="1641433" cy="0"/>
            </a:xfrm>
            <a:prstGeom prst="line">
              <a:avLst/>
            </a:prstGeom>
            <a:ln w="38100">
              <a:solidFill>
                <a:schemeClr val="accent6">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26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xit" presetSubtype="8" repeatCount="0" fill="hold" nodeType="withEffect">
                                  <p:stCondLst>
                                    <p:cond delay="750"/>
                                  </p:stCondLst>
                                  <p:childTnLst>
                                    <p:animEffect transition="out" filter="wipe(left)">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par>
                          <p:cTn id="11" fill="hold">
                            <p:stCondLst>
                              <p:cond delay="175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par>
                                <p:cTn id="20" presetID="1" presetClass="emph" presetSubtype="2" fill="hold" nodeType="withEffect">
                                  <p:stCondLst>
                                    <p:cond delay="0"/>
                                  </p:stCondLst>
                                  <p:childTnLst>
                                    <p:animClr clrSpc="rgb" dir="cw">
                                      <p:cBhvr>
                                        <p:cTn id="21" dur="1000" fill="hold"/>
                                        <p:tgtEl>
                                          <p:spTgt spid="8"/>
                                        </p:tgtEl>
                                        <p:attrNameLst>
                                          <p:attrName>fillcolor</p:attrName>
                                        </p:attrNameLst>
                                      </p:cBhvr>
                                      <p:to>
                                        <a:srgbClr val="A09A96"/>
                                      </p:to>
                                    </p:animClr>
                                    <p:set>
                                      <p:cBhvr>
                                        <p:cTn id="22" dur="1000" fill="hold"/>
                                        <p:tgtEl>
                                          <p:spTgt spid="8"/>
                                        </p:tgtEl>
                                        <p:attrNameLst>
                                          <p:attrName>fill.type</p:attrName>
                                        </p:attrNameLst>
                                      </p:cBhvr>
                                      <p:to>
                                        <p:strVal val="solid"/>
                                      </p:to>
                                    </p:set>
                                    <p:set>
                                      <p:cBhvr>
                                        <p:cTn id="23" dur="1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860E8-051E-CBD8-8E75-F86148240F60}"/>
              </a:ext>
            </a:extLst>
          </p:cNvPr>
          <p:cNvSpPr>
            <a:spLocks noGrp="1"/>
          </p:cNvSpPr>
          <p:nvPr>
            <p:ph type="title"/>
          </p:nvPr>
        </p:nvSpPr>
        <p:spPr/>
        <p:txBody>
          <a:bodyPr/>
          <a:lstStyle/>
          <a:p>
            <a:r>
              <a:rPr lang="en-US"/>
              <a:t>Ideation</a:t>
            </a:r>
          </a:p>
        </p:txBody>
      </p:sp>
      <p:sp>
        <p:nvSpPr>
          <p:cNvPr id="4" name="Footer Placeholder 3">
            <a:extLst>
              <a:ext uri="{FF2B5EF4-FFF2-40B4-BE49-F238E27FC236}">
                <a16:creationId xmlns:a16="http://schemas.microsoft.com/office/drawing/2014/main" id="{23C5E9CD-20A3-5B6B-1C3E-B1997A57D839}"/>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34E53131-A7B7-72A9-6677-D8901E0B1F86}"/>
              </a:ext>
            </a:extLst>
          </p:cNvPr>
          <p:cNvSpPr>
            <a:spLocks noGrp="1"/>
          </p:cNvSpPr>
          <p:nvPr>
            <p:ph type="sldNum" sz="quarter" idx="12"/>
          </p:nvPr>
        </p:nvSpPr>
        <p:spPr/>
        <p:txBody>
          <a:bodyPr/>
          <a:lstStyle/>
          <a:p>
            <a:fld id="{16C5AC08-0ACD-404A-9C9F-AB39E786C34A}" type="slidenum">
              <a:rPr lang="en-GB"/>
              <a:t>44</a:t>
            </a:fld>
            <a:endParaRPr lang="en-GB"/>
          </a:p>
        </p:txBody>
      </p:sp>
      <p:sp>
        <p:nvSpPr>
          <p:cNvPr id="6" name="Text Placeholder 5">
            <a:extLst>
              <a:ext uri="{FF2B5EF4-FFF2-40B4-BE49-F238E27FC236}">
                <a16:creationId xmlns:a16="http://schemas.microsoft.com/office/drawing/2014/main" id="{BEA01672-2B30-C2C8-1C46-AC4F461267E0}"/>
              </a:ext>
            </a:extLst>
          </p:cNvPr>
          <p:cNvSpPr>
            <a:spLocks noGrp="1"/>
          </p:cNvSpPr>
          <p:nvPr>
            <p:ph type="body" sz="quarter" idx="13"/>
          </p:nvPr>
        </p:nvSpPr>
        <p:spPr/>
        <p:txBody>
          <a:bodyPr/>
          <a:lstStyle/>
          <a:p>
            <a:r>
              <a:rPr lang="en-US"/>
              <a:t>Ideation</a:t>
            </a:r>
          </a:p>
        </p:txBody>
      </p:sp>
      <p:sp>
        <p:nvSpPr>
          <p:cNvPr id="7" name="Content Placeholder 2">
            <a:extLst>
              <a:ext uri="{FF2B5EF4-FFF2-40B4-BE49-F238E27FC236}">
                <a16:creationId xmlns:a16="http://schemas.microsoft.com/office/drawing/2014/main" id="{D259B2A4-15ED-5DC8-6F5E-BEE48EA0C3F9}"/>
              </a:ext>
            </a:extLst>
          </p:cNvPr>
          <p:cNvSpPr>
            <a:spLocks noGrp="1"/>
          </p:cNvSpPr>
          <p:nvPr>
            <p:ph idx="1"/>
          </p:nvPr>
        </p:nvSpPr>
        <p:spPr>
          <a:xfrm>
            <a:off x="1077913" y="1520825"/>
            <a:ext cx="5214937" cy="5019720"/>
          </a:xfrm>
        </p:spPr>
        <p:txBody>
          <a:bodyPr/>
          <a:lstStyle/>
          <a:p>
            <a:pPr marL="349250" lvl="3" indent="-342900">
              <a:buClr>
                <a:schemeClr val="accent2"/>
              </a:buClr>
              <a:buFont typeface="Arial" panose="020B0604020202020204" pitchFamily="34" charset="0"/>
              <a:buChar char="•"/>
            </a:pPr>
            <a:r>
              <a:rPr lang="en-US"/>
              <a:t>Brainstorming </a:t>
            </a:r>
          </a:p>
          <a:p>
            <a:pPr marL="349250" lvl="3" indent="-342900">
              <a:buClr>
                <a:schemeClr val="accent2"/>
              </a:buClr>
              <a:buFont typeface="Arial" panose="020B0604020202020204" pitchFamily="34" charset="0"/>
              <a:buChar char="•"/>
            </a:pPr>
            <a:r>
              <a:rPr lang="en-US"/>
              <a:t>Reverse brainstorming</a:t>
            </a:r>
          </a:p>
          <a:p>
            <a:pPr marL="349250" lvl="3" indent="-342900">
              <a:buClr>
                <a:schemeClr val="accent2"/>
              </a:buClr>
              <a:buFont typeface="Arial" panose="020B0604020202020204" pitchFamily="34" charset="0"/>
              <a:buChar char="•"/>
            </a:pPr>
            <a:r>
              <a:rPr lang="en-US"/>
              <a:t>Random input (random image, object, word)</a:t>
            </a:r>
          </a:p>
          <a:p>
            <a:pPr marL="349250" lvl="3" indent="-342900">
              <a:buClr>
                <a:schemeClr val="accent2"/>
              </a:buClr>
              <a:buFont typeface="Arial" panose="020B0604020202020204" pitchFamily="34" charset="0"/>
              <a:buChar char="•"/>
            </a:pPr>
            <a:r>
              <a:rPr lang="en-US"/>
              <a:t>Stepping stones</a:t>
            </a:r>
          </a:p>
          <a:p>
            <a:pPr marL="349250" lvl="3" indent="-342900">
              <a:buClr>
                <a:schemeClr val="accent2"/>
              </a:buClr>
              <a:buFont typeface="Arial" panose="020B0604020202020204" pitchFamily="34" charset="0"/>
              <a:buChar char="•"/>
            </a:pPr>
            <a:r>
              <a:rPr lang="en-US"/>
              <a:t>TRIZ</a:t>
            </a:r>
          </a:p>
          <a:p>
            <a:pPr marL="349250" lvl="3" indent="-342900">
              <a:buClr>
                <a:schemeClr val="accent2"/>
              </a:buClr>
              <a:buFont typeface="Arial" panose="020B0604020202020204" pitchFamily="34" charset="0"/>
              <a:buChar char="•"/>
            </a:pPr>
            <a:r>
              <a:rPr lang="en-US"/>
              <a:t>Affinity diagrams </a:t>
            </a:r>
          </a:p>
          <a:p>
            <a:pPr marL="349250" lvl="3" indent="-342900">
              <a:buClr>
                <a:schemeClr val="accent2"/>
              </a:buClr>
              <a:buFont typeface="Arial" panose="020B0604020202020204" pitchFamily="34" charset="0"/>
              <a:buChar char="•"/>
            </a:pPr>
            <a:r>
              <a:rPr lang="en-US"/>
              <a:t>Nominal Group Technique</a:t>
            </a:r>
          </a:p>
          <a:p>
            <a:pPr marL="349250" lvl="3" indent="-342900">
              <a:buClr>
                <a:schemeClr val="accent2"/>
              </a:buClr>
              <a:buFont typeface="Arial" panose="020B0604020202020204" pitchFamily="34" charset="0"/>
              <a:buChar char="•"/>
            </a:pPr>
            <a:r>
              <a:rPr lang="en-US"/>
              <a:t>That’s impossible! </a:t>
            </a:r>
          </a:p>
          <a:p>
            <a:pPr marL="349250" lvl="3" indent="-342900">
              <a:buClr>
                <a:schemeClr val="accent2"/>
              </a:buClr>
              <a:buFont typeface="Arial" panose="020B0604020202020204" pitchFamily="34" charset="0"/>
              <a:buChar char="•"/>
            </a:pPr>
            <a:r>
              <a:rPr lang="en-US"/>
              <a:t>Break the rules (aka simple rules)</a:t>
            </a:r>
          </a:p>
          <a:p>
            <a:pPr marL="349250" lvl="3" indent="-342900">
              <a:buClr>
                <a:schemeClr val="accent2"/>
              </a:buClr>
              <a:buFont typeface="Arial" panose="020B0604020202020204" pitchFamily="34" charset="0"/>
              <a:buChar char="•"/>
            </a:pPr>
            <a:r>
              <a:rPr lang="en-US" b="1"/>
              <a:t>Brand thinking</a:t>
            </a:r>
          </a:p>
        </p:txBody>
      </p:sp>
      <p:pic>
        <p:nvPicPr>
          <p:cNvPr id="8" name="Picture 7">
            <a:extLst>
              <a:ext uri="{FF2B5EF4-FFF2-40B4-BE49-F238E27FC236}">
                <a16:creationId xmlns:a16="http://schemas.microsoft.com/office/drawing/2014/main" id="{935CBF97-B940-E167-8952-327455A73274}"/>
              </a:ext>
            </a:extLst>
          </p:cNvPr>
          <p:cNvPicPr>
            <a:picLocks noChangeAspect="1"/>
          </p:cNvPicPr>
          <p:nvPr/>
        </p:nvPicPr>
        <p:blipFill>
          <a:blip r:embed="rId3"/>
          <a:stretch>
            <a:fillRect/>
          </a:stretch>
        </p:blipFill>
        <p:spPr>
          <a:xfrm>
            <a:off x="6734175" y="3643312"/>
            <a:ext cx="3330575" cy="2354613"/>
          </a:xfrm>
          <a:prstGeom prst="rect">
            <a:avLst/>
          </a:prstGeom>
        </p:spPr>
      </p:pic>
      <p:pic>
        <p:nvPicPr>
          <p:cNvPr id="9" name="Picture 8">
            <a:extLst>
              <a:ext uri="{FF2B5EF4-FFF2-40B4-BE49-F238E27FC236}">
                <a16:creationId xmlns:a16="http://schemas.microsoft.com/office/drawing/2014/main" id="{A7F9513C-40DF-F9E9-536B-167B51F287B1}"/>
              </a:ext>
            </a:extLst>
          </p:cNvPr>
          <p:cNvPicPr>
            <a:picLocks noChangeAspect="1"/>
          </p:cNvPicPr>
          <p:nvPr/>
        </p:nvPicPr>
        <p:blipFill>
          <a:blip r:embed="rId4"/>
          <a:stretch>
            <a:fillRect/>
          </a:stretch>
        </p:blipFill>
        <p:spPr>
          <a:xfrm>
            <a:off x="8620125" y="1487419"/>
            <a:ext cx="3330575" cy="2354613"/>
          </a:xfrm>
          <a:prstGeom prst="rect">
            <a:avLst/>
          </a:prstGeom>
        </p:spPr>
      </p:pic>
      <p:sp>
        <p:nvSpPr>
          <p:cNvPr id="10" name="TextBox 9">
            <a:extLst>
              <a:ext uri="{FF2B5EF4-FFF2-40B4-BE49-F238E27FC236}">
                <a16:creationId xmlns:a16="http://schemas.microsoft.com/office/drawing/2014/main" id="{140B34FC-B244-8AA7-089C-8A4395042D68}"/>
              </a:ext>
            </a:extLst>
          </p:cNvPr>
          <p:cNvSpPr txBox="1"/>
          <p:nvPr/>
        </p:nvSpPr>
        <p:spPr>
          <a:xfrm>
            <a:off x="6574221" y="6355090"/>
            <a:ext cx="5465675" cy="253916"/>
          </a:xfrm>
          <a:prstGeom prst="rect">
            <a:avLst/>
          </a:prstGeom>
          <a:noFill/>
        </p:spPr>
        <p:txBody>
          <a:bodyPr wrap="square">
            <a:spAutoFit/>
          </a:bodyPr>
          <a:lstStyle/>
          <a:p>
            <a:pPr algn="r"/>
            <a:r>
              <a:rPr lang="en-GB" sz="1050" b="1" dirty="0">
                <a:latin typeface="DM Sans" pitchFamily="2" charset="77"/>
              </a:rPr>
              <a:t>Source</a:t>
            </a:r>
            <a:r>
              <a:rPr lang="en-GB" sz="1050" dirty="0">
                <a:latin typeface="DM Sans" pitchFamily="2" charset="77"/>
              </a:rPr>
              <a:t>: Q Community (2020)</a:t>
            </a:r>
          </a:p>
        </p:txBody>
      </p:sp>
    </p:spTree>
    <p:extLst>
      <p:ext uri="{BB962C8B-B14F-4D97-AF65-F5344CB8AC3E}">
        <p14:creationId xmlns:p14="http://schemas.microsoft.com/office/powerpoint/2010/main" val="2393410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D79E4-24C5-286E-29B6-52923A50D8C0}"/>
              </a:ext>
            </a:extLst>
          </p:cNvPr>
          <p:cNvSpPr>
            <a:spLocks noGrp="1"/>
          </p:cNvSpPr>
          <p:nvPr>
            <p:ph idx="1"/>
          </p:nvPr>
        </p:nvSpPr>
        <p:spPr/>
        <p:txBody>
          <a:bodyPr/>
          <a:lstStyle/>
          <a:p>
            <a:pPr>
              <a:lnSpc>
                <a:spcPct val="70000"/>
              </a:lnSpc>
            </a:pPr>
            <a:r>
              <a:rPr lang="en-US" sz="9600" dirty="0">
                <a:solidFill>
                  <a:schemeClr val="bg1"/>
                </a:solidFill>
                <a:latin typeface="Petrona Light" pitchFamily="2" charset="77"/>
              </a:rPr>
              <a:t>Brand</a:t>
            </a:r>
            <a:br>
              <a:rPr lang="en-US" sz="9600" dirty="0">
                <a:solidFill>
                  <a:schemeClr val="bg1"/>
                </a:solidFill>
                <a:latin typeface="Petrona Light" pitchFamily="2" charset="77"/>
              </a:rPr>
            </a:br>
            <a:r>
              <a:rPr lang="en-US" sz="9600" dirty="0">
                <a:solidFill>
                  <a:schemeClr val="bg1"/>
                </a:solidFill>
                <a:latin typeface="Petrona Light" pitchFamily="2" charset="77"/>
              </a:rPr>
              <a:t>Thinking</a:t>
            </a:r>
            <a:endParaRPr lang="en-US"/>
          </a:p>
        </p:txBody>
      </p:sp>
      <p:sp>
        <p:nvSpPr>
          <p:cNvPr id="4" name="Footer Placeholder 3">
            <a:extLst>
              <a:ext uri="{FF2B5EF4-FFF2-40B4-BE49-F238E27FC236}">
                <a16:creationId xmlns:a16="http://schemas.microsoft.com/office/drawing/2014/main" id="{6AEE06EA-7E14-A161-6609-B8F7ED2DB3C6}"/>
              </a:ext>
            </a:extLst>
          </p:cNvPr>
          <p:cNvSpPr>
            <a:spLocks noGrp="1"/>
          </p:cNvSpPr>
          <p:nvPr>
            <p:ph type="ftr" sz="quarter" idx="11"/>
          </p:nvPr>
        </p:nvSpPr>
        <p:spPr/>
        <p:txBody>
          <a:bodyPr/>
          <a:lstStyle/>
          <a:p>
            <a:r>
              <a:rPr lang="en-US">
                <a:solidFill>
                  <a:schemeClr val="accent4"/>
                </a:solidFill>
              </a:rPr>
              <a:t>Session 7    Human Side of Change</a:t>
            </a:r>
          </a:p>
        </p:txBody>
      </p:sp>
      <p:sp>
        <p:nvSpPr>
          <p:cNvPr id="5" name="Slide Number Placeholder 4">
            <a:extLst>
              <a:ext uri="{FF2B5EF4-FFF2-40B4-BE49-F238E27FC236}">
                <a16:creationId xmlns:a16="http://schemas.microsoft.com/office/drawing/2014/main" id="{F50FB875-75A2-7B3C-CBAA-C527BD2D13E0}"/>
              </a:ext>
            </a:extLst>
          </p:cNvPr>
          <p:cNvSpPr>
            <a:spLocks noGrp="1"/>
          </p:cNvSpPr>
          <p:nvPr>
            <p:ph type="sldNum" sz="quarter" idx="12"/>
          </p:nvPr>
        </p:nvSpPr>
        <p:spPr/>
        <p:txBody>
          <a:bodyPr/>
          <a:lstStyle/>
          <a:p>
            <a:fld id="{16C5AC08-0ACD-404A-9C9F-AB39E786C34A}" type="slidenum">
              <a:rPr lang="en-GB">
                <a:solidFill>
                  <a:schemeClr val="accent4"/>
                </a:solidFill>
              </a:rPr>
              <a:t>45</a:t>
            </a:fld>
            <a:endParaRPr lang="en-GB">
              <a:solidFill>
                <a:schemeClr val="accent4"/>
              </a:solidFill>
            </a:endParaRPr>
          </a:p>
        </p:txBody>
      </p:sp>
      <p:sp>
        <p:nvSpPr>
          <p:cNvPr id="6" name="Text Placeholder 5">
            <a:extLst>
              <a:ext uri="{FF2B5EF4-FFF2-40B4-BE49-F238E27FC236}">
                <a16:creationId xmlns:a16="http://schemas.microsoft.com/office/drawing/2014/main" id="{158E221D-DE59-6329-3B0D-740CD40F1682}"/>
              </a:ext>
            </a:extLst>
          </p:cNvPr>
          <p:cNvSpPr>
            <a:spLocks noGrp="1"/>
          </p:cNvSpPr>
          <p:nvPr>
            <p:ph type="body" sz="quarter" idx="13"/>
          </p:nvPr>
        </p:nvSpPr>
        <p:spPr/>
        <p:txBody>
          <a:bodyPr/>
          <a:lstStyle/>
          <a:p>
            <a:r>
              <a:rPr lang="en-US" dirty="0">
                <a:solidFill>
                  <a:schemeClr val="accent4"/>
                </a:solidFill>
              </a:rPr>
              <a:t>Brand Thinking</a:t>
            </a:r>
          </a:p>
        </p:txBody>
      </p:sp>
    </p:spTree>
    <p:extLst>
      <p:ext uri="{BB962C8B-B14F-4D97-AF65-F5344CB8AC3E}">
        <p14:creationId xmlns:p14="http://schemas.microsoft.com/office/powerpoint/2010/main" val="1731642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BE73-A280-9062-4F70-9E9448DC5511}"/>
              </a:ext>
            </a:extLst>
          </p:cNvPr>
          <p:cNvSpPr>
            <a:spLocks noGrp="1"/>
          </p:cNvSpPr>
          <p:nvPr>
            <p:ph type="title"/>
          </p:nvPr>
        </p:nvSpPr>
        <p:spPr>
          <a:xfrm>
            <a:off x="1077913" y="238125"/>
            <a:ext cx="10872787" cy="1139825"/>
          </a:xfrm>
        </p:spPr>
        <p:txBody>
          <a:bodyPr/>
          <a:lstStyle/>
          <a:p>
            <a:r>
              <a:rPr lang="en-US"/>
              <a:t>Brand thinking</a:t>
            </a:r>
          </a:p>
        </p:txBody>
      </p:sp>
      <p:sp>
        <p:nvSpPr>
          <p:cNvPr id="12" name="Content Placeholder 11">
            <a:extLst>
              <a:ext uri="{FF2B5EF4-FFF2-40B4-BE49-F238E27FC236}">
                <a16:creationId xmlns:a16="http://schemas.microsoft.com/office/drawing/2014/main" id="{B8690BE7-AE31-6C5F-C0B6-25DFE1523281}"/>
              </a:ext>
            </a:extLst>
          </p:cNvPr>
          <p:cNvSpPr>
            <a:spLocks noGrp="1"/>
          </p:cNvSpPr>
          <p:nvPr>
            <p:ph idx="1"/>
          </p:nvPr>
        </p:nvSpPr>
        <p:spPr>
          <a:xfrm>
            <a:off x="1077913" y="1520825"/>
            <a:ext cx="7100887" cy="5019720"/>
          </a:xfrm>
        </p:spPr>
        <p:txBody>
          <a:bodyPr/>
          <a:lstStyle/>
          <a:p>
            <a:pPr marL="349250" lvl="3" indent="-342900" defTabSz="360000">
              <a:spcAft>
                <a:spcPts val="1200"/>
              </a:spcAft>
              <a:buClr>
                <a:schemeClr val="accent2"/>
              </a:buClr>
              <a:buSzPct val="80000"/>
              <a:buFont typeface="+mj-lt"/>
              <a:buAutoNum type="arabicPeriod"/>
            </a:pPr>
            <a:r>
              <a:rPr lang="en-GB" sz="2150" dirty="0"/>
              <a:t>Clearly define the problem/task to tackle. </a:t>
            </a:r>
          </a:p>
          <a:p>
            <a:pPr marL="349250" lvl="3" indent="-342900" defTabSz="360000">
              <a:spcAft>
                <a:spcPts val="1200"/>
              </a:spcAft>
              <a:buClr>
                <a:schemeClr val="accent2"/>
              </a:buClr>
              <a:buSzPct val="80000"/>
              <a:buFont typeface="+mj-lt"/>
              <a:buAutoNum type="arabicPeriod"/>
            </a:pPr>
            <a:r>
              <a:rPr lang="en-GB" sz="2150" dirty="0"/>
              <a:t>Choose an innovative brand.</a:t>
            </a:r>
          </a:p>
          <a:p>
            <a:pPr marL="349250" lvl="3" indent="-342900" defTabSz="360000">
              <a:spcAft>
                <a:spcPts val="1200"/>
              </a:spcAft>
              <a:buClr>
                <a:schemeClr val="accent2"/>
              </a:buClr>
              <a:buSzPct val="80000"/>
              <a:buFont typeface="+mj-lt"/>
              <a:buAutoNum type="arabicPeriod"/>
            </a:pPr>
            <a:r>
              <a:rPr lang="en-GB" sz="2150" dirty="0"/>
              <a:t>Note down 5–10 words to describe the brand. </a:t>
            </a:r>
          </a:p>
          <a:p>
            <a:pPr marL="349250" lvl="3" indent="-342900" defTabSz="360000">
              <a:spcAft>
                <a:spcPts val="1200"/>
              </a:spcAft>
              <a:buClr>
                <a:schemeClr val="accent2"/>
              </a:buClr>
              <a:buSzPct val="80000"/>
              <a:buFont typeface="+mj-lt"/>
              <a:buAutoNum type="arabicPeriod"/>
            </a:pPr>
            <a:r>
              <a:rPr lang="en-GB" sz="2150" dirty="0"/>
              <a:t>Share your descriptions with the wider group and create a collated list of descriptor words and phrases.</a:t>
            </a:r>
          </a:p>
          <a:p>
            <a:pPr marL="349250" lvl="3" indent="-342900" defTabSz="360000">
              <a:spcAft>
                <a:spcPts val="1200"/>
              </a:spcAft>
              <a:buClr>
                <a:schemeClr val="accent2"/>
              </a:buClr>
              <a:buSzPct val="80000"/>
              <a:buFont typeface="+mj-lt"/>
              <a:buAutoNum type="arabicPeriod"/>
            </a:pPr>
            <a:r>
              <a:rPr lang="en-GB" sz="2150" dirty="0"/>
              <a:t>Think about how your chosen brand would approach the problem. What would they do differently? What innovative ideas might they come up with? </a:t>
            </a:r>
          </a:p>
          <a:p>
            <a:pPr marL="349250" lvl="3" indent="-342900" defTabSz="360000">
              <a:spcAft>
                <a:spcPts val="1200"/>
              </a:spcAft>
              <a:buClr>
                <a:schemeClr val="accent2"/>
              </a:buClr>
              <a:buSzPct val="80000"/>
              <a:buFont typeface="+mj-lt"/>
              <a:buAutoNum type="arabicPeriod"/>
            </a:pPr>
            <a:r>
              <a:rPr lang="en-GB" sz="2150" dirty="0"/>
              <a:t>Write down or draw your ideas. </a:t>
            </a:r>
          </a:p>
          <a:p>
            <a:pPr marL="349250" lvl="3" indent="-342900" defTabSz="360000">
              <a:spcAft>
                <a:spcPts val="1200"/>
              </a:spcAft>
              <a:buClr>
                <a:schemeClr val="accent2"/>
              </a:buClr>
              <a:buSzPct val="80000"/>
              <a:buFont typeface="+mj-lt"/>
              <a:buAutoNum type="arabicPeriod"/>
            </a:pPr>
            <a:r>
              <a:rPr lang="en-GB" sz="2150" dirty="0"/>
              <a:t>Reflect on which of these new ideas might be useful to take forward. </a:t>
            </a:r>
            <a:endParaRPr lang="en-US" dirty="0"/>
          </a:p>
        </p:txBody>
      </p:sp>
      <p:sp>
        <p:nvSpPr>
          <p:cNvPr id="4" name="Footer Placeholder 3">
            <a:extLst>
              <a:ext uri="{FF2B5EF4-FFF2-40B4-BE49-F238E27FC236}">
                <a16:creationId xmlns:a16="http://schemas.microsoft.com/office/drawing/2014/main" id="{DCAC2A32-7D67-77A4-AC9A-C1CED78E1468}"/>
              </a:ext>
            </a:extLst>
          </p:cNvPr>
          <p:cNvSpPr>
            <a:spLocks noGrp="1"/>
          </p:cNvSpPr>
          <p:nvPr>
            <p:ph type="ftr" sz="quarter" idx="11"/>
          </p:nvPr>
        </p:nvSpPr>
        <p:spPr>
          <a:xfrm rot="16200000">
            <a:off x="-1796007" y="3554959"/>
            <a:ext cx="4248151" cy="179884"/>
          </a:xfrm>
        </p:spPr>
        <p:txBody>
          <a:bodyPr/>
          <a:lstStyle/>
          <a:p>
            <a:r>
              <a:rPr lang="en-US"/>
              <a:t>Session 7    Human Side of Change</a:t>
            </a:r>
          </a:p>
        </p:txBody>
      </p:sp>
      <p:sp>
        <p:nvSpPr>
          <p:cNvPr id="5" name="Slide Number Placeholder 4">
            <a:extLst>
              <a:ext uri="{FF2B5EF4-FFF2-40B4-BE49-F238E27FC236}">
                <a16:creationId xmlns:a16="http://schemas.microsoft.com/office/drawing/2014/main" id="{6AECD647-CE9A-ED63-D435-9B770B6E94AD}"/>
              </a:ext>
            </a:extLst>
          </p:cNvPr>
          <p:cNvSpPr>
            <a:spLocks noGrp="1"/>
          </p:cNvSpPr>
          <p:nvPr>
            <p:ph type="sldNum" sz="quarter" idx="12"/>
          </p:nvPr>
        </p:nvSpPr>
        <p:spPr>
          <a:xfrm>
            <a:off x="238125" y="238125"/>
            <a:ext cx="371475" cy="463073"/>
          </a:xfrm>
        </p:spPr>
        <p:txBody>
          <a:bodyPr/>
          <a:lstStyle/>
          <a:p>
            <a:fld id="{16C5AC08-0ACD-404A-9C9F-AB39E786C34A}" type="slidenum">
              <a:rPr lang="en-GB"/>
              <a:pPr/>
              <a:t>46</a:t>
            </a:fld>
            <a:endParaRPr lang="en-GB"/>
          </a:p>
        </p:txBody>
      </p:sp>
      <p:sp>
        <p:nvSpPr>
          <p:cNvPr id="6" name="Text Placeholder 5">
            <a:extLst>
              <a:ext uri="{FF2B5EF4-FFF2-40B4-BE49-F238E27FC236}">
                <a16:creationId xmlns:a16="http://schemas.microsoft.com/office/drawing/2014/main" id="{32EC0BFA-F109-19E9-F4A1-1451FBC0D902}"/>
              </a:ext>
            </a:extLst>
          </p:cNvPr>
          <p:cNvSpPr>
            <a:spLocks noGrp="1"/>
          </p:cNvSpPr>
          <p:nvPr>
            <p:ph type="body" sz="quarter" idx="13"/>
          </p:nvPr>
        </p:nvSpPr>
        <p:spPr>
          <a:xfrm rot="16200000">
            <a:off x="-1581943" y="3574256"/>
            <a:ext cx="4244975" cy="138112"/>
          </a:xfrm>
        </p:spPr>
        <p:txBody>
          <a:bodyPr/>
          <a:lstStyle/>
          <a:p>
            <a:r>
              <a:rPr lang="en-US"/>
              <a:t>Brand Thinking</a:t>
            </a:r>
          </a:p>
        </p:txBody>
      </p:sp>
      <p:sp>
        <p:nvSpPr>
          <p:cNvPr id="7" name="TextBox 6">
            <a:extLst>
              <a:ext uri="{FF2B5EF4-FFF2-40B4-BE49-F238E27FC236}">
                <a16:creationId xmlns:a16="http://schemas.microsoft.com/office/drawing/2014/main" id="{6DAF7CCE-5135-A05E-4E17-D3C1DC650229}"/>
              </a:ext>
            </a:extLst>
          </p:cNvPr>
          <p:cNvSpPr txBox="1"/>
          <p:nvPr/>
        </p:nvSpPr>
        <p:spPr>
          <a:xfrm>
            <a:off x="6734175" y="6280919"/>
            <a:ext cx="5305721" cy="253916"/>
          </a:xfrm>
          <a:prstGeom prst="rect">
            <a:avLst/>
          </a:prstGeom>
          <a:noFill/>
        </p:spPr>
        <p:txBody>
          <a:bodyPr wrap="square">
            <a:spAutoFit/>
          </a:bodyPr>
          <a:lstStyle/>
          <a:p>
            <a:pPr algn="r"/>
            <a:r>
              <a:rPr lang="en-GB" sz="1050" b="1" dirty="0">
                <a:latin typeface="DM Sans" pitchFamily="2" charset="77"/>
              </a:rPr>
              <a:t>Source:</a:t>
            </a:r>
            <a:r>
              <a:rPr lang="en-GB" sz="1050" dirty="0">
                <a:latin typeface="DM Sans" pitchFamily="2" charset="77"/>
              </a:rPr>
              <a:t> Q Community, 2020</a:t>
            </a:r>
          </a:p>
        </p:txBody>
      </p:sp>
    </p:spTree>
    <p:extLst>
      <p:ext uri="{BB962C8B-B14F-4D97-AF65-F5344CB8AC3E}">
        <p14:creationId xmlns:p14="http://schemas.microsoft.com/office/powerpoint/2010/main" val="84727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CFC278C-E72A-43A0-D7CD-C44E553F250F}"/>
              </a:ext>
            </a:extLst>
          </p:cNvPr>
          <p:cNvSpPr/>
          <p:nvPr/>
        </p:nvSpPr>
        <p:spPr>
          <a:xfrm>
            <a:off x="7654247" y="2763748"/>
            <a:ext cx="205483" cy="2054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Thought">
            <a:extLst>
              <a:ext uri="{FF2B5EF4-FFF2-40B4-BE49-F238E27FC236}">
                <a16:creationId xmlns:a16="http://schemas.microsoft.com/office/drawing/2014/main" id="{C4F2D200-9A2C-7A2F-3217-5479C4D79DDD}"/>
              </a:ext>
            </a:extLst>
          </p:cNvPr>
          <p:cNvSpPr txBox="1"/>
          <p:nvPr/>
        </p:nvSpPr>
        <p:spPr>
          <a:xfrm>
            <a:off x="1077913" y="2362199"/>
            <a:ext cx="3332162" cy="2555875"/>
          </a:xfrm>
          <a:prstGeom prst="roundRect">
            <a:avLst>
              <a:gd name="adj" fmla="val 9476"/>
            </a:avLst>
          </a:prstGeom>
          <a:solidFill>
            <a:schemeClr val="bg2">
              <a:alpha val="50000"/>
            </a:schemeClr>
          </a:solidFill>
          <a:ln w="12700">
            <a:noFill/>
          </a:ln>
        </p:spPr>
        <p:txBody>
          <a:bodyPr wrap="square" lIns="75600" tIns="39600" rIns="396000" bIns="39600" rtlCol="0" anchor="ctr" anchorCtr="0">
            <a:noAutofit/>
          </a:bodyPr>
          <a:lstStyle/>
          <a:p>
            <a:pPr>
              <a:lnSpc>
                <a:spcPct val="80000"/>
              </a:lnSpc>
              <a:spcAft>
                <a:spcPts val="1200"/>
              </a:spcAft>
            </a:pPr>
            <a:endParaRPr lang="en-US" sz="1950" b="1">
              <a:solidFill>
                <a:schemeClr val="accent2"/>
              </a:solidFill>
              <a:latin typeface="DM Sans Medium" pitchFamily="2" charset="77"/>
            </a:endParaRPr>
          </a:p>
          <a:p>
            <a:pPr>
              <a:lnSpc>
                <a:spcPct val="80000"/>
              </a:lnSpc>
              <a:spcAft>
                <a:spcPts val="1200"/>
              </a:spcAft>
            </a:pPr>
            <a:r>
              <a:rPr lang="en-US" sz="3200">
                <a:solidFill>
                  <a:schemeClr val="accent1"/>
                </a:solidFill>
                <a:latin typeface="DM Sans" pitchFamily="2" charset="77"/>
              </a:rPr>
              <a:t>How do </a:t>
            </a:r>
            <a:br>
              <a:rPr lang="en-US" sz="3200">
                <a:solidFill>
                  <a:schemeClr val="accent1"/>
                </a:solidFill>
                <a:latin typeface="DM Sans" pitchFamily="2" charset="77"/>
              </a:rPr>
            </a:br>
            <a:r>
              <a:rPr lang="en-US" sz="3200">
                <a:solidFill>
                  <a:schemeClr val="accent1"/>
                </a:solidFill>
                <a:latin typeface="DM Sans" pitchFamily="2" charset="77"/>
              </a:rPr>
              <a:t>we make </a:t>
            </a:r>
            <a:br>
              <a:rPr lang="en-US" sz="3200">
                <a:solidFill>
                  <a:schemeClr val="accent1"/>
                </a:solidFill>
                <a:latin typeface="DM Sans" pitchFamily="2" charset="77"/>
              </a:rPr>
            </a:br>
            <a:r>
              <a:rPr lang="en-US" sz="3200">
                <a:solidFill>
                  <a:schemeClr val="accent1"/>
                </a:solidFill>
                <a:latin typeface="DM Sans" pitchFamily="2" charset="77"/>
              </a:rPr>
              <a:t>QI go viral?</a:t>
            </a:r>
          </a:p>
        </p:txBody>
      </p:sp>
      <p:sp>
        <p:nvSpPr>
          <p:cNvPr id="10" name="Mask">
            <a:extLst>
              <a:ext uri="{FF2B5EF4-FFF2-40B4-BE49-F238E27FC236}">
                <a16:creationId xmlns:a16="http://schemas.microsoft.com/office/drawing/2014/main" id="{875E2E62-01D0-0A5D-DAC5-AFD6B01482FD}"/>
              </a:ext>
            </a:extLst>
          </p:cNvPr>
          <p:cNvSpPr/>
          <p:nvPr/>
        </p:nvSpPr>
        <p:spPr>
          <a:xfrm>
            <a:off x="986319" y="2371724"/>
            <a:ext cx="3423756" cy="2555875"/>
          </a:xfrm>
          <a:prstGeom prst="roundRect">
            <a:avLst>
              <a:gd name="adj" fmla="val 742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8FE765A0-AB83-CD3E-8A52-1F4C384C6B11}"/>
              </a:ext>
            </a:extLst>
          </p:cNvPr>
          <p:cNvSpPr>
            <a:spLocks noGrp="1"/>
          </p:cNvSpPr>
          <p:nvPr>
            <p:ph type="title"/>
          </p:nvPr>
        </p:nvSpPr>
        <p:spPr/>
        <p:txBody>
          <a:bodyPr/>
          <a:lstStyle/>
          <a:p>
            <a:r>
              <a:rPr lang="en-US"/>
              <a:t>Brand thinking</a:t>
            </a:r>
          </a:p>
        </p:txBody>
      </p:sp>
      <p:sp>
        <p:nvSpPr>
          <p:cNvPr id="3" name="Content Placeholder 2">
            <a:extLst>
              <a:ext uri="{FF2B5EF4-FFF2-40B4-BE49-F238E27FC236}">
                <a16:creationId xmlns:a16="http://schemas.microsoft.com/office/drawing/2014/main" id="{83853B1B-4D58-216B-5A26-397E486203AF}"/>
              </a:ext>
            </a:extLst>
          </p:cNvPr>
          <p:cNvSpPr>
            <a:spLocks noGrp="1"/>
          </p:cNvSpPr>
          <p:nvPr>
            <p:ph idx="1"/>
          </p:nvPr>
        </p:nvSpPr>
        <p:spPr>
          <a:xfrm>
            <a:off x="1077913" y="1520825"/>
            <a:ext cx="5214937" cy="850900"/>
          </a:xfrm>
        </p:spPr>
        <p:txBody>
          <a:bodyPr/>
          <a:lstStyle/>
          <a:p>
            <a:r>
              <a:rPr lang="en-US"/>
              <a:t>Let’s have a go!</a:t>
            </a:r>
          </a:p>
        </p:txBody>
      </p:sp>
      <p:sp>
        <p:nvSpPr>
          <p:cNvPr id="4" name="Footer Placeholder 3">
            <a:extLst>
              <a:ext uri="{FF2B5EF4-FFF2-40B4-BE49-F238E27FC236}">
                <a16:creationId xmlns:a16="http://schemas.microsoft.com/office/drawing/2014/main" id="{878F5AC4-2277-DED9-F58D-0DB393AB9CD7}"/>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FFBE478D-F5FA-A1D4-3F74-AD6D84F30A4E}"/>
              </a:ext>
            </a:extLst>
          </p:cNvPr>
          <p:cNvSpPr>
            <a:spLocks noGrp="1"/>
          </p:cNvSpPr>
          <p:nvPr>
            <p:ph type="sldNum" sz="quarter" idx="12"/>
          </p:nvPr>
        </p:nvSpPr>
        <p:spPr/>
        <p:txBody>
          <a:bodyPr/>
          <a:lstStyle/>
          <a:p>
            <a:fld id="{16C5AC08-0ACD-404A-9C9F-AB39E786C34A}" type="slidenum">
              <a:rPr lang="en-GB"/>
              <a:t>47</a:t>
            </a:fld>
            <a:endParaRPr lang="en-GB"/>
          </a:p>
        </p:txBody>
      </p:sp>
      <p:sp>
        <p:nvSpPr>
          <p:cNvPr id="6" name="Activity">
            <a:extLst>
              <a:ext uri="{FF2B5EF4-FFF2-40B4-BE49-F238E27FC236}">
                <a16:creationId xmlns:a16="http://schemas.microsoft.com/office/drawing/2014/main" id="{CCF0F87E-A92B-5611-50D5-D9E6BD367AEC}"/>
              </a:ext>
            </a:extLst>
          </p:cNvPr>
          <p:cNvSpPr>
            <a:spLocks noGrp="1"/>
          </p:cNvSpPr>
          <p:nvPr>
            <p:ph type="body" sz="quarter" idx="13"/>
          </p:nvPr>
        </p:nvSpPr>
        <p:spPr/>
        <p:txBody>
          <a:bodyPr/>
          <a:lstStyle/>
          <a:p>
            <a:r>
              <a:rPr lang="en-US"/>
              <a:t>Activity 7.6</a:t>
            </a:r>
          </a:p>
        </p:txBody>
      </p:sp>
      <p:sp>
        <p:nvSpPr>
          <p:cNvPr id="8" name="Problem">
            <a:extLst>
              <a:ext uri="{FF2B5EF4-FFF2-40B4-BE49-F238E27FC236}">
                <a16:creationId xmlns:a16="http://schemas.microsoft.com/office/drawing/2014/main" id="{542EBCE8-4128-3D16-6E23-0E79483D8B93}"/>
              </a:ext>
            </a:extLst>
          </p:cNvPr>
          <p:cNvSpPr txBox="1"/>
          <p:nvPr/>
        </p:nvSpPr>
        <p:spPr>
          <a:xfrm>
            <a:off x="1077913" y="2362199"/>
            <a:ext cx="3332162" cy="2555875"/>
          </a:xfrm>
          <a:prstGeom prst="roundRect">
            <a:avLst>
              <a:gd name="adj" fmla="val 9476"/>
            </a:avLst>
          </a:prstGeom>
          <a:solidFill>
            <a:schemeClr val="accent2">
              <a:lumMod val="20000"/>
              <a:lumOff val="80000"/>
              <a:alpha val="50000"/>
            </a:schemeClr>
          </a:solidFill>
          <a:ln w="12700">
            <a:noFill/>
          </a:ln>
        </p:spPr>
        <p:txBody>
          <a:bodyPr wrap="square" lIns="75600" tIns="39600" rIns="396000" bIns="39600" rtlCol="0" anchor="ctr" anchorCtr="0">
            <a:noAutofit/>
          </a:bodyPr>
          <a:lstStyle/>
          <a:p>
            <a:pPr>
              <a:lnSpc>
                <a:spcPct val="80000"/>
              </a:lnSpc>
              <a:spcAft>
                <a:spcPts val="1200"/>
              </a:spcAft>
            </a:pPr>
            <a:r>
              <a:rPr lang="en-US" sz="1950" b="1">
                <a:solidFill>
                  <a:schemeClr val="accent2"/>
                </a:solidFill>
                <a:latin typeface="DM Sans Medium" pitchFamily="2" charset="77"/>
              </a:rPr>
              <a:t>Problem</a:t>
            </a:r>
          </a:p>
          <a:p>
            <a:pPr>
              <a:lnSpc>
                <a:spcPct val="80000"/>
              </a:lnSpc>
              <a:spcAft>
                <a:spcPts val="1200"/>
              </a:spcAft>
            </a:pPr>
            <a:r>
              <a:rPr lang="en-US" sz="3200">
                <a:solidFill>
                  <a:schemeClr val="accent2"/>
                </a:solidFill>
                <a:latin typeface="DM Sans" pitchFamily="2" charset="77"/>
              </a:rPr>
              <a:t>QI has a low profile in the Trust</a:t>
            </a:r>
          </a:p>
        </p:txBody>
      </p:sp>
      <p:sp>
        <p:nvSpPr>
          <p:cNvPr id="12" name="Oval 11">
            <a:extLst>
              <a:ext uri="{FF2B5EF4-FFF2-40B4-BE49-F238E27FC236}">
                <a16:creationId xmlns:a16="http://schemas.microsoft.com/office/drawing/2014/main" id="{2277FA50-C3AB-7797-D216-AF7A16A3FAAE}"/>
              </a:ext>
            </a:extLst>
          </p:cNvPr>
          <p:cNvSpPr/>
          <p:nvPr/>
        </p:nvSpPr>
        <p:spPr>
          <a:xfrm>
            <a:off x="7006975" y="4428162"/>
            <a:ext cx="205483" cy="2054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Oval 12">
            <a:extLst>
              <a:ext uri="{FF2B5EF4-FFF2-40B4-BE49-F238E27FC236}">
                <a16:creationId xmlns:a16="http://schemas.microsoft.com/office/drawing/2014/main" id="{AA6DD5E3-077F-F546-982C-7D04FE22DD98}"/>
              </a:ext>
            </a:extLst>
          </p:cNvPr>
          <p:cNvSpPr/>
          <p:nvPr/>
        </p:nvSpPr>
        <p:spPr>
          <a:xfrm>
            <a:off x="8712485" y="3359650"/>
            <a:ext cx="205483" cy="2054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Oval 13">
            <a:extLst>
              <a:ext uri="{FF2B5EF4-FFF2-40B4-BE49-F238E27FC236}">
                <a16:creationId xmlns:a16="http://schemas.microsoft.com/office/drawing/2014/main" id="{FA99F420-27A8-2C68-6535-095A530EFD2C}"/>
              </a:ext>
            </a:extLst>
          </p:cNvPr>
          <p:cNvSpPr/>
          <p:nvPr/>
        </p:nvSpPr>
        <p:spPr>
          <a:xfrm>
            <a:off x="9842642" y="4479533"/>
            <a:ext cx="205483" cy="2054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5" name="Oval 14">
            <a:extLst>
              <a:ext uri="{FF2B5EF4-FFF2-40B4-BE49-F238E27FC236}">
                <a16:creationId xmlns:a16="http://schemas.microsoft.com/office/drawing/2014/main" id="{4AF67738-3B3D-2769-E588-503A1807620D}"/>
              </a:ext>
            </a:extLst>
          </p:cNvPr>
          <p:cNvSpPr/>
          <p:nvPr/>
        </p:nvSpPr>
        <p:spPr>
          <a:xfrm>
            <a:off x="9431676" y="1654140"/>
            <a:ext cx="205483" cy="2054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6" name="Oval 15">
            <a:extLst>
              <a:ext uri="{FF2B5EF4-FFF2-40B4-BE49-F238E27FC236}">
                <a16:creationId xmlns:a16="http://schemas.microsoft.com/office/drawing/2014/main" id="{808D15BB-BD1C-1B67-C4B6-FE8F344456D4}"/>
              </a:ext>
            </a:extLst>
          </p:cNvPr>
          <p:cNvSpPr/>
          <p:nvPr/>
        </p:nvSpPr>
        <p:spPr>
          <a:xfrm>
            <a:off x="10243335" y="6236415"/>
            <a:ext cx="205483" cy="2054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7" name="Oval 16">
            <a:extLst>
              <a:ext uri="{FF2B5EF4-FFF2-40B4-BE49-F238E27FC236}">
                <a16:creationId xmlns:a16="http://schemas.microsoft.com/office/drawing/2014/main" id="{B33AB1B6-1417-C2EA-9F4C-9B3B040AD8D0}"/>
              </a:ext>
            </a:extLst>
          </p:cNvPr>
          <p:cNvSpPr/>
          <p:nvPr/>
        </p:nvSpPr>
        <p:spPr>
          <a:xfrm>
            <a:off x="11609798" y="1654141"/>
            <a:ext cx="205483" cy="2054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8" name="Oval 17">
            <a:extLst>
              <a:ext uri="{FF2B5EF4-FFF2-40B4-BE49-F238E27FC236}">
                <a16:creationId xmlns:a16="http://schemas.microsoft.com/office/drawing/2014/main" id="{C66AFAEE-D84F-E4B2-F8B2-BE8CF53A7C1C}"/>
              </a:ext>
            </a:extLst>
          </p:cNvPr>
          <p:cNvSpPr/>
          <p:nvPr/>
        </p:nvSpPr>
        <p:spPr>
          <a:xfrm>
            <a:off x="11650895" y="5640514"/>
            <a:ext cx="205483" cy="2054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9" name="Oval 18">
            <a:extLst>
              <a:ext uri="{FF2B5EF4-FFF2-40B4-BE49-F238E27FC236}">
                <a16:creationId xmlns:a16="http://schemas.microsoft.com/office/drawing/2014/main" id="{D3FB9EAF-EFCF-5442-5D18-2147C0FC7AE4}"/>
              </a:ext>
            </a:extLst>
          </p:cNvPr>
          <p:cNvSpPr/>
          <p:nvPr/>
        </p:nvSpPr>
        <p:spPr>
          <a:xfrm>
            <a:off x="11969394" y="3452119"/>
            <a:ext cx="205483" cy="2054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0" name="Oval 19">
            <a:extLst>
              <a:ext uri="{FF2B5EF4-FFF2-40B4-BE49-F238E27FC236}">
                <a16:creationId xmlns:a16="http://schemas.microsoft.com/office/drawing/2014/main" id="{97AE68F5-EBF1-3091-AFA7-193F018B7C02}"/>
              </a:ext>
            </a:extLst>
          </p:cNvPr>
          <p:cNvSpPr/>
          <p:nvPr/>
        </p:nvSpPr>
        <p:spPr>
          <a:xfrm>
            <a:off x="8810797" y="3073728"/>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1" name="Oval 20">
            <a:extLst>
              <a:ext uri="{FF2B5EF4-FFF2-40B4-BE49-F238E27FC236}">
                <a16:creationId xmlns:a16="http://schemas.microsoft.com/office/drawing/2014/main" id="{6E881642-4351-540C-6453-21F788D6DAB4}"/>
              </a:ext>
            </a:extLst>
          </p:cNvPr>
          <p:cNvSpPr/>
          <p:nvPr/>
        </p:nvSpPr>
        <p:spPr>
          <a:xfrm>
            <a:off x="9127154" y="1613288"/>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2" name="Oval 21">
            <a:extLst>
              <a:ext uri="{FF2B5EF4-FFF2-40B4-BE49-F238E27FC236}">
                <a16:creationId xmlns:a16="http://schemas.microsoft.com/office/drawing/2014/main" id="{7D933F20-BA55-C010-2A70-CF1A91EC86D7}"/>
              </a:ext>
            </a:extLst>
          </p:cNvPr>
          <p:cNvSpPr/>
          <p:nvPr/>
        </p:nvSpPr>
        <p:spPr>
          <a:xfrm>
            <a:off x="9222494" y="3234073"/>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3" name="Oval 22">
            <a:extLst>
              <a:ext uri="{FF2B5EF4-FFF2-40B4-BE49-F238E27FC236}">
                <a16:creationId xmlns:a16="http://schemas.microsoft.com/office/drawing/2014/main" id="{CA383A2F-911A-B74D-ABC6-94C6BF9166C3}"/>
              </a:ext>
            </a:extLst>
          </p:cNvPr>
          <p:cNvSpPr/>
          <p:nvPr/>
        </p:nvSpPr>
        <p:spPr>
          <a:xfrm>
            <a:off x="11588666" y="1920977"/>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4" name="Oval 23">
            <a:extLst>
              <a:ext uri="{FF2B5EF4-FFF2-40B4-BE49-F238E27FC236}">
                <a16:creationId xmlns:a16="http://schemas.microsoft.com/office/drawing/2014/main" id="{D3754611-01AA-3451-B963-7FD43AFEF052}"/>
              </a:ext>
            </a:extLst>
          </p:cNvPr>
          <p:cNvSpPr/>
          <p:nvPr/>
        </p:nvSpPr>
        <p:spPr>
          <a:xfrm>
            <a:off x="9660192" y="1959980"/>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5" name="Oval 24">
            <a:extLst>
              <a:ext uri="{FF2B5EF4-FFF2-40B4-BE49-F238E27FC236}">
                <a16:creationId xmlns:a16="http://schemas.microsoft.com/office/drawing/2014/main" id="{4832CD2E-3767-7978-C6DC-C8A1BC3E8122}"/>
              </a:ext>
            </a:extLst>
          </p:cNvPr>
          <p:cNvSpPr/>
          <p:nvPr/>
        </p:nvSpPr>
        <p:spPr>
          <a:xfrm>
            <a:off x="11809682" y="3676105"/>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6" name="Oval 25">
            <a:extLst>
              <a:ext uri="{FF2B5EF4-FFF2-40B4-BE49-F238E27FC236}">
                <a16:creationId xmlns:a16="http://schemas.microsoft.com/office/drawing/2014/main" id="{C17429C4-BEE1-8AAB-76C7-2F3D241AA563}"/>
              </a:ext>
            </a:extLst>
          </p:cNvPr>
          <p:cNvSpPr/>
          <p:nvPr/>
        </p:nvSpPr>
        <p:spPr>
          <a:xfrm>
            <a:off x="9062148" y="3359748"/>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7" name="Oval 26">
            <a:extLst>
              <a:ext uri="{FF2B5EF4-FFF2-40B4-BE49-F238E27FC236}">
                <a16:creationId xmlns:a16="http://schemas.microsoft.com/office/drawing/2014/main" id="{DF82F572-75C1-C5B3-209B-58EA0E03A2CE}"/>
              </a:ext>
            </a:extLst>
          </p:cNvPr>
          <p:cNvSpPr/>
          <p:nvPr/>
        </p:nvSpPr>
        <p:spPr>
          <a:xfrm>
            <a:off x="10037219" y="4352153"/>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8" name="Oval 27">
            <a:extLst>
              <a:ext uri="{FF2B5EF4-FFF2-40B4-BE49-F238E27FC236}">
                <a16:creationId xmlns:a16="http://schemas.microsoft.com/office/drawing/2014/main" id="{E2BE3A83-3E4E-58F8-0CCD-79F9F3533665}"/>
              </a:ext>
            </a:extLst>
          </p:cNvPr>
          <p:cNvSpPr/>
          <p:nvPr/>
        </p:nvSpPr>
        <p:spPr>
          <a:xfrm>
            <a:off x="11692673" y="3394417"/>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9" name="Oval 28">
            <a:extLst>
              <a:ext uri="{FF2B5EF4-FFF2-40B4-BE49-F238E27FC236}">
                <a16:creationId xmlns:a16="http://schemas.microsoft.com/office/drawing/2014/main" id="{AB0F1EEF-C852-F62A-1BD4-0B916E4669EA}"/>
              </a:ext>
            </a:extLst>
          </p:cNvPr>
          <p:cNvSpPr/>
          <p:nvPr/>
        </p:nvSpPr>
        <p:spPr>
          <a:xfrm>
            <a:off x="10084889" y="4603505"/>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0" name="Oval 29">
            <a:extLst>
              <a:ext uri="{FF2B5EF4-FFF2-40B4-BE49-F238E27FC236}">
                <a16:creationId xmlns:a16="http://schemas.microsoft.com/office/drawing/2014/main" id="{447D8245-93E9-45BD-B5FB-21BBD38333AF}"/>
              </a:ext>
            </a:extLst>
          </p:cNvPr>
          <p:cNvSpPr/>
          <p:nvPr/>
        </p:nvSpPr>
        <p:spPr>
          <a:xfrm>
            <a:off x="9608188" y="4668510"/>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1" name="Oval 30">
            <a:extLst>
              <a:ext uri="{FF2B5EF4-FFF2-40B4-BE49-F238E27FC236}">
                <a16:creationId xmlns:a16="http://schemas.microsoft.com/office/drawing/2014/main" id="{F31D50EF-E09A-9A2C-2BE8-39F73018ADCF}"/>
              </a:ext>
            </a:extLst>
          </p:cNvPr>
          <p:cNvSpPr/>
          <p:nvPr/>
        </p:nvSpPr>
        <p:spPr>
          <a:xfrm>
            <a:off x="8888802" y="3706440"/>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2" name="Oval 31">
            <a:extLst>
              <a:ext uri="{FF2B5EF4-FFF2-40B4-BE49-F238E27FC236}">
                <a16:creationId xmlns:a16="http://schemas.microsoft.com/office/drawing/2014/main" id="{C622D667-E65F-54EA-A903-0116207FEC14}"/>
              </a:ext>
            </a:extLst>
          </p:cNvPr>
          <p:cNvSpPr/>
          <p:nvPr/>
        </p:nvSpPr>
        <p:spPr>
          <a:xfrm>
            <a:off x="9720862" y="1630622"/>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3" name="Oval 32">
            <a:extLst>
              <a:ext uri="{FF2B5EF4-FFF2-40B4-BE49-F238E27FC236}">
                <a16:creationId xmlns:a16="http://schemas.microsoft.com/office/drawing/2014/main" id="{4F779DBA-E69F-336B-6140-ED8B462067C8}"/>
              </a:ext>
            </a:extLst>
          </p:cNvPr>
          <p:cNvSpPr/>
          <p:nvPr/>
        </p:nvSpPr>
        <p:spPr>
          <a:xfrm>
            <a:off x="10526921" y="1886308"/>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4" name="Oval 33">
            <a:extLst>
              <a:ext uri="{FF2B5EF4-FFF2-40B4-BE49-F238E27FC236}">
                <a16:creationId xmlns:a16="http://schemas.microsoft.com/office/drawing/2014/main" id="{3E52555F-6E60-F6E0-0964-0076639D7093}"/>
              </a:ext>
            </a:extLst>
          </p:cNvPr>
          <p:cNvSpPr/>
          <p:nvPr/>
        </p:nvSpPr>
        <p:spPr>
          <a:xfrm>
            <a:off x="11861685" y="1773633"/>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5" name="Oval 34">
            <a:extLst>
              <a:ext uri="{FF2B5EF4-FFF2-40B4-BE49-F238E27FC236}">
                <a16:creationId xmlns:a16="http://schemas.microsoft.com/office/drawing/2014/main" id="{8217606C-5B6B-4830-A68B-A29CEAE1A1F5}"/>
              </a:ext>
            </a:extLst>
          </p:cNvPr>
          <p:cNvSpPr/>
          <p:nvPr/>
        </p:nvSpPr>
        <p:spPr>
          <a:xfrm>
            <a:off x="9629856" y="4304484"/>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6" name="Oval 35">
            <a:extLst>
              <a:ext uri="{FF2B5EF4-FFF2-40B4-BE49-F238E27FC236}">
                <a16:creationId xmlns:a16="http://schemas.microsoft.com/office/drawing/2014/main" id="{20022D05-5412-D2F2-DB98-D1FA0DB75811}"/>
              </a:ext>
            </a:extLst>
          </p:cNvPr>
          <p:cNvSpPr/>
          <p:nvPr/>
        </p:nvSpPr>
        <p:spPr>
          <a:xfrm>
            <a:off x="11632002" y="2883047"/>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7" name="Oval 36">
            <a:extLst>
              <a:ext uri="{FF2B5EF4-FFF2-40B4-BE49-F238E27FC236}">
                <a16:creationId xmlns:a16="http://schemas.microsoft.com/office/drawing/2014/main" id="{93EEDC62-DE09-60F7-E807-43647300C80A}"/>
              </a:ext>
            </a:extLst>
          </p:cNvPr>
          <p:cNvSpPr/>
          <p:nvPr/>
        </p:nvSpPr>
        <p:spPr>
          <a:xfrm>
            <a:off x="11801015" y="2150661"/>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8" name="Oval 37">
            <a:extLst>
              <a:ext uri="{FF2B5EF4-FFF2-40B4-BE49-F238E27FC236}">
                <a16:creationId xmlns:a16="http://schemas.microsoft.com/office/drawing/2014/main" id="{D42BDAE9-F0F5-8580-7038-78E00BAD6A26}"/>
              </a:ext>
            </a:extLst>
          </p:cNvPr>
          <p:cNvSpPr/>
          <p:nvPr/>
        </p:nvSpPr>
        <p:spPr>
          <a:xfrm>
            <a:off x="10193231" y="2384679"/>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9" name="Oval 38">
            <a:extLst>
              <a:ext uri="{FF2B5EF4-FFF2-40B4-BE49-F238E27FC236}">
                <a16:creationId xmlns:a16="http://schemas.microsoft.com/office/drawing/2014/main" id="{DB161053-CE6A-0DC4-BBC1-0218F18DE0F5}"/>
              </a:ext>
            </a:extLst>
          </p:cNvPr>
          <p:cNvSpPr/>
          <p:nvPr/>
        </p:nvSpPr>
        <p:spPr>
          <a:xfrm>
            <a:off x="10661265" y="2761706"/>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0" name="Oval 39">
            <a:extLst>
              <a:ext uri="{FF2B5EF4-FFF2-40B4-BE49-F238E27FC236}">
                <a16:creationId xmlns:a16="http://schemas.microsoft.com/office/drawing/2014/main" id="{18BFF2D3-5730-4821-E35D-49D55145D4A9}"/>
              </a:ext>
            </a:extLst>
          </p:cNvPr>
          <p:cNvSpPr/>
          <p:nvPr/>
        </p:nvSpPr>
        <p:spPr>
          <a:xfrm>
            <a:off x="9993883" y="3550430"/>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1" name="Oval 40">
            <a:extLst>
              <a:ext uri="{FF2B5EF4-FFF2-40B4-BE49-F238E27FC236}">
                <a16:creationId xmlns:a16="http://schemas.microsoft.com/office/drawing/2014/main" id="{8BCB7E40-30DD-178F-FE3A-EC5AAB410D6C}"/>
              </a:ext>
            </a:extLst>
          </p:cNvPr>
          <p:cNvSpPr/>
          <p:nvPr/>
        </p:nvSpPr>
        <p:spPr>
          <a:xfrm>
            <a:off x="9480831" y="2966557"/>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2" name="Oval 41">
            <a:extLst>
              <a:ext uri="{FF2B5EF4-FFF2-40B4-BE49-F238E27FC236}">
                <a16:creationId xmlns:a16="http://schemas.microsoft.com/office/drawing/2014/main" id="{C50D6C4F-CEF0-46D4-97D5-6A909427AA4D}"/>
              </a:ext>
            </a:extLst>
          </p:cNvPr>
          <p:cNvSpPr/>
          <p:nvPr/>
        </p:nvSpPr>
        <p:spPr>
          <a:xfrm>
            <a:off x="10499238" y="3464926"/>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3" name="Oval 42">
            <a:extLst>
              <a:ext uri="{FF2B5EF4-FFF2-40B4-BE49-F238E27FC236}">
                <a16:creationId xmlns:a16="http://schemas.microsoft.com/office/drawing/2014/main" id="{E7293545-634C-AD3C-51BB-44C8C44C0A57}"/>
              </a:ext>
            </a:extLst>
          </p:cNvPr>
          <p:cNvSpPr/>
          <p:nvPr/>
        </p:nvSpPr>
        <p:spPr>
          <a:xfrm>
            <a:off x="11383303" y="2364179"/>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4" name="Oval 43">
            <a:extLst>
              <a:ext uri="{FF2B5EF4-FFF2-40B4-BE49-F238E27FC236}">
                <a16:creationId xmlns:a16="http://schemas.microsoft.com/office/drawing/2014/main" id="{AA97CDB8-8DBF-2D77-0EE2-54395DCD06AB}"/>
              </a:ext>
            </a:extLst>
          </p:cNvPr>
          <p:cNvSpPr/>
          <p:nvPr/>
        </p:nvSpPr>
        <p:spPr>
          <a:xfrm>
            <a:off x="11140619" y="3759614"/>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5" name="Oval 44">
            <a:extLst>
              <a:ext uri="{FF2B5EF4-FFF2-40B4-BE49-F238E27FC236}">
                <a16:creationId xmlns:a16="http://schemas.microsoft.com/office/drawing/2014/main" id="{E5DC0FFA-8E81-8B06-78C2-C0954856D7B1}"/>
              </a:ext>
            </a:extLst>
          </p:cNvPr>
          <p:cNvSpPr/>
          <p:nvPr/>
        </p:nvSpPr>
        <p:spPr>
          <a:xfrm>
            <a:off x="10542253" y="6448148"/>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6" name="Oval 45">
            <a:extLst>
              <a:ext uri="{FF2B5EF4-FFF2-40B4-BE49-F238E27FC236}">
                <a16:creationId xmlns:a16="http://schemas.microsoft.com/office/drawing/2014/main" id="{860A990B-CFF3-02AC-90AC-F3382FF14AFA}"/>
              </a:ext>
            </a:extLst>
          </p:cNvPr>
          <p:cNvSpPr/>
          <p:nvPr/>
        </p:nvSpPr>
        <p:spPr>
          <a:xfrm>
            <a:off x="10039682" y="5924637"/>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7" name="Oval 46">
            <a:extLst>
              <a:ext uri="{FF2B5EF4-FFF2-40B4-BE49-F238E27FC236}">
                <a16:creationId xmlns:a16="http://schemas.microsoft.com/office/drawing/2014/main" id="{0C628004-D517-5950-4071-4502FEE4B9C8}"/>
              </a:ext>
            </a:extLst>
          </p:cNvPr>
          <p:cNvSpPr/>
          <p:nvPr/>
        </p:nvSpPr>
        <p:spPr>
          <a:xfrm>
            <a:off x="11680018" y="5959538"/>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8" name="Oval 47">
            <a:extLst>
              <a:ext uri="{FF2B5EF4-FFF2-40B4-BE49-F238E27FC236}">
                <a16:creationId xmlns:a16="http://schemas.microsoft.com/office/drawing/2014/main" id="{1880E738-44C5-3CCA-B807-EF2EB14840D6}"/>
              </a:ext>
            </a:extLst>
          </p:cNvPr>
          <p:cNvSpPr/>
          <p:nvPr/>
        </p:nvSpPr>
        <p:spPr>
          <a:xfrm>
            <a:off x="11379871" y="5317364"/>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9" name="Oval 48">
            <a:extLst>
              <a:ext uri="{FF2B5EF4-FFF2-40B4-BE49-F238E27FC236}">
                <a16:creationId xmlns:a16="http://schemas.microsoft.com/office/drawing/2014/main" id="{BF08988B-4523-88AF-BA2A-B68E9856A233}"/>
              </a:ext>
            </a:extLst>
          </p:cNvPr>
          <p:cNvSpPr/>
          <p:nvPr/>
        </p:nvSpPr>
        <p:spPr>
          <a:xfrm>
            <a:off x="11240268" y="5708252"/>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0" name="Oval 49">
            <a:extLst>
              <a:ext uri="{FF2B5EF4-FFF2-40B4-BE49-F238E27FC236}">
                <a16:creationId xmlns:a16="http://schemas.microsoft.com/office/drawing/2014/main" id="{D21FE346-D121-EEEF-2C84-6056316FD8E8}"/>
              </a:ext>
            </a:extLst>
          </p:cNvPr>
          <p:cNvSpPr/>
          <p:nvPr/>
        </p:nvSpPr>
        <p:spPr>
          <a:xfrm>
            <a:off x="8428111" y="5283954"/>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1" name="Oval 50">
            <a:extLst>
              <a:ext uri="{FF2B5EF4-FFF2-40B4-BE49-F238E27FC236}">
                <a16:creationId xmlns:a16="http://schemas.microsoft.com/office/drawing/2014/main" id="{87B15C86-78F1-24FA-3144-9709CA8CF389}"/>
              </a:ext>
            </a:extLst>
          </p:cNvPr>
          <p:cNvSpPr/>
          <p:nvPr/>
        </p:nvSpPr>
        <p:spPr>
          <a:xfrm>
            <a:off x="10359635" y="4491008"/>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2" name="Oval 51">
            <a:extLst>
              <a:ext uri="{FF2B5EF4-FFF2-40B4-BE49-F238E27FC236}">
                <a16:creationId xmlns:a16="http://schemas.microsoft.com/office/drawing/2014/main" id="{631767B2-2900-4331-33F0-E12848700E87}"/>
              </a:ext>
            </a:extLst>
          </p:cNvPr>
          <p:cNvSpPr/>
          <p:nvPr/>
        </p:nvSpPr>
        <p:spPr>
          <a:xfrm>
            <a:off x="11036709" y="4518928"/>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3" name="Oval 52">
            <a:extLst>
              <a:ext uri="{FF2B5EF4-FFF2-40B4-BE49-F238E27FC236}">
                <a16:creationId xmlns:a16="http://schemas.microsoft.com/office/drawing/2014/main" id="{2AF85FF8-3DA6-5523-68B1-1D1D1B3E201D}"/>
              </a:ext>
            </a:extLst>
          </p:cNvPr>
          <p:cNvSpPr/>
          <p:nvPr/>
        </p:nvSpPr>
        <p:spPr>
          <a:xfrm>
            <a:off x="10296813" y="5133181"/>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4" name="Oval 53">
            <a:extLst>
              <a:ext uri="{FF2B5EF4-FFF2-40B4-BE49-F238E27FC236}">
                <a16:creationId xmlns:a16="http://schemas.microsoft.com/office/drawing/2014/main" id="{93C90A00-7690-DE2A-0528-91221AC275D4}"/>
              </a:ext>
            </a:extLst>
          </p:cNvPr>
          <p:cNvSpPr/>
          <p:nvPr/>
        </p:nvSpPr>
        <p:spPr>
          <a:xfrm>
            <a:off x="9382413" y="5196002"/>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5" name="Oval 54">
            <a:extLst>
              <a:ext uri="{FF2B5EF4-FFF2-40B4-BE49-F238E27FC236}">
                <a16:creationId xmlns:a16="http://schemas.microsoft.com/office/drawing/2014/main" id="{F51D81EF-D469-DBFA-EC2B-4F115976689E}"/>
              </a:ext>
            </a:extLst>
          </p:cNvPr>
          <p:cNvSpPr/>
          <p:nvPr/>
        </p:nvSpPr>
        <p:spPr>
          <a:xfrm>
            <a:off x="8237668" y="2431861"/>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6" name="Oval 55">
            <a:extLst>
              <a:ext uri="{FF2B5EF4-FFF2-40B4-BE49-F238E27FC236}">
                <a16:creationId xmlns:a16="http://schemas.microsoft.com/office/drawing/2014/main" id="{0EB826D1-017C-698F-0A76-33209AE83BB0}"/>
              </a:ext>
            </a:extLst>
          </p:cNvPr>
          <p:cNvSpPr/>
          <p:nvPr/>
        </p:nvSpPr>
        <p:spPr>
          <a:xfrm>
            <a:off x="9542957" y="2285278"/>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7" name="Oval 56">
            <a:extLst>
              <a:ext uri="{FF2B5EF4-FFF2-40B4-BE49-F238E27FC236}">
                <a16:creationId xmlns:a16="http://schemas.microsoft.com/office/drawing/2014/main" id="{EB7AD91E-FD5D-0668-CF41-D48F764FC5E8}"/>
              </a:ext>
            </a:extLst>
          </p:cNvPr>
          <p:cNvSpPr/>
          <p:nvPr/>
        </p:nvSpPr>
        <p:spPr>
          <a:xfrm>
            <a:off x="10080429" y="3046115"/>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8" name="Oval 57">
            <a:extLst>
              <a:ext uri="{FF2B5EF4-FFF2-40B4-BE49-F238E27FC236}">
                <a16:creationId xmlns:a16="http://schemas.microsoft.com/office/drawing/2014/main" id="{F5436205-DCFE-F480-81F5-BCECBD65B41F}"/>
              </a:ext>
            </a:extLst>
          </p:cNvPr>
          <p:cNvSpPr/>
          <p:nvPr/>
        </p:nvSpPr>
        <p:spPr>
          <a:xfrm>
            <a:off x="11797546" y="4616649"/>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9" name="Oval 58">
            <a:extLst>
              <a:ext uri="{FF2B5EF4-FFF2-40B4-BE49-F238E27FC236}">
                <a16:creationId xmlns:a16="http://schemas.microsoft.com/office/drawing/2014/main" id="{4EF5C64D-69AD-8F1D-8062-14336A3120CD}"/>
              </a:ext>
            </a:extLst>
          </p:cNvPr>
          <p:cNvSpPr/>
          <p:nvPr/>
        </p:nvSpPr>
        <p:spPr>
          <a:xfrm>
            <a:off x="11183293" y="3464924"/>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60" name="Oval 59">
            <a:extLst>
              <a:ext uri="{FF2B5EF4-FFF2-40B4-BE49-F238E27FC236}">
                <a16:creationId xmlns:a16="http://schemas.microsoft.com/office/drawing/2014/main" id="{218CF3AD-D865-E375-A48A-387476178A62}"/>
              </a:ext>
            </a:extLst>
          </p:cNvPr>
          <p:cNvSpPr/>
          <p:nvPr/>
        </p:nvSpPr>
        <p:spPr>
          <a:xfrm>
            <a:off x="11071611" y="6229064"/>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61" name="Oval 60">
            <a:extLst>
              <a:ext uri="{FF2B5EF4-FFF2-40B4-BE49-F238E27FC236}">
                <a16:creationId xmlns:a16="http://schemas.microsoft.com/office/drawing/2014/main" id="{8787855B-2A57-166F-95B6-D366228741E3}"/>
              </a:ext>
            </a:extLst>
          </p:cNvPr>
          <p:cNvSpPr/>
          <p:nvPr/>
        </p:nvSpPr>
        <p:spPr>
          <a:xfrm>
            <a:off x="10729583" y="5300704"/>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62" name="Oval 61">
            <a:extLst>
              <a:ext uri="{FF2B5EF4-FFF2-40B4-BE49-F238E27FC236}">
                <a16:creationId xmlns:a16="http://schemas.microsoft.com/office/drawing/2014/main" id="{3138FECC-EBFE-DC7E-8E95-23543B5F2F66}"/>
              </a:ext>
            </a:extLst>
          </p:cNvPr>
          <p:cNvSpPr/>
          <p:nvPr/>
        </p:nvSpPr>
        <p:spPr>
          <a:xfrm>
            <a:off x="10973888" y="2061913"/>
            <a:ext cx="107171" cy="10717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7" name="Picture 6">
            <a:extLst>
              <a:ext uri="{FF2B5EF4-FFF2-40B4-BE49-F238E27FC236}">
                <a16:creationId xmlns:a16="http://schemas.microsoft.com/office/drawing/2014/main" id="{761FFCC7-7CBF-4354-E331-CF0FA53F0B5D}"/>
              </a:ext>
            </a:extLst>
          </p:cNvPr>
          <p:cNvPicPr>
            <a:picLocks noChangeAspect="1"/>
          </p:cNvPicPr>
          <p:nvPr/>
        </p:nvPicPr>
        <p:blipFill>
          <a:blip r:embed="rId3"/>
          <a:stretch>
            <a:fillRect/>
          </a:stretch>
        </p:blipFill>
        <p:spPr>
          <a:xfrm>
            <a:off x="238124" y="800100"/>
            <a:ext cx="495301" cy="376859"/>
          </a:xfrm>
          <a:prstGeom prst="rect">
            <a:avLst/>
          </a:prstGeom>
        </p:spPr>
      </p:pic>
    </p:spTree>
    <p:extLst>
      <p:ext uri="{BB962C8B-B14F-4D97-AF65-F5344CB8AC3E}">
        <p14:creationId xmlns:p14="http://schemas.microsoft.com/office/powerpoint/2010/main" val="245702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2.96296E-6 L 0.30924 2.96296E-6 " pathEditMode="relative" rAng="0" ptsTypes="AA">
                                      <p:cBhvr>
                                        <p:cTn id="6" dur="2000" fill="hold"/>
                                        <p:tgtEl>
                                          <p:spTgt spid="9"/>
                                        </p:tgtEl>
                                        <p:attrNameLst>
                                          <p:attrName>ppt_x</p:attrName>
                                          <p:attrName>ppt_y</p:attrName>
                                        </p:attrNameLst>
                                      </p:cBhvr>
                                      <p:rCtr x="15456" y="0"/>
                                    </p:animMotion>
                                  </p:childTnLst>
                                </p:cTn>
                              </p:par>
                            </p:childTnLst>
                          </p:cTn>
                        </p:par>
                        <p:par>
                          <p:cTn id="7" fill="hold">
                            <p:stCondLst>
                              <p:cond delay="2000"/>
                            </p:stCondLst>
                            <p:childTnLst>
                              <p:par>
                                <p:cTn id="8" presetID="23" presetClass="entr" presetSubtype="16"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childTnLst>
                          </p:cTn>
                        </p:par>
                        <p:par>
                          <p:cTn id="12" fill="hold">
                            <p:stCondLst>
                              <p:cond delay="2500"/>
                            </p:stCondLst>
                            <p:childTnLst>
                              <p:par>
                                <p:cTn id="13" presetID="2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childTnLst>
                          </p:cTn>
                        </p:par>
                        <p:par>
                          <p:cTn id="17" fill="hold">
                            <p:stCondLst>
                              <p:cond delay="3000"/>
                            </p:stCondLst>
                            <p:childTnLst>
                              <p:par>
                                <p:cTn id="18" presetID="2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childTnLst>
                                </p:cTn>
                              </p:par>
                            </p:childTnLst>
                          </p:cTn>
                        </p:par>
                        <p:par>
                          <p:cTn id="27" fill="hold">
                            <p:stCondLst>
                              <p:cond delay="4000"/>
                            </p:stCondLst>
                            <p:childTnLst>
                              <p:par>
                                <p:cTn id="28" presetID="2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childTnLst>
                                </p:cTn>
                              </p:par>
                            </p:childTnLst>
                          </p:cTn>
                        </p:par>
                        <p:par>
                          <p:cTn id="32" fill="hold">
                            <p:stCondLst>
                              <p:cond delay="4500"/>
                            </p:stCondLst>
                            <p:childTnLst>
                              <p:par>
                                <p:cTn id="33" presetID="2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childTnLst>
                          </p:cTn>
                        </p:par>
                        <p:par>
                          <p:cTn id="37" fill="hold">
                            <p:stCondLst>
                              <p:cond delay="5000"/>
                            </p:stCondLst>
                            <p:childTnLst>
                              <p:par>
                                <p:cTn id="38" presetID="23" presetClass="entr" presetSubtype="16"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childTnLst>
                                </p:cTn>
                              </p:par>
                            </p:childTnLst>
                          </p:cTn>
                        </p:par>
                        <p:par>
                          <p:cTn id="42" fill="hold">
                            <p:stCondLst>
                              <p:cond delay="5500"/>
                            </p:stCondLst>
                            <p:childTnLst>
                              <p:par>
                                <p:cTn id="43" presetID="23" presetClass="entr" presetSubtype="16"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childTnLst>
                                </p:cTn>
                              </p:par>
                            </p:childTnLst>
                          </p:cTn>
                        </p:par>
                        <p:par>
                          <p:cTn id="47" fill="hold">
                            <p:stCondLst>
                              <p:cond delay="6000"/>
                            </p:stCondLst>
                            <p:childTnLst>
                              <p:par>
                                <p:cTn id="48" presetID="2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childTnLst>
                                </p:cTn>
                              </p:par>
                            </p:childTnLst>
                          </p:cTn>
                        </p:par>
                        <p:par>
                          <p:cTn id="52" fill="hold">
                            <p:stCondLst>
                              <p:cond delay="6500"/>
                            </p:stCondLst>
                            <p:childTnLst>
                              <p:par>
                                <p:cTn id="53" presetID="23" presetClass="entr" presetSubtype="16"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childTnLst>
                                </p:cTn>
                              </p:par>
                            </p:childTnLst>
                          </p:cTn>
                        </p:par>
                        <p:par>
                          <p:cTn id="57" fill="hold">
                            <p:stCondLst>
                              <p:cond delay="7000"/>
                            </p:stCondLst>
                            <p:childTnLst>
                              <p:par>
                                <p:cTn id="58" presetID="23" presetClass="entr" presetSubtype="16"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childTnLst>
                                </p:cTn>
                              </p:par>
                            </p:childTnLst>
                          </p:cTn>
                        </p:par>
                        <p:par>
                          <p:cTn id="62" fill="hold">
                            <p:stCondLst>
                              <p:cond delay="7500"/>
                            </p:stCondLst>
                            <p:childTnLst>
                              <p:par>
                                <p:cTn id="63" presetID="23" presetClass="entr" presetSubtype="16"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childTnLst>
                                </p:cTn>
                              </p:par>
                            </p:childTnLst>
                          </p:cTn>
                        </p:par>
                        <p:par>
                          <p:cTn id="67" fill="hold">
                            <p:stCondLst>
                              <p:cond delay="8000"/>
                            </p:stCondLst>
                            <p:childTnLst>
                              <p:par>
                                <p:cTn id="68" presetID="23" presetClass="entr" presetSubtype="16"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500" fill="hold"/>
                                        <p:tgtEl>
                                          <p:spTgt spid="23"/>
                                        </p:tgtEl>
                                        <p:attrNameLst>
                                          <p:attrName>ppt_w</p:attrName>
                                        </p:attrNameLst>
                                      </p:cBhvr>
                                      <p:tavLst>
                                        <p:tav tm="0">
                                          <p:val>
                                            <p:fltVal val="0"/>
                                          </p:val>
                                        </p:tav>
                                        <p:tav tm="100000">
                                          <p:val>
                                            <p:strVal val="#ppt_w"/>
                                          </p:val>
                                        </p:tav>
                                      </p:tavLst>
                                    </p:anim>
                                    <p:anim calcmode="lin" valueType="num">
                                      <p:cBhvr>
                                        <p:cTn id="71" dur="500" fill="hold"/>
                                        <p:tgtEl>
                                          <p:spTgt spid="23"/>
                                        </p:tgtEl>
                                        <p:attrNameLst>
                                          <p:attrName>ppt_h</p:attrName>
                                        </p:attrNameLst>
                                      </p:cBhvr>
                                      <p:tavLst>
                                        <p:tav tm="0">
                                          <p:val>
                                            <p:fltVal val="0"/>
                                          </p:val>
                                        </p:tav>
                                        <p:tav tm="100000">
                                          <p:val>
                                            <p:strVal val="#ppt_h"/>
                                          </p:val>
                                        </p:tav>
                                      </p:tavLst>
                                    </p:anim>
                                  </p:childTnLst>
                                </p:cTn>
                              </p:par>
                            </p:childTnLst>
                          </p:cTn>
                        </p:par>
                        <p:par>
                          <p:cTn id="72" fill="hold">
                            <p:stCondLst>
                              <p:cond delay="8500"/>
                            </p:stCondLst>
                            <p:childTnLst>
                              <p:par>
                                <p:cTn id="73" presetID="23" presetClass="entr" presetSubtype="16"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p:cTn id="75" dur="500" fill="hold"/>
                                        <p:tgtEl>
                                          <p:spTgt spid="24"/>
                                        </p:tgtEl>
                                        <p:attrNameLst>
                                          <p:attrName>ppt_w</p:attrName>
                                        </p:attrNameLst>
                                      </p:cBhvr>
                                      <p:tavLst>
                                        <p:tav tm="0">
                                          <p:val>
                                            <p:fltVal val="0"/>
                                          </p:val>
                                        </p:tav>
                                        <p:tav tm="100000">
                                          <p:val>
                                            <p:strVal val="#ppt_w"/>
                                          </p:val>
                                        </p:tav>
                                      </p:tavLst>
                                    </p:anim>
                                    <p:anim calcmode="lin" valueType="num">
                                      <p:cBhvr>
                                        <p:cTn id="76" dur="500" fill="hold"/>
                                        <p:tgtEl>
                                          <p:spTgt spid="24"/>
                                        </p:tgtEl>
                                        <p:attrNameLst>
                                          <p:attrName>ppt_h</p:attrName>
                                        </p:attrNameLst>
                                      </p:cBhvr>
                                      <p:tavLst>
                                        <p:tav tm="0">
                                          <p:val>
                                            <p:fltVal val="0"/>
                                          </p:val>
                                        </p:tav>
                                        <p:tav tm="100000">
                                          <p:val>
                                            <p:strVal val="#ppt_h"/>
                                          </p:val>
                                        </p:tav>
                                      </p:tavLst>
                                    </p:anim>
                                  </p:childTnLst>
                                </p:cTn>
                              </p:par>
                            </p:childTnLst>
                          </p:cTn>
                        </p:par>
                        <p:par>
                          <p:cTn id="77" fill="hold">
                            <p:stCondLst>
                              <p:cond delay="9000"/>
                            </p:stCondLst>
                            <p:childTnLst>
                              <p:par>
                                <p:cTn id="78" presetID="23" presetClass="entr" presetSubtype="16" fill="hold" grpId="0" nodeType="after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p:cTn id="80" dur="500" fill="hold"/>
                                        <p:tgtEl>
                                          <p:spTgt spid="25"/>
                                        </p:tgtEl>
                                        <p:attrNameLst>
                                          <p:attrName>ppt_w</p:attrName>
                                        </p:attrNameLst>
                                      </p:cBhvr>
                                      <p:tavLst>
                                        <p:tav tm="0">
                                          <p:val>
                                            <p:fltVal val="0"/>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childTnLst>
                                </p:cTn>
                              </p:par>
                            </p:childTnLst>
                          </p:cTn>
                        </p:par>
                        <p:par>
                          <p:cTn id="82" fill="hold">
                            <p:stCondLst>
                              <p:cond delay="9500"/>
                            </p:stCondLst>
                            <p:childTnLst>
                              <p:par>
                                <p:cTn id="83" presetID="23" presetClass="entr" presetSubtype="16"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500" fill="hold"/>
                                        <p:tgtEl>
                                          <p:spTgt spid="26"/>
                                        </p:tgtEl>
                                        <p:attrNameLst>
                                          <p:attrName>ppt_w</p:attrName>
                                        </p:attrNameLst>
                                      </p:cBhvr>
                                      <p:tavLst>
                                        <p:tav tm="0">
                                          <p:val>
                                            <p:fltVal val="0"/>
                                          </p:val>
                                        </p:tav>
                                        <p:tav tm="100000">
                                          <p:val>
                                            <p:strVal val="#ppt_w"/>
                                          </p:val>
                                        </p:tav>
                                      </p:tavLst>
                                    </p:anim>
                                    <p:anim calcmode="lin" valueType="num">
                                      <p:cBhvr>
                                        <p:cTn id="86" dur="500" fill="hold"/>
                                        <p:tgtEl>
                                          <p:spTgt spid="26"/>
                                        </p:tgtEl>
                                        <p:attrNameLst>
                                          <p:attrName>ppt_h</p:attrName>
                                        </p:attrNameLst>
                                      </p:cBhvr>
                                      <p:tavLst>
                                        <p:tav tm="0">
                                          <p:val>
                                            <p:fltVal val="0"/>
                                          </p:val>
                                        </p:tav>
                                        <p:tav tm="100000">
                                          <p:val>
                                            <p:strVal val="#ppt_h"/>
                                          </p:val>
                                        </p:tav>
                                      </p:tavLst>
                                    </p:anim>
                                  </p:childTnLst>
                                </p:cTn>
                              </p:par>
                            </p:childTnLst>
                          </p:cTn>
                        </p:par>
                        <p:par>
                          <p:cTn id="87" fill="hold">
                            <p:stCondLst>
                              <p:cond delay="10000"/>
                            </p:stCondLst>
                            <p:childTnLst>
                              <p:par>
                                <p:cTn id="88" presetID="23" presetClass="entr" presetSubtype="16" fill="hold" grpId="0" nodeType="after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childTnLst>
                                </p:cTn>
                              </p:par>
                            </p:childTnLst>
                          </p:cTn>
                        </p:par>
                        <p:par>
                          <p:cTn id="92" fill="hold">
                            <p:stCondLst>
                              <p:cond delay="10500"/>
                            </p:stCondLst>
                            <p:childTnLst>
                              <p:par>
                                <p:cTn id="93" presetID="23" presetClass="entr" presetSubtype="16"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500" fill="hold"/>
                                        <p:tgtEl>
                                          <p:spTgt spid="28"/>
                                        </p:tgtEl>
                                        <p:attrNameLst>
                                          <p:attrName>ppt_w</p:attrName>
                                        </p:attrNameLst>
                                      </p:cBhvr>
                                      <p:tavLst>
                                        <p:tav tm="0">
                                          <p:val>
                                            <p:fltVal val="0"/>
                                          </p:val>
                                        </p:tav>
                                        <p:tav tm="100000">
                                          <p:val>
                                            <p:strVal val="#ppt_w"/>
                                          </p:val>
                                        </p:tav>
                                      </p:tavLst>
                                    </p:anim>
                                    <p:anim calcmode="lin" valueType="num">
                                      <p:cBhvr>
                                        <p:cTn id="96" dur="500" fill="hold"/>
                                        <p:tgtEl>
                                          <p:spTgt spid="28"/>
                                        </p:tgtEl>
                                        <p:attrNameLst>
                                          <p:attrName>ppt_h</p:attrName>
                                        </p:attrNameLst>
                                      </p:cBhvr>
                                      <p:tavLst>
                                        <p:tav tm="0">
                                          <p:val>
                                            <p:fltVal val="0"/>
                                          </p:val>
                                        </p:tav>
                                        <p:tav tm="100000">
                                          <p:val>
                                            <p:strVal val="#ppt_h"/>
                                          </p:val>
                                        </p:tav>
                                      </p:tavLst>
                                    </p:anim>
                                  </p:childTnLst>
                                </p:cTn>
                              </p:par>
                            </p:childTnLst>
                          </p:cTn>
                        </p:par>
                        <p:par>
                          <p:cTn id="97" fill="hold">
                            <p:stCondLst>
                              <p:cond delay="11000"/>
                            </p:stCondLst>
                            <p:childTnLst>
                              <p:par>
                                <p:cTn id="98" presetID="23" presetClass="entr" presetSubtype="16" fill="hold" grpId="0" nodeType="after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500" fill="hold"/>
                                        <p:tgtEl>
                                          <p:spTgt spid="29"/>
                                        </p:tgtEl>
                                        <p:attrNameLst>
                                          <p:attrName>ppt_w</p:attrName>
                                        </p:attrNameLst>
                                      </p:cBhvr>
                                      <p:tavLst>
                                        <p:tav tm="0">
                                          <p:val>
                                            <p:fltVal val="0"/>
                                          </p:val>
                                        </p:tav>
                                        <p:tav tm="100000">
                                          <p:val>
                                            <p:strVal val="#ppt_w"/>
                                          </p:val>
                                        </p:tav>
                                      </p:tavLst>
                                    </p:anim>
                                    <p:anim calcmode="lin" valueType="num">
                                      <p:cBhvr>
                                        <p:cTn id="101" dur="500" fill="hold"/>
                                        <p:tgtEl>
                                          <p:spTgt spid="29"/>
                                        </p:tgtEl>
                                        <p:attrNameLst>
                                          <p:attrName>ppt_h</p:attrName>
                                        </p:attrNameLst>
                                      </p:cBhvr>
                                      <p:tavLst>
                                        <p:tav tm="0">
                                          <p:val>
                                            <p:fltVal val="0"/>
                                          </p:val>
                                        </p:tav>
                                        <p:tav tm="100000">
                                          <p:val>
                                            <p:strVal val="#ppt_h"/>
                                          </p:val>
                                        </p:tav>
                                      </p:tavLst>
                                    </p:anim>
                                  </p:childTnLst>
                                </p:cTn>
                              </p:par>
                              <p:par>
                                <p:cTn id="102" presetID="23" presetClass="entr" presetSubtype="16"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500" fill="hold"/>
                                        <p:tgtEl>
                                          <p:spTgt spid="30"/>
                                        </p:tgtEl>
                                        <p:attrNameLst>
                                          <p:attrName>ppt_w</p:attrName>
                                        </p:attrNameLst>
                                      </p:cBhvr>
                                      <p:tavLst>
                                        <p:tav tm="0">
                                          <p:val>
                                            <p:fltVal val="0"/>
                                          </p:val>
                                        </p:tav>
                                        <p:tav tm="100000">
                                          <p:val>
                                            <p:strVal val="#ppt_w"/>
                                          </p:val>
                                        </p:tav>
                                      </p:tavLst>
                                    </p:anim>
                                    <p:anim calcmode="lin" valueType="num">
                                      <p:cBhvr>
                                        <p:cTn id="105" dur="500" fill="hold"/>
                                        <p:tgtEl>
                                          <p:spTgt spid="30"/>
                                        </p:tgtEl>
                                        <p:attrNameLst>
                                          <p:attrName>ppt_h</p:attrName>
                                        </p:attrNameLst>
                                      </p:cBhvr>
                                      <p:tavLst>
                                        <p:tav tm="0">
                                          <p:val>
                                            <p:fltVal val="0"/>
                                          </p:val>
                                        </p:tav>
                                        <p:tav tm="100000">
                                          <p:val>
                                            <p:strVal val="#ppt_h"/>
                                          </p:val>
                                        </p:tav>
                                      </p:tavLst>
                                    </p:anim>
                                  </p:childTnLst>
                                </p:cTn>
                              </p:par>
                              <p:par>
                                <p:cTn id="106" presetID="23" presetClass="entr" presetSubtype="16" fill="hold" grpId="0" nodeType="withEffect">
                                  <p:stCondLst>
                                    <p:cond delay="0"/>
                                  </p:stCondLst>
                                  <p:childTnLst>
                                    <p:set>
                                      <p:cBhvr>
                                        <p:cTn id="107" dur="1" fill="hold">
                                          <p:stCondLst>
                                            <p:cond delay="0"/>
                                          </p:stCondLst>
                                        </p:cTn>
                                        <p:tgtEl>
                                          <p:spTgt spid="31"/>
                                        </p:tgtEl>
                                        <p:attrNameLst>
                                          <p:attrName>style.visibility</p:attrName>
                                        </p:attrNameLst>
                                      </p:cBhvr>
                                      <p:to>
                                        <p:strVal val="visible"/>
                                      </p:to>
                                    </p:set>
                                    <p:anim calcmode="lin" valueType="num">
                                      <p:cBhvr>
                                        <p:cTn id="108" dur="500" fill="hold"/>
                                        <p:tgtEl>
                                          <p:spTgt spid="31"/>
                                        </p:tgtEl>
                                        <p:attrNameLst>
                                          <p:attrName>ppt_w</p:attrName>
                                        </p:attrNameLst>
                                      </p:cBhvr>
                                      <p:tavLst>
                                        <p:tav tm="0">
                                          <p:val>
                                            <p:fltVal val="0"/>
                                          </p:val>
                                        </p:tav>
                                        <p:tav tm="100000">
                                          <p:val>
                                            <p:strVal val="#ppt_w"/>
                                          </p:val>
                                        </p:tav>
                                      </p:tavLst>
                                    </p:anim>
                                    <p:anim calcmode="lin" valueType="num">
                                      <p:cBhvr>
                                        <p:cTn id="109" dur="500" fill="hold"/>
                                        <p:tgtEl>
                                          <p:spTgt spid="31"/>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0"/>
                                  </p:stCondLst>
                                  <p:childTnLst>
                                    <p:set>
                                      <p:cBhvr>
                                        <p:cTn id="111" dur="1" fill="hold">
                                          <p:stCondLst>
                                            <p:cond delay="0"/>
                                          </p:stCondLst>
                                        </p:cTn>
                                        <p:tgtEl>
                                          <p:spTgt spid="32"/>
                                        </p:tgtEl>
                                        <p:attrNameLst>
                                          <p:attrName>style.visibility</p:attrName>
                                        </p:attrNameLst>
                                      </p:cBhvr>
                                      <p:to>
                                        <p:strVal val="visible"/>
                                      </p:to>
                                    </p:set>
                                    <p:anim calcmode="lin" valueType="num">
                                      <p:cBhvr>
                                        <p:cTn id="112" dur="500" fill="hold"/>
                                        <p:tgtEl>
                                          <p:spTgt spid="32"/>
                                        </p:tgtEl>
                                        <p:attrNameLst>
                                          <p:attrName>ppt_w</p:attrName>
                                        </p:attrNameLst>
                                      </p:cBhvr>
                                      <p:tavLst>
                                        <p:tav tm="0">
                                          <p:val>
                                            <p:fltVal val="0"/>
                                          </p:val>
                                        </p:tav>
                                        <p:tav tm="100000">
                                          <p:val>
                                            <p:strVal val="#ppt_w"/>
                                          </p:val>
                                        </p:tav>
                                      </p:tavLst>
                                    </p:anim>
                                    <p:anim calcmode="lin" valueType="num">
                                      <p:cBhvr>
                                        <p:cTn id="113" dur="500" fill="hold"/>
                                        <p:tgtEl>
                                          <p:spTgt spid="32"/>
                                        </p:tgtEl>
                                        <p:attrNameLst>
                                          <p:attrName>ppt_h</p:attrName>
                                        </p:attrNameLst>
                                      </p:cBhvr>
                                      <p:tavLst>
                                        <p:tav tm="0">
                                          <p:val>
                                            <p:fltVal val="0"/>
                                          </p:val>
                                        </p:tav>
                                        <p:tav tm="100000">
                                          <p:val>
                                            <p:strVal val="#ppt_h"/>
                                          </p:val>
                                        </p:tav>
                                      </p:tavLst>
                                    </p:anim>
                                  </p:childTnLst>
                                </p:cTn>
                              </p:par>
                              <p:par>
                                <p:cTn id="114" presetID="23" presetClass="entr" presetSubtype="16" fill="hold" grpId="0" nodeType="withEffect">
                                  <p:stCondLst>
                                    <p:cond delay="0"/>
                                  </p:stCondLst>
                                  <p:childTnLst>
                                    <p:set>
                                      <p:cBhvr>
                                        <p:cTn id="115" dur="1" fill="hold">
                                          <p:stCondLst>
                                            <p:cond delay="0"/>
                                          </p:stCondLst>
                                        </p:cTn>
                                        <p:tgtEl>
                                          <p:spTgt spid="33"/>
                                        </p:tgtEl>
                                        <p:attrNameLst>
                                          <p:attrName>style.visibility</p:attrName>
                                        </p:attrNameLst>
                                      </p:cBhvr>
                                      <p:to>
                                        <p:strVal val="visible"/>
                                      </p:to>
                                    </p:set>
                                    <p:anim calcmode="lin" valueType="num">
                                      <p:cBhvr>
                                        <p:cTn id="116" dur="500" fill="hold"/>
                                        <p:tgtEl>
                                          <p:spTgt spid="33"/>
                                        </p:tgtEl>
                                        <p:attrNameLst>
                                          <p:attrName>ppt_w</p:attrName>
                                        </p:attrNameLst>
                                      </p:cBhvr>
                                      <p:tavLst>
                                        <p:tav tm="0">
                                          <p:val>
                                            <p:fltVal val="0"/>
                                          </p:val>
                                        </p:tav>
                                        <p:tav tm="100000">
                                          <p:val>
                                            <p:strVal val="#ppt_w"/>
                                          </p:val>
                                        </p:tav>
                                      </p:tavLst>
                                    </p:anim>
                                    <p:anim calcmode="lin" valueType="num">
                                      <p:cBhvr>
                                        <p:cTn id="117" dur="500" fill="hold"/>
                                        <p:tgtEl>
                                          <p:spTgt spid="33"/>
                                        </p:tgtEl>
                                        <p:attrNameLst>
                                          <p:attrName>ppt_h</p:attrName>
                                        </p:attrNameLst>
                                      </p:cBhvr>
                                      <p:tavLst>
                                        <p:tav tm="0">
                                          <p:val>
                                            <p:fltVal val="0"/>
                                          </p:val>
                                        </p:tav>
                                        <p:tav tm="100000">
                                          <p:val>
                                            <p:strVal val="#ppt_h"/>
                                          </p:val>
                                        </p:tav>
                                      </p:tavLst>
                                    </p:anim>
                                  </p:childTnLst>
                                </p:cTn>
                              </p:par>
                              <p:par>
                                <p:cTn id="118" presetID="23" presetClass="entr" presetSubtype="16" fill="hold" grpId="0" nodeType="withEffect">
                                  <p:stCondLst>
                                    <p:cond delay="0"/>
                                  </p:stCondLst>
                                  <p:childTnLst>
                                    <p:set>
                                      <p:cBhvr>
                                        <p:cTn id="119" dur="1" fill="hold">
                                          <p:stCondLst>
                                            <p:cond delay="0"/>
                                          </p:stCondLst>
                                        </p:cTn>
                                        <p:tgtEl>
                                          <p:spTgt spid="34"/>
                                        </p:tgtEl>
                                        <p:attrNameLst>
                                          <p:attrName>style.visibility</p:attrName>
                                        </p:attrNameLst>
                                      </p:cBhvr>
                                      <p:to>
                                        <p:strVal val="visible"/>
                                      </p:to>
                                    </p:set>
                                    <p:anim calcmode="lin" valueType="num">
                                      <p:cBhvr>
                                        <p:cTn id="120" dur="500" fill="hold"/>
                                        <p:tgtEl>
                                          <p:spTgt spid="34"/>
                                        </p:tgtEl>
                                        <p:attrNameLst>
                                          <p:attrName>ppt_w</p:attrName>
                                        </p:attrNameLst>
                                      </p:cBhvr>
                                      <p:tavLst>
                                        <p:tav tm="0">
                                          <p:val>
                                            <p:fltVal val="0"/>
                                          </p:val>
                                        </p:tav>
                                        <p:tav tm="100000">
                                          <p:val>
                                            <p:strVal val="#ppt_w"/>
                                          </p:val>
                                        </p:tav>
                                      </p:tavLst>
                                    </p:anim>
                                    <p:anim calcmode="lin" valueType="num">
                                      <p:cBhvr>
                                        <p:cTn id="121" dur="500" fill="hold"/>
                                        <p:tgtEl>
                                          <p:spTgt spid="34"/>
                                        </p:tgtEl>
                                        <p:attrNameLst>
                                          <p:attrName>ppt_h</p:attrName>
                                        </p:attrNameLst>
                                      </p:cBhvr>
                                      <p:tavLst>
                                        <p:tav tm="0">
                                          <p:val>
                                            <p:fltVal val="0"/>
                                          </p:val>
                                        </p:tav>
                                        <p:tav tm="100000">
                                          <p:val>
                                            <p:strVal val="#ppt_h"/>
                                          </p:val>
                                        </p:tav>
                                      </p:tavLst>
                                    </p:anim>
                                  </p:childTnLst>
                                </p:cTn>
                              </p:par>
                              <p:par>
                                <p:cTn id="122" presetID="23" presetClass="entr" presetSubtype="16" fill="hold" grpId="0" nodeType="withEffect">
                                  <p:stCondLst>
                                    <p:cond delay="0"/>
                                  </p:stCondLst>
                                  <p:childTnLst>
                                    <p:set>
                                      <p:cBhvr>
                                        <p:cTn id="123" dur="1" fill="hold">
                                          <p:stCondLst>
                                            <p:cond delay="0"/>
                                          </p:stCondLst>
                                        </p:cTn>
                                        <p:tgtEl>
                                          <p:spTgt spid="35"/>
                                        </p:tgtEl>
                                        <p:attrNameLst>
                                          <p:attrName>style.visibility</p:attrName>
                                        </p:attrNameLst>
                                      </p:cBhvr>
                                      <p:to>
                                        <p:strVal val="visible"/>
                                      </p:to>
                                    </p:set>
                                    <p:anim calcmode="lin" valueType="num">
                                      <p:cBhvr>
                                        <p:cTn id="124" dur="500" fill="hold"/>
                                        <p:tgtEl>
                                          <p:spTgt spid="35"/>
                                        </p:tgtEl>
                                        <p:attrNameLst>
                                          <p:attrName>ppt_w</p:attrName>
                                        </p:attrNameLst>
                                      </p:cBhvr>
                                      <p:tavLst>
                                        <p:tav tm="0">
                                          <p:val>
                                            <p:fltVal val="0"/>
                                          </p:val>
                                        </p:tav>
                                        <p:tav tm="100000">
                                          <p:val>
                                            <p:strVal val="#ppt_w"/>
                                          </p:val>
                                        </p:tav>
                                      </p:tavLst>
                                    </p:anim>
                                    <p:anim calcmode="lin" valueType="num">
                                      <p:cBhvr>
                                        <p:cTn id="125" dur="500" fill="hold"/>
                                        <p:tgtEl>
                                          <p:spTgt spid="35"/>
                                        </p:tgtEl>
                                        <p:attrNameLst>
                                          <p:attrName>ppt_h</p:attrName>
                                        </p:attrNameLst>
                                      </p:cBhvr>
                                      <p:tavLst>
                                        <p:tav tm="0">
                                          <p:val>
                                            <p:fltVal val="0"/>
                                          </p:val>
                                        </p:tav>
                                        <p:tav tm="100000">
                                          <p:val>
                                            <p:strVal val="#ppt_h"/>
                                          </p:val>
                                        </p:tav>
                                      </p:tavLst>
                                    </p:anim>
                                  </p:childTnLst>
                                </p:cTn>
                              </p:par>
                              <p:par>
                                <p:cTn id="126" presetID="23" presetClass="entr" presetSubtype="16"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p:cTn id="128" dur="500" fill="hold"/>
                                        <p:tgtEl>
                                          <p:spTgt spid="36"/>
                                        </p:tgtEl>
                                        <p:attrNameLst>
                                          <p:attrName>ppt_w</p:attrName>
                                        </p:attrNameLst>
                                      </p:cBhvr>
                                      <p:tavLst>
                                        <p:tav tm="0">
                                          <p:val>
                                            <p:fltVal val="0"/>
                                          </p:val>
                                        </p:tav>
                                        <p:tav tm="100000">
                                          <p:val>
                                            <p:strVal val="#ppt_w"/>
                                          </p:val>
                                        </p:tav>
                                      </p:tavLst>
                                    </p:anim>
                                    <p:anim calcmode="lin" valueType="num">
                                      <p:cBhvr>
                                        <p:cTn id="129" dur="500" fill="hold"/>
                                        <p:tgtEl>
                                          <p:spTgt spid="36"/>
                                        </p:tgtEl>
                                        <p:attrNameLst>
                                          <p:attrName>ppt_h</p:attrName>
                                        </p:attrNameLst>
                                      </p:cBhvr>
                                      <p:tavLst>
                                        <p:tav tm="0">
                                          <p:val>
                                            <p:fltVal val="0"/>
                                          </p:val>
                                        </p:tav>
                                        <p:tav tm="100000">
                                          <p:val>
                                            <p:strVal val="#ppt_h"/>
                                          </p:val>
                                        </p:tav>
                                      </p:tavLst>
                                    </p:anim>
                                  </p:childTnLst>
                                </p:cTn>
                              </p:par>
                              <p:par>
                                <p:cTn id="130" presetID="23" presetClass="entr" presetSubtype="16" fill="hold" grpId="0" nodeType="withEffect">
                                  <p:stCondLst>
                                    <p:cond delay="0"/>
                                  </p:stCondLst>
                                  <p:childTnLst>
                                    <p:set>
                                      <p:cBhvr>
                                        <p:cTn id="131" dur="1" fill="hold">
                                          <p:stCondLst>
                                            <p:cond delay="0"/>
                                          </p:stCondLst>
                                        </p:cTn>
                                        <p:tgtEl>
                                          <p:spTgt spid="37"/>
                                        </p:tgtEl>
                                        <p:attrNameLst>
                                          <p:attrName>style.visibility</p:attrName>
                                        </p:attrNameLst>
                                      </p:cBhvr>
                                      <p:to>
                                        <p:strVal val="visible"/>
                                      </p:to>
                                    </p:set>
                                    <p:anim calcmode="lin" valueType="num">
                                      <p:cBhvr>
                                        <p:cTn id="132" dur="500" fill="hold"/>
                                        <p:tgtEl>
                                          <p:spTgt spid="37"/>
                                        </p:tgtEl>
                                        <p:attrNameLst>
                                          <p:attrName>ppt_w</p:attrName>
                                        </p:attrNameLst>
                                      </p:cBhvr>
                                      <p:tavLst>
                                        <p:tav tm="0">
                                          <p:val>
                                            <p:fltVal val="0"/>
                                          </p:val>
                                        </p:tav>
                                        <p:tav tm="100000">
                                          <p:val>
                                            <p:strVal val="#ppt_w"/>
                                          </p:val>
                                        </p:tav>
                                      </p:tavLst>
                                    </p:anim>
                                    <p:anim calcmode="lin" valueType="num">
                                      <p:cBhvr>
                                        <p:cTn id="133" dur="500" fill="hold"/>
                                        <p:tgtEl>
                                          <p:spTgt spid="37"/>
                                        </p:tgtEl>
                                        <p:attrNameLst>
                                          <p:attrName>ppt_h</p:attrName>
                                        </p:attrNameLst>
                                      </p:cBhvr>
                                      <p:tavLst>
                                        <p:tav tm="0">
                                          <p:val>
                                            <p:fltVal val="0"/>
                                          </p:val>
                                        </p:tav>
                                        <p:tav tm="100000">
                                          <p:val>
                                            <p:strVal val="#ppt_h"/>
                                          </p:val>
                                        </p:tav>
                                      </p:tavLst>
                                    </p:anim>
                                  </p:childTnLst>
                                </p:cTn>
                              </p:par>
                            </p:childTnLst>
                          </p:cTn>
                        </p:par>
                        <p:par>
                          <p:cTn id="134" fill="hold">
                            <p:stCondLst>
                              <p:cond delay="11500"/>
                            </p:stCondLst>
                            <p:childTnLst>
                              <p:par>
                                <p:cTn id="135" presetID="23" presetClass="entr" presetSubtype="16" fill="hold" grpId="0" nodeType="afterEffect">
                                  <p:stCondLst>
                                    <p:cond delay="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500" fill="hold"/>
                                        <p:tgtEl>
                                          <p:spTgt spid="38"/>
                                        </p:tgtEl>
                                        <p:attrNameLst>
                                          <p:attrName>ppt_w</p:attrName>
                                        </p:attrNameLst>
                                      </p:cBhvr>
                                      <p:tavLst>
                                        <p:tav tm="0">
                                          <p:val>
                                            <p:fltVal val="0"/>
                                          </p:val>
                                        </p:tav>
                                        <p:tav tm="100000">
                                          <p:val>
                                            <p:strVal val="#ppt_w"/>
                                          </p:val>
                                        </p:tav>
                                      </p:tavLst>
                                    </p:anim>
                                    <p:anim calcmode="lin" valueType="num">
                                      <p:cBhvr>
                                        <p:cTn id="138" dur="500" fill="hold"/>
                                        <p:tgtEl>
                                          <p:spTgt spid="38"/>
                                        </p:tgtEl>
                                        <p:attrNameLst>
                                          <p:attrName>ppt_h</p:attrName>
                                        </p:attrNameLst>
                                      </p:cBhvr>
                                      <p:tavLst>
                                        <p:tav tm="0">
                                          <p:val>
                                            <p:fltVal val="0"/>
                                          </p:val>
                                        </p:tav>
                                        <p:tav tm="100000">
                                          <p:val>
                                            <p:strVal val="#ppt_h"/>
                                          </p:val>
                                        </p:tav>
                                      </p:tavLst>
                                    </p:anim>
                                  </p:childTnLst>
                                </p:cTn>
                              </p:par>
                              <p:par>
                                <p:cTn id="139" presetID="23" presetClass="entr" presetSubtype="16" fill="hold" grpId="0" nodeType="withEffect">
                                  <p:stCondLst>
                                    <p:cond delay="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childTnLst>
                                </p:cTn>
                              </p:par>
                              <p:par>
                                <p:cTn id="143" presetID="23" presetClass="entr" presetSubtype="16" fill="hold" grpId="0" nodeType="with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p:cTn id="145" dur="500" fill="hold"/>
                                        <p:tgtEl>
                                          <p:spTgt spid="40"/>
                                        </p:tgtEl>
                                        <p:attrNameLst>
                                          <p:attrName>ppt_w</p:attrName>
                                        </p:attrNameLst>
                                      </p:cBhvr>
                                      <p:tavLst>
                                        <p:tav tm="0">
                                          <p:val>
                                            <p:fltVal val="0"/>
                                          </p:val>
                                        </p:tav>
                                        <p:tav tm="100000">
                                          <p:val>
                                            <p:strVal val="#ppt_w"/>
                                          </p:val>
                                        </p:tav>
                                      </p:tavLst>
                                    </p:anim>
                                    <p:anim calcmode="lin" valueType="num">
                                      <p:cBhvr>
                                        <p:cTn id="146" dur="500" fill="hold"/>
                                        <p:tgtEl>
                                          <p:spTgt spid="40"/>
                                        </p:tgtEl>
                                        <p:attrNameLst>
                                          <p:attrName>ppt_h</p:attrName>
                                        </p:attrNameLst>
                                      </p:cBhvr>
                                      <p:tavLst>
                                        <p:tav tm="0">
                                          <p:val>
                                            <p:fltVal val="0"/>
                                          </p:val>
                                        </p:tav>
                                        <p:tav tm="100000">
                                          <p:val>
                                            <p:strVal val="#ppt_h"/>
                                          </p:val>
                                        </p:tav>
                                      </p:tavLst>
                                    </p:anim>
                                  </p:childTnLst>
                                </p:cTn>
                              </p:par>
                              <p:par>
                                <p:cTn id="147" presetID="23" presetClass="entr" presetSubtype="16" fill="hold" grpId="0" nodeType="with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p:cTn id="149" dur="500" fill="hold"/>
                                        <p:tgtEl>
                                          <p:spTgt spid="41"/>
                                        </p:tgtEl>
                                        <p:attrNameLst>
                                          <p:attrName>ppt_w</p:attrName>
                                        </p:attrNameLst>
                                      </p:cBhvr>
                                      <p:tavLst>
                                        <p:tav tm="0">
                                          <p:val>
                                            <p:fltVal val="0"/>
                                          </p:val>
                                        </p:tav>
                                        <p:tav tm="100000">
                                          <p:val>
                                            <p:strVal val="#ppt_w"/>
                                          </p:val>
                                        </p:tav>
                                      </p:tavLst>
                                    </p:anim>
                                    <p:anim calcmode="lin" valueType="num">
                                      <p:cBhvr>
                                        <p:cTn id="150" dur="500" fill="hold"/>
                                        <p:tgtEl>
                                          <p:spTgt spid="41"/>
                                        </p:tgtEl>
                                        <p:attrNameLst>
                                          <p:attrName>ppt_h</p:attrName>
                                        </p:attrNameLst>
                                      </p:cBhvr>
                                      <p:tavLst>
                                        <p:tav tm="0">
                                          <p:val>
                                            <p:fltVal val="0"/>
                                          </p:val>
                                        </p:tav>
                                        <p:tav tm="100000">
                                          <p:val>
                                            <p:strVal val="#ppt_h"/>
                                          </p:val>
                                        </p:tav>
                                      </p:tavLst>
                                    </p:anim>
                                  </p:childTnLst>
                                </p:cTn>
                              </p:par>
                              <p:par>
                                <p:cTn id="151" presetID="23" presetClass="entr" presetSubtype="16" fill="hold" grpId="0" nodeType="with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p:cTn id="153" dur="500" fill="hold"/>
                                        <p:tgtEl>
                                          <p:spTgt spid="42"/>
                                        </p:tgtEl>
                                        <p:attrNameLst>
                                          <p:attrName>ppt_w</p:attrName>
                                        </p:attrNameLst>
                                      </p:cBhvr>
                                      <p:tavLst>
                                        <p:tav tm="0">
                                          <p:val>
                                            <p:fltVal val="0"/>
                                          </p:val>
                                        </p:tav>
                                        <p:tav tm="100000">
                                          <p:val>
                                            <p:strVal val="#ppt_w"/>
                                          </p:val>
                                        </p:tav>
                                      </p:tavLst>
                                    </p:anim>
                                    <p:anim calcmode="lin" valueType="num">
                                      <p:cBhvr>
                                        <p:cTn id="154" dur="500" fill="hold"/>
                                        <p:tgtEl>
                                          <p:spTgt spid="42"/>
                                        </p:tgtEl>
                                        <p:attrNameLst>
                                          <p:attrName>ppt_h</p:attrName>
                                        </p:attrNameLst>
                                      </p:cBhvr>
                                      <p:tavLst>
                                        <p:tav tm="0">
                                          <p:val>
                                            <p:fltVal val="0"/>
                                          </p:val>
                                        </p:tav>
                                        <p:tav tm="100000">
                                          <p:val>
                                            <p:strVal val="#ppt_h"/>
                                          </p:val>
                                        </p:tav>
                                      </p:tavLst>
                                    </p:anim>
                                  </p:childTnLst>
                                </p:cTn>
                              </p:par>
                              <p:par>
                                <p:cTn id="155" presetID="23" presetClass="entr" presetSubtype="16" fill="hold" grpId="0"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p:cTn id="157" dur="500" fill="hold"/>
                                        <p:tgtEl>
                                          <p:spTgt spid="43"/>
                                        </p:tgtEl>
                                        <p:attrNameLst>
                                          <p:attrName>ppt_w</p:attrName>
                                        </p:attrNameLst>
                                      </p:cBhvr>
                                      <p:tavLst>
                                        <p:tav tm="0">
                                          <p:val>
                                            <p:fltVal val="0"/>
                                          </p:val>
                                        </p:tav>
                                        <p:tav tm="100000">
                                          <p:val>
                                            <p:strVal val="#ppt_w"/>
                                          </p:val>
                                        </p:tav>
                                      </p:tavLst>
                                    </p:anim>
                                    <p:anim calcmode="lin" valueType="num">
                                      <p:cBhvr>
                                        <p:cTn id="158" dur="500" fill="hold"/>
                                        <p:tgtEl>
                                          <p:spTgt spid="43"/>
                                        </p:tgtEl>
                                        <p:attrNameLst>
                                          <p:attrName>ppt_h</p:attrName>
                                        </p:attrNameLst>
                                      </p:cBhvr>
                                      <p:tavLst>
                                        <p:tav tm="0">
                                          <p:val>
                                            <p:fltVal val="0"/>
                                          </p:val>
                                        </p:tav>
                                        <p:tav tm="100000">
                                          <p:val>
                                            <p:strVal val="#ppt_h"/>
                                          </p:val>
                                        </p:tav>
                                      </p:tavLst>
                                    </p:anim>
                                  </p:childTnLst>
                                </p:cTn>
                              </p:par>
                              <p:par>
                                <p:cTn id="159" presetID="23" presetClass="entr" presetSubtype="16" fill="hold" grpId="0" nodeType="withEffect">
                                  <p:stCondLst>
                                    <p:cond delay="0"/>
                                  </p:stCondLst>
                                  <p:childTnLst>
                                    <p:set>
                                      <p:cBhvr>
                                        <p:cTn id="160" dur="1" fill="hold">
                                          <p:stCondLst>
                                            <p:cond delay="0"/>
                                          </p:stCondLst>
                                        </p:cTn>
                                        <p:tgtEl>
                                          <p:spTgt spid="44"/>
                                        </p:tgtEl>
                                        <p:attrNameLst>
                                          <p:attrName>style.visibility</p:attrName>
                                        </p:attrNameLst>
                                      </p:cBhvr>
                                      <p:to>
                                        <p:strVal val="visible"/>
                                      </p:to>
                                    </p:set>
                                    <p:anim calcmode="lin" valueType="num">
                                      <p:cBhvr>
                                        <p:cTn id="161" dur="500" fill="hold"/>
                                        <p:tgtEl>
                                          <p:spTgt spid="44"/>
                                        </p:tgtEl>
                                        <p:attrNameLst>
                                          <p:attrName>ppt_w</p:attrName>
                                        </p:attrNameLst>
                                      </p:cBhvr>
                                      <p:tavLst>
                                        <p:tav tm="0">
                                          <p:val>
                                            <p:fltVal val="0"/>
                                          </p:val>
                                        </p:tav>
                                        <p:tav tm="100000">
                                          <p:val>
                                            <p:strVal val="#ppt_w"/>
                                          </p:val>
                                        </p:tav>
                                      </p:tavLst>
                                    </p:anim>
                                    <p:anim calcmode="lin" valueType="num">
                                      <p:cBhvr>
                                        <p:cTn id="162" dur="500" fill="hold"/>
                                        <p:tgtEl>
                                          <p:spTgt spid="44"/>
                                        </p:tgtEl>
                                        <p:attrNameLst>
                                          <p:attrName>ppt_h</p:attrName>
                                        </p:attrNameLst>
                                      </p:cBhvr>
                                      <p:tavLst>
                                        <p:tav tm="0">
                                          <p:val>
                                            <p:fltVal val="0"/>
                                          </p:val>
                                        </p:tav>
                                        <p:tav tm="100000">
                                          <p:val>
                                            <p:strVal val="#ppt_h"/>
                                          </p:val>
                                        </p:tav>
                                      </p:tavLst>
                                    </p:anim>
                                  </p:childTnLst>
                                </p:cTn>
                              </p:par>
                            </p:childTnLst>
                          </p:cTn>
                        </p:par>
                        <p:par>
                          <p:cTn id="163" fill="hold">
                            <p:stCondLst>
                              <p:cond delay="12000"/>
                            </p:stCondLst>
                            <p:childTnLst>
                              <p:par>
                                <p:cTn id="164" presetID="23" presetClass="entr" presetSubtype="16" fill="hold" grpId="0" nodeType="afterEffect">
                                  <p:stCondLst>
                                    <p:cond delay="0"/>
                                  </p:stCondLst>
                                  <p:childTnLst>
                                    <p:set>
                                      <p:cBhvr>
                                        <p:cTn id="165" dur="1" fill="hold">
                                          <p:stCondLst>
                                            <p:cond delay="0"/>
                                          </p:stCondLst>
                                        </p:cTn>
                                        <p:tgtEl>
                                          <p:spTgt spid="45"/>
                                        </p:tgtEl>
                                        <p:attrNameLst>
                                          <p:attrName>style.visibility</p:attrName>
                                        </p:attrNameLst>
                                      </p:cBhvr>
                                      <p:to>
                                        <p:strVal val="visible"/>
                                      </p:to>
                                    </p:set>
                                    <p:anim calcmode="lin" valueType="num">
                                      <p:cBhvr>
                                        <p:cTn id="166" dur="500" fill="hold"/>
                                        <p:tgtEl>
                                          <p:spTgt spid="45"/>
                                        </p:tgtEl>
                                        <p:attrNameLst>
                                          <p:attrName>ppt_w</p:attrName>
                                        </p:attrNameLst>
                                      </p:cBhvr>
                                      <p:tavLst>
                                        <p:tav tm="0">
                                          <p:val>
                                            <p:fltVal val="0"/>
                                          </p:val>
                                        </p:tav>
                                        <p:tav tm="100000">
                                          <p:val>
                                            <p:strVal val="#ppt_w"/>
                                          </p:val>
                                        </p:tav>
                                      </p:tavLst>
                                    </p:anim>
                                    <p:anim calcmode="lin" valueType="num">
                                      <p:cBhvr>
                                        <p:cTn id="167" dur="500" fill="hold"/>
                                        <p:tgtEl>
                                          <p:spTgt spid="45"/>
                                        </p:tgtEl>
                                        <p:attrNameLst>
                                          <p:attrName>ppt_h</p:attrName>
                                        </p:attrNameLst>
                                      </p:cBhvr>
                                      <p:tavLst>
                                        <p:tav tm="0">
                                          <p:val>
                                            <p:fltVal val="0"/>
                                          </p:val>
                                        </p:tav>
                                        <p:tav tm="100000">
                                          <p:val>
                                            <p:strVal val="#ppt_h"/>
                                          </p:val>
                                        </p:tav>
                                      </p:tavLst>
                                    </p:anim>
                                  </p:childTnLst>
                                </p:cTn>
                              </p:par>
                              <p:par>
                                <p:cTn id="168" presetID="23" presetClass="entr" presetSubtype="16" fill="hold" grpId="0" nodeType="withEffect">
                                  <p:stCondLst>
                                    <p:cond delay="0"/>
                                  </p:stCondLst>
                                  <p:childTnLst>
                                    <p:set>
                                      <p:cBhvr>
                                        <p:cTn id="169" dur="1" fill="hold">
                                          <p:stCondLst>
                                            <p:cond delay="0"/>
                                          </p:stCondLst>
                                        </p:cTn>
                                        <p:tgtEl>
                                          <p:spTgt spid="46"/>
                                        </p:tgtEl>
                                        <p:attrNameLst>
                                          <p:attrName>style.visibility</p:attrName>
                                        </p:attrNameLst>
                                      </p:cBhvr>
                                      <p:to>
                                        <p:strVal val="visible"/>
                                      </p:to>
                                    </p:set>
                                    <p:anim calcmode="lin" valueType="num">
                                      <p:cBhvr>
                                        <p:cTn id="170" dur="500" fill="hold"/>
                                        <p:tgtEl>
                                          <p:spTgt spid="46"/>
                                        </p:tgtEl>
                                        <p:attrNameLst>
                                          <p:attrName>ppt_w</p:attrName>
                                        </p:attrNameLst>
                                      </p:cBhvr>
                                      <p:tavLst>
                                        <p:tav tm="0">
                                          <p:val>
                                            <p:fltVal val="0"/>
                                          </p:val>
                                        </p:tav>
                                        <p:tav tm="100000">
                                          <p:val>
                                            <p:strVal val="#ppt_w"/>
                                          </p:val>
                                        </p:tav>
                                      </p:tavLst>
                                    </p:anim>
                                    <p:anim calcmode="lin" valueType="num">
                                      <p:cBhvr>
                                        <p:cTn id="171" dur="500" fill="hold"/>
                                        <p:tgtEl>
                                          <p:spTgt spid="46"/>
                                        </p:tgtEl>
                                        <p:attrNameLst>
                                          <p:attrName>ppt_h</p:attrName>
                                        </p:attrNameLst>
                                      </p:cBhvr>
                                      <p:tavLst>
                                        <p:tav tm="0">
                                          <p:val>
                                            <p:fltVal val="0"/>
                                          </p:val>
                                        </p:tav>
                                        <p:tav tm="100000">
                                          <p:val>
                                            <p:strVal val="#ppt_h"/>
                                          </p:val>
                                        </p:tav>
                                      </p:tavLst>
                                    </p:anim>
                                  </p:childTnLst>
                                </p:cTn>
                              </p:par>
                              <p:par>
                                <p:cTn id="172" presetID="23" presetClass="entr" presetSubtype="16" fill="hold" grpId="0" nodeType="withEffect">
                                  <p:stCondLst>
                                    <p:cond delay="0"/>
                                  </p:stCondLst>
                                  <p:childTnLst>
                                    <p:set>
                                      <p:cBhvr>
                                        <p:cTn id="173" dur="1" fill="hold">
                                          <p:stCondLst>
                                            <p:cond delay="0"/>
                                          </p:stCondLst>
                                        </p:cTn>
                                        <p:tgtEl>
                                          <p:spTgt spid="47"/>
                                        </p:tgtEl>
                                        <p:attrNameLst>
                                          <p:attrName>style.visibility</p:attrName>
                                        </p:attrNameLst>
                                      </p:cBhvr>
                                      <p:to>
                                        <p:strVal val="visible"/>
                                      </p:to>
                                    </p:set>
                                    <p:anim calcmode="lin" valueType="num">
                                      <p:cBhvr>
                                        <p:cTn id="174" dur="500" fill="hold"/>
                                        <p:tgtEl>
                                          <p:spTgt spid="47"/>
                                        </p:tgtEl>
                                        <p:attrNameLst>
                                          <p:attrName>ppt_w</p:attrName>
                                        </p:attrNameLst>
                                      </p:cBhvr>
                                      <p:tavLst>
                                        <p:tav tm="0">
                                          <p:val>
                                            <p:fltVal val="0"/>
                                          </p:val>
                                        </p:tav>
                                        <p:tav tm="100000">
                                          <p:val>
                                            <p:strVal val="#ppt_w"/>
                                          </p:val>
                                        </p:tav>
                                      </p:tavLst>
                                    </p:anim>
                                    <p:anim calcmode="lin" valueType="num">
                                      <p:cBhvr>
                                        <p:cTn id="175" dur="500" fill="hold"/>
                                        <p:tgtEl>
                                          <p:spTgt spid="47"/>
                                        </p:tgtEl>
                                        <p:attrNameLst>
                                          <p:attrName>ppt_h</p:attrName>
                                        </p:attrNameLst>
                                      </p:cBhvr>
                                      <p:tavLst>
                                        <p:tav tm="0">
                                          <p:val>
                                            <p:fltVal val="0"/>
                                          </p:val>
                                        </p:tav>
                                        <p:tav tm="100000">
                                          <p:val>
                                            <p:strVal val="#ppt_h"/>
                                          </p:val>
                                        </p:tav>
                                      </p:tavLst>
                                    </p:anim>
                                  </p:childTnLst>
                                </p:cTn>
                              </p:par>
                              <p:par>
                                <p:cTn id="176" presetID="23" presetClass="entr" presetSubtype="16" fill="hold" grpId="0" nodeType="withEffect">
                                  <p:stCondLst>
                                    <p:cond delay="0"/>
                                  </p:stCondLst>
                                  <p:childTnLst>
                                    <p:set>
                                      <p:cBhvr>
                                        <p:cTn id="177" dur="1" fill="hold">
                                          <p:stCondLst>
                                            <p:cond delay="0"/>
                                          </p:stCondLst>
                                        </p:cTn>
                                        <p:tgtEl>
                                          <p:spTgt spid="48"/>
                                        </p:tgtEl>
                                        <p:attrNameLst>
                                          <p:attrName>style.visibility</p:attrName>
                                        </p:attrNameLst>
                                      </p:cBhvr>
                                      <p:to>
                                        <p:strVal val="visible"/>
                                      </p:to>
                                    </p:set>
                                    <p:anim calcmode="lin" valueType="num">
                                      <p:cBhvr>
                                        <p:cTn id="178" dur="500" fill="hold"/>
                                        <p:tgtEl>
                                          <p:spTgt spid="48"/>
                                        </p:tgtEl>
                                        <p:attrNameLst>
                                          <p:attrName>ppt_w</p:attrName>
                                        </p:attrNameLst>
                                      </p:cBhvr>
                                      <p:tavLst>
                                        <p:tav tm="0">
                                          <p:val>
                                            <p:fltVal val="0"/>
                                          </p:val>
                                        </p:tav>
                                        <p:tav tm="100000">
                                          <p:val>
                                            <p:strVal val="#ppt_w"/>
                                          </p:val>
                                        </p:tav>
                                      </p:tavLst>
                                    </p:anim>
                                    <p:anim calcmode="lin" valueType="num">
                                      <p:cBhvr>
                                        <p:cTn id="179" dur="500" fill="hold"/>
                                        <p:tgtEl>
                                          <p:spTgt spid="48"/>
                                        </p:tgtEl>
                                        <p:attrNameLst>
                                          <p:attrName>ppt_h</p:attrName>
                                        </p:attrNameLst>
                                      </p:cBhvr>
                                      <p:tavLst>
                                        <p:tav tm="0">
                                          <p:val>
                                            <p:fltVal val="0"/>
                                          </p:val>
                                        </p:tav>
                                        <p:tav tm="100000">
                                          <p:val>
                                            <p:strVal val="#ppt_h"/>
                                          </p:val>
                                        </p:tav>
                                      </p:tavLst>
                                    </p:anim>
                                  </p:childTnLst>
                                </p:cTn>
                              </p:par>
                              <p:par>
                                <p:cTn id="180" presetID="23" presetClass="entr" presetSubtype="16" fill="hold" grpId="0" nodeType="withEffect">
                                  <p:stCondLst>
                                    <p:cond delay="0"/>
                                  </p:stCondLst>
                                  <p:childTnLst>
                                    <p:set>
                                      <p:cBhvr>
                                        <p:cTn id="181" dur="1" fill="hold">
                                          <p:stCondLst>
                                            <p:cond delay="0"/>
                                          </p:stCondLst>
                                        </p:cTn>
                                        <p:tgtEl>
                                          <p:spTgt spid="49"/>
                                        </p:tgtEl>
                                        <p:attrNameLst>
                                          <p:attrName>style.visibility</p:attrName>
                                        </p:attrNameLst>
                                      </p:cBhvr>
                                      <p:to>
                                        <p:strVal val="visible"/>
                                      </p:to>
                                    </p:set>
                                    <p:anim calcmode="lin" valueType="num">
                                      <p:cBhvr>
                                        <p:cTn id="182" dur="500" fill="hold"/>
                                        <p:tgtEl>
                                          <p:spTgt spid="49"/>
                                        </p:tgtEl>
                                        <p:attrNameLst>
                                          <p:attrName>ppt_w</p:attrName>
                                        </p:attrNameLst>
                                      </p:cBhvr>
                                      <p:tavLst>
                                        <p:tav tm="0">
                                          <p:val>
                                            <p:fltVal val="0"/>
                                          </p:val>
                                        </p:tav>
                                        <p:tav tm="100000">
                                          <p:val>
                                            <p:strVal val="#ppt_w"/>
                                          </p:val>
                                        </p:tav>
                                      </p:tavLst>
                                    </p:anim>
                                    <p:anim calcmode="lin" valueType="num">
                                      <p:cBhvr>
                                        <p:cTn id="183" dur="500" fill="hold"/>
                                        <p:tgtEl>
                                          <p:spTgt spid="49"/>
                                        </p:tgtEl>
                                        <p:attrNameLst>
                                          <p:attrName>ppt_h</p:attrName>
                                        </p:attrNameLst>
                                      </p:cBhvr>
                                      <p:tavLst>
                                        <p:tav tm="0">
                                          <p:val>
                                            <p:fltVal val="0"/>
                                          </p:val>
                                        </p:tav>
                                        <p:tav tm="100000">
                                          <p:val>
                                            <p:strVal val="#ppt_h"/>
                                          </p:val>
                                        </p:tav>
                                      </p:tavLst>
                                    </p:anim>
                                  </p:childTnLst>
                                </p:cTn>
                              </p:par>
                              <p:par>
                                <p:cTn id="184" presetID="23" presetClass="entr" presetSubtype="16" fill="hold" grpId="0" nodeType="withEffect">
                                  <p:stCondLst>
                                    <p:cond delay="0"/>
                                  </p:stCondLst>
                                  <p:childTnLst>
                                    <p:set>
                                      <p:cBhvr>
                                        <p:cTn id="185" dur="1" fill="hold">
                                          <p:stCondLst>
                                            <p:cond delay="0"/>
                                          </p:stCondLst>
                                        </p:cTn>
                                        <p:tgtEl>
                                          <p:spTgt spid="50"/>
                                        </p:tgtEl>
                                        <p:attrNameLst>
                                          <p:attrName>style.visibility</p:attrName>
                                        </p:attrNameLst>
                                      </p:cBhvr>
                                      <p:to>
                                        <p:strVal val="visible"/>
                                      </p:to>
                                    </p:set>
                                    <p:anim calcmode="lin" valueType="num">
                                      <p:cBhvr>
                                        <p:cTn id="186" dur="500" fill="hold"/>
                                        <p:tgtEl>
                                          <p:spTgt spid="50"/>
                                        </p:tgtEl>
                                        <p:attrNameLst>
                                          <p:attrName>ppt_w</p:attrName>
                                        </p:attrNameLst>
                                      </p:cBhvr>
                                      <p:tavLst>
                                        <p:tav tm="0">
                                          <p:val>
                                            <p:fltVal val="0"/>
                                          </p:val>
                                        </p:tav>
                                        <p:tav tm="100000">
                                          <p:val>
                                            <p:strVal val="#ppt_w"/>
                                          </p:val>
                                        </p:tav>
                                      </p:tavLst>
                                    </p:anim>
                                    <p:anim calcmode="lin" valueType="num">
                                      <p:cBhvr>
                                        <p:cTn id="187" dur="500" fill="hold"/>
                                        <p:tgtEl>
                                          <p:spTgt spid="50"/>
                                        </p:tgtEl>
                                        <p:attrNameLst>
                                          <p:attrName>ppt_h</p:attrName>
                                        </p:attrNameLst>
                                      </p:cBhvr>
                                      <p:tavLst>
                                        <p:tav tm="0">
                                          <p:val>
                                            <p:fltVal val="0"/>
                                          </p:val>
                                        </p:tav>
                                        <p:tav tm="100000">
                                          <p:val>
                                            <p:strVal val="#ppt_h"/>
                                          </p:val>
                                        </p:tav>
                                      </p:tavLst>
                                    </p:anim>
                                  </p:childTnLst>
                                </p:cTn>
                              </p:par>
                              <p:par>
                                <p:cTn id="188" presetID="23" presetClass="entr" presetSubtype="16" fill="hold" grpId="0" nodeType="withEffect">
                                  <p:stCondLst>
                                    <p:cond delay="0"/>
                                  </p:stCondLst>
                                  <p:childTnLst>
                                    <p:set>
                                      <p:cBhvr>
                                        <p:cTn id="189" dur="1" fill="hold">
                                          <p:stCondLst>
                                            <p:cond delay="0"/>
                                          </p:stCondLst>
                                        </p:cTn>
                                        <p:tgtEl>
                                          <p:spTgt spid="51"/>
                                        </p:tgtEl>
                                        <p:attrNameLst>
                                          <p:attrName>style.visibility</p:attrName>
                                        </p:attrNameLst>
                                      </p:cBhvr>
                                      <p:to>
                                        <p:strVal val="visible"/>
                                      </p:to>
                                    </p:set>
                                    <p:anim calcmode="lin" valueType="num">
                                      <p:cBhvr>
                                        <p:cTn id="190" dur="500" fill="hold"/>
                                        <p:tgtEl>
                                          <p:spTgt spid="51"/>
                                        </p:tgtEl>
                                        <p:attrNameLst>
                                          <p:attrName>ppt_w</p:attrName>
                                        </p:attrNameLst>
                                      </p:cBhvr>
                                      <p:tavLst>
                                        <p:tav tm="0">
                                          <p:val>
                                            <p:fltVal val="0"/>
                                          </p:val>
                                        </p:tav>
                                        <p:tav tm="100000">
                                          <p:val>
                                            <p:strVal val="#ppt_w"/>
                                          </p:val>
                                        </p:tav>
                                      </p:tavLst>
                                    </p:anim>
                                    <p:anim calcmode="lin" valueType="num">
                                      <p:cBhvr>
                                        <p:cTn id="191" dur="500" fill="hold"/>
                                        <p:tgtEl>
                                          <p:spTgt spid="51"/>
                                        </p:tgtEl>
                                        <p:attrNameLst>
                                          <p:attrName>ppt_h</p:attrName>
                                        </p:attrNameLst>
                                      </p:cBhvr>
                                      <p:tavLst>
                                        <p:tav tm="0">
                                          <p:val>
                                            <p:fltVal val="0"/>
                                          </p:val>
                                        </p:tav>
                                        <p:tav tm="100000">
                                          <p:val>
                                            <p:strVal val="#ppt_h"/>
                                          </p:val>
                                        </p:tav>
                                      </p:tavLst>
                                    </p:anim>
                                  </p:childTnLst>
                                </p:cTn>
                              </p:par>
                              <p:par>
                                <p:cTn id="192" presetID="23" presetClass="entr" presetSubtype="16" fill="hold" grpId="0" nodeType="withEffect">
                                  <p:stCondLst>
                                    <p:cond delay="0"/>
                                  </p:stCondLst>
                                  <p:childTnLst>
                                    <p:set>
                                      <p:cBhvr>
                                        <p:cTn id="193" dur="1" fill="hold">
                                          <p:stCondLst>
                                            <p:cond delay="0"/>
                                          </p:stCondLst>
                                        </p:cTn>
                                        <p:tgtEl>
                                          <p:spTgt spid="52"/>
                                        </p:tgtEl>
                                        <p:attrNameLst>
                                          <p:attrName>style.visibility</p:attrName>
                                        </p:attrNameLst>
                                      </p:cBhvr>
                                      <p:to>
                                        <p:strVal val="visible"/>
                                      </p:to>
                                    </p:set>
                                    <p:anim calcmode="lin" valueType="num">
                                      <p:cBhvr>
                                        <p:cTn id="194" dur="500" fill="hold"/>
                                        <p:tgtEl>
                                          <p:spTgt spid="52"/>
                                        </p:tgtEl>
                                        <p:attrNameLst>
                                          <p:attrName>ppt_w</p:attrName>
                                        </p:attrNameLst>
                                      </p:cBhvr>
                                      <p:tavLst>
                                        <p:tav tm="0">
                                          <p:val>
                                            <p:fltVal val="0"/>
                                          </p:val>
                                        </p:tav>
                                        <p:tav tm="100000">
                                          <p:val>
                                            <p:strVal val="#ppt_w"/>
                                          </p:val>
                                        </p:tav>
                                      </p:tavLst>
                                    </p:anim>
                                    <p:anim calcmode="lin" valueType="num">
                                      <p:cBhvr>
                                        <p:cTn id="195" dur="500" fill="hold"/>
                                        <p:tgtEl>
                                          <p:spTgt spid="52"/>
                                        </p:tgtEl>
                                        <p:attrNameLst>
                                          <p:attrName>ppt_h</p:attrName>
                                        </p:attrNameLst>
                                      </p:cBhvr>
                                      <p:tavLst>
                                        <p:tav tm="0">
                                          <p:val>
                                            <p:fltVal val="0"/>
                                          </p:val>
                                        </p:tav>
                                        <p:tav tm="100000">
                                          <p:val>
                                            <p:strVal val="#ppt_h"/>
                                          </p:val>
                                        </p:tav>
                                      </p:tavLst>
                                    </p:anim>
                                  </p:childTnLst>
                                </p:cTn>
                              </p:par>
                            </p:childTnLst>
                          </p:cTn>
                        </p:par>
                        <p:par>
                          <p:cTn id="196" fill="hold">
                            <p:stCondLst>
                              <p:cond delay="12500"/>
                            </p:stCondLst>
                            <p:childTnLst>
                              <p:par>
                                <p:cTn id="197" presetID="23" presetClass="entr" presetSubtype="16" fill="hold" grpId="0" nodeType="afterEffect">
                                  <p:stCondLst>
                                    <p:cond delay="0"/>
                                  </p:stCondLst>
                                  <p:childTnLst>
                                    <p:set>
                                      <p:cBhvr>
                                        <p:cTn id="198" dur="1" fill="hold">
                                          <p:stCondLst>
                                            <p:cond delay="0"/>
                                          </p:stCondLst>
                                        </p:cTn>
                                        <p:tgtEl>
                                          <p:spTgt spid="53"/>
                                        </p:tgtEl>
                                        <p:attrNameLst>
                                          <p:attrName>style.visibility</p:attrName>
                                        </p:attrNameLst>
                                      </p:cBhvr>
                                      <p:to>
                                        <p:strVal val="visible"/>
                                      </p:to>
                                    </p:set>
                                    <p:anim calcmode="lin" valueType="num">
                                      <p:cBhvr>
                                        <p:cTn id="199" dur="500" fill="hold"/>
                                        <p:tgtEl>
                                          <p:spTgt spid="53"/>
                                        </p:tgtEl>
                                        <p:attrNameLst>
                                          <p:attrName>ppt_w</p:attrName>
                                        </p:attrNameLst>
                                      </p:cBhvr>
                                      <p:tavLst>
                                        <p:tav tm="0">
                                          <p:val>
                                            <p:fltVal val="0"/>
                                          </p:val>
                                        </p:tav>
                                        <p:tav tm="100000">
                                          <p:val>
                                            <p:strVal val="#ppt_w"/>
                                          </p:val>
                                        </p:tav>
                                      </p:tavLst>
                                    </p:anim>
                                    <p:anim calcmode="lin" valueType="num">
                                      <p:cBhvr>
                                        <p:cTn id="200" dur="500" fill="hold"/>
                                        <p:tgtEl>
                                          <p:spTgt spid="53"/>
                                        </p:tgtEl>
                                        <p:attrNameLst>
                                          <p:attrName>ppt_h</p:attrName>
                                        </p:attrNameLst>
                                      </p:cBhvr>
                                      <p:tavLst>
                                        <p:tav tm="0">
                                          <p:val>
                                            <p:fltVal val="0"/>
                                          </p:val>
                                        </p:tav>
                                        <p:tav tm="100000">
                                          <p:val>
                                            <p:strVal val="#ppt_h"/>
                                          </p:val>
                                        </p:tav>
                                      </p:tavLst>
                                    </p:anim>
                                  </p:childTnLst>
                                </p:cTn>
                              </p:par>
                              <p:par>
                                <p:cTn id="201" presetID="23" presetClass="entr" presetSubtype="16" fill="hold" grpId="0" nodeType="withEffect">
                                  <p:stCondLst>
                                    <p:cond delay="0"/>
                                  </p:stCondLst>
                                  <p:childTnLst>
                                    <p:set>
                                      <p:cBhvr>
                                        <p:cTn id="202" dur="1" fill="hold">
                                          <p:stCondLst>
                                            <p:cond delay="0"/>
                                          </p:stCondLst>
                                        </p:cTn>
                                        <p:tgtEl>
                                          <p:spTgt spid="54"/>
                                        </p:tgtEl>
                                        <p:attrNameLst>
                                          <p:attrName>style.visibility</p:attrName>
                                        </p:attrNameLst>
                                      </p:cBhvr>
                                      <p:to>
                                        <p:strVal val="visible"/>
                                      </p:to>
                                    </p:set>
                                    <p:anim calcmode="lin" valueType="num">
                                      <p:cBhvr>
                                        <p:cTn id="203" dur="500" fill="hold"/>
                                        <p:tgtEl>
                                          <p:spTgt spid="54"/>
                                        </p:tgtEl>
                                        <p:attrNameLst>
                                          <p:attrName>ppt_w</p:attrName>
                                        </p:attrNameLst>
                                      </p:cBhvr>
                                      <p:tavLst>
                                        <p:tav tm="0">
                                          <p:val>
                                            <p:fltVal val="0"/>
                                          </p:val>
                                        </p:tav>
                                        <p:tav tm="100000">
                                          <p:val>
                                            <p:strVal val="#ppt_w"/>
                                          </p:val>
                                        </p:tav>
                                      </p:tavLst>
                                    </p:anim>
                                    <p:anim calcmode="lin" valueType="num">
                                      <p:cBhvr>
                                        <p:cTn id="204" dur="500" fill="hold"/>
                                        <p:tgtEl>
                                          <p:spTgt spid="54"/>
                                        </p:tgtEl>
                                        <p:attrNameLst>
                                          <p:attrName>ppt_h</p:attrName>
                                        </p:attrNameLst>
                                      </p:cBhvr>
                                      <p:tavLst>
                                        <p:tav tm="0">
                                          <p:val>
                                            <p:fltVal val="0"/>
                                          </p:val>
                                        </p:tav>
                                        <p:tav tm="100000">
                                          <p:val>
                                            <p:strVal val="#ppt_h"/>
                                          </p:val>
                                        </p:tav>
                                      </p:tavLst>
                                    </p:anim>
                                  </p:childTnLst>
                                </p:cTn>
                              </p:par>
                              <p:par>
                                <p:cTn id="205" presetID="23" presetClass="entr" presetSubtype="16" fill="hold" grpId="0" nodeType="withEffect">
                                  <p:stCondLst>
                                    <p:cond delay="0"/>
                                  </p:stCondLst>
                                  <p:childTnLst>
                                    <p:set>
                                      <p:cBhvr>
                                        <p:cTn id="206" dur="1" fill="hold">
                                          <p:stCondLst>
                                            <p:cond delay="0"/>
                                          </p:stCondLst>
                                        </p:cTn>
                                        <p:tgtEl>
                                          <p:spTgt spid="55"/>
                                        </p:tgtEl>
                                        <p:attrNameLst>
                                          <p:attrName>style.visibility</p:attrName>
                                        </p:attrNameLst>
                                      </p:cBhvr>
                                      <p:to>
                                        <p:strVal val="visible"/>
                                      </p:to>
                                    </p:set>
                                    <p:anim calcmode="lin" valueType="num">
                                      <p:cBhvr>
                                        <p:cTn id="207" dur="500" fill="hold"/>
                                        <p:tgtEl>
                                          <p:spTgt spid="55"/>
                                        </p:tgtEl>
                                        <p:attrNameLst>
                                          <p:attrName>ppt_w</p:attrName>
                                        </p:attrNameLst>
                                      </p:cBhvr>
                                      <p:tavLst>
                                        <p:tav tm="0">
                                          <p:val>
                                            <p:fltVal val="0"/>
                                          </p:val>
                                        </p:tav>
                                        <p:tav tm="100000">
                                          <p:val>
                                            <p:strVal val="#ppt_w"/>
                                          </p:val>
                                        </p:tav>
                                      </p:tavLst>
                                    </p:anim>
                                    <p:anim calcmode="lin" valueType="num">
                                      <p:cBhvr>
                                        <p:cTn id="208" dur="500" fill="hold"/>
                                        <p:tgtEl>
                                          <p:spTgt spid="55"/>
                                        </p:tgtEl>
                                        <p:attrNameLst>
                                          <p:attrName>ppt_h</p:attrName>
                                        </p:attrNameLst>
                                      </p:cBhvr>
                                      <p:tavLst>
                                        <p:tav tm="0">
                                          <p:val>
                                            <p:fltVal val="0"/>
                                          </p:val>
                                        </p:tav>
                                        <p:tav tm="100000">
                                          <p:val>
                                            <p:strVal val="#ppt_h"/>
                                          </p:val>
                                        </p:tav>
                                      </p:tavLst>
                                    </p:anim>
                                  </p:childTnLst>
                                </p:cTn>
                              </p:par>
                              <p:par>
                                <p:cTn id="209" presetID="23" presetClass="entr" presetSubtype="16" fill="hold" grpId="0"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p:cTn id="211" dur="500" fill="hold"/>
                                        <p:tgtEl>
                                          <p:spTgt spid="56"/>
                                        </p:tgtEl>
                                        <p:attrNameLst>
                                          <p:attrName>ppt_w</p:attrName>
                                        </p:attrNameLst>
                                      </p:cBhvr>
                                      <p:tavLst>
                                        <p:tav tm="0">
                                          <p:val>
                                            <p:fltVal val="0"/>
                                          </p:val>
                                        </p:tav>
                                        <p:tav tm="100000">
                                          <p:val>
                                            <p:strVal val="#ppt_w"/>
                                          </p:val>
                                        </p:tav>
                                      </p:tavLst>
                                    </p:anim>
                                    <p:anim calcmode="lin" valueType="num">
                                      <p:cBhvr>
                                        <p:cTn id="212" dur="500" fill="hold"/>
                                        <p:tgtEl>
                                          <p:spTgt spid="56"/>
                                        </p:tgtEl>
                                        <p:attrNameLst>
                                          <p:attrName>ppt_h</p:attrName>
                                        </p:attrNameLst>
                                      </p:cBhvr>
                                      <p:tavLst>
                                        <p:tav tm="0">
                                          <p:val>
                                            <p:fltVal val="0"/>
                                          </p:val>
                                        </p:tav>
                                        <p:tav tm="100000">
                                          <p:val>
                                            <p:strVal val="#ppt_h"/>
                                          </p:val>
                                        </p:tav>
                                      </p:tavLst>
                                    </p:anim>
                                  </p:childTnLst>
                                </p:cTn>
                              </p:par>
                              <p:par>
                                <p:cTn id="213" presetID="23" presetClass="entr" presetSubtype="16" fill="hold" grpId="0" nodeType="withEffect">
                                  <p:stCondLst>
                                    <p:cond delay="0"/>
                                  </p:stCondLst>
                                  <p:childTnLst>
                                    <p:set>
                                      <p:cBhvr>
                                        <p:cTn id="214" dur="1" fill="hold">
                                          <p:stCondLst>
                                            <p:cond delay="0"/>
                                          </p:stCondLst>
                                        </p:cTn>
                                        <p:tgtEl>
                                          <p:spTgt spid="57"/>
                                        </p:tgtEl>
                                        <p:attrNameLst>
                                          <p:attrName>style.visibility</p:attrName>
                                        </p:attrNameLst>
                                      </p:cBhvr>
                                      <p:to>
                                        <p:strVal val="visible"/>
                                      </p:to>
                                    </p:set>
                                    <p:anim calcmode="lin" valueType="num">
                                      <p:cBhvr>
                                        <p:cTn id="215" dur="500" fill="hold"/>
                                        <p:tgtEl>
                                          <p:spTgt spid="57"/>
                                        </p:tgtEl>
                                        <p:attrNameLst>
                                          <p:attrName>ppt_w</p:attrName>
                                        </p:attrNameLst>
                                      </p:cBhvr>
                                      <p:tavLst>
                                        <p:tav tm="0">
                                          <p:val>
                                            <p:fltVal val="0"/>
                                          </p:val>
                                        </p:tav>
                                        <p:tav tm="100000">
                                          <p:val>
                                            <p:strVal val="#ppt_w"/>
                                          </p:val>
                                        </p:tav>
                                      </p:tavLst>
                                    </p:anim>
                                    <p:anim calcmode="lin" valueType="num">
                                      <p:cBhvr>
                                        <p:cTn id="216" dur="500" fill="hold"/>
                                        <p:tgtEl>
                                          <p:spTgt spid="57"/>
                                        </p:tgtEl>
                                        <p:attrNameLst>
                                          <p:attrName>ppt_h</p:attrName>
                                        </p:attrNameLst>
                                      </p:cBhvr>
                                      <p:tavLst>
                                        <p:tav tm="0">
                                          <p:val>
                                            <p:fltVal val="0"/>
                                          </p:val>
                                        </p:tav>
                                        <p:tav tm="100000">
                                          <p:val>
                                            <p:strVal val="#ppt_h"/>
                                          </p:val>
                                        </p:tav>
                                      </p:tavLst>
                                    </p:anim>
                                  </p:childTnLst>
                                </p:cTn>
                              </p:par>
                            </p:childTnLst>
                          </p:cTn>
                        </p:par>
                        <p:par>
                          <p:cTn id="217" fill="hold">
                            <p:stCondLst>
                              <p:cond delay="13000"/>
                            </p:stCondLst>
                            <p:childTnLst>
                              <p:par>
                                <p:cTn id="218" presetID="23" presetClass="entr" presetSubtype="16" fill="hold" grpId="0" nodeType="afterEffect">
                                  <p:stCondLst>
                                    <p:cond delay="0"/>
                                  </p:stCondLst>
                                  <p:childTnLst>
                                    <p:set>
                                      <p:cBhvr>
                                        <p:cTn id="219" dur="1" fill="hold">
                                          <p:stCondLst>
                                            <p:cond delay="0"/>
                                          </p:stCondLst>
                                        </p:cTn>
                                        <p:tgtEl>
                                          <p:spTgt spid="58"/>
                                        </p:tgtEl>
                                        <p:attrNameLst>
                                          <p:attrName>style.visibility</p:attrName>
                                        </p:attrNameLst>
                                      </p:cBhvr>
                                      <p:to>
                                        <p:strVal val="visible"/>
                                      </p:to>
                                    </p:set>
                                    <p:anim calcmode="lin" valueType="num">
                                      <p:cBhvr>
                                        <p:cTn id="220" dur="500" fill="hold"/>
                                        <p:tgtEl>
                                          <p:spTgt spid="58"/>
                                        </p:tgtEl>
                                        <p:attrNameLst>
                                          <p:attrName>ppt_w</p:attrName>
                                        </p:attrNameLst>
                                      </p:cBhvr>
                                      <p:tavLst>
                                        <p:tav tm="0">
                                          <p:val>
                                            <p:fltVal val="0"/>
                                          </p:val>
                                        </p:tav>
                                        <p:tav tm="100000">
                                          <p:val>
                                            <p:strVal val="#ppt_w"/>
                                          </p:val>
                                        </p:tav>
                                      </p:tavLst>
                                    </p:anim>
                                    <p:anim calcmode="lin" valueType="num">
                                      <p:cBhvr>
                                        <p:cTn id="221" dur="500" fill="hold"/>
                                        <p:tgtEl>
                                          <p:spTgt spid="58"/>
                                        </p:tgtEl>
                                        <p:attrNameLst>
                                          <p:attrName>ppt_h</p:attrName>
                                        </p:attrNameLst>
                                      </p:cBhvr>
                                      <p:tavLst>
                                        <p:tav tm="0">
                                          <p:val>
                                            <p:fltVal val="0"/>
                                          </p:val>
                                        </p:tav>
                                        <p:tav tm="100000">
                                          <p:val>
                                            <p:strVal val="#ppt_h"/>
                                          </p:val>
                                        </p:tav>
                                      </p:tavLst>
                                    </p:anim>
                                  </p:childTnLst>
                                </p:cTn>
                              </p:par>
                              <p:par>
                                <p:cTn id="222" presetID="23" presetClass="entr" presetSubtype="16" fill="hold" grpId="0" nodeType="withEffect">
                                  <p:stCondLst>
                                    <p:cond delay="0"/>
                                  </p:stCondLst>
                                  <p:childTnLst>
                                    <p:set>
                                      <p:cBhvr>
                                        <p:cTn id="223" dur="1" fill="hold">
                                          <p:stCondLst>
                                            <p:cond delay="0"/>
                                          </p:stCondLst>
                                        </p:cTn>
                                        <p:tgtEl>
                                          <p:spTgt spid="59"/>
                                        </p:tgtEl>
                                        <p:attrNameLst>
                                          <p:attrName>style.visibility</p:attrName>
                                        </p:attrNameLst>
                                      </p:cBhvr>
                                      <p:to>
                                        <p:strVal val="visible"/>
                                      </p:to>
                                    </p:set>
                                    <p:anim calcmode="lin" valueType="num">
                                      <p:cBhvr>
                                        <p:cTn id="224" dur="500" fill="hold"/>
                                        <p:tgtEl>
                                          <p:spTgt spid="59"/>
                                        </p:tgtEl>
                                        <p:attrNameLst>
                                          <p:attrName>ppt_w</p:attrName>
                                        </p:attrNameLst>
                                      </p:cBhvr>
                                      <p:tavLst>
                                        <p:tav tm="0">
                                          <p:val>
                                            <p:fltVal val="0"/>
                                          </p:val>
                                        </p:tav>
                                        <p:tav tm="100000">
                                          <p:val>
                                            <p:strVal val="#ppt_w"/>
                                          </p:val>
                                        </p:tav>
                                      </p:tavLst>
                                    </p:anim>
                                    <p:anim calcmode="lin" valueType="num">
                                      <p:cBhvr>
                                        <p:cTn id="225" dur="500" fill="hold"/>
                                        <p:tgtEl>
                                          <p:spTgt spid="59"/>
                                        </p:tgtEl>
                                        <p:attrNameLst>
                                          <p:attrName>ppt_h</p:attrName>
                                        </p:attrNameLst>
                                      </p:cBhvr>
                                      <p:tavLst>
                                        <p:tav tm="0">
                                          <p:val>
                                            <p:fltVal val="0"/>
                                          </p:val>
                                        </p:tav>
                                        <p:tav tm="100000">
                                          <p:val>
                                            <p:strVal val="#ppt_h"/>
                                          </p:val>
                                        </p:tav>
                                      </p:tavLst>
                                    </p:anim>
                                  </p:childTnLst>
                                </p:cTn>
                              </p:par>
                              <p:par>
                                <p:cTn id="226" presetID="23" presetClass="entr" presetSubtype="16" fill="hold" grpId="0" nodeType="withEffect">
                                  <p:stCondLst>
                                    <p:cond delay="0"/>
                                  </p:stCondLst>
                                  <p:childTnLst>
                                    <p:set>
                                      <p:cBhvr>
                                        <p:cTn id="227" dur="1" fill="hold">
                                          <p:stCondLst>
                                            <p:cond delay="0"/>
                                          </p:stCondLst>
                                        </p:cTn>
                                        <p:tgtEl>
                                          <p:spTgt spid="60"/>
                                        </p:tgtEl>
                                        <p:attrNameLst>
                                          <p:attrName>style.visibility</p:attrName>
                                        </p:attrNameLst>
                                      </p:cBhvr>
                                      <p:to>
                                        <p:strVal val="visible"/>
                                      </p:to>
                                    </p:set>
                                    <p:anim calcmode="lin" valueType="num">
                                      <p:cBhvr>
                                        <p:cTn id="228" dur="500" fill="hold"/>
                                        <p:tgtEl>
                                          <p:spTgt spid="60"/>
                                        </p:tgtEl>
                                        <p:attrNameLst>
                                          <p:attrName>ppt_w</p:attrName>
                                        </p:attrNameLst>
                                      </p:cBhvr>
                                      <p:tavLst>
                                        <p:tav tm="0">
                                          <p:val>
                                            <p:fltVal val="0"/>
                                          </p:val>
                                        </p:tav>
                                        <p:tav tm="100000">
                                          <p:val>
                                            <p:strVal val="#ppt_w"/>
                                          </p:val>
                                        </p:tav>
                                      </p:tavLst>
                                    </p:anim>
                                    <p:anim calcmode="lin" valueType="num">
                                      <p:cBhvr>
                                        <p:cTn id="229" dur="500" fill="hold"/>
                                        <p:tgtEl>
                                          <p:spTgt spid="60"/>
                                        </p:tgtEl>
                                        <p:attrNameLst>
                                          <p:attrName>ppt_h</p:attrName>
                                        </p:attrNameLst>
                                      </p:cBhvr>
                                      <p:tavLst>
                                        <p:tav tm="0">
                                          <p:val>
                                            <p:fltVal val="0"/>
                                          </p:val>
                                        </p:tav>
                                        <p:tav tm="100000">
                                          <p:val>
                                            <p:strVal val="#ppt_h"/>
                                          </p:val>
                                        </p:tav>
                                      </p:tavLst>
                                    </p:anim>
                                  </p:childTnLst>
                                </p:cTn>
                              </p:par>
                              <p:par>
                                <p:cTn id="230" presetID="23" presetClass="entr" presetSubtype="16" fill="hold" grpId="0" nodeType="withEffect">
                                  <p:stCondLst>
                                    <p:cond delay="0"/>
                                  </p:stCondLst>
                                  <p:childTnLst>
                                    <p:set>
                                      <p:cBhvr>
                                        <p:cTn id="231" dur="1" fill="hold">
                                          <p:stCondLst>
                                            <p:cond delay="0"/>
                                          </p:stCondLst>
                                        </p:cTn>
                                        <p:tgtEl>
                                          <p:spTgt spid="61"/>
                                        </p:tgtEl>
                                        <p:attrNameLst>
                                          <p:attrName>style.visibility</p:attrName>
                                        </p:attrNameLst>
                                      </p:cBhvr>
                                      <p:to>
                                        <p:strVal val="visible"/>
                                      </p:to>
                                    </p:set>
                                    <p:anim calcmode="lin" valueType="num">
                                      <p:cBhvr>
                                        <p:cTn id="232" dur="500" fill="hold"/>
                                        <p:tgtEl>
                                          <p:spTgt spid="61"/>
                                        </p:tgtEl>
                                        <p:attrNameLst>
                                          <p:attrName>ppt_w</p:attrName>
                                        </p:attrNameLst>
                                      </p:cBhvr>
                                      <p:tavLst>
                                        <p:tav tm="0">
                                          <p:val>
                                            <p:fltVal val="0"/>
                                          </p:val>
                                        </p:tav>
                                        <p:tav tm="100000">
                                          <p:val>
                                            <p:strVal val="#ppt_w"/>
                                          </p:val>
                                        </p:tav>
                                      </p:tavLst>
                                    </p:anim>
                                    <p:anim calcmode="lin" valueType="num">
                                      <p:cBhvr>
                                        <p:cTn id="233" dur="500" fill="hold"/>
                                        <p:tgtEl>
                                          <p:spTgt spid="61"/>
                                        </p:tgtEl>
                                        <p:attrNameLst>
                                          <p:attrName>ppt_h</p:attrName>
                                        </p:attrNameLst>
                                      </p:cBhvr>
                                      <p:tavLst>
                                        <p:tav tm="0">
                                          <p:val>
                                            <p:fltVal val="0"/>
                                          </p:val>
                                        </p:tav>
                                        <p:tav tm="100000">
                                          <p:val>
                                            <p:strVal val="#ppt_h"/>
                                          </p:val>
                                        </p:tav>
                                      </p:tavLst>
                                    </p:anim>
                                  </p:childTnLst>
                                </p:cTn>
                              </p:par>
                              <p:par>
                                <p:cTn id="234" presetID="23" presetClass="entr" presetSubtype="16" fill="hold" grpId="0" nodeType="withEffect">
                                  <p:stCondLst>
                                    <p:cond delay="0"/>
                                  </p:stCondLst>
                                  <p:childTnLst>
                                    <p:set>
                                      <p:cBhvr>
                                        <p:cTn id="235" dur="1" fill="hold">
                                          <p:stCondLst>
                                            <p:cond delay="0"/>
                                          </p:stCondLst>
                                        </p:cTn>
                                        <p:tgtEl>
                                          <p:spTgt spid="62"/>
                                        </p:tgtEl>
                                        <p:attrNameLst>
                                          <p:attrName>style.visibility</p:attrName>
                                        </p:attrNameLst>
                                      </p:cBhvr>
                                      <p:to>
                                        <p:strVal val="visible"/>
                                      </p:to>
                                    </p:set>
                                    <p:anim calcmode="lin" valueType="num">
                                      <p:cBhvr>
                                        <p:cTn id="236" dur="500" fill="hold"/>
                                        <p:tgtEl>
                                          <p:spTgt spid="62"/>
                                        </p:tgtEl>
                                        <p:attrNameLst>
                                          <p:attrName>ppt_w</p:attrName>
                                        </p:attrNameLst>
                                      </p:cBhvr>
                                      <p:tavLst>
                                        <p:tav tm="0">
                                          <p:val>
                                            <p:fltVal val="0"/>
                                          </p:val>
                                        </p:tav>
                                        <p:tav tm="100000">
                                          <p:val>
                                            <p:strVal val="#ppt_w"/>
                                          </p:val>
                                        </p:tav>
                                      </p:tavLst>
                                    </p:anim>
                                    <p:anim calcmode="lin" valueType="num">
                                      <p:cBhvr>
                                        <p:cTn id="237" dur="500" fill="hold"/>
                                        <p:tgtEl>
                                          <p:spTgt spid="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nk cricle">
            <a:extLst>
              <a:ext uri="{FF2B5EF4-FFF2-40B4-BE49-F238E27FC236}">
                <a16:creationId xmlns:a16="http://schemas.microsoft.com/office/drawing/2014/main" id="{F31441C6-47A2-31F2-05EE-BF242C868619}"/>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Connector 6">
            <a:extLst>
              <a:ext uri="{FF2B5EF4-FFF2-40B4-BE49-F238E27FC236}">
                <a16:creationId xmlns:a16="http://schemas.microsoft.com/office/drawing/2014/main" id="{D1E4891F-BAB9-4370-06BC-1CB7D96ADD2D}"/>
              </a:ext>
            </a:extLst>
          </p:cNvPr>
          <p:cNvSpPr/>
          <p:nvPr/>
        </p:nvSpPr>
        <p:spPr>
          <a:xfrm>
            <a:off x="7751301" y="3751886"/>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5DC44886-B8C9-EECC-2CAF-CAA9A9C555B9}"/>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DA09BB00-33E1-6E2A-49D9-4CC1C6B47525}"/>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722ECF47-9CF6-90C5-9FA1-891F471FA837}"/>
              </a:ext>
            </a:extLst>
          </p:cNvPr>
          <p:cNvSpPr>
            <a:spLocks noGrp="1"/>
          </p:cNvSpPr>
          <p:nvPr>
            <p:ph type="sldNum" sz="quarter" idx="12"/>
          </p:nvPr>
        </p:nvSpPr>
        <p:spPr/>
        <p:txBody>
          <a:bodyPr/>
          <a:lstStyle/>
          <a:p>
            <a:fld id="{16C5AC08-0ACD-404A-9C9F-AB39E786C34A}" type="slidenum">
              <a:rPr lang="en-GB"/>
              <a:pPr/>
              <a:t>48</a:t>
            </a:fld>
            <a:endParaRPr lang="en-GB"/>
          </a:p>
        </p:txBody>
      </p:sp>
      <p:pic>
        <p:nvPicPr>
          <p:cNvPr id="6" name="Picture 5">
            <a:extLst>
              <a:ext uri="{FF2B5EF4-FFF2-40B4-BE49-F238E27FC236}">
                <a16:creationId xmlns:a16="http://schemas.microsoft.com/office/drawing/2014/main" id="{5D5C3C8C-DEF1-5126-36F8-4C6C1B52DD9F}"/>
              </a:ext>
            </a:extLst>
          </p:cNvPr>
          <p:cNvPicPr>
            <a:picLocks noChangeAspect="1"/>
          </p:cNvPicPr>
          <p:nvPr/>
        </p:nvPicPr>
        <p:blipFill>
          <a:blip r:embed="rId3"/>
          <a:srcRect/>
          <a:stretch/>
        </p:blipFill>
        <p:spPr>
          <a:xfrm>
            <a:off x="6046606" y="2106673"/>
            <a:ext cx="4038600" cy="2806700"/>
          </a:xfrm>
          <a:prstGeom prst="rect">
            <a:avLst/>
          </a:prstGeom>
        </p:spPr>
      </p:pic>
      <p:sp>
        <p:nvSpPr>
          <p:cNvPr id="2" name="Orange circle">
            <a:extLst>
              <a:ext uri="{FF2B5EF4-FFF2-40B4-BE49-F238E27FC236}">
                <a16:creationId xmlns:a16="http://schemas.microsoft.com/office/drawing/2014/main" id="{FAAD0C89-62F2-AFD6-2FE6-8EA36C0EE200}"/>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25046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6.25E-7 1.85185E-6 C -0.38672 -0.23681 -0.77292 -0.47338 -0.92122 -0.33935 C -1.06966 -0.20509 -1.10781 0.69491 -0.88997 0.80555 C -0.67201 0.9162 0.23828 0.4581 0.38711 0.32454 C 0.53646 0.1912 0.13073 0.0956 0.00521 -0.00023 " pathEditMode="relative" rAng="0" ptsTypes="AAAAA">
                                      <p:cBhvr>
                                        <p:cTn id="6" dur="240000" fill="hold"/>
                                        <p:tgtEl>
                                          <p:spTgt spid="7"/>
                                        </p:tgtEl>
                                        <p:attrNameLst>
                                          <p:attrName>ppt_x</p:attrName>
                                          <p:attrName>ppt_y</p:attrName>
                                        </p:attrNameLst>
                                      </p:cBhvr>
                                      <p:rCtr x="-31172" y="22222"/>
                                    </p:animMotion>
                                  </p:childTnLst>
                                </p:cTn>
                              </p:par>
                              <p:par>
                                <p:cTn id="7" presetID="6" presetClass="emph" presetSubtype="0" repeatCount="indefinite" autoRev="1" fill="hold" grpId="1" nodeType="withEffect">
                                  <p:stCondLst>
                                    <p:cond delay="0"/>
                                  </p:stCondLst>
                                  <p:childTnLst>
                                    <p:animScale>
                                      <p:cBhvr>
                                        <p:cTn id="8" dur="37000" fill="hold"/>
                                        <p:tgtEl>
                                          <p:spTgt spid="7"/>
                                        </p:tgtEl>
                                      </p:cBhvr>
                                      <p:by x="25000" y="25000"/>
                                    </p:animScale>
                                  </p:childTnLst>
                                </p:cTn>
                              </p:par>
                              <p:par>
                                <p:cTn id="9" presetID="0" presetClass="path" presetSubtype="0" repeatCount="indefinite" fill="hold" grpId="1" nodeType="withEffect">
                                  <p:stCondLst>
                                    <p:cond delay="0"/>
                                  </p:stCondLst>
                                  <p:childTnLst>
                                    <p:animMotion origin="layout" path="M 2.91667E-6 3.33333E-6 C -0.03607 -0.13056 -0.41745 -0.47431 -0.50782 -0.48542 C -0.59779 -0.4963 -0.57657 -0.19653 -0.54115 -0.06644 C -0.50534 0.06296 -0.38334 0.28032 -0.29427 0.29398 C -0.20443 0.30764 0.03554 0.13009 2.91667E-6 3.33333E-6 Z " pathEditMode="relative" rAng="12300000" ptsTypes="AAAAA">
                                      <p:cBhvr>
                                        <p:cTn id="10" dur="200000" fill="hold"/>
                                        <p:tgtEl>
                                          <p:spTgt spid="2"/>
                                        </p:tgtEl>
                                        <p:attrNameLst>
                                          <p:attrName>ppt_x</p:attrName>
                                          <p:attrName>ppt_y</p:attrName>
                                        </p:attrNameLst>
                                      </p:cBhvr>
                                      <p:rCtr x="-31927" y="-3657"/>
                                    </p:animMotion>
                                  </p:childTnLst>
                                </p:cTn>
                              </p:par>
                              <p:par>
                                <p:cTn id="11" presetID="6" presetClass="emph" presetSubtype="0" repeatCount="indefinite" autoRev="1" fill="hold" grpId="0" nodeType="withEffect">
                                  <p:stCondLst>
                                    <p:cond delay="0"/>
                                  </p:stCondLst>
                                  <p:childTnLst>
                                    <p:animScale>
                                      <p:cBhvr>
                                        <p:cTn id="12" dur="90000" fill="hold"/>
                                        <p:tgtEl>
                                          <p:spTgt spid="2"/>
                                        </p:tgtEl>
                                      </p:cBhvr>
                                      <p:by x="400000" y="400000"/>
                                    </p:animScale>
                                  </p:childTnLst>
                                </p:cTn>
                              </p:par>
                              <p:par>
                                <p:cTn id="13" presetID="0" presetClass="path" presetSubtype="0" repeatCount="indefinite" fill="hold" grpId="1" nodeType="withEffect">
                                  <p:stCondLst>
                                    <p:cond delay="0"/>
                                  </p:stCondLst>
                                  <p:childTnLst>
                                    <p:animMotion origin="layout" path="M -0.0013 -0.00023 C -0.1306 -0.0125 -0.36263 -0.00278 -0.33034 0.11875 C -0.29791 0.24005 -0.04414 0.71343 0.19258 0.72662 C 0.42969 0.74051 0.4293 0.42454 0.44544 0.19097 C 0.4724 -0.14143 0.128 0.01157 -0.0013 -0.00023 Z " pathEditMode="relative" rAng="12300000" ptsTypes="AAAAA">
                                      <p:cBhvr>
                                        <p:cTn id="14" dur="200000" fill="hold"/>
                                        <p:tgtEl>
                                          <p:spTgt spid="8"/>
                                        </p:tgtEl>
                                        <p:attrNameLst>
                                          <p:attrName>ppt_x</p:attrName>
                                          <p:attrName>ppt_y</p:attrName>
                                        </p:attrNameLst>
                                      </p:cBhvr>
                                      <p:rCtr x="6445" y="21042"/>
                                    </p:animMotion>
                                  </p:childTnLst>
                                </p:cTn>
                              </p:par>
                              <p:par>
                                <p:cTn id="15" presetID="6" presetClass="emph" presetSubtype="0" repeatCount="indefinite" autoRev="1" fill="hold" grpId="0" nodeType="withEffect">
                                  <p:stCondLst>
                                    <p:cond delay="0"/>
                                  </p:stCondLst>
                                  <p:childTnLst>
                                    <p:animScale>
                                      <p:cBhvr>
                                        <p:cTn id="16" dur="135000" fill="hold"/>
                                        <p:tgtEl>
                                          <p:spTgt spid="8"/>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F54-6AF2-E267-797A-267B11073100}"/>
              </a:ext>
            </a:extLst>
          </p:cNvPr>
          <p:cNvSpPr>
            <a:spLocks noGrp="1"/>
          </p:cNvSpPr>
          <p:nvPr>
            <p:ph type="title"/>
          </p:nvPr>
        </p:nvSpPr>
        <p:spPr/>
        <p:txBody>
          <a:bodyPr/>
          <a:lstStyle/>
          <a:p>
            <a:r>
              <a:rPr lang="en-US"/>
              <a:t>Making the most of our virtual </a:t>
            </a:r>
            <a:br>
              <a:rPr lang="en-US"/>
            </a:br>
            <a:r>
              <a:rPr lang="en-US"/>
              <a:t>environment</a:t>
            </a:r>
          </a:p>
        </p:txBody>
      </p:sp>
      <p:sp>
        <p:nvSpPr>
          <p:cNvPr id="4" name="Footer Placeholder 3">
            <a:extLst>
              <a:ext uri="{FF2B5EF4-FFF2-40B4-BE49-F238E27FC236}">
                <a16:creationId xmlns:a16="http://schemas.microsoft.com/office/drawing/2014/main" id="{4D872ACD-CCBA-43DE-75F5-11159AB09B66}"/>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D4D00257-B789-9210-2062-18CD35331668}"/>
              </a:ext>
            </a:extLst>
          </p:cNvPr>
          <p:cNvSpPr>
            <a:spLocks noGrp="1"/>
          </p:cNvSpPr>
          <p:nvPr>
            <p:ph type="sldNum" sz="quarter" idx="12"/>
          </p:nvPr>
        </p:nvSpPr>
        <p:spPr/>
        <p:txBody>
          <a:bodyPr/>
          <a:lstStyle/>
          <a:p>
            <a:fld id="{16C5AC08-0ACD-404A-9C9F-AB39E786C34A}" type="slidenum">
              <a:rPr lang="en-GB"/>
              <a:t>4</a:t>
            </a:fld>
            <a:endParaRPr lang="en-GB"/>
          </a:p>
        </p:txBody>
      </p:sp>
      <p:sp>
        <p:nvSpPr>
          <p:cNvPr id="6" name="Text Placeholder 5">
            <a:extLst>
              <a:ext uri="{FF2B5EF4-FFF2-40B4-BE49-F238E27FC236}">
                <a16:creationId xmlns:a16="http://schemas.microsoft.com/office/drawing/2014/main" id="{9994CF09-5F34-B334-58FB-A5FCD32D4B8F}"/>
              </a:ext>
            </a:extLst>
          </p:cNvPr>
          <p:cNvSpPr>
            <a:spLocks noGrp="1"/>
          </p:cNvSpPr>
          <p:nvPr>
            <p:ph type="body" sz="quarter" idx="13"/>
          </p:nvPr>
        </p:nvSpPr>
        <p:spPr/>
        <p:txBody>
          <a:bodyPr/>
          <a:lstStyle/>
          <a:p>
            <a:r>
              <a:rPr lang="en-US"/>
              <a:t>Making the most of our virtual environment</a:t>
            </a:r>
          </a:p>
        </p:txBody>
      </p:sp>
      <p:sp>
        <p:nvSpPr>
          <p:cNvPr id="12" name="TextBox 11">
            <a:extLst>
              <a:ext uri="{FF2B5EF4-FFF2-40B4-BE49-F238E27FC236}">
                <a16:creationId xmlns:a16="http://schemas.microsoft.com/office/drawing/2014/main" id="{7DA8F4BF-8524-20EF-65EC-F08B5237B0EB}"/>
              </a:ext>
            </a:extLst>
          </p:cNvPr>
          <p:cNvSpPr txBox="1"/>
          <p:nvPr/>
        </p:nvSpPr>
        <p:spPr>
          <a:xfrm>
            <a:off x="1077913" y="1524000"/>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are happy to take questions – raise your hand at any point or ask in your breakout room sessions</a:t>
            </a:r>
          </a:p>
        </p:txBody>
      </p:sp>
      <p:sp>
        <p:nvSpPr>
          <p:cNvPr id="17" name="TextBox 16">
            <a:extLst>
              <a:ext uri="{FF2B5EF4-FFF2-40B4-BE49-F238E27FC236}">
                <a16:creationId xmlns:a16="http://schemas.microsoft.com/office/drawing/2014/main" id="{BC027A99-4BC5-A449-666B-2A911C2E4618}"/>
              </a:ext>
            </a:extLst>
          </p:cNvPr>
          <p:cNvSpPr txBox="1"/>
          <p:nvPr/>
        </p:nvSpPr>
        <p:spPr>
          <a:xfrm>
            <a:off x="1077913" y="3212976"/>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Feel free to use the chat box during the session</a:t>
            </a:r>
          </a:p>
        </p:txBody>
      </p:sp>
      <p:sp>
        <p:nvSpPr>
          <p:cNvPr id="18" name="TextBox 17">
            <a:extLst>
              <a:ext uri="{FF2B5EF4-FFF2-40B4-BE49-F238E27FC236}">
                <a16:creationId xmlns:a16="http://schemas.microsoft.com/office/drawing/2014/main" id="{1E7CDCDA-C77A-C231-DEAE-E23F347CA522}"/>
              </a:ext>
            </a:extLst>
          </p:cNvPr>
          <p:cNvSpPr txBox="1"/>
          <p:nvPr/>
        </p:nvSpPr>
        <p:spPr>
          <a:xfrm>
            <a:off x="1077913" y="4918075"/>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will be using breakout rooms a lot</a:t>
            </a:r>
          </a:p>
          <a:p>
            <a:r>
              <a:rPr lang="en-US" sz="1000" b="1" spc="-10">
                <a:solidFill>
                  <a:schemeClr val="accent1"/>
                </a:solidFill>
                <a:latin typeface="DM Sans" pitchFamily="2" charset="77"/>
              </a:rPr>
              <a:t>Top tip: </a:t>
            </a:r>
            <a:r>
              <a:rPr lang="en-US" sz="1300" spc="-10">
                <a:latin typeface="DM Sans" pitchFamily="2" charset="77"/>
              </a:rPr>
              <a:t>don’t touch anything when you are </a:t>
            </a:r>
            <a:br>
              <a:rPr lang="en-US" sz="1300" spc="-10">
                <a:latin typeface="DM Sans" pitchFamily="2" charset="77"/>
              </a:rPr>
            </a:br>
            <a:r>
              <a:rPr lang="en-US" sz="1300" spc="-10">
                <a:latin typeface="DM Sans" pitchFamily="2" charset="77"/>
              </a:rPr>
              <a:t>being moved to rooms</a:t>
            </a:r>
          </a:p>
        </p:txBody>
      </p:sp>
      <p:pic>
        <p:nvPicPr>
          <p:cNvPr id="19" name="Picture 18">
            <a:extLst>
              <a:ext uri="{FF2B5EF4-FFF2-40B4-BE49-F238E27FC236}">
                <a16:creationId xmlns:a16="http://schemas.microsoft.com/office/drawing/2014/main" id="{EFB4CE08-34AD-880B-CB47-582AD4156A1C}"/>
              </a:ext>
            </a:extLst>
          </p:cNvPr>
          <p:cNvPicPr>
            <a:picLocks noChangeAspect="1"/>
          </p:cNvPicPr>
          <p:nvPr/>
        </p:nvPicPr>
        <p:blipFill>
          <a:blip r:embed="rId3"/>
          <a:stretch>
            <a:fillRect/>
          </a:stretch>
        </p:blipFill>
        <p:spPr>
          <a:xfrm>
            <a:off x="1317869" y="1790700"/>
            <a:ext cx="482600" cy="685800"/>
          </a:xfrm>
          <a:prstGeom prst="rect">
            <a:avLst/>
          </a:prstGeom>
        </p:spPr>
      </p:pic>
      <p:pic>
        <p:nvPicPr>
          <p:cNvPr id="20" name="Picture 19">
            <a:extLst>
              <a:ext uri="{FF2B5EF4-FFF2-40B4-BE49-F238E27FC236}">
                <a16:creationId xmlns:a16="http://schemas.microsoft.com/office/drawing/2014/main" id="{C996CCB2-3755-9100-8147-5630E97A4CBC}"/>
              </a:ext>
            </a:extLst>
          </p:cNvPr>
          <p:cNvPicPr>
            <a:picLocks noChangeAspect="1"/>
          </p:cNvPicPr>
          <p:nvPr/>
        </p:nvPicPr>
        <p:blipFill>
          <a:blip r:embed="rId4"/>
          <a:stretch>
            <a:fillRect/>
          </a:stretch>
        </p:blipFill>
        <p:spPr>
          <a:xfrm>
            <a:off x="1267069" y="3551114"/>
            <a:ext cx="584200" cy="508000"/>
          </a:xfrm>
          <a:prstGeom prst="rect">
            <a:avLst/>
          </a:prstGeom>
        </p:spPr>
      </p:pic>
      <p:pic>
        <p:nvPicPr>
          <p:cNvPr id="21" name="Picture 20">
            <a:extLst>
              <a:ext uri="{FF2B5EF4-FFF2-40B4-BE49-F238E27FC236}">
                <a16:creationId xmlns:a16="http://schemas.microsoft.com/office/drawing/2014/main" id="{6E090A77-FC55-6D2A-7A37-2CF01A9A6EA8}"/>
              </a:ext>
            </a:extLst>
          </p:cNvPr>
          <p:cNvPicPr>
            <a:picLocks noChangeAspect="1"/>
          </p:cNvPicPr>
          <p:nvPr/>
        </p:nvPicPr>
        <p:blipFill>
          <a:blip r:embed="rId5"/>
          <a:stretch>
            <a:fillRect/>
          </a:stretch>
        </p:blipFill>
        <p:spPr>
          <a:xfrm>
            <a:off x="1311519" y="5359400"/>
            <a:ext cx="495300" cy="406400"/>
          </a:xfrm>
          <a:prstGeom prst="rect">
            <a:avLst/>
          </a:prstGeom>
        </p:spPr>
      </p:pic>
      <p:grpSp>
        <p:nvGrpSpPr>
          <p:cNvPr id="3" name="Group 2">
            <a:extLst>
              <a:ext uri="{FF2B5EF4-FFF2-40B4-BE49-F238E27FC236}">
                <a16:creationId xmlns:a16="http://schemas.microsoft.com/office/drawing/2014/main" id="{9B21FC9A-626D-0EAF-6B91-1BD2C61D22E1}"/>
              </a:ext>
            </a:extLst>
          </p:cNvPr>
          <p:cNvGrpSpPr/>
          <p:nvPr/>
        </p:nvGrpSpPr>
        <p:grpSpPr>
          <a:xfrm>
            <a:off x="6734175" y="1520825"/>
            <a:ext cx="5216525" cy="4674821"/>
            <a:chOff x="6734175" y="1520825"/>
            <a:chExt cx="5216525" cy="4674821"/>
          </a:xfrm>
        </p:grpSpPr>
        <p:sp>
          <p:nvSpPr>
            <p:cNvPr id="7" name="Rounded Rectangle 6">
              <a:extLst>
                <a:ext uri="{FF2B5EF4-FFF2-40B4-BE49-F238E27FC236}">
                  <a16:creationId xmlns:a16="http://schemas.microsoft.com/office/drawing/2014/main" id="{7160E540-01F4-BCCC-CA2E-E3FF232672A1}"/>
                </a:ext>
              </a:extLst>
            </p:cNvPr>
            <p:cNvSpPr/>
            <p:nvPr/>
          </p:nvSpPr>
          <p:spPr>
            <a:xfrm>
              <a:off x="6734175" y="1520825"/>
              <a:ext cx="5216525" cy="4674821"/>
            </a:xfrm>
            <a:prstGeom prst="roundRect">
              <a:avLst>
                <a:gd name="adj" fmla="val 17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8" name="Group 7">
              <a:extLst>
                <a:ext uri="{FF2B5EF4-FFF2-40B4-BE49-F238E27FC236}">
                  <a16:creationId xmlns:a16="http://schemas.microsoft.com/office/drawing/2014/main" id="{426F33DB-C7A4-125A-CE18-A38B69E551F0}"/>
                </a:ext>
              </a:extLst>
            </p:cNvPr>
            <p:cNvGrpSpPr/>
            <p:nvPr/>
          </p:nvGrpSpPr>
          <p:grpSpPr>
            <a:xfrm>
              <a:off x="6875396" y="3958456"/>
              <a:ext cx="5075304" cy="847725"/>
              <a:chOff x="6875396" y="4076700"/>
              <a:chExt cx="5075304" cy="847725"/>
            </a:xfrm>
          </p:grpSpPr>
          <p:pic>
            <p:nvPicPr>
              <p:cNvPr id="31" name="Picture 30">
                <a:extLst>
                  <a:ext uri="{FF2B5EF4-FFF2-40B4-BE49-F238E27FC236}">
                    <a16:creationId xmlns:a16="http://schemas.microsoft.com/office/drawing/2014/main" id="{5C2D0911-36AD-A0F9-9F1B-C67C71288BB4}"/>
                  </a:ext>
                </a:extLst>
              </p:cNvPr>
              <p:cNvPicPr>
                <a:picLocks noChangeAspect="1"/>
              </p:cNvPicPr>
              <p:nvPr/>
            </p:nvPicPr>
            <p:blipFill>
              <a:blip r:embed="rId6"/>
              <a:srcRect/>
              <a:stretch/>
            </p:blipFill>
            <p:spPr>
              <a:xfrm>
                <a:off x="6875396" y="4251368"/>
                <a:ext cx="680316" cy="514016"/>
              </a:xfrm>
              <a:prstGeom prst="rect">
                <a:avLst/>
              </a:prstGeom>
            </p:spPr>
          </p:pic>
          <p:sp>
            <p:nvSpPr>
              <p:cNvPr id="32" name="TextBox 31">
                <a:extLst>
                  <a:ext uri="{FF2B5EF4-FFF2-40B4-BE49-F238E27FC236}">
                    <a16:creationId xmlns:a16="http://schemas.microsoft.com/office/drawing/2014/main" id="{A0137338-0911-B126-43D7-DAF581CD63BA}"/>
                  </a:ext>
                </a:extLst>
              </p:cNvPr>
              <p:cNvSpPr txBox="1"/>
              <p:nvPr/>
            </p:nvSpPr>
            <p:spPr>
              <a:xfrm>
                <a:off x="8178800" y="4076700"/>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activity</a:t>
                </a:r>
              </a:p>
            </p:txBody>
          </p:sp>
        </p:grpSp>
        <p:grpSp>
          <p:nvGrpSpPr>
            <p:cNvPr id="16" name="Group 15">
              <a:extLst>
                <a:ext uri="{FF2B5EF4-FFF2-40B4-BE49-F238E27FC236}">
                  <a16:creationId xmlns:a16="http://schemas.microsoft.com/office/drawing/2014/main" id="{948E172F-66E3-B23D-4C64-8A0EADEF48B2}"/>
                </a:ext>
              </a:extLst>
            </p:cNvPr>
            <p:cNvGrpSpPr/>
            <p:nvPr/>
          </p:nvGrpSpPr>
          <p:grpSpPr>
            <a:xfrm>
              <a:off x="6974254" y="5070475"/>
              <a:ext cx="4976446" cy="847725"/>
              <a:chOff x="6974254" y="5070475"/>
              <a:chExt cx="4976446" cy="847725"/>
            </a:xfrm>
          </p:grpSpPr>
          <p:pic>
            <p:nvPicPr>
              <p:cNvPr id="29" name="Picture 28">
                <a:extLst>
                  <a:ext uri="{FF2B5EF4-FFF2-40B4-BE49-F238E27FC236}">
                    <a16:creationId xmlns:a16="http://schemas.microsoft.com/office/drawing/2014/main" id="{70AE37DC-EB6F-7081-337A-706128CB4178}"/>
                  </a:ext>
                </a:extLst>
              </p:cNvPr>
              <p:cNvPicPr>
                <a:picLocks noChangeAspect="1"/>
              </p:cNvPicPr>
              <p:nvPr/>
            </p:nvPicPr>
            <p:blipFill>
              <a:blip r:embed="rId7"/>
              <a:stretch>
                <a:fillRect/>
              </a:stretch>
            </p:blipFill>
            <p:spPr>
              <a:xfrm>
                <a:off x="6974254" y="5218724"/>
                <a:ext cx="482600" cy="558800"/>
              </a:xfrm>
              <a:prstGeom prst="rect">
                <a:avLst/>
              </a:prstGeom>
            </p:spPr>
          </p:pic>
          <p:sp>
            <p:nvSpPr>
              <p:cNvPr id="30" name="TextBox 29">
                <a:extLst>
                  <a:ext uri="{FF2B5EF4-FFF2-40B4-BE49-F238E27FC236}">
                    <a16:creationId xmlns:a16="http://schemas.microsoft.com/office/drawing/2014/main" id="{13AAF371-BC60-D4E8-BA46-4D96345C7207}"/>
                  </a:ext>
                </a:extLst>
              </p:cNvPr>
              <p:cNvSpPr txBox="1"/>
              <p:nvPr/>
            </p:nvSpPr>
            <p:spPr>
              <a:xfrm>
                <a:off x="8178800" y="5070475"/>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an independent task for you to complete later</a:t>
                </a:r>
              </a:p>
            </p:txBody>
          </p:sp>
        </p:grpSp>
        <p:grpSp>
          <p:nvGrpSpPr>
            <p:cNvPr id="22" name="Group 21">
              <a:extLst>
                <a:ext uri="{FF2B5EF4-FFF2-40B4-BE49-F238E27FC236}">
                  <a16:creationId xmlns:a16="http://schemas.microsoft.com/office/drawing/2014/main" id="{F0EAE1FE-D344-76F5-083B-160DAE5EC8DF}"/>
                </a:ext>
              </a:extLst>
            </p:cNvPr>
            <p:cNvGrpSpPr/>
            <p:nvPr/>
          </p:nvGrpSpPr>
          <p:grpSpPr>
            <a:xfrm>
              <a:off x="6966181" y="1734416"/>
              <a:ext cx="4984519" cy="847725"/>
              <a:chOff x="6966181" y="1734416"/>
              <a:chExt cx="4984519" cy="847725"/>
            </a:xfrm>
          </p:grpSpPr>
          <p:pic>
            <p:nvPicPr>
              <p:cNvPr id="27" name="Picture 26">
                <a:extLst>
                  <a:ext uri="{FF2B5EF4-FFF2-40B4-BE49-F238E27FC236}">
                    <a16:creationId xmlns:a16="http://schemas.microsoft.com/office/drawing/2014/main" id="{AD336BAC-E2C4-092F-899E-D38EE81BA4B9}"/>
                  </a:ext>
                </a:extLst>
              </p:cNvPr>
              <p:cNvPicPr>
                <a:picLocks noChangeAspect="1"/>
              </p:cNvPicPr>
              <p:nvPr/>
            </p:nvPicPr>
            <p:blipFill>
              <a:blip r:embed="rId8"/>
              <a:stretch>
                <a:fillRect/>
              </a:stretch>
            </p:blipFill>
            <p:spPr>
              <a:xfrm>
                <a:off x="6966181" y="1898597"/>
                <a:ext cx="497205" cy="531495"/>
              </a:xfrm>
              <a:prstGeom prst="rect">
                <a:avLst/>
              </a:prstGeom>
            </p:spPr>
          </p:pic>
          <p:sp>
            <p:nvSpPr>
              <p:cNvPr id="28" name="TextBox 27">
                <a:extLst>
                  <a:ext uri="{FF2B5EF4-FFF2-40B4-BE49-F238E27FC236}">
                    <a16:creationId xmlns:a16="http://schemas.microsoft.com/office/drawing/2014/main" id="{4BA5961A-B8A6-42F7-02BA-65652B1FF9F7}"/>
                  </a:ext>
                </a:extLst>
              </p:cNvPr>
              <p:cNvSpPr txBox="1"/>
              <p:nvPr/>
            </p:nvSpPr>
            <p:spPr>
              <a:xfrm>
                <a:off x="8178800" y="1734416"/>
                <a:ext cx="3771900" cy="847725"/>
              </a:xfrm>
              <a:prstGeom prst="rect">
                <a:avLst/>
              </a:prstGeom>
              <a:noFill/>
            </p:spPr>
            <p:txBody>
              <a:bodyPr wrap="square" lIns="0" tIns="0" rIns="90000" bIns="0" rtlCol="0" anchor="ctr" anchorCtr="0">
                <a:noAutofit/>
              </a:bodyPr>
              <a:lstStyle/>
              <a:p>
                <a:r>
                  <a:rPr lang="en-US" sz="1300" spc="-10">
                    <a:solidFill>
                      <a:schemeClr val="bg1"/>
                    </a:solidFill>
                    <a:latin typeface="DM Sans" pitchFamily="2" charset="77"/>
                  </a:rPr>
                  <a:t>When you see this symbol, we recommend you take a photo or screenshot of the task for the breakout room</a:t>
                </a:r>
              </a:p>
            </p:txBody>
          </p:sp>
        </p:grpSp>
        <p:grpSp>
          <p:nvGrpSpPr>
            <p:cNvPr id="23" name="Group 22">
              <a:extLst>
                <a:ext uri="{FF2B5EF4-FFF2-40B4-BE49-F238E27FC236}">
                  <a16:creationId xmlns:a16="http://schemas.microsoft.com/office/drawing/2014/main" id="{6DB9130C-FE1F-737E-A918-352F754AB5C4}"/>
                </a:ext>
              </a:extLst>
            </p:cNvPr>
            <p:cNvGrpSpPr/>
            <p:nvPr/>
          </p:nvGrpSpPr>
          <p:grpSpPr>
            <a:xfrm>
              <a:off x="6967904" y="2846436"/>
              <a:ext cx="4982796" cy="847725"/>
              <a:chOff x="6967904" y="3240359"/>
              <a:chExt cx="4982796" cy="847725"/>
            </a:xfrm>
          </p:grpSpPr>
          <p:pic>
            <p:nvPicPr>
              <p:cNvPr id="25" name="Picture 24">
                <a:extLst>
                  <a:ext uri="{FF2B5EF4-FFF2-40B4-BE49-F238E27FC236}">
                    <a16:creationId xmlns:a16="http://schemas.microsoft.com/office/drawing/2014/main" id="{6345744D-F512-3673-2C58-665BA9A857BD}"/>
                  </a:ext>
                </a:extLst>
              </p:cNvPr>
              <p:cNvPicPr>
                <a:picLocks noChangeAspect="1"/>
              </p:cNvPicPr>
              <p:nvPr/>
            </p:nvPicPr>
            <p:blipFill>
              <a:blip r:embed="rId9"/>
              <a:stretch>
                <a:fillRect/>
              </a:stretch>
            </p:blipFill>
            <p:spPr>
              <a:xfrm>
                <a:off x="6967904" y="3379935"/>
                <a:ext cx="495300" cy="584200"/>
              </a:xfrm>
              <a:prstGeom prst="rect">
                <a:avLst/>
              </a:prstGeom>
            </p:spPr>
          </p:pic>
          <p:sp>
            <p:nvSpPr>
              <p:cNvPr id="26" name="TextBox 25">
                <a:extLst>
                  <a:ext uri="{FF2B5EF4-FFF2-40B4-BE49-F238E27FC236}">
                    <a16:creationId xmlns:a16="http://schemas.microsoft.com/office/drawing/2014/main" id="{D5586B4B-CEDD-8D5F-A633-6DD590CDAF37}"/>
                  </a:ext>
                </a:extLst>
              </p:cNvPr>
              <p:cNvSpPr txBox="1"/>
              <p:nvPr/>
            </p:nvSpPr>
            <p:spPr>
              <a:xfrm>
                <a:off x="8178800" y="3240359"/>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page in handbook</a:t>
                </a:r>
              </a:p>
            </p:txBody>
          </p:sp>
        </p:grpSp>
      </p:grpSp>
    </p:spTree>
    <p:extLst>
      <p:ext uri="{BB962C8B-B14F-4D97-AF65-F5344CB8AC3E}">
        <p14:creationId xmlns:p14="http://schemas.microsoft.com/office/powerpoint/2010/main" val="2929085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D79E4-24C5-286E-29B6-52923A50D8C0}"/>
              </a:ext>
            </a:extLst>
          </p:cNvPr>
          <p:cNvSpPr>
            <a:spLocks noGrp="1"/>
          </p:cNvSpPr>
          <p:nvPr>
            <p:ph idx="1"/>
          </p:nvPr>
        </p:nvSpPr>
        <p:spPr/>
        <p:txBody>
          <a:bodyPr/>
          <a:lstStyle/>
          <a:p>
            <a:pPr>
              <a:lnSpc>
                <a:spcPct val="70000"/>
              </a:lnSpc>
            </a:pPr>
            <a:r>
              <a:rPr lang="en-US" sz="9600" dirty="0">
                <a:solidFill>
                  <a:schemeClr val="bg1"/>
                </a:solidFill>
                <a:latin typeface="Petrona Light" pitchFamily="2" charset="77"/>
              </a:rPr>
              <a:t>Sustainable</a:t>
            </a:r>
            <a:br>
              <a:rPr lang="en-US" sz="9600" dirty="0">
                <a:solidFill>
                  <a:schemeClr val="bg1"/>
                </a:solidFill>
                <a:latin typeface="Petrona Light" pitchFamily="2" charset="77"/>
              </a:rPr>
            </a:br>
            <a:r>
              <a:rPr lang="en-US" sz="9600" dirty="0">
                <a:solidFill>
                  <a:schemeClr val="bg1"/>
                </a:solidFill>
                <a:latin typeface="Petrona Light" pitchFamily="2" charset="77"/>
              </a:rPr>
              <a:t>change</a:t>
            </a:r>
            <a:endParaRPr lang="en-US"/>
          </a:p>
        </p:txBody>
      </p:sp>
      <p:sp>
        <p:nvSpPr>
          <p:cNvPr id="4" name="Footer Placeholder 3">
            <a:extLst>
              <a:ext uri="{FF2B5EF4-FFF2-40B4-BE49-F238E27FC236}">
                <a16:creationId xmlns:a16="http://schemas.microsoft.com/office/drawing/2014/main" id="{6AEE06EA-7E14-A161-6609-B8F7ED2DB3C6}"/>
              </a:ext>
            </a:extLst>
          </p:cNvPr>
          <p:cNvSpPr>
            <a:spLocks noGrp="1"/>
          </p:cNvSpPr>
          <p:nvPr>
            <p:ph type="ftr" sz="quarter" idx="11"/>
          </p:nvPr>
        </p:nvSpPr>
        <p:spPr/>
        <p:txBody>
          <a:bodyPr/>
          <a:lstStyle/>
          <a:p>
            <a:r>
              <a:rPr lang="en-US">
                <a:solidFill>
                  <a:schemeClr val="accent4"/>
                </a:solidFill>
              </a:rPr>
              <a:t>Session 7    Human Side of Change</a:t>
            </a:r>
          </a:p>
        </p:txBody>
      </p:sp>
      <p:sp>
        <p:nvSpPr>
          <p:cNvPr id="5" name="Slide Number Placeholder 4">
            <a:extLst>
              <a:ext uri="{FF2B5EF4-FFF2-40B4-BE49-F238E27FC236}">
                <a16:creationId xmlns:a16="http://schemas.microsoft.com/office/drawing/2014/main" id="{F50FB875-75A2-7B3C-CBAA-C527BD2D13E0}"/>
              </a:ext>
            </a:extLst>
          </p:cNvPr>
          <p:cNvSpPr>
            <a:spLocks noGrp="1"/>
          </p:cNvSpPr>
          <p:nvPr>
            <p:ph type="sldNum" sz="quarter" idx="12"/>
          </p:nvPr>
        </p:nvSpPr>
        <p:spPr/>
        <p:txBody>
          <a:bodyPr/>
          <a:lstStyle/>
          <a:p>
            <a:fld id="{16C5AC08-0ACD-404A-9C9F-AB39E786C34A}" type="slidenum">
              <a:rPr lang="en-GB">
                <a:solidFill>
                  <a:schemeClr val="accent4"/>
                </a:solidFill>
              </a:rPr>
              <a:t>49</a:t>
            </a:fld>
            <a:endParaRPr lang="en-GB">
              <a:solidFill>
                <a:schemeClr val="accent4"/>
              </a:solidFill>
            </a:endParaRPr>
          </a:p>
        </p:txBody>
      </p:sp>
      <p:sp>
        <p:nvSpPr>
          <p:cNvPr id="6" name="Text Placeholder 5">
            <a:extLst>
              <a:ext uri="{FF2B5EF4-FFF2-40B4-BE49-F238E27FC236}">
                <a16:creationId xmlns:a16="http://schemas.microsoft.com/office/drawing/2014/main" id="{158E221D-DE59-6329-3B0D-740CD40F1682}"/>
              </a:ext>
            </a:extLst>
          </p:cNvPr>
          <p:cNvSpPr>
            <a:spLocks noGrp="1"/>
          </p:cNvSpPr>
          <p:nvPr>
            <p:ph type="body" sz="quarter" idx="13"/>
          </p:nvPr>
        </p:nvSpPr>
        <p:spPr/>
        <p:txBody>
          <a:bodyPr/>
          <a:lstStyle/>
          <a:p>
            <a:r>
              <a:rPr lang="en-US" dirty="0">
                <a:solidFill>
                  <a:schemeClr val="accent4"/>
                </a:solidFill>
              </a:rPr>
              <a:t>Sustainable change</a:t>
            </a:r>
          </a:p>
        </p:txBody>
      </p:sp>
    </p:spTree>
    <p:extLst>
      <p:ext uri="{BB962C8B-B14F-4D97-AF65-F5344CB8AC3E}">
        <p14:creationId xmlns:p14="http://schemas.microsoft.com/office/powerpoint/2010/main" val="1522419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2F1-5668-57C3-1D28-E141F2883F50}"/>
              </a:ext>
            </a:extLst>
          </p:cNvPr>
          <p:cNvSpPr>
            <a:spLocks noGrp="1"/>
          </p:cNvSpPr>
          <p:nvPr>
            <p:ph type="title"/>
          </p:nvPr>
        </p:nvSpPr>
        <p:spPr/>
        <p:txBody>
          <a:bodyPr/>
          <a:lstStyle/>
          <a:p>
            <a:r>
              <a:rPr lang="en-US"/>
              <a:t>Why does QI not always stick?</a:t>
            </a:r>
          </a:p>
        </p:txBody>
      </p:sp>
      <p:sp>
        <p:nvSpPr>
          <p:cNvPr id="4" name="Footer Placeholder 3">
            <a:extLst>
              <a:ext uri="{FF2B5EF4-FFF2-40B4-BE49-F238E27FC236}">
                <a16:creationId xmlns:a16="http://schemas.microsoft.com/office/drawing/2014/main" id="{6D3BD65A-1C10-9057-7463-EDD22562753D}"/>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0337F4A2-907F-0432-1F2E-CDE75759A69A}"/>
              </a:ext>
            </a:extLst>
          </p:cNvPr>
          <p:cNvSpPr>
            <a:spLocks noGrp="1"/>
          </p:cNvSpPr>
          <p:nvPr>
            <p:ph type="sldNum" sz="quarter" idx="12"/>
          </p:nvPr>
        </p:nvSpPr>
        <p:spPr/>
        <p:txBody>
          <a:bodyPr/>
          <a:lstStyle/>
          <a:p>
            <a:fld id="{16C5AC08-0ACD-404A-9C9F-AB39E786C34A}" type="slidenum">
              <a:rPr lang="en-GB"/>
              <a:t>50</a:t>
            </a:fld>
            <a:endParaRPr lang="en-GB"/>
          </a:p>
        </p:txBody>
      </p:sp>
      <p:sp>
        <p:nvSpPr>
          <p:cNvPr id="6" name="Text Placeholder 5">
            <a:extLst>
              <a:ext uri="{FF2B5EF4-FFF2-40B4-BE49-F238E27FC236}">
                <a16:creationId xmlns:a16="http://schemas.microsoft.com/office/drawing/2014/main" id="{21AB0061-54FB-52A4-CC93-8CF51443E36D}"/>
              </a:ext>
            </a:extLst>
          </p:cNvPr>
          <p:cNvSpPr>
            <a:spLocks noGrp="1"/>
          </p:cNvSpPr>
          <p:nvPr>
            <p:ph type="body" sz="quarter" idx="13"/>
          </p:nvPr>
        </p:nvSpPr>
        <p:spPr/>
        <p:txBody>
          <a:bodyPr/>
          <a:lstStyle/>
          <a:p>
            <a:r>
              <a:rPr lang="en-US"/>
              <a:t>Why does QI not always stick?</a:t>
            </a:r>
          </a:p>
        </p:txBody>
      </p:sp>
      <p:pic>
        <p:nvPicPr>
          <p:cNvPr id="8" name="Picture 7">
            <a:extLst>
              <a:ext uri="{FF2B5EF4-FFF2-40B4-BE49-F238E27FC236}">
                <a16:creationId xmlns:a16="http://schemas.microsoft.com/office/drawing/2014/main" id="{3106ACC2-1209-8516-637E-3C4B221DF132}"/>
              </a:ext>
            </a:extLst>
          </p:cNvPr>
          <p:cNvPicPr>
            <a:picLocks noChangeAspect="1"/>
          </p:cNvPicPr>
          <p:nvPr/>
        </p:nvPicPr>
        <p:blipFill>
          <a:blip r:embed="rId3"/>
          <a:srcRect/>
          <a:stretch/>
        </p:blipFill>
        <p:spPr>
          <a:xfrm>
            <a:off x="5882002" y="4435475"/>
            <a:ext cx="821695" cy="1111706"/>
          </a:xfrm>
          <a:prstGeom prst="rect">
            <a:avLst/>
          </a:prstGeom>
        </p:spPr>
      </p:pic>
      <p:pic>
        <p:nvPicPr>
          <p:cNvPr id="9" name="Picture 8">
            <a:extLst>
              <a:ext uri="{FF2B5EF4-FFF2-40B4-BE49-F238E27FC236}">
                <a16:creationId xmlns:a16="http://schemas.microsoft.com/office/drawing/2014/main" id="{FD09E60E-264C-3590-F28B-5CCDB0937886}"/>
              </a:ext>
            </a:extLst>
          </p:cNvPr>
          <p:cNvPicPr>
            <a:picLocks noChangeAspect="1"/>
          </p:cNvPicPr>
          <p:nvPr/>
        </p:nvPicPr>
        <p:blipFill>
          <a:blip r:embed="rId4"/>
          <a:srcRect/>
          <a:stretch/>
        </p:blipFill>
        <p:spPr>
          <a:xfrm>
            <a:off x="6292851" y="4394671"/>
            <a:ext cx="725025" cy="1111706"/>
          </a:xfrm>
          <a:prstGeom prst="rect">
            <a:avLst/>
          </a:prstGeom>
        </p:spPr>
      </p:pic>
      <p:sp>
        <p:nvSpPr>
          <p:cNvPr id="10" name="Oval 9">
            <a:extLst>
              <a:ext uri="{FF2B5EF4-FFF2-40B4-BE49-F238E27FC236}">
                <a16:creationId xmlns:a16="http://schemas.microsoft.com/office/drawing/2014/main" id="{57BF546E-1CB1-D485-D92C-554EB64F4EA0}"/>
              </a:ext>
            </a:extLst>
          </p:cNvPr>
          <p:cNvSpPr/>
          <p:nvPr/>
        </p:nvSpPr>
        <p:spPr>
          <a:xfrm>
            <a:off x="5010150" y="3568700"/>
            <a:ext cx="3048000" cy="3048000"/>
          </a:xfrm>
          <a:prstGeom prst="ellipse">
            <a:avLst/>
          </a:prstGeom>
          <a:gradFill flip="none" rotWithShape="1">
            <a:gsLst>
              <a:gs pos="58000">
                <a:schemeClr val="bg1"/>
              </a:gs>
              <a:gs pos="70000">
                <a:schemeClr val="bg1">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1" name="Head">
            <a:extLst>
              <a:ext uri="{FF2B5EF4-FFF2-40B4-BE49-F238E27FC236}">
                <a16:creationId xmlns:a16="http://schemas.microsoft.com/office/drawing/2014/main" id="{5925D3D3-1C2C-1DED-BF04-42660E2C0243}"/>
              </a:ext>
            </a:extLst>
          </p:cNvPr>
          <p:cNvPicPr>
            <a:picLocks noChangeAspect="1"/>
          </p:cNvPicPr>
          <p:nvPr/>
        </p:nvPicPr>
        <p:blipFill>
          <a:blip r:embed="rId5"/>
          <a:srcRect/>
          <a:stretch/>
        </p:blipFill>
        <p:spPr>
          <a:xfrm>
            <a:off x="5392352" y="2607142"/>
            <a:ext cx="2271747" cy="2561758"/>
          </a:xfrm>
          <a:prstGeom prst="rect">
            <a:avLst/>
          </a:prstGeom>
        </p:spPr>
      </p:pic>
      <p:pic>
        <p:nvPicPr>
          <p:cNvPr id="12" name="sL">
            <a:extLst>
              <a:ext uri="{FF2B5EF4-FFF2-40B4-BE49-F238E27FC236}">
                <a16:creationId xmlns:a16="http://schemas.microsoft.com/office/drawing/2014/main" id="{1141BEF8-5C6C-D22B-EEAA-2D529C06B93E}"/>
              </a:ext>
            </a:extLst>
          </p:cNvPr>
          <p:cNvPicPr>
            <a:picLocks noChangeAspect="1"/>
          </p:cNvPicPr>
          <p:nvPr/>
        </p:nvPicPr>
        <p:blipFill>
          <a:blip r:embed="rId6"/>
          <a:srcRect/>
          <a:stretch/>
        </p:blipFill>
        <p:spPr>
          <a:xfrm>
            <a:off x="5409926" y="2051053"/>
            <a:ext cx="145005" cy="145005"/>
          </a:xfrm>
          <a:prstGeom prst="rect">
            <a:avLst/>
          </a:prstGeom>
        </p:spPr>
      </p:pic>
      <p:pic>
        <p:nvPicPr>
          <p:cNvPr id="13" name="lL">
            <a:extLst>
              <a:ext uri="{FF2B5EF4-FFF2-40B4-BE49-F238E27FC236}">
                <a16:creationId xmlns:a16="http://schemas.microsoft.com/office/drawing/2014/main" id="{C15DA9CE-0742-CA67-E8F0-307D5F97CD9C}"/>
              </a:ext>
            </a:extLst>
          </p:cNvPr>
          <p:cNvPicPr>
            <a:picLocks noChangeAspect="1"/>
          </p:cNvPicPr>
          <p:nvPr/>
        </p:nvPicPr>
        <p:blipFill>
          <a:blip r:embed="rId7"/>
          <a:srcRect/>
          <a:stretch/>
        </p:blipFill>
        <p:spPr>
          <a:xfrm>
            <a:off x="4777558" y="3635144"/>
            <a:ext cx="435016" cy="435016"/>
          </a:xfrm>
          <a:prstGeom prst="rect">
            <a:avLst/>
          </a:prstGeom>
        </p:spPr>
      </p:pic>
      <p:pic>
        <p:nvPicPr>
          <p:cNvPr id="14" name="lR">
            <a:extLst>
              <a:ext uri="{FF2B5EF4-FFF2-40B4-BE49-F238E27FC236}">
                <a16:creationId xmlns:a16="http://schemas.microsoft.com/office/drawing/2014/main" id="{01DD4CFE-B0E4-A7B1-860E-BDC1441E23A5}"/>
              </a:ext>
            </a:extLst>
          </p:cNvPr>
          <p:cNvPicPr>
            <a:picLocks noChangeAspect="1"/>
          </p:cNvPicPr>
          <p:nvPr/>
        </p:nvPicPr>
        <p:blipFill>
          <a:blip r:embed="rId8"/>
          <a:srcRect/>
          <a:stretch/>
        </p:blipFill>
        <p:spPr>
          <a:xfrm>
            <a:off x="7113553" y="1941712"/>
            <a:ext cx="435016" cy="435016"/>
          </a:xfrm>
          <a:prstGeom prst="rect">
            <a:avLst/>
          </a:prstGeom>
        </p:spPr>
      </p:pic>
      <p:pic>
        <p:nvPicPr>
          <p:cNvPr id="15" name="sR">
            <a:extLst>
              <a:ext uri="{FF2B5EF4-FFF2-40B4-BE49-F238E27FC236}">
                <a16:creationId xmlns:a16="http://schemas.microsoft.com/office/drawing/2014/main" id="{5B929F44-6024-745D-BB92-7DD1DCEA111A}"/>
              </a:ext>
            </a:extLst>
          </p:cNvPr>
          <p:cNvPicPr>
            <a:picLocks noChangeAspect="1"/>
          </p:cNvPicPr>
          <p:nvPr/>
        </p:nvPicPr>
        <p:blipFill>
          <a:blip r:embed="rId6"/>
          <a:srcRect/>
          <a:stretch/>
        </p:blipFill>
        <p:spPr>
          <a:xfrm>
            <a:off x="8664811" y="3064342"/>
            <a:ext cx="145005" cy="145005"/>
          </a:xfrm>
          <a:prstGeom prst="rect">
            <a:avLst/>
          </a:prstGeom>
        </p:spPr>
      </p:pic>
    </p:spTree>
    <p:extLst>
      <p:ext uri="{BB962C8B-B14F-4D97-AF65-F5344CB8AC3E}">
        <p14:creationId xmlns:p14="http://schemas.microsoft.com/office/powerpoint/2010/main" val="14186174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600" fill="hold"/>
                                            <p:tgtEl>
                                              <p:spTgt spid="14"/>
                                            </p:tgtEl>
                                            <p:attrNameLst>
                                              <p:attrName>ppt_w</p:attrName>
                                            </p:attrNameLst>
                                          </p:cBhvr>
                                          <p:tavLst>
                                            <p:tav tm="0">
                                              <p:val>
                                                <p:fltVal val="0"/>
                                              </p:val>
                                            </p:tav>
                                            <p:tav tm="100000">
                                              <p:val>
                                                <p:strVal val="#ppt_w"/>
                                              </p:val>
                                            </p:tav>
                                          </p:tavLst>
                                        </p:anim>
                                        <p:anim calcmode="lin" valueType="num">
                                          <p:cBhvr>
                                            <p:cTn id="16" dur="6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 fill="hold"/>
                                            <p:tgtEl>
                                              <p:spTgt spid="13"/>
                                            </p:tgtEl>
                                            <p:attrNameLst>
                                              <p:attrName>ppt_w</p:attrName>
                                            </p:attrNameLst>
                                          </p:cBhvr>
                                          <p:tavLst>
                                            <p:tav tm="0">
                                              <p:val>
                                                <p:fltVal val="0"/>
                                              </p:val>
                                            </p:tav>
                                            <p:tav tm="100000">
                                              <p:val>
                                                <p:strVal val="#ppt_w"/>
                                              </p:val>
                                            </p:tav>
                                          </p:tavLst>
                                        </p:anim>
                                        <p:anim calcmode="lin" valueType="num">
                                          <p:cBhvr>
                                            <p:cTn id="20" dur="300" fill="hold"/>
                                            <p:tgtEl>
                                              <p:spTgt spid="13"/>
                                            </p:tgtEl>
                                            <p:attrNameLst>
                                              <p:attrName>ppt_h</p:attrName>
                                            </p:attrNameLst>
                                          </p:cBhvr>
                                          <p:tavLst>
                                            <p:tav tm="0">
                                              <p:val>
                                                <p:fltVal val="0"/>
                                              </p:val>
                                            </p:tav>
                                            <p:tav tm="100000">
                                              <p:val>
                                                <p:strVal val="#ppt_h"/>
                                              </p:val>
                                            </p:tav>
                                          </p:tavLst>
                                        </p:anim>
                                      </p:childTnLst>
                                    </p:cTn>
                                  </p:par>
                                  <p:par>
                                    <p:cTn id="21" presetID="0" presetClass="path" presetSubtype="0" accel="50000" fill="hold" nodeType="withEffect" p14:presetBounceEnd="50000">
                                      <p:stCondLst>
                                        <p:cond delay="0"/>
                                      </p:stCondLst>
                                      <p:childTnLst>
                                        <p:animMotion origin="layout" path="M 0.00677 0.0118 L -0.0974 -0.28565 " pathEditMode="relative" rAng="0" ptsTypes="AA" p14:bounceEnd="50000">
                                          <p:cBhvr>
                                            <p:cTn id="22" dur="1000" fill="hold"/>
                                            <p:tgtEl>
                                              <p:spTgt spid="8"/>
                                            </p:tgtEl>
                                            <p:attrNameLst>
                                              <p:attrName>ppt_x</p:attrName>
                                              <p:attrName>ppt_y</p:attrName>
                                            </p:attrNameLst>
                                          </p:cBhvr>
                                          <p:rCtr x="-5208" y="-14884"/>
                                        </p:animMotion>
                                      </p:childTnLst>
                                    </p:cTn>
                                  </p:par>
                                  <p:par>
                                    <p:cTn id="23" presetID="0" presetClass="path" presetSubtype="0" accel="50000" fill="hold" nodeType="withEffect" p14:presetBounceEnd="50000">
                                      <p:stCondLst>
                                        <p:cond delay="0"/>
                                      </p:stCondLst>
                                      <p:childTnLst>
                                        <p:animMotion origin="layout" path="M 0.00651 0.01481 L 0.0948 -0.2338 " pathEditMode="relative" rAng="0" ptsTypes="AA" p14:bounceEnd="50000">
                                          <p:cBhvr>
                                            <p:cTn id="24" dur="1000" fill="hold"/>
                                            <p:tgtEl>
                                              <p:spTgt spid="9"/>
                                            </p:tgtEl>
                                            <p:attrNameLst>
                                              <p:attrName>ppt_x</p:attrName>
                                              <p:attrName>ppt_y</p:attrName>
                                            </p:attrNameLst>
                                          </p:cBhvr>
                                          <p:rCtr x="4414" y="-12431"/>
                                        </p:animMotion>
                                      </p:childTnLst>
                                    </p:cTn>
                                  </p:par>
                                </p:childTnLst>
                              </p:cTn>
                            </p:par>
                            <p:par>
                              <p:cTn id="25" fill="hold">
                                <p:stCondLst>
                                  <p:cond delay="1000"/>
                                </p:stCondLst>
                                <p:childTnLst>
                                  <p:par>
                                    <p:cTn id="26" presetID="6" presetClass="emph" presetSubtype="0" repeatCount="indefinite" accel="50000" decel="50000" autoRev="1" fill="hold" nodeType="afterEffect">
                                      <p:stCondLst>
                                        <p:cond delay="0"/>
                                      </p:stCondLst>
                                      <p:childTnLst>
                                        <p:animScale>
                                          <p:cBhvr>
                                            <p:cTn id="27" dur="3000" fill="hold"/>
                                            <p:tgtEl>
                                              <p:spTgt spid="12"/>
                                            </p:tgtEl>
                                          </p:cBhvr>
                                          <p:by x="150000" y="150000"/>
                                        </p:animScale>
                                      </p:childTnLst>
                                    </p:cTn>
                                  </p:par>
                                  <p:par>
                                    <p:cTn id="28" presetID="6" presetClass="emph" presetSubtype="0" repeatCount="indefinite" accel="50000" decel="50000" autoRev="1" fill="hold" nodeType="withEffect">
                                      <p:stCondLst>
                                        <p:cond delay="200"/>
                                      </p:stCondLst>
                                      <p:childTnLst>
                                        <p:animScale>
                                          <p:cBhvr>
                                            <p:cTn id="29" dur="2000" fill="hold"/>
                                            <p:tgtEl>
                                              <p:spTgt spid="13"/>
                                            </p:tgtEl>
                                          </p:cBhvr>
                                          <p:by x="150000" y="150000"/>
                                        </p:animScale>
                                      </p:childTnLst>
                                    </p:cTn>
                                  </p:par>
                                  <p:par>
                                    <p:cTn id="30" presetID="6" presetClass="emph" presetSubtype="0" repeatCount="indefinite" accel="50000" decel="50000" autoRev="1" fill="hold" nodeType="withEffect">
                                      <p:stCondLst>
                                        <p:cond delay="300"/>
                                      </p:stCondLst>
                                      <p:childTnLst>
                                        <p:animScale>
                                          <p:cBhvr>
                                            <p:cTn id="31" dur="1600" fill="hold"/>
                                            <p:tgtEl>
                                              <p:spTgt spid="14"/>
                                            </p:tgtEl>
                                          </p:cBhvr>
                                          <p:by x="150000" y="150000"/>
                                        </p:animScale>
                                      </p:childTnLst>
                                    </p:cTn>
                                  </p:par>
                                  <p:par>
                                    <p:cTn id="32" presetID="6" presetClass="emph" presetSubtype="0" repeatCount="indefinite" accel="50000" decel="50000" autoRev="1" fill="hold" nodeType="withEffect">
                                      <p:stCondLst>
                                        <p:cond delay="500"/>
                                      </p:stCondLst>
                                      <p:childTnLst>
                                        <p:animScale>
                                          <p:cBhvr>
                                            <p:cTn id="33" dur="2000" fill="hold"/>
                                            <p:tgtEl>
                                              <p:spTgt spid="15"/>
                                            </p:tgtEl>
                                          </p:cBhvr>
                                          <p:by x="150000" y="150000"/>
                                        </p:animScale>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9"/>
                                            </p:tgtEl>
                                            <p:attrNameLst>
                                              <p:attrName>r</p:attrName>
                                            </p:attrNameLst>
                                          </p:cBhvr>
                                        </p:animRot>
                                        <p:animRot by="-240000">
                                          <p:cBhvr>
                                            <p:cTn id="36" dur="200" fill="hold">
                                              <p:stCondLst>
                                                <p:cond delay="200"/>
                                              </p:stCondLst>
                                            </p:cTn>
                                            <p:tgtEl>
                                              <p:spTgt spid="9"/>
                                            </p:tgtEl>
                                            <p:attrNameLst>
                                              <p:attrName>r</p:attrName>
                                            </p:attrNameLst>
                                          </p:cBhvr>
                                        </p:animRot>
                                        <p:animRot by="240000">
                                          <p:cBhvr>
                                            <p:cTn id="37" dur="200" fill="hold">
                                              <p:stCondLst>
                                                <p:cond delay="400"/>
                                              </p:stCondLst>
                                            </p:cTn>
                                            <p:tgtEl>
                                              <p:spTgt spid="9"/>
                                            </p:tgtEl>
                                            <p:attrNameLst>
                                              <p:attrName>r</p:attrName>
                                            </p:attrNameLst>
                                          </p:cBhvr>
                                        </p:animRot>
                                        <p:animRot by="-240000">
                                          <p:cBhvr>
                                            <p:cTn id="38" dur="200" fill="hold">
                                              <p:stCondLst>
                                                <p:cond delay="600"/>
                                              </p:stCondLst>
                                            </p:cTn>
                                            <p:tgtEl>
                                              <p:spTgt spid="9"/>
                                            </p:tgtEl>
                                            <p:attrNameLst>
                                              <p:attrName>r</p:attrName>
                                            </p:attrNameLst>
                                          </p:cBhvr>
                                        </p:animRot>
                                        <p:animRot by="120000">
                                          <p:cBhvr>
                                            <p:cTn id="39" dur="200" fill="hold">
                                              <p:stCondLst>
                                                <p:cond delay="800"/>
                                              </p:stCondLst>
                                            </p:cTn>
                                            <p:tgtEl>
                                              <p:spTgt spid="9"/>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600" fill="hold"/>
                                            <p:tgtEl>
                                              <p:spTgt spid="14"/>
                                            </p:tgtEl>
                                            <p:attrNameLst>
                                              <p:attrName>ppt_w</p:attrName>
                                            </p:attrNameLst>
                                          </p:cBhvr>
                                          <p:tavLst>
                                            <p:tav tm="0">
                                              <p:val>
                                                <p:fltVal val="0"/>
                                              </p:val>
                                            </p:tav>
                                            <p:tav tm="100000">
                                              <p:val>
                                                <p:strVal val="#ppt_w"/>
                                              </p:val>
                                            </p:tav>
                                          </p:tavLst>
                                        </p:anim>
                                        <p:anim calcmode="lin" valueType="num">
                                          <p:cBhvr>
                                            <p:cTn id="16" dur="6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 fill="hold"/>
                                            <p:tgtEl>
                                              <p:spTgt spid="13"/>
                                            </p:tgtEl>
                                            <p:attrNameLst>
                                              <p:attrName>ppt_w</p:attrName>
                                            </p:attrNameLst>
                                          </p:cBhvr>
                                          <p:tavLst>
                                            <p:tav tm="0">
                                              <p:val>
                                                <p:fltVal val="0"/>
                                              </p:val>
                                            </p:tav>
                                            <p:tav tm="100000">
                                              <p:val>
                                                <p:strVal val="#ppt_w"/>
                                              </p:val>
                                            </p:tav>
                                          </p:tavLst>
                                        </p:anim>
                                        <p:anim calcmode="lin" valueType="num">
                                          <p:cBhvr>
                                            <p:cTn id="20" dur="300" fill="hold"/>
                                            <p:tgtEl>
                                              <p:spTgt spid="13"/>
                                            </p:tgtEl>
                                            <p:attrNameLst>
                                              <p:attrName>ppt_h</p:attrName>
                                            </p:attrNameLst>
                                          </p:cBhvr>
                                          <p:tavLst>
                                            <p:tav tm="0">
                                              <p:val>
                                                <p:fltVal val="0"/>
                                              </p:val>
                                            </p:tav>
                                            <p:tav tm="100000">
                                              <p:val>
                                                <p:strVal val="#ppt_h"/>
                                              </p:val>
                                            </p:tav>
                                          </p:tavLst>
                                        </p:anim>
                                      </p:childTnLst>
                                    </p:cTn>
                                  </p:par>
                                  <p:par>
                                    <p:cTn id="21" presetID="0" presetClass="path" presetSubtype="0" accel="50000" fill="hold" nodeType="withEffect">
                                      <p:stCondLst>
                                        <p:cond delay="0"/>
                                      </p:stCondLst>
                                      <p:childTnLst>
                                        <p:animMotion origin="layout" path="M 0.00677 0.0118 L -0.0974 -0.28565 " pathEditMode="relative" rAng="0" ptsTypes="AA">
                                          <p:cBhvr>
                                            <p:cTn id="22" dur="1000" fill="hold"/>
                                            <p:tgtEl>
                                              <p:spTgt spid="8"/>
                                            </p:tgtEl>
                                            <p:attrNameLst>
                                              <p:attrName>ppt_x</p:attrName>
                                              <p:attrName>ppt_y</p:attrName>
                                            </p:attrNameLst>
                                          </p:cBhvr>
                                          <p:rCtr x="-5208" y="-14884"/>
                                        </p:animMotion>
                                      </p:childTnLst>
                                    </p:cTn>
                                  </p:par>
                                  <p:par>
                                    <p:cTn id="23" presetID="0" presetClass="path" presetSubtype="0" accel="50000" fill="hold" nodeType="withEffect">
                                      <p:stCondLst>
                                        <p:cond delay="0"/>
                                      </p:stCondLst>
                                      <p:childTnLst>
                                        <p:animMotion origin="layout" path="M 0.00651 0.01481 L 0.0948 -0.2338 " pathEditMode="relative" rAng="0" ptsTypes="AA">
                                          <p:cBhvr>
                                            <p:cTn id="24" dur="1000" fill="hold"/>
                                            <p:tgtEl>
                                              <p:spTgt spid="9"/>
                                            </p:tgtEl>
                                            <p:attrNameLst>
                                              <p:attrName>ppt_x</p:attrName>
                                              <p:attrName>ppt_y</p:attrName>
                                            </p:attrNameLst>
                                          </p:cBhvr>
                                          <p:rCtr x="4414" y="-12431"/>
                                        </p:animMotion>
                                      </p:childTnLst>
                                    </p:cTn>
                                  </p:par>
                                </p:childTnLst>
                              </p:cTn>
                            </p:par>
                            <p:par>
                              <p:cTn id="25" fill="hold">
                                <p:stCondLst>
                                  <p:cond delay="1000"/>
                                </p:stCondLst>
                                <p:childTnLst>
                                  <p:par>
                                    <p:cTn id="26" presetID="6" presetClass="emph" presetSubtype="0" repeatCount="indefinite" accel="50000" decel="50000" autoRev="1" fill="hold" nodeType="afterEffect">
                                      <p:stCondLst>
                                        <p:cond delay="0"/>
                                      </p:stCondLst>
                                      <p:childTnLst>
                                        <p:animScale>
                                          <p:cBhvr>
                                            <p:cTn id="27" dur="3000" fill="hold"/>
                                            <p:tgtEl>
                                              <p:spTgt spid="12"/>
                                            </p:tgtEl>
                                          </p:cBhvr>
                                          <p:by x="150000" y="150000"/>
                                        </p:animScale>
                                      </p:childTnLst>
                                    </p:cTn>
                                  </p:par>
                                  <p:par>
                                    <p:cTn id="28" presetID="6" presetClass="emph" presetSubtype="0" repeatCount="indefinite" accel="50000" decel="50000" autoRev="1" fill="hold" nodeType="withEffect">
                                      <p:stCondLst>
                                        <p:cond delay="200"/>
                                      </p:stCondLst>
                                      <p:childTnLst>
                                        <p:animScale>
                                          <p:cBhvr>
                                            <p:cTn id="29" dur="2000" fill="hold"/>
                                            <p:tgtEl>
                                              <p:spTgt spid="13"/>
                                            </p:tgtEl>
                                          </p:cBhvr>
                                          <p:by x="150000" y="150000"/>
                                        </p:animScale>
                                      </p:childTnLst>
                                    </p:cTn>
                                  </p:par>
                                  <p:par>
                                    <p:cTn id="30" presetID="6" presetClass="emph" presetSubtype="0" repeatCount="indefinite" accel="50000" decel="50000" autoRev="1" fill="hold" nodeType="withEffect">
                                      <p:stCondLst>
                                        <p:cond delay="300"/>
                                      </p:stCondLst>
                                      <p:childTnLst>
                                        <p:animScale>
                                          <p:cBhvr>
                                            <p:cTn id="31" dur="1600" fill="hold"/>
                                            <p:tgtEl>
                                              <p:spTgt spid="14"/>
                                            </p:tgtEl>
                                          </p:cBhvr>
                                          <p:by x="150000" y="150000"/>
                                        </p:animScale>
                                      </p:childTnLst>
                                    </p:cTn>
                                  </p:par>
                                  <p:par>
                                    <p:cTn id="32" presetID="6" presetClass="emph" presetSubtype="0" repeatCount="indefinite" accel="50000" decel="50000" autoRev="1" fill="hold" nodeType="withEffect">
                                      <p:stCondLst>
                                        <p:cond delay="500"/>
                                      </p:stCondLst>
                                      <p:childTnLst>
                                        <p:animScale>
                                          <p:cBhvr>
                                            <p:cTn id="33" dur="2000" fill="hold"/>
                                            <p:tgtEl>
                                              <p:spTgt spid="15"/>
                                            </p:tgtEl>
                                          </p:cBhvr>
                                          <p:by x="150000" y="150000"/>
                                        </p:animScale>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9"/>
                                            </p:tgtEl>
                                            <p:attrNameLst>
                                              <p:attrName>r</p:attrName>
                                            </p:attrNameLst>
                                          </p:cBhvr>
                                        </p:animRot>
                                        <p:animRot by="-240000">
                                          <p:cBhvr>
                                            <p:cTn id="36" dur="200" fill="hold">
                                              <p:stCondLst>
                                                <p:cond delay="200"/>
                                              </p:stCondLst>
                                            </p:cTn>
                                            <p:tgtEl>
                                              <p:spTgt spid="9"/>
                                            </p:tgtEl>
                                            <p:attrNameLst>
                                              <p:attrName>r</p:attrName>
                                            </p:attrNameLst>
                                          </p:cBhvr>
                                        </p:animRot>
                                        <p:animRot by="240000">
                                          <p:cBhvr>
                                            <p:cTn id="37" dur="200" fill="hold">
                                              <p:stCondLst>
                                                <p:cond delay="400"/>
                                              </p:stCondLst>
                                            </p:cTn>
                                            <p:tgtEl>
                                              <p:spTgt spid="9"/>
                                            </p:tgtEl>
                                            <p:attrNameLst>
                                              <p:attrName>r</p:attrName>
                                            </p:attrNameLst>
                                          </p:cBhvr>
                                        </p:animRot>
                                        <p:animRot by="-240000">
                                          <p:cBhvr>
                                            <p:cTn id="38" dur="200" fill="hold">
                                              <p:stCondLst>
                                                <p:cond delay="600"/>
                                              </p:stCondLst>
                                            </p:cTn>
                                            <p:tgtEl>
                                              <p:spTgt spid="9"/>
                                            </p:tgtEl>
                                            <p:attrNameLst>
                                              <p:attrName>r</p:attrName>
                                            </p:attrNameLst>
                                          </p:cBhvr>
                                        </p:animRot>
                                        <p:animRot by="120000">
                                          <p:cBhvr>
                                            <p:cTn id="39" dur="200" fill="hold">
                                              <p:stCondLst>
                                                <p:cond delay="800"/>
                                              </p:stCondLst>
                                            </p:cTn>
                                            <p:tgtEl>
                                              <p:spTgt spid="9"/>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lh3.googleusercontent.com/vH-rAfIc0mU45OVn8iYcqZzMj5-RSIGpUiMCfr3gX0zJjbp5vLIdx0MMXJYaaQEopQKnU4kteuP7vhu4lT0AEAnkD0i1_ChV2IzU9rtvMXWhro_3bXpDu2RVzWR3wDNpUDhZ6huPwPo">
            <a:extLst>
              <a:ext uri="{FF2B5EF4-FFF2-40B4-BE49-F238E27FC236}">
                <a16:creationId xmlns:a16="http://schemas.microsoft.com/office/drawing/2014/main" id="{7FED2110-DC41-A870-1B4B-A525D5AA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32" b="864"/>
          <a:stretch/>
        </p:blipFill>
        <p:spPr bwMode="auto">
          <a:xfrm>
            <a:off x="1127452" y="1576791"/>
            <a:ext cx="8556740" cy="98550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9063709-0F24-0B2C-4BCE-B7A381667679}"/>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59B58A25-AA6A-B518-E238-1DB0013A9398}"/>
              </a:ext>
            </a:extLst>
          </p:cNvPr>
          <p:cNvSpPr>
            <a:spLocks noGrp="1"/>
          </p:cNvSpPr>
          <p:nvPr>
            <p:ph type="sldNum" sz="quarter" idx="12"/>
          </p:nvPr>
        </p:nvSpPr>
        <p:spPr/>
        <p:txBody>
          <a:bodyPr/>
          <a:lstStyle/>
          <a:p>
            <a:fld id="{16C5AC08-0ACD-404A-9C9F-AB39E786C34A}" type="slidenum">
              <a:rPr lang="en-GB"/>
              <a:t>51</a:t>
            </a:fld>
            <a:endParaRPr lang="en-GB"/>
          </a:p>
        </p:txBody>
      </p:sp>
      <p:sp>
        <p:nvSpPr>
          <p:cNvPr id="6" name="Text Placeholder 5">
            <a:extLst>
              <a:ext uri="{FF2B5EF4-FFF2-40B4-BE49-F238E27FC236}">
                <a16:creationId xmlns:a16="http://schemas.microsoft.com/office/drawing/2014/main" id="{42CDB9F7-7118-094D-2840-84BF303995F4}"/>
              </a:ext>
            </a:extLst>
          </p:cNvPr>
          <p:cNvSpPr>
            <a:spLocks noGrp="1"/>
          </p:cNvSpPr>
          <p:nvPr>
            <p:ph type="body" sz="quarter" idx="13"/>
          </p:nvPr>
        </p:nvSpPr>
        <p:spPr/>
        <p:txBody>
          <a:bodyPr/>
          <a:lstStyle/>
          <a:p>
            <a:r>
              <a:rPr lang="en-US" dirty="0"/>
              <a:t>Why do some projects fail?</a:t>
            </a:r>
          </a:p>
        </p:txBody>
      </p:sp>
      <p:sp>
        <p:nvSpPr>
          <p:cNvPr id="10" name="Rectangle 9">
            <a:extLst>
              <a:ext uri="{FF2B5EF4-FFF2-40B4-BE49-F238E27FC236}">
                <a16:creationId xmlns:a16="http://schemas.microsoft.com/office/drawing/2014/main" id="{3F9771B5-EDB9-16C9-A28D-62EF3C57E293}"/>
              </a:ext>
            </a:extLst>
          </p:cNvPr>
          <p:cNvSpPr/>
          <p:nvPr/>
        </p:nvSpPr>
        <p:spPr>
          <a:xfrm>
            <a:off x="1077913" y="6619875"/>
            <a:ext cx="10872787" cy="238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TextBox 8">
            <a:extLst>
              <a:ext uri="{FF2B5EF4-FFF2-40B4-BE49-F238E27FC236}">
                <a16:creationId xmlns:a16="http://schemas.microsoft.com/office/drawing/2014/main" id="{DBF34FC6-C3E2-ADE7-089F-150522A64A8A}"/>
              </a:ext>
            </a:extLst>
          </p:cNvPr>
          <p:cNvSpPr txBox="1"/>
          <p:nvPr/>
        </p:nvSpPr>
        <p:spPr>
          <a:xfrm>
            <a:off x="6574221" y="6355090"/>
            <a:ext cx="5465675" cy="253916"/>
          </a:xfrm>
          <a:prstGeom prst="rect">
            <a:avLst/>
          </a:prstGeom>
          <a:noFill/>
        </p:spPr>
        <p:txBody>
          <a:bodyPr wrap="square">
            <a:spAutoFit/>
          </a:bodyPr>
          <a:lstStyle/>
          <a:p>
            <a:pPr algn="r"/>
            <a:r>
              <a:rPr lang="en-GB" sz="1050" dirty="0">
                <a:latin typeface="DM Sans" pitchFamily="2" charset="77"/>
                <a:hlinkClick r:id="rId4"/>
              </a:rPr>
              <a:t>soniasparkles.com</a:t>
            </a:r>
            <a:endParaRPr lang="en-GB" sz="1050" dirty="0">
              <a:latin typeface="DM Sans" pitchFamily="2" charset="77"/>
            </a:endParaRPr>
          </a:p>
        </p:txBody>
      </p:sp>
      <p:sp>
        <p:nvSpPr>
          <p:cNvPr id="11" name="Rectangle 10">
            <a:extLst>
              <a:ext uri="{FF2B5EF4-FFF2-40B4-BE49-F238E27FC236}">
                <a16:creationId xmlns:a16="http://schemas.microsoft.com/office/drawing/2014/main" id="{5C11CFE2-7D4F-1376-C156-818811B10BA8}"/>
              </a:ext>
            </a:extLst>
          </p:cNvPr>
          <p:cNvSpPr/>
          <p:nvPr/>
        </p:nvSpPr>
        <p:spPr>
          <a:xfrm>
            <a:off x="1077913" y="0"/>
            <a:ext cx="10872787" cy="13779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9E7F4B6D-32FC-E919-867A-682713239D2F}"/>
              </a:ext>
            </a:extLst>
          </p:cNvPr>
          <p:cNvSpPr>
            <a:spLocks noGrp="1"/>
          </p:cNvSpPr>
          <p:nvPr>
            <p:ph type="title"/>
          </p:nvPr>
        </p:nvSpPr>
        <p:spPr/>
        <p:txBody>
          <a:bodyPr/>
          <a:lstStyle/>
          <a:p>
            <a:r>
              <a:rPr lang="en-US"/>
              <a:t>Why do some projects fail?</a:t>
            </a:r>
          </a:p>
        </p:txBody>
      </p:sp>
    </p:spTree>
    <p:extLst>
      <p:ext uri="{BB962C8B-B14F-4D97-AF65-F5344CB8AC3E}">
        <p14:creationId xmlns:p14="http://schemas.microsoft.com/office/powerpoint/2010/main" val="394247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6.25E-7 3.7037E-7 L 6.25E-7 -0.76319 " pathEditMode="relative" rAng="0" ptsTypes="AA">
                                      <p:cBhvr>
                                        <p:cTn id="6" dur="2000" fill="hold"/>
                                        <p:tgtEl>
                                          <p:spTgt spid="7"/>
                                        </p:tgtEl>
                                        <p:attrNameLst>
                                          <p:attrName>ppt_x</p:attrName>
                                          <p:attrName>ppt_y</p:attrName>
                                        </p:attrNameLst>
                                      </p:cBhvr>
                                      <p:rCtr x="0" y="-38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3">
            <a:extLst>
              <a:ext uri="{FF2B5EF4-FFF2-40B4-BE49-F238E27FC236}">
                <a16:creationId xmlns:a16="http://schemas.microsoft.com/office/drawing/2014/main" id="{4CE4323F-520D-1857-5372-531FA85C5C25}"/>
              </a:ext>
            </a:extLst>
          </p:cNvPr>
          <p:cNvSpPr/>
          <p:nvPr/>
        </p:nvSpPr>
        <p:spPr>
          <a:xfrm>
            <a:off x="1077913" y="1520825"/>
            <a:ext cx="3600000" cy="50958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Ins="180000" rtlCol="0" anchor="ctr"/>
          <a:lstStyle/>
          <a:p>
            <a:pPr algn="r"/>
            <a:r>
              <a:rPr lang="en-US" sz="9600" b="1">
                <a:latin typeface="DM Sans" pitchFamily="2" charset="77"/>
              </a:rPr>
              <a:t>1</a:t>
            </a:r>
          </a:p>
        </p:txBody>
      </p:sp>
      <p:sp>
        <p:nvSpPr>
          <p:cNvPr id="2" name="Title 1">
            <a:extLst>
              <a:ext uri="{FF2B5EF4-FFF2-40B4-BE49-F238E27FC236}">
                <a16:creationId xmlns:a16="http://schemas.microsoft.com/office/drawing/2014/main" id="{BA838514-A843-F8B3-EC14-BFD7684F2E5F}"/>
              </a:ext>
            </a:extLst>
          </p:cNvPr>
          <p:cNvSpPr>
            <a:spLocks noGrp="1"/>
          </p:cNvSpPr>
          <p:nvPr>
            <p:ph type="title"/>
          </p:nvPr>
        </p:nvSpPr>
        <p:spPr/>
        <p:txBody>
          <a:bodyPr/>
          <a:lstStyle/>
          <a:p>
            <a:r>
              <a:rPr lang="en-US"/>
              <a:t>What proportion of changes last?</a:t>
            </a:r>
          </a:p>
        </p:txBody>
      </p:sp>
      <p:sp>
        <p:nvSpPr>
          <p:cNvPr id="4" name="Footer Placeholder 3">
            <a:extLst>
              <a:ext uri="{FF2B5EF4-FFF2-40B4-BE49-F238E27FC236}">
                <a16:creationId xmlns:a16="http://schemas.microsoft.com/office/drawing/2014/main" id="{63234C63-6911-59CB-421F-1ADFA483F119}"/>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4E8DDEF7-69A4-2CFE-4441-BA3576DD7E54}"/>
              </a:ext>
            </a:extLst>
          </p:cNvPr>
          <p:cNvSpPr>
            <a:spLocks noGrp="1"/>
          </p:cNvSpPr>
          <p:nvPr>
            <p:ph type="sldNum" sz="quarter" idx="12"/>
          </p:nvPr>
        </p:nvSpPr>
        <p:spPr/>
        <p:txBody>
          <a:bodyPr/>
          <a:lstStyle/>
          <a:p>
            <a:fld id="{16C5AC08-0ACD-404A-9C9F-AB39E786C34A}" type="slidenum">
              <a:rPr lang="en-GB"/>
              <a:t>52</a:t>
            </a:fld>
            <a:endParaRPr lang="en-GB"/>
          </a:p>
        </p:txBody>
      </p:sp>
      <p:sp>
        <p:nvSpPr>
          <p:cNvPr id="6" name="Text Placeholder 5">
            <a:extLst>
              <a:ext uri="{FF2B5EF4-FFF2-40B4-BE49-F238E27FC236}">
                <a16:creationId xmlns:a16="http://schemas.microsoft.com/office/drawing/2014/main" id="{69C2A4C5-99A2-3D4B-BCE9-866759A1E165}"/>
              </a:ext>
            </a:extLst>
          </p:cNvPr>
          <p:cNvSpPr>
            <a:spLocks noGrp="1"/>
          </p:cNvSpPr>
          <p:nvPr>
            <p:ph type="body" sz="quarter" idx="13"/>
          </p:nvPr>
        </p:nvSpPr>
        <p:spPr/>
        <p:txBody>
          <a:bodyPr/>
          <a:lstStyle/>
          <a:p>
            <a:r>
              <a:rPr lang="en-US"/>
              <a:t>What proportion of changes last?</a:t>
            </a:r>
          </a:p>
        </p:txBody>
      </p:sp>
      <p:sp>
        <p:nvSpPr>
          <p:cNvPr id="9" name="1/3 cover">
            <a:extLst>
              <a:ext uri="{FF2B5EF4-FFF2-40B4-BE49-F238E27FC236}">
                <a16:creationId xmlns:a16="http://schemas.microsoft.com/office/drawing/2014/main" id="{F99B6DA3-0B00-0A53-4C7A-71222B5ED93A}"/>
              </a:ext>
            </a:extLst>
          </p:cNvPr>
          <p:cNvSpPr/>
          <p:nvPr/>
        </p:nvSpPr>
        <p:spPr>
          <a:xfrm>
            <a:off x="1077912" y="1520825"/>
            <a:ext cx="3599999" cy="50958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2/3">
            <a:extLst>
              <a:ext uri="{FF2B5EF4-FFF2-40B4-BE49-F238E27FC236}">
                <a16:creationId xmlns:a16="http://schemas.microsoft.com/office/drawing/2014/main" id="{169D1CF8-BF81-1D82-4DB1-E787A4806D0F}"/>
              </a:ext>
            </a:extLst>
          </p:cNvPr>
          <p:cNvSpPr/>
          <p:nvPr/>
        </p:nvSpPr>
        <p:spPr>
          <a:xfrm>
            <a:off x="4677912" y="1520825"/>
            <a:ext cx="7272787" cy="50958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600" b="1">
                <a:latin typeface="DM Sans" pitchFamily="2" charset="77"/>
              </a:rPr>
              <a:t> </a:t>
            </a:r>
            <a:r>
              <a:rPr lang="en-US" sz="9600" b="1">
                <a:solidFill>
                  <a:schemeClr val="accent2"/>
                </a:solidFill>
                <a:latin typeface="DM Sans" pitchFamily="2" charset="77"/>
              </a:rPr>
              <a:t>in 3</a:t>
            </a:r>
          </a:p>
        </p:txBody>
      </p:sp>
      <p:sp>
        <p:nvSpPr>
          <p:cNvPr id="12" name="2/3 mask">
            <a:extLst>
              <a:ext uri="{FF2B5EF4-FFF2-40B4-BE49-F238E27FC236}">
                <a16:creationId xmlns:a16="http://schemas.microsoft.com/office/drawing/2014/main" id="{D6749912-06E7-9652-F819-62F1371A38A7}"/>
              </a:ext>
            </a:extLst>
          </p:cNvPr>
          <p:cNvSpPr/>
          <p:nvPr/>
        </p:nvSpPr>
        <p:spPr>
          <a:xfrm>
            <a:off x="4677912" y="1520825"/>
            <a:ext cx="7272787" cy="50958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0" name="Rectangle 9">
            <a:extLst>
              <a:ext uri="{FF2B5EF4-FFF2-40B4-BE49-F238E27FC236}">
                <a16:creationId xmlns:a16="http://schemas.microsoft.com/office/drawing/2014/main" id="{94BDA37A-7E3C-C62F-4CAB-EC365B857015}"/>
              </a:ext>
            </a:extLst>
          </p:cNvPr>
          <p:cNvSpPr/>
          <p:nvPr/>
        </p:nvSpPr>
        <p:spPr>
          <a:xfrm>
            <a:off x="11950700" y="1520825"/>
            <a:ext cx="241300" cy="50958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TextBox 10">
            <a:extLst>
              <a:ext uri="{FF2B5EF4-FFF2-40B4-BE49-F238E27FC236}">
                <a16:creationId xmlns:a16="http://schemas.microsoft.com/office/drawing/2014/main" id="{210AB5AD-09D4-CD09-158A-D468D1A86994}"/>
              </a:ext>
            </a:extLst>
          </p:cNvPr>
          <p:cNvSpPr txBox="1"/>
          <p:nvPr/>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pic>
        <p:nvPicPr>
          <p:cNvPr id="3" name="Picture 2">
            <a:extLst>
              <a:ext uri="{FF2B5EF4-FFF2-40B4-BE49-F238E27FC236}">
                <a16:creationId xmlns:a16="http://schemas.microsoft.com/office/drawing/2014/main" id="{4E998DED-D0B2-EF1E-94CE-96576A465F08}"/>
              </a:ext>
            </a:extLst>
          </p:cNvPr>
          <p:cNvPicPr>
            <a:picLocks noChangeAspect="1"/>
          </p:cNvPicPr>
          <p:nvPr/>
        </p:nvPicPr>
        <p:blipFill>
          <a:blip r:embed="rId3"/>
          <a:stretch>
            <a:fillRect/>
          </a:stretch>
        </p:blipFill>
        <p:spPr>
          <a:xfrm>
            <a:off x="5879306" y="3441700"/>
            <a:ext cx="1270000" cy="1270000"/>
          </a:xfrm>
          <a:prstGeom prst="rect">
            <a:avLst/>
          </a:prstGeom>
        </p:spPr>
      </p:pic>
      <p:sp>
        <p:nvSpPr>
          <p:cNvPr id="13" name="TextBox 12">
            <a:extLst>
              <a:ext uri="{FF2B5EF4-FFF2-40B4-BE49-F238E27FC236}">
                <a16:creationId xmlns:a16="http://schemas.microsoft.com/office/drawing/2014/main" id="{1FFA31D3-F234-9A4A-C581-C6FDE43BCE85}"/>
              </a:ext>
            </a:extLst>
          </p:cNvPr>
          <p:cNvSpPr txBox="1"/>
          <p:nvPr/>
        </p:nvSpPr>
        <p:spPr>
          <a:xfrm>
            <a:off x="8620125" y="6280919"/>
            <a:ext cx="3419771" cy="415498"/>
          </a:xfrm>
          <a:prstGeom prst="rect">
            <a:avLst/>
          </a:prstGeom>
          <a:noFill/>
        </p:spPr>
        <p:txBody>
          <a:bodyPr wrap="square">
            <a:spAutoFit/>
          </a:bodyPr>
          <a:lstStyle/>
          <a:p>
            <a:pPr algn="r"/>
            <a:r>
              <a:rPr lang="en-GB" sz="1050" b="1" dirty="0">
                <a:latin typeface="DM Sans" pitchFamily="2" charset="77"/>
              </a:rPr>
              <a:t>Sources:</a:t>
            </a:r>
            <a:r>
              <a:rPr lang="en-GB" sz="1050" dirty="0">
                <a:latin typeface="DM Sans" pitchFamily="2" charset="77"/>
              </a:rPr>
              <a:t> </a:t>
            </a:r>
            <a:r>
              <a:rPr lang="en-GB" sz="1050" dirty="0" err="1">
                <a:latin typeface="DM Sans" pitchFamily="2" charset="77"/>
              </a:rPr>
              <a:t>Ivers</a:t>
            </a:r>
            <a:r>
              <a:rPr lang="en-GB" sz="1050" dirty="0">
                <a:latin typeface="DM Sans" pitchFamily="2" charset="77"/>
              </a:rPr>
              <a:t> et al (2014); Beer and </a:t>
            </a:r>
            <a:r>
              <a:rPr lang="en-GB" sz="1050" dirty="0" err="1">
                <a:latin typeface="DM Sans" pitchFamily="2" charset="77"/>
              </a:rPr>
              <a:t>Nohria</a:t>
            </a:r>
            <a:r>
              <a:rPr lang="en-GB" sz="1050" dirty="0">
                <a:latin typeface="DM Sans" pitchFamily="2" charset="77"/>
              </a:rPr>
              <a:t> (2000); Stephani et al (2020); Knudsen et al (2019)</a:t>
            </a:r>
          </a:p>
        </p:txBody>
      </p:sp>
    </p:spTree>
    <p:extLst>
      <p:ext uri="{BB962C8B-B14F-4D97-AF65-F5344CB8AC3E}">
        <p14:creationId xmlns:p14="http://schemas.microsoft.com/office/powerpoint/2010/main" val="9340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29167E-6 2.96296E-6 L 0.38216 2.96296E-6 " pathEditMode="relative" rAng="0" ptsTypes="AA">
                                      <p:cBhvr>
                                        <p:cTn id="6" dur="2000" fill="hold"/>
                                        <p:tgtEl>
                                          <p:spTgt spid="9"/>
                                        </p:tgtEl>
                                        <p:attrNameLst>
                                          <p:attrName>ppt_x</p:attrName>
                                          <p:attrName>ppt_y</p:attrName>
                                        </p:attrNameLst>
                                      </p:cBhvr>
                                      <p:rCtr x="19102"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12"/>
                                        </p:tgtEl>
                                        <p:attrNameLst>
                                          <p:attrName>ppt_x</p:attrName>
                                          <p:attrName>ppt_y</p:attrName>
                                        </p:attrNameLst>
                                      </p:cBhvr>
                                    </p:animMotion>
                                  </p:childTnLst>
                                </p:cTn>
                              </p:par>
                              <p:par>
                                <p:cTn id="9" presetID="22" presetClass="exit" presetSubtype="8" fill="hold" nodeType="withEffect">
                                  <p:stCondLst>
                                    <p:cond delay="200"/>
                                  </p:stCondLst>
                                  <p:childTnLst>
                                    <p:animEffect transition="out" filter="wipe(left)">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56C781-5EAA-8758-66C0-7B0712A97A5F}"/>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94C15FB4-5F13-7675-0AE3-4601720D5F4E}"/>
              </a:ext>
            </a:extLst>
          </p:cNvPr>
          <p:cNvSpPr>
            <a:spLocks noGrp="1"/>
          </p:cNvSpPr>
          <p:nvPr>
            <p:ph type="sldNum" sz="quarter" idx="12"/>
          </p:nvPr>
        </p:nvSpPr>
        <p:spPr/>
        <p:txBody>
          <a:bodyPr/>
          <a:lstStyle/>
          <a:p>
            <a:fld id="{16C5AC08-0ACD-404A-9C9F-AB39E786C34A}" type="slidenum">
              <a:rPr lang="en-GB"/>
              <a:t>53</a:t>
            </a:fld>
            <a:endParaRPr lang="en-GB"/>
          </a:p>
        </p:txBody>
      </p:sp>
      <p:sp>
        <p:nvSpPr>
          <p:cNvPr id="6" name="Text Placeholder 5">
            <a:extLst>
              <a:ext uri="{FF2B5EF4-FFF2-40B4-BE49-F238E27FC236}">
                <a16:creationId xmlns:a16="http://schemas.microsoft.com/office/drawing/2014/main" id="{47B18C32-435E-49CC-944E-06E9C1CA0E2D}"/>
              </a:ext>
            </a:extLst>
          </p:cNvPr>
          <p:cNvSpPr>
            <a:spLocks noGrp="1"/>
          </p:cNvSpPr>
          <p:nvPr>
            <p:ph type="body" sz="quarter" idx="13"/>
          </p:nvPr>
        </p:nvSpPr>
        <p:spPr/>
        <p:txBody>
          <a:bodyPr/>
          <a:lstStyle/>
          <a:p>
            <a:r>
              <a:rPr lang="en-US" dirty="0"/>
              <a:t>Selecting changes</a:t>
            </a:r>
          </a:p>
        </p:txBody>
      </p:sp>
      <p:grpSp>
        <p:nvGrpSpPr>
          <p:cNvPr id="8" name="Group 7">
            <a:extLst>
              <a:ext uri="{FF2B5EF4-FFF2-40B4-BE49-F238E27FC236}">
                <a16:creationId xmlns:a16="http://schemas.microsoft.com/office/drawing/2014/main" id="{7FF1976B-AB81-708D-82F4-BE272E8C70EB}"/>
              </a:ext>
            </a:extLst>
          </p:cNvPr>
          <p:cNvGrpSpPr/>
          <p:nvPr/>
        </p:nvGrpSpPr>
        <p:grpSpPr>
          <a:xfrm>
            <a:off x="1535342" y="2850573"/>
            <a:ext cx="2452254" cy="2452254"/>
            <a:chOff x="5299364" y="3691948"/>
            <a:chExt cx="2452254" cy="2452254"/>
          </a:xfrm>
        </p:grpSpPr>
        <p:sp>
          <p:nvSpPr>
            <p:cNvPr id="9" name="Oval 8">
              <a:extLst>
                <a:ext uri="{FF2B5EF4-FFF2-40B4-BE49-F238E27FC236}">
                  <a16:creationId xmlns:a16="http://schemas.microsoft.com/office/drawing/2014/main" id="{FD0A12E8-29A1-5389-CBCE-DCDDEA74C322}"/>
                </a:ext>
              </a:extLst>
            </p:cNvPr>
            <p:cNvSpPr/>
            <p:nvPr/>
          </p:nvSpPr>
          <p:spPr>
            <a:xfrm>
              <a:off x="5299364" y="3691948"/>
              <a:ext cx="2452254" cy="2452254"/>
            </a:xfrm>
            <a:prstGeom prst="ellipse">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10" name="Group 9">
              <a:extLst>
                <a:ext uri="{FF2B5EF4-FFF2-40B4-BE49-F238E27FC236}">
                  <a16:creationId xmlns:a16="http://schemas.microsoft.com/office/drawing/2014/main" id="{D449D3FB-B4D2-6BB5-217E-4CC76065409C}"/>
                </a:ext>
              </a:extLst>
            </p:cNvPr>
            <p:cNvGrpSpPr/>
            <p:nvPr/>
          </p:nvGrpSpPr>
          <p:grpSpPr>
            <a:xfrm>
              <a:off x="7134200" y="3807282"/>
              <a:ext cx="277918" cy="269418"/>
              <a:chOff x="8125561" y="4011046"/>
              <a:chExt cx="621226" cy="602229"/>
            </a:xfrm>
          </p:grpSpPr>
          <p:cxnSp>
            <p:nvCxnSpPr>
              <p:cNvPr id="14" name="Straight Connector 13">
                <a:extLst>
                  <a:ext uri="{FF2B5EF4-FFF2-40B4-BE49-F238E27FC236}">
                    <a16:creationId xmlns:a16="http://schemas.microsoft.com/office/drawing/2014/main" id="{CB5DB38C-A6E4-4BA7-BEAB-13990CCDCDBF}"/>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52627F-1DD9-FEF7-0E94-6D9F89C902B2}"/>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B94ED739-7E2A-BDBF-0A4A-33B5AB83A353}"/>
                </a:ext>
              </a:extLst>
            </p:cNvPr>
            <p:cNvGrpSpPr/>
            <p:nvPr/>
          </p:nvGrpSpPr>
          <p:grpSpPr>
            <a:xfrm rot="10800000">
              <a:off x="5565915" y="5707227"/>
              <a:ext cx="277918" cy="269418"/>
              <a:chOff x="8125561" y="4011046"/>
              <a:chExt cx="621226" cy="602229"/>
            </a:xfrm>
          </p:grpSpPr>
          <p:cxnSp>
            <p:nvCxnSpPr>
              <p:cNvPr id="12" name="Straight Connector 11">
                <a:extLst>
                  <a:ext uri="{FF2B5EF4-FFF2-40B4-BE49-F238E27FC236}">
                    <a16:creationId xmlns:a16="http://schemas.microsoft.com/office/drawing/2014/main" id="{7B9EE8E3-C5B3-E5DF-4A05-076F20BFF6A2}"/>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D04BDC-F00B-6E36-29F0-7FC73C5FB653}"/>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16" name="Connector 15">
            <a:extLst>
              <a:ext uri="{FF2B5EF4-FFF2-40B4-BE49-F238E27FC236}">
                <a16:creationId xmlns:a16="http://schemas.microsoft.com/office/drawing/2014/main" id="{D395F61C-8E7D-4C22-3CF5-83FDD5EFC291}"/>
              </a:ext>
            </a:extLst>
          </p:cNvPr>
          <p:cNvSpPr/>
          <p:nvPr/>
        </p:nvSpPr>
        <p:spPr>
          <a:xfrm>
            <a:off x="1427983" y="3994771"/>
            <a:ext cx="2670482" cy="267048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7" name="Rectangle 16">
            <a:extLst>
              <a:ext uri="{FF2B5EF4-FFF2-40B4-BE49-F238E27FC236}">
                <a16:creationId xmlns:a16="http://schemas.microsoft.com/office/drawing/2014/main" id="{9F627C10-1863-A984-5A13-12B5A22CD938}"/>
              </a:ext>
            </a:extLst>
          </p:cNvPr>
          <p:cNvSpPr/>
          <p:nvPr/>
        </p:nvSpPr>
        <p:spPr>
          <a:xfrm>
            <a:off x="1077914" y="2013877"/>
            <a:ext cx="3330575" cy="169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18" name="Group 17">
            <a:extLst>
              <a:ext uri="{FF2B5EF4-FFF2-40B4-BE49-F238E27FC236}">
                <a16:creationId xmlns:a16="http://schemas.microsoft.com/office/drawing/2014/main" id="{9A7C60E7-BA6B-4174-65C0-97647338EC9C}"/>
              </a:ext>
            </a:extLst>
          </p:cNvPr>
          <p:cNvGrpSpPr/>
          <p:nvPr/>
        </p:nvGrpSpPr>
        <p:grpSpPr>
          <a:xfrm>
            <a:off x="1529053" y="4103885"/>
            <a:ext cx="2452254" cy="2452254"/>
            <a:chOff x="5299364" y="3691948"/>
            <a:chExt cx="2452254" cy="2452254"/>
          </a:xfrm>
        </p:grpSpPr>
        <p:sp>
          <p:nvSpPr>
            <p:cNvPr id="19" name="Oval 18">
              <a:extLst>
                <a:ext uri="{FF2B5EF4-FFF2-40B4-BE49-F238E27FC236}">
                  <a16:creationId xmlns:a16="http://schemas.microsoft.com/office/drawing/2014/main" id="{96D55ACF-DE13-0798-00BE-C0244B762807}"/>
                </a:ext>
              </a:extLst>
            </p:cNvPr>
            <p:cNvSpPr/>
            <p:nvPr/>
          </p:nvSpPr>
          <p:spPr>
            <a:xfrm>
              <a:off x="5299364" y="3691948"/>
              <a:ext cx="2452254" cy="2452254"/>
            </a:xfrm>
            <a:prstGeom prst="ellipse">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20" name="Group 19">
              <a:extLst>
                <a:ext uri="{FF2B5EF4-FFF2-40B4-BE49-F238E27FC236}">
                  <a16:creationId xmlns:a16="http://schemas.microsoft.com/office/drawing/2014/main" id="{2FDDD448-3FFD-E3FA-8178-F2C1B86F0B66}"/>
                </a:ext>
              </a:extLst>
            </p:cNvPr>
            <p:cNvGrpSpPr/>
            <p:nvPr/>
          </p:nvGrpSpPr>
          <p:grpSpPr>
            <a:xfrm>
              <a:off x="7134200" y="3807282"/>
              <a:ext cx="277918" cy="269418"/>
              <a:chOff x="8125561" y="4011046"/>
              <a:chExt cx="621226" cy="602229"/>
            </a:xfrm>
          </p:grpSpPr>
          <p:cxnSp>
            <p:nvCxnSpPr>
              <p:cNvPr id="24" name="Straight Connector 23">
                <a:extLst>
                  <a:ext uri="{FF2B5EF4-FFF2-40B4-BE49-F238E27FC236}">
                    <a16:creationId xmlns:a16="http://schemas.microsoft.com/office/drawing/2014/main" id="{C78413FD-5BB5-EBB8-41F9-8C85C14EC816}"/>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AD31A14-D079-96FF-C9C0-5FF448A359B0}"/>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279F5C1-AFB9-C214-A27A-8F9885308295}"/>
                </a:ext>
              </a:extLst>
            </p:cNvPr>
            <p:cNvGrpSpPr/>
            <p:nvPr/>
          </p:nvGrpSpPr>
          <p:grpSpPr>
            <a:xfrm rot="10800000">
              <a:off x="5565915" y="5707227"/>
              <a:ext cx="277918" cy="269418"/>
              <a:chOff x="8125561" y="4011046"/>
              <a:chExt cx="621226" cy="602229"/>
            </a:xfrm>
          </p:grpSpPr>
          <p:cxnSp>
            <p:nvCxnSpPr>
              <p:cNvPr id="22" name="Straight Connector 21">
                <a:extLst>
                  <a:ext uri="{FF2B5EF4-FFF2-40B4-BE49-F238E27FC236}">
                    <a16:creationId xmlns:a16="http://schemas.microsoft.com/office/drawing/2014/main" id="{F1D214CE-DB72-6B38-E129-1F066DAF55E2}"/>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FB77DD-1594-D2FC-9E8F-73F7D3B26371}"/>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6" name="Content Placeholder 2">
            <a:extLst>
              <a:ext uri="{FF2B5EF4-FFF2-40B4-BE49-F238E27FC236}">
                <a16:creationId xmlns:a16="http://schemas.microsoft.com/office/drawing/2014/main" id="{0CD28FB3-B63E-327B-B3E2-C6CF5D69D18E}"/>
              </a:ext>
            </a:extLst>
          </p:cNvPr>
          <p:cNvSpPr>
            <a:spLocks noGrp="1"/>
          </p:cNvSpPr>
          <p:nvPr>
            <p:ph idx="1"/>
          </p:nvPr>
        </p:nvSpPr>
        <p:spPr>
          <a:xfrm>
            <a:off x="1077914" y="1520825"/>
            <a:ext cx="3332162" cy="327853"/>
          </a:xfrm>
        </p:spPr>
        <p:txBody>
          <a:bodyPr/>
          <a:lstStyle/>
          <a:p>
            <a:pPr lvl="4"/>
            <a:r>
              <a:rPr lang="en-US" b="1" dirty="0"/>
              <a:t>Model for Improvement</a:t>
            </a:r>
          </a:p>
        </p:txBody>
      </p:sp>
      <p:sp>
        <p:nvSpPr>
          <p:cNvPr id="28" name="Content Placeholder 8">
            <a:extLst>
              <a:ext uri="{FF2B5EF4-FFF2-40B4-BE49-F238E27FC236}">
                <a16:creationId xmlns:a16="http://schemas.microsoft.com/office/drawing/2014/main" id="{8BDA186F-E452-7737-5E7A-6F249F134C1C}"/>
              </a:ext>
            </a:extLst>
          </p:cNvPr>
          <p:cNvSpPr txBox="1">
            <a:spLocks/>
          </p:cNvSpPr>
          <p:nvPr/>
        </p:nvSpPr>
        <p:spPr>
          <a:xfrm>
            <a:off x="1077913" y="1932763"/>
            <a:ext cx="3330575" cy="531195"/>
          </a:xfrm>
          <a:prstGeom prst="roundRect">
            <a:avLst>
              <a:gd name="adj" fmla="val 5721"/>
            </a:avLst>
          </a:prstGeom>
          <a:solidFill>
            <a:schemeClr val="accent1"/>
          </a:solid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What are we trying to accomplish?</a:t>
            </a:r>
          </a:p>
        </p:txBody>
      </p:sp>
      <p:sp>
        <p:nvSpPr>
          <p:cNvPr id="29" name="Content Placeholder 8">
            <a:extLst>
              <a:ext uri="{FF2B5EF4-FFF2-40B4-BE49-F238E27FC236}">
                <a16:creationId xmlns:a16="http://schemas.microsoft.com/office/drawing/2014/main" id="{ED05AA3B-6482-3084-D6F3-5B34DD38596B}"/>
              </a:ext>
            </a:extLst>
          </p:cNvPr>
          <p:cNvSpPr txBox="1">
            <a:spLocks/>
          </p:cNvSpPr>
          <p:nvPr/>
        </p:nvSpPr>
        <p:spPr>
          <a:xfrm>
            <a:off x="1077913" y="2516477"/>
            <a:ext cx="3330575" cy="531195"/>
          </a:xfrm>
          <a:prstGeom prst="roundRect">
            <a:avLst>
              <a:gd name="adj" fmla="val 5721"/>
            </a:avLst>
          </a:prstGeom>
          <a:solidFill>
            <a:schemeClr val="accent1"/>
          </a:solid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How will we know that a change is an improvement?</a:t>
            </a:r>
          </a:p>
        </p:txBody>
      </p:sp>
      <p:sp>
        <p:nvSpPr>
          <p:cNvPr id="31" name="Content Placeholder 8">
            <a:extLst>
              <a:ext uri="{FF2B5EF4-FFF2-40B4-BE49-F238E27FC236}">
                <a16:creationId xmlns:a16="http://schemas.microsoft.com/office/drawing/2014/main" id="{CC8135C1-B3AC-B676-9528-E41437BD56C1}"/>
              </a:ext>
            </a:extLst>
          </p:cNvPr>
          <p:cNvSpPr txBox="1">
            <a:spLocks/>
          </p:cNvSpPr>
          <p:nvPr/>
        </p:nvSpPr>
        <p:spPr>
          <a:xfrm>
            <a:off x="1570616" y="4488637"/>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Act</a:t>
            </a:r>
          </a:p>
        </p:txBody>
      </p:sp>
      <p:sp>
        <p:nvSpPr>
          <p:cNvPr id="32" name="Content Placeholder 8">
            <a:extLst>
              <a:ext uri="{FF2B5EF4-FFF2-40B4-BE49-F238E27FC236}">
                <a16:creationId xmlns:a16="http://schemas.microsoft.com/office/drawing/2014/main" id="{72C609D6-704B-C2C7-C768-C1BAFEEB780A}"/>
              </a:ext>
            </a:extLst>
          </p:cNvPr>
          <p:cNvSpPr txBox="1">
            <a:spLocks/>
          </p:cNvSpPr>
          <p:nvPr/>
        </p:nvSpPr>
        <p:spPr>
          <a:xfrm>
            <a:off x="2734770" y="4488637"/>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Plan</a:t>
            </a:r>
          </a:p>
        </p:txBody>
      </p:sp>
      <p:sp>
        <p:nvSpPr>
          <p:cNvPr id="33" name="Content Placeholder 8">
            <a:extLst>
              <a:ext uri="{FF2B5EF4-FFF2-40B4-BE49-F238E27FC236}">
                <a16:creationId xmlns:a16="http://schemas.microsoft.com/office/drawing/2014/main" id="{26F8EEC6-E899-B616-0C21-783E8D555FE1}"/>
              </a:ext>
            </a:extLst>
          </p:cNvPr>
          <p:cNvSpPr txBox="1">
            <a:spLocks/>
          </p:cNvSpPr>
          <p:nvPr/>
        </p:nvSpPr>
        <p:spPr>
          <a:xfrm>
            <a:off x="1570616" y="5353105"/>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Study</a:t>
            </a:r>
          </a:p>
        </p:txBody>
      </p:sp>
      <p:sp>
        <p:nvSpPr>
          <p:cNvPr id="34" name="Content Placeholder 8">
            <a:extLst>
              <a:ext uri="{FF2B5EF4-FFF2-40B4-BE49-F238E27FC236}">
                <a16:creationId xmlns:a16="http://schemas.microsoft.com/office/drawing/2014/main" id="{D72A5FC3-639E-A5D3-6613-183AE2EEFE18}"/>
              </a:ext>
            </a:extLst>
          </p:cNvPr>
          <p:cNvSpPr txBox="1">
            <a:spLocks/>
          </p:cNvSpPr>
          <p:nvPr/>
        </p:nvSpPr>
        <p:spPr>
          <a:xfrm>
            <a:off x="2734770" y="5353105"/>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Do</a:t>
            </a:r>
          </a:p>
        </p:txBody>
      </p:sp>
      <p:cxnSp>
        <p:nvCxnSpPr>
          <p:cNvPr id="35" name="Straight Connector 34">
            <a:extLst>
              <a:ext uri="{FF2B5EF4-FFF2-40B4-BE49-F238E27FC236}">
                <a16:creationId xmlns:a16="http://schemas.microsoft.com/office/drawing/2014/main" id="{0593C461-FBCC-165F-2DBA-BE8545128008}"/>
              </a:ext>
            </a:extLst>
          </p:cNvPr>
          <p:cNvCxnSpPr>
            <a:stCxn id="33" idx="0"/>
            <a:endCxn id="34" idx="0"/>
          </p:cNvCxnSpPr>
          <p:nvPr/>
        </p:nvCxnSpPr>
        <p:spPr>
          <a:xfrm>
            <a:off x="2168094" y="5353105"/>
            <a:ext cx="1164154"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A68658D-087D-1351-EF41-EB7D094F1C6A}"/>
              </a:ext>
            </a:extLst>
          </p:cNvPr>
          <p:cNvCxnSpPr>
            <a:cxnSpLocks/>
          </p:cNvCxnSpPr>
          <p:nvPr/>
        </p:nvCxnSpPr>
        <p:spPr>
          <a:xfrm rot="5400000">
            <a:off x="2184467" y="5330012"/>
            <a:ext cx="1164154"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B27EA450-F589-B656-F1BA-9A43DFA99D71}"/>
              </a:ext>
            </a:extLst>
          </p:cNvPr>
          <p:cNvPicPr>
            <a:picLocks noChangeAspect="1"/>
          </p:cNvPicPr>
          <p:nvPr/>
        </p:nvPicPr>
        <p:blipFill>
          <a:blip r:embed="rId3"/>
          <a:srcRect/>
          <a:stretch/>
        </p:blipFill>
        <p:spPr>
          <a:xfrm>
            <a:off x="4878761" y="3994710"/>
            <a:ext cx="533400" cy="711200"/>
          </a:xfrm>
          <a:prstGeom prst="rect">
            <a:avLst/>
          </a:prstGeom>
        </p:spPr>
      </p:pic>
      <p:pic>
        <p:nvPicPr>
          <p:cNvPr id="38" name="Picture 37">
            <a:extLst>
              <a:ext uri="{FF2B5EF4-FFF2-40B4-BE49-F238E27FC236}">
                <a16:creationId xmlns:a16="http://schemas.microsoft.com/office/drawing/2014/main" id="{E3F22184-D3A4-3FB6-DFA0-73D8445459C4}"/>
              </a:ext>
            </a:extLst>
          </p:cNvPr>
          <p:cNvPicPr>
            <a:picLocks noChangeAspect="1"/>
          </p:cNvPicPr>
          <p:nvPr/>
        </p:nvPicPr>
        <p:blipFill>
          <a:blip r:embed="rId4"/>
          <a:srcRect/>
          <a:stretch/>
        </p:blipFill>
        <p:spPr>
          <a:xfrm>
            <a:off x="4669211" y="2899702"/>
            <a:ext cx="952500" cy="812800"/>
          </a:xfrm>
          <a:prstGeom prst="rect">
            <a:avLst/>
          </a:prstGeom>
        </p:spPr>
      </p:pic>
      <p:sp>
        <p:nvSpPr>
          <p:cNvPr id="39" name="Rectangle 38">
            <a:extLst>
              <a:ext uri="{FF2B5EF4-FFF2-40B4-BE49-F238E27FC236}">
                <a16:creationId xmlns:a16="http://schemas.microsoft.com/office/drawing/2014/main" id="{288B1E1D-A6B1-2A95-628F-6FEA56F9F859}"/>
              </a:ext>
            </a:extLst>
          </p:cNvPr>
          <p:cNvSpPr/>
          <p:nvPr/>
        </p:nvSpPr>
        <p:spPr>
          <a:xfrm>
            <a:off x="4878761" y="3994710"/>
            <a:ext cx="533400" cy="71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40" name="Picture 2">
            <a:extLst>
              <a:ext uri="{FF2B5EF4-FFF2-40B4-BE49-F238E27FC236}">
                <a16:creationId xmlns:a16="http://schemas.microsoft.com/office/drawing/2014/main" id="{ABEC3427-DB36-D908-0FDC-42E904E48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315" y="3208832"/>
            <a:ext cx="4698385" cy="343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a:extLst>
              <a:ext uri="{FF2B5EF4-FFF2-40B4-BE49-F238E27FC236}">
                <a16:creationId xmlns:a16="http://schemas.microsoft.com/office/drawing/2014/main" id="{03C63FDF-5843-AB99-8106-73499D9ABB7D}"/>
              </a:ext>
            </a:extLst>
          </p:cNvPr>
          <p:cNvSpPr/>
          <p:nvPr/>
        </p:nvSpPr>
        <p:spPr>
          <a:xfrm>
            <a:off x="7106097" y="1594771"/>
            <a:ext cx="4208016" cy="1215717"/>
          </a:xfrm>
          <a:prstGeom prst="rect">
            <a:avLst/>
          </a:prstGeom>
        </p:spPr>
        <p:txBody>
          <a:bodyPr wrap="square">
            <a:spAutoFit/>
          </a:bodyPr>
          <a:lstStyle/>
          <a:p>
            <a:pPr marL="134938" indent="-134938">
              <a:spcAft>
                <a:spcPts val="600"/>
              </a:spcAft>
            </a:pPr>
            <a:r>
              <a:rPr lang="en-GB">
                <a:solidFill>
                  <a:schemeClr val="accent4"/>
                </a:solidFill>
                <a:latin typeface="Petrona" pitchFamily="2" charset="77"/>
              </a:rPr>
              <a:t>“While all changes do not lead to improvement, all improvement requires change.”</a:t>
            </a:r>
          </a:p>
          <a:p>
            <a:pPr indent="134938">
              <a:spcAft>
                <a:spcPts val="600"/>
              </a:spcAft>
            </a:pPr>
            <a:r>
              <a:rPr lang="en-GB" sz="1400" b="1">
                <a:solidFill>
                  <a:schemeClr val="accent2"/>
                </a:solidFill>
                <a:latin typeface="DM Sans" pitchFamily="2" charset="77"/>
              </a:rPr>
              <a:t>- IHI</a:t>
            </a:r>
          </a:p>
        </p:txBody>
      </p:sp>
      <p:sp>
        <p:nvSpPr>
          <p:cNvPr id="43" name="Rectangle 42">
            <a:extLst>
              <a:ext uri="{FF2B5EF4-FFF2-40B4-BE49-F238E27FC236}">
                <a16:creationId xmlns:a16="http://schemas.microsoft.com/office/drawing/2014/main" id="{D5109166-68B8-C22E-7398-B44AEE755D85}"/>
              </a:ext>
            </a:extLst>
          </p:cNvPr>
          <p:cNvSpPr/>
          <p:nvPr/>
        </p:nvSpPr>
        <p:spPr>
          <a:xfrm>
            <a:off x="1077913" y="6940891"/>
            <a:ext cx="3332162" cy="6355655"/>
          </a:xfrm>
          <a:prstGeom prst="rect">
            <a:avLst/>
          </a:prstGeom>
          <a:gradFill>
            <a:gsLst>
              <a:gs pos="78000">
                <a:schemeClr val="bg1"/>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0" name="Content Placeholder 8">
            <a:extLst>
              <a:ext uri="{FF2B5EF4-FFF2-40B4-BE49-F238E27FC236}">
                <a16:creationId xmlns:a16="http://schemas.microsoft.com/office/drawing/2014/main" id="{DD6C5305-8A25-8E7B-FE52-42E28B0D3C57}"/>
              </a:ext>
            </a:extLst>
          </p:cNvPr>
          <p:cNvSpPr txBox="1">
            <a:spLocks/>
          </p:cNvSpPr>
          <p:nvPr/>
        </p:nvSpPr>
        <p:spPr>
          <a:xfrm>
            <a:off x="1077913" y="3100192"/>
            <a:ext cx="3330575" cy="531195"/>
          </a:xfrm>
          <a:prstGeom prst="roundRect">
            <a:avLst>
              <a:gd name="adj" fmla="val 5721"/>
            </a:avLst>
          </a:prstGeom>
          <a:solidFill>
            <a:schemeClr val="accent1"/>
          </a:solid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What change can we make that will result in improvement?</a:t>
            </a:r>
          </a:p>
        </p:txBody>
      </p:sp>
      <p:sp>
        <p:nvSpPr>
          <p:cNvPr id="2" name="Title 1">
            <a:extLst>
              <a:ext uri="{FF2B5EF4-FFF2-40B4-BE49-F238E27FC236}">
                <a16:creationId xmlns:a16="http://schemas.microsoft.com/office/drawing/2014/main" id="{2EDB9C43-21B8-3798-9129-FBB01BCFF5BF}"/>
              </a:ext>
            </a:extLst>
          </p:cNvPr>
          <p:cNvSpPr>
            <a:spLocks noGrp="1"/>
          </p:cNvSpPr>
          <p:nvPr>
            <p:ph type="title"/>
          </p:nvPr>
        </p:nvSpPr>
        <p:spPr/>
        <p:txBody>
          <a:bodyPr/>
          <a:lstStyle/>
          <a:p>
            <a:r>
              <a:rPr lang="en-US"/>
              <a:t>Selecting changes</a:t>
            </a:r>
          </a:p>
        </p:txBody>
      </p:sp>
    </p:spTree>
    <p:extLst>
      <p:ext uri="{BB962C8B-B14F-4D97-AF65-F5344CB8AC3E}">
        <p14:creationId xmlns:p14="http://schemas.microsoft.com/office/powerpoint/2010/main" val="20526111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10800000">
                                          <p:cBhvr>
                                            <p:cTn id="6" dur="3000" fill="hold"/>
                                            <p:tgtEl>
                                              <p:spTgt spid="18"/>
                                            </p:tgtEl>
                                            <p:attrNameLst>
                                              <p:attrName>r</p:attrName>
                                            </p:attrNameLst>
                                          </p:cBhvr>
                                        </p:animRot>
                                      </p:childTnLst>
                                    </p:cTn>
                                  </p:par>
                                  <p:par>
                                    <p:cTn id="7" presetID="8" presetClass="emph" presetSubtype="0" accel="50000" decel="50000" fill="hold" nodeType="withEffect">
                                      <p:stCondLst>
                                        <p:cond delay="0"/>
                                      </p:stCondLst>
                                      <p:childTnLst>
                                        <p:animRot by="13500000">
                                          <p:cBhvr>
                                            <p:cTn id="8" dur="3000" fill="hold"/>
                                            <p:tgtEl>
                                              <p:spTgt spid="8"/>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0"/>
                                            </p:tgtEl>
                                            <p:attrNameLst>
                                              <p:attrName>fillcolor</p:attrName>
                                            </p:attrNameLst>
                                          </p:cBhvr>
                                          <p:to>
                                            <a:schemeClr val="accent2"/>
                                          </p:to>
                                        </p:animClr>
                                        <p:set>
                                          <p:cBhvr>
                                            <p:cTn id="13" dur="2000" fill="hold"/>
                                            <p:tgtEl>
                                              <p:spTgt spid="30"/>
                                            </p:tgtEl>
                                            <p:attrNameLst>
                                              <p:attrName>fill.type</p:attrName>
                                            </p:attrNameLst>
                                          </p:cBhvr>
                                          <p:to>
                                            <p:strVal val="solid"/>
                                          </p:to>
                                        </p:set>
                                        <p:set>
                                          <p:cBhvr>
                                            <p:cTn id="14" dur="2000" fill="hold"/>
                                            <p:tgtEl>
                                              <p:spTgt spid="30"/>
                                            </p:tgtEl>
                                            <p:attrNameLst>
                                              <p:attrName>fill.on</p:attrName>
                                            </p:attrNameLst>
                                          </p:cBhvr>
                                          <p:to>
                                            <p:strVal val="true"/>
                                          </p:to>
                                        </p:set>
                                      </p:childTnLst>
                                    </p:cTn>
                                  </p:par>
                                  <p:par>
                                    <p:cTn id="15" presetID="64" presetClass="path" presetSubtype="0" accel="50000" decel="50000" fill="hold" grpId="0" nodeType="withEffect">
                                      <p:stCondLst>
                                        <p:cond delay="0"/>
                                      </p:stCondLst>
                                      <p:childTnLst>
                                        <p:animMotion origin="layout" path="M 0 -2.96296E-6 L 0 -0.97546 " pathEditMode="relative" rAng="0" ptsTypes="AA">
                                          <p:cBhvr>
                                            <p:cTn id="16" dur="1000" fill="hold"/>
                                            <p:tgtEl>
                                              <p:spTgt spid="43"/>
                                            </p:tgtEl>
                                            <p:attrNameLst>
                                              <p:attrName>ppt_x</p:attrName>
                                              <p:attrName>ppt_y</p:attrName>
                                            </p:attrNameLst>
                                          </p:cBhvr>
                                          <p:rCtr x="0" y="-48773"/>
                                        </p:animMotion>
                                      </p:childTnLst>
                                    </p:cTn>
                                  </p:par>
                                  <p:par>
                                    <p:cTn id="17" presetID="1" presetClass="emph" presetSubtype="2" fill="hold" nodeType="withEffect">
                                      <p:stCondLst>
                                        <p:cond delay="0"/>
                                      </p:stCondLst>
                                      <p:childTnLst>
                                        <p:animClr clrSpc="rgb" dir="cw">
                                          <p:cBhvr>
                                            <p:cTn id="18" dur="2000" fill="hold"/>
                                            <p:tgtEl>
                                              <p:spTgt spid="28"/>
                                            </p:tgtEl>
                                            <p:attrNameLst>
                                              <p:attrName>fillcolor</p:attrName>
                                            </p:attrNameLst>
                                          </p:cBhvr>
                                          <p:to>
                                            <a:schemeClr val="bg2"/>
                                          </p:to>
                                        </p:animClr>
                                        <p:set>
                                          <p:cBhvr>
                                            <p:cTn id="19" dur="2000" fill="hold"/>
                                            <p:tgtEl>
                                              <p:spTgt spid="28"/>
                                            </p:tgtEl>
                                            <p:attrNameLst>
                                              <p:attrName>fill.type</p:attrName>
                                            </p:attrNameLst>
                                          </p:cBhvr>
                                          <p:to>
                                            <p:strVal val="solid"/>
                                          </p:to>
                                        </p:set>
                                        <p:set>
                                          <p:cBhvr>
                                            <p:cTn id="20" dur="2000" fill="hold"/>
                                            <p:tgtEl>
                                              <p:spTgt spid="28"/>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29"/>
                                            </p:tgtEl>
                                            <p:attrNameLst>
                                              <p:attrName>fillcolor</p:attrName>
                                            </p:attrNameLst>
                                          </p:cBhvr>
                                          <p:to>
                                            <a:schemeClr val="bg2"/>
                                          </p:to>
                                        </p:animClr>
                                        <p:set>
                                          <p:cBhvr>
                                            <p:cTn id="23" dur="2000" fill="hold"/>
                                            <p:tgtEl>
                                              <p:spTgt spid="29"/>
                                            </p:tgtEl>
                                            <p:attrNameLst>
                                              <p:attrName>fill.type</p:attrName>
                                            </p:attrNameLst>
                                          </p:cBhvr>
                                          <p:to>
                                            <p:strVal val="solid"/>
                                          </p:to>
                                        </p:set>
                                        <p:set>
                                          <p:cBhvr>
                                            <p:cTn id="24" dur="2000" fill="hold"/>
                                            <p:tgtEl>
                                              <p:spTgt spid="29"/>
                                            </p:tgtEl>
                                            <p:attrNameLst>
                                              <p:attrName>fill.on</p:attrName>
                                            </p:attrNameLst>
                                          </p:cBhvr>
                                          <p:to>
                                            <p:strVal val="true"/>
                                          </p:to>
                                        </p:set>
                                      </p:childTnLst>
                                    </p:cTn>
                                  </p:par>
                                </p:childTnLst>
                              </p:cTn>
                            </p:par>
                            <p:par>
                              <p:cTn id="25" fill="hold">
                                <p:stCondLst>
                                  <p:cond delay="2000"/>
                                </p:stCondLst>
                                <p:childTnLst>
                                  <p:par>
                                    <p:cTn id="26" presetID="64" presetClass="path" presetSubtype="0" accel="50000" fill="hold" nodeType="afterEffect" p14:presetBounceEnd="50000">
                                      <p:stCondLst>
                                        <p:cond delay="0"/>
                                      </p:stCondLst>
                                      <p:childTnLst>
                                        <p:animMotion origin="layout" path="M 4.79167E-6 7.40741E-7 L 4.79167E-6 -0.13171 " pathEditMode="relative" rAng="0" ptsTypes="AA" p14:bounceEnd="50000">
                                          <p:cBhvr>
                                            <p:cTn id="27" dur="1500" fill="hold"/>
                                            <p:tgtEl>
                                              <p:spTgt spid="37"/>
                                            </p:tgtEl>
                                            <p:attrNameLst>
                                              <p:attrName>ppt_x</p:attrName>
                                              <p:attrName>ppt_y</p:attrName>
                                            </p:attrNameLst>
                                          </p:cBhvr>
                                          <p:rCtr x="0" y="-6597"/>
                                        </p:animMotion>
                                      </p:childTnLst>
                                    </p:cTn>
                                  </p:par>
                                  <p:par>
                                    <p:cTn id="28" presetID="6" presetClass="entr" presetSubtype="32" fill="hold" nodeType="withEffect">
                                      <p:stCondLst>
                                        <p:cond delay="1600"/>
                                      </p:stCondLst>
                                      <p:childTnLst>
                                        <p:set>
                                          <p:cBhvr>
                                            <p:cTn id="29" dur="1" fill="hold">
                                              <p:stCondLst>
                                                <p:cond delay="0"/>
                                              </p:stCondLst>
                                            </p:cTn>
                                            <p:tgtEl>
                                              <p:spTgt spid="38"/>
                                            </p:tgtEl>
                                            <p:attrNameLst>
                                              <p:attrName>style.visibility</p:attrName>
                                            </p:attrNameLst>
                                          </p:cBhvr>
                                          <p:to>
                                            <p:strVal val="visible"/>
                                          </p:to>
                                        </p:set>
                                        <p:animEffect transition="in" filter="circle(out)">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iterate type="wd">
                                        <p:tmPct val="10000"/>
                                      </p:iterate>
                                      <p:childTnLst>
                                        <p:set>
                                          <p:cBhvr>
                                            <p:cTn id="37" dur="1" fill="hold">
                                              <p:stCondLst>
                                                <p:cond delay="0"/>
                                              </p:stCondLst>
                                            </p:cTn>
                                            <p:tgtEl>
                                              <p:spTgt spid="42">
                                                <p:txEl>
                                                  <p:pRg st="0" end="0"/>
                                                </p:txEl>
                                              </p:spTgt>
                                            </p:tgtEl>
                                            <p:attrNameLst>
                                              <p:attrName>style.visibility</p:attrName>
                                            </p:attrNameLst>
                                          </p:cBhvr>
                                          <p:to>
                                            <p:strVal val="visible"/>
                                          </p:to>
                                        </p:set>
                                        <p:animEffect transition="in" filter="fade">
                                          <p:cBhvr>
                                            <p:cTn id="38" dur="500"/>
                                            <p:tgtEl>
                                              <p:spTgt spid="42">
                                                <p:txEl>
                                                  <p:pRg st="0" end="0"/>
                                                </p:txEl>
                                              </p:spTgt>
                                            </p:tgtEl>
                                          </p:cBhvr>
                                        </p:animEffect>
                                      </p:childTnLst>
                                    </p:cTn>
                                  </p:par>
                                </p:childTnLst>
                              </p:cTn>
                            </p:par>
                            <p:par>
                              <p:cTn id="39" fill="hold">
                                <p:stCondLst>
                                  <p:cond delay="1200"/>
                                </p:stCondLst>
                                <p:childTnLst>
                                  <p:par>
                                    <p:cTn id="40" presetID="10" presetClass="entr" presetSubtype="0" fill="hold" grpId="1" nodeType="afterEffect">
                                      <p:stCondLst>
                                        <p:cond delay="0"/>
                                      </p:stCondLst>
                                      <p:iterate type="wd">
                                        <p:tmPct val="10000"/>
                                      </p:iterate>
                                      <p:childTnLst>
                                        <p:set>
                                          <p:cBhvr>
                                            <p:cTn id="41" dur="1" fill="hold">
                                              <p:stCondLst>
                                                <p:cond delay="0"/>
                                              </p:stCondLst>
                                            </p:cTn>
                                            <p:tgtEl>
                                              <p:spTgt spid="42">
                                                <p:txEl>
                                                  <p:pRg st="1" end="1"/>
                                                </p:txEl>
                                              </p:spTgt>
                                            </p:tgtEl>
                                            <p:attrNameLst>
                                              <p:attrName>style.visibility</p:attrName>
                                            </p:attrNameLst>
                                          </p:cBhvr>
                                          <p:to>
                                            <p:strVal val="visible"/>
                                          </p:to>
                                        </p:set>
                                        <p:animEffect transition="in" filter="fade">
                                          <p:cBhvr>
                                            <p:cTn id="42" dur="500"/>
                                            <p:tgtEl>
                                              <p:spTgt spid="4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1" uiExpand="1" build="p"/>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10800000">
                                          <p:cBhvr>
                                            <p:cTn id="6" dur="3000" fill="hold"/>
                                            <p:tgtEl>
                                              <p:spTgt spid="18"/>
                                            </p:tgtEl>
                                            <p:attrNameLst>
                                              <p:attrName>r</p:attrName>
                                            </p:attrNameLst>
                                          </p:cBhvr>
                                        </p:animRot>
                                      </p:childTnLst>
                                    </p:cTn>
                                  </p:par>
                                  <p:par>
                                    <p:cTn id="7" presetID="8" presetClass="emph" presetSubtype="0" accel="50000" decel="50000" fill="hold" nodeType="withEffect">
                                      <p:stCondLst>
                                        <p:cond delay="0"/>
                                      </p:stCondLst>
                                      <p:childTnLst>
                                        <p:animRot by="13500000">
                                          <p:cBhvr>
                                            <p:cTn id="8" dur="3000" fill="hold"/>
                                            <p:tgtEl>
                                              <p:spTgt spid="8"/>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0"/>
                                            </p:tgtEl>
                                            <p:attrNameLst>
                                              <p:attrName>fillcolor</p:attrName>
                                            </p:attrNameLst>
                                          </p:cBhvr>
                                          <p:to>
                                            <a:schemeClr val="accent2"/>
                                          </p:to>
                                        </p:animClr>
                                        <p:set>
                                          <p:cBhvr>
                                            <p:cTn id="13" dur="2000" fill="hold"/>
                                            <p:tgtEl>
                                              <p:spTgt spid="30"/>
                                            </p:tgtEl>
                                            <p:attrNameLst>
                                              <p:attrName>fill.type</p:attrName>
                                            </p:attrNameLst>
                                          </p:cBhvr>
                                          <p:to>
                                            <p:strVal val="solid"/>
                                          </p:to>
                                        </p:set>
                                        <p:set>
                                          <p:cBhvr>
                                            <p:cTn id="14" dur="2000" fill="hold"/>
                                            <p:tgtEl>
                                              <p:spTgt spid="30"/>
                                            </p:tgtEl>
                                            <p:attrNameLst>
                                              <p:attrName>fill.on</p:attrName>
                                            </p:attrNameLst>
                                          </p:cBhvr>
                                          <p:to>
                                            <p:strVal val="true"/>
                                          </p:to>
                                        </p:set>
                                      </p:childTnLst>
                                    </p:cTn>
                                  </p:par>
                                  <p:par>
                                    <p:cTn id="15" presetID="64" presetClass="path" presetSubtype="0" accel="50000" decel="50000" fill="hold" grpId="0" nodeType="withEffect">
                                      <p:stCondLst>
                                        <p:cond delay="0"/>
                                      </p:stCondLst>
                                      <p:childTnLst>
                                        <p:animMotion origin="layout" path="M 0 -2.96296E-6 L 0 -0.97546 " pathEditMode="relative" rAng="0" ptsTypes="AA">
                                          <p:cBhvr>
                                            <p:cTn id="16" dur="1000" fill="hold"/>
                                            <p:tgtEl>
                                              <p:spTgt spid="43"/>
                                            </p:tgtEl>
                                            <p:attrNameLst>
                                              <p:attrName>ppt_x</p:attrName>
                                              <p:attrName>ppt_y</p:attrName>
                                            </p:attrNameLst>
                                          </p:cBhvr>
                                          <p:rCtr x="0" y="-48773"/>
                                        </p:animMotion>
                                      </p:childTnLst>
                                    </p:cTn>
                                  </p:par>
                                  <p:par>
                                    <p:cTn id="17" presetID="1" presetClass="emph" presetSubtype="2" fill="hold" nodeType="withEffect">
                                      <p:stCondLst>
                                        <p:cond delay="0"/>
                                      </p:stCondLst>
                                      <p:childTnLst>
                                        <p:animClr clrSpc="rgb" dir="cw">
                                          <p:cBhvr>
                                            <p:cTn id="18" dur="2000" fill="hold"/>
                                            <p:tgtEl>
                                              <p:spTgt spid="28"/>
                                            </p:tgtEl>
                                            <p:attrNameLst>
                                              <p:attrName>fillcolor</p:attrName>
                                            </p:attrNameLst>
                                          </p:cBhvr>
                                          <p:to>
                                            <a:schemeClr val="bg2"/>
                                          </p:to>
                                        </p:animClr>
                                        <p:set>
                                          <p:cBhvr>
                                            <p:cTn id="19" dur="2000" fill="hold"/>
                                            <p:tgtEl>
                                              <p:spTgt spid="28"/>
                                            </p:tgtEl>
                                            <p:attrNameLst>
                                              <p:attrName>fill.type</p:attrName>
                                            </p:attrNameLst>
                                          </p:cBhvr>
                                          <p:to>
                                            <p:strVal val="solid"/>
                                          </p:to>
                                        </p:set>
                                        <p:set>
                                          <p:cBhvr>
                                            <p:cTn id="20" dur="2000" fill="hold"/>
                                            <p:tgtEl>
                                              <p:spTgt spid="28"/>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29"/>
                                            </p:tgtEl>
                                            <p:attrNameLst>
                                              <p:attrName>fillcolor</p:attrName>
                                            </p:attrNameLst>
                                          </p:cBhvr>
                                          <p:to>
                                            <a:schemeClr val="bg2"/>
                                          </p:to>
                                        </p:animClr>
                                        <p:set>
                                          <p:cBhvr>
                                            <p:cTn id="23" dur="2000" fill="hold"/>
                                            <p:tgtEl>
                                              <p:spTgt spid="29"/>
                                            </p:tgtEl>
                                            <p:attrNameLst>
                                              <p:attrName>fill.type</p:attrName>
                                            </p:attrNameLst>
                                          </p:cBhvr>
                                          <p:to>
                                            <p:strVal val="solid"/>
                                          </p:to>
                                        </p:set>
                                        <p:set>
                                          <p:cBhvr>
                                            <p:cTn id="24" dur="2000" fill="hold"/>
                                            <p:tgtEl>
                                              <p:spTgt spid="29"/>
                                            </p:tgtEl>
                                            <p:attrNameLst>
                                              <p:attrName>fill.on</p:attrName>
                                            </p:attrNameLst>
                                          </p:cBhvr>
                                          <p:to>
                                            <p:strVal val="true"/>
                                          </p:to>
                                        </p:set>
                                      </p:childTnLst>
                                    </p:cTn>
                                  </p:par>
                                </p:childTnLst>
                              </p:cTn>
                            </p:par>
                            <p:par>
                              <p:cTn id="25" fill="hold">
                                <p:stCondLst>
                                  <p:cond delay="2000"/>
                                </p:stCondLst>
                                <p:childTnLst>
                                  <p:par>
                                    <p:cTn id="26" presetID="64" presetClass="path" presetSubtype="0" accel="50000" fill="hold" nodeType="afterEffect">
                                      <p:stCondLst>
                                        <p:cond delay="0"/>
                                      </p:stCondLst>
                                      <p:childTnLst>
                                        <p:animMotion origin="layout" path="M 4.79167E-6 7.40741E-7 L 4.79167E-6 -0.13171 " pathEditMode="relative" rAng="0" ptsTypes="AA">
                                          <p:cBhvr>
                                            <p:cTn id="27" dur="1500" fill="hold"/>
                                            <p:tgtEl>
                                              <p:spTgt spid="37"/>
                                            </p:tgtEl>
                                            <p:attrNameLst>
                                              <p:attrName>ppt_x</p:attrName>
                                              <p:attrName>ppt_y</p:attrName>
                                            </p:attrNameLst>
                                          </p:cBhvr>
                                          <p:rCtr x="0" y="-6597"/>
                                        </p:animMotion>
                                      </p:childTnLst>
                                    </p:cTn>
                                  </p:par>
                                  <p:par>
                                    <p:cTn id="28" presetID="6" presetClass="entr" presetSubtype="32" fill="hold" nodeType="withEffect">
                                      <p:stCondLst>
                                        <p:cond delay="1600"/>
                                      </p:stCondLst>
                                      <p:childTnLst>
                                        <p:set>
                                          <p:cBhvr>
                                            <p:cTn id="29" dur="1" fill="hold">
                                              <p:stCondLst>
                                                <p:cond delay="0"/>
                                              </p:stCondLst>
                                            </p:cTn>
                                            <p:tgtEl>
                                              <p:spTgt spid="38"/>
                                            </p:tgtEl>
                                            <p:attrNameLst>
                                              <p:attrName>style.visibility</p:attrName>
                                            </p:attrNameLst>
                                          </p:cBhvr>
                                          <p:to>
                                            <p:strVal val="visible"/>
                                          </p:to>
                                        </p:set>
                                        <p:animEffect transition="in" filter="circle(out)">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iterate type="wd">
                                        <p:tmPct val="10000"/>
                                      </p:iterate>
                                      <p:childTnLst>
                                        <p:set>
                                          <p:cBhvr>
                                            <p:cTn id="37" dur="1" fill="hold">
                                              <p:stCondLst>
                                                <p:cond delay="0"/>
                                              </p:stCondLst>
                                            </p:cTn>
                                            <p:tgtEl>
                                              <p:spTgt spid="42">
                                                <p:txEl>
                                                  <p:pRg st="0" end="0"/>
                                                </p:txEl>
                                              </p:spTgt>
                                            </p:tgtEl>
                                            <p:attrNameLst>
                                              <p:attrName>style.visibility</p:attrName>
                                            </p:attrNameLst>
                                          </p:cBhvr>
                                          <p:to>
                                            <p:strVal val="visible"/>
                                          </p:to>
                                        </p:set>
                                        <p:animEffect transition="in" filter="fade">
                                          <p:cBhvr>
                                            <p:cTn id="38" dur="500"/>
                                            <p:tgtEl>
                                              <p:spTgt spid="42">
                                                <p:txEl>
                                                  <p:pRg st="0" end="0"/>
                                                </p:txEl>
                                              </p:spTgt>
                                            </p:tgtEl>
                                          </p:cBhvr>
                                        </p:animEffect>
                                      </p:childTnLst>
                                    </p:cTn>
                                  </p:par>
                                </p:childTnLst>
                              </p:cTn>
                            </p:par>
                            <p:par>
                              <p:cTn id="39" fill="hold">
                                <p:stCondLst>
                                  <p:cond delay="1200"/>
                                </p:stCondLst>
                                <p:childTnLst>
                                  <p:par>
                                    <p:cTn id="40" presetID="10" presetClass="entr" presetSubtype="0" fill="hold" grpId="1" nodeType="afterEffect">
                                      <p:stCondLst>
                                        <p:cond delay="0"/>
                                      </p:stCondLst>
                                      <p:iterate type="wd">
                                        <p:tmPct val="10000"/>
                                      </p:iterate>
                                      <p:childTnLst>
                                        <p:set>
                                          <p:cBhvr>
                                            <p:cTn id="41" dur="1" fill="hold">
                                              <p:stCondLst>
                                                <p:cond delay="0"/>
                                              </p:stCondLst>
                                            </p:cTn>
                                            <p:tgtEl>
                                              <p:spTgt spid="42">
                                                <p:txEl>
                                                  <p:pRg st="1" end="1"/>
                                                </p:txEl>
                                              </p:spTgt>
                                            </p:tgtEl>
                                            <p:attrNameLst>
                                              <p:attrName>style.visibility</p:attrName>
                                            </p:attrNameLst>
                                          </p:cBhvr>
                                          <p:to>
                                            <p:strVal val="visible"/>
                                          </p:to>
                                        </p:set>
                                        <p:animEffect transition="in" filter="fade">
                                          <p:cBhvr>
                                            <p:cTn id="42" dur="500"/>
                                            <p:tgtEl>
                                              <p:spTgt spid="4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1" uiExpand="1" build="p"/>
          <p:bldP spid="43" grpId="0" animBg="1"/>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a:extLst>
              <a:ext uri="{FF2B5EF4-FFF2-40B4-BE49-F238E27FC236}">
                <a16:creationId xmlns:a16="http://schemas.microsoft.com/office/drawing/2014/main" id="{4419966A-7877-738E-A51D-89E0DF9532D7}"/>
              </a:ext>
            </a:extLst>
          </p:cNvPr>
          <p:cNvSpPr/>
          <p:nvPr/>
        </p:nvSpPr>
        <p:spPr>
          <a:xfrm>
            <a:off x="4410075" y="1721027"/>
            <a:ext cx="1004529" cy="5680806"/>
          </a:xfrm>
          <a:prstGeom prst="roundRect">
            <a:avLst>
              <a:gd name="adj" fmla="val 50000"/>
            </a:avLst>
          </a:prstGeom>
          <a:solidFill>
            <a:schemeClr val="accent2"/>
          </a:solidFill>
          <a:ln>
            <a:noFill/>
          </a:ln>
          <a:effectLst>
            <a:glow rad="443653">
              <a:schemeClr val="accent6">
                <a:lumMod val="20000"/>
                <a:lumOff val="80000"/>
                <a:alpha val="40000"/>
              </a:schemeClr>
            </a:glow>
          </a:effectLst>
          <a:scene3d>
            <a:camera prst="obliqueTopRight"/>
            <a:lightRig rig="threePt" dir="t">
              <a:rot lat="0" lon="0" rev="7800000"/>
            </a:lightRig>
          </a:scene3d>
          <a:sp3d extrusionH="825500">
            <a:bevelB w="190500" h="190500"/>
            <a:extrusionClr>
              <a:schemeClr val="accent2"/>
            </a:extrusionClr>
            <a:contourClr>
              <a:schemeClr val="accent2"/>
            </a:contourClr>
          </a:sp3d>
        </p:spPr>
        <p:style>
          <a:lnRef idx="2">
            <a:schemeClr val="accent1">
              <a:shade val="15000"/>
            </a:schemeClr>
          </a:lnRef>
          <a:fillRef idx="1">
            <a:schemeClr val="accent1"/>
          </a:fillRef>
          <a:effectRef idx="0">
            <a:schemeClr val="accent1"/>
          </a:effectRef>
          <a:fontRef idx="minor">
            <a:schemeClr val="lt1"/>
          </a:fontRef>
        </p:style>
        <p:txBody>
          <a:bodyPr vert="vert270" lIns="0" tIns="180000" rIns="0" bIns="0" rtlCol="0" anchor="ctr" anchorCtr="0"/>
          <a:lstStyle/>
          <a:p>
            <a:pPr algn="r"/>
            <a:r>
              <a:rPr lang="en-GB" sz="1000">
                <a:latin typeface="DM Sans" pitchFamily="2" charset="77"/>
                <a:ea typeface="Calibri"/>
                <a:cs typeface="Times New Roman"/>
              </a:rPr>
              <a:t>Forcing</a:t>
            </a:r>
            <a:br>
              <a:rPr lang="en-GB" sz="1000">
                <a:latin typeface="DM Sans" pitchFamily="2" charset="77"/>
                <a:ea typeface="Calibri"/>
                <a:cs typeface="Times New Roman"/>
              </a:rPr>
            </a:br>
            <a:r>
              <a:rPr lang="en-GB" sz="1000">
                <a:latin typeface="DM Sans" pitchFamily="2" charset="77"/>
                <a:ea typeface="Calibri"/>
                <a:cs typeface="Times New Roman"/>
              </a:rPr>
              <a:t>functions</a:t>
            </a:r>
            <a:endParaRPr lang="en-US" sz="1000" b="1">
              <a:latin typeface="DM Sans" pitchFamily="2" charset="77"/>
            </a:endParaRPr>
          </a:p>
        </p:txBody>
      </p:sp>
      <p:sp>
        <p:nvSpPr>
          <p:cNvPr id="2" name="Title 1">
            <a:extLst>
              <a:ext uri="{FF2B5EF4-FFF2-40B4-BE49-F238E27FC236}">
                <a16:creationId xmlns:a16="http://schemas.microsoft.com/office/drawing/2014/main" id="{AD9C10B2-1830-5EAB-5E4E-C8A99E74625E}"/>
              </a:ext>
            </a:extLst>
          </p:cNvPr>
          <p:cNvSpPr>
            <a:spLocks noGrp="1"/>
          </p:cNvSpPr>
          <p:nvPr>
            <p:ph type="title"/>
          </p:nvPr>
        </p:nvSpPr>
        <p:spPr/>
        <p:txBody>
          <a:bodyPr/>
          <a:lstStyle/>
          <a:p>
            <a:r>
              <a:rPr lang="en-US"/>
              <a:t>Hierarchy of Intervention Effectiveness</a:t>
            </a:r>
          </a:p>
        </p:txBody>
      </p:sp>
      <p:sp>
        <p:nvSpPr>
          <p:cNvPr id="4" name="Footer Placeholder 3">
            <a:extLst>
              <a:ext uri="{FF2B5EF4-FFF2-40B4-BE49-F238E27FC236}">
                <a16:creationId xmlns:a16="http://schemas.microsoft.com/office/drawing/2014/main" id="{6DABA39D-9F14-80DA-0674-FD98E9142438}"/>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7D756802-C852-22D0-A01C-770EB2CA6119}"/>
              </a:ext>
            </a:extLst>
          </p:cNvPr>
          <p:cNvSpPr>
            <a:spLocks noGrp="1"/>
          </p:cNvSpPr>
          <p:nvPr>
            <p:ph type="sldNum" sz="quarter" idx="12"/>
          </p:nvPr>
        </p:nvSpPr>
        <p:spPr/>
        <p:txBody>
          <a:bodyPr/>
          <a:lstStyle/>
          <a:p>
            <a:fld id="{16C5AC08-0ACD-404A-9C9F-AB39E786C34A}" type="slidenum">
              <a:rPr lang="en-GB"/>
              <a:t>54</a:t>
            </a:fld>
            <a:endParaRPr lang="en-GB"/>
          </a:p>
        </p:txBody>
      </p:sp>
      <p:sp>
        <p:nvSpPr>
          <p:cNvPr id="6" name="Text Placeholder 5">
            <a:extLst>
              <a:ext uri="{FF2B5EF4-FFF2-40B4-BE49-F238E27FC236}">
                <a16:creationId xmlns:a16="http://schemas.microsoft.com/office/drawing/2014/main" id="{66A76879-9748-1ED6-46B1-3996A892D435}"/>
              </a:ext>
            </a:extLst>
          </p:cNvPr>
          <p:cNvSpPr>
            <a:spLocks noGrp="1"/>
          </p:cNvSpPr>
          <p:nvPr>
            <p:ph type="body" sz="quarter" idx="13"/>
          </p:nvPr>
        </p:nvSpPr>
        <p:spPr/>
        <p:txBody>
          <a:bodyPr/>
          <a:lstStyle/>
          <a:p>
            <a:r>
              <a:rPr lang="en-US"/>
              <a:t>Hierarchy of Intervention Effectiveness</a:t>
            </a:r>
          </a:p>
        </p:txBody>
      </p:sp>
      <p:sp>
        <p:nvSpPr>
          <p:cNvPr id="44" name="Rounded Rectangle 43">
            <a:extLst>
              <a:ext uri="{FF2B5EF4-FFF2-40B4-BE49-F238E27FC236}">
                <a16:creationId xmlns:a16="http://schemas.microsoft.com/office/drawing/2014/main" id="{031D0FAB-DDB2-2579-0F5D-C7A6E898A0B8}"/>
              </a:ext>
            </a:extLst>
          </p:cNvPr>
          <p:cNvSpPr/>
          <p:nvPr/>
        </p:nvSpPr>
        <p:spPr>
          <a:xfrm rot="10800000">
            <a:off x="1077911" y="1520824"/>
            <a:ext cx="430359" cy="5095873"/>
          </a:xfrm>
          <a:prstGeom prst="roundRect">
            <a:avLst>
              <a:gd name="adj" fmla="val 50000"/>
            </a:avLst>
          </a:prstGeom>
          <a:gradFill>
            <a:gsLst>
              <a:gs pos="0">
                <a:schemeClr val="accent4"/>
              </a:gs>
              <a:gs pos="99000">
                <a:schemeClr val="accent3"/>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6" name="TextBox 45">
            <a:extLst>
              <a:ext uri="{FF2B5EF4-FFF2-40B4-BE49-F238E27FC236}">
                <a16:creationId xmlns:a16="http://schemas.microsoft.com/office/drawing/2014/main" id="{6E062AEF-39FE-072E-48D4-89091429323B}"/>
              </a:ext>
            </a:extLst>
          </p:cNvPr>
          <p:cNvSpPr txBox="1"/>
          <p:nvPr/>
        </p:nvSpPr>
        <p:spPr>
          <a:xfrm>
            <a:off x="1070121" y="1520824"/>
            <a:ext cx="438150" cy="422675"/>
          </a:xfrm>
          <a:prstGeom prst="rect">
            <a:avLst/>
          </a:prstGeom>
          <a:noFill/>
        </p:spPr>
        <p:txBody>
          <a:bodyPr wrap="square" rtlCol="0" anchor="ctr" anchorCtr="0">
            <a:noAutofit/>
          </a:bodyPr>
          <a:lstStyle/>
          <a:p>
            <a:pPr algn="ctr"/>
            <a:r>
              <a:rPr lang="en-US" b="1">
                <a:solidFill>
                  <a:schemeClr val="bg1"/>
                </a:solidFill>
                <a:latin typeface="DM Sans" pitchFamily="2" charset="77"/>
              </a:rPr>
              <a:t>+</a:t>
            </a:r>
          </a:p>
        </p:txBody>
      </p:sp>
      <p:sp>
        <p:nvSpPr>
          <p:cNvPr id="47" name="TextBox 46">
            <a:extLst>
              <a:ext uri="{FF2B5EF4-FFF2-40B4-BE49-F238E27FC236}">
                <a16:creationId xmlns:a16="http://schemas.microsoft.com/office/drawing/2014/main" id="{38ACF658-A332-CCC7-DE7A-5EB853638580}"/>
              </a:ext>
            </a:extLst>
          </p:cNvPr>
          <p:cNvSpPr txBox="1"/>
          <p:nvPr/>
        </p:nvSpPr>
        <p:spPr>
          <a:xfrm>
            <a:off x="1070121" y="6201681"/>
            <a:ext cx="438150" cy="422675"/>
          </a:xfrm>
          <a:prstGeom prst="rect">
            <a:avLst/>
          </a:prstGeom>
          <a:noFill/>
        </p:spPr>
        <p:txBody>
          <a:bodyPr wrap="square" rtlCol="0" anchor="ctr" anchorCtr="0">
            <a:noAutofit/>
          </a:bodyPr>
          <a:lstStyle/>
          <a:p>
            <a:pPr algn="ctr"/>
            <a:r>
              <a:rPr lang="en-US" b="1">
                <a:solidFill>
                  <a:schemeClr val="bg1"/>
                </a:solidFill>
                <a:latin typeface="DM Sans" pitchFamily="2" charset="77"/>
              </a:rPr>
              <a:t>–</a:t>
            </a:r>
          </a:p>
        </p:txBody>
      </p:sp>
      <p:sp>
        <p:nvSpPr>
          <p:cNvPr id="48" name="TextBox 47">
            <a:extLst>
              <a:ext uri="{FF2B5EF4-FFF2-40B4-BE49-F238E27FC236}">
                <a16:creationId xmlns:a16="http://schemas.microsoft.com/office/drawing/2014/main" id="{C3C7365C-B3EF-2464-7666-02B2B3988666}"/>
              </a:ext>
            </a:extLst>
          </p:cNvPr>
          <p:cNvSpPr txBox="1"/>
          <p:nvPr/>
        </p:nvSpPr>
        <p:spPr>
          <a:xfrm>
            <a:off x="1704120" y="1616544"/>
            <a:ext cx="1375683" cy="422675"/>
          </a:xfrm>
          <a:prstGeom prst="rect">
            <a:avLst/>
          </a:prstGeom>
          <a:noFill/>
        </p:spPr>
        <p:txBody>
          <a:bodyPr wrap="square" rtlCol="0" anchor="ctr" anchorCtr="0">
            <a:noAutofit/>
          </a:bodyPr>
          <a:lstStyle/>
          <a:p>
            <a:r>
              <a:rPr lang="en-US">
                <a:solidFill>
                  <a:schemeClr val="accent4"/>
                </a:solidFill>
                <a:latin typeface="DM Sans" pitchFamily="2" charset="77"/>
              </a:rPr>
              <a:t>More effective</a:t>
            </a:r>
          </a:p>
        </p:txBody>
      </p:sp>
      <p:sp>
        <p:nvSpPr>
          <p:cNvPr id="49" name="TextBox 48">
            <a:extLst>
              <a:ext uri="{FF2B5EF4-FFF2-40B4-BE49-F238E27FC236}">
                <a16:creationId xmlns:a16="http://schemas.microsoft.com/office/drawing/2014/main" id="{B1062CBF-FE0E-0CFC-3804-0F50C115C4B2}"/>
              </a:ext>
            </a:extLst>
          </p:cNvPr>
          <p:cNvSpPr txBox="1"/>
          <p:nvPr/>
        </p:nvSpPr>
        <p:spPr>
          <a:xfrm>
            <a:off x="1586592" y="6190796"/>
            <a:ext cx="1375683" cy="422675"/>
          </a:xfrm>
          <a:prstGeom prst="rect">
            <a:avLst/>
          </a:prstGeom>
          <a:noFill/>
        </p:spPr>
        <p:txBody>
          <a:bodyPr wrap="square" rtlCol="0" anchor="ctr" anchorCtr="0">
            <a:noAutofit/>
          </a:bodyPr>
          <a:lstStyle/>
          <a:p>
            <a:r>
              <a:rPr lang="en-US">
                <a:solidFill>
                  <a:schemeClr val="accent3"/>
                </a:solidFill>
                <a:latin typeface="DM Sans" pitchFamily="2" charset="77"/>
              </a:rPr>
              <a:t>Less effective</a:t>
            </a:r>
          </a:p>
        </p:txBody>
      </p:sp>
      <p:sp>
        <p:nvSpPr>
          <p:cNvPr id="57" name="Rounded Rectangle 56">
            <a:extLst>
              <a:ext uri="{FF2B5EF4-FFF2-40B4-BE49-F238E27FC236}">
                <a16:creationId xmlns:a16="http://schemas.microsoft.com/office/drawing/2014/main" id="{2090FE2D-6A9E-99B0-D3EC-07842F2EEF35}"/>
              </a:ext>
            </a:extLst>
          </p:cNvPr>
          <p:cNvSpPr/>
          <p:nvPr/>
        </p:nvSpPr>
        <p:spPr>
          <a:xfrm>
            <a:off x="5550226" y="2467207"/>
            <a:ext cx="1004529" cy="5680806"/>
          </a:xfrm>
          <a:prstGeom prst="roundRect">
            <a:avLst>
              <a:gd name="adj" fmla="val 50000"/>
            </a:avLst>
          </a:prstGeom>
          <a:solidFill>
            <a:schemeClr val="accent2"/>
          </a:solidFill>
          <a:ln>
            <a:noFill/>
          </a:ln>
          <a:effectLst>
            <a:glow rad="443653">
              <a:schemeClr val="accent6">
                <a:lumMod val="20000"/>
                <a:lumOff val="80000"/>
                <a:alpha val="40000"/>
              </a:schemeClr>
            </a:glow>
          </a:effectLst>
          <a:scene3d>
            <a:camera prst="obliqueTopRight"/>
            <a:lightRig rig="threePt" dir="t">
              <a:rot lat="0" lon="0" rev="7800000"/>
            </a:lightRig>
          </a:scene3d>
          <a:sp3d extrusionH="825500">
            <a:bevelB w="190500" h="190500"/>
            <a:extrusionClr>
              <a:schemeClr val="accent2"/>
            </a:extrusionClr>
            <a:contourClr>
              <a:schemeClr val="accent2"/>
            </a:contourClr>
          </a:sp3d>
        </p:spPr>
        <p:style>
          <a:lnRef idx="2">
            <a:schemeClr val="accent1">
              <a:shade val="15000"/>
            </a:schemeClr>
          </a:lnRef>
          <a:fillRef idx="1">
            <a:schemeClr val="accent1"/>
          </a:fillRef>
          <a:effectRef idx="0">
            <a:schemeClr val="accent1"/>
          </a:effectRef>
          <a:fontRef idx="minor">
            <a:schemeClr val="lt1"/>
          </a:fontRef>
        </p:style>
        <p:txBody>
          <a:bodyPr vert="vert270" lIns="0" tIns="180000" rIns="0" bIns="0" rtlCol="0" anchor="ctr" anchorCtr="0"/>
          <a:lstStyle/>
          <a:p>
            <a:pPr algn="r"/>
            <a:r>
              <a:rPr lang="en-GB" sz="1000">
                <a:latin typeface="DM Sans" pitchFamily="2" charset="77"/>
                <a:ea typeface="Calibri"/>
                <a:cs typeface="Times New Roman"/>
              </a:rPr>
              <a:t>Automation &amp;</a:t>
            </a:r>
          </a:p>
          <a:p>
            <a:pPr algn="r"/>
            <a:r>
              <a:rPr lang="en-GB" sz="1000">
                <a:latin typeface="DM Sans" pitchFamily="2" charset="77"/>
                <a:ea typeface="Calibri"/>
                <a:cs typeface="Times New Roman"/>
              </a:rPr>
              <a:t>computerisation</a:t>
            </a:r>
            <a:endParaRPr lang="en-US" sz="1000">
              <a:latin typeface="Petrona" pitchFamily="2" charset="77"/>
            </a:endParaRPr>
          </a:p>
        </p:txBody>
      </p:sp>
      <p:sp>
        <p:nvSpPr>
          <p:cNvPr id="58" name="Rounded Rectangle 57">
            <a:extLst>
              <a:ext uri="{FF2B5EF4-FFF2-40B4-BE49-F238E27FC236}">
                <a16:creationId xmlns:a16="http://schemas.microsoft.com/office/drawing/2014/main" id="{EB7458A5-BC42-0887-670B-B4C9D3FD6548}"/>
              </a:ext>
            </a:extLst>
          </p:cNvPr>
          <p:cNvSpPr/>
          <p:nvPr/>
        </p:nvSpPr>
        <p:spPr>
          <a:xfrm>
            <a:off x="6728627" y="3249854"/>
            <a:ext cx="1004529" cy="5680806"/>
          </a:xfrm>
          <a:prstGeom prst="roundRect">
            <a:avLst>
              <a:gd name="adj" fmla="val 50000"/>
            </a:avLst>
          </a:prstGeom>
          <a:solidFill>
            <a:schemeClr val="accent2"/>
          </a:solidFill>
          <a:ln>
            <a:noFill/>
          </a:ln>
          <a:effectLst>
            <a:glow rad="443653">
              <a:schemeClr val="accent6">
                <a:lumMod val="20000"/>
                <a:lumOff val="80000"/>
                <a:alpha val="40000"/>
              </a:schemeClr>
            </a:glow>
          </a:effectLst>
          <a:scene3d>
            <a:camera prst="obliqueTopRight"/>
            <a:lightRig rig="threePt" dir="t">
              <a:rot lat="0" lon="0" rev="7800000"/>
            </a:lightRig>
          </a:scene3d>
          <a:sp3d extrusionH="825500">
            <a:bevelB w="190500" h="190500"/>
            <a:extrusionClr>
              <a:schemeClr val="accent2"/>
            </a:extrusionClr>
            <a:contourClr>
              <a:schemeClr val="accent2"/>
            </a:contourClr>
          </a:sp3d>
        </p:spPr>
        <p:style>
          <a:lnRef idx="2">
            <a:schemeClr val="accent1">
              <a:shade val="15000"/>
            </a:schemeClr>
          </a:lnRef>
          <a:fillRef idx="1">
            <a:schemeClr val="accent1"/>
          </a:fillRef>
          <a:effectRef idx="0">
            <a:schemeClr val="accent1"/>
          </a:effectRef>
          <a:fontRef idx="minor">
            <a:schemeClr val="lt1"/>
          </a:fontRef>
        </p:style>
        <p:txBody>
          <a:bodyPr vert="vert270" lIns="0" tIns="180000" rIns="0" bIns="0" rtlCol="0" anchor="ctr" anchorCtr="0"/>
          <a:lstStyle/>
          <a:p>
            <a:pPr algn="r"/>
            <a:r>
              <a:rPr lang="en-GB" sz="1000">
                <a:latin typeface="DM Sans" pitchFamily="2" charset="77"/>
                <a:ea typeface="Calibri"/>
                <a:cs typeface="Times New Roman"/>
              </a:rPr>
              <a:t>Simplification &amp;</a:t>
            </a:r>
          </a:p>
          <a:p>
            <a:pPr algn="r"/>
            <a:r>
              <a:rPr lang="en-GB" sz="1000">
                <a:latin typeface="DM Sans" pitchFamily="2" charset="77"/>
                <a:ea typeface="Calibri"/>
                <a:cs typeface="Times New Roman"/>
              </a:rPr>
              <a:t>standardisation</a:t>
            </a:r>
            <a:endParaRPr lang="en-US" sz="1000">
              <a:latin typeface="Petrona" pitchFamily="2" charset="77"/>
            </a:endParaRPr>
          </a:p>
        </p:txBody>
      </p:sp>
      <p:sp>
        <p:nvSpPr>
          <p:cNvPr id="63" name="Rounded Rectangle 62">
            <a:extLst>
              <a:ext uri="{FF2B5EF4-FFF2-40B4-BE49-F238E27FC236}">
                <a16:creationId xmlns:a16="http://schemas.microsoft.com/office/drawing/2014/main" id="{F05DEFAC-C7B6-A94C-DBF4-4CD90335EAA8}"/>
              </a:ext>
            </a:extLst>
          </p:cNvPr>
          <p:cNvSpPr/>
          <p:nvPr/>
        </p:nvSpPr>
        <p:spPr>
          <a:xfrm>
            <a:off x="7885537" y="3791093"/>
            <a:ext cx="2361587" cy="589189"/>
          </a:xfrm>
          <a:prstGeom prst="roundRect">
            <a:avLst>
              <a:gd name="adj" fmla="val 13350"/>
            </a:avLst>
          </a:prstGeom>
          <a:noFill/>
          <a:ln>
            <a:noFill/>
          </a:ln>
          <a:effectLst/>
          <a:scene3d>
            <a:camera prst="obliqueTopRight"/>
            <a:lightRig rig="threePt" dir="t">
              <a:rot lat="0" lon="0" rev="7800000"/>
            </a:lightRig>
          </a:scene3d>
          <a:sp3d>
            <a:extrusionClr>
              <a:schemeClr val="accent2"/>
            </a:extrusionClr>
            <a:contourClr>
              <a:schemeClr val="accent2"/>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2"/>
                </a:solidFill>
                <a:latin typeface="DM Sans" pitchFamily="2" charset="77"/>
              </a:rPr>
              <a:t>System-focused</a:t>
            </a:r>
          </a:p>
        </p:txBody>
      </p:sp>
      <p:sp>
        <p:nvSpPr>
          <p:cNvPr id="65" name="Rounded Rectangle 64">
            <a:extLst>
              <a:ext uri="{FF2B5EF4-FFF2-40B4-BE49-F238E27FC236}">
                <a16:creationId xmlns:a16="http://schemas.microsoft.com/office/drawing/2014/main" id="{07100BB7-FAA3-53D9-9625-D0FA29FBFDE4}"/>
              </a:ext>
            </a:extLst>
          </p:cNvPr>
          <p:cNvSpPr/>
          <p:nvPr/>
        </p:nvSpPr>
        <p:spPr>
          <a:xfrm>
            <a:off x="7878367" y="5767377"/>
            <a:ext cx="2361587" cy="589189"/>
          </a:xfrm>
          <a:prstGeom prst="roundRect">
            <a:avLst>
              <a:gd name="adj" fmla="val 13350"/>
            </a:avLst>
          </a:prstGeom>
          <a:noFill/>
          <a:ln>
            <a:noFill/>
          </a:ln>
          <a:effectLst/>
          <a:scene3d>
            <a:camera prst="obliqueTopRight"/>
            <a:lightRig rig="threePt" dir="t">
              <a:rot lat="0" lon="0" rev="7800000"/>
            </a:lightRig>
          </a:scene3d>
          <a:sp3d>
            <a:extrusionClr>
              <a:schemeClr val="accent2"/>
            </a:extrusionClr>
            <a:contourClr>
              <a:schemeClr val="accent2"/>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latin typeface="DM Sans" pitchFamily="2" charset="77"/>
              </a:rPr>
              <a:t>People-focused</a:t>
            </a:r>
          </a:p>
        </p:txBody>
      </p:sp>
      <p:sp>
        <p:nvSpPr>
          <p:cNvPr id="66" name="Rounded Rectangle 65">
            <a:extLst>
              <a:ext uri="{FF2B5EF4-FFF2-40B4-BE49-F238E27FC236}">
                <a16:creationId xmlns:a16="http://schemas.microsoft.com/office/drawing/2014/main" id="{C9B17A10-7206-BBE4-C98E-37A6BF421E24}"/>
              </a:ext>
            </a:extLst>
          </p:cNvPr>
          <p:cNvSpPr/>
          <p:nvPr/>
        </p:nvSpPr>
        <p:spPr>
          <a:xfrm>
            <a:off x="4555286" y="3581160"/>
            <a:ext cx="1004529" cy="5680806"/>
          </a:xfrm>
          <a:prstGeom prst="roundRect">
            <a:avLst>
              <a:gd name="adj" fmla="val 50000"/>
            </a:avLst>
          </a:prstGeom>
          <a:solidFill>
            <a:schemeClr val="accent1"/>
          </a:solidFill>
          <a:ln>
            <a:noFill/>
          </a:ln>
          <a:effectLst/>
          <a:scene3d>
            <a:camera prst="obliqueTopRight"/>
            <a:lightRig rig="threePt" dir="t">
              <a:rot lat="0" lon="0" rev="7800000"/>
            </a:lightRig>
          </a:scene3d>
          <a:sp3d extrusionH="825500" contourW="12700">
            <a:bevelB w="190500" h="190500"/>
            <a:extrusionClr>
              <a:schemeClr val="accent1"/>
            </a:extrusionClr>
            <a:contourClr>
              <a:schemeClr val="accent1"/>
            </a:contourClr>
          </a:sp3d>
        </p:spPr>
        <p:style>
          <a:lnRef idx="2">
            <a:schemeClr val="accent1">
              <a:shade val="15000"/>
            </a:schemeClr>
          </a:lnRef>
          <a:fillRef idx="1">
            <a:schemeClr val="accent1"/>
          </a:fillRef>
          <a:effectRef idx="0">
            <a:schemeClr val="accent1"/>
          </a:effectRef>
          <a:fontRef idx="minor">
            <a:schemeClr val="lt1"/>
          </a:fontRef>
        </p:style>
        <p:txBody>
          <a:bodyPr vert="vert270" lIns="0" tIns="180000" rIns="0" bIns="0" rtlCol="0" anchor="ctr" anchorCtr="0"/>
          <a:lstStyle/>
          <a:p>
            <a:pPr algn="r"/>
            <a:r>
              <a:rPr lang="en-GB" sz="1000">
                <a:latin typeface="DM Sans" pitchFamily="2" charset="77"/>
                <a:ea typeface="Calibri"/>
                <a:cs typeface="Times New Roman"/>
              </a:rPr>
              <a:t>Reminders, Checklists</a:t>
            </a:r>
          </a:p>
          <a:p>
            <a:pPr algn="r"/>
            <a:r>
              <a:rPr lang="en-GB" sz="1000">
                <a:latin typeface="DM Sans" pitchFamily="2" charset="77"/>
                <a:ea typeface="Calibri"/>
                <a:cs typeface="Times New Roman"/>
              </a:rPr>
              <a:t>&amp; Double Checks</a:t>
            </a:r>
          </a:p>
        </p:txBody>
      </p:sp>
      <p:sp>
        <p:nvSpPr>
          <p:cNvPr id="67" name="Rounded Rectangle 66">
            <a:extLst>
              <a:ext uri="{FF2B5EF4-FFF2-40B4-BE49-F238E27FC236}">
                <a16:creationId xmlns:a16="http://schemas.microsoft.com/office/drawing/2014/main" id="{728AD7EA-ED7D-49AA-BD3D-2536AA3BCC84}"/>
              </a:ext>
            </a:extLst>
          </p:cNvPr>
          <p:cNvSpPr/>
          <p:nvPr/>
        </p:nvSpPr>
        <p:spPr>
          <a:xfrm>
            <a:off x="5695437" y="4327340"/>
            <a:ext cx="1004529" cy="5680806"/>
          </a:xfrm>
          <a:prstGeom prst="roundRect">
            <a:avLst>
              <a:gd name="adj" fmla="val 50000"/>
            </a:avLst>
          </a:prstGeom>
          <a:solidFill>
            <a:schemeClr val="accent1"/>
          </a:solidFill>
          <a:ln>
            <a:noFill/>
          </a:ln>
          <a:effectLst/>
          <a:scene3d>
            <a:camera prst="obliqueTopRight"/>
            <a:lightRig rig="threePt" dir="t">
              <a:rot lat="0" lon="0" rev="7800000"/>
            </a:lightRig>
          </a:scene3d>
          <a:sp3d extrusionH="825500" contourW="12700">
            <a:bevelB w="190500" h="190500"/>
            <a:extrusionClr>
              <a:schemeClr val="accent1"/>
            </a:extrusionClr>
            <a:contourClr>
              <a:schemeClr val="accent1"/>
            </a:contourClr>
          </a:sp3d>
        </p:spPr>
        <p:style>
          <a:lnRef idx="2">
            <a:schemeClr val="accent1">
              <a:shade val="15000"/>
            </a:schemeClr>
          </a:lnRef>
          <a:fillRef idx="1">
            <a:schemeClr val="accent1"/>
          </a:fillRef>
          <a:effectRef idx="0">
            <a:schemeClr val="accent1"/>
          </a:effectRef>
          <a:fontRef idx="minor">
            <a:schemeClr val="lt1"/>
          </a:fontRef>
        </p:style>
        <p:txBody>
          <a:bodyPr vert="vert270" lIns="0" tIns="180000" rIns="0" bIns="0" rtlCol="0" anchor="ctr" anchorCtr="0"/>
          <a:lstStyle/>
          <a:p>
            <a:pPr algn="r"/>
            <a:r>
              <a:rPr lang="en-GB" sz="1000">
                <a:latin typeface="DM Sans" pitchFamily="2" charset="77"/>
                <a:ea typeface="Calibri"/>
                <a:cs typeface="Times New Roman"/>
              </a:rPr>
              <a:t>Rules, Policies</a:t>
            </a:r>
            <a:br>
              <a:rPr lang="en-GB" sz="1000">
                <a:latin typeface="DM Sans" pitchFamily="2" charset="77"/>
                <a:ea typeface="Calibri"/>
                <a:cs typeface="Times New Roman"/>
              </a:rPr>
            </a:br>
            <a:r>
              <a:rPr lang="en-GB" sz="1000">
                <a:latin typeface="DM Sans" pitchFamily="2" charset="77"/>
                <a:ea typeface="Calibri"/>
                <a:cs typeface="Times New Roman"/>
              </a:rPr>
              <a:t>&amp; Guidelines</a:t>
            </a:r>
          </a:p>
        </p:txBody>
      </p:sp>
      <p:sp>
        <p:nvSpPr>
          <p:cNvPr id="68" name="Rounded Rectangle 67">
            <a:extLst>
              <a:ext uri="{FF2B5EF4-FFF2-40B4-BE49-F238E27FC236}">
                <a16:creationId xmlns:a16="http://schemas.microsoft.com/office/drawing/2014/main" id="{F2AEA037-6CB1-D709-51E6-0A605D6A5950}"/>
              </a:ext>
            </a:extLst>
          </p:cNvPr>
          <p:cNvSpPr/>
          <p:nvPr/>
        </p:nvSpPr>
        <p:spPr>
          <a:xfrm>
            <a:off x="6873838" y="5109987"/>
            <a:ext cx="1004529" cy="5680806"/>
          </a:xfrm>
          <a:prstGeom prst="roundRect">
            <a:avLst>
              <a:gd name="adj" fmla="val 50000"/>
            </a:avLst>
          </a:prstGeom>
          <a:solidFill>
            <a:schemeClr val="accent1"/>
          </a:solidFill>
          <a:ln>
            <a:noFill/>
          </a:ln>
          <a:effectLst/>
          <a:scene3d>
            <a:camera prst="obliqueTopRight"/>
            <a:lightRig rig="threePt" dir="t">
              <a:rot lat="0" lon="0" rev="7800000"/>
            </a:lightRig>
          </a:scene3d>
          <a:sp3d extrusionH="825500" contourW="12700">
            <a:bevelB w="190500" h="190500"/>
            <a:extrusionClr>
              <a:schemeClr val="accent1"/>
            </a:extrusionClr>
            <a:contourClr>
              <a:schemeClr val="accent1"/>
            </a:contourClr>
          </a:sp3d>
        </p:spPr>
        <p:style>
          <a:lnRef idx="2">
            <a:schemeClr val="accent1">
              <a:shade val="15000"/>
            </a:schemeClr>
          </a:lnRef>
          <a:fillRef idx="1">
            <a:schemeClr val="accent1"/>
          </a:fillRef>
          <a:effectRef idx="0">
            <a:schemeClr val="accent1"/>
          </a:effectRef>
          <a:fontRef idx="minor">
            <a:schemeClr val="lt1"/>
          </a:fontRef>
        </p:style>
        <p:txBody>
          <a:bodyPr vert="vert270" lIns="0" tIns="180000" rIns="0" bIns="0" rtlCol="0" anchor="ctr" anchorCtr="0"/>
          <a:lstStyle/>
          <a:p>
            <a:pPr algn="r"/>
            <a:r>
              <a:rPr lang="en-GB" sz="1000">
                <a:latin typeface="DM Sans" pitchFamily="2" charset="77"/>
                <a:ea typeface="Calibri"/>
                <a:cs typeface="Times New Roman"/>
              </a:rPr>
              <a:t>Education</a:t>
            </a:r>
            <a:br>
              <a:rPr lang="en-GB" sz="1000">
                <a:latin typeface="DM Sans" pitchFamily="2" charset="77"/>
                <a:ea typeface="Calibri"/>
                <a:cs typeface="Times New Roman"/>
              </a:rPr>
            </a:br>
            <a:r>
              <a:rPr lang="en-GB" sz="1000">
                <a:latin typeface="DM Sans" pitchFamily="2" charset="77"/>
                <a:ea typeface="Calibri"/>
                <a:cs typeface="Times New Roman"/>
              </a:rPr>
              <a:t>&amp; Training</a:t>
            </a:r>
          </a:p>
        </p:txBody>
      </p:sp>
      <p:sp>
        <p:nvSpPr>
          <p:cNvPr id="9" name="TextBox 8">
            <a:extLst>
              <a:ext uri="{FF2B5EF4-FFF2-40B4-BE49-F238E27FC236}">
                <a16:creationId xmlns:a16="http://schemas.microsoft.com/office/drawing/2014/main" id="{40556261-0C5C-92DD-D068-24F99DE403B3}"/>
              </a:ext>
            </a:extLst>
          </p:cNvPr>
          <p:cNvSpPr txBox="1"/>
          <p:nvPr/>
        </p:nvSpPr>
        <p:spPr>
          <a:xfrm>
            <a:off x="1077911" y="6624356"/>
            <a:ext cx="10872790" cy="231367"/>
          </a:xfrm>
          <a:prstGeom prst="rect">
            <a:avLst/>
          </a:prstGeom>
          <a:solidFill>
            <a:schemeClr val="bg1"/>
          </a:solidFill>
        </p:spPr>
        <p:txBody>
          <a:bodyPr wrap="square" lIns="0" tIns="0" rIns="0" bIns="54000" anchor="b" anchorCtr="0">
            <a:noAutofit/>
          </a:bodyPr>
          <a:lstStyle/>
          <a:p>
            <a:pPr algn="r"/>
            <a:r>
              <a:rPr lang="en-GB" sz="1000" b="1" dirty="0">
                <a:solidFill>
                  <a:schemeClr val="accent5"/>
                </a:solidFill>
                <a:latin typeface="DM Sans" pitchFamily="2" charset="77"/>
              </a:rPr>
              <a:t>Source</a:t>
            </a:r>
            <a:r>
              <a:rPr lang="en-GB" sz="1000" dirty="0">
                <a:solidFill>
                  <a:schemeClr val="accent5"/>
                </a:solidFill>
                <a:latin typeface="DM Sans" pitchFamily="2" charset="77"/>
              </a:rPr>
              <a:t> Horsham, P.A. (1999) </a:t>
            </a:r>
          </a:p>
        </p:txBody>
      </p:sp>
      <p:pic>
        <p:nvPicPr>
          <p:cNvPr id="3" name="Picture 2">
            <a:extLst>
              <a:ext uri="{FF2B5EF4-FFF2-40B4-BE49-F238E27FC236}">
                <a16:creationId xmlns:a16="http://schemas.microsoft.com/office/drawing/2014/main" id="{5C2253C4-4661-E207-DAB7-00BFC140857B}"/>
              </a:ext>
            </a:extLst>
          </p:cNvPr>
          <p:cNvPicPr>
            <a:picLocks noChangeAspect="1"/>
          </p:cNvPicPr>
          <p:nvPr/>
        </p:nvPicPr>
        <p:blipFill>
          <a:blip r:embed="rId3"/>
          <a:srcRect/>
          <a:stretch/>
        </p:blipFill>
        <p:spPr>
          <a:xfrm>
            <a:off x="331788" y="808387"/>
            <a:ext cx="279400" cy="330200"/>
          </a:xfrm>
          <a:prstGeom prst="rect">
            <a:avLst/>
          </a:prstGeom>
        </p:spPr>
      </p:pic>
      <p:sp>
        <p:nvSpPr>
          <p:cNvPr id="10" name="TextBox 9">
            <a:extLst>
              <a:ext uri="{FF2B5EF4-FFF2-40B4-BE49-F238E27FC236}">
                <a16:creationId xmlns:a16="http://schemas.microsoft.com/office/drawing/2014/main" id="{D0D53D7D-D333-621F-238A-C80C99675318}"/>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latin typeface="DM Sans" pitchFamily="2" charset="77"/>
              </a:rPr>
              <a:t>p224</a:t>
            </a:r>
            <a:endParaRPr lang="en-US" sz="800" dirty="0">
              <a:latin typeface="Petrona" pitchFamily="2" charset="77"/>
            </a:endParaRPr>
          </a:p>
        </p:txBody>
      </p:sp>
    </p:spTree>
    <p:extLst>
      <p:ext uri="{BB962C8B-B14F-4D97-AF65-F5344CB8AC3E}">
        <p14:creationId xmlns:p14="http://schemas.microsoft.com/office/powerpoint/2010/main" val="23397044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14:bounceEnd="50000">
                                          <p:cBhvr additive="base">
                                            <p:cTn id="7" dur="1000" fill="hold"/>
                                            <p:tgtEl>
                                              <p:spTgt spid="50"/>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accel="50000" fill="hold" grpId="0" nodeType="withEffect" p14:presetBounceEnd="50000">
                                      <p:stCondLst>
                                        <p:cond delay="250"/>
                                      </p:stCondLst>
                                      <p:childTnLst>
                                        <p:set>
                                          <p:cBhvr>
                                            <p:cTn id="10" dur="1" fill="hold">
                                              <p:stCondLst>
                                                <p:cond delay="0"/>
                                              </p:stCondLst>
                                            </p:cTn>
                                            <p:tgtEl>
                                              <p:spTgt spid="57"/>
                                            </p:tgtEl>
                                            <p:attrNameLst>
                                              <p:attrName>style.visibility</p:attrName>
                                            </p:attrNameLst>
                                          </p:cBhvr>
                                          <p:to>
                                            <p:strVal val="visible"/>
                                          </p:to>
                                        </p:set>
                                        <p:anim calcmode="lin" valueType="num" p14:bounceEnd="50000">
                                          <p:cBhvr additive="base">
                                            <p:cTn id="11" dur="1000" fill="hold"/>
                                            <p:tgtEl>
                                              <p:spTgt spid="57"/>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accel="50000" fill="hold" grpId="0" nodeType="withEffect" p14:presetBounceEnd="50000">
                                      <p:stCondLst>
                                        <p:cond delay="500"/>
                                      </p:stCondLst>
                                      <p:childTnLst>
                                        <p:set>
                                          <p:cBhvr>
                                            <p:cTn id="14" dur="1" fill="hold">
                                              <p:stCondLst>
                                                <p:cond delay="0"/>
                                              </p:stCondLst>
                                            </p:cTn>
                                            <p:tgtEl>
                                              <p:spTgt spid="58"/>
                                            </p:tgtEl>
                                            <p:attrNameLst>
                                              <p:attrName>style.visibility</p:attrName>
                                            </p:attrNameLst>
                                          </p:cBhvr>
                                          <p:to>
                                            <p:strVal val="visible"/>
                                          </p:to>
                                        </p:set>
                                        <p:anim calcmode="lin" valueType="num" p14:bounceEnd="50000">
                                          <p:cBhvr additive="base">
                                            <p:cTn id="15" dur="1000" fill="hold"/>
                                            <p:tgtEl>
                                              <p:spTgt spid="58"/>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accel="50000" fill="hold" grpId="0" nodeType="withEffect" p14:presetBounceEnd="50000">
                                      <p:stCondLst>
                                        <p:cond delay="600"/>
                                      </p:stCondLst>
                                      <p:childTnLst>
                                        <p:set>
                                          <p:cBhvr>
                                            <p:cTn id="18" dur="1" fill="hold">
                                              <p:stCondLst>
                                                <p:cond delay="0"/>
                                              </p:stCondLst>
                                            </p:cTn>
                                            <p:tgtEl>
                                              <p:spTgt spid="63"/>
                                            </p:tgtEl>
                                            <p:attrNameLst>
                                              <p:attrName>style.visibility</p:attrName>
                                            </p:attrNameLst>
                                          </p:cBhvr>
                                          <p:to>
                                            <p:strVal val="visible"/>
                                          </p:to>
                                        </p:set>
                                        <p:anim calcmode="lin" valueType="num" p14:bounceEnd="50000">
                                          <p:cBhvr additive="base">
                                            <p:cTn id="19" dur="1000" fill="hold"/>
                                            <p:tgtEl>
                                              <p:spTgt spid="63"/>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fill="hold" grpId="0" nodeType="clickEffect" p14:presetBounceEnd="50000">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14:bounceEnd="50000">
                                          <p:cBhvr additive="base">
                                            <p:cTn id="25" dur="1000" fill="hold"/>
                                            <p:tgtEl>
                                              <p:spTgt spid="66"/>
                                            </p:tgtEl>
                                            <p:attrNameLst>
                                              <p:attrName>ppt_x</p:attrName>
                                            </p:attrNameLst>
                                          </p:cBhvr>
                                          <p:tavLst>
                                            <p:tav tm="0">
                                              <p:val>
                                                <p:strVal val="#ppt_x"/>
                                              </p:val>
                                            </p:tav>
                                            <p:tav tm="100000">
                                              <p:val>
                                                <p:strVal val="#ppt_x"/>
                                              </p:val>
                                            </p:tav>
                                          </p:tavLst>
                                        </p:anim>
                                        <p:anim calcmode="lin" valueType="num" p14:bounceEnd="50000">
                                          <p:cBhvr additive="base">
                                            <p:cTn id="26" dur="1000" fill="hold"/>
                                            <p:tgtEl>
                                              <p:spTgt spid="66"/>
                                            </p:tgtEl>
                                            <p:attrNameLst>
                                              <p:attrName>ppt_y</p:attrName>
                                            </p:attrNameLst>
                                          </p:cBhvr>
                                          <p:tavLst>
                                            <p:tav tm="0">
                                              <p:val>
                                                <p:strVal val="1+#ppt_h/2"/>
                                              </p:val>
                                            </p:tav>
                                            <p:tav tm="100000">
                                              <p:val>
                                                <p:strVal val="#ppt_y"/>
                                              </p:val>
                                            </p:tav>
                                          </p:tavLst>
                                        </p:anim>
                                      </p:childTnLst>
                                    </p:cTn>
                                  </p:par>
                                  <p:par>
                                    <p:cTn id="27" presetID="2" presetClass="entr" presetSubtype="4" accel="50000" fill="hold" grpId="0" nodeType="withEffect" p14:presetBounceEnd="50000">
                                      <p:stCondLst>
                                        <p:cond delay="250"/>
                                      </p:stCondLst>
                                      <p:childTnLst>
                                        <p:set>
                                          <p:cBhvr>
                                            <p:cTn id="28" dur="1" fill="hold">
                                              <p:stCondLst>
                                                <p:cond delay="0"/>
                                              </p:stCondLst>
                                            </p:cTn>
                                            <p:tgtEl>
                                              <p:spTgt spid="67"/>
                                            </p:tgtEl>
                                            <p:attrNameLst>
                                              <p:attrName>style.visibility</p:attrName>
                                            </p:attrNameLst>
                                          </p:cBhvr>
                                          <p:to>
                                            <p:strVal val="visible"/>
                                          </p:to>
                                        </p:set>
                                        <p:anim calcmode="lin" valueType="num" p14:bounceEnd="50000">
                                          <p:cBhvr additive="base">
                                            <p:cTn id="29" dur="1000" fill="hold"/>
                                            <p:tgtEl>
                                              <p:spTgt spid="67"/>
                                            </p:tgtEl>
                                            <p:attrNameLst>
                                              <p:attrName>ppt_x</p:attrName>
                                            </p:attrNameLst>
                                          </p:cBhvr>
                                          <p:tavLst>
                                            <p:tav tm="0">
                                              <p:val>
                                                <p:strVal val="#ppt_x"/>
                                              </p:val>
                                            </p:tav>
                                            <p:tav tm="100000">
                                              <p:val>
                                                <p:strVal val="#ppt_x"/>
                                              </p:val>
                                            </p:tav>
                                          </p:tavLst>
                                        </p:anim>
                                        <p:anim calcmode="lin" valueType="num" p14:bounceEnd="50000">
                                          <p:cBhvr additive="base">
                                            <p:cTn id="30" dur="1000" fill="hold"/>
                                            <p:tgtEl>
                                              <p:spTgt spid="67"/>
                                            </p:tgtEl>
                                            <p:attrNameLst>
                                              <p:attrName>ppt_y</p:attrName>
                                            </p:attrNameLst>
                                          </p:cBhvr>
                                          <p:tavLst>
                                            <p:tav tm="0">
                                              <p:val>
                                                <p:strVal val="1+#ppt_h/2"/>
                                              </p:val>
                                            </p:tav>
                                            <p:tav tm="100000">
                                              <p:val>
                                                <p:strVal val="#ppt_y"/>
                                              </p:val>
                                            </p:tav>
                                          </p:tavLst>
                                        </p:anim>
                                      </p:childTnLst>
                                    </p:cTn>
                                  </p:par>
                                  <p:par>
                                    <p:cTn id="31" presetID="2" presetClass="entr" presetSubtype="4" accel="50000" fill="hold" grpId="0" nodeType="withEffect" p14:presetBounceEnd="50000">
                                      <p:stCondLst>
                                        <p:cond delay="500"/>
                                      </p:stCondLst>
                                      <p:childTnLst>
                                        <p:set>
                                          <p:cBhvr>
                                            <p:cTn id="32" dur="1" fill="hold">
                                              <p:stCondLst>
                                                <p:cond delay="0"/>
                                              </p:stCondLst>
                                            </p:cTn>
                                            <p:tgtEl>
                                              <p:spTgt spid="68"/>
                                            </p:tgtEl>
                                            <p:attrNameLst>
                                              <p:attrName>style.visibility</p:attrName>
                                            </p:attrNameLst>
                                          </p:cBhvr>
                                          <p:to>
                                            <p:strVal val="visible"/>
                                          </p:to>
                                        </p:set>
                                        <p:anim calcmode="lin" valueType="num" p14:bounceEnd="50000">
                                          <p:cBhvr additive="base">
                                            <p:cTn id="33" dur="1000" fill="hold"/>
                                            <p:tgtEl>
                                              <p:spTgt spid="68"/>
                                            </p:tgtEl>
                                            <p:attrNameLst>
                                              <p:attrName>ppt_x</p:attrName>
                                            </p:attrNameLst>
                                          </p:cBhvr>
                                          <p:tavLst>
                                            <p:tav tm="0">
                                              <p:val>
                                                <p:strVal val="#ppt_x"/>
                                              </p:val>
                                            </p:tav>
                                            <p:tav tm="100000">
                                              <p:val>
                                                <p:strVal val="#ppt_x"/>
                                              </p:val>
                                            </p:tav>
                                          </p:tavLst>
                                        </p:anim>
                                        <p:anim calcmode="lin" valueType="num" p14:bounceEnd="50000">
                                          <p:cBhvr additive="base">
                                            <p:cTn id="34" dur="1000" fill="hold"/>
                                            <p:tgtEl>
                                              <p:spTgt spid="68"/>
                                            </p:tgtEl>
                                            <p:attrNameLst>
                                              <p:attrName>ppt_y</p:attrName>
                                            </p:attrNameLst>
                                          </p:cBhvr>
                                          <p:tavLst>
                                            <p:tav tm="0">
                                              <p:val>
                                                <p:strVal val="1+#ppt_h/2"/>
                                              </p:val>
                                            </p:tav>
                                            <p:tav tm="100000">
                                              <p:val>
                                                <p:strVal val="#ppt_y"/>
                                              </p:val>
                                            </p:tav>
                                          </p:tavLst>
                                        </p:anim>
                                      </p:childTnLst>
                                    </p:cTn>
                                  </p:par>
                                  <p:par>
                                    <p:cTn id="35" presetID="2" presetClass="entr" presetSubtype="4" accel="50000" fill="hold" grpId="0" nodeType="withEffect" p14:presetBounceEnd="50000">
                                      <p:stCondLst>
                                        <p:cond delay="500"/>
                                      </p:stCondLst>
                                      <p:childTnLst>
                                        <p:set>
                                          <p:cBhvr>
                                            <p:cTn id="36" dur="1" fill="hold">
                                              <p:stCondLst>
                                                <p:cond delay="0"/>
                                              </p:stCondLst>
                                            </p:cTn>
                                            <p:tgtEl>
                                              <p:spTgt spid="65"/>
                                            </p:tgtEl>
                                            <p:attrNameLst>
                                              <p:attrName>style.visibility</p:attrName>
                                            </p:attrNameLst>
                                          </p:cBhvr>
                                          <p:to>
                                            <p:strVal val="visible"/>
                                          </p:to>
                                        </p:set>
                                        <p:anim calcmode="lin" valueType="num" p14:bounceEnd="50000">
                                          <p:cBhvr additive="base">
                                            <p:cTn id="37" dur="1000" fill="hold"/>
                                            <p:tgtEl>
                                              <p:spTgt spid="65"/>
                                            </p:tgtEl>
                                            <p:attrNameLst>
                                              <p:attrName>ppt_x</p:attrName>
                                            </p:attrNameLst>
                                          </p:cBhvr>
                                          <p:tavLst>
                                            <p:tav tm="0">
                                              <p:val>
                                                <p:strVal val="#ppt_x"/>
                                              </p:val>
                                            </p:tav>
                                            <p:tav tm="100000">
                                              <p:val>
                                                <p:strVal val="#ppt_x"/>
                                              </p:val>
                                            </p:tav>
                                          </p:tavLst>
                                        </p:anim>
                                        <p:anim calcmode="lin" valueType="num" p14:bounceEnd="50000">
                                          <p:cBhvr additive="base">
                                            <p:cTn id="38" dur="1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7" grpId="0" animBg="1"/>
          <p:bldP spid="58" grpId="0" animBg="1"/>
          <p:bldP spid="63" grpId="0"/>
          <p:bldP spid="65" grpId="0"/>
          <p:bldP spid="66" grpId="0" animBg="1"/>
          <p:bldP spid="67"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accel="50000" fill="hold" grpId="0" nodeType="withEffect">
                                      <p:stCondLst>
                                        <p:cond delay="25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1000" fill="hold"/>
                                            <p:tgtEl>
                                              <p:spTgt spid="57"/>
                                            </p:tgtEl>
                                            <p:attrNameLst>
                                              <p:attrName>ppt_x</p:attrName>
                                            </p:attrNameLst>
                                          </p:cBhvr>
                                          <p:tavLst>
                                            <p:tav tm="0">
                                              <p:val>
                                                <p:strVal val="#ppt_x"/>
                                              </p:val>
                                            </p:tav>
                                            <p:tav tm="100000">
                                              <p:val>
                                                <p:strVal val="#ppt_x"/>
                                              </p:val>
                                            </p:tav>
                                          </p:tavLst>
                                        </p:anim>
                                        <p:anim calcmode="lin" valueType="num">
                                          <p:cBhvr additive="base">
                                            <p:cTn id="12" dur="10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accel="50000" fill="hold" grpId="0" nodeType="withEffect">
                                      <p:stCondLst>
                                        <p:cond delay="5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1000" fill="hold"/>
                                            <p:tgtEl>
                                              <p:spTgt spid="58"/>
                                            </p:tgtEl>
                                            <p:attrNameLst>
                                              <p:attrName>ppt_x</p:attrName>
                                            </p:attrNameLst>
                                          </p:cBhvr>
                                          <p:tavLst>
                                            <p:tav tm="0">
                                              <p:val>
                                                <p:strVal val="#ppt_x"/>
                                              </p:val>
                                            </p:tav>
                                            <p:tav tm="100000">
                                              <p:val>
                                                <p:strVal val="#ppt_x"/>
                                              </p:val>
                                            </p:tav>
                                          </p:tavLst>
                                        </p:anim>
                                        <p:anim calcmode="lin" valueType="num">
                                          <p:cBhvr additive="base">
                                            <p:cTn id="16" dur="10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accel="50000" fill="hold" grpId="0" nodeType="withEffect">
                                      <p:stCondLst>
                                        <p:cond delay="60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1000" fill="hold"/>
                                            <p:tgtEl>
                                              <p:spTgt spid="63"/>
                                            </p:tgtEl>
                                            <p:attrNameLst>
                                              <p:attrName>ppt_x</p:attrName>
                                            </p:attrNameLst>
                                          </p:cBhvr>
                                          <p:tavLst>
                                            <p:tav tm="0">
                                              <p:val>
                                                <p:strVal val="#ppt_x"/>
                                              </p:val>
                                            </p:tav>
                                            <p:tav tm="100000">
                                              <p:val>
                                                <p:strVal val="#ppt_x"/>
                                              </p:val>
                                            </p:tav>
                                          </p:tavLst>
                                        </p:anim>
                                        <p:anim calcmode="lin" valueType="num">
                                          <p:cBhvr additive="base">
                                            <p:cTn id="20" dur="10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additive="base">
                                            <p:cTn id="25" dur="1000" fill="hold"/>
                                            <p:tgtEl>
                                              <p:spTgt spid="66"/>
                                            </p:tgtEl>
                                            <p:attrNameLst>
                                              <p:attrName>ppt_x</p:attrName>
                                            </p:attrNameLst>
                                          </p:cBhvr>
                                          <p:tavLst>
                                            <p:tav tm="0">
                                              <p:val>
                                                <p:strVal val="#ppt_x"/>
                                              </p:val>
                                            </p:tav>
                                            <p:tav tm="100000">
                                              <p:val>
                                                <p:strVal val="#ppt_x"/>
                                              </p:val>
                                            </p:tav>
                                          </p:tavLst>
                                        </p:anim>
                                        <p:anim calcmode="lin" valueType="num">
                                          <p:cBhvr additive="base">
                                            <p:cTn id="26" dur="1000" fill="hold"/>
                                            <p:tgtEl>
                                              <p:spTgt spid="66"/>
                                            </p:tgtEl>
                                            <p:attrNameLst>
                                              <p:attrName>ppt_y</p:attrName>
                                            </p:attrNameLst>
                                          </p:cBhvr>
                                          <p:tavLst>
                                            <p:tav tm="0">
                                              <p:val>
                                                <p:strVal val="1+#ppt_h/2"/>
                                              </p:val>
                                            </p:tav>
                                            <p:tav tm="100000">
                                              <p:val>
                                                <p:strVal val="#ppt_y"/>
                                              </p:val>
                                            </p:tav>
                                          </p:tavLst>
                                        </p:anim>
                                      </p:childTnLst>
                                    </p:cTn>
                                  </p:par>
                                  <p:par>
                                    <p:cTn id="27" presetID="2" presetClass="entr" presetSubtype="4" accel="50000" fill="hold" grpId="0" nodeType="withEffect">
                                      <p:stCondLst>
                                        <p:cond delay="25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1000" fill="hold"/>
                                            <p:tgtEl>
                                              <p:spTgt spid="67"/>
                                            </p:tgtEl>
                                            <p:attrNameLst>
                                              <p:attrName>ppt_x</p:attrName>
                                            </p:attrNameLst>
                                          </p:cBhvr>
                                          <p:tavLst>
                                            <p:tav tm="0">
                                              <p:val>
                                                <p:strVal val="#ppt_x"/>
                                              </p:val>
                                            </p:tav>
                                            <p:tav tm="100000">
                                              <p:val>
                                                <p:strVal val="#ppt_x"/>
                                              </p:val>
                                            </p:tav>
                                          </p:tavLst>
                                        </p:anim>
                                        <p:anim calcmode="lin" valueType="num">
                                          <p:cBhvr additive="base">
                                            <p:cTn id="30" dur="1000" fill="hold"/>
                                            <p:tgtEl>
                                              <p:spTgt spid="67"/>
                                            </p:tgtEl>
                                            <p:attrNameLst>
                                              <p:attrName>ppt_y</p:attrName>
                                            </p:attrNameLst>
                                          </p:cBhvr>
                                          <p:tavLst>
                                            <p:tav tm="0">
                                              <p:val>
                                                <p:strVal val="1+#ppt_h/2"/>
                                              </p:val>
                                            </p:tav>
                                            <p:tav tm="100000">
                                              <p:val>
                                                <p:strVal val="#ppt_y"/>
                                              </p:val>
                                            </p:tav>
                                          </p:tavLst>
                                        </p:anim>
                                      </p:childTnLst>
                                    </p:cTn>
                                  </p:par>
                                  <p:par>
                                    <p:cTn id="31" presetID="2" presetClass="entr" presetSubtype="4" accel="50000" fill="hold" grpId="0" nodeType="withEffect">
                                      <p:stCondLst>
                                        <p:cond delay="500"/>
                                      </p:stCondLst>
                                      <p:childTnLst>
                                        <p:set>
                                          <p:cBhvr>
                                            <p:cTn id="32" dur="1" fill="hold">
                                              <p:stCondLst>
                                                <p:cond delay="0"/>
                                              </p:stCondLst>
                                            </p:cTn>
                                            <p:tgtEl>
                                              <p:spTgt spid="68"/>
                                            </p:tgtEl>
                                            <p:attrNameLst>
                                              <p:attrName>style.visibility</p:attrName>
                                            </p:attrNameLst>
                                          </p:cBhvr>
                                          <p:to>
                                            <p:strVal val="visible"/>
                                          </p:to>
                                        </p:set>
                                        <p:anim calcmode="lin" valueType="num">
                                          <p:cBhvr additive="base">
                                            <p:cTn id="33" dur="1000" fill="hold"/>
                                            <p:tgtEl>
                                              <p:spTgt spid="68"/>
                                            </p:tgtEl>
                                            <p:attrNameLst>
                                              <p:attrName>ppt_x</p:attrName>
                                            </p:attrNameLst>
                                          </p:cBhvr>
                                          <p:tavLst>
                                            <p:tav tm="0">
                                              <p:val>
                                                <p:strVal val="#ppt_x"/>
                                              </p:val>
                                            </p:tav>
                                            <p:tav tm="100000">
                                              <p:val>
                                                <p:strVal val="#ppt_x"/>
                                              </p:val>
                                            </p:tav>
                                          </p:tavLst>
                                        </p:anim>
                                        <p:anim calcmode="lin" valueType="num">
                                          <p:cBhvr additive="base">
                                            <p:cTn id="34" dur="1000" fill="hold"/>
                                            <p:tgtEl>
                                              <p:spTgt spid="68"/>
                                            </p:tgtEl>
                                            <p:attrNameLst>
                                              <p:attrName>ppt_y</p:attrName>
                                            </p:attrNameLst>
                                          </p:cBhvr>
                                          <p:tavLst>
                                            <p:tav tm="0">
                                              <p:val>
                                                <p:strVal val="1+#ppt_h/2"/>
                                              </p:val>
                                            </p:tav>
                                            <p:tav tm="100000">
                                              <p:val>
                                                <p:strVal val="#ppt_y"/>
                                              </p:val>
                                            </p:tav>
                                          </p:tavLst>
                                        </p:anim>
                                      </p:childTnLst>
                                    </p:cTn>
                                  </p:par>
                                  <p:par>
                                    <p:cTn id="35" presetID="2" presetClass="entr" presetSubtype="4" accel="50000" fill="hold" grpId="0" nodeType="withEffect">
                                      <p:stCondLst>
                                        <p:cond delay="50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1000" fill="hold"/>
                                            <p:tgtEl>
                                              <p:spTgt spid="65"/>
                                            </p:tgtEl>
                                            <p:attrNameLst>
                                              <p:attrName>ppt_x</p:attrName>
                                            </p:attrNameLst>
                                          </p:cBhvr>
                                          <p:tavLst>
                                            <p:tav tm="0">
                                              <p:val>
                                                <p:strVal val="#ppt_x"/>
                                              </p:val>
                                            </p:tav>
                                            <p:tav tm="100000">
                                              <p:val>
                                                <p:strVal val="#ppt_x"/>
                                              </p:val>
                                            </p:tav>
                                          </p:tavLst>
                                        </p:anim>
                                        <p:anim calcmode="lin" valueType="num">
                                          <p:cBhvr additive="base">
                                            <p:cTn id="38" dur="1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7" grpId="0" animBg="1"/>
          <p:bldP spid="58" grpId="0" animBg="1"/>
          <p:bldP spid="63" grpId="0"/>
          <p:bldP spid="65" grpId="0"/>
          <p:bldP spid="66" grpId="0" animBg="1"/>
          <p:bldP spid="67" grpId="0" animBg="1"/>
          <p:bldP spid="68" grpId="0" animBg="1"/>
        </p:bld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B941DC86-4921-FF07-E482-7A0A46DA3C14}"/>
              </a:ext>
            </a:extLst>
          </p:cNvPr>
          <p:cNvSpPr/>
          <p:nvPr/>
        </p:nvSpPr>
        <p:spPr>
          <a:xfrm rot="16200000">
            <a:off x="6406883" y="-3808146"/>
            <a:ext cx="214848" cy="10872787"/>
          </a:xfrm>
          <a:prstGeom prst="roundRect">
            <a:avLst>
              <a:gd name="adj" fmla="val 50000"/>
            </a:avLst>
          </a:prstGeom>
          <a:gradFill>
            <a:gsLst>
              <a:gs pos="0">
                <a:schemeClr val="accent4"/>
              </a:gs>
              <a:gs pos="99000">
                <a:schemeClr val="accent3"/>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6397B6D9-47A9-26F0-0226-28EDCE1D744A}"/>
              </a:ext>
            </a:extLst>
          </p:cNvPr>
          <p:cNvSpPr>
            <a:spLocks noGrp="1"/>
          </p:cNvSpPr>
          <p:nvPr>
            <p:ph type="title"/>
          </p:nvPr>
        </p:nvSpPr>
        <p:spPr/>
        <p:txBody>
          <a:bodyPr/>
          <a:lstStyle/>
          <a:p>
            <a:r>
              <a:rPr lang="en-US"/>
              <a:t>Hierarchy of Intervention Effectiveness</a:t>
            </a:r>
          </a:p>
        </p:txBody>
      </p:sp>
      <p:sp>
        <p:nvSpPr>
          <p:cNvPr id="4" name="Footer Placeholder 3">
            <a:extLst>
              <a:ext uri="{FF2B5EF4-FFF2-40B4-BE49-F238E27FC236}">
                <a16:creationId xmlns:a16="http://schemas.microsoft.com/office/drawing/2014/main" id="{611DF6B8-60CC-BA1A-ABDA-381C46BAC7F9}"/>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FE55D7D7-915E-BF62-60CE-4AF327DA6FE6}"/>
              </a:ext>
            </a:extLst>
          </p:cNvPr>
          <p:cNvSpPr>
            <a:spLocks noGrp="1"/>
          </p:cNvSpPr>
          <p:nvPr>
            <p:ph type="sldNum" sz="quarter" idx="12"/>
          </p:nvPr>
        </p:nvSpPr>
        <p:spPr/>
        <p:txBody>
          <a:bodyPr/>
          <a:lstStyle/>
          <a:p>
            <a:fld id="{16C5AC08-0ACD-404A-9C9F-AB39E786C34A}" type="slidenum">
              <a:rPr lang="en-GB"/>
              <a:t>55</a:t>
            </a:fld>
            <a:endParaRPr lang="en-GB"/>
          </a:p>
        </p:txBody>
      </p:sp>
      <p:sp>
        <p:nvSpPr>
          <p:cNvPr id="6" name="Text Placeholder 5">
            <a:extLst>
              <a:ext uri="{FF2B5EF4-FFF2-40B4-BE49-F238E27FC236}">
                <a16:creationId xmlns:a16="http://schemas.microsoft.com/office/drawing/2014/main" id="{CEA199A2-3022-425D-7237-3AE94631AD81}"/>
              </a:ext>
            </a:extLst>
          </p:cNvPr>
          <p:cNvSpPr>
            <a:spLocks noGrp="1"/>
          </p:cNvSpPr>
          <p:nvPr>
            <p:ph type="body" sz="quarter" idx="13"/>
          </p:nvPr>
        </p:nvSpPr>
        <p:spPr/>
        <p:txBody>
          <a:bodyPr/>
          <a:lstStyle/>
          <a:p>
            <a:r>
              <a:rPr lang="en-US"/>
              <a:t>Hierarchy of Intervention Effectiveness</a:t>
            </a:r>
          </a:p>
        </p:txBody>
      </p:sp>
      <p:sp>
        <p:nvSpPr>
          <p:cNvPr id="8" name="TextBox 7">
            <a:extLst>
              <a:ext uri="{FF2B5EF4-FFF2-40B4-BE49-F238E27FC236}">
                <a16:creationId xmlns:a16="http://schemas.microsoft.com/office/drawing/2014/main" id="{B07AE154-52F6-7C5F-3F6E-8B2D5F185F0B}"/>
              </a:ext>
            </a:extLst>
          </p:cNvPr>
          <p:cNvSpPr txBox="1"/>
          <p:nvPr/>
        </p:nvSpPr>
        <p:spPr>
          <a:xfrm>
            <a:off x="1077913" y="1844532"/>
            <a:ext cx="1446212" cy="636053"/>
          </a:xfrm>
          <a:prstGeom prst="rect">
            <a:avLst/>
          </a:prstGeom>
          <a:noFill/>
        </p:spPr>
        <p:txBody>
          <a:bodyPr wrap="square" rtlCol="0">
            <a:noAutofit/>
          </a:bodyPr>
          <a:lstStyle/>
          <a:p>
            <a:pPr>
              <a:lnSpc>
                <a:spcPct val="90000"/>
              </a:lnSpc>
            </a:pPr>
            <a:r>
              <a:rPr lang="en-US" sz="1200" b="1">
                <a:solidFill>
                  <a:schemeClr val="accent1"/>
                </a:solidFill>
                <a:latin typeface="DM Sans" pitchFamily="2" charset="77"/>
              </a:rPr>
              <a:t>Training &amp; Education</a:t>
            </a:r>
          </a:p>
        </p:txBody>
      </p:sp>
      <p:sp>
        <p:nvSpPr>
          <p:cNvPr id="9" name="TextBox 8">
            <a:extLst>
              <a:ext uri="{FF2B5EF4-FFF2-40B4-BE49-F238E27FC236}">
                <a16:creationId xmlns:a16="http://schemas.microsoft.com/office/drawing/2014/main" id="{41EDB62D-CDF6-400E-7050-6C6182CA224A}"/>
              </a:ext>
            </a:extLst>
          </p:cNvPr>
          <p:cNvSpPr txBox="1"/>
          <p:nvPr/>
        </p:nvSpPr>
        <p:spPr>
          <a:xfrm>
            <a:off x="2962275" y="1844532"/>
            <a:ext cx="1446212" cy="636053"/>
          </a:xfrm>
          <a:prstGeom prst="rect">
            <a:avLst/>
          </a:prstGeom>
          <a:noFill/>
        </p:spPr>
        <p:txBody>
          <a:bodyPr wrap="square" rtlCol="0">
            <a:noAutofit/>
          </a:bodyPr>
          <a:lstStyle/>
          <a:p>
            <a:pPr>
              <a:lnSpc>
                <a:spcPct val="90000"/>
              </a:lnSpc>
            </a:pPr>
            <a:r>
              <a:rPr lang="en-US" sz="1200" b="1">
                <a:solidFill>
                  <a:schemeClr val="accent1"/>
                </a:solidFill>
                <a:latin typeface="DM Sans" pitchFamily="2" charset="77"/>
              </a:rPr>
              <a:t>Rules, Policies &amp; Guidelines</a:t>
            </a:r>
          </a:p>
        </p:txBody>
      </p:sp>
      <p:sp>
        <p:nvSpPr>
          <p:cNvPr id="10" name="TextBox 9">
            <a:extLst>
              <a:ext uri="{FF2B5EF4-FFF2-40B4-BE49-F238E27FC236}">
                <a16:creationId xmlns:a16="http://schemas.microsoft.com/office/drawing/2014/main" id="{2C5ED56F-DE04-EF9D-31D2-BB4CAF60964D}"/>
              </a:ext>
            </a:extLst>
          </p:cNvPr>
          <p:cNvSpPr txBox="1"/>
          <p:nvPr/>
        </p:nvSpPr>
        <p:spPr>
          <a:xfrm>
            <a:off x="4848225" y="1844532"/>
            <a:ext cx="1446212" cy="636053"/>
          </a:xfrm>
          <a:prstGeom prst="rect">
            <a:avLst/>
          </a:prstGeom>
          <a:noFill/>
        </p:spPr>
        <p:txBody>
          <a:bodyPr wrap="square" rtlCol="0">
            <a:noAutofit/>
          </a:bodyPr>
          <a:lstStyle/>
          <a:p>
            <a:pPr>
              <a:lnSpc>
                <a:spcPct val="90000"/>
              </a:lnSpc>
            </a:pPr>
            <a:r>
              <a:rPr lang="en-US" sz="1200" b="1">
                <a:solidFill>
                  <a:schemeClr val="accent1"/>
                </a:solidFill>
                <a:latin typeface="DM Sans" pitchFamily="2" charset="77"/>
              </a:rPr>
              <a:t>Reminders, Checklists &amp; Double Checks</a:t>
            </a:r>
          </a:p>
        </p:txBody>
      </p:sp>
      <p:sp>
        <p:nvSpPr>
          <p:cNvPr id="11" name="TextBox 10">
            <a:extLst>
              <a:ext uri="{FF2B5EF4-FFF2-40B4-BE49-F238E27FC236}">
                <a16:creationId xmlns:a16="http://schemas.microsoft.com/office/drawing/2014/main" id="{37655DBE-3993-5657-8624-CAFEE33D9392}"/>
              </a:ext>
            </a:extLst>
          </p:cNvPr>
          <p:cNvSpPr txBox="1"/>
          <p:nvPr/>
        </p:nvSpPr>
        <p:spPr>
          <a:xfrm>
            <a:off x="6734175" y="1844532"/>
            <a:ext cx="1446212" cy="636053"/>
          </a:xfrm>
          <a:prstGeom prst="rect">
            <a:avLst/>
          </a:prstGeom>
          <a:noFill/>
        </p:spPr>
        <p:txBody>
          <a:bodyPr wrap="square" rtlCol="0">
            <a:noAutofit/>
          </a:bodyPr>
          <a:lstStyle/>
          <a:p>
            <a:pPr>
              <a:lnSpc>
                <a:spcPct val="90000"/>
              </a:lnSpc>
            </a:pPr>
            <a:r>
              <a:rPr lang="en-US" sz="1200" b="1" dirty="0" err="1">
                <a:solidFill>
                  <a:schemeClr val="accent2"/>
                </a:solidFill>
                <a:latin typeface="DM Sans" pitchFamily="2" charset="77"/>
              </a:rPr>
              <a:t>Standardisation</a:t>
            </a:r>
            <a:r>
              <a:rPr lang="en-US" sz="1200" b="1" dirty="0">
                <a:solidFill>
                  <a:schemeClr val="accent2"/>
                </a:solidFill>
                <a:latin typeface="DM Sans" pitchFamily="2" charset="77"/>
              </a:rPr>
              <a:t> &amp; Simplification</a:t>
            </a:r>
          </a:p>
        </p:txBody>
      </p:sp>
      <p:sp>
        <p:nvSpPr>
          <p:cNvPr id="12" name="TextBox 11">
            <a:extLst>
              <a:ext uri="{FF2B5EF4-FFF2-40B4-BE49-F238E27FC236}">
                <a16:creationId xmlns:a16="http://schemas.microsoft.com/office/drawing/2014/main" id="{8406C41A-C22F-767B-33EC-D08DEDF6373B}"/>
              </a:ext>
            </a:extLst>
          </p:cNvPr>
          <p:cNvSpPr txBox="1"/>
          <p:nvPr/>
        </p:nvSpPr>
        <p:spPr>
          <a:xfrm>
            <a:off x="8618537" y="1844532"/>
            <a:ext cx="1446212" cy="636053"/>
          </a:xfrm>
          <a:prstGeom prst="rect">
            <a:avLst/>
          </a:prstGeom>
          <a:noFill/>
        </p:spPr>
        <p:txBody>
          <a:bodyPr wrap="square" rtlCol="0">
            <a:noAutofit/>
          </a:bodyPr>
          <a:lstStyle/>
          <a:p>
            <a:pPr>
              <a:lnSpc>
                <a:spcPct val="90000"/>
              </a:lnSpc>
            </a:pPr>
            <a:r>
              <a:rPr lang="en-US" sz="1200" b="1">
                <a:solidFill>
                  <a:schemeClr val="accent2"/>
                </a:solidFill>
                <a:latin typeface="DM Sans" pitchFamily="2" charset="77"/>
              </a:rPr>
              <a:t>Automation &amp; Computerisation</a:t>
            </a:r>
          </a:p>
        </p:txBody>
      </p:sp>
      <p:sp>
        <p:nvSpPr>
          <p:cNvPr id="13" name="TextBox 12">
            <a:extLst>
              <a:ext uri="{FF2B5EF4-FFF2-40B4-BE49-F238E27FC236}">
                <a16:creationId xmlns:a16="http://schemas.microsoft.com/office/drawing/2014/main" id="{870D53AC-A790-9BD4-1739-3A7A7A6DFE4F}"/>
              </a:ext>
            </a:extLst>
          </p:cNvPr>
          <p:cNvSpPr txBox="1"/>
          <p:nvPr/>
        </p:nvSpPr>
        <p:spPr>
          <a:xfrm>
            <a:off x="10504487" y="1844532"/>
            <a:ext cx="1446212" cy="636053"/>
          </a:xfrm>
          <a:prstGeom prst="rect">
            <a:avLst/>
          </a:prstGeom>
          <a:noFill/>
        </p:spPr>
        <p:txBody>
          <a:bodyPr wrap="square" rtlCol="0">
            <a:noAutofit/>
          </a:bodyPr>
          <a:lstStyle/>
          <a:p>
            <a:pPr>
              <a:lnSpc>
                <a:spcPct val="90000"/>
              </a:lnSpc>
            </a:pPr>
            <a:r>
              <a:rPr lang="en-US" sz="1200" b="1">
                <a:solidFill>
                  <a:schemeClr val="accent2"/>
                </a:solidFill>
                <a:latin typeface="DM Sans" pitchFamily="2" charset="77"/>
              </a:rPr>
              <a:t>Forcing functions</a:t>
            </a:r>
          </a:p>
        </p:txBody>
      </p:sp>
      <p:sp>
        <p:nvSpPr>
          <p:cNvPr id="17" name="!!1">
            <a:extLst>
              <a:ext uri="{FF2B5EF4-FFF2-40B4-BE49-F238E27FC236}">
                <a16:creationId xmlns:a16="http://schemas.microsoft.com/office/drawing/2014/main" id="{41FFAFB9-3365-909A-F604-D59AD5157693}"/>
              </a:ext>
            </a:extLst>
          </p:cNvPr>
          <p:cNvSpPr txBox="1"/>
          <p:nvPr/>
        </p:nvSpPr>
        <p:spPr>
          <a:xfrm>
            <a:off x="4110832" y="3219450"/>
            <a:ext cx="1446212" cy="857250"/>
          </a:xfrm>
          <a:prstGeom prst="rect">
            <a:avLst/>
          </a:prstGeom>
          <a:solidFill>
            <a:schemeClr val="accent5">
              <a:lumMod val="20000"/>
              <a:lumOff val="80000"/>
              <a:alpha val="50000"/>
            </a:schemeClr>
          </a:solidFill>
        </p:spPr>
        <p:txBody>
          <a:bodyPr wrap="square" rtlCol="0" anchor="ctr" anchorCtr="0">
            <a:noAutofit/>
          </a:bodyPr>
          <a:lstStyle/>
          <a:p>
            <a:pPr>
              <a:lnSpc>
                <a:spcPct val="90000"/>
              </a:lnSpc>
            </a:pPr>
            <a:r>
              <a:rPr lang="en-US" sz="1500">
                <a:solidFill>
                  <a:schemeClr val="accent5"/>
                </a:solidFill>
                <a:latin typeface="DM Sans" pitchFamily="2" charset="77"/>
              </a:rPr>
              <a:t>Clinical skills refresher</a:t>
            </a:r>
          </a:p>
        </p:txBody>
      </p:sp>
      <p:sp>
        <p:nvSpPr>
          <p:cNvPr id="18" name="!!2">
            <a:extLst>
              <a:ext uri="{FF2B5EF4-FFF2-40B4-BE49-F238E27FC236}">
                <a16:creationId xmlns:a16="http://schemas.microsoft.com/office/drawing/2014/main" id="{45965101-E1A2-BCC7-4AE6-1247EB24A419}"/>
              </a:ext>
            </a:extLst>
          </p:cNvPr>
          <p:cNvSpPr txBox="1"/>
          <p:nvPr/>
        </p:nvSpPr>
        <p:spPr>
          <a:xfrm>
            <a:off x="5791200" y="3219450"/>
            <a:ext cx="1446212" cy="857250"/>
          </a:xfrm>
          <a:prstGeom prst="rect">
            <a:avLst/>
          </a:prstGeom>
          <a:solidFill>
            <a:schemeClr val="accent5">
              <a:lumMod val="20000"/>
              <a:lumOff val="80000"/>
              <a:alpha val="50000"/>
            </a:schemeClr>
          </a:solidFill>
        </p:spPr>
        <p:txBody>
          <a:bodyPr wrap="square" rtlCol="0" anchor="ctr" anchorCtr="0">
            <a:noAutofit/>
          </a:bodyPr>
          <a:lstStyle/>
          <a:p>
            <a:pPr>
              <a:lnSpc>
                <a:spcPct val="90000"/>
              </a:lnSpc>
            </a:pPr>
            <a:r>
              <a:rPr lang="en-US" sz="1500">
                <a:solidFill>
                  <a:schemeClr val="accent5"/>
                </a:solidFill>
                <a:latin typeface="DM Sans" pitchFamily="2" charset="77"/>
              </a:rPr>
              <a:t>Card coming out of ATM before cash</a:t>
            </a:r>
          </a:p>
        </p:txBody>
      </p:sp>
      <p:sp>
        <p:nvSpPr>
          <p:cNvPr id="19" name="!!3">
            <a:extLst>
              <a:ext uri="{FF2B5EF4-FFF2-40B4-BE49-F238E27FC236}">
                <a16:creationId xmlns:a16="http://schemas.microsoft.com/office/drawing/2014/main" id="{63DD8225-7570-4AE8-3B76-C4C55F02C4DD}"/>
              </a:ext>
            </a:extLst>
          </p:cNvPr>
          <p:cNvSpPr txBox="1"/>
          <p:nvPr/>
        </p:nvSpPr>
        <p:spPr>
          <a:xfrm>
            <a:off x="7471568" y="3219450"/>
            <a:ext cx="1446212" cy="857250"/>
          </a:xfrm>
          <a:prstGeom prst="rect">
            <a:avLst/>
          </a:prstGeom>
          <a:solidFill>
            <a:schemeClr val="accent5">
              <a:lumMod val="20000"/>
              <a:lumOff val="80000"/>
              <a:alpha val="50000"/>
            </a:schemeClr>
          </a:solidFill>
        </p:spPr>
        <p:txBody>
          <a:bodyPr wrap="square" rtlCol="0" anchor="ctr" anchorCtr="0">
            <a:noAutofit/>
          </a:bodyPr>
          <a:lstStyle/>
          <a:p>
            <a:pPr>
              <a:lnSpc>
                <a:spcPct val="90000"/>
              </a:lnSpc>
            </a:pPr>
            <a:r>
              <a:rPr lang="en-US" sz="1500" dirty="0">
                <a:solidFill>
                  <a:schemeClr val="accent5"/>
                </a:solidFill>
                <a:latin typeface="DM Sans" pitchFamily="2" charset="77"/>
              </a:rPr>
              <a:t>Different size nozzle for petrol and diesel</a:t>
            </a:r>
          </a:p>
        </p:txBody>
      </p:sp>
      <p:sp>
        <p:nvSpPr>
          <p:cNvPr id="20" name="!!1">
            <a:extLst>
              <a:ext uri="{FF2B5EF4-FFF2-40B4-BE49-F238E27FC236}">
                <a16:creationId xmlns:a16="http://schemas.microsoft.com/office/drawing/2014/main" id="{E51568E6-3353-9558-5BD4-F0D8AEEA0F2C}"/>
              </a:ext>
            </a:extLst>
          </p:cNvPr>
          <p:cNvSpPr txBox="1"/>
          <p:nvPr/>
        </p:nvSpPr>
        <p:spPr>
          <a:xfrm>
            <a:off x="4110832" y="4497917"/>
            <a:ext cx="1446212" cy="857250"/>
          </a:xfrm>
          <a:prstGeom prst="rect">
            <a:avLst/>
          </a:prstGeom>
          <a:solidFill>
            <a:schemeClr val="accent5">
              <a:lumMod val="20000"/>
              <a:lumOff val="80000"/>
              <a:alpha val="50000"/>
            </a:schemeClr>
          </a:solidFill>
        </p:spPr>
        <p:txBody>
          <a:bodyPr wrap="square" rtlCol="0" anchor="ctr" anchorCtr="0">
            <a:noAutofit/>
          </a:bodyPr>
          <a:lstStyle/>
          <a:p>
            <a:pPr>
              <a:lnSpc>
                <a:spcPct val="90000"/>
              </a:lnSpc>
            </a:pPr>
            <a:r>
              <a:rPr lang="en-US" sz="1500">
                <a:solidFill>
                  <a:schemeClr val="accent5"/>
                </a:solidFill>
                <a:latin typeface="DM Sans" pitchFamily="2" charset="77"/>
              </a:rPr>
              <a:t>Shopping list</a:t>
            </a:r>
          </a:p>
        </p:txBody>
      </p:sp>
      <p:sp>
        <p:nvSpPr>
          <p:cNvPr id="21" name="!!2">
            <a:extLst>
              <a:ext uri="{FF2B5EF4-FFF2-40B4-BE49-F238E27FC236}">
                <a16:creationId xmlns:a16="http://schemas.microsoft.com/office/drawing/2014/main" id="{C99182AD-121F-A68E-2D6E-A5FEA4BE2F81}"/>
              </a:ext>
            </a:extLst>
          </p:cNvPr>
          <p:cNvSpPr txBox="1"/>
          <p:nvPr/>
        </p:nvSpPr>
        <p:spPr>
          <a:xfrm>
            <a:off x="5791200" y="4497917"/>
            <a:ext cx="1446212" cy="857250"/>
          </a:xfrm>
          <a:prstGeom prst="rect">
            <a:avLst/>
          </a:prstGeom>
          <a:solidFill>
            <a:schemeClr val="accent5">
              <a:lumMod val="20000"/>
              <a:lumOff val="80000"/>
              <a:alpha val="50000"/>
            </a:schemeClr>
          </a:solidFill>
        </p:spPr>
        <p:txBody>
          <a:bodyPr wrap="square" rtlCol="0" anchor="ctr" anchorCtr="0">
            <a:noAutofit/>
          </a:bodyPr>
          <a:lstStyle/>
          <a:p>
            <a:pPr>
              <a:lnSpc>
                <a:spcPct val="90000"/>
              </a:lnSpc>
            </a:pPr>
            <a:r>
              <a:rPr lang="en-US" sz="1500">
                <a:solidFill>
                  <a:schemeClr val="accent5"/>
                </a:solidFill>
                <a:latin typeface="DM Sans" pitchFamily="2" charset="77"/>
              </a:rPr>
              <a:t>Colour coding system</a:t>
            </a:r>
          </a:p>
        </p:txBody>
      </p:sp>
      <p:sp>
        <p:nvSpPr>
          <p:cNvPr id="22" name="!!3">
            <a:extLst>
              <a:ext uri="{FF2B5EF4-FFF2-40B4-BE49-F238E27FC236}">
                <a16:creationId xmlns:a16="http://schemas.microsoft.com/office/drawing/2014/main" id="{1FCB2A90-D248-C90A-AE1B-C1E019A42399}"/>
              </a:ext>
            </a:extLst>
          </p:cNvPr>
          <p:cNvSpPr txBox="1"/>
          <p:nvPr/>
        </p:nvSpPr>
        <p:spPr>
          <a:xfrm>
            <a:off x="7471568" y="4497917"/>
            <a:ext cx="1446212" cy="857250"/>
          </a:xfrm>
          <a:prstGeom prst="rect">
            <a:avLst/>
          </a:prstGeom>
          <a:solidFill>
            <a:schemeClr val="accent5">
              <a:lumMod val="20000"/>
              <a:lumOff val="80000"/>
              <a:alpha val="50000"/>
            </a:schemeClr>
          </a:solidFill>
        </p:spPr>
        <p:txBody>
          <a:bodyPr wrap="square" rIns="54000" rtlCol="0" anchor="ctr" anchorCtr="0">
            <a:noAutofit/>
          </a:bodyPr>
          <a:lstStyle/>
          <a:p>
            <a:pPr>
              <a:lnSpc>
                <a:spcPct val="90000"/>
              </a:lnSpc>
            </a:pPr>
            <a:r>
              <a:rPr lang="en-US" sz="1500">
                <a:solidFill>
                  <a:schemeClr val="accent5"/>
                </a:solidFill>
                <a:latin typeface="DM Sans" pitchFamily="2" charset="77"/>
              </a:rPr>
              <a:t>Car lights turning on when it is dark</a:t>
            </a:r>
          </a:p>
        </p:txBody>
      </p:sp>
      <p:sp>
        <p:nvSpPr>
          <p:cNvPr id="24" name="Rectangle 23">
            <a:extLst>
              <a:ext uri="{FF2B5EF4-FFF2-40B4-BE49-F238E27FC236}">
                <a16:creationId xmlns:a16="http://schemas.microsoft.com/office/drawing/2014/main" id="{97C5FDD0-F0CA-4B80-6AA7-255A894051D7}"/>
              </a:ext>
            </a:extLst>
          </p:cNvPr>
          <p:cNvSpPr/>
          <p:nvPr/>
        </p:nvSpPr>
        <p:spPr>
          <a:xfrm>
            <a:off x="0" y="1377950"/>
            <a:ext cx="1077913" cy="1229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cxnSp>
        <p:nvCxnSpPr>
          <p:cNvPr id="23" name="Straight Connector 22">
            <a:extLst>
              <a:ext uri="{FF2B5EF4-FFF2-40B4-BE49-F238E27FC236}">
                <a16:creationId xmlns:a16="http://schemas.microsoft.com/office/drawing/2014/main" id="{B6C82840-1034-1225-843A-3DE6F29B605E}"/>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4CD59F2-947A-311E-E59D-967F9D88DD56}"/>
              </a:ext>
            </a:extLst>
          </p:cNvPr>
          <p:cNvSpPr txBox="1"/>
          <p:nvPr/>
        </p:nvSpPr>
        <p:spPr>
          <a:xfrm>
            <a:off x="1096963" y="1524689"/>
            <a:ext cx="438150" cy="202892"/>
          </a:xfrm>
          <a:prstGeom prst="rect">
            <a:avLst/>
          </a:prstGeom>
          <a:noFill/>
        </p:spPr>
        <p:txBody>
          <a:bodyPr wrap="square" rtlCol="0" anchor="ctr" anchorCtr="0">
            <a:noAutofit/>
          </a:bodyPr>
          <a:lstStyle/>
          <a:p>
            <a:pPr algn="ctr"/>
            <a:r>
              <a:rPr lang="en-US" b="1">
                <a:solidFill>
                  <a:schemeClr val="bg1"/>
                </a:solidFill>
                <a:latin typeface="DM Sans" pitchFamily="2" charset="77"/>
              </a:rPr>
              <a:t>–</a:t>
            </a:r>
          </a:p>
        </p:txBody>
      </p:sp>
      <p:sp>
        <p:nvSpPr>
          <p:cNvPr id="37" name="TextBox 36">
            <a:extLst>
              <a:ext uri="{FF2B5EF4-FFF2-40B4-BE49-F238E27FC236}">
                <a16:creationId xmlns:a16="http://schemas.microsoft.com/office/drawing/2014/main" id="{F8EE60DD-34D7-F8F9-55CE-24002530592C}"/>
              </a:ext>
            </a:extLst>
          </p:cNvPr>
          <p:cNvSpPr txBox="1"/>
          <p:nvPr/>
        </p:nvSpPr>
        <p:spPr>
          <a:xfrm>
            <a:off x="11493691" y="1524689"/>
            <a:ext cx="438150" cy="202892"/>
          </a:xfrm>
          <a:prstGeom prst="rect">
            <a:avLst/>
          </a:prstGeom>
          <a:noFill/>
        </p:spPr>
        <p:txBody>
          <a:bodyPr wrap="square" rtlCol="0" anchor="ctr" anchorCtr="0">
            <a:noAutofit/>
          </a:bodyPr>
          <a:lstStyle/>
          <a:p>
            <a:pPr algn="ctr"/>
            <a:r>
              <a:rPr lang="en-US" b="1">
                <a:solidFill>
                  <a:schemeClr val="bg1"/>
                </a:solidFill>
                <a:latin typeface="DM Sans" pitchFamily="2" charset="77"/>
              </a:rPr>
              <a:t>+</a:t>
            </a:r>
          </a:p>
        </p:txBody>
      </p:sp>
      <p:sp>
        <p:nvSpPr>
          <p:cNvPr id="39" name="TextBox 38">
            <a:extLst>
              <a:ext uri="{FF2B5EF4-FFF2-40B4-BE49-F238E27FC236}">
                <a16:creationId xmlns:a16="http://schemas.microsoft.com/office/drawing/2014/main" id="{ECE89E1B-E4AC-C9C6-949E-5A3930C89890}"/>
              </a:ext>
            </a:extLst>
          </p:cNvPr>
          <p:cNvSpPr txBox="1"/>
          <p:nvPr/>
        </p:nvSpPr>
        <p:spPr>
          <a:xfrm>
            <a:off x="4988230" y="1532781"/>
            <a:ext cx="3061488" cy="202892"/>
          </a:xfrm>
          <a:prstGeom prst="rect">
            <a:avLst/>
          </a:prstGeom>
          <a:noFill/>
        </p:spPr>
        <p:txBody>
          <a:bodyPr wrap="square" rtlCol="0" anchor="ctr" anchorCtr="0">
            <a:noAutofit/>
          </a:bodyPr>
          <a:lstStyle/>
          <a:p>
            <a:pPr algn="ctr"/>
            <a:r>
              <a:rPr lang="en-US" sz="1050">
                <a:solidFill>
                  <a:schemeClr val="bg1"/>
                </a:solidFill>
                <a:latin typeface="DM Sans" pitchFamily="2" charset="77"/>
              </a:rPr>
              <a:t>effectiveness</a:t>
            </a:r>
          </a:p>
        </p:txBody>
      </p:sp>
      <p:cxnSp>
        <p:nvCxnSpPr>
          <p:cNvPr id="41" name="Straight Connector 40">
            <a:extLst>
              <a:ext uri="{FF2B5EF4-FFF2-40B4-BE49-F238E27FC236}">
                <a16:creationId xmlns:a16="http://schemas.microsoft.com/office/drawing/2014/main" id="{89A6CB06-2B70-BB81-4207-A7E844F8457D}"/>
              </a:ext>
            </a:extLst>
          </p:cNvPr>
          <p:cNvCxnSpPr/>
          <p:nvPr/>
        </p:nvCxnSpPr>
        <p:spPr>
          <a:xfrm>
            <a:off x="2735108" y="1520825"/>
            <a:ext cx="0" cy="2148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128FA81-E0E7-20AA-0BC7-196E30E4C244}"/>
              </a:ext>
            </a:extLst>
          </p:cNvPr>
          <p:cNvCxnSpPr/>
          <p:nvPr/>
        </p:nvCxnSpPr>
        <p:spPr>
          <a:xfrm>
            <a:off x="4620552" y="1520825"/>
            <a:ext cx="0" cy="2148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51A2A33-7312-A6BA-C59D-25DC00396DF9}"/>
              </a:ext>
            </a:extLst>
          </p:cNvPr>
          <p:cNvCxnSpPr/>
          <p:nvPr/>
        </p:nvCxnSpPr>
        <p:spPr>
          <a:xfrm>
            <a:off x="8391441" y="1520825"/>
            <a:ext cx="0" cy="2148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8FFEB5-6B34-A3EB-165B-B7D222B68A97}"/>
              </a:ext>
            </a:extLst>
          </p:cNvPr>
          <p:cNvCxnSpPr/>
          <p:nvPr/>
        </p:nvCxnSpPr>
        <p:spPr>
          <a:xfrm>
            <a:off x="10268793" y="1520825"/>
            <a:ext cx="0" cy="2148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49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4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6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7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8" grpId="0" animBg="1"/>
      <p:bldP spid="9" grpId="0" animBg="1"/>
      <p:bldP spid="10" grpId="0" animBg="1"/>
      <p:bldP spid="11" grpId="0" animBg="1"/>
      <p:bldP spid="12" grpId="0" animBg="1"/>
      <p:bldP spid="13" grpId="0" animBg="1"/>
      <p:bldP spid="17" grpId="0" animBg="1"/>
      <p:bldP spid="18" grpId="0" animBg="1"/>
      <p:bldP spid="19" grpId="0" animBg="1"/>
      <p:bldP spid="20"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B6D9-47A9-26F0-0226-28EDCE1D744A}"/>
              </a:ext>
            </a:extLst>
          </p:cNvPr>
          <p:cNvSpPr>
            <a:spLocks noGrp="1"/>
          </p:cNvSpPr>
          <p:nvPr>
            <p:ph type="title"/>
          </p:nvPr>
        </p:nvSpPr>
        <p:spPr/>
        <p:txBody>
          <a:bodyPr/>
          <a:lstStyle/>
          <a:p>
            <a:r>
              <a:rPr lang="en-US"/>
              <a:t>Hierarchy of Intervention Effectiveness</a:t>
            </a:r>
          </a:p>
        </p:txBody>
      </p:sp>
      <p:sp>
        <p:nvSpPr>
          <p:cNvPr id="4" name="Footer Placeholder 3">
            <a:extLst>
              <a:ext uri="{FF2B5EF4-FFF2-40B4-BE49-F238E27FC236}">
                <a16:creationId xmlns:a16="http://schemas.microsoft.com/office/drawing/2014/main" id="{611DF6B8-60CC-BA1A-ABDA-381C46BAC7F9}"/>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FE55D7D7-915E-BF62-60CE-4AF327DA6FE6}"/>
              </a:ext>
            </a:extLst>
          </p:cNvPr>
          <p:cNvSpPr>
            <a:spLocks noGrp="1"/>
          </p:cNvSpPr>
          <p:nvPr>
            <p:ph type="sldNum" sz="quarter" idx="12"/>
          </p:nvPr>
        </p:nvSpPr>
        <p:spPr/>
        <p:txBody>
          <a:bodyPr/>
          <a:lstStyle/>
          <a:p>
            <a:fld id="{16C5AC08-0ACD-404A-9C9F-AB39E786C34A}" type="slidenum">
              <a:rPr lang="en-GB"/>
              <a:t>56</a:t>
            </a:fld>
            <a:endParaRPr lang="en-GB"/>
          </a:p>
        </p:txBody>
      </p:sp>
      <p:sp>
        <p:nvSpPr>
          <p:cNvPr id="6" name="Text Placeholder 5">
            <a:extLst>
              <a:ext uri="{FF2B5EF4-FFF2-40B4-BE49-F238E27FC236}">
                <a16:creationId xmlns:a16="http://schemas.microsoft.com/office/drawing/2014/main" id="{CEA199A2-3022-425D-7237-3AE94631AD81}"/>
              </a:ext>
            </a:extLst>
          </p:cNvPr>
          <p:cNvSpPr>
            <a:spLocks noGrp="1"/>
          </p:cNvSpPr>
          <p:nvPr>
            <p:ph type="body" sz="quarter" idx="13"/>
          </p:nvPr>
        </p:nvSpPr>
        <p:spPr/>
        <p:txBody>
          <a:bodyPr/>
          <a:lstStyle/>
          <a:p>
            <a:r>
              <a:rPr lang="en-US"/>
              <a:t>Hierarchy of Intervention Effectiveness</a:t>
            </a:r>
          </a:p>
        </p:txBody>
      </p:sp>
      <p:sp>
        <p:nvSpPr>
          <p:cNvPr id="8" name="TextBox 7">
            <a:extLst>
              <a:ext uri="{FF2B5EF4-FFF2-40B4-BE49-F238E27FC236}">
                <a16:creationId xmlns:a16="http://schemas.microsoft.com/office/drawing/2014/main" id="{B07AE154-52F6-7C5F-3F6E-8B2D5F185F0B}"/>
              </a:ext>
            </a:extLst>
          </p:cNvPr>
          <p:cNvSpPr txBox="1"/>
          <p:nvPr/>
        </p:nvSpPr>
        <p:spPr>
          <a:xfrm>
            <a:off x="1077913" y="1844532"/>
            <a:ext cx="1446212" cy="636053"/>
          </a:xfrm>
          <a:prstGeom prst="rect">
            <a:avLst/>
          </a:prstGeom>
          <a:noFill/>
        </p:spPr>
        <p:txBody>
          <a:bodyPr wrap="square" rtlCol="0">
            <a:noAutofit/>
          </a:bodyPr>
          <a:lstStyle/>
          <a:p>
            <a:pPr>
              <a:lnSpc>
                <a:spcPct val="90000"/>
              </a:lnSpc>
            </a:pPr>
            <a:r>
              <a:rPr lang="en-US" sz="1200" b="1">
                <a:solidFill>
                  <a:schemeClr val="accent1"/>
                </a:solidFill>
                <a:latin typeface="DM Sans" pitchFamily="2" charset="77"/>
              </a:rPr>
              <a:t>Training &amp; Education</a:t>
            </a:r>
          </a:p>
        </p:txBody>
      </p:sp>
      <p:sp>
        <p:nvSpPr>
          <p:cNvPr id="9" name="TextBox 8">
            <a:extLst>
              <a:ext uri="{FF2B5EF4-FFF2-40B4-BE49-F238E27FC236}">
                <a16:creationId xmlns:a16="http://schemas.microsoft.com/office/drawing/2014/main" id="{41EDB62D-CDF6-400E-7050-6C6182CA224A}"/>
              </a:ext>
            </a:extLst>
          </p:cNvPr>
          <p:cNvSpPr txBox="1"/>
          <p:nvPr/>
        </p:nvSpPr>
        <p:spPr>
          <a:xfrm>
            <a:off x="2962275" y="1844532"/>
            <a:ext cx="1446212" cy="636053"/>
          </a:xfrm>
          <a:prstGeom prst="rect">
            <a:avLst/>
          </a:prstGeom>
          <a:noFill/>
        </p:spPr>
        <p:txBody>
          <a:bodyPr wrap="square" rtlCol="0">
            <a:noAutofit/>
          </a:bodyPr>
          <a:lstStyle/>
          <a:p>
            <a:pPr>
              <a:lnSpc>
                <a:spcPct val="90000"/>
              </a:lnSpc>
            </a:pPr>
            <a:r>
              <a:rPr lang="en-US" sz="1200" b="1">
                <a:solidFill>
                  <a:schemeClr val="accent1"/>
                </a:solidFill>
                <a:latin typeface="DM Sans" pitchFamily="2" charset="77"/>
              </a:rPr>
              <a:t>Rules, Policies &amp; Guidelines</a:t>
            </a:r>
          </a:p>
        </p:txBody>
      </p:sp>
      <p:sp>
        <p:nvSpPr>
          <p:cNvPr id="10" name="TextBox 9">
            <a:extLst>
              <a:ext uri="{FF2B5EF4-FFF2-40B4-BE49-F238E27FC236}">
                <a16:creationId xmlns:a16="http://schemas.microsoft.com/office/drawing/2014/main" id="{2C5ED56F-DE04-EF9D-31D2-BB4CAF60964D}"/>
              </a:ext>
            </a:extLst>
          </p:cNvPr>
          <p:cNvSpPr txBox="1"/>
          <p:nvPr/>
        </p:nvSpPr>
        <p:spPr>
          <a:xfrm>
            <a:off x="4848225" y="1844532"/>
            <a:ext cx="1446212" cy="636053"/>
          </a:xfrm>
          <a:prstGeom prst="rect">
            <a:avLst/>
          </a:prstGeom>
          <a:noFill/>
        </p:spPr>
        <p:txBody>
          <a:bodyPr wrap="square" rtlCol="0">
            <a:noAutofit/>
          </a:bodyPr>
          <a:lstStyle/>
          <a:p>
            <a:pPr>
              <a:lnSpc>
                <a:spcPct val="90000"/>
              </a:lnSpc>
            </a:pPr>
            <a:r>
              <a:rPr lang="en-US" sz="1200" b="1">
                <a:solidFill>
                  <a:schemeClr val="accent1"/>
                </a:solidFill>
                <a:latin typeface="DM Sans" pitchFamily="2" charset="77"/>
              </a:rPr>
              <a:t>Reminders, Checklists &amp; Double Checks</a:t>
            </a:r>
          </a:p>
        </p:txBody>
      </p:sp>
      <p:sp>
        <p:nvSpPr>
          <p:cNvPr id="11" name="TextBox 10">
            <a:extLst>
              <a:ext uri="{FF2B5EF4-FFF2-40B4-BE49-F238E27FC236}">
                <a16:creationId xmlns:a16="http://schemas.microsoft.com/office/drawing/2014/main" id="{37655DBE-3993-5657-8624-CAFEE33D9392}"/>
              </a:ext>
            </a:extLst>
          </p:cNvPr>
          <p:cNvSpPr txBox="1"/>
          <p:nvPr/>
        </p:nvSpPr>
        <p:spPr>
          <a:xfrm>
            <a:off x="6734175" y="1844532"/>
            <a:ext cx="1446212" cy="636053"/>
          </a:xfrm>
          <a:prstGeom prst="rect">
            <a:avLst/>
          </a:prstGeom>
          <a:noFill/>
        </p:spPr>
        <p:txBody>
          <a:bodyPr wrap="square" rtlCol="0">
            <a:noAutofit/>
          </a:bodyPr>
          <a:lstStyle/>
          <a:p>
            <a:pPr>
              <a:lnSpc>
                <a:spcPct val="90000"/>
              </a:lnSpc>
            </a:pPr>
            <a:r>
              <a:rPr lang="en-US" sz="1200" b="1">
                <a:solidFill>
                  <a:schemeClr val="accent2"/>
                </a:solidFill>
                <a:latin typeface="DM Sans" pitchFamily="2" charset="77"/>
              </a:rPr>
              <a:t>Standardisation &amp; Simplification</a:t>
            </a:r>
          </a:p>
        </p:txBody>
      </p:sp>
      <p:sp>
        <p:nvSpPr>
          <p:cNvPr id="12" name="TextBox 11">
            <a:extLst>
              <a:ext uri="{FF2B5EF4-FFF2-40B4-BE49-F238E27FC236}">
                <a16:creationId xmlns:a16="http://schemas.microsoft.com/office/drawing/2014/main" id="{8406C41A-C22F-767B-33EC-D08DEDF6373B}"/>
              </a:ext>
            </a:extLst>
          </p:cNvPr>
          <p:cNvSpPr txBox="1"/>
          <p:nvPr/>
        </p:nvSpPr>
        <p:spPr>
          <a:xfrm>
            <a:off x="8618537" y="1844532"/>
            <a:ext cx="1446212" cy="636053"/>
          </a:xfrm>
          <a:prstGeom prst="rect">
            <a:avLst/>
          </a:prstGeom>
          <a:noFill/>
        </p:spPr>
        <p:txBody>
          <a:bodyPr wrap="square" rtlCol="0">
            <a:noAutofit/>
          </a:bodyPr>
          <a:lstStyle/>
          <a:p>
            <a:pPr>
              <a:lnSpc>
                <a:spcPct val="90000"/>
              </a:lnSpc>
            </a:pPr>
            <a:r>
              <a:rPr lang="en-US" sz="1200" b="1">
                <a:solidFill>
                  <a:schemeClr val="accent2"/>
                </a:solidFill>
                <a:latin typeface="DM Sans" pitchFamily="2" charset="77"/>
              </a:rPr>
              <a:t>Automation &amp; Computerisation</a:t>
            </a:r>
          </a:p>
        </p:txBody>
      </p:sp>
      <p:sp>
        <p:nvSpPr>
          <p:cNvPr id="13" name="TextBox 12">
            <a:extLst>
              <a:ext uri="{FF2B5EF4-FFF2-40B4-BE49-F238E27FC236}">
                <a16:creationId xmlns:a16="http://schemas.microsoft.com/office/drawing/2014/main" id="{870D53AC-A790-9BD4-1739-3A7A7A6DFE4F}"/>
              </a:ext>
            </a:extLst>
          </p:cNvPr>
          <p:cNvSpPr txBox="1"/>
          <p:nvPr/>
        </p:nvSpPr>
        <p:spPr>
          <a:xfrm>
            <a:off x="10504487" y="1844532"/>
            <a:ext cx="1446212" cy="636053"/>
          </a:xfrm>
          <a:prstGeom prst="rect">
            <a:avLst/>
          </a:prstGeom>
          <a:noFill/>
        </p:spPr>
        <p:txBody>
          <a:bodyPr wrap="square" rtlCol="0">
            <a:noAutofit/>
          </a:bodyPr>
          <a:lstStyle/>
          <a:p>
            <a:pPr>
              <a:lnSpc>
                <a:spcPct val="90000"/>
              </a:lnSpc>
            </a:pPr>
            <a:r>
              <a:rPr lang="en-US" sz="1200" b="1">
                <a:solidFill>
                  <a:schemeClr val="accent2"/>
                </a:solidFill>
                <a:latin typeface="DM Sans" pitchFamily="2" charset="77"/>
              </a:rPr>
              <a:t>Forcing functions</a:t>
            </a:r>
          </a:p>
        </p:txBody>
      </p:sp>
      <p:sp>
        <p:nvSpPr>
          <p:cNvPr id="17" name="!!1">
            <a:extLst>
              <a:ext uri="{FF2B5EF4-FFF2-40B4-BE49-F238E27FC236}">
                <a16:creationId xmlns:a16="http://schemas.microsoft.com/office/drawing/2014/main" id="{41FFAFB9-3365-909A-F604-D59AD5157693}"/>
              </a:ext>
            </a:extLst>
          </p:cNvPr>
          <p:cNvSpPr txBox="1"/>
          <p:nvPr/>
        </p:nvSpPr>
        <p:spPr>
          <a:xfrm>
            <a:off x="1077913" y="2532591"/>
            <a:ext cx="1446212" cy="857250"/>
          </a:xfrm>
          <a:prstGeom prst="rect">
            <a:avLst/>
          </a:prstGeom>
          <a:solidFill>
            <a:schemeClr val="bg2">
              <a:alpha val="50000"/>
            </a:schemeClr>
          </a:solidFill>
        </p:spPr>
        <p:txBody>
          <a:bodyPr wrap="square" rtlCol="0" anchor="ctr" anchorCtr="0">
            <a:noAutofit/>
          </a:bodyPr>
          <a:lstStyle/>
          <a:p>
            <a:pPr>
              <a:lnSpc>
                <a:spcPct val="90000"/>
              </a:lnSpc>
            </a:pPr>
            <a:r>
              <a:rPr lang="en-US" sz="1500">
                <a:solidFill>
                  <a:schemeClr val="accent5"/>
                </a:solidFill>
                <a:latin typeface="DM Sans" pitchFamily="2" charset="77"/>
              </a:rPr>
              <a:t>Clinical skills refresher</a:t>
            </a:r>
          </a:p>
        </p:txBody>
      </p:sp>
      <p:sp>
        <p:nvSpPr>
          <p:cNvPr id="18" name="!!2">
            <a:extLst>
              <a:ext uri="{FF2B5EF4-FFF2-40B4-BE49-F238E27FC236}">
                <a16:creationId xmlns:a16="http://schemas.microsoft.com/office/drawing/2014/main" id="{45965101-E1A2-BCC7-4AE6-1247EB24A419}"/>
              </a:ext>
            </a:extLst>
          </p:cNvPr>
          <p:cNvSpPr txBox="1"/>
          <p:nvPr/>
        </p:nvSpPr>
        <p:spPr>
          <a:xfrm>
            <a:off x="10518774" y="2532591"/>
            <a:ext cx="1446212" cy="857250"/>
          </a:xfrm>
          <a:prstGeom prst="rect">
            <a:avLst/>
          </a:prstGeom>
          <a:solidFill>
            <a:schemeClr val="accent2">
              <a:lumMod val="20000"/>
              <a:lumOff val="80000"/>
              <a:alpha val="50000"/>
            </a:schemeClr>
          </a:solidFill>
        </p:spPr>
        <p:txBody>
          <a:bodyPr wrap="square" rtlCol="0" anchor="ctr" anchorCtr="0">
            <a:noAutofit/>
          </a:bodyPr>
          <a:lstStyle/>
          <a:p>
            <a:pPr>
              <a:lnSpc>
                <a:spcPct val="90000"/>
              </a:lnSpc>
            </a:pPr>
            <a:r>
              <a:rPr lang="en-US" sz="1500">
                <a:solidFill>
                  <a:schemeClr val="accent5"/>
                </a:solidFill>
                <a:latin typeface="DM Sans" pitchFamily="2" charset="77"/>
              </a:rPr>
              <a:t>Card coming out of ATM before cash</a:t>
            </a:r>
          </a:p>
        </p:txBody>
      </p:sp>
      <p:sp>
        <p:nvSpPr>
          <p:cNvPr id="19" name="!!3">
            <a:extLst>
              <a:ext uri="{FF2B5EF4-FFF2-40B4-BE49-F238E27FC236}">
                <a16:creationId xmlns:a16="http://schemas.microsoft.com/office/drawing/2014/main" id="{63DD8225-7570-4AE8-3B76-C4C55F02C4DD}"/>
              </a:ext>
            </a:extLst>
          </p:cNvPr>
          <p:cNvSpPr txBox="1"/>
          <p:nvPr/>
        </p:nvSpPr>
        <p:spPr>
          <a:xfrm>
            <a:off x="6732588" y="2532591"/>
            <a:ext cx="1446212" cy="857250"/>
          </a:xfrm>
          <a:prstGeom prst="rect">
            <a:avLst/>
          </a:prstGeom>
          <a:solidFill>
            <a:schemeClr val="accent2">
              <a:lumMod val="20000"/>
              <a:lumOff val="80000"/>
              <a:alpha val="50000"/>
            </a:schemeClr>
          </a:solidFill>
        </p:spPr>
        <p:txBody>
          <a:bodyPr wrap="square" rtlCol="0" anchor="ctr" anchorCtr="0">
            <a:noAutofit/>
          </a:bodyPr>
          <a:lstStyle/>
          <a:p>
            <a:pPr>
              <a:lnSpc>
                <a:spcPct val="90000"/>
              </a:lnSpc>
            </a:pPr>
            <a:r>
              <a:rPr lang="en-US" sz="1500" dirty="0">
                <a:solidFill>
                  <a:schemeClr val="accent5"/>
                </a:solidFill>
                <a:latin typeface="DM Sans" pitchFamily="2" charset="77"/>
              </a:rPr>
              <a:t>Different size nozzle for petrol and diesel</a:t>
            </a:r>
          </a:p>
        </p:txBody>
      </p:sp>
      <p:sp>
        <p:nvSpPr>
          <p:cNvPr id="20" name="!!1">
            <a:extLst>
              <a:ext uri="{FF2B5EF4-FFF2-40B4-BE49-F238E27FC236}">
                <a16:creationId xmlns:a16="http://schemas.microsoft.com/office/drawing/2014/main" id="{E51568E6-3353-9558-5BD4-F0D8AEEA0F2C}"/>
              </a:ext>
            </a:extLst>
          </p:cNvPr>
          <p:cNvSpPr txBox="1"/>
          <p:nvPr/>
        </p:nvSpPr>
        <p:spPr>
          <a:xfrm>
            <a:off x="4848225" y="2527828"/>
            <a:ext cx="1446212" cy="857250"/>
          </a:xfrm>
          <a:prstGeom prst="rect">
            <a:avLst/>
          </a:prstGeom>
          <a:solidFill>
            <a:schemeClr val="bg2">
              <a:alpha val="50000"/>
            </a:schemeClr>
          </a:solidFill>
        </p:spPr>
        <p:txBody>
          <a:bodyPr wrap="square" rtlCol="0" anchor="ctr" anchorCtr="0">
            <a:noAutofit/>
          </a:bodyPr>
          <a:lstStyle/>
          <a:p>
            <a:pPr>
              <a:lnSpc>
                <a:spcPct val="90000"/>
              </a:lnSpc>
            </a:pPr>
            <a:r>
              <a:rPr lang="en-US" sz="1500">
                <a:solidFill>
                  <a:schemeClr val="accent5"/>
                </a:solidFill>
                <a:latin typeface="DM Sans" pitchFamily="2" charset="77"/>
              </a:rPr>
              <a:t>Shopping list</a:t>
            </a:r>
          </a:p>
        </p:txBody>
      </p:sp>
      <p:sp>
        <p:nvSpPr>
          <p:cNvPr id="21" name="!!2">
            <a:extLst>
              <a:ext uri="{FF2B5EF4-FFF2-40B4-BE49-F238E27FC236}">
                <a16:creationId xmlns:a16="http://schemas.microsoft.com/office/drawing/2014/main" id="{C99182AD-121F-A68E-2D6E-A5FEA4BE2F81}"/>
              </a:ext>
            </a:extLst>
          </p:cNvPr>
          <p:cNvSpPr txBox="1"/>
          <p:nvPr/>
        </p:nvSpPr>
        <p:spPr>
          <a:xfrm>
            <a:off x="6732588" y="3629026"/>
            <a:ext cx="1446212" cy="857250"/>
          </a:xfrm>
          <a:prstGeom prst="rect">
            <a:avLst/>
          </a:prstGeom>
          <a:solidFill>
            <a:schemeClr val="accent2">
              <a:lumMod val="20000"/>
              <a:lumOff val="80000"/>
              <a:alpha val="50000"/>
            </a:schemeClr>
          </a:solidFill>
        </p:spPr>
        <p:txBody>
          <a:bodyPr wrap="square" rtlCol="0" anchor="ctr" anchorCtr="0">
            <a:noAutofit/>
          </a:bodyPr>
          <a:lstStyle/>
          <a:p>
            <a:pPr>
              <a:lnSpc>
                <a:spcPct val="90000"/>
              </a:lnSpc>
            </a:pPr>
            <a:r>
              <a:rPr lang="en-US" sz="1500">
                <a:solidFill>
                  <a:schemeClr val="accent5"/>
                </a:solidFill>
                <a:latin typeface="DM Sans" pitchFamily="2" charset="77"/>
              </a:rPr>
              <a:t>Colour coding system</a:t>
            </a:r>
          </a:p>
        </p:txBody>
      </p:sp>
      <p:sp>
        <p:nvSpPr>
          <p:cNvPr id="22" name="!!3">
            <a:extLst>
              <a:ext uri="{FF2B5EF4-FFF2-40B4-BE49-F238E27FC236}">
                <a16:creationId xmlns:a16="http://schemas.microsoft.com/office/drawing/2014/main" id="{1FCB2A90-D248-C90A-AE1B-C1E019A42399}"/>
              </a:ext>
            </a:extLst>
          </p:cNvPr>
          <p:cNvSpPr txBox="1"/>
          <p:nvPr/>
        </p:nvSpPr>
        <p:spPr>
          <a:xfrm>
            <a:off x="8616951" y="2527828"/>
            <a:ext cx="1446212" cy="857250"/>
          </a:xfrm>
          <a:prstGeom prst="rect">
            <a:avLst/>
          </a:prstGeom>
          <a:solidFill>
            <a:schemeClr val="accent2">
              <a:lumMod val="20000"/>
              <a:lumOff val="80000"/>
              <a:alpha val="50000"/>
            </a:schemeClr>
          </a:solidFill>
        </p:spPr>
        <p:txBody>
          <a:bodyPr wrap="square" rIns="54000" rtlCol="0" anchor="ctr" anchorCtr="0">
            <a:noAutofit/>
          </a:bodyPr>
          <a:lstStyle/>
          <a:p>
            <a:pPr>
              <a:lnSpc>
                <a:spcPct val="90000"/>
              </a:lnSpc>
            </a:pPr>
            <a:r>
              <a:rPr lang="en-US" sz="1500">
                <a:solidFill>
                  <a:schemeClr val="accent5"/>
                </a:solidFill>
                <a:latin typeface="DM Sans" pitchFamily="2" charset="77"/>
              </a:rPr>
              <a:t>Car lights turning on when it is dark</a:t>
            </a:r>
          </a:p>
        </p:txBody>
      </p:sp>
      <p:sp>
        <p:nvSpPr>
          <p:cNvPr id="24" name="Rectangle 23">
            <a:extLst>
              <a:ext uri="{FF2B5EF4-FFF2-40B4-BE49-F238E27FC236}">
                <a16:creationId xmlns:a16="http://schemas.microsoft.com/office/drawing/2014/main" id="{97C5FDD0-F0CA-4B80-6AA7-255A894051D7}"/>
              </a:ext>
            </a:extLst>
          </p:cNvPr>
          <p:cNvSpPr/>
          <p:nvPr/>
        </p:nvSpPr>
        <p:spPr>
          <a:xfrm>
            <a:off x="0" y="1377950"/>
            <a:ext cx="1077913" cy="1229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cxnSp>
        <p:nvCxnSpPr>
          <p:cNvPr id="23" name="Straight Connector 22">
            <a:extLst>
              <a:ext uri="{FF2B5EF4-FFF2-40B4-BE49-F238E27FC236}">
                <a16:creationId xmlns:a16="http://schemas.microsoft.com/office/drawing/2014/main" id="{B6C82840-1034-1225-843A-3DE6F29B605E}"/>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69B4DF99-ED03-0BD7-C45C-793BE5442946}"/>
              </a:ext>
            </a:extLst>
          </p:cNvPr>
          <p:cNvSpPr/>
          <p:nvPr/>
        </p:nvSpPr>
        <p:spPr>
          <a:xfrm rot="16200000">
            <a:off x="6406883" y="-3808146"/>
            <a:ext cx="214848" cy="10872787"/>
          </a:xfrm>
          <a:prstGeom prst="roundRect">
            <a:avLst>
              <a:gd name="adj" fmla="val 50000"/>
            </a:avLst>
          </a:prstGeom>
          <a:gradFill>
            <a:gsLst>
              <a:gs pos="0">
                <a:schemeClr val="accent4"/>
              </a:gs>
              <a:gs pos="99000">
                <a:schemeClr val="accent3"/>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8" name="TextBox 27">
            <a:extLst>
              <a:ext uri="{FF2B5EF4-FFF2-40B4-BE49-F238E27FC236}">
                <a16:creationId xmlns:a16="http://schemas.microsoft.com/office/drawing/2014/main" id="{3B1F78D2-83D6-C77B-F52D-0C9E5D0F5D6F}"/>
              </a:ext>
            </a:extLst>
          </p:cNvPr>
          <p:cNvSpPr txBox="1"/>
          <p:nvPr/>
        </p:nvSpPr>
        <p:spPr>
          <a:xfrm>
            <a:off x="1096963" y="1524689"/>
            <a:ext cx="438150" cy="202892"/>
          </a:xfrm>
          <a:prstGeom prst="rect">
            <a:avLst/>
          </a:prstGeom>
          <a:noFill/>
        </p:spPr>
        <p:txBody>
          <a:bodyPr wrap="square" rtlCol="0" anchor="ctr" anchorCtr="0">
            <a:noAutofit/>
          </a:bodyPr>
          <a:lstStyle/>
          <a:p>
            <a:pPr algn="ctr"/>
            <a:r>
              <a:rPr lang="en-US" b="1">
                <a:solidFill>
                  <a:schemeClr val="bg1"/>
                </a:solidFill>
                <a:latin typeface="DM Sans" pitchFamily="2" charset="77"/>
              </a:rPr>
              <a:t>–</a:t>
            </a:r>
          </a:p>
        </p:txBody>
      </p:sp>
      <p:sp>
        <p:nvSpPr>
          <p:cNvPr id="29" name="TextBox 28">
            <a:extLst>
              <a:ext uri="{FF2B5EF4-FFF2-40B4-BE49-F238E27FC236}">
                <a16:creationId xmlns:a16="http://schemas.microsoft.com/office/drawing/2014/main" id="{FE197AA4-D042-E4EA-B8A0-5A2DEBE8A52C}"/>
              </a:ext>
            </a:extLst>
          </p:cNvPr>
          <p:cNvSpPr txBox="1"/>
          <p:nvPr/>
        </p:nvSpPr>
        <p:spPr>
          <a:xfrm>
            <a:off x="11493691" y="1524689"/>
            <a:ext cx="438150" cy="202892"/>
          </a:xfrm>
          <a:prstGeom prst="rect">
            <a:avLst/>
          </a:prstGeom>
          <a:noFill/>
        </p:spPr>
        <p:txBody>
          <a:bodyPr wrap="square" rtlCol="0" anchor="ctr" anchorCtr="0">
            <a:noAutofit/>
          </a:bodyPr>
          <a:lstStyle/>
          <a:p>
            <a:pPr algn="ctr"/>
            <a:r>
              <a:rPr lang="en-US" b="1">
                <a:solidFill>
                  <a:schemeClr val="bg1"/>
                </a:solidFill>
                <a:latin typeface="DM Sans" pitchFamily="2" charset="77"/>
              </a:rPr>
              <a:t>+</a:t>
            </a:r>
          </a:p>
        </p:txBody>
      </p:sp>
      <p:sp>
        <p:nvSpPr>
          <p:cNvPr id="30" name="TextBox 29">
            <a:extLst>
              <a:ext uri="{FF2B5EF4-FFF2-40B4-BE49-F238E27FC236}">
                <a16:creationId xmlns:a16="http://schemas.microsoft.com/office/drawing/2014/main" id="{50BE0266-E001-392E-6F6A-1FEA7B506E91}"/>
              </a:ext>
            </a:extLst>
          </p:cNvPr>
          <p:cNvSpPr txBox="1"/>
          <p:nvPr/>
        </p:nvSpPr>
        <p:spPr>
          <a:xfrm>
            <a:off x="4988230" y="1532781"/>
            <a:ext cx="3061488" cy="202892"/>
          </a:xfrm>
          <a:prstGeom prst="rect">
            <a:avLst/>
          </a:prstGeom>
          <a:noFill/>
        </p:spPr>
        <p:txBody>
          <a:bodyPr wrap="square" rtlCol="0" anchor="ctr" anchorCtr="0">
            <a:noAutofit/>
          </a:bodyPr>
          <a:lstStyle/>
          <a:p>
            <a:pPr algn="ctr"/>
            <a:r>
              <a:rPr lang="en-US" sz="1050">
                <a:solidFill>
                  <a:schemeClr val="bg1"/>
                </a:solidFill>
                <a:latin typeface="DM Sans" pitchFamily="2" charset="77"/>
              </a:rPr>
              <a:t>effectiveness</a:t>
            </a:r>
          </a:p>
        </p:txBody>
      </p:sp>
      <p:cxnSp>
        <p:nvCxnSpPr>
          <p:cNvPr id="31" name="Straight Connector 30">
            <a:extLst>
              <a:ext uri="{FF2B5EF4-FFF2-40B4-BE49-F238E27FC236}">
                <a16:creationId xmlns:a16="http://schemas.microsoft.com/office/drawing/2014/main" id="{AEAB1264-CC31-360F-964A-A301DB5A3DDF}"/>
              </a:ext>
            </a:extLst>
          </p:cNvPr>
          <p:cNvCxnSpPr/>
          <p:nvPr/>
        </p:nvCxnSpPr>
        <p:spPr>
          <a:xfrm>
            <a:off x="2735108" y="1520825"/>
            <a:ext cx="0" cy="2148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062AB6-AA92-0615-F716-2909CF6523D1}"/>
              </a:ext>
            </a:extLst>
          </p:cNvPr>
          <p:cNvCxnSpPr/>
          <p:nvPr/>
        </p:nvCxnSpPr>
        <p:spPr>
          <a:xfrm>
            <a:off x="4620552" y="1520825"/>
            <a:ext cx="0" cy="2148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30C9B5-00AA-9A4E-4DAC-761A63C6CB9F}"/>
              </a:ext>
            </a:extLst>
          </p:cNvPr>
          <p:cNvCxnSpPr/>
          <p:nvPr/>
        </p:nvCxnSpPr>
        <p:spPr>
          <a:xfrm>
            <a:off x="8391441" y="1520825"/>
            <a:ext cx="0" cy="2148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973D671-6500-274C-9F7A-15B6B0810746}"/>
              </a:ext>
            </a:extLst>
          </p:cNvPr>
          <p:cNvCxnSpPr/>
          <p:nvPr/>
        </p:nvCxnSpPr>
        <p:spPr>
          <a:xfrm>
            <a:off x="10268793" y="1520825"/>
            <a:ext cx="0" cy="2148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71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3CBA-B4A1-2666-9C84-9FF2E2CC2F0A}"/>
              </a:ext>
            </a:extLst>
          </p:cNvPr>
          <p:cNvSpPr>
            <a:spLocks noGrp="1"/>
          </p:cNvSpPr>
          <p:nvPr>
            <p:ph type="title"/>
          </p:nvPr>
        </p:nvSpPr>
        <p:spPr/>
        <p:txBody>
          <a:bodyPr/>
          <a:lstStyle/>
          <a:p>
            <a:r>
              <a:rPr lang="en-US"/>
              <a:t>Activity</a:t>
            </a:r>
          </a:p>
        </p:txBody>
      </p:sp>
      <p:sp>
        <p:nvSpPr>
          <p:cNvPr id="3" name="Content Placeholder 2">
            <a:extLst>
              <a:ext uri="{FF2B5EF4-FFF2-40B4-BE49-F238E27FC236}">
                <a16:creationId xmlns:a16="http://schemas.microsoft.com/office/drawing/2014/main" id="{D19C4B07-50D8-800B-0985-9F0BF4882181}"/>
              </a:ext>
            </a:extLst>
          </p:cNvPr>
          <p:cNvSpPr>
            <a:spLocks noGrp="1"/>
          </p:cNvSpPr>
          <p:nvPr>
            <p:ph idx="1"/>
          </p:nvPr>
        </p:nvSpPr>
        <p:spPr>
          <a:xfrm>
            <a:off x="1077913" y="1520825"/>
            <a:ext cx="7100887" cy="5019720"/>
          </a:xfrm>
        </p:spPr>
        <p:txBody>
          <a:bodyPr/>
          <a:lstStyle/>
          <a:p>
            <a:r>
              <a:rPr lang="en-US" dirty="0"/>
              <a:t>In groups, discuss the improvement work you</a:t>
            </a:r>
            <a:br>
              <a:rPr lang="en-US" dirty="0"/>
            </a:br>
            <a:r>
              <a:rPr lang="en-US" dirty="0"/>
              <a:t>are coaching. </a:t>
            </a:r>
          </a:p>
          <a:p>
            <a:r>
              <a:rPr lang="en-US" dirty="0"/>
              <a:t>Map your teams’ PDSAs on the hierarchy of intervention effectiveness.</a:t>
            </a:r>
          </a:p>
          <a:p>
            <a:endParaRPr lang="en-US" dirty="0"/>
          </a:p>
          <a:p>
            <a:endParaRPr lang="en-US" dirty="0"/>
          </a:p>
        </p:txBody>
      </p:sp>
      <p:sp>
        <p:nvSpPr>
          <p:cNvPr id="4" name="Footer Placeholder 3">
            <a:extLst>
              <a:ext uri="{FF2B5EF4-FFF2-40B4-BE49-F238E27FC236}">
                <a16:creationId xmlns:a16="http://schemas.microsoft.com/office/drawing/2014/main" id="{10AEEA2A-A920-39CD-325C-2949015F36DB}"/>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58345BEF-A6A2-02BC-AD95-F898B13EAA9B}"/>
              </a:ext>
            </a:extLst>
          </p:cNvPr>
          <p:cNvSpPr>
            <a:spLocks noGrp="1"/>
          </p:cNvSpPr>
          <p:nvPr>
            <p:ph type="sldNum" sz="quarter" idx="12"/>
          </p:nvPr>
        </p:nvSpPr>
        <p:spPr/>
        <p:txBody>
          <a:bodyPr/>
          <a:lstStyle/>
          <a:p>
            <a:fld id="{16C5AC08-0ACD-404A-9C9F-AB39E786C34A}" type="slidenum">
              <a:rPr lang="en-GB"/>
              <a:t>57</a:t>
            </a:fld>
            <a:endParaRPr lang="en-GB"/>
          </a:p>
        </p:txBody>
      </p:sp>
      <p:sp>
        <p:nvSpPr>
          <p:cNvPr id="6" name="Text Placeholder 5">
            <a:extLst>
              <a:ext uri="{FF2B5EF4-FFF2-40B4-BE49-F238E27FC236}">
                <a16:creationId xmlns:a16="http://schemas.microsoft.com/office/drawing/2014/main" id="{9EB794EA-83A8-2BED-8B43-EC485BAEFBA7}"/>
              </a:ext>
            </a:extLst>
          </p:cNvPr>
          <p:cNvSpPr>
            <a:spLocks noGrp="1"/>
          </p:cNvSpPr>
          <p:nvPr>
            <p:ph type="body" sz="quarter" idx="13"/>
          </p:nvPr>
        </p:nvSpPr>
        <p:spPr/>
        <p:txBody>
          <a:bodyPr/>
          <a:lstStyle/>
          <a:p>
            <a:r>
              <a:rPr lang="en-US" dirty="0"/>
              <a:t>Activity 7.7</a:t>
            </a:r>
          </a:p>
        </p:txBody>
      </p:sp>
      <p:sp>
        <p:nvSpPr>
          <p:cNvPr id="8" name="purple">
            <a:extLst>
              <a:ext uri="{FF2B5EF4-FFF2-40B4-BE49-F238E27FC236}">
                <a16:creationId xmlns:a16="http://schemas.microsoft.com/office/drawing/2014/main" id="{7038DE10-ED49-0B76-8ED1-639F1A522831}"/>
              </a:ext>
            </a:extLst>
          </p:cNvPr>
          <p:cNvSpPr/>
          <p:nvPr/>
        </p:nvSpPr>
        <p:spPr>
          <a:xfrm>
            <a:off x="11333078" y="1741576"/>
            <a:ext cx="454428" cy="45442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blue">
            <a:extLst>
              <a:ext uri="{FF2B5EF4-FFF2-40B4-BE49-F238E27FC236}">
                <a16:creationId xmlns:a16="http://schemas.microsoft.com/office/drawing/2014/main" id="{1141D67B-F836-B70B-5DAA-FC821CD03A7E}"/>
              </a:ext>
            </a:extLst>
          </p:cNvPr>
          <p:cNvSpPr/>
          <p:nvPr/>
        </p:nvSpPr>
        <p:spPr>
          <a:xfrm>
            <a:off x="10901358" y="2267887"/>
            <a:ext cx="388418" cy="38841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0" name="pink">
            <a:extLst>
              <a:ext uri="{FF2B5EF4-FFF2-40B4-BE49-F238E27FC236}">
                <a16:creationId xmlns:a16="http://schemas.microsoft.com/office/drawing/2014/main" id="{20C1F3F9-0F25-D1F5-A604-AB8F7CAB5240}"/>
              </a:ext>
            </a:extLst>
          </p:cNvPr>
          <p:cNvSpPr/>
          <p:nvPr/>
        </p:nvSpPr>
        <p:spPr>
          <a:xfrm>
            <a:off x="10655857" y="1377950"/>
            <a:ext cx="388418" cy="38841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orange">
            <a:extLst>
              <a:ext uri="{FF2B5EF4-FFF2-40B4-BE49-F238E27FC236}">
                <a16:creationId xmlns:a16="http://schemas.microsoft.com/office/drawing/2014/main" id="{88351326-231F-1FF1-09E9-FCC104D228FF}"/>
              </a:ext>
            </a:extLst>
          </p:cNvPr>
          <p:cNvSpPr/>
          <p:nvPr/>
        </p:nvSpPr>
        <p:spPr>
          <a:xfrm>
            <a:off x="10506075" y="2096404"/>
            <a:ext cx="337608" cy="3376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2" name="Picture 11">
            <a:extLst>
              <a:ext uri="{FF2B5EF4-FFF2-40B4-BE49-F238E27FC236}">
                <a16:creationId xmlns:a16="http://schemas.microsoft.com/office/drawing/2014/main" id="{85AE4A19-0DAA-1AAB-3E2C-50BA3D9F9FE8}"/>
              </a:ext>
            </a:extLst>
          </p:cNvPr>
          <p:cNvPicPr>
            <a:picLocks noChangeAspect="1"/>
          </p:cNvPicPr>
          <p:nvPr/>
        </p:nvPicPr>
        <p:blipFill>
          <a:blip r:embed="rId3"/>
          <a:srcRect/>
          <a:stretch/>
        </p:blipFill>
        <p:spPr>
          <a:xfrm>
            <a:off x="238125" y="1317624"/>
            <a:ext cx="495300" cy="406400"/>
          </a:xfrm>
          <a:prstGeom prst="rect">
            <a:avLst/>
          </a:prstGeom>
        </p:spPr>
      </p:pic>
      <p:pic>
        <p:nvPicPr>
          <p:cNvPr id="13" name="Picture 12">
            <a:extLst>
              <a:ext uri="{FF2B5EF4-FFF2-40B4-BE49-F238E27FC236}">
                <a16:creationId xmlns:a16="http://schemas.microsoft.com/office/drawing/2014/main" id="{24D711D0-C95F-EF98-E2B3-1124BE6ADBA3}"/>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195928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5000" fill="hold"/>
                                        <p:tgtEl>
                                          <p:spTgt spid="8"/>
                                        </p:tgtEl>
                                      </p:cBhvr>
                                      <p:by x="80000" y="80000"/>
                                    </p:animScale>
                                  </p:childTnLst>
                                </p:cTn>
                              </p:par>
                              <p:par>
                                <p:cTn id="7" presetID="6" presetClass="emph" presetSubtype="0" repeatCount="indefinite" accel="50000" decel="50000" autoRev="1" fill="hold" grpId="0" nodeType="withEffect">
                                  <p:stCondLst>
                                    <p:cond delay="0"/>
                                  </p:stCondLst>
                                  <p:childTnLst>
                                    <p:animScale>
                                      <p:cBhvr>
                                        <p:cTn id="8" dur="7000" fill="hold"/>
                                        <p:tgtEl>
                                          <p:spTgt spid="9"/>
                                        </p:tgtEl>
                                      </p:cBhvr>
                                      <p:by x="150000" y="150000"/>
                                    </p:animScale>
                                  </p:childTnLst>
                                </p:cTn>
                              </p:par>
                              <p:par>
                                <p:cTn id="9" presetID="6" presetClass="emph" presetSubtype="0" repeatCount="indefinite" accel="50000" decel="50000" autoRev="1" fill="hold" grpId="0" nodeType="withEffect">
                                  <p:stCondLst>
                                    <p:cond delay="0"/>
                                  </p:stCondLst>
                                  <p:childTnLst>
                                    <p:animScale>
                                      <p:cBhvr>
                                        <p:cTn id="10" dur="6000" fill="hold"/>
                                        <p:tgtEl>
                                          <p:spTgt spid="11"/>
                                        </p:tgtEl>
                                      </p:cBhvr>
                                      <p:by x="50000" y="50000"/>
                                    </p:animScale>
                                  </p:childTnLst>
                                </p:cTn>
                              </p:par>
                              <p:par>
                                <p:cTn id="11" presetID="6" presetClass="emph" presetSubtype="0" repeatCount="indefinite" accel="50000" decel="50000" autoRev="1" fill="hold" grpId="0" nodeType="withEffect">
                                  <p:stCondLst>
                                    <p:cond delay="0"/>
                                  </p:stCondLst>
                                  <p:childTnLst>
                                    <p:animScale>
                                      <p:cBhvr>
                                        <p:cTn id="12" dur="8000" fill="hold"/>
                                        <p:tgtEl>
                                          <p:spTgt spid="10"/>
                                        </p:tgtEl>
                                      </p:cBhvr>
                                      <p:by x="40000" y="40000"/>
                                    </p:animScale>
                                  </p:childTnLst>
                                </p:cTn>
                              </p:par>
                              <p:par>
                                <p:cTn id="13" presetID="1" presetClass="path" presetSubtype="0" repeatCount="indefinite" fill="hold" grpId="1" nodeType="withEffect">
                                  <p:stCondLst>
                                    <p:cond delay="0"/>
                                  </p:stCondLst>
                                  <p:childTnLst>
                                    <p:animMotion origin="layout" path="M 2.91667E-6 2.96296E-6 C 0.00156 0.03889 -0.01446 0.07407 -0.03607 0.07662 C -0.05755 0.0794 -0.07644 0.04861 -0.07787 0.00972 C -0.07943 -0.03056 -0.06315 -0.06435 -0.0418 -0.0669 C -0.02005 -0.06968 -0.00157 -0.04005 2.91667E-6 2.96296E-6 Z " pathEditMode="relative" rAng="5160000" ptsTypes="AAAAA">
                                      <p:cBhvr>
                                        <p:cTn id="14" dur="12000" fill="hold"/>
                                        <p:tgtEl>
                                          <p:spTgt spid="8"/>
                                        </p:tgtEl>
                                        <p:attrNameLst>
                                          <p:attrName>ppt_x</p:attrName>
                                          <p:attrName>ppt_y</p:attrName>
                                        </p:attrNameLst>
                                      </p:cBhvr>
                                      <p:rCtr x="-3893" y="486"/>
                                    </p:animMotion>
                                  </p:childTnLst>
                                </p:cTn>
                              </p:par>
                              <p:par>
                                <p:cTn id="15" presetID="1" presetClass="path" presetSubtype="0" repeatCount="indefinite" fill="hold" grpId="1" nodeType="withEffect">
                                  <p:stCondLst>
                                    <p:cond delay="0"/>
                                  </p:stCondLst>
                                  <p:childTnLst>
                                    <p:animMotion origin="layout" path="M 3.95833E-6 2.22222E-6 C -0.02214 2.22222E-6 -0.04024 -0.03102 -0.04024 -0.06968 C -0.04024 -0.1081 -0.02214 -0.13959 3.95833E-6 -0.13959 C 0.02226 -0.13959 0.0401 -0.1081 0.0401 -0.06968 C 0.0401 -0.03102 0.02226 2.22222E-6 3.95833E-6 2.22222E-6 Z " pathEditMode="relative" rAng="10800000" ptsTypes="AAAAA">
                                      <p:cBhvr>
                                        <p:cTn id="16" dur="8000" fill="hold"/>
                                        <p:tgtEl>
                                          <p:spTgt spid="9"/>
                                        </p:tgtEl>
                                        <p:attrNameLst>
                                          <p:attrName>ppt_x</p:attrName>
                                          <p:attrName>ppt_y</p:attrName>
                                        </p:attrNameLst>
                                      </p:cBhvr>
                                      <p:rCtr x="0" y="-6968"/>
                                    </p:animMotion>
                                  </p:childTnLst>
                                </p:cTn>
                              </p:par>
                              <p:par>
                                <p:cTn id="17" presetID="1" presetClass="path" presetSubtype="0" repeatCount="indefinite" fill="hold" grpId="1" nodeType="withEffect">
                                  <p:stCondLst>
                                    <p:cond delay="0"/>
                                  </p:stCondLst>
                                  <p:childTnLst>
                                    <p:animMotion origin="layout" path="M -8.33333E-7 -4.07407E-6 C -0.01289 -0.03009 -0.00885 -0.07476 0.00925 -0.09907 C 0.02734 -0.12268 0.05274 -0.11805 0.0655 -0.08773 C 0.07852 -0.05717 0.07409 -0.01319 0.05599 0.01135 C 0.03789 0.03565 0.01289 0.03102 -8.33333E-7 -4.07407E-6 Z " pathEditMode="relative" rAng="13980000" ptsTypes="AAAAA">
                                      <p:cBhvr>
                                        <p:cTn id="18" dur="5000" fill="hold"/>
                                        <p:tgtEl>
                                          <p:spTgt spid="11"/>
                                        </p:tgtEl>
                                        <p:attrNameLst>
                                          <p:attrName>ppt_x</p:attrName>
                                          <p:attrName>ppt_y</p:attrName>
                                        </p:attrNameLst>
                                      </p:cBhvr>
                                      <p:rCtr x="3268" y="-4375"/>
                                    </p:animMotion>
                                  </p:childTnLst>
                                </p:cTn>
                              </p:par>
                              <p:par>
                                <p:cTn id="19" presetID="1" presetClass="path" presetSubtype="0" repeatCount="indefinite" fill="hold" grpId="1" nodeType="withEffect">
                                  <p:stCondLst>
                                    <p:cond delay="0"/>
                                  </p:stCondLst>
                                  <p:childTnLst>
                                    <p:animMotion origin="layout" path="M -3.75E-6 0.00115 C 0.01862 -0.02199 0.04401 -0.01505 0.05704 0.01805 C 0.06967 0.05069 0.06511 0.0956 0.04688 0.11921 C 0.02826 0.14189 0.00313 0.13449 -0.01015 0.10092 C -0.02278 0.06852 -0.01823 0.02361 -3.75E-6 0.00115 Z " pathEditMode="relative" rAng="19500000" ptsTypes="AAAAA">
                                      <p:cBhvr>
                                        <p:cTn id="20" dur="9000" fill="hold"/>
                                        <p:tgtEl>
                                          <p:spTgt spid="10"/>
                                        </p:tgtEl>
                                        <p:attrNameLst>
                                          <p:attrName>ppt_x</p:attrName>
                                          <p:attrName>ppt_y</p:attrName>
                                        </p:attrNameLst>
                                      </p:cBhvr>
                                      <p:rCtr x="2357"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1A06A-C2F0-1A77-443C-97313C11F6F5}"/>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DF6DF7A1-B313-92AA-FE81-03CE8C0F2CF6}"/>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7B537CFA-EFEC-D7ED-E9FC-2FBC0AEDF0DF}"/>
              </a:ext>
            </a:extLst>
          </p:cNvPr>
          <p:cNvSpPr>
            <a:spLocks noGrp="1"/>
          </p:cNvSpPr>
          <p:nvPr>
            <p:ph type="sldNum" sz="quarter" idx="12"/>
          </p:nvPr>
        </p:nvSpPr>
        <p:spPr/>
        <p:txBody>
          <a:bodyPr/>
          <a:lstStyle/>
          <a:p>
            <a:fld id="{16C5AC08-0ACD-404A-9C9F-AB39E786C34A}" type="slidenum">
              <a:rPr lang="en-GB"/>
              <a:t>58</a:t>
            </a:fld>
            <a:endParaRPr lang="en-GB"/>
          </a:p>
        </p:txBody>
      </p:sp>
      <p:sp>
        <p:nvSpPr>
          <p:cNvPr id="6" name="Text Placeholder 5">
            <a:extLst>
              <a:ext uri="{FF2B5EF4-FFF2-40B4-BE49-F238E27FC236}">
                <a16:creationId xmlns:a16="http://schemas.microsoft.com/office/drawing/2014/main" id="{52C94C60-EE21-03C2-C9A6-5BB00EE02A27}"/>
              </a:ext>
            </a:extLst>
          </p:cNvPr>
          <p:cNvSpPr>
            <a:spLocks noGrp="1"/>
          </p:cNvSpPr>
          <p:nvPr>
            <p:ph type="body" sz="quarter" idx="13"/>
          </p:nvPr>
        </p:nvSpPr>
        <p:spPr/>
        <p:txBody>
          <a:bodyPr/>
          <a:lstStyle/>
          <a:p>
            <a:endParaRPr lang="en-US" dirty="0"/>
          </a:p>
        </p:txBody>
      </p:sp>
      <p:pic>
        <p:nvPicPr>
          <p:cNvPr id="7" name="Picture 6">
            <a:extLst>
              <a:ext uri="{FF2B5EF4-FFF2-40B4-BE49-F238E27FC236}">
                <a16:creationId xmlns:a16="http://schemas.microsoft.com/office/drawing/2014/main" id="{C757E728-3C7F-E18C-CA3A-80A5F0738F48}"/>
              </a:ext>
            </a:extLst>
          </p:cNvPr>
          <p:cNvPicPr>
            <a:picLocks noChangeAspect="1"/>
          </p:cNvPicPr>
          <p:nvPr/>
        </p:nvPicPr>
        <p:blipFill rotWithShape="1">
          <a:blip r:embed="rId3"/>
          <a:srcRect l="414" t="1016" r="394" b="898"/>
          <a:stretch/>
        </p:blipFill>
        <p:spPr>
          <a:xfrm>
            <a:off x="1122946" y="1598142"/>
            <a:ext cx="10784849" cy="4963080"/>
          </a:xfrm>
          <a:prstGeom prst="rect">
            <a:avLst/>
          </a:prstGeom>
        </p:spPr>
      </p:pic>
    </p:spTree>
    <p:extLst>
      <p:ext uri="{BB962C8B-B14F-4D97-AF65-F5344CB8AC3E}">
        <p14:creationId xmlns:p14="http://schemas.microsoft.com/office/powerpoint/2010/main" val="573604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C8D6-3FED-BB6C-B791-6D8C4844A964}"/>
              </a:ext>
            </a:extLst>
          </p:cNvPr>
          <p:cNvSpPr>
            <a:spLocks noGrp="1"/>
          </p:cNvSpPr>
          <p:nvPr>
            <p:ph type="title"/>
          </p:nvPr>
        </p:nvSpPr>
        <p:spPr/>
        <p:txBody>
          <a:bodyPr/>
          <a:lstStyle/>
          <a:p>
            <a:r>
              <a:rPr lang="en-US"/>
              <a:t>Housekeeping</a:t>
            </a:r>
          </a:p>
        </p:txBody>
      </p:sp>
      <p:sp>
        <p:nvSpPr>
          <p:cNvPr id="4" name="Footer Placeholder 3">
            <a:extLst>
              <a:ext uri="{FF2B5EF4-FFF2-40B4-BE49-F238E27FC236}">
                <a16:creationId xmlns:a16="http://schemas.microsoft.com/office/drawing/2014/main" id="{D31DC396-C46E-0922-5C7C-E166B9CB5DEC}"/>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606AC19E-E490-9FA2-566E-52926A918007}"/>
              </a:ext>
            </a:extLst>
          </p:cNvPr>
          <p:cNvSpPr>
            <a:spLocks noGrp="1"/>
          </p:cNvSpPr>
          <p:nvPr>
            <p:ph type="sldNum" sz="quarter" idx="12"/>
          </p:nvPr>
        </p:nvSpPr>
        <p:spPr/>
        <p:txBody>
          <a:bodyPr/>
          <a:lstStyle/>
          <a:p>
            <a:fld id="{16C5AC08-0ACD-404A-9C9F-AB39E786C34A}" type="slidenum">
              <a:rPr lang="en-GB"/>
              <a:t>5</a:t>
            </a:fld>
            <a:endParaRPr lang="en-GB"/>
          </a:p>
        </p:txBody>
      </p:sp>
      <p:sp>
        <p:nvSpPr>
          <p:cNvPr id="6" name="Text Placeholder 5">
            <a:extLst>
              <a:ext uri="{FF2B5EF4-FFF2-40B4-BE49-F238E27FC236}">
                <a16:creationId xmlns:a16="http://schemas.microsoft.com/office/drawing/2014/main" id="{50741477-4FE0-6222-F853-4934353D005B}"/>
              </a:ext>
            </a:extLst>
          </p:cNvPr>
          <p:cNvSpPr>
            <a:spLocks noGrp="1"/>
          </p:cNvSpPr>
          <p:nvPr>
            <p:ph type="body" sz="quarter" idx="13"/>
          </p:nvPr>
        </p:nvSpPr>
        <p:spPr/>
        <p:txBody>
          <a:bodyPr/>
          <a:lstStyle/>
          <a:p>
            <a:r>
              <a:rPr lang="en-US" dirty="0"/>
              <a:t>Housekeeping</a:t>
            </a:r>
          </a:p>
        </p:txBody>
      </p:sp>
      <p:sp>
        <p:nvSpPr>
          <p:cNvPr id="10" name="Oval 9">
            <a:extLst>
              <a:ext uri="{FF2B5EF4-FFF2-40B4-BE49-F238E27FC236}">
                <a16:creationId xmlns:a16="http://schemas.microsoft.com/office/drawing/2014/main" id="{FE008D59-04EB-23D1-4267-A7AB290DE282}"/>
              </a:ext>
            </a:extLst>
          </p:cNvPr>
          <p:cNvSpPr/>
          <p:nvPr/>
        </p:nvSpPr>
        <p:spPr>
          <a:xfrm>
            <a:off x="8433873" y="3237403"/>
            <a:ext cx="276161" cy="27616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7326C05A-D561-0C60-D671-E6890A7B8C1F}"/>
              </a:ext>
            </a:extLst>
          </p:cNvPr>
          <p:cNvPicPr>
            <a:picLocks noChangeAspect="1"/>
          </p:cNvPicPr>
          <p:nvPr/>
        </p:nvPicPr>
        <p:blipFill>
          <a:blip r:embed="rId3"/>
          <a:srcRect/>
          <a:stretch/>
        </p:blipFill>
        <p:spPr>
          <a:xfrm>
            <a:off x="7422292" y="1767016"/>
            <a:ext cx="4645673" cy="5090983"/>
          </a:xfrm>
          <a:prstGeom prst="rect">
            <a:avLst/>
          </a:prstGeom>
        </p:spPr>
      </p:pic>
    </p:spTree>
    <p:extLst>
      <p:ext uri="{BB962C8B-B14F-4D97-AF65-F5344CB8AC3E}">
        <p14:creationId xmlns:p14="http://schemas.microsoft.com/office/powerpoint/2010/main" val="15674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grpId="0" nodeType="withEffect">
                                  <p:stCondLst>
                                    <p:cond delay="0"/>
                                  </p:stCondLst>
                                  <p:childTnLst>
                                    <p:animScale>
                                      <p:cBhvr>
                                        <p:cTn id="6" dur="20000" fill="hold"/>
                                        <p:tgtEl>
                                          <p:spTgt spid="1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lton Mayo - Wikipedia">
            <a:extLst>
              <a:ext uri="{FF2B5EF4-FFF2-40B4-BE49-F238E27FC236}">
                <a16:creationId xmlns:a16="http://schemas.microsoft.com/office/drawing/2014/main" id="{F0973CB4-68CE-A16F-E0CD-2CA06C50F267}"/>
              </a:ext>
            </a:extLst>
          </p:cNvPr>
          <p:cNvPicPr>
            <a:picLocks noChangeAspect="1" noChangeArrowheads="1"/>
          </p:cNvPicPr>
          <p:nvPr/>
        </p:nvPicPr>
        <p:blipFill>
          <a:blip r:embed="rId3">
            <a:duotone>
              <a:schemeClr val="accent2">
                <a:shade val="45000"/>
                <a:satMod val="135000"/>
              </a:schemeClr>
              <a:prstClr val="white"/>
            </a:duotone>
            <a:alphaModFix amt="75000"/>
            <a:extLst>
              <a:ext uri="{28A0092B-C50C-407E-A947-70E740481C1C}">
                <a14:useLocalDpi xmlns:a14="http://schemas.microsoft.com/office/drawing/2010/main" val="0"/>
              </a:ext>
            </a:extLst>
          </a:blip>
          <a:srcRect/>
          <a:stretch>
            <a:fillRect/>
          </a:stretch>
        </p:blipFill>
        <p:spPr bwMode="auto">
          <a:xfrm flipH="1">
            <a:off x="7174523" y="-1"/>
            <a:ext cx="4776177" cy="5779925"/>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8F7764-E35B-453C-6EE4-1E0B5AEC74DE}"/>
              </a:ext>
            </a:extLst>
          </p:cNvPr>
          <p:cNvSpPr>
            <a:spLocks noGrp="1"/>
          </p:cNvSpPr>
          <p:nvPr>
            <p:ph type="title"/>
          </p:nvPr>
        </p:nvSpPr>
        <p:spPr/>
        <p:txBody>
          <a:bodyPr/>
          <a:lstStyle/>
          <a:p>
            <a:r>
              <a:rPr lang="en-US"/>
              <a:t>Hawthorne Studies</a:t>
            </a:r>
          </a:p>
        </p:txBody>
      </p:sp>
      <p:sp>
        <p:nvSpPr>
          <p:cNvPr id="3" name="Content Placeholder 2">
            <a:extLst>
              <a:ext uri="{FF2B5EF4-FFF2-40B4-BE49-F238E27FC236}">
                <a16:creationId xmlns:a16="http://schemas.microsoft.com/office/drawing/2014/main" id="{71EE7E9E-1D8D-4DA2-56A7-734BF8B50CE3}"/>
              </a:ext>
            </a:extLst>
          </p:cNvPr>
          <p:cNvSpPr>
            <a:spLocks noGrp="1"/>
          </p:cNvSpPr>
          <p:nvPr>
            <p:ph idx="1"/>
          </p:nvPr>
        </p:nvSpPr>
        <p:spPr/>
        <p:txBody>
          <a:bodyPr/>
          <a:lstStyle/>
          <a:p>
            <a:pPr lvl="1"/>
            <a:r>
              <a:rPr lang="en-GB" sz="2800" dirty="0"/>
              <a:t>Hawthorne Studies were conducted from </a:t>
            </a:r>
            <a:br>
              <a:rPr lang="en-GB" sz="2800" dirty="0"/>
            </a:br>
            <a:r>
              <a:rPr lang="en-GB" sz="2800" dirty="0"/>
              <a:t>1924–1932 at Western Electric Hawthorne Works</a:t>
            </a:r>
          </a:p>
          <a:p>
            <a:pPr lvl="1"/>
            <a:r>
              <a:rPr lang="en-GB" sz="2800" dirty="0"/>
              <a:t>Prof Elton Mayo was examining the effects of </a:t>
            </a:r>
            <a:br>
              <a:rPr lang="en-GB" sz="2800" dirty="0"/>
            </a:br>
            <a:r>
              <a:rPr lang="en-GB" sz="2800" dirty="0"/>
              <a:t>monotony and fatigue on productivity</a:t>
            </a:r>
          </a:p>
          <a:p>
            <a:pPr lvl="1"/>
            <a:r>
              <a:rPr lang="en-GB" sz="2800" dirty="0"/>
              <a:t>Everything worked!</a:t>
            </a:r>
          </a:p>
          <a:p>
            <a:pPr lvl="1"/>
            <a:endParaRPr lang="en-GB" sz="2800" dirty="0"/>
          </a:p>
          <a:p>
            <a:pPr lvl="1"/>
            <a:endParaRPr lang="en-US"/>
          </a:p>
        </p:txBody>
      </p:sp>
      <p:sp>
        <p:nvSpPr>
          <p:cNvPr id="4" name="Footer Placeholder 3">
            <a:extLst>
              <a:ext uri="{FF2B5EF4-FFF2-40B4-BE49-F238E27FC236}">
                <a16:creationId xmlns:a16="http://schemas.microsoft.com/office/drawing/2014/main" id="{C380795A-0106-3B21-3A8D-4D100F61D385}"/>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C52A34EC-DB9C-7647-B983-B33A3E2AF7E4}"/>
              </a:ext>
            </a:extLst>
          </p:cNvPr>
          <p:cNvSpPr>
            <a:spLocks noGrp="1"/>
          </p:cNvSpPr>
          <p:nvPr>
            <p:ph type="sldNum" sz="quarter" idx="12"/>
          </p:nvPr>
        </p:nvSpPr>
        <p:spPr/>
        <p:txBody>
          <a:bodyPr/>
          <a:lstStyle/>
          <a:p>
            <a:fld id="{16C5AC08-0ACD-404A-9C9F-AB39E786C34A}" type="slidenum">
              <a:rPr lang="en-GB"/>
              <a:t>59</a:t>
            </a:fld>
            <a:endParaRPr lang="en-GB"/>
          </a:p>
        </p:txBody>
      </p:sp>
      <p:sp>
        <p:nvSpPr>
          <p:cNvPr id="6" name="Text Placeholder 5">
            <a:extLst>
              <a:ext uri="{FF2B5EF4-FFF2-40B4-BE49-F238E27FC236}">
                <a16:creationId xmlns:a16="http://schemas.microsoft.com/office/drawing/2014/main" id="{C77047FF-791E-9FCC-7912-AA8F94B16BAB}"/>
              </a:ext>
            </a:extLst>
          </p:cNvPr>
          <p:cNvSpPr>
            <a:spLocks noGrp="1"/>
          </p:cNvSpPr>
          <p:nvPr>
            <p:ph type="body" sz="quarter" idx="13"/>
          </p:nvPr>
        </p:nvSpPr>
        <p:spPr/>
        <p:txBody>
          <a:bodyPr/>
          <a:lstStyle/>
          <a:p>
            <a:r>
              <a:rPr lang="en-US" dirty="0"/>
              <a:t>Hawthorne Studies</a:t>
            </a:r>
          </a:p>
        </p:txBody>
      </p:sp>
    </p:spTree>
    <p:extLst>
      <p:ext uri="{BB962C8B-B14F-4D97-AF65-F5344CB8AC3E}">
        <p14:creationId xmlns:p14="http://schemas.microsoft.com/office/powerpoint/2010/main" val="2128005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E2D8-B918-0B8C-17A1-CDD73CBB0BD2}"/>
              </a:ext>
            </a:extLst>
          </p:cNvPr>
          <p:cNvSpPr>
            <a:spLocks noGrp="1"/>
          </p:cNvSpPr>
          <p:nvPr>
            <p:ph type="title"/>
          </p:nvPr>
        </p:nvSpPr>
        <p:spPr/>
        <p:txBody>
          <a:bodyPr/>
          <a:lstStyle/>
          <a:p>
            <a:r>
              <a:rPr lang="en-US"/>
              <a:t>Hawthorne Studies</a:t>
            </a:r>
          </a:p>
        </p:txBody>
      </p:sp>
      <p:sp>
        <p:nvSpPr>
          <p:cNvPr id="3" name="Content Placeholder 2">
            <a:extLst>
              <a:ext uri="{FF2B5EF4-FFF2-40B4-BE49-F238E27FC236}">
                <a16:creationId xmlns:a16="http://schemas.microsoft.com/office/drawing/2014/main" id="{EF4C54AA-BE14-6C2B-9368-1C2374573E3D}"/>
              </a:ext>
            </a:extLst>
          </p:cNvPr>
          <p:cNvSpPr>
            <a:spLocks noGrp="1"/>
          </p:cNvSpPr>
          <p:nvPr>
            <p:ph idx="1"/>
          </p:nvPr>
        </p:nvSpPr>
        <p:spPr>
          <a:xfrm>
            <a:off x="1077914" y="1520825"/>
            <a:ext cx="5656262" cy="5019720"/>
          </a:xfrm>
        </p:spPr>
        <p:txBody>
          <a:bodyPr/>
          <a:lstStyle/>
          <a:p>
            <a:r>
              <a:rPr lang="en-US"/>
              <a:t>Individuals improve or modify an aspect of their behaviour in response to their awareness of being observed.</a:t>
            </a:r>
          </a:p>
          <a:p>
            <a:endParaRPr lang="en-US"/>
          </a:p>
          <a:p>
            <a:endParaRPr lang="en-US"/>
          </a:p>
        </p:txBody>
      </p:sp>
      <p:sp>
        <p:nvSpPr>
          <p:cNvPr id="4" name="Footer Placeholder 3">
            <a:extLst>
              <a:ext uri="{FF2B5EF4-FFF2-40B4-BE49-F238E27FC236}">
                <a16:creationId xmlns:a16="http://schemas.microsoft.com/office/drawing/2014/main" id="{B88BF61B-16A3-328C-470D-09A621EADB0F}"/>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F72CFB18-0B3D-CB6E-02F7-02ADF088FE83}"/>
              </a:ext>
            </a:extLst>
          </p:cNvPr>
          <p:cNvSpPr>
            <a:spLocks noGrp="1"/>
          </p:cNvSpPr>
          <p:nvPr>
            <p:ph type="sldNum" sz="quarter" idx="12"/>
          </p:nvPr>
        </p:nvSpPr>
        <p:spPr/>
        <p:txBody>
          <a:bodyPr/>
          <a:lstStyle/>
          <a:p>
            <a:fld id="{16C5AC08-0ACD-404A-9C9F-AB39E786C34A}" type="slidenum">
              <a:rPr lang="en-GB"/>
              <a:t>60</a:t>
            </a:fld>
            <a:endParaRPr lang="en-GB"/>
          </a:p>
        </p:txBody>
      </p:sp>
      <p:sp>
        <p:nvSpPr>
          <p:cNvPr id="6" name="Text Placeholder 5">
            <a:extLst>
              <a:ext uri="{FF2B5EF4-FFF2-40B4-BE49-F238E27FC236}">
                <a16:creationId xmlns:a16="http://schemas.microsoft.com/office/drawing/2014/main" id="{2CDC92E6-9466-85E2-2BE9-321E951B216A}"/>
              </a:ext>
            </a:extLst>
          </p:cNvPr>
          <p:cNvSpPr>
            <a:spLocks noGrp="1"/>
          </p:cNvSpPr>
          <p:nvPr>
            <p:ph type="body" sz="quarter" idx="13"/>
          </p:nvPr>
        </p:nvSpPr>
        <p:spPr/>
        <p:txBody>
          <a:bodyPr/>
          <a:lstStyle/>
          <a:p>
            <a:r>
              <a:rPr lang="en-US"/>
              <a:t>Hawthorne Studies</a:t>
            </a:r>
          </a:p>
        </p:txBody>
      </p:sp>
      <p:pic>
        <p:nvPicPr>
          <p:cNvPr id="8" name="Picture 7">
            <a:extLst>
              <a:ext uri="{FF2B5EF4-FFF2-40B4-BE49-F238E27FC236}">
                <a16:creationId xmlns:a16="http://schemas.microsoft.com/office/drawing/2014/main" id="{32CB8593-D8FF-8CBA-91AB-B38A2E7F35BD}"/>
              </a:ext>
            </a:extLst>
          </p:cNvPr>
          <p:cNvPicPr>
            <a:picLocks noChangeAspect="1"/>
          </p:cNvPicPr>
          <p:nvPr/>
        </p:nvPicPr>
        <p:blipFill>
          <a:blip r:embed="rId3"/>
          <a:stretch>
            <a:fillRect/>
          </a:stretch>
        </p:blipFill>
        <p:spPr>
          <a:xfrm>
            <a:off x="10788930" y="1971508"/>
            <a:ext cx="850900" cy="279400"/>
          </a:xfrm>
          <a:prstGeom prst="rect">
            <a:avLst/>
          </a:prstGeom>
        </p:spPr>
      </p:pic>
      <p:pic>
        <p:nvPicPr>
          <p:cNvPr id="9" name="Picture 8">
            <a:extLst>
              <a:ext uri="{FF2B5EF4-FFF2-40B4-BE49-F238E27FC236}">
                <a16:creationId xmlns:a16="http://schemas.microsoft.com/office/drawing/2014/main" id="{B5056956-2EC3-3D89-6A13-0D060B645C6A}"/>
              </a:ext>
            </a:extLst>
          </p:cNvPr>
          <p:cNvPicPr>
            <a:picLocks noChangeAspect="1"/>
          </p:cNvPicPr>
          <p:nvPr/>
        </p:nvPicPr>
        <p:blipFill>
          <a:blip r:embed="rId4"/>
          <a:stretch>
            <a:fillRect/>
          </a:stretch>
        </p:blipFill>
        <p:spPr>
          <a:xfrm>
            <a:off x="10788930" y="1590508"/>
            <a:ext cx="850900" cy="381000"/>
          </a:xfrm>
          <a:prstGeom prst="rect">
            <a:avLst/>
          </a:prstGeom>
        </p:spPr>
      </p:pic>
      <p:pic>
        <p:nvPicPr>
          <p:cNvPr id="10" name="Picture 9">
            <a:extLst>
              <a:ext uri="{FF2B5EF4-FFF2-40B4-BE49-F238E27FC236}">
                <a16:creationId xmlns:a16="http://schemas.microsoft.com/office/drawing/2014/main" id="{5FC27397-A1D9-0C97-CB8B-534D3C4663B7}"/>
              </a:ext>
            </a:extLst>
          </p:cNvPr>
          <p:cNvPicPr>
            <a:picLocks noChangeAspect="1"/>
          </p:cNvPicPr>
          <p:nvPr/>
        </p:nvPicPr>
        <p:blipFill>
          <a:blip r:embed="rId5"/>
          <a:stretch>
            <a:fillRect/>
          </a:stretch>
        </p:blipFill>
        <p:spPr>
          <a:xfrm>
            <a:off x="11042930" y="1800058"/>
            <a:ext cx="342900" cy="342900"/>
          </a:xfrm>
          <a:prstGeom prst="rect">
            <a:avLst/>
          </a:prstGeom>
        </p:spPr>
      </p:pic>
    </p:spTree>
    <p:extLst>
      <p:ext uri="{BB962C8B-B14F-4D97-AF65-F5344CB8AC3E}">
        <p14:creationId xmlns:p14="http://schemas.microsoft.com/office/powerpoint/2010/main" val="17626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 fill="hold" nodeType="clickEffect">
                                  <p:stCondLst>
                                    <p:cond delay="0"/>
                                  </p:stCondLst>
                                  <p:childTnLst>
                                    <p:anim calcmode="lin" valueType="num">
                                      <p:cBhvr>
                                        <p:cTn id="6" dur="250"/>
                                        <p:tgtEl>
                                          <p:spTgt spid="8"/>
                                        </p:tgtEl>
                                        <p:attrNameLst>
                                          <p:attrName>ppt_x</p:attrName>
                                        </p:attrNameLst>
                                      </p:cBhvr>
                                      <p:tavLst>
                                        <p:tav tm="0">
                                          <p:val>
                                            <p:strVal val="ppt_x"/>
                                          </p:val>
                                        </p:tav>
                                        <p:tav tm="100000">
                                          <p:val>
                                            <p:strVal val="ppt_x"/>
                                          </p:val>
                                        </p:tav>
                                      </p:tavLst>
                                    </p:anim>
                                    <p:anim calcmode="lin" valueType="num">
                                      <p:cBhvr>
                                        <p:cTn id="7" dur="250"/>
                                        <p:tgtEl>
                                          <p:spTgt spid="8"/>
                                        </p:tgtEl>
                                        <p:attrNameLst>
                                          <p:attrName>ppt_y</p:attrName>
                                        </p:attrNameLst>
                                      </p:cBhvr>
                                      <p:tavLst>
                                        <p:tav tm="0">
                                          <p:val>
                                            <p:strVal val="ppt_y"/>
                                          </p:val>
                                        </p:tav>
                                        <p:tav tm="100000">
                                          <p:val>
                                            <p:strVal val="ppt_y-ppt_h/2"/>
                                          </p:val>
                                        </p:tav>
                                      </p:tavLst>
                                    </p:anim>
                                    <p:anim calcmode="lin" valueType="num">
                                      <p:cBhvr>
                                        <p:cTn id="8" dur="250"/>
                                        <p:tgtEl>
                                          <p:spTgt spid="8"/>
                                        </p:tgtEl>
                                        <p:attrNameLst>
                                          <p:attrName>ppt_w</p:attrName>
                                        </p:attrNameLst>
                                      </p:cBhvr>
                                      <p:tavLst>
                                        <p:tav tm="0">
                                          <p:val>
                                            <p:strVal val="ppt_w"/>
                                          </p:val>
                                        </p:tav>
                                        <p:tav tm="100000">
                                          <p:val>
                                            <p:strVal val="ppt_w"/>
                                          </p:val>
                                        </p:tav>
                                      </p:tavLst>
                                    </p:anim>
                                    <p:anim calcmode="lin" valueType="num">
                                      <p:cBhvr>
                                        <p:cTn id="9" dur="250"/>
                                        <p:tgtEl>
                                          <p:spTgt spid="8"/>
                                        </p:tgtEl>
                                        <p:attrNameLst>
                                          <p:attrName>ppt_h</p:attrName>
                                        </p:attrNameLst>
                                      </p:cBhvr>
                                      <p:tavLst>
                                        <p:tav tm="0">
                                          <p:val>
                                            <p:strVal val="ppt_h"/>
                                          </p:val>
                                        </p:tav>
                                        <p:tav tm="100000">
                                          <p:val>
                                            <p:fltVal val="0"/>
                                          </p:val>
                                        </p:tav>
                                      </p:tavLst>
                                    </p:anim>
                                    <p:set>
                                      <p:cBhvr>
                                        <p:cTn id="10" dur="1" fill="hold">
                                          <p:stCondLst>
                                            <p:cond delay="249"/>
                                          </p:stCondLst>
                                        </p:cTn>
                                        <p:tgtEl>
                                          <p:spTgt spid="8"/>
                                        </p:tgtEl>
                                        <p:attrNameLst>
                                          <p:attrName>style.visibility</p:attrName>
                                        </p:attrNameLst>
                                      </p:cBhvr>
                                      <p:to>
                                        <p:strVal val="hidden"/>
                                      </p:to>
                                    </p:set>
                                  </p:childTnLst>
                                </p:cTn>
                              </p:par>
                              <p:par>
                                <p:cTn id="11" presetID="17" presetClass="exit" presetSubtype="4" fill="hold" nodeType="withEffect">
                                  <p:stCondLst>
                                    <p:cond delay="0"/>
                                  </p:stCondLst>
                                  <p:childTnLst>
                                    <p:anim calcmode="lin" valueType="num">
                                      <p:cBhvr>
                                        <p:cTn id="12" dur="250"/>
                                        <p:tgtEl>
                                          <p:spTgt spid="9"/>
                                        </p:tgtEl>
                                        <p:attrNameLst>
                                          <p:attrName>ppt_x</p:attrName>
                                        </p:attrNameLst>
                                      </p:cBhvr>
                                      <p:tavLst>
                                        <p:tav tm="0">
                                          <p:val>
                                            <p:strVal val="ppt_x"/>
                                          </p:val>
                                        </p:tav>
                                        <p:tav tm="100000">
                                          <p:val>
                                            <p:strVal val="ppt_x"/>
                                          </p:val>
                                        </p:tav>
                                      </p:tavLst>
                                    </p:anim>
                                    <p:anim calcmode="lin" valueType="num">
                                      <p:cBhvr>
                                        <p:cTn id="13" dur="250"/>
                                        <p:tgtEl>
                                          <p:spTgt spid="9"/>
                                        </p:tgtEl>
                                        <p:attrNameLst>
                                          <p:attrName>ppt_y</p:attrName>
                                        </p:attrNameLst>
                                      </p:cBhvr>
                                      <p:tavLst>
                                        <p:tav tm="0">
                                          <p:val>
                                            <p:strVal val="ppt_y"/>
                                          </p:val>
                                        </p:tav>
                                        <p:tav tm="100000">
                                          <p:val>
                                            <p:strVal val="ppt_y+ppt_h/2"/>
                                          </p:val>
                                        </p:tav>
                                      </p:tavLst>
                                    </p:anim>
                                    <p:anim calcmode="lin" valueType="num">
                                      <p:cBhvr>
                                        <p:cTn id="14" dur="250"/>
                                        <p:tgtEl>
                                          <p:spTgt spid="9"/>
                                        </p:tgtEl>
                                        <p:attrNameLst>
                                          <p:attrName>ppt_w</p:attrName>
                                        </p:attrNameLst>
                                      </p:cBhvr>
                                      <p:tavLst>
                                        <p:tav tm="0">
                                          <p:val>
                                            <p:strVal val="ppt_w"/>
                                          </p:val>
                                        </p:tav>
                                        <p:tav tm="100000">
                                          <p:val>
                                            <p:strVal val="ppt_w"/>
                                          </p:val>
                                        </p:tav>
                                      </p:tavLst>
                                    </p:anim>
                                    <p:anim calcmode="lin" valueType="num">
                                      <p:cBhvr>
                                        <p:cTn id="15" dur="250"/>
                                        <p:tgtEl>
                                          <p:spTgt spid="9"/>
                                        </p:tgtEl>
                                        <p:attrNameLst>
                                          <p:attrName>ppt_h</p:attrName>
                                        </p:attrNameLst>
                                      </p:cBhvr>
                                      <p:tavLst>
                                        <p:tav tm="0">
                                          <p:val>
                                            <p:strVal val="ppt_h"/>
                                          </p:val>
                                        </p:tav>
                                        <p:tav tm="100000">
                                          <p:val>
                                            <p:fltVal val="0"/>
                                          </p:val>
                                        </p:tav>
                                      </p:tavLst>
                                    </p:anim>
                                    <p:set>
                                      <p:cBhvr>
                                        <p:cTn id="16" dur="1" fill="hold">
                                          <p:stCondLst>
                                            <p:cond delay="249"/>
                                          </p:stCondLst>
                                        </p:cTn>
                                        <p:tgtEl>
                                          <p:spTgt spid="9"/>
                                        </p:tgtEl>
                                        <p:attrNameLst>
                                          <p:attrName>style.visibility</p:attrName>
                                        </p:attrNameLst>
                                      </p:cBhvr>
                                      <p:to>
                                        <p:strVal val="hidden"/>
                                      </p:to>
                                    </p:set>
                                  </p:childTnLst>
                                </p:cTn>
                              </p:par>
                              <p:par>
                                <p:cTn id="17" presetID="6" presetClass="exit" presetSubtype="16" fill="hold" nodeType="withEffect">
                                  <p:stCondLst>
                                    <p:cond delay="0"/>
                                  </p:stCondLst>
                                  <p:childTnLst>
                                    <p:animEffect transition="out" filter="circle(in)">
                                      <p:cBhvr>
                                        <p:cTn id="18" dur="250"/>
                                        <p:tgtEl>
                                          <p:spTgt spid="10"/>
                                        </p:tgtEl>
                                      </p:cBhvr>
                                    </p:animEffect>
                                    <p:set>
                                      <p:cBhvr>
                                        <p:cTn id="19" dur="1" fill="hold">
                                          <p:stCondLst>
                                            <p:cond delay="249"/>
                                          </p:stCondLst>
                                        </p:cTn>
                                        <p:tgtEl>
                                          <p:spTgt spid="10"/>
                                        </p:tgtEl>
                                        <p:attrNameLst>
                                          <p:attrName>style.visibility</p:attrName>
                                        </p:attrNameLst>
                                      </p:cBhvr>
                                      <p:to>
                                        <p:strVal val="hidden"/>
                                      </p:to>
                                    </p:set>
                                  </p:childTnLst>
                                </p:cTn>
                              </p:par>
                            </p:childTnLst>
                          </p:cTn>
                        </p:par>
                        <p:par>
                          <p:cTn id="20" fill="hold">
                            <p:stCondLst>
                              <p:cond delay="250"/>
                            </p:stCondLst>
                            <p:childTnLst>
                              <p:par>
                                <p:cTn id="21" presetID="6" presetClass="entr" presetSubtype="32"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out)">
                                      <p:cBhvr>
                                        <p:cTn id="23" dur="250"/>
                                        <p:tgtEl>
                                          <p:spTgt spid="10"/>
                                        </p:tgtEl>
                                      </p:cBhvr>
                                    </p:animEffect>
                                  </p:childTnLst>
                                </p:cTn>
                              </p:par>
                              <p:par>
                                <p:cTn id="24" presetID="17"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250" fill="hold"/>
                                        <p:tgtEl>
                                          <p:spTgt spid="9"/>
                                        </p:tgtEl>
                                        <p:attrNameLst>
                                          <p:attrName>ppt_x</p:attrName>
                                        </p:attrNameLst>
                                      </p:cBhvr>
                                      <p:tavLst>
                                        <p:tav tm="0">
                                          <p:val>
                                            <p:strVal val="#ppt_x"/>
                                          </p:val>
                                        </p:tav>
                                        <p:tav tm="100000">
                                          <p:val>
                                            <p:strVal val="#ppt_x"/>
                                          </p:val>
                                        </p:tav>
                                      </p:tavLst>
                                    </p:anim>
                                    <p:anim calcmode="lin" valueType="num">
                                      <p:cBhvr>
                                        <p:cTn id="27" dur="250" fill="hold"/>
                                        <p:tgtEl>
                                          <p:spTgt spid="9"/>
                                        </p:tgtEl>
                                        <p:attrNameLst>
                                          <p:attrName>ppt_y</p:attrName>
                                        </p:attrNameLst>
                                      </p:cBhvr>
                                      <p:tavLst>
                                        <p:tav tm="0">
                                          <p:val>
                                            <p:strVal val="#ppt_y+#ppt_h/2"/>
                                          </p:val>
                                        </p:tav>
                                        <p:tav tm="100000">
                                          <p:val>
                                            <p:strVal val="#ppt_y"/>
                                          </p:val>
                                        </p:tav>
                                      </p:tavLst>
                                    </p:anim>
                                    <p:anim calcmode="lin" valueType="num">
                                      <p:cBhvr>
                                        <p:cTn id="28" dur="250" fill="hold"/>
                                        <p:tgtEl>
                                          <p:spTgt spid="9"/>
                                        </p:tgtEl>
                                        <p:attrNameLst>
                                          <p:attrName>ppt_w</p:attrName>
                                        </p:attrNameLst>
                                      </p:cBhvr>
                                      <p:tavLst>
                                        <p:tav tm="0">
                                          <p:val>
                                            <p:strVal val="#ppt_w"/>
                                          </p:val>
                                        </p:tav>
                                        <p:tav tm="100000">
                                          <p:val>
                                            <p:strVal val="#ppt_w"/>
                                          </p:val>
                                        </p:tav>
                                      </p:tavLst>
                                    </p:anim>
                                    <p:anim calcmode="lin" valueType="num">
                                      <p:cBhvr>
                                        <p:cTn id="29" dur="250" fill="hold"/>
                                        <p:tgtEl>
                                          <p:spTgt spid="9"/>
                                        </p:tgtEl>
                                        <p:attrNameLst>
                                          <p:attrName>ppt_h</p:attrName>
                                        </p:attrNameLst>
                                      </p:cBhvr>
                                      <p:tavLst>
                                        <p:tav tm="0">
                                          <p:val>
                                            <p:fltVal val="0"/>
                                          </p:val>
                                        </p:tav>
                                        <p:tav tm="100000">
                                          <p:val>
                                            <p:strVal val="#ppt_h"/>
                                          </p:val>
                                        </p:tav>
                                      </p:tavLst>
                                    </p:anim>
                                  </p:childTnLst>
                                </p:cTn>
                              </p:par>
                              <p:par>
                                <p:cTn id="30" presetID="17" presetClass="entr" presetSubtype="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250" fill="hold"/>
                                        <p:tgtEl>
                                          <p:spTgt spid="8"/>
                                        </p:tgtEl>
                                        <p:attrNameLst>
                                          <p:attrName>ppt_x</p:attrName>
                                        </p:attrNameLst>
                                      </p:cBhvr>
                                      <p:tavLst>
                                        <p:tav tm="0">
                                          <p:val>
                                            <p:strVal val="#ppt_x"/>
                                          </p:val>
                                        </p:tav>
                                        <p:tav tm="100000">
                                          <p:val>
                                            <p:strVal val="#ppt_x"/>
                                          </p:val>
                                        </p:tav>
                                      </p:tavLst>
                                    </p:anim>
                                    <p:anim calcmode="lin" valueType="num">
                                      <p:cBhvr>
                                        <p:cTn id="33" dur="250" fill="hold"/>
                                        <p:tgtEl>
                                          <p:spTgt spid="8"/>
                                        </p:tgtEl>
                                        <p:attrNameLst>
                                          <p:attrName>ppt_y</p:attrName>
                                        </p:attrNameLst>
                                      </p:cBhvr>
                                      <p:tavLst>
                                        <p:tav tm="0">
                                          <p:val>
                                            <p:strVal val="#ppt_y-#ppt_h/2"/>
                                          </p:val>
                                        </p:tav>
                                        <p:tav tm="100000">
                                          <p:val>
                                            <p:strVal val="#ppt_y"/>
                                          </p:val>
                                        </p:tav>
                                      </p:tavLst>
                                    </p:anim>
                                    <p:anim calcmode="lin" valueType="num">
                                      <p:cBhvr>
                                        <p:cTn id="34" dur="250" fill="hold"/>
                                        <p:tgtEl>
                                          <p:spTgt spid="8"/>
                                        </p:tgtEl>
                                        <p:attrNameLst>
                                          <p:attrName>ppt_w</p:attrName>
                                        </p:attrNameLst>
                                      </p:cBhvr>
                                      <p:tavLst>
                                        <p:tav tm="0">
                                          <p:val>
                                            <p:strVal val="#ppt_w"/>
                                          </p:val>
                                        </p:tav>
                                        <p:tav tm="100000">
                                          <p:val>
                                            <p:strVal val="#ppt_w"/>
                                          </p:val>
                                        </p:tav>
                                      </p:tavLst>
                                    </p:anim>
                                    <p:anim calcmode="lin" valueType="num">
                                      <p:cBhvr>
                                        <p:cTn id="35" dur="25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A1CF-2B1D-1806-D90C-5A46292FB5B9}"/>
              </a:ext>
            </a:extLst>
          </p:cNvPr>
          <p:cNvSpPr>
            <a:spLocks noGrp="1"/>
          </p:cNvSpPr>
          <p:nvPr>
            <p:ph type="title"/>
          </p:nvPr>
        </p:nvSpPr>
        <p:spPr/>
        <p:txBody>
          <a:bodyPr/>
          <a:lstStyle/>
          <a:p>
            <a:r>
              <a:rPr lang="en-US"/>
              <a:t>Hawthorne Studies</a:t>
            </a:r>
          </a:p>
        </p:txBody>
      </p:sp>
      <p:sp>
        <p:nvSpPr>
          <p:cNvPr id="3" name="Content Placeholder 2">
            <a:extLst>
              <a:ext uri="{FF2B5EF4-FFF2-40B4-BE49-F238E27FC236}">
                <a16:creationId xmlns:a16="http://schemas.microsoft.com/office/drawing/2014/main" id="{261E742B-3FB1-E626-59CC-F3C65E3C869D}"/>
              </a:ext>
            </a:extLst>
          </p:cNvPr>
          <p:cNvSpPr>
            <a:spLocks noGrp="1"/>
          </p:cNvSpPr>
          <p:nvPr>
            <p:ph idx="1"/>
          </p:nvPr>
        </p:nvSpPr>
        <p:spPr>
          <a:xfrm>
            <a:off x="1077914" y="1520825"/>
            <a:ext cx="5656262" cy="5019720"/>
          </a:xfrm>
        </p:spPr>
        <p:txBody>
          <a:bodyPr/>
          <a:lstStyle/>
          <a:p>
            <a:r>
              <a:rPr lang="en-US"/>
              <a:t>As a coach it is important to be aware of the Hawthorne Effect.</a:t>
            </a:r>
          </a:p>
          <a:p>
            <a:r>
              <a:rPr lang="en-US"/>
              <a:t>Improvements as a result of being observed are unlikely to be sustained.</a:t>
            </a:r>
          </a:p>
        </p:txBody>
      </p:sp>
      <p:sp>
        <p:nvSpPr>
          <p:cNvPr id="4" name="Footer Placeholder 3">
            <a:extLst>
              <a:ext uri="{FF2B5EF4-FFF2-40B4-BE49-F238E27FC236}">
                <a16:creationId xmlns:a16="http://schemas.microsoft.com/office/drawing/2014/main" id="{5A17F4C0-BC48-6819-102D-7FC488D0D104}"/>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7ECC93BB-5127-24DC-1625-61C3721F2BEB}"/>
              </a:ext>
            </a:extLst>
          </p:cNvPr>
          <p:cNvSpPr>
            <a:spLocks noGrp="1"/>
          </p:cNvSpPr>
          <p:nvPr>
            <p:ph type="sldNum" sz="quarter" idx="12"/>
          </p:nvPr>
        </p:nvSpPr>
        <p:spPr/>
        <p:txBody>
          <a:bodyPr/>
          <a:lstStyle/>
          <a:p>
            <a:fld id="{16C5AC08-0ACD-404A-9C9F-AB39E786C34A}" type="slidenum">
              <a:rPr lang="en-GB"/>
              <a:t>61</a:t>
            </a:fld>
            <a:endParaRPr lang="en-GB"/>
          </a:p>
        </p:txBody>
      </p:sp>
      <p:sp>
        <p:nvSpPr>
          <p:cNvPr id="6" name="Text Placeholder 5">
            <a:extLst>
              <a:ext uri="{FF2B5EF4-FFF2-40B4-BE49-F238E27FC236}">
                <a16:creationId xmlns:a16="http://schemas.microsoft.com/office/drawing/2014/main" id="{7C535F40-94CD-7EF8-2454-9B88588411B9}"/>
              </a:ext>
            </a:extLst>
          </p:cNvPr>
          <p:cNvSpPr>
            <a:spLocks noGrp="1"/>
          </p:cNvSpPr>
          <p:nvPr>
            <p:ph type="body" sz="quarter" idx="13"/>
          </p:nvPr>
        </p:nvSpPr>
        <p:spPr/>
        <p:txBody>
          <a:bodyPr/>
          <a:lstStyle/>
          <a:p>
            <a:r>
              <a:rPr lang="en-US"/>
              <a:t>Hawthorne Studies</a:t>
            </a:r>
          </a:p>
        </p:txBody>
      </p:sp>
      <p:pic>
        <p:nvPicPr>
          <p:cNvPr id="7" name="Picture 6">
            <a:extLst>
              <a:ext uri="{FF2B5EF4-FFF2-40B4-BE49-F238E27FC236}">
                <a16:creationId xmlns:a16="http://schemas.microsoft.com/office/drawing/2014/main" id="{C8BC76B4-3F63-0B8B-E71F-162F58EFAC7E}"/>
              </a:ext>
            </a:extLst>
          </p:cNvPr>
          <p:cNvPicPr>
            <a:picLocks noChangeAspect="1"/>
          </p:cNvPicPr>
          <p:nvPr/>
        </p:nvPicPr>
        <p:blipFill>
          <a:blip r:embed="rId3"/>
          <a:stretch>
            <a:fillRect/>
          </a:stretch>
        </p:blipFill>
        <p:spPr>
          <a:xfrm>
            <a:off x="10261600" y="2142067"/>
            <a:ext cx="1219200" cy="1219200"/>
          </a:xfrm>
          <a:prstGeom prst="rect">
            <a:avLst/>
          </a:prstGeom>
        </p:spPr>
      </p:pic>
    </p:spTree>
    <p:extLst>
      <p:ext uri="{BB962C8B-B14F-4D97-AF65-F5344CB8AC3E}">
        <p14:creationId xmlns:p14="http://schemas.microsoft.com/office/powerpoint/2010/main" val="18030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1602 -0.01227 C -0.02995 -0.01945 -0.05248 -0.02477 -0.04584 -0.04074 C -0.03933 -0.05672 0.02265 -0.09722 0.02356 -0.10857 C 0.02448 -0.12014 -0.04271 -0.12824 -0.04037 -0.10996 C -0.03802 -0.09167 0.03307 -0.01528 0.03737 0.00115 C 0.04166 0.01782 -0.00222 -0.00533 -0.01602 -0.01227 Z " pathEditMode="relative" ptsTypes="AAAAAA">
                                      <p:cBhvr>
                                        <p:cTn id="6" dur="10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79C6-494B-B315-98DB-5CF2776CEEA0}"/>
              </a:ext>
            </a:extLst>
          </p:cNvPr>
          <p:cNvSpPr>
            <a:spLocks noGrp="1"/>
          </p:cNvSpPr>
          <p:nvPr>
            <p:ph type="title"/>
          </p:nvPr>
        </p:nvSpPr>
        <p:spPr/>
        <p:txBody>
          <a:bodyPr/>
          <a:lstStyle/>
          <a:p>
            <a:r>
              <a:rPr lang="en-US"/>
              <a:t>The power of observation</a:t>
            </a:r>
          </a:p>
        </p:txBody>
      </p:sp>
      <p:sp>
        <p:nvSpPr>
          <p:cNvPr id="4" name="Footer Placeholder 3">
            <a:extLst>
              <a:ext uri="{FF2B5EF4-FFF2-40B4-BE49-F238E27FC236}">
                <a16:creationId xmlns:a16="http://schemas.microsoft.com/office/drawing/2014/main" id="{CE0F3690-F210-2345-12F0-27D78ABBAE60}"/>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D1F9F0A4-6B70-E9F0-1252-62295A40A66E}"/>
              </a:ext>
            </a:extLst>
          </p:cNvPr>
          <p:cNvSpPr>
            <a:spLocks noGrp="1"/>
          </p:cNvSpPr>
          <p:nvPr>
            <p:ph type="sldNum" sz="quarter" idx="12"/>
          </p:nvPr>
        </p:nvSpPr>
        <p:spPr/>
        <p:txBody>
          <a:bodyPr/>
          <a:lstStyle/>
          <a:p>
            <a:fld id="{16C5AC08-0ACD-404A-9C9F-AB39E786C34A}" type="slidenum">
              <a:rPr lang="en-GB"/>
              <a:t>62</a:t>
            </a:fld>
            <a:endParaRPr lang="en-GB"/>
          </a:p>
        </p:txBody>
      </p:sp>
      <p:sp>
        <p:nvSpPr>
          <p:cNvPr id="6" name="Text Placeholder 5">
            <a:extLst>
              <a:ext uri="{FF2B5EF4-FFF2-40B4-BE49-F238E27FC236}">
                <a16:creationId xmlns:a16="http://schemas.microsoft.com/office/drawing/2014/main" id="{B3687EA7-96C7-D315-A0C6-5922E7D08B02}"/>
              </a:ext>
            </a:extLst>
          </p:cNvPr>
          <p:cNvSpPr>
            <a:spLocks noGrp="1"/>
          </p:cNvSpPr>
          <p:nvPr>
            <p:ph type="body" sz="quarter" idx="13"/>
          </p:nvPr>
        </p:nvSpPr>
        <p:spPr/>
        <p:txBody>
          <a:bodyPr/>
          <a:lstStyle/>
          <a:p>
            <a:r>
              <a:rPr lang="en-US"/>
              <a:t>The power of observation</a:t>
            </a:r>
          </a:p>
        </p:txBody>
      </p:sp>
      <p:grpSp>
        <p:nvGrpSpPr>
          <p:cNvPr id="10" name="Group 9">
            <a:extLst>
              <a:ext uri="{FF2B5EF4-FFF2-40B4-BE49-F238E27FC236}">
                <a16:creationId xmlns:a16="http://schemas.microsoft.com/office/drawing/2014/main" id="{5AACBF70-60C7-3194-F2DB-D19630A479CE}"/>
              </a:ext>
            </a:extLst>
          </p:cNvPr>
          <p:cNvGrpSpPr/>
          <p:nvPr/>
        </p:nvGrpSpPr>
        <p:grpSpPr>
          <a:xfrm>
            <a:off x="1077913" y="1520823"/>
            <a:ext cx="9610682" cy="5090741"/>
            <a:chOff x="1077913" y="1520824"/>
            <a:chExt cx="6521969" cy="3454662"/>
          </a:xfrm>
        </p:grpSpPr>
        <p:pic>
          <p:nvPicPr>
            <p:cNvPr id="8" name="Picture 6" descr="Free photos of Road">
              <a:extLst>
                <a:ext uri="{FF2B5EF4-FFF2-40B4-BE49-F238E27FC236}">
                  <a16:creationId xmlns:a16="http://schemas.microsoft.com/office/drawing/2014/main" id="{FB714DD5-BF31-9703-54D6-CD014E2224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41" b="3417"/>
            <a:stretch/>
          </p:blipFill>
          <p:spPr bwMode="auto">
            <a:xfrm>
              <a:off x="1077913" y="1520824"/>
              <a:ext cx="6521969" cy="34546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Empty Highway Overlooking Mountain Under Dark Skies Stock Photo">
              <a:extLst>
                <a:ext uri="{FF2B5EF4-FFF2-40B4-BE49-F238E27FC236}">
                  <a16:creationId xmlns:a16="http://schemas.microsoft.com/office/drawing/2014/main" id="{C331876F-D070-DB27-1B2F-64DC6530B9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44" t="58278" r="987" b="17184"/>
            <a:stretch/>
          </p:blipFill>
          <p:spPr bwMode="auto">
            <a:xfrm>
              <a:off x="2186003" y="3173720"/>
              <a:ext cx="4080306" cy="993334"/>
            </a:xfrm>
            <a:prstGeom prst="trapezoid">
              <a:avLst>
                <a:gd name="adj" fmla="val 122727"/>
              </a:avLst>
            </a:prstGeom>
            <a:noFill/>
            <a:extLst>
              <a:ext uri="{909E8E84-426E-40DD-AFC4-6F175D3DCCD1}">
                <a14:hiddenFill xmlns:a14="http://schemas.microsoft.com/office/drawing/2010/main">
                  <a:solidFill>
                    <a:srgbClr val="FFFFFF"/>
                  </a:solidFill>
                </a14:hiddenFill>
              </a:ext>
            </a:extLst>
          </p:spPr>
        </p:pic>
      </p:grpSp>
      <p:sp>
        <p:nvSpPr>
          <p:cNvPr id="14" name="Content Placeholder 3">
            <a:extLst>
              <a:ext uri="{FF2B5EF4-FFF2-40B4-BE49-F238E27FC236}">
                <a16:creationId xmlns:a16="http://schemas.microsoft.com/office/drawing/2014/main" id="{137E902F-06A8-7EDC-ED07-AF985E3FFBAD}"/>
              </a:ext>
            </a:extLst>
          </p:cNvPr>
          <p:cNvSpPr>
            <a:spLocks noGrp="1"/>
          </p:cNvSpPr>
          <p:nvPr>
            <p:ph idx="1"/>
          </p:nvPr>
        </p:nvSpPr>
        <p:spPr>
          <a:xfrm>
            <a:off x="4650516" y="5978122"/>
            <a:ext cx="1885950" cy="373946"/>
          </a:xfrm>
        </p:spPr>
        <p:txBody>
          <a:bodyPr/>
          <a:lstStyle/>
          <a:p>
            <a:pPr marL="0" indent="0" algn="ctr">
              <a:buNone/>
            </a:pPr>
            <a:r>
              <a:rPr lang="en-GB" sz="1600">
                <a:ln>
                  <a:solidFill>
                    <a:schemeClr val="bg1"/>
                  </a:solidFill>
                </a:ln>
                <a:solidFill>
                  <a:schemeClr val="bg1"/>
                </a:solidFill>
              </a:rPr>
              <a:t>After the audit </a:t>
            </a:r>
          </a:p>
        </p:txBody>
      </p:sp>
      <p:sp>
        <p:nvSpPr>
          <p:cNvPr id="15" name="Content Placeholder 3">
            <a:extLst>
              <a:ext uri="{FF2B5EF4-FFF2-40B4-BE49-F238E27FC236}">
                <a16:creationId xmlns:a16="http://schemas.microsoft.com/office/drawing/2014/main" id="{CC55DB44-D1F1-85AA-169F-8EE0305CBA2D}"/>
              </a:ext>
            </a:extLst>
          </p:cNvPr>
          <p:cNvSpPr txBox="1">
            <a:spLocks/>
          </p:cNvSpPr>
          <p:nvPr/>
        </p:nvSpPr>
        <p:spPr>
          <a:xfrm>
            <a:off x="4654256" y="4314443"/>
            <a:ext cx="1882210" cy="373945"/>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Tx/>
              <a:buNone/>
            </a:pPr>
            <a:r>
              <a:rPr lang="en-GB" sz="1600">
                <a:ln>
                  <a:solidFill>
                    <a:schemeClr val="bg1"/>
                  </a:solidFill>
                </a:ln>
                <a:solidFill>
                  <a:schemeClr val="bg1"/>
                </a:solidFill>
                <a:latin typeface="DM Sans" pitchFamily="2" charset="77"/>
              </a:rPr>
              <a:t>During the audit </a:t>
            </a:r>
          </a:p>
        </p:txBody>
      </p:sp>
      <p:sp>
        <p:nvSpPr>
          <p:cNvPr id="16" name="Content Placeholder 3">
            <a:extLst>
              <a:ext uri="{FF2B5EF4-FFF2-40B4-BE49-F238E27FC236}">
                <a16:creationId xmlns:a16="http://schemas.microsoft.com/office/drawing/2014/main" id="{E45CD09F-00DE-D57A-4088-5E004A4D3591}"/>
              </a:ext>
            </a:extLst>
          </p:cNvPr>
          <p:cNvSpPr txBox="1">
            <a:spLocks/>
          </p:cNvSpPr>
          <p:nvPr/>
        </p:nvSpPr>
        <p:spPr>
          <a:xfrm>
            <a:off x="4601399" y="3303635"/>
            <a:ext cx="1989797" cy="373945"/>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Tx/>
              <a:buNone/>
            </a:pPr>
            <a:r>
              <a:rPr lang="en-GB" sz="1600">
                <a:ln w="3175">
                  <a:solidFill>
                    <a:schemeClr val="bg1"/>
                  </a:solidFill>
                </a:ln>
                <a:solidFill>
                  <a:schemeClr val="bg1"/>
                </a:solidFill>
                <a:latin typeface="DM Sans" pitchFamily="2" charset="77"/>
              </a:rPr>
              <a:t>Before  the audit </a:t>
            </a:r>
          </a:p>
        </p:txBody>
      </p:sp>
    </p:spTree>
    <p:extLst>
      <p:ext uri="{BB962C8B-B14F-4D97-AF65-F5344CB8AC3E}">
        <p14:creationId xmlns:p14="http://schemas.microsoft.com/office/powerpoint/2010/main" val="2592422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D1A1-B191-19C6-D94B-D629104A40FA}"/>
              </a:ext>
            </a:extLst>
          </p:cNvPr>
          <p:cNvSpPr>
            <a:spLocks noGrp="1"/>
          </p:cNvSpPr>
          <p:nvPr>
            <p:ph type="title"/>
          </p:nvPr>
        </p:nvSpPr>
        <p:spPr/>
        <p:txBody>
          <a:bodyPr/>
          <a:lstStyle/>
          <a:p>
            <a:r>
              <a:rPr lang="en-US"/>
              <a:t>Presentations </a:t>
            </a:r>
          </a:p>
        </p:txBody>
      </p:sp>
      <p:sp>
        <p:nvSpPr>
          <p:cNvPr id="3" name="Content Placeholder 2">
            <a:extLst>
              <a:ext uri="{FF2B5EF4-FFF2-40B4-BE49-F238E27FC236}">
                <a16:creationId xmlns:a16="http://schemas.microsoft.com/office/drawing/2014/main" id="{10F4F695-9C42-6B32-FC56-5E979AEC947A}"/>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5E61248-0C6A-9D43-A113-56D649839A08}"/>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09D7095C-CB1D-4A20-7C80-2D63D8733C9A}"/>
              </a:ext>
            </a:extLst>
          </p:cNvPr>
          <p:cNvSpPr>
            <a:spLocks noGrp="1"/>
          </p:cNvSpPr>
          <p:nvPr>
            <p:ph type="sldNum" sz="quarter" idx="12"/>
          </p:nvPr>
        </p:nvSpPr>
        <p:spPr/>
        <p:txBody>
          <a:bodyPr/>
          <a:lstStyle/>
          <a:p>
            <a:fld id="{16C5AC08-0ACD-404A-9C9F-AB39E786C34A}" type="slidenum">
              <a:rPr lang="en-GB"/>
              <a:t>63</a:t>
            </a:fld>
            <a:endParaRPr lang="en-GB"/>
          </a:p>
        </p:txBody>
      </p:sp>
      <p:sp>
        <p:nvSpPr>
          <p:cNvPr id="6" name="Text Placeholder 5">
            <a:extLst>
              <a:ext uri="{FF2B5EF4-FFF2-40B4-BE49-F238E27FC236}">
                <a16:creationId xmlns:a16="http://schemas.microsoft.com/office/drawing/2014/main" id="{E6E6EB10-BACA-B2CB-3D45-3375B3DC84E9}"/>
              </a:ext>
            </a:extLst>
          </p:cNvPr>
          <p:cNvSpPr>
            <a:spLocks noGrp="1"/>
          </p:cNvSpPr>
          <p:nvPr>
            <p:ph type="body" sz="quarter" idx="13"/>
          </p:nvPr>
        </p:nvSpPr>
        <p:spPr/>
        <p:txBody>
          <a:bodyPr/>
          <a:lstStyle/>
          <a:p>
            <a:r>
              <a:rPr lang="en-US" dirty="0"/>
              <a:t>Presentations</a:t>
            </a:r>
          </a:p>
        </p:txBody>
      </p:sp>
      <p:pic>
        <p:nvPicPr>
          <p:cNvPr id="8" name="Picture 7">
            <a:extLst>
              <a:ext uri="{FF2B5EF4-FFF2-40B4-BE49-F238E27FC236}">
                <a16:creationId xmlns:a16="http://schemas.microsoft.com/office/drawing/2014/main" id="{F8BDAEE1-5E11-B1B8-825A-F6E21DAFE444}"/>
              </a:ext>
            </a:extLst>
          </p:cNvPr>
          <p:cNvPicPr>
            <a:picLocks noChangeAspect="1"/>
          </p:cNvPicPr>
          <p:nvPr/>
        </p:nvPicPr>
        <p:blipFill>
          <a:blip r:embed="rId3"/>
          <a:stretch>
            <a:fillRect/>
          </a:stretch>
        </p:blipFill>
        <p:spPr>
          <a:xfrm>
            <a:off x="10566268" y="1733813"/>
            <a:ext cx="1324239" cy="1407583"/>
          </a:xfrm>
          <a:prstGeom prst="rect">
            <a:avLst/>
          </a:prstGeom>
        </p:spPr>
      </p:pic>
      <p:pic>
        <p:nvPicPr>
          <p:cNvPr id="9" name="Picture 8">
            <a:extLst>
              <a:ext uri="{FF2B5EF4-FFF2-40B4-BE49-F238E27FC236}">
                <a16:creationId xmlns:a16="http://schemas.microsoft.com/office/drawing/2014/main" id="{8CA0A792-CFF9-FA91-9402-DC3D86326FE0}"/>
              </a:ext>
            </a:extLst>
          </p:cNvPr>
          <p:cNvPicPr>
            <a:picLocks noChangeAspect="1"/>
          </p:cNvPicPr>
          <p:nvPr/>
        </p:nvPicPr>
        <p:blipFill>
          <a:blip r:embed="rId4"/>
          <a:srcRect/>
          <a:stretch/>
        </p:blipFill>
        <p:spPr>
          <a:xfrm>
            <a:off x="10506075" y="1520824"/>
            <a:ext cx="1444624" cy="212989"/>
          </a:xfrm>
          <a:prstGeom prst="rect">
            <a:avLst/>
          </a:prstGeom>
        </p:spPr>
      </p:pic>
      <p:sp>
        <p:nvSpPr>
          <p:cNvPr id="10" name="Rectangle 9">
            <a:extLst>
              <a:ext uri="{FF2B5EF4-FFF2-40B4-BE49-F238E27FC236}">
                <a16:creationId xmlns:a16="http://schemas.microsoft.com/office/drawing/2014/main" id="{85D50871-A9BC-0020-A250-4733AB646CAF}"/>
              </a:ext>
            </a:extLst>
          </p:cNvPr>
          <p:cNvSpPr/>
          <p:nvPr/>
        </p:nvSpPr>
        <p:spPr>
          <a:xfrm>
            <a:off x="10064750" y="0"/>
            <a:ext cx="2127250" cy="15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7685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9780026" cy="5019720"/>
          </a:xfrm>
        </p:spPr>
        <p:txBody>
          <a:bodyPr/>
          <a:lstStyle/>
          <a:p>
            <a:pPr lvl="1"/>
            <a:r>
              <a:rPr lang="en-US" sz="2400" b="1" dirty="0"/>
              <a:t>By the end of the session, you will be able to…</a:t>
            </a:r>
          </a:p>
          <a:p>
            <a:pPr lvl="2"/>
            <a:r>
              <a:rPr lang="en-US" sz="2400" b="1" dirty="0">
                <a:solidFill>
                  <a:schemeClr val="accent2"/>
                </a:solidFill>
              </a:rPr>
              <a:t>Coach a team to identify, collect and interpret data in support of their improvement work  </a:t>
            </a:r>
          </a:p>
          <a:p>
            <a:pPr lvl="2"/>
            <a:r>
              <a:rPr lang="en-US" sz="2400" b="1" dirty="0">
                <a:solidFill>
                  <a:schemeClr val="accent2"/>
                </a:solidFill>
              </a:rPr>
              <a:t>Apply creative problem-solving methods and behaviour change concepts to support teams to revive a stalled effort  </a:t>
            </a:r>
          </a:p>
          <a:p>
            <a:pPr lvl="2"/>
            <a:r>
              <a:rPr lang="en-US" sz="2400" dirty="0"/>
              <a:t>Explain the key concepts of SPC charts and be able to use them to support improvement work.</a:t>
            </a:r>
            <a:endParaRPr lang="en-US" dirty="0"/>
          </a:p>
          <a:p>
            <a:pPr marL="6350" lvl="2" indent="0">
              <a:buNone/>
            </a:pPr>
            <a:endParaRPr lang="en-US" dirty="0"/>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64</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269745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2903-3EA1-30ED-A61C-50F5069B65ED}"/>
              </a:ext>
            </a:extLst>
          </p:cNvPr>
          <p:cNvSpPr>
            <a:spLocks noGrp="1"/>
          </p:cNvSpPr>
          <p:nvPr>
            <p:ph type="title"/>
          </p:nvPr>
        </p:nvSpPr>
        <p:spPr/>
        <p:txBody>
          <a:bodyPr/>
          <a:lstStyle/>
          <a:p>
            <a:r>
              <a:rPr lang="en-US"/>
              <a:t>Self-directed learning</a:t>
            </a:r>
          </a:p>
        </p:txBody>
      </p:sp>
      <p:sp>
        <p:nvSpPr>
          <p:cNvPr id="4" name="Footer Placeholder 3">
            <a:extLst>
              <a:ext uri="{FF2B5EF4-FFF2-40B4-BE49-F238E27FC236}">
                <a16:creationId xmlns:a16="http://schemas.microsoft.com/office/drawing/2014/main" id="{81C72249-4D49-8298-4400-81FECC9D189C}"/>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E45EDFEE-0BD7-2668-6761-6A6AD1B71D3E}"/>
              </a:ext>
            </a:extLst>
          </p:cNvPr>
          <p:cNvSpPr>
            <a:spLocks noGrp="1"/>
          </p:cNvSpPr>
          <p:nvPr>
            <p:ph type="sldNum" sz="quarter" idx="12"/>
          </p:nvPr>
        </p:nvSpPr>
        <p:spPr/>
        <p:txBody>
          <a:bodyPr/>
          <a:lstStyle/>
          <a:p>
            <a:fld id="{16C5AC08-0ACD-404A-9C9F-AB39E786C34A}" type="slidenum">
              <a:rPr lang="en-GB"/>
              <a:t>65</a:t>
            </a:fld>
            <a:endParaRPr lang="en-GB"/>
          </a:p>
        </p:txBody>
      </p:sp>
      <p:sp>
        <p:nvSpPr>
          <p:cNvPr id="6" name="Text Placeholder 5">
            <a:extLst>
              <a:ext uri="{FF2B5EF4-FFF2-40B4-BE49-F238E27FC236}">
                <a16:creationId xmlns:a16="http://schemas.microsoft.com/office/drawing/2014/main" id="{0090D64F-DD56-1423-1F1D-D7B2E03A1E43}"/>
              </a:ext>
            </a:extLst>
          </p:cNvPr>
          <p:cNvSpPr>
            <a:spLocks noGrp="1"/>
          </p:cNvSpPr>
          <p:nvPr>
            <p:ph type="body" sz="quarter" idx="13"/>
          </p:nvPr>
        </p:nvSpPr>
        <p:spPr/>
        <p:txBody>
          <a:bodyPr/>
          <a:lstStyle/>
          <a:p>
            <a:r>
              <a:rPr lang="en-US"/>
              <a:t>Self-directed learning</a:t>
            </a:r>
          </a:p>
        </p:txBody>
      </p:sp>
      <p:sp>
        <p:nvSpPr>
          <p:cNvPr id="7" name="Content Placeholder 6">
            <a:extLst>
              <a:ext uri="{FF2B5EF4-FFF2-40B4-BE49-F238E27FC236}">
                <a16:creationId xmlns:a16="http://schemas.microsoft.com/office/drawing/2014/main" id="{5103CF5D-11DF-411E-852F-181D63610B4A}"/>
              </a:ext>
            </a:extLst>
          </p:cNvPr>
          <p:cNvSpPr>
            <a:spLocks noGrp="1"/>
          </p:cNvSpPr>
          <p:nvPr>
            <p:ph idx="1"/>
          </p:nvPr>
        </p:nvSpPr>
        <p:spPr>
          <a:xfrm>
            <a:off x="1077914" y="2371725"/>
            <a:ext cx="3332161" cy="3878489"/>
          </a:xfrm>
        </p:spPr>
        <p:txBody>
          <a:bodyPr/>
          <a:lstStyle/>
          <a:p>
            <a:pPr lvl="1">
              <a:spcBef>
                <a:spcPts val="0"/>
              </a:spcBef>
              <a:spcAft>
                <a:spcPts val="1000"/>
              </a:spcAft>
            </a:pPr>
            <a:r>
              <a:rPr lang="en-US" dirty="0">
                <a:latin typeface="DM Sans" pitchFamily="2" charset="77"/>
              </a:rPr>
              <a:t>Prepare </a:t>
            </a:r>
            <a:r>
              <a:rPr lang="en-US" b="1" dirty="0" err="1">
                <a:latin typeface="DM Sans" pitchFamily="2" charset="77"/>
              </a:rPr>
              <a:t>teachback</a:t>
            </a:r>
            <a:r>
              <a:rPr lang="en-US" dirty="0">
                <a:latin typeface="DM Sans" pitchFamily="2" charset="77"/>
              </a:rPr>
              <a:t> for the topics below</a:t>
            </a:r>
          </a:p>
          <a:p>
            <a:pPr lvl="1">
              <a:spcBef>
                <a:spcPts val="0"/>
              </a:spcBef>
              <a:spcAft>
                <a:spcPts val="1000"/>
              </a:spcAft>
            </a:pPr>
            <a:endParaRPr lang="en-US" dirty="0">
              <a:latin typeface="DM Sans" pitchFamily="2" charset="77"/>
            </a:endParaRPr>
          </a:p>
        </p:txBody>
      </p:sp>
      <p:sp>
        <p:nvSpPr>
          <p:cNvPr id="9" name="Content Placeholder 9">
            <a:extLst>
              <a:ext uri="{FF2B5EF4-FFF2-40B4-BE49-F238E27FC236}">
                <a16:creationId xmlns:a16="http://schemas.microsoft.com/office/drawing/2014/main" id="{1BE16437-8A58-C96F-527C-CA8EAAFF4C3E}"/>
              </a:ext>
            </a:extLst>
          </p:cNvPr>
          <p:cNvSpPr txBox="1">
            <a:spLocks/>
          </p:cNvSpPr>
          <p:nvPr/>
        </p:nvSpPr>
        <p:spPr>
          <a:xfrm>
            <a:off x="4846639" y="2371725"/>
            <a:ext cx="3332161" cy="3878489"/>
          </a:xfrm>
          <a:prstGeom prst="rect">
            <a:avLst/>
          </a:prstGeom>
        </p:spPr>
        <p:txBody>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latin typeface="DM Sans" pitchFamily="2" charset="77"/>
              </a:rPr>
              <a:t>Use the SPC tool for data that you have to hand</a:t>
            </a:r>
          </a:p>
        </p:txBody>
      </p:sp>
      <p:sp>
        <p:nvSpPr>
          <p:cNvPr id="10" name="TextBox 9">
            <a:extLst>
              <a:ext uri="{FF2B5EF4-FFF2-40B4-BE49-F238E27FC236}">
                <a16:creationId xmlns:a16="http://schemas.microsoft.com/office/drawing/2014/main" id="{34D14599-FAAE-13E9-A459-68B45061A9B6}"/>
              </a:ext>
            </a:extLst>
          </p:cNvPr>
          <p:cNvSpPr txBox="1"/>
          <p:nvPr/>
        </p:nvSpPr>
        <p:spPr>
          <a:xfrm>
            <a:off x="1077913"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1</a:t>
            </a:r>
          </a:p>
        </p:txBody>
      </p:sp>
      <p:sp>
        <p:nvSpPr>
          <p:cNvPr id="11" name="TextBox 10">
            <a:extLst>
              <a:ext uri="{FF2B5EF4-FFF2-40B4-BE49-F238E27FC236}">
                <a16:creationId xmlns:a16="http://schemas.microsoft.com/office/drawing/2014/main" id="{A2BCAA6B-070C-E7D4-3F8A-72AA7A17E6C9}"/>
              </a:ext>
            </a:extLst>
          </p:cNvPr>
          <p:cNvSpPr txBox="1"/>
          <p:nvPr/>
        </p:nvSpPr>
        <p:spPr>
          <a:xfrm>
            <a:off x="4871864"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2</a:t>
            </a:r>
          </a:p>
        </p:txBody>
      </p:sp>
      <p:cxnSp>
        <p:nvCxnSpPr>
          <p:cNvPr id="13" name="Straight Connector 12">
            <a:extLst>
              <a:ext uri="{FF2B5EF4-FFF2-40B4-BE49-F238E27FC236}">
                <a16:creationId xmlns:a16="http://schemas.microsoft.com/office/drawing/2014/main" id="{652E4EDF-DA6C-B806-6181-0C683C0EF3FD}"/>
              </a:ext>
            </a:extLst>
          </p:cNvPr>
          <p:cNvCxnSpPr/>
          <p:nvPr/>
        </p:nvCxnSpPr>
        <p:spPr>
          <a:xfrm>
            <a:off x="4641273"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1CA8D5-E9B2-27D3-61E6-EFB67F312EAF}"/>
              </a:ext>
            </a:extLst>
          </p:cNvPr>
          <p:cNvCxnSpPr/>
          <p:nvPr/>
        </p:nvCxnSpPr>
        <p:spPr>
          <a:xfrm>
            <a:off x="8400256"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C46F1416-EE2B-DB14-8649-A77749386A64}"/>
              </a:ext>
            </a:extLst>
          </p:cNvPr>
          <p:cNvSpPr txBox="1">
            <a:spLocks/>
          </p:cNvSpPr>
          <p:nvPr/>
        </p:nvSpPr>
        <p:spPr>
          <a:xfrm>
            <a:off x="1077913" y="3219450"/>
            <a:ext cx="3332162" cy="437736"/>
          </a:xfrm>
          <a:prstGeom prst="roundRect">
            <a:avLst>
              <a:gd name="adj" fmla="val 5721"/>
            </a:avLst>
          </a:prstGeom>
          <a:solidFill>
            <a:schemeClr val="tx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b="1" dirty="0">
              <a:solidFill>
                <a:schemeClr val="bg1"/>
              </a:solidFill>
            </a:endParaRPr>
          </a:p>
        </p:txBody>
      </p:sp>
      <p:sp>
        <p:nvSpPr>
          <p:cNvPr id="16" name="Content Placeholder 8">
            <a:extLst>
              <a:ext uri="{FF2B5EF4-FFF2-40B4-BE49-F238E27FC236}">
                <a16:creationId xmlns:a16="http://schemas.microsoft.com/office/drawing/2014/main" id="{BC333F21-561E-09A9-B3EF-9713832558B2}"/>
              </a:ext>
            </a:extLst>
          </p:cNvPr>
          <p:cNvSpPr txBox="1">
            <a:spLocks/>
          </p:cNvSpPr>
          <p:nvPr/>
        </p:nvSpPr>
        <p:spPr>
          <a:xfrm>
            <a:off x="1077913" y="3811353"/>
            <a:ext cx="3332162" cy="437736"/>
          </a:xfrm>
          <a:prstGeom prst="roundRect">
            <a:avLst>
              <a:gd name="adj" fmla="val 5721"/>
            </a:avLst>
          </a:prstGeom>
          <a:solidFill>
            <a:schemeClr val="accent1"/>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b="1" dirty="0">
              <a:solidFill>
                <a:schemeClr val="bg1"/>
              </a:solidFill>
            </a:endParaRPr>
          </a:p>
        </p:txBody>
      </p:sp>
      <p:sp>
        <p:nvSpPr>
          <p:cNvPr id="17" name="Content Placeholder 8">
            <a:extLst>
              <a:ext uri="{FF2B5EF4-FFF2-40B4-BE49-F238E27FC236}">
                <a16:creationId xmlns:a16="http://schemas.microsoft.com/office/drawing/2014/main" id="{7D97FD94-716B-78A0-447B-258CB97D81E1}"/>
              </a:ext>
            </a:extLst>
          </p:cNvPr>
          <p:cNvSpPr txBox="1">
            <a:spLocks/>
          </p:cNvSpPr>
          <p:nvPr/>
        </p:nvSpPr>
        <p:spPr>
          <a:xfrm>
            <a:off x="1077913" y="4403256"/>
            <a:ext cx="3332162" cy="437736"/>
          </a:xfrm>
          <a:prstGeom prst="roundRect">
            <a:avLst>
              <a:gd name="adj" fmla="val 5721"/>
            </a:avLst>
          </a:prstGeom>
          <a:solidFill>
            <a:schemeClr val="accent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b="1" dirty="0">
              <a:solidFill>
                <a:schemeClr val="bg1"/>
              </a:solidFill>
            </a:endParaRPr>
          </a:p>
        </p:txBody>
      </p:sp>
      <p:sp>
        <p:nvSpPr>
          <p:cNvPr id="18" name="Content Placeholder 8">
            <a:extLst>
              <a:ext uri="{FF2B5EF4-FFF2-40B4-BE49-F238E27FC236}">
                <a16:creationId xmlns:a16="http://schemas.microsoft.com/office/drawing/2014/main" id="{F01E0DE4-CC53-967E-DCFE-CE70569D4205}"/>
              </a:ext>
            </a:extLst>
          </p:cNvPr>
          <p:cNvSpPr txBox="1">
            <a:spLocks/>
          </p:cNvSpPr>
          <p:nvPr/>
        </p:nvSpPr>
        <p:spPr>
          <a:xfrm>
            <a:off x="1077913" y="4995159"/>
            <a:ext cx="3332162" cy="437736"/>
          </a:xfrm>
          <a:prstGeom prst="roundRect">
            <a:avLst>
              <a:gd name="adj" fmla="val 5721"/>
            </a:avLst>
          </a:prstGeom>
          <a:solidFill>
            <a:schemeClr val="accent4"/>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b="1" dirty="0">
              <a:solidFill>
                <a:schemeClr val="bg1"/>
              </a:solidFill>
            </a:endParaRPr>
          </a:p>
        </p:txBody>
      </p:sp>
      <p:sp>
        <p:nvSpPr>
          <p:cNvPr id="19" name="Content Placeholder 8">
            <a:extLst>
              <a:ext uri="{FF2B5EF4-FFF2-40B4-BE49-F238E27FC236}">
                <a16:creationId xmlns:a16="http://schemas.microsoft.com/office/drawing/2014/main" id="{7C6BB073-E895-B0FE-1DA4-925581FA8045}"/>
              </a:ext>
            </a:extLst>
          </p:cNvPr>
          <p:cNvSpPr txBox="1">
            <a:spLocks/>
          </p:cNvSpPr>
          <p:nvPr/>
        </p:nvSpPr>
        <p:spPr>
          <a:xfrm>
            <a:off x="1077913" y="5587062"/>
            <a:ext cx="3332162" cy="437736"/>
          </a:xfrm>
          <a:prstGeom prst="roundRect">
            <a:avLst>
              <a:gd name="adj" fmla="val 5721"/>
            </a:avLst>
          </a:prstGeom>
          <a:solidFill>
            <a:schemeClr val="accent6"/>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b="1" dirty="0">
              <a:solidFill>
                <a:schemeClr val="bg1"/>
              </a:solidFill>
            </a:endParaRPr>
          </a:p>
        </p:txBody>
      </p:sp>
      <p:sp>
        <p:nvSpPr>
          <p:cNvPr id="20" name="Content Placeholder 8">
            <a:extLst>
              <a:ext uri="{FF2B5EF4-FFF2-40B4-BE49-F238E27FC236}">
                <a16:creationId xmlns:a16="http://schemas.microsoft.com/office/drawing/2014/main" id="{6E3DC4AC-C4C9-25A6-3408-F5EE732C7AAE}"/>
              </a:ext>
            </a:extLst>
          </p:cNvPr>
          <p:cNvSpPr txBox="1">
            <a:spLocks/>
          </p:cNvSpPr>
          <p:nvPr/>
        </p:nvSpPr>
        <p:spPr>
          <a:xfrm>
            <a:off x="1077913" y="6178964"/>
            <a:ext cx="3332162" cy="437736"/>
          </a:xfrm>
          <a:prstGeom prst="roundRect">
            <a:avLst>
              <a:gd name="adj" fmla="val 5721"/>
            </a:avLst>
          </a:prstGeom>
          <a:solidFill>
            <a:schemeClr val="accent5"/>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endParaRPr lang="en-US" b="1" spc="-50" dirty="0">
              <a:solidFill>
                <a:schemeClr val="bg1"/>
              </a:solidFill>
            </a:endParaRPr>
          </a:p>
        </p:txBody>
      </p:sp>
      <p:pic>
        <p:nvPicPr>
          <p:cNvPr id="3" name="Picture 2">
            <a:extLst>
              <a:ext uri="{FF2B5EF4-FFF2-40B4-BE49-F238E27FC236}">
                <a16:creationId xmlns:a16="http://schemas.microsoft.com/office/drawing/2014/main" id="{64102EAD-0DDD-9B2C-FDAE-F9A1B5753487}"/>
              </a:ext>
            </a:extLst>
          </p:cNvPr>
          <p:cNvPicPr>
            <a:picLocks noChangeAspect="1"/>
          </p:cNvPicPr>
          <p:nvPr/>
        </p:nvPicPr>
        <p:blipFill>
          <a:blip r:embed="rId3"/>
          <a:srcRect/>
          <a:stretch/>
        </p:blipFill>
        <p:spPr>
          <a:xfrm>
            <a:off x="245154" y="800100"/>
            <a:ext cx="444008" cy="457200"/>
          </a:xfrm>
          <a:prstGeom prst="rect">
            <a:avLst/>
          </a:prstGeom>
        </p:spPr>
      </p:pic>
      <p:pic>
        <p:nvPicPr>
          <p:cNvPr id="22" name="Picture 21">
            <a:extLst>
              <a:ext uri="{FF2B5EF4-FFF2-40B4-BE49-F238E27FC236}">
                <a16:creationId xmlns:a16="http://schemas.microsoft.com/office/drawing/2014/main" id="{EC41B4CD-2ED1-7101-9961-69D42C9F4640}"/>
              </a:ext>
            </a:extLst>
          </p:cNvPr>
          <p:cNvPicPr>
            <a:picLocks noChangeAspect="1"/>
          </p:cNvPicPr>
          <p:nvPr/>
        </p:nvPicPr>
        <p:blipFill>
          <a:blip r:embed="rId4"/>
          <a:stretch>
            <a:fillRect/>
          </a:stretch>
        </p:blipFill>
        <p:spPr>
          <a:xfrm>
            <a:off x="238125" y="1377950"/>
            <a:ext cx="451035" cy="522251"/>
          </a:xfrm>
          <a:prstGeom prst="rect">
            <a:avLst/>
          </a:prstGeom>
        </p:spPr>
      </p:pic>
    </p:spTree>
    <p:extLst>
      <p:ext uri="{BB962C8B-B14F-4D97-AF65-F5344CB8AC3E}">
        <p14:creationId xmlns:p14="http://schemas.microsoft.com/office/powerpoint/2010/main" val="2763760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D62FA-025A-8349-FFF7-A3B70C3510ED}"/>
              </a:ext>
            </a:extLst>
          </p:cNvPr>
          <p:cNvPicPr>
            <a:picLocks noChangeAspect="1"/>
          </p:cNvPicPr>
          <p:nvPr/>
        </p:nvPicPr>
        <p:blipFill>
          <a:blip r:embed="rId3"/>
          <a:srcRect/>
          <a:stretch/>
        </p:blipFill>
        <p:spPr>
          <a:xfrm>
            <a:off x="5080660" y="4620932"/>
            <a:ext cx="2011679" cy="819573"/>
          </a:xfrm>
          <a:prstGeom prst="rect">
            <a:avLst/>
          </a:prstGeom>
        </p:spPr>
      </p:pic>
      <p:pic>
        <p:nvPicPr>
          <p:cNvPr id="11" name="Picture 10">
            <a:extLst>
              <a:ext uri="{FF2B5EF4-FFF2-40B4-BE49-F238E27FC236}">
                <a16:creationId xmlns:a16="http://schemas.microsoft.com/office/drawing/2014/main" id="{ECE953D1-3EC8-957E-C60A-AB8821355789}"/>
              </a:ext>
            </a:extLst>
          </p:cNvPr>
          <p:cNvPicPr>
            <a:picLocks noChangeAspect="1"/>
          </p:cNvPicPr>
          <p:nvPr/>
        </p:nvPicPr>
        <p:blipFill>
          <a:blip r:embed="rId4"/>
          <a:srcRect/>
          <a:stretch/>
        </p:blipFill>
        <p:spPr>
          <a:xfrm>
            <a:off x="5080660" y="3591408"/>
            <a:ext cx="2011679" cy="819573"/>
          </a:xfrm>
          <a:prstGeom prst="rect">
            <a:avLst/>
          </a:prstGeom>
        </p:spPr>
      </p:pic>
      <p:pic>
        <p:nvPicPr>
          <p:cNvPr id="12" name="Picture 11">
            <a:extLst>
              <a:ext uri="{FF2B5EF4-FFF2-40B4-BE49-F238E27FC236}">
                <a16:creationId xmlns:a16="http://schemas.microsoft.com/office/drawing/2014/main" id="{B3684288-A050-600E-3653-5EEE7A6D4DAF}"/>
              </a:ext>
            </a:extLst>
          </p:cNvPr>
          <p:cNvPicPr>
            <a:picLocks noChangeAspect="1"/>
          </p:cNvPicPr>
          <p:nvPr/>
        </p:nvPicPr>
        <p:blipFill>
          <a:blip r:embed="rId5"/>
          <a:srcRect/>
          <a:stretch/>
        </p:blipFill>
        <p:spPr>
          <a:xfrm>
            <a:off x="5080660" y="2561884"/>
            <a:ext cx="2011679" cy="819573"/>
          </a:xfrm>
          <a:prstGeom prst="rect">
            <a:avLst/>
          </a:prstGeom>
        </p:spPr>
      </p:pic>
      <p:sp>
        <p:nvSpPr>
          <p:cNvPr id="2" name="Title 1">
            <a:extLst>
              <a:ext uri="{FF2B5EF4-FFF2-40B4-BE49-F238E27FC236}">
                <a16:creationId xmlns:a16="http://schemas.microsoft.com/office/drawing/2014/main" id="{96E2AA72-2674-3F66-B668-20841690C9D7}"/>
              </a:ext>
            </a:extLst>
          </p:cNvPr>
          <p:cNvSpPr>
            <a:spLocks noGrp="1"/>
          </p:cNvSpPr>
          <p:nvPr>
            <p:ph type="title"/>
          </p:nvPr>
        </p:nvSpPr>
        <p:spPr/>
        <p:txBody>
          <a:bodyPr/>
          <a:lstStyle/>
          <a:p>
            <a:r>
              <a:rPr lang="en-US"/>
              <a:t>We need your feedback</a:t>
            </a:r>
          </a:p>
        </p:txBody>
      </p:sp>
      <p:sp>
        <p:nvSpPr>
          <p:cNvPr id="4" name="Footer Placeholder 3">
            <a:extLst>
              <a:ext uri="{FF2B5EF4-FFF2-40B4-BE49-F238E27FC236}">
                <a16:creationId xmlns:a16="http://schemas.microsoft.com/office/drawing/2014/main" id="{67118C54-EC13-2EE0-1954-24FA9E4F75D8}"/>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F8C62BAB-7753-A102-DC79-0C326554132D}"/>
              </a:ext>
            </a:extLst>
          </p:cNvPr>
          <p:cNvSpPr>
            <a:spLocks noGrp="1"/>
          </p:cNvSpPr>
          <p:nvPr>
            <p:ph type="sldNum" sz="quarter" idx="12"/>
          </p:nvPr>
        </p:nvSpPr>
        <p:spPr/>
        <p:txBody>
          <a:bodyPr/>
          <a:lstStyle/>
          <a:p>
            <a:fld id="{16C5AC08-0ACD-404A-9C9F-AB39E786C34A}" type="slidenum">
              <a:rPr lang="en-GB"/>
              <a:t>66</a:t>
            </a:fld>
            <a:endParaRPr lang="en-GB"/>
          </a:p>
        </p:txBody>
      </p:sp>
      <p:sp>
        <p:nvSpPr>
          <p:cNvPr id="6" name="Text Placeholder 5">
            <a:extLst>
              <a:ext uri="{FF2B5EF4-FFF2-40B4-BE49-F238E27FC236}">
                <a16:creationId xmlns:a16="http://schemas.microsoft.com/office/drawing/2014/main" id="{EF4125A5-E104-D573-AEC1-518E6BA13BB4}"/>
              </a:ext>
            </a:extLst>
          </p:cNvPr>
          <p:cNvSpPr>
            <a:spLocks noGrp="1"/>
          </p:cNvSpPr>
          <p:nvPr>
            <p:ph type="body" sz="quarter" idx="13"/>
          </p:nvPr>
        </p:nvSpPr>
        <p:spPr/>
        <p:txBody>
          <a:bodyPr/>
          <a:lstStyle/>
          <a:p>
            <a:r>
              <a:rPr lang="en-US"/>
              <a:t>Feedback</a:t>
            </a:r>
          </a:p>
        </p:txBody>
      </p:sp>
      <p:sp>
        <p:nvSpPr>
          <p:cNvPr id="15" name="Rectangle 14">
            <a:extLst>
              <a:ext uri="{FF2B5EF4-FFF2-40B4-BE49-F238E27FC236}">
                <a16:creationId xmlns:a16="http://schemas.microsoft.com/office/drawing/2014/main" id="{E375FE19-D830-E8AF-F65B-65BEFC9793A8}"/>
              </a:ext>
            </a:extLst>
          </p:cNvPr>
          <p:cNvSpPr/>
          <p:nvPr/>
        </p:nvSpPr>
        <p:spPr>
          <a:xfrm>
            <a:off x="4634410" y="800100"/>
            <a:ext cx="3330575" cy="1571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7C3BFAEF-67C3-5EDE-D1FF-9DFB3B41B3D3}"/>
              </a:ext>
            </a:extLst>
          </p:cNvPr>
          <p:cNvPicPr>
            <a:picLocks noChangeAspect="1"/>
          </p:cNvPicPr>
          <p:nvPr/>
        </p:nvPicPr>
        <p:blipFill>
          <a:blip r:embed="rId6"/>
          <a:srcRect/>
          <a:stretch/>
        </p:blipFill>
        <p:spPr>
          <a:xfrm>
            <a:off x="4826000" y="2263986"/>
            <a:ext cx="3352800" cy="3501813"/>
          </a:xfrm>
          <a:prstGeom prst="rect">
            <a:avLst/>
          </a:prstGeom>
        </p:spPr>
      </p:pic>
    </p:spTree>
    <p:extLst>
      <p:ext uri="{BB962C8B-B14F-4D97-AF65-F5344CB8AC3E}">
        <p14:creationId xmlns:p14="http://schemas.microsoft.com/office/powerpoint/2010/main" val="21736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F23C-5CC8-57E7-41B6-E6ED40E8CEFC}"/>
              </a:ext>
            </a:extLst>
          </p:cNvPr>
          <p:cNvSpPr>
            <a:spLocks noGrp="1"/>
          </p:cNvSpPr>
          <p:nvPr>
            <p:ph type="title"/>
          </p:nvPr>
        </p:nvSpPr>
        <p:spPr/>
        <p:txBody>
          <a:bodyPr/>
          <a:lstStyle/>
          <a:p>
            <a:r>
              <a:rPr lang="en-US"/>
              <a:t>Now what</a:t>
            </a:r>
          </a:p>
        </p:txBody>
      </p:sp>
      <p:sp>
        <p:nvSpPr>
          <p:cNvPr id="3" name="Content Placeholder 2">
            <a:extLst>
              <a:ext uri="{FF2B5EF4-FFF2-40B4-BE49-F238E27FC236}">
                <a16:creationId xmlns:a16="http://schemas.microsoft.com/office/drawing/2014/main" id="{962BC854-9E9E-B2F1-C329-BD888E7BA59C}"/>
              </a:ext>
            </a:extLst>
          </p:cNvPr>
          <p:cNvSpPr>
            <a:spLocks noGrp="1"/>
          </p:cNvSpPr>
          <p:nvPr>
            <p:ph idx="1"/>
          </p:nvPr>
        </p:nvSpPr>
        <p:spPr>
          <a:xfrm>
            <a:off x="1077914" y="1520825"/>
            <a:ext cx="7542212" cy="5019720"/>
          </a:xfrm>
        </p:spPr>
        <p:txBody>
          <a:bodyPr/>
          <a:lstStyle/>
          <a:p>
            <a:r>
              <a:rPr lang="en-US">
                <a:solidFill>
                  <a:schemeClr val="accent6">
                    <a:lumMod val="20000"/>
                    <a:lumOff val="80000"/>
                  </a:schemeClr>
                </a:solidFill>
              </a:rPr>
              <a:t>Add in the slides from the end of Session 6 if you are finishing the programme here.</a:t>
            </a:r>
          </a:p>
          <a:p>
            <a:endParaRPr lang="en-US">
              <a:solidFill>
                <a:schemeClr val="accent6">
                  <a:lumMod val="20000"/>
                  <a:lumOff val="80000"/>
                </a:schemeClr>
              </a:solidFill>
            </a:endParaRPr>
          </a:p>
          <a:p>
            <a:endParaRPr lang="en-US">
              <a:solidFill>
                <a:schemeClr val="accent6">
                  <a:lumMod val="20000"/>
                  <a:lumOff val="80000"/>
                </a:schemeClr>
              </a:solidFill>
            </a:endParaRPr>
          </a:p>
        </p:txBody>
      </p:sp>
      <p:sp>
        <p:nvSpPr>
          <p:cNvPr id="4" name="Footer Placeholder 3">
            <a:extLst>
              <a:ext uri="{FF2B5EF4-FFF2-40B4-BE49-F238E27FC236}">
                <a16:creationId xmlns:a16="http://schemas.microsoft.com/office/drawing/2014/main" id="{F3E3469A-E802-F286-7880-F9B2395D185B}"/>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92D27B2A-BFD1-9961-7899-B09268C4D006}"/>
              </a:ext>
            </a:extLst>
          </p:cNvPr>
          <p:cNvSpPr>
            <a:spLocks noGrp="1"/>
          </p:cNvSpPr>
          <p:nvPr>
            <p:ph type="sldNum" sz="quarter" idx="12"/>
          </p:nvPr>
        </p:nvSpPr>
        <p:spPr/>
        <p:txBody>
          <a:bodyPr/>
          <a:lstStyle/>
          <a:p>
            <a:fld id="{16C5AC08-0ACD-404A-9C9F-AB39E786C34A}" type="slidenum">
              <a:rPr lang="en-GB"/>
              <a:t>67</a:t>
            </a:fld>
            <a:endParaRPr lang="en-GB"/>
          </a:p>
        </p:txBody>
      </p:sp>
      <p:sp>
        <p:nvSpPr>
          <p:cNvPr id="6" name="Text Placeholder 5">
            <a:extLst>
              <a:ext uri="{FF2B5EF4-FFF2-40B4-BE49-F238E27FC236}">
                <a16:creationId xmlns:a16="http://schemas.microsoft.com/office/drawing/2014/main" id="{D1CFCA81-80AD-E56C-AF22-566AA80337DD}"/>
              </a:ext>
            </a:extLst>
          </p:cNvPr>
          <p:cNvSpPr>
            <a:spLocks noGrp="1"/>
          </p:cNvSpPr>
          <p:nvPr>
            <p:ph type="body" sz="quarter" idx="13"/>
          </p:nvPr>
        </p:nvSpPr>
        <p:spPr/>
        <p:txBody>
          <a:bodyPr/>
          <a:lstStyle/>
          <a:p>
            <a:r>
              <a:rPr lang="en-US"/>
              <a:t>Now what</a:t>
            </a:r>
          </a:p>
        </p:txBody>
      </p:sp>
    </p:spTree>
    <p:extLst>
      <p:ext uri="{BB962C8B-B14F-4D97-AF65-F5344CB8AC3E}">
        <p14:creationId xmlns:p14="http://schemas.microsoft.com/office/powerpoint/2010/main" val="28484647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E302-86E6-47F9-14B4-823C96EC71D4}"/>
              </a:ext>
            </a:extLst>
          </p:cNvPr>
          <p:cNvSpPr>
            <a:spLocks noGrp="1"/>
          </p:cNvSpPr>
          <p:nvPr>
            <p:ph type="title"/>
          </p:nvPr>
        </p:nvSpPr>
        <p:spPr/>
        <p:txBody>
          <a:bodyPr/>
          <a:lstStyle/>
          <a:p>
            <a:r>
              <a:rPr lang="en-US" dirty="0"/>
              <a:t>References and links</a:t>
            </a:r>
          </a:p>
        </p:txBody>
      </p:sp>
      <p:sp>
        <p:nvSpPr>
          <p:cNvPr id="3" name="Footer Placeholder 2">
            <a:extLst>
              <a:ext uri="{FF2B5EF4-FFF2-40B4-BE49-F238E27FC236}">
                <a16:creationId xmlns:a16="http://schemas.microsoft.com/office/drawing/2014/main" id="{0F11C6E9-6FB9-B68D-4F44-36B08CC8439E}"/>
              </a:ext>
            </a:extLst>
          </p:cNvPr>
          <p:cNvSpPr>
            <a:spLocks noGrp="1"/>
          </p:cNvSpPr>
          <p:nvPr>
            <p:ph type="ftr" sz="quarter" idx="11"/>
          </p:nvPr>
        </p:nvSpPr>
        <p:spPr/>
        <p:txBody>
          <a:bodyPr/>
          <a:lstStyle/>
          <a:p>
            <a:r>
              <a:rPr lang="en-US" dirty="0"/>
              <a:t>Session 7    Human Side of Change</a:t>
            </a:r>
          </a:p>
        </p:txBody>
      </p:sp>
      <p:sp>
        <p:nvSpPr>
          <p:cNvPr id="4" name="Slide Number Placeholder 3">
            <a:extLst>
              <a:ext uri="{FF2B5EF4-FFF2-40B4-BE49-F238E27FC236}">
                <a16:creationId xmlns:a16="http://schemas.microsoft.com/office/drawing/2014/main" id="{DA807918-F538-6A27-6FE2-F543CA2A72F2}"/>
              </a:ext>
            </a:extLst>
          </p:cNvPr>
          <p:cNvSpPr>
            <a:spLocks noGrp="1"/>
          </p:cNvSpPr>
          <p:nvPr>
            <p:ph type="sldNum" sz="quarter" idx="12"/>
          </p:nvPr>
        </p:nvSpPr>
        <p:spPr/>
        <p:txBody>
          <a:bodyPr/>
          <a:lstStyle/>
          <a:p>
            <a:fld id="{16C5AC08-0ACD-404A-9C9F-AB39E786C34A}" type="slidenum">
              <a:rPr lang="en-GB"/>
              <a:t>68</a:t>
            </a:fld>
            <a:endParaRPr lang="en-GB"/>
          </a:p>
        </p:txBody>
      </p:sp>
      <p:sp>
        <p:nvSpPr>
          <p:cNvPr id="5" name="Text Placeholder 4">
            <a:extLst>
              <a:ext uri="{FF2B5EF4-FFF2-40B4-BE49-F238E27FC236}">
                <a16:creationId xmlns:a16="http://schemas.microsoft.com/office/drawing/2014/main" id="{91C536D8-A7F4-F10D-C380-90DF1A45FACD}"/>
              </a:ext>
            </a:extLst>
          </p:cNvPr>
          <p:cNvSpPr>
            <a:spLocks noGrp="1"/>
          </p:cNvSpPr>
          <p:nvPr>
            <p:ph type="body" sz="quarter" idx="13"/>
          </p:nvPr>
        </p:nvSpPr>
        <p:spPr/>
        <p:txBody>
          <a:bodyPr/>
          <a:lstStyle/>
          <a:p>
            <a:r>
              <a:rPr lang="en-US" dirty="0"/>
              <a:t>References and links</a:t>
            </a:r>
          </a:p>
        </p:txBody>
      </p:sp>
      <p:sp>
        <p:nvSpPr>
          <p:cNvPr id="6" name="Content Placeholder 5">
            <a:extLst>
              <a:ext uri="{FF2B5EF4-FFF2-40B4-BE49-F238E27FC236}">
                <a16:creationId xmlns:a16="http://schemas.microsoft.com/office/drawing/2014/main" id="{A719455C-4EA0-E88F-03EC-5F9BCAE90B61}"/>
              </a:ext>
            </a:extLst>
          </p:cNvPr>
          <p:cNvSpPr>
            <a:spLocks noGrp="1"/>
          </p:cNvSpPr>
          <p:nvPr>
            <p:ph idx="1"/>
          </p:nvPr>
        </p:nvSpPr>
        <p:spPr/>
        <p:txBody>
          <a:bodyPr/>
          <a:lstStyle/>
          <a:p>
            <a:r>
              <a:rPr lang="en-US" sz="1600" dirty="0"/>
              <a:t>Deming, W. E. (1992). </a:t>
            </a:r>
            <a:r>
              <a:rPr lang="en-US" sz="1600" i="1" dirty="0"/>
              <a:t>Out of the Crisis</a:t>
            </a:r>
            <a:r>
              <a:rPr lang="en-US" sz="1600" dirty="0"/>
              <a:t>. The MIT Press.</a:t>
            </a:r>
          </a:p>
          <a:p>
            <a:r>
              <a:rPr lang="en-US" sz="1600" dirty="0" err="1"/>
              <a:t>FutureNHS</a:t>
            </a:r>
            <a:r>
              <a:rPr lang="en-US" sz="1600" dirty="0"/>
              <a:t>. </a:t>
            </a:r>
          </a:p>
          <a:p>
            <a:pPr lvl="1"/>
            <a:r>
              <a:rPr lang="en-US" sz="1300" dirty="0"/>
              <a:t>https://</a:t>
            </a:r>
            <a:r>
              <a:rPr lang="en-US" sz="1300" dirty="0" err="1"/>
              <a:t>future.nhs.uk</a:t>
            </a:r>
            <a:r>
              <a:rPr lang="en-US" sz="1300" dirty="0"/>
              <a:t>/MDC/</a:t>
            </a:r>
            <a:r>
              <a:rPr lang="en-US" sz="1300" dirty="0" err="1"/>
              <a:t>groupHome</a:t>
            </a:r>
            <a:r>
              <a:rPr lang="en-US" sz="1300" dirty="0"/>
              <a:t> </a:t>
            </a:r>
            <a:endParaRPr lang="en-US" sz="1600" dirty="0"/>
          </a:p>
          <a:p>
            <a:r>
              <a:rPr lang="en-US" sz="1600" dirty="0"/>
              <a:t>NHS England. Making Data Count. </a:t>
            </a:r>
          </a:p>
          <a:p>
            <a:pPr lvl="1"/>
            <a:r>
              <a:rPr lang="en-US" sz="1300" dirty="0">
                <a:hlinkClick r:id="rId3"/>
              </a:rPr>
              <a:t>www.england.nhs.uk/publication/making-data-count</a:t>
            </a:r>
            <a:r>
              <a:rPr lang="en-US" sz="1300" dirty="0"/>
              <a:t>/</a:t>
            </a:r>
          </a:p>
          <a:p>
            <a:pPr lvl="1"/>
            <a:r>
              <a:rPr lang="en-US" sz="1300" dirty="0"/>
              <a:t>	</a:t>
            </a:r>
            <a:endParaRPr lang="en-US" sz="1600" dirty="0"/>
          </a:p>
          <a:p>
            <a:r>
              <a:rPr lang="en-US" sz="1600" dirty="0"/>
              <a:t>​Provost, L. P. and Murray, S. (2011). </a:t>
            </a:r>
            <a:r>
              <a:rPr lang="en-US" sz="1600" i="1" dirty="0"/>
              <a:t>The Health Care Data Guide: Learning from Data for Improvement. </a:t>
            </a:r>
            <a:r>
              <a:rPr lang="en-US" sz="1600" dirty="0"/>
              <a:t>Jossey-Bass.</a:t>
            </a:r>
          </a:p>
          <a:p>
            <a:r>
              <a:rPr lang="en-US" sz="1600" dirty="0"/>
              <a:t>Q Community (2020). Creative Approaches to Problem Solving. </a:t>
            </a:r>
          </a:p>
          <a:p>
            <a:pPr lvl="1"/>
            <a:r>
              <a:rPr lang="en-US" sz="1300" dirty="0"/>
              <a:t>https://</a:t>
            </a:r>
            <a:r>
              <a:rPr lang="en-US" sz="1300" dirty="0" err="1"/>
              <a:t>q.health.org.uk</a:t>
            </a:r>
            <a:r>
              <a:rPr lang="en-US" sz="1300" dirty="0"/>
              <a:t>/resource/creative-approaches-to-problem-solving/ </a:t>
            </a:r>
            <a:endParaRPr lang="en-US" sz="1600" dirty="0"/>
          </a:p>
          <a:p>
            <a:r>
              <a:rPr lang="en-US" sz="1600" dirty="0" err="1"/>
              <a:t>Ivers</a:t>
            </a:r>
            <a:r>
              <a:rPr lang="en-US" sz="1600" dirty="0"/>
              <a:t>, N.M., Grimshaw, J.M., </a:t>
            </a:r>
            <a:r>
              <a:rPr lang="en-US" sz="1600" dirty="0" err="1"/>
              <a:t>Jamtvedt</a:t>
            </a:r>
            <a:r>
              <a:rPr lang="en-US" sz="1600" dirty="0"/>
              <a:t>, G. et al. (2014). Growing Literature, Stagnant Science? Systematic Review, Meta-Regression and Cumulative Analysis of Audit and Feedback Interventions in Health Care. </a:t>
            </a:r>
            <a:r>
              <a:rPr lang="en-US" sz="1600" i="1" dirty="0"/>
              <a:t>Journal of General Internal Medicine. </a:t>
            </a:r>
          </a:p>
          <a:p>
            <a:pPr lvl="1"/>
            <a:r>
              <a:rPr lang="en-US" sz="1300" dirty="0">
                <a:hlinkClick r:id="rId4"/>
              </a:rPr>
              <a:t>https://pubmed.ncbi.nlm.nih.gov/24965281/</a:t>
            </a:r>
            <a:endParaRPr lang="en-US" sz="1300" dirty="0"/>
          </a:p>
          <a:p>
            <a:pPr lvl="1"/>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Beer, M. and </a:t>
            </a:r>
            <a:r>
              <a:rPr lang="en-US" sz="1600" dirty="0" err="1"/>
              <a:t>Nohria</a:t>
            </a:r>
            <a:r>
              <a:rPr lang="en-US" sz="1600" dirty="0"/>
              <a:t>, N. (2000). Cracking the code of change. </a:t>
            </a:r>
            <a:r>
              <a:rPr lang="en-US" sz="1600" i="1" dirty="0"/>
              <a:t>Harvard Business Review. </a:t>
            </a:r>
          </a:p>
          <a:p>
            <a:pPr lvl="1"/>
            <a:r>
              <a:rPr lang="en-US" sz="1300" dirty="0"/>
              <a:t>https://</a:t>
            </a:r>
            <a:r>
              <a:rPr lang="en-US" sz="1300" dirty="0" err="1"/>
              <a:t>hbr.org</a:t>
            </a:r>
            <a:r>
              <a:rPr lang="en-US" sz="1300" dirty="0"/>
              <a:t>/2000/05/cracking-the-code-of-change</a:t>
            </a:r>
            <a:endParaRPr lang="en-US" sz="1600" dirty="0"/>
          </a:p>
          <a:p>
            <a:r>
              <a:rPr lang="en-US" sz="1600" dirty="0"/>
              <a:t>Hill, J. E., Stephani, A. M., </a:t>
            </a:r>
            <a:r>
              <a:rPr lang="en-US" sz="1600" dirty="0" err="1"/>
              <a:t>Sapple</a:t>
            </a:r>
            <a:r>
              <a:rPr lang="en-US" sz="1600" dirty="0"/>
              <a:t>, P. et al. (2020). The effectiveness of continuous quality improvement for developing professional practice and improving health care outcomes: a systematic review. </a:t>
            </a:r>
            <a:r>
              <a:rPr lang="en-US" sz="1600" i="1" dirty="0"/>
              <a:t>Implementation Science. </a:t>
            </a:r>
          </a:p>
          <a:p>
            <a:pPr lvl="1"/>
            <a:r>
              <a:rPr lang="en-US" sz="1300" dirty="0"/>
              <a:t>https://</a:t>
            </a:r>
            <a:r>
              <a:rPr lang="en-US" sz="1300" dirty="0" err="1"/>
              <a:t>implementationscience.biomedcentral.com</a:t>
            </a:r>
            <a:r>
              <a:rPr lang="en-US" sz="1300" dirty="0"/>
              <a:t>/articles/10.1186/s13012-020-0975-2</a:t>
            </a:r>
            <a:endParaRPr lang="en-US" sz="1600" dirty="0"/>
          </a:p>
          <a:p>
            <a:r>
              <a:rPr lang="en-US" sz="1600" dirty="0"/>
              <a:t>Knudsen, S. V., </a:t>
            </a:r>
            <a:r>
              <a:rPr lang="en-US" sz="1600" dirty="0" err="1"/>
              <a:t>Laursen</a:t>
            </a:r>
            <a:r>
              <a:rPr lang="en-US" sz="1600" dirty="0"/>
              <a:t>, H. V. B.,, Johnsen, S. P. et al. (2019). Can quality improvement improve the quality of care? A systematic review of reported effects and methodological rigor in plan-do-study-act projects. </a:t>
            </a:r>
            <a:r>
              <a:rPr lang="en-US" sz="1600" i="1" dirty="0"/>
              <a:t>BMC Health Services Research. </a:t>
            </a:r>
          </a:p>
          <a:p>
            <a:pPr lvl="1"/>
            <a:r>
              <a:rPr lang="en-US" sz="1300" dirty="0"/>
              <a:t>https://</a:t>
            </a:r>
            <a:r>
              <a:rPr lang="en-US" sz="1300" dirty="0" err="1"/>
              <a:t>bmchealthservres.biomedcentral.com</a:t>
            </a:r>
            <a:r>
              <a:rPr lang="en-US" sz="1300" dirty="0"/>
              <a:t>/articles/10.1186/s12913-019-4482-6</a:t>
            </a:r>
            <a:endParaRPr lang="en-US" sz="1600" dirty="0"/>
          </a:p>
          <a:p>
            <a:r>
              <a:rPr lang="en-US" sz="1600" dirty="0"/>
              <a:t>Horsham, P. A. (1999). The hierarchy of intervention effectiveness</a:t>
            </a:r>
            <a:r>
              <a:rPr lang="en-US" sz="1600" i="1" dirty="0"/>
              <a:t>. Institute of Safe Medication Practices.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4015717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5B6960E8-65DA-190A-6F1F-821B4405195E}"/>
              </a:ext>
            </a:extLst>
          </p:cNvPr>
          <p:cNvCxnSpPr>
            <a:cxnSpLocks/>
            <a:stCxn id="10" idx="2"/>
            <a:endCxn id="9" idx="0"/>
          </p:cNvCxnSpPr>
          <p:nvPr/>
        </p:nvCxnSpPr>
        <p:spPr>
          <a:xfrm>
            <a:off x="1794588" y="1778536"/>
            <a:ext cx="0" cy="423257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66530AF-5F02-3E37-4124-1A2C2F30C7EB}"/>
              </a:ext>
            </a:extLst>
          </p:cNvPr>
          <p:cNvSpPr>
            <a:spLocks noGrp="1"/>
          </p:cNvSpPr>
          <p:nvPr>
            <p:ph type="title"/>
          </p:nvPr>
        </p:nvSpPr>
        <p:spPr/>
        <p:txBody>
          <a:bodyPr/>
          <a:lstStyle/>
          <a:p>
            <a:r>
              <a:rPr lang="en-US"/>
              <a:t>Agenda for today</a:t>
            </a:r>
          </a:p>
        </p:txBody>
      </p:sp>
      <p:sp>
        <p:nvSpPr>
          <p:cNvPr id="4" name="Footer Placeholder 3">
            <a:extLst>
              <a:ext uri="{FF2B5EF4-FFF2-40B4-BE49-F238E27FC236}">
                <a16:creationId xmlns:a16="http://schemas.microsoft.com/office/drawing/2014/main" id="{8AD09F88-A435-F1E8-CA3F-9F6C9C0C6C83}"/>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F7D9D10E-9854-F7C1-1608-A83FCF1BE67A}"/>
              </a:ext>
            </a:extLst>
          </p:cNvPr>
          <p:cNvSpPr>
            <a:spLocks noGrp="1"/>
          </p:cNvSpPr>
          <p:nvPr>
            <p:ph type="sldNum" sz="quarter" idx="12"/>
          </p:nvPr>
        </p:nvSpPr>
        <p:spPr/>
        <p:txBody>
          <a:bodyPr/>
          <a:lstStyle/>
          <a:p>
            <a:fld id="{16C5AC08-0ACD-404A-9C9F-AB39E786C34A}" type="slidenum">
              <a:rPr lang="en-GB"/>
              <a:t>6</a:t>
            </a:fld>
            <a:endParaRPr lang="en-GB"/>
          </a:p>
        </p:txBody>
      </p:sp>
      <p:sp>
        <p:nvSpPr>
          <p:cNvPr id="6" name="Text Placeholder 5">
            <a:extLst>
              <a:ext uri="{FF2B5EF4-FFF2-40B4-BE49-F238E27FC236}">
                <a16:creationId xmlns:a16="http://schemas.microsoft.com/office/drawing/2014/main" id="{25834981-5436-ED8B-025A-11FA4CD3E965}"/>
              </a:ext>
            </a:extLst>
          </p:cNvPr>
          <p:cNvSpPr>
            <a:spLocks noGrp="1"/>
          </p:cNvSpPr>
          <p:nvPr>
            <p:ph type="body" sz="quarter" idx="13"/>
          </p:nvPr>
        </p:nvSpPr>
        <p:spPr/>
        <p:txBody>
          <a:bodyPr/>
          <a:lstStyle/>
          <a:p>
            <a:r>
              <a:rPr lang="en-US"/>
              <a:t>Agenda for today</a:t>
            </a:r>
          </a:p>
        </p:txBody>
      </p:sp>
      <p:sp>
        <p:nvSpPr>
          <p:cNvPr id="10" name="TextBox 9">
            <a:extLst>
              <a:ext uri="{FF2B5EF4-FFF2-40B4-BE49-F238E27FC236}">
                <a16:creationId xmlns:a16="http://schemas.microsoft.com/office/drawing/2014/main" id="{888DC024-6C70-7F91-34B9-86AD8CDA6486}"/>
              </a:ext>
            </a:extLst>
          </p:cNvPr>
          <p:cNvSpPr txBox="1"/>
          <p:nvPr/>
        </p:nvSpPr>
        <p:spPr>
          <a:xfrm>
            <a:off x="1517779" y="155460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9.00</a:t>
            </a:r>
          </a:p>
        </p:txBody>
      </p:sp>
      <p:sp>
        <p:nvSpPr>
          <p:cNvPr id="11" name="TextBox 10">
            <a:extLst>
              <a:ext uri="{FF2B5EF4-FFF2-40B4-BE49-F238E27FC236}">
                <a16:creationId xmlns:a16="http://schemas.microsoft.com/office/drawing/2014/main" id="{42C805E1-43E9-5670-6C92-31AA7E857E1F}"/>
              </a:ext>
            </a:extLst>
          </p:cNvPr>
          <p:cNvSpPr txBox="1"/>
          <p:nvPr/>
        </p:nvSpPr>
        <p:spPr>
          <a:xfrm>
            <a:off x="1517779" y="192597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9.15</a:t>
            </a:r>
          </a:p>
        </p:txBody>
      </p:sp>
      <p:sp>
        <p:nvSpPr>
          <p:cNvPr id="12" name="TextBox 11">
            <a:extLst>
              <a:ext uri="{FF2B5EF4-FFF2-40B4-BE49-F238E27FC236}">
                <a16:creationId xmlns:a16="http://schemas.microsoft.com/office/drawing/2014/main" id="{0E192586-4AC6-2F53-44FC-ECFD1B531CA1}"/>
              </a:ext>
            </a:extLst>
          </p:cNvPr>
          <p:cNvSpPr txBox="1"/>
          <p:nvPr/>
        </p:nvSpPr>
        <p:spPr>
          <a:xfrm>
            <a:off x="1517779" y="229735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10.15</a:t>
            </a:r>
          </a:p>
        </p:txBody>
      </p:sp>
      <p:sp>
        <p:nvSpPr>
          <p:cNvPr id="13" name="TextBox 12">
            <a:extLst>
              <a:ext uri="{FF2B5EF4-FFF2-40B4-BE49-F238E27FC236}">
                <a16:creationId xmlns:a16="http://schemas.microsoft.com/office/drawing/2014/main" id="{59DAFE50-9BE5-0EB8-EE8E-22D4BE202436}"/>
              </a:ext>
            </a:extLst>
          </p:cNvPr>
          <p:cNvSpPr txBox="1"/>
          <p:nvPr/>
        </p:nvSpPr>
        <p:spPr>
          <a:xfrm>
            <a:off x="1517779" y="266873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10.25</a:t>
            </a:r>
          </a:p>
        </p:txBody>
      </p:sp>
      <p:sp>
        <p:nvSpPr>
          <p:cNvPr id="14" name="TextBox 13">
            <a:extLst>
              <a:ext uri="{FF2B5EF4-FFF2-40B4-BE49-F238E27FC236}">
                <a16:creationId xmlns:a16="http://schemas.microsoft.com/office/drawing/2014/main" id="{D44B30B5-EB8B-848C-4B18-6F88B74925AA}"/>
              </a:ext>
            </a:extLst>
          </p:cNvPr>
          <p:cNvSpPr txBox="1"/>
          <p:nvPr/>
        </p:nvSpPr>
        <p:spPr>
          <a:xfrm>
            <a:off x="1517779" y="304010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11.05</a:t>
            </a:r>
          </a:p>
        </p:txBody>
      </p:sp>
      <p:sp>
        <p:nvSpPr>
          <p:cNvPr id="15" name="TextBox 14">
            <a:extLst>
              <a:ext uri="{FF2B5EF4-FFF2-40B4-BE49-F238E27FC236}">
                <a16:creationId xmlns:a16="http://schemas.microsoft.com/office/drawing/2014/main" id="{9BB13A20-FB4C-689C-5FB6-6FF4971BB499}"/>
              </a:ext>
            </a:extLst>
          </p:cNvPr>
          <p:cNvSpPr txBox="1"/>
          <p:nvPr/>
        </p:nvSpPr>
        <p:spPr>
          <a:xfrm>
            <a:off x="1517779" y="378285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12.15</a:t>
            </a:r>
          </a:p>
        </p:txBody>
      </p:sp>
      <p:sp>
        <p:nvSpPr>
          <p:cNvPr id="16" name="TextBox 15">
            <a:extLst>
              <a:ext uri="{FF2B5EF4-FFF2-40B4-BE49-F238E27FC236}">
                <a16:creationId xmlns:a16="http://schemas.microsoft.com/office/drawing/2014/main" id="{E3609382-2323-3996-DEC3-8B22EA1A35AF}"/>
              </a:ext>
            </a:extLst>
          </p:cNvPr>
          <p:cNvSpPr txBox="1"/>
          <p:nvPr/>
        </p:nvSpPr>
        <p:spPr>
          <a:xfrm>
            <a:off x="1517779" y="415423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1.00</a:t>
            </a:r>
          </a:p>
        </p:txBody>
      </p:sp>
      <p:sp>
        <p:nvSpPr>
          <p:cNvPr id="17" name="TextBox 16">
            <a:extLst>
              <a:ext uri="{FF2B5EF4-FFF2-40B4-BE49-F238E27FC236}">
                <a16:creationId xmlns:a16="http://schemas.microsoft.com/office/drawing/2014/main" id="{119068BA-E208-BF32-F33B-CF91E5E79E9F}"/>
              </a:ext>
            </a:extLst>
          </p:cNvPr>
          <p:cNvSpPr txBox="1"/>
          <p:nvPr/>
        </p:nvSpPr>
        <p:spPr>
          <a:xfrm>
            <a:off x="1517779" y="452561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1.20</a:t>
            </a:r>
          </a:p>
        </p:txBody>
      </p:sp>
      <p:sp>
        <p:nvSpPr>
          <p:cNvPr id="18" name="TextBox 17">
            <a:extLst>
              <a:ext uri="{FF2B5EF4-FFF2-40B4-BE49-F238E27FC236}">
                <a16:creationId xmlns:a16="http://schemas.microsoft.com/office/drawing/2014/main" id="{5A1AD796-B8A2-F288-5D9E-A6203195A4F8}"/>
              </a:ext>
            </a:extLst>
          </p:cNvPr>
          <p:cNvSpPr txBox="1"/>
          <p:nvPr/>
        </p:nvSpPr>
        <p:spPr>
          <a:xfrm>
            <a:off x="1517779" y="489698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2.20</a:t>
            </a:r>
          </a:p>
        </p:txBody>
      </p:sp>
      <p:sp>
        <p:nvSpPr>
          <p:cNvPr id="28" name="Content Placeholder 27">
            <a:extLst>
              <a:ext uri="{FF2B5EF4-FFF2-40B4-BE49-F238E27FC236}">
                <a16:creationId xmlns:a16="http://schemas.microsoft.com/office/drawing/2014/main" id="{19F5F891-DB85-3A43-0C2F-AD7AE0BD893F}"/>
              </a:ext>
            </a:extLst>
          </p:cNvPr>
          <p:cNvSpPr>
            <a:spLocks noGrp="1"/>
          </p:cNvSpPr>
          <p:nvPr>
            <p:ph idx="1"/>
          </p:nvPr>
        </p:nvSpPr>
        <p:spPr>
          <a:xfrm>
            <a:off x="2524125" y="1590716"/>
            <a:ext cx="9426575" cy="4985640"/>
          </a:xfrm>
        </p:spPr>
        <p:txBody>
          <a:bodyPr/>
          <a:lstStyle/>
          <a:p>
            <a:pPr lvl="3">
              <a:lnSpc>
                <a:spcPct val="80000"/>
              </a:lnSpc>
              <a:spcBef>
                <a:spcPts val="1150"/>
              </a:spcBef>
              <a:spcAft>
                <a:spcPts val="100"/>
              </a:spcAft>
            </a:pPr>
            <a:r>
              <a:rPr lang="en-US" sz="1700" b="1" dirty="0"/>
              <a:t>Introduction and </a:t>
            </a:r>
            <a:r>
              <a:rPr lang="en-US" sz="1700" b="1" dirty="0" err="1"/>
              <a:t>housekeeping</a:t>
            </a:r>
            <a:endParaRPr lang="en-US" sz="1700" b="1" dirty="0"/>
          </a:p>
          <a:p>
            <a:pPr lvl="3">
              <a:lnSpc>
                <a:spcPct val="80000"/>
              </a:lnSpc>
              <a:spcBef>
                <a:spcPts val="1150"/>
              </a:spcBef>
              <a:spcAft>
                <a:spcPts val="100"/>
              </a:spcAft>
            </a:pPr>
            <a:r>
              <a:rPr lang="en-US" sz="1700" b="1" dirty="0" err="1"/>
              <a:t>Coaching circle</a:t>
            </a:r>
            <a:endParaRPr lang="en-US" sz="1700" b="1" dirty="0"/>
          </a:p>
          <a:p>
            <a:pPr lvl="3">
              <a:lnSpc>
                <a:spcPct val="80000"/>
              </a:lnSpc>
              <a:spcBef>
                <a:spcPts val="1150"/>
              </a:spcBef>
              <a:spcAft>
                <a:spcPts val="100"/>
              </a:spcAft>
            </a:pPr>
            <a:r>
              <a:rPr lang="en-US" sz="1700" dirty="0">
                <a:solidFill>
                  <a:schemeClr val="accent6"/>
                </a:solidFill>
              </a:rPr>
              <a:t> </a:t>
            </a:r>
            <a:r>
              <a:rPr lang="en-US" sz="1400" dirty="0">
                <a:solidFill>
                  <a:schemeClr val="accent6"/>
                </a:solidFill>
              </a:rPr>
              <a:t>Coffee break</a:t>
            </a:r>
          </a:p>
          <a:p>
            <a:pPr lvl="3">
              <a:lnSpc>
                <a:spcPct val="80000"/>
              </a:lnSpc>
              <a:spcBef>
                <a:spcPts val="1150"/>
              </a:spcBef>
              <a:spcAft>
                <a:spcPts val="100"/>
              </a:spcAft>
            </a:pPr>
            <a:r>
              <a:rPr lang="en-US" sz="1700" b="1" dirty="0"/>
              <a:t>SPC</a:t>
            </a:r>
          </a:p>
          <a:p>
            <a:pPr lvl="3">
              <a:lnSpc>
                <a:spcPct val="80000"/>
              </a:lnSpc>
              <a:spcBef>
                <a:spcPts val="1150"/>
              </a:spcBef>
              <a:spcAft>
                <a:spcPts val="100"/>
              </a:spcAft>
            </a:pPr>
            <a:r>
              <a:rPr lang="en-US" sz="1700" dirty="0">
                <a:solidFill>
                  <a:schemeClr val="accent6"/>
                </a:solidFill>
              </a:rPr>
              <a:t> </a:t>
            </a:r>
            <a:r>
              <a:rPr lang="en-US" sz="1400" dirty="0">
                <a:solidFill>
                  <a:schemeClr val="accent6"/>
                </a:solidFill>
              </a:rPr>
              <a:t>Comfort break</a:t>
            </a:r>
          </a:p>
          <a:p>
            <a:pPr lvl="3">
              <a:lnSpc>
                <a:spcPct val="80000"/>
              </a:lnSpc>
              <a:spcBef>
                <a:spcPts val="1150"/>
              </a:spcBef>
              <a:spcAft>
                <a:spcPts val="100"/>
              </a:spcAft>
            </a:pPr>
            <a:r>
              <a:rPr lang="en-US" sz="1700" b="1" dirty="0"/>
              <a:t>SPC tool</a:t>
            </a:r>
          </a:p>
          <a:p>
            <a:pPr lvl="3">
              <a:lnSpc>
                <a:spcPct val="80000"/>
              </a:lnSpc>
              <a:spcBef>
                <a:spcPts val="1150"/>
              </a:spcBef>
              <a:spcAft>
                <a:spcPts val="100"/>
              </a:spcAft>
            </a:pPr>
            <a:r>
              <a:rPr lang="en-US" sz="1700" dirty="0">
                <a:solidFill>
                  <a:schemeClr val="accent6"/>
                </a:solidFill>
              </a:rPr>
              <a:t> </a:t>
            </a:r>
            <a:r>
              <a:rPr lang="en-US" sz="1400" dirty="0">
                <a:solidFill>
                  <a:schemeClr val="accent6"/>
                </a:solidFill>
              </a:rPr>
              <a:t>Lunch</a:t>
            </a:r>
          </a:p>
          <a:p>
            <a:pPr lvl="3">
              <a:lnSpc>
                <a:spcPct val="80000"/>
              </a:lnSpc>
              <a:spcBef>
                <a:spcPts val="1150"/>
              </a:spcBef>
              <a:spcAft>
                <a:spcPts val="100"/>
              </a:spcAft>
            </a:pPr>
            <a:r>
              <a:rPr lang="en-US" sz="1700" b="1" dirty="0"/>
              <a:t>Bingo</a:t>
            </a:r>
          </a:p>
          <a:p>
            <a:pPr lvl="3">
              <a:lnSpc>
                <a:spcPct val="80000"/>
              </a:lnSpc>
              <a:spcBef>
                <a:spcPts val="1150"/>
              </a:spcBef>
              <a:spcAft>
                <a:spcPts val="100"/>
              </a:spcAft>
            </a:pPr>
            <a:r>
              <a:rPr lang="en-US" sz="1700" b="1" dirty="0"/>
              <a:t>Brand thinking</a:t>
            </a:r>
          </a:p>
          <a:p>
            <a:pPr lvl="3">
              <a:lnSpc>
                <a:spcPct val="80000"/>
              </a:lnSpc>
              <a:spcBef>
                <a:spcPts val="1150"/>
              </a:spcBef>
              <a:spcAft>
                <a:spcPts val="100"/>
              </a:spcAft>
            </a:pPr>
            <a:r>
              <a:rPr lang="en-US" sz="1700" dirty="0">
                <a:solidFill>
                  <a:schemeClr val="accent6"/>
                </a:solidFill>
              </a:rPr>
              <a:t> </a:t>
            </a:r>
            <a:r>
              <a:rPr lang="en-US" sz="1400" dirty="0">
                <a:solidFill>
                  <a:schemeClr val="accent6"/>
                </a:solidFill>
              </a:rPr>
              <a:t>Coffee break</a:t>
            </a:r>
          </a:p>
          <a:p>
            <a:pPr lvl="3">
              <a:lnSpc>
                <a:spcPct val="80000"/>
              </a:lnSpc>
              <a:spcBef>
                <a:spcPts val="1150"/>
              </a:spcBef>
              <a:spcAft>
                <a:spcPts val="100"/>
              </a:spcAft>
            </a:pPr>
            <a:r>
              <a:rPr lang="en-US" sz="1700" b="1" dirty="0"/>
              <a:t>Sustainable change and Hawthorne</a:t>
            </a:r>
          </a:p>
          <a:p>
            <a:pPr lvl="3">
              <a:lnSpc>
                <a:spcPct val="80000"/>
              </a:lnSpc>
              <a:spcBef>
                <a:spcPts val="1150"/>
              </a:spcBef>
              <a:spcAft>
                <a:spcPts val="100"/>
              </a:spcAft>
            </a:pPr>
            <a:r>
              <a:rPr lang="en-US" sz="1700" b="1" dirty="0"/>
              <a:t>Catch up presentations</a:t>
            </a:r>
          </a:p>
          <a:p>
            <a:pPr lvl="3">
              <a:lnSpc>
                <a:spcPct val="80000"/>
              </a:lnSpc>
              <a:spcBef>
                <a:spcPts val="1150"/>
              </a:spcBef>
              <a:spcAft>
                <a:spcPts val="100"/>
              </a:spcAft>
            </a:pPr>
            <a:r>
              <a:rPr lang="en-US" sz="1700" b="1" dirty="0"/>
              <a:t>Close</a:t>
            </a:r>
            <a:endParaRPr lang="en-US" sz="1700" dirty="0"/>
          </a:p>
        </p:txBody>
      </p:sp>
      <p:sp>
        <p:nvSpPr>
          <p:cNvPr id="25" name="TextBox 24">
            <a:extLst>
              <a:ext uri="{FF2B5EF4-FFF2-40B4-BE49-F238E27FC236}">
                <a16:creationId xmlns:a16="http://schemas.microsoft.com/office/drawing/2014/main" id="{AB2F63B7-89D6-77E4-25F5-0548DAB20970}"/>
              </a:ext>
            </a:extLst>
          </p:cNvPr>
          <p:cNvSpPr txBox="1"/>
          <p:nvPr/>
        </p:nvSpPr>
        <p:spPr>
          <a:xfrm>
            <a:off x="1517779" y="341148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11.10</a:t>
            </a:r>
          </a:p>
        </p:txBody>
      </p:sp>
      <p:sp>
        <p:nvSpPr>
          <p:cNvPr id="26" name="TextBox 25">
            <a:extLst>
              <a:ext uri="{FF2B5EF4-FFF2-40B4-BE49-F238E27FC236}">
                <a16:creationId xmlns:a16="http://schemas.microsoft.com/office/drawing/2014/main" id="{316479D5-648B-E23B-C59C-12F4A1C9BFE4}"/>
              </a:ext>
            </a:extLst>
          </p:cNvPr>
          <p:cNvSpPr txBox="1"/>
          <p:nvPr/>
        </p:nvSpPr>
        <p:spPr>
          <a:xfrm>
            <a:off x="1517779" y="526836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2.30</a:t>
            </a:r>
          </a:p>
        </p:txBody>
      </p:sp>
      <p:sp>
        <p:nvSpPr>
          <p:cNvPr id="7" name="TextBox 6">
            <a:extLst>
              <a:ext uri="{FF2B5EF4-FFF2-40B4-BE49-F238E27FC236}">
                <a16:creationId xmlns:a16="http://schemas.microsoft.com/office/drawing/2014/main" id="{6E5C9ECB-3EF9-8FB6-B760-6FD199D4DEE8}"/>
              </a:ext>
            </a:extLst>
          </p:cNvPr>
          <p:cNvSpPr txBox="1"/>
          <p:nvPr/>
        </p:nvSpPr>
        <p:spPr>
          <a:xfrm>
            <a:off x="1517779" y="563973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3.30</a:t>
            </a:r>
          </a:p>
        </p:txBody>
      </p:sp>
      <p:sp>
        <p:nvSpPr>
          <p:cNvPr id="9" name="TextBox 8">
            <a:extLst>
              <a:ext uri="{FF2B5EF4-FFF2-40B4-BE49-F238E27FC236}">
                <a16:creationId xmlns:a16="http://schemas.microsoft.com/office/drawing/2014/main" id="{ECFA18C0-35F5-10AA-F8A1-4B56E57D9285}"/>
              </a:ext>
            </a:extLst>
          </p:cNvPr>
          <p:cNvSpPr txBox="1"/>
          <p:nvPr/>
        </p:nvSpPr>
        <p:spPr>
          <a:xfrm>
            <a:off x="1517779" y="601111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4.00</a:t>
            </a:r>
          </a:p>
        </p:txBody>
      </p:sp>
    </p:spTree>
    <p:extLst>
      <p:ext uri="{BB962C8B-B14F-4D97-AF65-F5344CB8AC3E}">
        <p14:creationId xmlns:p14="http://schemas.microsoft.com/office/powerpoint/2010/main" val="18450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Hannah Pearson</a:t>
            </a:r>
            <a:endParaRPr lang="en-US"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 name="Title 1">
            <a:extLst>
              <a:ext uri="{FF2B5EF4-FFF2-40B4-BE49-F238E27FC236}">
                <a16:creationId xmlns:a16="http://schemas.microsoft.com/office/drawing/2014/main" id="{9AA0C2E7-5564-820C-FF7A-6EF67664184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dirty="0"/>
              <a:t>Contributors</a:t>
            </a:r>
          </a:p>
        </p:txBody>
      </p:sp>
      <p:sp>
        <p:nvSpPr>
          <p:cNvPr id="6" name="Content Placeholder 2">
            <a:extLst>
              <a:ext uri="{FF2B5EF4-FFF2-40B4-BE49-F238E27FC236}">
                <a16:creationId xmlns:a16="http://schemas.microsoft.com/office/drawing/2014/main" id="{497C35B5-3FC8-68FC-43C7-EB55E1667395}"/>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Robert </a:t>
            </a:r>
            <a:r>
              <a:rPr lang="en-GB" dirty="0" err="1"/>
              <a:t>Brushfield</a:t>
            </a:r>
            <a:r>
              <a:rPr lang="en-GB" dirty="0"/>
              <a:t>-Hodges</a:t>
            </a:r>
            <a:br>
              <a:rPr lang="en-GB" dirty="0"/>
            </a:br>
            <a:r>
              <a:rPr lang="en-GB" dirty="0"/>
              <a:t>Jennifer Cotter </a:t>
            </a:r>
            <a:endParaRPr lang="en-US" dirty="0"/>
          </a:p>
        </p:txBody>
      </p:sp>
      <p:sp>
        <p:nvSpPr>
          <p:cNvPr id="4" name="Content Placeholder 2">
            <a:extLst>
              <a:ext uri="{FF2B5EF4-FFF2-40B4-BE49-F238E27FC236}">
                <a16:creationId xmlns:a16="http://schemas.microsoft.com/office/drawing/2014/main" id="{92F54A85-18EE-8BA7-C448-E631C7C6FEC0}"/>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3">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11370734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27C7E5-F451-47D1-BB71-97AF7EF1C753}"/>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5" name="Content Placeholder 2">
            <a:extLst>
              <a:ext uri="{FF2B5EF4-FFF2-40B4-BE49-F238E27FC236}">
                <a16:creationId xmlns:a16="http://schemas.microsoft.com/office/drawing/2014/main" id="{DA44B322-4F6A-8425-E599-E3628BE8017B}"/>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Robert </a:t>
            </a:r>
            <a:r>
              <a:rPr lang="en-GB" dirty="0" err="1"/>
              <a:t>Brushfield</a:t>
            </a:r>
            <a:r>
              <a:rPr lang="en-GB" dirty="0"/>
              <a:t>-Hodges </a:t>
            </a:r>
            <a:br>
              <a:rPr lang="en-GB" dirty="0"/>
            </a:br>
            <a:r>
              <a:rPr lang="en-GB" dirty="0"/>
              <a:t>Jennifer Cotter</a:t>
            </a:r>
            <a:endParaRPr lang="en-US" dirty="0"/>
          </a:p>
          <a:p>
            <a:endParaRPr lang="en-US" dirty="0"/>
          </a:p>
        </p:txBody>
      </p:sp>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Hannah Pearson</a:t>
            </a:r>
            <a:endParaRPr lang="en-US"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Rectangle 12">
            <a:extLst>
              <a:ext uri="{FF2B5EF4-FFF2-40B4-BE49-F238E27FC236}">
                <a16:creationId xmlns:a16="http://schemas.microsoft.com/office/drawing/2014/main" id="{171D7AA4-333A-637F-BE64-FA3C56FEE2FF}"/>
              </a:ext>
            </a:extLst>
          </p:cNvPr>
          <p:cNvSpPr/>
          <p:nvPr/>
        </p:nvSpPr>
        <p:spPr>
          <a:xfrm>
            <a:off x="4908" y="0"/>
            <a:ext cx="333216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C">
            <a:extLst>
              <a:ext uri="{FF2B5EF4-FFF2-40B4-BE49-F238E27FC236}">
                <a16:creationId xmlns:a16="http://schemas.microsoft.com/office/drawing/2014/main" id="{00CCC93C-713F-17D5-879F-9672D3EF5CE8}"/>
              </a:ext>
            </a:extLst>
          </p:cNvPr>
          <p:cNvPicPr>
            <a:picLocks/>
          </p:cNvPicPr>
          <p:nvPr/>
        </p:nvPicPr>
        <p:blipFill>
          <a:blip r:embed="rId3"/>
          <a:stretch>
            <a:fillRect/>
          </a:stretch>
        </p:blipFill>
        <p:spPr>
          <a:xfrm>
            <a:off x="9627278" y="-1854208"/>
            <a:ext cx="10206569" cy="10206569"/>
          </a:xfrm>
          <a:prstGeom prst="rect">
            <a:avLst/>
          </a:prstGeom>
        </p:spPr>
      </p:pic>
      <p:pic>
        <p:nvPicPr>
          <p:cNvPr id="11" name="Q">
            <a:extLst>
              <a:ext uri="{FF2B5EF4-FFF2-40B4-BE49-F238E27FC236}">
                <a16:creationId xmlns:a16="http://schemas.microsoft.com/office/drawing/2014/main" id="{1ADB4417-864C-CAF3-DBBB-E2FDEE08D37F}"/>
              </a:ext>
            </a:extLst>
          </p:cNvPr>
          <p:cNvPicPr>
            <a:picLocks noChangeAspect="1"/>
          </p:cNvPicPr>
          <p:nvPr/>
        </p:nvPicPr>
        <p:blipFill>
          <a:blip r:embed="rId4"/>
          <a:stretch>
            <a:fillRect/>
          </a:stretch>
        </p:blipFill>
        <p:spPr>
          <a:xfrm>
            <a:off x="2524125" y="-1929066"/>
            <a:ext cx="10462314" cy="10462314"/>
          </a:xfrm>
          <a:prstGeom prst="rect">
            <a:avLst/>
          </a:prstGeom>
        </p:spPr>
      </p:pic>
      <p:pic>
        <p:nvPicPr>
          <p:cNvPr id="12" name="Tail">
            <a:extLst>
              <a:ext uri="{FF2B5EF4-FFF2-40B4-BE49-F238E27FC236}">
                <a16:creationId xmlns:a16="http://schemas.microsoft.com/office/drawing/2014/main" id="{1F4F3D4A-F9AA-298E-C5F0-752524C2A855}"/>
              </a:ext>
            </a:extLst>
          </p:cNvPr>
          <p:cNvPicPr>
            <a:picLocks noChangeAspect="1"/>
          </p:cNvPicPr>
          <p:nvPr/>
        </p:nvPicPr>
        <p:blipFill>
          <a:blip r:embed="rId5"/>
          <a:stretch>
            <a:fillRect/>
          </a:stretch>
        </p:blipFill>
        <p:spPr>
          <a:xfrm>
            <a:off x="7874411" y="3394383"/>
            <a:ext cx="6889817" cy="5103568"/>
          </a:xfrm>
          <a:prstGeom prst="rect">
            <a:avLst/>
          </a:prstGeom>
        </p:spPr>
      </p:pic>
      <p:sp>
        <p:nvSpPr>
          <p:cNvPr id="6" name="design by SQL">
            <a:extLst>
              <a:ext uri="{FF2B5EF4-FFF2-40B4-BE49-F238E27FC236}">
                <a16:creationId xmlns:a16="http://schemas.microsoft.com/office/drawing/2014/main" id="{7A5A60DF-DFC8-840F-76D6-C26DA99A727C}"/>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6">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40894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21" presetClass="entr" presetSubtype="1"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900"/>
                                        <p:tgtEl>
                                          <p:spTgt spid="10"/>
                                        </p:tgtEl>
                                      </p:cBhvr>
                                    </p:animEffect>
                                  </p:childTnLst>
                                </p:cTn>
                              </p:par>
                              <p:par>
                                <p:cTn id="11" presetID="22" presetClass="entr" presetSubtype="8" fill="hold" nodeType="withEffect">
                                  <p:stCondLst>
                                    <p:cond delay="3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1" presetClass="exit" presetSubtype="1" fill="hold" nodeType="withEffect">
                                  <p:stCondLst>
                                    <p:cond delay="750"/>
                                  </p:stCondLst>
                                  <p:childTnLst>
                                    <p:animEffect transition="out" filter="wheel(1)">
                                      <p:cBhvr>
                                        <p:cTn id="15" dur="1250"/>
                                        <p:tgtEl>
                                          <p:spTgt spid="10"/>
                                        </p:tgtEl>
                                      </p:cBhvr>
                                    </p:animEffect>
                                    <p:set>
                                      <p:cBhvr>
                                        <p:cTn id="16" dur="1" fill="hold">
                                          <p:stCondLst>
                                            <p:cond delay="1249"/>
                                          </p:stCondLst>
                                        </p:cTn>
                                        <p:tgtEl>
                                          <p:spTgt spid="10"/>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11"/>
                                        </p:tgtEl>
                                      </p:cBhvr>
                                    </p:animEffect>
                                    <p:set>
                                      <p:cBhvr>
                                        <p:cTn id="19" dur="1" fill="hold">
                                          <p:stCondLst>
                                            <p:cond delay="1599"/>
                                          </p:stCondLst>
                                        </p:cTn>
                                        <p:tgtEl>
                                          <p:spTgt spid="11"/>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0"/>
                                        <p:tgtEl>
                                          <p:spTgt spid="10"/>
                                        </p:tgtEl>
                                        <p:attrNameLst>
                                          <p:attrName>ppt_x</p:attrName>
                                        </p:attrNameLst>
                                      </p:cBhvr>
                                      <p:tavLst>
                                        <p:tav tm="0">
                                          <p:val>
                                            <p:strVal val="ppt_x"/>
                                          </p:val>
                                        </p:tav>
                                        <p:tav tm="100000">
                                          <p:val>
                                            <p:strVal val="0-ppt_w/2"/>
                                          </p:val>
                                        </p:tav>
                                      </p:tavLst>
                                    </p:anim>
                                    <p:anim calcmode="lin" valueType="num">
                                      <p:cBhvr additive="base">
                                        <p:cTn id="25" dur="5000"/>
                                        <p:tgtEl>
                                          <p:spTgt spid="10"/>
                                        </p:tgtEl>
                                        <p:attrNameLst>
                                          <p:attrName>ppt_y</p:attrName>
                                        </p:attrNameLst>
                                      </p:cBhvr>
                                      <p:tavLst>
                                        <p:tav tm="0">
                                          <p:val>
                                            <p:strVal val="ppt_y"/>
                                          </p:val>
                                        </p:tav>
                                        <p:tav tm="100000">
                                          <p:val>
                                            <p:strVal val="ppt_y"/>
                                          </p:val>
                                        </p:tav>
                                      </p:tavLst>
                                    </p:anim>
                                    <p:set>
                                      <p:cBhvr>
                                        <p:cTn id="26" dur="1" fill="hold">
                                          <p:stCondLst>
                                            <p:cond delay="4999"/>
                                          </p:stCondLst>
                                        </p:cTn>
                                        <p:tgtEl>
                                          <p:spTgt spid="1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0"/>
                                        <p:tgtEl>
                                          <p:spTgt spid="11"/>
                                        </p:tgtEl>
                                        <p:attrNameLst>
                                          <p:attrName>ppt_x</p:attrName>
                                        </p:attrNameLst>
                                      </p:cBhvr>
                                      <p:tavLst>
                                        <p:tav tm="0">
                                          <p:val>
                                            <p:strVal val="ppt_x"/>
                                          </p:val>
                                        </p:tav>
                                        <p:tav tm="100000">
                                          <p:val>
                                            <p:strVal val="0-ppt_w/2"/>
                                          </p:val>
                                        </p:tav>
                                      </p:tavLst>
                                    </p:anim>
                                    <p:anim calcmode="lin" valueType="num">
                                      <p:cBhvr additive="base">
                                        <p:cTn id="29" dur="5000"/>
                                        <p:tgtEl>
                                          <p:spTgt spid="11"/>
                                        </p:tgtEl>
                                        <p:attrNameLst>
                                          <p:attrName>ppt_y</p:attrName>
                                        </p:attrNameLst>
                                      </p:cBhvr>
                                      <p:tavLst>
                                        <p:tav tm="0">
                                          <p:val>
                                            <p:strVal val="ppt_y"/>
                                          </p:val>
                                        </p:tav>
                                        <p:tav tm="100000">
                                          <p:val>
                                            <p:strVal val="ppt_y"/>
                                          </p:val>
                                        </p:tav>
                                      </p:tavLst>
                                    </p:anim>
                                    <p:set>
                                      <p:cBhvr>
                                        <p:cTn id="30" dur="1" fill="hold">
                                          <p:stCondLst>
                                            <p:cond delay="4999"/>
                                          </p:stCondLst>
                                        </p:cTn>
                                        <p:tgtEl>
                                          <p:spTgt spid="11"/>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0"/>
                                        <p:tgtEl>
                                          <p:spTgt spid="12"/>
                                        </p:tgtEl>
                                        <p:attrNameLst>
                                          <p:attrName>ppt_x</p:attrName>
                                        </p:attrNameLst>
                                      </p:cBhvr>
                                      <p:tavLst>
                                        <p:tav tm="0">
                                          <p:val>
                                            <p:strVal val="ppt_x"/>
                                          </p:val>
                                        </p:tav>
                                        <p:tav tm="100000">
                                          <p:val>
                                            <p:strVal val="0-ppt_w/2"/>
                                          </p:val>
                                        </p:tav>
                                      </p:tavLst>
                                    </p:anim>
                                    <p:anim calcmode="lin" valueType="num">
                                      <p:cBhvr additive="base">
                                        <p:cTn id="33" dur="5000"/>
                                        <p:tgtEl>
                                          <p:spTgt spid="12"/>
                                        </p:tgtEl>
                                        <p:attrNameLst>
                                          <p:attrName>ppt_y</p:attrName>
                                        </p:attrNameLst>
                                      </p:cBhvr>
                                      <p:tavLst>
                                        <p:tav tm="0">
                                          <p:val>
                                            <p:strVal val="ppt_y"/>
                                          </p:val>
                                        </p:tav>
                                        <p:tav tm="100000">
                                          <p:val>
                                            <p:strVal val="ppt_y"/>
                                          </p:val>
                                        </p:tav>
                                      </p:tavLst>
                                    </p:anim>
                                    <p:set>
                                      <p:cBhvr>
                                        <p:cTn id="34" dur="1" fill="hold">
                                          <p:stCondLst>
                                            <p:cond delay="49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
                                        <p:tgtEl>
                                          <p:spTgt spid="13"/>
                                        </p:tgtEl>
                                      </p:cBhvr>
                                    </p:animEffect>
                                  </p:childTnLst>
                                </p:cTn>
                              </p:par>
                              <p:par>
                                <p:cTn id="38" presetID="10" presetClass="exit" presetSubtype="0" fill="hold" grpId="0" nodeType="withEffect">
                                  <p:stCondLst>
                                    <p:cond delay="100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52CA7915-D0C7-959C-9BC3-D31075691B46}"/>
              </a:ext>
            </a:extLst>
          </p:cNvPr>
          <p:cNvSpPr/>
          <p:nvPr/>
        </p:nvSpPr>
        <p:spPr>
          <a:xfrm>
            <a:off x="-353833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17BFC154-AB83-C426-9809-BADE066BAEA9}"/>
              </a:ext>
            </a:extLst>
          </p:cNvPr>
          <p:cNvSpPr>
            <a:spLocks noGrp="1"/>
          </p:cNvSpPr>
          <p:nvPr>
            <p:ph type="title"/>
          </p:nvPr>
        </p:nvSpPr>
        <p:spPr/>
        <p:txBody>
          <a:bodyPr/>
          <a:lstStyle/>
          <a:p>
            <a:r>
              <a:rPr lang="en-US" dirty="0"/>
              <a:t>Today’s facilitators</a:t>
            </a:r>
          </a:p>
        </p:txBody>
      </p:sp>
      <p:sp>
        <p:nvSpPr>
          <p:cNvPr id="3" name="Content Placeholder 2">
            <a:extLst>
              <a:ext uri="{FF2B5EF4-FFF2-40B4-BE49-F238E27FC236}">
                <a16:creationId xmlns:a16="http://schemas.microsoft.com/office/drawing/2014/main" id="{FE7451E8-643F-C464-140A-CC2E5166FF38}"/>
              </a:ext>
            </a:extLst>
          </p:cNvPr>
          <p:cNvSpPr>
            <a:spLocks noGrp="1"/>
          </p:cNvSpPr>
          <p:nvPr>
            <p:ph idx="1"/>
          </p:nvPr>
        </p:nvSpPr>
        <p:spPr/>
        <p:txBody>
          <a:bodyPr/>
          <a:lstStyle/>
          <a:p>
            <a:r>
              <a:rPr lang="en-US"/>
              <a:t>Person name</a:t>
            </a:r>
          </a:p>
          <a:p>
            <a:pPr lvl="1"/>
            <a:r>
              <a:rPr lang="en-US"/>
              <a:t>Job title</a:t>
            </a:r>
          </a:p>
          <a:p>
            <a:pPr lvl="1"/>
            <a:r>
              <a:rPr lang="en-US"/>
              <a:t>Email</a:t>
            </a:r>
          </a:p>
          <a:p>
            <a:pPr lvl="1"/>
            <a:r>
              <a:rPr lang="en-US"/>
              <a:t>Mobile</a:t>
            </a:r>
          </a:p>
        </p:txBody>
      </p:sp>
      <p:sp>
        <p:nvSpPr>
          <p:cNvPr id="4" name="Footer Placeholder 3">
            <a:extLst>
              <a:ext uri="{FF2B5EF4-FFF2-40B4-BE49-F238E27FC236}">
                <a16:creationId xmlns:a16="http://schemas.microsoft.com/office/drawing/2014/main" id="{863285A8-DC45-691E-9F4D-1E6EA8063AF1}"/>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03645411-4E3C-8CC1-2A8D-827E5043B9EF}"/>
              </a:ext>
            </a:extLst>
          </p:cNvPr>
          <p:cNvSpPr>
            <a:spLocks noGrp="1"/>
          </p:cNvSpPr>
          <p:nvPr>
            <p:ph type="sldNum" sz="quarter" idx="12"/>
          </p:nvPr>
        </p:nvSpPr>
        <p:spPr/>
        <p:txBody>
          <a:bodyPr/>
          <a:lstStyle/>
          <a:p>
            <a:fld id="{16C5AC08-0ACD-404A-9C9F-AB39E786C34A}" type="slidenum">
              <a:rPr lang="en-GB"/>
              <a:t>7</a:t>
            </a:fld>
            <a:endParaRPr lang="en-GB"/>
          </a:p>
        </p:txBody>
      </p:sp>
      <p:sp>
        <p:nvSpPr>
          <p:cNvPr id="6" name="Text Placeholder 5">
            <a:extLst>
              <a:ext uri="{FF2B5EF4-FFF2-40B4-BE49-F238E27FC236}">
                <a16:creationId xmlns:a16="http://schemas.microsoft.com/office/drawing/2014/main" id="{A71C26F1-C2FB-1BAE-4493-B387C1F65026}"/>
              </a:ext>
            </a:extLst>
          </p:cNvPr>
          <p:cNvSpPr>
            <a:spLocks noGrp="1"/>
          </p:cNvSpPr>
          <p:nvPr>
            <p:ph type="body" sz="quarter" idx="13"/>
          </p:nvPr>
        </p:nvSpPr>
        <p:spPr/>
        <p:txBody>
          <a:bodyPr/>
          <a:lstStyle/>
          <a:p>
            <a:r>
              <a:rPr lang="en-US" dirty="0"/>
              <a:t>Today’s facilitators</a:t>
            </a:r>
          </a:p>
        </p:txBody>
      </p:sp>
      <p:pic>
        <p:nvPicPr>
          <p:cNvPr id="17" name="Picture Placeholder 16" descr="A person with glasses smiling&#10;&#10;Description automatically generated">
            <a:extLst>
              <a:ext uri="{FF2B5EF4-FFF2-40B4-BE49-F238E27FC236}">
                <a16:creationId xmlns:a16="http://schemas.microsoft.com/office/drawing/2014/main" id="{5217F489-898B-BB70-E267-59A37A464B16}"/>
              </a:ext>
            </a:extLst>
          </p:cNvPr>
          <p:cNvPicPr>
            <a:picLocks noGrp="1" noChangeAspect="1"/>
          </p:cNvPicPr>
          <p:nvPr>
            <p:ph type="pic" sz="quarter" idx="14"/>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saturation sat="166000"/>
                    </a14:imgEffect>
                    <a14:imgEffect>
                      <a14:brightnessContrast bright="-19000" contrast="-3000"/>
                    </a14:imgEffect>
                  </a14:imgLayer>
                </a14:imgProps>
              </a:ext>
              <a:ext uri="{28A0092B-C50C-407E-A947-70E740481C1C}">
                <a14:useLocalDpi xmlns:a14="http://schemas.microsoft.com/office/drawing/2010/main"/>
              </a:ext>
            </a:extLst>
          </a:blip>
          <a:srcRect/>
          <a:stretch>
            <a:fillRect/>
          </a:stretch>
        </p:blipFill>
        <p:spPr/>
      </p:pic>
      <p:sp>
        <p:nvSpPr>
          <p:cNvPr id="8" name="Content Placeholder 7">
            <a:extLst>
              <a:ext uri="{FF2B5EF4-FFF2-40B4-BE49-F238E27FC236}">
                <a16:creationId xmlns:a16="http://schemas.microsoft.com/office/drawing/2014/main" id="{7CE1A151-7A66-A514-6FE8-24E1F097EDCC}"/>
              </a:ext>
            </a:extLst>
          </p:cNvPr>
          <p:cNvSpPr>
            <a:spLocks noGrp="1"/>
          </p:cNvSpPr>
          <p:nvPr>
            <p:ph idx="15"/>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5" name="Picture Placeholder 14">
            <a:extLst>
              <a:ext uri="{FF2B5EF4-FFF2-40B4-BE49-F238E27FC236}">
                <a16:creationId xmlns:a16="http://schemas.microsoft.com/office/drawing/2014/main" id="{6C7B4F46-DD39-F49E-1C6A-3EC72C38ED23}"/>
              </a:ext>
            </a:extLst>
          </p:cNvPr>
          <p:cNvPicPr>
            <a:picLocks noGrp="1" noChangeAspect="1"/>
          </p:cNvPicPr>
          <p:nvPr>
            <p:ph type="pic" sz="quarter" idx="16"/>
          </p:nvPr>
        </p:nvPicPr>
        <p:blipFill>
          <a:blip r:embed="rId5">
            <a:duotone>
              <a:schemeClr val="accent1">
                <a:shade val="45000"/>
                <a:satMod val="135000"/>
              </a:schemeClr>
              <a:prstClr val="white"/>
            </a:duotone>
          </a:blip>
          <a:srcRect/>
          <a:stretch/>
        </p:blipFill>
        <p:spPr/>
      </p:pic>
      <p:sp>
        <p:nvSpPr>
          <p:cNvPr id="10" name="Content Placeholder 9">
            <a:extLst>
              <a:ext uri="{FF2B5EF4-FFF2-40B4-BE49-F238E27FC236}">
                <a16:creationId xmlns:a16="http://schemas.microsoft.com/office/drawing/2014/main" id="{C8F77289-2983-40B9-B315-72ED28F5D225}"/>
              </a:ext>
            </a:extLst>
          </p:cNvPr>
          <p:cNvSpPr>
            <a:spLocks noGrp="1"/>
          </p:cNvSpPr>
          <p:nvPr>
            <p:ph idx="17"/>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9" name="Picture Placeholder 18">
            <a:extLst>
              <a:ext uri="{FF2B5EF4-FFF2-40B4-BE49-F238E27FC236}">
                <a16:creationId xmlns:a16="http://schemas.microsoft.com/office/drawing/2014/main" id="{F5DA8591-09FC-29FC-6A47-A1AC1047C5D5}"/>
              </a:ext>
            </a:extLst>
          </p:cNvPr>
          <p:cNvPicPr>
            <a:picLocks noGrp="1" noChangeAspect="1"/>
          </p:cNvPicPr>
          <p:nvPr>
            <p:ph type="pic" sz="quarter" idx="18"/>
          </p:nvPr>
        </p:nvPicPr>
        <p:blipFill>
          <a:blip r:embed="rId6">
            <a:duotone>
              <a:schemeClr val="accent1">
                <a:shade val="45000"/>
                <a:satMod val="135000"/>
              </a:schemeClr>
              <a:prstClr val="white"/>
            </a:duotone>
          </a:blip>
          <a:srcRect/>
          <a:stretch/>
        </p:blipFill>
        <p:spPr/>
      </p:pic>
      <p:sp>
        <p:nvSpPr>
          <p:cNvPr id="22" name="TextBox 21">
            <a:extLst>
              <a:ext uri="{FF2B5EF4-FFF2-40B4-BE49-F238E27FC236}">
                <a16:creationId xmlns:a16="http://schemas.microsoft.com/office/drawing/2014/main" id="{7F3E9264-F02D-DCF2-9C57-6A8086CBD89E}"/>
              </a:ext>
            </a:extLst>
          </p:cNvPr>
          <p:cNvSpPr txBox="1"/>
          <p:nvPr/>
        </p:nvSpPr>
        <p:spPr>
          <a:xfrm>
            <a:off x="-3101009" y="23717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To tint photos:</a:t>
            </a:r>
          </a:p>
          <a:p>
            <a:r>
              <a:rPr lang="en-US">
                <a:solidFill>
                  <a:schemeClr val="bg1"/>
                </a:solidFill>
                <a:latin typeface="DM Sans" pitchFamily="2" charset="77"/>
              </a:rPr>
              <a:t>Format picture &gt; Picture &gt; </a:t>
            </a:r>
            <a:br>
              <a:rPr lang="en-US">
                <a:solidFill>
                  <a:schemeClr val="bg1"/>
                </a:solidFill>
                <a:latin typeface="DM Sans" pitchFamily="2" charset="77"/>
              </a:rPr>
            </a:br>
            <a:r>
              <a:rPr lang="en-US">
                <a:solidFill>
                  <a:schemeClr val="bg1"/>
                </a:solidFill>
                <a:latin typeface="DM Sans" pitchFamily="2" charset="77"/>
              </a:rPr>
              <a:t>Picture colour &gt;</a:t>
            </a:r>
            <a:br>
              <a:rPr lang="en-US">
                <a:solidFill>
                  <a:schemeClr val="bg1"/>
                </a:solidFill>
                <a:latin typeface="DM Sans" pitchFamily="2" charset="77"/>
              </a:rPr>
            </a:br>
            <a:r>
              <a:rPr lang="en-US">
                <a:solidFill>
                  <a:schemeClr val="bg1"/>
                </a:solidFill>
                <a:latin typeface="DM Sans" pitchFamily="2" charset="77"/>
              </a:rPr>
              <a:t>recolour </a:t>
            </a:r>
          </a:p>
        </p:txBody>
      </p:sp>
    </p:spTree>
    <p:extLst>
      <p:ext uri="{BB962C8B-B14F-4D97-AF65-F5344CB8AC3E}">
        <p14:creationId xmlns:p14="http://schemas.microsoft.com/office/powerpoint/2010/main" val="39075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Programme aim</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b="1"/>
              <a:t>The aim of this eight week programme is to…</a:t>
            </a:r>
          </a:p>
          <a:p>
            <a:r>
              <a:rPr lang="en-US">
                <a:latin typeface="DM Sans Medium" pitchFamily="2" charset="77"/>
              </a:rPr>
              <a:t>Support individuals to develop the skills </a:t>
            </a:r>
            <a:br>
              <a:rPr lang="en-US">
                <a:latin typeface="DM Sans Medium" pitchFamily="2" charset="77"/>
              </a:rPr>
            </a:br>
            <a:r>
              <a:rPr lang="en-US">
                <a:latin typeface="DM Sans Medium" pitchFamily="2" charset="77"/>
              </a:rPr>
              <a:t>and knowledge required to independently </a:t>
            </a:r>
            <a:br>
              <a:rPr lang="en-US">
                <a:latin typeface="DM Sans Medium" pitchFamily="2" charset="77"/>
              </a:rPr>
            </a:br>
            <a:r>
              <a:rPr lang="en-US">
                <a:latin typeface="DM Sans Medium" pitchFamily="2" charset="77"/>
              </a:rPr>
              <a:t>and confidently coach a team through improvement work.</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dirty="0"/>
              <a:t>Session 7    Human Side of Change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8</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Programme aim</a:t>
            </a:r>
          </a:p>
        </p:txBody>
      </p:sp>
    </p:spTree>
    <p:extLst>
      <p:ext uri="{BB962C8B-B14F-4D97-AF65-F5344CB8AC3E}">
        <p14:creationId xmlns:p14="http://schemas.microsoft.com/office/powerpoint/2010/main" val="1504587798"/>
      </p:ext>
    </p:extLst>
  </p:cSld>
  <p:clrMapOvr>
    <a:masterClrMapping/>
  </p:clrMapOvr>
</p:sld>
</file>

<file path=ppt/theme/theme1.xml><?xml version="1.0" encoding="utf-8"?>
<a:theme xmlns:a="http://schemas.openxmlformats.org/drawingml/2006/main" name="Office Theme">
  <a:themeElements>
    <a:clrScheme name="QCDP">
      <a:dk1>
        <a:srgbClr val="000000"/>
      </a:dk1>
      <a:lt1>
        <a:srgbClr val="FFFFFF"/>
      </a:lt1>
      <a:dk2>
        <a:srgbClr val="243F4C"/>
      </a:dk2>
      <a:lt2>
        <a:srgbClr val="FCF2F0"/>
      </a:lt2>
      <a:accent1>
        <a:srgbClr val="EB6057"/>
      </a:accent1>
      <a:accent2>
        <a:srgbClr val="49B8AC"/>
      </a:accent2>
      <a:accent3>
        <a:srgbClr val="B35793"/>
      </a:accent3>
      <a:accent4>
        <a:srgbClr val="412669"/>
      </a:accent4>
      <a:accent5>
        <a:srgbClr val="243F4C"/>
      </a:accent5>
      <a:accent6>
        <a:srgbClr val="5C5753"/>
      </a:accent6>
      <a:hlink>
        <a:srgbClr val="49B8AC"/>
      </a:hlink>
      <a:folHlink>
        <a:srgbClr val="243F4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28965</TotalTime>
  <Words>8652</Words>
  <Application>Microsoft Macintosh PowerPoint</Application>
  <PresentationFormat>Widescreen</PresentationFormat>
  <Paragraphs>1137</Paragraphs>
  <Slides>71</Slides>
  <Notes>71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DM Sans Medium</vt:lpstr>
      <vt:lpstr>Petrona Light</vt:lpstr>
      <vt:lpstr>Petrona</vt:lpstr>
      <vt:lpstr>Calibri</vt:lpstr>
      <vt:lpstr>DM Sans</vt:lpstr>
      <vt:lpstr>Office Theme</vt:lpstr>
      <vt:lpstr>PowerPoint Presentation</vt:lpstr>
      <vt:lpstr>Human Side  of Change</vt:lpstr>
      <vt:lpstr>Funding Acknowledgement</vt:lpstr>
      <vt:lpstr>Human Side of Change</vt:lpstr>
      <vt:lpstr>Making the most of our virtual  environment</vt:lpstr>
      <vt:lpstr>Housekeeping</vt:lpstr>
      <vt:lpstr>Agenda for today</vt:lpstr>
      <vt:lpstr>Today’s facilitators</vt:lpstr>
      <vt:lpstr>Programme aim</vt:lpstr>
      <vt:lpstr>Ten learning outcomes of the programme</vt:lpstr>
      <vt:lpstr>PowerPoint Presentation</vt:lpstr>
      <vt:lpstr>Today’s learning outcomes</vt:lpstr>
      <vt:lpstr>Coaching circle</vt:lpstr>
      <vt:lpstr>SPC Charts</vt:lpstr>
      <vt:lpstr>Why use SPC charts?</vt:lpstr>
      <vt:lpstr>Choosing charts for data over time</vt:lpstr>
      <vt:lpstr>Run to Statistical Process Control Charts</vt:lpstr>
      <vt:lpstr>Control limits</vt:lpstr>
      <vt:lpstr>Control limits</vt:lpstr>
      <vt:lpstr>Control limits</vt:lpstr>
      <vt:lpstr>Control charts</vt:lpstr>
      <vt:lpstr>Examples of different forms of variation</vt:lpstr>
      <vt:lpstr>A useful SPC tool – demonstration</vt:lpstr>
      <vt:lpstr>System of Profound Knowledge</vt:lpstr>
      <vt:lpstr>System of Profound Knowledge</vt:lpstr>
      <vt:lpstr>Variation – heart rate </vt:lpstr>
      <vt:lpstr>Special cause variation</vt:lpstr>
      <vt:lpstr>SPC charts</vt:lpstr>
      <vt:lpstr>SPC charts</vt:lpstr>
      <vt:lpstr>NHS England SPC tool – symbols </vt:lpstr>
      <vt:lpstr>Coffee break</vt:lpstr>
      <vt:lpstr>Activity – spot the special cause!</vt:lpstr>
      <vt:lpstr>Activity – spot the special cause!</vt:lpstr>
      <vt:lpstr>Activity – spot the special cause!</vt:lpstr>
      <vt:lpstr>A useful SPC tool – demonstration</vt:lpstr>
      <vt:lpstr>SPC</vt:lpstr>
      <vt:lpstr>A useful SPC tool – demonstration</vt:lpstr>
      <vt:lpstr>Reflections on NHS SPC Tool</vt:lpstr>
      <vt:lpstr>Activity</vt:lpstr>
      <vt:lpstr>Today was just an introduction to SPC…</vt:lpstr>
      <vt:lpstr>Lunch break</vt:lpstr>
      <vt:lpstr>PowerPoint Presentation</vt:lpstr>
      <vt:lpstr>QI Bingo!</vt:lpstr>
      <vt:lpstr>Ideation</vt:lpstr>
      <vt:lpstr>Ideation</vt:lpstr>
      <vt:lpstr>PowerPoint Presentation</vt:lpstr>
      <vt:lpstr>Brand thinking</vt:lpstr>
      <vt:lpstr>Brand thinking</vt:lpstr>
      <vt:lpstr>Coffee break</vt:lpstr>
      <vt:lpstr>PowerPoint Presentation</vt:lpstr>
      <vt:lpstr>Why does QI not always stick?</vt:lpstr>
      <vt:lpstr>Why do some projects fail?</vt:lpstr>
      <vt:lpstr>What proportion of changes last?</vt:lpstr>
      <vt:lpstr>Selecting changes</vt:lpstr>
      <vt:lpstr>Hierarchy of Intervention Effectiveness</vt:lpstr>
      <vt:lpstr>Hierarchy of Intervention Effectiveness</vt:lpstr>
      <vt:lpstr>Hierarchy of Intervention Effectiveness</vt:lpstr>
      <vt:lpstr>Activity</vt:lpstr>
      <vt:lpstr>PowerPoint Presentation</vt:lpstr>
      <vt:lpstr>Hawthorne Studies</vt:lpstr>
      <vt:lpstr>Hawthorne Studies</vt:lpstr>
      <vt:lpstr>Hawthorne Studies</vt:lpstr>
      <vt:lpstr>The power of observation</vt:lpstr>
      <vt:lpstr>Presentations </vt:lpstr>
      <vt:lpstr>Today’s learning outcomes</vt:lpstr>
      <vt:lpstr>Self-directed learning</vt:lpstr>
      <vt:lpstr>We need your feedback</vt:lpstr>
      <vt:lpstr>Now what</vt:lpstr>
      <vt:lpstr>References and links</vt:lpstr>
      <vt:lpstr>Authors</vt:lpstr>
      <vt:lpstr>Authors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Quality Coach Development Programme</dc:creator>
  <cp:keywords/>
  <dc:description/>
  <cp:lastModifiedBy>Rosie Downes</cp:lastModifiedBy>
  <cp:revision>175</cp:revision>
  <cp:lastPrinted>2023-08-16T13:03:04Z</cp:lastPrinted>
  <dcterms:created xsi:type="dcterms:W3CDTF">2023-07-18T08:55:06Z</dcterms:created>
  <dcterms:modified xsi:type="dcterms:W3CDTF">2023-09-27T14:02:10Z</dcterms:modified>
  <cp:category/>
</cp:coreProperties>
</file>