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rts/chart1.xml" ContentType="application/vnd.openxmlformats-officedocument.drawingml.chart+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embedTrueTypeFonts="1" autoCompressPictures="0">
  <p:sldMasterIdLst>
    <p:sldMasterId id="2147483648" r:id="rId1"/>
  </p:sldMasterIdLst>
  <p:notesMasterIdLst>
    <p:notesMasterId r:id="rId79"/>
  </p:notesMasterIdLst>
  <p:handoutMasterIdLst>
    <p:handoutMasterId r:id="rId80"/>
  </p:handoutMasterIdLst>
  <p:sldIdLst>
    <p:sldId id="265" r:id="rId2"/>
    <p:sldId id="264" r:id="rId3"/>
    <p:sldId id="263" r:id="rId4"/>
    <p:sldId id="257" r:id="rId5"/>
    <p:sldId id="267" r:id="rId6"/>
    <p:sldId id="268" r:id="rId7"/>
    <p:sldId id="269" r:id="rId8"/>
    <p:sldId id="1735" r:id="rId9"/>
    <p:sldId id="258" r:id="rId10"/>
    <p:sldId id="271" r:id="rId11"/>
    <p:sldId id="275" r:id="rId12"/>
    <p:sldId id="259" r:id="rId13"/>
    <p:sldId id="495" r:id="rId14"/>
    <p:sldId id="441" r:id="rId15"/>
    <p:sldId id="372" r:id="rId16"/>
    <p:sldId id="414" r:id="rId17"/>
    <p:sldId id="274" r:id="rId18"/>
    <p:sldId id="419" r:id="rId19"/>
    <p:sldId id="457" r:id="rId20"/>
    <p:sldId id="429" r:id="rId21"/>
    <p:sldId id="430" r:id="rId22"/>
    <p:sldId id="452" r:id="rId23"/>
    <p:sldId id="434" r:id="rId24"/>
    <p:sldId id="432" r:id="rId25"/>
    <p:sldId id="450" r:id="rId26"/>
    <p:sldId id="307" r:id="rId27"/>
    <p:sldId id="453" r:id="rId28"/>
    <p:sldId id="454" r:id="rId29"/>
    <p:sldId id="459" r:id="rId30"/>
    <p:sldId id="456" r:id="rId31"/>
    <p:sldId id="458" r:id="rId32"/>
    <p:sldId id="404" r:id="rId33"/>
    <p:sldId id="460" r:id="rId34"/>
    <p:sldId id="461" r:id="rId35"/>
    <p:sldId id="464" r:id="rId36"/>
    <p:sldId id="493" r:id="rId37"/>
    <p:sldId id="465" r:id="rId38"/>
    <p:sldId id="466" r:id="rId39"/>
    <p:sldId id="467" r:id="rId40"/>
    <p:sldId id="462" r:id="rId41"/>
    <p:sldId id="468" r:id="rId42"/>
    <p:sldId id="469" r:id="rId43"/>
    <p:sldId id="542" r:id="rId44"/>
    <p:sldId id="463" r:id="rId45"/>
    <p:sldId id="470" r:id="rId46"/>
    <p:sldId id="471" r:id="rId47"/>
    <p:sldId id="289" r:id="rId48"/>
    <p:sldId id="472" r:id="rId49"/>
    <p:sldId id="473" r:id="rId50"/>
    <p:sldId id="474" r:id="rId51"/>
    <p:sldId id="475" r:id="rId52"/>
    <p:sldId id="476" r:id="rId53"/>
    <p:sldId id="477" r:id="rId54"/>
    <p:sldId id="315" r:id="rId55"/>
    <p:sldId id="478" r:id="rId56"/>
    <p:sldId id="479" r:id="rId57"/>
    <p:sldId id="480" r:id="rId58"/>
    <p:sldId id="481" r:id="rId59"/>
    <p:sldId id="482" r:id="rId60"/>
    <p:sldId id="483" r:id="rId61"/>
    <p:sldId id="484" r:id="rId62"/>
    <p:sldId id="485" r:id="rId63"/>
    <p:sldId id="486" r:id="rId64"/>
    <p:sldId id="487" r:id="rId65"/>
    <p:sldId id="488" r:id="rId66"/>
    <p:sldId id="489" r:id="rId67"/>
    <p:sldId id="490" r:id="rId68"/>
    <p:sldId id="491" r:id="rId69"/>
    <p:sldId id="492" r:id="rId70"/>
    <p:sldId id="449" r:id="rId71"/>
    <p:sldId id="448" r:id="rId72"/>
    <p:sldId id="401" r:id="rId73"/>
    <p:sldId id="374" r:id="rId74"/>
    <p:sldId id="494" r:id="rId75"/>
    <p:sldId id="496" r:id="rId76"/>
    <p:sldId id="341" r:id="rId77"/>
    <p:sldId id="342" r:id="rId78"/>
  </p:sldIdLst>
  <p:sldSz cx="12192000" cy="6858000"/>
  <p:notesSz cx="6858000" cy="9144000"/>
  <p:embeddedFontLst>
    <p:embeddedFont>
      <p:font typeface="Calibri" panose="020F0502020204030204" pitchFamily="34" charset="0"/>
      <p:regular r:id="rId81"/>
      <p:bold r:id="rId82"/>
      <p:italic r:id="rId83"/>
      <p:boldItalic r:id="rId84"/>
    </p:embeddedFont>
    <p:embeddedFont>
      <p:font typeface="DM Sans" pitchFamily="2" charset="77"/>
      <p:regular r:id="rId85"/>
      <p:bold r:id="rId86"/>
      <p:italic r:id="rId87"/>
      <p:boldItalic r:id="rId88"/>
    </p:embeddedFont>
    <p:embeddedFont>
      <p:font typeface="DM Sans Medium" pitchFamily="2" charset="77"/>
      <p:regular r:id="rId89"/>
      <p:italic r:id="rId90"/>
    </p:embeddedFont>
    <p:embeddedFont>
      <p:font typeface="Georgia" panose="02040502050405020303" pitchFamily="18" charset="0"/>
      <p:regular r:id="rId91"/>
      <p:bold r:id="rId92"/>
      <p:italic r:id="rId93"/>
      <p:boldItalic r:id="rId94"/>
    </p:embeddedFont>
    <p:embeddedFont>
      <p:font typeface="Petrona" pitchFamily="2" charset="77"/>
      <p:regular r:id="rId95"/>
      <p:bold r:id="rId96"/>
      <p:italic r:id="rId97"/>
      <p:boldItalic r:id="rId98"/>
    </p:embeddedFont>
    <p:embeddedFont>
      <p:font typeface="Petrona Light" pitchFamily="2" charset="77"/>
      <p:regular r:id="rId99"/>
      <p:italic r:id="rId10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Title" id="{0944D834-8D90-204B-BDBA-BE39446EA8FD}">
          <p14:sldIdLst>
            <p14:sldId id="265"/>
            <p14:sldId id="264"/>
            <p14:sldId id="263"/>
          </p14:sldIdLst>
        </p14:section>
        <p14:section name="Session 6" id="{01F3CF81-4D9A-5147-8731-3A784A5E2FD5}">
          <p14:sldIdLst>
            <p14:sldId id="257"/>
            <p14:sldId id="267"/>
            <p14:sldId id="268"/>
            <p14:sldId id="269"/>
            <p14:sldId id="1735"/>
            <p14:sldId id="258"/>
            <p14:sldId id="271"/>
            <p14:sldId id="275"/>
            <p14:sldId id="259"/>
            <p14:sldId id="495"/>
            <p14:sldId id="441"/>
            <p14:sldId id="372"/>
            <p14:sldId id="414"/>
            <p14:sldId id="274"/>
            <p14:sldId id="419"/>
            <p14:sldId id="457"/>
            <p14:sldId id="429"/>
            <p14:sldId id="430"/>
            <p14:sldId id="452"/>
            <p14:sldId id="434"/>
            <p14:sldId id="432"/>
            <p14:sldId id="450"/>
            <p14:sldId id="307"/>
            <p14:sldId id="453"/>
            <p14:sldId id="454"/>
            <p14:sldId id="459"/>
            <p14:sldId id="456"/>
            <p14:sldId id="458"/>
            <p14:sldId id="404"/>
            <p14:sldId id="460"/>
            <p14:sldId id="461"/>
            <p14:sldId id="464"/>
            <p14:sldId id="493"/>
            <p14:sldId id="465"/>
            <p14:sldId id="466"/>
            <p14:sldId id="467"/>
            <p14:sldId id="462"/>
            <p14:sldId id="468"/>
            <p14:sldId id="469"/>
            <p14:sldId id="542"/>
            <p14:sldId id="463"/>
            <p14:sldId id="470"/>
            <p14:sldId id="471"/>
            <p14:sldId id="289"/>
            <p14:sldId id="472"/>
            <p14:sldId id="473"/>
            <p14:sldId id="474"/>
            <p14:sldId id="475"/>
            <p14:sldId id="476"/>
            <p14:sldId id="477"/>
            <p14:sldId id="315"/>
            <p14:sldId id="478"/>
            <p14:sldId id="479"/>
            <p14:sldId id="480"/>
            <p14:sldId id="481"/>
            <p14:sldId id="482"/>
            <p14:sldId id="483"/>
            <p14:sldId id="484"/>
            <p14:sldId id="485"/>
            <p14:sldId id="486"/>
            <p14:sldId id="487"/>
            <p14:sldId id="488"/>
            <p14:sldId id="489"/>
            <p14:sldId id="490"/>
            <p14:sldId id="491"/>
            <p14:sldId id="492"/>
            <p14:sldId id="449"/>
            <p14:sldId id="448"/>
            <p14:sldId id="401"/>
            <p14:sldId id="374"/>
            <p14:sldId id="494"/>
            <p14:sldId id="496"/>
          </p14:sldIdLst>
        </p14:section>
        <p14:section name="End" id="{D734FCFE-83EA-BC47-863F-B0C442C05902}">
          <p14:sldIdLst>
            <p14:sldId id="341"/>
            <p14:sldId id="342"/>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6057"/>
    <a:srgbClr val="49B8AC"/>
    <a:srgbClr val="A8475D"/>
    <a:srgbClr val="47A3A2"/>
    <a:srgbClr val="8064A2"/>
    <a:srgbClr val="616EA7"/>
    <a:srgbClr val="5DB18E"/>
    <a:srgbClr val="5E9EAC"/>
    <a:srgbClr val="5FB65A"/>
    <a:srgbClr val="9BBB5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270"/>
    <p:restoredTop sz="74432"/>
  </p:normalViewPr>
  <p:slideViewPr>
    <p:cSldViewPr snapToGrid="0">
      <p:cViewPr varScale="1">
        <p:scale>
          <a:sx n="89" d="100"/>
          <a:sy n="89" d="100"/>
        </p:scale>
        <p:origin x="2568" y="176"/>
      </p:cViewPr>
      <p:guideLst/>
    </p:cSldViewPr>
  </p:slideViewPr>
  <p:outlineViewPr>
    <p:cViewPr>
      <p:scale>
        <a:sx n="33" d="100"/>
        <a:sy n="33" d="100"/>
      </p:scale>
      <p:origin x="0" y="0"/>
    </p:cViewPr>
  </p:outlineViewPr>
  <p:notesTextViewPr>
    <p:cViewPr>
      <p:scale>
        <a:sx n="75" d="100"/>
        <a:sy n="75" d="100"/>
      </p:scale>
      <p:origin x="0" y="0"/>
    </p:cViewPr>
  </p:notesTextViewPr>
  <p:sorterViewPr>
    <p:cViewPr>
      <p:scale>
        <a:sx n="80" d="100"/>
        <a:sy n="80" d="100"/>
      </p:scale>
      <p:origin x="0" y="0"/>
    </p:cViewPr>
  </p:sorterViewPr>
  <p:notesViewPr>
    <p:cSldViewPr snapToGrid="0" showGuides="1">
      <p:cViewPr varScale="1">
        <p:scale>
          <a:sx n="123" d="100"/>
          <a:sy n="123" d="100"/>
        </p:scale>
        <p:origin x="2880" y="-1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4.fntdata"/><Relationship Id="rId89" Type="http://schemas.openxmlformats.org/officeDocument/2006/relationships/font" Target="fonts/font9.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notesMaster" Target="notesMasters/notesMaster1.xml"/><Relationship Id="rId102"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font" Target="fonts/font10.fntdata"/><Relationship Id="rId95" Type="http://schemas.openxmlformats.org/officeDocument/2006/relationships/font" Target="fonts/font15.fntdata"/><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handoutMaster" Target="handoutMasters/handoutMaster1.xml"/><Relationship Id="rId85" Type="http://schemas.openxmlformats.org/officeDocument/2006/relationships/font" Target="fonts/font5.fntdata"/><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3.fntdata"/><Relationship Id="rId88" Type="http://schemas.openxmlformats.org/officeDocument/2006/relationships/font" Target="fonts/font8.fntdata"/><Relationship Id="rId91" Type="http://schemas.openxmlformats.org/officeDocument/2006/relationships/font" Target="fonts/font11.fntdata"/><Relationship Id="rId96" Type="http://schemas.openxmlformats.org/officeDocument/2006/relationships/font" Target="fonts/font1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font" Target="fonts/font1.fntdata"/><Relationship Id="rId86" Type="http://schemas.openxmlformats.org/officeDocument/2006/relationships/font" Target="fonts/font6.fntdata"/><Relationship Id="rId94" Type="http://schemas.openxmlformats.org/officeDocument/2006/relationships/font" Target="fonts/font14.fntdata"/><Relationship Id="rId99" Type="http://schemas.openxmlformats.org/officeDocument/2006/relationships/font" Target="fonts/font19.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17.fntdata"/><Relationship Id="rId104"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2.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7.fntdata"/><Relationship Id="rId61" Type="http://schemas.openxmlformats.org/officeDocument/2006/relationships/slide" Target="slides/slide60.xml"/><Relationship Id="rId82" Type="http://schemas.openxmlformats.org/officeDocument/2006/relationships/font" Target="fonts/font2.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font" Target="fonts/font20.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3.fntdata"/><Relationship Id="rId98" Type="http://schemas.openxmlformats.org/officeDocument/2006/relationships/font" Target="fonts/font18.fntdata"/><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oleObject" Target="Book1" TargetMode="Externa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nhs-my.sharepoint.com/personal/hannah_pearson7_nhs_net/Documents/Projects/SLT%20Admin%20Time/Time%20per%20task%20-%20Pareto%20.xlsx" TargetMode="External"/><Relationship Id="rId4"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chemeClr val="accent2"/>
                </a:solidFill>
                <a:latin typeface="DM Sans" pitchFamily="2" charset="77"/>
              </a:defRPr>
            </a:pPr>
            <a:r>
              <a:rPr lang="en-US">
                <a:solidFill>
                  <a:schemeClr val="accent2"/>
                </a:solidFill>
                <a:latin typeface="DM Sans" pitchFamily="2" charset="77"/>
              </a:rPr>
              <a:t>Data from District General on Complaints of some sort</a:t>
            </a:r>
          </a:p>
        </c:rich>
      </c:tx>
      <c:layout>
        <c:manualLayout>
          <c:xMode val="edge"/>
          <c:yMode val="edge"/>
          <c:x val="6.745280671827847E-4"/>
          <c:y val="0"/>
        </c:manualLayout>
      </c:layout>
      <c:overlay val="1"/>
    </c:title>
    <c:autoTitleDeleted val="0"/>
    <c:plotArea>
      <c:layout>
        <c:manualLayout>
          <c:layoutTarget val="inner"/>
          <c:xMode val="edge"/>
          <c:yMode val="edge"/>
          <c:x val="6.7154447153245991E-2"/>
          <c:y val="0.10200733757756783"/>
          <c:w val="0.93284555284675397"/>
          <c:h val="0.70616723194230702"/>
        </c:manualLayout>
      </c:layout>
      <c:lineChart>
        <c:grouping val="standard"/>
        <c:varyColors val="0"/>
        <c:ser>
          <c:idx val="0"/>
          <c:order val="0"/>
          <c:tx>
            <c:strRef>
              <c:f>Sheet1!$C$1</c:f>
              <c:strCache>
                <c:ptCount val="1"/>
                <c:pt idx="0">
                  <c:v>Complaint Data</c:v>
                </c:pt>
              </c:strCache>
            </c:strRef>
          </c:tx>
          <c:spPr>
            <a:ln w="25400">
              <a:solidFill>
                <a:schemeClr val="accent2"/>
              </a:solidFill>
            </a:ln>
          </c:spPr>
          <c:marker>
            <c:symbol val="circle"/>
            <c:size val="5"/>
            <c:spPr>
              <a:solidFill>
                <a:schemeClr val="accent2"/>
              </a:solidFill>
              <a:ln>
                <a:noFill/>
              </a:ln>
            </c:spPr>
          </c:marker>
          <c:cat>
            <c:numRef>
              <c:f>Sheet1!$B$2:$B$37</c:f>
              <c:numCache>
                <c:formatCode>mmm\-yy</c:formatCode>
                <c:ptCount val="36"/>
                <c:pt idx="0">
                  <c:v>42095</c:v>
                </c:pt>
                <c:pt idx="1">
                  <c:v>42125</c:v>
                </c:pt>
                <c:pt idx="2">
                  <c:v>42156</c:v>
                </c:pt>
                <c:pt idx="3">
                  <c:v>42186</c:v>
                </c:pt>
                <c:pt idx="4">
                  <c:v>42217</c:v>
                </c:pt>
                <c:pt idx="5">
                  <c:v>42248</c:v>
                </c:pt>
                <c:pt idx="6">
                  <c:v>42278</c:v>
                </c:pt>
                <c:pt idx="7">
                  <c:v>42309</c:v>
                </c:pt>
                <c:pt idx="8">
                  <c:v>42339</c:v>
                </c:pt>
                <c:pt idx="9">
                  <c:v>42370</c:v>
                </c:pt>
                <c:pt idx="10">
                  <c:v>42401</c:v>
                </c:pt>
                <c:pt idx="11">
                  <c:v>42430</c:v>
                </c:pt>
                <c:pt idx="12">
                  <c:v>42461</c:v>
                </c:pt>
                <c:pt idx="13">
                  <c:v>42491</c:v>
                </c:pt>
                <c:pt idx="14">
                  <c:v>42522</c:v>
                </c:pt>
                <c:pt idx="15">
                  <c:v>42552</c:v>
                </c:pt>
                <c:pt idx="16">
                  <c:v>42583</c:v>
                </c:pt>
                <c:pt idx="17">
                  <c:v>42614</c:v>
                </c:pt>
                <c:pt idx="18">
                  <c:v>42644</c:v>
                </c:pt>
                <c:pt idx="19">
                  <c:v>42675</c:v>
                </c:pt>
                <c:pt idx="20">
                  <c:v>42705</c:v>
                </c:pt>
                <c:pt idx="21">
                  <c:v>42736</c:v>
                </c:pt>
                <c:pt idx="22">
                  <c:v>42767</c:v>
                </c:pt>
                <c:pt idx="23">
                  <c:v>42795</c:v>
                </c:pt>
                <c:pt idx="24">
                  <c:v>42826</c:v>
                </c:pt>
                <c:pt idx="25">
                  <c:v>42856</c:v>
                </c:pt>
                <c:pt idx="26">
                  <c:v>42887</c:v>
                </c:pt>
                <c:pt idx="27">
                  <c:v>42917</c:v>
                </c:pt>
                <c:pt idx="28">
                  <c:v>42948</c:v>
                </c:pt>
                <c:pt idx="29">
                  <c:v>42979</c:v>
                </c:pt>
                <c:pt idx="30">
                  <c:v>43009</c:v>
                </c:pt>
                <c:pt idx="31">
                  <c:v>43040</c:v>
                </c:pt>
                <c:pt idx="32">
                  <c:v>43070</c:v>
                </c:pt>
                <c:pt idx="33">
                  <c:v>43101</c:v>
                </c:pt>
                <c:pt idx="34">
                  <c:v>43132</c:v>
                </c:pt>
                <c:pt idx="35">
                  <c:v>43160</c:v>
                </c:pt>
              </c:numCache>
            </c:numRef>
          </c:cat>
          <c:val>
            <c:numRef>
              <c:f>Sheet1!$C$2:$C$37</c:f>
              <c:numCache>
                <c:formatCode>0%</c:formatCode>
                <c:ptCount val="36"/>
                <c:pt idx="0">
                  <c:v>0.43</c:v>
                </c:pt>
                <c:pt idx="1">
                  <c:v>0.43</c:v>
                </c:pt>
                <c:pt idx="2">
                  <c:v>0.51</c:v>
                </c:pt>
                <c:pt idx="3">
                  <c:v>0.28000000000000003</c:v>
                </c:pt>
                <c:pt idx="4">
                  <c:v>0.42</c:v>
                </c:pt>
                <c:pt idx="5">
                  <c:v>0.38</c:v>
                </c:pt>
                <c:pt idx="6">
                  <c:v>0.33</c:v>
                </c:pt>
                <c:pt idx="7">
                  <c:v>0.43</c:v>
                </c:pt>
                <c:pt idx="8">
                  <c:v>0.37</c:v>
                </c:pt>
                <c:pt idx="9">
                  <c:v>0.61</c:v>
                </c:pt>
                <c:pt idx="10">
                  <c:v>0.54</c:v>
                </c:pt>
                <c:pt idx="11">
                  <c:v>0.68</c:v>
                </c:pt>
                <c:pt idx="12">
                  <c:v>0.9</c:v>
                </c:pt>
                <c:pt idx="13">
                  <c:v>0.93</c:v>
                </c:pt>
                <c:pt idx="14">
                  <c:v>0.9</c:v>
                </c:pt>
                <c:pt idx="15">
                  <c:v>0.82</c:v>
                </c:pt>
                <c:pt idx="16">
                  <c:v>0.63</c:v>
                </c:pt>
                <c:pt idx="17">
                  <c:v>0.89</c:v>
                </c:pt>
                <c:pt idx="18">
                  <c:v>0.9</c:v>
                </c:pt>
                <c:pt idx="19">
                  <c:v>0.93</c:v>
                </c:pt>
                <c:pt idx="20">
                  <c:v>0.93</c:v>
                </c:pt>
                <c:pt idx="21">
                  <c:v>0.95</c:v>
                </c:pt>
                <c:pt idx="22">
                  <c:v>1</c:v>
                </c:pt>
                <c:pt idx="23">
                  <c:v>0.91</c:v>
                </c:pt>
                <c:pt idx="24">
                  <c:v>0.91</c:v>
                </c:pt>
                <c:pt idx="25">
                  <c:v>0.87</c:v>
                </c:pt>
                <c:pt idx="26">
                  <c:v>0.92</c:v>
                </c:pt>
                <c:pt idx="27">
                  <c:v>0.98</c:v>
                </c:pt>
                <c:pt idx="28">
                  <c:v>0.97</c:v>
                </c:pt>
                <c:pt idx="29">
                  <c:v>0.91</c:v>
                </c:pt>
                <c:pt idx="30">
                  <c:v>0.79</c:v>
                </c:pt>
                <c:pt idx="31">
                  <c:v>0.68</c:v>
                </c:pt>
                <c:pt idx="32">
                  <c:v>0.94</c:v>
                </c:pt>
                <c:pt idx="33">
                  <c:v>1</c:v>
                </c:pt>
                <c:pt idx="34">
                  <c:v>1</c:v>
                </c:pt>
                <c:pt idx="35">
                  <c:v>1</c:v>
                </c:pt>
              </c:numCache>
            </c:numRef>
          </c:val>
          <c:smooth val="0"/>
          <c:extLst>
            <c:ext xmlns:c16="http://schemas.microsoft.com/office/drawing/2014/chart" uri="{C3380CC4-5D6E-409C-BE32-E72D297353CC}">
              <c16:uniqueId val="{00000000-2BF8-9B42-A5FC-319BB3921881}"/>
            </c:ext>
          </c:extLst>
        </c:ser>
        <c:ser>
          <c:idx val="1"/>
          <c:order val="1"/>
          <c:tx>
            <c:strRef>
              <c:f>Sheet1!$D$1</c:f>
              <c:strCache>
                <c:ptCount val="1"/>
                <c:pt idx="0">
                  <c:v>Target</c:v>
                </c:pt>
              </c:strCache>
            </c:strRef>
          </c:tx>
          <c:spPr>
            <a:ln w="19050">
              <a:solidFill>
                <a:schemeClr val="accent4"/>
              </a:solidFill>
              <a:prstDash val="sysDot"/>
            </a:ln>
          </c:spPr>
          <c:marker>
            <c:symbol val="none"/>
          </c:marker>
          <c:cat>
            <c:numRef>
              <c:f>Sheet1!$B$2:$B$37</c:f>
              <c:numCache>
                <c:formatCode>mmm\-yy</c:formatCode>
                <c:ptCount val="36"/>
                <c:pt idx="0">
                  <c:v>42095</c:v>
                </c:pt>
                <c:pt idx="1">
                  <c:v>42125</c:v>
                </c:pt>
                <c:pt idx="2">
                  <c:v>42156</c:v>
                </c:pt>
                <c:pt idx="3">
                  <c:v>42186</c:v>
                </c:pt>
                <c:pt idx="4">
                  <c:v>42217</c:v>
                </c:pt>
                <c:pt idx="5">
                  <c:v>42248</c:v>
                </c:pt>
                <c:pt idx="6">
                  <c:v>42278</c:v>
                </c:pt>
                <c:pt idx="7">
                  <c:v>42309</c:v>
                </c:pt>
                <c:pt idx="8">
                  <c:v>42339</c:v>
                </c:pt>
                <c:pt idx="9">
                  <c:v>42370</c:v>
                </c:pt>
                <c:pt idx="10">
                  <c:v>42401</c:v>
                </c:pt>
                <c:pt idx="11">
                  <c:v>42430</c:v>
                </c:pt>
                <c:pt idx="12">
                  <c:v>42461</c:v>
                </c:pt>
                <c:pt idx="13">
                  <c:v>42491</c:v>
                </c:pt>
                <c:pt idx="14">
                  <c:v>42522</c:v>
                </c:pt>
                <c:pt idx="15">
                  <c:v>42552</c:v>
                </c:pt>
                <c:pt idx="16">
                  <c:v>42583</c:v>
                </c:pt>
                <c:pt idx="17">
                  <c:v>42614</c:v>
                </c:pt>
                <c:pt idx="18">
                  <c:v>42644</c:v>
                </c:pt>
                <c:pt idx="19">
                  <c:v>42675</c:v>
                </c:pt>
                <c:pt idx="20">
                  <c:v>42705</c:v>
                </c:pt>
                <c:pt idx="21">
                  <c:v>42736</c:v>
                </c:pt>
                <c:pt idx="22">
                  <c:v>42767</c:v>
                </c:pt>
                <c:pt idx="23">
                  <c:v>42795</c:v>
                </c:pt>
                <c:pt idx="24">
                  <c:v>42826</c:v>
                </c:pt>
                <c:pt idx="25">
                  <c:v>42856</c:v>
                </c:pt>
                <c:pt idx="26">
                  <c:v>42887</c:v>
                </c:pt>
                <c:pt idx="27">
                  <c:v>42917</c:v>
                </c:pt>
                <c:pt idx="28">
                  <c:v>42948</c:v>
                </c:pt>
                <c:pt idx="29">
                  <c:v>42979</c:v>
                </c:pt>
                <c:pt idx="30">
                  <c:v>43009</c:v>
                </c:pt>
                <c:pt idx="31">
                  <c:v>43040</c:v>
                </c:pt>
                <c:pt idx="32">
                  <c:v>43070</c:v>
                </c:pt>
                <c:pt idx="33">
                  <c:v>43101</c:v>
                </c:pt>
                <c:pt idx="34">
                  <c:v>43132</c:v>
                </c:pt>
                <c:pt idx="35">
                  <c:v>43160</c:v>
                </c:pt>
              </c:numCache>
            </c:numRef>
          </c:cat>
          <c:val>
            <c:numRef>
              <c:f>Sheet1!$D$2:$D$37</c:f>
              <c:numCache>
                <c:formatCode>0%</c:formatCode>
                <c:ptCount val="36"/>
                <c:pt idx="0">
                  <c:v>0.45</c:v>
                </c:pt>
                <c:pt idx="1">
                  <c:v>0.45</c:v>
                </c:pt>
                <c:pt idx="2">
                  <c:v>0.45</c:v>
                </c:pt>
                <c:pt idx="3">
                  <c:v>0.45</c:v>
                </c:pt>
                <c:pt idx="4">
                  <c:v>0.45</c:v>
                </c:pt>
                <c:pt idx="5">
                  <c:v>0.45</c:v>
                </c:pt>
                <c:pt idx="6">
                  <c:v>0.45</c:v>
                </c:pt>
                <c:pt idx="7">
                  <c:v>0.45</c:v>
                </c:pt>
                <c:pt idx="8">
                  <c:v>0.45</c:v>
                </c:pt>
                <c:pt idx="9">
                  <c:v>0.45</c:v>
                </c:pt>
                <c:pt idx="10">
                  <c:v>0.45</c:v>
                </c:pt>
                <c:pt idx="11">
                  <c:v>0.45</c:v>
                </c:pt>
                <c:pt idx="12">
                  <c:v>0.85</c:v>
                </c:pt>
                <c:pt idx="13">
                  <c:v>0.85</c:v>
                </c:pt>
                <c:pt idx="14">
                  <c:v>0.85</c:v>
                </c:pt>
                <c:pt idx="15">
                  <c:v>0.85</c:v>
                </c:pt>
                <c:pt idx="16">
                  <c:v>0.85</c:v>
                </c:pt>
                <c:pt idx="17">
                  <c:v>0.85</c:v>
                </c:pt>
                <c:pt idx="18">
                  <c:v>0.85</c:v>
                </c:pt>
                <c:pt idx="19">
                  <c:v>0.85</c:v>
                </c:pt>
                <c:pt idx="20">
                  <c:v>0.85</c:v>
                </c:pt>
                <c:pt idx="21">
                  <c:v>0.85</c:v>
                </c:pt>
                <c:pt idx="22">
                  <c:v>0.85</c:v>
                </c:pt>
                <c:pt idx="23">
                  <c:v>0.85</c:v>
                </c:pt>
                <c:pt idx="24">
                  <c:v>0.9</c:v>
                </c:pt>
                <c:pt idx="25">
                  <c:v>0.9</c:v>
                </c:pt>
                <c:pt idx="26">
                  <c:v>0.9</c:v>
                </c:pt>
                <c:pt idx="27">
                  <c:v>0.9</c:v>
                </c:pt>
                <c:pt idx="28">
                  <c:v>0.9</c:v>
                </c:pt>
                <c:pt idx="29">
                  <c:v>0.9</c:v>
                </c:pt>
                <c:pt idx="30">
                  <c:v>0.9</c:v>
                </c:pt>
                <c:pt idx="31">
                  <c:v>0.9</c:v>
                </c:pt>
                <c:pt idx="32">
                  <c:v>0.9</c:v>
                </c:pt>
                <c:pt idx="33">
                  <c:v>0.9</c:v>
                </c:pt>
                <c:pt idx="34">
                  <c:v>0.9</c:v>
                </c:pt>
                <c:pt idx="35">
                  <c:v>0.9</c:v>
                </c:pt>
              </c:numCache>
            </c:numRef>
          </c:val>
          <c:smooth val="0"/>
          <c:extLst>
            <c:ext xmlns:c16="http://schemas.microsoft.com/office/drawing/2014/chart" uri="{C3380CC4-5D6E-409C-BE32-E72D297353CC}">
              <c16:uniqueId val="{00000001-2BF8-9B42-A5FC-319BB3921881}"/>
            </c:ext>
          </c:extLst>
        </c:ser>
        <c:dLbls>
          <c:showLegendKey val="0"/>
          <c:showVal val="0"/>
          <c:showCatName val="0"/>
          <c:showSerName val="0"/>
          <c:showPercent val="0"/>
          <c:showBubbleSize val="0"/>
        </c:dLbls>
        <c:marker val="1"/>
        <c:smooth val="0"/>
        <c:axId val="582577536"/>
        <c:axId val="582850048"/>
      </c:lineChart>
      <c:dateAx>
        <c:axId val="582577536"/>
        <c:scaling>
          <c:orientation val="minMax"/>
        </c:scaling>
        <c:delete val="0"/>
        <c:axPos val="b"/>
        <c:title>
          <c:tx>
            <c:rich>
              <a:bodyPr/>
              <a:lstStyle/>
              <a:p>
                <a:pPr>
                  <a:defRPr>
                    <a:latin typeface="DM Sans" pitchFamily="2" charset="77"/>
                  </a:defRPr>
                </a:pPr>
                <a:r>
                  <a:rPr lang="en-US">
                    <a:latin typeface="DM Sans" pitchFamily="2" charset="77"/>
                  </a:rPr>
                  <a:t>Month</a:t>
                </a:r>
              </a:p>
            </c:rich>
          </c:tx>
          <c:overlay val="0"/>
        </c:title>
        <c:numFmt formatCode="mmm\-yy" sourceLinked="1"/>
        <c:majorTickMark val="in"/>
        <c:minorTickMark val="none"/>
        <c:tickLblPos val="nextTo"/>
        <c:spPr>
          <a:noFill/>
          <a:ln>
            <a:solidFill>
              <a:schemeClr val="accent6">
                <a:lumMod val="60000"/>
                <a:lumOff val="40000"/>
              </a:schemeClr>
            </a:solidFill>
          </a:ln>
        </c:spPr>
        <c:txPr>
          <a:bodyPr/>
          <a:lstStyle/>
          <a:p>
            <a:pPr>
              <a:defRPr sz="1000">
                <a:latin typeface="DM Sans" pitchFamily="2" charset="77"/>
              </a:defRPr>
            </a:pPr>
            <a:endParaRPr lang="en-US"/>
          </a:p>
        </c:txPr>
        <c:crossAx val="582850048"/>
        <c:crosses val="autoZero"/>
        <c:auto val="1"/>
        <c:lblOffset val="100"/>
        <c:baseTimeUnit val="months"/>
      </c:dateAx>
      <c:valAx>
        <c:axId val="582850048"/>
        <c:scaling>
          <c:orientation val="minMax"/>
          <c:max val="1"/>
        </c:scaling>
        <c:delete val="0"/>
        <c:axPos val="l"/>
        <c:title>
          <c:tx>
            <c:rich>
              <a:bodyPr rot="-5400000" vert="horz"/>
              <a:lstStyle/>
              <a:p>
                <a:pPr>
                  <a:defRPr>
                    <a:solidFill>
                      <a:schemeClr val="accent6">
                        <a:lumMod val="60000"/>
                        <a:lumOff val="40000"/>
                      </a:schemeClr>
                    </a:solidFill>
                    <a:latin typeface="DM Sans" pitchFamily="2" charset="77"/>
                  </a:defRPr>
                </a:pPr>
                <a:r>
                  <a:rPr lang="en-US">
                    <a:solidFill>
                      <a:schemeClr val="accent6">
                        <a:lumMod val="60000"/>
                        <a:lumOff val="40000"/>
                      </a:schemeClr>
                    </a:solidFill>
                    <a:latin typeface="DM Sans" pitchFamily="2" charset="77"/>
                  </a:rPr>
                  <a:t>Percentage (of something?)</a:t>
                </a:r>
              </a:p>
            </c:rich>
          </c:tx>
          <c:overlay val="0"/>
        </c:title>
        <c:numFmt formatCode="0%" sourceLinked="1"/>
        <c:majorTickMark val="in"/>
        <c:minorTickMark val="none"/>
        <c:tickLblPos val="nextTo"/>
        <c:spPr>
          <a:ln/>
        </c:spPr>
        <c:txPr>
          <a:bodyPr/>
          <a:lstStyle/>
          <a:p>
            <a:pPr>
              <a:defRPr>
                <a:latin typeface="DM Sans" pitchFamily="2" charset="77"/>
              </a:defRPr>
            </a:pPr>
            <a:endParaRPr lang="en-US"/>
          </a:p>
        </c:txPr>
        <c:crossAx val="582577536"/>
        <c:crosses val="autoZero"/>
        <c:crossBetween val="between"/>
      </c:valAx>
    </c:plotArea>
    <c:legend>
      <c:legendPos val="b"/>
      <c:layout>
        <c:manualLayout>
          <c:xMode val="edge"/>
          <c:yMode val="edge"/>
          <c:x val="5.336166338952468E-2"/>
          <c:y val="0.95404901711764212"/>
          <c:w val="0.23916655407670545"/>
          <c:h val="4.5950982882357924E-2"/>
        </c:manualLayout>
      </c:layout>
      <c:overlay val="0"/>
      <c:txPr>
        <a:bodyPr/>
        <a:lstStyle/>
        <a:p>
          <a:pPr>
            <a:defRPr>
              <a:latin typeface="DM Sans" pitchFamily="2" charset="77"/>
            </a:defRPr>
          </a:pPr>
          <a:endParaRPr lang="en-US"/>
        </a:p>
      </c:txPr>
    </c:legend>
    <c:plotVisOnly val="1"/>
    <c:dispBlanksAs val="gap"/>
    <c:showDLblsOverMax val="0"/>
  </c:chart>
  <c:spPr>
    <a:solidFill>
      <a:schemeClr val="bg1"/>
    </a:solidFill>
  </c:spPr>
  <c:txPr>
    <a:bodyPr/>
    <a:lstStyle/>
    <a:p>
      <a:pPr>
        <a:defRPr sz="1100">
          <a:latin typeface="Arial" panose="020B0604020202020204" pitchFamily="34" charset="0"/>
          <a:cs typeface="Arial" panose="020B0604020202020204" pitchFamily="34" charset="0"/>
        </a:defRPr>
      </a:pPr>
      <a:endParaRPr lang="en-US"/>
    </a:p>
  </c:txPr>
  <c:externalData r:id="rId1">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Sheet1!$A$5:$A$15</cx:f>
        <cx:lvl ptCount="11">
          <cx:pt idx="0">Printing and scanning clinical paperwork &amp; uploading to patient clinical record</cx:pt>
          <cx:pt idx="1">Send out parent workshop video</cx:pt>
          <cx:pt idx="2">Contact all Patents to arrange F/Up apts with Theralists, write on S1</cx:pt>
          <cx:pt idx="3">Book appointment in clinical diaries and S1</cx:pt>
          <cx:pt idx="4">Confirmation of apts sent out to parent</cx:pt>
          <cx:pt idx="5">Booking interpreters</cx:pt>
          <cx:pt idx="6">Arranging room bookings </cx:pt>
          <cx:pt idx="7">Follow up after DNAs -text/letter</cx:pt>
          <cx:pt idx="8">Responding to waiting list enquiries </cx:pt>
          <cx:pt idx="9">Stats</cx:pt>
          <cx:pt idx="10">Follow up email after groups with resources and video links</cx:pt>
        </cx:lvl>
      </cx:strDim>
      <cx:numDim type="val">
        <cx:f>Sheet1!$C$5:$C$15</cx:f>
        <cx:lvl ptCount="11" formatCode="General">
          <cx:pt idx="0">870</cx:pt>
          <cx:pt idx="1">196</cx:pt>
          <cx:pt idx="2">900</cx:pt>
          <cx:pt idx="3">300</cx:pt>
          <cx:pt idx="4">300</cx:pt>
          <cx:pt idx="5">30</cx:pt>
          <cx:pt idx="6">300</cx:pt>
          <cx:pt idx="7">88</cx:pt>
          <cx:pt idx="8">1054</cx:pt>
          <cx:pt idx="9">174</cx:pt>
          <cx:pt idx="10">103</cx:pt>
        </cx:lvl>
      </cx:numDim>
    </cx:data>
  </cx:chartData>
  <cx:chart>
    <cx:title pos="t" align="ctr" overlay="0">
      <cx:tx>
        <cx:txData>
          <cx:v>Early Years Therapists - Annual Time spent per task</cx:v>
        </cx:txData>
      </cx:tx>
      <cx:txPr>
        <a:bodyPr spcFirstLastPara="1" vertOverflow="ellipsis" horzOverflow="overflow" wrap="square" lIns="0" tIns="0" rIns="0" bIns="0" anchor="ctr" anchorCtr="1"/>
        <a:lstStyle/>
        <a:p>
          <a:pPr algn="ctr" rtl="0">
            <a:defRPr sz="1200" b="1">
              <a:latin typeface="DM Sans" pitchFamily="2" charset="77"/>
              <a:ea typeface="DM Sans" pitchFamily="2" charset="77"/>
              <a:cs typeface="DM Sans" pitchFamily="2" charset="77"/>
            </a:defRPr>
          </a:pPr>
          <a:r>
            <a:rPr lang="en-US" sz="1200" b="1" i="0" u="none" strike="noStrike" baseline="0">
              <a:solidFill>
                <a:schemeClr val="bg1">
                  <a:lumMod val="85000"/>
                </a:schemeClr>
              </a:solidFill>
              <a:latin typeface="DM Sans" pitchFamily="2" charset="77"/>
            </a:rPr>
            <a:t>Early Years Therapists - Annual Time spent per task</a:t>
          </a:r>
        </a:p>
      </cx:txPr>
    </cx:title>
    <cx:plotArea>
      <cx:plotAreaRegion>
        <cx:series layoutId="clusteredColumn" uniqueId="{F0C27498-DA5F-4C43-87A1-4C59DF8DD2E8}" formatIdx="2">
          <cx:tx>
            <cx:txData>
              <cx:f>Sheet1!$C$4</cx:f>
              <cx:v>Hours (annually)</cx:v>
            </cx:txData>
          </cx:tx>
          <cx:spPr>
            <a:solidFill>
              <a:srgbClr val="49B8AC"/>
            </a:solidFill>
          </cx:spPr>
          <cx:dataPt idx="2"/>
          <cx:dataPt idx="3"/>
          <cx:dataPt idx="4"/>
          <cx:dataId val="0"/>
          <cx:layoutPr>
            <cx:aggregation/>
          </cx:layoutPr>
          <cx:axisId val="1"/>
        </cx:series>
        <cx:series layoutId="paretoLine" ownerIdx="0" uniqueId="{A816A130-F9D6-4851-B258-94EEF9F34A20}" formatIdx="3">
          <cx:spPr>
            <a:ln>
              <a:solidFill>
                <a:srgbClr val="EB6057"/>
              </a:solidFill>
            </a:ln>
          </cx:spPr>
          <cx:axisId val="2"/>
        </cx:series>
      </cx:plotAreaRegion>
      <cx:axis id="0">
        <cx:catScaling gapWidth="0"/>
        <cx:tickLabels/>
        <cx:txPr>
          <a:bodyPr spcFirstLastPara="1" vertOverflow="ellipsis" horzOverflow="overflow" wrap="square" lIns="0" tIns="0" rIns="0" bIns="0" anchor="ctr" anchorCtr="1"/>
          <a:lstStyle/>
          <a:p>
            <a:pPr algn="ctr" rtl="0">
              <a:defRPr sz="600">
                <a:latin typeface="DM Sans" pitchFamily="2" charset="77"/>
                <a:ea typeface="DM Sans" pitchFamily="2" charset="77"/>
                <a:cs typeface="DM Sans" pitchFamily="2" charset="77"/>
              </a:defRPr>
            </a:pPr>
            <a:endParaRPr lang="en-US" sz="600" b="0" i="0" u="none" strike="noStrike" baseline="0">
              <a:solidFill>
                <a:sysClr val="windowText" lastClr="000000">
                  <a:lumMod val="65000"/>
                  <a:lumOff val="35000"/>
                </a:sysClr>
              </a:solidFill>
              <a:latin typeface="DM Sans" pitchFamily="2" charset="77"/>
            </a:endParaRPr>
          </a:p>
        </cx:txPr>
      </cx:axis>
      <cx:axis id="1">
        <cx:valScaling/>
        <cx:majorGridlines/>
        <cx:tickLabels/>
        <cx:txPr>
          <a:bodyPr spcFirstLastPara="1" vertOverflow="ellipsis" horzOverflow="overflow" wrap="square" lIns="0" tIns="0" rIns="0" bIns="0" anchor="ctr" anchorCtr="1"/>
          <a:lstStyle/>
          <a:p>
            <a:pPr algn="ctr" rtl="0">
              <a:defRPr sz="800">
                <a:latin typeface="DM Sans" pitchFamily="2" charset="77"/>
                <a:ea typeface="DM Sans" pitchFamily="2" charset="77"/>
                <a:cs typeface="DM Sans" pitchFamily="2" charset="77"/>
              </a:defRPr>
            </a:pPr>
            <a:endParaRPr lang="en-GB" sz="800" b="0" i="0" u="none" strike="noStrike" baseline="0">
              <a:solidFill>
                <a:prstClr val="black">
                  <a:lumMod val="65000"/>
                  <a:lumOff val="35000"/>
                </a:prstClr>
              </a:solidFill>
              <a:latin typeface="DM Sans" pitchFamily="2" charset="77"/>
            </a:endParaRPr>
          </a:p>
        </cx:txPr>
      </cx:axis>
      <cx:axis id="2">
        <cx:valScaling max="1" min="0"/>
        <cx:units unit="percentage"/>
        <cx:tickLabels/>
        <cx:txPr>
          <a:bodyPr spcFirstLastPara="1" vertOverflow="ellipsis" horzOverflow="overflow" wrap="square" lIns="0" tIns="0" rIns="0" bIns="0" anchor="ctr" anchorCtr="1"/>
          <a:lstStyle/>
          <a:p>
            <a:pPr algn="ctr" rtl="0">
              <a:defRPr sz="800">
                <a:latin typeface="DM Sans" pitchFamily="2" charset="77"/>
                <a:ea typeface="DM Sans" pitchFamily="2" charset="77"/>
                <a:cs typeface="DM Sans" pitchFamily="2" charset="77"/>
              </a:defRPr>
            </a:pPr>
            <a:endParaRPr lang="en-GB" sz="800" b="0" i="0" u="none" strike="noStrike" baseline="0">
              <a:solidFill>
                <a:prstClr val="black">
                  <a:lumMod val="65000"/>
                  <a:lumOff val="35000"/>
                </a:prstClr>
              </a:solidFill>
              <a:latin typeface="DM Sans" pitchFamily="2" charset="77"/>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1A02C4-332E-4CF1-9CA7-7DA51251334A}"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8878E029-E2E4-4DC0-A06A-D8ED5DCC1B37}">
      <dgm:prSet custT="1"/>
      <dgm:spPr>
        <a:solidFill>
          <a:schemeClr val="accent5"/>
        </a:solidFill>
      </dgm:spPr>
      <dgm:t>
        <a:bodyPr/>
        <a:lstStyle/>
        <a:p>
          <a:r>
            <a:rPr lang="en-GB" sz="900" b="1">
              <a:solidFill>
                <a:schemeClr val="bg1"/>
              </a:solidFill>
              <a:latin typeface="DM Sans" pitchFamily="2" charset="77"/>
            </a:rPr>
            <a:t>Cognitive biases and human factors</a:t>
          </a:r>
        </a:p>
      </dgm:t>
    </dgm:pt>
    <dgm:pt modelId="{7FBA500A-8307-457E-B4B4-922D07574248}" type="parTrans" cxnId="{F0AADBA3-E790-4D82-88C4-A9BA13116457}">
      <dgm:prSet/>
      <dgm:spPr/>
      <dgm:t>
        <a:bodyPr/>
        <a:lstStyle/>
        <a:p>
          <a:endParaRPr lang="en-GB" sz="900" b="1">
            <a:solidFill>
              <a:schemeClr val="bg1"/>
            </a:solidFill>
            <a:latin typeface="DM Sans" pitchFamily="2" charset="77"/>
          </a:endParaRPr>
        </a:p>
      </dgm:t>
    </dgm:pt>
    <dgm:pt modelId="{12D989E5-7356-4478-84C1-236C1582D2A1}" type="sibTrans" cxnId="{F0AADBA3-E790-4D82-88C4-A9BA13116457}">
      <dgm:prSet/>
      <dgm:spPr/>
      <dgm:t>
        <a:bodyPr/>
        <a:lstStyle/>
        <a:p>
          <a:endParaRPr lang="en-GB" sz="900" b="1">
            <a:solidFill>
              <a:schemeClr val="bg1"/>
            </a:solidFill>
            <a:latin typeface="DM Sans" pitchFamily="2" charset="77"/>
          </a:endParaRPr>
        </a:p>
      </dgm:t>
    </dgm:pt>
    <dgm:pt modelId="{7E715B2A-F183-4E8E-8BEF-C01C568D25B8}">
      <dgm:prSet custT="1"/>
      <dgm:spPr/>
      <dgm:t>
        <a:bodyPr/>
        <a:lstStyle/>
        <a:p>
          <a:r>
            <a:rPr lang="en-GB" sz="900" b="1" i="0">
              <a:solidFill>
                <a:schemeClr val="bg1"/>
              </a:solidFill>
              <a:latin typeface="DM Sans" pitchFamily="2" charset="77"/>
            </a:rPr>
            <a:t>Leadership </a:t>
          </a:r>
          <a:endParaRPr lang="en-GB" sz="900" b="1">
            <a:solidFill>
              <a:schemeClr val="bg1"/>
            </a:solidFill>
            <a:latin typeface="DM Sans" pitchFamily="2" charset="77"/>
          </a:endParaRPr>
        </a:p>
      </dgm:t>
    </dgm:pt>
    <dgm:pt modelId="{9850F9D1-50D9-4EDC-B871-7E553F3F0F2D}" type="parTrans" cxnId="{7E235E0C-3165-4D7D-9BE3-67F9046063E1}">
      <dgm:prSet custT="1"/>
      <dgm:spPr>
        <a:ln>
          <a:noFill/>
        </a:ln>
      </dgm:spPr>
      <dgm:t>
        <a:bodyPr/>
        <a:lstStyle/>
        <a:p>
          <a:endParaRPr lang="en-GB" sz="900" b="1">
            <a:solidFill>
              <a:schemeClr val="bg1"/>
            </a:solidFill>
            <a:latin typeface="DM Sans" pitchFamily="2" charset="77"/>
          </a:endParaRPr>
        </a:p>
      </dgm:t>
    </dgm:pt>
    <dgm:pt modelId="{489D0CFE-E235-4021-876C-1E5F2B582C09}" type="sibTrans" cxnId="{7E235E0C-3165-4D7D-9BE3-67F9046063E1}">
      <dgm:prSet/>
      <dgm:spPr/>
      <dgm:t>
        <a:bodyPr/>
        <a:lstStyle/>
        <a:p>
          <a:endParaRPr lang="en-GB" sz="900" b="1">
            <a:solidFill>
              <a:schemeClr val="bg1"/>
            </a:solidFill>
            <a:latin typeface="DM Sans" pitchFamily="2" charset="77"/>
          </a:endParaRPr>
        </a:p>
      </dgm:t>
    </dgm:pt>
    <dgm:pt modelId="{9476A824-B684-440A-8083-C05AD39AAB93}">
      <dgm:prSet custT="1"/>
      <dgm:spPr/>
      <dgm:t>
        <a:bodyPr/>
        <a:lstStyle/>
        <a:p>
          <a:r>
            <a:rPr lang="en-GB" sz="900" b="1" i="0">
              <a:solidFill>
                <a:schemeClr val="bg1"/>
              </a:solidFill>
              <a:latin typeface="DM Sans" pitchFamily="2" charset="77"/>
            </a:rPr>
            <a:t>Fatigue &amp; stress </a:t>
          </a:r>
          <a:endParaRPr lang="en-GB" sz="900" b="1">
            <a:solidFill>
              <a:schemeClr val="bg1"/>
            </a:solidFill>
            <a:latin typeface="DM Sans" pitchFamily="2" charset="77"/>
          </a:endParaRPr>
        </a:p>
      </dgm:t>
    </dgm:pt>
    <dgm:pt modelId="{DADB9FA4-F69C-4416-878E-DE8568B2BE2C}" type="parTrans" cxnId="{3AACC216-52BD-432E-B5BA-2B281DEED93F}">
      <dgm:prSet custT="1"/>
      <dgm:spPr>
        <a:ln>
          <a:noFill/>
        </a:ln>
      </dgm:spPr>
      <dgm:t>
        <a:bodyPr/>
        <a:lstStyle/>
        <a:p>
          <a:endParaRPr lang="en-GB" sz="900" b="1">
            <a:solidFill>
              <a:schemeClr val="bg1"/>
            </a:solidFill>
            <a:latin typeface="DM Sans" pitchFamily="2" charset="77"/>
          </a:endParaRPr>
        </a:p>
      </dgm:t>
    </dgm:pt>
    <dgm:pt modelId="{438BCEF2-9B50-4261-8B7B-4A243B7A78E6}" type="sibTrans" cxnId="{3AACC216-52BD-432E-B5BA-2B281DEED93F}">
      <dgm:prSet/>
      <dgm:spPr/>
      <dgm:t>
        <a:bodyPr/>
        <a:lstStyle/>
        <a:p>
          <a:endParaRPr lang="en-GB" sz="900" b="1">
            <a:solidFill>
              <a:schemeClr val="bg1"/>
            </a:solidFill>
            <a:latin typeface="DM Sans" pitchFamily="2" charset="77"/>
          </a:endParaRPr>
        </a:p>
      </dgm:t>
    </dgm:pt>
    <dgm:pt modelId="{A6AF81D9-7644-4CDB-BDC3-45FD7C08C2BD}">
      <dgm:prSet custT="1"/>
      <dgm:spPr/>
      <dgm:t>
        <a:bodyPr/>
        <a:lstStyle/>
        <a:p>
          <a:r>
            <a:rPr lang="en-GB" sz="900" b="1" i="0">
              <a:solidFill>
                <a:schemeClr val="bg1"/>
              </a:solidFill>
              <a:latin typeface="DM Sans" pitchFamily="2" charset="77"/>
            </a:rPr>
            <a:t>Error management</a:t>
          </a:r>
          <a:endParaRPr lang="en-GB" sz="900" b="1">
            <a:solidFill>
              <a:schemeClr val="bg1"/>
            </a:solidFill>
            <a:latin typeface="DM Sans" pitchFamily="2" charset="77"/>
          </a:endParaRPr>
        </a:p>
      </dgm:t>
    </dgm:pt>
    <dgm:pt modelId="{C41ED222-99C0-4BF8-AF7A-62EF09C89A7D}" type="parTrans" cxnId="{DFE88CAD-AD18-496B-A70F-B45670A3FA82}">
      <dgm:prSet custT="1"/>
      <dgm:spPr>
        <a:ln>
          <a:noFill/>
        </a:ln>
      </dgm:spPr>
      <dgm:t>
        <a:bodyPr/>
        <a:lstStyle/>
        <a:p>
          <a:endParaRPr lang="en-GB" sz="900" b="1">
            <a:solidFill>
              <a:schemeClr val="bg1"/>
            </a:solidFill>
            <a:latin typeface="DM Sans" pitchFamily="2" charset="77"/>
          </a:endParaRPr>
        </a:p>
      </dgm:t>
    </dgm:pt>
    <dgm:pt modelId="{2A2064B2-5C42-4F74-BBC1-0171B77F5BA6}" type="sibTrans" cxnId="{DFE88CAD-AD18-496B-A70F-B45670A3FA82}">
      <dgm:prSet/>
      <dgm:spPr/>
      <dgm:t>
        <a:bodyPr/>
        <a:lstStyle/>
        <a:p>
          <a:endParaRPr lang="en-GB" sz="900" b="1">
            <a:solidFill>
              <a:schemeClr val="bg1"/>
            </a:solidFill>
            <a:latin typeface="DM Sans" pitchFamily="2" charset="77"/>
          </a:endParaRPr>
        </a:p>
      </dgm:t>
    </dgm:pt>
    <dgm:pt modelId="{7D9B86EA-E8A8-4DE5-B8CB-51AA43795A5F}">
      <dgm:prSet custT="1"/>
      <dgm:spPr/>
      <dgm:t>
        <a:bodyPr/>
        <a:lstStyle/>
        <a:p>
          <a:r>
            <a:rPr lang="en-GB" sz="900" b="1" i="0">
              <a:solidFill>
                <a:schemeClr val="bg1"/>
              </a:solidFill>
              <a:latin typeface="DM Sans" pitchFamily="2" charset="77"/>
            </a:rPr>
            <a:t>Device and equipment design </a:t>
          </a:r>
          <a:endParaRPr lang="en-GB" sz="900" b="1">
            <a:solidFill>
              <a:schemeClr val="bg1"/>
            </a:solidFill>
            <a:latin typeface="DM Sans" pitchFamily="2" charset="77"/>
          </a:endParaRPr>
        </a:p>
      </dgm:t>
    </dgm:pt>
    <dgm:pt modelId="{998B24EA-8CF0-4225-B142-F539D40CA9A0}" type="parTrans" cxnId="{2DC8A6B1-50F6-461F-A4FB-743226AAEDC8}">
      <dgm:prSet custT="1"/>
      <dgm:spPr>
        <a:ln>
          <a:noFill/>
        </a:ln>
      </dgm:spPr>
      <dgm:t>
        <a:bodyPr/>
        <a:lstStyle/>
        <a:p>
          <a:endParaRPr lang="en-GB" sz="900" b="1">
            <a:solidFill>
              <a:schemeClr val="bg1"/>
            </a:solidFill>
            <a:latin typeface="DM Sans" pitchFamily="2" charset="77"/>
          </a:endParaRPr>
        </a:p>
      </dgm:t>
    </dgm:pt>
    <dgm:pt modelId="{18BE88B0-2C34-4626-B33C-CE4B4EA9BB7D}" type="sibTrans" cxnId="{2DC8A6B1-50F6-461F-A4FB-743226AAEDC8}">
      <dgm:prSet/>
      <dgm:spPr/>
      <dgm:t>
        <a:bodyPr/>
        <a:lstStyle/>
        <a:p>
          <a:endParaRPr lang="en-GB" sz="900" b="1">
            <a:solidFill>
              <a:schemeClr val="bg1"/>
            </a:solidFill>
            <a:latin typeface="DM Sans" pitchFamily="2" charset="77"/>
          </a:endParaRPr>
        </a:p>
      </dgm:t>
    </dgm:pt>
    <dgm:pt modelId="{D316E066-A435-41D6-88D4-69EFF0E0DF5E}">
      <dgm:prSet custT="1"/>
      <dgm:spPr/>
      <dgm:t>
        <a:bodyPr/>
        <a:lstStyle/>
        <a:p>
          <a:r>
            <a:rPr lang="en-GB" sz="900" b="1" i="0">
              <a:solidFill>
                <a:schemeClr val="bg1"/>
              </a:solidFill>
              <a:latin typeface="DM Sans" pitchFamily="2" charset="77"/>
            </a:rPr>
            <a:t>Physical environment</a:t>
          </a:r>
          <a:endParaRPr lang="en-GB" sz="900" b="1">
            <a:solidFill>
              <a:schemeClr val="bg1"/>
            </a:solidFill>
            <a:latin typeface="DM Sans" pitchFamily="2" charset="77"/>
          </a:endParaRPr>
        </a:p>
      </dgm:t>
    </dgm:pt>
    <dgm:pt modelId="{5F5DD596-DE58-49A2-8682-2DB3A49B24D3}" type="parTrans" cxnId="{632B014D-9533-42C3-BB43-708173FEDE08}">
      <dgm:prSet custT="1"/>
      <dgm:spPr>
        <a:ln>
          <a:noFill/>
        </a:ln>
      </dgm:spPr>
      <dgm:t>
        <a:bodyPr/>
        <a:lstStyle/>
        <a:p>
          <a:endParaRPr lang="en-GB" sz="900" b="1">
            <a:solidFill>
              <a:schemeClr val="bg1"/>
            </a:solidFill>
            <a:latin typeface="DM Sans" pitchFamily="2" charset="77"/>
          </a:endParaRPr>
        </a:p>
      </dgm:t>
    </dgm:pt>
    <dgm:pt modelId="{743A4F3A-ADEB-438A-B7B3-012EFBF198F9}" type="sibTrans" cxnId="{632B014D-9533-42C3-BB43-708173FEDE08}">
      <dgm:prSet/>
      <dgm:spPr/>
      <dgm:t>
        <a:bodyPr/>
        <a:lstStyle/>
        <a:p>
          <a:endParaRPr lang="en-GB" sz="900" b="1">
            <a:solidFill>
              <a:schemeClr val="bg1"/>
            </a:solidFill>
            <a:latin typeface="DM Sans" pitchFamily="2" charset="77"/>
          </a:endParaRPr>
        </a:p>
      </dgm:t>
    </dgm:pt>
    <dgm:pt modelId="{50894F01-9EC7-45A5-A62B-46E7D2DCFF50}">
      <dgm:prSet custT="1"/>
      <dgm:spPr/>
      <dgm:t>
        <a:bodyPr/>
        <a:lstStyle/>
        <a:p>
          <a:r>
            <a:rPr lang="en-GB" sz="900" b="1" i="0">
              <a:solidFill>
                <a:schemeClr val="bg1"/>
              </a:solidFill>
              <a:latin typeface="DM Sans" pitchFamily="2" charset="77"/>
            </a:rPr>
            <a:t>Organisational factors</a:t>
          </a:r>
          <a:endParaRPr lang="en-GB" sz="900" b="1">
            <a:solidFill>
              <a:schemeClr val="bg1"/>
            </a:solidFill>
            <a:latin typeface="DM Sans" pitchFamily="2" charset="77"/>
          </a:endParaRPr>
        </a:p>
      </dgm:t>
    </dgm:pt>
    <dgm:pt modelId="{EBA2F8C0-5BEB-4BCC-8C46-37704D2C91B1}" type="parTrans" cxnId="{01B18E21-6AF2-42F9-B685-4A4F633D095B}">
      <dgm:prSet custT="1"/>
      <dgm:spPr>
        <a:ln>
          <a:noFill/>
        </a:ln>
      </dgm:spPr>
      <dgm:t>
        <a:bodyPr/>
        <a:lstStyle/>
        <a:p>
          <a:endParaRPr lang="en-GB" sz="900" b="1">
            <a:solidFill>
              <a:schemeClr val="bg1"/>
            </a:solidFill>
            <a:latin typeface="DM Sans" pitchFamily="2" charset="77"/>
          </a:endParaRPr>
        </a:p>
      </dgm:t>
    </dgm:pt>
    <dgm:pt modelId="{DA0B3287-5334-405C-BCDC-A22CB78BB95A}" type="sibTrans" cxnId="{01B18E21-6AF2-42F9-B685-4A4F633D095B}">
      <dgm:prSet/>
      <dgm:spPr/>
      <dgm:t>
        <a:bodyPr/>
        <a:lstStyle/>
        <a:p>
          <a:endParaRPr lang="en-GB" sz="900" b="1">
            <a:solidFill>
              <a:schemeClr val="bg1"/>
            </a:solidFill>
            <a:latin typeface="DM Sans" pitchFamily="2" charset="77"/>
          </a:endParaRPr>
        </a:p>
      </dgm:t>
    </dgm:pt>
    <dgm:pt modelId="{9AC24925-CF1C-47D4-8507-6194161004C8}">
      <dgm:prSet custT="1"/>
      <dgm:spPr/>
      <dgm:t>
        <a:bodyPr/>
        <a:lstStyle/>
        <a:p>
          <a:r>
            <a:rPr lang="en-GB" sz="900" b="1">
              <a:solidFill>
                <a:schemeClr val="bg1"/>
              </a:solidFill>
              <a:latin typeface="DM Sans" pitchFamily="2" charset="77"/>
            </a:rPr>
            <a:t>Perception</a:t>
          </a:r>
        </a:p>
      </dgm:t>
    </dgm:pt>
    <dgm:pt modelId="{CC1CB1C0-E022-4539-B129-EE6D16D9CE67}" type="parTrans" cxnId="{6FEA9590-329B-4DDD-8BAA-426D7AE5ABC0}">
      <dgm:prSet custT="1"/>
      <dgm:spPr>
        <a:ln>
          <a:noFill/>
        </a:ln>
      </dgm:spPr>
      <dgm:t>
        <a:bodyPr/>
        <a:lstStyle/>
        <a:p>
          <a:endParaRPr lang="en-GB" sz="900" b="1">
            <a:solidFill>
              <a:schemeClr val="bg1"/>
            </a:solidFill>
            <a:latin typeface="DM Sans" pitchFamily="2" charset="77"/>
          </a:endParaRPr>
        </a:p>
      </dgm:t>
    </dgm:pt>
    <dgm:pt modelId="{CEE4BA9D-B776-4AA7-A6C3-46E4FBBDC60A}" type="sibTrans" cxnId="{6FEA9590-329B-4DDD-8BAA-426D7AE5ABC0}">
      <dgm:prSet/>
      <dgm:spPr/>
      <dgm:t>
        <a:bodyPr/>
        <a:lstStyle/>
        <a:p>
          <a:endParaRPr lang="en-GB" sz="900" b="1">
            <a:solidFill>
              <a:schemeClr val="bg1"/>
            </a:solidFill>
            <a:latin typeface="DM Sans" pitchFamily="2" charset="77"/>
          </a:endParaRPr>
        </a:p>
      </dgm:t>
    </dgm:pt>
    <dgm:pt modelId="{ADEF3E1A-79FF-4EDA-B5DE-4F0B63615D44}">
      <dgm:prSet custT="1"/>
      <dgm:spPr/>
      <dgm:t>
        <a:bodyPr/>
        <a:lstStyle/>
        <a:p>
          <a:r>
            <a:rPr lang="en-GB" sz="900" b="1">
              <a:solidFill>
                <a:schemeClr val="bg1"/>
              </a:solidFill>
              <a:latin typeface="DM Sans" pitchFamily="2" charset="77"/>
            </a:rPr>
            <a:t>Personality types</a:t>
          </a:r>
        </a:p>
      </dgm:t>
    </dgm:pt>
    <dgm:pt modelId="{2C1BB9D5-06C3-46C7-A350-16F94D83F059}" type="parTrans" cxnId="{0CF069B5-A844-4EA3-8B56-CFF514E9B6D8}">
      <dgm:prSet custT="1"/>
      <dgm:spPr>
        <a:ln>
          <a:noFill/>
        </a:ln>
      </dgm:spPr>
      <dgm:t>
        <a:bodyPr/>
        <a:lstStyle/>
        <a:p>
          <a:endParaRPr lang="en-GB" sz="900" b="1">
            <a:solidFill>
              <a:schemeClr val="bg1"/>
            </a:solidFill>
            <a:latin typeface="DM Sans" pitchFamily="2" charset="77"/>
          </a:endParaRPr>
        </a:p>
      </dgm:t>
    </dgm:pt>
    <dgm:pt modelId="{5006EAF1-5F8C-4E29-9717-B9F8215A622B}" type="sibTrans" cxnId="{0CF069B5-A844-4EA3-8B56-CFF514E9B6D8}">
      <dgm:prSet/>
      <dgm:spPr/>
      <dgm:t>
        <a:bodyPr/>
        <a:lstStyle/>
        <a:p>
          <a:endParaRPr lang="en-GB" sz="900" b="1">
            <a:solidFill>
              <a:schemeClr val="bg1"/>
            </a:solidFill>
            <a:latin typeface="DM Sans" pitchFamily="2" charset="77"/>
          </a:endParaRPr>
        </a:p>
      </dgm:t>
    </dgm:pt>
    <dgm:pt modelId="{A1908342-ECE1-40F7-A1BE-4BAA0701D18D}">
      <dgm:prSet custT="1"/>
      <dgm:spPr/>
      <dgm:t>
        <a:bodyPr lIns="0" tIns="0" rIns="0" bIns="0"/>
        <a:lstStyle/>
        <a:p>
          <a:r>
            <a:rPr lang="en-GB" sz="900" b="1">
              <a:solidFill>
                <a:schemeClr val="bg1"/>
              </a:solidFill>
              <a:latin typeface="DM Sans" pitchFamily="2" charset="77"/>
            </a:rPr>
            <a:t>Communication</a:t>
          </a:r>
        </a:p>
      </dgm:t>
    </dgm:pt>
    <dgm:pt modelId="{B8A315BC-B9E4-49FB-BB41-6DB8E37040C9}" type="parTrans" cxnId="{6EFDCEBD-94E6-4380-8149-9B59658C49CE}">
      <dgm:prSet custT="1"/>
      <dgm:spPr>
        <a:ln>
          <a:noFill/>
        </a:ln>
      </dgm:spPr>
      <dgm:t>
        <a:bodyPr/>
        <a:lstStyle/>
        <a:p>
          <a:endParaRPr lang="en-GB" sz="900" b="1">
            <a:solidFill>
              <a:schemeClr val="bg1"/>
            </a:solidFill>
            <a:latin typeface="DM Sans" pitchFamily="2" charset="77"/>
          </a:endParaRPr>
        </a:p>
      </dgm:t>
    </dgm:pt>
    <dgm:pt modelId="{BC4F92E4-8E53-48F2-8ACC-1097EB6DA103}" type="sibTrans" cxnId="{6EFDCEBD-94E6-4380-8149-9B59658C49CE}">
      <dgm:prSet/>
      <dgm:spPr/>
      <dgm:t>
        <a:bodyPr/>
        <a:lstStyle/>
        <a:p>
          <a:endParaRPr lang="en-GB" sz="900" b="1">
            <a:solidFill>
              <a:schemeClr val="bg1"/>
            </a:solidFill>
            <a:latin typeface="DM Sans" pitchFamily="2" charset="77"/>
          </a:endParaRPr>
        </a:p>
      </dgm:t>
    </dgm:pt>
    <dgm:pt modelId="{B38CBBB8-0653-4ED6-AF91-C12AF7C55D0D}">
      <dgm:prSet custT="1"/>
      <dgm:spPr/>
      <dgm:t>
        <a:bodyPr/>
        <a:lstStyle/>
        <a:p>
          <a:r>
            <a:rPr lang="en-GB" sz="900" b="1">
              <a:solidFill>
                <a:schemeClr val="bg1"/>
              </a:solidFill>
              <a:latin typeface="DM Sans" pitchFamily="2" charset="77"/>
            </a:rPr>
            <a:t>Team working </a:t>
          </a:r>
        </a:p>
      </dgm:t>
    </dgm:pt>
    <dgm:pt modelId="{AA98C07B-243C-4373-A392-657BDE50F1A4}" type="parTrans" cxnId="{1FE72174-3FB1-43A4-B517-62362C6E0A43}">
      <dgm:prSet custT="1"/>
      <dgm:spPr>
        <a:ln>
          <a:noFill/>
        </a:ln>
      </dgm:spPr>
      <dgm:t>
        <a:bodyPr/>
        <a:lstStyle/>
        <a:p>
          <a:endParaRPr lang="en-GB" sz="900" b="1">
            <a:solidFill>
              <a:schemeClr val="bg1"/>
            </a:solidFill>
            <a:latin typeface="DM Sans" pitchFamily="2" charset="77"/>
          </a:endParaRPr>
        </a:p>
      </dgm:t>
    </dgm:pt>
    <dgm:pt modelId="{FA566D37-7919-45ED-8C26-9AD612942327}" type="sibTrans" cxnId="{1FE72174-3FB1-43A4-B517-62362C6E0A43}">
      <dgm:prSet/>
      <dgm:spPr/>
      <dgm:t>
        <a:bodyPr/>
        <a:lstStyle/>
        <a:p>
          <a:endParaRPr lang="en-GB" sz="900" b="1">
            <a:solidFill>
              <a:schemeClr val="bg1"/>
            </a:solidFill>
            <a:latin typeface="DM Sans" pitchFamily="2" charset="77"/>
          </a:endParaRPr>
        </a:p>
      </dgm:t>
    </dgm:pt>
    <dgm:pt modelId="{6A0C26DE-3E85-4EB7-AD52-423164B6CE90}">
      <dgm:prSet custT="1"/>
      <dgm:spPr/>
      <dgm:t>
        <a:bodyPr/>
        <a:lstStyle/>
        <a:p>
          <a:r>
            <a:rPr lang="en-GB" sz="900" b="1" i="0">
              <a:solidFill>
                <a:schemeClr val="bg1"/>
              </a:solidFill>
              <a:latin typeface="DM Sans" pitchFamily="2" charset="77"/>
            </a:rPr>
            <a:t> </a:t>
          </a:r>
          <a:r>
            <a:rPr lang="en-GB" sz="900" b="1">
              <a:solidFill>
                <a:schemeClr val="bg1"/>
              </a:solidFill>
              <a:latin typeface="DM Sans" pitchFamily="2" charset="77"/>
            </a:rPr>
            <a:t>Situation awareness</a:t>
          </a:r>
        </a:p>
      </dgm:t>
    </dgm:pt>
    <dgm:pt modelId="{1F607316-A6C9-4AD5-BE95-ED7412FC48A2}" type="parTrans" cxnId="{786AA1A3-1787-41E2-95B2-D1923E4A26E0}">
      <dgm:prSet custT="1"/>
      <dgm:spPr>
        <a:ln>
          <a:noFill/>
        </a:ln>
      </dgm:spPr>
      <dgm:t>
        <a:bodyPr/>
        <a:lstStyle/>
        <a:p>
          <a:endParaRPr lang="en-GB" sz="900" b="1">
            <a:solidFill>
              <a:schemeClr val="bg1"/>
            </a:solidFill>
            <a:latin typeface="DM Sans" pitchFamily="2" charset="77"/>
          </a:endParaRPr>
        </a:p>
      </dgm:t>
    </dgm:pt>
    <dgm:pt modelId="{780C2B48-97D0-44EB-AD6E-7173396ED8E2}" type="sibTrans" cxnId="{786AA1A3-1787-41E2-95B2-D1923E4A26E0}">
      <dgm:prSet/>
      <dgm:spPr/>
      <dgm:t>
        <a:bodyPr/>
        <a:lstStyle/>
        <a:p>
          <a:endParaRPr lang="en-GB" sz="900" b="1">
            <a:solidFill>
              <a:schemeClr val="bg1"/>
            </a:solidFill>
            <a:latin typeface="DM Sans" pitchFamily="2" charset="77"/>
          </a:endParaRPr>
        </a:p>
      </dgm:t>
    </dgm:pt>
    <dgm:pt modelId="{D2E82852-115C-4AA7-AEF6-890588171A8B}">
      <dgm:prSet custT="1"/>
      <dgm:spPr/>
      <dgm:t>
        <a:bodyPr/>
        <a:lstStyle/>
        <a:p>
          <a:pPr>
            <a:buFont typeface="Arial" panose="020B0604020202020204" pitchFamily="34" charset="0"/>
            <a:buChar char="•"/>
          </a:pPr>
          <a:r>
            <a:rPr lang="en-GB" sz="900" b="1">
              <a:solidFill>
                <a:schemeClr val="bg1"/>
              </a:solidFill>
              <a:latin typeface="DM Sans" pitchFamily="2" charset="77"/>
            </a:rPr>
            <a:t>Cognition</a:t>
          </a:r>
        </a:p>
      </dgm:t>
    </dgm:pt>
    <dgm:pt modelId="{8AAE2F76-D16A-421C-8751-301D3E0993AC}" type="parTrans" cxnId="{D9685970-2FAC-4530-A895-EA540F46F2AC}">
      <dgm:prSet custT="1"/>
      <dgm:spPr>
        <a:ln>
          <a:noFill/>
        </a:ln>
      </dgm:spPr>
      <dgm:t>
        <a:bodyPr/>
        <a:lstStyle/>
        <a:p>
          <a:endParaRPr lang="en-GB" sz="900" b="1">
            <a:solidFill>
              <a:schemeClr val="bg1"/>
            </a:solidFill>
            <a:latin typeface="DM Sans" pitchFamily="2" charset="77"/>
          </a:endParaRPr>
        </a:p>
      </dgm:t>
    </dgm:pt>
    <dgm:pt modelId="{8E9B0F06-CB8F-4655-BDF9-EA4105ABD826}" type="sibTrans" cxnId="{D9685970-2FAC-4530-A895-EA540F46F2AC}">
      <dgm:prSet/>
      <dgm:spPr/>
      <dgm:t>
        <a:bodyPr/>
        <a:lstStyle/>
        <a:p>
          <a:endParaRPr lang="en-GB" sz="900" b="1">
            <a:solidFill>
              <a:schemeClr val="bg1"/>
            </a:solidFill>
            <a:latin typeface="DM Sans" pitchFamily="2" charset="77"/>
          </a:endParaRPr>
        </a:p>
      </dgm:t>
    </dgm:pt>
    <dgm:pt modelId="{12C28298-385C-46E5-9FB1-CADECAD721A7}">
      <dgm:prSet custT="1"/>
      <dgm:spPr/>
      <dgm:t>
        <a:bodyPr/>
        <a:lstStyle/>
        <a:p>
          <a:r>
            <a:rPr lang="en-GB" sz="900" b="1">
              <a:solidFill>
                <a:schemeClr val="bg1"/>
              </a:solidFill>
              <a:latin typeface="DM Sans" pitchFamily="2" charset="77"/>
            </a:rPr>
            <a:t>Decision making</a:t>
          </a:r>
        </a:p>
      </dgm:t>
    </dgm:pt>
    <dgm:pt modelId="{307A06EB-679C-49DB-9F85-5101860F0E36}" type="parTrans" cxnId="{BAD19491-11E0-48DA-9746-1B38FEECD377}">
      <dgm:prSet custT="1"/>
      <dgm:spPr>
        <a:ln>
          <a:noFill/>
        </a:ln>
      </dgm:spPr>
      <dgm:t>
        <a:bodyPr/>
        <a:lstStyle/>
        <a:p>
          <a:endParaRPr lang="en-GB" sz="900" b="1">
            <a:solidFill>
              <a:schemeClr val="bg1"/>
            </a:solidFill>
            <a:latin typeface="DM Sans" pitchFamily="2" charset="77"/>
          </a:endParaRPr>
        </a:p>
      </dgm:t>
    </dgm:pt>
    <dgm:pt modelId="{BAA7DB16-2FAA-4DF5-A56D-D28FD633C55F}" type="sibTrans" cxnId="{BAD19491-11E0-48DA-9746-1B38FEECD377}">
      <dgm:prSet/>
      <dgm:spPr/>
      <dgm:t>
        <a:bodyPr/>
        <a:lstStyle/>
        <a:p>
          <a:endParaRPr lang="en-GB" sz="900" b="1">
            <a:solidFill>
              <a:schemeClr val="bg1"/>
            </a:solidFill>
            <a:latin typeface="DM Sans" pitchFamily="2" charset="77"/>
          </a:endParaRPr>
        </a:p>
      </dgm:t>
    </dgm:pt>
    <dgm:pt modelId="{19CCBAD8-F6A1-4C68-AFCB-3A354AB66686}" type="pres">
      <dgm:prSet presAssocID="{C31A02C4-332E-4CF1-9CA7-7DA51251334A}" presName="cycle" presStyleCnt="0">
        <dgm:presLayoutVars>
          <dgm:chMax val="1"/>
          <dgm:dir/>
          <dgm:animLvl val="ctr"/>
          <dgm:resizeHandles val="exact"/>
        </dgm:presLayoutVars>
      </dgm:prSet>
      <dgm:spPr/>
    </dgm:pt>
    <dgm:pt modelId="{69A01AB5-B743-4D6F-85AB-D696E969A39A}" type="pres">
      <dgm:prSet presAssocID="{8878E029-E2E4-4DC0-A06A-D8ED5DCC1B37}" presName="centerShape" presStyleLbl="node0" presStyleIdx="0" presStyleCnt="1" custScaleX="176371" custScaleY="176371"/>
      <dgm:spPr/>
    </dgm:pt>
    <dgm:pt modelId="{3433D51D-3419-4050-9B34-5AC1B230A16E}" type="pres">
      <dgm:prSet presAssocID="{9850F9D1-50D9-4EDC-B871-7E553F3F0F2D}" presName="Name9" presStyleLbl="parChTrans1D2" presStyleIdx="0" presStyleCnt="13"/>
      <dgm:spPr/>
    </dgm:pt>
    <dgm:pt modelId="{A2AC2CD4-5CF3-4126-A9F0-EAD3EE591EF4}" type="pres">
      <dgm:prSet presAssocID="{9850F9D1-50D9-4EDC-B871-7E553F3F0F2D}" presName="connTx" presStyleLbl="parChTrans1D2" presStyleIdx="0" presStyleCnt="13"/>
      <dgm:spPr/>
    </dgm:pt>
    <dgm:pt modelId="{10DA6DC9-7309-4E6B-886E-745506138D30}" type="pres">
      <dgm:prSet presAssocID="{7E715B2A-F183-4E8E-8BEF-C01C568D25B8}" presName="node" presStyleLbl="node1" presStyleIdx="0" presStyleCnt="13" custScaleX="154324" custScaleY="154324">
        <dgm:presLayoutVars>
          <dgm:bulletEnabled val="1"/>
        </dgm:presLayoutVars>
      </dgm:prSet>
      <dgm:spPr/>
    </dgm:pt>
    <dgm:pt modelId="{E2091D26-839D-4D55-B219-9725B30B63FA}" type="pres">
      <dgm:prSet presAssocID="{DADB9FA4-F69C-4416-878E-DE8568B2BE2C}" presName="Name9" presStyleLbl="parChTrans1D2" presStyleIdx="1" presStyleCnt="13"/>
      <dgm:spPr/>
    </dgm:pt>
    <dgm:pt modelId="{6BFDEF33-9A59-42A9-934F-79F35677174C}" type="pres">
      <dgm:prSet presAssocID="{DADB9FA4-F69C-4416-878E-DE8568B2BE2C}" presName="connTx" presStyleLbl="parChTrans1D2" presStyleIdx="1" presStyleCnt="13"/>
      <dgm:spPr/>
    </dgm:pt>
    <dgm:pt modelId="{4550605B-116F-4636-9A5F-E21BFA167168}" type="pres">
      <dgm:prSet presAssocID="{9476A824-B684-440A-8083-C05AD39AAB93}" presName="node" presStyleLbl="node1" presStyleIdx="1" presStyleCnt="13" custScaleX="154324" custScaleY="154324" custRadScaleRad="118062" custRadScaleInc="84681">
        <dgm:presLayoutVars>
          <dgm:bulletEnabled val="1"/>
        </dgm:presLayoutVars>
      </dgm:prSet>
      <dgm:spPr/>
    </dgm:pt>
    <dgm:pt modelId="{9570E366-3D65-4B9F-B8A7-1998E06F6FCB}" type="pres">
      <dgm:prSet presAssocID="{C41ED222-99C0-4BF8-AF7A-62EF09C89A7D}" presName="Name9" presStyleLbl="parChTrans1D2" presStyleIdx="2" presStyleCnt="13"/>
      <dgm:spPr/>
    </dgm:pt>
    <dgm:pt modelId="{FCD43EE3-B6CF-4193-A0AA-368C8E34894C}" type="pres">
      <dgm:prSet presAssocID="{C41ED222-99C0-4BF8-AF7A-62EF09C89A7D}" presName="connTx" presStyleLbl="parChTrans1D2" presStyleIdx="2" presStyleCnt="13"/>
      <dgm:spPr/>
    </dgm:pt>
    <dgm:pt modelId="{A4662C06-163B-4CD0-BE52-317508A0C48A}" type="pres">
      <dgm:prSet presAssocID="{A6AF81D9-7644-4CDB-BDC3-45FD7C08C2BD}" presName="node" presStyleLbl="node1" presStyleIdx="2" presStyleCnt="13" custScaleX="154324" custScaleY="154324" custRadScaleRad="157095" custRadScaleInc="73426">
        <dgm:presLayoutVars>
          <dgm:bulletEnabled val="1"/>
        </dgm:presLayoutVars>
      </dgm:prSet>
      <dgm:spPr/>
    </dgm:pt>
    <dgm:pt modelId="{3B2AA502-A741-489C-9133-6927D588988A}" type="pres">
      <dgm:prSet presAssocID="{998B24EA-8CF0-4225-B142-F539D40CA9A0}" presName="Name9" presStyleLbl="parChTrans1D2" presStyleIdx="3" presStyleCnt="13"/>
      <dgm:spPr/>
    </dgm:pt>
    <dgm:pt modelId="{0ECB1AA2-CB8D-4EE8-AE98-1015C06C6B7F}" type="pres">
      <dgm:prSet presAssocID="{998B24EA-8CF0-4225-B142-F539D40CA9A0}" presName="connTx" presStyleLbl="parChTrans1D2" presStyleIdx="3" presStyleCnt="13"/>
      <dgm:spPr/>
    </dgm:pt>
    <dgm:pt modelId="{B59D64EB-8E58-4C2C-AC05-14467607E8CC}" type="pres">
      <dgm:prSet presAssocID="{7D9B86EA-E8A8-4DE5-B8CB-51AA43795A5F}" presName="node" presStyleLbl="node1" presStyleIdx="3" presStyleCnt="13" custScaleX="154324" custScaleY="154324" custRadScaleRad="209713" custRadScaleInc="-473">
        <dgm:presLayoutVars>
          <dgm:bulletEnabled val="1"/>
        </dgm:presLayoutVars>
      </dgm:prSet>
      <dgm:spPr/>
    </dgm:pt>
    <dgm:pt modelId="{B55B752B-872F-4026-96BE-F27E3A7828DB}" type="pres">
      <dgm:prSet presAssocID="{5F5DD596-DE58-49A2-8682-2DB3A49B24D3}" presName="Name9" presStyleLbl="parChTrans1D2" presStyleIdx="4" presStyleCnt="13"/>
      <dgm:spPr/>
    </dgm:pt>
    <dgm:pt modelId="{CA064A58-920E-4EEC-AF1C-7C4ECBD00A38}" type="pres">
      <dgm:prSet presAssocID="{5F5DD596-DE58-49A2-8682-2DB3A49B24D3}" presName="connTx" presStyleLbl="parChTrans1D2" presStyleIdx="4" presStyleCnt="13"/>
      <dgm:spPr/>
    </dgm:pt>
    <dgm:pt modelId="{BFC068DD-935A-45FF-93A2-10B27D4253E5}" type="pres">
      <dgm:prSet presAssocID="{D316E066-A435-41D6-88D4-69EFF0E0DF5E}" presName="node" presStyleLbl="node1" presStyleIdx="4" presStyleCnt="13" custScaleX="154324" custScaleY="154324" custRadScaleRad="204010" custRadScaleInc="-61665">
        <dgm:presLayoutVars>
          <dgm:bulletEnabled val="1"/>
        </dgm:presLayoutVars>
      </dgm:prSet>
      <dgm:spPr/>
    </dgm:pt>
    <dgm:pt modelId="{F3B0AC9F-E7CB-4BF0-8EFB-6C6719A83416}" type="pres">
      <dgm:prSet presAssocID="{EBA2F8C0-5BEB-4BCC-8C46-37704D2C91B1}" presName="Name9" presStyleLbl="parChTrans1D2" presStyleIdx="5" presStyleCnt="13"/>
      <dgm:spPr/>
    </dgm:pt>
    <dgm:pt modelId="{B2451E25-08EC-4F9B-BE49-543540386C06}" type="pres">
      <dgm:prSet presAssocID="{EBA2F8C0-5BEB-4BCC-8C46-37704D2C91B1}" presName="connTx" presStyleLbl="parChTrans1D2" presStyleIdx="5" presStyleCnt="13"/>
      <dgm:spPr/>
    </dgm:pt>
    <dgm:pt modelId="{B478D503-1859-4946-8988-AA080FC41F55}" type="pres">
      <dgm:prSet presAssocID="{50894F01-9EC7-45A5-A62B-46E7D2DCFF50}" presName="node" presStyleLbl="node1" presStyleIdx="5" presStyleCnt="13" custScaleX="154324" custScaleY="154324" custRadScaleRad="152939" custRadScaleInc="-128415">
        <dgm:presLayoutVars>
          <dgm:bulletEnabled val="1"/>
        </dgm:presLayoutVars>
      </dgm:prSet>
      <dgm:spPr/>
    </dgm:pt>
    <dgm:pt modelId="{5B4CF0F5-7818-478F-B0FE-B2ABBA85B6E7}" type="pres">
      <dgm:prSet presAssocID="{CC1CB1C0-E022-4539-B129-EE6D16D9CE67}" presName="Name9" presStyleLbl="parChTrans1D2" presStyleIdx="6" presStyleCnt="13"/>
      <dgm:spPr/>
    </dgm:pt>
    <dgm:pt modelId="{302FC6A7-53BF-42F7-B0FA-4506404916C0}" type="pres">
      <dgm:prSet presAssocID="{CC1CB1C0-E022-4539-B129-EE6D16D9CE67}" presName="connTx" presStyleLbl="parChTrans1D2" presStyleIdx="6" presStyleCnt="13"/>
      <dgm:spPr/>
    </dgm:pt>
    <dgm:pt modelId="{0B5AE1BB-655A-44C3-AF3C-F555B932393C}" type="pres">
      <dgm:prSet presAssocID="{9AC24925-CF1C-47D4-8507-6194161004C8}" presName="node" presStyleLbl="node1" presStyleIdx="6" presStyleCnt="13" custScaleX="154324" custScaleY="154324" custRadScaleRad="107728" custRadScaleInc="-100635">
        <dgm:presLayoutVars>
          <dgm:bulletEnabled val="1"/>
        </dgm:presLayoutVars>
      </dgm:prSet>
      <dgm:spPr/>
    </dgm:pt>
    <dgm:pt modelId="{40075935-B24B-4E7A-8122-096AABF432FB}" type="pres">
      <dgm:prSet presAssocID="{2C1BB9D5-06C3-46C7-A350-16F94D83F059}" presName="Name9" presStyleLbl="parChTrans1D2" presStyleIdx="7" presStyleCnt="13"/>
      <dgm:spPr/>
    </dgm:pt>
    <dgm:pt modelId="{28558603-A79B-4354-A9C6-BE4AD786C227}" type="pres">
      <dgm:prSet presAssocID="{2C1BB9D5-06C3-46C7-A350-16F94D83F059}" presName="connTx" presStyleLbl="parChTrans1D2" presStyleIdx="7" presStyleCnt="13"/>
      <dgm:spPr/>
    </dgm:pt>
    <dgm:pt modelId="{E217175F-6600-45FE-B60B-6AA5A7B1001E}" type="pres">
      <dgm:prSet presAssocID="{ADEF3E1A-79FF-4EDA-B5DE-4F0B63615D44}" presName="node" presStyleLbl="node1" presStyleIdx="7" presStyleCnt="13" custScaleX="154324" custScaleY="154324" custRadScaleRad="111138" custRadScaleInc="123421">
        <dgm:presLayoutVars>
          <dgm:bulletEnabled val="1"/>
        </dgm:presLayoutVars>
      </dgm:prSet>
      <dgm:spPr/>
    </dgm:pt>
    <dgm:pt modelId="{315E38CA-3562-4DFB-B3E6-B4E913543321}" type="pres">
      <dgm:prSet presAssocID="{B8A315BC-B9E4-49FB-BB41-6DB8E37040C9}" presName="Name9" presStyleLbl="parChTrans1D2" presStyleIdx="8" presStyleCnt="13"/>
      <dgm:spPr/>
    </dgm:pt>
    <dgm:pt modelId="{3BE15F42-965C-4744-ADFA-D4843F2DE67D}" type="pres">
      <dgm:prSet presAssocID="{B8A315BC-B9E4-49FB-BB41-6DB8E37040C9}" presName="connTx" presStyleLbl="parChTrans1D2" presStyleIdx="8" presStyleCnt="13"/>
      <dgm:spPr/>
    </dgm:pt>
    <dgm:pt modelId="{CB711405-4311-42D9-A1D4-76CCB85DC959}" type="pres">
      <dgm:prSet presAssocID="{A1908342-ECE1-40F7-A1BE-4BAA0701D18D}" presName="node" presStyleLbl="node1" presStyleIdx="8" presStyleCnt="13" custScaleX="154324" custScaleY="154324" custRadScaleRad="159538" custRadScaleInc="138499">
        <dgm:presLayoutVars>
          <dgm:bulletEnabled val="1"/>
        </dgm:presLayoutVars>
      </dgm:prSet>
      <dgm:spPr/>
    </dgm:pt>
    <dgm:pt modelId="{636BBAB0-9731-4244-8ECC-C888E407FCA4}" type="pres">
      <dgm:prSet presAssocID="{AA98C07B-243C-4373-A392-657BDE50F1A4}" presName="Name9" presStyleLbl="parChTrans1D2" presStyleIdx="9" presStyleCnt="13"/>
      <dgm:spPr/>
    </dgm:pt>
    <dgm:pt modelId="{00CBF59F-76AA-4D8C-B5C5-39366FB7B0DB}" type="pres">
      <dgm:prSet presAssocID="{AA98C07B-243C-4373-A392-657BDE50F1A4}" presName="connTx" presStyleLbl="parChTrans1D2" presStyleIdx="9" presStyleCnt="13"/>
      <dgm:spPr/>
    </dgm:pt>
    <dgm:pt modelId="{ED771B17-D15F-43E8-8399-8E4FE4F37753}" type="pres">
      <dgm:prSet presAssocID="{B38CBBB8-0653-4ED6-AF91-C12AF7C55D0D}" presName="node" presStyleLbl="node1" presStyleIdx="9" presStyleCnt="13" custScaleX="154324" custScaleY="154324" custRadScaleRad="208159" custRadScaleInc="70273">
        <dgm:presLayoutVars>
          <dgm:bulletEnabled val="1"/>
        </dgm:presLayoutVars>
      </dgm:prSet>
      <dgm:spPr/>
    </dgm:pt>
    <dgm:pt modelId="{0FF57BB4-C216-4C47-BB89-C199221ADDCE}" type="pres">
      <dgm:prSet presAssocID="{1F607316-A6C9-4AD5-BE95-ED7412FC48A2}" presName="Name9" presStyleLbl="parChTrans1D2" presStyleIdx="10" presStyleCnt="13"/>
      <dgm:spPr/>
    </dgm:pt>
    <dgm:pt modelId="{674F6BE0-29B8-49EB-9BFC-400D3718D829}" type="pres">
      <dgm:prSet presAssocID="{1F607316-A6C9-4AD5-BE95-ED7412FC48A2}" presName="connTx" presStyleLbl="parChTrans1D2" presStyleIdx="10" presStyleCnt="13"/>
      <dgm:spPr/>
    </dgm:pt>
    <dgm:pt modelId="{BC7750CA-FDC6-415B-8E32-633BF5A2F4C6}" type="pres">
      <dgm:prSet presAssocID="{6A0C26DE-3E85-4EB7-AD52-423164B6CE90}" presName="node" presStyleLbl="node1" presStyleIdx="10" presStyleCnt="13" custScaleX="154324" custScaleY="154324" custRadScaleRad="217290" custRadScaleInc="4266">
        <dgm:presLayoutVars>
          <dgm:bulletEnabled val="1"/>
        </dgm:presLayoutVars>
      </dgm:prSet>
      <dgm:spPr/>
    </dgm:pt>
    <dgm:pt modelId="{8C8427F1-C6B3-47A9-977F-61703417401E}" type="pres">
      <dgm:prSet presAssocID="{8AAE2F76-D16A-421C-8751-301D3E0993AC}" presName="Name9" presStyleLbl="parChTrans1D2" presStyleIdx="11" presStyleCnt="13"/>
      <dgm:spPr/>
    </dgm:pt>
    <dgm:pt modelId="{2252D938-F010-435E-A337-F3EB0B9F62B6}" type="pres">
      <dgm:prSet presAssocID="{8AAE2F76-D16A-421C-8751-301D3E0993AC}" presName="connTx" presStyleLbl="parChTrans1D2" presStyleIdx="11" presStyleCnt="13"/>
      <dgm:spPr/>
    </dgm:pt>
    <dgm:pt modelId="{37557FC4-329C-4BD6-996D-5681B785719E}" type="pres">
      <dgm:prSet presAssocID="{D2E82852-115C-4AA7-AEF6-890588171A8B}" presName="node" presStyleLbl="node1" presStyleIdx="11" presStyleCnt="13" custScaleX="154324" custScaleY="154324" custRadScaleRad="161171" custRadScaleInc="-78172">
        <dgm:presLayoutVars>
          <dgm:bulletEnabled val="1"/>
        </dgm:presLayoutVars>
      </dgm:prSet>
      <dgm:spPr/>
    </dgm:pt>
    <dgm:pt modelId="{2A82C752-F1B7-4EFC-BFA2-1FB553B01EFF}" type="pres">
      <dgm:prSet presAssocID="{307A06EB-679C-49DB-9F85-5101860F0E36}" presName="Name9" presStyleLbl="parChTrans1D2" presStyleIdx="12" presStyleCnt="13"/>
      <dgm:spPr/>
    </dgm:pt>
    <dgm:pt modelId="{5D75CF2E-9303-4C4F-8077-DA852B824220}" type="pres">
      <dgm:prSet presAssocID="{307A06EB-679C-49DB-9F85-5101860F0E36}" presName="connTx" presStyleLbl="parChTrans1D2" presStyleIdx="12" presStyleCnt="13"/>
      <dgm:spPr/>
    </dgm:pt>
    <dgm:pt modelId="{C6B5CD80-8D9C-4F29-B5AA-5316937A80E2}" type="pres">
      <dgm:prSet presAssocID="{12C28298-385C-46E5-9FB1-CADECAD721A7}" presName="node" presStyleLbl="node1" presStyleIdx="12" presStyleCnt="13" custScaleX="154324" custScaleY="154324" custRadScaleRad="118108" custRadScaleInc="-84875">
        <dgm:presLayoutVars>
          <dgm:bulletEnabled val="1"/>
        </dgm:presLayoutVars>
      </dgm:prSet>
      <dgm:spPr/>
    </dgm:pt>
  </dgm:ptLst>
  <dgm:cxnLst>
    <dgm:cxn modelId="{7E235E0C-3165-4D7D-9BE3-67F9046063E1}" srcId="{8878E029-E2E4-4DC0-A06A-D8ED5DCC1B37}" destId="{7E715B2A-F183-4E8E-8BEF-C01C568D25B8}" srcOrd="0" destOrd="0" parTransId="{9850F9D1-50D9-4EDC-B871-7E553F3F0F2D}" sibTransId="{489D0CFE-E235-4021-876C-1E5F2B582C09}"/>
    <dgm:cxn modelId="{DAF4FC12-AB97-4B1D-BC62-866F9DAC2958}" type="presOf" srcId="{EBA2F8C0-5BEB-4BCC-8C46-37704D2C91B1}" destId="{B2451E25-08EC-4F9B-BE49-543540386C06}" srcOrd="1" destOrd="0" presId="urn:microsoft.com/office/officeart/2005/8/layout/radial1"/>
    <dgm:cxn modelId="{3AACC216-52BD-432E-B5BA-2B281DEED93F}" srcId="{8878E029-E2E4-4DC0-A06A-D8ED5DCC1B37}" destId="{9476A824-B684-440A-8083-C05AD39AAB93}" srcOrd="1" destOrd="0" parTransId="{DADB9FA4-F69C-4416-878E-DE8568B2BE2C}" sibTransId="{438BCEF2-9B50-4261-8B7B-4A243B7A78E6}"/>
    <dgm:cxn modelId="{01B18E21-6AF2-42F9-B685-4A4F633D095B}" srcId="{8878E029-E2E4-4DC0-A06A-D8ED5DCC1B37}" destId="{50894F01-9EC7-45A5-A62B-46E7D2DCFF50}" srcOrd="5" destOrd="0" parTransId="{EBA2F8C0-5BEB-4BCC-8C46-37704D2C91B1}" sibTransId="{DA0B3287-5334-405C-BCDC-A22CB78BB95A}"/>
    <dgm:cxn modelId="{84737225-E99E-4768-BCD0-8EF5F4818CE4}" type="presOf" srcId="{9476A824-B684-440A-8083-C05AD39AAB93}" destId="{4550605B-116F-4636-9A5F-E21BFA167168}" srcOrd="0" destOrd="0" presId="urn:microsoft.com/office/officeart/2005/8/layout/radial1"/>
    <dgm:cxn modelId="{B0E8782F-82FE-4AB0-A043-E8D31D833CEA}" type="presOf" srcId="{C41ED222-99C0-4BF8-AF7A-62EF09C89A7D}" destId="{9570E366-3D65-4B9F-B8A7-1998E06F6FCB}" srcOrd="0" destOrd="0" presId="urn:microsoft.com/office/officeart/2005/8/layout/radial1"/>
    <dgm:cxn modelId="{E43A123F-0F3D-4151-9A24-E4380B79E786}" type="presOf" srcId="{D2E82852-115C-4AA7-AEF6-890588171A8B}" destId="{37557FC4-329C-4BD6-996D-5681B785719E}" srcOrd="0" destOrd="0" presId="urn:microsoft.com/office/officeart/2005/8/layout/radial1"/>
    <dgm:cxn modelId="{A3AB6A40-2A00-40C9-BADB-A0CFDBE6D37D}" type="presOf" srcId="{5F5DD596-DE58-49A2-8682-2DB3A49B24D3}" destId="{CA064A58-920E-4EEC-AF1C-7C4ECBD00A38}" srcOrd="1" destOrd="0" presId="urn:microsoft.com/office/officeart/2005/8/layout/radial1"/>
    <dgm:cxn modelId="{7F260143-BD0C-4A3D-9559-97A6B3FF58CD}" type="presOf" srcId="{8AAE2F76-D16A-421C-8751-301D3E0993AC}" destId="{8C8427F1-C6B3-47A9-977F-61703417401E}" srcOrd="0" destOrd="0" presId="urn:microsoft.com/office/officeart/2005/8/layout/radial1"/>
    <dgm:cxn modelId="{D8F9B443-235B-412A-878C-B0167E32D688}" type="presOf" srcId="{DADB9FA4-F69C-4416-878E-DE8568B2BE2C}" destId="{6BFDEF33-9A59-42A9-934F-79F35677174C}" srcOrd="1" destOrd="0" presId="urn:microsoft.com/office/officeart/2005/8/layout/radial1"/>
    <dgm:cxn modelId="{F83ABE49-5F62-40FC-B74B-1B2C57810877}" type="presOf" srcId="{307A06EB-679C-49DB-9F85-5101860F0E36}" destId="{5D75CF2E-9303-4C4F-8077-DA852B824220}" srcOrd="1" destOrd="0" presId="urn:microsoft.com/office/officeart/2005/8/layout/radial1"/>
    <dgm:cxn modelId="{7698374A-AD5A-42CA-88EA-007AF4597011}" type="presOf" srcId="{D316E066-A435-41D6-88D4-69EFF0E0DF5E}" destId="{BFC068DD-935A-45FF-93A2-10B27D4253E5}" srcOrd="0" destOrd="0" presId="urn:microsoft.com/office/officeart/2005/8/layout/radial1"/>
    <dgm:cxn modelId="{632B014D-9533-42C3-BB43-708173FEDE08}" srcId="{8878E029-E2E4-4DC0-A06A-D8ED5DCC1B37}" destId="{D316E066-A435-41D6-88D4-69EFF0E0DF5E}" srcOrd="4" destOrd="0" parTransId="{5F5DD596-DE58-49A2-8682-2DB3A49B24D3}" sibTransId="{743A4F3A-ADEB-438A-B7B3-012EFBF198F9}"/>
    <dgm:cxn modelId="{88501C54-8C76-4BB0-BF6E-2A91D990B401}" type="presOf" srcId="{B8A315BC-B9E4-49FB-BB41-6DB8E37040C9}" destId="{3BE15F42-965C-4744-ADFA-D4843F2DE67D}" srcOrd="1" destOrd="0" presId="urn:microsoft.com/office/officeart/2005/8/layout/radial1"/>
    <dgm:cxn modelId="{44BFE459-AB27-40E8-A197-B3481E713F72}" type="presOf" srcId="{AA98C07B-243C-4373-A392-657BDE50F1A4}" destId="{00CBF59F-76AA-4D8C-B5C5-39366FB7B0DB}" srcOrd="1" destOrd="0" presId="urn:microsoft.com/office/officeart/2005/8/layout/radial1"/>
    <dgm:cxn modelId="{88B0EA5B-0B28-4F95-A982-A4CF8952569C}" type="presOf" srcId="{7D9B86EA-E8A8-4DE5-B8CB-51AA43795A5F}" destId="{B59D64EB-8E58-4C2C-AC05-14467607E8CC}" srcOrd="0" destOrd="0" presId="urn:microsoft.com/office/officeart/2005/8/layout/radial1"/>
    <dgm:cxn modelId="{9480915C-0F57-45A5-AA8B-26ABA2F897AA}" type="presOf" srcId="{50894F01-9EC7-45A5-A62B-46E7D2DCFF50}" destId="{B478D503-1859-4946-8988-AA080FC41F55}" srcOrd="0" destOrd="0" presId="urn:microsoft.com/office/officeart/2005/8/layout/radial1"/>
    <dgm:cxn modelId="{2A1D215E-3934-4755-9199-3F760EAAFC1B}" type="presOf" srcId="{2C1BB9D5-06C3-46C7-A350-16F94D83F059}" destId="{40075935-B24B-4E7A-8122-096AABF432FB}" srcOrd="0" destOrd="0" presId="urn:microsoft.com/office/officeart/2005/8/layout/radial1"/>
    <dgm:cxn modelId="{DCBB146B-7539-44CA-A9C3-DB8AFDED807C}" type="presOf" srcId="{B38CBBB8-0653-4ED6-AF91-C12AF7C55D0D}" destId="{ED771B17-D15F-43E8-8399-8E4FE4F37753}" srcOrd="0" destOrd="0" presId="urn:microsoft.com/office/officeart/2005/8/layout/radial1"/>
    <dgm:cxn modelId="{D9685970-2FAC-4530-A895-EA540F46F2AC}" srcId="{8878E029-E2E4-4DC0-A06A-D8ED5DCC1B37}" destId="{D2E82852-115C-4AA7-AEF6-890588171A8B}" srcOrd="11" destOrd="0" parTransId="{8AAE2F76-D16A-421C-8751-301D3E0993AC}" sibTransId="{8E9B0F06-CB8F-4655-BDF9-EA4105ABD826}"/>
    <dgm:cxn modelId="{1FE72174-3FB1-43A4-B517-62362C6E0A43}" srcId="{8878E029-E2E4-4DC0-A06A-D8ED5DCC1B37}" destId="{B38CBBB8-0653-4ED6-AF91-C12AF7C55D0D}" srcOrd="9" destOrd="0" parTransId="{AA98C07B-243C-4373-A392-657BDE50F1A4}" sibTransId="{FA566D37-7919-45ED-8C26-9AD612942327}"/>
    <dgm:cxn modelId="{6B8EEC77-1AEB-48F7-9829-6EA16CA74917}" type="presOf" srcId="{9850F9D1-50D9-4EDC-B871-7E553F3F0F2D}" destId="{A2AC2CD4-5CF3-4126-A9F0-EAD3EE591EF4}" srcOrd="1" destOrd="0" presId="urn:microsoft.com/office/officeart/2005/8/layout/radial1"/>
    <dgm:cxn modelId="{9D0D8D7A-934B-4BC4-B658-1A83217F6158}" type="presOf" srcId="{12C28298-385C-46E5-9FB1-CADECAD721A7}" destId="{C6B5CD80-8D9C-4F29-B5AA-5316937A80E2}" srcOrd="0" destOrd="0" presId="urn:microsoft.com/office/officeart/2005/8/layout/radial1"/>
    <dgm:cxn modelId="{F2898080-43E9-4509-9F8B-D7AFE0ED31F1}" type="presOf" srcId="{7E715B2A-F183-4E8E-8BEF-C01C568D25B8}" destId="{10DA6DC9-7309-4E6B-886E-745506138D30}" srcOrd="0" destOrd="0" presId="urn:microsoft.com/office/officeart/2005/8/layout/radial1"/>
    <dgm:cxn modelId="{57BD818C-C489-40EC-80DD-97335205D4C1}" type="presOf" srcId="{A1908342-ECE1-40F7-A1BE-4BAA0701D18D}" destId="{CB711405-4311-42D9-A1D4-76CCB85DC959}" srcOrd="0" destOrd="0" presId="urn:microsoft.com/office/officeart/2005/8/layout/radial1"/>
    <dgm:cxn modelId="{6FEA9590-329B-4DDD-8BAA-426D7AE5ABC0}" srcId="{8878E029-E2E4-4DC0-A06A-D8ED5DCC1B37}" destId="{9AC24925-CF1C-47D4-8507-6194161004C8}" srcOrd="6" destOrd="0" parTransId="{CC1CB1C0-E022-4539-B129-EE6D16D9CE67}" sibTransId="{CEE4BA9D-B776-4AA7-A6C3-46E4FBBDC60A}"/>
    <dgm:cxn modelId="{BAD19491-11E0-48DA-9746-1B38FEECD377}" srcId="{8878E029-E2E4-4DC0-A06A-D8ED5DCC1B37}" destId="{12C28298-385C-46E5-9FB1-CADECAD721A7}" srcOrd="12" destOrd="0" parTransId="{307A06EB-679C-49DB-9F85-5101860F0E36}" sibTransId="{BAA7DB16-2FAA-4DF5-A56D-D28FD633C55F}"/>
    <dgm:cxn modelId="{ACE04197-89B5-48E1-A7CD-2E8B4D7B4A69}" type="presOf" srcId="{1F607316-A6C9-4AD5-BE95-ED7412FC48A2}" destId="{674F6BE0-29B8-49EB-9BFC-400D3718D829}" srcOrd="1" destOrd="0" presId="urn:microsoft.com/office/officeart/2005/8/layout/radial1"/>
    <dgm:cxn modelId="{08C1B598-7A8E-465E-9BB7-961F8A5FED20}" type="presOf" srcId="{8878E029-E2E4-4DC0-A06A-D8ED5DCC1B37}" destId="{69A01AB5-B743-4D6F-85AB-D696E969A39A}" srcOrd="0" destOrd="0" presId="urn:microsoft.com/office/officeart/2005/8/layout/radial1"/>
    <dgm:cxn modelId="{0F2EA19A-EE6B-4C24-A670-ECDECFEFFA0A}" type="presOf" srcId="{DADB9FA4-F69C-4416-878E-DE8568B2BE2C}" destId="{E2091D26-839D-4D55-B219-9725B30B63FA}" srcOrd="0" destOrd="0" presId="urn:microsoft.com/office/officeart/2005/8/layout/radial1"/>
    <dgm:cxn modelId="{D42EC39E-013F-4192-BAB0-479F51D038F6}" type="presOf" srcId="{ADEF3E1A-79FF-4EDA-B5DE-4F0B63615D44}" destId="{E217175F-6600-45FE-B60B-6AA5A7B1001E}" srcOrd="0" destOrd="0" presId="urn:microsoft.com/office/officeart/2005/8/layout/radial1"/>
    <dgm:cxn modelId="{0C287FA2-EA56-431B-916E-745795760F6A}" type="presOf" srcId="{307A06EB-679C-49DB-9F85-5101860F0E36}" destId="{2A82C752-F1B7-4EFC-BFA2-1FB553B01EFF}" srcOrd="0" destOrd="0" presId="urn:microsoft.com/office/officeart/2005/8/layout/radial1"/>
    <dgm:cxn modelId="{786AA1A3-1787-41E2-95B2-D1923E4A26E0}" srcId="{8878E029-E2E4-4DC0-A06A-D8ED5DCC1B37}" destId="{6A0C26DE-3E85-4EB7-AD52-423164B6CE90}" srcOrd="10" destOrd="0" parTransId="{1F607316-A6C9-4AD5-BE95-ED7412FC48A2}" sibTransId="{780C2B48-97D0-44EB-AD6E-7173396ED8E2}"/>
    <dgm:cxn modelId="{F0AADBA3-E790-4D82-88C4-A9BA13116457}" srcId="{C31A02C4-332E-4CF1-9CA7-7DA51251334A}" destId="{8878E029-E2E4-4DC0-A06A-D8ED5DCC1B37}" srcOrd="0" destOrd="0" parTransId="{7FBA500A-8307-457E-B4B4-922D07574248}" sibTransId="{12D989E5-7356-4478-84C1-236C1582D2A1}"/>
    <dgm:cxn modelId="{DFE88CAD-AD18-496B-A70F-B45670A3FA82}" srcId="{8878E029-E2E4-4DC0-A06A-D8ED5DCC1B37}" destId="{A6AF81D9-7644-4CDB-BDC3-45FD7C08C2BD}" srcOrd="2" destOrd="0" parTransId="{C41ED222-99C0-4BF8-AF7A-62EF09C89A7D}" sibTransId="{2A2064B2-5C42-4F74-BBC1-0171B77F5BA6}"/>
    <dgm:cxn modelId="{753C8FB1-6663-4DA6-9806-A87108084989}" type="presOf" srcId="{1F607316-A6C9-4AD5-BE95-ED7412FC48A2}" destId="{0FF57BB4-C216-4C47-BB89-C199221ADDCE}" srcOrd="0" destOrd="0" presId="urn:microsoft.com/office/officeart/2005/8/layout/radial1"/>
    <dgm:cxn modelId="{2DC8A6B1-50F6-461F-A4FB-743226AAEDC8}" srcId="{8878E029-E2E4-4DC0-A06A-D8ED5DCC1B37}" destId="{7D9B86EA-E8A8-4DE5-B8CB-51AA43795A5F}" srcOrd="3" destOrd="0" parTransId="{998B24EA-8CF0-4225-B142-F539D40CA9A0}" sibTransId="{18BE88B0-2C34-4626-B33C-CE4B4EA9BB7D}"/>
    <dgm:cxn modelId="{56EC33B4-396B-49AB-893C-038F35F11273}" type="presOf" srcId="{B8A315BC-B9E4-49FB-BB41-6DB8E37040C9}" destId="{315E38CA-3562-4DFB-B3E6-B4E913543321}" srcOrd="0" destOrd="0" presId="urn:microsoft.com/office/officeart/2005/8/layout/radial1"/>
    <dgm:cxn modelId="{0CF069B5-A844-4EA3-8B56-CFF514E9B6D8}" srcId="{8878E029-E2E4-4DC0-A06A-D8ED5DCC1B37}" destId="{ADEF3E1A-79FF-4EDA-B5DE-4F0B63615D44}" srcOrd="7" destOrd="0" parTransId="{2C1BB9D5-06C3-46C7-A350-16F94D83F059}" sibTransId="{5006EAF1-5F8C-4E29-9717-B9F8215A622B}"/>
    <dgm:cxn modelId="{45628AB6-16BA-4913-99CA-49774386C43A}" type="presOf" srcId="{8AAE2F76-D16A-421C-8751-301D3E0993AC}" destId="{2252D938-F010-435E-A337-F3EB0B9F62B6}" srcOrd="1" destOrd="0" presId="urn:microsoft.com/office/officeart/2005/8/layout/radial1"/>
    <dgm:cxn modelId="{76AD26B7-BF1D-471F-9BA2-F8423E60F518}" type="presOf" srcId="{998B24EA-8CF0-4225-B142-F539D40CA9A0}" destId="{3B2AA502-A741-489C-9133-6927D588988A}" srcOrd="0" destOrd="0" presId="urn:microsoft.com/office/officeart/2005/8/layout/radial1"/>
    <dgm:cxn modelId="{E45AEDBC-D9A7-488A-A44E-4CFE648F2A0B}" type="presOf" srcId="{5F5DD596-DE58-49A2-8682-2DB3A49B24D3}" destId="{B55B752B-872F-4026-96BE-F27E3A7828DB}" srcOrd="0" destOrd="0" presId="urn:microsoft.com/office/officeart/2005/8/layout/radial1"/>
    <dgm:cxn modelId="{6EFDCEBD-94E6-4380-8149-9B59658C49CE}" srcId="{8878E029-E2E4-4DC0-A06A-D8ED5DCC1B37}" destId="{A1908342-ECE1-40F7-A1BE-4BAA0701D18D}" srcOrd="8" destOrd="0" parTransId="{B8A315BC-B9E4-49FB-BB41-6DB8E37040C9}" sibTransId="{BC4F92E4-8E53-48F2-8ACC-1097EB6DA103}"/>
    <dgm:cxn modelId="{F5E48EC5-FCB7-4427-9582-B7B180482F06}" type="presOf" srcId="{EBA2F8C0-5BEB-4BCC-8C46-37704D2C91B1}" destId="{F3B0AC9F-E7CB-4BF0-8EFB-6C6719A83416}" srcOrd="0" destOrd="0" presId="urn:microsoft.com/office/officeart/2005/8/layout/radial1"/>
    <dgm:cxn modelId="{52B451C6-F410-45CB-9508-2584C9C1A4B6}" type="presOf" srcId="{998B24EA-8CF0-4225-B142-F539D40CA9A0}" destId="{0ECB1AA2-CB8D-4EE8-AE98-1015C06C6B7F}" srcOrd="1" destOrd="0" presId="urn:microsoft.com/office/officeart/2005/8/layout/radial1"/>
    <dgm:cxn modelId="{B62CCCC6-8E1D-410C-A737-50F10FC976B4}" type="presOf" srcId="{A6AF81D9-7644-4CDB-BDC3-45FD7C08C2BD}" destId="{A4662C06-163B-4CD0-BE52-317508A0C48A}" srcOrd="0" destOrd="0" presId="urn:microsoft.com/office/officeart/2005/8/layout/radial1"/>
    <dgm:cxn modelId="{D774FECA-110D-455B-9F16-57D654690773}" type="presOf" srcId="{CC1CB1C0-E022-4539-B129-EE6D16D9CE67}" destId="{302FC6A7-53BF-42F7-B0FA-4506404916C0}" srcOrd="1" destOrd="0" presId="urn:microsoft.com/office/officeart/2005/8/layout/radial1"/>
    <dgm:cxn modelId="{2CA906CD-7540-4EBF-A80C-E217CD675D56}" type="presOf" srcId="{AA98C07B-243C-4373-A392-657BDE50F1A4}" destId="{636BBAB0-9731-4244-8ECC-C888E407FCA4}" srcOrd="0" destOrd="0" presId="urn:microsoft.com/office/officeart/2005/8/layout/radial1"/>
    <dgm:cxn modelId="{081E54CF-D82F-47D7-A977-AA7D73105746}" type="presOf" srcId="{CC1CB1C0-E022-4539-B129-EE6D16D9CE67}" destId="{5B4CF0F5-7818-478F-B0FE-B2ABBA85B6E7}" srcOrd="0" destOrd="0" presId="urn:microsoft.com/office/officeart/2005/8/layout/radial1"/>
    <dgm:cxn modelId="{087F22DA-9B6F-45B3-BC89-B98CA2289A02}" type="presOf" srcId="{2C1BB9D5-06C3-46C7-A350-16F94D83F059}" destId="{28558603-A79B-4354-A9C6-BE4AD786C227}" srcOrd="1" destOrd="0" presId="urn:microsoft.com/office/officeart/2005/8/layout/radial1"/>
    <dgm:cxn modelId="{415FDDDC-CC1B-49C7-8BF4-DF331EFC2AD1}" type="presOf" srcId="{C41ED222-99C0-4BF8-AF7A-62EF09C89A7D}" destId="{FCD43EE3-B6CF-4193-A0AA-368C8E34894C}" srcOrd="1" destOrd="0" presId="urn:microsoft.com/office/officeart/2005/8/layout/radial1"/>
    <dgm:cxn modelId="{F669B5DD-E440-4302-ADFC-3C3AC9F73A9B}" type="presOf" srcId="{9AC24925-CF1C-47D4-8507-6194161004C8}" destId="{0B5AE1BB-655A-44C3-AF3C-F555B932393C}" srcOrd="0" destOrd="0" presId="urn:microsoft.com/office/officeart/2005/8/layout/radial1"/>
    <dgm:cxn modelId="{95B385ED-D831-44D3-B3D8-09BC4733A26E}" type="presOf" srcId="{9850F9D1-50D9-4EDC-B871-7E553F3F0F2D}" destId="{3433D51D-3419-4050-9B34-5AC1B230A16E}" srcOrd="0" destOrd="0" presId="urn:microsoft.com/office/officeart/2005/8/layout/radial1"/>
    <dgm:cxn modelId="{68BFDCEE-824D-430E-975D-55A019EE6446}" type="presOf" srcId="{6A0C26DE-3E85-4EB7-AD52-423164B6CE90}" destId="{BC7750CA-FDC6-415B-8E32-633BF5A2F4C6}" srcOrd="0" destOrd="0" presId="urn:microsoft.com/office/officeart/2005/8/layout/radial1"/>
    <dgm:cxn modelId="{B0AB6FF9-0779-4AA1-A58F-FC93C6A26F59}" type="presOf" srcId="{C31A02C4-332E-4CF1-9CA7-7DA51251334A}" destId="{19CCBAD8-F6A1-4C68-AFCB-3A354AB66686}" srcOrd="0" destOrd="0" presId="urn:microsoft.com/office/officeart/2005/8/layout/radial1"/>
    <dgm:cxn modelId="{CE4F7D6A-72A1-44C2-A137-FCA6D406F1E0}" type="presParOf" srcId="{19CCBAD8-F6A1-4C68-AFCB-3A354AB66686}" destId="{69A01AB5-B743-4D6F-85AB-D696E969A39A}" srcOrd="0" destOrd="0" presId="urn:microsoft.com/office/officeart/2005/8/layout/radial1"/>
    <dgm:cxn modelId="{586197E8-A497-438A-8779-95470105CDFF}" type="presParOf" srcId="{19CCBAD8-F6A1-4C68-AFCB-3A354AB66686}" destId="{3433D51D-3419-4050-9B34-5AC1B230A16E}" srcOrd="1" destOrd="0" presId="urn:microsoft.com/office/officeart/2005/8/layout/radial1"/>
    <dgm:cxn modelId="{089EDBB9-11AD-4C68-9A9E-33283961AD31}" type="presParOf" srcId="{3433D51D-3419-4050-9B34-5AC1B230A16E}" destId="{A2AC2CD4-5CF3-4126-A9F0-EAD3EE591EF4}" srcOrd="0" destOrd="0" presId="urn:microsoft.com/office/officeart/2005/8/layout/radial1"/>
    <dgm:cxn modelId="{7BA7233F-1228-40E0-8EC4-0AA3C9FCAC45}" type="presParOf" srcId="{19CCBAD8-F6A1-4C68-AFCB-3A354AB66686}" destId="{10DA6DC9-7309-4E6B-886E-745506138D30}" srcOrd="2" destOrd="0" presId="urn:microsoft.com/office/officeart/2005/8/layout/radial1"/>
    <dgm:cxn modelId="{16ED1876-75AF-4904-83F5-5172B2C091A0}" type="presParOf" srcId="{19CCBAD8-F6A1-4C68-AFCB-3A354AB66686}" destId="{E2091D26-839D-4D55-B219-9725B30B63FA}" srcOrd="3" destOrd="0" presId="urn:microsoft.com/office/officeart/2005/8/layout/radial1"/>
    <dgm:cxn modelId="{ED12F703-03B1-49F2-992D-BBACC7F464CE}" type="presParOf" srcId="{E2091D26-839D-4D55-B219-9725B30B63FA}" destId="{6BFDEF33-9A59-42A9-934F-79F35677174C}" srcOrd="0" destOrd="0" presId="urn:microsoft.com/office/officeart/2005/8/layout/radial1"/>
    <dgm:cxn modelId="{6338590D-2B22-4E3E-8D5C-B125A00A3FE1}" type="presParOf" srcId="{19CCBAD8-F6A1-4C68-AFCB-3A354AB66686}" destId="{4550605B-116F-4636-9A5F-E21BFA167168}" srcOrd="4" destOrd="0" presId="urn:microsoft.com/office/officeart/2005/8/layout/radial1"/>
    <dgm:cxn modelId="{EB8E2304-2B67-4681-9E92-5B2A4AC5574F}" type="presParOf" srcId="{19CCBAD8-F6A1-4C68-AFCB-3A354AB66686}" destId="{9570E366-3D65-4B9F-B8A7-1998E06F6FCB}" srcOrd="5" destOrd="0" presId="urn:microsoft.com/office/officeart/2005/8/layout/radial1"/>
    <dgm:cxn modelId="{04BC0111-A5A2-4720-8AC1-238B1C37E9F1}" type="presParOf" srcId="{9570E366-3D65-4B9F-B8A7-1998E06F6FCB}" destId="{FCD43EE3-B6CF-4193-A0AA-368C8E34894C}" srcOrd="0" destOrd="0" presId="urn:microsoft.com/office/officeart/2005/8/layout/radial1"/>
    <dgm:cxn modelId="{548B206D-5EE2-4912-9ED6-B5D42A7A3D53}" type="presParOf" srcId="{19CCBAD8-F6A1-4C68-AFCB-3A354AB66686}" destId="{A4662C06-163B-4CD0-BE52-317508A0C48A}" srcOrd="6" destOrd="0" presId="urn:microsoft.com/office/officeart/2005/8/layout/radial1"/>
    <dgm:cxn modelId="{B46836E4-8785-4988-AACF-5601F6AC7EA3}" type="presParOf" srcId="{19CCBAD8-F6A1-4C68-AFCB-3A354AB66686}" destId="{3B2AA502-A741-489C-9133-6927D588988A}" srcOrd="7" destOrd="0" presId="urn:microsoft.com/office/officeart/2005/8/layout/radial1"/>
    <dgm:cxn modelId="{DA858D26-727B-4AF4-ABF8-51B352888B66}" type="presParOf" srcId="{3B2AA502-A741-489C-9133-6927D588988A}" destId="{0ECB1AA2-CB8D-4EE8-AE98-1015C06C6B7F}" srcOrd="0" destOrd="0" presId="urn:microsoft.com/office/officeart/2005/8/layout/radial1"/>
    <dgm:cxn modelId="{307EAB53-048A-4005-B70B-3E339FA9CDAF}" type="presParOf" srcId="{19CCBAD8-F6A1-4C68-AFCB-3A354AB66686}" destId="{B59D64EB-8E58-4C2C-AC05-14467607E8CC}" srcOrd="8" destOrd="0" presId="urn:microsoft.com/office/officeart/2005/8/layout/radial1"/>
    <dgm:cxn modelId="{0C690915-5151-46BA-9950-6BFC38FF5641}" type="presParOf" srcId="{19CCBAD8-F6A1-4C68-AFCB-3A354AB66686}" destId="{B55B752B-872F-4026-96BE-F27E3A7828DB}" srcOrd="9" destOrd="0" presId="urn:microsoft.com/office/officeart/2005/8/layout/radial1"/>
    <dgm:cxn modelId="{58844460-01BB-43B4-B00A-82E03DF0D771}" type="presParOf" srcId="{B55B752B-872F-4026-96BE-F27E3A7828DB}" destId="{CA064A58-920E-4EEC-AF1C-7C4ECBD00A38}" srcOrd="0" destOrd="0" presId="urn:microsoft.com/office/officeart/2005/8/layout/radial1"/>
    <dgm:cxn modelId="{301A1F8F-F9DA-4CCF-A5EF-0C062F4F3AF7}" type="presParOf" srcId="{19CCBAD8-F6A1-4C68-AFCB-3A354AB66686}" destId="{BFC068DD-935A-45FF-93A2-10B27D4253E5}" srcOrd="10" destOrd="0" presId="urn:microsoft.com/office/officeart/2005/8/layout/radial1"/>
    <dgm:cxn modelId="{7D905EFA-1A60-4868-9A8B-0D20208E841B}" type="presParOf" srcId="{19CCBAD8-F6A1-4C68-AFCB-3A354AB66686}" destId="{F3B0AC9F-E7CB-4BF0-8EFB-6C6719A83416}" srcOrd="11" destOrd="0" presId="urn:microsoft.com/office/officeart/2005/8/layout/radial1"/>
    <dgm:cxn modelId="{B4F9099A-CB01-49BA-88F5-4258178388E8}" type="presParOf" srcId="{F3B0AC9F-E7CB-4BF0-8EFB-6C6719A83416}" destId="{B2451E25-08EC-4F9B-BE49-543540386C06}" srcOrd="0" destOrd="0" presId="urn:microsoft.com/office/officeart/2005/8/layout/radial1"/>
    <dgm:cxn modelId="{CF2BAF62-762E-44A9-A289-83BB2AB1FAE5}" type="presParOf" srcId="{19CCBAD8-F6A1-4C68-AFCB-3A354AB66686}" destId="{B478D503-1859-4946-8988-AA080FC41F55}" srcOrd="12" destOrd="0" presId="urn:microsoft.com/office/officeart/2005/8/layout/radial1"/>
    <dgm:cxn modelId="{9CB72209-9080-4C47-A63E-D650A22E94EE}" type="presParOf" srcId="{19CCBAD8-F6A1-4C68-AFCB-3A354AB66686}" destId="{5B4CF0F5-7818-478F-B0FE-B2ABBA85B6E7}" srcOrd="13" destOrd="0" presId="urn:microsoft.com/office/officeart/2005/8/layout/radial1"/>
    <dgm:cxn modelId="{A24532A5-6FE9-488B-AD2E-B7E55EE5052D}" type="presParOf" srcId="{5B4CF0F5-7818-478F-B0FE-B2ABBA85B6E7}" destId="{302FC6A7-53BF-42F7-B0FA-4506404916C0}" srcOrd="0" destOrd="0" presId="urn:microsoft.com/office/officeart/2005/8/layout/radial1"/>
    <dgm:cxn modelId="{CC1AE014-C932-4FBD-89E3-84CB460BB49F}" type="presParOf" srcId="{19CCBAD8-F6A1-4C68-AFCB-3A354AB66686}" destId="{0B5AE1BB-655A-44C3-AF3C-F555B932393C}" srcOrd="14" destOrd="0" presId="urn:microsoft.com/office/officeart/2005/8/layout/radial1"/>
    <dgm:cxn modelId="{D2DA1CA2-837B-4F8B-AA69-CFC61AA8827F}" type="presParOf" srcId="{19CCBAD8-F6A1-4C68-AFCB-3A354AB66686}" destId="{40075935-B24B-4E7A-8122-096AABF432FB}" srcOrd="15" destOrd="0" presId="urn:microsoft.com/office/officeart/2005/8/layout/radial1"/>
    <dgm:cxn modelId="{834BCDDE-6ADF-4EB6-ABA3-C8A9D286B1FF}" type="presParOf" srcId="{40075935-B24B-4E7A-8122-096AABF432FB}" destId="{28558603-A79B-4354-A9C6-BE4AD786C227}" srcOrd="0" destOrd="0" presId="urn:microsoft.com/office/officeart/2005/8/layout/radial1"/>
    <dgm:cxn modelId="{0E5A13ED-6866-4682-8B7B-5867A31B2E94}" type="presParOf" srcId="{19CCBAD8-F6A1-4C68-AFCB-3A354AB66686}" destId="{E217175F-6600-45FE-B60B-6AA5A7B1001E}" srcOrd="16" destOrd="0" presId="urn:microsoft.com/office/officeart/2005/8/layout/radial1"/>
    <dgm:cxn modelId="{06B3E1F8-E776-48D5-A4EC-702EA3140626}" type="presParOf" srcId="{19CCBAD8-F6A1-4C68-AFCB-3A354AB66686}" destId="{315E38CA-3562-4DFB-B3E6-B4E913543321}" srcOrd="17" destOrd="0" presId="urn:microsoft.com/office/officeart/2005/8/layout/radial1"/>
    <dgm:cxn modelId="{AF3830A4-8B16-485A-B38A-D3A758ECD095}" type="presParOf" srcId="{315E38CA-3562-4DFB-B3E6-B4E913543321}" destId="{3BE15F42-965C-4744-ADFA-D4843F2DE67D}" srcOrd="0" destOrd="0" presId="urn:microsoft.com/office/officeart/2005/8/layout/radial1"/>
    <dgm:cxn modelId="{B1BD5BD8-3A7E-4BD4-A733-A6A518ECA2FF}" type="presParOf" srcId="{19CCBAD8-F6A1-4C68-AFCB-3A354AB66686}" destId="{CB711405-4311-42D9-A1D4-76CCB85DC959}" srcOrd="18" destOrd="0" presId="urn:microsoft.com/office/officeart/2005/8/layout/radial1"/>
    <dgm:cxn modelId="{B71FE452-457C-40D9-AD41-6FF8A170110C}" type="presParOf" srcId="{19CCBAD8-F6A1-4C68-AFCB-3A354AB66686}" destId="{636BBAB0-9731-4244-8ECC-C888E407FCA4}" srcOrd="19" destOrd="0" presId="urn:microsoft.com/office/officeart/2005/8/layout/radial1"/>
    <dgm:cxn modelId="{8A588EB7-FCC3-45D3-80A1-4372FE45CC28}" type="presParOf" srcId="{636BBAB0-9731-4244-8ECC-C888E407FCA4}" destId="{00CBF59F-76AA-4D8C-B5C5-39366FB7B0DB}" srcOrd="0" destOrd="0" presId="urn:microsoft.com/office/officeart/2005/8/layout/radial1"/>
    <dgm:cxn modelId="{5D81A6AE-161F-4D7E-85D4-ACF7DEFD583F}" type="presParOf" srcId="{19CCBAD8-F6A1-4C68-AFCB-3A354AB66686}" destId="{ED771B17-D15F-43E8-8399-8E4FE4F37753}" srcOrd="20" destOrd="0" presId="urn:microsoft.com/office/officeart/2005/8/layout/radial1"/>
    <dgm:cxn modelId="{04778CDC-6D35-468E-BC40-8D790ABF2D60}" type="presParOf" srcId="{19CCBAD8-F6A1-4C68-AFCB-3A354AB66686}" destId="{0FF57BB4-C216-4C47-BB89-C199221ADDCE}" srcOrd="21" destOrd="0" presId="urn:microsoft.com/office/officeart/2005/8/layout/radial1"/>
    <dgm:cxn modelId="{5DB33369-B3CD-4955-9687-32B482FFBDA8}" type="presParOf" srcId="{0FF57BB4-C216-4C47-BB89-C199221ADDCE}" destId="{674F6BE0-29B8-49EB-9BFC-400D3718D829}" srcOrd="0" destOrd="0" presId="urn:microsoft.com/office/officeart/2005/8/layout/radial1"/>
    <dgm:cxn modelId="{0CA5CD4B-81D5-4520-81A2-EE40877C48C5}" type="presParOf" srcId="{19CCBAD8-F6A1-4C68-AFCB-3A354AB66686}" destId="{BC7750CA-FDC6-415B-8E32-633BF5A2F4C6}" srcOrd="22" destOrd="0" presId="urn:microsoft.com/office/officeart/2005/8/layout/radial1"/>
    <dgm:cxn modelId="{ED0E4AD5-8BB0-4C76-B454-468AA268CC09}" type="presParOf" srcId="{19CCBAD8-F6A1-4C68-AFCB-3A354AB66686}" destId="{8C8427F1-C6B3-47A9-977F-61703417401E}" srcOrd="23" destOrd="0" presId="urn:microsoft.com/office/officeart/2005/8/layout/radial1"/>
    <dgm:cxn modelId="{67D5D2AE-D133-46F4-A6A4-86B5ECD6ADB1}" type="presParOf" srcId="{8C8427F1-C6B3-47A9-977F-61703417401E}" destId="{2252D938-F010-435E-A337-F3EB0B9F62B6}" srcOrd="0" destOrd="0" presId="urn:microsoft.com/office/officeart/2005/8/layout/radial1"/>
    <dgm:cxn modelId="{9A9178A9-6985-4853-A27A-620CE349969E}" type="presParOf" srcId="{19CCBAD8-F6A1-4C68-AFCB-3A354AB66686}" destId="{37557FC4-329C-4BD6-996D-5681B785719E}" srcOrd="24" destOrd="0" presId="urn:microsoft.com/office/officeart/2005/8/layout/radial1"/>
    <dgm:cxn modelId="{9B23D3C1-AC36-4C8A-8AE1-E7CDACBA3A6B}" type="presParOf" srcId="{19CCBAD8-F6A1-4C68-AFCB-3A354AB66686}" destId="{2A82C752-F1B7-4EFC-BFA2-1FB553B01EFF}" srcOrd="25" destOrd="0" presId="urn:microsoft.com/office/officeart/2005/8/layout/radial1"/>
    <dgm:cxn modelId="{2A550AAB-77AC-493C-A5E3-07C5EBDCB805}" type="presParOf" srcId="{2A82C752-F1B7-4EFC-BFA2-1FB553B01EFF}" destId="{5D75CF2E-9303-4C4F-8077-DA852B824220}" srcOrd="0" destOrd="0" presId="urn:microsoft.com/office/officeart/2005/8/layout/radial1"/>
    <dgm:cxn modelId="{36FFB5D0-2B97-4AA8-8DEF-BE847E885A32}" type="presParOf" srcId="{19CCBAD8-F6A1-4C68-AFCB-3A354AB66686}" destId="{C6B5CD80-8D9C-4F29-B5AA-5316937A80E2}" srcOrd="26" destOrd="0" presId="urn:microsoft.com/office/officeart/2005/8/layout/radia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31A02C4-332E-4CF1-9CA7-7DA51251334A}"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GB"/>
        </a:p>
      </dgm:t>
    </dgm:pt>
    <dgm:pt modelId="{8878E029-E2E4-4DC0-A06A-D8ED5DCC1B37}">
      <dgm:prSet custT="1"/>
      <dgm:spPr>
        <a:solidFill>
          <a:schemeClr val="accent5"/>
        </a:solidFill>
      </dgm:spPr>
      <dgm:t>
        <a:bodyPr/>
        <a:lstStyle/>
        <a:p>
          <a:r>
            <a:rPr lang="en-GB" sz="900" b="1">
              <a:solidFill>
                <a:schemeClr val="bg1"/>
              </a:solidFill>
              <a:latin typeface="DM Sans" pitchFamily="2" charset="77"/>
            </a:rPr>
            <a:t>Cognitive biases and human factors</a:t>
          </a:r>
        </a:p>
      </dgm:t>
    </dgm:pt>
    <dgm:pt modelId="{7FBA500A-8307-457E-B4B4-922D07574248}" type="parTrans" cxnId="{F0AADBA3-E790-4D82-88C4-A9BA13116457}">
      <dgm:prSet/>
      <dgm:spPr/>
      <dgm:t>
        <a:bodyPr/>
        <a:lstStyle/>
        <a:p>
          <a:endParaRPr lang="en-GB" sz="900" b="1">
            <a:solidFill>
              <a:schemeClr val="bg1"/>
            </a:solidFill>
            <a:latin typeface="DM Sans" pitchFamily="2" charset="77"/>
          </a:endParaRPr>
        </a:p>
      </dgm:t>
    </dgm:pt>
    <dgm:pt modelId="{12D989E5-7356-4478-84C1-236C1582D2A1}" type="sibTrans" cxnId="{F0AADBA3-E790-4D82-88C4-A9BA13116457}">
      <dgm:prSet/>
      <dgm:spPr/>
      <dgm:t>
        <a:bodyPr/>
        <a:lstStyle/>
        <a:p>
          <a:endParaRPr lang="en-GB" sz="900" b="1">
            <a:solidFill>
              <a:schemeClr val="bg1"/>
            </a:solidFill>
            <a:latin typeface="DM Sans" pitchFamily="2" charset="77"/>
          </a:endParaRPr>
        </a:p>
      </dgm:t>
    </dgm:pt>
    <dgm:pt modelId="{7E715B2A-F183-4E8E-8BEF-C01C568D25B8}">
      <dgm:prSet custT="1"/>
      <dgm:spPr>
        <a:solidFill>
          <a:schemeClr val="bg2"/>
        </a:solidFill>
      </dgm:spPr>
      <dgm:t>
        <a:bodyPr/>
        <a:lstStyle/>
        <a:p>
          <a:r>
            <a:rPr lang="en-GB" sz="900" b="1" i="0">
              <a:solidFill>
                <a:schemeClr val="bg1"/>
              </a:solidFill>
              <a:latin typeface="DM Sans" pitchFamily="2" charset="77"/>
            </a:rPr>
            <a:t>Leadership </a:t>
          </a:r>
          <a:endParaRPr lang="en-GB" sz="900" b="1">
            <a:solidFill>
              <a:schemeClr val="bg1"/>
            </a:solidFill>
            <a:latin typeface="DM Sans" pitchFamily="2" charset="77"/>
          </a:endParaRPr>
        </a:p>
      </dgm:t>
    </dgm:pt>
    <dgm:pt modelId="{9850F9D1-50D9-4EDC-B871-7E553F3F0F2D}" type="parTrans" cxnId="{7E235E0C-3165-4D7D-9BE3-67F9046063E1}">
      <dgm:prSet custT="1"/>
      <dgm:spPr>
        <a:ln>
          <a:noFill/>
        </a:ln>
      </dgm:spPr>
      <dgm:t>
        <a:bodyPr/>
        <a:lstStyle/>
        <a:p>
          <a:endParaRPr lang="en-GB" sz="900" b="1">
            <a:solidFill>
              <a:schemeClr val="bg1"/>
            </a:solidFill>
            <a:latin typeface="DM Sans" pitchFamily="2" charset="77"/>
          </a:endParaRPr>
        </a:p>
      </dgm:t>
    </dgm:pt>
    <dgm:pt modelId="{489D0CFE-E235-4021-876C-1E5F2B582C09}" type="sibTrans" cxnId="{7E235E0C-3165-4D7D-9BE3-67F9046063E1}">
      <dgm:prSet/>
      <dgm:spPr/>
      <dgm:t>
        <a:bodyPr/>
        <a:lstStyle/>
        <a:p>
          <a:endParaRPr lang="en-GB" sz="900" b="1">
            <a:solidFill>
              <a:schemeClr val="bg1"/>
            </a:solidFill>
            <a:latin typeface="DM Sans" pitchFamily="2" charset="77"/>
          </a:endParaRPr>
        </a:p>
      </dgm:t>
    </dgm:pt>
    <dgm:pt modelId="{9476A824-B684-440A-8083-C05AD39AAB93}">
      <dgm:prSet custT="1"/>
      <dgm:spPr>
        <a:solidFill>
          <a:schemeClr val="accent2"/>
        </a:solidFill>
      </dgm:spPr>
      <dgm:t>
        <a:bodyPr/>
        <a:lstStyle/>
        <a:p>
          <a:r>
            <a:rPr lang="en-GB" sz="900" b="1" i="0">
              <a:solidFill>
                <a:schemeClr val="bg1"/>
              </a:solidFill>
              <a:latin typeface="DM Sans" pitchFamily="2" charset="77"/>
            </a:rPr>
            <a:t>Fatigue &amp; stress </a:t>
          </a:r>
          <a:endParaRPr lang="en-GB" sz="900" b="1">
            <a:solidFill>
              <a:schemeClr val="bg1"/>
            </a:solidFill>
            <a:latin typeface="DM Sans" pitchFamily="2" charset="77"/>
          </a:endParaRPr>
        </a:p>
      </dgm:t>
    </dgm:pt>
    <dgm:pt modelId="{DADB9FA4-F69C-4416-878E-DE8568B2BE2C}" type="parTrans" cxnId="{3AACC216-52BD-432E-B5BA-2B281DEED93F}">
      <dgm:prSet custT="1"/>
      <dgm:spPr>
        <a:ln>
          <a:noFill/>
        </a:ln>
      </dgm:spPr>
      <dgm:t>
        <a:bodyPr/>
        <a:lstStyle/>
        <a:p>
          <a:endParaRPr lang="en-GB" sz="900" b="1">
            <a:solidFill>
              <a:schemeClr val="bg1"/>
            </a:solidFill>
            <a:latin typeface="DM Sans" pitchFamily="2" charset="77"/>
          </a:endParaRPr>
        </a:p>
      </dgm:t>
    </dgm:pt>
    <dgm:pt modelId="{438BCEF2-9B50-4261-8B7B-4A243B7A78E6}" type="sibTrans" cxnId="{3AACC216-52BD-432E-B5BA-2B281DEED93F}">
      <dgm:prSet/>
      <dgm:spPr/>
      <dgm:t>
        <a:bodyPr/>
        <a:lstStyle/>
        <a:p>
          <a:endParaRPr lang="en-GB" sz="900" b="1">
            <a:solidFill>
              <a:schemeClr val="bg1"/>
            </a:solidFill>
            <a:latin typeface="DM Sans" pitchFamily="2" charset="77"/>
          </a:endParaRPr>
        </a:p>
      </dgm:t>
    </dgm:pt>
    <dgm:pt modelId="{A6AF81D9-7644-4CDB-BDC3-45FD7C08C2BD}">
      <dgm:prSet custT="1"/>
      <dgm:spPr>
        <a:solidFill>
          <a:schemeClr val="accent2"/>
        </a:solidFill>
      </dgm:spPr>
      <dgm:t>
        <a:bodyPr/>
        <a:lstStyle/>
        <a:p>
          <a:r>
            <a:rPr lang="en-GB" sz="900" b="1" i="0">
              <a:solidFill>
                <a:schemeClr val="bg1"/>
              </a:solidFill>
              <a:latin typeface="DM Sans" pitchFamily="2" charset="77"/>
            </a:rPr>
            <a:t>Error management</a:t>
          </a:r>
          <a:endParaRPr lang="en-GB" sz="900" b="1">
            <a:solidFill>
              <a:schemeClr val="bg1"/>
            </a:solidFill>
            <a:latin typeface="DM Sans" pitchFamily="2" charset="77"/>
          </a:endParaRPr>
        </a:p>
      </dgm:t>
    </dgm:pt>
    <dgm:pt modelId="{C41ED222-99C0-4BF8-AF7A-62EF09C89A7D}" type="parTrans" cxnId="{DFE88CAD-AD18-496B-A70F-B45670A3FA82}">
      <dgm:prSet custT="1"/>
      <dgm:spPr>
        <a:ln>
          <a:noFill/>
        </a:ln>
      </dgm:spPr>
      <dgm:t>
        <a:bodyPr/>
        <a:lstStyle/>
        <a:p>
          <a:endParaRPr lang="en-GB" sz="900" b="1">
            <a:solidFill>
              <a:schemeClr val="bg1"/>
            </a:solidFill>
            <a:latin typeface="DM Sans" pitchFamily="2" charset="77"/>
          </a:endParaRPr>
        </a:p>
      </dgm:t>
    </dgm:pt>
    <dgm:pt modelId="{2A2064B2-5C42-4F74-BBC1-0171B77F5BA6}" type="sibTrans" cxnId="{DFE88CAD-AD18-496B-A70F-B45670A3FA82}">
      <dgm:prSet/>
      <dgm:spPr/>
      <dgm:t>
        <a:bodyPr/>
        <a:lstStyle/>
        <a:p>
          <a:endParaRPr lang="en-GB" sz="900" b="1">
            <a:solidFill>
              <a:schemeClr val="bg1"/>
            </a:solidFill>
            <a:latin typeface="DM Sans" pitchFamily="2" charset="77"/>
          </a:endParaRPr>
        </a:p>
      </dgm:t>
    </dgm:pt>
    <dgm:pt modelId="{7D9B86EA-E8A8-4DE5-B8CB-51AA43795A5F}">
      <dgm:prSet custT="1"/>
      <dgm:spPr>
        <a:solidFill>
          <a:schemeClr val="bg2"/>
        </a:solidFill>
      </dgm:spPr>
      <dgm:t>
        <a:bodyPr/>
        <a:lstStyle/>
        <a:p>
          <a:r>
            <a:rPr lang="en-GB" sz="900" b="1" i="0">
              <a:solidFill>
                <a:schemeClr val="bg1"/>
              </a:solidFill>
              <a:latin typeface="DM Sans" pitchFamily="2" charset="77"/>
            </a:rPr>
            <a:t>Device and equipment design </a:t>
          </a:r>
          <a:endParaRPr lang="en-GB" sz="900" b="1">
            <a:solidFill>
              <a:schemeClr val="bg1"/>
            </a:solidFill>
            <a:latin typeface="DM Sans" pitchFamily="2" charset="77"/>
          </a:endParaRPr>
        </a:p>
      </dgm:t>
    </dgm:pt>
    <dgm:pt modelId="{998B24EA-8CF0-4225-B142-F539D40CA9A0}" type="parTrans" cxnId="{2DC8A6B1-50F6-461F-A4FB-743226AAEDC8}">
      <dgm:prSet custT="1"/>
      <dgm:spPr>
        <a:ln>
          <a:noFill/>
        </a:ln>
      </dgm:spPr>
      <dgm:t>
        <a:bodyPr/>
        <a:lstStyle/>
        <a:p>
          <a:endParaRPr lang="en-GB" sz="900" b="1">
            <a:solidFill>
              <a:schemeClr val="bg1"/>
            </a:solidFill>
            <a:latin typeface="DM Sans" pitchFamily="2" charset="77"/>
          </a:endParaRPr>
        </a:p>
      </dgm:t>
    </dgm:pt>
    <dgm:pt modelId="{18BE88B0-2C34-4626-B33C-CE4B4EA9BB7D}" type="sibTrans" cxnId="{2DC8A6B1-50F6-461F-A4FB-743226AAEDC8}">
      <dgm:prSet/>
      <dgm:spPr/>
      <dgm:t>
        <a:bodyPr/>
        <a:lstStyle/>
        <a:p>
          <a:endParaRPr lang="en-GB" sz="900" b="1">
            <a:solidFill>
              <a:schemeClr val="bg1"/>
            </a:solidFill>
            <a:latin typeface="DM Sans" pitchFamily="2" charset="77"/>
          </a:endParaRPr>
        </a:p>
      </dgm:t>
    </dgm:pt>
    <dgm:pt modelId="{D316E066-A435-41D6-88D4-69EFF0E0DF5E}">
      <dgm:prSet custT="1"/>
      <dgm:spPr>
        <a:solidFill>
          <a:schemeClr val="accent3"/>
        </a:solidFill>
      </dgm:spPr>
      <dgm:t>
        <a:bodyPr/>
        <a:lstStyle/>
        <a:p>
          <a:r>
            <a:rPr lang="en-GB" sz="900" b="1" i="0">
              <a:solidFill>
                <a:schemeClr val="bg1"/>
              </a:solidFill>
              <a:latin typeface="DM Sans" pitchFamily="2" charset="77"/>
            </a:rPr>
            <a:t>Physical environment</a:t>
          </a:r>
          <a:endParaRPr lang="en-GB" sz="900" b="1">
            <a:solidFill>
              <a:schemeClr val="bg1"/>
            </a:solidFill>
            <a:latin typeface="DM Sans" pitchFamily="2" charset="77"/>
          </a:endParaRPr>
        </a:p>
      </dgm:t>
    </dgm:pt>
    <dgm:pt modelId="{5F5DD596-DE58-49A2-8682-2DB3A49B24D3}" type="parTrans" cxnId="{632B014D-9533-42C3-BB43-708173FEDE08}">
      <dgm:prSet custT="1"/>
      <dgm:spPr>
        <a:ln>
          <a:noFill/>
        </a:ln>
      </dgm:spPr>
      <dgm:t>
        <a:bodyPr/>
        <a:lstStyle/>
        <a:p>
          <a:endParaRPr lang="en-GB" sz="900" b="1">
            <a:solidFill>
              <a:schemeClr val="bg1"/>
            </a:solidFill>
            <a:latin typeface="DM Sans" pitchFamily="2" charset="77"/>
          </a:endParaRPr>
        </a:p>
      </dgm:t>
    </dgm:pt>
    <dgm:pt modelId="{743A4F3A-ADEB-438A-B7B3-012EFBF198F9}" type="sibTrans" cxnId="{632B014D-9533-42C3-BB43-708173FEDE08}">
      <dgm:prSet/>
      <dgm:spPr/>
      <dgm:t>
        <a:bodyPr/>
        <a:lstStyle/>
        <a:p>
          <a:endParaRPr lang="en-GB" sz="900" b="1">
            <a:solidFill>
              <a:schemeClr val="bg1"/>
            </a:solidFill>
            <a:latin typeface="DM Sans" pitchFamily="2" charset="77"/>
          </a:endParaRPr>
        </a:p>
      </dgm:t>
    </dgm:pt>
    <dgm:pt modelId="{50894F01-9EC7-45A5-A62B-46E7D2DCFF50}">
      <dgm:prSet custT="1"/>
      <dgm:spPr>
        <a:solidFill>
          <a:schemeClr val="accent3"/>
        </a:solidFill>
      </dgm:spPr>
      <dgm:t>
        <a:bodyPr/>
        <a:lstStyle/>
        <a:p>
          <a:r>
            <a:rPr lang="en-GB" sz="900" b="1" i="0">
              <a:solidFill>
                <a:schemeClr val="bg1"/>
              </a:solidFill>
              <a:latin typeface="DM Sans" pitchFamily="2" charset="77"/>
            </a:rPr>
            <a:t>Organisational factors</a:t>
          </a:r>
          <a:endParaRPr lang="en-GB" sz="900" b="1">
            <a:solidFill>
              <a:schemeClr val="bg1"/>
            </a:solidFill>
            <a:latin typeface="DM Sans" pitchFamily="2" charset="77"/>
          </a:endParaRPr>
        </a:p>
      </dgm:t>
    </dgm:pt>
    <dgm:pt modelId="{EBA2F8C0-5BEB-4BCC-8C46-37704D2C91B1}" type="parTrans" cxnId="{01B18E21-6AF2-42F9-B685-4A4F633D095B}">
      <dgm:prSet custT="1"/>
      <dgm:spPr>
        <a:ln>
          <a:noFill/>
        </a:ln>
      </dgm:spPr>
      <dgm:t>
        <a:bodyPr/>
        <a:lstStyle/>
        <a:p>
          <a:endParaRPr lang="en-GB" sz="900" b="1">
            <a:solidFill>
              <a:schemeClr val="bg1"/>
            </a:solidFill>
            <a:latin typeface="DM Sans" pitchFamily="2" charset="77"/>
          </a:endParaRPr>
        </a:p>
      </dgm:t>
    </dgm:pt>
    <dgm:pt modelId="{DA0B3287-5334-405C-BCDC-A22CB78BB95A}" type="sibTrans" cxnId="{01B18E21-6AF2-42F9-B685-4A4F633D095B}">
      <dgm:prSet/>
      <dgm:spPr/>
      <dgm:t>
        <a:bodyPr/>
        <a:lstStyle/>
        <a:p>
          <a:endParaRPr lang="en-GB" sz="900" b="1">
            <a:solidFill>
              <a:schemeClr val="bg1"/>
            </a:solidFill>
            <a:latin typeface="DM Sans" pitchFamily="2" charset="77"/>
          </a:endParaRPr>
        </a:p>
      </dgm:t>
    </dgm:pt>
    <dgm:pt modelId="{9AC24925-CF1C-47D4-8507-6194161004C8}">
      <dgm:prSet custT="1"/>
      <dgm:spPr>
        <a:solidFill>
          <a:schemeClr val="bg2"/>
        </a:solidFill>
      </dgm:spPr>
      <dgm:t>
        <a:bodyPr/>
        <a:lstStyle/>
        <a:p>
          <a:r>
            <a:rPr lang="en-GB" sz="900" b="1">
              <a:solidFill>
                <a:schemeClr val="bg1"/>
              </a:solidFill>
              <a:latin typeface="DM Sans" pitchFamily="2" charset="77"/>
            </a:rPr>
            <a:t>Perception</a:t>
          </a:r>
        </a:p>
      </dgm:t>
    </dgm:pt>
    <dgm:pt modelId="{CC1CB1C0-E022-4539-B129-EE6D16D9CE67}" type="parTrans" cxnId="{6FEA9590-329B-4DDD-8BAA-426D7AE5ABC0}">
      <dgm:prSet custT="1"/>
      <dgm:spPr>
        <a:ln>
          <a:noFill/>
        </a:ln>
      </dgm:spPr>
      <dgm:t>
        <a:bodyPr/>
        <a:lstStyle/>
        <a:p>
          <a:endParaRPr lang="en-GB" sz="900" b="1">
            <a:solidFill>
              <a:schemeClr val="bg1"/>
            </a:solidFill>
            <a:latin typeface="DM Sans" pitchFamily="2" charset="77"/>
          </a:endParaRPr>
        </a:p>
      </dgm:t>
    </dgm:pt>
    <dgm:pt modelId="{CEE4BA9D-B776-4AA7-A6C3-46E4FBBDC60A}" type="sibTrans" cxnId="{6FEA9590-329B-4DDD-8BAA-426D7AE5ABC0}">
      <dgm:prSet/>
      <dgm:spPr/>
      <dgm:t>
        <a:bodyPr/>
        <a:lstStyle/>
        <a:p>
          <a:endParaRPr lang="en-GB" sz="900" b="1">
            <a:solidFill>
              <a:schemeClr val="bg1"/>
            </a:solidFill>
            <a:latin typeface="DM Sans" pitchFamily="2" charset="77"/>
          </a:endParaRPr>
        </a:p>
      </dgm:t>
    </dgm:pt>
    <dgm:pt modelId="{ADEF3E1A-79FF-4EDA-B5DE-4F0B63615D44}">
      <dgm:prSet custT="1"/>
      <dgm:spPr>
        <a:solidFill>
          <a:schemeClr val="accent3"/>
        </a:solidFill>
      </dgm:spPr>
      <dgm:t>
        <a:bodyPr/>
        <a:lstStyle/>
        <a:p>
          <a:r>
            <a:rPr lang="en-GB" sz="900" b="1">
              <a:solidFill>
                <a:schemeClr val="bg1"/>
              </a:solidFill>
              <a:latin typeface="DM Sans" pitchFamily="2" charset="77"/>
            </a:rPr>
            <a:t>Personality types</a:t>
          </a:r>
        </a:p>
      </dgm:t>
    </dgm:pt>
    <dgm:pt modelId="{2C1BB9D5-06C3-46C7-A350-16F94D83F059}" type="parTrans" cxnId="{0CF069B5-A844-4EA3-8B56-CFF514E9B6D8}">
      <dgm:prSet custT="1"/>
      <dgm:spPr>
        <a:ln>
          <a:noFill/>
        </a:ln>
      </dgm:spPr>
      <dgm:t>
        <a:bodyPr/>
        <a:lstStyle/>
        <a:p>
          <a:endParaRPr lang="en-GB" sz="900" b="1">
            <a:solidFill>
              <a:schemeClr val="bg1"/>
            </a:solidFill>
            <a:latin typeface="DM Sans" pitchFamily="2" charset="77"/>
          </a:endParaRPr>
        </a:p>
      </dgm:t>
    </dgm:pt>
    <dgm:pt modelId="{5006EAF1-5F8C-4E29-9717-B9F8215A622B}" type="sibTrans" cxnId="{0CF069B5-A844-4EA3-8B56-CFF514E9B6D8}">
      <dgm:prSet/>
      <dgm:spPr/>
      <dgm:t>
        <a:bodyPr/>
        <a:lstStyle/>
        <a:p>
          <a:endParaRPr lang="en-GB" sz="900" b="1">
            <a:solidFill>
              <a:schemeClr val="bg1"/>
            </a:solidFill>
            <a:latin typeface="DM Sans" pitchFamily="2" charset="77"/>
          </a:endParaRPr>
        </a:p>
      </dgm:t>
    </dgm:pt>
    <dgm:pt modelId="{A1908342-ECE1-40F7-A1BE-4BAA0701D18D}">
      <dgm:prSet custT="1"/>
      <dgm:spPr>
        <a:solidFill>
          <a:schemeClr val="bg2"/>
        </a:solidFill>
      </dgm:spPr>
      <dgm:t>
        <a:bodyPr lIns="0" tIns="0" rIns="0" bIns="0"/>
        <a:lstStyle/>
        <a:p>
          <a:r>
            <a:rPr lang="en-GB" sz="900" b="1">
              <a:solidFill>
                <a:schemeClr val="bg1"/>
              </a:solidFill>
              <a:latin typeface="DM Sans" pitchFamily="2" charset="77"/>
            </a:rPr>
            <a:t>Communication</a:t>
          </a:r>
        </a:p>
      </dgm:t>
    </dgm:pt>
    <dgm:pt modelId="{B8A315BC-B9E4-49FB-BB41-6DB8E37040C9}" type="parTrans" cxnId="{6EFDCEBD-94E6-4380-8149-9B59658C49CE}">
      <dgm:prSet custT="1"/>
      <dgm:spPr>
        <a:ln>
          <a:noFill/>
        </a:ln>
      </dgm:spPr>
      <dgm:t>
        <a:bodyPr/>
        <a:lstStyle/>
        <a:p>
          <a:endParaRPr lang="en-GB" sz="900" b="1">
            <a:solidFill>
              <a:schemeClr val="bg1"/>
            </a:solidFill>
            <a:latin typeface="DM Sans" pitchFamily="2" charset="77"/>
          </a:endParaRPr>
        </a:p>
      </dgm:t>
    </dgm:pt>
    <dgm:pt modelId="{BC4F92E4-8E53-48F2-8ACC-1097EB6DA103}" type="sibTrans" cxnId="{6EFDCEBD-94E6-4380-8149-9B59658C49CE}">
      <dgm:prSet/>
      <dgm:spPr/>
      <dgm:t>
        <a:bodyPr/>
        <a:lstStyle/>
        <a:p>
          <a:endParaRPr lang="en-GB" sz="900" b="1">
            <a:solidFill>
              <a:schemeClr val="bg1"/>
            </a:solidFill>
            <a:latin typeface="DM Sans" pitchFamily="2" charset="77"/>
          </a:endParaRPr>
        </a:p>
      </dgm:t>
    </dgm:pt>
    <dgm:pt modelId="{B38CBBB8-0653-4ED6-AF91-C12AF7C55D0D}">
      <dgm:prSet custT="1"/>
      <dgm:spPr>
        <a:solidFill>
          <a:schemeClr val="accent3"/>
        </a:solidFill>
      </dgm:spPr>
      <dgm:t>
        <a:bodyPr/>
        <a:lstStyle/>
        <a:p>
          <a:r>
            <a:rPr lang="en-GB" sz="900" b="1">
              <a:solidFill>
                <a:schemeClr val="bg1"/>
              </a:solidFill>
              <a:latin typeface="DM Sans" pitchFamily="2" charset="77"/>
            </a:rPr>
            <a:t>Team working </a:t>
          </a:r>
        </a:p>
      </dgm:t>
    </dgm:pt>
    <dgm:pt modelId="{AA98C07B-243C-4373-A392-657BDE50F1A4}" type="parTrans" cxnId="{1FE72174-3FB1-43A4-B517-62362C6E0A43}">
      <dgm:prSet custT="1"/>
      <dgm:spPr>
        <a:ln>
          <a:noFill/>
        </a:ln>
      </dgm:spPr>
      <dgm:t>
        <a:bodyPr/>
        <a:lstStyle/>
        <a:p>
          <a:endParaRPr lang="en-GB" sz="900" b="1">
            <a:solidFill>
              <a:schemeClr val="bg1"/>
            </a:solidFill>
            <a:latin typeface="DM Sans" pitchFamily="2" charset="77"/>
          </a:endParaRPr>
        </a:p>
      </dgm:t>
    </dgm:pt>
    <dgm:pt modelId="{FA566D37-7919-45ED-8C26-9AD612942327}" type="sibTrans" cxnId="{1FE72174-3FB1-43A4-B517-62362C6E0A43}">
      <dgm:prSet/>
      <dgm:spPr/>
      <dgm:t>
        <a:bodyPr/>
        <a:lstStyle/>
        <a:p>
          <a:endParaRPr lang="en-GB" sz="900" b="1">
            <a:solidFill>
              <a:schemeClr val="bg1"/>
            </a:solidFill>
            <a:latin typeface="DM Sans" pitchFamily="2" charset="77"/>
          </a:endParaRPr>
        </a:p>
      </dgm:t>
    </dgm:pt>
    <dgm:pt modelId="{6A0C26DE-3E85-4EB7-AD52-423164B6CE90}">
      <dgm:prSet custT="1"/>
      <dgm:spPr>
        <a:solidFill>
          <a:schemeClr val="accent2"/>
        </a:solidFill>
      </dgm:spPr>
      <dgm:t>
        <a:bodyPr/>
        <a:lstStyle/>
        <a:p>
          <a:r>
            <a:rPr lang="en-GB" sz="900" b="1" i="0">
              <a:solidFill>
                <a:schemeClr val="bg1"/>
              </a:solidFill>
              <a:latin typeface="DM Sans" pitchFamily="2" charset="77"/>
            </a:rPr>
            <a:t> </a:t>
          </a:r>
          <a:r>
            <a:rPr lang="en-GB" sz="900" b="1">
              <a:solidFill>
                <a:schemeClr val="bg1"/>
              </a:solidFill>
              <a:latin typeface="DM Sans" pitchFamily="2" charset="77"/>
            </a:rPr>
            <a:t>Situation awareness</a:t>
          </a:r>
        </a:p>
      </dgm:t>
    </dgm:pt>
    <dgm:pt modelId="{1F607316-A6C9-4AD5-BE95-ED7412FC48A2}" type="parTrans" cxnId="{786AA1A3-1787-41E2-95B2-D1923E4A26E0}">
      <dgm:prSet custT="1"/>
      <dgm:spPr>
        <a:ln>
          <a:noFill/>
        </a:ln>
      </dgm:spPr>
      <dgm:t>
        <a:bodyPr/>
        <a:lstStyle/>
        <a:p>
          <a:endParaRPr lang="en-GB" sz="900" b="1">
            <a:solidFill>
              <a:schemeClr val="bg1"/>
            </a:solidFill>
            <a:latin typeface="DM Sans" pitchFamily="2" charset="77"/>
          </a:endParaRPr>
        </a:p>
      </dgm:t>
    </dgm:pt>
    <dgm:pt modelId="{780C2B48-97D0-44EB-AD6E-7173396ED8E2}" type="sibTrans" cxnId="{786AA1A3-1787-41E2-95B2-D1923E4A26E0}">
      <dgm:prSet/>
      <dgm:spPr/>
      <dgm:t>
        <a:bodyPr/>
        <a:lstStyle/>
        <a:p>
          <a:endParaRPr lang="en-GB" sz="900" b="1">
            <a:solidFill>
              <a:schemeClr val="bg1"/>
            </a:solidFill>
            <a:latin typeface="DM Sans" pitchFamily="2" charset="77"/>
          </a:endParaRPr>
        </a:p>
      </dgm:t>
    </dgm:pt>
    <dgm:pt modelId="{D2E82852-115C-4AA7-AEF6-890588171A8B}">
      <dgm:prSet custT="1"/>
      <dgm:spPr>
        <a:solidFill>
          <a:schemeClr val="accent2"/>
        </a:solidFill>
      </dgm:spPr>
      <dgm:t>
        <a:bodyPr/>
        <a:lstStyle/>
        <a:p>
          <a:pPr>
            <a:buFont typeface="Arial" panose="020B0604020202020204" pitchFamily="34" charset="0"/>
            <a:buChar char="•"/>
          </a:pPr>
          <a:r>
            <a:rPr lang="en-GB" sz="900" b="1">
              <a:solidFill>
                <a:schemeClr val="bg1"/>
              </a:solidFill>
              <a:latin typeface="DM Sans" pitchFamily="2" charset="77"/>
            </a:rPr>
            <a:t>Cognition</a:t>
          </a:r>
        </a:p>
      </dgm:t>
    </dgm:pt>
    <dgm:pt modelId="{8AAE2F76-D16A-421C-8751-301D3E0993AC}" type="parTrans" cxnId="{D9685970-2FAC-4530-A895-EA540F46F2AC}">
      <dgm:prSet custT="1"/>
      <dgm:spPr>
        <a:ln>
          <a:noFill/>
        </a:ln>
      </dgm:spPr>
      <dgm:t>
        <a:bodyPr/>
        <a:lstStyle/>
        <a:p>
          <a:endParaRPr lang="en-GB" sz="900" b="1">
            <a:solidFill>
              <a:schemeClr val="bg1"/>
            </a:solidFill>
            <a:latin typeface="DM Sans" pitchFamily="2" charset="77"/>
          </a:endParaRPr>
        </a:p>
      </dgm:t>
    </dgm:pt>
    <dgm:pt modelId="{8E9B0F06-CB8F-4655-BDF9-EA4105ABD826}" type="sibTrans" cxnId="{D9685970-2FAC-4530-A895-EA540F46F2AC}">
      <dgm:prSet/>
      <dgm:spPr/>
      <dgm:t>
        <a:bodyPr/>
        <a:lstStyle/>
        <a:p>
          <a:endParaRPr lang="en-GB" sz="900" b="1">
            <a:solidFill>
              <a:schemeClr val="bg1"/>
            </a:solidFill>
            <a:latin typeface="DM Sans" pitchFamily="2" charset="77"/>
          </a:endParaRPr>
        </a:p>
      </dgm:t>
    </dgm:pt>
    <dgm:pt modelId="{12C28298-385C-46E5-9FB1-CADECAD721A7}">
      <dgm:prSet custT="1"/>
      <dgm:spPr>
        <a:solidFill>
          <a:schemeClr val="accent2"/>
        </a:solidFill>
      </dgm:spPr>
      <dgm:t>
        <a:bodyPr/>
        <a:lstStyle/>
        <a:p>
          <a:r>
            <a:rPr lang="en-GB" sz="900" b="1">
              <a:solidFill>
                <a:schemeClr val="bg1"/>
              </a:solidFill>
              <a:latin typeface="DM Sans" pitchFamily="2" charset="77"/>
            </a:rPr>
            <a:t>Decision making</a:t>
          </a:r>
        </a:p>
      </dgm:t>
    </dgm:pt>
    <dgm:pt modelId="{307A06EB-679C-49DB-9F85-5101860F0E36}" type="parTrans" cxnId="{BAD19491-11E0-48DA-9746-1B38FEECD377}">
      <dgm:prSet custT="1"/>
      <dgm:spPr>
        <a:ln>
          <a:noFill/>
        </a:ln>
      </dgm:spPr>
      <dgm:t>
        <a:bodyPr/>
        <a:lstStyle/>
        <a:p>
          <a:endParaRPr lang="en-GB" sz="900" b="1">
            <a:solidFill>
              <a:schemeClr val="bg1"/>
            </a:solidFill>
            <a:latin typeface="DM Sans" pitchFamily="2" charset="77"/>
          </a:endParaRPr>
        </a:p>
      </dgm:t>
    </dgm:pt>
    <dgm:pt modelId="{BAA7DB16-2FAA-4DF5-A56D-D28FD633C55F}" type="sibTrans" cxnId="{BAD19491-11E0-48DA-9746-1B38FEECD377}">
      <dgm:prSet/>
      <dgm:spPr/>
      <dgm:t>
        <a:bodyPr/>
        <a:lstStyle/>
        <a:p>
          <a:endParaRPr lang="en-GB" sz="900" b="1">
            <a:solidFill>
              <a:schemeClr val="bg1"/>
            </a:solidFill>
            <a:latin typeface="DM Sans" pitchFamily="2" charset="77"/>
          </a:endParaRPr>
        </a:p>
      </dgm:t>
    </dgm:pt>
    <dgm:pt modelId="{19CCBAD8-F6A1-4C68-AFCB-3A354AB66686}" type="pres">
      <dgm:prSet presAssocID="{C31A02C4-332E-4CF1-9CA7-7DA51251334A}" presName="cycle" presStyleCnt="0">
        <dgm:presLayoutVars>
          <dgm:chMax val="1"/>
          <dgm:dir/>
          <dgm:animLvl val="ctr"/>
          <dgm:resizeHandles val="exact"/>
        </dgm:presLayoutVars>
      </dgm:prSet>
      <dgm:spPr/>
    </dgm:pt>
    <dgm:pt modelId="{69A01AB5-B743-4D6F-85AB-D696E969A39A}" type="pres">
      <dgm:prSet presAssocID="{8878E029-E2E4-4DC0-A06A-D8ED5DCC1B37}" presName="centerShape" presStyleLbl="node0" presStyleIdx="0" presStyleCnt="1" custScaleX="176371" custScaleY="176371"/>
      <dgm:spPr/>
    </dgm:pt>
    <dgm:pt modelId="{3433D51D-3419-4050-9B34-5AC1B230A16E}" type="pres">
      <dgm:prSet presAssocID="{9850F9D1-50D9-4EDC-B871-7E553F3F0F2D}" presName="Name9" presStyleLbl="parChTrans1D2" presStyleIdx="0" presStyleCnt="13"/>
      <dgm:spPr/>
    </dgm:pt>
    <dgm:pt modelId="{A2AC2CD4-5CF3-4126-A9F0-EAD3EE591EF4}" type="pres">
      <dgm:prSet presAssocID="{9850F9D1-50D9-4EDC-B871-7E553F3F0F2D}" presName="connTx" presStyleLbl="parChTrans1D2" presStyleIdx="0" presStyleCnt="13"/>
      <dgm:spPr/>
    </dgm:pt>
    <dgm:pt modelId="{10DA6DC9-7309-4E6B-886E-745506138D30}" type="pres">
      <dgm:prSet presAssocID="{7E715B2A-F183-4E8E-8BEF-C01C568D25B8}" presName="node" presStyleLbl="node1" presStyleIdx="0" presStyleCnt="13" custScaleX="154324" custScaleY="154324">
        <dgm:presLayoutVars>
          <dgm:bulletEnabled val="1"/>
        </dgm:presLayoutVars>
      </dgm:prSet>
      <dgm:spPr/>
    </dgm:pt>
    <dgm:pt modelId="{E2091D26-839D-4D55-B219-9725B30B63FA}" type="pres">
      <dgm:prSet presAssocID="{DADB9FA4-F69C-4416-878E-DE8568B2BE2C}" presName="Name9" presStyleLbl="parChTrans1D2" presStyleIdx="1" presStyleCnt="13"/>
      <dgm:spPr/>
    </dgm:pt>
    <dgm:pt modelId="{6BFDEF33-9A59-42A9-934F-79F35677174C}" type="pres">
      <dgm:prSet presAssocID="{DADB9FA4-F69C-4416-878E-DE8568B2BE2C}" presName="connTx" presStyleLbl="parChTrans1D2" presStyleIdx="1" presStyleCnt="13"/>
      <dgm:spPr/>
    </dgm:pt>
    <dgm:pt modelId="{4550605B-116F-4636-9A5F-E21BFA167168}" type="pres">
      <dgm:prSet presAssocID="{9476A824-B684-440A-8083-C05AD39AAB93}" presName="node" presStyleLbl="node1" presStyleIdx="1" presStyleCnt="13" custScaleX="154324" custScaleY="154324" custRadScaleRad="118062" custRadScaleInc="84681">
        <dgm:presLayoutVars>
          <dgm:bulletEnabled val="1"/>
        </dgm:presLayoutVars>
      </dgm:prSet>
      <dgm:spPr/>
    </dgm:pt>
    <dgm:pt modelId="{9570E366-3D65-4B9F-B8A7-1998E06F6FCB}" type="pres">
      <dgm:prSet presAssocID="{C41ED222-99C0-4BF8-AF7A-62EF09C89A7D}" presName="Name9" presStyleLbl="parChTrans1D2" presStyleIdx="2" presStyleCnt="13"/>
      <dgm:spPr/>
    </dgm:pt>
    <dgm:pt modelId="{FCD43EE3-B6CF-4193-A0AA-368C8E34894C}" type="pres">
      <dgm:prSet presAssocID="{C41ED222-99C0-4BF8-AF7A-62EF09C89A7D}" presName="connTx" presStyleLbl="parChTrans1D2" presStyleIdx="2" presStyleCnt="13"/>
      <dgm:spPr/>
    </dgm:pt>
    <dgm:pt modelId="{A4662C06-163B-4CD0-BE52-317508A0C48A}" type="pres">
      <dgm:prSet presAssocID="{A6AF81D9-7644-4CDB-BDC3-45FD7C08C2BD}" presName="node" presStyleLbl="node1" presStyleIdx="2" presStyleCnt="13" custScaleX="154324" custScaleY="154324" custRadScaleRad="157095" custRadScaleInc="73426">
        <dgm:presLayoutVars>
          <dgm:bulletEnabled val="1"/>
        </dgm:presLayoutVars>
      </dgm:prSet>
      <dgm:spPr/>
    </dgm:pt>
    <dgm:pt modelId="{3B2AA502-A741-489C-9133-6927D588988A}" type="pres">
      <dgm:prSet presAssocID="{998B24EA-8CF0-4225-B142-F539D40CA9A0}" presName="Name9" presStyleLbl="parChTrans1D2" presStyleIdx="3" presStyleCnt="13"/>
      <dgm:spPr/>
    </dgm:pt>
    <dgm:pt modelId="{0ECB1AA2-CB8D-4EE8-AE98-1015C06C6B7F}" type="pres">
      <dgm:prSet presAssocID="{998B24EA-8CF0-4225-B142-F539D40CA9A0}" presName="connTx" presStyleLbl="parChTrans1D2" presStyleIdx="3" presStyleCnt="13"/>
      <dgm:spPr/>
    </dgm:pt>
    <dgm:pt modelId="{B59D64EB-8E58-4C2C-AC05-14467607E8CC}" type="pres">
      <dgm:prSet presAssocID="{7D9B86EA-E8A8-4DE5-B8CB-51AA43795A5F}" presName="node" presStyleLbl="node1" presStyleIdx="3" presStyleCnt="13" custScaleX="154324" custScaleY="154324" custRadScaleRad="209713" custRadScaleInc="-473">
        <dgm:presLayoutVars>
          <dgm:bulletEnabled val="1"/>
        </dgm:presLayoutVars>
      </dgm:prSet>
      <dgm:spPr/>
    </dgm:pt>
    <dgm:pt modelId="{B55B752B-872F-4026-96BE-F27E3A7828DB}" type="pres">
      <dgm:prSet presAssocID="{5F5DD596-DE58-49A2-8682-2DB3A49B24D3}" presName="Name9" presStyleLbl="parChTrans1D2" presStyleIdx="4" presStyleCnt="13"/>
      <dgm:spPr/>
    </dgm:pt>
    <dgm:pt modelId="{CA064A58-920E-4EEC-AF1C-7C4ECBD00A38}" type="pres">
      <dgm:prSet presAssocID="{5F5DD596-DE58-49A2-8682-2DB3A49B24D3}" presName="connTx" presStyleLbl="parChTrans1D2" presStyleIdx="4" presStyleCnt="13"/>
      <dgm:spPr/>
    </dgm:pt>
    <dgm:pt modelId="{BFC068DD-935A-45FF-93A2-10B27D4253E5}" type="pres">
      <dgm:prSet presAssocID="{D316E066-A435-41D6-88D4-69EFF0E0DF5E}" presName="node" presStyleLbl="node1" presStyleIdx="4" presStyleCnt="13" custScaleX="154324" custScaleY="154324" custRadScaleRad="204010" custRadScaleInc="-61665">
        <dgm:presLayoutVars>
          <dgm:bulletEnabled val="1"/>
        </dgm:presLayoutVars>
      </dgm:prSet>
      <dgm:spPr/>
    </dgm:pt>
    <dgm:pt modelId="{F3B0AC9F-E7CB-4BF0-8EFB-6C6719A83416}" type="pres">
      <dgm:prSet presAssocID="{EBA2F8C0-5BEB-4BCC-8C46-37704D2C91B1}" presName="Name9" presStyleLbl="parChTrans1D2" presStyleIdx="5" presStyleCnt="13"/>
      <dgm:spPr/>
    </dgm:pt>
    <dgm:pt modelId="{B2451E25-08EC-4F9B-BE49-543540386C06}" type="pres">
      <dgm:prSet presAssocID="{EBA2F8C0-5BEB-4BCC-8C46-37704D2C91B1}" presName="connTx" presStyleLbl="parChTrans1D2" presStyleIdx="5" presStyleCnt="13"/>
      <dgm:spPr/>
    </dgm:pt>
    <dgm:pt modelId="{B478D503-1859-4946-8988-AA080FC41F55}" type="pres">
      <dgm:prSet presAssocID="{50894F01-9EC7-45A5-A62B-46E7D2DCFF50}" presName="node" presStyleLbl="node1" presStyleIdx="5" presStyleCnt="13" custScaleX="154324" custScaleY="154324" custRadScaleRad="152939" custRadScaleInc="-128415">
        <dgm:presLayoutVars>
          <dgm:bulletEnabled val="1"/>
        </dgm:presLayoutVars>
      </dgm:prSet>
      <dgm:spPr/>
    </dgm:pt>
    <dgm:pt modelId="{5B4CF0F5-7818-478F-B0FE-B2ABBA85B6E7}" type="pres">
      <dgm:prSet presAssocID="{CC1CB1C0-E022-4539-B129-EE6D16D9CE67}" presName="Name9" presStyleLbl="parChTrans1D2" presStyleIdx="6" presStyleCnt="13"/>
      <dgm:spPr/>
    </dgm:pt>
    <dgm:pt modelId="{302FC6A7-53BF-42F7-B0FA-4506404916C0}" type="pres">
      <dgm:prSet presAssocID="{CC1CB1C0-E022-4539-B129-EE6D16D9CE67}" presName="connTx" presStyleLbl="parChTrans1D2" presStyleIdx="6" presStyleCnt="13"/>
      <dgm:spPr/>
    </dgm:pt>
    <dgm:pt modelId="{0B5AE1BB-655A-44C3-AF3C-F555B932393C}" type="pres">
      <dgm:prSet presAssocID="{9AC24925-CF1C-47D4-8507-6194161004C8}" presName="node" presStyleLbl="node1" presStyleIdx="6" presStyleCnt="13" custScaleX="154324" custScaleY="154324" custRadScaleRad="107728" custRadScaleInc="-100635">
        <dgm:presLayoutVars>
          <dgm:bulletEnabled val="1"/>
        </dgm:presLayoutVars>
      </dgm:prSet>
      <dgm:spPr/>
    </dgm:pt>
    <dgm:pt modelId="{40075935-B24B-4E7A-8122-096AABF432FB}" type="pres">
      <dgm:prSet presAssocID="{2C1BB9D5-06C3-46C7-A350-16F94D83F059}" presName="Name9" presStyleLbl="parChTrans1D2" presStyleIdx="7" presStyleCnt="13"/>
      <dgm:spPr/>
    </dgm:pt>
    <dgm:pt modelId="{28558603-A79B-4354-A9C6-BE4AD786C227}" type="pres">
      <dgm:prSet presAssocID="{2C1BB9D5-06C3-46C7-A350-16F94D83F059}" presName="connTx" presStyleLbl="parChTrans1D2" presStyleIdx="7" presStyleCnt="13"/>
      <dgm:spPr/>
    </dgm:pt>
    <dgm:pt modelId="{E217175F-6600-45FE-B60B-6AA5A7B1001E}" type="pres">
      <dgm:prSet presAssocID="{ADEF3E1A-79FF-4EDA-B5DE-4F0B63615D44}" presName="node" presStyleLbl="node1" presStyleIdx="7" presStyleCnt="13" custScaleX="154324" custScaleY="154324" custRadScaleRad="111138" custRadScaleInc="123421">
        <dgm:presLayoutVars>
          <dgm:bulletEnabled val="1"/>
        </dgm:presLayoutVars>
      </dgm:prSet>
      <dgm:spPr/>
    </dgm:pt>
    <dgm:pt modelId="{315E38CA-3562-4DFB-B3E6-B4E913543321}" type="pres">
      <dgm:prSet presAssocID="{B8A315BC-B9E4-49FB-BB41-6DB8E37040C9}" presName="Name9" presStyleLbl="parChTrans1D2" presStyleIdx="8" presStyleCnt="13"/>
      <dgm:spPr/>
    </dgm:pt>
    <dgm:pt modelId="{3BE15F42-965C-4744-ADFA-D4843F2DE67D}" type="pres">
      <dgm:prSet presAssocID="{B8A315BC-B9E4-49FB-BB41-6DB8E37040C9}" presName="connTx" presStyleLbl="parChTrans1D2" presStyleIdx="8" presStyleCnt="13"/>
      <dgm:spPr/>
    </dgm:pt>
    <dgm:pt modelId="{CB711405-4311-42D9-A1D4-76CCB85DC959}" type="pres">
      <dgm:prSet presAssocID="{A1908342-ECE1-40F7-A1BE-4BAA0701D18D}" presName="node" presStyleLbl="node1" presStyleIdx="8" presStyleCnt="13" custScaleX="154324" custScaleY="154324" custRadScaleRad="159538" custRadScaleInc="138499">
        <dgm:presLayoutVars>
          <dgm:bulletEnabled val="1"/>
        </dgm:presLayoutVars>
      </dgm:prSet>
      <dgm:spPr/>
    </dgm:pt>
    <dgm:pt modelId="{636BBAB0-9731-4244-8ECC-C888E407FCA4}" type="pres">
      <dgm:prSet presAssocID="{AA98C07B-243C-4373-A392-657BDE50F1A4}" presName="Name9" presStyleLbl="parChTrans1D2" presStyleIdx="9" presStyleCnt="13"/>
      <dgm:spPr/>
    </dgm:pt>
    <dgm:pt modelId="{00CBF59F-76AA-4D8C-B5C5-39366FB7B0DB}" type="pres">
      <dgm:prSet presAssocID="{AA98C07B-243C-4373-A392-657BDE50F1A4}" presName="connTx" presStyleLbl="parChTrans1D2" presStyleIdx="9" presStyleCnt="13"/>
      <dgm:spPr/>
    </dgm:pt>
    <dgm:pt modelId="{ED771B17-D15F-43E8-8399-8E4FE4F37753}" type="pres">
      <dgm:prSet presAssocID="{B38CBBB8-0653-4ED6-AF91-C12AF7C55D0D}" presName="node" presStyleLbl="node1" presStyleIdx="9" presStyleCnt="13" custScaleX="154324" custScaleY="154324" custRadScaleRad="208159" custRadScaleInc="70273">
        <dgm:presLayoutVars>
          <dgm:bulletEnabled val="1"/>
        </dgm:presLayoutVars>
      </dgm:prSet>
      <dgm:spPr/>
    </dgm:pt>
    <dgm:pt modelId="{0FF57BB4-C216-4C47-BB89-C199221ADDCE}" type="pres">
      <dgm:prSet presAssocID="{1F607316-A6C9-4AD5-BE95-ED7412FC48A2}" presName="Name9" presStyleLbl="parChTrans1D2" presStyleIdx="10" presStyleCnt="13"/>
      <dgm:spPr/>
    </dgm:pt>
    <dgm:pt modelId="{674F6BE0-29B8-49EB-9BFC-400D3718D829}" type="pres">
      <dgm:prSet presAssocID="{1F607316-A6C9-4AD5-BE95-ED7412FC48A2}" presName="connTx" presStyleLbl="parChTrans1D2" presStyleIdx="10" presStyleCnt="13"/>
      <dgm:spPr/>
    </dgm:pt>
    <dgm:pt modelId="{BC7750CA-FDC6-415B-8E32-633BF5A2F4C6}" type="pres">
      <dgm:prSet presAssocID="{6A0C26DE-3E85-4EB7-AD52-423164B6CE90}" presName="node" presStyleLbl="node1" presStyleIdx="10" presStyleCnt="13" custScaleX="154324" custScaleY="154324" custRadScaleRad="217290" custRadScaleInc="4266">
        <dgm:presLayoutVars>
          <dgm:bulletEnabled val="1"/>
        </dgm:presLayoutVars>
      </dgm:prSet>
      <dgm:spPr/>
    </dgm:pt>
    <dgm:pt modelId="{8C8427F1-C6B3-47A9-977F-61703417401E}" type="pres">
      <dgm:prSet presAssocID="{8AAE2F76-D16A-421C-8751-301D3E0993AC}" presName="Name9" presStyleLbl="parChTrans1D2" presStyleIdx="11" presStyleCnt="13"/>
      <dgm:spPr/>
    </dgm:pt>
    <dgm:pt modelId="{2252D938-F010-435E-A337-F3EB0B9F62B6}" type="pres">
      <dgm:prSet presAssocID="{8AAE2F76-D16A-421C-8751-301D3E0993AC}" presName="connTx" presStyleLbl="parChTrans1D2" presStyleIdx="11" presStyleCnt="13"/>
      <dgm:spPr/>
    </dgm:pt>
    <dgm:pt modelId="{37557FC4-329C-4BD6-996D-5681B785719E}" type="pres">
      <dgm:prSet presAssocID="{D2E82852-115C-4AA7-AEF6-890588171A8B}" presName="node" presStyleLbl="node1" presStyleIdx="11" presStyleCnt="13" custScaleX="154324" custScaleY="154324" custRadScaleRad="161171" custRadScaleInc="-78172">
        <dgm:presLayoutVars>
          <dgm:bulletEnabled val="1"/>
        </dgm:presLayoutVars>
      </dgm:prSet>
      <dgm:spPr/>
    </dgm:pt>
    <dgm:pt modelId="{2A82C752-F1B7-4EFC-BFA2-1FB553B01EFF}" type="pres">
      <dgm:prSet presAssocID="{307A06EB-679C-49DB-9F85-5101860F0E36}" presName="Name9" presStyleLbl="parChTrans1D2" presStyleIdx="12" presStyleCnt="13"/>
      <dgm:spPr/>
    </dgm:pt>
    <dgm:pt modelId="{5D75CF2E-9303-4C4F-8077-DA852B824220}" type="pres">
      <dgm:prSet presAssocID="{307A06EB-679C-49DB-9F85-5101860F0E36}" presName="connTx" presStyleLbl="parChTrans1D2" presStyleIdx="12" presStyleCnt="13"/>
      <dgm:spPr/>
    </dgm:pt>
    <dgm:pt modelId="{C6B5CD80-8D9C-4F29-B5AA-5316937A80E2}" type="pres">
      <dgm:prSet presAssocID="{12C28298-385C-46E5-9FB1-CADECAD721A7}" presName="node" presStyleLbl="node1" presStyleIdx="12" presStyleCnt="13" custScaleX="154324" custScaleY="154324" custRadScaleRad="118108" custRadScaleInc="-84875">
        <dgm:presLayoutVars>
          <dgm:bulletEnabled val="1"/>
        </dgm:presLayoutVars>
      </dgm:prSet>
      <dgm:spPr/>
    </dgm:pt>
  </dgm:ptLst>
  <dgm:cxnLst>
    <dgm:cxn modelId="{7E235E0C-3165-4D7D-9BE3-67F9046063E1}" srcId="{8878E029-E2E4-4DC0-A06A-D8ED5DCC1B37}" destId="{7E715B2A-F183-4E8E-8BEF-C01C568D25B8}" srcOrd="0" destOrd="0" parTransId="{9850F9D1-50D9-4EDC-B871-7E553F3F0F2D}" sibTransId="{489D0CFE-E235-4021-876C-1E5F2B582C09}"/>
    <dgm:cxn modelId="{DAF4FC12-AB97-4B1D-BC62-866F9DAC2958}" type="presOf" srcId="{EBA2F8C0-5BEB-4BCC-8C46-37704D2C91B1}" destId="{B2451E25-08EC-4F9B-BE49-543540386C06}" srcOrd="1" destOrd="0" presId="urn:microsoft.com/office/officeart/2005/8/layout/radial1"/>
    <dgm:cxn modelId="{3AACC216-52BD-432E-B5BA-2B281DEED93F}" srcId="{8878E029-E2E4-4DC0-A06A-D8ED5DCC1B37}" destId="{9476A824-B684-440A-8083-C05AD39AAB93}" srcOrd="1" destOrd="0" parTransId="{DADB9FA4-F69C-4416-878E-DE8568B2BE2C}" sibTransId="{438BCEF2-9B50-4261-8B7B-4A243B7A78E6}"/>
    <dgm:cxn modelId="{01B18E21-6AF2-42F9-B685-4A4F633D095B}" srcId="{8878E029-E2E4-4DC0-A06A-D8ED5DCC1B37}" destId="{50894F01-9EC7-45A5-A62B-46E7D2DCFF50}" srcOrd="5" destOrd="0" parTransId="{EBA2F8C0-5BEB-4BCC-8C46-37704D2C91B1}" sibTransId="{DA0B3287-5334-405C-BCDC-A22CB78BB95A}"/>
    <dgm:cxn modelId="{84737225-E99E-4768-BCD0-8EF5F4818CE4}" type="presOf" srcId="{9476A824-B684-440A-8083-C05AD39AAB93}" destId="{4550605B-116F-4636-9A5F-E21BFA167168}" srcOrd="0" destOrd="0" presId="urn:microsoft.com/office/officeart/2005/8/layout/radial1"/>
    <dgm:cxn modelId="{B0E8782F-82FE-4AB0-A043-E8D31D833CEA}" type="presOf" srcId="{C41ED222-99C0-4BF8-AF7A-62EF09C89A7D}" destId="{9570E366-3D65-4B9F-B8A7-1998E06F6FCB}" srcOrd="0" destOrd="0" presId="urn:microsoft.com/office/officeart/2005/8/layout/radial1"/>
    <dgm:cxn modelId="{E43A123F-0F3D-4151-9A24-E4380B79E786}" type="presOf" srcId="{D2E82852-115C-4AA7-AEF6-890588171A8B}" destId="{37557FC4-329C-4BD6-996D-5681B785719E}" srcOrd="0" destOrd="0" presId="urn:microsoft.com/office/officeart/2005/8/layout/radial1"/>
    <dgm:cxn modelId="{A3AB6A40-2A00-40C9-BADB-A0CFDBE6D37D}" type="presOf" srcId="{5F5DD596-DE58-49A2-8682-2DB3A49B24D3}" destId="{CA064A58-920E-4EEC-AF1C-7C4ECBD00A38}" srcOrd="1" destOrd="0" presId="urn:microsoft.com/office/officeart/2005/8/layout/radial1"/>
    <dgm:cxn modelId="{7F260143-BD0C-4A3D-9559-97A6B3FF58CD}" type="presOf" srcId="{8AAE2F76-D16A-421C-8751-301D3E0993AC}" destId="{8C8427F1-C6B3-47A9-977F-61703417401E}" srcOrd="0" destOrd="0" presId="urn:microsoft.com/office/officeart/2005/8/layout/radial1"/>
    <dgm:cxn modelId="{D8F9B443-235B-412A-878C-B0167E32D688}" type="presOf" srcId="{DADB9FA4-F69C-4416-878E-DE8568B2BE2C}" destId="{6BFDEF33-9A59-42A9-934F-79F35677174C}" srcOrd="1" destOrd="0" presId="urn:microsoft.com/office/officeart/2005/8/layout/radial1"/>
    <dgm:cxn modelId="{F83ABE49-5F62-40FC-B74B-1B2C57810877}" type="presOf" srcId="{307A06EB-679C-49DB-9F85-5101860F0E36}" destId="{5D75CF2E-9303-4C4F-8077-DA852B824220}" srcOrd="1" destOrd="0" presId="urn:microsoft.com/office/officeart/2005/8/layout/radial1"/>
    <dgm:cxn modelId="{7698374A-AD5A-42CA-88EA-007AF4597011}" type="presOf" srcId="{D316E066-A435-41D6-88D4-69EFF0E0DF5E}" destId="{BFC068DD-935A-45FF-93A2-10B27D4253E5}" srcOrd="0" destOrd="0" presId="urn:microsoft.com/office/officeart/2005/8/layout/radial1"/>
    <dgm:cxn modelId="{632B014D-9533-42C3-BB43-708173FEDE08}" srcId="{8878E029-E2E4-4DC0-A06A-D8ED5DCC1B37}" destId="{D316E066-A435-41D6-88D4-69EFF0E0DF5E}" srcOrd="4" destOrd="0" parTransId="{5F5DD596-DE58-49A2-8682-2DB3A49B24D3}" sibTransId="{743A4F3A-ADEB-438A-B7B3-012EFBF198F9}"/>
    <dgm:cxn modelId="{88501C54-8C76-4BB0-BF6E-2A91D990B401}" type="presOf" srcId="{B8A315BC-B9E4-49FB-BB41-6DB8E37040C9}" destId="{3BE15F42-965C-4744-ADFA-D4843F2DE67D}" srcOrd="1" destOrd="0" presId="urn:microsoft.com/office/officeart/2005/8/layout/radial1"/>
    <dgm:cxn modelId="{44BFE459-AB27-40E8-A197-B3481E713F72}" type="presOf" srcId="{AA98C07B-243C-4373-A392-657BDE50F1A4}" destId="{00CBF59F-76AA-4D8C-B5C5-39366FB7B0DB}" srcOrd="1" destOrd="0" presId="urn:microsoft.com/office/officeart/2005/8/layout/radial1"/>
    <dgm:cxn modelId="{88B0EA5B-0B28-4F95-A982-A4CF8952569C}" type="presOf" srcId="{7D9B86EA-E8A8-4DE5-B8CB-51AA43795A5F}" destId="{B59D64EB-8E58-4C2C-AC05-14467607E8CC}" srcOrd="0" destOrd="0" presId="urn:microsoft.com/office/officeart/2005/8/layout/radial1"/>
    <dgm:cxn modelId="{9480915C-0F57-45A5-AA8B-26ABA2F897AA}" type="presOf" srcId="{50894F01-9EC7-45A5-A62B-46E7D2DCFF50}" destId="{B478D503-1859-4946-8988-AA080FC41F55}" srcOrd="0" destOrd="0" presId="urn:microsoft.com/office/officeart/2005/8/layout/radial1"/>
    <dgm:cxn modelId="{2A1D215E-3934-4755-9199-3F760EAAFC1B}" type="presOf" srcId="{2C1BB9D5-06C3-46C7-A350-16F94D83F059}" destId="{40075935-B24B-4E7A-8122-096AABF432FB}" srcOrd="0" destOrd="0" presId="urn:microsoft.com/office/officeart/2005/8/layout/radial1"/>
    <dgm:cxn modelId="{DCBB146B-7539-44CA-A9C3-DB8AFDED807C}" type="presOf" srcId="{B38CBBB8-0653-4ED6-AF91-C12AF7C55D0D}" destId="{ED771B17-D15F-43E8-8399-8E4FE4F37753}" srcOrd="0" destOrd="0" presId="urn:microsoft.com/office/officeart/2005/8/layout/radial1"/>
    <dgm:cxn modelId="{D9685970-2FAC-4530-A895-EA540F46F2AC}" srcId="{8878E029-E2E4-4DC0-A06A-D8ED5DCC1B37}" destId="{D2E82852-115C-4AA7-AEF6-890588171A8B}" srcOrd="11" destOrd="0" parTransId="{8AAE2F76-D16A-421C-8751-301D3E0993AC}" sibTransId="{8E9B0F06-CB8F-4655-BDF9-EA4105ABD826}"/>
    <dgm:cxn modelId="{1FE72174-3FB1-43A4-B517-62362C6E0A43}" srcId="{8878E029-E2E4-4DC0-A06A-D8ED5DCC1B37}" destId="{B38CBBB8-0653-4ED6-AF91-C12AF7C55D0D}" srcOrd="9" destOrd="0" parTransId="{AA98C07B-243C-4373-A392-657BDE50F1A4}" sibTransId="{FA566D37-7919-45ED-8C26-9AD612942327}"/>
    <dgm:cxn modelId="{6B8EEC77-1AEB-48F7-9829-6EA16CA74917}" type="presOf" srcId="{9850F9D1-50D9-4EDC-B871-7E553F3F0F2D}" destId="{A2AC2CD4-5CF3-4126-A9F0-EAD3EE591EF4}" srcOrd="1" destOrd="0" presId="urn:microsoft.com/office/officeart/2005/8/layout/radial1"/>
    <dgm:cxn modelId="{9D0D8D7A-934B-4BC4-B658-1A83217F6158}" type="presOf" srcId="{12C28298-385C-46E5-9FB1-CADECAD721A7}" destId="{C6B5CD80-8D9C-4F29-B5AA-5316937A80E2}" srcOrd="0" destOrd="0" presId="urn:microsoft.com/office/officeart/2005/8/layout/radial1"/>
    <dgm:cxn modelId="{F2898080-43E9-4509-9F8B-D7AFE0ED31F1}" type="presOf" srcId="{7E715B2A-F183-4E8E-8BEF-C01C568D25B8}" destId="{10DA6DC9-7309-4E6B-886E-745506138D30}" srcOrd="0" destOrd="0" presId="urn:microsoft.com/office/officeart/2005/8/layout/radial1"/>
    <dgm:cxn modelId="{57BD818C-C489-40EC-80DD-97335205D4C1}" type="presOf" srcId="{A1908342-ECE1-40F7-A1BE-4BAA0701D18D}" destId="{CB711405-4311-42D9-A1D4-76CCB85DC959}" srcOrd="0" destOrd="0" presId="urn:microsoft.com/office/officeart/2005/8/layout/radial1"/>
    <dgm:cxn modelId="{6FEA9590-329B-4DDD-8BAA-426D7AE5ABC0}" srcId="{8878E029-E2E4-4DC0-A06A-D8ED5DCC1B37}" destId="{9AC24925-CF1C-47D4-8507-6194161004C8}" srcOrd="6" destOrd="0" parTransId="{CC1CB1C0-E022-4539-B129-EE6D16D9CE67}" sibTransId="{CEE4BA9D-B776-4AA7-A6C3-46E4FBBDC60A}"/>
    <dgm:cxn modelId="{BAD19491-11E0-48DA-9746-1B38FEECD377}" srcId="{8878E029-E2E4-4DC0-A06A-D8ED5DCC1B37}" destId="{12C28298-385C-46E5-9FB1-CADECAD721A7}" srcOrd="12" destOrd="0" parTransId="{307A06EB-679C-49DB-9F85-5101860F0E36}" sibTransId="{BAA7DB16-2FAA-4DF5-A56D-D28FD633C55F}"/>
    <dgm:cxn modelId="{ACE04197-89B5-48E1-A7CD-2E8B4D7B4A69}" type="presOf" srcId="{1F607316-A6C9-4AD5-BE95-ED7412FC48A2}" destId="{674F6BE0-29B8-49EB-9BFC-400D3718D829}" srcOrd="1" destOrd="0" presId="urn:microsoft.com/office/officeart/2005/8/layout/radial1"/>
    <dgm:cxn modelId="{08C1B598-7A8E-465E-9BB7-961F8A5FED20}" type="presOf" srcId="{8878E029-E2E4-4DC0-A06A-D8ED5DCC1B37}" destId="{69A01AB5-B743-4D6F-85AB-D696E969A39A}" srcOrd="0" destOrd="0" presId="urn:microsoft.com/office/officeart/2005/8/layout/radial1"/>
    <dgm:cxn modelId="{0F2EA19A-EE6B-4C24-A670-ECDECFEFFA0A}" type="presOf" srcId="{DADB9FA4-F69C-4416-878E-DE8568B2BE2C}" destId="{E2091D26-839D-4D55-B219-9725B30B63FA}" srcOrd="0" destOrd="0" presId="urn:microsoft.com/office/officeart/2005/8/layout/radial1"/>
    <dgm:cxn modelId="{D42EC39E-013F-4192-BAB0-479F51D038F6}" type="presOf" srcId="{ADEF3E1A-79FF-4EDA-B5DE-4F0B63615D44}" destId="{E217175F-6600-45FE-B60B-6AA5A7B1001E}" srcOrd="0" destOrd="0" presId="urn:microsoft.com/office/officeart/2005/8/layout/radial1"/>
    <dgm:cxn modelId="{0C287FA2-EA56-431B-916E-745795760F6A}" type="presOf" srcId="{307A06EB-679C-49DB-9F85-5101860F0E36}" destId="{2A82C752-F1B7-4EFC-BFA2-1FB553B01EFF}" srcOrd="0" destOrd="0" presId="urn:microsoft.com/office/officeart/2005/8/layout/radial1"/>
    <dgm:cxn modelId="{786AA1A3-1787-41E2-95B2-D1923E4A26E0}" srcId="{8878E029-E2E4-4DC0-A06A-D8ED5DCC1B37}" destId="{6A0C26DE-3E85-4EB7-AD52-423164B6CE90}" srcOrd="10" destOrd="0" parTransId="{1F607316-A6C9-4AD5-BE95-ED7412FC48A2}" sibTransId="{780C2B48-97D0-44EB-AD6E-7173396ED8E2}"/>
    <dgm:cxn modelId="{F0AADBA3-E790-4D82-88C4-A9BA13116457}" srcId="{C31A02C4-332E-4CF1-9CA7-7DA51251334A}" destId="{8878E029-E2E4-4DC0-A06A-D8ED5DCC1B37}" srcOrd="0" destOrd="0" parTransId="{7FBA500A-8307-457E-B4B4-922D07574248}" sibTransId="{12D989E5-7356-4478-84C1-236C1582D2A1}"/>
    <dgm:cxn modelId="{DFE88CAD-AD18-496B-A70F-B45670A3FA82}" srcId="{8878E029-E2E4-4DC0-A06A-D8ED5DCC1B37}" destId="{A6AF81D9-7644-4CDB-BDC3-45FD7C08C2BD}" srcOrd="2" destOrd="0" parTransId="{C41ED222-99C0-4BF8-AF7A-62EF09C89A7D}" sibTransId="{2A2064B2-5C42-4F74-BBC1-0171B77F5BA6}"/>
    <dgm:cxn modelId="{753C8FB1-6663-4DA6-9806-A87108084989}" type="presOf" srcId="{1F607316-A6C9-4AD5-BE95-ED7412FC48A2}" destId="{0FF57BB4-C216-4C47-BB89-C199221ADDCE}" srcOrd="0" destOrd="0" presId="urn:microsoft.com/office/officeart/2005/8/layout/radial1"/>
    <dgm:cxn modelId="{2DC8A6B1-50F6-461F-A4FB-743226AAEDC8}" srcId="{8878E029-E2E4-4DC0-A06A-D8ED5DCC1B37}" destId="{7D9B86EA-E8A8-4DE5-B8CB-51AA43795A5F}" srcOrd="3" destOrd="0" parTransId="{998B24EA-8CF0-4225-B142-F539D40CA9A0}" sibTransId="{18BE88B0-2C34-4626-B33C-CE4B4EA9BB7D}"/>
    <dgm:cxn modelId="{56EC33B4-396B-49AB-893C-038F35F11273}" type="presOf" srcId="{B8A315BC-B9E4-49FB-BB41-6DB8E37040C9}" destId="{315E38CA-3562-4DFB-B3E6-B4E913543321}" srcOrd="0" destOrd="0" presId="urn:microsoft.com/office/officeart/2005/8/layout/radial1"/>
    <dgm:cxn modelId="{0CF069B5-A844-4EA3-8B56-CFF514E9B6D8}" srcId="{8878E029-E2E4-4DC0-A06A-D8ED5DCC1B37}" destId="{ADEF3E1A-79FF-4EDA-B5DE-4F0B63615D44}" srcOrd="7" destOrd="0" parTransId="{2C1BB9D5-06C3-46C7-A350-16F94D83F059}" sibTransId="{5006EAF1-5F8C-4E29-9717-B9F8215A622B}"/>
    <dgm:cxn modelId="{45628AB6-16BA-4913-99CA-49774386C43A}" type="presOf" srcId="{8AAE2F76-D16A-421C-8751-301D3E0993AC}" destId="{2252D938-F010-435E-A337-F3EB0B9F62B6}" srcOrd="1" destOrd="0" presId="urn:microsoft.com/office/officeart/2005/8/layout/radial1"/>
    <dgm:cxn modelId="{76AD26B7-BF1D-471F-9BA2-F8423E60F518}" type="presOf" srcId="{998B24EA-8CF0-4225-B142-F539D40CA9A0}" destId="{3B2AA502-A741-489C-9133-6927D588988A}" srcOrd="0" destOrd="0" presId="urn:microsoft.com/office/officeart/2005/8/layout/radial1"/>
    <dgm:cxn modelId="{E45AEDBC-D9A7-488A-A44E-4CFE648F2A0B}" type="presOf" srcId="{5F5DD596-DE58-49A2-8682-2DB3A49B24D3}" destId="{B55B752B-872F-4026-96BE-F27E3A7828DB}" srcOrd="0" destOrd="0" presId="urn:microsoft.com/office/officeart/2005/8/layout/radial1"/>
    <dgm:cxn modelId="{6EFDCEBD-94E6-4380-8149-9B59658C49CE}" srcId="{8878E029-E2E4-4DC0-A06A-D8ED5DCC1B37}" destId="{A1908342-ECE1-40F7-A1BE-4BAA0701D18D}" srcOrd="8" destOrd="0" parTransId="{B8A315BC-B9E4-49FB-BB41-6DB8E37040C9}" sibTransId="{BC4F92E4-8E53-48F2-8ACC-1097EB6DA103}"/>
    <dgm:cxn modelId="{F5E48EC5-FCB7-4427-9582-B7B180482F06}" type="presOf" srcId="{EBA2F8C0-5BEB-4BCC-8C46-37704D2C91B1}" destId="{F3B0AC9F-E7CB-4BF0-8EFB-6C6719A83416}" srcOrd="0" destOrd="0" presId="urn:microsoft.com/office/officeart/2005/8/layout/radial1"/>
    <dgm:cxn modelId="{52B451C6-F410-45CB-9508-2584C9C1A4B6}" type="presOf" srcId="{998B24EA-8CF0-4225-B142-F539D40CA9A0}" destId="{0ECB1AA2-CB8D-4EE8-AE98-1015C06C6B7F}" srcOrd="1" destOrd="0" presId="urn:microsoft.com/office/officeart/2005/8/layout/radial1"/>
    <dgm:cxn modelId="{B62CCCC6-8E1D-410C-A737-50F10FC976B4}" type="presOf" srcId="{A6AF81D9-7644-4CDB-BDC3-45FD7C08C2BD}" destId="{A4662C06-163B-4CD0-BE52-317508A0C48A}" srcOrd="0" destOrd="0" presId="urn:microsoft.com/office/officeart/2005/8/layout/radial1"/>
    <dgm:cxn modelId="{D774FECA-110D-455B-9F16-57D654690773}" type="presOf" srcId="{CC1CB1C0-E022-4539-B129-EE6D16D9CE67}" destId="{302FC6A7-53BF-42F7-B0FA-4506404916C0}" srcOrd="1" destOrd="0" presId="urn:microsoft.com/office/officeart/2005/8/layout/radial1"/>
    <dgm:cxn modelId="{2CA906CD-7540-4EBF-A80C-E217CD675D56}" type="presOf" srcId="{AA98C07B-243C-4373-A392-657BDE50F1A4}" destId="{636BBAB0-9731-4244-8ECC-C888E407FCA4}" srcOrd="0" destOrd="0" presId="urn:microsoft.com/office/officeart/2005/8/layout/radial1"/>
    <dgm:cxn modelId="{081E54CF-D82F-47D7-A977-AA7D73105746}" type="presOf" srcId="{CC1CB1C0-E022-4539-B129-EE6D16D9CE67}" destId="{5B4CF0F5-7818-478F-B0FE-B2ABBA85B6E7}" srcOrd="0" destOrd="0" presId="urn:microsoft.com/office/officeart/2005/8/layout/radial1"/>
    <dgm:cxn modelId="{087F22DA-9B6F-45B3-BC89-B98CA2289A02}" type="presOf" srcId="{2C1BB9D5-06C3-46C7-A350-16F94D83F059}" destId="{28558603-A79B-4354-A9C6-BE4AD786C227}" srcOrd="1" destOrd="0" presId="urn:microsoft.com/office/officeart/2005/8/layout/radial1"/>
    <dgm:cxn modelId="{415FDDDC-CC1B-49C7-8BF4-DF331EFC2AD1}" type="presOf" srcId="{C41ED222-99C0-4BF8-AF7A-62EF09C89A7D}" destId="{FCD43EE3-B6CF-4193-A0AA-368C8E34894C}" srcOrd="1" destOrd="0" presId="urn:microsoft.com/office/officeart/2005/8/layout/radial1"/>
    <dgm:cxn modelId="{F669B5DD-E440-4302-ADFC-3C3AC9F73A9B}" type="presOf" srcId="{9AC24925-CF1C-47D4-8507-6194161004C8}" destId="{0B5AE1BB-655A-44C3-AF3C-F555B932393C}" srcOrd="0" destOrd="0" presId="urn:microsoft.com/office/officeart/2005/8/layout/radial1"/>
    <dgm:cxn modelId="{95B385ED-D831-44D3-B3D8-09BC4733A26E}" type="presOf" srcId="{9850F9D1-50D9-4EDC-B871-7E553F3F0F2D}" destId="{3433D51D-3419-4050-9B34-5AC1B230A16E}" srcOrd="0" destOrd="0" presId="urn:microsoft.com/office/officeart/2005/8/layout/radial1"/>
    <dgm:cxn modelId="{68BFDCEE-824D-430E-975D-55A019EE6446}" type="presOf" srcId="{6A0C26DE-3E85-4EB7-AD52-423164B6CE90}" destId="{BC7750CA-FDC6-415B-8E32-633BF5A2F4C6}" srcOrd="0" destOrd="0" presId="urn:microsoft.com/office/officeart/2005/8/layout/radial1"/>
    <dgm:cxn modelId="{B0AB6FF9-0779-4AA1-A58F-FC93C6A26F59}" type="presOf" srcId="{C31A02C4-332E-4CF1-9CA7-7DA51251334A}" destId="{19CCBAD8-F6A1-4C68-AFCB-3A354AB66686}" srcOrd="0" destOrd="0" presId="urn:microsoft.com/office/officeart/2005/8/layout/radial1"/>
    <dgm:cxn modelId="{CE4F7D6A-72A1-44C2-A137-FCA6D406F1E0}" type="presParOf" srcId="{19CCBAD8-F6A1-4C68-AFCB-3A354AB66686}" destId="{69A01AB5-B743-4D6F-85AB-D696E969A39A}" srcOrd="0" destOrd="0" presId="urn:microsoft.com/office/officeart/2005/8/layout/radial1"/>
    <dgm:cxn modelId="{586197E8-A497-438A-8779-95470105CDFF}" type="presParOf" srcId="{19CCBAD8-F6A1-4C68-AFCB-3A354AB66686}" destId="{3433D51D-3419-4050-9B34-5AC1B230A16E}" srcOrd="1" destOrd="0" presId="urn:microsoft.com/office/officeart/2005/8/layout/radial1"/>
    <dgm:cxn modelId="{089EDBB9-11AD-4C68-9A9E-33283961AD31}" type="presParOf" srcId="{3433D51D-3419-4050-9B34-5AC1B230A16E}" destId="{A2AC2CD4-5CF3-4126-A9F0-EAD3EE591EF4}" srcOrd="0" destOrd="0" presId="urn:microsoft.com/office/officeart/2005/8/layout/radial1"/>
    <dgm:cxn modelId="{7BA7233F-1228-40E0-8EC4-0AA3C9FCAC45}" type="presParOf" srcId="{19CCBAD8-F6A1-4C68-AFCB-3A354AB66686}" destId="{10DA6DC9-7309-4E6B-886E-745506138D30}" srcOrd="2" destOrd="0" presId="urn:microsoft.com/office/officeart/2005/8/layout/radial1"/>
    <dgm:cxn modelId="{16ED1876-75AF-4904-83F5-5172B2C091A0}" type="presParOf" srcId="{19CCBAD8-F6A1-4C68-AFCB-3A354AB66686}" destId="{E2091D26-839D-4D55-B219-9725B30B63FA}" srcOrd="3" destOrd="0" presId="urn:microsoft.com/office/officeart/2005/8/layout/radial1"/>
    <dgm:cxn modelId="{ED12F703-03B1-49F2-992D-BBACC7F464CE}" type="presParOf" srcId="{E2091D26-839D-4D55-B219-9725B30B63FA}" destId="{6BFDEF33-9A59-42A9-934F-79F35677174C}" srcOrd="0" destOrd="0" presId="urn:microsoft.com/office/officeart/2005/8/layout/radial1"/>
    <dgm:cxn modelId="{6338590D-2B22-4E3E-8D5C-B125A00A3FE1}" type="presParOf" srcId="{19CCBAD8-F6A1-4C68-AFCB-3A354AB66686}" destId="{4550605B-116F-4636-9A5F-E21BFA167168}" srcOrd="4" destOrd="0" presId="urn:microsoft.com/office/officeart/2005/8/layout/radial1"/>
    <dgm:cxn modelId="{EB8E2304-2B67-4681-9E92-5B2A4AC5574F}" type="presParOf" srcId="{19CCBAD8-F6A1-4C68-AFCB-3A354AB66686}" destId="{9570E366-3D65-4B9F-B8A7-1998E06F6FCB}" srcOrd="5" destOrd="0" presId="urn:microsoft.com/office/officeart/2005/8/layout/radial1"/>
    <dgm:cxn modelId="{04BC0111-A5A2-4720-8AC1-238B1C37E9F1}" type="presParOf" srcId="{9570E366-3D65-4B9F-B8A7-1998E06F6FCB}" destId="{FCD43EE3-B6CF-4193-A0AA-368C8E34894C}" srcOrd="0" destOrd="0" presId="urn:microsoft.com/office/officeart/2005/8/layout/radial1"/>
    <dgm:cxn modelId="{548B206D-5EE2-4912-9ED6-B5D42A7A3D53}" type="presParOf" srcId="{19CCBAD8-F6A1-4C68-AFCB-3A354AB66686}" destId="{A4662C06-163B-4CD0-BE52-317508A0C48A}" srcOrd="6" destOrd="0" presId="urn:microsoft.com/office/officeart/2005/8/layout/radial1"/>
    <dgm:cxn modelId="{B46836E4-8785-4988-AACF-5601F6AC7EA3}" type="presParOf" srcId="{19CCBAD8-F6A1-4C68-AFCB-3A354AB66686}" destId="{3B2AA502-A741-489C-9133-6927D588988A}" srcOrd="7" destOrd="0" presId="urn:microsoft.com/office/officeart/2005/8/layout/radial1"/>
    <dgm:cxn modelId="{DA858D26-727B-4AF4-ABF8-51B352888B66}" type="presParOf" srcId="{3B2AA502-A741-489C-9133-6927D588988A}" destId="{0ECB1AA2-CB8D-4EE8-AE98-1015C06C6B7F}" srcOrd="0" destOrd="0" presId="urn:microsoft.com/office/officeart/2005/8/layout/radial1"/>
    <dgm:cxn modelId="{307EAB53-048A-4005-B70B-3E339FA9CDAF}" type="presParOf" srcId="{19CCBAD8-F6A1-4C68-AFCB-3A354AB66686}" destId="{B59D64EB-8E58-4C2C-AC05-14467607E8CC}" srcOrd="8" destOrd="0" presId="urn:microsoft.com/office/officeart/2005/8/layout/radial1"/>
    <dgm:cxn modelId="{0C690915-5151-46BA-9950-6BFC38FF5641}" type="presParOf" srcId="{19CCBAD8-F6A1-4C68-AFCB-3A354AB66686}" destId="{B55B752B-872F-4026-96BE-F27E3A7828DB}" srcOrd="9" destOrd="0" presId="urn:microsoft.com/office/officeart/2005/8/layout/radial1"/>
    <dgm:cxn modelId="{58844460-01BB-43B4-B00A-82E03DF0D771}" type="presParOf" srcId="{B55B752B-872F-4026-96BE-F27E3A7828DB}" destId="{CA064A58-920E-4EEC-AF1C-7C4ECBD00A38}" srcOrd="0" destOrd="0" presId="urn:microsoft.com/office/officeart/2005/8/layout/radial1"/>
    <dgm:cxn modelId="{301A1F8F-F9DA-4CCF-A5EF-0C062F4F3AF7}" type="presParOf" srcId="{19CCBAD8-F6A1-4C68-AFCB-3A354AB66686}" destId="{BFC068DD-935A-45FF-93A2-10B27D4253E5}" srcOrd="10" destOrd="0" presId="urn:microsoft.com/office/officeart/2005/8/layout/radial1"/>
    <dgm:cxn modelId="{7D905EFA-1A60-4868-9A8B-0D20208E841B}" type="presParOf" srcId="{19CCBAD8-F6A1-4C68-AFCB-3A354AB66686}" destId="{F3B0AC9F-E7CB-4BF0-8EFB-6C6719A83416}" srcOrd="11" destOrd="0" presId="urn:microsoft.com/office/officeart/2005/8/layout/radial1"/>
    <dgm:cxn modelId="{B4F9099A-CB01-49BA-88F5-4258178388E8}" type="presParOf" srcId="{F3B0AC9F-E7CB-4BF0-8EFB-6C6719A83416}" destId="{B2451E25-08EC-4F9B-BE49-543540386C06}" srcOrd="0" destOrd="0" presId="urn:microsoft.com/office/officeart/2005/8/layout/radial1"/>
    <dgm:cxn modelId="{CF2BAF62-762E-44A9-A289-83BB2AB1FAE5}" type="presParOf" srcId="{19CCBAD8-F6A1-4C68-AFCB-3A354AB66686}" destId="{B478D503-1859-4946-8988-AA080FC41F55}" srcOrd="12" destOrd="0" presId="urn:microsoft.com/office/officeart/2005/8/layout/radial1"/>
    <dgm:cxn modelId="{9CB72209-9080-4C47-A63E-D650A22E94EE}" type="presParOf" srcId="{19CCBAD8-F6A1-4C68-AFCB-3A354AB66686}" destId="{5B4CF0F5-7818-478F-B0FE-B2ABBA85B6E7}" srcOrd="13" destOrd="0" presId="urn:microsoft.com/office/officeart/2005/8/layout/radial1"/>
    <dgm:cxn modelId="{A24532A5-6FE9-488B-AD2E-B7E55EE5052D}" type="presParOf" srcId="{5B4CF0F5-7818-478F-B0FE-B2ABBA85B6E7}" destId="{302FC6A7-53BF-42F7-B0FA-4506404916C0}" srcOrd="0" destOrd="0" presId="urn:microsoft.com/office/officeart/2005/8/layout/radial1"/>
    <dgm:cxn modelId="{CC1AE014-C932-4FBD-89E3-84CB460BB49F}" type="presParOf" srcId="{19CCBAD8-F6A1-4C68-AFCB-3A354AB66686}" destId="{0B5AE1BB-655A-44C3-AF3C-F555B932393C}" srcOrd="14" destOrd="0" presId="urn:microsoft.com/office/officeart/2005/8/layout/radial1"/>
    <dgm:cxn modelId="{D2DA1CA2-837B-4F8B-AA69-CFC61AA8827F}" type="presParOf" srcId="{19CCBAD8-F6A1-4C68-AFCB-3A354AB66686}" destId="{40075935-B24B-4E7A-8122-096AABF432FB}" srcOrd="15" destOrd="0" presId="urn:microsoft.com/office/officeart/2005/8/layout/radial1"/>
    <dgm:cxn modelId="{834BCDDE-6ADF-4EB6-ABA3-C8A9D286B1FF}" type="presParOf" srcId="{40075935-B24B-4E7A-8122-096AABF432FB}" destId="{28558603-A79B-4354-A9C6-BE4AD786C227}" srcOrd="0" destOrd="0" presId="urn:microsoft.com/office/officeart/2005/8/layout/radial1"/>
    <dgm:cxn modelId="{0E5A13ED-6866-4682-8B7B-5867A31B2E94}" type="presParOf" srcId="{19CCBAD8-F6A1-4C68-AFCB-3A354AB66686}" destId="{E217175F-6600-45FE-B60B-6AA5A7B1001E}" srcOrd="16" destOrd="0" presId="urn:microsoft.com/office/officeart/2005/8/layout/radial1"/>
    <dgm:cxn modelId="{06B3E1F8-E776-48D5-A4EC-702EA3140626}" type="presParOf" srcId="{19CCBAD8-F6A1-4C68-AFCB-3A354AB66686}" destId="{315E38CA-3562-4DFB-B3E6-B4E913543321}" srcOrd="17" destOrd="0" presId="urn:microsoft.com/office/officeart/2005/8/layout/radial1"/>
    <dgm:cxn modelId="{AF3830A4-8B16-485A-B38A-D3A758ECD095}" type="presParOf" srcId="{315E38CA-3562-4DFB-B3E6-B4E913543321}" destId="{3BE15F42-965C-4744-ADFA-D4843F2DE67D}" srcOrd="0" destOrd="0" presId="urn:microsoft.com/office/officeart/2005/8/layout/radial1"/>
    <dgm:cxn modelId="{B1BD5BD8-3A7E-4BD4-A733-A6A518ECA2FF}" type="presParOf" srcId="{19CCBAD8-F6A1-4C68-AFCB-3A354AB66686}" destId="{CB711405-4311-42D9-A1D4-76CCB85DC959}" srcOrd="18" destOrd="0" presId="urn:microsoft.com/office/officeart/2005/8/layout/radial1"/>
    <dgm:cxn modelId="{B71FE452-457C-40D9-AD41-6FF8A170110C}" type="presParOf" srcId="{19CCBAD8-F6A1-4C68-AFCB-3A354AB66686}" destId="{636BBAB0-9731-4244-8ECC-C888E407FCA4}" srcOrd="19" destOrd="0" presId="urn:microsoft.com/office/officeart/2005/8/layout/radial1"/>
    <dgm:cxn modelId="{8A588EB7-FCC3-45D3-80A1-4372FE45CC28}" type="presParOf" srcId="{636BBAB0-9731-4244-8ECC-C888E407FCA4}" destId="{00CBF59F-76AA-4D8C-B5C5-39366FB7B0DB}" srcOrd="0" destOrd="0" presId="urn:microsoft.com/office/officeart/2005/8/layout/radial1"/>
    <dgm:cxn modelId="{5D81A6AE-161F-4D7E-85D4-ACF7DEFD583F}" type="presParOf" srcId="{19CCBAD8-F6A1-4C68-AFCB-3A354AB66686}" destId="{ED771B17-D15F-43E8-8399-8E4FE4F37753}" srcOrd="20" destOrd="0" presId="urn:microsoft.com/office/officeart/2005/8/layout/radial1"/>
    <dgm:cxn modelId="{04778CDC-6D35-468E-BC40-8D790ABF2D60}" type="presParOf" srcId="{19CCBAD8-F6A1-4C68-AFCB-3A354AB66686}" destId="{0FF57BB4-C216-4C47-BB89-C199221ADDCE}" srcOrd="21" destOrd="0" presId="urn:microsoft.com/office/officeart/2005/8/layout/radial1"/>
    <dgm:cxn modelId="{5DB33369-B3CD-4955-9687-32B482FFBDA8}" type="presParOf" srcId="{0FF57BB4-C216-4C47-BB89-C199221ADDCE}" destId="{674F6BE0-29B8-49EB-9BFC-400D3718D829}" srcOrd="0" destOrd="0" presId="urn:microsoft.com/office/officeart/2005/8/layout/radial1"/>
    <dgm:cxn modelId="{0CA5CD4B-81D5-4520-81A2-EE40877C48C5}" type="presParOf" srcId="{19CCBAD8-F6A1-4C68-AFCB-3A354AB66686}" destId="{BC7750CA-FDC6-415B-8E32-633BF5A2F4C6}" srcOrd="22" destOrd="0" presId="urn:microsoft.com/office/officeart/2005/8/layout/radial1"/>
    <dgm:cxn modelId="{ED0E4AD5-8BB0-4C76-B454-468AA268CC09}" type="presParOf" srcId="{19CCBAD8-F6A1-4C68-AFCB-3A354AB66686}" destId="{8C8427F1-C6B3-47A9-977F-61703417401E}" srcOrd="23" destOrd="0" presId="urn:microsoft.com/office/officeart/2005/8/layout/radial1"/>
    <dgm:cxn modelId="{67D5D2AE-D133-46F4-A6A4-86B5ECD6ADB1}" type="presParOf" srcId="{8C8427F1-C6B3-47A9-977F-61703417401E}" destId="{2252D938-F010-435E-A337-F3EB0B9F62B6}" srcOrd="0" destOrd="0" presId="urn:microsoft.com/office/officeart/2005/8/layout/radial1"/>
    <dgm:cxn modelId="{9A9178A9-6985-4853-A27A-620CE349969E}" type="presParOf" srcId="{19CCBAD8-F6A1-4C68-AFCB-3A354AB66686}" destId="{37557FC4-329C-4BD6-996D-5681B785719E}" srcOrd="24" destOrd="0" presId="urn:microsoft.com/office/officeart/2005/8/layout/radial1"/>
    <dgm:cxn modelId="{9B23D3C1-AC36-4C8A-8AE1-E7CDACBA3A6B}" type="presParOf" srcId="{19CCBAD8-F6A1-4C68-AFCB-3A354AB66686}" destId="{2A82C752-F1B7-4EFC-BFA2-1FB553B01EFF}" srcOrd="25" destOrd="0" presId="urn:microsoft.com/office/officeart/2005/8/layout/radial1"/>
    <dgm:cxn modelId="{2A550AAB-77AC-493C-A5E3-07C5EBDCB805}" type="presParOf" srcId="{2A82C752-F1B7-4EFC-BFA2-1FB553B01EFF}" destId="{5D75CF2E-9303-4C4F-8077-DA852B824220}" srcOrd="0" destOrd="0" presId="urn:microsoft.com/office/officeart/2005/8/layout/radial1"/>
    <dgm:cxn modelId="{36FFB5D0-2B97-4AA8-8DEF-BE847E885A32}" type="presParOf" srcId="{19CCBAD8-F6A1-4C68-AFCB-3A354AB66686}" destId="{C6B5CD80-8D9C-4F29-B5AA-5316937A80E2}" srcOrd="26"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01AB5-B743-4D6F-85AB-D696E969A39A}">
      <dsp:nvSpPr>
        <dsp:cNvPr id="0" name=""/>
        <dsp:cNvSpPr/>
      </dsp:nvSpPr>
      <dsp:spPr>
        <a:xfrm>
          <a:off x="4716391" y="1928136"/>
          <a:ext cx="1440003" cy="1440003"/>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Cognitive biases and human factors</a:t>
          </a:r>
        </a:p>
      </dsp:txBody>
      <dsp:txXfrm>
        <a:off x="4927275" y="2139020"/>
        <a:ext cx="1018235" cy="1018235"/>
      </dsp:txXfrm>
    </dsp:sp>
    <dsp:sp modelId="{3433D51D-3419-4050-9B34-5AC1B230A16E}">
      <dsp:nvSpPr>
        <dsp:cNvPr id="0" name=""/>
        <dsp:cNvSpPr/>
      </dsp:nvSpPr>
      <dsp:spPr>
        <a:xfrm rot="16200000">
          <a:off x="5001218" y="1486203"/>
          <a:ext cx="870349" cy="13516"/>
        </a:xfrm>
        <a:custGeom>
          <a:avLst/>
          <a:gdLst/>
          <a:ahLst/>
          <a:cxnLst/>
          <a:rect l="0" t="0" r="0" b="0"/>
          <a:pathLst>
            <a:path>
              <a:moveTo>
                <a:pt x="0" y="6758"/>
              </a:moveTo>
              <a:lnTo>
                <a:pt x="870349"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5414634" y="1471203"/>
        <a:ext cx="43517" cy="43517"/>
      </dsp:txXfrm>
    </dsp:sp>
    <dsp:sp modelId="{10DA6DC9-7309-4E6B-886E-745506138D30}">
      <dsp:nvSpPr>
        <dsp:cNvPr id="0" name=""/>
        <dsp:cNvSpPr/>
      </dsp:nvSpPr>
      <dsp:spPr>
        <a:xfrm>
          <a:off x="4806394" y="-202210"/>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Leadership </a:t>
          </a:r>
          <a:endParaRPr lang="en-GB" sz="900" b="1" kern="1200">
            <a:solidFill>
              <a:schemeClr val="bg1"/>
            </a:solidFill>
            <a:latin typeface="DM Sans" pitchFamily="2" charset="77"/>
          </a:endParaRPr>
        </a:p>
      </dsp:txBody>
      <dsp:txXfrm>
        <a:off x="4990916" y="-17688"/>
        <a:ext cx="890953" cy="890953"/>
      </dsp:txXfrm>
    </dsp:sp>
    <dsp:sp modelId="{E2091D26-839D-4D55-B219-9725B30B63FA}">
      <dsp:nvSpPr>
        <dsp:cNvPr id="0" name=""/>
        <dsp:cNvSpPr/>
      </dsp:nvSpPr>
      <dsp:spPr>
        <a:xfrm rot="18570876">
          <a:off x="5664275" y="1597593"/>
          <a:ext cx="1265991" cy="13516"/>
        </a:xfrm>
        <a:custGeom>
          <a:avLst/>
          <a:gdLst/>
          <a:ahLst/>
          <a:cxnLst/>
          <a:rect l="0" t="0" r="0" b="0"/>
          <a:pathLst>
            <a:path>
              <a:moveTo>
                <a:pt x="0" y="6758"/>
              </a:moveTo>
              <a:lnTo>
                <a:pt x="126599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6265621" y="1572702"/>
        <a:ext cx="63299" cy="63299"/>
      </dsp:txXfrm>
    </dsp:sp>
    <dsp:sp modelId="{4550605B-116F-4636-9A5F-E21BFA167168}">
      <dsp:nvSpPr>
        <dsp:cNvPr id="0" name=""/>
        <dsp:cNvSpPr/>
      </dsp:nvSpPr>
      <dsp:spPr>
        <a:xfrm>
          <a:off x="6470884" y="0"/>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Fatigue &amp; stress </a:t>
          </a:r>
          <a:endParaRPr lang="en-GB" sz="900" b="1" kern="1200">
            <a:solidFill>
              <a:schemeClr val="bg1"/>
            </a:solidFill>
            <a:latin typeface="DM Sans" pitchFamily="2" charset="77"/>
          </a:endParaRPr>
        </a:p>
      </dsp:txBody>
      <dsp:txXfrm>
        <a:off x="6655406" y="184522"/>
        <a:ext cx="890953" cy="890953"/>
      </dsp:txXfrm>
    </dsp:sp>
    <dsp:sp modelId="{9570E366-3D65-4B9F-B8A7-1998E06F6FCB}">
      <dsp:nvSpPr>
        <dsp:cNvPr id="0" name=""/>
        <dsp:cNvSpPr/>
      </dsp:nvSpPr>
      <dsp:spPr>
        <a:xfrm rot="20133078">
          <a:off x="5995976" y="1900939"/>
          <a:ext cx="2138058" cy="13516"/>
        </a:xfrm>
        <a:custGeom>
          <a:avLst/>
          <a:gdLst/>
          <a:ahLst/>
          <a:cxnLst/>
          <a:rect l="0" t="0" r="0" b="0"/>
          <a:pathLst>
            <a:path>
              <a:moveTo>
                <a:pt x="0" y="6758"/>
              </a:moveTo>
              <a:lnTo>
                <a:pt x="2138058"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7011553" y="1854245"/>
        <a:ext cx="106902" cy="106902"/>
      </dsp:txXfrm>
    </dsp:sp>
    <dsp:sp modelId="{A4662C06-163B-4CD0-BE52-317508A0C48A}">
      <dsp:nvSpPr>
        <dsp:cNvPr id="0" name=""/>
        <dsp:cNvSpPr/>
      </dsp:nvSpPr>
      <dsp:spPr>
        <a:xfrm>
          <a:off x="7981686" y="574507"/>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Error management</a:t>
          </a:r>
          <a:endParaRPr lang="en-GB" sz="900" b="1" kern="1200">
            <a:solidFill>
              <a:schemeClr val="bg1"/>
            </a:solidFill>
            <a:latin typeface="DM Sans" pitchFamily="2" charset="77"/>
          </a:endParaRPr>
        </a:p>
      </dsp:txBody>
      <dsp:txXfrm>
        <a:off x="8166208" y="759029"/>
        <a:ext cx="890953" cy="890953"/>
      </dsp:txXfrm>
    </dsp:sp>
    <dsp:sp modelId="{3B2AA502-A741-489C-9133-6927D588988A}">
      <dsp:nvSpPr>
        <dsp:cNvPr id="0" name=""/>
        <dsp:cNvSpPr/>
      </dsp:nvSpPr>
      <dsp:spPr>
        <a:xfrm rot="21180686">
          <a:off x="6138763" y="2352632"/>
          <a:ext cx="3306361" cy="13516"/>
        </a:xfrm>
        <a:custGeom>
          <a:avLst/>
          <a:gdLst/>
          <a:ahLst/>
          <a:cxnLst/>
          <a:rect l="0" t="0" r="0" b="0"/>
          <a:pathLst>
            <a:path>
              <a:moveTo>
                <a:pt x="0" y="6758"/>
              </a:moveTo>
              <a:lnTo>
                <a:pt x="330636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7709284" y="2276731"/>
        <a:ext cx="165318" cy="165318"/>
      </dsp:txXfrm>
    </dsp:sp>
    <dsp:sp modelId="{B59D64EB-8E58-4C2C-AC05-14467607E8CC}">
      <dsp:nvSpPr>
        <dsp:cNvPr id="0" name=""/>
        <dsp:cNvSpPr/>
      </dsp:nvSpPr>
      <dsp:spPr>
        <a:xfrm>
          <a:off x="9428161" y="1451593"/>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Device and equipment design </a:t>
          </a:r>
          <a:endParaRPr lang="en-GB" sz="900" b="1" kern="1200">
            <a:solidFill>
              <a:schemeClr val="bg1"/>
            </a:solidFill>
            <a:latin typeface="DM Sans" pitchFamily="2" charset="77"/>
          </a:endParaRPr>
        </a:p>
      </dsp:txBody>
      <dsp:txXfrm>
        <a:off x="9612683" y="1636115"/>
        <a:ext cx="890953" cy="890953"/>
      </dsp:txXfrm>
    </dsp:sp>
    <dsp:sp modelId="{B55B752B-872F-4026-96BE-F27E3A7828DB}">
      <dsp:nvSpPr>
        <dsp:cNvPr id="0" name=""/>
        <dsp:cNvSpPr/>
      </dsp:nvSpPr>
      <dsp:spPr>
        <a:xfrm rot="733860">
          <a:off x="6103963" y="3130734"/>
          <a:ext cx="3179735" cy="13516"/>
        </a:xfrm>
        <a:custGeom>
          <a:avLst/>
          <a:gdLst/>
          <a:ahLst/>
          <a:cxnLst/>
          <a:rect l="0" t="0" r="0" b="0"/>
          <a:pathLst>
            <a:path>
              <a:moveTo>
                <a:pt x="0" y="6758"/>
              </a:moveTo>
              <a:lnTo>
                <a:pt x="3179735"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7614338" y="3057999"/>
        <a:ext cx="158986" cy="158986"/>
      </dsp:txXfrm>
    </dsp:sp>
    <dsp:sp modelId="{BFC068DD-935A-45FF-93A2-10B27D4253E5}">
      <dsp:nvSpPr>
        <dsp:cNvPr id="0" name=""/>
        <dsp:cNvSpPr/>
      </dsp:nvSpPr>
      <dsp:spPr>
        <a:xfrm>
          <a:off x="9233311" y="2977780"/>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Physical environment</a:t>
          </a:r>
          <a:endParaRPr lang="en-GB" sz="900" b="1" kern="1200">
            <a:solidFill>
              <a:schemeClr val="bg1"/>
            </a:solidFill>
            <a:latin typeface="DM Sans" pitchFamily="2" charset="77"/>
          </a:endParaRPr>
        </a:p>
      </dsp:txBody>
      <dsp:txXfrm>
        <a:off x="9417833" y="3162302"/>
        <a:ext cx="890953" cy="890953"/>
      </dsp:txXfrm>
    </dsp:sp>
    <dsp:sp modelId="{F3B0AC9F-E7CB-4BF0-8EFB-6C6719A83416}">
      <dsp:nvSpPr>
        <dsp:cNvPr id="0" name=""/>
        <dsp:cNvSpPr/>
      </dsp:nvSpPr>
      <dsp:spPr>
        <a:xfrm rot="1840860">
          <a:off x="5912427" y="3530704"/>
          <a:ext cx="2045780" cy="13516"/>
        </a:xfrm>
        <a:custGeom>
          <a:avLst/>
          <a:gdLst/>
          <a:ahLst/>
          <a:cxnLst/>
          <a:rect l="0" t="0" r="0" b="0"/>
          <a:pathLst>
            <a:path>
              <a:moveTo>
                <a:pt x="0" y="6758"/>
              </a:moveTo>
              <a:lnTo>
                <a:pt x="2045780"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6884173" y="3486318"/>
        <a:ext cx="102289" cy="102289"/>
      </dsp:txXfrm>
    </dsp:sp>
    <dsp:sp modelId="{B478D503-1859-4946-8988-AA080FC41F55}">
      <dsp:nvSpPr>
        <dsp:cNvPr id="0" name=""/>
        <dsp:cNvSpPr/>
      </dsp:nvSpPr>
      <dsp:spPr>
        <a:xfrm>
          <a:off x="7726838" y="3750863"/>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Organisational factors</a:t>
          </a:r>
          <a:endParaRPr lang="en-GB" sz="900" b="1" kern="1200">
            <a:solidFill>
              <a:schemeClr val="bg1"/>
            </a:solidFill>
            <a:latin typeface="DM Sans" pitchFamily="2" charset="77"/>
          </a:endParaRPr>
        </a:p>
      </dsp:txBody>
      <dsp:txXfrm>
        <a:off x="7911360" y="3935385"/>
        <a:ext cx="890953" cy="890953"/>
      </dsp:txXfrm>
    </dsp:sp>
    <dsp:sp modelId="{5B4CF0F5-7818-478F-B0FE-B2ABBA85B6E7}">
      <dsp:nvSpPr>
        <dsp:cNvPr id="0" name=""/>
        <dsp:cNvSpPr/>
      </dsp:nvSpPr>
      <dsp:spPr>
        <a:xfrm rot="3733186">
          <a:off x="5493817" y="3739319"/>
          <a:ext cx="1041937" cy="13516"/>
        </a:xfrm>
        <a:custGeom>
          <a:avLst/>
          <a:gdLst/>
          <a:ahLst/>
          <a:cxnLst/>
          <a:rect l="0" t="0" r="0" b="0"/>
          <a:pathLst>
            <a:path>
              <a:moveTo>
                <a:pt x="0" y="6758"/>
              </a:moveTo>
              <a:lnTo>
                <a:pt x="1041937"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5988737" y="3720028"/>
        <a:ext cx="52096" cy="52096"/>
      </dsp:txXfrm>
    </dsp:sp>
    <dsp:sp modelId="{0B5AE1BB-655A-44C3-AF3C-F555B932393C}">
      <dsp:nvSpPr>
        <dsp:cNvPr id="0" name=""/>
        <dsp:cNvSpPr/>
      </dsp:nvSpPr>
      <dsp:spPr>
        <a:xfrm>
          <a:off x="5921232" y="4134387"/>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Perception</a:t>
          </a:r>
        </a:p>
      </dsp:txBody>
      <dsp:txXfrm>
        <a:off x="6105754" y="4318909"/>
        <a:ext cx="890953" cy="890953"/>
      </dsp:txXfrm>
    </dsp:sp>
    <dsp:sp modelId="{40075935-B24B-4E7A-8122-096AABF432FB}">
      <dsp:nvSpPr>
        <dsp:cNvPr id="0" name=""/>
        <dsp:cNvSpPr/>
      </dsp:nvSpPr>
      <dsp:spPr>
        <a:xfrm rot="7256113">
          <a:off x="4220161" y="3738293"/>
          <a:ext cx="1117651" cy="13516"/>
        </a:xfrm>
        <a:custGeom>
          <a:avLst/>
          <a:gdLst/>
          <a:ahLst/>
          <a:cxnLst/>
          <a:rect l="0" t="0" r="0" b="0"/>
          <a:pathLst>
            <a:path>
              <a:moveTo>
                <a:pt x="0" y="6758"/>
              </a:moveTo>
              <a:lnTo>
                <a:pt x="111765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4751046" y="3717110"/>
        <a:ext cx="55882" cy="55882"/>
      </dsp:txXfrm>
    </dsp:sp>
    <dsp:sp modelId="{E217175F-6600-45FE-B60B-6AA5A7B1001E}">
      <dsp:nvSpPr>
        <dsp:cNvPr id="0" name=""/>
        <dsp:cNvSpPr/>
      </dsp:nvSpPr>
      <dsp:spPr>
        <a:xfrm>
          <a:off x="3537851" y="4134766"/>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Personality types</a:t>
          </a:r>
        </a:p>
      </dsp:txBody>
      <dsp:txXfrm>
        <a:off x="3722373" y="4319288"/>
        <a:ext cx="890953" cy="890953"/>
      </dsp:txXfrm>
    </dsp:sp>
    <dsp:sp modelId="{315E38CA-3562-4DFB-B3E6-B4E913543321}">
      <dsp:nvSpPr>
        <dsp:cNvPr id="0" name=""/>
        <dsp:cNvSpPr/>
      </dsp:nvSpPr>
      <dsp:spPr>
        <a:xfrm rot="9042915">
          <a:off x="2756195" y="3529751"/>
          <a:ext cx="2192301" cy="13516"/>
        </a:xfrm>
        <a:custGeom>
          <a:avLst/>
          <a:gdLst/>
          <a:ahLst/>
          <a:cxnLst/>
          <a:rect l="0" t="0" r="0" b="0"/>
          <a:pathLst>
            <a:path>
              <a:moveTo>
                <a:pt x="0" y="6758"/>
              </a:moveTo>
              <a:lnTo>
                <a:pt x="219230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3797538" y="3481702"/>
        <a:ext cx="109615" cy="109615"/>
      </dsp:txXfrm>
    </dsp:sp>
    <dsp:sp modelId="{CB711405-4311-42D9-A1D4-76CCB85DC959}">
      <dsp:nvSpPr>
        <dsp:cNvPr id="0" name=""/>
        <dsp:cNvSpPr/>
      </dsp:nvSpPr>
      <dsp:spPr>
        <a:xfrm>
          <a:off x="1716800" y="3750858"/>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Communication</a:t>
          </a:r>
        </a:p>
      </dsp:txBody>
      <dsp:txXfrm>
        <a:off x="1901322" y="3935380"/>
        <a:ext cx="890953" cy="890953"/>
      </dsp:txXfrm>
    </dsp:sp>
    <dsp:sp modelId="{636BBAB0-9731-4244-8ECC-C888E407FCA4}">
      <dsp:nvSpPr>
        <dsp:cNvPr id="0" name=""/>
        <dsp:cNvSpPr/>
      </dsp:nvSpPr>
      <dsp:spPr>
        <a:xfrm rot="10137653">
          <a:off x="1488126" y="3092492"/>
          <a:ext cx="3271857" cy="13516"/>
        </a:xfrm>
        <a:custGeom>
          <a:avLst/>
          <a:gdLst/>
          <a:ahLst/>
          <a:cxnLst/>
          <a:rect l="0" t="0" r="0" b="0"/>
          <a:pathLst>
            <a:path>
              <a:moveTo>
                <a:pt x="0" y="6758"/>
              </a:moveTo>
              <a:lnTo>
                <a:pt x="3271857"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3042258" y="3017453"/>
        <a:ext cx="163592" cy="163592"/>
      </dsp:txXfrm>
    </dsp:sp>
    <dsp:sp modelId="{ED771B17-D15F-43E8-8399-8E4FE4F37753}">
      <dsp:nvSpPr>
        <dsp:cNvPr id="0" name=""/>
        <dsp:cNvSpPr/>
      </dsp:nvSpPr>
      <dsp:spPr>
        <a:xfrm>
          <a:off x="270055" y="2903129"/>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Team working </a:t>
          </a:r>
        </a:p>
      </dsp:txBody>
      <dsp:txXfrm>
        <a:off x="454577" y="3087651"/>
        <a:ext cx="890953" cy="890953"/>
      </dsp:txXfrm>
    </dsp:sp>
    <dsp:sp modelId="{0FF57BB4-C216-4C47-BB89-C199221ADDCE}">
      <dsp:nvSpPr>
        <dsp:cNvPr id="0" name=""/>
        <dsp:cNvSpPr/>
      </dsp:nvSpPr>
      <dsp:spPr>
        <a:xfrm rot="11250825">
          <a:off x="1262893" y="2320053"/>
          <a:ext cx="3474597" cy="13516"/>
        </a:xfrm>
        <a:custGeom>
          <a:avLst/>
          <a:gdLst/>
          <a:ahLst/>
          <a:cxnLst/>
          <a:rect l="0" t="0" r="0" b="0"/>
          <a:pathLst>
            <a:path>
              <a:moveTo>
                <a:pt x="0" y="6758"/>
              </a:moveTo>
              <a:lnTo>
                <a:pt x="3474597"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2913327" y="2239946"/>
        <a:ext cx="173729" cy="173729"/>
      </dsp:txXfrm>
    </dsp:sp>
    <dsp:sp modelId="{BC7750CA-FDC6-415B-8E32-633BF5A2F4C6}">
      <dsp:nvSpPr>
        <dsp:cNvPr id="0" name=""/>
        <dsp:cNvSpPr/>
      </dsp:nvSpPr>
      <dsp:spPr>
        <a:xfrm>
          <a:off x="23222" y="1387255"/>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 </a:t>
          </a:r>
          <a:r>
            <a:rPr lang="en-GB" sz="900" b="1" kern="1200">
              <a:solidFill>
                <a:schemeClr val="bg1"/>
              </a:solidFill>
              <a:latin typeface="DM Sans" pitchFamily="2" charset="77"/>
            </a:rPr>
            <a:t>Situation awareness</a:t>
          </a:r>
        </a:p>
      </dsp:txBody>
      <dsp:txXfrm>
        <a:off x="207744" y="1571777"/>
        <a:ext cx="890953" cy="890953"/>
      </dsp:txXfrm>
    </dsp:sp>
    <dsp:sp modelId="{8C8427F1-C6B3-47A9-977F-61703417401E}">
      <dsp:nvSpPr>
        <dsp:cNvPr id="0" name=""/>
        <dsp:cNvSpPr/>
      </dsp:nvSpPr>
      <dsp:spPr>
        <a:xfrm rot="12227494">
          <a:off x="2643710" y="1901411"/>
          <a:ext cx="2228559" cy="13516"/>
        </a:xfrm>
        <a:custGeom>
          <a:avLst/>
          <a:gdLst/>
          <a:ahLst/>
          <a:cxnLst/>
          <a:rect l="0" t="0" r="0" b="0"/>
          <a:pathLst>
            <a:path>
              <a:moveTo>
                <a:pt x="0" y="6758"/>
              </a:moveTo>
              <a:lnTo>
                <a:pt x="2228559"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3702276" y="1852455"/>
        <a:ext cx="111427" cy="111427"/>
      </dsp:txXfrm>
    </dsp:sp>
    <dsp:sp modelId="{37557FC4-329C-4BD6-996D-5681B785719E}">
      <dsp:nvSpPr>
        <dsp:cNvPr id="0" name=""/>
        <dsp:cNvSpPr/>
      </dsp:nvSpPr>
      <dsp:spPr>
        <a:xfrm>
          <a:off x="1531943" y="574510"/>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a:solidFill>
                <a:schemeClr val="bg1"/>
              </a:solidFill>
              <a:latin typeface="DM Sans" pitchFamily="2" charset="77"/>
            </a:rPr>
            <a:t>Cognition</a:t>
          </a:r>
        </a:p>
      </dsp:txBody>
      <dsp:txXfrm>
        <a:off x="1716465" y="759032"/>
        <a:ext cx="890953" cy="890953"/>
      </dsp:txXfrm>
    </dsp:sp>
    <dsp:sp modelId="{2A82C752-F1B7-4EFC-BFA2-1FB553B01EFF}">
      <dsp:nvSpPr>
        <dsp:cNvPr id="0" name=""/>
        <dsp:cNvSpPr/>
      </dsp:nvSpPr>
      <dsp:spPr>
        <a:xfrm rot="13827504">
          <a:off x="3941195" y="1597607"/>
          <a:ext cx="1267008" cy="13516"/>
        </a:xfrm>
        <a:custGeom>
          <a:avLst/>
          <a:gdLst/>
          <a:ahLst/>
          <a:cxnLst/>
          <a:rect l="0" t="0" r="0" b="0"/>
          <a:pathLst>
            <a:path>
              <a:moveTo>
                <a:pt x="0" y="6758"/>
              </a:moveTo>
              <a:lnTo>
                <a:pt x="1267008"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4543024" y="1572690"/>
        <a:ext cx="63350" cy="63350"/>
      </dsp:txXfrm>
    </dsp:sp>
    <dsp:sp modelId="{C6B5CD80-8D9C-4F29-B5AA-5316937A80E2}">
      <dsp:nvSpPr>
        <dsp:cNvPr id="0" name=""/>
        <dsp:cNvSpPr/>
      </dsp:nvSpPr>
      <dsp:spPr>
        <a:xfrm>
          <a:off x="3140305" y="0"/>
          <a:ext cx="1259997" cy="125999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Decision making</a:t>
          </a:r>
        </a:p>
      </dsp:txBody>
      <dsp:txXfrm>
        <a:off x="3324827" y="184522"/>
        <a:ext cx="890953" cy="8909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01AB5-B743-4D6F-85AB-D696E969A39A}">
      <dsp:nvSpPr>
        <dsp:cNvPr id="0" name=""/>
        <dsp:cNvSpPr/>
      </dsp:nvSpPr>
      <dsp:spPr>
        <a:xfrm>
          <a:off x="4716391" y="1928136"/>
          <a:ext cx="1440003" cy="1440003"/>
        </a:xfrm>
        <a:prstGeom prst="ellipse">
          <a:avLst/>
        </a:prstGeom>
        <a:solidFill>
          <a:schemeClr val="accent5"/>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Cognitive biases and human factors</a:t>
          </a:r>
        </a:p>
      </dsp:txBody>
      <dsp:txXfrm>
        <a:off x="4927275" y="2139020"/>
        <a:ext cx="1018235" cy="1018235"/>
      </dsp:txXfrm>
    </dsp:sp>
    <dsp:sp modelId="{3433D51D-3419-4050-9B34-5AC1B230A16E}">
      <dsp:nvSpPr>
        <dsp:cNvPr id="0" name=""/>
        <dsp:cNvSpPr/>
      </dsp:nvSpPr>
      <dsp:spPr>
        <a:xfrm rot="16200000">
          <a:off x="5001218" y="1486203"/>
          <a:ext cx="870349" cy="13516"/>
        </a:xfrm>
        <a:custGeom>
          <a:avLst/>
          <a:gdLst/>
          <a:ahLst/>
          <a:cxnLst/>
          <a:rect l="0" t="0" r="0" b="0"/>
          <a:pathLst>
            <a:path>
              <a:moveTo>
                <a:pt x="0" y="6758"/>
              </a:moveTo>
              <a:lnTo>
                <a:pt x="870349"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5414634" y="1471203"/>
        <a:ext cx="43517" cy="43517"/>
      </dsp:txXfrm>
    </dsp:sp>
    <dsp:sp modelId="{10DA6DC9-7309-4E6B-886E-745506138D30}">
      <dsp:nvSpPr>
        <dsp:cNvPr id="0" name=""/>
        <dsp:cNvSpPr/>
      </dsp:nvSpPr>
      <dsp:spPr>
        <a:xfrm>
          <a:off x="4806394" y="-202210"/>
          <a:ext cx="1259997" cy="1259997"/>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Leadership </a:t>
          </a:r>
          <a:endParaRPr lang="en-GB" sz="900" b="1" kern="1200">
            <a:solidFill>
              <a:schemeClr val="bg1"/>
            </a:solidFill>
            <a:latin typeface="DM Sans" pitchFamily="2" charset="77"/>
          </a:endParaRPr>
        </a:p>
      </dsp:txBody>
      <dsp:txXfrm>
        <a:off x="4990916" y="-17688"/>
        <a:ext cx="890953" cy="890953"/>
      </dsp:txXfrm>
    </dsp:sp>
    <dsp:sp modelId="{E2091D26-839D-4D55-B219-9725B30B63FA}">
      <dsp:nvSpPr>
        <dsp:cNvPr id="0" name=""/>
        <dsp:cNvSpPr/>
      </dsp:nvSpPr>
      <dsp:spPr>
        <a:xfrm rot="18570876">
          <a:off x="5664275" y="1597593"/>
          <a:ext cx="1265991" cy="13516"/>
        </a:xfrm>
        <a:custGeom>
          <a:avLst/>
          <a:gdLst/>
          <a:ahLst/>
          <a:cxnLst/>
          <a:rect l="0" t="0" r="0" b="0"/>
          <a:pathLst>
            <a:path>
              <a:moveTo>
                <a:pt x="0" y="6758"/>
              </a:moveTo>
              <a:lnTo>
                <a:pt x="126599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6265621" y="1572702"/>
        <a:ext cx="63299" cy="63299"/>
      </dsp:txXfrm>
    </dsp:sp>
    <dsp:sp modelId="{4550605B-116F-4636-9A5F-E21BFA167168}">
      <dsp:nvSpPr>
        <dsp:cNvPr id="0" name=""/>
        <dsp:cNvSpPr/>
      </dsp:nvSpPr>
      <dsp:spPr>
        <a:xfrm>
          <a:off x="6470884" y="0"/>
          <a:ext cx="1259997" cy="125999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Fatigue &amp; stress </a:t>
          </a:r>
          <a:endParaRPr lang="en-GB" sz="900" b="1" kern="1200">
            <a:solidFill>
              <a:schemeClr val="bg1"/>
            </a:solidFill>
            <a:latin typeface="DM Sans" pitchFamily="2" charset="77"/>
          </a:endParaRPr>
        </a:p>
      </dsp:txBody>
      <dsp:txXfrm>
        <a:off x="6655406" y="184522"/>
        <a:ext cx="890953" cy="890953"/>
      </dsp:txXfrm>
    </dsp:sp>
    <dsp:sp modelId="{9570E366-3D65-4B9F-B8A7-1998E06F6FCB}">
      <dsp:nvSpPr>
        <dsp:cNvPr id="0" name=""/>
        <dsp:cNvSpPr/>
      </dsp:nvSpPr>
      <dsp:spPr>
        <a:xfrm rot="20133078">
          <a:off x="5995976" y="1900939"/>
          <a:ext cx="2138058" cy="13516"/>
        </a:xfrm>
        <a:custGeom>
          <a:avLst/>
          <a:gdLst/>
          <a:ahLst/>
          <a:cxnLst/>
          <a:rect l="0" t="0" r="0" b="0"/>
          <a:pathLst>
            <a:path>
              <a:moveTo>
                <a:pt x="0" y="6758"/>
              </a:moveTo>
              <a:lnTo>
                <a:pt x="2138058"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7011553" y="1854245"/>
        <a:ext cx="106902" cy="106902"/>
      </dsp:txXfrm>
    </dsp:sp>
    <dsp:sp modelId="{A4662C06-163B-4CD0-BE52-317508A0C48A}">
      <dsp:nvSpPr>
        <dsp:cNvPr id="0" name=""/>
        <dsp:cNvSpPr/>
      </dsp:nvSpPr>
      <dsp:spPr>
        <a:xfrm>
          <a:off x="7981686" y="574507"/>
          <a:ext cx="1259997" cy="125999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Error management</a:t>
          </a:r>
          <a:endParaRPr lang="en-GB" sz="900" b="1" kern="1200">
            <a:solidFill>
              <a:schemeClr val="bg1"/>
            </a:solidFill>
            <a:latin typeface="DM Sans" pitchFamily="2" charset="77"/>
          </a:endParaRPr>
        </a:p>
      </dsp:txBody>
      <dsp:txXfrm>
        <a:off x="8166208" y="759029"/>
        <a:ext cx="890953" cy="890953"/>
      </dsp:txXfrm>
    </dsp:sp>
    <dsp:sp modelId="{3B2AA502-A741-489C-9133-6927D588988A}">
      <dsp:nvSpPr>
        <dsp:cNvPr id="0" name=""/>
        <dsp:cNvSpPr/>
      </dsp:nvSpPr>
      <dsp:spPr>
        <a:xfrm rot="21180686">
          <a:off x="6138763" y="2352632"/>
          <a:ext cx="3306361" cy="13516"/>
        </a:xfrm>
        <a:custGeom>
          <a:avLst/>
          <a:gdLst/>
          <a:ahLst/>
          <a:cxnLst/>
          <a:rect l="0" t="0" r="0" b="0"/>
          <a:pathLst>
            <a:path>
              <a:moveTo>
                <a:pt x="0" y="6758"/>
              </a:moveTo>
              <a:lnTo>
                <a:pt x="330636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7709284" y="2276731"/>
        <a:ext cx="165318" cy="165318"/>
      </dsp:txXfrm>
    </dsp:sp>
    <dsp:sp modelId="{B59D64EB-8E58-4C2C-AC05-14467607E8CC}">
      <dsp:nvSpPr>
        <dsp:cNvPr id="0" name=""/>
        <dsp:cNvSpPr/>
      </dsp:nvSpPr>
      <dsp:spPr>
        <a:xfrm>
          <a:off x="9428161" y="1451593"/>
          <a:ext cx="1259997" cy="1259997"/>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Device and equipment design </a:t>
          </a:r>
          <a:endParaRPr lang="en-GB" sz="900" b="1" kern="1200">
            <a:solidFill>
              <a:schemeClr val="bg1"/>
            </a:solidFill>
            <a:latin typeface="DM Sans" pitchFamily="2" charset="77"/>
          </a:endParaRPr>
        </a:p>
      </dsp:txBody>
      <dsp:txXfrm>
        <a:off x="9612683" y="1636115"/>
        <a:ext cx="890953" cy="890953"/>
      </dsp:txXfrm>
    </dsp:sp>
    <dsp:sp modelId="{B55B752B-872F-4026-96BE-F27E3A7828DB}">
      <dsp:nvSpPr>
        <dsp:cNvPr id="0" name=""/>
        <dsp:cNvSpPr/>
      </dsp:nvSpPr>
      <dsp:spPr>
        <a:xfrm rot="733860">
          <a:off x="6103963" y="3130734"/>
          <a:ext cx="3179735" cy="13516"/>
        </a:xfrm>
        <a:custGeom>
          <a:avLst/>
          <a:gdLst/>
          <a:ahLst/>
          <a:cxnLst/>
          <a:rect l="0" t="0" r="0" b="0"/>
          <a:pathLst>
            <a:path>
              <a:moveTo>
                <a:pt x="0" y="6758"/>
              </a:moveTo>
              <a:lnTo>
                <a:pt x="3179735"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7614338" y="3057999"/>
        <a:ext cx="158986" cy="158986"/>
      </dsp:txXfrm>
    </dsp:sp>
    <dsp:sp modelId="{BFC068DD-935A-45FF-93A2-10B27D4253E5}">
      <dsp:nvSpPr>
        <dsp:cNvPr id="0" name=""/>
        <dsp:cNvSpPr/>
      </dsp:nvSpPr>
      <dsp:spPr>
        <a:xfrm>
          <a:off x="9233311" y="2977780"/>
          <a:ext cx="1259997" cy="1259997"/>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Physical environment</a:t>
          </a:r>
          <a:endParaRPr lang="en-GB" sz="900" b="1" kern="1200">
            <a:solidFill>
              <a:schemeClr val="bg1"/>
            </a:solidFill>
            <a:latin typeface="DM Sans" pitchFamily="2" charset="77"/>
          </a:endParaRPr>
        </a:p>
      </dsp:txBody>
      <dsp:txXfrm>
        <a:off x="9417833" y="3162302"/>
        <a:ext cx="890953" cy="890953"/>
      </dsp:txXfrm>
    </dsp:sp>
    <dsp:sp modelId="{F3B0AC9F-E7CB-4BF0-8EFB-6C6719A83416}">
      <dsp:nvSpPr>
        <dsp:cNvPr id="0" name=""/>
        <dsp:cNvSpPr/>
      </dsp:nvSpPr>
      <dsp:spPr>
        <a:xfrm rot="1840860">
          <a:off x="5912427" y="3530704"/>
          <a:ext cx="2045780" cy="13516"/>
        </a:xfrm>
        <a:custGeom>
          <a:avLst/>
          <a:gdLst/>
          <a:ahLst/>
          <a:cxnLst/>
          <a:rect l="0" t="0" r="0" b="0"/>
          <a:pathLst>
            <a:path>
              <a:moveTo>
                <a:pt x="0" y="6758"/>
              </a:moveTo>
              <a:lnTo>
                <a:pt x="2045780"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6884173" y="3486318"/>
        <a:ext cx="102289" cy="102289"/>
      </dsp:txXfrm>
    </dsp:sp>
    <dsp:sp modelId="{B478D503-1859-4946-8988-AA080FC41F55}">
      <dsp:nvSpPr>
        <dsp:cNvPr id="0" name=""/>
        <dsp:cNvSpPr/>
      </dsp:nvSpPr>
      <dsp:spPr>
        <a:xfrm>
          <a:off x="7726838" y="3750863"/>
          <a:ext cx="1259997" cy="1259997"/>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Organisational factors</a:t>
          </a:r>
          <a:endParaRPr lang="en-GB" sz="900" b="1" kern="1200">
            <a:solidFill>
              <a:schemeClr val="bg1"/>
            </a:solidFill>
            <a:latin typeface="DM Sans" pitchFamily="2" charset="77"/>
          </a:endParaRPr>
        </a:p>
      </dsp:txBody>
      <dsp:txXfrm>
        <a:off x="7911360" y="3935385"/>
        <a:ext cx="890953" cy="890953"/>
      </dsp:txXfrm>
    </dsp:sp>
    <dsp:sp modelId="{5B4CF0F5-7818-478F-B0FE-B2ABBA85B6E7}">
      <dsp:nvSpPr>
        <dsp:cNvPr id="0" name=""/>
        <dsp:cNvSpPr/>
      </dsp:nvSpPr>
      <dsp:spPr>
        <a:xfrm rot="3733186">
          <a:off x="5493817" y="3739319"/>
          <a:ext cx="1041937" cy="13516"/>
        </a:xfrm>
        <a:custGeom>
          <a:avLst/>
          <a:gdLst/>
          <a:ahLst/>
          <a:cxnLst/>
          <a:rect l="0" t="0" r="0" b="0"/>
          <a:pathLst>
            <a:path>
              <a:moveTo>
                <a:pt x="0" y="6758"/>
              </a:moveTo>
              <a:lnTo>
                <a:pt x="1041937"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a:off x="5988737" y="3720028"/>
        <a:ext cx="52096" cy="52096"/>
      </dsp:txXfrm>
    </dsp:sp>
    <dsp:sp modelId="{0B5AE1BB-655A-44C3-AF3C-F555B932393C}">
      <dsp:nvSpPr>
        <dsp:cNvPr id="0" name=""/>
        <dsp:cNvSpPr/>
      </dsp:nvSpPr>
      <dsp:spPr>
        <a:xfrm>
          <a:off x="5921232" y="4134387"/>
          <a:ext cx="1259997" cy="1259997"/>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Perception</a:t>
          </a:r>
        </a:p>
      </dsp:txBody>
      <dsp:txXfrm>
        <a:off x="6105754" y="4318909"/>
        <a:ext cx="890953" cy="890953"/>
      </dsp:txXfrm>
    </dsp:sp>
    <dsp:sp modelId="{40075935-B24B-4E7A-8122-096AABF432FB}">
      <dsp:nvSpPr>
        <dsp:cNvPr id="0" name=""/>
        <dsp:cNvSpPr/>
      </dsp:nvSpPr>
      <dsp:spPr>
        <a:xfrm rot="7256113">
          <a:off x="4220161" y="3738293"/>
          <a:ext cx="1117651" cy="13516"/>
        </a:xfrm>
        <a:custGeom>
          <a:avLst/>
          <a:gdLst/>
          <a:ahLst/>
          <a:cxnLst/>
          <a:rect l="0" t="0" r="0" b="0"/>
          <a:pathLst>
            <a:path>
              <a:moveTo>
                <a:pt x="0" y="6758"/>
              </a:moveTo>
              <a:lnTo>
                <a:pt x="111765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4751046" y="3717110"/>
        <a:ext cx="55882" cy="55882"/>
      </dsp:txXfrm>
    </dsp:sp>
    <dsp:sp modelId="{E217175F-6600-45FE-B60B-6AA5A7B1001E}">
      <dsp:nvSpPr>
        <dsp:cNvPr id="0" name=""/>
        <dsp:cNvSpPr/>
      </dsp:nvSpPr>
      <dsp:spPr>
        <a:xfrm>
          <a:off x="3537851" y="4134766"/>
          <a:ext cx="1259997" cy="1259997"/>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Personality types</a:t>
          </a:r>
        </a:p>
      </dsp:txBody>
      <dsp:txXfrm>
        <a:off x="3722373" y="4319288"/>
        <a:ext cx="890953" cy="890953"/>
      </dsp:txXfrm>
    </dsp:sp>
    <dsp:sp modelId="{315E38CA-3562-4DFB-B3E6-B4E913543321}">
      <dsp:nvSpPr>
        <dsp:cNvPr id="0" name=""/>
        <dsp:cNvSpPr/>
      </dsp:nvSpPr>
      <dsp:spPr>
        <a:xfrm rot="9042915">
          <a:off x="2756195" y="3529751"/>
          <a:ext cx="2192301" cy="13516"/>
        </a:xfrm>
        <a:custGeom>
          <a:avLst/>
          <a:gdLst/>
          <a:ahLst/>
          <a:cxnLst/>
          <a:rect l="0" t="0" r="0" b="0"/>
          <a:pathLst>
            <a:path>
              <a:moveTo>
                <a:pt x="0" y="6758"/>
              </a:moveTo>
              <a:lnTo>
                <a:pt x="2192301"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3797538" y="3481702"/>
        <a:ext cx="109615" cy="109615"/>
      </dsp:txXfrm>
    </dsp:sp>
    <dsp:sp modelId="{CB711405-4311-42D9-A1D4-76CCB85DC959}">
      <dsp:nvSpPr>
        <dsp:cNvPr id="0" name=""/>
        <dsp:cNvSpPr/>
      </dsp:nvSpPr>
      <dsp:spPr>
        <a:xfrm>
          <a:off x="1716800" y="3750858"/>
          <a:ext cx="1259997" cy="1259997"/>
        </a:xfrm>
        <a:prstGeom prst="ellipse">
          <a:avLst/>
        </a:prstGeom>
        <a:solidFill>
          <a:schemeClr val="bg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Communication</a:t>
          </a:r>
        </a:p>
      </dsp:txBody>
      <dsp:txXfrm>
        <a:off x="1901322" y="3935380"/>
        <a:ext cx="890953" cy="890953"/>
      </dsp:txXfrm>
    </dsp:sp>
    <dsp:sp modelId="{636BBAB0-9731-4244-8ECC-C888E407FCA4}">
      <dsp:nvSpPr>
        <dsp:cNvPr id="0" name=""/>
        <dsp:cNvSpPr/>
      </dsp:nvSpPr>
      <dsp:spPr>
        <a:xfrm rot="10137653">
          <a:off x="1488126" y="3092492"/>
          <a:ext cx="3271857" cy="13516"/>
        </a:xfrm>
        <a:custGeom>
          <a:avLst/>
          <a:gdLst/>
          <a:ahLst/>
          <a:cxnLst/>
          <a:rect l="0" t="0" r="0" b="0"/>
          <a:pathLst>
            <a:path>
              <a:moveTo>
                <a:pt x="0" y="6758"/>
              </a:moveTo>
              <a:lnTo>
                <a:pt x="3271857"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3042258" y="3017453"/>
        <a:ext cx="163592" cy="163592"/>
      </dsp:txXfrm>
    </dsp:sp>
    <dsp:sp modelId="{ED771B17-D15F-43E8-8399-8E4FE4F37753}">
      <dsp:nvSpPr>
        <dsp:cNvPr id="0" name=""/>
        <dsp:cNvSpPr/>
      </dsp:nvSpPr>
      <dsp:spPr>
        <a:xfrm>
          <a:off x="270055" y="2903129"/>
          <a:ext cx="1259997" cy="1259997"/>
        </a:xfrm>
        <a:prstGeom prst="ellipse">
          <a:avLst/>
        </a:prstGeom>
        <a:solidFill>
          <a:schemeClr val="accent3"/>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Team working </a:t>
          </a:r>
        </a:p>
      </dsp:txBody>
      <dsp:txXfrm>
        <a:off x="454577" y="3087651"/>
        <a:ext cx="890953" cy="890953"/>
      </dsp:txXfrm>
    </dsp:sp>
    <dsp:sp modelId="{0FF57BB4-C216-4C47-BB89-C199221ADDCE}">
      <dsp:nvSpPr>
        <dsp:cNvPr id="0" name=""/>
        <dsp:cNvSpPr/>
      </dsp:nvSpPr>
      <dsp:spPr>
        <a:xfrm rot="11250825">
          <a:off x="1262893" y="2320053"/>
          <a:ext cx="3474597" cy="13516"/>
        </a:xfrm>
        <a:custGeom>
          <a:avLst/>
          <a:gdLst/>
          <a:ahLst/>
          <a:cxnLst/>
          <a:rect l="0" t="0" r="0" b="0"/>
          <a:pathLst>
            <a:path>
              <a:moveTo>
                <a:pt x="0" y="6758"/>
              </a:moveTo>
              <a:lnTo>
                <a:pt x="3474597"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2913327" y="2239946"/>
        <a:ext cx="173729" cy="173729"/>
      </dsp:txXfrm>
    </dsp:sp>
    <dsp:sp modelId="{BC7750CA-FDC6-415B-8E32-633BF5A2F4C6}">
      <dsp:nvSpPr>
        <dsp:cNvPr id="0" name=""/>
        <dsp:cNvSpPr/>
      </dsp:nvSpPr>
      <dsp:spPr>
        <a:xfrm>
          <a:off x="23222" y="1387255"/>
          <a:ext cx="1259997" cy="125999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i="0" kern="1200">
              <a:solidFill>
                <a:schemeClr val="bg1"/>
              </a:solidFill>
              <a:latin typeface="DM Sans" pitchFamily="2" charset="77"/>
            </a:rPr>
            <a:t> </a:t>
          </a:r>
          <a:r>
            <a:rPr lang="en-GB" sz="900" b="1" kern="1200">
              <a:solidFill>
                <a:schemeClr val="bg1"/>
              </a:solidFill>
              <a:latin typeface="DM Sans" pitchFamily="2" charset="77"/>
            </a:rPr>
            <a:t>Situation awareness</a:t>
          </a:r>
        </a:p>
      </dsp:txBody>
      <dsp:txXfrm>
        <a:off x="207744" y="1571777"/>
        <a:ext cx="890953" cy="890953"/>
      </dsp:txXfrm>
    </dsp:sp>
    <dsp:sp modelId="{8C8427F1-C6B3-47A9-977F-61703417401E}">
      <dsp:nvSpPr>
        <dsp:cNvPr id="0" name=""/>
        <dsp:cNvSpPr/>
      </dsp:nvSpPr>
      <dsp:spPr>
        <a:xfrm rot="12227494">
          <a:off x="2643710" y="1901411"/>
          <a:ext cx="2228559" cy="13516"/>
        </a:xfrm>
        <a:custGeom>
          <a:avLst/>
          <a:gdLst/>
          <a:ahLst/>
          <a:cxnLst/>
          <a:rect l="0" t="0" r="0" b="0"/>
          <a:pathLst>
            <a:path>
              <a:moveTo>
                <a:pt x="0" y="6758"/>
              </a:moveTo>
              <a:lnTo>
                <a:pt x="2228559"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3702276" y="1852455"/>
        <a:ext cx="111427" cy="111427"/>
      </dsp:txXfrm>
    </dsp:sp>
    <dsp:sp modelId="{37557FC4-329C-4BD6-996D-5681B785719E}">
      <dsp:nvSpPr>
        <dsp:cNvPr id="0" name=""/>
        <dsp:cNvSpPr/>
      </dsp:nvSpPr>
      <dsp:spPr>
        <a:xfrm>
          <a:off x="1531943" y="574510"/>
          <a:ext cx="1259997" cy="125999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Font typeface="Arial" panose="020B0604020202020204" pitchFamily="34" charset="0"/>
            <a:buNone/>
          </a:pPr>
          <a:r>
            <a:rPr lang="en-GB" sz="900" b="1" kern="1200">
              <a:solidFill>
                <a:schemeClr val="bg1"/>
              </a:solidFill>
              <a:latin typeface="DM Sans" pitchFamily="2" charset="77"/>
            </a:rPr>
            <a:t>Cognition</a:t>
          </a:r>
        </a:p>
      </dsp:txBody>
      <dsp:txXfrm>
        <a:off x="1716465" y="759032"/>
        <a:ext cx="890953" cy="890953"/>
      </dsp:txXfrm>
    </dsp:sp>
    <dsp:sp modelId="{2A82C752-F1B7-4EFC-BFA2-1FB553B01EFF}">
      <dsp:nvSpPr>
        <dsp:cNvPr id="0" name=""/>
        <dsp:cNvSpPr/>
      </dsp:nvSpPr>
      <dsp:spPr>
        <a:xfrm rot="13827504">
          <a:off x="3941195" y="1597607"/>
          <a:ext cx="1267008" cy="13516"/>
        </a:xfrm>
        <a:custGeom>
          <a:avLst/>
          <a:gdLst/>
          <a:ahLst/>
          <a:cxnLst/>
          <a:rect l="0" t="0" r="0" b="0"/>
          <a:pathLst>
            <a:path>
              <a:moveTo>
                <a:pt x="0" y="6758"/>
              </a:moveTo>
              <a:lnTo>
                <a:pt x="1267008" y="6758"/>
              </a:lnTo>
            </a:path>
          </a:pathLst>
        </a:custGeom>
        <a:noFill/>
        <a:ln w="12700" cap="flat" cmpd="sng" algn="ctr">
          <a:no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GB" sz="900" b="1" kern="1200">
            <a:solidFill>
              <a:schemeClr val="bg1"/>
            </a:solidFill>
            <a:latin typeface="DM Sans" pitchFamily="2" charset="77"/>
          </a:endParaRPr>
        </a:p>
      </dsp:txBody>
      <dsp:txXfrm rot="10800000">
        <a:off x="4543024" y="1572690"/>
        <a:ext cx="63350" cy="63350"/>
      </dsp:txXfrm>
    </dsp:sp>
    <dsp:sp modelId="{C6B5CD80-8D9C-4F29-B5AA-5316937A80E2}">
      <dsp:nvSpPr>
        <dsp:cNvPr id="0" name=""/>
        <dsp:cNvSpPr/>
      </dsp:nvSpPr>
      <dsp:spPr>
        <a:xfrm>
          <a:off x="3140305" y="0"/>
          <a:ext cx="1259997" cy="1259997"/>
        </a:xfrm>
        <a:prstGeom prst="ellipse">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en-GB" sz="900" b="1" kern="1200">
              <a:solidFill>
                <a:schemeClr val="bg1"/>
              </a:solidFill>
              <a:latin typeface="DM Sans" pitchFamily="2" charset="77"/>
            </a:rPr>
            <a:t>Decision making</a:t>
          </a:r>
        </a:p>
      </dsp:txBody>
      <dsp:txXfrm>
        <a:off x="3324827" y="184522"/>
        <a:ext cx="890953" cy="890953"/>
      </dsp:txXfrm>
    </dsp:sp>
  </dsp:spTree>
</dsp:drawing>
</file>

<file path=ppt/diagrams/layout1.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6AC5536-04A3-CB4A-D4B5-96ADCF7481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DM Sans" pitchFamily="2" charset="77"/>
            </a:endParaRPr>
          </a:p>
        </p:txBody>
      </p:sp>
      <p:sp>
        <p:nvSpPr>
          <p:cNvPr id="3" name="Date Placeholder 2">
            <a:extLst>
              <a:ext uri="{FF2B5EF4-FFF2-40B4-BE49-F238E27FC236}">
                <a16:creationId xmlns:a16="http://schemas.microsoft.com/office/drawing/2014/main" id="{A321A975-098B-24B0-1A2E-FFF38A317C7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A41E83-BE3C-2B4E-BE94-34A9BF3DADE3}" type="datetimeFigureOut">
              <a:rPr lang="en-US">
                <a:latin typeface="DM Sans" pitchFamily="2" charset="77"/>
              </a:rPr>
              <a:t>9/27/23</a:t>
            </a:fld>
            <a:endParaRPr lang="en-US">
              <a:latin typeface="DM Sans" pitchFamily="2" charset="77"/>
            </a:endParaRPr>
          </a:p>
        </p:txBody>
      </p:sp>
      <p:sp>
        <p:nvSpPr>
          <p:cNvPr id="4" name="Footer Placeholder 3">
            <a:extLst>
              <a:ext uri="{FF2B5EF4-FFF2-40B4-BE49-F238E27FC236}">
                <a16:creationId xmlns:a16="http://schemas.microsoft.com/office/drawing/2014/main" id="{2160D7DF-B317-2ED2-47AD-60CFE6DD571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DM Sans" pitchFamily="2" charset="77"/>
            </a:endParaRPr>
          </a:p>
        </p:txBody>
      </p:sp>
      <p:sp>
        <p:nvSpPr>
          <p:cNvPr id="5" name="Slide Number Placeholder 4">
            <a:extLst>
              <a:ext uri="{FF2B5EF4-FFF2-40B4-BE49-F238E27FC236}">
                <a16:creationId xmlns:a16="http://schemas.microsoft.com/office/drawing/2014/main" id="{E5643D66-48F8-EEA9-2A1B-605F3157EE9C}"/>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8948A5-CE0E-4B49-8EFC-7EF0ACF868D2}" type="slidenum">
              <a:rPr lang="en-US">
                <a:latin typeface="DM Sans" pitchFamily="2" charset="77"/>
              </a:rPr>
              <a:t>‹#›</a:t>
            </a:fld>
            <a:endParaRPr lang="en-US">
              <a:latin typeface="DM Sans" pitchFamily="2" charset="77"/>
            </a:endParaRPr>
          </a:p>
        </p:txBody>
      </p:sp>
    </p:spTree>
    <p:extLst>
      <p:ext uri="{BB962C8B-B14F-4D97-AF65-F5344CB8AC3E}">
        <p14:creationId xmlns:p14="http://schemas.microsoft.com/office/powerpoint/2010/main" val="62908746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DM Sans" pitchFamily="2" charset="77"/>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DM Sans" pitchFamily="2" charset="77"/>
              </a:defRPr>
            </a:lvl1pPr>
          </a:lstStyle>
          <a:p>
            <a:fld id="{391B812C-AEBF-F441-B5E1-8EF31E86D571}" type="datetimeFigureOut">
              <a:rPr lang="en-US"/>
              <a:pPr/>
              <a:t>9/27/23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DM Sans" pitchFamily="2" charset="77"/>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DM Sans" pitchFamily="2" charset="77"/>
              </a:defRPr>
            </a:lvl1pPr>
          </a:lstStyle>
          <a:p>
            <a:fld id="{065E61C6-C2E9-8C4B-A7F2-C0544F7348CB}" type="slidenum">
              <a:rPr lang="en-GB"/>
              <a:pPr/>
              <a:t>‹#›</a:t>
            </a:fld>
            <a:endParaRPr lang="en-GB"/>
          </a:p>
        </p:txBody>
      </p:sp>
    </p:spTree>
    <p:extLst>
      <p:ext uri="{BB962C8B-B14F-4D97-AF65-F5344CB8AC3E}">
        <p14:creationId xmlns:p14="http://schemas.microsoft.com/office/powerpoint/2010/main" val="1708463625"/>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DM Sans" pitchFamily="2" charset="77"/>
        <a:ea typeface="+mn-ea"/>
        <a:cs typeface="+mn-cs"/>
      </a:defRPr>
    </a:lvl1pPr>
    <a:lvl2pPr marL="457200" algn="l" defTabSz="914400" rtl="0" eaLnBrk="1" latinLnBrk="0" hangingPunct="1">
      <a:defRPr sz="1200" b="0" i="0" kern="1200">
        <a:solidFill>
          <a:schemeClr val="tx1"/>
        </a:solidFill>
        <a:latin typeface="DM Sans" pitchFamily="2" charset="77"/>
        <a:ea typeface="+mn-ea"/>
        <a:cs typeface="+mn-cs"/>
      </a:defRPr>
    </a:lvl2pPr>
    <a:lvl3pPr marL="914400" algn="l" defTabSz="914400" rtl="0" eaLnBrk="1" latinLnBrk="0" hangingPunct="1">
      <a:defRPr sz="1200" b="0" i="0" kern="1200">
        <a:solidFill>
          <a:schemeClr val="tx1"/>
        </a:solidFill>
        <a:latin typeface="DM Sans" pitchFamily="2" charset="77"/>
        <a:ea typeface="+mn-ea"/>
        <a:cs typeface="+mn-cs"/>
      </a:defRPr>
    </a:lvl3pPr>
    <a:lvl4pPr marL="1371600" algn="l" defTabSz="914400" rtl="0" eaLnBrk="1" latinLnBrk="0" hangingPunct="1">
      <a:defRPr sz="1200" b="0" i="0" kern="1200">
        <a:solidFill>
          <a:schemeClr val="tx1"/>
        </a:solidFill>
        <a:latin typeface="DM Sans" pitchFamily="2" charset="77"/>
        <a:ea typeface="+mn-ea"/>
        <a:cs typeface="+mn-cs"/>
      </a:defRPr>
    </a:lvl4pPr>
    <a:lvl5pPr marL="1828800" algn="l" defTabSz="914400" rtl="0" eaLnBrk="1" latinLnBrk="0" hangingPunct="1">
      <a:defRPr sz="1200" b="0" i="0" kern="1200">
        <a:solidFill>
          <a:schemeClr val="tx1"/>
        </a:solidFill>
        <a:latin typeface="DM Sans" pitchFamily="2" charset="77"/>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roductiveflourishing.com/go/tipping-point-gladwell/"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s://qi.elft.nhs.uk/the-pareto-principle" TargetMode="External"/><Relationship Id="rId2" Type="http://schemas.openxmlformats.org/officeDocument/2006/relationships/slide" Target="../slides/slide39.xml"/><Relationship Id="rId1" Type="http://schemas.openxmlformats.org/officeDocument/2006/relationships/notesMaster" Target="../notesMasters/notesMaster1.xml"/><Relationship Id="rId5" Type="http://schemas.openxmlformats.org/officeDocument/2006/relationships/hyperlink" Target="https://qualitysafety.bmj.com/content/qhc/12/6/458.full.pdf" TargetMode="External"/><Relationship Id="rId4" Type="http://schemas.openxmlformats.org/officeDocument/2006/relationships/hyperlink" Target="https://qualitysafety.bmj.com/content/20/1/46"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qi.elft.nhs.uk/the-pareto-principle" TargetMode="External"/><Relationship Id="rId2" Type="http://schemas.openxmlformats.org/officeDocument/2006/relationships/slide" Target="../slides/slide40.xml"/><Relationship Id="rId1" Type="http://schemas.openxmlformats.org/officeDocument/2006/relationships/notesMaster" Target="../notesMasters/notesMaster1.xml"/><Relationship Id="rId5" Type="http://schemas.openxmlformats.org/officeDocument/2006/relationships/hyperlink" Target="https://qualitysafety.bmj.com/content/qhc/12/6/458.full.pdf" TargetMode="External"/><Relationship Id="rId4" Type="http://schemas.openxmlformats.org/officeDocument/2006/relationships/hyperlink" Target="https://qualitysafety.bmj.com/content/20/1/46"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s://www.youtube.com/watch?v=cLbui_sh3KU" TargetMode="External"/><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q.health.org.uk/get-involved/journals-and-learning-resources/" TargetMode="External"/><Relationship Id="rId2" Type="http://schemas.openxmlformats.org/officeDocument/2006/relationships/slide" Target="../slides/slide72.xml"/><Relationship Id="rId1" Type="http://schemas.openxmlformats.org/officeDocument/2006/relationships/notesMaster" Target="../notesMasters/notesMaster1.xml"/><Relationship Id="rId6" Type="http://schemas.openxmlformats.org/officeDocument/2006/relationships/hyperlink" Target="https://q.health.org.uk/q-improvement-lab/" TargetMode="External"/><Relationship Id="rId5" Type="http://schemas.openxmlformats.org/officeDocument/2006/relationships/hyperlink" Target="https://q.health.org.uk/get-involved/" TargetMode="External"/><Relationship Id="rId4" Type="http://schemas.openxmlformats.org/officeDocument/2006/relationships/hyperlink" Target="https://q.health.org.uk/get-involved/events/" TargetMode="Externa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0</a:t>
            </a:fld>
            <a:endParaRPr lang="en-GB"/>
          </a:p>
        </p:txBody>
      </p:sp>
    </p:spTree>
    <p:extLst>
      <p:ext uri="{BB962C8B-B14F-4D97-AF65-F5344CB8AC3E}">
        <p14:creationId xmlns:p14="http://schemas.microsoft.com/office/powerpoint/2010/main" val="34472011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mj-lt"/>
              <a:buNone/>
            </a:pPr>
            <a:r>
              <a:rPr lang="en-GB" dirty="0">
                <a:solidFill>
                  <a:srgbClr val="000000"/>
                </a:solidFill>
              </a:rPr>
              <a:t>The main outcomes for today’s session are to be able to:</a:t>
            </a:r>
          </a:p>
          <a:p>
            <a:pPr algn="l" rtl="0" fontAlgn="base">
              <a:buFont typeface="+mj-lt"/>
              <a:buNone/>
            </a:pPr>
            <a:endParaRPr lang="en-GB" dirty="0">
              <a:solidFill>
                <a:srgbClr val="000000"/>
              </a:solidFill>
            </a:endParaRPr>
          </a:p>
          <a:p>
            <a:pPr algn="l" rtl="0" fontAlgn="base">
              <a:buFont typeface="+mj-lt"/>
              <a:buNone/>
            </a:pPr>
            <a:r>
              <a:rPr lang="en-GB" dirty="0">
                <a:solidFill>
                  <a:srgbClr val="000000"/>
                </a:solidFill>
              </a:rPr>
              <a:t>Coach a team to identify, collect and interpret data to support improvement work </a:t>
            </a:r>
          </a:p>
          <a:p>
            <a:pPr algn="l" rtl="0" fontAlgn="base">
              <a:buFont typeface="+mj-lt"/>
              <a:buNone/>
            </a:pPr>
            <a:r>
              <a:rPr lang="en-GB" dirty="0">
                <a:solidFill>
                  <a:srgbClr val="000000"/>
                </a:solidFill>
              </a:rPr>
              <a:t>Apply creative problem-solving methods and behaviour change concepts to support teams to revive a stalled effort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9</a:t>
            </a:fld>
            <a:endParaRPr lang="en-GB"/>
          </a:p>
        </p:txBody>
      </p:sp>
    </p:spTree>
    <p:extLst>
      <p:ext uri="{BB962C8B-B14F-4D97-AF65-F5344CB8AC3E}">
        <p14:creationId xmlns:p14="http://schemas.microsoft.com/office/powerpoint/2010/main" val="2184787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Today we will be looking at coaching measurement.</a:t>
            </a:r>
          </a:p>
        </p:txBody>
      </p:sp>
      <p:sp>
        <p:nvSpPr>
          <p:cNvPr id="4" name="Slide Number Placeholder 3"/>
          <p:cNvSpPr>
            <a:spLocks noGrp="1"/>
          </p:cNvSpPr>
          <p:nvPr>
            <p:ph type="sldNum" sz="quarter" idx="5"/>
          </p:nvPr>
        </p:nvSpPr>
        <p:spPr/>
        <p:txBody>
          <a:bodyPr/>
          <a:lstStyle/>
          <a:p>
            <a:fld id="{065E61C6-C2E9-8C4B-A7F2-C0544F7348CB}" type="slidenum">
              <a:rPr lang="en-GB" smtClean="0"/>
              <a:pPr/>
              <a:t>10</a:t>
            </a:fld>
            <a:endParaRPr lang="en-GB"/>
          </a:p>
        </p:txBody>
      </p:sp>
    </p:spTree>
    <p:extLst>
      <p:ext uri="{BB962C8B-B14F-4D97-AF65-F5344CB8AC3E}">
        <p14:creationId xmlns:p14="http://schemas.microsoft.com/office/powerpoint/2010/main" val="28618060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on coaching measurement. </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11</a:t>
            </a:fld>
            <a:endParaRPr lang="en-GB"/>
          </a:p>
        </p:txBody>
      </p:sp>
    </p:spTree>
    <p:extLst>
      <p:ext uri="{BB962C8B-B14F-4D97-AF65-F5344CB8AC3E}">
        <p14:creationId xmlns:p14="http://schemas.microsoft.com/office/powerpoint/2010/main" val="30862850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ea typeface="Calibri" panose="020F0502020204030204" pitchFamily="34" charset="0"/>
                <a:cs typeface="Times New Roman" panose="02020603050405020304" pitchFamily="18" charset="0"/>
              </a:rPr>
              <a:t>Reminder of the self-directed tasks from the previous session.</a:t>
            </a:r>
          </a:p>
          <a:p>
            <a:endParaRPr lang="en-GB" sz="1200" dirty="0">
              <a:effectLst/>
              <a:cs typeface="Times New Roman" panose="02020603050405020304" pitchFamily="18" charset="0"/>
            </a:endParaRPr>
          </a:p>
          <a:p>
            <a:r>
              <a:rPr lang="en-GB" sz="1200" b="1" dirty="0">
                <a:effectLst/>
                <a:ea typeface="Calibri" panose="020F0502020204030204" pitchFamily="34" charset="0"/>
                <a:cs typeface="Times New Roman" panose="02020603050405020304" pitchFamily="18" charset="0"/>
              </a:rPr>
              <a:t>Remember to update the topics provided on the slide for </a:t>
            </a:r>
            <a:r>
              <a:rPr lang="en-GB" sz="1200" b="1" dirty="0" err="1">
                <a:effectLst/>
                <a:ea typeface="Calibri" panose="020F0502020204030204" pitchFamily="34" charset="0"/>
                <a:cs typeface="Times New Roman" panose="02020603050405020304" pitchFamily="18" charset="0"/>
              </a:rPr>
              <a:t>teachback</a:t>
            </a:r>
            <a:r>
              <a:rPr lang="en-GB" sz="1200" b="1" dirty="0">
                <a:effectLst/>
                <a:ea typeface="Calibri" panose="020F0502020204030204" pitchFamily="34" charset="0"/>
                <a:cs typeface="Times New Roman" panose="02020603050405020304" pitchFamily="18" charset="0"/>
              </a:rPr>
              <a:t> if you changed them previously. </a:t>
            </a:r>
            <a:endParaRPr lang="en-US" sz="1200" b="1"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12</a:t>
            </a:fld>
            <a:endParaRPr lang="en-GB"/>
          </a:p>
        </p:txBody>
      </p:sp>
    </p:spTree>
    <p:extLst>
      <p:ext uri="{BB962C8B-B14F-4D97-AF65-F5344CB8AC3E}">
        <p14:creationId xmlns:p14="http://schemas.microsoft.com/office/powerpoint/2010/main" val="8270794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activity 6.1 in the Trainer Guide.</a:t>
            </a:r>
          </a:p>
        </p:txBody>
      </p:sp>
      <p:sp>
        <p:nvSpPr>
          <p:cNvPr id="4" name="Slide Number Placeholder 3"/>
          <p:cNvSpPr>
            <a:spLocks noGrp="1"/>
          </p:cNvSpPr>
          <p:nvPr>
            <p:ph type="sldNum" sz="quarter" idx="5"/>
          </p:nvPr>
        </p:nvSpPr>
        <p:spPr/>
        <p:txBody>
          <a:bodyPr/>
          <a:lstStyle/>
          <a:p>
            <a:fld id="{065E61C6-C2E9-8C4B-A7F2-C0544F7348CB}" type="slidenum">
              <a:rPr lang="en-GB"/>
              <a:pPr/>
              <a:t>13</a:t>
            </a:fld>
            <a:endParaRPr lang="en-GB"/>
          </a:p>
        </p:txBody>
      </p:sp>
    </p:spTree>
    <p:extLst>
      <p:ext uri="{BB962C8B-B14F-4D97-AF65-F5344CB8AC3E}">
        <p14:creationId xmlns:p14="http://schemas.microsoft.com/office/powerpoint/2010/main" val="37085742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Trainer Guide – activity 6.1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45 minutes (breakout rooms)</a:t>
            </a:r>
          </a:p>
          <a:p>
            <a:endParaRPr lang="en-US" dirty="0"/>
          </a:p>
          <a:p>
            <a:pPr marL="0" lvl="0" indent="0" algn="l" rtl="0">
              <a:spcBef>
                <a:spcPts val="0"/>
              </a:spcBef>
              <a:spcAft>
                <a:spcPts val="0"/>
              </a:spcAft>
              <a:buNone/>
            </a:pPr>
            <a:r>
              <a:rPr lang="en-GB" b="1" dirty="0"/>
              <a:t>We have suggested six common concepts/tools and will give you 10 minutes in small groups to collate some info and teach it back.</a:t>
            </a:r>
          </a:p>
          <a:p>
            <a:pPr marL="0" lvl="0" indent="0" algn="l" rtl="0">
              <a:spcBef>
                <a:spcPts val="0"/>
              </a:spcBef>
              <a:spcAft>
                <a:spcPts val="0"/>
              </a:spcAft>
              <a:buNone/>
            </a:pPr>
            <a:endParaRPr lang="en-GB" b="1" dirty="0"/>
          </a:p>
          <a:p>
            <a:pPr marL="0" lvl="0" indent="0" algn="l" rtl="0">
              <a:spcBef>
                <a:spcPts val="0"/>
              </a:spcBef>
              <a:spcAft>
                <a:spcPts val="0"/>
              </a:spcAft>
              <a:buNone/>
            </a:pPr>
            <a:r>
              <a:rPr lang="en-GB" b="1" dirty="0"/>
              <a:t>Remember to update the self-directed learning in session 5 slides if you change these!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14</a:t>
            </a:fld>
            <a:endParaRPr lang="en-GB"/>
          </a:p>
        </p:txBody>
      </p:sp>
    </p:spTree>
    <p:extLst>
      <p:ext uri="{BB962C8B-B14F-4D97-AF65-F5344CB8AC3E}">
        <p14:creationId xmlns:p14="http://schemas.microsoft.com/office/powerpoint/2010/main" val="7839413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See activity 6.2 in the Trainer Guide.</a:t>
            </a:r>
          </a:p>
          <a:p>
            <a:endParaRPr lang="en-US" dirty="0"/>
          </a:p>
          <a:p>
            <a:r>
              <a:rPr lang="en-US" b="1" dirty="0"/>
              <a:t>40 mins</a:t>
            </a:r>
          </a:p>
        </p:txBody>
      </p:sp>
      <p:sp>
        <p:nvSpPr>
          <p:cNvPr id="4" name="Slide Number Placeholder 3"/>
          <p:cNvSpPr>
            <a:spLocks noGrp="1"/>
          </p:cNvSpPr>
          <p:nvPr>
            <p:ph type="sldNum" sz="quarter" idx="5"/>
          </p:nvPr>
        </p:nvSpPr>
        <p:spPr/>
        <p:txBody>
          <a:bodyPr/>
          <a:lstStyle/>
          <a:p>
            <a:fld id="{065E61C6-C2E9-8C4B-A7F2-C0544F7348CB}" type="slidenum">
              <a:rPr lang="en-GB"/>
              <a:pPr/>
              <a:t>15</a:t>
            </a:fld>
            <a:endParaRPr lang="en-GB"/>
          </a:p>
        </p:txBody>
      </p:sp>
    </p:spTree>
    <p:extLst>
      <p:ext uri="{BB962C8B-B14F-4D97-AF65-F5344CB8AC3E}">
        <p14:creationId xmlns:p14="http://schemas.microsoft.com/office/powerpoint/2010/main" val="2535412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15 mins</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16</a:t>
            </a:fld>
            <a:endParaRPr lang="en-GB"/>
          </a:p>
        </p:txBody>
      </p:sp>
    </p:spTree>
    <p:extLst>
      <p:ext uri="{BB962C8B-B14F-4D97-AF65-F5344CB8AC3E}">
        <p14:creationId xmlns:p14="http://schemas.microsoft.com/office/powerpoint/2010/main" val="1796668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This is key.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17</a:t>
            </a:fld>
            <a:endParaRPr lang="en-GB"/>
          </a:p>
        </p:txBody>
      </p:sp>
    </p:spTree>
    <p:extLst>
      <p:ext uri="{BB962C8B-B14F-4D97-AF65-F5344CB8AC3E}">
        <p14:creationId xmlns:p14="http://schemas.microsoft.com/office/powerpoint/2010/main" val="14823116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dirty="0">
                <a:solidFill>
                  <a:schemeClr val="tx1"/>
                </a:solidFill>
                <a:effectLst/>
                <a:latin typeface="DM Sans" pitchFamily="2" charset="77"/>
              </a:rPr>
              <a:t>In the book </a:t>
            </a:r>
            <a:r>
              <a:rPr lang="en-GB" sz="1200" u="none" strike="noStrike" dirty="0">
                <a:solidFill>
                  <a:schemeClr val="tx1"/>
                </a:solidFill>
                <a:effectLst/>
                <a:latin typeface="DM Sans" pitchFamily="2" charset="77"/>
                <a:hlinkClick r:id="rId3" tooltip="The Tipping Point">
                  <a:extLst>
                    <a:ext uri="{A12FA001-AC4F-418D-AE19-62706E023703}">
                      <ahyp:hlinkClr xmlns:ahyp="http://schemas.microsoft.com/office/drawing/2018/hyperlinkcolor" val="tx"/>
                    </a:ext>
                  </a:extLst>
                </a:hlinkClick>
              </a:rPr>
              <a:t>The Tipping Point</a:t>
            </a:r>
            <a:r>
              <a:rPr lang="en-GB" sz="1200" dirty="0">
                <a:solidFill>
                  <a:schemeClr val="tx1"/>
                </a:solidFill>
                <a:effectLst/>
                <a:latin typeface="DM Sans" pitchFamily="2" charset="77"/>
              </a:rPr>
              <a:t>, author Malcolm Gladwell talks about three different archetypes of people: mavens, connectors, and salespeople. In improvement work, especially as a coach, this framework can help you see who you need around you in this new role. </a:t>
            </a:r>
          </a:p>
          <a:p>
            <a:pPr marL="0" lvl="0" indent="0" algn="l" rtl="0">
              <a:spcBef>
                <a:spcPts val="0"/>
              </a:spcBef>
              <a:spcAft>
                <a:spcPts val="0"/>
              </a:spcAft>
              <a:buNone/>
            </a:pPr>
            <a:endParaRPr lang="en-GB" sz="1200" dirty="0">
              <a:solidFill>
                <a:schemeClr val="tx1"/>
              </a:solidFill>
              <a:effectLst/>
              <a:latin typeface="DM Sans" pitchFamily="2" charset="77"/>
            </a:endParaRPr>
          </a:p>
          <a:p>
            <a:pPr marL="171450" lvl="0" indent="-171450" algn="l" rtl="0">
              <a:spcBef>
                <a:spcPts val="0"/>
              </a:spcBef>
              <a:spcAft>
                <a:spcPts val="0"/>
              </a:spcAft>
              <a:buFont typeface="Arial" panose="020B0604020202020204" pitchFamily="34" charset="0"/>
              <a:buChar char="•"/>
            </a:pPr>
            <a:r>
              <a:rPr lang="en-GB" sz="1200" dirty="0">
                <a:solidFill>
                  <a:schemeClr val="tx1"/>
                </a:solidFill>
                <a:effectLst/>
                <a:latin typeface="DM Sans" pitchFamily="2" charset="77"/>
              </a:rPr>
              <a:t>Salespeople make change happen through persuasion. They can take an idea, make it sticky and accessible, and convince a group to get behind it. They often use stories about their own experiences to help to persuade people to see their point of view. We all just had a go at being salespeople in some capacity, by thinking about how we can encourage people to adopt good measurement for their QI work. </a:t>
            </a:r>
          </a:p>
          <a:p>
            <a:pPr marL="171450" lvl="0" indent="-171450" algn="l" rtl="0">
              <a:spcBef>
                <a:spcPts val="0"/>
              </a:spcBef>
              <a:spcAft>
                <a:spcPts val="0"/>
              </a:spcAft>
              <a:buFont typeface="Arial" panose="020B0604020202020204" pitchFamily="34" charset="0"/>
              <a:buChar char="•"/>
            </a:pPr>
            <a:endParaRPr lang="en-GB" sz="1200" dirty="0">
              <a:solidFill>
                <a:schemeClr val="tx1"/>
              </a:solidFill>
              <a:effectLst/>
              <a:latin typeface="DM Sans" pitchFamily="2" charset="77"/>
            </a:endParaRPr>
          </a:p>
          <a:p>
            <a:pPr marL="171450" lvl="0" indent="-171450" algn="l" rtl="0">
              <a:spcBef>
                <a:spcPts val="0"/>
              </a:spcBef>
              <a:spcAft>
                <a:spcPts val="0"/>
              </a:spcAft>
              <a:buFont typeface="Arial" panose="020B0604020202020204" pitchFamily="34" charset="0"/>
              <a:buChar char="•"/>
            </a:pPr>
            <a:r>
              <a:rPr lang="en-GB" sz="1200" dirty="0">
                <a:solidFill>
                  <a:schemeClr val="tx1"/>
                </a:solidFill>
                <a:effectLst/>
                <a:latin typeface="DM Sans" pitchFamily="2" charset="77"/>
              </a:rPr>
              <a:t>Connectors make change happen through people. Like the image – they are the hub of a network of people. Connectors are people who, every time you ask a question, start going through their list of contacts in the back of their mind, saying, “Who do I know who knows this? Who do I know who has done this? Who do I know that I need to connect you with?”. They drive improvements through their connection to people – people who can help. Which brings us to Mavens…</a:t>
            </a:r>
          </a:p>
          <a:p>
            <a:pPr marL="171450" lvl="0" indent="-171450" algn="l" rtl="0">
              <a:spcBef>
                <a:spcPts val="0"/>
              </a:spcBef>
              <a:spcAft>
                <a:spcPts val="0"/>
              </a:spcAft>
              <a:buFont typeface="Arial" panose="020B0604020202020204" pitchFamily="34" charset="0"/>
              <a:buChar char="•"/>
            </a:pPr>
            <a:endParaRPr lang="en-GB" sz="1200" dirty="0">
              <a:solidFill>
                <a:schemeClr val="tx1"/>
              </a:solidFill>
              <a:effectLst/>
              <a:latin typeface="DM Sans" pitchFamily="2" charset="77"/>
            </a:endParaRPr>
          </a:p>
          <a:p>
            <a:pPr marL="171450" lvl="0" indent="-171450" algn="l" rtl="0">
              <a:spcBef>
                <a:spcPts val="0"/>
              </a:spcBef>
              <a:spcAft>
                <a:spcPts val="0"/>
              </a:spcAft>
              <a:buFont typeface="Arial" panose="020B0604020202020204" pitchFamily="34" charset="0"/>
              <a:buChar char="•"/>
            </a:pPr>
            <a:r>
              <a:rPr lang="en-GB" sz="1200" dirty="0">
                <a:solidFill>
                  <a:schemeClr val="tx1"/>
                </a:solidFill>
                <a:effectLst/>
                <a:latin typeface="DM Sans" pitchFamily="2" charset="77"/>
              </a:rPr>
              <a:t>Mavens make change happen through information and ideas. These are the people you ask whenever you want to know something about anything — they’re always the people in the know. They’re builders, engineers, process folks, and system folks. It’s all about the ideas and the information.</a:t>
            </a:r>
          </a:p>
          <a:p>
            <a:pPr marL="171450" lvl="0" indent="-171450" algn="l" rtl="0">
              <a:spcBef>
                <a:spcPts val="0"/>
              </a:spcBef>
              <a:spcAft>
                <a:spcPts val="0"/>
              </a:spcAft>
              <a:buFont typeface="Arial" panose="020B0604020202020204" pitchFamily="34" charset="0"/>
              <a:buChar char="•"/>
            </a:pPr>
            <a:endParaRPr lang="en-GB" sz="1200" dirty="0">
              <a:solidFill>
                <a:schemeClr val="tx1"/>
              </a:solidFill>
              <a:effectLst/>
              <a:latin typeface="DM Sans" pitchFamily="2" charset="77"/>
            </a:endParaRPr>
          </a:p>
          <a:p>
            <a:pPr marL="0" lvl="0" indent="0" algn="l" rtl="0">
              <a:spcBef>
                <a:spcPts val="0"/>
              </a:spcBef>
              <a:spcAft>
                <a:spcPts val="0"/>
              </a:spcAft>
              <a:buFont typeface="Arial" panose="020B0604020202020204" pitchFamily="34" charset="0"/>
              <a:buNone/>
            </a:pPr>
            <a:r>
              <a:rPr lang="en-GB" sz="1200" dirty="0">
                <a:solidFill>
                  <a:schemeClr val="tx1"/>
                </a:solidFill>
                <a:effectLst/>
                <a:latin typeface="DM Sans" pitchFamily="2" charset="77"/>
              </a:rPr>
              <a:t>As a coach – particularly where data is concerned – you will probably find that you are mostly in this connector role. You help teams to connect to data specialists – perhaps an analyst, someone with access to key data. These specialists are the mavens. You also help to connect directly to the data itself – helping to get hold of that pivotal dataset. </a:t>
            </a:r>
          </a:p>
          <a:p>
            <a:pPr marL="0" lvl="0" indent="0" algn="l" rtl="0">
              <a:spcBef>
                <a:spcPts val="0"/>
              </a:spcBef>
              <a:spcAft>
                <a:spcPts val="0"/>
              </a:spcAft>
              <a:buFont typeface="Arial" panose="020B0604020202020204" pitchFamily="34" charset="0"/>
              <a:buNone/>
            </a:pPr>
            <a:endParaRPr lang="en-GB" sz="1200" i="1" dirty="0">
              <a:solidFill>
                <a:schemeClr val="tx1"/>
              </a:solidFill>
              <a:effectLst/>
              <a:latin typeface="DM Sans" pitchFamily="2" charset="77"/>
            </a:endParaRPr>
          </a:p>
          <a:p>
            <a:pPr marL="0" lvl="0" indent="0" algn="l" rtl="0">
              <a:spcBef>
                <a:spcPts val="0"/>
              </a:spcBef>
              <a:spcAft>
                <a:spcPts val="0"/>
              </a:spcAft>
              <a:buFont typeface="Arial" panose="020B0604020202020204" pitchFamily="34" charset="0"/>
              <a:buNone/>
            </a:pPr>
            <a:r>
              <a:rPr lang="en-GB" sz="1200" i="1" dirty="0">
                <a:solidFill>
                  <a:schemeClr val="tx1"/>
                </a:solidFill>
                <a:effectLst/>
                <a:latin typeface="DM Sans" pitchFamily="2" charset="77"/>
              </a:rPr>
              <a:t>Reference: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solidFill>
                  <a:schemeClr val="tx1"/>
                </a:solidFill>
                <a:latin typeface="DM Sans" pitchFamily="2" charset="77"/>
              </a:rPr>
              <a:t>Gladwell, M. (2002). The Tipping Point: How Little Things Can Make a Big Difference. Abacus. </a:t>
            </a:r>
          </a:p>
          <a:p>
            <a:pPr marL="0" lvl="0" indent="0" algn="l" rtl="0">
              <a:spcBef>
                <a:spcPts val="0"/>
              </a:spcBef>
              <a:spcAft>
                <a:spcPts val="0"/>
              </a:spcAft>
              <a:buFont typeface="Arial" panose="020B0604020202020204" pitchFamily="34" charset="0"/>
              <a:buNone/>
            </a:pPr>
            <a:endParaRPr lang="en-GB" sz="1200" i="1" dirty="0">
              <a:solidFill>
                <a:schemeClr val="tx1"/>
              </a:solidFill>
              <a:effectLst/>
              <a:latin typeface="DM Sans" pitchFamily="2" charset="77"/>
            </a:endParaRPr>
          </a:p>
          <a:p>
            <a:pPr marL="0" lvl="0" indent="0" algn="l" rtl="0">
              <a:spcBef>
                <a:spcPts val="0"/>
              </a:spcBef>
              <a:spcAft>
                <a:spcPts val="0"/>
              </a:spcAft>
              <a:buFont typeface="Arial" panose="020B0604020202020204" pitchFamily="34" charset="0"/>
              <a:buNone/>
            </a:pPr>
            <a:endParaRPr lang="en-GB" sz="1200" dirty="0">
              <a:solidFill>
                <a:schemeClr val="tx1"/>
              </a:solidFill>
              <a:effectLst/>
              <a:latin typeface="DM Sans" pitchFamily="2" charset="77"/>
            </a:endParaRPr>
          </a:p>
          <a:p>
            <a:pPr marL="0" lvl="0" indent="0" algn="l" rtl="0">
              <a:spcBef>
                <a:spcPts val="0"/>
              </a:spcBef>
              <a:spcAft>
                <a:spcPts val="0"/>
              </a:spcAft>
              <a:buFont typeface="Arial" panose="020B0604020202020204" pitchFamily="34" charset="0"/>
              <a:buNone/>
            </a:pPr>
            <a:endParaRPr lang="en-GB" sz="1200" dirty="0">
              <a:solidFill>
                <a:schemeClr val="tx1"/>
              </a:solidFill>
              <a:latin typeface="DM Sans" pitchFamily="2" charset="77"/>
            </a:endParaRPr>
          </a:p>
          <a:p>
            <a:endParaRPr lang="en-GB"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18</a:t>
            </a:fld>
            <a:endParaRPr lang="en-GB"/>
          </a:p>
        </p:txBody>
      </p:sp>
    </p:spTree>
    <p:extLst>
      <p:ext uri="{BB962C8B-B14F-4D97-AF65-F5344CB8AC3E}">
        <p14:creationId xmlns:p14="http://schemas.microsoft.com/office/powerpoint/2010/main" val="19271120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1</a:t>
            </a:fld>
            <a:endParaRPr lang="en-GB"/>
          </a:p>
        </p:txBody>
      </p:sp>
    </p:spTree>
    <p:extLst>
      <p:ext uri="{BB962C8B-B14F-4D97-AF65-F5344CB8AC3E}">
        <p14:creationId xmlns:p14="http://schemas.microsoft.com/office/powerpoint/2010/main" val="86720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The first question you might encounter when supporting a team who are trying to improve is ‘why measure’?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Measurement takes time, measurement means more work, measurement can be complicated – so as a coach you need to be really clear on the value and purpose of data and the measurement process that goes with it.</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quote from the guru of modern quality improvement makes the point in a very succinct way… QI is a robust, scientific approach that is most relevant where the best way forwards is unclear. Therefore, effective improvement relies on data to guide us through the process.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19</a:t>
            </a:fld>
            <a:endParaRPr lang="en-GB"/>
          </a:p>
        </p:txBody>
      </p:sp>
    </p:spTree>
    <p:extLst>
      <p:ext uri="{BB962C8B-B14F-4D97-AF65-F5344CB8AC3E}">
        <p14:creationId xmlns:p14="http://schemas.microsoft.com/office/powerpoint/2010/main" val="25952652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dirty="0"/>
              <a:t>We’ll focus on the coaching aspect of measurement and less on the technical side of measurement.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This morning we will explore how you can advocate for the importance of robust, timely measurement in improvement work. All too often we see teams neglect measurement until the later stages of QI work – at which point the task is much harder and the measures are often more abstract or by proxy.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We’ll look at how you can help teams to get off on the right foot with measures. Helping them to frame their project using measures that matter, and collecting data as it is needed. </a:t>
            </a:r>
          </a:p>
          <a:p>
            <a:pPr marL="0" lvl="0" indent="0" algn="l" rtl="0">
              <a:spcBef>
                <a:spcPts val="0"/>
              </a:spcBef>
              <a:spcAft>
                <a:spcPts val="0"/>
              </a:spcAft>
              <a:buNone/>
            </a:pPr>
            <a:endParaRPr lang="en-GB" dirty="0"/>
          </a:p>
          <a:p>
            <a:pPr marL="0" lvl="0" indent="0" algn="l" rtl="0">
              <a:spcBef>
                <a:spcPts val="0"/>
              </a:spcBef>
              <a:spcAft>
                <a:spcPts val="0"/>
              </a:spcAft>
              <a:buNone/>
            </a:pPr>
            <a:r>
              <a:rPr lang="en-GB" dirty="0"/>
              <a:t>We’ll look at some of the common challenges and pitfalls in measurement – and how you can help teams to navigate these. </a:t>
            </a:r>
          </a:p>
        </p:txBody>
      </p:sp>
      <p:sp>
        <p:nvSpPr>
          <p:cNvPr id="4" name="Slide Number Placeholder 3"/>
          <p:cNvSpPr>
            <a:spLocks noGrp="1"/>
          </p:cNvSpPr>
          <p:nvPr>
            <p:ph type="sldNum" sz="quarter" idx="5"/>
          </p:nvPr>
        </p:nvSpPr>
        <p:spPr/>
        <p:txBody>
          <a:bodyPr/>
          <a:lstStyle/>
          <a:p>
            <a:fld id="{065E61C6-C2E9-8C4B-A7F2-C0544F7348CB}" type="slidenum">
              <a:rPr lang="en-GB"/>
              <a:pPr/>
              <a:t>20</a:t>
            </a:fld>
            <a:endParaRPr lang="en-GB"/>
          </a:p>
        </p:txBody>
      </p:sp>
    </p:spTree>
    <p:extLst>
      <p:ext uri="{BB962C8B-B14F-4D97-AF65-F5344CB8AC3E}">
        <p14:creationId xmlns:p14="http://schemas.microsoft.com/office/powerpoint/2010/main" val="35154076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activity 6.3 in the Trainer Guide.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000000"/>
                </a:solidFill>
                <a:effectLst/>
              </a:rPr>
              <a:t>20 mins for activity, 10 mins for group reflection.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u="none" strike="noStrike" dirty="0">
              <a:solidFill>
                <a:srgbClr val="000000"/>
              </a:solidFill>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u="none" strike="noStrike" dirty="0">
                <a:solidFill>
                  <a:srgbClr val="000000"/>
                </a:solidFill>
                <a:effectLst/>
              </a:rPr>
              <a:t>This activity asks delegates to consider the causes/reasons to disengage in measurement, and then identify potential strategies to address these. </a:t>
            </a:r>
            <a:endParaRPr lang="en-GB" b="1" dirty="0"/>
          </a:p>
          <a:p>
            <a:endParaRPr lang="en-GB" b="1" dirty="0"/>
          </a:p>
          <a:p>
            <a:r>
              <a:rPr lang="en-GB" dirty="0"/>
              <a:t>As a Quality Coach, you will often find that a key part of the role is around encouragement with a slight nudge in the right direction. This is particularly true when measurement is involved. Teams can often be hesitant around measurement – there are many potential reasons for this.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We’d like for you to explore this together in small groups. There are two steps to this short activity: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brainstorm the potential </a:t>
            </a:r>
            <a:r>
              <a:rPr lang="en-GB" b="0" dirty="0"/>
              <a:t>drivers</a:t>
            </a:r>
            <a:r>
              <a:rPr lang="en-GB" dirty="0"/>
              <a:t> for disengagement in the measurement aspect of QI work. Try to come up with at least ten and group similar drivers together.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dirty="0"/>
              <a:t>Once you have a good outline of the key drivers, think about potential </a:t>
            </a:r>
            <a:r>
              <a:rPr lang="en-GB" b="0" dirty="0"/>
              <a:t>strategies you could take as a coach </a:t>
            </a:r>
            <a:r>
              <a:rPr lang="en-GB" dirty="0"/>
              <a:t>to overcome these.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a:pPr/>
              <a:t>21</a:t>
            </a:fld>
            <a:endParaRPr lang="en-GB"/>
          </a:p>
        </p:txBody>
      </p:sp>
    </p:spTree>
    <p:extLst>
      <p:ext uri="{BB962C8B-B14F-4D97-AF65-F5344CB8AC3E}">
        <p14:creationId xmlns:p14="http://schemas.microsoft.com/office/powerpoint/2010/main" val="2448809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dirty="0">
                <a:solidFill>
                  <a:schemeClr val="tx1"/>
                </a:solidFill>
                <a:effectLst/>
                <a:latin typeface="DM Sans" pitchFamily="2" charset="77"/>
                <a:ea typeface="Calibri" panose="020F0502020204030204" pitchFamily="34" charset="0"/>
                <a:cs typeface="Times New Roman" panose="02020603050405020304" pitchFamily="18" charset="0"/>
              </a:rPr>
              <a:t>This table shows how measurement can be used differently for various purposes. For…</a:t>
            </a:r>
            <a:endParaRPr lang="en-GB" sz="1200" b="0" dirty="0">
              <a:solidFill>
                <a:schemeClr val="tx1"/>
              </a:solidFill>
              <a:effectLst/>
              <a:latin typeface="DM Sans" pitchFamily="2" charset="77"/>
            </a:endParaRPr>
          </a:p>
          <a:p>
            <a:pPr marL="0" lvl="0" indent="0" algn="l" rtl="0">
              <a:spcBef>
                <a:spcPts val="0"/>
              </a:spcBef>
              <a:spcAft>
                <a:spcPts val="0"/>
              </a:spcAft>
              <a:buNone/>
            </a:pPr>
            <a:endParaRPr lang="en-GB" sz="1200" dirty="0">
              <a:solidFill>
                <a:schemeClr val="tx1"/>
              </a:solidFill>
              <a:effectLst/>
              <a:latin typeface="DM Sans" pitchFamily="2" charset="77"/>
            </a:endParaRPr>
          </a:p>
          <a:p>
            <a:pPr marL="0" lvl="0" indent="0" algn="l" rtl="0">
              <a:spcBef>
                <a:spcPts val="0"/>
              </a:spcBef>
              <a:spcAft>
                <a:spcPts val="0"/>
              </a:spcAft>
              <a:buNone/>
            </a:pPr>
            <a:r>
              <a:rPr lang="en-GB" sz="1200" dirty="0">
                <a:solidFill>
                  <a:schemeClr val="tx1"/>
                </a:solidFill>
                <a:latin typeface="DM Sans" pitchFamily="2" charset="77"/>
              </a:rPr>
              <a:t>Judgement – measure to check performance (RAG status) </a:t>
            </a:r>
          </a:p>
          <a:p>
            <a:pPr marL="0" lvl="0" indent="0" algn="l" rtl="0">
              <a:spcBef>
                <a:spcPts val="0"/>
              </a:spcBef>
              <a:spcAft>
                <a:spcPts val="0"/>
              </a:spcAft>
              <a:buNone/>
            </a:pPr>
            <a:r>
              <a:rPr lang="en-GB" sz="1200" dirty="0">
                <a:solidFill>
                  <a:schemeClr val="tx1"/>
                </a:solidFill>
                <a:latin typeface="DM Sans" pitchFamily="2" charset="77"/>
              </a:rPr>
              <a:t>Research – find new knowledge – testing, critical for new knowledge </a:t>
            </a:r>
          </a:p>
          <a:p>
            <a:pPr marL="0" lvl="0" indent="0" algn="l" rtl="0">
              <a:spcBef>
                <a:spcPts val="0"/>
              </a:spcBef>
              <a:spcAft>
                <a:spcPts val="0"/>
              </a:spcAft>
              <a:buNone/>
            </a:pPr>
            <a:r>
              <a:rPr lang="en-GB" sz="1200" dirty="0">
                <a:solidFill>
                  <a:schemeClr val="tx1"/>
                </a:solidFill>
                <a:latin typeface="DM Sans" pitchFamily="2" charset="77"/>
              </a:rPr>
              <a:t>Improvement – to guide you to measure change – you don’t need comprehensive data, you just need to know if you are going in the right direction. Sampling is fine. Measurement is not the process, Improvement is the importance. </a:t>
            </a:r>
          </a:p>
          <a:p>
            <a:endParaRPr lang="en-US" sz="1200" i="1" dirty="0">
              <a:solidFill>
                <a:schemeClr val="tx1"/>
              </a:solidFill>
              <a:latin typeface="DM Sans" pitchFamily="2" charset="77"/>
            </a:endParaRPr>
          </a:p>
          <a:p>
            <a:r>
              <a:rPr lang="en-US" sz="1200" i="1" dirty="0">
                <a:solidFill>
                  <a:schemeClr val="tx1"/>
                </a:solidFill>
                <a:latin typeface="DM Sans" pitchFamily="2" charset="77"/>
              </a:rPr>
              <a:t>Reference:</a:t>
            </a:r>
          </a:p>
          <a:p>
            <a:r>
              <a:rPr lang="en-GB" sz="1200" dirty="0">
                <a:solidFill>
                  <a:schemeClr val="tx1"/>
                </a:solidFill>
                <a:latin typeface="DM Sans" pitchFamily="2" charset="77"/>
              </a:rPr>
              <a:t>Solberg, L.I., Mosser, G. and McDonald, S. (1997). </a:t>
            </a:r>
            <a:r>
              <a:rPr lang="en-GB" sz="1200" kern="0" dirty="0">
                <a:solidFill>
                  <a:schemeClr val="tx1"/>
                </a:solidFill>
                <a:latin typeface="DM Sans" pitchFamily="2" charset="77"/>
                <a:cs typeface="Arial"/>
                <a:sym typeface="Arial"/>
              </a:rPr>
              <a:t>The Three Faces of Performance Management: Improvement, Accountability and Research. </a:t>
            </a:r>
            <a:r>
              <a:rPr lang="en-GB" sz="1200" i="1" kern="0" dirty="0">
                <a:solidFill>
                  <a:schemeClr val="tx1"/>
                </a:solidFill>
                <a:latin typeface="DM Sans" pitchFamily="2" charset="77"/>
                <a:cs typeface="Arial"/>
                <a:sym typeface="Arial"/>
              </a:rPr>
              <a:t>Journal of Quality Improvement</a:t>
            </a:r>
            <a:r>
              <a:rPr lang="en-GB" sz="1200" kern="0" dirty="0">
                <a:solidFill>
                  <a:schemeClr val="tx1"/>
                </a:solidFill>
                <a:latin typeface="DM Sans" pitchFamily="2" charset="77"/>
                <a:cs typeface="Arial"/>
                <a:sym typeface="Arial"/>
              </a:rPr>
              <a:t>. https://</a:t>
            </a:r>
            <a:r>
              <a:rPr lang="en-GB" sz="1200" kern="0" dirty="0" err="1">
                <a:solidFill>
                  <a:schemeClr val="tx1"/>
                </a:solidFill>
                <a:latin typeface="DM Sans" pitchFamily="2" charset="77"/>
                <a:cs typeface="Arial"/>
                <a:sym typeface="Arial"/>
              </a:rPr>
              <a:t>pubmed.ncbi.nlm.nih.gov</a:t>
            </a:r>
            <a:r>
              <a:rPr lang="en-GB" sz="1200" kern="0" dirty="0">
                <a:solidFill>
                  <a:schemeClr val="tx1"/>
                </a:solidFill>
                <a:latin typeface="DM Sans" pitchFamily="2" charset="77"/>
                <a:cs typeface="Arial"/>
                <a:sym typeface="Arial"/>
              </a:rPr>
              <a:t>/9103968/</a:t>
            </a:r>
            <a:endParaRPr lang="en-GB" sz="1200" dirty="0">
              <a:solidFill>
                <a:schemeClr val="tx1"/>
              </a:solidFill>
              <a:latin typeface="DM Sans" pitchFamily="2" charset="77"/>
            </a:endParaRPr>
          </a:p>
          <a:p>
            <a:endParaRPr lang="en-US" sz="1200" i="1"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22</a:t>
            </a:fld>
            <a:endParaRPr lang="en-GB"/>
          </a:p>
        </p:txBody>
      </p:sp>
    </p:spTree>
    <p:extLst>
      <p:ext uri="{BB962C8B-B14F-4D97-AF65-F5344CB8AC3E}">
        <p14:creationId xmlns:p14="http://schemas.microsoft.com/office/powerpoint/2010/main" val="3872736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In improvement the purpose of measurement is learning and not judgement. This is often a mindset shift for people and can be hard to get used to.</a:t>
            </a:r>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23</a:t>
            </a:fld>
            <a:endParaRPr lang="en-GB"/>
          </a:p>
        </p:txBody>
      </p:sp>
    </p:spTree>
    <p:extLst>
      <p:ext uri="{BB962C8B-B14F-4D97-AF65-F5344CB8AC3E}">
        <p14:creationId xmlns:p14="http://schemas.microsoft.com/office/powerpoint/2010/main" val="3800834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These are some key points on coaching measurement.</a:t>
            </a:r>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24</a:t>
            </a:fld>
            <a:endParaRPr lang="en-GB"/>
          </a:p>
        </p:txBody>
      </p:sp>
    </p:spTree>
    <p:extLst>
      <p:ext uri="{BB962C8B-B14F-4D97-AF65-F5344CB8AC3E}">
        <p14:creationId xmlns:p14="http://schemas.microsoft.com/office/powerpoint/2010/main" val="18331741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45 mins.</a:t>
            </a:r>
          </a:p>
        </p:txBody>
      </p:sp>
      <p:sp>
        <p:nvSpPr>
          <p:cNvPr id="4" name="Slide Number Placeholder 3"/>
          <p:cNvSpPr>
            <a:spLocks noGrp="1"/>
          </p:cNvSpPr>
          <p:nvPr>
            <p:ph type="sldNum" sz="quarter" idx="5"/>
          </p:nvPr>
        </p:nvSpPr>
        <p:spPr/>
        <p:txBody>
          <a:bodyPr/>
          <a:lstStyle/>
          <a:p>
            <a:fld id="{065E61C6-C2E9-8C4B-A7F2-C0544F7348CB}" type="slidenum">
              <a:rPr lang="en-GB"/>
              <a:pPr/>
              <a:t>25</a:t>
            </a:fld>
            <a:endParaRPr lang="en-GB"/>
          </a:p>
        </p:txBody>
      </p:sp>
    </p:spTree>
    <p:extLst>
      <p:ext uri="{BB962C8B-B14F-4D97-AF65-F5344CB8AC3E}">
        <p14:creationId xmlns:p14="http://schemas.microsoft.com/office/powerpoint/2010/main" val="36494612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a:pPr/>
              <a:t>26</a:t>
            </a:fld>
            <a:endParaRPr lang="en-GB"/>
          </a:p>
        </p:txBody>
      </p:sp>
    </p:spTree>
    <p:extLst>
      <p:ext uri="{BB962C8B-B14F-4D97-AF65-F5344CB8AC3E}">
        <p14:creationId xmlns:p14="http://schemas.microsoft.com/office/powerpoint/2010/main" val="4232221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Teachback</a:t>
            </a:r>
            <a:r>
              <a:rPr lang="en-GB" b="1" dirty="0"/>
              <a:t> in the room</a:t>
            </a:r>
          </a:p>
          <a:p>
            <a:endParaRPr lang="en-GB" b="1" dirty="0"/>
          </a:p>
          <a:p>
            <a:r>
              <a:rPr lang="en-GB" b="1" dirty="0"/>
              <a:t>Ask someone to explain what we mean by an outcome measure</a:t>
            </a:r>
          </a:p>
          <a:p>
            <a:r>
              <a:rPr lang="en-GB" b="1" dirty="0"/>
              <a:t>Ask someone to explain what we mean by a process measure</a:t>
            </a:r>
          </a:p>
          <a:p>
            <a:r>
              <a:rPr lang="en-GB" b="1" dirty="0"/>
              <a:t>Ask someone to explain what we mean by a balancing measure.</a:t>
            </a:r>
          </a:p>
          <a:p>
            <a:pPr marL="0" lvl="0" indent="0" algn="l" rtl="0">
              <a:spcBef>
                <a:spcPts val="0"/>
              </a:spcBef>
              <a:spcAft>
                <a:spcPts val="0"/>
              </a:spcAft>
              <a:buNone/>
            </a:pPr>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a:pPr/>
              <a:t>27</a:t>
            </a:fld>
            <a:endParaRPr lang="en-GB"/>
          </a:p>
        </p:txBody>
      </p:sp>
    </p:spTree>
    <p:extLst>
      <p:ext uri="{BB962C8B-B14F-4D97-AF65-F5344CB8AC3E}">
        <p14:creationId xmlns:p14="http://schemas.microsoft.com/office/powerpoint/2010/main" val="31472736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solidFill>
                  <a:schemeClr val="tx1"/>
                </a:solidFill>
                <a:effectLst/>
                <a:latin typeface="DM Sans" pitchFamily="2" charset="77"/>
                <a:ea typeface="Calibri" panose="020F0502020204030204" pitchFamily="34" charset="0"/>
                <a:cs typeface="Times New Roman" panose="02020603050405020304" pitchFamily="18" charset="0"/>
              </a:rPr>
              <a:t>Talk through the slide, building on what has been said previously</a:t>
            </a:r>
            <a:r>
              <a:rPr lang="en-GB" sz="1200" b="1" dirty="0">
                <a:solidFill>
                  <a:schemeClr val="tx1"/>
                </a:solidFill>
                <a:effectLst/>
                <a:latin typeface="DM Sans" pitchFamily="2" charset="77"/>
              </a:rPr>
              <a:t> </a:t>
            </a:r>
            <a:endParaRPr lang="en-US" sz="1200" b="1"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smtClean="0"/>
              <a:pPr/>
              <a:t>28</a:t>
            </a:fld>
            <a:endParaRPr lang="en-GB"/>
          </a:p>
        </p:txBody>
      </p:sp>
    </p:spTree>
    <p:extLst>
      <p:ext uri="{BB962C8B-B14F-4D97-AF65-F5344CB8AC3E}">
        <p14:creationId xmlns:p14="http://schemas.microsoft.com/office/powerpoint/2010/main" val="36334528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All materials associated with this programme are copyrighted. CC-BY-SA allows anyone to use this slide deck for free, as long as the authors and contributors are credited. </a:t>
            </a:r>
          </a:p>
          <a:p>
            <a:endParaRPr lang="en-GB" b="1" dirty="0"/>
          </a:p>
          <a:p>
            <a:r>
              <a:rPr lang="en-GB" b="1" dirty="0"/>
              <a:t>You should not add your own logos to these materials without the express permission of all authors, as this would be a direct infringement on the copyright. We want to ensure all materials associated with this programme remain free-to-access for everyone. </a:t>
            </a:r>
          </a:p>
          <a:p>
            <a:endParaRPr lang="en-GB" b="1" dirty="0"/>
          </a:p>
          <a:p>
            <a:r>
              <a:rPr lang="en-GB" b="1" dirty="0"/>
              <a:t>The legal code for CC-BY-SA can be found here: https://</a:t>
            </a:r>
            <a:r>
              <a:rPr lang="en-GB" b="1" dirty="0" err="1"/>
              <a:t>creativecommons.org</a:t>
            </a:r>
            <a:r>
              <a:rPr lang="en-GB" b="1" dirty="0"/>
              <a:t>/licenses/by-</a:t>
            </a:r>
            <a:r>
              <a:rPr lang="en-GB" b="1" dirty="0" err="1"/>
              <a:t>sa</a:t>
            </a:r>
            <a:r>
              <a:rPr lang="en-GB" b="1" dirty="0"/>
              <a:t>/4.0/</a:t>
            </a:r>
            <a:r>
              <a:rPr lang="en-GB" b="1" dirty="0" err="1"/>
              <a:t>legalcode</a:t>
            </a:r>
            <a:r>
              <a:rPr lang="en-GB" b="1" dirty="0"/>
              <a:t> </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2</a:t>
            </a:fld>
            <a:endParaRPr lang="en-GB"/>
          </a:p>
        </p:txBody>
      </p:sp>
    </p:spTree>
    <p:extLst>
      <p:ext uri="{BB962C8B-B14F-4D97-AF65-F5344CB8AC3E}">
        <p14:creationId xmlns:p14="http://schemas.microsoft.com/office/powerpoint/2010/main" val="38106018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Play Mike </a:t>
            </a:r>
            <a:r>
              <a:rPr lang="en-GB" b="1" dirty="0" err="1"/>
              <a:t>Davidage</a:t>
            </a:r>
            <a:r>
              <a:rPr lang="en-GB" b="1" dirty="0"/>
              <a:t> – Measurement for improvement </a:t>
            </a:r>
          </a:p>
          <a:p>
            <a:r>
              <a:rPr lang="en-GB" b="1" dirty="0"/>
              <a:t>https://</a:t>
            </a:r>
            <a:r>
              <a:rPr lang="en-GB" b="1" dirty="0" err="1"/>
              <a:t>www.youtube.com</a:t>
            </a:r>
            <a:r>
              <a:rPr lang="en-GB" b="1" dirty="0"/>
              <a:t>/</a:t>
            </a:r>
            <a:r>
              <a:rPr lang="en-GB" b="1" dirty="0" err="1"/>
              <a:t>watch?v</a:t>
            </a:r>
            <a:r>
              <a:rPr lang="en-GB" b="1" dirty="0"/>
              <a:t>=Za1o77jAnbw </a:t>
            </a:r>
          </a:p>
          <a:p>
            <a:endParaRPr lang="en-GB" b="1" dirty="0"/>
          </a:p>
          <a:p>
            <a:r>
              <a:rPr lang="en-GB" b="1" dirty="0"/>
              <a:t>Ask group for reflections – what stood out to them/any lightbulb moments/anything anyone doesn’t understand/agree with. Discuss. </a:t>
            </a:r>
          </a:p>
        </p:txBody>
      </p:sp>
      <p:sp>
        <p:nvSpPr>
          <p:cNvPr id="4" name="Slide Number Placeholder 3"/>
          <p:cNvSpPr>
            <a:spLocks noGrp="1"/>
          </p:cNvSpPr>
          <p:nvPr>
            <p:ph type="sldNum" sz="quarter" idx="5"/>
          </p:nvPr>
        </p:nvSpPr>
        <p:spPr/>
        <p:txBody>
          <a:bodyPr/>
          <a:lstStyle/>
          <a:p>
            <a:fld id="{065E61C6-C2E9-8C4B-A7F2-C0544F7348CB}" type="slidenum">
              <a:rPr lang="en-GB"/>
              <a:pPr/>
              <a:t>29</a:t>
            </a:fld>
            <a:endParaRPr lang="en-GB"/>
          </a:p>
        </p:txBody>
      </p:sp>
    </p:spTree>
    <p:extLst>
      <p:ext uri="{BB962C8B-B14F-4D97-AF65-F5344CB8AC3E}">
        <p14:creationId xmlns:p14="http://schemas.microsoft.com/office/powerpoint/2010/main" val="2959501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lvl="0" indent="0">
              <a:buNone/>
            </a:pPr>
            <a:r>
              <a:rPr lang="en-GB" dirty="0"/>
              <a:t>Going back to the three different types of measurement in the table. </a:t>
            </a:r>
          </a:p>
          <a:p>
            <a:pPr marL="158750" lvl="0" indent="0">
              <a:buNone/>
            </a:pPr>
            <a:r>
              <a:rPr lang="en-GB" dirty="0"/>
              <a:t>In measurement for research and for judgement – once a decision is made, it tends to be conclusive (i.e. there is an expectation of widespread action as a result) therefore there is a significant requirement for data to be accurate so as to avoid unintended consequences. </a:t>
            </a:r>
          </a:p>
          <a:p>
            <a:pPr marL="158750" lvl="0" indent="0">
              <a:buNone/>
            </a:pPr>
            <a:endParaRPr lang="en-GB" dirty="0"/>
          </a:p>
          <a:p>
            <a:pPr marL="158750" lvl="0" indent="0">
              <a:buNone/>
            </a:pPr>
            <a:r>
              <a:rPr lang="en-GB" dirty="0"/>
              <a:t>People who are stuck in these measurement traditions, or those who are particularly risk averse, can struggle with less stringent approaches to measurement and push for more rigorous data collection before making any decisions. They can over-do data. </a:t>
            </a:r>
          </a:p>
          <a:p>
            <a:pPr marL="158750" lvl="0" indent="0">
              <a:buNone/>
            </a:pPr>
            <a:endParaRPr lang="en-GB" dirty="0"/>
          </a:p>
          <a:p>
            <a:pPr marL="158750" lvl="0" indent="0">
              <a:buNone/>
            </a:pPr>
            <a:r>
              <a:rPr lang="en-GB" dirty="0"/>
              <a:t>At the other extreme there are some people who do not place much faith in numbers – maybe due to previous experience of poor data quality which have led to bad decisions or a fear of working with numbers in public (</a:t>
            </a:r>
            <a:r>
              <a:rPr lang="en-GB" sz="1100" b="0" i="0" u="none" strike="noStrike" cap="none" dirty="0" err="1">
                <a:solidFill>
                  <a:srgbClr val="000000"/>
                </a:solidFill>
                <a:effectLst/>
                <a:latin typeface="Arial"/>
                <a:ea typeface="Arial"/>
                <a:cs typeface="Arial"/>
                <a:sym typeface="Arial"/>
              </a:rPr>
              <a:t>arithmophobia</a:t>
            </a:r>
            <a:r>
              <a:rPr lang="en-GB" sz="1100" u="none" strike="noStrike" cap="none" dirty="0">
                <a:solidFill>
                  <a:srgbClr val="000000"/>
                </a:solidFill>
                <a:effectLst/>
                <a:ea typeface="Arial"/>
                <a:cs typeface="Arial"/>
                <a:sym typeface="Arial"/>
              </a:rPr>
              <a:t>) – for some, they prefer to rely on their instincts, valuing experience over data. </a:t>
            </a:r>
          </a:p>
          <a:p>
            <a:pPr marL="158750" lvl="0" indent="0">
              <a:buNone/>
            </a:pPr>
            <a:endParaRPr lang="en-GB" sz="1100" u="none" strike="noStrike" cap="none" dirty="0">
              <a:solidFill>
                <a:srgbClr val="000000"/>
              </a:solidFill>
              <a:effectLst/>
              <a:ea typeface="Arial"/>
              <a:cs typeface="Arial"/>
              <a:sym typeface="Arial"/>
            </a:endParaRPr>
          </a:p>
          <a:p>
            <a:pPr marL="158750" lvl="0" indent="0">
              <a:buFont typeface="Arial" panose="020B0604020202020204" pitchFamily="34" charset="0"/>
              <a:buNone/>
            </a:pPr>
            <a:r>
              <a:rPr lang="en-GB" dirty="0"/>
              <a:t>However, with measurement for improvement any action resulting from a decision </a:t>
            </a:r>
            <a:r>
              <a:rPr lang="en-GB" u="sng" dirty="0"/>
              <a:t>should</a:t>
            </a:r>
            <a:r>
              <a:rPr lang="en-GB" dirty="0"/>
              <a:t> only lead to a small scale testing to evaluate the effectiveness of the idea; or a new iteration to test under different conditions. This reduces the requirement for ‘perfection’ and allows more scope for decision making with limited data. </a:t>
            </a:r>
          </a:p>
          <a:p>
            <a:pPr marL="158750" indent="0">
              <a:buFont typeface="Arial" panose="020B0604020202020204" pitchFamily="34" charset="0"/>
              <a:buNone/>
            </a:pPr>
            <a:endParaRPr lang="en-GB" dirty="0"/>
          </a:p>
          <a:p>
            <a:pPr marL="158750" indent="0">
              <a:buFont typeface="Arial" panose="020B0604020202020204" pitchFamily="34" charset="0"/>
              <a:buNone/>
            </a:pPr>
            <a:r>
              <a:rPr lang="en-GB" dirty="0"/>
              <a:t>But we shouldn’t forget that sometimes the challenges may relate to the availability of resources…. </a:t>
            </a:r>
          </a:p>
          <a:p>
            <a:pPr marL="330200" lvl="0" indent="-171450">
              <a:buFont typeface="Arial" panose="020B0604020202020204" pitchFamily="34" charset="0"/>
              <a:buChar char="•"/>
            </a:pPr>
            <a:r>
              <a:rPr lang="en-GB" dirty="0"/>
              <a:t>Data collection requires time, capacity and motivation. People may be unwilling or unable to commit the time required to gather robust data sets, especially when under pressure </a:t>
            </a:r>
          </a:p>
          <a:p>
            <a:pPr marL="330200" lvl="0" indent="-171450">
              <a:buFont typeface="Arial" panose="020B0604020202020204" pitchFamily="34" charset="0"/>
              <a:buChar char="•"/>
            </a:pPr>
            <a:r>
              <a:rPr lang="en-GB" dirty="0"/>
              <a:t>There may be limited availability of data with existing systems, requiring either expensive adjustments to the IT systems or manual processes to be established.</a:t>
            </a:r>
          </a:p>
          <a:p>
            <a:pPr marL="330200" lvl="0" indent="-171450">
              <a:buFont typeface="Arial" panose="020B0604020202020204" pitchFamily="34" charset="0"/>
              <a:buChar char="•"/>
            </a:pPr>
            <a:endParaRPr lang="en-GB" dirty="0"/>
          </a:p>
          <a:p>
            <a:pPr marL="0" lvl="0" indent="0" algn="l" rtl="0">
              <a:spcBef>
                <a:spcPts val="0"/>
              </a:spcBef>
              <a:spcAft>
                <a:spcPts val="0"/>
              </a:spcAft>
              <a:buNone/>
            </a:pPr>
            <a:endParaRPr lang="en-GB" dirty="0"/>
          </a:p>
          <a:p>
            <a:pPr marL="0" lvl="0" indent="0" algn="l" rtl="0">
              <a:spcBef>
                <a:spcPts val="0"/>
              </a:spcBef>
              <a:spcAft>
                <a:spcPts val="0"/>
              </a:spcAft>
              <a:buFont typeface="Arial" panose="020B0604020202020204" pitchFamily="34" charset="0"/>
              <a:buNone/>
            </a:pPr>
            <a:endParaRPr lang="en-GB" dirty="0">
              <a:solidFill>
                <a:srgbClr val="222222"/>
              </a:solidFill>
              <a:effectLst/>
              <a:latin typeface="Petrona" pitchFamily="2" charset="77"/>
            </a:endParaRPr>
          </a:p>
          <a:p>
            <a:pPr marL="0" lvl="0" indent="0" algn="l" rtl="0">
              <a:spcBef>
                <a:spcPts val="0"/>
              </a:spcBef>
              <a:spcAft>
                <a:spcPts val="0"/>
              </a:spcAft>
              <a:buFont typeface="Arial" panose="020B0604020202020204" pitchFamily="34" charset="0"/>
              <a:buNone/>
            </a:pPr>
            <a:endParaRPr lang="en-GB" dirty="0"/>
          </a:p>
          <a:p>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a:pPr/>
              <a:t>30</a:t>
            </a:fld>
            <a:endParaRPr lang="en-GB"/>
          </a:p>
        </p:txBody>
      </p:sp>
    </p:spTree>
    <p:extLst>
      <p:ext uri="{BB962C8B-B14F-4D97-AF65-F5344CB8AC3E}">
        <p14:creationId xmlns:p14="http://schemas.microsoft.com/office/powerpoint/2010/main" val="234297705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5 mins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31</a:t>
            </a:fld>
            <a:endParaRPr lang="en-GB"/>
          </a:p>
        </p:txBody>
      </p:sp>
    </p:spTree>
    <p:extLst>
      <p:ext uri="{BB962C8B-B14F-4D97-AF65-F5344CB8AC3E}">
        <p14:creationId xmlns:p14="http://schemas.microsoft.com/office/powerpoint/2010/main" val="26653517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GB" sz="1200" b="0" i="0" dirty="0">
                <a:solidFill>
                  <a:srgbClr val="676767"/>
                </a:solidFill>
                <a:effectLst/>
                <a:latin typeface="DM Sans" pitchFamily="2" charset="77"/>
              </a:rPr>
              <a:t>Measurement should speed up improvement, not slow it down. </a:t>
            </a:r>
          </a:p>
          <a:p>
            <a:pPr algn="l"/>
            <a:endParaRPr lang="en-GB" sz="1200" b="0" i="0" dirty="0">
              <a:solidFill>
                <a:srgbClr val="676767"/>
              </a:solidFill>
              <a:effectLst/>
              <a:latin typeface="DM Sans" pitchFamily="2" charset="77"/>
            </a:endParaRPr>
          </a:p>
          <a:p>
            <a:pPr algn="l"/>
            <a:r>
              <a:rPr lang="en-GB" sz="1200" b="0" i="0" dirty="0">
                <a:solidFill>
                  <a:srgbClr val="676767"/>
                </a:solidFill>
                <a:effectLst/>
                <a:latin typeface="DM Sans" pitchFamily="2" charset="77"/>
              </a:rPr>
              <a:t>Often, organisations get bogged down in measurement, and delay making changes until they have collected all of the data they believe they require. </a:t>
            </a:r>
          </a:p>
          <a:p>
            <a:pPr algn="l"/>
            <a:endParaRPr lang="en-GB" sz="1200" b="0" i="0" dirty="0">
              <a:solidFill>
                <a:srgbClr val="676767"/>
              </a:solidFill>
              <a:effectLst/>
              <a:latin typeface="DM Sans" pitchFamily="2" charset="77"/>
            </a:endParaRPr>
          </a:p>
          <a:p>
            <a:pPr algn="l"/>
            <a:r>
              <a:rPr lang="en-GB" sz="1200" b="0" i="0" dirty="0">
                <a:solidFill>
                  <a:srgbClr val="676767"/>
                </a:solidFill>
                <a:effectLst/>
                <a:latin typeface="DM Sans" pitchFamily="2" charset="77"/>
              </a:rPr>
              <a:t>Sampling is a simple, efficient way to help a team understand how a system is performing. </a:t>
            </a:r>
          </a:p>
          <a:p>
            <a:pPr algn="l"/>
            <a:endParaRPr lang="en-GB" sz="1200" b="0" i="0" dirty="0">
              <a:solidFill>
                <a:srgbClr val="676767"/>
              </a:solidFill>
              <a:effectLst/>
              <a:latin typeface="DM Sans" pitchFamily="2" charset="77"/>
            </a:endParaRPr>
          </a:p>
          <a:p>
            <a:pPr algn="l"/>
            <a:r>
              <a:rPr lang="en-GB" sz="1200" b="0" i="0" dirty="0">
                <a:solidFill>
                  <a:srgbClr val="676767"/>
                </a:solidFill>
                <a:effectLst/>
                <a:latin typeface="DM Sans" pitchFamily="2" charset="77"/>
              </a:rPr>
              <a:t>Sampling can save time and resources while accurately tracking performance.</a:t>
            </a:r>
          </a:p>
          <a:p>
            <a:pPr algn="l"/>
            <a:endParaRPr lang="en-GB" sz="1200" b="0" i="0" dirty="0">
              <a:solidFill>
                <a:srgbClr val="676767"/>
              </a:solidFill>
              <a:effectLst/>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i="0" dirty="0">
                <a:solidFill>
                  <a:srgbClr val="676767"/>
                </a:solidFill>
                <a:effectLst/>
                <a:latin typeface="DM Sans" pitchFamily="2" charset="77"/>
              </a:rPr>
              <a:t>The Sunnybrook Health Sciences Centre in Toronto, Canada, learned this lesson when they participated in the Institute for Healthcare Improvement's (IHI</a:t>
            </a:r>
            <a:r>
              <a:rPr lang="en-GB" sz="1200" b="1" i="0" dirty="0">
                <a:solidFill>
                  <a:srgbClr val="676767"/>
                </a:solidFill>
                <a:effectLst/>
                <a:latin typeface="DM Sans" pitchFamily="2" charset="77"/>
              </a:rPr>
              <a:t>) </a:t>
            </a:r>
            <a:r>
              <a:rPr lang="en-GB" sz="1200" b="0" i="0" dirty="0">
                <a:solidFill>
                  <a:srgbClr val="676767"/>
                </a:solidFill>
                <a:effectLst/>
                <a:latin typeface="DM Sans" pitchFamily="2" charset="77"/>
              </a:rPr>
              <a:t>Improving Asthma Care Breakthrough Series Collaborative in 1995. </a:t>
            </a:r>
          </a:p>
          <a:p>
            <a:endParaRPr lang="en-GB" sz="1200" dirty="0">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DM Sans" pitchFamily="2" charset="77"/>
              </a:rPr>
              <a:t>Reference: </a:t>
            </a:r>
          </a:p>
          <a:p>
            <a:r>
              <a:rPr lang="en-GB" sz="1200" dirty="0">
                <a:effectLst/>
                <a:latin typeface="DM Sans" pitchFamily="2" charset="77"/>
                <a:ea typeface="Calibri" panose="020F0502020204030204" pitchFamily="34" charset="0"/>
                <a:cs typeface="Times New Roman" panose="02020603050405020304" pitchFamily="18" charset="0"/>
              </a:rPr>
              <a:t>Institute for Healthcare Improvement. Know When Enough Data is Enough. https://</a:t>
            </a:r>
            <a:r>
              <a:rPr lang="en-GB" sz="1200" dirty="0" err="1">
                <a:effectLst/>
                <a:latin typeface="DM Sans" pitchFamily="2" charset="77"/>
                <a:ea typeface="Calibri" panose="020F0502020204030204" pitchFamily="34" charset="0"/>
                <a:cs typeface="Times New Roman" panose="02020603050405020304" pitchFamily="18" charset="0"/>
              </a:rPr>
              <a:t>www.ihi.org</a:t>
            </a:r>
            <a:r>
              <a:rPr lang="en-GB" sz="1200" dirty="0">
                <a:effectLst/>
                <a:latin typeface="DM Sans" pitchFamily="2" charset="77"/>
                <a:ea typeface="Calibri" panose="020F0502020204030204" pitchFamily="34" charset="0"/>
                <a:cs typeface="Times New Roman" panose="02020603050405020304" pitchFamily="18" charset="0"/>
              </a:rPr>
              <a:t>/resources/Pages/</a:t>
            </a:r>
            <a:r>
              <a:rPr lang="en-GB" sz="1200" dirty="0" err="1">
                <a:effectLst/>
                <a:latin typeface="DM Sans" pitchFamily="2" charset="77"/>
                <a:ea typeface="Calibri" panose="020F0502020204030204" pitchFamily="34" charset="0"/>
                <a:cs typeface="Times New Roman" panose="02020603050405020304" pitchFamily="18" charset="0"/>
              </a:rPr>
              <a:t>ImprovementStories</a:t>
            </a:r>
            <a:r>
              <a:rPr lang="en-GB" sz="1200" dirty="0">
                <a:effectLst/>
                <a:latin typeface="DM Sans" pitchFamily="2" charset="77"/>
                <a:ea typeface="Calibri" panose="020F0502020204030204" pitchFamily="34" charset="0"/>
                <a:cs typeface="Times New Roman" panose="02020603050405020304" pitchFamily="18" charset="0"/>
              </a:rPr>
              <a:t>/</a:t>
            </a:r>
            <a:r>
              <a:rPr lang="en-GB" sz="1200" dirty="0" err="1">
                <a:effectLst/>
                <a:latin typeface="DM Sans" pitchFamily="2" charset="77"/>
                <a:ea typeface="Calibri" panose="020F0502020204030204" pitchFamily="34" charset="0"/>
                <a:cs typeface="Times New Roman" panose="02020603050405020304" pitchFamily="18" charset="0"/>
              </a:rPr>
              <a:t>KnowWhenEnoughDataisEnough.aspx</a:t>
            </a:r>
            <a:endParaRPr lang="en-GB" sz="1200" dirty="0">
              <a:effectLst/>
              <a:latin typeface="DM Sans" pitchFamily="2" charset="77"/>
              <a:ea typeface="Calibri" panose="020F0502020204030204" pitchFamily="34" charset="0"/>
              <a:cs typeface="Times New Roman" panose="02020603050405020304" pitchFamily="18" charset="0"/>
            </a:endParaRPr>
          </a:p>
          <a:p>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32</a:t>
            </a:fld>
            <a:endParaRPr lang="en-GB"/>
          </a:p>
        </p:txBody>
      </p:sp>
    </p:spTree>
    <p:extLst>
      <p:ext uri="{BB962C8B-B14F-4D97-AF65-F5344CB8AC3E}">
        <p14:creationId xmlns:p14="http://schemas.microsoft.com/office/powerpoint/2010/main" val="81645436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DM Sans" pitchFamily="2" charset="77"/>
            </a:endParaRPr>
          </a:p>
          <a:p>
            <a:pPr algn="l"/>
            <a:r>
              <a:rPr lang="en-GB" sz="1200" b="0" i="0" dirty="0">
                <a:solidFill>
                  <a:srgbClr val="676767"/>
                </a:solidFill>
                <a:effectLst/>
                <a:latin typeface="DM Sans" pitchFamily="2" charset="77"/>
              </a:rPr>
              <a:t>The team needed some baseline data regarding the age distribution of patients visiting the Emergency Department (ED) for asthma care. So, they put in a formal request to their Information Systems (IS) department for a report with this information. And then they waited. And waited… and waited.</a:t>
            </a:r>
          </a:p>
          <a:p>
            <a:pPr algn="l"/>
            <a:endParaRPr lang="en-GB" sz="1200" b="1" i="0" dirty="0">
              <a:solidFill>
                <a:srgbClr val="676767"/>
              </a:solidFill>
              <a:effectLst/>
              <a:latin typeface="DM Sans" pitchFamily="2" charset="77"/>
            </a:endParaRPr>
          </a:p>
          <a:p>
            <a:pPr algn="l"/>
            <a:r>
              <a:rPr lang="en-GB" sz="1200" b="1" i="0" dirty="0">
                <a:solidFill>
                  <a:srgbClr val="676767"/>
                </a:solidFill>
                <a:effectLst/>
                <a:latin typeface="DM Sans" pitchFamily="2" charset="77"/>
              </a:rPr>
              <a:t>Impatient that the request was taking too long</a:t>
            </a:r>
            <a:r>
              <a:rPr lang="en-GB" sz="1200" b="0" i="0" dirty="0">
                <a:solidFill>
                  <a:srgbClr val="676767"/>
                </a:solidFill>
                <a:effectLst/>
                <a:latin typeface="DM Sans" pitchFamily="2" charset="77"/>
              </a:rPr>
              <a:t>, one team member, an emergency doctor, decided to take the matter into his own hands, literally. </a:t>
            </a:r>
          </a:p>
          <a:p>
            <a:pPr algn="l"/>
            <a:endParaRPr lang="en-GB" sz="1200" b="0" i="0" dirty="0">
              <a:solidFill>
                <a:srgbClr val="676767"/>
              </a:solidFill>
              <a:effectLst/>
              <a:latin typeface="DM Sans" pitchFamily="2" charset="77"/>
            </a:endParaRPr>
          </a:p>
          <a:p>
            <a:pPr algn="l"/>
            <a:r>
              <a:rPr lang="en-GB" sz="1200" b="0" i="0" dirty="0">
                <a:solidFill>
                  <a:srgbClr val="676767"/>
                </a:solidFill>
                <a:effectLst/>
                <a:latin typeface="DM Sans" pitchFamily="2" charset="77"/>
              </a:rPr>
              <a:t>This physician went through the charts for all ED patients in a </a:t>
            </a:r>
            <a:r>
              <a:rPr lang="en-GB" sz="1200" b="1" i="0" dirty="0">
                <a:solidFill>
                  <a:srgbClr val="676767"/>
                </a:solidFill>
                <a:effectLst/>
                <a:latin typeface="DM Sans" pitchFamily="2" charset="77"/>
              </a:rPr>
              <a:t>three-month period</a:t>
            </a:r>
            <a:r>
              <a:rPr lang="en-GB" sz="1200" b="0" i="0" dirty="0">
                <a:solidFill>
                  <a:srgbClr val="676767"/>
                </a:solidFill>
                <a:effectLst/>
                <a:latin typeface="DM Sans" pitchFamily="2" charset="77"/>
              </a:rPr>
              <a:t>, and manually noted the ages of asthma patients. His informal research </a:t>
            </a:r>
            <a:r>
              <a:rPr lang="en-GB" sz="1200" b="1" i="0" dirty="0">
                <a:solidFill>
                  <a:srgbClr val="676767"/>
                </a:solidFill>
                <a:effectLst/>
                <a:latin typeface="DM Sans" pitchFamily="2" charset="77"/>
              </a:rPr>
              <a:t>provided a sampling of 94 patients</a:t>
            </a:r>
            <a:r>
              <a:rPr lang="en-GB" sz="1200" b="0" i="0" dirty="0">
                <a:solidFill>
                  <a:srgbClr val="676767"/>
                </a:solidFill>
                <a:effectLst/>
                <a:latin typeface="DM Sans" pitchFamily="2" charset="77"/>
              </a:rPr>
              <a:t>, with an age distribution as shown in the upcoming graphs.</a:t>
            </a:r>
          </a:p>
          <a:p>
            <a:pPr marL="158750" indent="0" algn="l">
              <a:buNone/>
            </a:pPr>
            <a:r>
              <a:rPr lang="en-GB" sz="1200" b="0" i="0" dirty="0">
                <a:solidFill>
                  <a:srgbClr val="676767"/>
                </a:solidFill>
                <a:effectLst/>
                <a:latin typeface="DM Sans" pitchFamily="2" charset="77"/>
              </a:rPr>
              <a:t> </a:t>
            </a:r>
          </a:p>
          <a:p>
            <a:pPr algn="l"/>
            <a:r>
              <a:rPr lang="en-GB" sz="1200" b="0" i="0" dirty="0">
                <a:solidFill>
                  <a:srgbClr val="676767"/>
                </a:solidFill>
                <a:effectLst/>
                <a:latin typeface="DM Sans" pitchFamily="2" charset="77"/>
              </a:rPr>
              <a:t>The team had enough confidence in this data that it decided to proceed with its improvement agenda. </a:t>
            </a:r>
          </a:p>
          <a:p>
            <a:pPr algn="l"/>
            <a:endParaRPr lang="en-GB" sz="1200" b="0" i="0" dirty="0">
              <a:solidFill>
                <a:srgbClr val="676767"/>
              </a:solidFill>
              <a:effectLst/>
              <a:latin typeface="DM Sans" pitchFamily="2" charset="77"/>
            </a:endParaRPr>
          </a:p>
          <a:p>
            <a:pPr algn="l"/>
            <a:r>
              <a:rPr lang="en-GB" sz="1200" b="0" i="0" dirty="0">
                <a:solidFill>
                  <a:srgbClr val="676767"/>
                </a:solidFill>
                <a:effectLst/>
                <a:latin typeface="DM Sans" pitchFamily="2" charset="77"/>
              </a:rPr>
              <a:t>Sure enough, when the Information Systems finally delivered the report nearly two months later, it confirmed the team's instincts. With a sample more than four times the informal sample taken two months earlier, the results were nearly identical.</a:t>
            </a:r>
          </a:p>
          <a:p>
            <a:pPr marL="158750" indent="0">
              <a:buNone/>
            </a:pPr>
            <a:endParaRPr lang="en-GB" sz="1200" dirty="0">
              <a:latin typeface="DM Sans" pitchFamily="2" charset="77"/>
            </a:endParaRPr>
          </a:p>
          <a:p>
            <a:r>
              <a:rPr lang="en-GB" sz="1200" dirty="0">
                <a:latin typeface="DM Sans" pitchFamily="2" charset="77"/>
              </a:rPr>
              <a:t>Here is the link if you want to know more: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DM Sans" pitchFamily="2" charset="77"/>
              </a:rPr>
              <a:t>https://www.ihi.org/resources/Pages/ImprovementStories/</a:t>
            </a:r>
            <a:r>
              <a:rPr lang="en-GB" sz="1200" dirty="0" err="1">
                <a:latin typeface="DM Sans" pitchFamily="2" charset="77"/>
              </a:rPr>
              <a:t>KnowWhenEnoughDataisEnough.aspx</a:t>
            </a:r>
            <a:endParaRPr lang="en-GB" sz="1200" dirty="0">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latin typeface="DM Sans" pitchFamily="2" charset="77"/>
              </a:rPr>
              <a:t>Reference:</a:t>
            </a:r>
            <a:br>
              <a:rPr lang="en-GB" sz="1200" i="1" dirty="0">
                <a:latin typeface="DM Sans" pitchFamily="2" charset="77"/>
              </a:rPr>
            </a:br>
            <a:r>
              <a:rPr lang="en-US" sz="1200" dirty="0">
                <a:latin typeface="DM Sans" pitchFamily="2" charset="77"/>
              </a:rPr>
              <a:t>Institute for Healthcare Improvement. Know When Enough Data is Enough. https://</a:t>
            </a:r>
            <a:r>
              <a:rPr lang="en-US" sz="1200" dirty="0" err="1">
                <a:latin typeface="DM Sans" pitchFamily="2" charset="77"/>
              </a:rPr>
              <a:t>www.ihi.org</a:t>
            </a:r>
            <a:r>
              <a:rPr lang="en-US" sz="1200" dirty="0">
                <a:latin typeface="DM Sans" pitchFamily="2" charset="77"/>
              </a:rPr>
              <a:t>/resources/Pages/</a:t>
            </a:r>
            <a:r>
              <a:rPr lang="en-US" sz="1200" dirty="0" err="1">
                <a:latin typeface="DM Sans" pitchFamily="2" charset="77"/>
              </a:rPr>
              <a:t>ImprovementStories</a:t>
            </a:r>
            <a:r>
              <a:rPr lang="en-US" sz="1200" dirty="0">
                <a:latin typeface="DM Sans" pitchFamily="2" charset="77"/>
              </a:rPr>
              <a:t>/</a:t>
            </a:r>
            <a:r>
              <a:rPr lang="en-US" sz="1200" dirty="0" err="1">
                <a:latin typeface="DM Sans" pitchFamily="2" charset="77"/>
              </a:rPr>
              <a:t>KnowWhenEnoughDataisEnough.aspx</a:t>
            </a:r>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33</a:t>
            </a:fld>
            <a:endParaRPr lang="en-GB"/>
          </a:p>
        </p:txBody>
      </p:sp>
    </p:spTree>
    <p:extLst>
      <p:ext uri="{BB962C8B-B14F-4D97-AF65-F5344CB8AC3E}">
        <p14:creationId xmlns:p14="http://schemas.microsoft.com/office/powerpoint/2010/main" val="24091160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b="0" i="0" dirty="0">
                <a:solidFill>
                  <a:srgbClr val="676767"/>
                </a:solidFill>
                <a:effectLst/>
                <a:latin typeface="DM Sans" pitchFamily="2" charset="77"/>
              </a:rPr>
              <a:t>This team would have learned nothing more by waiting for more data. </a:t>
            </a:r>
          </a:p>
          <a:p>
            <a:pPr marL="158750" indent="0">
              <a:buNone/>
            </a:pPr>
            <a:endParaRPr lang="en-GB" sz="1200" b="0" i="0" dirty="0">
              <a:solidFill>
                <a:srgbClr val="676767"/>
              </a:solidFill>
              <a:effectLst/>
              <a:latin typeface="DM Sans" pitchFamily="2" charset="77"/>
            </a:endParaRPr>
          </a:p>
          <a:p>
            <a:pPr marL="158750" indent="0">
              <a:buNone/>
            </a:pPr>
            <a:r>
              <a:rPr lang="en-GB" sz="1200" b="0" i="0" dirty="0">
                <a:solidFill>
                  <a:srgbClr val="676767"/>
                </a:solidFill>
                <a:effectLst/>
                <a:latin typeface="DM Sans" pitchFamily="2" charset="77"/>
              </a:rPr>
              <a:t>They saved valuable time by sampling and depending on their own sound judgment to know when enough data was enough.</a:t>
            </a:r>
          </a:p>
          <a:p>
            <a:pPr marL="158750" indent="0">
              <a:buNone/>
            </a:pPr>
            <a:endParaRPr lang="en-GB" sz="1200" b="0" i="0" dirty="0">
              <a:solidFill>
                <a:srgbClr val="676767"/>
              </a:solidFill>
              <a:effectLst/>
              <a:latin typeface="DM Sans" pitchFamily="2" charset="77"/>
            </a:endParaRPr>
          </a:p>
          <a:p>
            <a:pPr marL="158750" indent="0">
              <a:buNone/>
            </a:pPr>
            <a:r>
              <a:rPr lang="en-GB" sz="1200" b="0" i="0" dirty="0">
                <a:solidFill>
                  <a:srgbClr val="676767"/>
                </a:solidFill>
                <a:effectLst/>
                <a:latin typeface="DM Sans" pitchFamily="2" charset="77"/>
              </a:rPr>
              <a:t>Key point was they were able to identify what is necessary to move on and search for it in an alternative way.</a:t>
            </a:r>
            <a:endParaRPr lang="en-GB" sz="1200" dirty="0">
              <a:latin typeface="DM Sans" pitchFamily="2" charset="77"/>
            </a:endParaRP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34</a:t>
            </a:fld>
            <a:endParaRPr lang="en-GB"/>
          </a:p>
        </p:txBody>
      </p:sp>
    </p:spTree>
    <p:extLst>
      <p:ext uri="{BB962C8B-B14F-4D97-AF65-F5344CB8AC3E}">
        <p14:creationId xmlns:p14="http://schemas.microsoft.com/office/powerpoint/2010/main" val="336298011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b="0" i="0" dirty="0">
                <a:solidFill>
                  <a:srgbClr val="676767"/>
                </a:solidFill>
                <a:effectLst/>
                <a:latin typeface="DM Sans" pitchFamily="2" charset="77"/>
              </a:rPr>
              <a:t>This team would have learned nothing more by waiting for more data. </a:t>
            </a:r>
          </a:p>
          <a:p>
            <a:pPr marL="158750" indent="0">
              <a:buNone/>
            </a:pPr>
            <a:endParaRPr lang="en-GB" sz="1200" b="0" i="0" dirty="0">
              <a:solidFill>
                <a:srgbClr val="676767"/>
              </a:solidFill>
              <a:effectLst/>
              <a:latin typeface="DM Sans" pitchFamily="2" charset="77"/>
            </a:endParaRPr>
          </a:p>
          <a:p>
            <a:pPr marL="158750" indent="0">
              <a:buNone/>
            </a:pPr>
            <a:r>
              <a:rPr lang="en-GB" sz="1200" b="0" i="0" dirty="0">
                <a:solidFill>
                  <a:srgbClr val="676767"/>
                </a:solidFill>
                <a:effectLst/>
                <a:latin typeface="DM Sans" pitchFamily="2" charset="77"/>
              </a:rPr>
              <a:t>They saved valuable time by sampling and depending on their own sound judgment to know when enough data was enough.</a:t>
            </a:r>
          </a:p>
          <a:p>
            <a:pPr marL="158750" indent="0">
              <a:buNone/>
            </a:pPr>
            <a:endParaRPr lang="en-GB" sz="1200" b="0" i="0" dirty="0">
              <a:solidFill>
                <a:srgbClr val="676767"/>
              </a:solidFill>
              <a:effectLst/>
              <a:latin typeface="DM Sans" pitchFamily="2" charset="77"/>
            </a:endParaRPr>
          </a:p>
          <a:p>
            <a:pPr marL="158750" indent="0">
              <a:buNone/>
            </a:pPr>
            <a:r>
              <a:rPr lang="en-GB" sz="1200" b="0" i="0" dirty="0">
                <a:solidFill>
                  <a:srgbClr val="676767"/>
                </a:solidFill>
                <a:effectLst/>
                <a:latin typeface="DM Sans" pitchFamily="2" charset="77"/>
              </a:rPr>
              <a:t>Key point was they were able to identify what is necessary to move on and search for it in an alternative way.</a:t>
            </a:r>
            <a:endParaRPr lang="en-GB" sz="1200" b="0" i="0" dirty="0">
              <a:solidFill>
                <a:srgbClr val="676767"/>
              </a:solidFill>
              <a:effectLst/>
              <a:latin typeface="DM Sans" pitchFamily="2" charset="77"/>
              <a:ea typeface="+mn-ea"/>
              <a:cs typeface="+mn-cs"/>
            </a:endParaRPr>
          </a:p>
          <a:p>
            <a:pPr marL="158750" indent="0">
              <a:buNone/>
            </a:pPr>
            <a:endParaRPr lang="en-GB" sz="1200" b="0" i="0" dirty="0">
              <a:solidFill>
                <a:srgbClr val="676767"/>
              </a:solidFill>
              <a:effectLst/>
              <a:latin typeface="DM Sans" pitchFamily="2" charset="77"/>
              <a:ea typeface="+mn-ea"/>
              <a:cs typeface="+mn-cs"/>
            </a:endParaRPr>
          </a:p>
          <a:p>
            <a:pPr marL="158750" indent="0">
              <a:buNone/>
            </a:pPr>
            <a:r>
              <a:rPr lang="en-GB" sz="1200" b="1" dirty="0">
                <a:effectLst/>
                <a:latin typeface="DM Sans" pitchFamily="2" charset="77"/>
                <a:ea typeface="Calibri" panose="020F0502020204030204" pitchFamily="34" charset="0"/>
                <a:cs typeface="Times New Roman" panose="02020603050405020304" pitchFamily="18" charset="0"/>
              </a:rPr>
              <a:t>Read out the question at the bottom of the slide.</a:t>
            </a:r>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35</a:t>
            </a:fld>
            <a:endParaRPr lang="en-GB"/>
          </a:p>
        </p:txBody>
      </p:sp>
    </p:spTree>
    <p:extLst>
      <p:ext uri="{BB962C8B-B14F-4D97-AF65-F5344CB8AC3E}">
        <p14:creationId xmlns:p14="http://schemas.microsoft.com/office/powerpoint/2010/main" val="6784875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See activity 6.4 in the Trainer Guide.</a:t>
            </a:r>
          </a:p>
          <a:p>
            <a:endParaRPr lang="en-US" b="1" dirty="0"/>
          </a:p>
          <a:p>
            <a:r>
              <a:rPr lang="en-US" b="1" dirty="0"/>
              <a:t>25 mins</a:t>
            </a:r>
          </a:p>
        </p:txBody>
      </p:sp>
      <p:sp>
        <p:nvSpPr>
          <p:cNvPr id="4" name="Slide Number Placeholder 3"/>
          <p:cNvSpPr>
            <a:spLocks noGrp="1"/>
          </p:cNvSpPr>
          <p:nvPr>
            <p:ph type="sldNum" sz="quarter" idx="5"/>
          </p:nvPr>
        </p:nvSpPr>
        <p:spPr/>
        <p:txBody>
          <a:bodyPr/>
          <a:lstStyle/>
          <a:p>
            <a:fld id="{065E61C6-C2E9-8C4B-A7F2-C0544F7348CB}" type="slidenum">
              <a:rPr lang="en-GB"/>
              <a:pPr/>
              <a:t>36</a:t>
            </a:fld>
            <a:endParaRPr lang="en-GB"/>
          </a:p>
        </p:txBody>
      </p:sp>
    </p:spTree>
    <p:extLst>
      <p:ext uri="{BB962C8B-B14F-4D97-AF65-F5344CB8AC3E}">
        <p14:creationId xmlns:p14="http://schemas.microsoft.com/office/powerpoint/2010/main" val="2215549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37</a:t>
            </a:fld>
            <a:endParaRPr lang="en-GB"/>
          </a:p>
        </p:txBody>
      </p:sp>
    </p:spTree>
    <p:extLst>
      <p:ext uri="{BB962C8B-B14F-4D97-AF65-F5344CB8AC3E}">
        <p14:creationId xmlns:p14="http://schemas.microsoft.com/office/powerpoint/2010/main" val="259942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dirty="0">
                <a:solidFill>
                  <a:schemeClr val="tx1"/>
                </a:solidFill>
                <a:latin typeface="DM Sans" pitchFamily="2" charset="77"/>
              </a:rPr>
              <a:t>There are many ways to look at data – these eight are common methods to analyse and present quantitative data. </a:t>
            </a:r>
          </a:p>
          <a:p>
            <a:pPr marL="158750" indent="0">
              <a:buNone/>
            </a:pPr>
            <a:endParaRPr lang="en-GB" dirty="0">
              <a:solidFill>
                <a:schemeClr val="tx1"/>
              </a:solidFill>
              <a:latin typeface="DM Sans" pitchFamily="2" charset="77"/>
            </a:endParaRPr>
          </a:p>
          <a:p>
            <a:pPr marL="158750" indent="0">
              <a:buNone/>
            </a:pPr>
            <a:r>
              <a:rPr lang="en-GB" b="1" i="0" dirty="0">
                <a:solidFill>
                  <a:schemeClr val="tx1"/>
                </a:solidFill>
                <a:latin typeface="DM Sans" pitchFamily="2" charset="77"/>
              </a:rPr>
              <a:t>Talk through the eight shown including the example charts.</a:t>
            </a:r>
          </a:p>
          <a:p>
            <a:pPr marL="158750" indent="0">
              <a:buNone/>
            </a:pPr>
            <a:endParaRPr lang="en-GB" sz="1200" b="1" i="0" dirty="0">
              <a:solidFill>
                <a:schemeClr val="tx1"/>
              </a:solidFill>
              <a:latin typeface="DM Sans" pitchFamily="2" charset="77"/>
            </a:endParaRPr>
          </a:p>
          <a:p>
            <a:pPr marL="158750" indent="0">
              <a:buNone/>
            </a:pPr>
            <a:r>
              <a:rPr lang="en-US" sz="1200" i="1" dirty="0">
                <a:solidFill>
                  <a:schemeClr val="tx1"/>
                </a:solidFill>
                <a:latin typeface="DM Sans" pitchFamily="2" charset="77"/>
              </a:rPr>
              <a:t>References:</a:t>
            </a:r>
          </a:p>
          <a:p>
            <a:pPr marL="158750" indent="0">
              <a:buNone/>
            </a:pPr>
            <a:endParaRPr lang="en-US" sz="1200" i="1" dirty="0">
              <a:solidFill>
                <a:schemeClr val="tx1"/>
              </a:solidFill>
              <a:latin typeface="DM Sans" pitchFamily="2" charset="77"/>
            </a:endParaRPr>
          </a:p>
          <a:p>
            <a:pPr marL="158750" indent="0">
              <a:buNone/>
            </a:pPr>
            <a:r>
              <a:rPr lang="en-US" sz="1200" i="0" dirty="0">
                <a:solidFill>
                  <a:schemeClr val="tx1"/>
                </a:solidFill>
                <a:latin typeface="DM Sans" pitchFamily="2" charset="77"/>
              </a:rPr>
              <a:t>BBC News. </a:t>
            </a:r>
            <a:r>
              <a:rPr lang="en-GB" b="0" i="0" u="none" strike="noStrike" dirty="0">
                <a:solidFill>
                  <a:schemeClr val="tx1"/>
                </a:solidFill>
                <a:effectLst/>
                <a:latin typeface="DM Sans" pitchFamily="2" charset="77"/>
              </a:rPr>
              <a:t>UK economy lags behind other countries in Covid recovery (tabular format example). </a:t>
            </a:r>
            <a:r>
              <a:rPr lang="en-US" sz="1200" i="0" dirty="0">
                <a:solidFill>
                  <a:schemeClr val="tx1"/>
                </a:solidFill>
                <a:latin typeface="DM Sans" pitchFamily="2" charset="77"/>
              </a:rPr>
              <a:t>https://</a:t>
            </a:r>
            <a:r>
              <a:rPr lang="en-US" sz="1200" i="0" dirty="0" err="1">
                <a:solidFill>
                  <a:schemeClr val="tx1"/>
                </a:solidFill>
                <a:latin typeface="DM Sans" pitchFamily="2" charset="77"/>
              </a:rPr>
              <a:t>www.bbc.co.uk</a:t>
            </a:r>
            <a:r>
              <a:rPr lang="en-US" sz="1200" i="0" dirty="0">
                <a:solidFill>
                  <a:schemeClr val="tx1"/>
                </a:solidFill>
                <a:latin typeface="DM Sans" pitchFamily="2" charset="77"/>
              </a:rPr>
              <a:t>/news/business-57427997 </a:t>
            </a:r>
          </a:p>
          <a:p>
            <a:pPr marL="158750" indent="0">
              <a:buNone/>
            </a:pPr>
            <a:r>
              <a:rPr lang="en-GB" b="0" i="0" u="none" strike="noStrike" dirty="0">
                <a:solidFill>
                  <a:schemeClr val="tx1"/>
                </a:solidFill>
                <a:effectLst/>
                <a:latin typeface="DM Sans" pitchFamily="2" charset="77"/>
              </a:rPr>
              <a:t>Yamada, R., </a:t>
            </a:r>
            <a:r>
              <a:rPr lang="en-GB" b="0" i="0" u="none" strike="noStrike" dirty="0" err="1">
                <a:solidFill>
                  <a:schemeClr val="tx1"/>
                </a:solidFill>
                <a:effectLst/>
                <a:latin typeface="DM Sans" pitchFamily="2" charset="77"/>
              </a:rPr>
              <a:t>Kume</a:t>
            </a:r>
            <a:r>
              <a:rPr lang="en-GB" b="0" i="0" u="none" strike="noStrike" dirty="0">
                <a:solidFill>
                  <a:schemeClr val="tx1"/>
                </a:solidFill>
                <a:effectLst/>
                <a:latin typeface="DM Sans" pitchFamily="2" charset="77"/>
              </a:rPr>
              <a:t>, T., Okamoto, H. et al. (2022). Effects of the Current Japanese Guideline for Dedicated, Intensive Lipid-lowering Therapy on Lipid Profile and Coronary Events in Patients After Acute Coronary Syndrome, </a:t>
            </a:r>
            <a:r>
              <a:rPr lang="en-GB" b="0" i="1" u="none" strike="noStrike" dirty="0">
                <a:solidFill>
                  <a:schemeClr val="tx1"/>
                </a:solidFill>
                <a:effectLst/>
                <a:latin typeface="DM Sans" pitchFamily="2" charset="77"/>
              </a:rPr>
              <a:t>Journal of Asian Pacific Society of Cardiology. </a:t>
            </a:r>
            <a:r>
              <a:rPr lang="en-US" sz="1200" i="0" dirty="0" err="1">
                <a:solidFill>
                  <a:schemeClr val="tx1"/>
                </a:solidFill>
                <a:latin typeface="DM Sans" pitchFamily="2" charset="77"/>
              </a:rPr>
              <a:t>www.japscjournal.com</a:t>
            </a:r>
            <a:r>
              <a:rPr lang="en-US" sz="1200" i="0" dirty="0">
                <a:solidFill>
                  <a:schemeClr val="tx1"/>
                </a:solidFill>
                <a:latin typeface="DM Sans" pitchFamily="2" charset="77"/>
              </a:rPr>
              <a:t>/articles/effects-current-japanese-guideline-dedicated-intensive-lipid-lowering-therapy-lipid </a:t>
            </a:r>
          </a:p>
          <a:p>
            <a:pPr marL="158750" indent="0">
              <a:buNone/>
            </a:pPr>
            <a:r>
              <a:rPr lang="en-US" sz="1200" i="0" dirty="0" err="1">
                <a:solidFill>
                  <a:schemeClr val="tx1"/>
                </a:solidFill>
                <a:latin typeface="DM Sans" pitchFamily="2" charset="77"/>
              </a:rPr>
              <a:t>Loewenthal</a:t>
            </a:r>
            <a:r>
              <a:rPr lang="en-US" sz="1200" i="0" dirty="0">
                <a:solidFill>
                  <a:schemeClr val="tx1"/>
                </a:solidFill>
                <a:latin typeface="DM Sans" pitchFamily="2" charset="77"/>
              </a:rPr>
              <a:t>, G. et al (2020). COVID-19 pandemic-related lockdown: response time is more important than its strictness. </a:t>
            </a:r>
            <a:r>
              <a:rPr lang="en-US" sz="1200" i="1" dirty="0">
                <a:solidFill>
                  <a:schemeClr val="tx1"/>
                </a:solidFill>
                <a:latin typeface="DM Sans" pitchFamily="2" charset="77"/>
              </a:rPr>
              <a:t>EMBO Molecular Medicine</a:t>
            </a:r>
            <a:r>
              <a:rPr lang="en-US" sz="1200" i="0" dirty="0">
                <a:solidFill>
                  <a:schemeClr val="tx1"/>
                </a:solidFill>
                <a:latin typeface="DM Sans" pitchFamily="2" charset="77"/>
              </a:rPr>
              <a:t>. </a:t>
            </a:r>
            <a:r>
              <a:rPr lang="en-US" sz="1200" i="0" dirty="0" err="1">
                <a:solidFill>
                  <a:schemeClr val="tx1"/>
                </a:solidFill>
                <a:latin typeface="DM Sans" pitchFamily="2" charset="77"/>
              </a:rPr>
              <a:t>www.embopress.org</a:t>
            </a:r>
            <a:r>
              <a:rPr lang="en-US" sz="1200" i="0" dirty="0">
                <a:solidFill>
                  <a:schemeClr val="tx1"/>
                </a:solidFill>
                <a:latin typeface="DM Sans" pitchFamily="2" charset="77"/>
              </a:rPr>
              <a:t>/</a:t>
            </a:r>
            <a:r>
              <a:rPr lang="en-US" sz="1200" i="0" dirty="0" err="1">
                <a:solidFill>
                  <a:schemeClr val="tx1"/>
                </a:solidFill>
                <a:latin typeface="DM Sans" pitchFamily="2" charset="77"/>
              </a:rPr>
              <a:t>doi</a:t>
            </a:r>
            <a:r>
              <a:rPr lang="en-US" sz="1200" i="0" dirty="0">
                <a:solidFill>
                  <a:schemeClr val="tx1"/>
                </a:solidFill>
                <a:latin typeface="DM Sans" pitchFamily="2" charset="77"/>
              </a:rPr>
              <a:t>/full/10.15252/emmm.202013171 </a:t>
            </a:r>
          </a:p>
          <a:p>
            <a:pPr marL="158750" indent="0">
              <a:buNone/>
            </a:pPr>
            <a:r>
              <a:rPr lang="en-US" sz="1200" i="0" dirty="0">
                <a:solidFill>
                  <a:schemeClr val="tx1"/>
                </a:solidFill>
                <a:latin typeface="DM Sans" pitchFamily="2" charset="77"/>
              </a:rPr>
              <a:t>SAS Blogs (2020). Visualize the case fatality rate for COVID-19 in US counties. https://</a:t>
            </a:r>
            <a:r>
              <a:rPr lang="en-US" sz="1200" i="0" dirty="0" err="1">
                <a:solidFill>
                  <a:schemeClr val="tx1"/>
                </a:solidFill>
                <a:latin typeface="DM Sans" pitchFamily="2" charset="77"/>
              </a:rPr>
              <a:t>blogs.sas.com</a:t>
            </a:r>
            <a:r>
              <a:rPr lang="en-US" sz="1200" i="0" dirty="0">
                <a:solidFill>
                  <a:schemeClr val="tx1"/>
                </a:solidFill>
                <a:latin typeface="DM Sans" pitchFamily="2" charset="77"/>
              </a:rPr>
              <a:t>/content/</a:t>
            </a:r>
            <a:r>
              <a:rPr lang="en-US" sz="1200" i="0" dirty="0" err="1">
                <a:solidFill>
                  <a:schemeClr val="tx1"/>
                </a:solidFill>
                <a:latin typeface="DM Sans" pitchFamily="2" charset="77"/>
              </a:rPr>
              <a:t>iml</a:t>
            </a:r>
            <a:r>
              <a:rPr lang="en-US" sz="1200" i="0" dirty="0">
                <a:solidFill>
                  <a:schemeClr val="tx1"/>
                </a:solidFill>
                <a:latin typeface="DM Sans" pitchFamily="2" charset="77"/>
              </a:rPr>
              <a:t>/2020/04/22/funnel-plot-covid-</a:t>
            </a:r>
            <a:r>
              <a:rPr lang="en-US" sz="1200" i="0" dirty="0" err="1">
                <a:solidFill>
                  <a:schemeClr val="tx1"/>
                </a:solidFill>
                <a:latin typeface="DM Sans" pitchFamily="2" charset="77"/>
              </a:rPr>
              <a:t>us.html</a:t>
            </a:r>
            <a:r>
              <a:rPr lang="en-US" sz="1200" i="0" dirty="0">
                <a:solidFill>
                  <a:schemeClr val="tx1"/>
                </a:solidFill>
                <a:latin typeface="DM Sans" pitchFamily="2" charset="77"/>
              </a:rPr>
              <a:t> </a:t>
            </a:r>
          </a:p>
          <a:p>
            <a:pPr marL="158750" indent="0">
              <a:buNone/>
            </a:pPr>
            <a:r>
              <a:rPr lang="en-US" sz="1200" i="0" dirty="0">
                <a:solidFill>
                  <a:schemeClr val="tx1"/>
                </a:solidFill>
                <a:latin typeface="DM Sans" pitchFamily="2" charset="77"/>
              </a:rPr>
              <a:t>East London NHS Foundation Trust. The Pareto Principle. </a:t>
            </a:r>
            <a:r>
              <a:rPr lang="en-GB" sz="1200" dirty="0">
                <a:solidFill>
                  <a:schemeClr val="tx1"/>
                </a:solidFill>
                <a:latin typeface="DM Sans" pitchFamily="2" charset="77"/>
                <a:hlinkClick r:id="rId3">
                  <a:extLst>
                    <a:ext uri="{A12FA001-AC4F-418D-AE19-62706E023703}">
                      <ahyp:hlinkClr xmlns:ahyp="http://schemas.microsoft.com/office/drawing/2018/hyperlinkcolor" val="tx"/>
                    </a:ext>
                  </a:extLst>
                </a:hlinkClick>
              </a:rPr>
              <a:t>https://qi.elft.nhs.uk/the-pareto-principle</a:t>
            </a:r>
            <a:r>
              <a:rPr lang="en-GB" sz="1200" dirty="0">
                <a:solidFill>
                  <a:schemeClr val="tx1"/>
                </a:solidFill>
                <a:latin typeface="DM Sans" pitchFamily="2" charset="77"/>
              </a:rPr>
              <a:t> </a:t>
            </a:r>
          </a:p>
          <a:p>
            <a:pPr marL="158750" indent="0">
              <a:buNone/>
            </a:pPr>
            <a:r>
              <a:rPr lang="en-GB" sz="1200" dirty="0">
                <a:solidFill>
                  <a:schemeClr val="tx1"/>
                </a:solidFill>
                <a:latin typeface="DM Sans" pitchFamily="2" charset="77"/>
              </a:rPr>
              <a:t>NHS Digital. Charts. https://</a:t>
            </a:r>
            <a:r>
              <a:rPr lang="en-GB" sz="1200" dirty="0" err="1">
                <a:solidFill>
                  <a:schemeClr val="tx1"/>
                </a:solidFill>
                <a:latin typeface="DM Sans" pitchFamily="2" charset="77"/>
              </a:rPr>
              <a:t>digital.nhs.uk</a:t>
            </a:r>
            <a:r>
              <a:rPr lang="en-GB" sz="1200" dirty="0">
                <a:solidFill>
                  <a:schemeClr val="tx1"/>
                </a:solidFill>
                <a:latin typeface="DM Sans" pitchFamily="2" charset="77"/>
              </a:rPr>
              <a:t>/about-</a:t>
            </a:r>
            <a:r>
              <a:rPr lang="en-GB" sz="1200" dirty="0" err="1">
                <a:solidFill>
                  <a:schemeClr val="tx1"/>
                </a:solidFill>
                <a:latin typeface="DM Sans" pitchFamily="2" charset="77"/>
              </a:rPr>
              <a:t>nhs</a:t>
            </a:r>
            <a:r>
              <a:rPr lang="en-GB" sz="1200" dirty="0">
                <a:solidFill>
                  <a:schemeClr val="tx1"/>
                </a:solidFill>
                <a:latin typeface="DM Sans" pitchFamily="2" charset="77"/>
              </a:rPr>
              <a:t>-digital/corporate-information-and-documents/our-style-guidelines/visual-style-guide/</a:t>
            </a:r>
            <a:r>
              <a:rPr lang="en-GB" sz="1200" dirty="0" err="1">
                <a:solidFill>
                  <a:schemeClr val="tx1"/>
                </a:solidFill>
                <a:latin typeface="DM Sans" pitchFamily="2" charset="77"/>
              </a:rPr>
              <a:t>charts#choosing-the-right-chart-type</a:t>
            </a:r>
            <a:endParaRPr lang="en-GB" sz="1200" dirty="0">
              <a:solidFill>
                <a:schemeClr val="tx1"/>
              </a:solidFill>
              <a:latin typeface="DM Sans" pitchFamily="2" charset="77"/>
            </a:endParaRPr>
          </a:p>
          <a:p>
            <a:pPr marL="158750" indent="0">
              <a:buNone/>
            </a:pPr>
            <a:r>
              <a:rPr lang="en-GB" sz="1200" dirty="0">
                <a:solidFill>
                  <a:schemeClr val="tx1"/>
                </a:solidFill>
                <a:latin typeface="DM Sans" pitchFamily="2" charset="77"/>
              </a:rPr>
              <a:t>Perla, R. J., Provost, L. P., Murray, S. K. (2011). The run chart: a simple analytical tool for learning from variation in healthcare </a:t>
            </a:r>
            <a:r>
              <a:rPr lang="en-GB" sz="1200" dirty="0" err="1">
                <a:solidFill>
                  <a:schemeClr val="tx1"/>
                </a:solidFill>
                <a:latin typeface="DM Sans" pitchFamily="2" charset="77"/>
              </a:rPr>
              <a:t>processe</a:t>
            </a:r>
            <a:r>
              <a:rPr lang="en-GB" sz="1200" dirty="0">
                <a:solidFill>
                  <a:schemeClr val="tx1"/>
                </a:solidFill>
                <a:latin typeface="DM Sans" pitchFamily="2" charset="77"/>
              </a:rPr>
              <a:t>. </a:t>
            </a:r>
            <a:r>
              <a:rPr lang="en-GB" sz="1200" i="1" dirty="0">
                <a:solidFill>
                  <a:schemeClr val="tx1"/>
                </a:solidFill>
                <a:latin typeface="DM Sans" pitchFamily="2" charset="77"/>
              </a:rPr>
              <a:t>BMJ Quality &amp; Safety. </a:t>
            </a:r>
            <a:r>
              <a:rPr lang="en-GB" sz="1200" dirty="0">
                <a:solidFill>
                  <a:schemeClr val="tx1"/>
                </a:solidFill>
                <a:latin typeface="DM Sans" pitchFamily="2" charset="77"/>
                <a:hlinkClick r:id="rId4">
                  <a:extLst>
                    <a:ext uri="{A12FA001-AC4F-418D-AE19-62706E023703}">
                      <ahyp:hlinkClr xmlns:ahyp="http://schemas.microsoft.com/office/drawing/2018/hyperlinkcolor" val="tx"/>
                    </a:ext>
                  </a:extLst>
                </a:hlinkClick>
              </a:rPr>
              <a:t>https://qualitysafety.bmj.com/content/20/1/46</a:t>
            </a:r>
            <a:r>
              <a:rPr lang="en-GB" sz="1200" dirty="0">
                <a:solidFill>
                  <a:schemeClr val="tx1"/>
                </a:solidFill>
                <a:latin typeface="DM Sans" pitchFamily="2" charset="77"/>
              </a:rPr>
              <a:t> </a:t>
            </a:r>
            <a:endParaRPr lang="en-GB" sz="1200" i="0" dirty="0">
              <a:solidFill>
                <a:schemeClr val="tx1"/>
              </a:solidFill>
              <a:latin typeface="DM Sans" pitchFamily="2" charset="77"/>
            </a:endParaRPr>
          </a:p>
          <a:p>
            <a:pPr marL="158750" indent="0">
              <a:buNone/>
            </a:pPr>
            <a:r>
              <a:rPr lang="en-GB" sz="1200" i="0" dirty="0" err="1">
                <a:solidFill>
                  <a:schemeClr val="tx1"/>
                </a:solidFill>
                <a:latin typeface="DM Sans" pitchFamily="2" charset="77"/>
              </a:rPr>
              <a:t>Benneyan</a:t>
            </a:r>
            <a:r>
              <a:rPr lang="en-GB" sz="1200" i="0" dirty="0">
                <a:solidFill>
                  <a:schemeClr val="tx1"/>
                </a:solidFill>
                <a:latin typeface="DM Sans" pitchFamily="2" charset="77"/>
              </a:rPr>
              <a:t>, J., Lloyd, R., </a:t>
            </a:r>
            <a:r>
              <a:rPr lang="en-GB" sz="1200" i="0" dirty="0" err="1">
                <a:solidFill>
                  <a:schemeClr val="tx1"/>
                </a:solidFill>
                <a:latin typeface="DM Sans" pitchFamily="2" charset="77"/>
              </a:rPr>
              <a:t>Plsek</a:t>
            </a:r>
            <a:r>
              <a:rPr lang="en-GB" sz="1200" i="0" dirty="0">
                <a:solidFill>
                  <a:schemeClr val="tx1"/>
                </a:solidFill>
                <a:latin typeface="DM Sans" pitchFamily="2" charset="77"/>
              </a:rPr>
              <a:t>, P. (2003). Statistical process control as a tool for research and healthcare improvement. </a:t>
            </a:r>
            <a:r>
              <a:rPr lang="en-GB" sz="1200" i="1" dirty="0">
                <a:solidFill>
                  <a:schemeClr val="tx1"/>
                </a:solidFill>
                <a:latin typeface="DM Sans" pitchFamily="2" charset="77"/>
              </a:rPr>
              <a:t>Quality &amp; Safety in Healthcare</a:t>
            </a:r>
            <a:r>
              <a:rPr lang="en-GB" sz="1200" i="0" dirty="0">
                <a:solidFill>
                  <a:schemeClr val="tx1"/>
                </a:solidFill>
                <a:latin typeface="DM Sans" pitchFamily="2" charset="77"/>
              </a:rPr>
              <a:t>. </a:t>
            </a:r>
            <a:r>
              <a:rPr lang="en-GB" sz="1200" dirty="0">
                <a:solidFill>
                  <a:schemeClr val="tx1"/>
                </a:solidFill>
                <a:latin typeface="DM Sans" pitchFamily="2" charset="77"/>
                <a:hlinkClick r:id="rId5">
                  <a:extLst>
                    <a:ext uri="{A12FA001-AC4F-418D-AE19-62706E023703}">
                      <ahyp:hlinkClr xmlns:ahyp="http://schemas.microsoft.com/office/drawing/2018/hyperlinkcolor" val="tx"/>
                    </a:ext>
                  </a:extLst>
                </a:hlinkClick>
              </a:rPr>
              <a:t>https://qualitysafety.bmj.com/content/qhc/12/6/458.full.pdf</a:t>
            </a:r>
            <a:r>
              <a:rPr lang="en-GB" sz="1200" dirty="0">
                <a:solidFill>
                  <a:schemeClr val="tx1"/>
                </a:solidFill>
                <a:latin typeface="DM Sans" pitchFamily="2" charset="77"/>
              </a:rPr>
              <a:t> </a:t>
            </a:r>
          </a:p>
        </p:txBody>
      </p:sp>
      <p:sp>
        <p:nvSpPr>
          <p:cNvPr id="4" name="Slide Number Placeholder 3"/>
          <p:cNvSpPr>
            <a:spLocks noGrp="1"/>
          </p:cNvSpPr>
          <p:nvPr>
            <p:ph type="sldNum" sz="quarter" idx="5"/>
          </p:nvPr>
        </p:nvSpPr>
        <p:spPr/>
        <p:txBody>
          <a:bodyPr/>
          <a:lstStyle/>
          <a:p>
            <a:fld id="{065E61C6-C2E9-8C4B-A7F2-C0544F7348CB}" type="slidenum">
              <a:rPr lang="en-GB"/>
              <a:pPr/>
              <a:t>38</a:t>
            </a:fld>
            <a:endParaRPr lang="en-GB"/>
          </a:p>
        </p:txBody>
      </p:sp>
    </p:spTree>
    <p:extLst>
      <p:ext uri="{BB962C8B-B14F-4D97-AF65-F5344CB8AC3E}">
        <p14:creationId xmlns:p14="http://schemas.microsoft.com/office/powerpoint/2010/main" val="1320809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1" dirty="0"/>
              <a:t>Hello faculty of the Quality Coach Development Programme. </a:t>
            </a:r>
          </a:p>
          <a:p>
            <a:pPr marL="158750" indent="0">
              <a:buNone/>
            </a:pPr>
            <a:endParaRPr lang="en-GB" b="1" dirty="0"/>
          </a:p>
          <a:p>
            <a:pPr marL="158750" indent="0">
              <a:buNone/>
            </a:pPr>
            <a:r>
              <a:rPr lang="en-GB" b="1" dirty="0"/>
              <a:t>Welcome to Session 6 of the Quality Coach Development Programme. Please refer to the Trainer Guide for more detailed information on the day, including activity templates for the breakout rooms. </a:t>
            </a:r>
          </a:p>
          <a:p>
            <a:pPr marL="158750" indent="0">
              <a:buNone/>
            </a:pPr>
            <a:endParaRPr lang="en-GB" b="1" dirty="0"/>
          </a:p>
          <a:p>
            <a:pPr marL="158750" indent="0">
              <a:buNone/>
            </a:pPr>
            <a:r>
              <a:rPr lang="en-GB" b="1" dirty="0"/>
              <a:t>In advance of delivering this day you should work through the slides with any co-presenters and tailor the content to suit your local context. This may include swapping slides out for your own slides, adding different visuals, changing icebreakers or adapting activities to suit the target audience. </a:t>
            </a:r>
          </a:p>
          <a:p>
            <a:pPr marL="158750" marR="0" lvl="0" indent="0" algn="l" defTabSz="914400" rtl="0" eaLnBrk="1" fontAlgn="auto" latinLnBrk="0" hangingPunct="1">
              <a:lnSpc>
                <a:spcPct val="100000"/>
              </a:lnSpc>
              <a:spcBef>
                <a:spcPts val="0"/>
              </a:spcBef>
              <a:spcAft>
                <a:spcPts val="0"/>
              </a:spcAft>
              <a:buClrTx/>
              <a:buSzTx/>
              <a:buFontTx/>
              <a:buNone/>
              <a:tabLst/>
              <a:defRPr/>
            </a:pPr>
            <a:endParaRPr lang="en-GB" b="1" i="0" u="none" strike="noStrike" dirty="0">
              <a:solidFill>
                <a:srgbClr val="000000"/>
              </a:solidFill>
              <a:effectLst/>
              <a:latin typeface="Arial" panose="020B0604020202020204" pitchFamily="34" charset="0"/>
            </a:endParaRP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b="1" i="0" u="none" strike="noStrike" dirty="0">
                <a:solidFill>
                  <a:srgbClr val="000000"/>
                </a:solidFill>
                <a:effectLst/>
                <a:latin typeface="Arial" panose="020B0604020202020204" pitchFamily="34" charset="0"/>
              </a:rPr>
              <a:t>Notes in bold are instructions for the faculty. Notes in regular text are notes for delegates, and can be read out during the session or adapted as required.</a:t>
            </a:r>
            <a:endParaRPr lang="en-GB" b="1" dirty="0"/>
          </a:p>
          <a:p>
            <a:pPr marL="158750" indent="0">
              <a:buNone/>
            </a:pPr>
            <a:endParaRPr lang="en-GB" b="1" dirty="0"/>
          </a:p>
          <a:p>
            <a:pPr marL="158750" indent="0">
              <a:buNone/>
            </a:pPr>
            <a:r>
              <a:rPr lang="en-GB" b="1" dirty="0"/>
              <a:t>Please do not delete large sections of content – if significant changes are made to the content then it may no longer meet the learning outcomes. See further explanation in the Programme Leader Guide</a:t>
            </a:r>
          </a:p>
          <a:p>
            <a:pPr marL="158750" indent="0">
              <a:buNone/>
            </a:pPr>
            <a:endParaRPr lang="en-GB" b="1" dirty="0"/>
          </a:p>
          <a:p>
            <a:pPr marL="158750" indent="0">
              <a:buNone/>
            </a:pPr>
            <a:r>
              <a:rPr lang="en-GB" b="1" dirty="0"/>
              <a:t>All content is copyrighted by the authors. Please do not remove the © mark from any materials and ensure content is correctly attributed. We have made all materials available for free to the public and just ask that you attribute the content fairly. </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t>3</a:t>
            </a:fld>
            <a:endParaRPr lang="en-GB"/>
          </a:p>
        </p:txBody>
      </p:sp>
    </p:spTree>
    <p:extLst>
      <p:ext uri="{BB962C8B-B14F-4D97-AF65-F5344CB8AC3E}">
        <p14:creationId xmlns:p14="http://schemas.microsoft.com/office/powerpoint/2010/main" val="2103669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rPr>
              <a:t>So we will now look at the bottom four. We see these all of the time in QI – and for a very good reason. We’ll explore how they are used over the coming slides.</a:t>
            </a:r>
          </a:p>
          <a:p>
            <a:endParaRPr lang="en-US" sz="1200" i="1" dirty="0">
              <a:solidFill>
                <a:schemeClr val="tx1"/>
              </a:solidFill>
            </a:endParaRPr>
          </a:p>
          <a:p>
            <a:r>
              <a:rPr lang="en-US" sz="1200" i="1" dirty="0">
                <a:solidFill>
                  <a:schemeClr val="tx1"/>
                </a:solidFill>
              </a:rPr>
              <a:t>References:</a:t>
            </a:r>
          </a:p>
          <a:p>
            <a:endParaRPr lang="en-US" sz="1200" i="0" dirty="0">
              <a:solidFill>
                <a:schemeClr val="tx1"/>
              </a:solidFill>
            </a:endParaRPr>
          </a:p>
          <a:p>
            <a:r>
              <a:rPr lang="en-US" sz="1200" i="0" dirty="0">
                <a:solidFill>
                  <a:schemeClr val="tx1"/>
                </a:solidFill>
              </a:rPr>
              <a:t>East London NHS Foundation Trust. The Pareto Principle. </a:t>
            </a:r>
            <a:r>
              <a:rPr lang="en-GB" sz="1200" dirty="0">
                <a:solidFill>
                  <a:schemeClr val="tx1"/>
                </a:solidFill>
                <a:latin typeface="DM Sans" pitchFamily="2" charset="77"/>
                <a:hlinkClick r:id="rId3">
                  <a:extLst>
                    <a:ext uri="{A12FA001-AC4F-418D-AE19-62706E023703}">
                      <ahyp:hlinkClr xmlns:ahyp="http://schemas.microsoft.com/office/drawing/2018/hyperlinkcolor" val="tx"/>
                    </a:ext>
                  </a:extLst>
                </a:hlinkClick>
              </a:rPr>
              <a:t>https://qi.elft.nhs.uk/the-pareto-principle</a:t>
            </a:r>
            <a:r>
              <a:rPr lang="en-GB" sz="1200" dirty="0">
                <a:solidFill>
                  <a:schemeClr val="tx1"/>
                </a:solidFill>
                <a:latin typeface="DM Sans" pitchFamily="2" charset="77"/>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DM Sans" pitchFamily="2" charset="77"/>
              </a:rPr>
              <a:t>NHS Digital. Charts. https://</a:t>
            </a:r>
            <a:r>
              <a:rPr lang="en-GB" sz="1200" dirty="0" err="1">
                <a:solidFill>
                  <a:schemeClr val="tx1"/>
                </a:solidFill>
                <a:latin typeface="DM Sans" pitchFamily="2" charset="77"/>
              </a:rPr>
              <a:t>digital.nhs.uk</a:t>
            </a:r>
            <a:r>
              <a:rPr lang="en-GB" sz="1200" dirty="0">
                <a:solidFill>
                  <a:schemeClr val="tx1"/>
                </a:solidFill>
                <a:latin typeface="DM Sans" pitchFamily="2" charset="77"/>
              </a:rPr>
              <a:t>/about-</a:t>
            </a:r>
            <a:r>
              <a:rPr lang="en-GB" sz="1200" dirty="0" err="1">
                <a:solidFill>
                  <a:schemeClr val="tx1"/>
                </a:solidFill>
                <a:latin typeface="DM Sans" pitchFamily="2" charset="77"/>
              </a:rPr>
              <a:t>nhs</a:t>
            </a:r>
            <a:r>
              <a:rPr lang="en-GB" sz="1200" dirty="0">
                <a:solidFill>
                  <a:schemeClr val="tx1"/>
                </a:solidFill>
                <a:latin typeface="DM Sans" pitchFamily="2" charset="77"/>
              </a:rPr>
              <a:t>-digital/corporate-information-and-documents/our-style-guidelines/visual-style-guide/</a:t>
            </a:r>
            <a:r>
              <a:rPr lang="en-GB" sz="1200" dirty="0" err="1">
                <a:solidFill>
                  <a:schemeClr val="tx1"/>
                </a:solidFill>
                <a:latin typeface="DM Sans" pitchFamily="2" charset="77"/>
              </a:rPr>
              <a:t>charts#choosing-the-right-chart-type</a:t>
            </a:r>
            <a:endParaRPr lang="en-GB" sz="1200" dirty="0">
              <a:solidFill>
                <a:schemeClr val="tx1"/>
              </a:solidFill>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latin typeface="DM Sans" pitchFamily="2" charset="77"/>
              </a:rPr>
              <a:t>Perla, R. J., Provost, L. P., Murray, S. K. (2011). The run chart: a simple analytical tool for learning from variation in healthcare </a:t>
            </a:r>
            <a:r>
              <a:rPr lang="en-GB" sz="1200" dirty="0" err="1">
                <a:solidFill>
                  <a:schemeClr val="tx1"/>
                </a:solidFill>
                <a:latin typeface="DM Sans" pitchFamily="2" charset="77"/>
              </a:rPr>
              <a:t>processe</a:t>
            </a:r>
            <a:r>
              <a:rPr lang="en-GB" sz="1200" dirty="0">
                <a:solidFill>
                  <a:schemeClr val="tx1"/>
                </a:solidFill>
                <a:latin typeface="DM Sans" pitchFamily="2" charset="77"/>
              </a:rPr>
              <a:t>. </a:t>
            </a:r>
            <a:r>
              <a:rPr lang="en-GB" sz="1200" i="1" dirty="0">
                <a:solidFill>
                  <a:schemeClr val="tx1"/>
                </a:solidFill>
                <a:latin typeface="DM Sans" pitchFamily="2" charset="77"/>
              </a:rPr>
              <a:t>BMJ Quality &amp; Safety. </a:t>
            </a:r>
            <a:r>
              <a:rPr lang="en-GB" sz="1200" dirty="0">
                <a:solidFill>
                  <a:schemeClr val="tx1"/>
                </a:solidFill>
                <a:latin typeface="DM Sans" pitchFamily="2" charset="77"/>
                <a:hlinkClick r:id="rId4">
                  <a:extLst>
                    <a:ext uri="{A12FA001-AC4F-418D-AE19-62706E023703}">
                      <ahyp:hlinkClr xmlns:ahyp="http://schemas.microsoft.com/office/drawing/2018/hyperlinkcolor" val="tx"/>
                    </a:ext>
                  </a:extLst>
                </a:hlinkClick>
              </a:rPr>
              <a:t>https://qualitysafety.bmj.com/content/20/1/46</a:t>
            </a:r>
            <a:r>
              <a:rPr lang="en-GB" sz="1200" dirty="0">
                <a:solidFill>
                  <a:schemeClr val="tx1"/>
                </a:solidFill>
                <a:latin typeface="DM Sans" pitchFamily="2" charset="77"/>
              </a:rPr>
              <a:t> </a:t>
            </a:r>
            <a:endParaRPr lang="en-GB" sz="1200" i="0" dirty="0">
              <a:solidFill>
                <a:schemeClr val="tx1"/>
              </a:solidFill>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0" dirty="0" err="1">
                <a:solidFill>
                  <a:schemeClr val="tx1"/>
                </a:solidFill>
                <a:latin typeface="DM Sans" pitchFamily="2" charset="77"/>
              </a:rPr>
              <a:t>Benneyan</a:t>
            </a:r>
            <a:r>
              <a:rPr lang="en-GB" sz="1200" i="0" dirty="0">
                <a:solidFill>
                  <a:schemeClr val="tx1"/>
                </a:solidFill>
                <a:latin typeface="DM Sans" pitchFamily="2" charset="77"/>
              </a:rPr>
              <a:t>, J., Lloyd, R., </a:t>
            </a:r>
            <a:r>
              <a:rPr lang="en-GB" sz="1200" i="0" dirty="0" err="1">
                <a:solidFill>
                  <a:schemeClr val="tx1"/>
                </a:solidFill>
                <a:latin typeface="DM Sans" pitchFamily="2" charset="77"/>
              </a:rPr>
              <a:t>Plsek</a:t>
            </a:r>
            <a:r>
              <a:rPr lang="en-GB" sz="1200" i="0" dirty="0">
                <a:solidFill>
                  <a:schemeClr val="tx1"/>
                </a:solidFill>
                <a:latin typeface="DM Sans" pitchFamily="2" charset="77"/>
              </a:rPr>
              <a:t>, P. (2003). Statistical process control as a tool for research and healthcare improvement. </a:t>
            </a:r>
            <a:r>
              <a:rPr lang="en-GB" sz="1200" i="1" dirty="0">
                <a:solidFill>
                  <a:schemeClr val="tx1"/>
                </a:solidFill>
                <a:latin typeface="DM Sans" pitchFamily="2" charset="77"/>
              </a:rPr>
              <a:t>Quality &amp; Safety in Healthcare</a:t>
            </a:r>
            <a:r>
              <a:rPr lang="en-GB" sz="1200" i="0" dirty="0">
                <a:solidFill>
                  <a:schemeClr val="tx1"/>
                </a:solidFill>
                <a:latin typeface="DM Sans" pitchFamily="2" charset="77"/>
              </a:rPr>
              <a:t>. </a:t>
            </a:r>
            <a:r>
              <a:rPr lang="en-GB" sz="1200" dirty="0">
                <a:solidFill>
                  <a:schemeClr val="tx1"/>
                </a:solidFill>
                <a:latin typeface="DM Sans" pitchFamily="2" charset="77"/>
                <a:hlinkClick r:id="rId5">
                  <a:extLst>
                    <a:ext uri="{A12FA001-AC4F-418D-AE19-62706E023703}">
                      <ahyp:hlinkClr xmlns:ahyp="http://schemas.microsoft.com/office/drawing/2018/hyperlinkcolor" val="tx"/>
                    </a:ext>
                  </a:extLst>
                </a:hlinkClick>
              </a:rPr>
              <a:t>https://qualitysafety.bmj.com/content/qhc/12/6/458.full.pdf</a:t>
            </a:r>
            <a:r>
              <a:rPr lang="en-GB" sz="1200" dirty="0">
                <a:solidFill>
                  <a:schemeClr val="tx1"/>
                </a:solidFill>
                <a:latin typeface="DM Sans" pitchFamily="2" charset="77"/>
              </a:rPr>
              <a:t> </a:t>
            </a:r>
          </a:p>
          <a:p>
            <a:endParaRPr lang="en-US" i="1" dirty="0"/>
          </a:p>
        </p:txBody>
      </p:sp>
      <p:sp>
        <p:nvSpPr>
          <p:cNvPr id="4" name="Slide Number Placeholder 3"/>
          <p:cNvSpPr>
            <a:spLocks noGrp="1"/>
          </p:cNvSpPr>
          <p:nvPr>
            <p:ph type="sldNum" sz="quarter" idx="5"/>
          </p:nvPr>
        </p:nvSpPr>
        <p:spPr/>
        <p:txBody>
          <a:bodyPr/>
          <a:lstStyle/>
          <a:p>
            <a:fld id="{065E61C6-C2E9-8C4B-A7F2-C0544F7348CB}" type="slidenum">
              <a:rPr lang="en-GB"/>
              <a:pPr/>
              <a:t>39</a:t>
            </a:fld>
            <a:endParaRPr lang="en-GB"/>
          </a:p>
        </p:txBody>
      </p:sp>
    </p:spTree>
    <p:extLst>
      <p:ext uri="{BB962C8B-B14F-4D97-AF65-F5344CB8AC3E}">
        <p14:creationId xmlns:p14="http://schemas.microsoft.com/office/powerpoint/2010/main" val="38663596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DM Sans" pitchFamily="2" charset="77"/>
                <a:ea typeface="Calibri" panose="020F0502020204030204" pitchFamily="34" charset="0"/>
                <a:cs typeface="Times New Roman" panose="02020603050405020304" pitchFamily="18" charset="0"/>
              </a:rPr>
              <a:t>The concepts often used in economics came from Vilfredo Pareto in the 1800s. It’s known as the 80/20 rule. For example, you probably wear 20% of your clothes 80% of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effectLst/>
              <a:latin typeface="DM Sans" pitchFamily="2"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effectLst/>
                <a:latin typeface="DM Sans" pitchFamily="2" charset="77"/>
                <a:ea typeface="Calibri" panose="020F0502020204030204" pitchFamily="34" charset="0"/>
                <a:cs typeface="Times New Roman" panose="02020603050405020304" pitchFamily="18" charset="0"/>
              </a:rPr>
              <a:t>Talk through slide</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40</a:t>
            </a:fld>
            <a:endParaRPr lang="en-GB"/>
          </a:p>
        </p:txBody>
      </p:sp>
    </p:spTree>
    <p:extLst>
      <p:ext uri="{BB962C8B-B14F-4D97-AF65-F5344CB8AC3E}">
        <p14:creationId xmlns:p14="http://schemas.microsoft.com/office/powerpoint/2010/main" val="197656344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dirty="0"/>
              <a:t>Bar charts are useful in presenting categorical data. In QI you may sometimes collect data that is not numerical. Think of categories like patient age, disease, geography etc. In the example shown, this is the population change from the UK Census from 2001 to 2011. It shows the number of foreign-born people living in the UK by UK region, with the largest on the left and smallest on the right. </a:t>
            </a:r>
          </a:p>
          <a:p>
            <a:pPr marL="158750" indent="0">
              <a:buNone/>
            </a:pPr>
            <a:endParaRPr lang="en-GB" dirty="0"/>
          </a:p>
          <a:p>
            <a:pPr marL="158750" indent="0">
              <a:buNone/>
            </a:pPr>
            <a:r>
              <a:rPr lang="en-GB" dirty="0"/>
              <a:t>Bar charts easily convey information that may otherwise be in a table. Given this is a 2 point comparison we cannot plot this on a graph. We could if we had it by year and for one geography – for instance London. This would be shown as a line or run chart.</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pPr/>
              <a:t>41</a:t>
            </a:fld>
            <a:endParaRPr lang="en-GB"/>
          </a:p>
        </p:txBody>
      </p:sp>
    </p:spTree>
    <p:extLst>
      <p:ext uri="{BB962C8B-B14F-4D97-AF65-F5344CB8AC3E}">
        <p14:creationId xmlns:p14="http://schemas.microsoft.com/office/powerpoint/2010/main" val="6736257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dk1"/>
              </a:buClr>
              <a:buSzPts val="1200"/>
              <a:buFont typeface="Calibri"/>
              <a:buNone/>
            </a:pPr>
            <a:r>
              <a:rPr lang="en-GB" dirty="0"/>
              <a:t>Run charts are a powerful visual tool used very frequently in QI. You should already feel confident around the use and interpretation of run charts. </a:t>
            </a:r>
            <a:r>
              <a:rPr lang="en-GB" b="1" dirty="0"/>
              <a:t>Use the visual of run charts and ask the group to </a:t>
            </a:r>
            <a:r>
              <a:rPr lang="en-GB" b="1" dirty="0" err="1"/>
              <a:t>teachback</a:t>
            </a:r>
            <a:r>
              <a:rPr lang="en-GB" b="1" dirty="0"/>
              <a:t> including the rules for special cause. </a:t>
            </a:r>
            <a:br>
              <a:rPr lang="en-GB" b="1" dirty="0"/>
            </a:br>
            <a:br>
              <a:rPr lang="en-GB" b="1" dirty="0"/>
            </a:br>
            <a:r>
              <a:rPr lang="en-GB" dirty="0"/>
              <a:t>Another very useful tool in QI is statistical process control (SPC) charts. These are a more powerful version of run charts. You can see that the difference between run and control charts is the inclusion of control limits and the use of a different centre line – a mean instead of a median. </a:t>
            </a:r>
          </a:p>
          <a:p>
            <a:pPr marL="0" indent="0">
              <a:buClr>
                <a:schemeClr val="dk1"/>
              </a:buClr>
              <a:buSzPts val="1200"/>
              <a:buFont typeface="Calibri"/>
              <a:buNone/>
            </a:pPr>
            <a:endParaRPr lang="en-GB" dirty="0"/>
          </a:p>
          <a:p>
            <a:pPr marL="0" indent="0">
              <a:buClr>
                <a:schemeClr val="dk1"/>
              </a:buClr>
              <a:buSzPts val="1200"/>
              <a:buFont typeface="Calibri"/>
              <a:buNone/>
            </a:pPr>
            <a:r>
              <a:rPr lang="en-GB" dirty="0"/>
              <a:t>We will focus much more on SPC next time. For now, it's important to know that there are different tools used to visualise data in QI – pareto charts, bar charts, run charts and SPC charts.</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42</a:t>
            </a:fld>
            <a:endParaRPr lang="en-GB"/>
          </a:p>
        </p:txBody>
      </p:sp>
    </p:spTree>
    <p:extLst>
      <p:ext uri="{BB962C8B-B14F-4D97-AF65-F5344CB8AC3E}">
        <p14:creationId xmlns:p14="http://schemas.microsoft.com/office/powerpoint/2010/main" val="38429617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solidFill>
                  <a:schemeClr val="tx1"/>
                </a:solidFill>
                <a:latin typeface="DM Sans" pitchFamily="2" charset="77"/>
                <a:cs typeface="Calibri"/>
              </a:rPr>
              <a:t>Here is an example of complaints data plotted to help a team see if things are getting better. </a:t>
            </a:r>
            <a:endParaRPr lang="en-GB" sz="1200" dirty="0">
              <a:solidFill>
                <a:schemeClr val="tx1"/>
              </a:solidFill>
              <a:latin typeface="DM Sans" pitchFamily="2" charset="77"/>
            </a:endParaRPr>
          </a:p>
          <a:p>
            <a:endParaRPr lang="en-GB" sz="1200" dirty="0">
              <a:solidFill>
                <a:schemeClr val="tx1"/>
              </a:solidFill>
              <a:latin typeface="DM Sans" pitchFamily="2" charset="77"/>
              <a:cs typeface="Calibri"/>
            </a:endParaRPr>
          </a:p>
          <a:p>
            <a:r>
              <a:rPr lang="en-GB" sz="1200" dirty="0">
                <a:solidFill>
                  <a:schemeClr val="tx1"/>
                </a:solidFill>
                <a:latin typeface="DM Sans" pitchFamily="2" charset="77"/>
                <a:cs typeface="Calibri"/>
              </a:rPr>
              <a:t>They are... but the team had to use excel to create the data to make it more accessible.</a:t>
            </a:r>
          </a:p>
          <a:p>
            <a:endParaRPr lang="en-GB" sz="1200" dirty="0">
              <a:solidFill>
                <a:schemeClr val="tx1"/>
              </a:solidFill>
              <a:latin typeface="DM Sans" pitchFamily="2" charset="77"/>
              <a:cs typeface="Calibri"/>
            </a:endParaRPr>
          </a:p>
          <a:p>
            <a:r>
              <a:rPr lang="en-GB" sz="1200" dirty="0">
                <a:solidFill>
                  <a:schemeClr val="tx1"/>
                </a:solidFill>
                <a:latin typeface="DM Sans" pitchFamily="2" charset="77"/>
                <a:cs typeface="Calibri"/>
              </a:rPr>
              <a:t>Some pointers for best practice on a graph:</a:t>
            </a:r>
          </a:p>
          <a:p>
            <a:r>
              <a:rPr lang="en-GB" sz="1200" dirty="0">
                <a:solidFill>
                  <a:schemeClr val="tx1"/>
                </a:solidFill>
                <a:latin typeface="DM Sans" pitchFamily="2" charset="77"/>
                <a:cs typeface="Calibri"/>
              </a:rPr>
              <a:t>- Plot it over time when you can</a:t>
            </a:r>
          </a:p>
          <a:p>
            <a:r>
              <a:rPr lang="en-GB" sz="1200" dirty="0">
                <a:solidFill>
                  <a:schemeClr val="tx1"/>
                </a:solidFill>
                <a:latin typeface="DM Sans" pitchFamily="2" charset="77"/>
                <a:cs typeface="Calibri"/>
              </a:rPr>
              <a:t>- Have a clear title of what your data topic is</a:t>
            </a:r>
          </a:p>
          <a:p>
            <a:r>
              <a:rPr lang="en-GB" sz="1200" dirty="0">
                <a:solidFill>
                  <a:schemeClr val="tx1"/>
                </a:solidFill>
                <a:latin typeface="DM Sans" pitchFamily="2" charset="77"/>
                <a:cs typeface="Calibri"/>
              </a:rPr>
              <a:t>- Have clear axes titles – percentage and month for example</a:t>
            </a:r>
          </a:p>
          <a:p>
            <a:r>
              <a:rPr lang="en-GB" sz="1200" dirty="0">
                <a:solidFill>
                  <a:schemeClr val="tx1"/>
                </a:solidFill>
                <a:latin typeface="DM Sans" pitchFamily="2" charset="77"/>
                <a:cs typeface="Calibri"/>
              </a:rPr>
              <a:t>- Annotate the graph, it helps us understand trends, change in the data. Why did it improve, how? Why did it dip that month? </a:t>
            </a:r>
          </a:p>
          <a:p>
            <a:r>
              <a:rPr lang="en-GB" sz="1200" dirty="0">
                <a:solidFill>
                  <a:schemeClr val="tx1"/>
                </a:solidFill>
                <a:latin typeface="DM Sans" pitchFamily="2" charset="77"/>
                <a:cs typeface="Calibri"/>
              </a:rPr>
              <a:t>- Have a legend – it helps us to understand what the lines mean.</a:t>
            </a:r>
          </a:p>
          <a:p>
            <a:endParaRPr lang="en-GB" sz="1200" i="1" dirty="0">
              <a:solidFill>
                <a:schemeClr val="tx1"/>
              </a:solidFill>
              <a:latin typeface="DM Sans" pitchFamily="2" charset="77"/>
            </a:endParaRPr>
          </a:p>
          <a:p>
            <a:r>
              <a:rPr lang="en-GB" sz="1200" i="1" dirty="0">
                <a:solidFill>
                  <a:schemeClr val="tx1"/>
                </a:solidFill>
                <a:latin typeface="DM Sans" pitchFamily="2" charset="77"/>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Kettering General Hospital (2018). Quality Report 2017–2018. https://</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www.kgh.nhs.uk</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download.cfm?doc</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=docm93jijm4n681.pdf&amp;ver=1022</a:t>
            </a:r>
          </a:p>
          <a:p>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43</a:t>
            </a:fld>
            <a:endParaRPr lang="en-GB"/>
          </a:p>
        </p:txBody>
      </p:sp>
    </p:spTree>
    <p:extLst>
      <p:ext uri="{BB962C8B-B14F-4D97-AF65-F5344CB8AC3E}">
        <p14:creationId xmlns:p14="http://schemas.microsoft.com/office/powerpoint/2010/main" val="35219694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One way a team may wish to showcase their project is through the use of visual displays. Visual displays are used in healthcare to provide frequent insight into how a team works, through the use of images, data and brief information. </a:t>
            </a:r>
          </a:p>
          <a:p>
            <a:endParaRPr lang="en-GB" b="0" dirty="0"/>
          </a:p>
          <a:p>
            <a:r>
              <a:rPr lang="en-GB" b="0" dirty="0"/>
              <a:t>You can use these for many things. Wards often use them for oversight on key safety measures, for example. On the screen is a recommendation from the IHI on how you might use visual management for QI work. </a:t>
            </a:r>
          </a:p>
          <a:p>
            <a:endParaRPr lang="en-GB" dirty="0"/>
          </a:p>
          <a:p>
            <a:r>
              <a:rPr lang="en-GB" dirty="0"/>
              <a:t>Next slide for what they look like in reality and top tips.</a:t>
            </a:r>
          </a:p>
          <a:p>
            <a:endParaRPr lang="en-US" dirty="0"/>
          </a:p>
          <a:p>
            <a:r>
              <a:rPr lang="en-US" i="1" dirty="0"/>
              <a:t>Reference</a:t>
            </a:r>
            <a:r>
              <a:rPr lang="en-US" dirty="0"/>
              <a:t>: </a:t>
            </a:r>
          </a:p>
          <a:p>
            <a:r>
              <a:rPr lang="en-US" dirty="0"/>
              <a:t>Institute for Healthcare Improvement (2018). Visual Management Board. https://</a:t>
            </a:r>
            <a:r>
              <a:rPr lang="en-US" dirty="0" err="1"/>
              <a:t>www.ihi.org</a:t>
            </a:r>
            <a:r>
              <a:rPr lang="en-US" dirty="0"/>
              <a:t>/resources/Pages/Tools/Visual-Management-</a:t>
            </a:r>
            <a:r>
              <a:rPr lang="en-US" dirty="0" err="1"/>
              <a:t>Board.aspx</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44</a:t>
            </a:fld>
            <a:endParaRPr lang="en-GB"/>
          </a:p>
        </p:txBody>
      </p:sp>
    </p:spTree>
    <p:extLst>
      <p:ext uri="{BB962C8B-B14F-4D97-AF65-F5344CB8AC3E}">
        <p14:creationId xmlns:p14="http://schemas.microsoft.com/office/powerpoint/2010/main" val="25588456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b="0" i="0" dirty="0"/>
              <a:t>In practice, the boards are often more colourful and pinned with print outs of data, information and learning from a team. Here we can see a QI board from NHS Lothian on the left, supporting them with their ward accreditation. On the right we have a continuous improvement board, supporting the daily huddle in the operating room in Sick Kids hospital in Toronto, Canada. </a:t>
            </a:r>
          </a:p>
          <a:p>
            <a:pPr marL="158750" indent="0">
              <a:buNone/>
            </a:pPr>
            <a:r>
              <a:rPr lang="en-GB" b="0" i="1" dirty="0"/>
              <a:t>Image on left: https://</a:t>
            </a:r>
            <a:r>
              <a:rPr lang="en-GB" b="0" i="1" dirty="0" err="1"/>
              <a:t>twitter.com</a:t>
            </a:r>
            <a:r>
              <a:rPr lang="en-GB" b="0" i="1" dirty="0"/>
              <a:t>/</a:t>
            </a:r>
            <a:r>
              <a:rPr lang="en-GB" b="0" i="1" dirty="0" err="1"/>
              <a:t>LothianACAS</a:t>
            </a:r>
            <a:r>
              <a:rPr lang="en-GB" b="0" i="1" dirty="0"/>
              <a:t>/status/1384606175002460168/photo/1</a:t>
            </a:r>
          </a:p>
          <a:p>
            <a:pPr marL="158750" indent="0">
              <a:buNone/>
            </a:pPr>
            <a:r>
              <a:rPr lang="en-GB" b="0" i="1" dirty="0"/>
              <a:t>Image on right: https://</a:t>
            </a:r>
            <a:r>
              <a:rPr lang="en-GB" b="0" i="1" dirty="0" err="1"/>
              <a:t>twitter.com</a:t>
            </a:r>
            <a:r>
              <a:rPr lang="en-GB" b="0" i="1" dirty="0"/>
              <a:t>/</a:t>
            </a:r>
            <a:r>
              <a:rPr lang="en-GB" b="0" i="1" dirty="0" err="1"/>
              <a:t>DrEdFitzgerald</a:t>
            </a:r>
            <a:r>
              <a:rPr lang="en-GB" b="0" i="1" dirty="0"/>
              <a:t>/status/963514140936486912/photo/1</a:t>
            </a:r>
          </a:p>
          <a:p>
            <a:pPr marL="158750" indent="0">
              <a:buNone/>
            </a:pPr>
            <a:endParaRPr lang="en-GB" b="0" i="1" dirty="0"/>
          </a:p>
          <a:p>
            <a:pPr marL="158750" indent="0">
              <a:buNone/>
            </a:pPr>
            <a:r>
              <a:rPr lang="en-GB" b="0" i="0" dirty="0"/>
              <a:t>Here are some top tips for creating your own visual management board:</a:t>
            </a:r>
          </a:p>
          <a:p>
            <a:r>
              <a:rPr lang="en-GB" b="1" dirty="0"/>
              <a:t>1. Keep it simple. </a:t>
            </a:r>
            <a:r>
              <a:rPr lang="en-GB" dirty="0"/>
              <a:t>Teams should keep boards simple, especially at the beginning. They may start with process measures that can lead to immediate action, such as those that track fidelity to established, standard work. Teams should also choose items for display on the board that can be updated frequently. </a:t>
            </a:r>
          </a:p>
          <a:p>
            <a:r>
              <a:rPr lang="en-GB" b="1" dirty="0"/>
              <a:t>2. Include visual tools</a:t>
            </a:r>
            <a:r>
              <a:rPr lang="en-GB" dirty="0"/>
              <a:t>. Charts, graphs, and images provide useful guidance to the team. Over time, teams can add items such as huddle agendas, patient feedback, and examples of standard work (e.g. checklists or care protocols). </a:t>
            </a:r>
          </a:p>
          <a:p>
            <a:r>
              <a:rPr lang="en-GB" b="1" dirty="0"/>
              <a:t>3. Carefully choose the board display location. </a:t>
            </a:r>
            <a:r>
              <a:rPr lang="en-GB" dirty="0"/>
              <a:t>Display the board in a location that offers both convenience and a comfortable level of privacy. Staff may initially resist displaying performance data in public, especially if results do not meet performance targets. Teams may consider establishing the visual management board in a discrete location, such as in a staff break room. Over time, as teams gain trust, they may transition to a location that is more visible to patients and families. Try to find a location that can accommodate a stand-up daily huddle at the board, even if the team is not yet conducting huddles. </a:t>
            </a:r>
          </a:p>
          <a:p>
            <a:r>
              <a:rPr lang="en-GB" b="1" dirty="0"/>
              <a:t>4. Use the board to communicate with leaders. </a:t>
            </a:r>
            <a:r>
              <a:rPr lang="en-GB" dirty="0"/>
              <a:t>The visual management board can offer helpful information to senior leaders that reduces paperwork and meeting frequency. Leaders can use the board to ask questions and engage the team in discussions about the work, and to drive improvement rather than judge the team for poor performance. </a:t>
            </a:r>
          </a:p>
          <a:p>
            <a:r>
              <a:rPr lang="en-GB" b="1" dirty="0"/>
              <a:t>5. Delegate maintenance. </a:t>
            </a:r>
            <a:r>
              <a:rPr lang="en-GB" dirty="0"/>
              <a:t>Team leaders will need to ask for volunteers or assign team members to update each item on the board, to ensure the most current information is displayed. </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45</a:t>
            </a:fld>
            <a:endParaRPr lang="en-GB"/>
          </a:p>
        </p:txBody>
      </p:sp>
    </p:spTree>
    <p:extLst>
      <p:ext uri="{BB962C8B-B14F-4D97-AF65-F5344CB8AC3E}">
        <p14:creationId xmlns:p14="http://schemas.microsoft.com/office/powerpoint/2010/main" val="73923158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a:t>5 mins </a:t>
            </a:r>
          </a:p>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a:t>46</a:t>
            </a:fld>
            <a:endParaRPr lang="en-GB"/>
          </a:p>
        </p:txBody>
      </p:sp>
    </p:spTree>
    <p:extLst>
      <p:ext uri="{BB962C8B-B14F-4D97-AF65-F5344CB8AC3E}">
        <p14:creationId xmlns:p14="http://schemas.microsoft.com/office/powerpoint/2010/main" val="417339611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47</a:t>
            </a:fld>
            <a:endParaRPr lang="en-GB"/>
          </a:p>
        </p:txBody>
      </p:sp>
    </p:spTree>
    <p:extLst>
      <p:ext uri="{BB962C8B-B14F-4D97-AF65-F5344CB8AC3E}">
        <p14:creationId xmlns:p14="http://schemas.microsoft.com/office/powerpoint/2010/main" val="325316484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ts val="766"/>
              </a:spcBef>
              <a:buNone/>
            </a:pPr>
            <a:r>
              <a:rPr lang="en-GB" sz="1200" b="1" dirty="0">
                <a:solidFill>
                  <a:schemeClr val="tx1"/>
                </a:solidFill>
                <a:latin typeface="DM Sans" pitchFamily="2" charset="77"/>
              </a:rPr>
              <a:t>Video link https://www.youtube.com/watch?v=a0sdpX1JOrU (3 mins)</a:t>
            </a:r>
          </a:p>
          <a:p>
            <a:pPr marL="0" indent="0">
              <a:lnSpc>
                <a:spcPct val="115000"/>
              </a:lnSpc>
              <a:spcBef>
                <a:spcPts val="766"/>
              </a:spcBef>
              <a:buNone/>
            </a:pPr>
            <a:endParaRPr lang="en-GB" sz="1200" dirty="0">
              <a:solidFill>
                <a:schemeClr val="tx1"/>
              </a:solidFill>
              <a:latin typeface="DM Sans" pitchFamily="2" charset="77"/>
            </a:endParaRPr>
          </a:p>
          <a:p>
            <a:pPr marL="0" indent="0">
              <a:lnSpc>
                <a:spcPct val="115000"/>
              </a:lnSpc>
              <a:spcBef>
                <a:spcPts val="766"/>
              </a:spcBef>
              <a:buNone/>
            </a:pPr>
            <a:r>
              <a:rPr lang="en-GB" sz="1200" dirty="0">
                <a:solidFill>
                  <a:schemeClr val="tx1"/>
                </a:solidFill>
                <a:latin typeface="DM Sans" pitchFamily="2" charset="77"/>
              </a:rPr>
              <a:t>Rick Maurer is an independent author, consultant and speaker who has developed a model called the </a:t>
            </a:r>
            <a:r>
              <a:rPr lang="en-GB" sz="1200" b="1" dirty="0">
                <a:solidFill>
                  <a:schemeClr val="tx1"/>
                </a:solidFill>
                <a:latin typeface="DM Sans" pitchFamily="2" charset="77"/>
              </a:rPr>
              <a:t>3 levels of resistance </a:t>
            </a:r>
            <a:r>
              <a:rPr lang="en-GB" sz="1200" dirty="0">
                <a:solidFill>
                  <a:schemeClr val="tx1"/>
                </a:solidFill>
                <a:latin typeface="DM Sans" pitchFamily="2" charset="77"/>
              </a:rPr>
              <a:t>as part of his wider work on the management of change. </a:t>
            </a:r>
          </a:p>
          <a:p>
            <a:pPr marL="0" indent="0">
              <a:lnSpc>
                <a:spcPct val="115000"/>
              </a:lnSpc>
              <a:spcBef>
                <a:spcPts val="766"/>
              </a:spcBef>
              <a:buNone/>
            </a:pPr>
            <a:endParaRPr lang="en-GB" sz="1200" i="1" dirty="0">
              <a:solidFill>
                <a:schemeClr val="tx1"/>
              </a:solidFill>
              <a:latin typeface="DM Sans" pitchFamily="2" charset="77"/>
            </a:endParaRPr>
          </a:p>
          <a:p>
            <a:r>
              <a:rPr lang="en-US" sz="1200" i="1" dirty="0">
                <a:solidFill>
                  <a:schemeClr val="tx1"/>
                </a:solidFill>
                <a:latin typeface="DM Sans" pitchFamily="2" charset="77"/>
              </a:rPr>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Maurer, R. (2008). Resistance to Change (video). https://</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www.youtube.com</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watch?v</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=a0sdpX1JOrU</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Maurer, R. Dealing Effectively with the Seven Key Challenges of Major Change. https://</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www.energybartools.com</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/images/The-Challenges-of-Change-White-</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Paper.pdf</a:t>
            </a:r>
            <a:endParaRPr lang="en-GB" sz="1200" dirty="0">
              <a:solidFill>
                <a:schemeClr val="tx1"/>
              </a:solidFill>
              <a:effectLst/>
              <a:latin typeface="DM Sans" pitchFamily="2" charset="77"/>
              <a:ea typeface="Calibri" panose="020F0502020204030204" pitchFamily="34" charset="0"/>
              <a:cs typeface="Times New Roman" panose="02020603050405020304" pitchFamily="18" charset="0"/>
            </a:endParaRPr>
          </a:p>
          <a:p>
            <a:endParaRPr lang="en-US" sz="1200" i="1"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48</a:t>
            </a:fld>
            <a:endParaRPr lang="en-GB"/>
          </a:p>
        </p:txBody>
      </p:sp>
    </p:spTree>
    <p:extLst>
      <p:ext uri="{BB962C8B-B14F-4D97-AF65-F5344CB8AC3E}">
        <p14:creationId xmlns:p14="http://schemas.microsoft.com/office/powerpoint/2010/main" val="1227111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b="1" dirty="0"/>
              <a:t>You should edit this slide if delivering the content in person. You will only need the icons shown in the right hand box. However you may still wish to explain that you encourage people to ask questions or chat in the breaks, and that the session includes many activities. </a:t>
            </a:r>
          </a:p>
          <a:p>
            <a:pPr marL="0" lvl="0" indent="0" algn="l" rtl="0">
              <a:spcBef>
                <a:spcPts val="0"/>
              </a:spcBef>
              <a:spcAft>
                <a:spcPts val="0"/>
              </a:spcAft>
              <a:buNone/>
            </a:pPr>
            <a:endParaRPr lang="en-GB" b="1"/>
          </a:p>
          <a:p>
            <a:pPr marL="0" lvl="0" indent="0" algn="l" rtl="0">
              <a:spcBef>
                <a:spcPts val="0"/>
              </a:spcBef>
              <a:spcAft>
                <a:spcPts val="0"/>
              </a:spcAft>
              <a:buNone/>
            </a:pPr>
            <a:r>
              <a:rPr lang="en-GB" b="1"/>
              <a:t>If </a:t>
            </a:r>
            <a:r>
              <a:rPr lang="en-GB" b="1" dirty="0"/>
              <a:t>you are using an online whiteboard, ask delegates to open your preferred internet browser. If you are using Mural, we find it works best with Google Chrome.</a:t>
            </a:r>
          </a:p>
          <a:p>
            <a:pPr marL="0" lvl="0" indent="0" algn="l" rtl="0">
              <a:spcBef>
                <a:spcPts val="0"/>
              </a:spcBef>
              <a:spcAft>
                <a:spcPts val="0"/>
              </a:spcAft>
              <a:buNone/>
            </a:pPr>
            <a:endParaRPr lang="en-GB" b="0" dirty="0"/>
          </a:p>
        </p:txBody>
      </p:sp>
      <p:sp>
        <p:nvSpPr>
          <p:cNvPr id="4" name="Slide Number Placeholder 3"/>
          <p:cNvSpPr>
            <a:spLocks noGrp="1"/>
          </p:cNvSpPr>
          <p:nvPr>
            <p:ph type="sldNum" sz="quarter" idx="5"/>
          </p:nvPr>
        </p:nvSpPr>
        <p:spPr/>
        <p:txBody>
          <a:bodyPr/>
          <a:lstStyle/>
          <a:p>
            <a:fld id="{065E61C6-C2E9-8C4B-A7F2-C0544F7348CB}" type="slidenum">
              <a:rPr lang="en-GB"/>
              <a:t>4</a:t>
            </a:fld>
            <a:endParaRPr lang="en-GB"/>
          </a:p>
        </p:txBody>
      </p:sp>
    </p:spTree>
    <p:extLst>
      <p:ext uri="{BB962C8B-B14F-4D97-AF65-F5344CB8AC3E}">
        <p14:creationId xmlns:p14="http://schemas.microsoft.com/office/powerpoint/2010/main" val="225948839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15000"/>
              </a:lnSpc>
              <a:spcBef>
                <a:spcPts val="766"/>
              </a:spcBef>
              <a:buNone/>
            </a:pPr>
            <a:r>
              <a:rPr lang="en-GB" sz="1200" dirty="0">
                <a:solidFill>
                  <a:schemeClr val="tx1"/>
                </a:solidFill>
                <a:latin typeface="DM Sans" pitchFamily="2" charset="77"/>
              </a:rPr>
              <a:t>This simple model and the accompanying self-assessment template is very accessible to use in improvement coaching. Teams often like being able to unpack the three levels of resistance and see which level is more dominant at that moment in time. </a:t>
            </a:r>
          </a:p>
          <a:p>
            <a:pPr marL="0" indent="0">
              <a:lnSpc>
                <a:spcPct val="115000"/>
              </a:lnSpc>
              <a:spcBef>
                <a:spcPts val="766"/>
              </a:spcBef>
              <a:buNone/>
            </a:pPr>
            <a:endParaRPr lang="en-GB" sz="1200" dirty="0">
              <a:solidFill>
                <a:schemeClr val="tx1"/>
              </a:solidFill>
              <a:latin typeface="DM Sans" pitchFamily="2" charset="77"/>
            </a:endParaRPr>
          </a:p>
          <a:p>
            <a:pPr marL="0" indent="0">
              <a:lnSpc>
                <a:spcPct val="115000"/>
              </a:lnSpc>
              <a:spcBef>
                <a:spcPts val="766"/>
              </a:spcBef>
              <a:buNone/>
            </a:pPr>
            <a:r>
              <a:rPr lang="en-GB" sz="1200" dirty="0">
                <a:solidFill>
                  <a:schemeClr val="tx1"/>
                </a:solidFill>
                <a:latin typeface="DM Sans" pitchFamily="2" charset="77"/>
              </a:rPr>
              <a:t>It’s easy to use and to teach and can help teams and leaders with insight into how people are conceptualising and experiencing change.</a:t>
            </a:r>
          </a:p>
          <a:p>
            <a:pPr marL="0" indent="0">
              <a:lnSpc>
                <a:spcPct val="115000"/>
              </a:lnSpc>
              <a:spcBef>
                <a:spcPts val="766"/>
              </a:spcBef>
              <a:buNone/>
            </a:pPr>
            <a:r>
              <a:rPr lang="en-GB" sz="1200" dirty="0">
                <a:solidFill>
                  <a:schemeClr val="tx1"/>
                </a:solidFill>
                <a:latin typeface="DM Sans" pitchFamily="2" charset="77"/>
              </a:rPr>
              <a:t> </a:t>
            </a:r>
          </a:p>
          <a:p>
            <a:pPr marL="0" indent="0">
              <a:lnSpc>
                <a:spcPct val="115000"/>
              </a:lnSpc>
              <a:spcBef>
                <a:spcPts val="766"/>
              </a:spcBef>
              <a:buNone/>
            </a:pPr>
            <a:r>
              <a:rPr lang="en-GB" sz="1200" b="1" dirty="0">
                <a:solidFill>
                  <a:schemeClr val="tx1"/>
                </a:solidFill>
                <a:effectLst/>
                <a:latin typeface="DM Sans" pitchFamily="2" charset="77"/>
                <a:ea typeface="Calibri" panose="020F0502020204030204" pitchFamily="34" charset="0"/>
                <a:cs typeface="Times New Roman" panose="02020603050405020304" pitchFamily="18" charset="0"/>
              </a:rPr>
              <a:t>Talk through the slide.</a:t>
            </a:r>
            <a:endParaRPr lang="en-GB"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49</a:t>
            </a:fld>
            <a:endParaRPr lang="en-GB"/>
          </a:p>
        </p:txBody>
      </p:sp>
    </p:spTree>
    <p:extLst>
      <p:ext uri="{BB962C8B-B14F-4D97-AF65-F5344CB8AC3E}">
        <p14:creationId xmlns:p14="http://schemas.microsoft.com/office/powerpoint/2010/main" val="4279205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dirty="0"/>
              <a:t>Now that we have thought about the 3 levels, it’s important to think about ways to overcome the different levels of resistance.</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dirty="0"/>
              <a:t>Level 1 – (Don’t get it) </a:t>
            </a:r>
            <a:r>
              <a:rPr lang="en-GB" sz="1200" dirty="0"/>
              <a:t>Remember one of the main reasons people won’t carry out a change is because they don’t understand it or why it’s important. Bring people on the journey with you. Participation and sustainability comes from understanding the why? And what is being done. </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2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t>Level 2 – (Don’t like it) Emotional reactions are often due to people feeling like what they’ve been doing isn’t good enough, or people don’t like to be rushed into change – the discussion should focus on how it is an improvement for the future, not a criticism of the current state or the past. Take their views and add to your plans (mitigate).</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2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GB" sz="1200" dirty="0"/>
              <a:t>Level 3 – (Don’t like you) This can be the hardest to deal with. If one person is leading it, is there someone else who you can get on board to champion this change? The more people to champion the more successful it will be, as it won’t be associated with just one person. </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200" i="0"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i="0" dirty="0"/>
              <a:t>Sometimes the messenger may need to change, not the improvement – who can support moving the project forward? Who is an influential voice?</a:t>
            </a:r>
            <a:endParaRPr lang="en-GB" sz="1200" dirty="0"/>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endParaRPr lang="en-GB" sz="1200" dirty="0"/>
          </a:p>
          <a:p>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50</a:t>
            </a:fld>
            <a:endParaRPr lang="en-GB"/>
          </a:p>
        </p:txBody>
      </p:sp>
    </p:spTree>
    <p:extLst>
      <p:ext uri="{BB962C8B-B14F-4D97-AF65-F5344CB8AC3E}">
        <p14:creationId xmlns:p14="http://schemas.microsoft.com/office/powerpoint/2010/main" val="434383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latin typeface="DM Sans" pitchFamily="2" charset="77"/>
              </a:rPr>
              <a:t>Here is a useful book should you wish to know more.</a:t>
            </a:r>
          </a:p>
          <a:p>
            <a:endParaRPr lang="en-US" sz="1200" dirty="0">
              <a:latin typeface="DM Sans" pitchFamily="2" charset="77"/>
            </a:endParaRPr>
          </a:p>
          <a:p>
            <a:r>
              <a:rPr lang="en-US" sz="1200" i="1" dirty="0">
                <a:latin typeface="DM Sans" pitchFamily="2" charset="77"/>
              </a:rPr>
              <a:t>References:</a:t>
            </a:r>
          </a:p>
          <a:p>
            <a:endParaRPr lang="en-US" sz="1200" dirty="0">
              <a:latin typeface="DM Sans" pitchFamily="2" charset="77"/>
            </a:endParaRPr>
          </a:p>
          <a:p>
            <a:r>
              <a:rPr lang="en-GB" sz="1200" dirty="0">
                <a:effectLst/>
                <a:latin typeface="DM Sans" pitchFamily="2" charset="77"/>
                <a:ea typeface="Calibri" panose="020F0502020204030204" pitchFamily="34" charset="0"/>
                <a:cs typeface="Times New Roman" panose="02020603050405020304" pitchFamily="18" charset="0"/>
              </a:rPr>
              <a:t>Maurer, R. Resistance to Change – Why it Matters and What to Do About It. https://</a:t>
            </a:r>
            <a:r>
              <a:rPr lang="en-GB" sz="1200" dirty="0" err="1">
                <a:effectLst/>
                <a:latin typeface="DM Sans" pitchFamily="2" charset="77"/>
                <a:ea typeface="Calibri" panose="020F0502020204030204" pitchFamily="34" charset="0"/>
                <a:cs typeface="Times New Roman" panose="02020603050405020304" pitchFamily="18" charset="0"/>
              </a:rPr>
              <a:t>rickmaurer.com</a:t>
            </a:r>
            <a:r>
              <a:rPr lang="en-GB" sz="1200" dirty="0">
                <a:effectLst/>
                <a:latin typeface="DM Sans" pitchFamily="2" charset="77"/>
                <a:ea typeface="Calibri" panose="020F0502020204030204" pitchFamily="34" charset="0"/>
                <a:cs typeface="Times New Roman" panose="02020603050405020304" pitchFamily="18" charset="0"/>
              </a:rPr>
              <a:t>/articles/resistance-to-change-why-it-matters/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effectLst/>
              <a:latin typeface="DM Sans" pitchFamily="2" charset="77"/>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DM Sans" pitchFamily="2" charset="77"/>
                <a:ea typeface="Calibri" panose="020F0502020204030204" pitchFamily="34" charset="0"/>
                <a:cs typeface="Times New Roman" panose="02020603050405020304" pitchFamily="18" charset="0"/>
              </a:rPr>
              <a:t>Maurer, R. (2010). Beyond the Wall of Resistance. Bard Press.</a:t>
            </a:r>
          </a:p>
          <a:p>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65E61C6-C2E9-8C4B-A7F2-C0544F7348CB}" type="slidenum">
              <a:rPr lang="en-GB"/>
              <a:pPr/>
              <a:t>51</a:t>
            </a:fld>
            <a:endParaRPr lang="en-GB"/>
          </a:p>
        </p:txBody>
      </p:sp>
    </p:spTree>
    <p:extLst>
      <p:ext uri="{BB962C8B-B14F-4D97-AF65-F5344CB8AC3E}">
        <p14:creationId xmlns:p14="http://schemas.microsoft.com/office/powerpoint/2010/main" val="147464705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solidFill>
                  <a:schemeClr val="tx1"/>
                </a:solidFill>
                <a:latin typeface="DM Sans" pitchFamily="2" charset="77"/>
              </a:rPr>
              <a:t>See activity 6.5 in Trainer Guide.</a:t>
            </a:r>
          </a:p>
          <a:p>
            <a:pPr marL="0" indent="0">
              <a:buNone/>
            </a:pPr>
            <a:endParaRPr lang="en-GB" sz="1200" b="1" dirty="0">
              <a:solidFill>
                <a:schemeClr val="tx1"/>
              </a:solidFill>
              <a:latin typeface="DM Sans" pitchFamily="2" charset="77"/>
            </a:endParaRPr>
          </a:p>
          <a:p>
            <a:pPr marL="0" indent="0">
              <a:buNone/>
            </a:pPr>
            <a:r>
              <a:rPr lang="en-GB" sz="1200" b="1" dirty="0">
                <a:solidFill>
                  <a:schemeClr val="tx1"/>
                </a:solidFill>
                <a:latin typeface="DM Sans" pitchFamily="2" charset="77"/>
              </a:rPr>
              <a:t>10 mins for activity, 15 mins for group reflection.</a:t>
            </a:r>
          </a:p>
          <a:p>
            <a:pPr marL="0" indent="0">
              <a:buNone/>
            </a:pPr>
            <a:endParaRPr lang="en-GB" sz="1200" dirty="0">
              <a:solidFill>
                <a:schemeClr val="tx1"/>
              </a:solidFill>
              <a:latin typeface="DM Sans" pitchFamily="2" charset="77"/>
            </a:endParaRPr>
          </a:p>
          <a:p>
            <a:pPr>
              <a:spcBef>
                <a:spcPts val="933"/>
              </a:spcBef>
            </a:pPr>
            <a:r>
              <a:rPr lang="en-GB" sz="1200" dirty="0">
                <a:solidFill>
                  <a:schemeClr val="tx1"/>
                </a:solidFill>
                <a:latin typeface="DM Sans" pitchFamily="2" charset="77"/>
                <a:ea typeface="Montserrat"/>
                <a:cs typeface="Montserrat"/>
                <a:sym typeface="Montserrat"/>
              </a:rPr>
              <a:t>In groups we will discuss one of the three levels of resistance and discuss how it could affect your role as a Quality Coach.</a:t>
            </a:r>
          </a:p>
          <a:p>
            <a:pPr>
              <a:spcBef>
                <a:spcPts val="933"/>
              </a:spcBef>
            </a:pPr>
            <a:endParaRPr lang="en-GB" sz="1200" dirty="0">
              <a:solidFill>
                <a:schemeClr val="tx1"/>
              </a:solidFill>
              <a:latin typeface="DM Sans" pitchFamily="2" charset="77"/>
              <a:ea typeface="Montserrat"/>
              <a:cs typeface="Montserrat"/>
              <a:sym typeface="Montserrat"/>
            </a:endParaRPr>
          </a:p>
          <a:p>
            <a:pPr marL="16933">
              <a:lnSpc>
                <a:spcPct val="114968"/>
              </a:lnSpc>
            </a:pPr>
            <a:r>
              <a:rPr lang="en-GB" sz="1200" b="1" i="1" dirty="0">
                <a:solidFill>
                  <a:schemeClr val="tx1"/>
                </a:solidFill>
                <a:latin typeface="DM Sans" pitchFamily="2" charset="77"/>
                <a:ea typeface="Montserrat"/>
                <a:cs typeface="Montserrat"/>
                <a:sym typeface="Montserrat"/>
              </a:rPr>
              <a:t>Group 1: </a:t>
            </a:r>
            <a:r>
              <a:rPr lang="en-GB" sz="1200" dirty="0">
                <a:solidFill>
                  <a:schemeClr val="tx1"/>
                </a:solidFill>
                <a:latin typeface="DM Sans" pitchFamily="2" charset="77"/>
                <a:ea typeface="Montserrat"/>
                <a:cs typeface="Montserrat"/>
                <a:sym typeface="Montserrat"/>
              </a:rPr>
              <a:t>I don’t get it: I don’t understand the purpose of the change or know how to change it</a:t>
            </a:r>
          </a:p>
          <a:p>
            <a:pPr marL="16933">
              <a:lnSpc>
                <a:spcPct val="114968"/>
              </a:lnSpc>
            </a:pPr>
            <a:r>
              <a:rPr lang="en-GB" sz="1200" b="1" i="1" dirty="0">
                <a:solidFill>
                  <a:schemeClr val="tx1"/>
                </a:solidFill>
                <a:latin typeface="DM Sans" pitchFamily="2" charset="77"/>
                <a:sym typeface="Montserrat"/>
              </a:rPr>
              <a:t>Group 2: </a:t>
            </a:r>
            <a:r>
              <a:rPr lang="en-GB" sz="1200" dirty="0">
                <a:solidFill>
                  <a:schemeClr val="tx1"/>
                </a:solidFill>
                <a:latin typeface="DM Sans" pitchFamily="2" charset="77"/>
                <a:ea typeface="Montserrat"/>
                <a:cs typeface="Montserrat"/>
                <a:sym typeface="Montserrat"/>
              </a:rPr>
              <a:t>I don’t like it: emotional reaction to change</a:t>
            </a:r>
          </a:p>
          <a:p>
            <a:pPr marL="16933">
              <a:lnSpc>
                <a:spcPct val="114968"/>
              </a:lnSpc>
            </a:pPr>
            <a:r>
              <a:rPr lang="en-GB" sz="1200" b="1" i="1" dirty="0">
                <a:solidFill>
                  <a:schemeClr val="tx1"/>
                </a:solidFill>
                <a:latin typeface="DM Sans" pitchFamily="2" charset="77"/>
                <a:sym typeface="Montserrat"/>
              </a:rPr>
              <a:t>Group 3: </a:t>
            </a:r>
            <a:r>
              <a:rPr lang="en-GB" sz="1200" dirty="0">
                <a:solidFill>
                  <a:schemeClr val="tx1"/>
                </a:solidFill>
                <a:latin typeface="DM Sans" pitchFamily="2" charset="77"/>
                <a:ea typeface="Montserrat"/>
                <a:cs typeface="Montserrat"/>
                <a:sym typeface="Montserrat"/>
              </a:rPr>
              <a:t>I don’t like you: lack of trust and confidence</a:t>
            </a:r>
          </a:p>
          <a:p>
            <a:pPr>
              <a:spcBef>
                <a:spcPts val="933"/>
              </a:spcBef>
            </a:pPr>
            <a:endParaRPr lang="en-GB" sz="1200" dirty="0">
              <a:solidFill>
                <a:schemeClr val="tx1"/>
              </a:solidFill>
              <a:latin typeface="DM Sans" pitchFamily="2" charset="77"/>
              <a:ea typeface="Montserrat"/>
              <a:cs typeface="Montserrat"/>
              <a:sym typeface="Montserrat"/>
            </a:endParaRPr>
          </a:p>
          <a:p>
            <a:pPr>
              <a:lnSpc>
                <a:spcPct val="115000"/>
              </a:lnSpc>
              <a:spcAft>
                <a:spcPts val="1000"/>
              </a:spcAft>
            </a:pP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Think about when you may have experienced this level in particular, either as a person introducing the change, or being on the receiving end. </a:t>
            </a:r>
          </a:p>
          <a:p>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When you return from your breakout groups, each group will share, so we get an overview of all 3 types of resistance. </a:t>
            </a:r>
            <a:endParaRPr lang="en-US"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52</a:t>
            </a:fld>
            <a:endParaRPr lang="en-GB"/>
          </a:p>
        </p:txBody>
      </p:sp>
    </p:spTree>
    <p:extLst>
      <p:ext uri="{BB962C8B-B14F-4D97-AF65-F5344CB8AC3E}">
        <p14:creationId xmlns:p14="http://schemas.microsoft.com/office/powerpoint/2010/main" val="34664408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53</a:t>
            </a:fld>
            <a:endParaRPr lang="en-GB"/>
          </a:p>
        </p:txBody>
      </p:sp>
    </p:spTree>
    <p:extLst>
      <p:ext uri="{BB962C8B-B14F-4D97-AF65-F5344CB8AC3E}">
        <p14:creationId xmlns:p14="http://schemas.microsoft.com/office/powerpoint/2010/main" val="13634999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DM Sans" pitchFamily="2" charset="77"/>
                <a:ea typeface="+mn-ea"/>
                <a:cs typeface="+mn-cs"/>
              </a:rPr>
              <a:t>Read slide.</a:t>
            </a:r>
          </a:p>
          <a:p>
            <a:endParaRPr lang="en-US"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54</a:t>
            </a:fld>
            <a:endParaRPr lang="en-GB"/>
          </a:p>
        </p:txBody>
      </p:sp>
    </p:spTree>
    <p:extLst>
      <p:ext uri="{BB962C8B-B14F-4D97-AF65-F5344CB8AC3E}">
        <p14:creationId xmlns:p14="http://schemas.microsoft.com/office/powerpoint/2010/main" val="21887579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a:solidFill>
                  <a:schemeClr val="tx1"/>
                </a:solidFill>
                <a:effectLst/>
                <a:latin typeface="DM Sans" pitchFamily="2" charset="77"/>
                <a:ea typeface="+mn-ea"/>
                <a:cs typeface="+mn-cs"/>
              </a:rPr>
              <a:t>Potential answers</a:t>
            </a: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Perception –</a:t>
            </a:r>
            <a:r>
              <a:rPr lang="en-GB" sz="1200" b="0" kern="1200" dirty="0">
                <a:solidFill>
                  <a:schemeClr val="tx1"/>
                </a:solidFill>
                <a:effectLst/>
                <a:latin typeface="DM Sans" pitchFamily="2" charset="77"/>
                <a:ea typeface="+mn-ea"/>
                <a:cs typeface="+mn-cs"/>
              </a:rPr>
              <a:t> the team have a perception that the priority for falls should focus on the recording of lying and standing BP. They feel they have noticed that this is not always done. </a:t>
            </a:r>
            <a:r>
              <a:rPr lang="en-GB" sz="1200" b="1" kern="1200" dirty="0">
                <a:solidFill>
                  <a:schemeClr val="tx1"/>
                </a:solidFill>
                <a:effectLst/>
                <a:latin typeface="DM Sans" pitchFamily="2" charset="77"/>
                <a:ea typeface="+mn-ea"/>
                <a:cs typeface="+mn-cs"/>
              </a:rPr>
              <a:t>Does the data confirm their perception? </a:t>
            </a:r>
          </a:p>
          <a:p>
            <a:pPr marL="171450" indent="-171450">
              <a:buFont typeface="Arial" panose="020B0604020202020204" pitchFamily="34" charset="0"/>
              <a:buChar char="•"/>
            </a:pPr>
            <a:endParaRPr lang="en-GB" sz="1200" b="0" kern="1200" dirty="0">
              <a:solidFill>
                <a:schemeClr val="tx1"/>
              </a:solidFill>
              <a:effectLst/>
              <a:latin typeface="DM Sans" pitchFamily="2" charset="77"/>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Team working </a:t>
            </a:r>
            <a:r>
              <a:rPr lang="en-GB" sz="1200" b="0" kern="1200" dirty="0">
                <a:solidFill>
                  <a:schemeClr val="tx1"/>
                </a:solidFill>
                <a:effectLst/>
                <a:latin typeface="DM Sans" pitchFamily="2" charset="77"/>
                <a:ea typeface="+mn-ea"/>
                <a:cs typeface="+mn-cs"/>
              </a:rPr>
              <a:t>– there may be a lack of clarity of the defined roles around the management of falls and patients at risk of falling on the unit. For instance, </a:t>
            </a:r>
            <a:r>
              <a:rPr lang="en-GB" sz="1200" b="1" kern="1200" dirty="0">
                <a:solidFill>
                  <a:schemeClr val="tx1"/>
                </a:solidFill>
                <a:effectLst/>
                <a:latin typeface="DM Sans" pitchFamily="2" charset="77"/>
                <a:ea typeface="+mn-ea"/>
                <a:cs typeface="+mn-cs"/>
              </a:rPr>
              <a:t>the bay nurse may assume </a:t>
            </a:r>
            <a:r>
              <a:rPr lang="en-GB" sz="1200" b="0" kern="1200" dirty="0">
                <a:solidFill>
                  <a:schemeClr val="tx1"/>
                </a:solidFill>
                <a:effectLst/>
                <a:latin typeface="DM Sans" pitchFamily="2" charset="77"/>
                <a:ea typeface="+mn-ea"/>
                <a:cs typeface="+mn-cs"/>
              </a:rPr>
              <a:t>the HCA knows that they are asked to document the BP on admission, however </a:t>
            </a:r>
            <a:r>
              <a:rPr lang="en-GB" sz="1200" b="1" kern="1200" dirty="0">
                <a:solidFill>
                  <a:schemeClr val="tx1"/>
                </a:solidFill>
                <a:effectLst/>
                <a:latin typeface="DM Sans" pitchFamily="2" charset="77"/>
                <a:ea typeface="+mn-ea"/>
                <a:cs typeface="+mn-cs"/>
              </a:rPr>
              <a:t>this may not be communicated</a:t>
            </a:r>
            <a:r>
              <a:rPr lang="en-GB" sz="1200" b="0" kern="1200" dirty="0">
                <a:solidFill>
                  <a:schemeClr val="tx1"/>
                </a:solidFill>
                <a:effectLst/>
                <a:latin typeface="DM Sans" pitchFamily="2" charset="77"/>
                <a:ea typeface="+mn-ea"/>
                <a:cs typeface="+mn-cs"/>
              </a:rPr>
              <a:t>.</a:t>
            </a:r>
          </a:p>
          <a:p>
            <a:pPr marL="171450" indent="-171450">
              <a:buFont typeface="Arial" panose="020B0604020202020204" pitchFamily="34" charset="0"/>
              <a:buChar char="•"/>
            </a:pPr>
            <a:endParaRPr lang="en-GB" sz="1200" b="0" kern="1200" dirty="0">
              <a:solidFill>
                <a:schemeClr val="tx1"/>
              </a:solidFill>
              <a:effectLst/>
              <a:latin typeface="DM Sans" pitchFamily="2" charset="77"/>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Communication</a:t>
            </a:r>
            <a:r>
              <a:rPr lang="en-GB" sz="1200" b="0" kern="1200" dirty="0">
                <a:solidFill>
                  <a:schemeClr val="tx1"/>
                </a:solidFill>
                <a:effectLst/>
                <a:latin typeface="DM Sans" pitchFamily="2" charset="77"/>
                <a:ea typeface="+mn-ea"/>
                <a:cs typeface="+mn-cs"/>
              </a:rPr>
              <a:t> – there could be a </a:t>
            </a:r>
            <a:r>
              <a:rPr lang="en-GB" sz="1200" b="1" kern="1200" dirty="0">
                <a:solidFill>
                  <a:schemeClr val="tx1"/>
                </a:solidFill>
                <a:effectLst/>
                <a:latin typeface="DM Sans" pitchFamily="2" charset="77"/>
                <a:ea typeface="+mn-ea"/>
                <a:cs typeface="+mn-cs"/>
              </a:rPr>
              <a:t>lack of clarity </a:t>
            </a:r>
            <a:r>
              <a:rPr lang="en-GB" sz="1200" b="0" kern="1200" dirty="0">
                <a:solidFill>
                  <a:schemeClr val="tx1"/>
                </a:solidFill>
                <a:effectLst/>
                <a:latin typeface="DM Sans" pitchFamily="2" charset="77"/>
                <a:ea typeface="+mn-ea"/>
                <a:cs typeface="+mn-cs"/>
              </a:rPr>
              <a:t>on new admissions to the unit, or lack of clarity on </a:t>
            </a:r>
            <a:r>
              <a:rPr lang="en-GB" sz="1200" b="1" kern="1200" dirty="0">
                <a:solidFill>
                  <a:schemeClr val="tx1"/>
                </a:solidFill>
                <a:effectLst/>
                <a:latin typeface="DM Sans" pitchFamily="2" charset="77"/>
                <a:ea typeface="+mn-ea"/>
                <a:cs typeface="+mn-cs"/>
              </a:rPr>
              <a:t>when the tasks are supposed to be completed</a:t>
            </a:r>
            <a:r>
              <a:rPr lang="en-GB" sz="1200" b="0" kern="1200" dirty="0">
                <a:solidFill>
                  <a:schemeClr val="tx1"/>
                </a:solidFill>
                <a:effectLst/>
                <a:latin typeface="DM Sans" pitchFamily="2" charset="77"/>
                <a:ea typeface="+mn-ea"/>
                <a:cs typeface="+mn-cs"/>
              </a:rPr>
              <a:t>.</a:t>
            </a:r>
          </a:p>
          <a:p>
            <a:pPr marL="171450" indent="-171450">
              <a:buFont typeface="Arial" panose="020B0604020202020204" pitchFamily="34" charset="0"/>
              <a:buChar char="•"/>
            </a:pPr>
            <a:endParaRPr lang="en-GB" sz="1200" b="0" kern="1200" dirty="0">
              <a:solidFill>
                <a:schemeClr val="tx1"/>
              </a:solidFill>
              <a:effectLst/>
              <a:latin typeface="DM Sans" pitchFamily="2" charset="77"/>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Organisational factors </a:t>
            </a:r>
            <a:r>
              <a:rPr lang="en-GB" sz="1200" b="0" kern="1200" dirty="0">
                <a:solidFill>
                  <a:schemeClr val="tx1"/>
                </a:solidFill>
                <a:effectLst/>
                <a:latin typeface="DM Sans" pitchFamily="2" charset="77"/>
                <a:ea typeface="+mn-ea"/>
                <a:cs typeface="+mn-cs"/>
              </a:rPr>
              <a:t>– falls are </a:t>
            </a:r>
            <a:r>
              <a:rPr lang="en-GB" sz="1200" b="1" kern="1200" dirty="0">
                <a:solidFill>
                  <a:schemeClr val="tx1"/>
                </a:solidFill>
                <a:effectLst/>
                <a:latin typeface="DM Sans" pitchFamily="2" charset="77"/>
                <a:ea typeface="+mn-ea"/>
                <a:cs typeface="+mn-cs"/>
              </a:rPr>
              <a:t>not a priority </a:t>
            </a:r>
            <a:r>
              <a:rPr lang="en-GB" sz="1200" b="0" kern="1200" dirty="0">
                <a:solidFill>
                  <a:schemeClr val="tx1"/>
                </a:solidFill>
                <a:effectLst/>
                <a:latin typeface="DM Sans" pitchFamily="2" charset="77"/>
                <a:ea typeface="+mn-ea"/>
                <a:cs typeface="+mn-cs"/>
              </a:rPr>
              <a:t>as the majority are no harm or low harm for this unit. Other focuses such as medication errors are seen as a higher priority. Therefore this </a:t>
            </a:r>
            <a:r>
              <a:rPr lang="en-GB" sz="1200" b="1" kern="1200" dirty="0">
                <a:solidFill>
                  <a:schemeClr val="tx1"/>
                </a:solidFill>
                <a:effectLst/>
                <a:latin typeface="DM Sans" pitchFamily="2" charset="77"/>
                <a:ea typeface="+mn-ea"/>
                <a:cs typeface="+mn-cs"/>
              </a:rPr>
              <a:t>QI project is not seen as important</a:t>
            </a:r>
            <a:r>
              <a:rPr lang="en-GB" sz="1200" b="0" kern="1200" dirty="0">
                <a:solidFill>
                  <a:schemeClr val="tx1"/>
                </a:solidFill>
                <a:effectLst/>
                <a:latin typeface="DM Sans" pitchFamily="2" charset="77"/>
                <a:ea typeface="+mn-ea"/>
                <a:cs typeface="+mn-cs"/>
              </a:rPr>
              <a:t> and isn’t well resourced. </a:t>
            </a:r>
          </a:p>
          <a:p>
            <a:pPr marL="171450" indent="-171450">
              <a:buFont typeface="Arial" panose="020B0604020202020204" pitchFamily="34" charset="0"/>
              <a:buChar char="•"/>
            </a:pPr>
            <a:endParaRPr lang="en-GB" sz="1200" b="0" kern="1200" dirty="0">
              <a:solidFill>
                <a:schemeClr val="tx1"/>
              </a:solidFill>
              <a:effectLst/>
              <a:latin typeface="DM Sans" pitchFamily="2" charset="77"/>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Situation awareness </a:t>
            </a:r>
            <a:r>
              <a:rPr lang="en-GB" sz="1200" b="0" kern="1200" dirty="0">
                <a:solidFill>
                  <a:schemeClr val="tx1"/>
                </a:solidFill>
                <a:effectLst/>
                <a:latin typeface="DM Sans" pitchFamily="2" charset="77"/>
                <a:ea typeface="+mn-ea"/>
                <a:cs typeface="+mn-cs"/>
              </a:rPr>
              <a:t>– the team are focused on one defined solution – the recording of BPs. However </a:t>
            </a:r>
            <a:r>
              <a:rPr lang="en-GB" sz="1200" b="1" kern="1200" dirty="0">
                <a:solidFill>
                  <a:schemeClr val="tx1"/>
                </a:solidFill>
                <a:effectLst/>
                <a:latin typeface="DM Sans" pitchFamily="2" charset="77"/>
                <a:ea typeface="+mn-ea"/>
                <a:cs typeface="+mn-cs"/>
              </a:rPr>
              <a:t>they haven’t taken a broader view of the situation</a:t>
            </a:r>
            <a:r>
              <a:rPr lang="en-GB" sz="1200" b="0" kern="1200" dirty="0">
                <a:solidFill>
                  <a:schemeClr val="tx1"/>
                </a:solidFill>
                <a:effectLst/>
                <a:latin typeface="DM Sans" pitchFamily="2" charset="77"/>
                <a:ea typeface="+mn-ea"/>
                <a:cs typeface="+mn-cs"/>
              </a:rPr>
              <a:t> around falls, such as the environment – are the light switches near the bed? Are the slippers safe to use? Are there rails when needed? </a:t>
            </a:r>
          </a:p>
          <a:p>
            <a:pPr marL="171450" indent="-171450">
              <a:buFont typeface="Arial" panose="020B0604020202020204" pitchFamily="34" charset="0"/>
              <a:buChar char="•"/>
            </a:pPr>
            <a:endParaRPr lang="en-GB" sz="1200" b="0" kern="1200" dirty="0">
              <a:solidFill>
                <a:schemeClr val="tx1"/>
              </a:solidFill>
              <a:effectLst/>
              <a:latin typeface="DM Sans" pitchFamily="2" charset="77"/>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Fatigue</a:t>
            </a:r>
            <a:r>
              <a:rPr lang="en-GB" sz="1200" b="0" kern="1200" dirty="0">
                <a:solidFill>
                  <a:schemeClr val="tx1"/>
                </a:solidFill>
                <a:effectLst/>
                <a:latin typeface="DM Sans" pitchFamily="2" charset="77"/>
                <a:ea typeface="+mn-ea"/>
                <a:cs typeface="+mn-cs"/>
              </a:rPr>
              <a:t> – the team may not have the mental capacity to consider the proposed ideas due to other competing demands – are there other QI projects? There may be </a:t>
            </a:r>
            <a:r>
              <a:rPr lang="en-GB" sz="1200" b="1" kern="1200" dirty="0">
                <a:solidFill>
                  <a:schemeClr val="tx1"/>
                </a:solidFill>
                <a:effectLst/>
                <a:latin typeface="DM Sans" pitchFamily="2" charset="77"/>
                <a:ea typeface="+mn-ea"/>
                <a:cs typeface="+mn-cs"/>
              </a:rPr>
              <a:t>change fatigue – so many changes at once!</a:t>
            </a:r>
          </a:p>
          <a:p>
            <a:pPr marL="171450" indent="-171450">
              <a:buFont typeface="Arial" panose="020B0604020202020204" pitchFamily="34" charset="0"/>
              <a:buChar char="•"/>
            </a:pPr>
            <a:endParaRPr lang="en-GB" sz="1200" b="1" kern="1200" dirty="0">
              <a:solidFill>
                <a:schemeClr val="tx1"/>
              </a:solidFill>
              <a:effectLst/>
              <a:latin typeface="DM Sans" pitchFamily="2" charset="77"/>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Errors </a:t>
            </a:r>
            <a:r>
              <a:rPr lang="en-GB" sz="1200" b="0" kern="1200" dirty="0">
                <a:solidFill>
                  <a:schemeClr val="tx1"/>
                </a:solidFill>
                <a:effectLst/>
                <a:latin typeface="DM Sans" pitchFamily="2" charset="77"/>
                <a:ea typeface="+mn-ea"/>
                <a:cs typeface="+mn-cs"/>
              </a:rPr>
              <a:t>– this approach assumes that the error can be fixed by being more vigilant or aware of what needs to be done. It is telling someone to do something – but if they are busy or distracted then this solution won’t work. It’s a fallacy to approach a slip or a lapse with this type of solution – </a:t>
            </a:r>
            <a:r>
              <a:rPr lang="en-GB" sz="1200" b="1" kern="1200" dirty="0">
                <a:solidFill>
                  <a:schemeClr val="tx1"/>
                </a:solidFill>
                <a:effectLst/>
                <a:latin typeface="DM Sans" pitchFamily="2" charset="77"/>
                <a:ea typeface="+mn-ea"/>
                <a:cs typeface="+mn-cs"/>
              </a:rPr>
              <a:t>we will explore errors and mistakes later.</a:t>
            </a:r>
          </a:p>
          <a:p>
            <a:pPr marL="171450" indent="-171450">
              <a:buFont typeface="Arial" panose="020B0604020202020204" pitchFamily="34" charset="0"/>
              <a:buChar char="•"/>
            </a:pPr>
            <a:endParaRPr lang="en-GB" sz="1200" b="1" kern="1200" dirty="0">
              <a:solidFill>
                <a:schemeClr val="tx1"/>
              </a:solidFill>
              <a:effectLst/>
              <a:latin typeface="DM Sans" pitchFamily="2" charset="77"/>
              <a:ea typeface="+mn-ea"/>
              <a:cs typeface="+mn-cs"/>
            </a:endParaRPr>
          </a:p>
          <a:p>
            <a:pPr marL="171450" indent="-171450">
              <a:buFont typeface="Arial" panose="020B0604020202020204" pitchFamily="34" charset="0"/>
              <a:buChar char="•"/>
            </a:pPr>
            <a:r>
              <a:rPr lang="en-GB" sz="1200" b="1" kern="1200" dirty="0">
                <a:solidFill>
                  <a:schemeClr val="tx1"/>
                </a:solidFill>
                <a:effectLst/>
                <a:latin typeface="DM Sans" pitchFamily="2" charset="77"/>
                <a:ea typeface="+mn-ea"/>
                <a:cs typeface="+mn-cs"/>
              </a:rPr>
              <a:t>Bias </a:t>
            </a:r>
            <a:r>
              <a:rPr lang="en-GB" sz="1200" b="0" kern="1200" dirty="0">
                <a:solidFill>
                  <a:schemeClr val="tx1"/>
                </a:solidFill>
                <a:effectLst/>
                <a:latin typeface="DM Sans" pitchFamily="2" charset="77"/>
                <a:ea typeface="+mn-ea"/>
                <a:cs typeface="+mn-cs"/>
              </a:rPr>
              <a:t>– let’s explore this next… there are many examples of bias for this project.</a:t>
            </a:r>
          </a:p>
          <a:p>
            <a:endParaRPr lang="en-GB" sz="1200" b="0" kern="1200" dirty="0">
              <a:solidFill>
                <a:schemeClr val="tx1"/>
              </a:solidFill>
              <a:effectLst/>
              <a:latin typeface="DM Sans" pitchFamily="2" charset="77"/>
              <a:ea typeface="+mn-ea"/>
              <a:cs typeface="+mn-cs"/>
            </a:endParaRP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55</a:t>
            </a:fld>
            <a:endParaRPr lang="en-GB"/>
          </a:p>
        </p:txBody>
      </p:sp>
    </p:spTree>
    <p:extLst>
      <p:ext uri="{BB962C8B-B14F-4D97-AF65-F5344CB8AC3E}">
        <p14:creationId xmlns:p14="http://schemas.microsoft.com/office/powerpoint/2010/main" val="281340915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DM Sans" pitchFamily="2" charset="77"/>
                <a:ea typeface="Calibri" panose="020F0502020204030204" pitchFamily="34" charset="0"/>
                <a:cs typeface="Times New Roman" panose="02020603050405020304" pitchFamily="18" charset="0"/>
              </a:rPr>
              <a:t>Ask the group to raise their hands if they are biased.</a:t>
            </a:r>
          </a:p>
          <a:p>
            <a:endParaRPr lang="en-GB" sz="1200" kern="1200" dirty="0">
              <a:solidFill>
                <a:schemeClr val="tx1"/>
              </a:solidFill>
              <a:effectLst/>
              <a:latin typeface="DM Sans" pitchFamily="2" charset="77"/>
              <a:ea typeface="+mn-ea"/>
              <a:cs typeface="+mn-cs"/>
            </a:endParaRPr>
          </a:p>
          <a:p>
            <a:r>
              <a:rPr lang="en-GB" sz="1200" kern="1200" dirty="0">
                <a:solidFill>
                  <a:schemeClr val="tx1"/>
                </a:solidFill>
                <a:effectLst/>
                <a:latin typeface="DM Sans" pitchFamily="2" charset="77"/>
                <a:ea typeface="+mn-ea"/>
                <a:cs typeface="+mn-cs"/>
              </a:rPr>
              <a:t>If you were slow to raise your hand, you are not alone. </a:t>
            </a:r>
          </a:p>
          <a:p>
            <a:endParaRPr lang="en-GB" sz="1200" kern="1200" dirty="0">
              <a:solidFill>
                <a:schemeClr val="tx1"/>
              </a:solidFill>
              <a:effectLst/>
              <a:latin typeface="DM Sans" pitchFamily="2" charset="77"/>
              <a:ea typeface="+mn-ea"/>
              <a:cs typeface="+mn-cs"/>
            </a:endParaRPr>
          </a:p>
          <a:p>
            <a:r>
              <a:rPr lang="en-GB" sz="1200" kern="1200" dirty="0">
                <a:solidFill>
                  <a:schemeClr val="tx1"/>
                </a:solidFill>
                <a:effectLst/>
                <a:latin typeface="DM Sans" pitchFamily="2" charset="77"/>
                <a:ea typeface="+mn-ea"/>
                <a:cs typeface="+mn-cs"/>
              </a:rPr>
              <a:t>Many of us are reluctant to admit we harbour some bias. </a:t>
            </a:r>
          </a:p>
          <a:p>
            <a:endParaRPr lang="en-GB" sz="1200" kern="1200" dirty="0">
              <a:solidFill>
                <a:schemeClr val="tx1"/>
              </a:solidFill>
              <a:effectLst/>
              <a:latin typeface="DM Sans" pitchFamily="2" charset="77"/>
              <a:ea typeface="+mn-ea"/>
              <a:cs typeface="+mn-cs"/>
            </a:endParaRPr>
          </a:p>
          <a:p>
            <a:r>
              <a:rPr lang="en-GB" sz="1200" kern="1200" dirty="0">
                <a:solidFill>
                  <a:schemeClr val="tx1"/>
                </a:solidFill>
                <a:effectLst/>
                <a:latin typeface="DM Sans" pitchFamily="2" charset="77"/>
                <a:ea typeface="+mn-ea"/>
                <a:cs typeface="+mn-cs"/>
              </a:rPr>
              <a:t>We have been taught that to be </a:t>
            </a:r>
            <a:r>
              <a:rPr lang="en-GB" sz="1200" b="1" kern="1200" dirty="0">
                <a:solidFill>
                  <a:schemeClr val="tx1"/>
                </a:solidFill>
                <a:effectLst/>
                <a:latin typeface="DM Sans" pitchFamily="2" charset="77"/>
                <a:ea typeface="+mn-ea"/>
                <a:cs typeface="+mn-cs"/>
              </a:rPr>
              <a:t>biased means that we are bad</a:t>
            </a:r>
            <a:r>
              <a:rPr lang="en-GB" sz="1200" kern="1200" dirty="0">
                <a:solidFill>
                  <a:schemeClr val="tx1"/>
                </a:solidFill>
                <a:effectLst/>
                <a:latin typeface="DM Sans" pitchFamily="2" charset="77"/>
                <a:ea typeface="+mn-ea"/>
                <a:cs typeface="+mn-cs"/>
              </a:rPr>
              <a:t>. Or worse, that we are bigots and discriminators. </a:t>
            </a:r>
          </a:p>
          <a:p>
            <a:endParaRPr lang="en-GB" sz="1200" kern="1200" dirty="0">
              <a:solidFill>
                <a:schemeClr val="tx1"/>
              </a:solidFill>
              <a:effectLst/>
              <a:latin typeface="DM Sans" pitchFamily="2" charset="77"/>
              <a:ea typeface="+mn-ea"/>
              <a:cs typeface="+mn-cs"/>
            </a:endParaRPr>
          </a:p>
          <a:p>
            <a:r>
              <a:rPr lang="en-GB" sz="1200" kern="1200" dirty="0">
                <a:solidFill>
                  <a:schemeClr val="tx1"/>
                </a:solidFill>
                <a:effectLst/>
                <a:latin typeface="DM Sans" pitchFamily="2" charset="77"/>
                <a:ea typeface="+mn-ea"/>
                <a:cs typeface="+mn-cs"/>
              </a:rPr>
              <a:t>But bias is a normal part of human behaviour. It helps us survive by helping us </a:t>
            </a:r>
            <a:r>
              <a:rPr lang="en-GB" sz="1200" b="1" kern="1200" dirty="0">
                <a:solidFill>
                  <a:schemeClr val="tx1"/>
                </a:solidFill>
                <a:effectLst/>
                <a:latin typeface="DM Sans" pitchFamily="2" charset="77"/>
                <a:ea typeface="+mn-ea"/>
                <a:cs typeface="+mn-cs"/>
              </a:rPr>
              <a:t>make snap decisions </a:t>
            </a:r>
            <a:r>
              <a:rPr lang="en-GB" sz="1200" kern="1200" dirty="0">
                <a:solidFill>
                  <a:schemeClr val="tx1"/>
                </a:solidFill>
                <a:effectLst/>
                <a:latin typeface="DM Sans" pitchFamily="2" charset="77"/>
                <a:ea typeface="+mn-ea"/>
                <a:cs typeface="+mn-cs"/>
              </a:rPr>
              <a:t>that can save us from danger or protect our families and livelihoods. But it can also interfere with our desire to appreciate others and be fair to all. </a:t>
            </a:r>
          </a:p>
          <a:p>
            <a:endParaRPr lang="en-GB" sz="1200" kern="1200" dirty="0">
              <a:solidFill>
                <a:schemeClr val="tx1"/>
              </a:solidFill>
              <a:effectLst/>
              <a:latin typeface="DM Sans" pitchFamily="2" charset="77"/>
              <a:ea typeface="+mn-ea"/>
              <a:cs typeface="+mn-cs"/>
            </a:endParaRPr>
          </a:p>
          <a:p>
            <a:r>
              <a:rPr lang="en-GB" sz="1200" kern="1200" dirty="0">
                <a:solidFill>
                  <a:schemeClr val="tx1"/>
                </a:solidFill>
                <a:effectLst/>
                <a:latin typeface="DM Sans" pitchFamily="2" charset="77"/>
                <a:ea typeface="+mn-ea"/>
                <a:cs typeface="+mn-cs"/>
              </a:rPr>
              <a:t>We all strive to be aware of the judgments we make about others. But it takes practice to question your gut instincts. </a:t>
            </a:r>
            <a:r>
              <a:rPr lang="en-GB" sz="1200" b="1" kern="1200" dirty="0">
                <a:solidFill>
                  <a:schemeClr val="tx1"/>
                </a:solidFill>
                <a:effectLst/>
                <a:latin typeface="DM Sans" pitchFamily="2" charset="77"/>
                <a:ea typeface="+mn-ea"/>
                <a:cs typeface="+mn-cs"/>
              </a:rPr>
              <a:t>Bias resides inside all of us, whether we like it or not.</a:t>
            </a:r>
          </a:p>
          <a:p>
            <a:r>
              <a:rPr lang="en-GB" sz="1200" b="1" kern="1200" dirty="0">
                <a:solidFill>
                  <a:schemeClr val="tx1"/>
                </a:solidFill>
                <a:effectLst/>
                <a:latin typeface="DM Sans" pitchFamily="2" charset="77"/>
                <a:ea typeface="+mn-ea"/>
                <a:cs typeface="+mn-cs"/>
              </a:rPr>
              <a:t> </a:t>
            </a:r>
          </a:p>
          <a:p>
            <a:r>
              <a:rPr lang="en-GB" sz="1200" kern="1200" dirty="0">
                <a:solidFill>
                  <a:schemeClr val="tx1"/>
                </a:solidFill>
                <a:effectLst/>
                <a:latin typeface="DM Sans" pitchFamily="2" charset="77"/>
                <a:ea typeface="+mn-ea"/>
                <a:cs typeface="+mn-cs"/>
              </a:rPr>
              <a:t>Bias occurs because our fundamental way of encountering the world is driven by a hard-wired pattern of </a:t>
            </a:r>
            <a:r>
              <a:rPr lang="en-GB" sz="1200" b="1" kern="1200" dirty="0">
                <a:solidFill>
                  <a:schemeClr val="tx1"/>
                </a:solidFill>
                <a:effectLst/>
                <a:latin typeface="DM Sans" pitchFamily="2" charset="77"/>
                <a:ea typeface="+mn-ea"/>
                <a:cs typeface="+mn-cs"/>
              </a:rPr>
              <a:t>making unconscious decisions</a:t>
            </a:r>
            <a:r>
              <a:rPr lang="en-GB" sz="1200" kern="1200" dirty="0">
                <a:solidFill>
                  <a:schemeClr val="tx1"/>
                </a:solidFill>
                <a:effectLst/>
                <a:latin typeface="DM Sans" pitchFamily="2" charset="77"/>
                <a:ea typeface="+mn-ea"/>
                <a:cs typeface="+mn-cs"/>
              </a:rPr>
              <a:t> about </a:t>
            </a:r>
            <a:r>
              <a:rPr lang="en-GB" sz="1200" b="1" kern="1200" dirty="0">
                <a:solidFill>
                  <a:schemeClr val="tx1"/>
                </a:solidFill>
                <a:effectLst/>
                <a:latin typeface="DM Sans" pitchFamily="2" charset="77"/>
                <a:ea typeface="+mn-ea"/>
                <a:cs typeface="+mn-cs"/>
              </a:rPr>
              <a:t>others based on what feels safe, likeable, valuable, and competent</a:t>
            </a:r>
            <a:r>
              <a:rPr lang="en-GB" sz="1200" kern="1200" dirty="0">
                <a:solidFill>
                  <a:schemeClr val="tx1"/>
                </a:solidFill>
                <a:effectLst/>
                <a:latin typeface="DM Sans" pitchFamily="2" charset="77"/>
                <a:ea typeface="+mn-ea"/>
                <a:cs typeface="+mn-cs"/>
              </a:rPr>
              <a:t>. And that includes our reactions to the people we live with and work with every day. </a:t>
            </a:r>
          </a:p>
          <a:p>
            <a:endParaRPr lang="en-GB" sz="1200" kern="1200" dirty="0">
              <a:solidFill>
                <a:schemeClr val="tx1"/>
              </a:solidFill>
              <a:effectLst/>
              <a:latin typeface="DM Sans" pitchFamily="2" charset="77"/>
              <a:ea typeface="+mn-ea"/>
              <a:cs typeface="+mn-cs"/>
            </a:endParaRPr>
          </a:p>
          <a:p>
            <a:r>
              <a:rPr lang="en-GB" sz="1200" kern="1200" dirty="0">
                <a:solidFill>
                  <a:schemeClr val="tx1"/>
                </a:solidFill>
                <a:effectLst/>
                <a:latin typeface="DM Sans" pitchFamily="2" charset="77"/>
                <a:ea typeface="+mn-ea"/>
                <a:cs typeface="+mn-cs"/>
              </a:rPr>
              <a:t>The pathway to overcoming bias begins by accepting the normalcy of it. When we accept that we have normal biases, it becomes much easier to observe how they may be impacting our decisions or reactions. Accepting personal biases makes them less, not more, likely to impact others.</a:t>
            </a:r>
          </a:p>
          <a:p>
            <a:endParaRPr lang="en-GB" sz="1200" kern="1200" dirty="0">
              <a:solidFill>
                <a:schemeClr val="tx1"/>
              </a:solidFill>
              <a:effectLst/>
              <a:latin typeface="DM Sans" pitchFamily="2" charset="77"/>
              <a:ea typeface="+mn-ea"/>
              <a:cs typeface="+mn-cs"/>
            </a:endParaRPr>
          </a:p>
          <a:p>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56</a:t>
            </a:fld>
            <a:endParaRPr lang="en-GB"/>
          </a:p>
        </p:txBody>
      </p:sp>
    </p:spTree>
    <p:extLst>
      <p:ext uri="{BB962C8B-B14F-4D97-AF65-F5344CB8AC3E}">
        <p14:creationId xmlns:p14="http://schemas.microsoft.com/office/powerpoint/2010/main" val="410910139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When we think of those around us we take into consideration potential bias in the form of:</a:t>
            </a:r>
          </a:p>
          <a:p>
            <a:endParaRPr lang="en-GB" baseline="0" dirty="0"/>
          </a:p>
          <a:p>
            <a:r>
              <a:rPr lang="en-GB" baseline="0" dirty="0"/>
              <a:t>People don’t always: see the world as it is; say what they think; think how they feel; do what they say.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57</a:t>
            </a:fld>
            <a:endParaRPr lang="en-GB"/>
          </a:p>
        </p:txBody>
      </p:sp>
    </p:spTree>
    <p:extLst>
      <p:ext uri="{BB962C8B-B14F-4D97-AF65-F5344CB8AC3E}">
        <p14:creationId xmlns:p14="http://schemas.microsoft.com/office/powerpoint/2010/main" val="6252138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DM Sans" pitchFamily="2" charset="77"/>
                <a:ea typeface="Calibri" panose="020F0502020204030204" pitchFamily="34" charset="0"/>
                <a:cs typeface="Times New Roman" panose="02020603050405020304" pitchFamily="18" charset="0"/>
              </a:rPr>
              <a:t>Read from the slide and ask the group to reflect on anything that stands out to them.</a:t>
            </a:r>
          </a:p>
          <a:p>
            <a:endParaRPr lang="en-GB" sz="1200" b="0" i="1" dirty="0">
              <a:effectLst/>
              <a:latin typeface="DM Sans" pitchFamily="2" charset="77"/>
              <a:cs typeface="Times New Roman" panose="02020603050405020304" pitchFamily="18" charset="0"/>
            </a:endParaRPr>
          </a:p>
          <a:p>
            <a:r>
              <a:rPr lang="en-GB" sz="1200" b="0" i="1" dirty="0">
                <a:effectLst/>
                <a:latin typeface="DM Sans" pitchFamily="2" charset="77"/>
                <a:cs typeface="Times New Roman" panose="02020603050405020304" pitchFamily="18" charset="0"/>
              </a:rPr>
              <a:t>Reference:</a:t>
            </a:r>
          </a:p>
          <a:p>
            <a:r>
              <a:rPr lang="en-US" sz="1200" dirty="0">
                <a:latin typeface="DM Sans" pitchFamily="2" charset="77"/>
              </a:rPr>
              <a:t>LINEEX. Heuristics and Cognitive Biases. https://</a:t>
            </a:r>
            <a:r>
              <a:rPr lang="en-US" sz="1200" dirty="0" err="1">
                <a:latin typeface="DM Sans" pitchFamily="2" charset="77"/>
              </a:rPr>
              <a:t>www.lineex.es</a:t>
            </a:r>
            <a:r>
              <a:rPr lang="en-US" sz="1200" dirty="0">
                <a:latin typeface="DM Sans" pitchFamily="2" charset="77"/>
              </a:rPr>
              <a:t>/</a:t>
            </a:r>
            <a:r>
              <a:rPr lang="en-US" sz="1200" dirty="0" err="1">
                <a:latin typeface="DM Sans" pitchFamily="2" charset="77"/>
              </a:rPr>
              <a:t>en</a:t>
            </a:r>
            <a:r>
              <a:rPr lang="en-US" sz="1200" dirty="0">
                <a:latin typeface="DM Sans" pitchFamily="2" charset="77"/>
              </a:rPr>
              <a:t>/cognitive-biases/</a:t>
            </a:r>
          </a:p>
        </p:txBody>
      </p:sp>
      <p:sp>
        <p:nvSpPr>
          <p:cNvPr id="4" name="Slide Number Placeholder 3"/>
          <p:cNvSpPr>
            <a:spLocks noGrp="1"/>
          </p:cNvSpPr>
          <p:nvPr>
            <p:ph type="sldNum" sz="quarter" idx="5"/>
          </p:nvPr>
        </p:nvSpPr>
        <p:spPr/>
        <p:txBody>
          <a:bodyPr/>
          <a:lstStyle/>
          <a:p>
            <a:fld id="{065E61C6-C2E9-8C4B-A7F2-C0544F7348CB}" type="slidenum">
              <a:rPr lang="en-GB"/>
              <a:pPr/>
              <a:t>58</a:t>
            </a:fld>
            <a:endParaRPr lang="en-GB"/>
          </a:p>
        </p:txBody>
      </p:sp>
    </p:spTree>
    <p:extLst>
      <p:ext uri="{BB962C8B-B14F-4D97-AF65-F5344CB8AC3E}">
        <p14:creationId xmlns:p14="http://schemas.microsoft.com/office/powerpoint/2010/main" val="22070884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sz="1200" b="1" dirty="0">
                <a:solidFill>
                  <a:schemeClr val="tx1"/>
                </a:solidFill>
              </a:rPr>
              <a:t>Suggested housekeeping – adapt to suit your environment</a:t>
            </a:r>
            <a:br>
              <a:rPr lang="en-GB" sz="1200" b="1" dirty="0">
                <a:solidFill>
                  <a:schemeClr val="tx1"/>
                </a:solidFill>
              </a:rPr>
            </a:br>
            <a:endParaRPr lang="en-GB" sz="1200" b="1" dirty="0">
              <a:solidFill>
                <a:schemeClr val="tx1"/>
              </a:solidFill>
            </a:endParaRPr>
          </a:p>
          <a:p>
            <a:pPr marL="0" indent="0">
              <a:buNone/>
            </a:pPr>
            <a:r>
              <a:rPr lang="en-GB" sz="1200" b="1" dirty="0">
                <a:solidFill>
                  <a:schemeClr val="tx1"/>
                </a:solidFill>
              </a:rPr>
              <a:t>Technology</a:t>
            </a:r>
          </a:p>
          <a:p>
            <a:r>
              <a:rPr lang="en-GB" sz="1200" dirty="0">
                <a:solidFill>
                  <a:schemeClr val="tx1"/>
                </a:solidFill>
              </a:rPr>
              <a:t>Where possible, please turn off emails, websites, mute phones </a:t>
            </a:r>
          </a:p>
          <a:p>
            <a:r>
              <a:rPr lang="en-GB" sz="1200" dirty="0">
                <a:solidFill>
                  <a:schemeClr val="tx1"/>
                </a:solidFill>
              </a:rPr>
              <a:t>Mute yourself when you’re not speaking</a:t>
            </a:r>
          </a:p>
          <a:p>
            <a:r>
              <a:rPr lang="en-GB" sz="1200" dirty="0">
                <a:solidFill>
                  <a:schemeClr val="tx1"/>
                </a:solidFill>
              </a:rPr>
              <a:t>Use emojis and reactions</a:t>
            </a:r>
          </a:p>
          <a:p>
            <a:r>
              <a:rPr lang="en-GB" sz="1200" dirty="0">
                <a:solidFill>
                  <a:schemeClr val="tx1"/>
                </a:solidFill>
              </a:rPr>
              <a:t>Keep cameras on</a:t>
            </a:r>
          </a:p>
          <a:p>
            <a:pPr marL="0" indent="0">
              <a:buNone/>
            </a:pPr>
            <a:endParaRPr lang="en-GB" sz="1200" dirty="0">
              <a:solidFill>
                <a:schemeClr val="tx1"/>
              </a:solidFill>
            </a:endParaRPr>
          </a:p>
          <a:p>
            <a:pPr marL="0" indent="0">
              <a:buNone/>
            </a:pPr>
            <a:r>
              <a:rPr lang="en-GB" sz="1200" b="1" dirty="0">
                <a:solidFill>
                  <a:schemeClr val="tx1"/>
                </a:solidFill>
              </a:rPr>
              <a:t>Movement</a:t>
            </a:r>
          </a:p>
          <a:p>
            <a:r>
              <a:rPr lang="en-GB" sz="1200" dirty="0">
                <a:solidFill>
                  <a:schemeClr val="tx1"/>
                </a:solidFill>
              </a:rPr>
              <a:t>Stretch if you need to, move around as desired</a:t>
            </a:r>
          </a:p>
          <a:p>
            <a:r>
              <a:rPr lang="en-GB" sz="1200" dirty="0">
                <a:solidFill>
                  <a:schemeClr val="tx1"/>
                </a:solidFill>
              </a:rPr>
              <a:t>Feel free to fidget and doodle</a:t>
            </a:r>
          </a:p>
          <a:p>
            <a:r>
              <a:rPr lang="en-GB" sz="1200" dirty="0">
                <a:solidFill>
                  <a:schemeClr val="tx1"/>
                </a:solidFill>
              </a:rPr>
              <a:t>Excuse yourself when you need to (sign off and re-sign on)</a:t>
            </a:r>
          </a:p>
          <a:p>
            <a:pPr>
              <a:buFontTx/>
              <a:buChar char="-"/>
            </a:pPr>
            <a:endParaRPr lang="en-GB" sz="1200" dirty="0">
              <a:solidFill>
                <a:schemeClr val="tx1"/>
              </a:solidFill>
            </a:endParaRPr>
          </a:p>
          <a:p>
            <a:pPr marL="0" indent="0">
              <a:buNone/>
            </a:pPr>
            <a:r>
              <a:rPr lang="en-GB" sz="1200" b="1" dirty="0">
                <a:solidFill>
                  <a:schemeClr val="tx1"/>
                </a:solidFill>
              </a:rPr>
              <a:t>Fun</a:t>
            </a:r>
          </a:p>
          <a:p>
            <a:r>
              <a:rPr lang="en-GB" sz="1200" dirty="0">
                <a:solidFill>
                  <a:schemeClr val="tx1"/>
                </a:solidFill>
              </a:rPr>
              <a:t>Have fun</a:t>
            </a:r>
          </a:p>
          <a:p>
            <a:r>
              <a:rPr lang="en-GB" sz="1200" dirty="0">
                <a:solidFill>
                  <a:schemeClr val="tx1"/>
                </a:solidFill>
              </a:rPr>
              <a:t>Lean in with curiosity</a:t>
            </a:r>
          </a:p>
        </p:txBody>
      </p:sp>
      <p:sp>
        <p:nvSpPr>
          <p:cNvPr id="4" name="Slide Number Placeholder 3"/>
          <p:cNvSpPr>
            <a:spLocks noGrp="1"/>
          </p:cNvSpPr>
          <p:nvPr>
            <p:ph type="sldNum" sz="quarter" idx="5"/>
          </p:nvPr>
        </p:nvSpPr>
        <p:spPr/>
        <p:txBody>
          <a:bodyPr/>
          <a:lstStyle/>
          <a:p>
            <a:fld id="{065E61C6-C2E9-8C4B-A7F2-C0544F7348CB}" type="slidenum">
              <a:rPr lang="en-GB"/>
              <a:t>5</a:t>
            </a:fld>
            <a:endParaRPr lang="en-GB"/>
          </a:p>
        </p:txBody>
      </p:sp>
    </p:spTree>
    <p:extLst>
      <p:ext uri="{BB962C8B-B14F-4D97-AF65-F5344CB8AC3E}">
        <p14:creationId xmlns:p14="http://schemas.microsoft.com/office/powerpoint/2010/main" val="29648909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dirty="0">
                <a:effectLst/>
                <a:latin typeface="DM Sans" pitchFamily="2" charset="77"/>
                <a:ea typeface="Calibri" panose="020F0502020204030204" pitchFamily="34" charset="0"/>
                <a:cs typeface="Times New Roman" panose="02020603050405020304" pitchFamily="18" charset="0"/>
              </a:rPr>
              <a:t>Read from the slide and ask the group to reflect on anything that stands out to them.</a:t>
            </a:r>
          </a:p>
          <a:p>
            <a:endParaRPr lang="en-GB" sz="1200" b="1" dirty="0">
              <a:effectLst/>
              <a:latin typeface="DM Sans" pitchFamily="2" charset="77"/>
              <a:cs typeface="Times New Roman" panose="02020603050405020304" pitchFamily="18" charset="0"/>
            </a:endParaRPr>
          </a:p>
          <a:p>
            <a:r>
              <a:rPr lang="en-GB" sz="1200" b="0" i="1" dirty="0">
                <a:effectLst/>
                <a:latin typeface="DM Sans" pitchFamily="2" charset="77"/>
                <a:cs typeface="Times New Roman" panose="02020603050405020304" pitchFamily="18" charset="0"/>
              </a:rPr>
              <a:t>Reference:</a:t>
            </a:r>
          </a:p>
          <a:p>
            <a:r>
              <a:rPr lang="en-US" sz="1200" dirty="0">
                <a:latin typeface="DM Sans" pitchFamily="2" charset="77"/>
              </a:rPr>
              <a:t>LINEEX. Heuristics and Cognitive Biases. https://</a:t>
            </a:r>
            <a:r>
              <a:rPr lang="en-US" sz="1200" dirty="0" err="1">
                <a:latin typeface="DM Sans" pitchFamily="2" charset="77"/>
              </a:rPr>
              <a:t>www.lineex.es</a:t>
            </a:r>
            <a:r>
              <a:rPr lang="en-US" sz="1200" dirty="0">
                <a:latin typeface="DM Sans" pitchFamily="2" charset="77"/>
              </a:rPr>
              <a:t>/</a:t>
            </a:r>
            <a:r>
              <a:rPr lang="en-US" sz="1200" dirty="0" err="1">
                <a:latin typeface="DM Sans" pitchFamily="2" charset="77"/>
              </a:rPr>
              <a:t>en</a:t>
            </a:r>
            <a:r>
              <a:rPr lang="en-US" sz="1200" dirty="0">
                <a:latin typeface="DM Sans" pitchFamily="2" charset="77"/>
              </a:rPr>
              <a:t>/cognitive-biases/</a:t>
            </a:r>
          </a:p>
          <a:p>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59</a:t>
            </a:fld>
            <a:endParaRPr lang="en-GB"/>
          </a:p>
        </p:txBody>
      </p:sp>
    </p:spTree>
    <p:extLst>
      <p:ext uri="{BB962C8B-B14F-4D97-AF65-F5344CB8AC3E}">
        <p14:creationId xmlns:p14="http://schemas.microsoft.com/office/powerpoint/2010/main" val="226672100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effectLst/>
                <a:latin typeface="DM Sans" pitchFamily="2" charset="77"/>
                <a:ea typeface="Calibri" panose="020F0502020204030204" pitchFamily="34" charset="0"/>
                <a:cs typeface="Times New Roman" panose="02020603050405020304" pitchFamily="18" charset="0"/>
              </a:rPr>
              <a:t>Human factors is such a nebulous concept to many people. It can be used as a catchup phrase to mean anything related to how humans interact within their environment in their everyday lives. Here we can see human factors broken down into some key domains, such as cognition, communication, team working, perception and leadership, for example.</a:t>
            </a:r>
            <a:endParaRPr lang="en-GB" sz="1200" dirty="0">
              <a:effectLst/>
              <a:latin typeface="DM Sans" pitchFamily="2" charset="77"/>
            </a:endParaRPr>
          </a:p>
          <a:p>
            <a:endParaRPr lang="en-GB" sz="1200" dirty="0">
              <a:effectLst/>
              <a:latin typeface="DM Sans" pitchFamily="2" charset="77"/>
            </a:endParaRPr>
          </a:p>
          <a:p>
            <a:r>
              <a:rPr lang="en-GB" sz="1200" dirty="0">
                <a:latin typeface="DM Sans" pitchFamily="2" charset="77"/>
              </a:rPr>
              <a:t>This list is not exhaustive…</a:t>
            </a:r>
          </a:p>
          <a:p>
            <a:endParaRPr lang="en-GB" sz="1200" dirty="0">
              <a:latin typeface="DM Sans" pitchFamily="2" charset="77"/>
            </a:endParaRPr>
          </a:p>
          <a:p>
            <a:r>
              <a:rPr lang="en-GB" sz="1200" dirty="0">
                <a:latin typeface="DM Sans" pitchFamily="2" charset="77"/>
              </a:rPr>
              <a:t>Many are non-technical skills.</a:t>
            </a:r>
          </a:p>
          <a:p>
            <a:endParaRPr lang="en-GB" sz="1200" dirty="0">
              <a:latin typeface="DM Sans" pitchFamily="2" charset="77"/>
            </a:endParaRPr>
          </a:p>
          <a:p>
            <a:r>
              <a:rPr lang="en-GB" sz="1200" dirty="0">
                <a:latin typeface="DM Sans" pitchFamily="2" charset="77"/>
              </a:rPr>
              <a:t>But they are the main things we should consider when thinking about bias.</a:t>
            </a:r>
          </a:p>
          <a:p>
            <a:endParaRPr lang="en-GB" sz="1200" dirty="0">
              <a:latin typeface="DM Sans" pitchFamily="2" charset="77"/>
            </a:endParaRPr>
          </a:p>
          <a:p>
            <a:r>
              <a:rPr lang="en-GB" sz="1200" i="1" dirty="0">
                <a:latin typeface="DM Sans" pitchFamily="2" charset="77"/>
              </a:rPr>
              <a:t>Reference</a:t>
            </a:r>
            <a:r>
              <a:rPr lang="en-GB" sz="1200" dirty="0">
                <a:latin typeface="DM Sans" pitchFamily="2" charset="77"/>
              </a:rPr>
              <a:t>: </a:t>
            </a:r>
          </a:p>
          <a:p>
            <a:r>
              <a:rPr lang="en-GB" sz="1200" dirty="0">
                <a:latin typeface="DM Sans" pitchFamily="2" charset="77"/>
              </a:rPr>
              <a:t>Mitchell, P. (ed.) (2013). </a:t>
            </a:r>
            <a:r>
              <a:rPr lang="en-GB" sz="1200" i="1" dirty="0">
                <a:latin typeface="DM Sans" pitchFamily="2" charset="77"/>
              </a:rPr>
              <a:t>Safer Care: Human Factors for Healthcare Course Handbook</a:t>
            </a:r>
            <a:r>
              <a:rPr lang="en-GB" sz="1200" dirty="0">
                <a:latin typeface="DM Sans" pitchFamily="2" charset="77"/>
              </a:rPr>
              <a:t>. Swan &amp; Horn.</a:t>
            </a:r>
          </a:p>
          <a:p>
            <a:endParaRPr lang="en-US"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60</a:t>
            </a:fld>
            <a:endParaRPr lang="en-GB"/>
          </a:p>
        </p:txBody>
      </p:sp>
    </p:spTree>
    <p:extLst>
      <p:ext uri="{BB962C8B-B14F-4D97-AF65-F5344CB8AC3E}">
        <p14:creationId xmlns:p14="http://schemas.microsoft.com/office/powerpoint/2010/main" val="331989177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But don’t worry... lots we have already looked at </a:t>
            </a:r>
          </a:p>
          <a:p>
            <a:endParaRPr lang="en-GB" b="0" dirty="0"/>
          </a:p>
          <a:p>
            <a:r>
              <a:rPr lang="en-GB" b="0" dirty="0"/>
              <a:t>Turqoise  – we will touch on today</a:t>
            </a:r>
          </a:p>
          <a:p>
            <a:endParaRPr lang="en-GB" b="0" dirty="0"/>
          </a:p>
          <a:p>
            <a:r>
              <a:rPr lang="en-GB" b="0" dirty="0"/>
              <a:t>Pink – we have looked at these in previous sessions</a:t>
            </a:r>
          </a:p>
          <a:p>
            <a:pPr lvl="1"/>
            <a:r>
              <a:rPr lang="en-GB" b="0" dirty="0"/>
              <a:t> * Team working and personality types – through facilitation, working styles </a:t>
            </a:r>
          </a:p>
          <a:p>
            <a:pPr lvl="1"/>
            <a:r>
              <a:rPr lang="en-GB" b="0" dirty="0"/>
              <a:t>* Organisational factors and physical environment – through the context and culture </a:t>
            </a:r>
          </a:p>
          <a:p>
            <a:pPr lvl="1"/>
            <a:endParaRPr lang="en-GB" b="0" dirty="0"/>
          </a:p>
          <a:p>
            <a:pPr lvl="1"/>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61</a:t>
            </a:fld>
            <a:endParaRPr lang="en-GB"/>
          </a:p>
        </p:txBody>
      </p:sp>
    </p:spTree>
    <p:extLst>
      <p:ext uri="{BB962C8B-B14F-4D97-AF65-F5344CB8AC3E}">
        <p14:creationId xmlns:p14="http://schemas.microsoft.com/office/powerpoint/2010/main" val="6478227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endParaRPr lang="en-GB" b="1" dirty="0"/>
          </a:p>
          <a:p>
            <a:pPr marL="0" indent="0">
              <a:buFont typeface="Arial" panose="020B0604020202020204" pitchFamily="34" charset="0"/>
              <a:buNone/>
            </a:pPr>
            <a:r>
              <a:rPr lang="en-GB" dirty="0"/>
              <a:t>Let’s look at another</a:t>
            </a:r>
            <a:r>
              <a:rPr lang="en-GB" baseline="0" dirty="0"/>
              <a:t> example of what we’ve been talking about in a more real-world situation.</a:t>
            </a:r>
            <a:endParaRPr lang="en-GB" dirty="0"/>
          </a:p>
          <a:p>
            <a:pPr marL="167970" indent="-167970">
              <a:buFont typeface="Arial" panose="020B0604020202020204" pitchFamily="34" charset="0"/>
              <a:buChar char="•"/>
            </a:pPr>
            <a:endParaRPr lang="en-GB" dirty="0"/>
          </a:p>
          <a:p>
            <a:pPr marL="167970" indent="-167970">
              <a:buFont typeface="Arial" panose="020B0604020202020204" pitchFamily="34" charset="0"/>
              <a:buChar char="•"/>
            </a:pPr>
            <a:r>
              <a:rPr lang="en-GB" dirty="0"/>
              <a:t>Research in Israel looking at the decisions judges make about granting prisoners parole. </a:t>
            </a:r>
          </a:p>
          <a:p>
            <a:pPr marL="167970" indent="-167970">
              <a:buFont typeface="Arial" panose="020B0604020202020204" pitchFamily="34" charset="0"/>
              <a:buChar char="•"/>
            </a:pPr>
            <a:r>
              <a:rPr lang="en-GB" dirty="0"/>
              <a:t>The graph shows the likelihood through the day of a judge granting parole, with a clear pattern of high likelihood diminishing to almost zero likelihood, then jumping up again. and repeating. </a:t>
            </a:r>
          </a:p>
          <a:p>
            <a:pPr marL="167970" indent="-167970">
              <a:buFont typeface="Arial" panose="020B0604020202020204" pitchFamily="34" charset="0"/>
              <a:buChar char="•"/>
            </a:pPr>
            <a:r>
              <a:rPr lang="en-GB" b="1" dirty="0"/>
              <a:t>What did the researchers find that explained this? (ask) </a:t>
            </a:r>
            <a:r>
              <a:rPr lang="en-GB" dirty="0"/>
              <a:t>Prisoners are much less likely to be granted parole if their hearing is before lunchtime or a snack break. </a:t>
            </a:r>
          </a:p>
          <a:p>
            <a:pPr marL="167970" indent="-167970">
              <a:buFont typeface="Arial" panose="020B0604020202020204" pitchFamily="34" charset="0"/>
              <a:buChar char="•"/>
            </a:pPr>
            <a:endParaRPr lang="en-GB" dirty="0"/>
          </a:p>
          <a:p>
            <a:pPr marL="167970" indent="-167970">
              <a:buFont typeface="Arial" panose="020B0604020202020204" pitchFamily="34" charset="0"/>
              <a:buChar char="•"/>
            </a:pPr>
            <a:r>
              <a:rPr lang="en-GB" dirty="0"/>
              <a:t>Decision-making over time and without the replenished energy, judges are more likely to revert to the default option of not granting parole.</a:t>
            </a:r>
          </a:p>
          <a:p>
            <a:pPr marL="167970" indent="-167970">
              <a:buFont typeface="Arial" panose="020B0604020202020204" pitchFamily="34" charset="0"/>
              <a:buChar char="•"/>
            </a:pPr>
            <a:endParaRPr lang="en-GB" dirty="0"/>
          </a:p>
          <a:p>
            <a:pPr marL="167970" marR="0" lvl="0" indent="-16797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This example focuses on fatigue and stress, and decision making. Often we see many human factors present at once.</a:t>
            </a:r>
            <a:endParaRPr lang="en-GB" dirty="0"/>
          </a:p>
          <a:p>
            <a:pPr marL="167970" indent="-167970">
              <a:buFont typeface="Arial" panose="020B0604020202020204" pitchFamily="34" charset="0"/>
              <a:buChar char="•"/>
            </a:pPr>
            <a:endParaRPr lang="en-GB" dirty="0"/>
          </a:p>
          <a:p>
            <a:r>
              <a:rPr lang="en-GB" dirty="0"/>
              <a:t>Note: this is a high quality study. It was published in the journal </a:t>
            </a:r>
            <a:r>
              <a:rPr lang="en-GB" i="1" dirty="0"/>
              <a:t>Science</a:t>
            </a:r>
            <a:r>
              <a:rPr lang="en-GB" dirty="0"/>
              <a:t> and edited by Professor Daniel Kahneman, who won the Nobel prize. </a:t>
            </a:r>
          </a:p>
          <a:p>
            <a:endParaRPr lang="en-GB" dirty="0"/>
          </a:p>
          <a:p>
            <a:r>
              <a:rPr lang="en-GB" i="1" dirty="0"/>
              <a:t>Reference:</a:t>
            </a:r>
            <a:endParaRPr lang="en-GB" dirty="0"/>
          </a:p>
          <a:p>
            <a:r>
              <a:rPr lang="en-GB" b="0" i="0" u="none" strike="noStrike" dirty="0" err="1">
                <a:solidFill>
                  <a:srgbClr val="222222"/>
                </a:solidFill>
                <a:effectLst/>
                <a:latin typeface="Arial" panose="020B0604020202020204" pitchFamily="34" charset="0"/>
              </a:rPr>
              <a:t>Danzinger</a:t>
            </a:r>
            <a:r>
              <a:rPr lang="en-GB" b="0" i="0" u="none" strike="noStrike" dirty="0">
                <a:solidFill>
                  <a:srgbClr val="222222"/>
                </a:solidFill>
                <a:effectLst/>
                <a:latin typeface="Arial" panose="020B0604020202020204" pitchFamily="34" charset="0"/>
              </a:rPr>
              <a:t>, S., </a:t>
            </a:r>
            <a:r>
              <a:rPr lang="en-GB" b="0" i="0" u="none" strike="noStrike" dirty="0" err="1">
                <a:solidFill>
                  <a:srgbClr val="222222"/>
                </a:solidFill>
                <a:effectLst/>
                <a:latin typeface="Arial" panose="020B0604020202020204" pitchFamily="34" charset="0"/>
              </a:rPr>
              <a:t>Levav</a:t>
            </a:r>
            <a:r>
              <a:rPr lang="en-GB" b="0" i="0" u="none" strike="noStrike" dirty="0">
                <a:solidFill>
                  <a:srgbClr val="222222"/>
                </a:solidFill>
                <a:effectLst/>
                <a:latin typeface="Arial" panose="020B0604020202020204" pitchFamily="34" charset="0"/>
              </a:rPr>
              <a:t>, J., </a:t>
            </a:r>
            <a:r>
              <a:rPr lang="en-GB" b="0" i="0" u="none" strike="noStrike" dirty="0" err="1">
                <a:solidFill>
                  <a:srgbClr val="222222"/>
                </a:solidFill>
                <a:effectLst/>
                <a:latin typeface="Arial" panose="020B0604020202020204" pitchFamily="34" charset="0"/>
              </a:rPr>
              <a:t>Avnaim-Pesso</a:t>
            </a:r>
            <a:r>
              <a:rPr lang="en-GB" b="0" i="0" u="none" strike="noStrike" dirty="0">
                <a:solidFill>
                  <a:srgbClr val="222222"/>
                </a:solidFill>
                <a:effectLst/>
                <a:latin typeface="Arial" panose="020B0604020202020204" pitchFamily="34" charset="0"/>
              </a:rPr>
              <a:t>, L. (2011). Extraneous factors in judicial decisions. PNAS. https://</a:t>
            </a:r>
            <a:r>
              <a:rPr lang="en-GB" b="0" i="0" u="none" strike="noStrike" dirty="0" err="1">
                <a:solidFill>
                  <a:srgbClr val="222222"/>
                </a:solidFill>
                <a:effectLst/>
                <a:latin typeface="Arial" panose="020B0604020202020204" pitchFamily="34" charset="0"/>
              </a:rPr>
              <a:t>www.pnas.org</a:t>
            </a:r>
            <a:r>
              <a:rPr lang="en-GB" b="0" i="0" u="none" strike="noStrike" dirty="0">
                <a:solidFill>
                  <a:srgbClr val="222222"/>
                </a:solidFill>
                <a:effectLst/>
                <a:latin typeface="Arial" panose="020B0604020202020204" pitchFamily="34" charset="0"/>
              </a:rPr>
              <a:t>/</a:t>
            </a:r>
            <a:r>
              <a:rPr lang="en-GB" b="0" i="0" u="none" strike="noStrike" dirty="0" err="1">
                <a:solidFill>
                  <a:srgbClr val="222222"/>
                </a:solidFill>
                <a:effectLst/>
                <a:latin typeface="Arial" panose="020B0604020202020204" pitchFamily="34" charset="0"/>
              </a:rPr>
              <a:t>doi</a:t>
            </a:r>
            <a:r>
              <a:rPr lang="en-GB" b="0" i="0" u="none" strike="noStrike" dirty="0">
                <a:solidFill>
                  <a:srgbClr val="222222"/>
                </a:solidFill>
                <a:effectLst/>
                <a:latin typeface="Arial" panose="020B0604020202020204" pitchFamily="34" charset="0"/>
              </a:rPr>
              <a:t>/</a:t>
            </a:r>
            <a:r>
              <a:rPr lang="en-GB" b="0" i="0" u="none" strike="noStrike" dirty="0" err="1">
                <a:solidFill>
                  <a:srgbClr val="222222"/>
                </a:solidFill>
                <a:effectLst/>
                <a:latin typeface="Arial" panose="020B0604020202020204" pitchFamily="34" charset="0"/>
              </a:rPr>
              <a:t>epdf</a:t>
            </a:r>
            <a:r>
              <a:rPr lang="en-GB" b="0" i="0" u="none" strike="noStrike" dirty="0">
                <a:solidFill>
                  <a:srgbClr val="222222"/>
                </a:solidFill>
                <a:effectLst/>
                <a:latin typeface="Arial" panose="020B0604020202020204" pitchFamily="34" charset="0"/>
              </a:rPr>
              <a:t>/10.1073/pnas.1018033108</a:t>
            </a:r>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62</a:t>
            </a:fld>
            <a:endParaRPr lang="en-GB"/>
          </a:p>
        </p:txBody>
      </p:sp>
    </p:spTree>
    <p:extLst>
      <p:ext uri="{BB962C8B-B14F-4D97-AF65-F5344CB8AC3E}">
        <p14:creationId xmlns:p14="http://schemas.microsoft.com/office/powerpoint/2010/main" val="370311378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DM Sans" pitchFamily="2" charset="77"/>
                <a:ea typeface="+mn-ea"/>
                <a:cs typeface="+mn-cs"/>
              </a:rPr>
              <a:t>We need to better understand why things fail, particularly looking at the human aspect and human error.</a:t>
            </a:r>
            <a:endParaRPr lang="en-GB" sz="1200" b="0" dirty="0">
              <a:effectLst/>
              <a:latin typeface="DM Sans" pitchFamily="2" charset="77"/>
            </a:endParaRPr>
          </a:p>
          <a:p>
            <a:pPr rtl="0"/>
            <a:br>
              <a:rPr lang="en-GB" sz="1200" b="0" dirty="0">
                <a:effectLst/>
                <a:latin typeface="DM Sans" pitchFamily="2" charset="77"/>
              </a:rPr>
            </a:br>
            <a:r>
              <a:rPr lang="en-GB" sz="1200" b="0" i="0" u="none" strike="noStrike" kern="1200" dirty="0">
                <a:solidFill>
                  <a:schemeClr val="tx1"/>
                </a:solidFill>
                <a:effectLst/>
                <a:latin typeface="DM Sans" pitchFamily="2" charset="77"/>
                <a:ea typeface="+mn-ea"/>
                <a:cs typeface="+mn-cs"/>
              </a:rPr>
              <a:t>Trevor </a:t>
            </a:r>
            <a:r>
              <a:rPr lang="en-GB" sz="1200" b="0" i="0" u="none" strike="noStrike" kern="1200" dirty="0" err="1">
                <a:solidFill>
                  <a:schemeClr val="tx1"/>
                </a:solidFill>
                <a:effectLst/>
                <a:latin typeface="DM Sans" pitchFamily="2" charset="77"/>
                <a:ea typeface="+mn-ea"/>
                <a:cs typeface="+mn-cs"/>
              </a:rPr>
              <a:t>Kletz</a:t>
            </a:r>
            <a:r>
              <a:rPr lang="en-GB" sz="1200" b="0" i="0" u="none" strike="noStrike" kern="1200" dirty="0">
                <a:solidFill>
                  <a:schemeClr val="tx1"/>
                </a:solidFill>
                <a:effectLst/>
                <a:latin typeface="DM Sans" pitchFamily="2" charset="77"/>
                <a:ea typeface="+mn-ea"/>
                <a:cs typeface="+mn-cs"/>
              </a:rPr>
              <a:t> said </a:t>
            </a:r>
            <a:r>
              <a:rPr lang="en-GB" sz="1200" b="1" i="0" u="none" strike="noStrike" kern="1200" dirty="0">
                <a:solidFill>
                  <a:schemeClr val="tx1"/>
                </a:solidFill>
                <a:effectLst/>
                <a:latin typeface="DM Sans" pitchFamily="2" charset="77"/>
                <a:ea typeface="+mn-ea"/>
                <a:cs typeface="+mn-cs"/>
              </a:rPr>
              <a:t>yes accidents are caused by humans</a:t>
            </a:r>
            <a:r>
              <a:rPr lang="en-GB" sz="1200" b="0" i="0" u="none" strike="noStrike" kern="1200" dirty="0">
                <a:solidFill>
                  <a:schemeClr val="tx1"/>
                </a:solidFill>
                <a:effectLst/>
                <a:latin typeface="DM Sans" pitchFamily="2" charset="77"/>
                <a:ea typeface="+mn-ea"/>
                <a:cs typeface="+mn-cs"/>
              </a:rPr>
              <a:t>, but blaming them doesn’t help move us forward or eliminate future accidents.</a:t>
            </a:r>
            <a:endParaRPr lang="en-GB" sz="1200" b="0" dirty="0">
              <a:effectLst/>
              <a:latin typeface="DM Sans" pitchFamily="2" charset="77"/>
            </a:endParaRPr>
          </a:p>
          <a:p>
            <a:pPr rtl="0"/>
            <a:r>
              <a:rPr lang="en-GB" sz="1200" b="0" i="0" u="none" strike="noStrike" kern="1200" dirty="0">
                <a:solidFill>
                  <a:schemeClr val="tx1"/>
                </a:solidFill>
                <a:effectLst/>
                <a:latin typeface="DM Sans" pitchFamily="2" charset="77"/>
                <a:ea typeface="+mn-ea"/>
                <a:cs typeface="+mn-cs"/>
              </a:rPr>
              <a:t>Similarly, blaming humans for failure of QI doesn’t get us anywhere. Understanding </a:t>
            </a:r>
            <a:r>
              <a:rPr lang="en-GB" sz="1200" b="0" i="1" u="none" strike="noStrike" kern="1200" dirty="0">
                <a:solidFill>
                  <a:schemeClr val="tx1"/>
                </a:solidFill>
                <a:effectLst/>
                <a:latin typeface="DM Sans" pitchFamily="2" charset="77"/>
                <a:ea typeface="+mn-ea"/>
                <a:cs typeface="+mn-cs"/>
              </a:rPr>
              <a:t>why</a:t>
            </a:r>
            <a:r>
              <a:rPr lang="en-GB" sz="1200" b="0" i="0" u="none" strike="noStrike" kern="1200" dirty="0">
                <a:solidFill>
                  <a:schemeClr val="tx1"/>
                </a:solidFill>
                <a:effectLst/>
                <a:latin typeface="DM Sans" pitchFamily="2" charset="77"/>
                <a:ea typeface="+mn-ea"/>
                <a:cs typeface="+mn-cs"/>
              </a:rPr>
              <a:t> helps us for next time.</a:t>
            </a:r>
            <a:endParaRPr lang="en-GB" sz="1200" b="0" dirty="0">
              <a:effectLst/>
              <a:latin typeface="DM Sans" pitchFamily="2" charset="77"/>
            </a:endParaRPr>
          </a:p>
          <a:p>
            <a:br>
              <a:rPr lang="en-GB" sz="1200" dirty="0">
                <a:latin typeface="DM Sans" pitchFamily="2" charset="77"/>
              </a:rPr>
            </a:br>
            <a:endParaRPr lang="en-GB" sz="1200"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63</a:t>
            </a:fld>
            <a:endParaRPr lang="en-GB"/>
          </a:p>
        </p:txBody>
      </p:sp>
    </p:spTree>
    <p:extLst>
      <p:ext uri="{BB962C8B-B14F-4D97-AF65-F5344CB8AC3E}">
        <p14:creationId xmlns:p14="http://schemas.microsoft.com/office/powerpoint/2010/main" val="7347050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200" dirty="0">
                <a:solidFill>
                  <a:schemeClr val="tx1"/>
                </a:solidFill>
                <a:latin typeface="DM Sans" pitchFamily="2" charset="77"/>
                <a:hlinkClick r:id="rId3">
                  <a:extLst>
                    <a:ext uri="{A12FA001-AC4F-418D-AE19-62706E023703}">
                      <ahyp:hlinkClr xmlns:ahyp="http://schemas.microsoft.com/office/drawing/2018/hyperlinkcolor" val="tx"/>
                    </a:ext>
                  </a:extLst>
                </a:hlinkClick>
              </a:rPr>
              <a:t>https://www.youtube.com/watch?v=cLbui_sh3KU</a:t>
            </a:r>
            <a:r>
              <a:rPr lang="en-GB" sz="1200" dirty="0">
                <a:solidFill>
                  <a:schemeClr val="tx1"/>
                </a:solidFill>
                <a:latin typeface="DM Sans" pitchFamily="2" charset="77"/>
              </a:rPr>
              <a:t> </a:t>
            </a:r>
          </a:p>
          <a:p>
            <a:pPr marL="158750" indent="0" rtl="0">
              <a:buNone/>
            </a:pPr>
            <a:endParaRPr lang="en-GB" sz="1200" b="0" i="0" u="none" strike="noStrike" kern="1200" dirty="0">
              <a:solidFill>
                <a:schemeClr val="tx1"/>
              </a:solidFill>
              <a:effectLst/>
              <a:latin typeface="DM Sans" pitchFamily="2" charset="77"/>
              <a:ea typeface="+mn-ea"/>
              <a:cs typeface="+mn-cs"/>
            </a:endParaRPr>
          </a:p>
          <a:p>
            <a:pPr rtl="0"/>
            <a:r>
              <a:rPr lang="en-GB" sz="1200" b="0" i="0" u="none" strike="noStrike" kern="1200" dirty="0">
                <a:solidFill>
                  <a:schemeClr val="tx1"/>
                </a:solidFill>
                <a:effectLst/>
                <a:latin typeface="DM Sans" pitchFamily="2" charset="77"/>
                <a:ea typeface="+mn-ea"/>
                <a:cs typeface="+mn-cs"/>
              </a:rPr>
              <a:t>A simple and helpful model we use in healthcare to understand human error is known as the SRK Framework. </a:t>
            </a:r>
            <a:r>
              <a:rPr lang="en-GB" sz="1200" b="1" i="0" u="none" strike="noStrike" kern="1200" dirty="0">
                <a:solidFill>
                  <a:schemeClr val="tx1"/>
                </a:solidFill>
                <a:effectLst/>
                <a:latin typeface="DM Sans" pitchFamily="2" charset="77"/>
                <a:ea typeface="+mn-ea"/>
                <a:cs typeface="+mn-cs"/>
              </a:rPr>
              <a:t>SRK stands for skill, rules and knowledge. </a:t>
            </a:r>
            <a:endParaRPr lang="en-GB" sz="1200" b="1" dirty="0">
              <a:solidFill>
                <a:schemeClr val="tx1"/>
              </a:solidFill>
              <a:effectLst/>
              <a:latin typeface="DM Sans" pitchFamily="2" charset="77"/>
            </a:endParaRPr>
          </a:p>
          <a:p>
            <a:pPr rtl="0"/>
            <a:br>
              <a:rPr lang="en-GB" sz="1200" b="0" dirty="0">
                <a:solidFill>
                  <a:schemeClr val="tx1"/>
                </a:solidFill>
                <a:effectLst/>
                <a:latin typeface="DM Sans" pitchFamily="2" charset="77"/>
              </a:rPr>
            </a:br>
            <a:r>
              <a:rPr lang="en-GB" sz="1200" b="0" i="0" u="none" strike="noStrike" kern="1200" dirty="0">
                <a:solidFill>
                  <a:schemeClr val="tx1"/>
                </a:solidFill>
                <a:effectLst/>
                <a:latin typeface="DM Sans" pitchFamily="2" charset="77"/>
                <a:ea typeface="+mn-ea"/>
                <a:cs typeface="+mn-cs"/>
              </a:rPr>
              <a:t>SRK provides a useful framework for identifying the </a:t>
            </a:r>
            <a:r>
              <a:rPr lang="en-GB" sz="1200" b="1" i="1" u="none" strike="noStrike" kern="1200" dirty="0">
                <a:solidFill>
                  <a:schemeClr val="tx1"/>
                </a:solidFill>
                <a:effectLst/>
                <a:latin typeface="DM Sans" pitchFamily="2" charset="77"/>
                <a:ea typeface="+mn-ea"/>
                <a:cs typeface="+mn-cs"/>
              </a:rPr>
              <a:t>types</a:t>
            </a:r>
            <a:r>
              <a:rPr lang="en-GB" sz="1200" b="0" i="0" u="none" strike="noStrike" kern="1200" dirty="0">
                <a:solidFill>
                  <a:schemeClr val="tx1"/>
                </a:solidFill>
                <a:effectLst/>
                <a:latin typeface="DM Sans" pitchFamily="2" charset="77"/>
                <a:ea typeface="+mn-ea"/>
                <a:cs typeface="+mn-cs"/>
              </a:rPr>
              <a:t> of error likely to occur in different situations and settings. </a:t>
            </a:r>
            <a:endParaRPr lang="en-GB" sz="1200" b="0" dirty="0">
              <a:solidFill>
                <a:schemeClr val="tx1"/>
              </a:solidFill>
              <a:effectLst/>
              <a:latin typeface="DM Sans" pitchFamily="2" charset="77"/>
            </a:endParaRPr>
          </a:p>
          <a:p>
            <a:pPr rtl="0"/>
            <a:br>
              <a:rPr lang="en-GB" sz="1200" b="0" dirty="0">
                <a:solidFill>
                  <a:schemeClr val="tx1"/>
                </a:solidFill>
                <a:effectLst/>
                <a:latin typeface="DM Sans" pitchFamily="2" charset="77"/>
              </a:rPr>
            </a:br>
            <a:r>
              <a:rPr lang="en-GB" sz="1200" b="0" i="0" u="none" strike="noStrike" kern="1200" dirty="0">
                <a:solidFill>
                  <a:schemeClr val="tx1"/>
                </a:solidFill>
                <a:effectLst/>
                <a:latin typeface="DM Sans" pitchFamily="2" charset="77"/>
                <a:ea typeface="+mn-ea"/>
                <a:cs typeface="+mn-cs"/>
              </a:rPr>
              <a:t>We use SRK in QI when we are designing changes linked to human error. We need to be sure the solutions are designed for the problem at hand. </a:t>
            </a:r>
          </a:p>
          <a:p>
            <a:pPr rtl="0"/>
            <a:endParaRPr lang="en-GB" sz="1200" b="0" i="0" u="none" strike="noStrike" kern="1200" dirty="0">
              <a:solidFill>
                <a:schemeClr val="tx1"/>
              </a:solidFill>
              <a:effectLst/>
              <a:latin typeface="DM Sans" pitchFamily="2" charset="77"/>
              <a:ea typeface="+mn-ea"/>
              <a:cs typeface="+mn-cs"/>
            </a:endParaRPr>
          </a:p>
          <a:p>
            <a:pPr rtl="0"/>
            <a:r>
              <a:rPr lang="en-GB" sz="1200" b="0" i="0" u="none" strike="noStrike" kern="1200" dirty="0">
                <a:solidFill>
                  <a:schemeClr val="tx1"/>
                </a:solidFill>
                <a:effectLst/>
                <a:latin typeface="DM Sans" pitchFamily="2" charset="77"/>
                <a:ea typeface="+mn-ea"/>
                <a:cs typeface="+mn-cs"/>
              </a:rPr>
              <a:t>As it says in the video – are we trying to find a solution to the wrong problem?</a:t>
            </a:r>
            <a:endParaRPr lang="en-GB" sz="1200" b="0" dirty="0">
              <a:solidFill>
                <a:schemeClr val="tx1"/>
              </a:solidFill>
              <a:effectLst/>
              <a:latin typeface="DM Sans" pitchFamily="2" charset="77"/>
            </a:endParaRPr>
          </a:p>
          <a:p>
            <a:endParaRPr lang="en-GB" sz="1200" i="1" dirty="0">
              <a:solidFill>
                <a:schemeClr val="tx1"/>
              </a:solidFill>
              <a:latin typeface="DM Sans" pitchFamily="2" charset="77"/>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i="1" dirty="0">
                <a:solidFill>
                  <a:schemeClr val="tx1"/>
                </a:solidFill>
                <a:effectLst/>
                <a:latin typeface="DM Sans" pitchFamily="2" charset="77"/>
                <a:ea typeface="Calibri" panose="020F0502020204030204" pitchFamily="34" charset="0"/>
                <a:cs typeface="Times New Roman" panose="02020603050405020304" pitchFamily="18" charset="0"/>
              </a:rPr>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Institute for Healthcare Improvement (2018). The SRK Framework (video). https://</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www.youtube.com</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watch?v</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=cLbui_sh3KU</a:t>
            </a:r>
          </a:p>
          <a:p>
            <a:br>
              <a:rPr lang="en-GB" sz="1200" dirty="0">
                <a:solidFill>
                  <a:schemeClr val="tx1"/>
                </a:solidFill>
                <a:latin typeface="DM Sans" pitchFamily="2" charset="77"/>
              </a:rPr>
            </a:br>
            <a:endParaRPr lang="en-GB" sz="1200"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64</a:t>
            </a:fld>
            <a:endParaRPr lang="en-GB"/>
          </a:p>
        </p:txBody>
      </p:sp>
    </p:spTree>
    <p:extLst>
      <p:ext uri="{BB962C8B-B14F-4D97-AF65-F5344CB8AC3E}">
        <p14:creationId xmlns:p14="http://schemas.microsoft.com/office/powerpoint/2010/main" val="37769640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sz="1200" b="0" i="0" u="none" strike="noStrike" kern="1200" dirty="0">
                <a:solidFill>
                  <a:schemeClr val="tx1"/>
                </a:solidFill>
                <a:effectLst/>
                <a:latin typeface="DM Sans" pitchFamily="2" charset="77"/>
                <a:ea typeface="+mn-ea"/>
                <a:cs typeface="+mn-cs"/>
              </a:rPr>
              <a:t>The image here outlines the SRK framework. There are two main types of unsafe acts - </a:t>
            </a:r>
            <a:r>
              <a:rPr lang="en-GB" sz="1200" b="1" i="0" u="none" strike="noStrike" kern="1200" dirty="0">
                <a:solidFill>
                  <a:schemeClr val="tx1"/>
                </a:solidFill>
                <a:effectLst/>
                <a:latin typeface="DM Sans" pitchFamily="2" charset="77"/>
                <a:ea typeface="+mn-ea"/>
                <a:cs typeface="+mn-cs"/>
              </a:rPr>
              <a:t>violations</a:t>
            </a:r>
            <a:r>
              <a:rPr lang="en-GB" sz="1200" b="0" i="0" u="none" strike="noStrike" kern="1200" dirty="0">
                <a:solidFill>
                  <a:schemeClr val="tx1"/>
                </a:solidFill>
                <a:effectLst/>
                <a:latin typeface="DM Sans" pitchFamily="2" charset="77"/>
                <a:ea typeface="+mn-ea"/>
                <a:cs typeface="+mn-cs"/>
              </a:rPr>
              <a:t> (they intended to do it and knew it would be bad) </a:t>
            </a:r>
            <a:r>
              <a:rPr lang="en-GB" sz="1200" b="1" i="0" u="none" strike="noStrike" kern="1200" dirty="0">
                <a:solidFill>
                  <a:schemeClr val="tx1"/>
                </a:solidFill>
                <a:effectLst/>
                <a:latin typeface="DM Sans" pitchFamily="2" charset="77"/>
                <a:ea typeface="+mn-ea"/>
                <a:cs typeface="+mn-cs"/>
              </a:rPr>
              <a:t>and error </a:t>
            </a:r>
            <a:r>
              <a:rPr lang="en-GB" sz="1200" b="0" i="0" u="none" strike="noStrike" kern="1200" dirty="0">
                <a:solidFill>
                  <a:schemeClr val="tx1"/>
                </a:solidFill>
                <a:effectLst/>
                <a:latin typeface="DM Sans" pitchFamily="2" charset="77"/>
                <a:ea typeface="+mn-ea"/>
                <a:cs typeface="+mn-cs"/>
              </a:rPr>
              <a:t>(didn’t intend to do it, or if they did, that it was the right course of action to take).</a:t>
            </a:r>
          </a:p>
          <a:p>
            <a:pPr rtl="0"/>
            <a:br>
              <a:rPr lang="en-GB" b="0" dirty="0">
                <a:effectLst/>
                <a:latin typeface="DM Sans" pitchFamily="2" charset="77"/>
              </a:rPr>
            </a:br>
            <a:r>
              <a:rPr lang="en-GB" sz="1200" b="0" i="0" u="none" strike="noStrike" kern="1200" dirty="0">
                <a:solidFill>
                  <a:schemeClr val="tx1"/>
                </a:solidFill>
                <a:effectLst/>
                <a:latin typeface="DM Sans" pitchFamily="2" charset="77"/>
                <a:ea typeface="+mn-ea"/>
                <a:cs typeface="+mn-cs"/>
              </a:rPr>
              <a:t>We are focusing on errors. </a:t>
            </a:r>
            <a:endParaRPr lang="en-GB" b="0" dirty="0">
              <a:effectLst/>
              <a:latin typeface="DM Sans" pitchFamily="2" charset="77"/>
            </a:endParaRPr>
          </a:p>
          <a:p>
            <a:pPr rtl="0"/>
            <a:r>
              <a:rPr lang="en-GB" sz="1200" b="1" i="0" u="none" strike="noStrike" kern="1200" dirty="0">
                <a:solidFill>
                  <a:schemeClr val="tx1"/>
                </a:solidFill>
                <a:effectLst/>
                <a:latin typeface="DM Sans" pitchFamily="2" charset="77"/>
                <a:ea typeface="+mn-ea"/>
                <a:cs typeface="+mn-cs"/>
              </a:rPr>
              <a:t>Skill-based errors </a:t>
            </a:r>
            <a:r>
              <a:rPr lang="en-GB" sz="1200" b="0" i="0" u="none" strike="noStrike" kern="1200" dirty="0">
                <a:solidFill>
                  <a:schemeClr val="tx1"/>
                </a:solidFill>
                <a:effectLst/>
                <a:latin typeface="DM Sans" pitchFamily="2" charset="77"/>
                <a:ea typeface="+mn-ea"/>
                <a:cs typeface="+mn-cs"/>
              </a:rPr>
              <a:t>tend to occur during highly routine activities, when attention is diverted from a task, either by thoughts or external factors. Generally when these errors occur, the individual has the right knowledge, skills, and experience to do the task properly. The task has probably been performed correctly many times before. Even the most skilled and experienced people are susceptible to this type of error. As tasks become more routine and less novel, they can be performed with less conscious attention – the more familiar a task, the easier it is for the mind to wander.</a:t>
            </a:r>
            <a:endParaRPr lang="en-GB" b="0" dirty="0">
              <a:effectLst/>
              <a:latin typeface="DM Sans" pitchFamily="2" charset="77"/>
            </a:endParaRPr>
          </a:p>
          <a:p>
            <a:pPr rtl="0"/>
            <a:endParaRPr lang="en-GB" sz="1200" b="0" i="0" u="none" strike="noStrike" kern="1200" dirty="0">
              <a:solidFill>
                <a:schemeClr val="tx1"/>
              </a:solidFill>
              <a:effectLst/>
              <a:latin typeface="DM Sans" pitchFamily="2" charset="77"/>
              <a:ea typeface="+mn-ea"/>
              <a:cs typeface="+mn-cs"/>
            </a:endParaRPr>
          </a:p>
          <a:p>
            <a:pPr rtl="0"/>
            <a:r>
              <a:rPr lang="en-GB" sz="1200" b="0" i="0" u="none" strike="noStrike" kern="1200" dirty="0">
                <a:solidFill>
                  <a:schemeClr val="tx1"/>
                </a:solidFill>
                <a:effectLst/>
                <a:latin typeface="DM Sans" pitchFamily="2" charset="77"/>
                <a:ea typeface="+mn-ea"/>
                <a:cs typeface="+mn-cs"/>
              </a:rPr>
              <a:t>When the action is completed, but not fully or incorrectly, then it is called a </a:t>
            </a:r>
            <a:r>
              <a:rPr lang="en-GB" sz="1200" b="1" i="0" u="none" strike="noStrike" kern="1200" dirty="0">
                <a:solidFill>
                  <a:schemeClr val="tx1"/>
                </a:solidFill>
                <a:effectLst/>
                <a:latin typeface="DM Sans" pitchFamily="2" charset="77"/>
                <a:ea typeface="+mn-ea"/>
                <a:cs typeface="+mn-cs"/>
              </a:rPr>
              <a:t>slip</a:t>
            </a:r>
            <a:r>
              <a:rPr lang="en-GB" sz="1200" b="0" i="0" u="none" strike="noStrike" kern="1200" dirty="0">
                <a:solidFill>
                  <a:schemeClr val="tx1"/>
                </a:solidFill>
                <a:effectLst/>
                <a:latin typeface="DM Sans" pitchFamily="2" charset="77"/>
                <a:ea typeface="+mn-ea"/>
                <a:cs typeface="+mn-cs"/>
              </a:rPr>
              <a:t>. This is an attention failure (too focused on something).</a:t>
            </a:r>
            <a:endParaRPr lang="en-GB" b="0" dirty="0">
              <a:effectLst/>
              <a:latin typeface="DM Sans" pitchFamily="2" charset="77"/>
            </a:endParaRPr>
          </a:p>
          <a:p>
            <a:pPr rtl="0"/>
            <a:r>
              <a:rPr lang="en-GB" sz="1200" b="0" i="0" u="none" strike="noStrike" kern="1200" dirty="0">
                <a:solidFill>
                  <a:schemeClr val="tx1"/>
                </a:solidFill>
                <a:effectLst/>
                <a:latin typeface="DM Sans" pitchFamily="2" charset="77"/>
                <a:ea typeface="+mn-ea"/>
                <a:cs typeface="+mn-cs"/>
              </a:rPr>
              <a:t>When the action is not completed, then this is a </a:t>
            </a:r>
            <a:r>
              <a:rPr lang="en-GB" sz="1200" b="1" i="0" u="none" strike="noStrike" kern="1200" dirty="0">
                <a:solidFill>
                  <a:schemeClr val="tx1"/>
                </a:solidFill>
                <a:effectLst/>
                <a:latin typeface="DM Sans" pitchFamily="2" charset="77"/>
                <a:ea typeface="+mn-ea"/>
                <a:cs typeface="+mn-cs"/>
              </a:rPr>
              <a:t>lapse</a:t>
            </a:r>
            <a:r>
              <a:rPr lang="en-GB" sz="1200" b="0" i="0" u="none" strike="noStrike" kern="1200" dirty="0">
                <a:solidFill>
                  <a:schemeClr val="tx1"/>
                </a:solidFill>
                <a:effectLst/>
                <a:latin typeface="DM Sans" pitchFamily="2" charset="77"/>
                <a:ea typeface="+mn-ea"/>
                <a:cs typeface="+mn-cs"/>
              </a:rPr>
              <a:t>. This is a memory failure (just forgot to do it).</a:t>
            </a:r>
            <a:br>
              <a:rPr lang="en-GB" b="0" dirty="0">
                <a:effectLst/>
                <a:latin typeface="DM Sans" pitchFamily="2" charset="77"/>
              </a:rPr>
            </a:br>
            <a:br>
              <a:rPr lang="en-GB" b="0" dirty="0">
                <a:effectLst/>
                <a:latin typeface="DM Sans" pitchFamily="2" charset="77"/>
              </a:rPr>
            </a:br>
            <a:r>
              <a:rPr lang="en-GB" sz="1200" b="0" i="0" u="none" strike="noStrike" kern="1200" dirty="0">
                <a:solidFill>
                  <a:schemeClr val="tx1"/>
                </a:solidFill>
                <a:effectLst/>
                <a:latin typeface="DM Sans" pitchFamily="2" charset="77"/>
                <a:ea typeface="+mn-ea"/>
                <a:cs typeface="+mn-cs"/>
              </a:rPr>
              <a:t>Moving to the final error - these are known as </a:t>
            </a:r>
            <a:r>
              <a:rPr lang="en-GB" sz="1200" b="1" i="0" u="none" strike="noStrike" kern="1200" dirty="0">
                <a:solidFill>
                  <a:schemeClr val="tx1"/>
                </a:solidFill>
                <a:effectLst/>
                <a:latin typeface="DM Sans" pitchFamily="2" charset="77"/>
                <a:ea typeface="+mn-ea"/>
                <a:cs typeface="+mn-cs"/>
              </a:rPr>
              <a:t>mistakes</a:t>
            </a:r>
            <a:r>
              <a:rPr lang="en-GB" sz="1200" b="0" i="0" u="none" strike="noStrike" kern="1200" dirty="0">
                <a:solidFill>
                  <a:schemeClr val="tx1"/>
                </a:solidFill>
                <a:effectLst/>
                <a:latin typeface="DM Sans" pitchFamily="2" charset="77"/>
                <a:ea typeface="+mn-ea"/>
                <a:cs typeface="+mn-cs"/>
              </a:rPr>
              <a:t>, and can be broken down to two categories – knowledge-based and rule-based errors. Mistakes are where someone intended to do what happened, it was just the incorrect course of action. </a:t>
            </a:r>
            <a:endParaRPr lang="en-GB" b="0" dirty="0">
              <a:effectLst/>
              <a:latin typeface="DM Sans" pitchFamily="2" charset="77"/>
            </a:endParaRPr>
          </a:p>
          <a:p>
            <a:pPr rtl="0"/>
            <a:br>
              <a:rPr lang="en-GB" b="0" dirty="0">
                <a:effectLst/>
                <a:latin typeface="DM Sans" pitchFamily="2" charset="77"/>
              </a:rPr>
            </a:br>
            <a:r>
              <a:rPr lang="en-GB" sz="1200" b="1" i="0" u="none" strike="noStrike" kern="1200" dirty="0">
                <a:solidFill>
                  <a:schemeClr val="tx1"/>
                </a:solidFill>
                <a:effectLst/>
                <a:latin typeface="DM Sans" pitchFamily="2" charset="77"/>
                <a:ea typeface="+mn-ea"/>
                <a:cs typeface="+mn-cs"/>
              </a:rPr>
              <a:t>Knowledge-based errors </a:t>
            </a:r>
            <a:r>
              <a:rPr lang="en-GB" sz="1200" b="0" i="0" u="none" strike="noStrike" kern="1200" dirty="0">
                <a:solidFill>
                  <a:schemeClr val="tx1"/>
                </a:solidFill>
                <a:effectLst/>
                <a:latin typeface="DM Sans" pitchFamily="2" charset="77"/>
                <a:ea typeface="+mn-ea"/>
                <a:cs typeface="+mn-cs"/>
              </a:rPr>
              <a:t>result from ‘trial and error’. In these cases, insufficient knowledge about how to perform a task results in the development of a solution that is incorrectly expected to work.</a:t>
            </a:r>
            <a:endParaRPr lang="en-GB" b="0" dirty="0">
              <a:effectLst/>
              <a:latin typeface="DM Sans" pitchFamily="2" charset="77"/>
            </a:endParaRPr>
          </a:p>
          <a:p>
            <a:pPr rtl="0"/>
            <a:br>
              <a:rPr lang="en-GB" b="0" dirty="0">
                <a:effectLst/>
                <a:latin typeface="DM Sans" pitchFamily="2" charset="77"/>
              </a:rPr>
            </a:br>
            <a:r>
              <a:rPr lang="en-GB" sz="1200" b="1" i="0" u="none" strike="noStrike" kern="1200" dirty="0">
                <a:solidFill>
                  <a:schemeClr val="tx1"/>
                </a:solidFill>
                <a:effectLst/>
                <a:latin typeface="DM Sans" pitchFamily="2" charset="77"/>
                <a:ea typeface="+mn-ea"/>
                <a:cs typeface="+mn-cs"/>
              </a:rPr>
              <a:t>Rule-based mistakes </a:t>
            </a:r>
            <a:r>
              <a:rPr lang="en-GB" sz="1200" b="0" i="0" u="none" strike="noStrike" kern="1200" dirty="0">
                <a:solidFill>
                  <a:schemeClr val="tx1"/>
                </a:solidFill>
                <a:effectLst/>
                <a:latin typeface="DM Sans" pitchFamily="2" charset="77"/>
                <a:ea typeface="+mn-ea"/>
                <a:cs typeface="+mn-cs"/>
              </a:rPr>
              <a:t>refer to situations where the use or disregard of a particular rule or set of rules results in an undesired outcome.</a:t>
            </a:r>
            <a:endParaRPr lang="en-GB" b="0" dirty="0">
              <a:effectLst/>
              <a:latin typeface="DM Sans" pitchFamily="2" charset="77"/>
            </a:endParaRPr>
          </a:p>
          <a:p>
            <a:pPr rtl="0"/>
            <a:br>
              <a:rPr lang="en-GB" b="0" dirty="0">
                <a:effectLst/>
                <a:latin typeface="DM Sans" pitchFamily="2" charset="77"/>
              </a:rPr>
            </a:br>
            <a:r>
              <a:rPr lang="en-GB" sz="1200" b="0" i="0" u="none" strike="noStrike" kern="1200" dirty="0">
                <a:solidFill>
                  <a:schemeClr val="tx1"/>
                </a:solidFill>
                <a:effectLst/>
                <a:latin typeface="DM Sans" pitchFamily="2" charset="77"/>
                <a:ea typeface="+mn-ea"/>
                <a:cs typeface="+mn-cs"/>
              </a:rPr>
              <a:t>This framework is helpful for designing change ideas… if we design a solution to fix a problem in a different bucket, then we’ll get nowhere.</a:t>
            </a:r>
            <a:endParaRPr lang="en-GB" b="0" dirty="0">
              <a:effectLst/>
              <a:latin typeface="DM Sans" pitchFamily="2" charset="77"/>
            </a:endParaRPr>
          </a:p>
          <a:p>
            <a:br>
              <a:rPr lang="en-GB" b="0" dirty="0">
                <a:effectLst/>
                <a:latin typeface="DM Sans" pitchFamily="2" charset="77"/>
              </a:rPr>
            </a:br>
            <a:endParaRPr lang="en-GB" dirty="0">
              <a:latin typeface="DM Sans" pitchFamily="2" charset="77"/>
            </a:endParaRP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65</a:t>
            </a:fld>
            <a:endParaRPr lang="en-GB"/>
          </a:p>
        </p:txBody>
      </p:sp>
    </p:spTree>
    <p:extLst>
      <p:ext uri="{BB962C8B-B14F-4D97-AF65-F5344CB8AC3E}">
        <p14:creationId xmlns:p14="http://schemas.microsoft.com/office/powerpoint/2010/main" val="253624158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a:t>Back to the falls example…</a:t>
            </a:r>
          </a:p>
          <a:p>
            <a:pPr rtl="0"/>
            <a:endParaRPr lang="en-GB" dirty="0"/>
          </a:p>
          <a:p>
            <a:r>
              <a:rPr lang="en-GB" dirty="0"/>
              <a:t>The team are looking to tackle a slip or lapse i.e. a skill-based error.</a:t>
            </a:r>
          </a:p>
          <a:p>
            <a:r>
              <a:rPr lang="en-GB" dirty="0"/>
              <a:t>The solution of raising awareness won’t work as this would fix a knowledge-based error.</a:t>
            </a:r>
          </a:p>
          <a:p>
            <a:r>
              <a:rPr lang="en-GB" dirty="0"/>
              <a:t>Perhaps we should think more broadly about the causes of the slip or a lapse…</a:t>
            </a:r>
          </a:p>
          <a:p>
            <a:pPr lvl="1"/>
            <a:r>
              <a:rPr lang="en-GB" dirty="0"/>
              <a:t>Is it environmental? </a:t>
            </a:r>
          </a:p>
          <a:p>
            <a:pPr lvl="1"/>
            <a:r>
              <a:rPr lang="en-GB" dirty="0"/>
              <a:t>Is it a process challenge? </a:t>
            </a:r>
          </a:p>
          <a:p>
            <a:pPr lvl="1"/>
            <a:r>
              <a:rPr lang="en-GB" dirty="0"/>
              <a:t>Do they need to go back to an understanding of the relationship between cause and effect? </a:t>
            </a:r>
          </a:p>
          <a:p>
            <a:pPr lvl="1"/>
            <a:endParaRPr lang="en-GB" dirty="0"/>
          </a:p>
          <a:p>
            <a:r>
              <a:rPr lang="en-GB" b="1" dirty="0"/>
              <a:t>Does this make sense? </a:t>
            </a:r>
          </a:p>
          <a:p>
            <a:r>
              <a:rPr lang="en-GB" b="1" dirty="0"/>
              <a:t>Have you experienced anything similar? </a:t>
            </a:r>
          </a:p>
          <a:p>
            <a:pPr rtl="0"/>
            <a:endParaRPr lang="en-GB" dirty="0"/>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66</a:t>
            </a:fld>
            <a:endParaRPr lang="en-GB"/>
          </a:p>
        </p:txBody>
      </p:sp>
    </p:spTree>
    <p:extLst>
      <p:ext uri="{BB962C8B-B14F-4D97-AF65-F5344CB8AC3E}">
        <p14:creationId xmlns:p14="http://schemas.microsoft.com/office/powerpoint/2010/main" val="281692769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pPr/>
              <a:t>67</a:t>
            </a:fld>
            <a:endParaRPr lang="en-GB"/>
          </a:p>
        </p:txBody>
      </p:sp>
    </p:spTree>
    <p:extLst>
      <p:ext uri="{BB962C8B-B14F-4D97-AF65-F5344CB8AC3E}">
        <p14:creationId xmlns:p14="http://schemas.microsoft.com/office/powerpoint/2010/main" val="107274927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GB" sz="1200" b="0" dirty="0">
                <a:solidFill>
                  <a:schemeClr val="tx1"/>
                </a:solidFill>
                <a:latin typeface="DM Sans" pitchFamily="2" charset="77"/>
              </a:rPr>
              <a:t>Let’s end with a little fun – linked with being observant.</a:t>
            </a:r>
          </a:p>
          <a:p>
            <a:pPr marL="158750" indent="0">
              <a:buNone/>
            </a:pPr>
            <a:endParaRPr lang="en-GB" sz="1200" b="1" dirty="0">
              <a:solidFill>
                <a:schemeClr val="tx1"/>
              </a:solidFill>
              <a:latin typeface="DM Sans" pitchFamily="2" charset="77"/>
            </a:endParaRPr>
          </a:p>
          <a:p>
            <a:pPr marL="158750" indent="0">
              <a:buNone/>
            </a:pPr>
            <a:r>
              <a:rPr lang="en-GB" sz="1200" b="1" dirty="0">
                <a:solidFill>
                  <a:schemeClr val="tx1"/>
                </a:solidFill>
                <a:latin typeface="DM Sans" pitchFamily="2" charset="77"/>
              </a:rPr>
              <a:t> A final reflection: https://www.youtube.com/watch?v=ubNF9QNEQLA</a:t>
            </a:r>
          </a:p>
          <a:p>
            <a:pPr marL="158750" indent="0">
              <a:buNone/>
            </a:pPr>
            <a:endParaRPr lang="en-GB" sz="1200" b="1" dirty="0">
              <a:solidFill>
                <a:schemeClr val="tx1"/>
              </a:solidFill>
              <a:latin typeface="DM Sans" pitchFamily="2" charset="77"/>
            </a:endParaRPr>
          </a:p>
          <a:p>
            <a:pPr marL="158750" indent="0">
              <a:buNone/>
            </a:pPr>
            <a:r>
              <a:rPr lang="en-GB" sz="1200" b="1" dirty="0">
                <a:solidFill>
                  <a:schemeClr val="tx1"/>
                </a:solidFill>
                <a:latin typeface="DM Sans" pitchFamily="2" charset="77"/>
              </a:rPr>
              <a:t>Reflect on the video with group. </a:t>
            </a:r>
          </a:p>
          <a:p>
            <a:pPr marL="158750" indent="0">
              <a:buNone/>
            </a:pPr>
            <a:r>
              <a:rPr lang="en-GB" sz="1200" b="1" dirty="0">
                <a:solidFill>
                  <a:schemeClr val="tx1"/>
                </a:solidFill>
                <a:latin typeface="DM Sans" pitchFamily="2" charset="77"/>
              </a:rPr>
              <a:t>What did you notice? </a:t>
            </a:r>
          </a:p>
          <a:p>
            <a:pPr marL="158750" indent="0">
              <a:buNone/>
            </a:pPr>
            <a:r>
              <a:rPr lang="en-GB" sz="1200" b="1" dirty="0">
                <a:solidFill>
                  <a:schemeClr val="tx1"/>
                </a:solidFill>
                <a:latin typeface="DM Sans" pitchFamily="2" charset="77"/>
              </a:rPr>
              <a:t>What does this tell us? </a:t>
            </a:r>
            <a:endParaRPr lang="en-US" sz="1200" b="1" dirty="0">
              <a:solidFill>
                <a:schemeClr val="tx1"/>
              </a:solidFill>
              <a:latin typeface="DM Sans" pitchFamily="2" charset="77"/>
            </a:endParaRPr>
          </a:p>
          <a:p>
            <a:pPr marL="158750" indent="0">
              <a:buNone/>
            </a:pPr>
            <a:endParaRPr lang="en-US" sz="1200" b="1" dirty="0">
              <a:solidFill>
                <a:schemeClr val="tx1"/>
              </a:solidFill>
              <a:latin typeface="DM Sans" pitchFamily="2" charset="77"/>
            </a:endParaRPr>
          </a:p>
          <a:p>
            <a:pPr marL="158750" indent="0">
              <a:buNone/>
            </a:pPr>
            <a:r>
              <a:rPr lang="en-US" sz="1200" b="0" i="1" dirty="0">
                <a:solidFill>
                  <a:schemeClr val="tx1"/>
                </a:solidFill>
                <a:latin typeface="DM Sans" pitchFamily="2" charset="77"/>
              </a:rPr>
              <a:t>Reference:</a:t>
            </a:r>
          </a:p>
          <a:p>
            <a:pPr marL="15875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Do The Test (2008). Test Your Awareness: Whodunnit? (video): https://</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www.youtube.com</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a:t>
            </a:r>
            <a:r>
              <a:rPr lang="en-GB" sz="1200" dirty="0" err="1">
                <a:solidFill>
                  <a:schemeClr val="tx1"/>
                </a:solidFill>
                <a:effectLst/>
                <a:latin typeface="DM Sans" pitchFamily="2" charset="77"/>
                <a:ea typeface="Calibri" panose="020F0502020204030204" pitchFamily="34" charset="0"/>
                <a:cs typeface="Times New Roman" panose="02020603050405020304" pitchFamily="18" charset="0"/>
              </a:rPr>
              <a:t>watch?v</a:t>
            </a:r>
            <a:r>
              <a:rPr lang="en-GB" sz="1200" dirty="0">
                <a:solidFill>
                  <a:schemeClr val="tx1"/>
                </a:solidFill>
                <a:effectLst/>
                <a:latin typeface="DM Sans" pitchFamily="2" charset="77"/>
                <a:ea typeface="Calibri" panose="020F0502020204030204" pitchFamily="34" charset="0"/>
                <a:cs typeface="Times New Roman" panose="02020603050405020304" pitchFamily="18" charset="0"/>
              </a:rPr>
              <a:t>=ubNF9QNEQLA</a:t>
            </a:r>
          </a:p>
          <a:p>
            <a:pPr marL="158750" indent="0">
              <a:buNone/>
            </a:pPr>
            <a:endParaRPr lang="en-GB" sz="1200" b="1" dirty="0">
              <a:solidFill>
                <a:schemeClr val="tx1"/>
              </a:solidFill>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68</a:t>
            </a:fld>
            <a:endParaRPr lang="en-GB"/>
          </a:p>
        </p:txBody>
      </p:sp>
    </p:spTree>
    <p:extLst>
      <p:ext uri="{BB962C8B-B14F-4D97-AF65-F5344CB8AC3E}">
        <p14:creationId xmlns:p14="http://schemas.microsoft.com/office/powerpoint/2010/main" val="35399964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6</a:t>
            </a:fld>
            <a:endParaRPr lang="en-GB"/>
          </a:p>
        </p:txBody>
      </p:sp>
    </p:spTree>
    <p:extLst>
      <p:ext uri="{BB962C8B-B14F-4D97-AF65-F5344CB8AC3E}">
        <p14:creationId xmlns:p14="http://schemas.microsoft.com/office/powerpoint/2010/main" val="164316370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 your local data expert to support you going forward</a:t>
            </a:r>
            <a:r>
              <a:rPr lang="en-US" dirty="0"/>
              <a:t>.</a:t>
            </a:r>
            <a:endParaRPr lang="en-GB"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69</a:t>
            </a:fld>
            <a:endParaRPr lang="en-GB"/>
          </a:p>
        </p:txBody>
      </p:sp>
    </p:spTree>
    <p:extLst>
      <p:ext uri="{BB962C8B-B14F-4D97-AF65-F5344CB8AC3E}">
        <p14:creationId xmlns:p14="http://schemas.microsoft.com/office/powerpoint/2010/main" val="82707941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Each session has its own learning outcomes. Today’s focus is on working with people.</a:t>
            </a:r>
          </a:p>
          <a:p>
            <a:endParaRPr lang="en-GB" b="1" dirty="0"/>
          </a:p>
          <a:p>
            <a:r>
              <a:rPr lang="en-GB" b="0" dirty="0"/>
              <a:t>As delegates on the programme, we encourage you to reflect on the learning outcomes at the end of each session. Ask yourself: can I meet the outcomes shown on the screen without guidance from a member of the QI team? If not, then think about what you need to meet these learning outcomes.</a:t>
            </a:r>
          </a:p>
          <a:p>
            <a:endParaRPr lang="en-GB" b="1" dirty="0"/>
          </a:p>
        </p:txBody>
      </p:sp>
      <p:sp>
        <p:nvSpPr>
          <p:cNvPr id="4" name="Slide Number Placeholder 3"/>
          <p:cNvSpPr>
            <a:spLocks noGrp="1"/>
          </p:cNvSpPr>
          <p:nvPr>
            <p:ph type="sldNum" sz="quarter" idx="5"/>
          </p:nvPr>
        </p:nvSpPr>
        <p:spPr/>
        <p:txBody>
          <a:bodyPr/>
          <a:lstStyle/>
          <a:p>
            <a:fld id="{065E61C6-C2E9-8C4B-A7F2-C0544F7348CB}" type="slidenum">
              <a:rPr lang="en-GB"/>
              <a:pPr/>
              <a:t>70</a:t>
            </a:fld>
            <a:endParaRPr lang="en-GB"/>
          </a:p>
        </p:txBody>
      </p:sp>
    </p:spTree>
    <p:extLst>
      <p:ext uri="{BB962C8B-B14F-4D97-AF65-F5344CB8AC3E}">
        <p14:creationId xmlns:p14="http://schemas.microsoft.com/office/powerpoint/2010/main" val="354232210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cap="none" dirty="0">
                <a:solidFill>
                  <a:srgbClr val="000000"/>
                </a:solidFill>
                <a:effectLst/>
                <a:latin typeface="DM Sans" pitchFamily="2" charset="77"/>
                <a:ea typeface="Arial"/>
                <a:cs typeface="Arial"/>
                <a:sym typeface="Arial"/>
              </a:rPr>
              <a:t>Connect, share and learn with people from different disciplines and sectors, from across the UK and Ireland to help create real change</a:t>
            </a:r>
          </a:p>
          <a:p>
            <a:r>
              <a:rPr lang="en-GB" sz="1200" b="0" i="0" u="none" strike="noStrike" cap="none" dirty="0">
                <a:solidFill>
                  <a:srgbClr val="000000"/>
                </a:solidFill>
                <a:effectLst/>
                <a:latin typeface="DM Sans" pitchFamily="2" charset="77"/>
                <a:ea typeface="Arial"/>
                <a:cs typeface="Arial"/>
                <a:sym typeface="Arial"/>
              </a:rPr>
              <a:t>Join a diverse community that brings together those from the frontline of health and social care, patient leaders, managers, researchers, commissioners and policy makers and others</a:t>
            </a:r>
          </a:p>
          <a:p>
            <a:r>
              <a:rPr lang="en-GB" sz="1200" b="0" i="0" u="none" strike="noStrike" cap="none" dirty="0">
                <a:solidFill>
                  <a:srgbClr val="000000"/>
                </a:solidFill>
                <a:effectLst/>
                <a:latin typeface="DM Sans" pitchFamily="2" charset="77"/>
                <a:ea typeface="Arial"/>
                <a:cs typeface="Arial"/>
                <a:sym typeface="Arial"/>
              </a:rPr>
              <a:t>Tap into all that Q offers as a source of innovation and practical problem solving – benefits include </a:t>
            </a:r>
            <a:r>
              <a:rPr lang="en-GB" sz="1200" b="0" i="0" u="none" strike="noStrike" cap="none" dirty="0">
                <a:solidFill>
                  <a:srgbClr val="000000"/>
                </a:solidFill>
                <a:effectLst/>
                <a:latin typeface="DM Sans" pitchFamily="2" charset="77"/>
                <a:ea typeface="Arial"/>
                <a:cs typeface="Arial"/>
                <a:sym typeface="Arial"/>
                <a:hlinkClick r:id="rId3"/>
              </a:rPr>
              <a:t>journals and learning resources</a:t>
            </a:r>
            <a:r>
              <a:rPr lang="en-GB" sz="1200" b="0" i="0" u="none" strike="noStrike" cap="none" dirty="0">
                <a:solidFill>
                  <a:srgbClr val="000000"/>
                </a:solidFill>
                <a:effectLst/>
                <a:latin typeface="DM Sans" pitchFamily="2" charset="77"/>
                <a:ea typeface="Arial"/>
                <a:cs typeface="Arial"/>
                <a:sym typeface="Arial"/>
              </a:rPr>
              <a:t>, </a:t>
            </a:r>
            <a:r>
              <a:rPr lang="en-GB" sz="1200" b="0" i="0" u="none" strike="noStrike" cap="none" dirty="0">
                <a:solidFill>
                  <a:srgbClr val="000000"/>
                </a:solidFill>
                <a:effectLst/>
                <a:latin typeface="DM Sans" pitchFamily="2" charset="77"/>
                <a:ea typeface="Arial"/>
                <a:cs typeface="Arial"/>
                <a:sym typeface="Arial"/>
                <a:hlinkClick r:id="rId4"/>
              </a:rPr>
              <a:t>Q visits and inspiring events</a:t>
            </a:r>
            <a:r>
              <a:rPr lang="en-GB" sz="1200" b="0" i="0" u="none" strike="noStrike" cap="none" dirty="0">
                <a:solidFill>
                  <a:srgbClr val="000000"/>
                </a:solidFill>
                <a:effectLst/>
                <a:latin typeface="DM Sans" pitchFamily="2" charset="77"/>
                <a:ea typeface="Arial"/>
                <a:cs typeface="Arial"/>
                <a:sym typeface="Arial"/>
              </a:rPr>
              <a:t> scheduled throughout the year</a:t>
            </a:r>
          </a:p>
          <a:p>
            <a:r>
              <a:rPr lang="en-GB" sz="1200" b="0" i="0" u="none" strike="noStrike" cap="none" dirty="0">
                <a:solidFill>
                  <a:srgbClr val="000000"/>
                </a:solidFill>
                <a:effectLst/>
                <a:latin typeface="DM Sans" pitchFamily="2" charset="77"/>
                <a:ea typeface="Arial"/>
                <a:cs typeface="Arial"/>
                <a:sym typeface="Arial"/>
                <a:hlinkClick r:id="rId5"/>
              </a:rPr>
              <a:t>Get involved in other activities</a:t>
            </a:r>
            <a:r>
              <a:rPr lang="en-GB" sz="1200" b="0" i="0" u="none" strike="noStrike" cap="none" dirty="0">
                <a:solidFill>
                  <a:srgbClr val="000000"/>
                </a:solidFill>
                <a:effectLst/>
                <a:latin typeface="DM Sans" pitchFamily="2" charset="77"/>
                <a:ea typeface="Arial"/>
                <a:cs typeface="Arial"/>
                <a:sym typeface="Arial"/>
              </a:rPr>
              <a:t> including special interest groups, </a:t>
            </a:r>
            <a:r>
              <a:rPr lang="en-GB" sz="1200" b="0" i="0" u="none" strike="noStrike" cap="none" dirty="0">
                <a:solidFill>
                  <a:srgbClr val="000000"/>
                </a:solidFill>
                <a:effectLst/>
                <a:latin typeface="DM Sans" pitchFamily="2" charset="77"/>
                <a:ea typeface="Arial"/>
                <a:cs typeface="Arial"/>
                <a:sym typeface="Arial"/>
                <a:hlinkClick r:id="rId6"/>
              </a:rPr>
              <a:t>Q Lab</a:t>
            </a:r>
            <a:r>
              <a:rPr lang="en-GB" sz="1200" b="0" i="0" u="none" strike="noStrike" cap="none" dirty="0">
                <a:solidFill>
                  <a:srgbClr val="000000"/>
                </a:solidFill>
                <a:effectLst/>
                <a:latin typeface="DM Sans" pitchFamily="2" charset="77"/>
                <a:ea typeface="Arial"/>
                <a:cs typeface="Arial"/>
                <a:sym typeface="Arial"/>
              </a:rPr>
              <a:t> and Randomised Coffee Trials with others in the community</a:t>
            </a:r>
          </a:p>
          <a:p>
            <a:r>
              <a:rPr lang="en-GB" sz="1200" b="0" i="0" u="none" strike="noStrike" cap="none" dirty="0">
                <a:solidFill>
                  <a:srgbClr val="000000"/>
                </a:solidFill>
                <a:effectLst/>
                <a:latin typeface="DM Sans" pitchFamily="2" charset="77"/>
                <a:ea typeface="Arial"/>
                <a:cs typeface="Arial"/>
                <a:sym typeface="Arial"/>
              </a:rPr>
              <a:t>Let Q grow with you as your career progresses – participate in ways that fit with your life and improvement priorities</a:t>
            </a:r>
          </a:p>
          <a:p>
            <a:r>
              <a:rPr lang="en-GB" sz="1200" b="0" i="0" u="none" strike="noStrike" cap="none" dirty="0">
                <a:solidFill>
                  <a:srgbClr val="000000"/>
                </a:solidFill>
                <a:effectLst/>
                <a:latin typeface="DM Sans" pitchFamily="2" charset="77"/>
                <a:ea typeface="Arial"/>
                <a:cs typeface="Arial"/>
                <a:sym typeface="Arial"/>
              </a:rPr>
              <a:t>Develop your improvement skills and help lead and develop others beyond Q</a:t>
            </a:r>
          </a:p>
          <a:p>
            <a:r>
              <a:rPr lang="en-GB" sz="1200" b="0" i="0" u="none" strike="noStrike" cap="none" dirty="0">
                <a:solidFill>
                  <a:srgbClr val="000000"/>
                </a:solidFill>
                <a:effectLst/>
                <a:latin typeface="DM Sans" pitchFamily="2" charset="77"/>
                <a:ea typeface="Arial"/>
                <a:cs typeface="Arial"/>
                <a:sym typeface="Arial"/>
              </a:rPr>
              <a:t>Free – no membership fee. Gain access to funding opportunities.</a:t>
            </a:r>
          </a:p>
          <a:p>
            <a:endParaRPr lang="en-GB" dirty="0">
              <a:latin typeface="DM Sans" pitchFamily="2" charset="77"/>
            </a:endParaRPr>
          </a:p>
          <a:p>
            <a:endParaRPr lang="en-US" dirty="0">
              <a:latin typeface="DM Sans" pitchFamily="2" charset="77"/>
            </a:endParaRPr>
          </a:p>
        </p:txBody>
      </p:sp>
      <p:sp>
        <p:nvSpPr>
          <p:cNvPr id="4" name="Slide Number Placeholder 3"/>
          <p:cNvSpPr>
            <a:spLocks noGrp="1"/>
          </p:cNvSpPr>
          <p:nvPr>
            <p:ph type="sldNum" sz="quarter" idx="5"/>
          </p:nvPr>
        </p:nvSpPr>
        <p:spPr/>
        <p:txBody>
          <a:bodyPr/>
          <a:lstStyle/>
          <a:p>
            <a:fld id="{065E61C6-C2E9-8C4B-A7F2-C0544F7348CB}" type="slidenum">
              <a:rPr lang="en-GB"/>
              <a:pPr/>
              <a:t>71</a:t>
            </a:fld>
            <a:endParaRPr lang="en-GB"/>
          </a:p>
        </p:txBody>
      </p:sp>
    </p:spTree>
    <p:extLst>
      <p:ext uri="{BB962C8B-B14F-4D97-AF65-F5344CB8AC3E}">
        <p14:creationId xmlns:p14="http://schemas.microsoft.com/office/powerpoint/2010/main" val="3948203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Use your evaluation forms to gather feedback on the day.</a:t>
            </a:r>
          </a:p>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72</a:t>
            </a:fld>
            <a:endParaRPr lang="en-GB"/>
          </a:p>
        </p:txBody>
      </p:sp>
    </p:spTree>
    <p:extLst>
      <p:ext uri="{BB962C8B-B14F-4D97-AF65-F5344CB8AC3E}">
        <p14:creationId xmlns:p14="http://schemas.microsoft.com/office/powerpoint/2010/main" val="24293967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73</a:t>
            </a:fld>
            <a:endParaRPr lang="en-GB"/>
          </a:p>
        </p:txBody>
      </p:sp>
    </p:spTree>
    <p:extLst>
      <p:ext uri="{BB962C8B-B14F-4D97-AF65-F5344CB8AC3E}">
        <p14:creationId xmlns:p14="http://schemas.microsoft.com/office/powerpoint/2010/main" val="90809175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smtClean="0"/>
              <a:pPr/>
              <a:t>74</a:t>
            </a:fld>
            <a:endParaRPr lang="en-GB"/>
          </a:p>
        </p:txBody>
      </p:sp>
    </p:spTree>
    <p:extLst>
      <p:ext uri="{BB962C8B-B14F-4D97-AF65-F5344CB8AC3E}">
        <p14:creationId xmlns:p14="http://schemas.microsoft.com/office/powerpoint/2010/main" val="25426075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75</a:t>
            </a:fld>
            <a:endParaRPr lang="en-GB"/>
          </a:p>
        </p:txBody>
      </p:sp>
    </p:spTree>
    <p:extLst>
      <p:ext uri="{BB962C8B-B14F-4D97-AF65-F5344CB8AC3E}">
        <p14:creationId xmlns:p14="http://schemas.microsoft.com/office/powerpoint/2010/main" val="54292474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65E61C6-C2E9-8C4B-A7F2-C0544F7348CB}" type="slidenum">
              <a:rPr lang="en-GB"/>
              <a:t>76</a:t>
            </a:fld>
            <a:endParaRPr lang="en-GB"/>
          </a:p>
        </p:txBody>
      </p:sp>
    </p:spTree>
    <p:extLst>
      <p:ext uri="{BB962C8B-B14F-4D97-AF65-F5344CB8AC3E}">
        <p14:creationId xmlns:p14="http://schemas.microsoft.com/office/powerpoint/2010/main" val="1430644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cs typeface="Calibri"/>
              </a:rPr>
              <a:t>*Notes for faculty – please add in your own images and contact details here*</a:t>
            </a:r>
          </a:p>
          <a:p>
            <a:endParaRPr lang="en-GB" b="1" dirty="0">
              <a:cs typeface="Calibri"/>
            </a:endParaRPr>
          </a:p>
          <a:p>
            <a:r>
              <a:rPr lang="en-GB" b="1" dirty="0">
                <a:cs typeface="Calibri"/>
              </a:rPr>
              <a:t>This is a good point to properly introduce yourselves and explain your background and experience in QI and coaching improvement.</a:t>
            </a:r>
          </a:p>
          <a:p>
            <a:endParaRPr lang="en-GB" dirty="0">
              <a:cs typeface="Calibri"/>
            </a:endParaRPr>
          </a:p>
        </p:txBody>
      </p:sp>
      <p:sp>
        <p:nvSpPr>
          <p:cNvPr id="4" name="Slide Number Placeholder 3"/>
          <p:cNvSpPr>
            <a:spLocks noGrp="1"/>
          </p:cNvSpPr>
          <p:nvPr>
            <p:ph type="sldNum" sz="quarter" idx="5"/>
          </p:nvPr>
        </p:nvSpPr>
        <p:spPr/>
        <p:txBody>
          <a:bodyPr/>
          <a:lstStyle/>
          <a:p>
            <a:fld id="{065E61C6-C2E9-8C4B-A7F2-C0544F7348CB}" type="slidenum">
              <a:rPr lang="en-GB"/>
              <a:t>7</a:t>
            </a:fld>
            <a:endParaRPr lang="en-GB"/>
          </a:p>
        </p:txBody>
      </p:sp>
    </p:spTree>
    <p:extLst>
      <p:ext uri="{BB962C8B-B14F-4D97-AF65-F5344CB8AC3E}">
        <p14:creationId xmlns:p14="http://schemas.microsoft.com/office/powerpoint/2010/main" val="854898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65E61C6-C2E9-8C4B-A7F2-C0544F7348CB}" type="slidenum">
              <a:rPr lang="en-GB" smtClean="0"/>
              <a:pPr/>
              <a:t>8</a:t>
            </a:fld>
            <a:endParaRPr lang="en-GB"/>
          </a:p>
        </p:txBody>
      </p:sp>
    </p:spTree>
    <p:extLst>
      <p:ext uri="{BB962C8B-B14F-4D97-AF65-F5344CB8AC3E}">
        <p14:creationId xmlns:p14="http://schemas.microsoft.com/office/powerpoint/2010/main" val="218042781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emf"/><Relationship Id="rId1" Type="http://schemas.openxmlformats.org/officeDocument/2006/relationships/slideMaster" Target="../slideMasters/slideMaster1.xml"/><Relationship Id="rId4" Type="http://schemas.openxmlformats.org/officeDocument/2006/relationships/image" Target="../media/image6.emf"/></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hasCustomPrompt="1"/>
          </p:nvPr>
        </p:nvSpPr>
        <p:spPr>
          <a:xfrm>
            <a:off x="1077913" y="1285487"/>
            <a:ext cx="10872787" cy="209550"/>
          </a:xfrm>
        </p:spPr>
        <p:txBody>
          <a:bodyPr/>
          <a:lstStyle>
            <a:lvl1pPr>
              <a:defRPr sz="1400" b="1">
                <a:latin typeface="DM Sans" pitchFamily="2" charset="77"/>
              </a:defRPr>
            </a:lvl1pPr>
          </a:lstStyle>
          <a:p>
            <a:r>
              <a:rPr lang="en-GB"/>
              <a:t>Funding Acknowledgement</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hasCustomPrompt="1"/>
          </p:nvPr>
        </p:nvSpPr>
        <p:spPr>
          <a:xfrm>
            <a:off x="1077913" y="1739590"/>
            <a:ext cx="5337755" cy="1479860"/>
          </a:xfrm>
        </p:spPr>
        <p:txBody>
          <a:bodyPr/>
          <a:lstStyle>
            <a:lvl1pPr>
              <a:defRPr sz="1400" spc="-20" baseline="0">
                <a:solidFill>
                  <a:schemeClr val="bg1"/>
                </a:solidFill>
              </a:defRPr>
            </a:lvl1pPr>
            <a:lvl2pPr>
              <a:defRPr sz="1400" b="0" i="0">
                <a:solidFill>
                  <a:schemeClr val="bg1"/>
                </a:solidFill>
                <a:latin typeface="DM Sans Medium"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The Quality Coach Development Programme was partially funded through Q Exchange by the Health Foundation and NHS England and NHS Improvement</a:t>
            </a:r>
            <a:endParaRPr lang="en-US"/>
          </a:p>
        </p:txBody>
      </p:sp>
      <p:cxnSp>
        <p:nvCxnSpPr>
          <p:cNvPr id="4" name="Straight Connector 3">
            <a:extLst>
              <a:ext uri="{FF2B5EF4-FFF2-40B4-BE49-F238E27FC236}">
                <a16:creationId xmlns:a16="http://schemas.microsoft.com/office/drawing/2014/main" id="{9FD01DCC-89B2-1D43-6274-1B8ADF857F2A}"/>
              </a:ext>
            </a:extLst>
          </p:cNvPr>
          <p:cNvCxnSpPr/>
          <p:nvPr userDrawn="1"/>
        </p:nvCxnSpPr>
        <p:spPr>
          <a:xfrm flipV="1">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7A748BE-2E47-41BA-EBAD-5C1919A71C6A}"/>
              </a:ext>
            </a:extLst>
          </p:cNvPr>
          <p:cNvPicPr>
            <a:picLocks noChangeAspect="1"/>
          </p:cNvPicPr>
          <p:nvPr userDrawn="1"/>
        </p:nvPicPr>
        <p:blipFill>
          <a:blip r:embed="rId2"/>
          <a:stretch>
            <a:fillRect/>
          </a:stretch>
        </p:blipFill>
        <p:spPr>
          <a:xfrm>
            <a:off x="6623050" y="5103283"/>
            <a:ext cx="1114425" cy="394335"/>
          </a:xfrm>
          <a:prstGeom prst="rect">
            <a:avLst/>
          </a:prstGeom>
        </p:spPr>
      </p:pic>
      <p:sp>
        <p:nvSpPr>
          <p:cNvPr id="11" name="Content Placeholder 2">
            <a:extLst>
              <a:ext uri="{FF2B5EF4-FFF2-40B4-BE49-F238E27FC236}">
                <a16:creationId xmlns:a16="http://schemas.microsoft.com/office/drawing/2014/main" id="{BA3C247E-B124-CA6D-2502-6F3E33ADA96A}"/>
              </a:ext>
            </a:extLst>
          </p:cNvPr>
          <p:cNvSpPr>
            <a:spLocks noGrp="1"/>
          </p:cNvSpPr>
          <p:nvPr>
            <p:ph idx="10" hasCustomPrompt="1"/>
          </p:nvPr>
        </p:nvSpPr>
        <p:spPr>
          <a:xfrm>
            <a:off x="7968209" y="5085184"/>
            <a:ext cx="3982492" cy="1531516"/>
          </a:xfrm>
        </p:spPr>
        <p:txBody>
          <a:bodyPr/>
          <a:lstStyle>
            <a:lvl1pPr>
              <a:defRPr sz="1200" b="1" spc="-20" baseline="0">
                <a:solidFill>
                  <a:schemeClr val="accent1"/>
                </a:solidFill>
              </a:defRPr>
            </a:lvl1pPr>
            <a:lvl2pPr>
              <a:spcBef>
                <a:spcPts val="0"/>
              </a:spcBef>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0"/>
            <a:r>
              <a:rPr lang="en-GB"/>
              <a:t>This slide deck and all associated materials of the Quality Coach Development programme are available under the Creative Commons Attribution-ShareAlike Licence 4.0 </a:t>
            </a:r>
          </a:p>
          <a:p>
            <a:pPr lvl="1"/>
            <a:r>
              <a:rPr lang="en-GB"/>
              <a:t>This licence permits others to remix, adapt, and build upon this piece of work even for commercial purposes, as long as you credit us and license any and all new creations under the identical terms. (CC-BY-SA)</a:t>
            </a:r>
            <a:endParaRPr lang="en-US"/>
          </a:p>
        </p:txBody>
      </p:sp>
      <p:sp>
        <p:nvSpPr>
          <p:cNvPr id="12" name="Content Placeholder 2">
            <a:extLst>
              <a:ext uri="{FF2B5EF4-FFF2-40B4-BE49-F238E27FC236}">
                <a16:creationId xmlns:a16="http://schemas.microsoft.com/office/drawing/2014/main" id="{280BB36D-84A6-253C-A4B4-66D5008FA530}"/>
              </a:ext>
            </a:extLst>
          </p:cNvPr>
          <p:cNvSpPr>
            <a:spLocks noGrp="1"/>
          </p:cNvSpPr>
          <p:nvPr>
            <p:ph idx="11" hasCustomPrompt="1"/>
          </p:nvPr>
        </p:nvSpPr>
        <p:spPr>
          <a:xfrm>
            <a:off x="1055440" y="5159727"/>
            <a:ext cx="5237410" cy="1531516"/>
          </a:xfrm>
        </p:spPr>
        <p:txBody>
          <a:bodyPr/>
          <a:lstStyle>
            <a:lvl1pPr>
              <a:defRPr sz="1200" b="1" spc="-20" baseline="0">
                <a:solidFill>
                  <a:schemeClr val="accent1"/>
                </a:solidFill>
              </a:defRPr>
            </a:lvl1pPr>
            <a:lvl2pPr>
              <a:spcBef>
                <a:spcPts val="0"/>
              </a:spcBef>
              <a:spcAft>
                <a:spcPts val="675"/>
              </a:spcAft>
              <a:defRPr sz="1200" b="0" i="0">
                <a:solidFill>
                  <a:schemeClr val="accent1"/>
                </a:solidFill>
                <a:latin typeface="DM Sans" pitchFamily="2" charset="77"/>
              </a:defRPr>
            </a:lvl2pPr>
            <a:lvl3pPr>
              <a:defRPr sz="1400" b="0" i="0">
                <a:solidFill>
                  <a:schemeClr val="bg1"/>
                </a:solidFill>
                <a:latin typeface="DM Sans Medium" pitchFamily="2" charset="77"/>
              </a:defRPr>
            </a:lvl3pPr>
            <a:lvl4pPr>
              <a:defRPr sz="1400">
                <a:solidFill>
                  <a:schemeClr val="bg1"/>
                </a:solidFill>
              </a:defRPr>
            </a:lvl4pPr>
            <a:lvl5pPr>
              <a:defRPr sz="1400">
                <a:solidFill>
                  <a:schemeClr val="bg1"/>
                </a:solidFill>
              </a:defRPr>
            </a:lvl5pPr>
          </a:lstStyle>
          <a:p>
            <a:pPr lvl="1"/>
            <a:r>
              <a:rPr lang="en-GB"/>
              <a:t>For additional information contact</a:t>
            </a:r>
          </a:p>
          <a:p>
            <a:pPr lvl="1"/>
            <a:r>
              <a:rPr lang="en-GB"/>
              <a:t>clcht.continuous.improvement@nhs.net or the Q Community </a:t>
            </a:r>
            <a:endParaRPr lang="en-US"/>
          </a:p>
        </p:txBody>
      </p:sp>
      <p:pic>
        <p:nvPicPr>
          <p:cNvPr id="14" name="Picture 13">
            <a:extLst>
              <a:ext uri="{FF2B5EF4-FFF2-40B4-BE49-F238E27FC236}">
                <a16:creationId xmlns:a16="http://schemas.microsoft.com/office/drawing/2014/main" id="{72166850-23FB-A54F-801E-1F10309612FE}"/>
              </a:ext>
            </a:extLst>
          </p:cNvPr>
          <p:cNvPicPr>
            <a:picLocks noChangeAspect="1"/>
          </p:cNvPicPr>
          <p:nvPr userDrawn="1"/>
        </p:nvPicPr>
        <p:blipFill>
          <a:blip r:embed="rId3"/>
          <a:stretch>
            <a:fillRect/>
          </a:stretch>
        </p:blipFill>
        <p:spPr>
          <a:xfrm>
            <a:off x="236555" y="6207927"/>
            <a:ext cx="476902" cy="408773"/>
          </a:xfrm>
          <a:prstGeom prst="rect">
            <a:avLst/>
          </a:prstGeom>
        </p:spPr>
      </p:pic>
    </p:spTree>
    <p:extLst>
      <p:ext uri="{BB962C8B-B14F-4D97-AF65-F5344CB8AC3E}">
        <p14:creationId xmlns:p14="http://schemas.microsoft.com/office/powerpoint/2010/main" val="402592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92A7A-1E03-76FB-3BB4-45919A545C1B}"/>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D2BAF872-18B6-7645-0771-FAE0C01048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5" name="Footer Placeholder 4">
            <a:extLst>
              <a:ext uri="{FF2B5EF4-FFF2-40B4-BE49-F238E27FC236}">
                <a16:creationId xmlns:a16="http://schemas.microsoft.com/office/drawing/2014/main" id="{48BBC129-3AEF-D88F-4FD3-819DB81D9F2F}"/>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B1C4B6FE-941B-F912-728E-A27C314807E7}"/>
              </a:ext>
            </a:extLst>
          </p:cNvPr>
          <p:cNvSpPr>
            <a:spLocks noGrp="1"/>
          </p:cNvSpPr>
          <p:nvPr>
            <p:ph type="sldNum" sz="quarter" idx="12"/>
          </p:nvPr>
        </p:nvSpPr>
        <p:spPr/>
        <p:txBody>
          <a:bodyPr/>
          <a:lstStyle/>
          <a:p>
            <a:fld id="{16C5AC08-0ACD-404A-9C9F-AB39E786C34A}" type="slidenum">
              <a:t>‹#›</a:t>
            </a:fld>
            <a:endParaRPr lang="en-US"/>
          </a:p>
        </p:txBody>
      </p:sp>
      <p:sp>
        <p:nvSpPr>
          <p:cNvPr id="4" name="TextBox 3">
            <a:extLst>
              <a:ext uri="{FF2B5EF4-FFF2-40B4-BE49-F238E27FC236}">
                <a16:creationId xmlns:a16="http://schemas.microsoft.com/office/drawing/2014/main" id="{0FB73D6D-6F8C-456D-05BB-5095F81A5159}"/>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42053342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7EC77-EEBD-57DB-C97E-4DE6EF3BDD4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C9CEE6FF-54A5-1D5D-2D61-2C929EBA0D9D}"/>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AC2B8AE-72DE-79E8-0DFD-83EAC6C5E59B}"/>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B74D12C0-250E-B017-618E-06255A706DB7}"/>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6" name="Footer Placeholder 5">
            <a:extLst>
              <a:ext uri="{FF2B5EF4-FFF2-40B4-BE49-F238E27FC236}">
                <a16:creationId xmlns:a16="http://schemas.microsoft.com/office/drawing/2014/main" id="{225A0486-500E-4671-D493-A1441F712EF3}"/>
              </a:ext>
            </a:extLst>
          </p:cNvPr>
          <p:cNvSpPr>
            <a:spLocks noGrp="1"/>
          </p:cNvSpPr>
          <p:nvPr>
            <p:ph type="ftr" sz="quarter" idx="11"/>
          </p:nvPr>
        </p:nvSpPr>
        <p:spPr/>
        <p:txBody>
          <a:bodyPr/>
          <a:lstStyle/>
          <a:p>
            <a:r>
              <a:rPr lang="en-US"/>
              <a:t>Session 6    Coaching Measurement</a:t>
            </a:r>
          </a:p>
        </p:txBody>
      </p:sp>
      <p:sp>
        <p:nvSpPr>
          <p:cNvPr id="7" name="Slide Number Placeholder 6">
            <a:extLst>
              <a:ext uri="{FF2B5EF4-FFF2-40B4-BE49-F238E27FC236}">
                <a16:creationId xmlns:a16="http://schemas.microsoft.com/office/drawing/2014/main" id="{42D0AE4E-5E81-4F4D-E235-AF6E35629C1F}"/>
              </a:ext>
            </a:extLst>
          </p:cNvPr>
          <p:cNvSpPr>
            <a:spLocks noGrp="1"/>
          </p:cNvSpPr>
          <p:nvPr>
            <p:ph type="sldNum" sz="quarter" idx="12"/>
          </p:nvPr>
        </p:nvSpPr>
        <p:spPr/>
        <p:txBody>
          <a:bodyPr/>
          <a:lstStyle/>
          <a:p>
            <a:fld id="{16C5AC08-0ACD-404A-9C9F-AB39E786C34A}" type="slidenum">
              <a:t>‹#›</a:t>
            </a:fld>
            <a:endParaRPr lang="en-US"/>
          </a:p>
        </p:txBody>
      </p:sp>
      <p:sp>
        <p:nvSpPr>
          <p:cNvPr id="8" name="TextBox 7">
            <a:extLst>
              <a:ext uri="{FF2B5EF4-FFF2-40B4-BE49-F238E27FC236}">
                <a16:creationId xmlns:a16="http://schemas.microsoft.com/office/drawing/2014/main" id="{E526F2B0-54BB-988F-2593-5C5F0A503ECF}"/>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271158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90AE6-244D-7675-F4A4-505DDBA50D58}"/>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A94372A-68B1-A720-5DA8-593C41778CC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79F4A645-1F52-955C-1E4D-81E12AE6F91B}"/>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1682891C-E863-1EDA-C965-A2BC81E947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B872351B-505B-462D-962F-471163FE6D4F}"/>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7EA8A57-3282-CBFC-0F9D-68DCA5D5DDAA}"/>
              </a:ext>
            </a:extLst>
          </p:cNvPr>
          <p:cNvSpPr>
            <a:spLocks noGrp="1"/>
          </p:cNvSpPr>
          <p:nvPr>
            <p:ph type="dt" sz="half" idx="10"/>
          </p:nvPr>
        </p:nvSpPr>
        <p:spPr>
          <a:xfrm rot="16200000">
            <a:off x="-1126219" y="3561670"/>
            <a:ext cx="4244975" cy="163288"/>
          </a:xfrm>
          <a:prstGeom prst="rect">
            <a:avLst/>
          </a:prstGeom>
        </p:spPr>
        <p:txBody>
          <a:bodyPr/>
          <a:lstStyle>
            <a:lvl1pPr>
              <a:defRPr b="0" i="0">
                <a:latin typeface="Petrona" pitchFamily="2" charset="77"/>
              </a:defRPr>
            </a:lvl1pPr>
          </a:lstStyle>
          <a:p>
            <a:endParaRPr lang="en-US"/>
          </a:p>
        </p:txBody>
      </p:sp>
      <p:sp>
        <p:nvSpPr>
          <p:cNvPr id="8" name="Footer Placeholder 7">
            <a:extLst>
              <a:ext uri="{FF2B5EF4-FFF2-40B4-BE49-F238E27FC236}">
                <a16:creationId xmlns:a16="http://schemas.microsoft.com/office/drawing/2014/main" id="{03A94AB1-B41F-B548-F279-1F5542CCC183}"/>
              </a:ext>
            </a:extLst>
          </p:cNvPr>
          <p:cNvSpPr>
            <a:spLocks noGrp="1"/>
          </p:cNvSpPr>
          <p:nvPr>
            <p:ph type="ftr" sz="quarter" idx="11"/>
          </p:nvPr>
        </p:nvSpPr>
        <p:spPr/>
        <p:txBody>
          <a:bodyPr/>
          <a:lstStyle/>
          <a:p>
            <a:r>
              <a:rPr lang="en-US"/>
              <a:t>Session 6    Coaching Measurement</a:t>
            </a:r>
          </a:p>
        </p:txBody>
      </p:sp>
      <p:sp>
        <p:nvSpPr>
          <p:cNvPr id="9" name="Slide Number Placeholder 8">
            <a:extLst>
              <a:ext uri="{FF2B5EF4-FFF2-40B4-BE49-F238E27FC236}">
                <a16:creationId xmlns:a16="http://schemas.microsoft.com/office/drawing/2014/main" id="{E3DA041F-F9C7-9593-E1DB-C2959FBF8406}"/>
              </a:ext>
            </a:extLst>
          </p:cNvPr>
          <p:cNvSpPr>
            <a:spLocks noGrp="1"/>
          </p:cNvSpPr>
          <p:nvPr>
            <p:ph type="sldNum" sz="quarter" idx="12"/>
          </p:nvPr>
        </p:nvSpPr>
        <p:spPr/>
        <p:txBody>
          <a:bodyPr/>
          <a:lstStyle/>
          <a:p>
            <a:fld id="{16C5AC08-0ACD-404A-9C9F-AB39E786C34A}" type="slidenum">
              <a:t>‹#›</a:t>
            </a:fld>
            <a:endParaRPr lang="en-US"/>
          </a:p>
        </p:txBody>
      </p:sp>
      <p:sp>
        <p:nvSpPr>
          <p:cNvPr id="10" name="TextBox 9">
            <a:extLst>
              <a:ext uri="{FF2B5EF4-FFF2-40B4-BE49-F238E27FC236}">
                <a16:creationId xmlns:a16="http://schemas.microsoft.com/office/drawing/2014/main" id="{0F1A2181-7351-A922-9680-874E5B5DB5CE}"/>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574388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reak">
    <p:bg>
      <p:bgPr>
        <a:solidFill>
          <a:schemeClr val="accent5"/>
        </a:solidFill>
        <a:effectLst/>
      </p:bgPr>
    </p:bg>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6F2F7D69-A073-BAEF-9793-63E90B9E4268}"/>
              </a:ext>
            </a:extLst>
          </p:cNvPr>
          <p:cNvSpPr>
            <a:spLocks noGrp="1"/>
          </p:cNvSpPr>
          <p:nvPr>
            <p:ph type="pic" sz="quarter" idx="14"/>
          </p:nvPr>
        </p:nvSpPr>
        <p:spPr>
          <a:xfrm>
            <a:off x="1077913" y="0"/>
            <a:ext cx="11114087" cy="6858000"/>
          </a:xfrm>
        </p:spPr>
        <p:txBody>
          <a:bodyPr/>
          <a:lstStyle/>
          <a:p>
            <a:endParaRPr lang="en-US"/>
          </a:p>
        </p:txBody>
      </p:sp>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a:xfrm>
            <a:off x="2962275" y="6237514"/>
            <a:ext cx="8988425" cy="379186"/>
          </a:xfrm>
        </p:spPr>
        <p:txBody>
          <a:bodyPr/>
          <a:lstStyle>
            <a:lvl1pPr>
              <a:defRPr sz="2200" b="1">
                <a:latin typeface="DM Sans" pitchFamily="2" charset="77"/>
              </a:defRPr>
            </a:lvl1p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lvl1pPr>
              <a:defRPr>
                <a:solidFill>
                  <a:schemeClr val="accent6">
                    <a:lumMod val="60000"/>
                    <a:lumOff val="40000"/>
                  </a:schemeClr>
                </a:solidFill>
              </a:defRPr>
            </a:lvl1pPr>
          </a:lstStyle>
          <a:p>
            <a:fld id="{16C5AC08-0ACD-404A-9C9F-AB39E786C34A}" type="slidenum">
              <a:rPr lang="en-GB"/>
              <a:pPr/>
              <a:t>‹#›</a:t>
            </a:fld>
            <a:endParaRPr lang="en-GB"/>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6C9EE6AB-AB20-0EB6-903B-1E47B7CCD552}"/>
              </a:ext>
            </a:extLst>
          </p:cNvPr>
          <p:cNvPicPr>
            <a:picLocks noChangeAspect="1"/>
          </p:cNvPicPr>
          <p:nvPr userDrawn="1"/>
        </p:nvPicPr>
        <p:blipFill>
          <a:blip r:embed="rId2"/>
          <a:stretch>
            <a:fillRect/>
          </a:stretch>
        </p:blipFill>
        <p:spPr>
          <a:xfrm>
            <a:off x="238125" y="6211316"/>
            <a:ext cx="472948" cy="405384"/>
          </a:xfrm>
          <a:prstGeom prst="rect">
            <a:avLst/>
          </a:prstGeom>
        </p:spPr>
      </p:pic>
    </p:spTree>
    <p:extLst>
      <p:ext uri="{BB962C8B-B14F-4D97-AF65-F5344CB8AC3E}">
        <p14:creationId xmlns:p14="http://schemas.microsoft.com/office/powerpoint/2010/main" val="22064184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older tabs">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7FE76887-D20E-7C11-9E40-C106F97B44FE}"/>
              </a:ext>
            </a:extLst>
          </p:cNvPr>
          <p:cNvSpPr txBox="1"/>
          <p:nvPr userDrawn="1"/>
        </p:nvSpPr>
        <p:spPr>
          <a:xfrm>
            <a:off x="1077914" y="4900613"/>
            <a:ext cx="10872786" cy="369332"/>
          </a:xfrm>
          <a:prstGeom prst="rect">
            <a:avLst/>
          </a:prstGeom>
          <a:noFill/>
        </p:spPr>
        <p:txBody>
          <a:bodyPr wrap="square" lIns="216000" rtlCol="0">
            <a:spAutoFit/>
          </a:bodyPr>
          <a:lstStyle/>
          <a:p>
            <a:r>
              <a:rPr lang="en-US" b="1">
                <a:solidFill>
                  <a:schemeClr val="bg1"/>
                </a:solidFill>
                <a:latin typeface="DM Sans" pitchFamily="2" charset="77"/>
              </a:rPr>
              <a:t>Quality Coach Development Programme</a:t>
            </a:r>
          </a:p>
        </p:txBody>
      </p:sp>
      <p:sp>
        <p:nvSpPr>
          <p:cNvPr id="13" name="TextBox 12">
            <a:extLst>
              <a:ext uri="{FF2B5EF4-FFF2-40B4-BE49-F238E27FC236}">
                <a16:creationId xmlns:a16="http://schemas.microsoft.com/office/drawing/2014/main" id="{75B3F8D8-C4BD-4204-3867-9C084B0CEBD4}"/>
              </a:ext>
            </a:extLst>
          </p:cNvPr>
          <p:cNvSpPr txBox="1"/>
          <p:nvPr userDrawn="1"/>
        </p:nvSpPr>
        <p:spPr>
          <a:xfrm>
            <a:off x="1157591" y="710119"/>
            <a:ext cx="2357134" cy="810706"/>
          </a:xfrm>
          <a:prstGeom prst="round2SameRect">
            <a:avLst>
              <a:gd name="adj1" fmla="val 9068"/>
              <a:gd name="adj2" fmla="val 0"/>
            </a:avLst>
          </a:prstGeom>
          <a:solidFill>
            <a:schemeClr val="accent1"/>
          </a:solidFill>
        </p:spPr>
        <p:txBody>
          <a:bodyPr wrap="square" lIns="180000" tIns="216000" rtlCol="0">
            <a:noAutofit/>
          </a:bodyPr>
          <a:lstStyle/>
          <a:p>
            <a:r>
              <a:rPr lang="en-US" sz="1300" b="1">
                <a:solidFill>
                  <a:schemeClr val="bg1"/>
                </a:solidFill>
                <a:latin typeface="DM Sans" pitchFamily="2" charset="77"/>
              </a:rPr>
              <a:t>Coaching and the Foundations of QI</a:t>
            </a:r>
          </a:p>
        </p:txBody>
      </p:sp>
      <p:sp>
        <p:nvSpPr>
          <p:cNvPr id="14" name="TextBox 13">
            <a:extLst>
              <a:ext uri="{FF2B5EF4-FFF2-40B4-BE49-F238E27FC236}">
                <a16:creationId xmlns:a16="http://schemas.microsoft.com/office/drawing/2014/main" id="{F88C2DC5-D5A0-1062-0710-51F11180AB16}"/>
              </a:ext>
            </a:extLst>
          </p:cNvPr>
          <p:cNvSpPr txBox="1"/>
          <p:nvPr userDrawn="1"/>
        </p:nvSpPr>
        <p:spPr>
          <a:xfrm>
            <a:off x="3737664" y="710119"/>
            <a:ext cx="2357134" cy="810706"/>
          </a:xfrm>
          <a:prstGeom prst="round2SameRect">
            <a:avLst>
              <a:gd name="adj1" fmla="val 9068"/>
              <a:gd name="adj2" fmla="val 0"/>
            </a:avLst>
          </a:prstGeom>
          <a:solidFill>
            <a:schemeClr val="accent3"/>
          </a:solidFill>
        </p:spPr>
        <p:txBody>
          <a:bodyPr wrap="square" lIns="180000" tIns="216000" rtlCol="0">
            <a:noAutofit/>
          </a:bodyPr>
          <a:lstStyle/>
          <a:p>
            <a:r>
              <a:rPr lang="en-US" sz="1300" b="1">
                <a:solidFill>
                  <a:schemeClr val="bg1"/>
                </a:solidFill>
                <a:latin typeface="DM Sans" pitchFamily="2" charset="77"/>
              </a:rPr>
              <a:t>Working with People</a:t>
            </a:r>
          </a:p>
        </p:txBody>
      </p:sp>
      <p:sp>
        <p:nvSpPr>
          <p:cNvPr id="15" name="TextBox 14">
            <a:extLst>
              <a:ext uri="{FF2B5EF4-FFF2-40B4-BE49-F238E27FC236}">
                <a16:creationId xmlns:a16="http://schemas.microsoft.com/office/drawing/2014/main" id="{2E124764-02DE-6DEA-844B-99A413F81453}"/>
              </a:ext>
            </a:extLst>
          </p:cNvPr>
          <p:cNvSpPr txBox="1"/>
          <p:nvPr userDrawn="1"/>
        </p:nvSpPr>
        <p:spPr>
          <a:xfrm>
            <a:off x="6366104" y="710119"/>
            <a:ext cx="2357134" cy="810706"/>
          </a:xfrm>
          <a:prstGeom prst="round2SameRect">
            <a:avLst>
              <a:gd name="adj1" fmla="val 9068"/>
              <a:gd name="adj2" fmla="val 0"/>
            </a:avLst>
          </a:prstGeom>
          <a:solidFill>
            <a:schemeClr val="accent4"/>
          </a:solidFill>
        </p:spPr>
        <p:txBody>
          <a:bodyPr wrap="square" lIns="180000" tIns="216000" rtlCol="0">
            <a:noAutofit/>
          </a:bodyPr>
          <a:lstStyle/>
          <a:p>
            <a:r>
              <a:rPr lang="en-US" sz="1300" b="1">
                <a:solidFill>
                  <a:schemeClr val="bg1"/>
                </a:solidFill>
                <a:latin typeface="DM Sans" pitchFamily="2" charset="77"/>
              </a:rPr>
              <a:t>Coaching Measurement</a:t>
            </a:r>
          </a:p>
        </p:txBody>
      </p:sp>
      <p:sp>
        <p:nvSpPr>
          <p:cNvPr id="16" name="TextBox 15">
            <a:extLst>
              <a:ext uri="{FF2B5EF4-FFF2-40B4-BE49-F238E27FC236}">
                <a16:creationId xmlns:a16="http://schemas.microsoft.com/office/drawing/2014/main" id="{BC7A24D5-C2DB-47F6-5D45-2132C7567E14}"/>
              </a:ext>
            </a:extLst>
          </p:cNvPr>
          <p:cNvSpPr txBox="1"/>
          <p:nvPr userDrawn="1"/>
        </p:nvSpPr>
        <p:spPr>
          <a:xfrm>
            <a:off x="8924408" y="710119"/>
            <a:ext cx="2357134" cy="810706"/>
          </a:xfrm>
          <a:prstGeom prst="round2SameRect">
            <a:avLst>
              <a:gd name="adj1" fmla="val 9068"/>
              <a:gd name="adj2" fmla="val 0"/>
            </a:avLst>
          </a:prstGeom>
          <a:solidFill>
            <a:schemeClr val="accent2"/>
          </a:solidFill>
        </p:spPr>
        <p:txBody>
          <a:bodyPr wrap="square" lIns="180000" tIns="216000" rtlCol="0">
            <a:noAutofit/>
          </a:bodyPr>
          <a:lstStyle/>
          <a:p>
            <a:r>
              <a:rPr lang="en-US" sz="1300" b="1">
                <a:solidFill>
                  <a:schemeClr val="bg1"/>
                </a:solidFill>
                <a:latin typeface="DM Sans" pitchFamily="2" charset="77"/>
              </a:rPr>
              <a:t>Human Side of Change</a:t>
            </a:r>
          </a:p>
        </p:txBody>
      </p:sp>
      <p:sp>
        <p:nvSpPr>
          <p:cNvPr id="19" name="Text Placeholder 18">
            <a:extLst>
              <a:ext uri="{FF2B5EF4-FFF2-40B4-BE49-F238E27FC236}">
                <a16:creationId xmlns:a16="http://schemas.microsoft.com/office/drawing/2014/main" id="{8237335D-6D64-5A6C-6CD3-372FF6CC09BC}"/>
              </a:ext>
            </a:extLst>
          </p:cNvPr>
          <p:cNvSpPr>
            <a:spLocks noGrp="1"/>
          </p:cNvSpPr>
          <p:nvPr>
            <p:ph type="body" sz="quarter" idx="14"/>
          </p:nvPr>
        </p:nvSpPr>
        <p:spPr>
          <a:xfrm>
            <a:off x="1077913" y="1520825"/>
            <a:ext cx="10872787" cy="5095875"/>
          </a:xfrm>
          <a:solidFill>
            <a:schemeClr val="accent1"/>
          </a:solidFill>
        </p:spPr>
        <p:txBody>
          <a:bodyPr lIns="144000" tIns="792000"/>
          <a:lstStyle>
            <a:lvl1pPr>
              <a:defRPr sz="9000">
                <a:solidFill>
                  <a:schemeClr val="bg1"/>
                </a:solidFill>
                <a:latin typeface="Petrona" pitchFamily="2" charset="77"/>
              </a:defRPr>
            </a:lvl1pPr>
            <a:lvl2pPr>
              <a:defRPr sz="1500" b="1">
                <a:solidFill>
                  <a:schemeClr val="bg1"/>
                </a:solidFill>
              </a:defRPr>
            </a:lvl2pPr>
          </a:lstStyle>
          <a:p>
            <a:pPr lvl="0"/>
            <a:r>
              <a:rPr lang="en-GB"/>
              <a:t>Click to edit Master text styles</a:t>
            </a:r>
          </a:p>
          <a:p>
            <a:pPr lvl="1"/>
            <a:r>
              <a:rPr lang="en-GB"/>
              <a:t>Second level</a:t>
            </a:r>
          </a:p>
        </p:txBody>
      </p:sp>
    </p:spTree>
    <p:extLst>
      <p:ext uri="{BB962C8B-B14F-4D97-AF65-F5344CB8AC3E}">
        <p14:creationId xmlns:p14="http://schemas.microsoft.com/office/powerpoint/2010/main" val="12842514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Bibliograph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b="1"/>
              <a:t>Session 1     </a:t>
            </a:r>
            <a:r>
              <a:rPr lang="en-US"/>
              <a:t>Coaching the Foundations of QI</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86A43CC3-D49E-A6C5-3980-4EE9D64DE929}"/>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
        <p:nvSpPr>
          <p:cNvPr id="12" name="Content Placeholder 2">
            <a:extLst>
              <a:ext uri="{FF2B5EF4-FFF2-40B4-BE49-F238E27FC236}">
                <a16:creationId xmlns:a16="http://schemas.microsoft.com/office/drawing/2014/main" id="{05B5D24D-305C-E273-D607-7A524A6291E8}"/>
              </a:ext>
            </a:extLst>
          </p:cNvPr>
          <p:cNvSpPr>
            <a:spLocks noGrp="1"/>
          </p:cNvSpPr>
          <p:nvPr>
            <p:ph idx="1"/>
          </p:nvPr>
        </p:nvSpPr>
        <p:spPr>
          <a:xfrm>
            <a:off x="1077914" y="1520825"/>
            <a:ext cx="10872786" cy="5019720"/>
          </a:xfrm>
        </p:spPr>
        <p:txBody>
          <a:bodyPr numCol="2" spcCol="360000"/>
          <a:lstStyle>
            <a:lvl1pPr marL="363538" indent="-355600">
              <a:lnSpc>
                <a:spcPct val="80000"/>
              </a:lnSpc>
              <a:spcBef>
                <a:spcPts val="600"/>
              </a:spcBef>
              <a:spcAft>
                <a:spcPts val="0"/>
              </a:spcAft>
              <a:tabLst/>
              <a:defRPr sz="1200"/>
            </a:lvl1pPr>
            <a:lvl2pPr marL="363538" indent="0">
              <a:spcBef>
                <a:spcPts val="400"/>
              </a:spcBef>
              <a:spcAft>
                <a:spcPts val="0"/>
              </a:spcAft>
              <a:tabLst/>
              <a:defRPr sz="900" b="0" i="0">
                <a:solidFill>
                  <a:schemeClr val="accent2"/>
                </a:solidFill>
                <a:latin typeface="DM Sans Medium" pitchFamily="2" charset="77"/>
              </a:defRPr>
            </a:lvl2pPr>
            <a:lvl3pPr>
              <a:defRPr b="0" i="0">
                <a:latin typeface="DM Sans Medium" pitchFamily="2" charset="77"/>
              </a:defRPr>
            </a:lvl3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41902067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F8BF4E6-0408-6663-2CC1-E5D0A15D4AA2}"/>
              </a:ext>
            </a:extLst>
          </p:cNvPr>
          <p:cNvSpPr>
            <a:spLocks noGrp="1"/>
          </p:cNvSpPr>
          <p:nvPr>
            <p:ph type="ftr" sz="quarter" idx="11"/>
          </p:nvPr>
        </p:nvSpPr>
        <p:spPr/>
        <p:txBody>
          <a:bodyPr/>
          <a:lstStyle/>
          <a:p>
            <a:r>
              <a:rPr lang="en-US"/>
              <a:t>Session 6    Coaching Measurement</a:t>
            </a:r>
          </a:p>
        </p:txBody>
      </p:sp>
      <p:sp>
        <p:nvSpPr>
          <p:cNvPr id="4" name="Slide Number Placeholder 3">
            <a:extLst>
              <a:ext uri="{FF2B5EF4-FFF2-40B4-BE49-F238E27FC236}">
                <a16:creationId xmlns:a16="http://schemas.microsoft.com/office/drawing/2014/main" id="{1A90DF76-9DD1-70A4-A085-4CC410844BE4}"/>
              </a:ext>
            </a:extLst>
          </p:cNvPr>
          <p:cNvSpPr>
            <a:spLocks noGrp="1"/>
          </p:cNvSpPr>
          <p:nvPr>
            <p:ph type="sldNum" sz="quarter" idx="12"/>
          </p:nvPr>
        </p:nvSpPr>
        <p:spPr/>
        <p:txBody>
          <a:bodyPr/>
          <a:lstStyle/>
          <a:p>
            <a:fld id="{16C5AC08-0ACD-404A-9C9F-AB39E786C34A}" type="slidenum">
              <a:t>‹#›</a:t>
            </a:fld>
            <a:endParaRPr lang="en-US"/>
          </a:p>
        </p:txBody>
      </p:sp>
    </p:spTree>
    <p:extLst>
      <p:ext uri="{BB962C8B-B14F-4D97-AF65-F5344CB8AC3E}">
        <p14:creationId xmlns:p14="http://schemas.microsoft.com/office/powerpoint/2010/main" val="27613288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ver">
    <p:bg>
      <p:bgPr>
        <a:solidFill>
          <a:schemeClr val="accent4"/>
        </a:solid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06159095-6F82-BE9A-836F-2BB2ACB75C3F}"/>
              </a:ext>
            </a:extLst>
          </p:cNvPr>
          <p:cNvPicPr>
            <a:picLocks noChangeAspect="1"/>
          </p:cNvPicPr>
          <p:nvPr userDrawn="1"/>
        </p:nvPicPr>
        <p:blipFill>
          <a:blip r:embed="rId2"/>
          <a:stretch>
            <a:fillRect/>
          </a:stretch>
        </p:blipFill>
        <p:spPr>
          <a:xfrm>
            <a:off x="9377046" y="-5657079"/>
            <a:ext cx="13560845" cy="16057607"/>
          </a:xfrm>
          <a:prstGeom prst="rect">
            <a:avLst/>
          </a:prstGeom>
        </p:spPr>
      </p:pic>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486033" y="2660821"/>
            <a:ext cx="9036908" cy="2577671"/>
          </a:xfrm>
        </p:spPr>
        <p:txBody>
          <a:bodyPr anchor="b">
            <a:normAutofit/>
          </a:bodyPr>
          <a:lstStyle>
            <a:lvl1pPr algn="l">
              <a:lnSpc>
                <a:spcPct val="80000"/>
              </a:lnSpc>
              <a:defRPr sz="86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497553" y="6165319"/>
            <a:ext cx="9037511" cy="451381"/>
          </a:xfrm>
        </p:spPr>
        <p:txBody>
          <a:bodyPr/>
          <a:lstStyle>
            <a:lvl1pPr marL="0" indent="0" algn="l">
              <a:buNone/>
              <a:defRPr sz="1800" b="1" spc="-2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Quality Coach Development Programme</a:t>
            </a:r>
            <a:endParaRPr lang="en-US"/>
          </a:p>
        </p:txBody>
      </p:sp>
      <p:sp>
        <p:nvSpPr>
          <p:cNvPr id="11" name="Text Placeholder 10">
            <a:extLst>
              <a:ext uri="{FF2B5EF4-FFF2-40B4-BE49-F238E27FC236}">
                <a16:creationId xmlns:a16="http://schemas.microsoft.com/office/drawing/2014/main" id="{32D9A11D-5362-5EF9-4863-711F7C238E2B}"/>
              </a:ext>
            </a:extLst>
          </p:cNvPr>
          <p:cNvSpPr>
            <a:spLocks noGrp="1"/>
          </p:cNvSpPr>
          <p:nvPr>
            <p:ph type="body" sz="quarter" idx="10" hasCustomPrompt="1"/>
          </p:nvPr>
        </p:nvSpPr>
        <p:spPr>
          <a:xfrm>
            <a:off x="491489" y="1980801"/>
            <a:ext cx="1516542" cy="511976"/>
          </a:xfrm>
          <a:solidFill>
            <a:schemeClr val="accent1"/>
          </a:solidFill>
        </p:spPr>
        <p:txBody>
          <a:bodyPr wrap="none" lIns="108000" tIns="108000" rIns="108000" bIns="72000" anchor="ctr" anchorCtr="0">
            <a:spAutoFit/>
          </a:bodyPr>
          <a:lstStyle>
            <a:lvl1pPr>
              <a:defRPr sz="2350" b="1">
                <a:solidFill>
                  <a:schemeClr val="bg1"/>
                </a:solidFill>
              </a:defRPr>
            </a:lvl1pPr>
          </a:lstStyle>
          <a:p>
            <a:pPr lvl="0"/>
            <a:r>
              <a:rPr lang="en-GB"/>
              <a:t>Session 1</a:t>
            </a:r>
            <a:endParaRPr lang="en-US"/>
          </a:p>
        </p:txBody>
      </p:sp>
      <p:pic>
        <p:nvPicPr>
          <p:cNvPr id="19" name="Picture 18">
            <a:extLst>
              <a:ext uri="{FF2B5EF4-FFF2-40B4-BE49-F238E27FC236}">
                <a16:creationId xmlns:a16="http://schemas.microsoft.com/office/drawing/2014/main" id="{920255AA-6430-A527-91BA-C1DCFD3DE330}"/>
              </a:ext>
            </a:extLst>
          </p:cNvPr>
          <p:cNvPicPr>
            <a:picLocks noChangeAspect="1"/>
          </p:cNvPicPr>
          <p:nvPr userDrawn="1"/>
        </p:nvPicPr>
        <p:blipFill>
          <a:blip r:embed="rId3"/>
          <a:stretch>
            <a:fillRect/>
          </a:stretch>
        </p:blipFill>
        <p:spPr>
          <a:xfrm>
            <a:off x="9814757" y="684382"/>
            <a:ext cx="1863344" cy="282829"/>
          </a:xfrm>
          <a:prstGeom prst="rect">
            <a:avLst/>
          </a:prstGeom>
        </p:spPr>
      </p:pic>
      <p:pic>
        <p:nvPicPr>
          <p:cNvPr id="22" name="Picture 21">
            <a:extLst>
              <a:ext uri="{FF2B5EF4-FFF2-40B4-BE49-F238E27FC236}">
                <a16:creationId xmlns:a16="http://schemas.microsoft.com/office/drawing/2014/main" id="{8E8C7446-462E-3051-06CC-D88AD46FB87D}"/>
              </a:ext>
            </a:extLst>
          </p:cNvPr>
          <p:cNvPicPr>
            <a:picLocks noChangeAspect="1"/>
          </p:cNvPicPr>
          <p:nvPr userDrawn="1"/>
        </p:nvPicPr>
        <p:blipFill>
          <a:blip r:embed="rId4"/>
          <a:stretch>
            <a:fillRect/>
          </a:stretch>
        </p:blipFill>
        <p:spPr>
          <a:xfrm>
            <a:off x="471377" y="467833"/>
            <a:ext cx="810437" cy="694660"/>
          </a:xfrm>
          <a:prstGeom prst="rect">
            <a:avLst/>
          </a:prstGeom>
        </p:spPr>
      </p:pic>
    </p:spTree>
    <p:extLst>
      <p:ext uri="{BB962C8B-B14F-4D97-AF65-F5344CB8AC3E}">
        <p14:creationId xmlns:p14="http://schemas.microsoft.com/office/powerpoint/2010/main" val="617968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fill="hold" nodeType="withEffect">
                                  <p:stCondLst>
                                    <p:cond delay="0"/>
                                  </p:stCondLst>
                                  <p:childTnLst>
                                    <p:animRot by="21600000">
                                      <p:cBhvr>
                                        <p:cTn id="6" dur="90000" fill="hold"/>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1EFDC9-0890-E9EE-7277-8E1E1566D575}"/>
              </a:ext>
            </a:extLst>
          </p:cNvPr>
          <p:cNvSpPr>
            <a:spLocks noGrp="1"/>
          </p:cNvSpPr>
          <p:nvPr>
            <p:ph type="ctrTitle"/>
          </p:nvPr>
        </p:nvSpPr>
        <p:spPr>
          <a:xfrm>
            <a:off x="1077913" y="1241309"/>
            <a:ext cx="9144000" cy="2387600"/>
          </a:xfrm>
        </p:spPr>
        <p:txBody>
          <a:bodyPr anchor="t" anchorCtr="0">
            <a:normAutofit/>
          </a:bodyPr>
          <a:lstStyle>
            <a:lvl1pPr algn="l">
              <a:defRPr sz="8600">
                <a:solidFill>
                  <a:schemeClr val="accent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90216559-11D7-872E-92E4-4ECCAA0581E3}"/>
              </a:ext>
            </a:extLst>
          </p:cNvPr>
          <p:cNvSpPr>
            <a:spLocks noGrp="1"/>
          </p:cNvSpPr>
          <p:nvPr>
            <p:ph type="subTitle" idx="1" hasCustomPrompt="1"/>
          </p:nvPr>
        </p:nvSpPr>
        <p:spPr>
          <a:xfrm>
            <a:off x="1077913" y="4401015"/>
            <a:ext cx="9144000" cy="275064"/>
          </a:xfrm>
        </p:spPr>
        <p:txBody>
          <a:bodyPr>
            <a:normAutofit/>
          </a:bodyPr>
          <a:lstStyle>
            <a:lvl1pPr marL="0" indent="0" algn="l">
              <a:buNone/>
              <a:defRPr sz="20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Cohort</a:t>
            </a:r>
            <a:endParaRPr lang="en-US"/>
          </a:p>
        </p:txBody>
      </p:sp>
      <p:sp>
        <p:nvSpPr>
          <p:cNvPr id="5" name="Footer Placeholder 4">
            <a:extLst>
              <a:ext uri="{FF2B5EF4-FFF2-40B4-BE49-F238E27FC236}">
                <a16:creationId xmlns:a16="http://schemas.microsoft.com/office/drawing/2014/main" id="{A5F678D9-8111-76EE-A6E6-AE85824F03C7}"/>
              </a:ext>
            </a:extLst>
          </p:cNvPr>
          <p:cNvSpPr>
            <a:spLocks noGrp="1"/>
          </p:cNvSpPr>
          <p:nvPr>
            <p:ph type="ftr" sz="quarter" idx="11"/>
          </p:nvPr>
        </p:nvSpPr>
        <p:spPr/>
        <p:txBody>
          <a:bodyPr/>
          <a:lstStyle>
            <a:lvl1pPr>
              <a:defRPr>
                <a:solidFill>
                  <a:schemeClr val="accent1"/>
                </a:solidFill>
              </a:defRPr>
            </a:lvl1pPr>
          </a:lstStyle>
          <a:p>
            <a:r>
              <a:rPr lang="en-US" b="1"/>
              <a:t>Session 6    Coaching Measurement</a:t>
            </a:r>
            <a:endParaRPr lang="en-US"/>
          </a:p>
        </p:txBody>
      </p:sp>
      <p:sp>
        <p:nvSpPr>
          <p:cNvPr id="6" name="Slide Number Placeholder 5">
            <a:extLst>
              <a:ext uri="{FF2B5EF4-FFF2-40B4-BE49-F238E27FC236}">
                <a16:creationId xmlns:a16="http://schemas.microsoft.com/office/drawing/2014/main" id="{CD34CAB4-12B0-89DD-CDD6-C9B0EB06CD07}"/>
              </a:ext>
            </a:extLst>
          </p:cNvPr>
          <p:cNvSpPr>
            <a:spLocks noGrp="1"/>
          </p:cNvSpPr>
          <p:nvPr>
            <p:ph type="sldNum" sz="quarter" idx="12"/>
          </p:nvPr>
        </p:nvSpPr>
        <p:spPr/>
        <p:txBody>
          <a:bodyPr/>
          <a:lstStyle>
            <a:lvl1pPr>
              <a:defRPr>
                <a:solidFill>
                  <a:schemeClr val="accent1"/>
                </a:solidFill>
              </a:defRPr>
            </a:lvl1pPr>
          </a:lstStyle>
          <a:p>
            <a:fld id="{16C5AC08-0ACD-404A-9C9F-AB39E786C34A}" type="slidenum">
              <a:rPr lang="en-US"/>
              <a:pPr/>
              <a:t>‹#›</a:t>
            </a:fld>
            <a:endParaRPr lang="en-US"/>
          </a:p>
        </p:txBody>
      </p:sp>
      <p:cxnSp>
        <p:nvCxnSpPr>
          <p:cNvPr id="10" name="Straight Connector 9">
            <a:extLst>
              <a:ext uri="{FF2B5EF4-FFF2-40B4-BE49-F238E27FC236}">
                <a16:creationId xmlns:a16="http://schemas.microsoft.com/office/drawing/2014/main" id="{17B9B790-AD72-6E95-64A3-C7C62C9203B0}"/>
              </a:ext>
            </a:extLst>
          </p:cNvPr>
          <p:cNvCxnSpPr/>
          <p:nvPr userDrawn="1"/>
        </p:nvCxnSpPr>
        <p:spPr>
          <a:xfrm>
            <a:off x="809625" y="238125"/>
            <a:ext cx="0" cy="6378575"/>
          </a:xfrm>
          <a:prstGeom prst="line">
            <a:avLst/>
          </a:prstGeom>
          <a:ln w="3175">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ubtitle 2">
            <a:extLst>
              <a:ext uri="{FF2B5EF4-FFF2-40B4-BE49-F238E27FC236}">
                <a16:creationId xmlns:a16="http://schemas.microsoft.com/office/drawing/2014/main" id="{63C3FD8D-F2BD-8C7B-33B9-61E803938BE7}"/>
              </a:ext>
            </a:extLst>
          </p:cNvPr>
          <p:cNvSpPr txBox="1">
            <a:spLocks/>
          </p:cNvSpPr>
          <p:nvPr userDrawn="1"/>
        </p:nvSpPr>
        <p:spPr>
          <a:xfrm>
            <a:off x="1077913" y="4797152"/>
            <a:ext cx="9144000" cy="275064"/>
          </a:xfrm>
          <a:prstGeom prst="rect">
            <a:avLst/>
          </a:prstGeom>
        </p:spPr>
        <p:txBody>
          <a:bodyPr vert="horz" lIns="0" tIns="0" rIns="0" bIns="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chemeClr val="accent4"/>
                </a:solidFill>
                <a:latin typeface="DM Sans"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tabLst/>
              <a:defRPr sz="2000" kern="1200">
                <a:solidFill>
                  <a:schemeClr val="accent5"/>
                </a:solidFill>
                <a:latin typeface="DM Sans" pitchFamily="2" charset="77"/>
                <a:ea typeface="+mn-ea"/>
                <a:cs typeface="+mn-cs"/>
              </a:defRPr>
            </a:lvl2pPr>
            <a:lvl3pPr marL="914400" indent="0" algn="ctr" defTabSz="914400" rtl="0" eaLnBrk="1" latinLnBrk="0" hangingPunct="1">
              <a:lnSpc>
                <a:spcPct val="90000"/>
              </a:lnSpc>
              <a:spcBef>
                <a:spcPts val="500"/>
              </a:spcBef>
              <a:buClr>
                <a:schemeClr val="accent2"/>
              </a:buClr>
              <a:buFont typeface="Arial" panose="020B0604020202020204" pitchFamily="34" charset="0"/>
              <a:buNone/>
              <a:tabLst/>
              <a:defRPr sz="1800" kern="1200">
                <a:solidFill>
                  <a:schemeClr val="accent5"/>
                </a:solidFill>
                <a:latin typeface="DM Sans"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tabLst/>
              <a:defRPr sz="1600" kern="1200">
                <a:solidFill>
                  <a:schemeClr val="accent5"/>
                </a:solidFill>
                <a:latin typeface="DM Sans"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fld id="{0391FD6A-F142-644C-AEBC-F8CC8C5E533A}" type="datetime2">
              <a:rPr lang="en-GB" b="0">
                <a:solidFill>
                  <a:schemeClr val="accent1"/>
                </a:solidFill>
              </a:rPr>
              <a:t>Wednesday, 27 September 2023</a:t>
            </a:fld>
            <a:endParaRPr lang="en-US" b="0">
              <a:solidFill>
                <a:schemeClr val="accent1"/>
              </a:solidFill>
            </a:endParaRPr>
          </a:p>
        </p:txBody>
      </p:sp>
      <p:sp>
        <p:nvSpPr>
          <p:cNvPr id="12" name="Text Placeholder 10">
            <a:extLst>
              <a:ext uri="{FF2B5EF4-FFF2-40B4-BE49-F238E27FC236}">
                <a16:creationId xmlns:a16="http://schemas.microsoft.com/office/drawing/2014/main" id="{A0979BA0-34C1-2E3B-DDFC-45DFE7EB44AE}"/>
              </a:ext>
            </a:extLst>
          </p:cNvPr>
          <p:cNvSpPr>
            <a:spLocks noGrp="1"/>
          </p:cNvSpPr>
          <p:nvPr>
            <p:ph type="body" sz="quarter" idx="13" hasCustomPrompt="1"/>
          </p:nvPr>
        </p:nvSpPr>
        <p:spPr>
          <a:xfrm>
            <a:off x="1077913" y="436166"/>
            <a:ext cx="1298432" cy="330219"/>
          </a:xfrm>
          <a:noFill/>
        </p:spPr>
        <p:txBody>
          <a:bodyPr wrap="none" lIns="0" tIns="0" rIns="0" bIns="0" anchor="ctr" anchorCtr="0">
            <a:spAutoFit/>
          </a:bodyPr>
          <a:lstStyle>
            <a:lvl1pPr>
              <a:defRPr sz="2350" b="1">
                <a:solidFill>
                  <a:schemeClr val="accent1"/>
                </a:solidFill>
              </a:defRPr>
            </a:lvl1pPr>
          </a:lstStyle>
          <a:p>
            <a:pPr lvl="0"/>
            <a:r>
              <a:rPr lang="en-GB"/>
              <a:t>Session 1</a:t>
            </a:r>
            <a:endParaRPr lang="en-US"/>
          </a:p>
        </p:txBody>
      </p:sp>
      <p:pic>
        <p:nvPicPr>
          <p:cNvPr id="4" name="Picture 3">
            <a:extLst>
              <a:ext uri="{FF2B5EF4-FFF2-40B4-BE49-F238E27FC236}">
                <a16:creationId xmlns:a16="http://schemas.microsoft.com/office/drawing/2014/main" id="{8D6F261B-236B-CEEC-802C-683D3E921498}"/>
              </a:ext>
            </a:extLst>
          </p:cNvPr>
          <p:cNvPicPr>
            <a:picLocks noChangeAspect="1"/>
          </p:cNvPicPr>
          <p:nvPr userDrawn="1"/>
        </p:nvPicPr>
        <p:blipFill>
          <a:blip r:embed="rId2"/>
          <a:stretch>
            <a:fillRect/>
          </a:stretch>
        </p:blipFill>
        <p:spPr>
          <a:xfrm>
            <a:off x="238125" y="6208483"/>
            <a:ext cx="473295" cy="408217"/>
          </a:xfrm>
          <a:prstGeom prst="rect">
            <a:avLst/>
          </a:prstGeom>
        </p:spPr>
      </p:pic>
    </p:spTree>
    <p:extLst>
      <p:ext uri="{BB962C8B-B14F-4D97-AF65-F5344CB8AC3E}">
        <p14:creationId xmlns:p14="http://schemas.microsoft.com/office/powerpoint/2010/main" val="17210308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uthor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12" name="Picture Placeholder 11">
            <a:extLst>
              <a:ext uri="{FF2B5EF4-FFF2-40B4-BE49-F238E27FC236}">
                <a16:creationId xmlns:a16="http://schemas.microsoft.com/office/drawing/2014/main" id="{00040656-DAEE-8B84-E399-14C328E1A353}"/>
              </a:ext>
            </a:extLst>
          </p:cNvPr>
          <p:cNvSpPr>
            <a:spLocks noGrp="1"/>
          </p:cNvSpPr>
          <p:nvPr>
            <p:ph type="pic" sz="quarter" idx="14"/>
          </p:nvPr>
        </p:nvSpPr>
        <p:spPr>
          <a:xfrm>
            <a:off x="1904320"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3" name="Content Placeholder 2">
            <a:extLst>
              <a:ext uri="{FF2B5EF4-FFF2-40B4-BE49-F238E27FC236}">
                <a16:creationId xmlns:a16="http://schemas.microsoft.com/office/drawing/2014/main" id="{D672A594-28A8-9798-F1F9-A4CD5C09DF4B}"/>
              </a:ext>
            </a:extLst>
          </p:cNvPr>
          <p:cNvSpPr>
            <a:spLocks noGrp="1"/>
          </p:cNvSpPr>
          <p:nvPr>
            <p:ph idx="15"/>
          </p:nvPr>
        </p:nvSpPr>
        <p:spPr>
          <a:xfrm>
            <a:off x="483754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4" name="Picture Placeholder 11">
            <a:extLst>
              <a:ext uri="{FF2B5EF4-FFF2-40B4-BE49-F238E27FC236}">
                <a16:creationId xmlns:a16="http://schemas.microsoft.com/office/drawing/2014/main" id="{E26A14E3-3322-EE1C-105E-D40353841DBB}"/>
              </a:ext>
            </a:extLst>
          </p:cNvPr>
          <p:cNvSpPr>
            <a:spLocks noGrp="1"/>
          </p:cNvSpPr>
          <p:nvPr>
            <p:ph type="pic" sz="quarter" idx="16"/>
          </p:nvPr>
        </p:nvSpPr>
        <p:spPr>
          <a:xfrm>
            <a:off x="566395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
        <p:nvSpPr>
          <p:cNvPr id="15" name="Content Placeholder 2">
            <a:extLst>
              <a:ext uri="{FF2B5EF4-FFF2-40B4-BE49-F238E27FC236}">
                <a16:creationId xmlns:a16="http://schemas.microsoft.com/office/drawing/2014/main" id="{5B4B4695-8A09-5383-46B4-BDC477A9F1E5}"/>
              </a:ext>
            </a:extLst>
          </p:cNvPr>
          <p:cNvSpPr>
            <a:spLocks noGrp="1"/>
          </p:cNvSpPr>
          <p:nvPr>
            <p:ph idx="17"/>
          </p:nvPr>
        </p:nvSpPr>
        <p:spPr>
          <a:xfrm>
            <a:off x="8620125" y="2371725"/>
            <a:ext cx="3332162" cy="3394075"/>
          </a:xfrm>
          <a:prstGeom prst="roundRect">
            <a:avLst>
              <a:gd name="adj" fmla="val 3926"/>
            </a:avLst>
          </a:prstGeom>
          <a:solidFill>
            <a:schemeClr val="accent4"/>
          </a:solidFill>
          <a:effectLst>
            <a:softEdge rad="0"/>
          </a:effectLst>
        </p:spPr>
        <p:txBody>
          <a:bodyPr lIns="432000" tIns="1475999" rIns="432000"/>
          <a:lstStyle>
            <a:lvl1pPr algn="ctr">
              <a:defRPr sz="1600" b="1">
                <a:solidFill>
                  <a:schemeClr val="accent1"/>
                </a:solidFill>
              </a:defRPr>
            </a:lvl1pPr>
            <a:lvl2pPr>
              <a:spcBef>
                <a:spcPts val="0"/>
              </a:spcBef>
              <a:defRPr sz="1300" b="0" i="0">
                <a:solidFill>
                  <a:schemeClr val="bg1"/>
                </a:solidFill>
                <a:latin typeface="DM Sans" pitchFamily="2" charset="77"/>
              </a:defRPr>
            </a:lvl2pPr>
            <a:lvl3pPr marL="6350" indent="0">
              <a:spcBef>
                <a:spcPts val="0"/>
              </a:spcBef>
              <a:buNone/>
              <a:defRPr sz="1300" b="0" i="0">
                <a:solidFill>
                  <a:schemeClr val="bg1"/>
                </a:solidFill>
                <a:latin typeface="DM Sans" pitchFamily="2" charset="77"/>
              </a:defRPr>
            </a:lvl3pPr>
            <a:lvl4pPr>
              <a:spcBef>
                <a:spcPts val="0"/>
              </a:spcBef>
              <a:defRPr sz="1300">
                <a:solidFill>
                  <a:schemeClr val="bg1"/>
                </a:solidFill>
                <a:latin typeface="DM Sans" pitchFamily="2" charset="77"/>
              </a:defRPr>
            </a:lvl4pPr>
            <a:lvl5pPr>
              <a:spcBef>
                <a:spcPts val="0"/>
              </a:spcBef>
              <a:defRPr sz="1300">
                <a:solidFill>
                  <a:schemeClr val="bg1"/>
                </a:solidFill>
                <a:latin typeface="DM Sans" pitchFamily="2" charset="77"/>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6" name="Picture Placeholder 11">
            <a:extLst>
              <a:ext uri="{FF2B5EF4-FFF2-40B4-BE49-F238E27FC236}">
                <a16:creationId xmlns:a16="http://schemas.microsoft.com/office/drawing/2014/main" id="{FB0A1073-37EB-15AC-28EF-7123C375D852}"/>
              </a:ext>
            </a:extLst>
          </p:cNvPr>
          <p:cNvSpPr>
            <a:spLocks noGrp="1"/>
          </p:cNvSpPr>
          <p:nvPr>
            <p:ph type="pic" sz="quarter" idx="18"/>
          </p:nvPr>
        </p:nvSpPr>
        <p:spPr>
          <a:xfrm>
            <a:off x="9446532" y="1520825"/>
            <a:ext cx="1698625" cy="1698625"/>
          </a:xfrm>
          <a:prstGeom prst="ellipse">
            <a:avLst/>
          </a:prstGeom>
          <a:solidFill>
            <a:schemeClr val="accent1"/>
          </a:solidFill>
        </p:spPr>
        <p:txBody>
          <a:bodyPr anchor="ctr" anchorCtr="0"/>
          <a:lstStyle>
            <a:lvl1pPr algn="ctr">
              <a:defRPr sz="1600">
                <a:solidFill>
                  <a:schemeClr val="bg1"/>
                </a:solidFill>
              </a:defRPr>
            </a:lvl1pPr>
          </a:lstStyle>
          <a:p>
            <a:endParaRPr lang="en-US"/>
          </a:p>
        </p:txBody>
      </p:sp>
    </p:spTree>
    <p:extLst>
      <p:ext uri="{BB962C8B-B14F-4D97-AF65-F5344CB8AC3E}">
        <p14:creationId xmlns:p14="http://schemas.microsoft.com/office/powerpoint/2010/main" val="32936336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57DDCF4-0452-DB6B-2550-844CFA6DD401}"/>
              </a:ext>
            </a:extLst>
          </p:cNvPr>
          <p:cNvSpPr txBox="1"/>
          <p:nvPr userDrawn="1"/>
        </p:nvSpPr>
        <p:spPr>
          <a:xfrm rot="16200000">
            <a:off x="9465548" y="3900715"/>
            <a:ext cx="5216525" cy="215444"/>
          </a:xfrm>
          <a:prstGeom prst="rect">
            <a:avLst/>
          </a:prstGeom>
          <a:noFill/>
        </p:spPr>
        <p:txBody>
          <a:bodyPr wrap="square" lIns="0" rtlCol="0">
            <a:spAutoFit/>
          </a:bodyPr>
          <a:lstStyle/>
          <a:p>
            <a:r>
              <a:rPr lang="en-US" sz="8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985966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3"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6744072" y="1520825"/>
            <a:ext cx="5214937"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F4280222-0812-56F5-5ACC-864B6D06D037}"/>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3011083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2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2"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4848226" y="1520825"/>
            <a:ext cx="7110784"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175C2D00-2C21-8118-F8D9-5E5588B972AB}"/>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0634703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7100886"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Box 6">
            <a:extLst>
              <a:ext uri="{FF2B5EF4-FFF2-40B4-BE49-F238E27FC236}">
                <a16:creationId xmlns:a16="http://schemas.microsoft.com/office/drawing/2014/main" id="{08769AA6-CC5F-2DF0-25C8-E7C2D503F723}"/>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22085691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1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934AF-A1C3-429A-DBF7-E488DAF82C73}"/>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636C3DA9-F123-F502-E4A6-A22A71926622}"/>
              </a:ext>
            </a:extLst>
          </p:cNvPr>
          <p:cNvSpPr>
            <a:spLocks noGrp="1"/>
          </p:cNvSpPr>
          <p:nvPr>
            <p:ph idx="1"/>
          </p:nvPr>
        </p:nvSpPr>
        <p:spPr>
          <a:xfrm>
            <a:off x="1077914"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78BCA67A-7B6C-F9EB-6DA3-322B1BD66AE5}"/>
              </a:ext>
            </a:extLst>
          </p:cNvPr>
          <p:cNvSpPr>
            <a:spLocks noGrp="1"/>
          </p:cNvSpPr>
          <p:nvPr>
            <p:ph type="ftr" sz="quarter" idx="11"/>
          </p:nvPr>
        </p:nvSpPr>
        <p:spPr/>
        <p:txBody>
          <a:bodyPr/>
          <a:lstStyle/>
          <a:p>
            <a:r>
              <a:rPr lang="en-US"/>
              <a:t>Session 6    Coaching Measurement</a:t>
            </a:r>
          </a:p>
        </p:txBody>
      </p:sp>
      <p:sp>
        <p:nvSpPr>
          <p:cNvPr id="6" name="Slide Number Placeholder 5">
            <a:extLst>
              <a:ext uri="{FF2B5EF4-FFF2-40B4-BE49-F238E27FC236}">
                <a16:creationId xmlns:a16="http://schemas.microsoft.com/office/drawing/2014/main" id="{ABB5DB2C-B202-8B57-DF1A-82839C30535E}"/>
              </a:ext>
            </a:extLst>
          </p:cNvPr>
          <p:cNvSpPr>
            <a:spLocks noGrp="1"/>
          </p:cNvSpPr>
          <p:nvPr>
            <p:ph type="sldNum" sz="quarter" idx="12"/>
          </p:nvPr>
        </p:nvSpPr>
        <p:spPr/>
        <p:txBody>
          <a:bodyPr/>
          <a:lstStyle/>
          <a:p>
            <a:fld id="{16C5AC08-0ACD-404A-9C9F-AB39E786C34A}" type="slidenum">
              <a:t>‹#›</a:t>
            </a:fld>
            <a:endParaRPr lang="en-US"/>
          </a:p>
        </p:txBody>
      </p:sp>
      <p:sp>
        <p:nvSpPr>
          <p:cNvPr id="8" name="Text Placeholder 7">
            <a:extLst>
              <a:ext uri="{FF2B5EF4-FFF2-40B4-BE49-F238E27FC236}">
                <a16:creationId xmlns:a16="http://schemas.microsoft.com/office/drawing/2014/main" id="{940D11C5-C902-C2A5-A897-EE28A5828DDF}"/>
              </a:ext>
            </a:extLst>
          </p:cNvPr>
          <p:cNvSpPr>
            <a:spLocks noGrp="1"/>
          </p:cNvSpPr>
          <p:nvPr>
            <p:ph type="body" sz="quarter" idx="13" hasCustomPrompt="1"/>
          </p:nvPr>
        </p:nvSpPr>
        <p:spPr>
          <a:xfrm rot="16200000">
            <a:off x="-1581943" y="3574256"/>
            <a:ext cx="4244975" cy="138112"/>
          </a:xfrm>
        </p:spPr>
        <p:txBody>
          <a:bodyPr>
            <a:noAutofit/>
          </a:bodyPr>
          <a:lstStyle>
            <a:lvl1pPr>
              <a:defRPr sz="1050">
                <a:solidFill>
                  <a:schemeClr val="accent6">
                    <a:lumMod val="40000"/>
                    <a:lumOff val="60000"/>
                  </a:schemeClr>
                </a:solidFill>
              </a:defRPr>
            </a:lvl1pPr>
            <a:lvl2pPr>
              <a:defRPr sz="1050">
                <a:solidFill>
                  <a:schemeClr val="accent6">
                    <a:lumMod val="40000"/>
                    <a:lumOff val="60000"/>
                  </a:schemeClr>
                </a:solidFill>
              </a:defRPr>
            </a:lvl2pPr>
            <a:lvl3pPr>
              <a:defRPr sz="1050">
                <a:solidFill>
                  <a:schemeClr val="accent6">
                    <a:lumMod val="40000"/>
                    <a:lumOff val="60000"/>
                  </a:schemeClr>
                </a:solidFill>
              </a:defRPr>
            </a:lvl3pPr>
            <a:lvl4pPr>
              <a:defRPr sz="1050">
                <a:solidFill>
                  <a:schemeClr val="accent6">
                    <a:lumMod val="40000"/>
                    <a:lumOff val="60000"/>
                  </a:schemeClr>
                </a:solidFill>
              </a:defRPr>
            </a:lvl4pPr>
            <a:lvl5pPr>
              <a:defRPr sz="1050">
                <a:solidFill>
                  <a:schemeClr val="accent6">
                    <a:lumMod val="40000"/>
                    <a:lumOff val="60000"/>
                  </a:schemeClr>
                </a:solidFill>
              </a:defRPr>
            </a:lvl5pPr>
          </a:lstStyle>
          <a:p>
            <a:pPr lvl="0"/>
            <a:r>
              <a:rPr lang="en-GB"/>
              <a:t>[Section]</a:t>
            </a:r>
            <a:endParaRPr lang="en-US"/>
          </a:p>
        </p:txBody>
      </p:sp>
      <p:cxnSp>
        <p:nvCxnSpPr>
          <p:cNvPr id="9" name="Straight Connector 8">
            <a:extLst>
              <a:ext uri="{FF2B5EF4-FFF2-40B4-BE49-F238E27FC236}">
                <a16:creationId xmlns:a16="http://schemas.microsoft.com/office/drawing/2014/main" id="{9E3F6617-811A-9F52-4224-93BF72BD6F63}"/>
              </a:ext>
            </a:extLst>
          </p:cNvPr>
          <p:cNvCxnSpPr/>
          <p:nvPr userDrawn="1"/>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Content Placeholder 2">
            <a:extLst>
              <a:ext uri="{FF2B5EF4-FFF2-40B4-BE49-F238E27FC236}">
                <a16:creationId xmlns:a16="http://schemas.microsoft.com/office/drawing/2014/main" id="{D5729430-D606-8375-C32A-AA6F259AAEE2}"/>
              </a:ext>
            </a:extLst>
          </p:cNvPr>
          <p:cNvSpPr>
            <a:spLocks noGrp="1"/>
          </p:cNvSpPr>
          <p:nvPr>
            <p:ph idx="14"/>
          </p:nvPr>
        </p:nvSpPr>
        <p:spPr>
          <a:xfrm>
            <a:off x="8620124" y="1520825"/>
            <a:ext cx="3338885"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EC05D991-7EBC-23D0-1E96-F01D3324A3B2}"/>
              </a:ext>
            </a:extLst>
          </p:cNvPr>
          <p:cNvSpPr>
            <a:spLocks noGrp="1"/>
          </p:cNvSpPr>
          <p:nvPr>
            <p:ph idx="15"/>
          </p:nvPr>
        </p:nvSpPr>
        <p:spPr>
          <a:xfrm>
            <a:off x="4846639" y="1520825"/>
            <a:ext cx="3332161" cy="5019720"/>
          </a:xfrm>
        </p:spPr>
        <p:txBody>
          <a:bodyPr/>
          <a:lstStyle>
            <a:lvl2pPr>
              <a:defRPr b="0" i="0">
                <a:latin typeface="DM Sans Medium" pitchFamily="2" charset="77"/>
              </a:defRPr>
            </a:lvl2pPr>
            <a:lvl3pPr>
              <a:defRPr b="0" i="0">
                <a:latin typeface="DM Sans Medium" pitchFamily="2" charset="77"/>
              </a:defRPr>
            </a:lvl3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TextBox 9">
            <a:extLst>
              <a:ext uri="{FF2B5EF4-FFF2-40B4-BE49-F238E27FC236}">
                <a16:creationId xmlns:a16="http://schemas.microsoft.com/office/drawing/2014/main" id="{114E82AA-6557-0DB6-1321-56A3825F4E38}"/>
              </a:ext>
            </a:extLst>
          </p:cNvPr>
          <p:cNvSpPr txBox="1"/>
          <p:nvPr userDrawn="1"/>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spTree>
    <p:extLst>
      <p:ext uri="{BB962C8B-B14F-4D97-AF65-F5344CB8AC3E}">
        <p14:creationId xmlns:p14="http://schemas.microsoft.com/office/powerpoint/2010/main" val="619711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em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9A0BBE-30B5-B5BE-8D29-B34EC078D101}"/>
              </a:ext>
            </a:extLst>
          </p:cNvPr>
          <p:cNvSpPr>
            <a:spLocks noGrp="1"/>
          </p:cNvSpPr>
          <p:nvPr>
            <p:ph type="title"/>
          </p:nvPr>
        </p:nvSpPr>
        <p:spPr>
          <a:xfrm>
            <a:off x="1077913" y="238125"/>
            <a:ext cx="10872787" cy="1139825"/>
          </a:xfrm>
          <a:prstGeom prst="rect">
            <a:avLst/>
          </a:prstGeom>
        </p:spPr>
        <p:txBody>
          <a:bodyPr vert="horz" lIns="0" tIns="0" rIns="0" bIns="0" rtlCol="0" anchor="t" anchorCtr="0">
            <a:no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212C11A-2C1C-70CD-DBF7-7853640D3F6A}"/>
              </a:ext>
            </a:extLst>
          </p:cNvPr>
          <p:cNvSpPr>
            <a:spLocks noGrp="1"/>
          </p:cNvSpPr>
          <p:nvPr>
            <p:ph type="body" idx="1"/>
          </p:nvPr>
        </p:nvSpPr>
        <p:spPr>
          <a:xfrm>
            <a:off x="1077913" y="1520825"/>
            <a:ext cx="10872787" cy="5019720"/>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Footer Placeholder 4">
            <a:extLst>
              <a:ext uri="{FF2B5EF4-FFF2-40B4-BE49-F238E27FC236}">
                <a16:creationId xmlns:a16="http://schemas.microsoft.com/office/drawing/2014/main" id="{35A96B29-11D2-50C5-E3CC-DE9F216C3DD6}"/>
              </a:ext>
            </a:extLst>
          </p:cNvPr>
          <p:cNvSpPr>
            <a:spLocks noGrp="1"/>
          </p:cNvSpPr>
          <p:nvPr>
            <p:ph type="ftr" sz="quarter" idx="3"/>
          </p:nvPr>
        </p:nvSpPr>
        <p:spPr>
          <a:xfrm rot="16200000">
            <a:off x="-1796007" y="3554959"/>
            <a:ext cx="4248151" cy="179884"/>
          </a:xfrm>
          <a:prstGeom prst="rect">
            <a:avLst/>
          </a:prstGeom>
        </p:spPr>
        <p:txBody>
          <a:bodyPr vert="horz" lIns="0" tIns="0" rIns="0" bIns="0" rtlCol="0" anchor="ctr"/>
          <a:lstStyle>
            <a:lvl1pPr algn="l">
              <a:defRPr sz="1050" b="0" i="0">
                <a:solidFill>
                  <a:schemeClr val="tx1">
                    <a:tint val="75000"/>
                  </a:schemeClr>
                </a:solidFill>
                <a:latin typeface="DM Sans Medium" pitchFamily="2" charset="77"/>
              </a:defRPr>
            </a:lvl1pPr>
          </a:lstStyle>
          <a:p>
            <a:r>
              <a:rPr lang="en-US"/>
              <a:t>Session 6    Coaching Measurement</a:t>
            </a:r>
          </a:p>
        </p:txBody>
      </p:sp>
      <p:sp>
        <p:nvSpPr>
          <p:cNvPr id="6" name="Slide Number Placeholder 5">
            <a:extLst>
              <a:ext uri="{FF2B5EF4-FFF2-40B4-BE49-F238E27FC236}">
                <a16:creationId xmlns:a16="http://schemas.microsoft.com/office/drawing/2014/main" id="{28245A71-8FEA-EE64-1EC5-CD72EFCF1CFA}"/>
              </a:ext>
            </a:extLst>
          </p:cNvPr>
          <p:cNvSpPr>
            <a:spLocks noGrp="1"/>
          </p:cNvSpPr>
          <p:nvPr>
            <p:ph type="sldNum" sz="quarter" idx="4"/>
          </p:nvPr>
        </p:nvSpPr>
        <p:spPr>
          <a:xfrm>
            <a:off x="238125" y="238125"/>
            <a:ext cx="371475" cy="463073"/>
          </a:xfrm>
          <a:prstGeom prst="rect">
            <a:avLst/>
          </a:prstGeom>
        </p:spPr>
        <p:txBody>
          <a:bodyPr vert="horz" lIns="0" tIns="0" rIns="0" bIns="0" rtlCol="0" anchor="ctr" anchorCtr="0"/>
          <a:lstStyle>
            <a:lvl1pPr algn="ctr">
              <a:defRPr sz="1200" b="1" i="0">
                <a:solidFill>
                  <a:schemeClr val="accent6"/>
                </a:solidFill>
                <a:latin typeface="DM Sans" pitchFamily="2" charset="77"/>
              </a:defRPr>
            </a:lvl1pPr>
          </a:lstStyle>
          <a:p>
            <a:fld id="{16C5AC08-0ACD-404A-9C9F-AB39E786C34A}" type="slidenum">
              <a:rPr lang="en-US"/>
              <a:pPr/>
              <a:t>‹#›</a:t>
            </a:fld>
            <a:endParaRPr lang="en-US"/>
          </a:p>
        </p:txBody>
      </p:sp>
      <p:pic>
        <p:nvPicPr>
          <p:cNvPr id="15" name="Picture 14">
            <a:extLst>
              <a:ext uri="{FF2B5EF4-FFF2-40B4-BE49-F238E27FC236}">
                <a16:creationId xmlns:a16="http://schemas.microsoft.com/office/drawing/2014/main" id="{8BC441A7-EE26-ECA3-E025-A125F478BB0B}"/>
              </a:ext>
            </a:extLst>
          </p:cNvPr>
          <p:cNvPicPr>
            <a:picLocks noChangeAspect="1"/>
          </p:cNvPicPr>
          <p:nvPr userDrawn="1"/>
        </p:nvPicPr>
        <p:blipFill>
          <a:blip r:embed="rId18"/>
          <a:stretch>
            <a:fillRect/>
          </a:stretch>
        </p:blipFill>
        <p:spPr>
          <a:xfrm>
            <a:off x="238124" y="6210000"/>
            <a:ext cx="474483" cy="406700"/>
          </a:xfrm>
          <a:prstGeom prst="rect">
            <a:avLst/>
          </a:prstGeom>
        </p:spPr>
      </p:pic>
    </p:spTree>
    <p:extLst>
      <p:ext uri="{BB962C8B-B14F-4D97-AF65-F5344CB8AC3E}">
        <p14:creationId xmlns:p14="http://schemas.microsoft.com/office/powerpoint/2010/main" val="3364438814"/>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60" r:id="rId3"/>
    <p:sldLayoutId id="2147483666" r:id="rId4"/>
    <p:sldLayoutId id="2147483650" r:id="rId5"/>
    <p:sldLayoutId id="2147483662" r:id="rId6"/>
    <p:sldLayoutId id="2147483663" r:id="rId7"/>
    <p:sldLayoutId id="2147483664" r:id="rId8"/>
    <p:sldLayoutId id="2147483665" r:id="rId9"/>
    <p:sldLayoutId id="2147483651" r:id="rId10"/>
    <p:sldLayoutId id="2147483652" r:id="rId11"/>
    <p:sldLayoutId id="2147483653" r:id="rId12"/>
    <p:sldLayoutId id="2147483667" r:id="rId13"/>
    <p:sldLayoutId id="2147483668" r:id="rId14"/>
    <p:sldLayoutId id="2147483669" r:id="rId15"/>
    <p:sldLayoutId id="2147483655" r:id="rId16"/>
  </p:sldLayoutIdLst>
  <p:hf hdr="0" dt="0"/>
  <p:txStyles>
    <p:titleStyle>
      <a:lvl1pPr algn="l" defTabSz="914400" rtl="0" eaLnBrk="1" latinLnBrk="0" hangingPunct="1">
        <a:lnSpc>
          <a:spcPct val="90000"/>
        </a:lnSpc>
        <a:spcBef>
          <a:spcPct val="0"/>
        </a:spcBef>
        <a:buNone/>
        <a:defRPr sz="4400" kern="1200">
          <a:solidFill>
            <a:schemeClr val="accent1"/>
          </a:solidFill>
          <a:latin typeface="Petrona" pitchFamily="2" charset="77"/>
          <a:ea typeface="+mj-ea"/>
          <a:cs typeface="+mj-cs"/>
        </a:defRPr>
      </a:lvl1pPr>
    </p:titleStyle>
    <p:body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50" userDrawn="1">
          <p15:clr>
            <a:srgbClr val="F26B43"/>
          </p15:clr>
        </p15:guide>
        <p15:guide id="2" pos="1590" userDrawn="1">
          <p15:clr>
            <a:srgbClr val="F26B43"/>
          </p15:clr>
        </p15:guide>
        <p15:guide id="3" pos="506" userDrawn="1">
          <p15:clr>
            <a:srgbClr val="F26B43"/>
          </p15:clr>
        </p15:guide>
        <p15:guide id="4" pos="384" userDrawn="1">
          <p15:clr>
            <a:srgbClr val="F26B43"/>
          </p15:clr>
        </p15:guide>
        <p15:guide id="5" pos="150" userDrawn="1">
          <p15:clr>
            <a:srgbClr val="F26B43"/>
          </p15:clr>
        </p15:guide>
        <p15:guide id="6" orient="horz" pos="868" userDrawn="1">
          <p15:clr>
            <a:srgbClr val="F26B43"/>
          </p15:clr>
        </p15:guide>
        <p15:guide id="7" orient="horz" pos="958" userDrawn="1">
          <p15:clr>
            <a:srgbClr val="F26B43"/>
          </p15:clr>
        </p15:guide>
        <p15:guide id="8" orient="horz" pos="1494" userDrawn="1">
          <p15:clr>
            <a:srgbClr val="F26B43"/>
          </p15:clr>
        </p15:guide>
        <p15:guide id="9" orient="horz" pos="2028" userDrawn="1">
          <p15:clr>
            <a:srgbClr val="F26B43"/>
          </p15:clr>
        </p15:guide>
        <p15:guide id="10" pos="1866" userDrawn="1">
          <p15:clr>
            <a:srgbClr val="F26B43"/>
          </p15:clr>
        </p15:guide>
        <p15:guide id="11" pos="2778" userDrawn="1">
          <p15:clr>
            <a:srgbClr val="F26B43"/>
          </p15:clr>
        </p15:guide>
        <p15:guide id="12" pos="3054" userDrawn="1">
          <p15:clr>
            <a:srgbClr val="F26B43"/>
          </p15:clr>
        </p15:guide>
        <p15:guide id="13" pos="3964" userDrawn="1">
          <p15:clr>
            <a:srgbClr val="F26B43"/>
          </p15:clr>
        </p15:guide>
        <p15:guide id="14" pos="4242" userDrawn="1">
          <p15:clr>
            <a:srgbClr val="F26B43"/>
          </p15:clr>
        </p15:guide>
        <p15:guide id="15" pos="5152" userDrawn="1">
          <p15:clr>
            <a:srgbClr val="F26B43"/>
          </p15:clr>
        </p15:guide>
        <p15:guide id="16" pos="5430" userDrawn="1">
          <p15:clr>
            <a:srgbClr val="F26B43"/>
          </p15:clr>
        </p15:guide>
        <p15:guide id="17" pos="6340" userDrawn="1">
          <p15:clr>
            <a:srgbClr val="F26B43"/>
          </p15:clr>
        </p15:guide>
        <p15:guide id="18" pos="6618" userDrawn="1">
          <p15:clr>
            <a:srgbClr val="F26B43"/>
          </p15:clr>
        </p15:guide>
        <p15:guide id="19" pos="7528" userDrawn="1">
          <p15:clr>
            <a:srgbClr val="F26B43"/>
          </p15:clr>
        </p15:guide>
        <p15:guide id="20" orient="horz" pos="2568" userDrawn="1">
          <p15:clr>
            <a:srgbClr val="F26B43"/>
          </p15:clr>
        </p15:guide>
        <p15:guide id="21" orient="horz" pos="3098" userDrawn="1">
          <p15:clr>
            <a:srgbClr val="F26B43"/>
          </p15:clr>
        </p15:guide>
        <p15:guide id="22" orient="horz" pos="3632" userDrawn="1">
          <p15:clr>
            <a:srgbClr val="F26B43"/>
          </p15:clr>
        </p15:guide>
        <p15:guide id="23" orient="horz" pos="4168" userDrawn="1">
          <p15:clr>
            <a:srgbClr val="F26B43"/>
          </p15:clr>
        </p15:guide>
        <p15:guide id="24" pos="679" userDrawn="1">
          <p15:clr>
            <a:srgbClr val="F26B43"/>
          </p15:clr>
        </p15:guide>
        <p15:guide id="25" orient="horz" pos="504"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emf"/><Relationship Id="rId4" Type="http://schemas.openxmlformats.org/officeDocument/2006/relationships/image" Target="../media/image10.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13.xml"/><Relationship Id="rId1" Type="http://schemas.openxmlformats.org/officeDocument/2006/relationships/slideLayout" Target="../slideLayouts/slideLayout9.xml"/><Relationship Id="rId4" Type="http://schemas.openxmlformats.org/officeDocument/2006/relationships/image" Target="../media/image24.emf"/></Relationships>
</file>

<file path=ppt/slides/_rels/slide14.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26.emf"/></Relationships>
</file>

<file path=ppt/slides/_rels/slide1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28.emf"/></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30.emf"/><Relationship Id="rId5" Type="http://schemas.openxmlformats.org/officeDocument/2006/relationships/image" Target="../media/image29.em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8" Type="http://schemas.openxmlformats.org/officeDocument/2006/relationships/image" Target="../media/image41.emf"/><Relationship Id="rId13" Type="http://schemas.openxmlformats.org/officeDocument/2006/relationships/image" Target="../media/image46.emf"/><Relationship Id="rId3" Type="http://schemas.openxmlformats.org/officeDocument/2006/relationships/image" Target="../media/image36.emf"/><Relationship Id="rId7" Type="http://schemas.openxmlformats.org/officeDocument/2006/relationships/image" Target="../media/image40.emf"/><Relationship Id="rId12" Type="http://schemas.openxmlformats.org/officeDocument/2006/relationships/image" Target="../media/image45.emf"/><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9.emf"/><Relationship Id="rId11" Type="http://schemas.openxmlformats.org/officeDocument/2006/relationships/image" Target="../media/image44.emf"/><Relationship Id="rId5" Type="http://schemas.openxmlformats.org/officeDocument/2006/relationships/image" Target="../media/image38.emf"/><Relationship Id="rId10" Type="http://schemas.openxmlformats.org/officeDocument/2006/relationships/image" Target="../media/image43.emf"/><Relationship Id="rId4" Type="http://schemas.openxmlformats.org/officeDocument/2006/relationships/image" Target="../media/image37.emf"/><Relationship Id="rId9" Type="http://schemas.openxmlformats.org/officeDocument/2006/relationships/image" Target="../media/image42.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48.emf"/><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49.emf"/></Relationships>
</file>

<file path=ppt/slides/_rels/slide2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29.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5.xml"/><Relationship Id="rId1" Type="http://schemas.openxmlformats.org/officeDocument/2006/relationships/slideLayout" Target="../slideLayouts/slideLayout9.xml"/><Relationship Id="rId6" Type="http://schemas.openxmlformats.org/officeDocument/2006/relationships/image" Target="../media/image24.emf"/><Relationship Id="rId5" Type="http://schemas.openxmlformats.org/officeDocument/2006/relationships/image" Target="../media/image54.emf"/><Relationship Id="rId4" Type="http://schemas.openxmlformats.org/officeDocument/2006/relationships/image" Target="../media/image53.emf"/></Relationships>
</file>

<file path=ppt/slides/_rels/slide26.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58.emf"/><Relationship Id="rId4" Type="http://schemas.openxmlformats.org/officeDocument/2006/relationships/image" Target="../media/image57.emf"/></Relationships>
</file>

<file path=ppt/slides/_rels/slide28.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61.emf"/><Relationship Id="rId4" Type="http://schemas.openxmlformats.org/officeDocument/2006/relationships/image" Target="../media/image60.emf"/></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image" Target="../media/image64.emf"/><Relationship Id="rId5" Type="http://schemas.openxmlformats.org/officeDocument/2006/relationships/image" Target="../media/image63.emf"/><Relationship Id="rId4" Type="http://schemas.openxmlformats.org/officeDocument/2006/relationships/image" Target="../media/image62.em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5.xml"/><Relationship Id="rId1" Type="http://schemas.openxmlformats.org/officeDocument/2006/relationships/video" Target="https://www.youtube.com/embed/Za1o77jAnbw?feature=oembed" TargetMode="External"/><Relationship Id="rId4" Type="http://schemas.openxmlformats.org/officeDocument/2006/relationships/image" Target="../media/image65.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notesSlide" Target="../notesSlides/notesSlide35.xml"/><Relationship Id="rId1" Type="http://schemas.openxmlformats.org/officeDocument/2006/relationships/slideLayout" Target="../slideLayouts/slideLayout6.xml"/><Relationship Id="rId6" Type="http://schemas.openxmlformats.org/officeDocument/2006/relationships/image" Target="../media/image71.emf"/><Relationship Id="rId5" Type="http://schemas.openxmlformats.org/officeDocument/2006/relationships/image" Target="../media/image70.emf"/><Relationship Id="rId10" Type="http://schemas.microsoft.com/office/2007/relationships/hdphoto" Target="../media/hdphoto2.wdp"/><Relationship Id="rId4" Type="http://schemas.openxmlformats.org/officeDocument/2006/relationships/image" Target="../media/image69.emf"/><Relationship Id="rId9" Type="http://schemas.openxmlformats.org/officeDocument/2006/relationships/image" Target="../media/image67.png"/></Relationships>
</file>

<file path=ppt/slides/_rels/slide36.xml.rels><?xml version="1.0" encoding="UTF-8" standalone="yes"?>
<Relationships xmlns="http://schemas.openxmlformats.org/package/2006/relationships"><Relationship Id="rId8" Type="http://schemas.openxmlformats.org/officeDocument/2006/relationships/image" Target="../media/image73.emf"/><Relationship Id="rId3" Type="http://schemas.openxmlformats.org/officeDocument/2006/relationships/image" Target="../media/image68.emf"/><Relationship Id="rId7" Type="http://schemas.openxmlformats.org/officeDocument/2006/relationships/image" Target="../media/image72.emf"/><Relationship Id="rId2" Type="http://schemas.openxmlformats.org/officeDocument/2006/relationships/notesSlide" Target="../notesSlides/notesSlide36.xml"/><Relationship Id="rId1" Type="http://schemas.openxmlformats.org/officeDocument/2006/relationships/slideLayout" Target="../slideLayouts/slideLayout6.xml"/><Relationship Id="rId6" Type="http://schemas.openxmlformats.org/officeDocument/2006/relationships/image" Target="../media/image71.emf"/><Relationship Id="rId5" Type="http://schemas.openxmlformats.org/officeDocument/2006/relationships/image" Target="../media/image70.emf"/><Relationship Id="rId4" Type="http://schemas.openxmlformats.org/officeDocument/2006/relationships/image" Target="../media/image69.emf"/></Relationships>
</file>

<file path=ppt/slides/_rels/slide37.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30.emf"/><Relationship Id="rId4" Type="http://schemas.openxmlformats.org/officeDocument/2006/relationships/image" Target="../media/image29.emf"/></Relationships>
</file>

<file path=ppt/slides/_rels/slide3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8" Type="http://schemas.openxmlformats.org/officeDocument/2006/relationships/hyperlink" Target="http://www.embopress.org/doi/full/10.15252/emmm.202013171" TargetMode="External"/><Relationship Id="rId13" Type="http://schemas.openxmlformats.org/officeDocument/2006/relationships/image" Target="../media/image80.png"/><Relationship Id="rId3" Type="http://schemas.openxmlformats.org/officeDocument/2006/relationships/image" Target="../media/image75.png"/><Relationship Id="rId7" Type="http://schemas.openxmlformats.org/officeDocument/2006/relationships/hyperlink" Target="https://qi.elft.nhs.uk/the-pareto-principle" TargetMode="External"/><Relationship Id="rId12" Type="http://schemas.openxmlformats.org/officeDocument/2006/relationships/hyperlink" Target="https://www.bbc.co.uk/news/business-57427997" TargetMode="External"/><Relationship Id="rId2" Type="http://schemas.openxmlformats.org/officeDocument/2006/relationships/notesSlide" Target="../notesSlides/notesSlide39.xml"/><Relationship Id="rId16" Type="http://schemas.openxmlformats.org/officeDocument/2006/relationships/hyperlink" Target="https://qualitysafety.bmj.com/content/qhc/12/6/458.full.pdf" TargetMode="External"/><Relationship Id="rId1" Type="http://schemas.openxmlformats.org/officeDocument/2006/relationships/slideLayout" Target="../slideLayouts/slideLayout5.xml"/><Relationship Id="rId6" Type="http://schemas.openxmlformats.org/officeDocument/2006/relationships/image" Target="../media/image78.png"/><Relationship Id="rId11" Type="http://schemas.openxmlformats.org/officeDocument/2006/relationships/image" Target="../media/image79.jpeg"/><Relationship Id="rId5" Type="http://schemas.openxmlformats.org/officeDocument/2006/relationships/image" Target="../media/image77.png"/><Relationship Id="rId15" Type="http://schemas.openxmlformats.org/officeDocument/2006/relationships/image" Target="../media/image81.png"/><Relationship Id="rId10" Type="http://schemas.openxmlformats.org/officeDocument/2006/relationships/hyperlink" Target="http://www.japscjournal.com/articles/effects-current-japanese-guideline-dedicated-intensive-lipid-lowering-therapy-lipid" TargetMode="External"/><Relationship Id="rId4" Type="http://schemas.openxmlformats.org/officeDocument/2006/relationships/image" Target="../media/image76.jpeg"/><Relationship Id="rId9" Type="http://schemas.openxmlformats.org/officeDocument/2006/relationships/hyperlink" Target="https://blogs.sas.com/content/iml/2020/04/22/funnel-plot-covid-us.html" TargetMode="External"/><Relationship Id="rId14" Type="http://schemas.openxmlformats.org/officeDocument/2006/relationships/hyperlink" Target="https://qualitysafety.bmj.com/content/20/1/46"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8" Type="http://schemas.openxmlformats.org/officeDocument/2006/relationships/hyperlink" Target="https://blogs.sas.com/content/iml/2020/04/22/funnel-plot-covid-us.html" TargetMode="External"/><Relationship Id="rId13" Type="http://schemas.openxmlformats.org/officeDocument/2006/relationships/hyperlink" Target="https://qualitysafety.bmj.com/content/20/1/46" TargetMode="External"/><Relationship Id="rId3" Type="http://schemas.openxmlformats.org/officeDocument/2006/relationships/image" Target="../media/image75.png"/><Relationship Id="rId7" Type="http://schemas.openxmlformats.org/officeDocument/2006/relationships/hyperlink" Target="https://www.embopress.org/doi/full/10.15252/emmm.202013171" TargetMode="External"/><Relationship Id="rId12" Type="http://schemas.openxmlformats.org/officeDocument/2006/relationships/image" Target="../media/image80.png"/><Relationship Id="rId2" Type="http://schemas.openxmlformats.org/officeDocument/2006/relationships/notesSlide" Target="../notesSlides/notesSlide40.xml"/><Relationship Id="rId16"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hyperlink" Target="https://qi.elft.nhs.uk/the-pareto-principle" TargetMode="External"/><Relationship Id="rId11" Type="http://schemas.openxmlformats.org/officeDocument/2006/relationships/hyperlink" Target="https://www.bbc.co.uk/news/business-57427997" TargetMode="External"/><Relationship Id="rId5" Type="http://schemas.openxmlformats.org/officeDocument/2006/relationships/image" Target="../media/image78.png"/><Relationship Id="rId15" Type="http://schemas.openxmlformats.org/officeDocument/2006/relationships/hyperlink" Target="https://qualitysafety.bmj.com/content/qhc/12/6/458.full.pdf" TargetMode="External"/><Relationship Id="rId10" Type="http://schemas.openxmlformats.org/officeDocument/2006/relationships/image" Target="../media/image79.jpeg"/><Relationship Id="rId4" Type="http://schemas.openxmlformats.org/officeDocument/2006/relationships/image" Target="../media/image76.jpeg"/><Relationship Id="rId9" Type="http://schemas.openxmlformats.org/officeDocument/2006/relationships/hyperlink" Target="https://www.japscjournal.com/articles/effects-current-japanese-guideline-dedicated-intensive-lipid-lowering-therapy-lipid" TargetMode="External"/><Relationship Id="rId14" Type="http://schemas.openxmlformats.org/officeDocument/2006/relationships/image" Target="../media/image81.png"/></Relationships>
</file>

<file path=ppt/slides/_rels/slide41.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41.xml"/><Relationship Id="rId1" Type="http://schemas.openxmlformats.org/officeDocument/2006/relationships/slideLayout" Target="../slideLayouts/slideLayout5.xml"/><Relationship Id="rId5" Type="http://schemas.openxmlformats.org/officeDocument/2006/relationships/image" Target="../media/image82.emf"/><Relationship Id="rId4" Type="http://schemas.openxmlformats.org/officeDocument/2006/relationships/image" Target="../media/image760.png"/></Relationships>
</file>

<file path=ppt/slides/_rels/slide42.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42.xml"/><Relationship Id="rId1" Type="http://schemas.openxmlformats.org/officeDocument/2006/relationships/slideLayout" Target="../slideLayouts/slideLayout5.xml"/><Relationship Id="rId4" Type="http://schemas.openxmlformats.org/officeDocument/2006/relationships/image" Target="../media/image82.emf"/></Relationships>
</file>

<file path=ppt/slides/_rels/slide43.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46.xml"/><Relationship Id="rId1" Type="http://schemas.openxmlformats.org/officeDocument/2006/relationships/slideLayout" Target="../slideLayouts/slideLayout6.xml"/><Relationship Id="rId4" Type="http://schemas.openxmlformats.org/officeDocument/2006/relationships/image" Target="../media/image86.jpeg"/></Relationships>
</file>

<file path=ppt/slides/_rels/slide4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video" Target="https://www.youtube.com/embed/a0sdpX1JOrU?feature=oembed" TargetMode="External"/><Relationship Id="rId6" Type="http://schemas.openxmlformats.org/officeDocument/2006/relationships/image" Target="../media/image88.jpeg"/><Relationship Id="rId5" Type="http://schemas.openxmlformats.org/officeDocument/2006/relationships/hyperlink" Target="http://www.energybartools.com/images/The-Challenges-of-Change-White-Paper.pdf" TargetMode="External"/><Relationship Id="rId4" Type="http://schemas.openxmlformats.org/officeDocument/2006/relationships/hyperlink" Target="https://www.youtube.com/watch?v=a0sdpX1JOrU"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17.emf"/><Relationship Id="rId3" Type="http://schemas.openxmlformats.org/officeDocument/2006/relationships/image" Target="../media/image12.emf"/><Relationship Id="rId7"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5.emf"/><Relationship Id="rId5" Type="http://schemas.openxmlformats.org/officeDocument/2006/relationships/image" Target="../media/image14.emf"/><Relationship Id="rId4" Type="http://schemas.openxmlformats.org/officeDocument/2006/relationships/image" Target="../media/image13.emf"/><Relationship Id="rId9" Type="http://schemas.openxmlformats.org/officeDocument/2006/relationships/image" Target="../media/image18.emf"/></Relationships>
</file>

<file path=ppt/slides/_rels/slide50.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0.xml"/><Relationship Id="rId1" Type="http://schemas.openxmlformats.org/officeDocument/2006/relationships/slideLayout" Target="../slideLayouts/slideLayout9.xml"/><Relationship Id="rId5" Type="http://schemas.openxmlformats.org/officeDocument/2006/relationships/image" Target="../media/image91.emf"/><Relationship Id="rId4" Type="http://schemas.openxmlformats.org/officeDocument/2006/relationships/image" Target="../media/image90.emf"/></Relationships>
</file>

<file path=ppt/slides/_rels/slide51.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51.xml"/><Relationship Id="rId1" Type="http://schemas.openxmlformats.org/officeDocument/2006/relationships/slideLayout" Target="../slideLayouts/slideLayout9.xml"/><Relationship Id="rId5" Type="http://schemas.openxmlformats.org/officeDocument/2006/relationships/image" Target="../media/image91.emf"/><Relationship Id="rId4" Type="http://schemas.openxmlformats.org/officeDocument/2006/relationships/image" Target="../media/image90.emf"/></Relationships>
</file>

<file path=ppt/slides/_rels/slide5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2.xml"/><Relationship Id="rId1" Type="http://schemas.openxmlformats.org/officeDocument/2006/relationships/slideLayout" Target="../slideLayouts/slideLayout8.xml"/><Relationship Id="rId4" Type="http://schemas.openxmlformats.org/officeDocument/2006/relationships/hyperlink" Target="https://rickmaurer.com/wrm/"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3.xml"/><Relationship Id="rId1" Type="http://schemas.openxmlformats.org/officeDocument/2006/relationships/slideLayout" Target="../slideLayouts/slideLayout8.xml"/><Relationship Id="rId4" Type="http://schemas.openxmlformats.org/officeDocument/2006/relationships/image" Target="../media/image30.emf"/></Relationships>
</file>

<file path=ppt/slides/_rels/slide54.xml.rels><?xml version="1.0" encoding="UTF-8" standalone="yes"?>
<Relationships xmlns="http://schemas.openxmlformats.org/package/2006/relationships"><Relationship Id="rId3" Type="http://schemas.openxmlformats.org/officeDocument/2006/relationships/image" Target="../media/image93.emf"/><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8" Type="http://schemas.openxmlformats.org/officeDocument/2006/relationships/image" Target="../media/image99.emf"/><Relationship Id="rId3" Type="http://schemas.openxmlformats.org/officeDocument/2006/relationships/image" Target="../media/image94.emf"/><Relationship Id="rId7" Type="http://schemas.openxmlformats.org/officeDocument/2006/relationships/image" Target="../media/image98.emf"/><Relationship Id="rId2" Type="http://schemas.openxmlformats.org/officeDocument/2006/relationships/notesSlide" Target="../notesSlides/notesSlide55.xml"/><Relationship Id="rId1" Type="http://schemas.openxmlformats.org/officeDocument/2006/relationships/slideLayout" Target="../slideLayouts/slideLayout6.xml"/><Relationship Id="rId6" Type="http://schemas.openxmlformats.org/officeDocument/2006/relationships/image" Target="../media/image97.emf"/><Relationship Id="rId5" Type="http://schemas.openxmlformats.org/officeDocument/2006/relationships/image" Target="../media/image96.emf"/><Relationship Id="rId4" Type="http://schemas.openxmlformats.org/officeDocument/2006/relationships/image" Target="../media/image95.emf"/></Relationships>
</file>

<file path=ppt/slides/_rels/slide56.xml.rels><?xml version="1.0" encoding="UTF-8" standalone="yes"?>
<Relationships xmlns="http://schemas.openxmlformats.org/package/2006/relationships"><Relationship Id="rId3" Type="http://schemas.openxmlformats.org/officeDocument/2006/relationships/image" Target="../media/image100.emf"/><Relationship Id="rId7" Type="http://schemas.openxmlformats.org/officeDocument/2006/relationships/image" Target="../media/image30.emf"/><Relationship Id="rId2" Type="http://schemas.openxmlformats.org/officeDocument/2006/relationships/notesSlide" Target="../notesSlides/notesSlide56.xml"/><Relationship Id="rId1" Type="http://schemas.openxmlformats.org/officeDocument/2006/relationships/slideLayout" Target="../slideLayouts/slideLayout6.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57.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notesSlide" Target="../notesSlides/notesSlide57.xml"/><Relationship Id="rId1" Type="http://schemas.openxmlformats.org/officeDocument/2006/relationships/slideLayout" Target="../slideLayouts/slideLayout6.xml"/><Relationship Id="rId4" Type="http://schemas.openxmlformats.org/officeDocument/2006/relationships/image" Target="../media/image105.emf"/></Relationships>
</file>

<file path=ppt/slides/_rels/slide58.xml.rels><?xml version="1.0" encoding="UTF-8" standalone="yes"?>
<Relationships xmlns="http://schemas.openxmlformats.org/package/2006/relationships"><Relationship Id="rId8" Type="http://schemas.openxmlformats.org/officeDocument/2006/relationships/image" Target="../media/image110.emf"/><Relationship Id="rId3" Type="http://schemas.openxmlformats.org/officeDocument/2006/relationships/image" Target="../media/image106.emf"/><Relationship Id="rId7" Type="http://schemas.openxmlformats.org/officeDocument/2006/relationships/image" Target="../media/image1.emf"/><Relationship Id="rId2" Type="http://schemas.openxmlformats.org/officeDocument/2006/relationships/notesSlide" Target="../notesSlides/notesSlide58.xml"/><Relationship Id="rId1" Type="http://schemas.openxmlformats.org/officeDocument/2006/relationships/slideLayout" Target="../slideLayouts/slideLayout6.xml"/><Relationship Id="rId6" Type="http://schemas.openxmlformats.org/officeDocument/2006/relationships/image" Target="../media/image109.emf"/><Relationship Id="rId11" Type="http://schemas.openxmlformats.org/officeDocument/2006/relationships/image" Target="../media/image113.emf"/><Relationship Id="rId5" Type="http://schemas.openxmlformats.org/officeDocument/2006/relationships/image" Target="../media/image108.emf"/><Relationship Id="rId10" Type="http://schemas.openxmlformats.org/officeDocument/2006/relationships/image" Target="../media/image112.emf"/><Relationship Id="rId4" Type="http://schemas.openxmlformats.org/officeDocument/2006/relationships/image" Target="../media/image107.emf"/><Relationship Id="rId9" Type="http://schemas.openxmlformats.org/officeDocument/2006/relationships/image" Target="../media/image111.emf"/></Relationships>
</file>

<file path=ppt/slides/_rels/slide59.xml.rels><?xml version="1.0" encoding="UTF-8" standalone="yes"?>
<Relationships xmlns="http://schemas.openxmlformats.org/package/2006/relationships"><Relationship Id="rId8" Type="http://schemas.openxmlformats.org/officeDocument/2006/relationships/image" Target="../media/image115.emf"/><Relationship Id="rId13" Type="http://schemas.openxmlformats.org/officeDocument/2006/relationships/image" Target="../media/image108.emf"/><Relationship Id="rId3" Type="http://schemas.openxmlformats.org/officeDocument/2006/relationships/image" Target="../media/image110.emf"/><Relationship Id="rId7" Type="http://schemas.openxmlformats.org/officeDocument/2006/relationships/image" Target="../media/image114.emf"/><Relationship Id="rId12" Type="http://schemas.openxmlformats.org/officeDocument/2006/relationships/image" Target="../media/image107.emf"/><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113.emf"/><Relationship Id="rId11" Type="http://schemas.openxmlformats.org/officeDocument/2006/relationships/image" Target="../media/image106.emf"/><Relationship Id="rId5" Type="http://schemas.openxmlformats.org/officeDocument/2006/relationships/image" Target="../media/image112.emf"/><Relationship Id="rId10" Type="http://schemas.openxmlformats.org/officeDocument/2006/relationships/image" Target="../media/image117.emf"/><Relationship Id="rId4" Type="http://schemas.openxmlformats.org/officeDocument/2006/relationships/image" Target="../media/image111.emf"/><Relationship Id="rId9" Type="http://schemas.openxmlformats.org/officeDocument/2006/relationships/image" Target="../media/image116.emf"/><Relationship Id="rId14" Type="http://schemas.openxmlformats.org/officeDocument/2006/relationships/image" Target="../media/image109.emf"/></Relationships>
</file>

<file path=ppt/slides/_rels/slide6.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image" Target="../media/image115.emf"/><Relationship Id="rId3" Type="http://schemas.openxmlformats.org/officeDocument/2006/relationships/image" Target="../media/image110.emf"/><Relationship Id="rId7" Type="http://schemas.openxmlformats.org/officeDocument/2006/relationships/image" Target="../media/image114.emf"/><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113.emf"/><Relationship Id="rId5" Type="http://schemas.openxmlformats.org/officeDocument/2006/relationships/image" Target="../media/image112.emf"/><Relationship Id="rId10" Type="http://schemas.openxmlformats.org/officeDocument/2006/relationships/image" Target="../media/image117.emf"/><Relationship Id="rId4" Type="http://schemas.openxmlformats.org/officeDocument/2006/relationships/image" Target="../media/image111.emf"/><Relationship Id="rId9" Type="http://schemas.openxmlformats.org/officeDocument/2006/relationships/image" Target="../media/image116.emf"/></Relationships>
</file>

<file path=ppt/slides/_rels/slide61.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114.emf"/><Relationship Id="rId7" Type="http://schemas.openxmlformats.org/officeDocument/2006/relationships/diagramData" Target="../diagrams/data1.xm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image" Target="../media/image117.emf"/><Relationship Id="rId11" Type="http://schemas.microsoft.com/office/2007/relationships/diagramDrawing" Target="../diagrams/drawing1.xml"/><Relationship Id="rId5" Type="http://schemas.openxmlformats.org/officeDocument/2006/relationships/image" Target="../media/image116.emf"/><Relationship Id="rId10" Type="http://schemas.openxmlformats.org/officeDocument/2006/relationships/diagramColors" Target="../diagrams/colors1.xml"/><Relationship Id="rId4" Type="http://schemas.openxmlformats.org/officeDocument/2006/relationships/image" Target="../media/image115.emf"/><Relationship Id="rId9" Type="http://schemas.openxmlformats.org/officeDocument/2006/relationships/diagramQuickStyle" Target="../diagrams/quickStyle1.xml"/></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2.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18.emf"/><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8.xml"/><Relationship Id="rId1" Type="http://schemas.openxmlformats.org/officeDocument/2006/relationships/video" Target="https://www.youtube.com/embed/cLbui_sh3KU?feature=oembed" TargetMode="External"/><Relationship Id="rId5" Type="http://schemas.openxmlformats.org/officeDocument/2006/relationships/image" Target="../media/image120.jpeg"/><Relationship Id="rId4" Type="http://schemas.openxmlformats.org/officeDocument/2006/relationships/hyperlink" Target="https://www.youtube.com/watch?v=cLbui_sh3KU" TargetMode="External"/></Relationships>
</file>

<file path=ppt/slides/_rels/slide66.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image" Target="../media/image103.emf"/><Relationship Id="rId5" Type="http://schemas.openxmlformats.org/officeDocument/2006/relationships/image" Target="../media/image102.emf"/><Relationship Id="rId4" Type="http://schemas.openxmlformats.org/officeDocument/2006/relationships/image" Target="../media/image101.emf"/></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5.xml"/><Relationship Id="rId1" Type="http://schemas.openxmlformats.org/officeDocument/2006/relationships/video" Target="https://www.youtube.com/embed/ubNF9QNEQLA?feature=oembed" TargetMode="External"/><Relationship Id="rId4" Type="http://schemas.openxmlformats.org/officeDocument/2006/relationships/image" Target="../media/image12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123.emf"/><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72.xml"/><Relationship Id="rId1" Type="http://schemas.openxmlformats.org/officeDocument/2006/relationships/slideLayout" Target="../slideLayouts/slideLayout5.xml"/><Relationship Id="rId4" Type="http://schemas.openxmlformats.org/officeDocument/2006/relationships/hyperlink" Target="https://q.health.org.uk/join-q/" TargetMode="External"/></Relationships>
</file>

<file path=ppt/slides/_rels/slide73.xml.rels><?xml version="1.0" encoding="UTF-8" standalone="yes"?>
<Relationships xmlns="http://schemas.openxmlformats.org/package/2006/relationships"><Relationship Id="rId3" Type="http://schemas.openxmlformats.org/officeDocument/2006/relationships/image" Target="../media/image125.emf"/><Relationship Id="rId2" Type="http://schemas.openxmlformats.org/officeDocument/2006/relationships/notesSlide" Target="../notesSlides/notesSlide73.xml"/><Relationship Id="rId1" Type="http://schemas.openxmlformats.org/officeDocument/2006/relationships/slideLayout" Target="../slideLayouts/slideLayout5.xml"/><Relationship Id="rId6" Type="http://schemas.openxmlformats.org/officeDocument/2006/relationships/image" Target="../media/image128.emf"/><Relationship Id="rId5" Type="http://schemas.openxmlformats.org/officeDocument/2006/relationships/image" Target="../media/image127.emf"/><Relationship Id="rId4" Type="http://schemas.openxmlformats.org/officeDocument/2006/relationships/image" Target="../media/image126.emf"/></Relationships>
</file>

<file path=ppt/slides/_rels/slide74.xml.rels><?xml version="1.0" encoding="UTF-8" standalone="yes"?>
<Relationships xmlns="http://schemas.openxmlformats.org/package/2006/relationships"><Relationship Id="rId3" Type="http://schemas.openxmlformats.org/officeDocument/2006/relationships/hyperlink" Target="https://www.kgh.nhs.uk/download.cfm?doc=docm93jijm4n681.pdf&amp;ver=1022" TargetMode="External"/><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hyperlink" Target="http://www.energybartools.com/images/The-Challenges-of-Change-White-Paper.pdf" TargetMode="External"/><Relationship Id="rId2" Type="http://schemas.openxmlformats.org/officeDocument/2006/relationships/notesSlide" Target="../notesSlides/notesSlide75.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hyperlink" Target="http://www.studioquercus.co.uk/" TargetMode="External"/><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77.xml"/><Relationship Id="rId1" Type="http://schemas.openxmlformats.org/officeDocument/2006/relationships/slideLayout" Target="../slideLayouts/slideLayout1.xml"/><Relationship Id="rId6" Type="http://schemas.openxmlformats.org/officeDocument/2006/relationships/hyperlink" Target="http://www.studioquercus.co.uk/" TargetMode="External"/><Relationship Id="rId5" Type="http://schemas.openxmlformats.org/officeDocument/2006/relationships/image" Target="../media/image11.emf"/><Relationship Id="rId4" Type="http://schemas.openxmlformats.org/officeDocument/2006/relationships/image" Target="../media/image10.emf"/></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9" name="C">
            <a:extLst>
              <a:ext uri="{FF2B5EF4-FFF2-40B4-BE49-F238E27FC236}">
                <a16:creationId xmlns:a16="http://schemas.microsoft.com/office/drawing/2014/main" id="{B9AC8A8D-8F24-F40A-0019-DC9DF19F7B86}"/>
              </a:ext>
            </a:extLst>
          </p:cNvPr>
          <p:cNvPicPr>
            <a:picLocks/>
          </p:cNvPicPr>
          <p:nvPr/>
        </p:nvPicPr>
        <p:blipFill>
          <a:blip r:embed="rId3"/>
          <a:stretch>
            <a:fillRect/>
          </a:stretch>
        </p:blipFill>
        <p:spPr>
          <a:xfrm>
            <a:off x="6611459" y="-1818349"/>
            <a:ext cx="10206569" cy="10206569"/>
          </a:xfrm>
          <a:prstGeom prst="rect">
            <a:avLst/>
          </a:prstGeom>
        </p:spPr>
      </p:pic>
      <p:pic>
        <p:nvPicPr>
          <p:cNvPr id="4" name="Q">
            <a:extLst>
              <a:ext uri="{FF2B5EF4-FFF2-40B4-BE49-F238E27FC236}">
                <a16:creationId xmlns:a16="http://schemas.microsoft.com/office/drawing/2014/main" id="{823236E1-9FBA-3238-D863-2D77B49BAEDA}"/>
              </a:ext>
            </a:extLst>
          </p:cNvPr>
          <p:cNvPicPr>
            <a:picLocks noChangeAspect="1"/>
          </p:cNvPicPr>
          <p:nvPr/>
        </p:nvPicPr>
        <p:blipFill>
          <a:blip r:embed="rId4"/>
          <a:stretch>
            <a:fillRect/>
          </a:stretch>
        </p:blipFill>
        <p:spPr>
          <a:xfrm>
            <a:off x="-491694" y="-1893207"/>
            <a:ext cx="10462314" cy="10462314"/>
          </a:xfrm>
          <a:prstGeom prst="rect">
            <a:avLst/>
          </a:prstGeom>
        </p:spPr>
      </p:pic>
      <p:pic>
        <p:nvPicPr>
          <p:cNvPr id="5" name="Tail">
            <a:extLst>
              <a:ext uri="{FF2B5EF4-FFF2-40B4-BE49-F238E27FC236}">
                <a16:creationId xmlns:a16="http://schemas.microsoft.com/office/drawing/2014/main" id="{125FE141-7D99-207C-2440-FDC4F4E2DF68}"/>
              </a:ext>
            </a:extLst>
          </p:cNvPr>
          <p:cNvPicPr>
            <a:picLocks noChangeAspect="1"/>
          </p:cNvPicPr>
          <p:nvPr/>
        </p:nvPicPr>
        <p:blipFill>
          <a:blip r:embed="rId5"/>
          <a:stretch>
            <a:fillRect/>
          </a:stretch>
        </p:blipFill>
        <p:spPr>
          <a:xfrm>
            <a:off x="4858592" y="3430242"/>
            <a:ext cx="6889817" cy="5103568"/>
          </a:xfrm>
          <a:prstGeom prst="rect">
            <a:avLst/>
          </a:prstGeom>
        </p:spPr>
      </p:pic>
      <p:sp>
        <p:nvSpPr>
          <p:cNvPr id="2" name="Footer Placeholder 1">
            <a:extLst>
              <a:ext uri="{FF2B5EF4-FFF2-40B4-BE49-F238E27FC236}">
                <a16:creationId xmlns:a16="http://schemas.microsoft.com/office/drawing/2014/main" id="{89F8433F-6793-E4CB-FB62-DD6697FC26DC}"/>
              </a:ext>
            </a:extLst>
          </p:cNvPr>
          <p:cNvSpPr>
            <a:spLocks noGrp="1"/>
          </p:cNvSpPr>
          <p:nvPr>
            <p:ph type="ftr" sz="quarter" idx="11"/>
          </p:nvPr>
        </p:nvSpPr>
        <p:spPr/>
        <p:txBody>
          <a:bodyPr/>
          <a:lstStyle/>
          <a:p>
            <a:r>
              <a:rPr lang="en-US">
                <a:solidFill>
                  <a:schemeClr val="accent4"/>
                </a:solidFill>
              </a:rPr>
              <a:t>Session 6    Coaching Measurement</a:t>
            </a:r>
          </a:p>
        </p:txBody>
      </p:sp>
    </p:spTree>
    <p:extLst>
      <p:ext uri="{BB962C8B-B14F-4D97-AF65-F5344CB8AC3E}">
        <p14:creationId xmlns:p14="http://schemas.microsoft.com/office/powerpoint/2010/main" val="4289278412"/>
      </p:ext>
    </p:extLst>
  </p:cSld>
  <p:clrMapOvr>
    <a:masterClrMapping/>
  </p:clrMapOvr>
  <mc:AlternateContent xmlns:mc="http://schemas.openxmlformats.org/markup-compatibility/2006" xmlns:p14="http://schemas.microsoft.com/office/powerpoint/2010/main">
    <mc:Choice Requires="p14">
      <p:transition spd="slow" p14:dur="2000" advClick="0" advTm="2500"/>
    </mc:Choice>
    <mc:Fallback xmlns="">
      <p:transition spd="slow" advClick="0" advTm="25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750"/>
                                        <p:tgtEl>
                                          <p:spTgt spid="4"/>
                                        </p:tgtEl>
                                      </p:cBhvr>
                                    </p:animEffect>
                                  </p:childTnLst>
                                </p:cTn>
                              </p:par>
                              <p:par>
                                <p:cTn id="8" presetID="21" presetClass="entr" presetSubtype="1" fill="hold" nodeType="withEffect">
                                  <p:stCondLst>
                                    <p:cond delay="100"/>
                                  </p:stCondLst>
                                  <p:childTnLst>
                                    <p:set>
                                      <p:cBhvr>
                                        <p:cTn id="9" dur="1" fill="hold">
                                          <p:stCondLst>
                                            <p:cond delay="0"/>
                                          </p:stCondLst>
                                        </p:cTn>
                                        <p:tgtEl>
                                          <p:spTgt spid="9"/>
                                        </p:tgtEl>
                                        <p:attrNameLst>
                                          <p:attrName>style.visibility</p:attrName>
                                        </p:attrNameLst>
                                      </p:cBhvr>
                                      <p:to>
                                        <p:strVal val="visible"/>
                                      </p:to>
                                    </p:set>
                                    <p:animEffect transition="in" filter="wheel(1)">
                                      <p:cBhvr>
                                        <p:cTn id="10" dur="900"/>
                                        <p:tgtEl>
                                          <p:spTgt spid="9"/>
                                        </p:tgtEl>
                                      </p:cBhvr>
                                    </p:animEffect>
                                  </p:childTnLst>
                                </p:cTn>
                              </p:par>
                              <p:par>
                                <p:cTn id="11" presetID="22" presetClass="entr" presetSubtype="8" fill="hold" nodeType="withEffect">
                                  <p:stCondLst>
                                    <p:cond delay="35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500"/>
                                        <p:tgtEl>
                                          <p:spTgt spid="5"/>
                                        </p:tgtEl>
                                      </p:cBhvr>
                                    </p:animEffect>
                                  </p:childTnLst>
                                </p:cTn>
                              </p:par>
                              <p:par>
                                <p:cTn id="14" presetID="21" presetClass="exit" presetSubtype="1" fill="hold" nodeType="withEffect">
                                  <p:stCondLst>
                                    <p:cond delay="750"/>
                                  </p:stCondLst>
                                  <p:childTnLst>
                                    <p:animEffect transition="out" filter="wheel(1)">
                                      <p:cBhvr>
                                        <p:cTn id="15" dur="1250"/>
                                        <p:tgtEl>
                                          <p:spTgt spid="9"/>
                                        </p:tgtEl>
                                      </p:cBhvr>
                                    </p:animEffect>
                                    <p:set>
                                      <p:cBhvr>
                                        <p:cTn id="16" dur="1" fill="hold">
                                          <p:stCondLst>
                                            <p:cond delay="1249"/>
                                          </p:stCondLst>
                                        </p:cTn>
                                        <p:tgtEl>
                                          <p:spTgt spid="9"/>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4"/>
                                        </p:tgtEl>
                                      </p:cBhvr>
                                    </p:animEffect>
                                    <p:set>
                                      <p:cBhvr>
                                        <p:cTn id="19" dur="1" fill="hold">
                                          <p:stCondLst>
                                            <p:cond delay="1599"/>
                                          </p:stCondLst>
                                        </p:cTn>
                                        <p:tgtEl>
                                          <p:spTgt spid="4"/>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B427D-2C7B-A03A-DF1A-85F5695896C6}"/>
              </a:ext>
            </a:extLst>
          </p:cNvPr>
          <p:cNvSpPr>
            <a:spLocks noGrp="1"/>
          </p:cNvSpPr>
          <p:nvPr>
            <p:ph type="title"/>
          </p:nvPr>
        </p:nvSpPr>
        <p:spPr/>
        <p:txBody>
          <a:bodyPr/>
          <a:lstStyle/>
          <a:p>
            <a:r>
              <a:rPr lang="en-US"/>
              <a:t>Ten learning outcomes of the programme</a:t>
            </a:r>
          </a:p>
        </p:txBody>
      </p:sp>
      <p:sp>
        <p:nvSpPr>
          <p:cNvPr id="3" name="Content Placeholder 2">
            <a:extLst>
              <a:ext uri="{FF2B5EF4-FFF2-40B4-BE49-F238E27FC236}">
                <a16:creationId xmlns:a16="http://schemas.microsoft.com/office/drawing/2014/main" id="{CE56F8A4-99EA-1CAD-CF1F-61EA92F0626F}"/>
              </a:ext>
            </a:extLst>
          </p:cNvPr>
          <p:cNvSpPr>
            <a:spLocks noGrp="1"/>
          </p:cNvSpPr>
          <p:nvPr>
            <p:ph idx="1"/>
          </p:nvPr>
        </p:nvSpPr>
        <p:spPr/>
        <p:txBody>
          <a:bodyPr/>
          <a:lstStyle/>
          <a:p>
            <a:pPr lvl="3"/>
            <a:r>
              <a:rPr lang="en-US" sz="2300" b="1"/>
              <a:t>By the end of the programme delegates will be able to independently:</a:t>
            </a:r>
          </a:p>
        </p:txBody>
      </p:sp>
      <p:sp>
        <p:nvSpPr>
          <p:cNvPr id="4" name="Footer Placeholder 3">
            <a:extLst>
              <a:ext uri="{FF2B5EF4-FFF2-40B4-BE49-F238E27FC236}">
                <a16:creationId xmlns:a16="http://schemas.microsoft.com/office/drawing/2014/main" id="{DED4039F-8C24-25F5-80CE-C2871F110114}"/>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ED2A2F32-2461-1806-EB1F-86CED5D8BD7A}"/>
              </a:ext>
            </a:extLst>
          </p:cNvPr>
          <p:cNvSpPr>
            <a:spLocks noGrp="1"/>
          </p:cNvSpPr>
          <p:nvPr>
            <p:ph type="sldNum" sz="quarter" idx="12"/>
          </p:nvPr>
        </p:nvSpPr>
        <p:spPr/>
        <p:txBody>
          <a:bodyPr/>
          <a:lstStyle/>
          <a:p>
            <a:fld id="{16C5AC08-0ACD-404A-9C9F-AB39E786C34A}" type="slidenum">
              <a:rPr lang="en-GB"/>
              <a:t>9</a:t>
            </a:fld>
            <a:endParaRPr lang="en-GB"/>
          </a:p>
        </p:txBody>
      </p:sp>
      <p:sp>
        <p:nvSpPr>
          <p:cNvPr id="6" name="Text Placeholder 5">
            <a:extLst>
              <a:ext uri="{FF2B5EF4-FFF2-40B4-BE49-F238E27FC236}">
                <a16:creationId xmlns:a16="http://schemas.microsoft.com/office/drawing/2014/main" id="{487A2FB6-AE25-813A-798C-24F5D1BD92F8}"/>
              </a:ext>
            </a:extLst>
          </p:cNvPr>
          <p:cNvSpPr>
            <a:spLocks noGrp="1"/>
          </p:cNvSpPr>
          <p:nvPr>
            <p:ph type="body" sz="quarter" idx="13"/>
          </p:nvPr>
        </p:nvSpPr>
        <p:spPr/>
        <p:txBody>
          <a:bodyPr/>
          <a:lstStyle/>
          <a:p>
            <a:r>
              <a:rPr lang="en-US"/>
              <a:t>Ten learning outcomes of the programme</a:t>
            </a:r>
          </a:p>
        </p:txBody>
      </p:sp>
      <p:grpSp>
        <p:nvGrpSpPr>
          <p:cNvPr id="14" name="Group 13">
            <a:extLst>
              <a:ext uri="{FF2B5EF4-FFF2-40B4-BE49-F238E27FC236}">
                <a16:creationId xmlns:a16="http://schemas.microsoft.com/office/drawing/2014/main" id="{83FFEF53-FCE9-617E-0C88-A1EE7FB04D5B}"/>
              </a:ext>
            </a:extLst>
          </p:cNvPr>
          <p:cNvGrpSpPr/>
          <p:nvPr/>
        </p:nvGrpSpPr>
        <p:grpSpPr>
          <a:xfrm>
            <a:off x="1085634" y="2051224"/>
            <a:ext cx="5207215" cy="907650"/>
            <a:chOff x="1085634" y="2051224"/>
            <a:chExt cx="5207215" cy="907650"/>
          </a:xfrm>
        </p:grpSpPr>
        <p:sp>
          <p:nvSpPr>
            <p:cNvPr id="11" name="TextBox 10">
              <a:extLst>
                <a:ext uri="{FF2B5EF4-FFF2-40B4-BE49-F238E27FC236}">
                  <a16:creationId xmlns:a16="http://schemas.microsoft.com/office/drawing/2014/main" id="{CEF37577-6CFE-A8FE-6FEB-219ED4B839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Coach an improvement team ensuring robust application of QI methods and principles </a:t>
              </a:r>
            </a:p>
          </p:txBody>
        </p:sp>
        <p:sp>
          <p:nvSpPr>
            <p:cNvPr id="13" name="TextBox 12">
              <a:extLst>
                <a:ext uri="{FF2B5EF4-FFF2-40B4-BE49-F238E27FC236}">
                  <a16:creationId xmlns:a16="http://schemas.microsoft.com/office/drawing/2014/main" id="{DDFD57D0-350C-89F8-9332-EE8549926360}"/>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1</a:t>
              </a:r>
            </a:p>
          </p:txBody>
        </p:sp>
      </p:grpSp>
      <p:grpSp>
        <p:nvGrpSpPr>
          <p:cNvPr id="17" name="Group 16">
            <a:extLst>
              <a:ext uri="{FF2B5EF4-FFF2-40B4-BE49-F238E27FC236}">
                <a16:creationId xmlns:a16="http://schemas.microsoft.com/office/drawing/2014/main" id="{4AA60FE8-5FAC-D880-D359-AF8840C2DC16}"/>
              </a:ext>
            </a:extLst>
          </p:cNvPr>
          <p:cNvGrpSpPr/>
          <p:nvPr/>
        </p:nvGrpSpPr>
        <p:grpSpPr>
          <a:xfrm>
            <a:off x="1085634" y="2965680"/>
            <a:ext cx="5207215" cy="907650"/>
            <a:chOff x="1085634" y="2051224"/>
            <a:chExt cx="5207215" cy="907650"/>
          </a:xfrm>
        </p:grpSpPr>
        <p:sp>
          <p:nvSpPr>
            <p:cNvPr id="18" name="TextBox 17">
              <a:extLst>
                <a:ext uri="{FF2B5EF4-FFF2-40B4-BE49-F238E27FC236}">
                  <a16:creationId xmlns:a16="http://schemas.microsoft.com/office/drawing/2014/main" id="{1B56EBE2-11D8-5BE1-5EA3-C579E6C53CC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Understand the concepts of coaching improvement and the difference between coaching and advising </a:t>
              </a:r>
            </a:p>
          </p:txBody>
        </p:sp>
        <p:sp>
          <p:nvSpPr>
            <p:cNvPr id="19" name="TextBox 18">
              <a:extLst>
                <a:ext uri="{FF2B5EF4-FFF2-40B4-BE49-F238E27FC236}">
                  <a16:creationId xmlns:a16="http://schemas.microsoft.com/office/drawing/2014/main" id="{1091F7FE-EF5A-1CAC-B065-51F4196D025E}"/>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2</a:t>
              </a:r>
            </a:p>
          </p:txBody>
        </p:sp>
      </p:grpSp>
      <p:grpSp>
        <p:nvGrpSpPr>
          <p:cNvPr id="20" name="Group 19">
            <a:extLst>
              <a:ext uri="{FF2B5EF4-FFF2-40B4-BE49-F238E27FC236}">
                <a16:creationId xmlns:a16="http://schemas.microsoft.com/office/drawing/2014/main" id="{2B5C0A2F-A9C5-B014-5BDC-5A9269E0F5C3}"/>
              </a:ext>
            </a:extLst>
          </p:cNvPr>
          <p:cNvGrpSpPr/>
          <p:nvPr/>
        </p:nvGrpSpPr>
        <p:grpSpPr>
          <a:xfrm>
            <a:off x="1085634" y="3880137"/>
            <a:ext cx="5207215" cy="907650"/>
            <a:chOff x="1085634" y="2051224"/>
            <a:chExt cx="5207215" cy="907650"/>
          </a:xfrm>
        </p:grpSpPr>
        <p:sp>
          <p:nvSpPr>
            <p:cNvPr id="21" name="TextBox 20">
              <a:extLst>
                <a:ext uri="{FF2B5EF4-FFF2-40B4-BE49-F238E27FC236}">
                  <a16:creationId xmlns:a16="http://schemas.microsoft.com/office/drawing/2014/main" id="{7EE5385A-C778-E818-2ABF-B7D5AD16D85A}"/>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Explain their role as a Quality Coach to different stakeholders </a:t>
              </a:r>
            </a:p>
          </p:txBody>
        </p:sp>
        <p:sp>
          <p:nvSpPr>
            <p:cNvPr id="22" name="TextBox 21">
              <a:extLst>
                <a:ext uri="{FF2B5EF4-FFF2-40B4-BE49-F238E27FC236}">
                  <a16:creationId xmlns:a16="http://schemas.microsoft.com/office/drawing/2014/main" id="{23E4F5F3-12AE-AD32-0B30-BB7E887DF956}"/>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3</a:t>
              </a:r>
            </a:p>
          </p:txBody>
        </p:sp>
      </p:grpSp>
      <p:grpSp>
        <p:nvGrpSpPr>
          <p:cNvPr id="23" name="Group 22">
            <a:extLst>
              <a:ext uri="{FF2B5EF4-FFF2-40B4-BE49-F238E27FC236}">
                <a16:creationId xmlns:a16="http://schemas.microsoft.com/office/drawing/2014/main" id="{09886483-CBF3-AEBB-E35E-962A68C89C4A}"/>
              </a:ext>
            </a:extLst>
          </p:cNvPr>
          <p:cNvGrpSpPr/>
          <p:nvPr/>
        </p:nvGrpSpPr>
        <p:grpSpPr>
          <a:xfrm>
            <a:off x="1085634" y="4794594"/>
            <a:ext cx="5207215" cy="907650"/>
            <a:chOff x="1085634" y="2051224"/>
            <a:chExt cx="5207215" cy="907650"/>
          </a:xfrm>
        </p:grpSpPr>
        <p:sp>
          <p:nvSpPr>
            <p:cNvPr id="24" name="TextBox 23">
              <a:extLst>
                <a:ext uri="{FF2B5EF4-FFF2-40B4-BE49-F238E27FC236}">
                  <a16:creationId xmlns:a16="http://schemas.microsoft.com/office/drawing/2014/main" id="{15ABB734-4516-1305-CD4D-598BE5FACD93}"/>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Promote an environment that encourages team members to contribute equally to the development of improvement work</a:t>
              </a:r>
            </a:p>
          </p:txBody>
        </p:sp>
        <p:sp>
          <p:nvSpPr>
            <p:cNvPr id="25" name="TextBox 24">
              <a:extLst>
                <a:ext uri="{FF2B5EF4-FFF2-40B4-BE49-F238E27FC236}">
                  <a16:creationId xmlns:a16="http://schemas.microsoft.com/office/drawing/2014/main" id="{A30692B9-6F4A-3685-0D08-6B4D563C1BA7}"/>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4</a:t>
              </a:r>
            </a:p>
          </p:txBody>
        </p:sp>
      </p:grpSp>
      <p:grpSp>
        <p:nvGrpSpPr>
          <p:cNvPr id="26" name="Group 25">
            <a:extLst>
              <a:ext uri="{FF2B5EF4-FFF2-40B4-BE49-F238E27FC236}">
                <a16:creationId xmlns:a16="http://schemas.microsoft.com/office/drawing/2014/main" id="{46B2674B-A122-91E6-A27F-4CCCFAD53C8C}"/>
              </a:ext>
            </a:extLst>
          </p:cNvPr>
          <p:cNvGrpSpPr/>
          <p:nvPr/>
        </p:nvGrpSpPr>
        <p:grpSpPr>
          <a:xfrm>
            <a:off x="1085634" y="5709050"/>
            <a:ext cx="5207215" cy="907650"/>
            <a:chOff x="1085634" y="2051224"/>
            <a:chExt cx="5207215" cy="907650"/>
          </a:xfrm>
        </p:grpSpPr>
        <p:sp>
          <p:nvSpPr>
            <p:cNvPr id="27" name="TextBox 26">
              <a:extLst>
                <a:ext uri="{FF2B5EF4-FFF2-40B4-BE49-F238E27FC236}">
                  <a16:creationId xmlns:a16="http://schemas.microsoft.com/office/drawing/2014/main" id="{4B3217B6-DB66-E517-51D5-F7D5FC766ECB}"/>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Assimilate QI knowledge and facilitation skills that support teams to progress through the different stages of QI work</a:t>
              </a:r>
            </a:p>
          </p:txBody>
        </p:sp>
        <p:sp>
          <p:nvSpPr>
            <p:cNvPr id="28" name="TextBox 27">
              <a:extLst>
                <a:ext uri="{FF2B5EF4-FFF2-40B4-BE49-F238E27FC236}">
                  <a16:creationId xmlns:a16="http://schemas.microsoft.com/office/drawing/2014/main" id="{E75E710F-689C-4AEF-44E2-F2173517AA1F}"/>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5</a:t>
              </a:r>
            </a:p>
          </p:txBody>
        </p:sp>
      </p:grpSp>
      <p:grpSp>
        <p:nvGrpSpPr>
          <p:cNvPr id="29" name="Group 28">
            <a:extLst>
              <a:ext uri="{FF2B5EF4-FFF2-40B4-BE49-F238E27FC236}">
                <a16:creationId xmlns:a16="http://schemas.microsoft.com/office/drawing/2014/main" id="{AEE94C24-A8E1-6C74-E75A-CAC2A0C6A184}"/>
              </a:ext>
            </a:extLst>
          </p:cNvPr>
          <p:cNvGrpSpPr/>
          <p:nvPr/>
        </p:nvGrpSpPr>
        <p:grpSpPr>
          <a:xfrm>
            <a:off x="6744072" y="2051224"/>
            <a:ext cx="5207215" cy="907650"/>
            <a:chOff x="1085634" y="2051224"/>
            <a:chExt cx="5207215" cy="907650"/>
          </a:xfrm>
        </p:grpSpPr>
        <p:sp>
          <p:nvSpPr>
            <p:cNvPr id="30" name="TextBox 29">
              <a:extLst>
                <a:ext uri="{FF2B5EF4-FFF2-40B4-BE49-F238E27FC236}">
                  <a16:creationId xmlns:a16="http://schemas.microsoft.com/office/drawing/2014/main" id="{C19DB3E1-A375-6A9A-12F7-A5B17D45D26F}"/>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accent5"/>
                  </a:solidFill>
                  <a:latin typeface="DM Sans Medium" pitchFamily="2" charset="77"/>
                </a:rPr>
                <a:t>Help teams to explore barriers and enablers relating to their QI work, in support of the sustainability of interventions</a:t>
              </a:r>
            </a:p>
          </p:txBody>
        </p:sp>
        <p:sp>
          <p:nvSpPr>
            <p:cNvPr id="31" name="TextBox 30">
              <a:extLst>
                <a:ext uri="{FF2B5EF4-FFF2-40B4-BE49-F238E27FC236}">
                  <a16:creationId xmlns:a16="http://schemas.microsoft.com/office/drawing/2014/main" id="{739C5AD4-DA68-156F-6214-EC4A0711AA3C}"/>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6</a:t>
              </a:r>
            </a:p>
          </p:txBody>
        </p:sp>
      </p:grpSp>
      <p:grpSp>
        <p:nvGrpSpPr>
          <p:cNvPr id="32" name="Group 31">
            <a:extLst>
              <a:ext uri="{FF2B5EF4-FFF2-40B4-BE49-F238E27FC236}">
                <a16:creationId xmlns:a16="http://schemas.microsoft.com/office/drawing/2014/main" id="{98195CE9-6644-7542-7A66-95AAA80F1815}"/>
              </a:ext>
            </a:extLst>
          </p:cNvPr>
          <p:cNvGrpSpPr/>
          <p:nvPr/>
        </p:nvGrpSpPr>
        <p:grpSpPr>
          <a:xfrm>
            <a:off x="6744072" y="2965680"/>
            <a:ext cx="5207215" cy="907650"/>
            <a:chOff x="1085634" y="2051224"/>
            <a:chExt cx="5207215" cy="907650"/>
          </a:xfrm>
        </p:grpSpPr>
        <p:sp>
          <p:nvSpPr>
            <p:cNvPr id="33" name="TextBox 32">
              <a:extLst>
                <a:ext uri="{FF2B5EF4-FFF2-40B4-BE49-F238E27FC236}">
                  <a16:creationId xmlns:a16="http://schemas.microsoft.com/office/drawing/2014/main" id="{B21F9A98-1DD8-D7D8-F954-753935256230}"/>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dirty="0">
                  <a:solidFill>
                    <a:schemeClr val="tx2"/>
                  </a:solidFill>
                  <a:latin typeface="DM Sans Medium" pitchFamily="2" charset="77"/>
                </a:rPr>
                <a:t>Advocate for meaningful involvement in </a:t>
              </a:r>
              <a:br>
                <a:rPr lang="en-US" sz="1600" spc="-10" dirty="0">
                  <a:solidFill>
                    <a:schemeClr val="tx2"/>
                  </a:solidFill>
                  <a:latin typeface="DM Sans Medium" pitchFamily="2" charset="77"/>
                </a:rPr>
              </a:br>
              <a:r>
                <a:rPr lang="en-US" sz="1600" spc="-10" dirty="0">
                  <a:solidFill>
                    <a:schemeClr val="tx2"/>
                  </a:solidFill>
                  <a:latin typeface="DM Sans Medium" pitchFamily="2" charset="77"/>
                </a:rPr>
                <a:t>QI work and advise teams on methods for involvement</a:t>
              </a:r>
            </a:p>
          </p:txBody>
        </p:sp>
        <p:sp>
          <p:nvSpPr>
            <p:cNvPr id="34" name="TextBox 33">
              <a:extLst>
                <a:ext uri="{FF2B5EF4-FFF2-40B4-BE49-F238E27FC236}">
                  <a16:creationId xmlns:a16="http://schemas.microsoft.com/office/drawing/2014/main" id="{B28CBEC4-E88D-869A-7171-E0D4A51A06E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7</a:t>
              </a:r>
            </a:p>
          </p:txBody>
        </p:sp>
      </p:grpSp>
      <p:grpSp>
        <p:nvGrpSpPr>
          <p:cNvPr id="35" name="Group 34">
            <a:extLst>
              <a:ext uri="{FF2B5EF4-FFF2-40B4-BE49-F238E27FC236}">
                <a16:creationId xmlns:a16="http://schemas.microsoft.com/office/drawing/2014/main" id="{8C5DD927-FE0D-04EF-52BF-B112447AE2B6}"/>
              </a:ext>
            </a:extLst>
          </p:cNvPr>
          <p:cNvGrpSpPr/>
          <p:nvPr/>
        </p:nvGrpSpPr>
        <p:grpSpPr>
          <a:xfrm>
            <a:off x="6744072" y="3880137"/>
            <a:ext cx="5207215" cy="907650"/>
            <a:chOff x="1085634" y="2051224"/>
            <a:chExt cx="5207215" cy="907650"/>
          </a:xfrm>
        </p:grpSpPr>
        <p:sp>
          <p:nvSpPr>
            <p:cNvPr id="36" name="TextBox 35">
              <a:extLst>
                <a:ext uri="{FF2B5EF4-FFF2-40B4-BE49-F238E27FC236}">
                  <a16:creationId xmlns:a16="http://schemas.microsoft.com/office/drawing/2014/main" id="{613947E1-0BF1-6B5B-4783-22008D508D4E}"/>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dirty="0">
                  <a:solidFill>
                    <a:schemeClr val="accent2"/>
                  </a:solidFill>
                  <a:latin typeface="DM Sans Medium" pitchFamily="2" charset="77"/>
                </a:rPr>
                <a:t>Coach a team to identify, collect and interpret data in support of their improvement work </a:t>
              </a:r>
            </a:p>
          </p:txBody>
        </p:sp>
        <p:sp>
          <p:nvSpPr>
            <p:cNvPr id="37" name="TextBox 36">
              <a:extLst>
                <a:ext uri="{FF2B5EF4-FFF2-40B4-BE49-F238E27FC236}">
                  <a16:creationId xmlns:a16="http://schemas.microsoft.com/office/drawing/2014/main" id="{B5757222-55B0-A1DC-EEF6-B2907B0CAF79}"/>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8</a:t>
              </a:r>
            </a:p>
          </p:txBody>
        </p:sp>
      </p:grpSp>
      <p:grpSp>
        <p:nvGrpSpPr>
          <p:cNvPr id="38" name="Group 37">
            <a:extLst>
              <a:ext uri="{FF2B5EF4-FFF2-40B4-BE49-F238E27FC236}">
                <a16:creationId xmlns:a16="http://schemas.microsoft.com/office/drawing/2014/main" id="{58DD1E3E-6ED0-4782-7184-130A312AB79A}"/>
              </a:ext>
            </a:extLst>
          </p:cNvPr>
          <p:cNvGrpSpPr/>
          <p:nvPr/>
        </p:nvGrpSpPr>
        <p:grpSpPr>
          <a:xfrm>
            <a:off x="6744072" y="4794594"/>
            <a:ext cx="5207215" cy="907650"/>
            <a:chOff x="1085634" y="2051224"/>
            <a:chExt cx="5207215" cy="907650"/>
          </a:xfrm>
        </p:grpSpPr>
        <p:sp>
          <p:nvSpPr>
            <p:cNvPr id="39" name="TextBox 38">
              <a:extLst>
                <a:ext uri="{FF2B5EF4-FFF2-40B4-BE49-F238E27FC236}">
                  <a16:creationId xmlns:a16="http://schemas.microsoft.com/office/drawing/2014/main" id="{D95608B3-7073-ED9D-A115-67188505C58D}"/>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b="1" spc="-10" dirty="0">
                  <a:solidFill>
                    <a:schemeClr val="accent2"/>
                  </a:solidFill>
                  <a:latin typeface="DM Sans Medium" pitchFamily="2" charset="77"/>
                </a:rPr>
                <a:t>Apply creative problem-solving methods and </a:t>
              </a:r>
              <a:r>
                <a:rPr lang="en-US" sz="1600" b="1" spc="-10" dirty="0" err="1">
                  <a:solidFill>
                    <a:schemeClr val="accent2"/>
                  </a:solidFill>
                  <a:latin typeface="DM Sans Medium" pitchFamily="2" charset="77"/>
                </a:rPr>
                <a:t>behaviour</a:t>
              </a:r>
              <a:r>
                <a:rPr lang="en-US" sz="1600" b="1" spc="-10" dirty="0">
                  <a:solidFill>
                    <a:schemeClr val="accent2"/>
                  </a:solidFill>
                  <a:latin typeface="DM Sans Medium" pitchFamily="2" charset="77"/>
                </a:rPr>
                <a:t> change concepts to support teams to revive a stalled effort </a:t>
              </a:r>
            </a:p>
          </p:txBody>
        </p:sp>
        <p:sp>
          <p:nvSpPr>
            <p:cNvPr id="40" name="TextBox 39">
              <a:extLst>
                <a:ext uri="{FF2B5EF4-FFF2-40B4-BE49-F238E27FC236}">
                  <a16:creationId xmlns:a16="http://schemas.microsoft.com/office/drawing/2014/main" id="{F8AA28C6-F7A4-9152-1865-289BE66D9E9A}"/>
                </a:ext>
              </a:extLst>
            </p:cNvPr>
            <p:cNvSpPr txBox="1"/>
            <p:nvPr/>
          </p:nvSpPr>
          <p:spPr>
            <a:xfrm>
              <a:off x="1334530" y="2396744"/>
              <a:ext cx="210207" cy="216610"/>
            </a:xfrm>
            <a:prstGeom prst="ellipse">
              <a:avLst/>
            </a:prstGeom>
            <a:solidFill>
              <a:schemeClr val="accent2"/>
            </a:solidFill>
          </p:spPr>
          <p:txBody>
            <a:bodyPr wrap="square" rtlCol="0" anchor="ctr" anchorCtr="0">
              <a:noAutofit/>
            </a:bodyPr>
            <a:lstStyle/>
            <a:p>
              <a:pPr algn="ctr"/>
              <a:r>
                <a:rPr lang="en-US" sz="1050" b="1">
                  <a:solidFill>
                    <a:schemeClr val="bg1"/>
                  </a:solidFill>
                  <a:latin typeface="DM Sans" pitchFamily="2" charset="77"/>
                </a:rPr>
                <a:t>9</a:t>
              </a:r>
            </a:p>
          </p:txBody>
        </p:sp>
      </p:grpSp>
      <p:grpSp>
        <p:nvGrpSpPr>
          <p:cNvPr id="41" name="Group 40">
            <a:extLst>
              <a:ext uri="{FF2B5EF4-FFF2-40B4-BE49-F238E27FC236}">
                <a16:creationId xmlns:a16="http://schemas.microsoft.com/office/drawing/2014/main" id="{F754DBE3-3CE8-D9A2-484F-463AD4EA29AF}"/>
              </a:ext>
            </a:extLst>
          </p:cNvPr>
          <p:cNvGrpSpPr/>
          <p:nvPr/>
        </p:nvGrpSpPr>
        <p:grpSpPr>
          <a:xfrm>
            <a:off x="6744072" y="5709050"/>
            <a:ext cx="5207215" cy="907650"/>
            <a:chOff x="1085634" y="2051224"/>
            <a:chExt cx="5207215" cy="907650"/>
          </a:xfrm>
        </p:grpSpPr>
        <p:sp>
          <p:nvSpPr>
            <p:cNvPr id="42" name="TextBox 41">
              <a:extLst>
                <a:ext uri="{FF2B5EF4-FFF2-40B4-BE49-F238E27FC236}">
                  <a16:creationId xmlns:a16="http://schemas.microsoft.com/office/drawing/2014/main" id="{E5B9955F-24E5-451B-57D7-B4B083588186}"/>
                </a:ext>
              </a:extLst>
            </p:cNvPr>
            <p:cNvSpPr txBox="1"/>
            <p:nvPr/>
          </p:nvSpPr>
          <p:spPr>
            <a:xfrm>
              <a:off x="1085634" y="2051224"/>
              <a:ext cx="5207215" cy="907650"/>
            </a:xfrm>
            <a:prstGeom prst="rect">
              <a:avLst/>
            </a:prstGeom>
            <a:noFill/>
          </p:spPr>
          <p:txBody>
            <a:bodyPr wrap="square" lIns="792000" tIns="0" rIns="90000" bIns="0" rtlCol="0" anchor="ctr" anchorCtr="0">
              <a:noAutofit/>
            </a:bodyPr>
            <a:lstStyle/>
            <a:p>
              <a:r>
                <a:rPr lang="en-US" sz="1600" spc="-10">
                  <a:solidFill>
                    <a:schemeClr val="accent5"/>
                  </a:solidFill>
                  <a:latin typeface="DM Sans Medium" pitchFamily="2" charset="77"/>
                </a:rPr>
                <a:t>Critically analyse their own limitations and the limitations of coaching</a:t>
              </a:r>
            </a:p>
          </p:txBody>
        </p:sp>
        <p:sp>
          <p:nvSpPr>
            <p:cNvPr id="43" name="TextBox 42">
              <a:extLst>
                <a:ext uri="{FF2B5EF4-FFF2-40B4-BE49-F238E27FC236}">
                  <a16:creationId xmlns:a16="http://schemas.microsoft.com/office/drawing/2014/main" id="{BA487671-A717-2A6B-8705-6FB7FFEBFF60}"/>
                </a:ext>
              </a:extLst>
            </p:cNvPr>
            <p:cNvSpPr txBox="1"/>
            <p:nvPr/>
          </p:nvSpPr>
          <p:spPr>
            <a:xfrm>
              <a:off x="1334530" y="2396744"/>
              <a:ext cx="210207" cy="216610"/>
            </a:xfrm>
            <a:prstGeom prst="ellipse">
              <a:avLst/>
            </a:prstGeom>
            <a:solidFill>
              <a:schemeClr val="accent2"/>
            </a:solidFill>
          </p:spPr>
          <p:txBody>
            <a:bodyPr wrap="none" rtlCol="0" anchor="ctr" anchorCtr="0">
              <a:noAutofit/>
            </a:bodyPr>
            <a:lstStyle/>
            <a:p>
              <a:pPr algn="ctr"/>
              <a:r>
                <a:rPr lang="en-US" sz="1050" b="1">
                  <a:solidFill>
                    <a:schemeClr val="bg1"/>
                  </a:solidFill>
                  <a:latin typeface="DM Sans" pitchFamily="2" charset="77"/>
                </a:rPr>
                <a:t>10</a:t>
              </a:r>
            </a:p>
          </p:txBody>
        </p:sp>
      </p:grpSp>
      <p:grpSp>
        <p:nvGrpSpPr>
          <p:cNvPr id="49" name="Group 48">
            <a:extLst>
              <a:ext uri="{FF2B5EF4-FFF2-40B4-BE49-F238E27FC236}">
                <a16:creationId xmlns:a16="http://schemas.microsoft.com/office/drawing/2014/main" id="{24C9E195-BD54-6FB4-988C-992A876EBBDF}"/>
              </a:ext>
            </a:extLst>
          </p:cNvPr>
          <p:cNvGrpSpPr/>
          <p:nvPr/>
        </p:nvGrpSpPr>
        <p:grpSpPr>
          <a:xfrm>
            <a:off x="1077913" y="2959510"/>
            <a:ext cx="5116410" cy="2741420"/>
            <a:chOff x="1077913" y="2959510"/>
            <a:chExt cx="5116410" cy="2741420"/>
          </a:xfrm>
        </p:grpSpPr>
        <p:cxnSp>
          <p:nvCxnSpPr>
            <p:cNvPr id="45" name="Straight Connector 44">
              <a:extLst>
                <a:ext uri="{FF2B5EF4-FFF2-40B4-BE49-F238E27FC236}">
                  <a16:creationId xmlns:a16="http://schemas.microsoft.com/office/drawing/2014/main" id="{E839B142-3883-1EE2-8276-10273CBFEFD1}"/>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A226753B-FCF4-6A6E-4F4D-0DDDC68E73D0}"/>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2A655EFD-DE4C-85ED-2FFD-BD9FEFAFC79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AFFED892-99F1-813E-7567-835BFC61BA73}"/>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grpSp>
        <p:nvGrpSpPr>
          <p:cNvPr id="50" name="Group 49">
            <a:extLst>
              <a:ext uri="{FF2B5EF4-FFF2-40B4-BE49-F238E27FC236}">
                <a16:creationId xmlns:a16="http://schemas.microsoft.com/office/drawing/2014/main" id="{7E67269C-B91B-8263-1766-675343E5CE51}"/>
              </a:ext>
            </a:extLst>
          </p:cNvPr>
          <p:cNvGrpSpPr/>
          <p:nvPr/>
        </p:nvGrpSpPr>
        <p:grpSpPr>
          <a:xfrm>
            <a:off x="6405488" y="2959510"/>
            <a:ext cx="5116410" cy="2741420"/>
            <a:chOff x="1077913" y="2959510"/>
            <a:chExt cx="5116410" cy="2741420"/>
          </a:xfrm>
        </p:grpSpPr>
        <p:cxnSp>
          <p:nvCxnSpPr>
            <p:cNvPr id="51" name="Straight Connector 50">
              <a:extLst>
                <a:ext uri="{FF2B5EF4-FFF2-40B4-BE49-F238E27FC236}">
                  <a16:creationId xmlns:a16="http://schemas.microsoft.com/office/drawing/2014/main" id="{C2530561-D7EF-0F77-4950-C595F37EAC9F}"/>
                </a:ext>
              </a:extLst>
            </p:cNvPr>
            <p:cNvCxnSpPr/>
            <p:nvPr/>
          </p:nvCxnSpPr>
          <p:spPr>
            <a:xfrm>
              <a:off x="1077913" y="295951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1B54DE9-FAD1-1485-52C8-44DD30352FA2}"/>
                </a:ext>
              </a:extLst>
            </p:cNvPr>
            <p:cNvCxnSpPr/>
            <p:nvPr/>
          </p:nvCxnSpPr>
          <p:spPr>
            <a:xfrm>
              <a:off x="1077913" y="3873317"/>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A2F819C-700B-3162-110B-FB2946C17088}"/>
                </a:ext>
              </a:extLst>
            </p:cNvPr>
            <p:cNvCxnSpPr/>
            <p:nvPr/>
          </p:nvCxnSpPr>
          <p:spPr>
            <a:xfrm>
              <a:off x="1077913" y="4787124"/>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D58ED6AB-EAB5-2EF6-03CE-B010519C4205}"/>
                </a:ext>
              </a:extLst>
            </p:cNvPr>
            <p:cNvCxnSpPr/>
            <p:nvPr/>
          </p:nvCxnSpPr>
          <p:spPr>
            <a:xfrm>
              <a:off x="1077913" y="5700930"/>
              <a:ext cx="5116410" cy="0"/>
            </a:xfrm>
            <a:prstGeom prst="line">
              <a:avLst/>
            </a:prstGeom>
            <a:ln w="3175">
              <a:solidFill>
                <a:schemeClr val="accent6">
                  <a:alpha val="6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212717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28A9F4-8266-570C-C149-9B13D15FC1DD}"/>
              </a:ext>
            </a:extLst>
          </p:cNvPr>
          <p:cNvSpPr>
            <a:spLocks noGrp="1"/>
          </p:cNvSpPr>
          <p:nvPr>
            <p:ph type="ftr" sz="quarter" idx="11"/>
          </p:nvPr>
        </p:nvSpPr>
        <p:spPr/>
        <p:txBody>
          <a:bodyPr/>
          <a:lstStyle/>
          <a:p>
            <a:r>
              <a:rPr lang="en-US" dirty="0"/>
              <a:t>Session 6    Coaching Measurement</a:t>
            </a:r>
          </a:p>
        </p:txBody>
      </p:sp>
      <p:sp>
        <p:nvSpPr>
          <p:cNvPr id="3" name="Slide Number Placeholder 2">
            <a:extLst>
              <a:ext uri="{FF2B5EF4-FFF2-40B4-BE49-F238E27FC236}">
                <a16:creationId xmlns:a16="http://schemas.microsoft.com/office/drawing/2014/main" id="{B1C785AC-4292-5A27-A561-D1A83AF3F65F}"/>
              </a:ext>
            </a:extLst>
          </p:cNvPr>
          <p:cNvSpPr>
            <a:spLocks noGrp="1"/>
          </p:cNvSpPr>
          <p:nvPr>
            <p:ph type="sldNum" sz="quarter" idx="12"/>
          </p:nvPr>
        </p:nvSpPr>
        <p:spPr/>
        <p:txBody>
          <a:bodyPr/>
          <a:lstStyle/>
          <a:p>
            <a:fld id="{16C5AC08-0ACD-404A-9C9F-AB39E786C34A}" type="slidenum">
              <a:rPr lang="en-GB"/>
              <a:t>10</a:t>
            </a:fld>
            <a:endParaRPr lang="en-GB"/>
          </a:p>
        </p:txBody>
      </p:sp>
      <p:sp>
        <p:nvSpPr>
          <p:cNvPr id="5" name="Text Placeholder 4">
            <a:extLst>
              <a:ext uri="{FF2B5EF4-FFF2-40B4-BE49-F238E27FC236}">
                <a16:creationId xmlns:a16="http://schemas.microsoft.com/office/drawing/2014/main" id="{C6D2D27F-8C07-BD3D-6516-E6FDA83993A1}"/>
              </a:ext>
            </a:extLst>
          </p:cNvPr>
          <p:cNvSpPr>
            <a:spLocks noGrp="1"/>
          </p:cNvSpPr>
          <p:nvPr>
            <p:ph type="body" sz="quarter" idx="14"/>
          </p:nvPr>
        </p:nvSpPr>
        <p:spPr>
          <a:solidFill>
            <a:schemeClr val="accent4"/>
          </a:solidFill>
        </p:spPr>
        <p:txBody>
          <a:bodyPr lIns="360000"/>
          <a:lstStyle/>
          <a:p>
            <a:r>
              <a:rPr lang="en-US" dirty="0"/>
              <a:t>Coaching Measurement</a:t>
            </a:r>
          </a:p>
          <a:p>
            <a:pPr lvl="1"/>
            <a:r>
              <a:rPr lang="en-US" dirty="0"/>
              <a:t>Quality Coach Development </a:t>
            </a:r>
            <a:r>
              <a:rPr lang="en-US" dirty="0" err="1"/>
              <a:t>Programme</a:t>
            </a:r>
            <a:endParaRPr lang="en-US" dirty="0"/>
          </a:p>
        </p:txBody>
      </p:sp>
      <p:sp>
        <p:nvSpPr>
          <p:cNvPr id="6" name="Rectangle 5">
            <a:extLst>
              <a:ext uri="{FF2B5EF4-FFF2-40B4-BE49-F238E27FC236}">
                <a16:creationId xmlns:a16="http://schemas.microsoft.com/office/drawing/2014/main" id="{F852C6AD-1ABE-8BA6-CC0A-12EEE08B6237}"/>
              </a:ext>
            </a:extLst>
          </p:cNvPr>
          <p:cNvSpPr/>
          <p:nvPr/>
        </p:nvSpPr>
        <p:spPr>
          <a:xfrm>
            <a:off x="116006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Rectangle 6">
            <a:extLst>
              <a:ext uri="{FF2B5EF4-FFF2-40B4-BE49-F238E27FC236}">
                <a16:creationId xmlns:a16="http://schemas.microsoft.com/office/drawing/2014/main" id="{95AD044D-632E-A7E1-1F12-2F15F65297B8}"/>
              </a:ext>
            </a:extLst>
          </p:cNvPr>
          <p:cNvSpPr/>
          <p:nvPr/>
        </p:nvSpPr>
        <p:spPr>
          <a:xfrm>
            <a:off x="3743093"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Rectangle 7">
            <a:extLst>
              <a:ext uri="{FF2B5EF4-FFF2-40B4-BE49-F238E27FC236}">
                <a16:creationId xmlns:a16="http://schemas.microsoft.com/office/drawing/2014/main" id="{4F8E529A-3878-28C3-D049-7AF25D487DE8}"/>
              </a:ext>
            </a:extLst>
          </p:cNvPr>
          <p:cNvSpPr/>
          <p:nvPr/>
        </p:nvSpPr>
        <p:spPr>
          <a:xfrm>
            <a:off x="8921040" y="1455234"/>
            <a:ext cx="2352907" cy="65591"/>
          </a:xfrm>
          <a:prstGeom prst="rect">
            <a:avLst/>
          </a:prstGeom>
          <a:solidFill>
            <a:schemeClr val="accent5">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39756288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9780026" cy="5019720"/>
          </a:xfrm>
        </p:spPr>
        <p:txBody>
          <a:bodyPr/>
          <a:lstStyle/>
          <a:p>
            <a:pPr lvl="1"/>
            <a:r>
              <a:rPr lang="en-US" sz="2400" b="1" dirty="0"/>
              <a:t>By the end of the session, you will be able to…</a:t>
            </a:r>
          </a:p>
          <a:p>
            <a:pPr lvl="2"/>
            <a:r>
              <a:rPr lang="en-US" sz="2400" b="1" dirty="0">
                <a:solidFill>
                  <a:schemeClr val="accent2"/>
                </a:solidFill>
              </a:rPr>
              <a:t>Coach a team to identify, collect and interpret data in support of their improvement work  </a:t>
            </a:r>
          </a:p>
          <a:p>
            <a:pPr lvl="2"/>
            <a:r>
              <a:rPr lang="en-US" sz="2400" b="1" dirty="0">
                <a:solidFill>
                  <a:schemeClr val="accent2"/>
                </a:solidFill>
              </a:rPr>
              <a:t>Apply creative problem-solving methods and </a:t>
            </a:r>
            <a:r>
              <a:rPr lang="en-US" sz="2400" b="1" dirty="0" err="1">
                <a:solidFill>
                  <a:schemeClr val="accent2"/>
                </a:solidFill>
              </a:rPr>
              <a:t>behaviour</a:t>
            </a:r>
            <a:r>
              <a:rPr lang="en-US" sz="2400" b="1" dirty="0">
                <a:solidFill>
                  <a:schemeClr val="accent2"/>
                </a:solidFill>
              </a:rPr>
              <a:t> change concepts to support teams to revive a stalled effort  </a:t>
            </a:r>
          </a:p>
          <a:p>
            <a:pPr lvl="2"/>
            <a:r>
              <a:rPr lang="en-US" sz="2400" dirty="0"/>
              <a:t>Understand your role as a ‘connector’ in supporting teams through measurement of improvement work</a:t>
            </a:r>
          </a:p>
          <a:p>
            <a:pPr lvl="2"/>
            <a:r>
              <a:rPr lang="en-US" sz="2400" dirty="0"/>
              <a:t>Advocate for just enough data in QI work</a:t>
            </a:r>
          </a:p>
          <a:p>
            <a:pPr lvl="2"/>
            <a:r>
              <a:rPr lang="en-US" sz="2400" dirty="0" err="1"/>
              <a:t>Recognise</a:t>
            </a:r>
            <a:r>
              <a:rPr lang="en-US" sz="2400" dirty="0"/>
              <a:t> how Human Factors, bias and resistance can </a:t>
            </a:r>
            <a:br>
              <a:rPr lang="en-US" sz="2400" dirty="0"/>
            </a:br>
            <a:r>
              <a:rPr lang="en-US" sz="2400" dirty="0"/>
              <a:t>influence QI work. </a:t>
            </a:r>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11</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8848769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32DE-AA2C-B617-0F21-D18EC19B3A35}"/>
              </a:ext>
            </a:extLst>
          </p:cNvPr>
          <p:cNvSpPr>
            <a:spLocks noGrp="1"/>
          </p:cNvSpPr>
          <p:nvPr>
            <p:ph type="title"/>
          </p:nvPr>
        </p:nvSpPr>
        <p:spPr/>
        <p:txBody>
          <a:bodyPr/>
          <a:lstStyle/>
          <a:p>
            <a:r>
              <a:rPr lang="en-US"/>
              <a:t>Self-directed learning</a:t>
            </a:r>
          </a:p>
        </p:txBody>
      </p:sp>
      <p:sp>
        <p:nvSpPr>
          <p:cNvPr id="4" name="Footer Placeholder 3">
            <a:extLst>
              <a:ext uri="{FF2B5EF4-FFF2-40B4-BE49-F238E27FC236}">
                <a16:creationId xmlns:a16="http://schemas.microsoft.com/office/drawing/2014/main" id="{B52B7FC4-26B7-6944-5011-9ED8480941E7}"/>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B003F053-CD03-8733-F622-0D7EAB132157}"/>
              </a:ext>
            </a:extLst>
          </p:cNvPr>
          <p:cNvSpPr>
            <a:spLocks noGrp="1"/>
          </p:cNvSpPr>
          <p:nvPr>
            <p:ph type="sldNum" sz="quarter" idx="12"/>
          </p:nvPr>
        </p:nvSpPr>
        <p:spPr/>
        <p:txBody>
          <a:bodyPr/>
          <a:lstStyle/>
          <a:p>
            <a:fld id="{16C5AC08-0ACD-404A-9C9F-AB39E786C34A}" type="slidenum">
              <a:rPr lang="en-GB"/>
              <a:t>12</a:t>
            </a:fld>
            <a:endParaRPr lang="en-GB"/>
          </a:p>
        </p:txBody>
      </p:sp>
      <p:sp>
        <p:nvSpPr>
          <p:cNvPr id="8" name="Text Placeholder 7">
            <a:extLst>
              <a:ext uri="{FF2B5EF4-FFF2-40B4-BE49-F238E27FC236}">
                <a16:creationId xmlns:a16="http://schemas.microsoft.com/office/drawing/2014/main" id="{1B9885CA-1CC4-C128-B789-2FD1FCA3078D}"/>
              </a:ext>
            </a:extLst>
          </p:cNvPr>
          <p:cNvSpPr>
            <a:spLocks noGrp="1"/>
          </p:cNvSpPr>
          <p:nvPr>
            <p:ph type="body" sz="quarter" idx="13"/>
          </p:nvPr>
        </p:nvSpPr>
        <p:spPr/>
        <p:txBody>
          <a:bodyPr/>
          <a:lstStyle/>
          <a:p>
            <a:r>
              <a:rPr lang="en-US"/>
              <a:t>Self-directed learning</a:t>
            </a:r>
          </a:p>
        </p:txBody>
      </p:sp>
      <p:sp>
        <p:nvSpPr>
          <p:cNvPr id="11" name="Content Placeholder 6">
            <a:extLst>
              <a:ext uri="{FF2B5EF4-FFF2-40B4-BE49-F238E27FC236}">
                <a16:creationId xmlns:a16="http://schemas.microsoft.com/office/drawing/2014/main" id="{3FFF45CA-625A-4124-ED9C-9CAB55551A39}"/>
              </a:ext>
            </a:extLst>
          </p:cNvPr>
          <p:cNvSpPr>
            <a:spLocks noGrp="1"/>
          </p:cNvSpPr>
          <p:nvPr>
            <p:ph idx="1"/>
          </p:nvPr>
        </p:nvSpPr>
        <p:spPr>
          <a:xfrm>
            <a:off x="1077914" y="2371725"/>
            <a:ext cx="3332161" cy="3878489"/>
          </a:xfrm>
        </p:spPr>
        <p:txBody>
          <a:bodyPr/>
          <a:lstStyle/>
          <a:p>
            <a:pPr lvl="1">
              <a:spcBef>
                <a:spcPts val="0"/>
              </a:spcBef>
              <a:spcAft>
                <a:spcPts val="1000"/>
              </a:spcAft>
            </a:pPr>
            <a:r>
              <a:rPr lang="en-US" dirty="0">
                <a:latin typeface="DM Sans" pitchFamily="2" charset="77"/>
              </a:rPr>
              <a:t>Prepare </a:t>
            </a:r>
            <a:r>
              <a:rPr lang="en-US" b="1" dirty="0" err="1">
                <a:latin typeface="DM Sans" pitchFamily="2" charset="77"/>
              </a:rPr>
              <a:t>teachback</a:t>
            </a:r>
            <a:r>
              <a:rPr lang="en-US" dirty="0">
                <a:latin typeface="DM Sans" pitchFamily="2" charset="77"/>
              </a:rPr>
              <a:t> for the topics below</a:t>
            </a:r>
          </a:p>
          <a:p>
            <a:pPr lvl="1">
              <a:spcBef>
                <a:spcPts val="0"/>
              </a:spcBef>
              <a:spcAft>
                <a:spcPts val="1000"/>
              </a:spcAft>
            </a:pPr>
            <a:endParaRPr lang="en-US" dirty="0">
              <a:latin typeface="DM Sans" pitchFamily="2" charset="77"/>
            </a:endParaRPr>
          </a:p>
        </p:txBody>
      </p:sp>
      <p:sp>
        <p:nvSpPr>
          <p:cNvPr id="12" name="Content Placeholder 8">
            <a:extLst>
              <a:ext uri="{FF2B5EF4-FFF2-40B4-BE49-F238E27FC236}">
                <a16:creationId xmlns:a16="http://schemas.microsoft.com/office/drawing/2014/main" id="{FE8C0959-ED64-1E7B-0CC3-185502DB50CE}"/>
              </a:ext>
            </a:extLst>
          </p:cNvPr>
          <p:cNvSpPr>
            <a:spLocks noGrp="1"/>
          </p:cNvSpPr>
          <p:nvPr>
            <p:ph idx="14"/>
          </p:nvPr>
        </p:nvSpPr>
        <p:spPr>
          <a:xfrm>
            <a:off x="8620124" y="2371725"/>
            <a:ext cx="3338885" cy="3878489"/>
          </a:xfrm>
        </p:spPr>
        <p:txBody>
          <a:bodyPr/>
          <a:lstStyle/>
          <a:p>
            <a:pPr lvl="1"/>
            <a:r>
              <a:rPr lang="en-US">
                <a:latin typeface="DM Sans" pitchFamily="2" charset="77"/>
              </a:rPr>
              <a:t>Find some data that is meaningful to you.</a:t>
            </a:r>
          </a:p>
          <a:p>
            <a:pPr lvl="1"/>
            <a:r>
              <a:rPr lang="en-US">
                <a:latin typeface="DM Sans" pitchFamily="2" charset="77"/>
              </a:rPr>
              <a:t>This could be from a project they are working on, a project they are coaching or data from their team. They should analyse it and chart it.</a:t>
            </a:r>
          </a:p>
          <a:p>
            <a:pPr lvl="1"/>
            <a:endParaRPr lang="en-US">
              <a:latin typeface="DM Sans" pitchFamily="2" charset="77"/>
            </a:endParaRPr>
          </a:p>
        </p:txBody>
      </p:sp>
      <p:sp>
        <p:nvSpPr>
          <p:cNvPr id="13" name="Content Placeholder 9">
            <a:extLst>
              <a:ext uri="{FF2B5EF4-FFF2-40B4-BE49-F238E27FC236}">
                <a16:creationId xmlns:a16="http://schemas.microsoft.com/office/drawing/2014/main" id="{814BC91C-89F1-C8E5-B16D-0FCEC9ED031C}"/>
              </a:ext>
            </a:extLst>
          </p:cNvPr>
          <p:cNvSpPr>
            <a:spLocks noGrp="1"/>
          </p:cNvSpPr>
          <p:nvPr>
            <p:ph idx="15"/>
          </p:nvPr>
        </p:nvSpPr>
        <p:spPr>
          <a:xfrm>
            <a:off x="4846639" y="2371725"/>
            <a:ext cx="3332161" cy="3878489"/>
          </a:xfrm>
        </p:spPr>
        <p:txBody>
          <a:bodyPr/>
          <a:lstStyle/>
          <a:p>
            <a:pPr lvl="1"/>
            <a:r>
              <a:rPr lang="en-US" dirty="0">
                <a:latin typeface="DM Sans" pitchFamily="2" charset="77"/>
              </a:rPr>
              <a:t>Work with team to identify one qualitative measure for their project</a:t>
            </a:r>
          </a:p>
          <a:p>
            <a:pPr lvl="1"/>
            <a:endParaRPr lang="en-US" dirty="0">
              <a:latin typeface="DM Sans" pitchFamily="2" charset="77"/>
            </a:endParaRPr>
          </a:p>
        </p:txBody>
      </p:sp>
      <p:sp>
        <p:nvSpPr>
          <p:cNvPr id="14" name="TextBox 13">
            <a:extLst>
              <a:ext uri="{FF2B5EF4-FFF2-40B4-BE49-F238E27FC236}">
                <a16:creationId xmlns:a16="http://schemas.microsoft.com/office/drawing/2014/main" id="{A3ECC60C-9EC2-2A81-DD1F-0F99A79A942C}"/>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5" name="TextBox 14">
            <a:extLst>
              <a:ext uri="{FF2B5EF4-FFF2-40B4-BE49-F238E27FC236}">
                <a16:creationId xmlns:a16="http://schemas.microsoft.com/office/drawing/2014/main" id="{4F8F497B-ECAB-4544-6E74-1F8829168766}"/>
              </a:ext>
            </a:extLst>
          </p:cNvPr>
          <p:cNvSpPr txBox="1"/>
          <p:nvPr/>
        </p:nvSpPr>
        <p:spPr>
          <a:xfrm>
            <a:off x="4871864"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2</a:t>
            </a:r>
          </a:p>
        </p:txBody>
      </p:sp>
      <p:sp>
        <p:nvSpPr>
          <p:cNvPr id="16" name="TextBox 15">
            <a:extLst>
              <a:ext uri="{FF2B5EF4-FFF2-40B4-BE49-F238E27FC236}">
                <a16:creationId xmlns:a16="http://schemas.microsoft.com/office/drawing/2014/main" id="{EB4FFEF4-6E0D-0703-0F04-75C683F9113C}"/>
              </a:ext>
            </a:extLst>
          </p:cNvPr>
          <p:cNvSpPr txBox="1"/>
          <p:nvPr/>
        </p:nvSpPr>
        <p:spPr>
          <a:xfrm>
            <a:off x="8616280"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3</a:t>
            </a:r>
          </a:p>
        </p:txBody>
      </p:sp>
      <p:cxnSp>
        <p:nvCxnSpPr>
          <p:cNvPr id="17" name="Straight Connector 16">
            <a:extLst>
              <a:ext uri="{FF2B5EF4-FFF2-40B4-BE49-F238E27FC236}">
                <a16:creationId xmlns:a16="http://schemas.microsoft.com/office/drawing/2014/main" id="{F44B6277-5123-84BC-46CE-826D8638FC15}"/>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768291-A4EA-B331-CD23-75A63068CCB0}"/>
              </a:ext>
            </a:extLst>
          </p:cNvPr>
          <p:cNvCxnSpPr/>
          <p:nvPr/>
        </p:nvCxnSpPr>
        <p:spPr>
          <a:xfrm>
            <a:off x="8400256"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9" name="Content Placeholder 8">
            <a:extLst>
              <a:ext uri="{FF2B5EF4-FFF2-40B4-BE49-F238E27FC236}">
                <a16:creationId xmlns:a16="http://schemas.microsoft.com/office/drawing/2014/main" id="{6BA3CF7B-01C0-0CF8-CF88-A5B037CCF88A}"/>
              </a:ext>
            </a:extLst>
          </p:cNvPr>
          <p:cNvSpPr txBox="1">
            <a:spLocks/>
          </p:cNvSpPr>
          <p:nvPr/>
        </p:nvSpPr>
        <p:spPr>
          <a:xfrm>
            <a:off x="1077913" y="3219450"/>
            <a:ext cx="3332162" cy="437736"/>
          </a:xfrm>
          <a:prstGeom prst="roundRect">
            <a:avLst>
              <a:gd name="adj" fmla="val 5721"/>
            </a:avLst>
          </a:prstGeom>
          <a:solidFill>
            <a:schemeClr val="tx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Stakeholder mapping</a:t>
            </a:r>
          </a:p>
        </p:txBody>
      </p:sp>
      <p:sp>
        <p:nvSpPr>
          <p:cNvPr id="20" name="Content Placeholder 8">
            <a:extLst>
              <a:ext uri="{FF2B5EF4-FFF2-40B4-BE49-F238E27FC236}">
                <a16:creationId xmlns:a16="http://schemas.microsoft.com/office/drawing/2014/main" id="{370BA321-4FB4-B7AC-83F2-71656155EF03}"/>
              </a:ext>
            </a:extLst>
          </p:cNvPr>
          <p:cNvSpPr txBox="1">
            <a:spLocks/>
          </p:cNvSpPr>
          <p:nvPr/>
        </p:nvSpPr>
        <p:spPr>
          <a:xfrm>
            <a:off x="1077913" y="3811353"/>
            <a:ext cx="3332162" cy="437736"/>
          </a:xfrm>
          <a:prstGeom prst="roundRect">
            <a:avLst>
              <a:gd name="adj" fmla="val 5721"/>
            </a:avLst>
          </a:prstGeom>
          <a:solidFill>
            <a:schemeClr val="accent1"/>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Fishbone diagrams</a:t>
            </a:r>
          </a:p>
        </p:txBody>
      </p:sp>
      <p:sp>
        <p:nvSpPr>
          <p:cNvPr id="21" name="Content Placeholder 8">
            <a:extLst>
              <a:ext uri="{FF2B5EF4-FFF2-40B4-BE49-F238E27FC236}">
                <a16:creationId xmlns:a16="http://schemas.microsoft.com/office/drawing/2014/main" id="{3B3A94A0-700B-795E-408D-105A8D1CFA1B}"/>
              </a:ext>
            </a:extLst>
          </p:cNvPr>
          <p:cNvSpPr txBox="1">
            <a:spLocks/>
          </p:cNvSpPr>
          <p:nvPr/>
        </p:nvSpPr>
        <p:spPr>
          <a:xfrm>
            <a:off x="1077913" y="4403256"/>
            <a:ext cx="3332162" cy="437736"/>
          </a:xfrm>
          <a:prstGeom prst="roundRect">
            <a:avLst>
              <a:gd name="adj" fmla="val 5721"/>
            </a:avLst>
          </a:prstGeom>
          <a:solidFill>
            <a:schemeClr val="accent2"/>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Process mapping</a:t>
            </a:r>
          </a:p>
        </p:txBody>
      </p:sp>
      <p:sp>
        <p:nvSpPr>
          <p:cNvPr id="23" name="Content Placeholder 8">
            <a:extLst>
              <a:ext uri="{FF2B5EF4-FFF2-40B4-BE49-F238E27FC236}">
                <a16:creationId xmlns:a16="http://schemas.microsoft.com/office/drawing/2014/main" id="{761E63DA-F3DC-0CA5-0E96-0067941E9D01}"/>
              </a:ext>
            </a:extLst>
          </p:cNvPr>
          <p:cNvSpPr txBox="1">
            <a:spLocks/>
          </p:cNvSpPr>
          <p:nvPr/>
        </p:nvSpPr>
        <p:spPr>
          <a:xfrm>
            <a:off x="1077913" y="4995159"/>
            <a:ext cx="3332162" cy="437736"/>
          </a:xfrm>
          <a:prstGeom prst="roundRect">
            <a:avLst>
              <a:gd name="adj" fmla="val 5721"/>
            </a:avLst>
          </a:prstGeom>
          <a:solidFill>
            <a:schemeClr val="accent4"/>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a:solidFill>
                  <a:schemeClr val="bg1"/>
                </a:solidFill>
              </a:rPr>
              <a:t>Emotional mapping</a:t>
            </a:r>
          </a:p>
        </p:txBody>
      </p:sp>
      <p:sp>
        <p:nvSpPr>
          <p:cNvPr id="24" name="Content Placeholder 8">
            <a:extLst>
              <a:ext uri="{FF2B5EF4-FFF2-40B4-BE49-F238E27FC236}">
                <a16:creationId xmlns:a16="http://schemas.microsoft.com/office/drawing/2014/main" id="{E88EE5CE-8055-C740-DAE3-308A0E6CCE34}"/>
              </a:ext>
            </a:extLst>
          </p:cNvPr>
          <p:cNvSpPr txBox="1">
            <a:spLocks/>
          </p:cNvSpPr>
          <p:nvPr/>
        </p:nvSpPr>
        <p:spPr>
          <a:xfrm>
            <a:off x="1077913" y="5587062"/>
            <a:ext cx="3332162" cy="437736"/>
          </a:xfrm>
          <a:prstGeom prst="roundRect">
            <a:avLst>
              <a:gd name="adj" fmla="val 5721"/>
            </a:avLst>
          </a:prstGeom>
          <a:solidFill>
            <a:schemeClr val="accent6"/>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spc="-50">
                <a:solidFill>
                  <a:schemeClr val="bg1"/>
                </a:solidFill>
              </a:rPr>
              <a:t>System of profound knowledge</a:t>
            </a:r>
          </a:p>
        </p:txBody>
      </p:sp>
      <p:sp>
        <p:nvSpPr>
          <p:cNvPr id="25" name="Content Placeholder 8">
            <a:extLst>
              <a:ext uri="{FF2B5EF4-FFF2-40B4-BE49-F238E27FC236}">
                <a16:creationId xmlns:a16="http://schemas.microsoft.com/office/drawing/2014/main" id="{672891AE-6EA6-B45A-2EDE-4F7C21BF1241}"/>
              </a:ext>
            </a:extLst>
          </p:cNvPr>
          <p:cNvSpPr txBox="1">
            <a:spLocks/>
          </p:cNvSpPr>
          <p:nvPr/>
        </p:nvSpPr>
        <p:spPr>
          <a:xfrm>
            <a:off x="1077913" y="6178964"/>
            <a:ext cx="3332162" cy="437736"/>
          </a:xfrm>
          <a:prstGeom prst="roundRect">
            <a:avLst>
              <a:gd name="adj" fmla="val 5721"/>
            </a:avLst>
          </a:prstGeom>
          <a:solidFill>
            <a:schemeClr val="accent5"/>
          </a:solidFill>
        </p:spPr>
        <p:txBody>
          <a:bodyPr vert="horz" lIns="180000" tIns="108000" rIns="180000" bIns="10800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r>
              <a:rPr lang="en-US" b="1" spc="-50">
                <a:solidFill>
                  <a:schemeClr val="bg1"/>
                </a:solidFill>
              </a:rPr>
              <a:t>Using Excel to create bar charts</a:t>
            </a:r>
          </a:p>
        </p:txBody>
      </p:sp>
      <p:pic>
        <p:nvPicPr>
          <p:cNvPr id="6" name="Picture 5">
            <a:extLst>
              <a:ext uri="{FF2B5EF4-FFF2-40B4-BE49-F238E27FC236}">
                <a16:creationId xmlns:a16="http://schemas.microsoft.com/office/drawing/2014/main" id="{5FBC9C96-E9F8-679E-A032-0042D5A43A87}"/>
              </a:ext>
            </a:extLst>
          </p:cNvPr>
          <p:cNvPicPr>
            <a:picLocks noChangeAspect="1"/>
          </p:cNvPicPr>
          <p:nvPr/>
        </p:nvPicPr>
        <p:blipFill>
          <a:blip r:embed="rId3"/>
          <a:srcRect/>
          <a:stretch/>
        </p:blipFill>
        <p:spPr>
          <a:xfrm>
            <a:off x="245154" y="800100"/>
            <a:ext cx="444008" cy="457200"/>
          </a:xfrm>
          <a:prstGeom prst="rect">
            <a:avLst/>
          </a:prstGeom>
        </p:spPr>
      </p:pic>
      <p:pic>
        <p:nvPicPr>
          <p:cNvPr id="7" name="Picture 6">
            <a:extLst>
              <a:ext uri="{FF2B5EF4-FFF2-40B4-BE49-F238E27FC236}">
                <a16:creationId xmlns:a16="http://schemas.microsoft.com/office/drawing/2014/main" id="{267E286A-EA3D-6E7D-6021-851AD0991311}"/>
              </a:ext>
            </a:extLst>
          </p:cNvPr>
          <p:cNvPicPr>
            <a:picLocks noChangeAspect="1"/>
          </p:cNvPicPr>
          <p:nvPr/>
        </p:nvPicPr>
        <p:blipFill>
          <a:blip r:embed="rId4"/>
          <a:stretch>
            <a:fillRect/>
          </a:stretch>
        </p:blipFill>
        <p:spPr>
          <a:xfrm>
            <a:off x="238125" y="1377950"/>
            <a:ext cx="451035" cy="522251"/>
          </a:xfrm>
          <a:prstGeom prst="rect">
            <a:avLst/>
          </a:prstGeom>
        </p:spPr>
      </p:pic>
    </p:spTree>
    <p:extLst>
      <p:ext uri="{BB962C8B-B14F-4D97-AF65-F5344CB8AC3E}">
        <p14:creationId xmlns:p14="http://schemas.microsoft.com/office/powerpoint/2010/main" val="33871763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38CB35-8050-EC0E-D0AF-5C3DB6CDFCA5}"/>
              </a:ext>
            </a:extLst>
          </p:cNvPr>
          <p:cNvSpPr>
            <a:spLocks noGrp="1"/>
          </p:cNvSpPr>
          <p:nvPr>
            <p:ph type="title"/>
          </p:nvPr>
        </p:nvSpPr>
        <p:spPr/>
        <p:txBody>
          <a:bodyPr/>
          <a:lstStyle/>
          <a:p>
            <a:r>
              <a:rPr lang="en-US"/>
              <a:t>Teachback</a:t>
            </a:r>
          </a:p>
        </p:txBody>
      </p:sp>
      <p:sp>
        <p:nvSpPr>
          <p:cNvPr id="4" name="Footer Placeholder 3">
            <a:extLst>
              <a:ext uri="{FF2B5EF4-FFF2-40B4-BE49-F238E27FC236}">
                <a16:creationId xmlns:a16="http://schemas.microsoft.com/office/drawing/2014/main" id="{A7D2D3BF-83EF-0D52-4A95-DF6C7FFA0078}"/>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47935F49-897C-928C-8367-1FFEEF85CAD7}"/>
              </a:ext>
            </a:extLst>
          </p:cNvPr>
          <p:cNvSpPr>
            <a:spLocks noGrp="1"/>
          </p:cNvSpPr>
          <p:nvPr>
            <p:ph type="sldNum" sz="quarter" idx="12"/>
          </p:nvPr>
        </p:nvSpPr>
        <p:spPr/>
        <p:txBody>
          <a:bodyPr/>
          <a:lstStyle/>
          <a:p>
            <a:fld id="{16C5AC08-0ACD-404A-9C9F-AB39E786C34A}" type="slidenum">
              <a:rPr lang="en-GB"/>
              <a:t>13</a:t>
            </a:fld>
            <a:endParaRPr lang="en-GB"/>
          </a:p>
        </p:txBody>
      </p:sp>
      <p:pic>
        <p:nvPicPr>
          <p:cNvPr id="7" name="Picture 6">
            <a:extLst>
              <a:ext uri="{FF2B5EF4-FFF2-40B4-BE49-F238E27FC236}">
                <a16:creationId xmlns:a16="http://schemas.microsoft.com/office/drawing/2014/main" id="{A60CF7BD-DE49-2ABE-F13B-E4222583A202}"/>
              </a:ext>
            </a:extLst>
          </p:cNvPr>
          <p:cNvPicPr>
            <a:picLocks noChangeAspect="1"/>
          </p:cNvPicPr>
          <p:nvPr/>
        </p:nvPicPr>
        <p:blipFill>
          <a:blip r:embed="rId3"/>
          <a:srcRect/>
          <a:stretch/>
        </p:blipFill>
        <p:spPr>
          <a:xfrm>
            <a:off x="4634308" y="2371725"/>
            <a:ext cx="3790945" cy="2595601"/>
          </a:xfrm>
          <a:prstGeom prst="rect">
            <a:avLst/>
          </a:prstGeom>
        </p:spPr>
      </p:pic>
      <p:grpSp>
        <p:nvGrpSpPr>
          <p:cNvPr id="8" name="Group 7">
            <a:extLst>
              <a:ext uri="{FF2B5EF4-FFF2-40B4-BE49-F238E27FC236}">
                <a16:creationId xmlns:a16="http://schemas.microsoft.com/office/drawing/2014/main" id="{4529332F-6F2B-282D-53CA-7E54013B2BEB}"/>
              </a:ext>
            </a:extLst>
          </p:cNvPr>
          <p:cNvGrpSpPr/>
          <p:nvPr/>
        </p:nvGrpSpPr>
        <p:grpSpPr>
          <a:xfrm>
            <a:off x="5085629" y="3323890"/>
            <a:ext cx="1664942" cy="1297801"/>
            <a:chOff x="10693400" y="1889125"/>
            <a:chExt cx="619125" cy="482600"/>
          </a:xfrm>
        </p:grpSpPr>
        <p:pic>
          <p:nvPicPr>
            <p:cNvPr id="9" name="Picture 8">
              <a:extLst>
                <a:ext uri="{FF2B5EF4-FFF2-40B4-BE49-F238E27FC236}">
                  <a16:creationId xmlns:a16="http://schemas.microsoft.com/office/drawing/2014/main" id="{C5FF1C85-8D75-5F0E-9179-93E559261898}"/>
                </a:ext>
              </a:extLst>
            </p:cNvPr>
            <p:cNvPicPr>
              <a:picLocks noChangeAspect="1"/>
            </p:cNvPicPr>
            <p:nvPr/>
          </p:nvPicPr>
          <p:blipFill>
            <a:blip r:embed="rId4"/>
            <a:srcRect/>
            <a:stretch/>
          </p:blipFill>
          <p:spPr>
            <a:xfrm>
              <a:off x="10944225" y="2019056"/>
              <a:ext cx="368300" cy="203200"/>
            </a:xfrm>
            <a:prstGeom prst="rect">
              <a:avLst/>
            </a:prstGeom>
          </p:spPr>
        </p:pic>
        <p:sp>
          <p:nvSpPr>
            <p:cNvPr id="10" name="Oval 9">
              <a:extLst>
                <a:ext uri="{FF2B5EF4-FFF2-40B4-BE49-F238E27FC236}">
                  <a16:creationId xmlns:a16="http://schemas.microsoft.com/office/drawing/2014/main" id="{667F4E4C-7F33-4B1D-518C-6C9010097895}"/>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sp>
        <p:nvSpPr>
          <p:cNvPr id="3" name="Text Placeholder 5">
            <a:extLst>
              <a:ext uri="{FF2B5EF4-FFF2-40B4-BE49-F238E27FC236}">
                <a16:creationId xmlns:a16="http://schemas.microsoft.com/office/drawing/2014/main" id="{16A57C10-65F6-A4F2-278B-946A6BE037B0}"/>
              </a:ext>
            </a:extLst>
          </p:cNvPr>
          <p:cNvSpPr>
            <a:spLocks noGrp="1"/>
          </p:cNvSpPr>
          <p:nvPr>
            <p:ph type="body" sz="quarter" idx="13"/>
          </p:nvPr>
        </p:nvSpPr>
        <p:spPr>
          <a:xfrm rot="16200000">
            <a:off x="-1581943" y="3574256"/>
            <a:ext cx="4244975" cy="138112"/>
          </a:xfrm>
        </p:spPr>
        <p:txBody>
          <a:bodyPr/>
          <a:lstStyle/>
          <a:p>
            <a:r>
              <a:rPr lang="en-US" dirty="0"/>
              <a:t>Activity 6.1</a:t>
            </a:r>
          </a:p>
        </p:txBody>
      </p:sp>
    </p:spTree>
    <p:extLst>
      <p:ext uri="{BB962C8B-B14F-4D97-AF65-F5344CB8AC3E}">
        <p14:creationId xmlns:p14="http://schemas.microsoft.com/office/powerpoint/2010/main" val="1266453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C7895-D5AC-E8E0-62F8-A5752F00E3BA}"/>
              </a:ext>
            </a:extLst>
          </p:cNvPr>
          <p:cNvSpPr>
            <a:spLocks noGrp="1"/>
          </p:cNvSpPr>
          <p:nvPr>
            <p:ph type="title"/>
          </p:nvPr>
        </p:nvSpPr>
        <p:spPr/>
        <p:txBody>
          <a:bodyPr/>
          <a:lstStyle/>
          <a:p>
            <a:r>
              <a:rPr lang="en-US"/>
              <a:t>Teachback – over to you!</a:t>
            </a:r>
          </a:p>
        </p:txBody>
      </p:sp>
      <p:sp>
        <p:nvSpPr>
          <p:cNvPr id="9" name="Content Placeholder 8">
            <a:extLst>
              <a:ext uri="{FF2B5EF4-FFF2-40B4-BE49-F238E27FC236}">
                <a16:creationId xmlns:a16="http://schemas.microsoft.com/office/drawing/2014/main" id="{2170229F-35CD-A6EF-97A3-42EE0DF754C2}"/>
              </a:ext>
            </a:extLst>
          </p:cNvPr>
          <p:cNvSpPr>
            <a:spLocks noGrp="1"/>
          </p:cNvSpPr>
          <p:nvPr>
            <p:ph idx="1"/>
          </p:nvPr>
        </p:nvSpPr>
        <p:spPr>
          <a:xfrm>
            <a:off x="1077914" y="1520825"/>
            <a:ext cx="5376226" cy="5019720"/>
          </a:xfrm>
        </p:spPr>
        <p:txBody>
          <a:bodyPr/>
          <a:lstStyle/>
          <a:p>
            <a:pPr lvl="2">
              <a:spcBef>
                <a:spcPts val="0"/>
              </a:spcBef>
              <a:spcAft>
                <a:spcPts val="1200"/>
              </a:spcAft>
            </a:pPr>
            <a:r>
              <a:rPr lang="en-US"/>
              <a:t>Groups of three to five people </a:t>
            </a:r>
          </a:p>
          <a:p>
            <a:pPr lvl="2">
              <a:spcBef>
                <a:spcPts val="0"/>
              </a:spcBef>
              <a:spcAft>
                <a:spcPts val="1200"/>
              </a:spcAft>
            </a:pPr>
            <a:r>
              <a:rPr lang="en-US"/>
              <a:t>You have </a:t>
            </a:r>
            <a:r>
              <a:rPr lang="en-US" b="1"/>
              <a:t>ten minutes </a:t>
            </a:r>
            <a:r>
              <a:rPr lang="en-US"/>
              <a:t>to create </a:t>
            </a:r>
            <a:br>
              <a:rPr lang="en-US"/>
            </a:br>
            <a:r>
              <a:rPr lang="en-US"/>
              <a:t>a short teaching sessions on </a:t>
            </a:r>
            <a:br>
              <a:rPr lang="en-US"/>
            </a:br>
            <a:r>
              <a:rPr lang="en-US"/>
              <a:t>a given topic</a:t>
            </a:r>
          </a:p>
          <a:p>
            <a:pPr lvl="2">
              <a:spcBef>
                <a:spcPts val="0"/>
              </a:spcBef>
              <a:spcAft>
                <a:spcPts val="1200"/>
              </a:spcAft>
            </a:pPr>
            <a:r>
              <a:rPr lang="en-US"/>
              <a:t>Each group will present for </a:t>
            </a:r>
            <a:br>
              <a:rPr lang="en-US"/>
            </a:br>
            <a:r>
              <a:rPr lang="en-US"/>
              <a:t>three to five minutes plus </a:t>
            </a:r>
            <a:br>
              <a:rPr lang="en-US"/>
            </a:br>
            <a:r>
              <a:rPr lang="en-US"/>
              <a:t>two minutes of questions </a:t>
            </a:r>
          </a:p>
          <a:p>
            <a:pPr lvl="2">
              <a:spcBef>
                <a:spcPts val="0"/>
              </a:spcBef>
              <a:spcAft>
                <a:spcPts val="1200"/>
              </a:spcAft>
            </a:pPr>
            <a:r>
              <a:rPr lang="en-US"/>
              <a:t>Your target audience are beginners in QI</a:t>
            </a:r>
          </a:p>
          <a:p>
            <a:pPr lvl="2">
              <a:spcBef>
                <a:spcPts val="0"/>
              </a:spcBef>
              <a:spcAft>
                <a:spcPts val="1200"/>
              </a:spcAft>
            </a:pPr>
            <a:r>
              <a:rPr lang="en-US"/>
              <a:t>You can use slides but you </a:t>
            </a:r>
            <a:br>
              <a:rPr lang="en-US"/>
            </a:br>
            <a:r>
              <a:rPr lang="en-US"/>
              <a:t>don’t have to.</a:t>
            </a:r>
          </a:p>
        </p:txBody>
      </p:sp>
      <p:sp>
        <p:nvSpPr>
          <p:cNvPr id="4" name="Footer Placeholder 3">
            <a:extLst>
              <a:ext uri="{FF2B5EF4-FFF2-40B4-BE49-F238E27FC236}">
                <a16:creationId xmlns:a16="http://schemas.microsoft.com/office/drawing/2014/main" id="{F0799AFA-E546-8A64-CF24-F12ADC23B1D5}"/>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D319621-3483-BC26-8319-2FDAE9995E61}"/>
              </a:ext>
            </a:extLst>
          </p:cNvPr>
          <p:cNvSpPr>
            <a:spLocks noGrp="1"/>
          </p:cNvSpPr>
          <p:nvPr>
            <p:ph type="sldNum" sz="quarter" idx="12"/>
          </p:nvPr>
        </p:nvSpPr>
        <p:spPr/>
        <p:txBody>
          <a:bodyPr/>
          <a:lstStyle/>
          <a:p>
            <a:fld id="{16C5AC08-0ACD-404A-9C9F-AB39E786C34A}" type="slidenum">
              <a:rPr lang="en-GB"/>
              <a:t>14</a:t>
            </a:fld>
            <a:endParaRPr lang="en-GB"/>
          </a:p>
        </p:txBody>
      </p:sp>
      <p:sp>
        <p:nvSpPr>
          <p:cNvPr id="6" name="Text Placeholder 5">
            <a:extLst>
              <a:ext uri="{FF2B5EF4-FFF2-40B4-BE49-F238E27FC236}">
                <a16:creationId xmlns:a16="http://schemas.microsoft.com/office/drawing/2014/main" id="{1FF107A1-25CC-DF98-818E-8812FE3E8C74}"/>
              </a:ext>
            </a:extLst>
          </p:cNvPr>
          <p:cNvSpPr>
            <a:spLocks noGrp="1"/>
          </p:cNvSpPr>
          <p:nvPr>
            <p:ph type="body" sz="quarter" idx="13"/>
          </p:nvPr>
        </p:nvSpPr>
        <p:spPr/>
        <p:txBody>
          <a:bodyPr/>
          <a:lstStyle/>
          <a:p>
            <a:r>
              <a:rPr lang="en-US" dirty="0" err="1"/>
              <a:t>Activity 6.1</a:t>
            </a:r>
            <a:endParaRPr lang="en-US" dirty="0"/>
          </a:p>
        </p:txBody>
      </p:sp>
      <p:pic>
        <p:nvPicPr>
          <p:cNvPr id="11" name="Picture 10">
            <a:extLst>
              <a:ext uri="{FF2B5EF4-FFF2-40B4-BE49-F238E27FC236}">
                <a16:creationId xmlns:a16="http://schemas.microsoft.com/office/drawing/2014/main" id="{8F02CB95-1039-01F8-65C7-2EE42D39CAFC}"/>
              </a:ext>
            </a:extLst>
          </p:cNvPr>
          <p:cNvPicPr>
            <a:picLocks noChangeAspect="1"/>
          </p:cNvPicPr>
          <p:nvPr/>
        </p:nvPicPr>
        <p:blipFill>
          <a:blip r:embed="rId3"/>
          <a:srcRect/>
          <a:stretch/>
        </p:blipFill>
        <p:spPr>
          <a:xfrm>
            <a:off x="10523659" y="1520825"/>
            <a:ext cx="1409700" cy="965200"/>
          </a:xfrm>
          <a:prstGeom prst="rect">
            <a:avLst/>
          </a:prstGeom>
        </p:spPr>
      </p:pic>
      <p:grpSp>
        <p:nvGrpSpPr>
          <p:cNvPr id="14" name="Group 13">
            <a:extLst>
              <a:ext uri="{FF2B5EF4-FFF2-40B4-BE49-F238E27FC236}">
                <a16:creationId xmlns:a16="http://schemas.microsoft.com/office/drawing/2014/main" id="{7EED9917-FB4C-D52A-22DB-E393B8202DFC}"/>
              </a:ext>
            </a:extLst>
          </p:cNvPr>
          <p:cNvGrpSpPr/>
          <p:nvPr/>
        </p:nvGrpSpPr>
        <p:grpSpPr>
          <a:xfrm>
            <a:off x="10693400" y="1889125"/>
            <a:ext cx="619125" cy="482600"/>
            <a:chOff x="10693400" y="1889125"/>
            <a:chExt cx="619125" cy="482600"/>
          </a:xfrm>
        </p:grpSpPr>
        <p:pic>
          <p:nvPicPr>
            <p:cNvPr id="12" name="Picture 11">
              <a:extLst>
                <a:ext uri="{FF2B5EF4-FFF2-40B4-BE49-F238E27FC236}">
                  <a16:creationId xmlns:a16="http://schemas.microsoft.com/office/drawing/2014/main" id="{FEC81F03-DCB2-F42B-41F2-4BC3BF297E73}"/>
                </a:ext>
              </a:extLst>
            </p:cNvPr>
            <p:cNvPicPr>
              <a:picLocks noChangeAspect="1"/>
            </p:cNvPicPr>
            <p:nvPr/>
          </p:nvPicPr>
          <p:blipFill>
            <a:blip r:embed="rId4"/>
            <a:srcRect/>
            <a:stretch/>
          </p:blipFill>
          <p:spPr>
            <a:xfrm>
              <a:off x="10944225" y="2019056"/>
              <a:ext cx="368300" cy="203200"/>
            </a:xfrm>
            <a:prstGeom prst="rect">
              <a:avLst/>
            </a:prstGeom>
          </p:spPr>
        </p:pic>
        <p:sp>
          <p:nvSpPr>
            <p:cNvPr id="13" name="Oval 12">
              <a:extLst>
                <a:ext uri="{FF2B5EF4-FFF2-40B4-BE49-F238E27FC236}">
                  <a16:creationId xmlns:a16="http://schemas.microsoft.com/office/drawing/2014/main" id="{11469177-06E7-BC42-517C-70ABC420959C}"/>
                </a:ext>
              </a:extLst>
            </p:cNvPr>
            <p:cNvSpPr/>
            <p:nvPr/>
          </p:nvSpPr>
          <p:spPr>
            <a:xfrm>
              <a:off x="10693400" y="1889125"/>
              <a:ext cx="482600" cy="482600"/>
            </a:xfrm>
            <a:prstGeom prst="ellipse">
              <a:avLst/>
            </a:prstGeom>
            <a:solidFill>
              <a:schemeClr val="accent1">
                <a:alpha val="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grpSp>
        <p:nvGrpSpPr>
          <p:cNvPr id="19" name="Group 18">
            <a:extLst>
              <a:ext uri="{FF2B5EF4-FFF2-40B4-BE49-F238E27FC236}">
                <a16:creationId xmlns:a16="http://schemas.microsoft.com/office/drawing/2014/main" id="{E5A8BD4F-AE92-C3C7-90EC-BA0DD80738C7}"/>
              </a:ext>
            </a:extLst>
          </p:cNvPr>
          <p:cNvGrpSpPr/>
          <p:nvPr/>
        </p:nvGrpSpPr>
        <p:grpSpPr>
          <a:xfrm>
            <a:off x="6734175" y="3219450"/>
            <a:ext cx="5216525" cy="3397250"/>
            <a:chOff x="6734175" y="3219450"/>
            <a:chExt cx="5216525" cy="3397250"/>
          </a:xfrm>
        </p:grpSpPr>
        <p:sp>
          <p:nvSpPr>
            <p:cNvPr id="7" name="TextBox 6">
              <a:extLst>
                <a:ext uri="{FF2B5EF4-FFF2-40B4-BE49-F238E27FC236}">
                  <a16:creationId xmlns:a16="http://schemas.microsoft.com/office/drawing/2014/main" id="{0FDC3188-E6FF-0E89-0BFC-A91EA5499C14}"/>
                </a:ext>
              </a:extLst>
            </p:cNvPr>
            <p:cNvSpPr txBox="1"/>
            <p:nvPr/>
          </p:nvSpPr>
          <p:spPr>
            <a:xfrm>
              <a:off x="6734175" y="3219450"/>
              <a:ext cx="5216525" cy="3397250"/>
            </a:xfrm>
            <a:prstGeom prst="roundRect">
              <a:avLst>
                <a:gd name="adj" fmla="val 4824"/>
              </a:avLst>
            </a:prstGeom>
            <a:solidFill>
              <a:schemeClr val="accent2"/>
            </a:solidFill>
            <a:effectLst>
              <a:outerShdw blurRad="254000" algn="ctr" rotWithShape="0">
                <a:prstClr val="black">
                  <a:alpha val="20000"/>
                </a:prstClr>
              </a:outerShdw>
            </a:effectLst>
          </p:spPr>
          <p:txBody>
            <a:bodyPr wrap="square" lIns="180000" tIns="180000" rIns="180000" bIns="180000" rtlCol="0">
              <a:noAutofit/>
            </a:bodyPr>
            <a:lstStyle/>
            <a:p>
              <a:r>
                <a:rPr lang="en-US" b="1">
                  <a:solidFill>
                    <a:schemeClr val="bg1"/>
                  </a:solidFill>
                  <a:latin typeface="DM Sans" pitchFamily="2" charset="77"/>
                </a:rPr>
                <a:t>Today’s topics:</a:t>
              </a:r>
            </a:p>
            <a:p>
              <a:endParaRPr lang="en-US"/>
            </a:p>
          </p:txBody>
        </p:sp>
        <p:sp>
          <p:nvSpPr>
            <p:cNvPr id="8" name="Rounded Rectangle 7">
              <a:extLst>
                <a:ext uri="{FF2B5EF4-FFF2-40B4-BE49-F238E27FC236}">
                  <a16:creationId xmlns:a16="http://schemas.microsoft.com/office/drawing/2014/main" id="{26845168-180F-4862-534F-3D0035C04B54}"/>
                </a:ext>
              </a:extLst>
            </p:cNvPr>
            <p:cNvSpPr/>
            <p:nvPr/>
          </p:nvSpPr>
          <p:spPr>
            <a:xfrm>
              <a:off x="6993618" y="4086042"/>
              <a:ext cx="2122846" cy="540000"/>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solidFill>
                    <a:schemeClr val="accent5"/>
                  </a:solidFill>
                  <a:latin typeface="DM Sans" pitchFamily="2" charset="77"/>
                </a:rPr>
                <a:t>Stakeholder mapping</a:t>
              </a:r>
            </a:p>
          </p:txBody>
        </p:sp>
        <p:sp>
          <p:nvSpPr>
            <p:cNvPr id="10" name="Rounded Rectangle 9">
              <a:extLst>
                <a:ext uri="{FF2B5EF4-FFF2-40B4-BE49-F238E27FC236}">
                  <a16:creationId xmlns:a16="http://schemas.microsoft.com/office/drawing/2014/main" id="{C7ACDB3D-DE9D-F4D5-9DF7-92D9EF0BB3A1}"/>
                </a:ext>
              </a:extLst>
            </p:cNvPr>
            <p:cNvSpPr/>
            <p:nvPr/>
          </p:nvSpPr>
          <p:spPr>
            <a:xfrm>
              <a:off x="9541586" y="4086041"/>
              <a:ext cx="2122846" cy="540000"/>
            </a:xfrm>
            <a:prstGeom prst="roundRect">
              <a:avLst/>
            </a:prstGeom>
            <a:solidFill>
              <a:schemeClr val="accent2">
                <a:lumMod val="20000"/>
                <a:lumOff val="8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GB" sz="1600" dirty="0">
                  <a:solidFill>
                    <a:schemeClr val="accent5"/>
                  </a:solidFill>
                  <a:latin typeface="DM Sans" pitchFamily="2" charset="77"/>
                </a:rPr>
                <a:t>Emotional mapping</a:t>
              </a:r>
            </a:p>
          </p:txBody>
        </p:sp>
        <p:sp>
          <p:nvSpPr>
            <p:cNvPr id="15" name="Rounded Rectangle 14">
              <a:extLst>
                <a:ext uri="{FF2B5EF4-FFF2-40B4-BE49-F238E27FC236}">
                  <a16:creationId xmlns:a16="http://schemas.microsoft.com/office/drawing/2014/main" id="{70045297-416B-8358-7BFF-63F341FC3D2C}"/>
                </a:ext>
              </a:extLst>
            </p:cNvPr>
            <p:cNvSpPr/>
            <p:nvPr/>
          </p:nvSpPr>
          <p:spPr>
            <a:xfrm>
              <a:off x="6993618" y="4918074"/>
              <a:ext cx="2122846" cy="540000"/>
            </a:xfrm>
            <a:prstGeom prst="roundRect">
              <a:avLst/>
            </a:prstGeom>
            <a:solidFill>
              <a:schemeClr val="accent2">
                <a:lumMod val="20000"/>
                <a:lumOff val="80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1600" dirty="0">
                  <a:solidFill>
                    <a:schemeClr val="accent5"/>
                  </a:solidFill>
                  <a:latin typeface="DM Sans" pitchFamily="2" charset="77"/>
                </a:rPr>
                <a:t>Fishbone diagrams</a:t>
              </a:r>
            </a:p>
          </p:txBody>
        </p:sp>
        <p:sp>
          <p:nvSpPr>
            <p:cNvPr id="16" name="Rounded Rectangle 15">
              <a:extLst>
                <a:ext uri="{FF2B5EF4-FFF2-40B4-BE49-F238E27FC236}">
                  <a16:creationId xmlns:a16="http://schemas.microsoft.com/office/drawing/2014/main" id="{083E832D-1C6E-26E2-CCD1-C5152953691F}"/>
                </a:ext>
              </a:extLst>
            </p:cNvPr>
            <p:cNvSpPr/>
            <p:nvPr/>
          </p:nvSpPr>
          <p:spPr>
            <a:xfrm>
              <a:off x="9541586" y="5765799"/>
              <a:ext cx="2122846" cy="540000"/>
            </a:xfrm>
            <a:prstGeom prst="roundRect">
              <a:avLst/>
            </a:prstGeom>
            <a:solidFill>
              <a:schemeClr val="accent2">
                <a:lumMod val="20000"/>
                <a:lumOff val="80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GB" sz="1600" dirty="0">
                  <a:solidFill>
                    <a:schemeClr val="accent5"/>
                  </a:solidFill>
                  <a:latin typeface="DM Sans" pitchFamily="2" charset="77"/>
                </a:rPr>
                <a:t>Using Excel to create bar charts</a:t>
              </a:r>
            </a:p>
          </p:txBody>
        </p:sp>
        <p:sp>
          <p:nvSpPr>
            <p:cNvPr id="17" name="Rounded Rectangle 16">
              <a:extLst>
                <a:ext uri="{FF2B5EF4-FFF2-40B4-BE49-F238E27FC236}">
                  <a16:creationId xmlns:a16="http://schemas.microsoft.com/office/drawing/2014/main" id="{C42F4070-6A8D-77BF-19CE-A70705BD3D97}"/>
                </a:ext>
              </a:extLst>
            </p:cNvPr>
            <p:cNvSpPr/>
            <p:nvPr/>
          </p:nvSpPr>
          <p:spPr>
            <a:xfrm>
              <a:off x="6993618" y="5765799"/>
              <a:ext cx="2122846" cy="540000"/>
            </a:xfrm>
            <a:prstGeom prst="roundRect">
              <a:avLst/>
            </a:prstGeom>
            <a:solidFill>
              <a:schemeClr val="accent2">
                <a:lumMod val="20000"/>
                <a:lumOff val="80000"/>
              </a:schemeClr>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1600" dirty="0">
                  <a:solidFill>
                    <a:schemeClr val="accent5"/>
                  </a:solidFill>
                  <a:latin typeface="DM Sans" pitchFamily="2" charset="77"/>
                </a:rPr>
                <a:t>Process mapping</a:t>
              </a:r>
            </a:p>
          </p:txBody>
        </p:sp>
        <p:sp>
          <p:nvSpPr>
            <p:cNvPr id="18" name="Rounded Rectangle 17">
              <a:extLst>
                <a:ext uri="{FF2B5EF4-FFF2-40B4-BE49-F238E27FC236}">
                  <a16:creationId xmlns:a16="http://schemas.microsoft.com/office/drawing/2014/main" id="{B361FA76-BFC5-162E-6147-072EC4F5782F}"/>
                </a:ext>
              </a:extLst>
            </p:cNvPr>
            <p:cNvSpPr/>
            <p:nvPr/>
          </p:nvSpPr>
          <p:spPr>
            <a:xfrm>
              <a:off x="9541586" y="4918074"/>
              <a:ext cx="2122846" cy="540000"/>
            </a:xfrm>
            <a:prstGeom prst="roundRect">
              <a:avLst/>
            </a:prstGeom>
            <a:solidFill>
              <a:schemeClr val="accent2">
                <a:lumMod val="20000"/>
                <a:lumOff val="80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GB" sz="1600" dirty="0">
                  <a:solidFill>
                    <a:schemeClr val="accent5"/>
                  </a:solidFill>
                  <a:latin typeface="DM Sans" pitchFamily="2" charset="77"/>
                </a:rPr>
                <a:t>Lens of profound knowledge</a:t>
              </a:r>
            </a:p>
          </p:txBody>
        </p:sp>
      </p:grpSp>
      <p:pic>
        <p:nvPicPr>
          <p:cNvPr id="3" name="Picture 2">
            <a:extLst>
              <a:ext uri="{FF2B5EF4-FFF2-40B4-BE49-F238E27FC236}">
                <a16:creationId xmlns:a16="http://schemas.microsoft.com/office/drawing/2014/main" id="{B2411AE9-1A5A-0FD2-A50C-C95B54E0B925}"/>
              </a:ext>
            </a:extLst>
          </p:cNvPr>
          <p:cNvPicPr>
            <a:picLocks noChangeAspect="1"/>
          </p:cNvPicPr>
          <p:nvPr/>
        </p:nvPicPr>
        <p:blipFill>
          <a:blip r:embed="rId5"/>
          <a:srcRect/>
          <a:stretch/>
        </p:blipFill>
        <p:spPr>
          <a:xfrm>
            <a:off x="238125" y="1317624"/>
            <a:ext cx="495300" cy="406400"/>
          </a:xfrm>
          <a:prstGeom prst="rect">
            <a:avLst/>
          </a:prstGeom>
        </p:spPr>
      </p:pic>
      <p:pic>
        <p:nvPicPr>
          <p:cNvPr id="20" name="Picture 19">
            <a:extLst>
              <a:ext uri="{FF2B5EF4-FFF2-40B4-BE49-F238E27FC236}">
                <a16:creationId xmlns:a16="http://schemas.microsoft.com/office/drawing/2014/main" id="{B9F9E0BE-D01A-E50A-B237-E90A1DEE63D6}"/>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99196302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par>
                                    <p:cTn id="7" presetID="2" presetClass="entr" presetSubtype="4" accel="50000" fill="hold" nodeType="withEffect" p14:presetBounceEnd="50000">
                                      <p:stCondLst>
                                        <p:cond delay="2000"/>
                                      </p:stCondLst>
                                      <p:childTnLst>
                                        <p:set>
                                          <p:cBhvr>
                                            <p:cTn id="8" dur="1" fill="hold">
                                              <p:stCondLst>
                                                <p:cond delay="0"/>
                                              </p:stCondLst>
                                            </p:cTn>
                                            <p:tgtEl>
                                              <p:spTgt spid="19"/>
                                            </p:tgtEl>
                                            <p:attrNameLst>
                                              <p:attrName>style.visibility</p:attrName>
                                            </p:attrNameLst>
                                          </p:cBhvr>
                                          <p:to>
                                            <p:strVal val="visible"/>
                                          </p:to>
                                        </p:set>
                                        <p:anim calcmode="lin" valueType="num" p14:bounceEnd="50000">
                                          <p:cBhvr additive="base">
                                            <p:cTn id="9" dur="1000" fill="hold"/>
                                            <p:tgtEl>
                                              <p:spTgt spid="19"/>
                                            </p:tgtEl>
                                            <p:attrNameLst>
                                              <p:attrName>ppt_x</p:attrName>
                                            </p:attrNameLst>
                                          </p:cBhvr>
                                          <p:tavLst>
                                            <p:tav tm="0">
                                              <p:val>
                                                <p:strVal val="#ppt_x"/>
                                              </p:val>
                                            </p:tav>
                                            <p:tav tm="100000">
                                              <p:val>
                                                <p:strVal val="#ppt_x"/>
                                              </p:val>
                                            </p:tav>
                                          </p:tavLst>
                                        </p:anim>
                                        <p:anim calcmode="lin" valueType="num" p14:bounceEnd="50000">
                                          <p:cBhvr additive="base">
                                            <p:cTn id="1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4000" accel="50000" decel="50000" autoRev="1" fill="hold" nodeType="withEffect">
                                      <p:stCondLst>
                                        <p:cond delay="0"/>
                                      </p:stCondLst>
                                      <p:childTnLst>
                                        <p:animRot by="-1320000">
                                          <p:cBhvr>
                                            <p:cTn id="6" dur="2000" fill="hold"/>
                                            <p:tgtEl>
                                              <p:spTgt spid="14"/>
                                            </p:tgtEl>
                                            <p:attrNameLst>
                                              <p:attrName>r</p:attrName>
                                            </p:attrNameLst>
                                          </p:cBhvr>
                                        </p:animRot>
                                      </p:childTnLst>
                                    </p:cTn>
                                  </p:par>
                                  <p:par>
                                    <p:cTn id="7" presetID="2" presetClass="entr" presetSubtype="4" accel="50000" fill="hold" nodeType="withEffect">
                                      <p:stCondLst>
                                        <p:cond delay="2000"/>
                                      </p:stCondLst>
                                      <p:childTnLst>
                                        <p:set>
                                          <p:cBhvr>
                                            <p:cTn id="8" dur="1" fill="hold">
                                              <p:stCondLst>
                                                <p:cond delay="0"/>
                                              </p:stCondLst>
                                            </p:cTn>
                                            <p:tgtEl>
                                              <p:spTgt spid="19"/>
                                            </p:tgtEl>
                                            <p:attrNameLst>
                                              <p:attrName>style.visibility</p:attrName>
                                            </p:attrNameLst>
                                          </p:cBhvr>
                                          <p:to>
                                            <p:strVal val="visible"/>
                                          </p:to>
                                        </p:set>
                                        <p:anim calcmode="lin" valueType="num">
                                          <p:cBhvr additive="base">
                                            <p:cTn id="9" dur="1000" fill="hold"/>
                                            <p:tgtEl>
                                              <p:spTgt spid="19"/>
                                            </p:tgtEl>
                                            <p:attrNameLst>
                                              <p:attrName>ppt_x</p:attrName>
                                            </p:attrNameLst>
                                          </p:cBhvr>
                                          <p:tavLst>
                                            <p:tav tm="0">
                                              <p:val>
                                                <p:strVal val="#ppt_x"/>
                                              </p:val>
                                            </p:tav>
                                            <p:tav tm="100000">
                                              <p:val>
                                                <p:strVal val="#ppt_x"/>
                                              </p:val>
                                            </p:tav>
                                          </p:tavLst>
                                        </p:anim>
                                        <p:anim calcmode="lin" valueType="num">
                                          <p:cBhvr additive="base">
                                            <p:cTn id="10" dur="10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F19CF918-2C13-957B-D6E1-1D05DEAC2F57}"/>
              </a:ext>
            </a:extLst>
          </p:cNvPr>
          <p:cNvPicPr>
            <a:picLocks noChangeAspect="1"/>
          </p:cNvPicPr>
          <p:nvPr/>
        </p:nvPicPr>
        <p:blipFill>
          <a:blip r:embed="rId3"/>
          <a:stretch>
            <a:fillRect/>
          </a:stretch>
        </p:blipFill>
        <p:spPr>
          <a:xfrm>
            <a:off x="10566268" y="1733813"/>
            <a:ext cx="1324239" cy="1407583"/>
          </a:xfrm>
          <a:prstGeom prst="rect">
            <a:avLst/>
          </a:prstGeom>
        </p:spPr>
      </p:pic>
      <p:sp>
        <p:nvSpPr>
          <p:cNvPr id="14" name="Rectangle 13">
            <a:extLst>
              <a:ext uri="{FF2B5EF4-FFF2-40B4-BE49-F238E27FC236}">
                <a16:creationId xmlns:a16="http://schemas.microsoft.com/office/drawing/2014/main" id="{E9FD8F81-2771-9623-936C-76CA340AF877}"/>
              </a:ext>
            </a:extLst>
          </p:cNvPr>
          <p:cNvSpPr/>
          <p:nvPr/>
        </p:nvSpPr>
        <p:spPr>
          <a:xfrm>
            <a:off x="10344150" y="0"/>
            <a:ext cx="1733550" cy="1520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0F5EC7-D1F4-15DF-6D9A-EE28478FB024}"/>
              </a:ext>
            </a:extLst>
          </p:cNvPr>
          <p:cNvPicPr>
            <a:picLocks noChangeAspect="1"/>
          </p:cNvPicPr>
          <p:nvPr/>
        </p:nvPicPr>
        <p:blipFill>
          <a:blip r:embed="rId4"/>
          <a:srcRect/>
          <a:stretch/>
        </p:blipFill>
        <p:spPr>
          <a:xfrm>
            <a:off x="10506075" y="1520824"/>
            <a:ext cx="1444624" cy="212989"/>
          </a:xfrm>
          <a:prstGeom prst="rect">
            <a:avLst/>
          </a:prstGeom>
        </p:spPr>
      </p:pic>
      <p:sp>
        <p:nvSpPr>
          <p:cNvPr id="2" name="Title 1">
            <a:extLst>
              <a:ext uri="{FF2B5EF4-FFF2-40B4-BE49-F238E27FC236}">
                <a16:creationId xmlns:a16="http://schemas.microsoft.com/office/drawing/2014/main" id="{21F6871A-B269-6E7D-1163-DD27873694C4}"/>
              </a:ext>
            </a:extLst>
          </p:cNvPr>
          <p:cNvSpPr>
            <a:spLocks noGrp="1"/>
          </p:cNvSpPr>
          <p:nvPr>
            <p:ph type="title"/>
          </p:nvPr>
        </p:nvSpPr>
        <p:spPr/>
        <p:txBody>
          <a:bodyPr/>
          <a:lstStyle/>
          <a:p>
            <a:r>
              <a:rPr lang="en-US" dirty="0"/>
              <a:t>Your experience with data</a:t>
            </a:r>
          </a:p>
        </p:txBody>
      </p:sp>
      <p:sp>
        <p:nvSpPr>
          <p:cNvPr id="3" name="Content Placeholder 2">
            <a:extLst>
              <a:ext uri="{FF2B5EF4-FFF2-40B4-BE49-F238E27FC236}">
                <a16:creationId xmlns:a16="http://schemas.microsoft.com/office/drawing/2014/main" id="{0EA43E68-C89E-DDF0-ECA7-BBB7BA3B1BD6}"/>
              </a:ext>
            </a:extLst>
          </p:cNvPr>
          <p:cNvSpPr>
            <a:spLocks noGrp="1"/>
          </p:cNvSpPr>
          <p:nvPr>
            <p:ph idx="1"/>
          </p:nvPr>
        </p:nvSpPr>
        <p:spPr>
          <a:xfrm>
            <a:off x="1077913" y="1520825"/>
            <a:ext cx="8117458" cy="5019720"/>
          </a:xfrm>
        </p:spPr>
        <p:txBody>
          <a:bodyPr/>
          <a:lstStyle/>
          <a:p>
            <a:r>
              <a:rPr lang="en-US" sz="1950" b="1" dirty="0">
                <a:solidFill>
                  <a:schemeClr val="accent2"/>
                </a:solidFill>
              </a:rPr>
              <a:t>Discuss</a:t>
            </a:r>
          </a:p>
          <a:p>
            <a:r>
              <a:rPr lang="en-GB" dirty="0"/>
              <a:t>How confident are you out of 10 with measurement in improvement?</a:t>
            </a:r>
          </a:p>
          <a:p>
            <a:r>
              <a:rPr lang="en-GB" dirty="0"/>
              <a:t>Why? </a:t>
            </a:r>
            <a:endParaRPr lang="en-US" dirty="0"/>
          </a:p>
          <a:p>
            <a:endParaRPr lang="en-US" dirty="0"/>
          </a:p>
        </p:txBody>
      </p:sp>
      <p:sp>
        <p:nvSpPr>
          <p:cNvPr id="4" name="Footer Placeholder 3">
            <a:extLst>
              <a:ext uri="{FF2B5EF4-FFF2-40B4-BE49-F238E27FC236}">
                <a16:creationId xmlns:a16="http://schemas.microsoft.com/office/drawing/2014/main" id="{D45B8E8C-1AD9-2937-1B9B-1C7B560B3DD8}"/>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C6E1DDA3-E2C7-FF08-1B62-75C41155AC57}"/>
              </a:ext>
            </a:extLst>
          </p:cNvPr>
          <p:cNvSpPr>
            <a:spLocks noGrp="1"/>
          </p:cNvSpPr>
          <p:nvPr>
            <p:ph type="sldNum" sz="quarter" idx="12"/>
          </p:nvPr>
        </p:nvSpPr>
        <p:spPr/>
        <p:txBody>
          <a:bodyPr/>
          <a:lstStyle/>
          <a:p>
            <a:fld id="{16C5AC08-0ACD-404A-9C9F-AB39E786C34A}" type="slidenum">
              <a:rPr lang="en-GB"/>
              <a:t>15</a:t>
            </a:fld>
            <a:endParaRPr lang="en-GB"/>
          </a:p>
        </p:txBody>
      </p:sp>
      <p:sp>
        <p:nvSpPr>
          <p:cNvPr id="6" name="Text Placeholder 5">
            <a:extLst>
              <a:ext uri="{FF2B5EF4-FFF2-40B4-BE49-F238E27FC236}">
                <a16:creationId xmlns:a16="http://schemas.microsoft.com/office/drawing/2014/main" id="{240D8A8D-D11C-2685-9892-35FC352BE000}"/>
              </a:ext>
            </a:extLst>
          </p:cNvPr>
          <p:cNvSpPr>
            <a:spLocks noGrp="1"/>
          </p:cNvSpPr>
          <p:nvPr>
            <p:ph type="body" sz="quarter" idx="13"/>
          </p:nvPr>
        </p:nvSpPr>
        <p:spPr/>
        <p:txBody>
          <a:bodyPr/>
          <a:lstStyle/>
          <a:p>
            <a:r>
              <a:rPr lang="en-US" dirty="0"/>
              <a:t>Activity 6.2</a:t>
            </a:r>
          </a:p>
        </p:txBody>
      </p:sp>
      <p:pic>
        <p:nvPicPr>
          <p:cNvPr id="7" name="Picture 6">
            <a:extLst>
              <a:ext uri="{FF2B5EF4-FFF2-40B4-BE49-F238E27FC236}">
                <a16:creationId xmlns:a16="http://schemas.microsoft.com/office/drawing/2014/main" id="{FD4F9A3F-5F3B-498F-FD04-7C099926ED7E}"/>
              </a:ext>
            </a:extLst>
          </p:cNvPr>
          <p:cNvPicPr>
            <a:picLocks noChangeAspect="1"/>
          </p:cNvPicPr>
          <p:nvPr/>
        </p:nvPicPr>
        <p:blipFill>
          <a:blip r:embed="rId5"/>
          <a:srcRect/>
          <a:stretch/>
        </p:blipFill>
        <p:spPr>
          <a:xfrm>
            <a:off x="238125" y="1317624"/>
            <a:ext cx="495300" cy="406400"/>
          </a:xfrm>
          <a:prstGeom prst="rect">
            <a:avLst/>
          </a:prstGeom>
        </p:spPr>
      </p:pic>
      <p:pic>
        <p:nvPicPr>
          <p:cNvPr id="8" name="Picture 7">
            <a:extLst>
              <a:ext uri="{FF2B5EF4-FFF2-40B4-BE49-F238E27FC236}">
                <a16:creationId xmlns:a16="http://schemas.microsoft.com/office/drawing/2014/main" id="{90446A5B-07F5-325E-6257-18156BAB2403}"/>
              </a:ext>
            </a:extLst>
          </p:cNvPr>
          <p:cNvPicPr>
            <a:picLocks noChangeAspect="1"/>
          </p:cNvPicPr>
          <p:nvPr/>
        </p:nvPicPr>
        <p:blipFill>
          <a:blip r:embed="rId6"/>
          <a:stretch>
            <a:fillRect/>
          </a:stretch>
        </p:blipFill>
        <p:spPr>
          <a:xfrm>
            <a:off x="238124" y="800100"/>
            <a:ext cx="495301" cy="376859"/>
          </a:xfrm>
          <a:prstGeom prst="rect">
            <a:avLst/>
          </a:prstGeom>
        </p:spPr>
      </p:pic>
    </p:spTree>
    <p:extLst>
      <p:ext uri="{BB962C8B-B14F-4D97-AF65-F5344CB8AC3E}">
        <p14:creationId xmlns:p14="http://schemas.microsoft.com/office/powerpoint/2010/main" val="18171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Pink circle">
            <a:extLst>
              <a:ext uri="{FF2B5EF4-FFF2-40B4-BE49-F238E27FC236}">
                <a16:creationId xmlns:a16="http://schemas.microsoft.com/office/drawing/2014/main" id="{A0184DFF-11B3-3B5E-99EE-FA2AA48425C7}"/>
              </a:ext>
            </a:extLst>
          </p:cNvPr>
          <p:cNvSpPr/>
          <p:nvPr/>
        </p:nvSpPr>
        <p:spPr>
          <a:xfrm>
            <a:off x="2757988" y="3691388"/>
            <a:ext cx="1921588" cy="192158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Blue circle">
            <a:extLst>
              <a:ext uri="{FF2B5EF4-FFF2-40B4-BE49-F238E27FC236}">
                <a16:creationId xmlns:a16="http://schemas.microsoft.com/office/drawing/2014/main" id="{E97FFEE7-4E7E-9929-0D8E-DB185A97AA77}"/>
              </a:ext>
            </a:extLst>
          </p:cNvPr>
          <p:cNvSpPr/>
          <p:nvPr/>
        </p:nvSpPr>
        <p:spPr>
          <a:xfrm>
            <a:off x="4614412" y="-788892"/>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DCEDF171-0CE4-AFCC-921D-3FD7891457AE}"/>
              </a:ext>
            </a:extLst>
          </p:cNvPr>
          <p:cNvSpPr/>
          <p:nvPr/>
        </p:nvSpPr>
        <p:spPr>
          <a:xfrm>
            <a:off x="7800704" y="2581628"/>
            <a:ext cx="670056" cy="670054"/>
          </a:xfrm>
          <a:prstGeom prst="flowChartConnector">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6ADEF5D6-DD0B-CF69-143E-815BB18E2C2E}"/>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29FC83E6-EDD9-C7CB-C4FC-439DE3799590}"/>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D6417BA6-6D47-4A37-C79C-967A8D91345E}"/>
              </a:ext>
            </a:extLst>
          </p:cNvPr>
          <p:cNvSpPr>
            <a:spLocks noGrp="1"/>
          </p:cNvSpPr>
          <p:nvPr>
            <p:ph type="sldNum" sz="quarter" idx="12"/>
          </p:nvPr>
        </p:nvSpPr>
        <p:spPr/>
        <p:txBody>
          <a:bodyPr/>
          <a:lstStyle/>
          <a:p>
            <a:fld id="{16C5AC08-0ACD-404A-9C9F-AB39E786C34A}" type="slidenum">
              <a:rPr lang="en-GB"/>
              <a:t>16</a:t>
            </a:fld>
            <a:endParaRPr lang="en-GB"/>
          </a:p>
        </p:txBody>
      </p:sp>
      <p:pic>
        <p:nvPicPr>
          <p:cNvPr id="8" name="Picture 7">
            <a:extLst>
              <a:ext uri="{FF2B5EF4-FFF2-40B4-BE49-F238E27FC236}">
                <a16:creationId xmlns:a16="http://schemas.microsoft.com/office/drawing/2014/main" id="{1A4B08CA-7A97-B3D3-FE4F-B848C1C005B8}"/>
              </a:ext>
            </a:extLst>
          </p:cNvPr>
          <p:cNvPicPr>
            <a:picLocks noChangeAspect="1"/>
          </p:cNvPicPr>
          <p:nvPr/>
        </p:nvPicPr>
        <p:blipFill>
          <a:blip r:embed="rId3"/>
          <a:srcRect/>
          <a:stretch/>
        </p:blipFill>
        <p:spPr>
          <a:xfrm>
            <a:off x="5935198" y="1011300"/>
            <a:ext cx="6015502" cy="5846699"/>
          </a:xfrm>
          <a:prstGeom prst="rect">
            <a:avLst/>
          </a:prstGeom>
        </p:spPr>
      </p:pic>
    </p:spTree>
    <p:extLst>
      <p:ext uri="{BB962C8B-B14F-4D97-AF65-F5344CB8AC3E}">
        <p14:creationId xmlns:p14="http://schemas.microsoft.com/office/powerpoint/2010/main" val="2751466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path" presetSubtype="0" repeatCount="indefinite" fill="hold" grpId="1" nodeType="withEffect">
                                  <p:stCondLst>
                                    <p:cond delay="0"/>
                                  </p:stCondLst>
                                  <p:childTnLst>
                                    <p:animMotion origin="layout" path="M 2.08333E-7 -3.7037E-6 C -0.01784 0.00949 -0.02474 0.06297 -0.01563 0.11945 C -0.00508 0.18565 0.0151 0.20139 0.02617 0.20695 L 0.04089 0.21042 C 0.0526 0.21551 0.07266 0.23311 0.0849 0.30857 C 0.09258 0.35602 0.08685 0.41829 0.06914 0.42755 C 0.05104 0.43635 0.02773 0.38936 0.02018 0.34121 C 0.00781 0.26574 0.02005 0.23218 0.02786 0.21736 L 0.03919 0.20024 C 0.04766 0.18519 0.05977 0.15278 0.04896 0.08611 C 0.03984 0.02963 0.01797 -0.00879 2.08333E-7 -3.7037E-6 Z " pathEditMode="relative" rAng="4440000" ptsTypes="AAAAAAAAAAA">
                                      <p:cBhvr>
                                        <p:cTn id="6" dur="215000" fill="hold"/>
                                        <p:tgtEl>
                                          <p:spTgt spid="11"/>
                                        </p:tgtEl>
                                        <p:attrNameLst>
                                          <p:attrName>ppt_x</p:attrName>
                                          <p:attrName>ppt_y</p:attrName>
                                        </p:attrNameLst>
                                      </p:cBhvr>
                                      <p:rCtr x="3464" y="21366"/>
                                    </p:animMotion>
                                  </p:childTnLst>
                                </p:cTn>
                              </p:par>
                              <p:par>
                                <p:cTn id="7" presetID="0" presetClass="path" presetSubtype="0" repeatCount="indefinite" decel="50000" fill="hold" grpId="1" nodeType="withEffect">
                                  <p:stCondLst>
                                    <p:cond delay="0"/>
                                  </p:stCondLst>
                                  <p:childTnLst>
                                    <p:animMotion origin="layout" path="M 0 0 C 0.00195 0.00046 0.0039 0.0007 0.00586 0.00139 C 0.0069 0.00185 0.00794 0.00255 0.00911 0.00278 C 0.01041 0.00347 0.01185 0.00394 0.01328 0.0044 L 0.01979 0.01019 C 0.02096 0.01111 0.02213 0.01204 0.02317 0.0132 C 0.02396 0.01412 0.02474 0.01528 0.02565 0.01597 C 0.0289 0.01921 0.03203 0.02246 0.03554 0.02477 C 0.03685 0.02593 0.03828 0.02662 0.03958 0.02778 C 0.04179 0.02963 0.04401 0.03171 0.04622 0.03357 L 0.04948 0.03658 C 0.05065 0.0375 0.05182 0.0382 0.05273 0.03959 C 0.05534 0.04236 0.0556 0.04306 0.05859 0.04537 C 0.05937 0.04607 0.06028 0.0463 0.06106 0.04676 C 0.07031 0.0544 0.06445 0.05139 0.07096 0.05417 C 0.0763 0.06065 0.07057 0.05417 0.07591 0.05857 C 0.08606 0.06667 0.07916 0.0625 0.08489 0.06597 C 0.0858 0.0669 0.08646 0.06806 0.08737 0.06875 C 0.08841 0.06968 0.08958 0.06968 0.09075 0.07037 C 0.09153 0.0706 0.09245 0.07107 0.09323 0.07176 C 0.0987 0.07593 0.0944 0.07361 0.10065 0.07917 C 0.10143 0.07986 0.10234 0.07986 0.10312 0.08056 C 0.1039 0.08125 0.10468 0.08264 0.1056 0.08357 C 0.10768 0.08565 0.10989 0.08727 0.11211 0.08935 C 0.11328 0.09028 0.11432 0.09144 0.11549 0.09236 C 0.11679 0.09329 0.11823 0.09398 0.11953 0.09514 C 0.1207 0.0963 0.12161 0.09838 0.12291 0.09954 C 0.12409 0.10093 0.12565 0.10139 0.12695 0.10255 C 0.12838 0.10371 0.12968 0.10556 0.13112 0.10695 C 0.13893 0.11459 0.12929 0.10463 0.13854 0.11273 C 0.1457 0.11921 0.13958 0.11574 0.14596 0.11875 C 0.147 0.11968 0.14804 0.12084 0.14922 0.12153 C 0.15117 0.12292 0.15468 0.12361 0.15664 0.12454 C 0.16237 0.12732 0.16002 0.12709 0.16484 0.12894 C 0.1707 0.13102 0.17278 0.13079 0.17968 0.13195 L 0.225 0.13033 C 0.22643 0.13033 0.22773 0.1294 0.22916 0.12894 C 0.23112 0.12824 0.23307 0.12801 0.23489 0.12755 C 0.23711 0.12662 0.23932 0.125 0.24153 0.12454 C 0.24349 0.12408 0.24544 0.12361 0.24726 0.12315 L 0.25963 0.11875 C 0.26106 0.11759 0.26237 0.11667 0.2638 0.11574 C 0.26536 0.11459 0.26718 0.11389 0.26875 0.11273 C 0.27005 0.11181 0.27148 0.11065 0.27291 0.10996 C 0.27396 0.10926 0.27513 0.10903 0.27617 0.10834 C 0.27695 0.10787 0.27786 0.10741 0.27864 0.10695 C 0.28034 0.10486 0.28177 0.10232 0.28359 0.10116 C 0.28489 0.1 0.28633 0.09931 0.28776 0.09815 C 0.2888 0.09722 0.28984 0.09607 0.29101 0.09514 C 0.29205 0.09445 0.29323 0.09421 0.29427 0.09375 C 0.29596 0.09283 0.29752 0.09167 0.29922 0.09074 L 0.30169 0.08935 C 0.30885 0.08102 0.29987 0.09097 0.30664 0.08496 C 0.30755 0.08426 0.3082 0.08287 0.30911 0.08195 C 0.30989 0.08125 0.3108 0.08125 0.31159 0.08056 C 0.31406 0.07871 0.31536 0.07732 0.31731 0.07477 C 0.31849 0.07315 0.31966 0.07199 0.3207 0.07037 C 0.32135 0.06898 0.32174 0.06736 0.32226 0.06597 C 0.32317 0.06389 0.32409 0.06204 0.32474 0.05996 C 0.32565 0.05764 0.32643 0.05509 0.32721 0.05278 C 0.32799 0.0507 0.3289 0.04884 0.32968 0.04676 C 0.3306 0.04445 0.33138 0.0419 0.33216 0.03959 C 0.33294 0.0375 0.33385 0.03565 0.33463 0.03357 C 0.33606 0.02986 0.33737 0.0257 0.3388 0.02199 C 0.3401 0.01852 0.34166 0.01528 0.34297 0.01158 C 0.34375 0.00926 0.34453 0.00671 0.34544 0.0044 C 0.34635 0.00185 0.34765 -0.00046 0.3487 -0.00301 C 0.35195 -0.01111 0.35039 -0.00856 0.35286 -0.0162 C 0.35377 -0.01921 0.35586 -0.02384 0.3569 -0.02639 C 0.35846 -0.03449 0.3569 -0.02801 0.36106 -0.03819 C 0.36224 -0.04097 0.36328 -0.04398 0.36432 -0.04699 C 0.36484 -0.04838 0.36523 -0.05 0.36601 -0.05139 C 0.36679 -0.05278 0.36784 -0.05393 0.36849 -0.05579 C 0.36914 -0.05741 0.3694 -0.05972 0.37018 -0.06157 C 0.3737 -0.07129 0.37278 -0.06643 0.37669 -0.07477 C 0.37734 -0.07616 0.37773 -0.07778 0.37838 -0.07916 C 0.37916 -0.08125 0.38008 -0.0831 0.38086 -0.08495 C 0.38203 -0.08796 0.38411 -0.09375 0.38411 -0.09375 C 0.38437 -0.09583 0.38463 -0.09768 0.38489 -0.09977 C 0.38515 -0.10116 0.38554 -0.10254 0.3858 -0.10416 C 0.3875 -0.11898 0.38528 -0.10972 0.38828 -0.12014 C 0.38854 -0.12222 0.38867 -0.1243 0.38906 -0.12616 C 0.38945 -0.12778 0.39023 -0.12893 0.39075 -0.13055 C 0.39192 -0.13426 0.39297 -0.13819 0.39401 -0.14213 C 0.39453 -0.14421 0.39479 -0.14653 0.3957 -0.14815 C 0.39648 -0.14954 0.39739 -0.15069 0.39817 -0.15254 C 0.4039 -0.16574 0.39935 -0.15694 0.40312 -0.16574 C 0.4039 -0.16759 0.40481 -0.16944 0.4056 -0.17153 C 0.4112 -0.1875 0.40273 -0.16666 0.40963 -0.1831 C 0.41224 -0.19699 0.40781 -0.17407 0.41302 -0.19491 C 0.41341 -0.19676 0.41328 -0.19907 0.4138 -0.20069 C 0.41445 -0.20301 0.41562 -0.20463 0.41627 -0.20671 C 0.41758 -0.21041 0.4181 -0.21481 0.41953 -0.21829 C 0.42409 -0.22916 0.42005 -0.21921 0.42448 -0.23148 C 0.42552 -0.23449 0.42682 -0.23727 0.42786 -0.24028 C 0.42877 -0.24352 0.42929 -0.24745 0.43034 -0.25069 C 0.43125 -0.2537 0.43255 -0.25648 0.43359 -0.25949 C 0.4345 -0.2618 0.43515 -0.26435 0.43606 -0.26666 C 0.43711 -0.26921 0.43828 -0.27153 0.43932 -0.27407 C 0.44023 -0.27639 0.44088 -0.27916 0.44179 -0.28148 C 0.44648 -0.29282 0.44609 -0.2919 0.45013 -0.29907 C 0.4526 -0.31227 0.4487 -0.2912 0.45169 -0.31065 C 0.45221 -0.31366 0.45234 -0.3169 0.45338 -0.31944 L 0.45508 -0.32384 C 0.4556 -0.32778 0.45547 -0.33217 0.45664 -0.33565 C 0.45833 -0.34004 0.45872 -0.34074 0.45989 -0.34583 C 0.46002 -0.34629 0.46484 -0.36829 0.46575 -0.37083 C 0.4694 -0.38241 0.46927 -0.38079 0.47226 -0.39421 C 0.47317 -0.39815 0.47383 -0.40208 0.47474 -0.40602 C 0.47721 -0.41551 0.47942 -0.42129 0.48216 -0.43079 C 0.48685 -0.44653 0.48567 -0.44491 0.49127 -0.46018 C 0.49531 -0.47106 0.49948 -0.48171 0.50364 -0.49236 C 0.50612 -0.49884 0.50885 -0.50486 0.51106 -0.51134 C 0.52044 -0.54004 0.51276 -0.51852 0.52265 -0.54213 C 0.5276 -0.5544 0.53242 -0.56666 0.5375 -0.57893 C 0.53906 -0.58287 0.54049 -0.58704 0.54231 -0.59051 C 0.54453 -0.59444 0.54687 -0.59815 0.54896 -0.60231 C 0.56471 -0.63217 0.54856 -0.60301 0.55963 -0.62268 C 0.56028 -0.62569 0.5608 -0.6287 0.56133 -0.63148 C 0.56198 -0.63541 0.56224 -0.63958 0.56302 -0.64329 C 0.56419 -0.64977 0.5681 -0.66296 0.56953 -0.66829 C 0.57356 -0.68194 0.57864 -0.70185 0.58437 -0.71204 C 0.58802 -0.71829 0.59127 -0.72523 0.59518 -0.73102 C 0.5987 -0.73634 0.60169 -0.74329 0.60586 -0.74722 C 0.61836 -0.7581 0.60273 -0.74444 0.61653 -0.75602 C 0.61823 -0.75717 0.61979 -0.75926 0.62148 -0.76041 C 0.62526 -0.76273 0.62916 -0.76435 0.63307 -0.7662 C 0.6487 -0.77315 0.64166 -0.77106 0.65364 -0.77338 C 0.65586 -0.77454 0.65794 -0.77592 0.66028 -0.77639 C 0.67409 -0.77893 0.68489 -0.77778 0.69896 -0.77639 C 0.7026 -0.77616 0.70612 -0.77546 0.70963 -0.775 C 0.71888 -0.77199 0.73724 -0.76713 0.74843 -0.7618 C 0.75065 -0.76065 0.76627 -0.75301 0.77148 -0.74861 C 0.77356 -0.74699 0.77539 -0.74467 0.77734 -0.74282 C 0.7789 -0.7412 0.78073 -0.74028 0.78229 -0.73842 C 0.78515 -0.73472 0.78776 -0.73055 0.79049 -0.72662 C 0.79349 -0.72222 0.79622 -0.71898 0.7987 -0.71342 C 0.80065 -0.70926 0.80338 -0.70092 0.80442 -0.69583 C 0.80521 -0.69259 0.8056 -0.68912 0.80612 -0.68565 C 0.80729 -0.67778 0.80937 -0.66227 0.80937 -0.66227 C 0.81041 -0.62361 0.81093 -0.62291 0.80937 -0.57731 C 0.80911 -0.56736 0.80677 -0.5412 0.80612 -0.53055 C 0.80573 -0.52454 0.80573 -0.51875 0.80534 -0.51296 C 0.80481 -0.50648 0.80403 -0.50023 0.80364 -0.49375 C 0.80299 -0.48264 0.80312 -0.47129 0.80195 -0.46018 C 0.80143 -0.45486 0.80091 -0.4493 0.80039 -0.44398 C 0.79896 -0.43125 0.7983 -0.4294 0.797 -0.4162 C 0.79557 -0.40023 0.79726 -0.41412 0.79453 -0.4 C 0.7944 -0.39884 0.79349 -0.39143 0.79297 -0.38981 C 0.78932 -0.37986 0.78893 -0.37824 0.78385 -0.37361 C 0.78151 -0.37176 0.77773 -0.37129 0.77565 -0.37083 C 0.77487 -0.37037 0.77409 -0.36944 0.77317 -0.36921 C 0.75364 -0.3662 0.73776 -0.36852 0.71705 -0.36921 C 0.69909 -0.37384 0.72591 -0.3669 0.7039 -0.37361 C 0.70169 -0.3743 0.69948 -0.37477 0.69739 -0.37523 C 0.69544 -0.37616 0.69349 -0.37731 0.69153 -0.37801 C 0.68971 -0.3787 0.68763 -0.37893 0.6858 -0.37963 C 0.68398 -0.38032 0.67695 -0.38403 0.67513 -0.38541 C 0.67122 -0.38819 0.66745 -0.39166 0.66354 -0.39421 C 0.66133 -0.3956 0.65911 -0.39699 0.6569 -0.39861 C 0.65495 -0.4 0.65312 -0.40185 0.65117 -0.40301 C 0.64739 -0.40532 0.64349 -0.40694 0.63958 -0.40879 C 0.63776 -0.40995 0.6358 -0.41088 0.63385 -0.4118 C 0.62942 -0.41366 0.62513 -0.41666 0.6207 -0.41759 C 0.61849 -0.41805 0.61627 -0.41852 0.61406 -0.41921 C 0.61133 -0.41991 0.60859 -0.42153 0.60586 -0.42199 C 0.60013 -0.42338 0.59427 -0.42315 0.58854 -0.425 C 0.58489 -0.42616 0.56862 -0.43125 0.56211 -0.43379 C 0.55963 -0.43472 0.55716 -0.43541 0.55468 -0.4368 C 0.55117 -0.43842 0.54765 -0.44097 0.54401 -0.44259 C 0.54023 -0.44421 0.53633 -0.44514 0.53255 -0.44699 C 0.52747 -0.44954 0.52265 -0.45301 0.51771 -0.45579 C 0.51497 -0.45741 0.51211 -0.45856 0.50937 -0.46018 C 0.5069 -0.46157 0.50442 -0.46296 0.50195 -0.46458 C 0.5 -0.46574 0.49817 -0.46759 0.49622 -0.46898 C 0.49284 -0.47129 0.48815 -0.47361 0.48463 -0.47477 C 0.47513 -0.47824 0.4819 -0.47592 0.46406 -0.47916 C 0.46133 -0.47963 0.45859 -0.47963 0.45586 -0.48055 C 0.44713 -0.48379 0.45651 -0.48079 0.44271 -0.48356 C 0.42278 -0.48773 0.44661 -0.48287 0.43528 -0.48657 C 0.43307 -0.48727 0.43086 -0.4875 0.42864 -0.48796 C 0.41823 -0.49004 0.41966 -0.48935 0.40716 -0.49097 L 0.3957 -0.49236 L 0.26054 -0.49097 C 0.25547 -0.49074 0.2457 -0.48796 0.2457 -0.48796 C 0.24323 -0.48704 0.24075 -0.48588 0.23828 -0.48495 C 0.23633 -0.48449 0.23437 -0.48403 0.23242 -0.48356 C 0.23086 -0.4831 0.22916 -0.48264 0.22747 -0.48217 C 0.22617 -0.48171 0.22474 -0.48125 0.22343 -0.48055 C 0.21731 -0.47778 0.21927 -0.47731 0.21263 -0.47477 C 0.2108 -0.47407 0.20885 -0.47384 0.2069 -0.47338 C 0.20468 -0.47176 0.2026 -0.47014 0.20039 -0.46898 C 0.19817 -0.46782 0.19596 -0.46713 0.19375 -0.46597 C 0.19205 -0.46528 0.19049 -0.46389 0.1888 -0.46319 C 0.18424 -0.46065 0.17734 -0.45764 0.17226 -0.4544 C 0.15416 -0.44213 0.17187 -0.45393 0.15911 -0.44398 C 0.15638 -0.4419 0.15377 -0.43935 0.15091 -0.43819 C 0.14974 -0.43773 0.1487 -0.4375 0.14752 -0.4368 C 0.14648 -0.43588 0.14544 -0.43472 0.14427 -0.43379 C 0.14349 -0.4331 0.14258 -0.43287 0.14179 -0.43241 C 0.13463 -0.42685 0.14179 -0.43125 0.13606 -0.42801 C 0.13463 -0.42592 0.13333 -0.42384 0.1319 -0.42199 C 0.12682 -0.41597 0.1306 -0.42153 0.12617 -0.41759 C 0.11992 -0.41204 0.12409 -0.41504 0.11953 -0.41041 C 0.11263 -0.40324 0.1194 -0.41041 0.1138 -0.40602 C 0.11159 -0.40416 0.10924 -0.40254 0.10716 -0.4 C 0.10638 -0.39907 0.1056 -0.39791 0.10468 -0.39722 C 0.1039 -0.39653 0.10299 -0.39629 0.10221 -0.3956 C 0.1013 -0.39491 0.10065 -0.39352 0.09974 -0.39282 C 0.0987 -0.39166 0.09752 -0.39097 0.09648 -0.38981 C 0.09557 -0.38866 0.09492 -0.3868 0.09401 -0.38541 C 0.09297 -0.38379 0.09179 -0.38241 0.09075 -0.38102 C 0.08932 -0.3794 0.08789 -0.37824 0.08659 -0.37662 C 0.08489 -0.37477 0.08333 -0.37268 0.08164 -0.37083 C 0.07786 -0.36666 0.07317 -0.36458 0.07005 -0.35903 C 0.06562 -0.35116 0.06458 -0.34861 0.05859 -0.34143 C 0.05416 -0.33634 0.05677 -0.33981 0.05117 -0.32963 C 0.05026 -0.32824 0.04935 -0.32708 0.0487 -0.32523 C 0.04817 -0.32384 0.04765 -0.32222 0.047 -0.32083 C 0.04622 -0.31944 0.04518 -0.31829 0.04453 -0.31666 C 0.04388 -0.31481 0.04362 -0.3125 0.04297 -0.31065 C 0.04218 -0.30903 0.04114 -0.30787 0.04049 -0.30625 C 0.03463 -0.29166 0.04414 -0.30995 0.03554 -0.29467 C 0.03099 -0.27847 0.03685 -0.29676 0.03138 -0.28588 C 0.03008 -0.2831 0.02929 -0.27986 0.02812 -0.27708 C 0.02721 -0.275 0.0263 -0.27315 0.02565 -0.27106 C 0.02383 -0.26643 0.02252 -0.26111 0.0207 -0.25648 C 0.01692 -0.24768 0.01888 -0.25254 0.01484 -0.2419 C 0.01432 -0.24028 0.01367 -0.23889 0.01328 -0.2375 L 0.01159 -0.23148 C 0.00911 -0.21435 0.01302 -0.23958 0.00833 -0.21829 C 0.00781 -0.21597 0.00781 -0.21342 0.00742 -0.21111 C 0.00677 -0.20625 0.00664 -0.20648 0.00495 -0.20231 C 0.00455 -0.1993 0.00403 -0.19491 0.00338 -0.1919 C 0.00286 -0.19004 0.00221 -0.18819 0.00169 -0.18611 C 0.00143 -0.18264 0.0013 -0.17916 0.00091 -0.17592 C 0 -0.17014 -0.00078 -0.16852 -0.00248 -0.16412 C -0.00274 -0.16273 -0.003 -0.16111 -0.00326 -0.15972 C -0.00378 -0.15741 -0.00443 -0.15486 -0.00495 -0.15254 C -0.00521 -0.15046 -0.00547 -0.14861 -0.00573 -0.14653 C -0.00599 -0.14514 -0.00625 -0.14375 -0.00651 -0.14213 C -0.00677 -0.13935 -0.00703 -0.13634 -0.00742 -0.13333 C -0.00755 -0.13194 -0.00795 -0.13055 -0.00821 -0.12893 L -0.0099 -0.11736 C -0.01016 -0.11342 -0.01042 -0.10949 -0.01068 -0.10555 C -0.01094 -0.10208 -0.0112 -0.09861 -0.01146 -0.09537 C -0.01211 -0.0875 -0.01315 -0.07176 -0.01315 -0.07176 C -0.01289 -0.05764 -0.0142 -0.04305 -0.01237 -0.0294 C -0.0112 -0.02083 -0.00638 -0.01921 -0.00326 -0.01481 C -0.00209 -0.01296 -0.00104 -0.01088 0 -0.00879 " pathEditMode="relative" ptsTypes="AAAAAAAAAAAAAAAAAAAAAAAAAAAAAAAAAAAAAAAAAAAAAAAAAAAAAAAAAAAAAAAAAAAAAAAAAAAAAAAAAAAAAAAAAAAAAAAAAAAAAAAAAAAAAAAAAAAAAAAAAAAAAAAAAAAAAAAAAAAAAAAAAAAAAAAAAAAAAAAAAAAAAAAAAAAAAAAAAAAAAAAAAAAAAAAAAAAAAAAAAAAAAAAAAAAAAAAAAAAAAAAAAAAAAAAAAAAAAAAAAAAAAAAAAA">
                                      <p:cBhvr>
                                        <p:cTn id="8" dur="270000" fill="hold"/>
                                        <p:tgtEl>
                                          <p:spTgt spid="10"/>
                                        </p:tgtEl>
                                        <p:attrNameLst>
                                          <p:attrName>ppt_x</p:attrName>
                                          <p:attrName>ppt_y</p:attrName>
                                        </p:attrNameLst>
                                      </p:cBhvr>
                                    </p:animMotion>
                                  </p:childTnLst>
                                </p:cTn>
                              </p:par>
                              <p:par>
                                <p:cTn id="9" presetID="6" presetClass="emph" presetSubtype="0" repeatCount="indefinite" autoRev="1" fill="hold" grpId="0" nodeType="withEffect">
                                  <p:stCondLst>
                                    <p:cond delay="0"/>
                                  </p:stCondLst>
                                  <p:childTnLst>
                                    <p:animScale>
                                      <p:cBhvr>
                                        <p:cTn id="10" dur="39000" fill="hold"/>
                                        <p:tgtEl>
                                          <p:spTgt spid="10"/>
                                        </p:tgtEl>
                                      </p:cBhvr>
                                      <p:by x="125000" y="125000"/>
                                    </p:animScale>
                                  </p:childTnLst>
                                </p:cTn>
                              </p:par>
                              <p:par>
                                <p:cTn id="11" presetID="6" presetClass="emph" presetSubtype="0" repeatCount="indefinite" autoRev="1" fill="hold" grpId="0" nodeType="withEffect">
                                  <p:stCondLst>
                                    <p:cond delay="0"/>
                                  </p:stCondLst>
                                  <p:childTnLst>
                                    <p:animScale>
                                      <p:cBhvr>
                                        <p:cTn id="12" dur="47000" fill="hold"/>
                                        <p:tgtEl>
                                          <p:spTgt spid="11"/>
                                        </p:tgtEl>
                                      </p:cBhvr>
                                      <p:by x="80000" y="80000"/>
                                    </p:animScale>
                                  </p:childTnLst>
                                </p:cTn>
                              </p:par>
                              <p:par>
                                <p:cTn id="13" presetID="6" presetClass="emph" presetSubtype="0" repeatCount="indefinite" autoRev="1" fill="hold" grpId="0" nodeType="withEffect">
                                  <p:stCondLst>
                                    <p:cond delay="0"/>
                                  </p:stCondLst>
                                  <p:childTnLst>
                                    <p:animScale>
                                      <p:cBhvr>
                                        <p:cTn id="14" dur="9000" fill="hold"/>
                                        <p:tgtEl>
                                          <p:spTgt spid="9"/>
                                        </p:tgtEl>
                                      </p:cBhvr>
                                      <p:by x="120000" y="120000"/>
                                    </p:animScale>
                                  </p:childTnLst>
                                </p:cTn>
                              </p:par>
                              <p:par>
                                <p:cTn id="15" presetID="1" presetClass="path" presetSubtype="0" repeatCount="indefinite" fill="hold" grpId="1" nodeType="withEffect">
                                  <p:stCondLst>
                                    <p:cond delay="0"/>
                                  </p:stCondLst>
                                  <p:childTnLst>
                                    <p:animMotion origin="layout" path="M 3.125E-6 4.44444E-6 C 0.01015 4.44444E-6 0.01849 0.01319 0.01849 0.02986 C 0.01849 0.04629 0.01015 0.05972 3.125E-6 0.05972 C -0.01029 0.05972 -0.01849 0.04629 -0.01849 0.02986 C -0.01849 0.01319 -0.01029 4.44444E-6 3.125E-6 4.44444E-6 Z " pathEditMode="relative" rAng="0" ptsTypes="AAAAA">
                                      <p:cBhvr>
                                        <p:cTn id="16" dur="170000" fill="hold"/>
                                        <p:tgtEl>
                                          <p:spTgt spid="9"/>
                                        </p:tgtEl>
                                        <p:attrNameLst>
                                          <p:attrName>ppt_x</p:attrName>
                                          <p:attrName>ppt_y</p:attrName>
                                        </p:attrNameLst>
                                      </p:cBhvr>
                                      <p:rCtr x="0" y="298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P spid="9" grpId="0" animBg="1"/>
      <p:bldP spid="9" grpI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040496E-2A61-60E0-8FE6-D73B5B3FD291}"/>
              </a:ext>
            </a:extLst>
          </p:cNvPr>
          <p:cNvPicPr>
            <a:picLocks noChangeAspect="1"/>
          </p:cNvPicPr>
          <p:nvPr/>
        </p:nvPicPr>
        <p:blipFill>
          <a:blip r:embed="rId3"/>
          <a:stretch>
            <a:fillRect/>
          </a:stretch>
        </p:blipFill>
        <p:spPr>
          <a:xfrm>
            <a:off x="1998521" y="1845468"/>
            <a:ext cx="284950" cy="1358992"/>
          </a:xfrm>
          <a:prstGeom prst="rect">
            <a:avLst/>
          </a:prstGeom>
        </p:spPr>
      </p:pic>
      <p:sp>
        <p:nvSpPr>
          <p:cNvPr id="2" name="Title 1">
            <a:extLst>
              <a:ext uri="{FF2B5EF4-FFF2-40B4-BE49-F238E27FC236}">
                <a16:creationId xmlns:a16="http://schemas.microsoft.com/office/drawing/2014/main" id="{ECBC9AA5-CF62-9CB1-9360-0AF3331BEE5F}"/>
              </a:ext>
            </a:extLst>
          </p:cNvPr>
          <p:cNvSpPr>
            <a:spLocks noGrp="1"/>
          </p:cNvSpPr>
          <p:nvPr>
            <p:ph type="title"/>
          </p:nvPr>
        </p:nvSpPr>
        <p:spPr/>
        <p:txBody>
          <a:bodyPr/>
          <a:lstStyle/>
          <a:p>
            <a:r>
              <a:rPr lang="en-US" dirty="0"/>
              <a:t>Important!</a:t>
            </a:r>
          </a:p>
        </p:txBody>
      </p:sp>
      <p:sp>
        <p:nvSpPr>
          <p:cNvPr id="4" name="Footer Placeholder 3">
            <a:extLst>
              <a:ext uri="{FF2B5EF4-FFF2-40B4-BE49-F238E27FC236}">
                <a16:creationId xmlns:a16="http://schemas.microsoft.com/office/drawing/2014/main" id="{E96EC6FE-E25B-3850-ECAA-0D58CA1F489E}"/>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1FDFB384-234C-A738-52A0-B7B4D5714662}"/>
              </a:ext>
            </a:extLst>
          </p:cNvPr>
          <p:cNvSpPr>
            <a:spLocks noGrp="1"/>
          </p:cNvSpPr>
          <p:nvPr>
            <p:ph type="sldNum" sz="quarter" idx="12"/>
          </p:nvPr>
        </p:nvSpPr>
        <p:spPr/>
        <p:txBody>
          <a:bodyPr/>
          <a:lstStyle/>
          <a:p>
            <a:fld id="{16C5AC08-0ACD-404A-9C9F-AB39E786C34A}" type="slidenum">
              <a:rPr lang="en-GB"/>
              <a:t>17</a:t>
            </a:fld>
            <a:endParaRPr lang="en-GB"/>
          </a:p>
        </p:txBody>
      </p:sp>
      <p:sp>
        <p:nvSpPr>
          <p:cNvPr id="11" name="Text Placeholder 10">
            <a:extLst>
              <a:ext uri="{FF2B5EF4-FFF2-40B4-BE49-F238E27FC236}">
                <a16:creationId xmlns:a16="http://schemas.microsoft.com/office/drawing/2014/main" id="{47834F91-948F-159B-2512-F0527F0A06A8}"/>
              </a:ext>
            </a:extLst>
          </p:cNvPr>
          <p:cNvSpPr>
            <a:spLocks noGrp="1"/>
          </p:cNvSpPr>
          <p:nvPr>
            <p:ph type="body" sz="quarter" idx="13"/>
          </p:nvPr>
        </p:nvSpPr>
        <p:spPr/>
        <p:txBody>
          <a:bodyPr/>
          <a:lstStyle/>
          <a:p>
            <a:r>
              <a:rPr lang="en-US" dirty="0"/>
              <a:t>Important note</a:t>
            </a:r>
          </a:p>
        </p:txBody>
      </p:sp>
      <p:sp>
        <p:nvSpPr>
          <p:cNvPr id="3" name="Content Placeholder 2">
            <a:extLst>
              <a:ext uri="{FF2B5EF4-FFF2-40B4-BE49-F238E27FC236}">
                <a16:creationId xmlns:a16="http://schemas.microsoft.com/office/drawing/2014/main" id="{7523D67E-44AE-8592-2523-6F2BF665F3C1}"/>
              </a:ext>
            </a:extLst>
          </p:cNvPr>
          <p:cNvSpPr>
            <a:spLocks noGrp="1"/>
          </p:cNvSpPr>
          <p:nvPr>
            <p:ph idx="1"/>
          </p:nvPr>
        </p:nvSpPr>
        <p:spPr>
          <a:xfrm>
            <a:off x="3853099" y="1520825"/>
            <a:ext cx="7714395" cy="5019720"/>
          </a:xfrm>
        </p:spPr>
        <p:txBody>
          <a:bodyPr/>
          <a:lstStyle/>
          <a:p>
            <a:pPr marL="0" indent="0">
              <a:buNone/>
            </a:pPr>
            <a:r>
              <a:rPr lang="en-GB" sz="2800" b="1" dirty="0"/>
              <a:t>You do not need to be an expert in measurement as a Quality Coach. </a:t>
            </a:r>
            <a:endParaRPr lang="en-GB" b="1" dirty="0"/>
          </a:p>
          <a:p>
            <a:r>
              <a:rPr lang="en-GB" sz="2800" dirty="0"/>
              <a:t>You do not need to know complex analytical methods, statistics, or anything that often requires years of experience or a qualification.</a:t>
            </a:r>
          </a:p>
          <a:p>
            <a:r>
              <a:rPr lang="en-GB" sz="2800" dirty="0"/>
              <a:t>Instead, you need to understand the key principles and who is in your ‘coach network’ to support you to support teams in the measurement of improvement work.</a:t>
            </a:r>
            <a:endParaRPr lang="en-GB" sz="2800" b="1" dirty="0"/>
          </a:p>
          <a:p>
            <a:endParaRPr lang="en-US" dirty="0"/>
          </a:p>
        </p:txBody>
      </p:sp>
      <p:sp>
        <p:nvSpPr>
          <p:cNvPr id="10" name="Rectangle 9">
            <a:extLst>
              <a:ext uri="{FF2B5EF4-FFF2-40B4-BE49-F238E27FC236}">
                <a16:creationId xmlns:a16="http://schemas.microsoft.com/office/drawing/2014/main" id="{57352647-6E0F-1C29-0FB7-882FF7D46C55}"/>
              </a:ext>
            </a:extLst>
          </p:cNvPr>
          <p:cNvSpPr/>
          <p:nvPr/>
        </p:nvSpPr>
        <p:spPr>
          <a:xfrm>
            <a:off x="1077913" y="3429000"/>
            <a:ext cx="2306874" cy="3429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83983F8-238D-FD44-C871-08DD66BE23C9}"/>
              </a:ext>
            </a:extLst>
          </p:cNvPr>
          <p:cNvPicPr>
            <a:picLocks noChangeAspect="1"/>
          </p:cNvPicPr>
          <p:nvPr/>
        </p:nvPicPr>
        <p:blipFill>
          <a:blip r:embed="rId4"/>
          <a:stretch>
            <a:fillRect/>
          </a:stretch>
        </p:blipFill>
        <p:spPr>
          <a:xfrm>
            <a:off x="1077913" y="1543946"/>
            <a:ext cx="2126166" cy="1885054"/>
          </a:xfrm>
          <a:prstGeom prst="rect">
            <a:avLst/>
          </a:prstGeom>
        </p:spPr>
      </p:pic>
    </p:spTree>
    <p:extLst>
      <p:ext uri="{BB962C8B-B14F-4D97-AF65-F5344CB8AC3E}">
        <p14:creationId xmlns:p14="http://schemas.microsoft.com/office/powerpoint/2010/main" val="33012761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750"/>
                                      </p:stCondLst>
                                      <p:childTnLst>
                                        <p:set>
                                          <p:cBhvr>
                                            <p:cTn id="10" dur="1" fill="hold">
                                              <p:stCondLst>
                                                <p:cond delay="0"/>
                                              </p:stCondLst>
                                            </p:cTn>
                                            <p:tgtEl>
                                              <p:spTgt spid="8"/>
                                            </p:tgtEl>
                                            <p:attrNameLst>
                                              <p:attrName>style.visibility</p:attrName>
                                            </p:attrNameLst>
                                          </p:cBhvr>
                                          <p:to>
                                            <p:strVal val="visible"/>
                                          </p:to>
                                        </p:set>
                                        <p:anim calcmode="lin" valueType="num" p14:bounceEnd="50000">
                                          <p:cBhvr additive="base">
                                            <p:cTn id="11" dur="10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75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You’re a connector!</a:t>
            </a:r>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18</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You’re a connector!</a:t>
            </a:r>
          </a:p>
        </p:txBody>
      </p:sp>
      <p:sp>
        <p:nvSpPr>
          <p:cNvPr id="21" name="TextBox 20">
            <a:extLst>
              <a:ext uri="{FF2B5EF4-FFF2-40B4-BE49-F238E27FC236}">
                <a16:creationId xmlns:a16="http://schemas.microsoft.com/office/drawing/2014/main" id="{7A584FB0-6750-EE77-CCAF-68C1C9C55186}"/>
              </a:ext>
            </a:extLst>
          </p:cNvPr>
          <p:cNvSpPr txBox="1"/>
          <p:nvPr/>
        </p:nvSpPr>
        <p:spPr>
          <a:xfrm>
            <a:off x="4525505" y="6316204"/>
            <a:ext cx="7425195" cy="494908"/>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Adapted from: Gladwell, M. (2002) </a:t>
            </a:r>
          </a:p>
          <a:p>
            <a:pPr algn="r"/>
            <a:endParaRPr lang="en-GB" sz="1000" kern="0" dirty="0">
              <a:solidFill>
                <a:srgbClr val="000000"/>
              </a:solidFill>
              <a:latin typeface="DM Sans" pitchFamily="2" charset="77"/>
              <a:cs typeface="Arial"/>
              <a:sym typeface="Arial"/>
            </a:endParaRPr>
          </a:p>
        </p:txBody>
      </p:sp>
      <p:cxnSp>
        <p:nvCxnSpPr>
          <p:cNvPr id="2" name="Straight Connector 1">
            <a:extLst>
              <a:ext uri="{FF2B5EF4-FFF2-40B4-BE49-F238E27FC236}">
                <a16:creationId xmlns:a16="http://schemas.microsoft.com/office/drawing/2014/main" id="{C9C5BCB3-158F-74ED-D6B7-EC5CC170252B}"/>
              </a:ext>
            </a:extLst>
          </p:cNvPr>
          <p:cNvCxnSpPr>
            <a:cxnSpLocks/>
          </p:cNvCxnSpPr>
          <p:nvPr/>
        </p:nvCxnSpPr>
        <p:spPr>
          <a:xfrm>
            <a:off x="2524125" y="3219450"/>
            <a:ext cx="7852327" cy="0"/>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pic>
        <p:nvPicPr>
          <p:cNvPr id="3" name="Sales BG">
            <a:extLst>
              <a:ext uri="{FF2B5EF4-FFF2-40B4-BE49-F238E27FC236}">
                <a16:creationId xmlns:a16="http://schemas.microsoft.com/office/drawing/2014/main" id="{A816B044-68D1-52A8-225D-5E17ED508DD7}"/>
              </a:ext>
            </a:extLst>
          </p:cNvPr>
          <p:cNvPicPr>
            <a:picLocks noChangeAspect="1"/>
          </p:cNvPicPr>
          <p:nvPr/>
        </p:nvPicPr>
        <p:blipFill>
          <a:blip r:embed="rId3"/>
          <a:stretch>
            <a:fillRect/>
          </a:stretch>
        </p:blipFill>
        <p:spPr>
          <a:xfrm>
            <a:off x="1670208" y="2380782"/>
            <a:ext cx="1725404" cy="1725404"/>
          </a:xfrm>
          <a:prstGeom prst="rect">
            <a:avLst/>
          </a:prstGeom>
        </p:spPr>
      </p:pic>
      <p:pic>
        <p:nvPicPr>
          <p:cNvPr id="6" name="Sales name">
            <a:extLst>
              <a:ext uri="{FF2B5EF4-FFF2-40B4-BE49-F238E27FC236}">
                <a16:creationId xmlns:a16="http://schemas.microsoft.com/office/drawing/2014/main" id="{24FE38ED-1C8A-03E3-C855-9323D213795C}"/>
              </a:ext>
            </a:extLst>
          </p:cNvPr>
          <p:cNvPicPr>
            <a:picLocks noChangeAspect="1"/>
          </p:cNvPicPr>
          <p:nvPr/>
        </p:nvPicPr>
        <p:blipFill>
          <a:blip r:embed="rId4"/>
          <a:stretch>
            <a:fillRect/>
          </a:stretch>
        </p:blipFill>
        <p:spPr>
          <a:xfrm rot="10800000">
            <a:off x="1670208" y="2380782"/>
            <a:ext cx="1725404" cy="1725404"/>
          </a:xfrm>
          <a:prstGeom prst="rect">
            <a:avLst/>
          </a:prstGeom>
        </p:spPr>
      </p:pic>
      <p:pic>
        <p:nvPicPr>
          <p:cNvPr id="9" name="Sales Mask">
            <a:extLst>
              <a:ext uri="{FF2B5EF4-FFF2-40B4-BE49-F238E27FC236}">
                <a16:creationId xmlns:a16="http://schemas.microsoft.com/office/drawing/2014/main" id="{01ED3E4F-109B-7ABB-3801-4C6BE5179B15}"/>
              </a:ext>
            </a:extLst>
          </p:cNvPr>
          <p:cNvPicPr>
            <a:picLocks noChangeAspect="1"/>
          </p:cNvPicPr>
          <p:nvPr/>
        </p:nvPicPr>
        <p:blipFill>
          <a:blip r:embed="rId5"/>
          <a:stretch>
            <a:fillRect/>
          </a:stretch>
        </p:blipFill>
        <p:spPr>
          <a:xfrm>
            <a:off x="1670208" y="2380782"/>
            <a:ext cx="1725404" cy="1725404"/>
          </a:xfrm>
          <a:prstGeom prst="rect">
            <a:avLst/>
          </a:prstGeom>
        </p:spPr>
      </p:pic>
      <p:pic>
        <p:nvPicPr>
          <p:cNvPr id="11" name="Sales Icon">
            <a:extLst>
              <a:ext uri="{FF2B5EF4-FFF2-40B4-BE49-F238E27FC236}">
                <a16:creationId xmlns:a16="http://schemas.microsoft.com/office/drawing/2014/main" id="{17004123-5D19-2186-0C0D-D35A34534DA7}"/>
              </a:ext>
            </a:extLst>
          </p:cNvPr>
          <p:cNvPicPr>
            <a:picLocks noChangeAspect="1"/>
          </p:cNvPicPr>
          <p:nvPr/>
        </p:nvPicPr>
        <p:blipFill>
          <a:blip r:embed="rId6"/>
          <a:stretch>
            <a:fillRect/>
          </a:stretch>
        </p:blipFill>
        <p:spPr>
          <a:xfrm>
            <a:off x="2087181" y="2783376"/>
            <a:ext cx="891459" cy="920215"/>
          </a:xfrm>
          <a:prstGeom prst="rect">
            <a:avLst/>
          </a:prstGeom>
        </p:spPr>
      </p:pic>
      <p:pic>
        <p:nvPicPr>
          <p:cNvPr id="12" name="Connector BG">
            <a:extLst>
              <a:ext uri="{FF2B5EF4-FFF2-40B4-BE49-F238E27FC236}">
                <a16:creationId xmlns:a16="http://schemas.microsoft.com/office/drawing/2014/main" id="{6619B04A-DDCF-FC76-6168-76A21E0A0DB0}"/>
              </a:ext>
            </a:extLst>
          </p:cNvPr>
          <p:cNvPicPr>
            <a:picLocks noChangeAspect="1"/>
          </p:cNvPicPr>
          <p:nvPr/>
        </p:nvPicPr>
        <p:blipFill>
          <a:blip r:embed="rId7"/>
          <a:stretch>
            <a:fillRect/>
          </a:stretch>
        </p:blipFill>
        <p:spPr>
          <a:xfrm>
            <a:off x="5343657" y="1839127"/>
            <a:ext cx="2760647" cy="2760646"/>
          </a:xfrm>
          <a:prstGeom prst="rect">
            <a:avLst/>
          </a:prstGeom>
        </p:spPr>
      </p:pic>
      <p:pic>
        <p:nvPicPr>
          <p:cNvPr id="13" name="Connetor Icon">
            <a:extLst>
              <a:ext uri="{FF2B5EF4-FFF2-40B4-BE49-F238E27FC236}">
                <a16:creationId xmlns:a16="http://schemas.microsoft.com/office/drawing/2014/main" id="{65BB4D90-F6DE-578A-80FF-EB0CE183418B}"/>
              </a:ext>
            </a:extLst>
          </p:cNvPr>
          <p:cNvPicPr>
            <a:picLocks noChangeAspect="1"/>
          </p:cNvPicPr>
          <p:nvPr/>
        </p:nvPicPr>
        <p:blipFill>
          <a:blip r:embed="rId8"/>
          <a:stretch>
            <a:fillRect/>
          </a:stretch>
        </p:blipFill>
        <p:spPr>
          <a:xfrm>
            <a:off x="6134467" y="2629937"/>
            <a:ext cx="1179026" cy="1179026"/>
          </a:xfrm>
          <a:prstGeom prst="rect">
            <a:avLst/>
          </a:prstGeom>
        </p:spPr>
      </p:pic>
      <p:pic>
        <p:nvPicPr>
          <p:cNvPr id="14" name="Connector Mask">
            <a:extLst>
              <a:ext uri="{FF2B5EF4-FFF2-40B4-BE49-F238E27FC236}">
                <a16:creationId xmlns:a16="http://schemas.microsoft.com/office/drawing/2014/main" id="{A22B771F-343E-BEAF-194B-751D9F71ADBD}"/>
              </a:ext>
            </a:extLst>
          </p:cNvPr>
          <p:cNvPicPr>
            <a:picLocks noChangeAspect="1"/>
          </p:cNvPicPr>
          <p:nvPr/>
        </p:nvPicPr>
        <p:blipFill>
          <a:blip r:embed="rId9"/>
          <a:stretch>
            <a:fillRect/>
          </a:stretch>
        </p:blipFill>
        <p:spPr>
          <a:xfrm>
            <a:off x="5358035" y="1853505"/>
            <a:ext cx="2731890" cy="2731889"/>
          </a:xfrm>
          <a:prstGeom prst="rect">
            <a:avLst/>
          </a:prstGeom>
        </p:spPr>
      </p:pic>
      <p:pic>
        <p:nvPicPr>
          <p:cNvPr id="15" name="MavenBG">
            <a:extLst>
              <a:ext uri="{FF2B5EF4-FFF2-40B4-BE49-F238E27FC236}">
                <a16:creationId xmlns:a16="http://schemas.microsoft.com/office/drawing/2014/main" id="{CA2B5BA7-4F8D-4E52-EF69-81B276226A01}"/>
              </a:ext>
            </a:extLst>
          </p:cNvPr>
          <p:cNvPicPr>
            <a:picLocks noChangeAspect="1"/>
          </p:cNvPicPr>
          <p:nvPr/>
        </p:nvPicPr>
        <p:blipFill>
          <a:blip r:embed="rId10"/>
          <a:stretch>
            <a:fillRect/>
          </a:stretch>
        </p:blipFill>
        <p:spPr>
          <a:xfrm>
            <a:off x="9502826" y="2371725"/>
            <a:ext cx="1725404" cy="1725404"/>
          </a:xfrm>
          <a:prstGeom prst="rect">
            <a:avLst/>
          </a:prstGeom>
        </p:spPr>
      </p:pic>
      <p:pic>
        <p:nvPicPr>
          <p:cNvPr id="16" name="Maven icon">
            <a:extLst>
              <a:ext uri="{FF2B5EF4-FFF2-40B4-BE49-F238E27FC236}">
                <a16:creationId xmlns:a16="http://schemas.microsoft.com/office/drawing/2014/main" id="{E0A18E97-A43A-CD37-8E9B-1E120BDDF5BF}"/>
              </a:ext>
            </a:extLst>
          </p:cNvPr>
          <p:cNvPicPr>
            <a:picLocks noChangeAspect="1"/>
          </p:cNvPicPr>
          <p:nvPr/>
        </p:nvPicPr>
        <p:blipFill>
          <a:blip r:embed="rId11"/>
          <a:stretch>
            <a:fillRect/>
          </a:stretch>
        </p:blipFill>
        <p:spPr>
          <a:xfrm>
            <a:off x="9876664" y="2759941"/>
            <a:ext cx="977729" cy="948972"/>
          </a:xfrm>
          <a:prstGeom prst="rect">
            <a:avLst/>
          </a:prstGeom>
        </p:spPr>
      </p:pic>
      <p:pic>
        <p:nvPicPr>
          <p:cNvPr id="17" name="Maven name">
            <a:extLst>
              <a:ext uri="{FF2B5EF4-FFF2-40B4-BE49-F238E27FC236}">
                <a16:creationId xmlns:a16="http://schemas.microsoft.com/office/drawing/2014/main" id="{99A90CBC-92E1-4D8F-F026-757E67CCEECB}"/>
              </a:ext>
            </a:extLst>
          </p:cNvPr>
          <p:cNvPicPr>
            <a:picLocks noChangeAspect="1"/>
          </p:cNvPicPr>
          <p:nvPr/>
        </p:nvPicPr>
        <p:blipFill>
          <a:blip r:embed="rId12"/>
          <a:srcRect/>
          <a:stretch/>
        </p:blipFill>
        <p:spPr>
          <a:xfrm rot="19800000">
            <a:off x="9502826" y="2371725"/>
            <a:ext cx="1725404" cy="1725404"/>
          </a:xfrm>
          <a:prstGeom prst="rect">
            <a:avLst/>
          </a:prstGeom>
        </p:spPr>
      </p:pic>
      <p:pic>
        <p:nvPicPr>
          <p:cNvPr id="18" name="MavenMask">
            <a:extLst>
              <a:ext uri="{FF2B5EF4-FFF2-40B4-BE49-F238E27FC236}">
                <a16:creationId xmlns:a16="http://schemas.microsoft.com/office/drawing/2014/main" id="{DB5146A0-7D0F-A15B-B797-B32FF0F7AE8E}"/>
              </a:ext>
            </a:extLst>
          </p:cNvPr>
          <p:cNvPicPr>
            <a:picLocks noChangeAspect="1"/>
          </p:cNvPicPr>
          <p:nvPr/>
        </p:nvPicPr>
        <p:blipFill>
          <a:blip r:embed="rId13"/>
          <a:stretch>
            <a:fillRect/>
          </a:stretch>
        </p:blipFill>
        <p:spPr>
          <a:xfrm>
            <a:off x="9502826" y="2371725"/>
            <a:ext cx="1725404" cy="1725404"/>
          </a:xfrm>
          <a:prstGeom prst="rect">
            <a:avLst/>
          </a:prstGeom>
        </p:spPr>
      </p:pic>
    </p:spTree>
    <p:extLst>
      <p:ext uri="{BB962C8B-B14F-4D97-AF65-F5344CB8AC3E}">
        <p14:creationId xmlns:p14="http://schemas.microsoft.com/office/powerpoint/2010/main" val="2487638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par>
                                <p:cTn id="9" presetID="10"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8" presetClass="emph" presetSubtype="0" decel="50000" fill="hold" nodeType="withEffect">
                                  <p:stCondLst>
                                    <p:cond delay="500"/>
                                  </p:stCondLst>
                                  <p:childTnLst>
                                    <p:animRot by="-10800000">
                                      <p:cBhvr>
                                        <p:cTn id="18" dur="1000" fill="hold"/>
                                        <p:tgtEl>
                                          <p:spTgt spid="6"/>
                                        </p:tgtEl>
                                        <p:attrNameLst>
                                          <p:attrName>r</p:attrName>
                                        </p:attrNameLst>
                                      </p:cBhvr>
                                    </p:animRot>
                                  </p:childTnLst>
                                </p:cTn>
                              </p:par>
                              <p:par>
                                <p:cTn id="19" presetID="23" presetClass="entr" presetSubtype="16"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p:cTn id="21" dur="500" fill="hold"/>
                                        <p:tgtEl>
                                          <p:spTgt spid="15"/>
                                        </p:tgtEl>
                                        <p:attrNameLst>
                                          <p:attrName>ppt_w</p:attrName>
                                        </p:attrNameLst>
                                      </p:cBhvr>
                                      <p:tavLst>
                                        <p:tav tm="0">
                                          <p:val>
                                            <p:fltVal val="0"/>
                                          </p:val>
                                        </p:tav>
                                        <p:tav tm="100000">
                                          <p:val>
                                            <p:strVal val="#ppt_w"/>
                                          </p:val>
                                        </p:tav>
                                      </p:tavLst>
                                    </p:anim>
                                    <p:anim calcmode="lin" valueType="num">
                                      <p:cBhvr>
                                        <p:cTn id="22" dur="500" fill="hold"/>
                                        <p:tgtEl>
                                          <p:spTgt spid="15"/>
                                        </p:tgtEl>
                                        <p:attrNameLst>
                                          <p:attrName>ppt_h</p:attrName>
                                        </p:attrNameLst>
                                      </p:cBhvr>
                                      <p:tavLst>
                                        <p:tav tm="0">
                                          <p:val>
                                            <p:fltVal val="0"/>
                                          </p:val>
                                        </p:tav>
                                        <p:tav tm="100000">
                                          <p:val>
                                            <p:strVal val="#ppt_h"/>
                                          </p:val>
                                        </p:tav>
                                      </p:tavLst>
                                    </p:anim>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 presetClass="entr" presetSubtype="0"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nodeType="withEffect">
                                  <p:stCondLst>
                                    <p:cond delay="1000"/>
                                  </p:stCondLst>
                                  <p:childTnLst>
                                    <p:set>
                                      <p:cBhvr>
                                        <p:cTn id="29" dur="1" fill="hold">
                                          <p:stCondLst>
                                            <p:cond delay="0"/>
                                          </p:stCondLst>
                                        </p:cTn>
                                        <p:tgtEl>
                                          <p:spTgt spid="17"/>
                                        </p:tgtEl>
                                        <p:attrNameLst>
                                          <p:attrName>style.visibility</p:attrName>
                                        </p:attrNameLst>
                                      </p:cBhvr>
                                      <p:to>
                                        <p:strVal val="visible"/>
                                      </p:to>
                                    </p:set>
                                  </p:childTnLst>
                                </p:cTn>
                              </p:par>
                              <p:par>
                                <p:cTn id="30" presetID="8" presetClass="emph" presetSubtype="0" decel="50000" fill="hold" nodeType="withEffect">
                                  <p:stCondLst>
                                    <p:cond delay="1000"/>
                                  </p:stCondLst>
                                  <p:childTnLst>
                                    <p:animRot by="-10800000">
                                      <p:cBhvr>
                                        <p:cTn id="31" dur="1000" fill="hold"/>
                                        <p:tgtEl>
                                          <p:spTgt spid="17"/>
                                        </p:tgtEl>
                                        <p:attrNameLst>
                                          <p:attrName>r</p:attrName>
                                        </p:attrNameLst>
                                      </p:cBhvr>
                                    </p:animRot>
                                  </p:childTnLst>
                                </p:cTn>
                              </p:par>
                            </p:childTnLst>
                          </p:cTn>
                        </p:par>
                        <p:par>
                          <p:cTn id="32" fill="hold">
                            <p:stCondLst>
                              <p:cond delay="2500"/>
                            </p:stCondLst>
                            <p:childTnLst>
                              <p:par>
                                <p:cTn id="33" presetID="23" presetClass="entr" presetSubtype="16"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350" fill="hold"/>
                                        <p:tgtEl>
                                          <p:spTgt spid="12"/>
                                        </p:tgtEl>
                                        <p:attrNameLst>
                                          <p:attrName>ppt_w</p:attrName>
                                        </p:attrNameLst>
                                      </p:cBhvr>
                                      <p:tavLst>
                                        <p:tav tm="0">
                                          <p:val>
                                            <p:fltVal val="0"/>
                                          </p:val>
                                        </p:tav>
                                        <p:tav tm="100000">
                                          <p:val>
                                            <p:strVal val="#ppt_w"/>
                                          </p:val>
                                        </p:tav>
                                      </p:tavLst>
                                    </p:anim>
                                    <p:anim calcmode="lin" valueType="num">
                                      <p:cBhvr>
                                        <p:cTn id="36" dur="350" fill="hold"/>
                                        <p:tgtEl>
                                          <p:spTgt spid="12"/>
                                        </p:tgtEl>
                                        <p:attrNameLst>
                                          <p:attrName>ppt_h</p:attrName>
                                        </p:attrNameLst>
                                      </p:cBhvr>
                                      <p:tavLst>
                                        <p:tav tm="0">
                                          <p:val>
                                            <p:fltVal val="0"/>
                                          </p:val>
                                        </p:tav>
                                        <p:tav tm="100000">
                                          <p:val>
                                            <p:strVal val="#ppt_h"/>
                                          </p:val>
                                        </p:tav>
                                      </p:tavLst>
                                    </p:anim>
                                  </p:childTnLst>
                                </p:cTn>
                              </p:par>
                              <p:par>
                                <p:cTn id="37" presetID="1" presetClass="entr" presetSubtype="0" fill="hold" nodeType="withEffect">
                                  <p:stCondLst>
                                    <p:cond delay="500"/>
                                  </p:stCondLst>
                                  <p:childTnLst>
                                    <p:set>
                                      <p:cBhvr>
                                        <p:cTn id="38" dur="1" fill="hold">
                                          <p:stCondLst>
                                            <p:cond delay="0"/>
                                          </p:stCondLst>
                                        </p:cTn>
                                        <p:tgtEl>
                                          <p:spTgt spid="14"/>
                                        </p:tgtEl>
                                        <p:attrNameLst>
                                          <p:attrName>style.visibility</p:attrName>
                                        </p:attrNameLst>
                                      </p:cBhvr>
                                      <p:to>
                                        <p:strVal val="visible"/>
                                      </p:to>
                                    </p:set>
                                  </p:childTnLst>
                                </p:cTn>
                              </p:par>
                              <p:par>
                                <p:cTn id="39" presetID="6" presetClass="entr" presetSubtype="32" fill="hold" nodeType="withEffect">
                                  <p:stCondLst>
                                    <p:cond delay="0"/>
                                  </p:stCondLst>
                                  <p:childTnLst>
                                    <p:set>
                                      <p:cBhvr>
                                        <p:cTn id="40" dur="1" fill="hold">
                                          <p:stCondLst>
                                            <p:cond delay="0"/>
                                          </p:stCondLst>
                                        </p:cTn>
                                        <p:tgtEl>
                                          <p:spTgt spid="2"/>
                                        </p:tgtEl>
                                        <p:attrNameLst>
                                          <p:attrName>style.visibility</p:attrName>
                                        </p:attrNameLst>
                                      </p:cBhvr>
                                      <p:to>
                                        <p:strVal val="visible"/>
                                      </p:to>
                                    </p:set>
                                    <p:animEffect transition="in" filter="circle(out)">
                                      <p:cBhvr>
                                        <p:cTn id="41"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AEEF6-BEE9-9AC4-49A0-85A301409F8E}"/>
              </a:ext>
            </a:extLst>
          </p:cNvPr>
          <p:cNvSpPr>
            <a:spLocks noGrp="1"/>
          </p:cNvSpPr>
          <p:nvPr>
            <p:ph type="ctrTitle"/>
          </p:nvPr>
        </p:nvSpPr>
        <p:spPr/>
        <p:txBody>
          <a:bodyPr/>
          <a:lstStyle/>
          <a:p>
            <a:r>
              <a:rPr lang="en-US" dirty="0"/>
              <a:t>Coaching Measurement</a:t>
            </a:r>
          </a:p>
        </p:txBody>
      </p:sp>
      <p:sp>
        <p:nvSpPr>
          <p:cNvPr id="3" name="Subtitle 2">
            <a:extLst>
              <a:ext uri="{FF2B5EF4-FFF2-40B4-BE49-F238E27FC236}">
                <a16:creationId xmlns:a16="http://schemas.microsoft.com/office/drawing/2014/main" id="{E3000BEE-BB16-02D3-BAA2-022026277992}"/>
              </a:ext>
            </a:extLst>
          </p:cNvPr>
          <p:cNvSpPr>
            <a:spLocks noGrp="1"/>
          </p:cNvSpPr>
          <p:nvPr>
            <p:ph type="subTitle" idx="1"/>
          </p:nvPr>
        </p:nvSpPr>
        <p:spPr/>
        <p:txBody>
          <a:bodyPr/>
          <a:lstStyle/>
          <a:p>
            <a:r>
              <a:rPr lang="en-US"/>
              <a:t>Quality Coach Development Programme</a:t>
            </a:r>
          </a:p>
        </p:txBody>
      </p:sp>
      <p:sp>
        <p:nvSpPr>
          <p:cNvPr id="4" name="Text Placeholder 3">
            <a:extLst>
              <a:ext uri="{FF2B5EF4-FFF2-40B4-BE49-F238E27FC236}">
                <a16:creationId xmlns:a16="http://schemas.microsoft.com/office/drawing/2014/main" id="{87A9A2F2-E4D0-59EA-76FF-3C5A79FC63F9}"/>
              </a:ext>
            </a:extLst>
          </p:cNvPr>
          <p:cNvSpPr>
            <a:spLocks noGrp="1"/>
          </p:cNvSpPr>
          <p:nvPr>
            <p:ph type="body" sz="quarter" idx="10"/>
          </p:nvPr>
        </p:nvSpPr>
        <p:spPr>
          <a:xfrm>
            <a:off x="491489" y="1980801"/>
            <a:ext cx="1603104" cy="511976"/>
          </a:xfrm>
          <a:solidFill>
            <a:schemeClr val="accent4">
              <a:lumMod val="20000"/>
              <a:lumOff val="80000"/>
            </a:schemeClr>
          </a:solidFill>
        </p:spPr>
        <p:txBody>
          <a:bodyPr/>
          <a:lstStyle/>
          <a:p>
            <a:r>
              <a:rPr lang="en-US" dirty="0">
                <a:solidFill>
                  <a:schemeClr val="accent4"/>
                </a:solidFill>
              </a:rPr>
              <a:t>Session 6</a:t>
            </a:r>
          </a:p>
        </p:txBody>
      </p:sp>
    </p:spTree>
    <p:extLst>
      <p:ext uri="{BB962C8B-B14F-4D97-AF65-F5344CB8AC3E}">
        <p14:creationId xmlns:p14="http://schemas.microsoft.com/office/powerpoint/2010/main" val="2987347154"/>
      </p:ext>
    </p:extLst>
  </p:cSld>
  <p:clrMapOvr>
    <a:masterClrMapping/>
  </p:clrMapOvr>
  <mc:AlternateContent xmlns:mc="http://schemas.openxmlformats.org/markup-compatibility/2006" xmlns:p14="http://schemas.microsoft.com/office/powerpoint/2010/main">
    <mc:Choice Requires="p14">
      <p:transition spd="slow">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 Edwards Deming&#10;">
            <a:extLst>
              <a:ext uri="{FF2B5EF4-FFF2-40B4-BE49-F238E27FC236}">
                <a16:creationId xmlns:a16="http://schemas.microsoft.com/office/drawing/2014/main" id="{2AAFF27A-C921-7FA0-A251-A7371DC59778}"/>
              </a:ext>
            </a:extLst>
          </p:cNvPr>
          <p:cNvPicPr>
            <a:picLocks noChangeAspect="1"/>
          </p:cNvPicPr>
          <p:nvPr/>
        </p:nvPicPr>
        <p:blipFill>
          <a:blip r:embed="rId3">
            <a:alphaModFix amt="41000"/>
            <a:duotone>
              <a:schemeClr val="accent3">
                <a:shade val="45000"/>
                <a:satMod val="135000"/>
              </a:schemeClr>
              <a:prstClr val="white"/>
            </a:duotone>
          </a:blip>
          <a:stretch>
            <a:fillRect/>
          </a:stretch>
        </p:blipFill>
        <p:spPr>
          <a:xfrm>
            <a:off x="1360620" y="1"/>
            <a:ext cx="4936564" cy="5138056"/>
          </a:xfrm>
          <a:prstGeom prst="rect">
            <a:avLst/>
          </a:prstGeom>
        </p:spPr>
      </p:pic>
      <p:sp>
        <p:nvSpPr>
          <p:cNvPr id="6" name="Content Placeholder 2">
            <a:extLst>
              <a:ext uri="{FF2B5EF4-FFF2-40B4-BE49-F238E27FC236}">
                <a16:creationId xmlns:a16="http://schemas.microsoft.com/office/drawing/2014/main" id="{C106D576-1846-615C-00AB-096CE399CE25}"/>
              </a:ext>
            </a:extLst>
          </p:cNvPr>
          <p:cNvSpPr>
            <a:spLocks noGrp="1"/>
          </p:cNvSpPr>
          <p:nvPr>
            <p:ph idx="1"/>
          </p:nvPr>
        </p:nvSpPr>
        <p:spPr>
          <a:xfrm>
            <a:off x="4005943" y="1520825"/>
            <a:ext cx="6853647" cy="5019720"/>
          </a:xfrm>
        </p:spPr>
        <p:txBody>
          <a:bodyPr/>
          <a:lstStyle/>
          <a:p>
            <a:pPr marL="355600" indent="-355600">
              <a:lnSpc>
                <a:spcPts val="7200"/>
              </a:lnSpc>
            </a:pPr>
            <a:r>
              <a:rPr lang="en-US" sz="7200" i="1">
                <a:solidFill>
                  <a:schemeClr val="accent4"/>
                </a:solidFill>
                <a:latin typeface="Petrona Light" pitchFamily="2" charset="77"/>
              </a:rPr>
              <a:t>“Without data, you’re just another person with an opinion.”</a:t>
            </a:r>
          </a:p>
          <a:p>
            <a:pPr marL="355600" indent="-42863">
              <a:lnSpc>
                <a:spcPts val="7200"/>
              </a:lnSpc>
            </a:pPr>
            <a:r>
              <a:rPr lang="en-US" sz="1800" b="1"/>
              <a:t>W Edwards Deming, Data Scientist</a:t>
            </a:r>
          </a:p>
          <a:p>
            <a:pPr marL="355600" indent="-355600">
              <a:lnSpc>
                <a:spcPts val="7200"/>
              </a:lnSpc>
            </a:pPr>
            <a:endParaRPr lang="en-US" sz="1800" b="1"/>
          </a:p>
        </p:txBody>
      </p:sp>
      <p:sp>
        <p:nvSpPr>
          <p:cNvPr id="4" name="Footer Placeholder 3">
            <a:extLst>
              <a:ext uri="{FF2B5EF4-FFF2-40B4-BE49-F238E27FC236}">
                <a16:creationId xmlns:a16="http://schemas.microsoft.com/office/drawing/2014/main" id="{E65686AF-A273-3EFB-8E93-871CF17CA5A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E8AF374B-7EB0-8457-5895-B5D346CCCF0E}"/>
              </a:ext>
            </a:extLst>
          </p:cNvPr>
          <p:cNvSpPr>
            <a:spLocks noGrp="1"/>
          </p:cNvSpPr>
          <p:nvPr>
            <p:ph type="sldNum" sz="quarter" idx="12"/>
          </p:nvPr>
        </p:nvSpPr>
        <p:spPr/>
        <p:txBody>
          <a:bodyPr/>
          <a:lstStyle/>
          <a:p>
            <a:fld id="{16C5AC08-0ACD-404A-9C9F-AB39E786C34A}" type="slidenum">
              <a:rPr lang="en-GB"/>
              <a:t>19</a:t>
            </a:fld>
            <a:endParaRPr lang="en-GB"/>
          </a:p>
        </p:txBody>
      </p:sp>
      <p:sp>
        <p:nvSpPr>
          <p:cNvPr id="19" name="Text Placeholder 18">
            <a:extLst>
              <a:ext uri="{FF2B5EF4-FFF2-40B4-BE49-F238E27FC236}">
                <a16:creationId xmlns:a16="http://schemas.microsoft.com/office/drawing/2014/main" id="{4DDC2D06-EBC3-F936-DBA6-A1D887D94B66}"/>
              </a:ext>
            </a:extLst>
          </p:cNvPr>
          <p:cNvSpPr>
            <a:spLocks noGrp="1"/>
          </p:cNvSpPr>
          <p:nvPr>
            <p:ph type="body" sz="quarter" idx="13"/>
          </p:nvPr>
        </p:nvSpPr>
        <p:spPr/>
        <p:txBody>
          <a:bodyPr/>
          <a:lstStyle/>
          <a:p>
            <a:r>
              <a:rPr lang="en-US" dirty="0"/>
              <a:t>Why measure?</a:t>
            </a:r>
          </a:p>
        </p:txBody>
      </p:sp>
    </p:spTree>
    <p:extLst>
      <p:ext uri="{BB962C8B-B14F-4D97-AF65-F5344CB8AC3E}">
        <p14:creationId xmlns:p14="http://schemas.microsoft.com/office/powerpoint/2010/main" val="17524007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13082CA3-9756-37D2-2287-654E27117464}"/>
              </a:ext>
            </a:extLst>
          </p:cNvPr>
          <p:cNvPicPr>
            <a:picLocks noChangeAspect="1"/>
          </p:cNvPicPr>
          <p:nvPr/>
        </p:nvPicPr>
        <p:blipFill>
          <a:blip r:embed="rId3"/>
          <a:stretch>
            <a:fillRect/>
          </a:stretch>
        </p:blipFill>
        <p:spPr>
          <a:xfrm>
            <a:off x="9184080" y="-1"/>
            <a:ext cx="1310022" cy="24042051"/>
          </a:xfrm>
          <a:prstGeom prst="rect">
            <a:avLst/>
          </a:prstGeom>
        </p:spPr>
      </p:pic>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Coaching measurement</a:t>
            </a:r>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20</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Coaching measurement</a:t>
            </a:r>
          </a:p>
        </p:txBody>
      </p:sp>
      <p:sp>
        <p:nvSpPr>
          <p:cNvPr id="3" name="Content Placeholder 2">
            <a:extLst>
              <a:ext uri="{FF2B5EF4-FFF2-40B4-BE49-F238E27FC236}">
                <a16:creationId xmlns:a16="http://schemas.microsoft.com/office/drawing/2014/main" id="{A0F1727E-40DC-7F3F-0416-786E8CB8AE62}"/>
              </a:ext>
            </a:extLst>
          </p:cNvPr>
          <p:cNvSpPr txBox="1">
            <a:spLocks/>
          </p:cNvSpPr>
          <p:nvPr/>
        </p:nvSpPr>
        <p:spPr>
          <a:xfrm>
            <a:off x="1077913" y="1520825"/>
            <a:ext cx="710088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Your role is to advocate for measurement</a:t>
            </a:r>
          </a:p>
          <a:p>
            <a:pPr lvl="1"/>
            <a:r>
              <a:rPr lang="en-US"/>
              <a:t>You should help teams to embed a good measurement system in their QI work</a:t>
            </a:r>
          </a:p>
          <a:p>
            <a:pPr lvl="2"/>
            <a:r>
              <a:rPr lang="en-US"/>
              <a:t>Identify key measures</a:t>
            </a:r>
          </a:p>
          <a:p>
            <a:pPr lvl="2"/>
            <a:r>
              <a:rPr lang="en-US"/>
              <a:t>Measure at the right time</a:t>
            </a:r>
          </a:p>
          <a:p>
            <a:pPr lvl="2"/>
            <a:r>
              <a:rPr lang="en-US"/>
              <a:t>Be a connector</a:t>
            </a:r>
          </a:p>
          <a:p>
            <a:pPr lvl="1"/>
            <a:r>
              <a:rPr lang="en-US"/>
              <a:t>Work through the common challenges </a:t>
            </a:r>
            <a:br>
              <a:rPr lang="en-US"/>
            </a:br>
            <a:r>
              <a:rPr lang="en-US"/>
              <a:t>of coaching measurement.</a:t>
            </a:r>
          </a:p>
          <a:p>
            <a:pPr lvl="1"/>
            <a:endParaRPr lang="en-US"/>
          </a:p>
        </p:txBody>
      </p:sp>
      <p:pic>
        <p:nvPicPr>
          <p:cNvPr id="11" name="Picture 10">
            <a:extLst>
              <a:ext uri="{FF2B5EF4-FFF2-40B4-BE49-F238E27FC236}">
                <a16:creationId xmlns:a16="http://schemas.microsoft.com/office/drawing/2014/main" id="{BA7BA916-B970-EC1C-E414-588DCAE45ECF}"/>
              </a:ext>
            </a:extLst>
          </p:cNvPr>
          <p:cNvPicPr>
            <a:picLocks noChangeAspect="1"/>
          </p:cNvPicPr>
          <p:nvPr/>
        </p:nvPicPr>
        <p:blipFill>
          <a:blip r:embed="rId3"/>
          <a:stretch>
            <a:fillRect/>
          </a:stretch>
        </p:blipFill>
        <p:spPr>
          <a:xfrm>
            <a:off x="10728258" y="-1"/>
            <a:ext cx="744336" cy="24042051"/>
          </a:xfrm>
          <a:prstGeom prst="rect">
            <a:avLst/>
          </a:prstGeom>
        </p:spPr>
      </p:pic>
      <p:sp>
        <p:nvSpPr>
          <p:cNvPr id="15" name="Rectangle 14">
            <a:extLst>
              <a:ext uri="{FF2B5EF4-FFF2-40B4-BE49-F238E27FC236}">
                <a16:creationId xmlns:a16="http://schemas.microsoft.com/office/drawing/2014/main" id="{0738E78E-8462-EC8F-77DC-BA49C92ED7AA}"/>
              </a:ext>
            </a:extLst>
          </p:cNvPr>
          <p:cNvSpPr/>
          <p:nvPr/>
        </p:nvSpPr>
        <p:spPr>
          <a:xfrm>
            <a:off x="9091448" y="-1614429"/>
            <a:ext cx="1628313" cy="26868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01BF3FE-E3C4-AA0E-A198-2574CB8E4C0B}"/>
              </a:ext>
            </a:extLst>
          </p:cNvPr>
          <p:cNvSpPr/>
          <p:nvPr/>
        </p:nvSpPr>
        <p:spPr>
          <a:xfrm>
            <a:off x="9091448" y="3661764"/>
            <a:ext cx="1628313" cy="392035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DCB884EF-F2E8-3409-D108-48A40C91E654}"/>
              </a:ext>
            </a:extLst>
          </p:cNvPr>
          <p:cNvPicPr>
            <a:picLocks noChangeAspect="1"/>
          </p:cNvPicPr>
          <p:nvPr/>
        </p:nvPicPr>
        <p:blipFill>
          <a:blip r:embed="rId4"/>
          <a:srcRect/>
          <a:stretch/>
        </p:blipFill>
        <p:spPr>
          <a:xfrm rot="20360284">
            <a:off x="6635328" y="706986"/>
            <a:ext cx="5155543" cy="5155543"/>
          </a:xfrm>
          <a:prstGeom prst="rect">
            <a:avLst/>
          </a:prstGeom>
        </p:spPr>
      </p:pic>
    </p:spTree>
    <p:extLst>
      <p:ext uri="{BB962C8B-B14F-4D97-AF65-F5344CB8AC3E}">
        <p14:creationId xmlns:p14="http://schemas.microsoft.com/office/powerpoint/2010/main" val="3305477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fill="hold" nodeType="withEffect">
                                  <p:stCondLst>
                                    <p:cond delay="0"/>
                                  </p:stCondLst>
                                  <p:childTnLst>
                                    <p:animMotion origin="layout" path="M 3.33333E-6 2.22222E-6 L 3.33333E-6 -2.44584 " pathEditMode="relative" rAng="0" ptsTypes="AA">
                                      <p:cBhvr>
                                        <p:cTn id="6" dur="20000" fill="hold"/>
                                        <p:tgtEl>
                                          <p:spTgt spid="11"/>
                                        </p:tgtEl>
                                        <p:attrNameLst>
                                          <p:attrName>ppt_x</p:attrName>
                                          <p:attrName>ppt_y</p:attrName>
                                        </p:attrNameLst>
                                      </p:cBhvr>
                                      <p:rCtr x="0" y="-122292"/>
                                    </p:animMotion>
                                  </p:childTnLst>
                                </p:cTn>
                              </p:par>
                              <p:par>
                                <p:cTn id="7" presetID="64" presetClass="path" presetSubtype="0" repeatCount="indefinite" fill="hold" nodeType="withEffect">
                                  <p:stCondLst>
                                    <p:cond delay="0"/>
                                  </p:stCondLst>
                                  <p:childTnLst>
                                    <p:animMotion origin="layout" path="M -1.04167E-6 2.22222E-6 L -1.04167E-6 -2.44584 " pathEditMode="relative" rAng="0" ptsTypes="AA">
                                      <p:cBhvr>
                                        <p:cTn id="8" dur="20000" fill="hold"/>
                                        <p:tgtEl>
                                          <p:spTgt spid="13"/>
                                        </p:tgtEl>
                                        <p:attrNameLst>
                                          <p:attrName>ppt_x</p:attrName>
                                          <p:attrName>ppt_y</p:attrName>
                                        </p:attrNameLst>
                                      </p:cBhvr>
                                      <p:rCtr x="0" y="-12229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Hesitancy around measurement</a:t>
            </a:r>
          </a:p>
        </p:txBody>
      </p:sp>
      <p:sp>
        <p:nvSpPr>
          <p:cNvPr id="9" name="Content Placeholder 8">
            <a:extLst>
              <a:ext uri="{FF2B5EF4-FFF2-40B4-BE49-F238E27FC236}">
                <a16:creationId xmlns:a16="http://schemas.microsoft.com/office/drawing/2014/main" id="{789AE527-357E-6AE0-7AF8-AB844CCA3BA5}"/>
              </a:ext>
            </a:extLst>
          </p:cNvPr>
          <p:cNvSpPr>
            <a:spLocks noGrp="1"/>
          </p:cNvSpPr>
          <p:nvPr>
            <p:ph idx="1"/>
          </p:nvPr>
        </p:nvSpPr>
        <p:spPr>
          <a:xfrm>
            <a:off x="1021767" y="1762125"/>
            <a:ext cx="7157033" cy="5095875"/>
          </a:xfrm>
        </p:spPr>
        <p:txBody>
          <a:bodyPr numCol="1" spcCol="360000"/>
          <a:lstStyle/>
          <a:p>
            <a:pPr lvl="1"/>
            <a:r>
              <a:rPr lang="en-US" dirty="0"/>
              <a:t>In groups, brainstorm the potential drivers for disengagement in the measurement aspect of QI work. Try to come up with at least 10 and group similar drivers together. </a:t>
            </a:r>
          </a:p>
          <a:p>
            <a:pPr lvl="1"/>
            <a:r>
              <a:rPr lang="en-US" dirty="0"/>
              <a:t>Once you have a good outline of the key drivers, think about potential strategies you could take as a coach to overcome these. </a:t>
            </a:r>
          </a:p>
          <a:p>
            <a:pPr marL="6350" lvl="2" indent="0">
              <a:buNone/>
            </a:pPr>
            <a:endParaRPr lang="en-US" dirty="0"/>
          </a:p>
          <a:p>
            <a:pPr lvl="2"/>
            <a:endParaRPr lang="en-US" dirty="0"/>
          </a:p>
          <a:p>
            <a:pPr marL="6350" lvl="2" indent="0">
              <a:buNone/>
            </a:pPr>
            <a:endParaRPr lang="en-US" dirty="0"/>
          </a:p>
          <a:p>
            <a:pPr lvl="2"/>
            <a:endParaRPr lang="en-US" dirty="0"/>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21</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Hesitancy around measurement</a:t>
            </a:r>
          </a:p>
        </p:txBody>
      </p:sp>
      <p:pic>
        <p:nvPicPr>
          <p:cNvPr id="6" name="Picture 5">
            <a:extLst>
              <a:ext uri="{FF2B5EF4-FFF2-40B4-BE49-F238E27FC236}">
                <a16:creationId xmlns:a16="http://schemas.microsoft.com/office/drawing/2014/main" id="{35ECA433-15C6-4852-164B-54619E5BD7AA}"/>
              </a:ext>
            </a:extLst>
          </p:cNvPr>
          <p:cNvPicPr>
            <a:picLocks noChangeAspect="1"/>
          </p:cNvPicPr>
          <p:nvPr/>
        </p:nvPicPr>
        <p:blipFill>
          <a:blip r:embed="rId3"/>
          <a:stretch>
            <a:fillRect/>
          </a:stretch>
        </p:blipFill>
        <p:spPr>
          <a:xfrm>
            <a:off x="10508362" y="1563409"/>
            <a:ext cx="1442337" cy="1405822"/>
          </a:xfrm>
          <a:prstGeom prst="rect">
            <a:avLst/>
          </a:prstGeom>
        </p:spPr>
      </p:pic>
      <p:pic>
        <p:nvPicPr>
          <p:cNvPr id="2" name="Picture 1">
            <a:extLst>
              <a:ext uri="{FF2B5EF4-FFF2-40B4-BE49-F238E27FC236}">
                <a16:creationId xmlns:a16="http://schemas.microsoft.com/office/drawing/2014/main" id="{568FA4DC-1054-ACB3-BF31-006812FA605D}"/>
              </a:ext>
            </a:extLst>
          </p:cNvPr>
          <p:cNvPicPr>
            <a:picLocks noChangeAspect="1"/>
          </p:cNvPicPr>
          <p:nvPr/>
        </p:nvPicPr>
        <p:blipFill>
          <a:blip r:embed="rId4"/>
          <a:srcRect/>
          <a:stretch/>
        </p:blipFill>
        <p:spPr>
          <a:xfrm>
            <a:off x="238125" y="1317624"/>
            <a:ext cx="495300" cy="406400"/>
          </a:xfrm>
          <a:prstGeom prst="rect">
            <a:avLst/>
          </a:prstGeom>
        </p:spPr>
      </p:pic>
      <p:pic>
        <p:nvPicPr>
          <p:cNvPr id="7" name="Picture 6">
            <a:extLst>
              <a:ext uri="{FF2B5EF4-FFF2-40B4-BE49-F238E27FC236}">
                <a16:creationId xmlns:a16="http://schemas.microsoft.com/office/drawing/2014/main" id="{99BA0804-A639-AFA3-E348-7BF82BE432BF}"/>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6034256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A20F0D-986F-A82E-3FAA-324873ECBE74}"/>
              </a:ext>
            </a:extLst>
          </p:cNvPr>
          <p:cNvSpPr>
            <a:spLocks noGrp="1"/>
          </p:cNvSpPr>
          <p:nvPr>
            <p:ph type="title"/>
          </p:nvPr>
        </p:nvSpPr>
        <p:spPr/>
        <p:txBody>
          <a:bodyPr/>
          <a:lstStyle/>
          <a:p>
            <a:r>
              <a:rPr lang="en-GB" dirty="0"/>
              <a:t>Explaining measurement for QI</a:t>
            </a:r>
            <a:endParaRPr lang="en-US" dirty="0"/>
          </a:p>
        </p:txBody>
      </p:sp>
      <p:sp>
        <p:nvSpPr>
          <p:cNvPr id="4" name="Footer Placeholder 3">
            <a:extLst>
              <a:ext uri="{FF2B5EF4-FFF2-40B4-BE49-F238E27FC236}">
                <a16:creationId xmlns:a16="http://schemas.microsoft.com/office/drawing/2014/main" id="{3D44F7BA-93E7-A5C4-55E7-FF18F47A4682}"/>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5EF3E90F-6F3B-8D5E-801F-64AB946F1258}"/>
              </a:ext>
            </a:extLst>
          </p:cNvPr>
          <p:cNvSpPr>
            <a:spLocks noGrp="1"/>
          </p:cNvSpPr>
          <p:nvPr>
            <p:ph type="sldNum" sz="quarter" idx="12"/>
          </p:nvPr>
        </p:nvSpPr>
        <p:spPr/>
        <p:txBody>
          <a:bodyPr/>
          <a:lstStyle/>
          <a:p>
            <a:fld id="{16C5AC08-0ACD-404A-9C9F-AB39E786C34A}" type="slidenum">
              <a:rPr lang="en-GB"/>
              <a:t>22</a:t>
            </a:fld>
            <a:endParaRPr lang="en-GB"/>
          </a:p>
        </p:txBody>
      </p:sp>
      <p:sp>
        <p:nvSpPr>
          <p:cNvPr id="6" name="Text Placeholder 5">
            <a:extLst>
              <a:ext uri="{FF2B5EF4-FFF2-40B4-BE49-F238E27FC236}">
                <a16:creationId xmlns:a16="http://schemas.microsoft.com/office/drawing/2014/main" id="{BF097CF7-3744-DB76-1A71-70395DBAADDA}"/>
              </a:ext>
            </a:extLst>
          </p:cNvPr>
          <p:cNvSpPr>
            <a:spLocks noGrp="1"/>
          </p:cNvSpPr>
          <p:nvPr>
            <p:ph type="body" sz="quarter" idx="13"/>
          </p:nvPr>
        </p:nvSpPr>
        <p:spPr/>
        <p:txBody>
          <a:bodyPr/>
          <a:lstStyle/>
          <a:p>
            <a:r>
              <a:rPr lang="en-GB" dirty="0"/>
              <a:t>Explaining measurement for QI</a:t>
            </a:r>
            <a:endParaRPr lang="en-US" dirty="0"/>
          </a:p>
        </p:txBody>
      </p:sp>
      <p:sp>
        <p:nvSpPr>
          <p:cNvPr id="8" name="TextBox 7">
            <a:extLst>
              <a:ext uri="{FF2B5EF4-FFF2-40B4-BE49-F238E27FC236}">
                <a16:creationId xmlns:a16="http://schemas.microsoft.com/office/drawing/2014/main" id="{EA3098AF-BB47-E0C7-16DB-AD9782159B07}"/>
              </a:ext>
            </a:extLst>
          </p:cNvPr>
          <p:cNvSpPr txBox="1"/>
          <p:nvPr/>
        </p:nvSpPr>
        <p:spPr>
          <a:xfrm>
            <a:off x="4302669" y="6293936"/>
            <a:ext cx="7425195" cy="494908"/>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Adapted from: Solberg, L.I., Mosser, G. and McDonald, S. (1997)</a:t>
            </a:r>
            <a:r>
              <a:rPr lang="en-GB" sz="1000" kern="0" dirty="0">
                <a:solidFill>
                  <a:srgbClr val="000000"/>
                </a:solidFill>
                <a:latin typeface="DM Sans" pitchFamily="2" charset="77"/>
                <a:cs typeface="Arial"/>
                <a:sym typeface="Arial"/>
              </a:rPr>
              <a:t>. </a:t>
            </a:r>
            <a:endParaRPr lang="en-GB" sz="1000" dirty="0">
              <a:solidFill>
                <a:schemeClr val="accent5"/>
              </a:solidFill>
              <a:latin typeface="DM Sans" pitchFamily="2" charset="77"/>
            </a:endParaRPr>
          </a:p>
        </p:txBody>
      </p:sp>
      <p:graphicFrame>
        <p:nvGraphicFramePr>
          <p:cNvPr id="9" name="Table 9">
            <a:extLst>
              <a:ext uri="{FF2B5EF4-FFF2-40B4-BE49-F238E27FC236}">
                <a16:creationId xmlns:a16="http://schemas.microsoft.com/office/drawing/2014/main" id="{48FB548C-0EF1-3A62-585F-CAE80AA7C1AB}"/>
              </a:ext>
            </a:extLst>
          </p:cNvPr>
          <p:cNvGraphicFramePr>
            <a:graphicFrameLocks noGrp="1"/>
          </p:cNvGraphicFramePr>
          <p:nvPr>
            <p:extLst>
              <p:ext uri="{D42A27DB-BD31-4B8C-83A1-F6EECF244321}">
                <p14:modId xmlns:p14="http://schemas.microsoft.com/office/powerpoint/2010/main" val="997049727"/>
              </p:ext>
            </p:extLst>
          </p:nvPr>
        </p:nvGraphicFramePr>
        <p:xfrm>
          <a:off x="1064927" y="1377950"/>
          <a:ext cx="10655585" cy="4900788"/>
        </p:xfrm>
        <a:graphic>
          <a:graphicData uri="http://schemas.openxmlformats.org/drawingml/2006/table">
            <a:tbl>
              <a:tblPr firstRow="1" bandRow="1">
                <a:tableStyleId>{5C22544A-7EE6-4342-B048-85BDC9FD1C3A}</a:tableStyleId>
              </a:tblPr>
              <a:tblGrid>
                <a:gridCol w="1680785">
                  <a:extLst>
                    <a:ext uri="{9D8B030D-6E8A-4147-A177-3AD203B41FA5}">
                      <a16:colId xmlns:a16="http://schemas.microsoft.com/office/drawing/2014/main" val="3243152662"/>
                    </a:ext>
                  </a:extLst>
                </a:gridCol>
                <a:gridCol w="2805194">
                  <a:extLst>
                    <a:ext uri="{9D8B030D-6E8A-4147-A177-3AD203B41FA5}">
                      <a16:colId xmlns:a16="http://schemas.microsoft.com/office/drawing/2014/main" val="2991245166"/>
                    </a:ext>
                  </a:extLst>
                </a:gridCol>
                <a:gridCol w="3178006">
                  <a:extLst>
                    <a:ext uri="{9D8B030D-6E8A-4147-A177-3AD203B41FA5}">
                      <a16:colId xmlns:a16="http://schemas.microsoft.com/office/drawing/2014/main" val="1321294883"/>
                    </a:ext>
                  </a:extLst>
                </a:gridCol>
                <a:gridCol w="2991600">
                  <a:extLst>
                    <a:ext uri="{9D8B030D-6E8A-4147-A177-3AD203B41FA5}">
                      <a16:colId xmlns:a16="http://schemas.microsoft.com/office/drawing/2014/main" val="1705067912"/>
                    </a:ext>
                  </a:extLst>
                </a:gridCol>
              </a:tblGrid>
              <a:tr h="3521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tx2"/>
                          </a:solidFill>
                          <a:latin typeface="DM Sans" pitchFamily="2" charset="77"/>
                        </a:rPr>
                        <a:t>Characteristic</a:t>
                      </a:r>
                      <a:endParaRPr lang="en-US" sz="1200" b="0" dirty="0">
                        <a:solidFill>
                          <a:schemeClr val="tx2"/>
                        </a:solidFill>
                        <a:latin typeface="DM Sans" pitchFamily="2" charset="77"/>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200" b="1" dirty="0">
                          <a:solidFill>
                            <a:schemeClr val="accent1"/>
                          </a:solidFill>
                          <a:latin typeface="DM Sans" pitchFamily="2" charset="77"/>
                        </a:rPr>
                        <a:t>Judgement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200" b="1" dirty="0">
                          <a:solidFill>
                            <a:schemeClr val="accent2"/>
                          </a:solidFill>
                          <a:latin typeface="DM Sans" pitchFamily="2" charset="77"/>
                        </a:rPr>
                        <a:t>Research</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en-US" sz="1200" b="1" dirty="0">
                          <a:solidFill>
                            <a:schemeClr val="accent4"/>
                          </a:solidFill>
                          <a:latin typeface="DM Sans" pitchFamily="2" charset="77"/>
                        </a:rPr>
                        <a:t>Improvement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97506605"/>
                  </a:ext>
                </a:extLst>
              </a:tr>
              <a:tr h="694916">
                <a:tc>
                  <a:txBody>
                    <a:bodyPr/>
                    <a:lstStyle/>
                    <a:p>
                      <a:r>
                        <a:rPr lang="en-US" sz="1200" b="1" dirty="0">
                          <a:solidFill>
                            <a:schemeClr val="tx2"/>
                          </a:solidFill>
                          <a:latin typeface="DM Sans" pitchFamily="2" charset="77"/>
                        </a:rPr>
                        <a:t>Aim</a:t>
                      </a:r>
                    </a:p>
                  </a:txBody>
                  <a:tcPr marT="108000" marB="0">
                    <a:lnL w="12700" cmpd="sng">
                      <a:noFill/>
                    </a:lnL>
                    <a:lnR w="12700" cmpd="sng">
                      <a:noFill/>
                    </a:lnR>
                    <a:lnT w="38100" cmpd="sng">
                      <a:noFill/>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accent5"/>
                          </a:solidFill>
                          <a:latin typeface="DM Sans" pitchFamily="2" charset="77"/>
                        </a:rPr>
                        <a:t>Achievement of target</a:t>
                      </a:r>
                    </a:p>
                  </a:txBody>
                  <a:tcPr marT="108000" marB="108000">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0" dirty="0">
                          <a:solidFill>
                            <a:schemeClr val="accent5"/>
                          </a:solidFill>
                          <a:latin typeface="DM Sans" pitchFamily="2" charset="77"/>
                        </a:rPr>
                        <a:t>New knowledge</a:t>
                      </a:r>
                    </a:p>
                  </a:txBody>
                  <a:tcPr marT="108000" marB="108000">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tc>
                  <a:txBody>
                    <a:bodyPr/>
                    <a:lstStyle/>
                    <a:p>
                      <a:r>
                        <a:rPr lang="en-US" sz="1600" b="0" dirty="0">
                          <a:solidFill>
                            <a:schemeClr val="accent5"/>
                          </a:solidFill>
                          <a:latin typeface="DM Sans" pitchFamily="2" charset="77"/>
                        </a:rPr>
                        <a:t>Improvement of service</a:t>
                      </a:r>
                    </a:p>
                    <a:p>
                      <a:endParaRPr lang="en-US" b="0" dirty="0">
                        <a:solidFill>
                          <a:schemeClr val="accent5"/>
                        </a:solidFill>
                        <a:latin typeface="DM Sans" pitchFamily="2" charset="77"/>
                      </a:endParaRPr>
                    </a:p>
                  </a:txBody>
                  <a:tcPr marT="108000" marB="108000">
                    <a:lnL w="12700" cmpd="sng">
                      <a:noFill/>
                    </a:lnL>
                    <a:lnR w="12700" cmpd="sng">
                      <a:noFill/>
                    </a:lnR>
                    <a:lnT w="38100" cmpd="sng">
                      <a:noFill/>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extLst>
                  <a:ext uri="{0D108BD9-81ED-4DB2-BD59-A6C34878D82A}">
                    <a16:rowId xmlns:a16="http://schemas.microsoft.com/office/drawing/2014/main" val="2366489072"/>
                  </a:ext>
                </a:extLst>
              </a:tr>
              <a:tr h="694916">
                <a:tc>
                  <a:txBody>
                    <a:bodyPr/>
                    <a:lstStyle/>
                    <a:p>
                      <a:r>
                        <a:rPr lang="en-US" sz="1200" b="1" dirty="0">
                          <a:solidFill>
                            <a:schemeClr val="tx2"/>
                          </a:solidFill>
                          <a:latin typeface="DM Sans" pitchFamily="2" charset="77"/>
                        </a:rPr>
                        <a:t>Testing strategy</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accent5"/>
                          </a:solidFill>
                          <a:latin typeface="DM Sans" pitchFamily="2" charset="77"/>
                        </a:rPr>
                        <a:t>No tests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0" dirty="0">
                          <a:solidFill>
                            <a:schemeClr val="accent5"/>
                          </a:solidFill>
                          <a:latin typeface="DM Sans" pitchFamily="2" charset="77"/>
                        </a:rPr>
                        <a:t>One large, blind test</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tc>
                  <a:txBody>
                    <a:bodyPr/>
                    <a:lstStyle/>
                    <a:p>
                      <a:r>
                        <a:rPr lang="en-US" sz="1600" b="0" dirty="0">
                          <a:solidFill>
                            <a:schemeClr val="accent5"/>
                          </a:solidFill>
                          <a:latin typeface="DM Sans" pitchFamily="2" charset="77"/>
                        </a:rPr>
                        <a:t>Sequential, observable test</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extLst>
                  <a:ext uri="{0D108BD9-81ED-4DB2-BD59-A6C34878D82A}">
                    <a16:rowId xmlns:a16="http://schemas.microsoft.com/office/drawing/2014/main" val="3030439593"/>
                  </a:ext>
                </a:extLst>
              </a:tr>
              <a:tr h="694916">
                <a:tc>
                  <a:txBody>
                    <a:bodyPr/>
                    <a:lstStyle/>
                    <a:p>
                      <a:r>
                        <a:rPr lang="en-US" sz="1200" b="1">
                          <a:solidFill>
                            <a:schemeClr val="tx2"/>
                          </a:solidFill>
                          <a:latin typeface="DM Sans" pitchFamily="2" charset="77"/>
                        </a:rPr>
                        <a:t>Sample size</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accent5"/>
                          </a:solidFill>
                          <a:latin typeface="DM Sans" pitchFamily="2" charset="77"/>
                        </a:rPr>
                        <a:t>Obtain 100% of available relevant data</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0" dirty="0">
                          <a:solidFill>
                            <a:schemeClr val="accent5"/>
                          </a:solidFill>
                          <a:latin typeface="DM Sans" pitchFamily="2" charset="77"/>
                        </a:rPr>
                        <a:t>‘Just in case’ data</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tc>
                  <a:txBody>
                    <a:bodyPr/>
                    <a:lstStyle/>
                    <a:p>
                      <a:r>
                        <a:rPr lang="en-US" sz="1600" b="0" dirty="0">
                          <a:solidFill>
                            <a:schemeClr val="accent5"/>
                          </a:solidFill>
                          <a:latin typeface="DM Sans" pitchFamily="2" charset="77"/>
                        </a:rPr>
                        <a:t>‘Just enough’ data</a:t>
                      </a:r>
                    </a:p>
                    <a:p>
                      <a:r>
                        <a:rPr lang="en-US" sz="1600" b="0" dirty="0">
                          <a:solidFill>
                            <a:schemeClr val="accent5"/>
                          </a:solidFill>
                          <a:latin typeface="DM Sans" pitchFamily="2" charset="77"/>
                        </a:rPr>
                        <a:t>Small, sequential steps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extLst>
                  <a:ext uri="{0D108BD9-81ED-4DB2-BD59-A6C34878D82A}">
                    <a16:rowId xmlns:a16="http://schemas.microsoft.com/office/drawing/2014/main" val="2397056976"/>
                  </a:ext>
                </a:extLst>
              </a:tr>
              <a:tr h="694916">
                <a:tc>
                  <a:txBody>
                    <a:bodyPr/>
                    <a:lstStyle/>
                    <a:p>
                      <a:r>
                        <a:rPr lang="en-US" sz="1200" b="1" dirty="0">
                          <a:solidFill>
                            <a:schemeClr val="tx2"/>
                          </a:solidFill>
                          <a:latin typeface="DM Sans" pitchFamily="2" charset="77"/>
                        </a:rPr>
                        <a:t>Hypothesis</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accent5"/>
                          </a:solidFill>
                          <a:latin typeface="DM Sans" pitchFamily="2" charset="77"/>
                        </a:rPr>
                        <a:t>No hypothesis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0" dirty="0">
                          <a:solidFill>
                            <a:schemeClr val="accent5"/>
                          </a:solidFill>
                          <a:latin typeface="DM Sans" pitchFamily="2" charset="77"/>
                        </a:rPr>
                        <a:t>Fixed hypothesis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tc>
                  <a:txBody>
                    <a:bodyPr/>
                    <a:lstStyle/>
                    <a:p>
                      <a:r>
                        <a:rPr lang="en-US" sz="1600" b="0" dirty="0">
                          <a:solidFill>
                            <a:schemeClr val="accent5"/>
                          </a:solidFill>
                          <a:latin typeface="DM Sans" pitchFamily="2" charset="77"/>
                        </a:rPr>
                        <a:t>Hypothesis is flexible; changes as learning takes place</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extLst>
                  <a:ext uri="{0D108BD9-81ED-4DB2-BD59-A6C34878D82A}">
                    <a16:rowId xmlns:a16="http://schemas.microsoft.com/office/drawing/2014/main" val="178976538"/>
                  </a:ext>
                </a:extLst>
              </a:tr>
              <a:tr h="694916">
                <a:tc>
                  <a:txBody>
                    <a:bodyPr/>
                    <a:lstStyle/>
                    <a:p>
                      <a:r>
                        <a:rPr lang="en-US" sz="1200" b="1" dirty="0">
                          <a:solidFill>
                            <a:schemeClr val="tx2"/>
                          </a:solidFill>
                          <a:latin typeface="DM Sans" pitchFamily="2" charset="77"/>
                        </a:rPr>
                        <a:t>Variation</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ap="flat" cmpd="sng" algn="ctr">
                      <a:solidFill>
                        <a:schemeClr val="accent6">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r>
                        <a:rPr lang="en-US" sz="1600" b="0" dirty="0">
                          <a:solidFill>
                            <a:schemeClr val="accent5"/>
                          </a:solidFill>
                          <a:latin typeface="DM Sans" pitchFamily="2" charset="77"/>
                        </a:rPr>
                        <a:t>Adjust measures to reduce variation</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r>
                        <a:rPr lang="en-US" sz="1600" b="0" dirty="0">
                          <a:solidFill>
                            <a:schemeClr val="accent5"/>
                          </a:solidFill>
                          <a:latin typeface="DM Sans" pitchFamily="2" charset="77"/>
                        </a:rPr>
                        <a:t>Design to eliminate unwanted variation</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alpha val="70000"/>
                      </a:schemeClr>
                    </a:solidFill>
                  </a:tcPr>
                </a:tc>
                <a:tc>
                  <a:txBody>
                    <a:bodyPr/>
                    <a:lstStyle/>
                    <a:p>
                      <a:r>
                        <a:rPr lang="en-US" sz="1600" b="0" dirty="0">
                          <a:solidFill>
                            <a:schemeClr val="accent5"/>
                          </a:solidFill>
                          <a:latin typeface="DM Sans" pitchFamily="2" charset="77"/>
                        </a:rPr>
                        <a:t>Accept consistent variation</a:t>
                      </a:r>
                    </a:p>
                    <a:p>
                      <a:endParaRPr lang="en-US" b="0" dirty="0">
                        <a:solidFill>
                          <a:schemeClr val="accent5"/>
                        </a:solidFill>
                        <a:latin typeface="DM Sans" pitchFamily="2" charset="77"/>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3">
                        <a:lumMod val="20000"/>
                        <a:lumOff val="80000"/>
                        <a:alpha val="70000"/>
                      </a:schemeClr>
                    </a:solidFill>
                  </a:tcPr>
                </a:tc>
                <a:extLst>
                  <a:ext uri="{0D108BD9-81ED-4DB2-BD59-A6C34878D82A}">
                    <a16:rowId xmlns:a16="http://schemas.microsoft.com/office/drawing/2014/main" val="2044354937"/>
                  </a:ext>
                </a:extLst>
              </a:tr>
              <a:tr h="548776">
                <a:tc>
                  <a:txBody>
                    <a:bodyPr/>
                    <a:lstStyle/>
                    <a:p>
                      <a:r>
                        <a:rPr lang="en-US" sz="1200" b="1" dirty="0">
                          <a:solidFill>
                            <a:schemeClr val="tx2"/>
                          </a:solidFill>
                          <a:latin typeface="DM Sans" pitchFamily="2" charset="77"/>
                        </a:rPr>
                        <a:t>Determining if change is an improvement</a:t>
                      </a:r>
                    </a:p>
                  </a:txBody>
                  <a:tcPr marT="108000" marB="0">
                    <a:lnL w="12700" cmpd="sng">
                      <a:noFill/>
                    </a:lnL>
                    <a:lnR w="12700" cmpd="sng">
                      <a:noFill/>
                    </a:lnR>
                    <a:lnT w="12700" cap="flat" cmpd="sng" algn="ctr">
                      <a:solidFill>
                        <a:schemeClr val="accent6">
                          <a:lumMod val="20000"/>
                          <a:lumOff val="80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r>
                        <a:rPr lang="en-US" sz="1600" b="0" dirty="0">
                          <a:solidFill>
                            <a:schemeClr val="accent5"/>
                          </a:solidFill>
                          <a:latin typeface="DM Sans" pitchFamily="2" charset="77"/>
                        </a:rPr>
                        <a:t>No change focus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2"/>
                    </a:solidFill>
                  </a:tcPr>
                </a:tc>
                <a:tc>
                  <a:txBody>
                    <a:bodyPr/>
                    <a:lstStyle/>
                    <a:p>
                      <a:r>
                        <a:rPr lang="en-US" sz="1600" b="0" dirty="0">
                          <a:solidFill>
                            <a:schemeClr val="accent5"/>
                          </a:solidFill>
                          <a:latin typeface="DM Sans" pitchFamily="2" charset="77"/>
                        </a:rPr>
                        <a:t>Statistical tests (t-test, F-test, </a:t>
                      </a:r>
                      <a:br>
                        <a:rPr lang="en-US" sz="1600" b="0" dirty="0">
                          <a:solidFill>
                            <a:schemeClr val="accent5"/>
                          </a:solidFill>
                          <a:latin typeface="DM Sans" pitchFamily="2" charset="77"/>
                        </a:rPr>
                      </a:br>
                      <a:r>
                        <a:rPr lang="en-US" sz="1600" b="0" dirty="0">
                          <a:solidFill>
                            <a:schemeClr val="accent5"/>
                          </a:solidFill>
                          <a:latin typeface="DM Sans" pitchFamily="2" charset="77"/>
                        </a:rPr>
                        <a:t>chi-square, p-values)</a:t>
                      </a: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2">
                        <a:lumMod val="20000"/>
                        <a:lumOff val="80000"/>
                        <a:alpha val="70000"/>
                      </a:schemeClr>
                    </a:solidFill>
                  </a:tcPr>
                </a:tc>
                <a:tc>
                  <a:txBody>
                    <a:bodyPr/>
                    <a:lstStyle/>
                    <a:p>
                      <a:r>
                        <a:rPr lang="en-US" sz="1600" b="0" dirty="0">
                          <a:solidFill>
                            <a:schemeClr val="accent5"/>
                          </a:solidFill>
                          <a:latin typeface="DM Sans" pitchFamily="2" charset="77"/>
                        </a:rPr>
                        <a:t>Run chart or SPC charts</a:t>
                      </a:r>
                    </a:p>
                    <a:p>
                      <a:endParaRPr lang="en-US" b="0" dirty="0">
                        <a:solidFill>
                          <a:schemeClr val="accent5"/>
                        </a:solidFill>
                        <a:latin typeface="DM Sans" pitchFamily="2" charset="77"/>
                      </a:endParaRPr>
                    </a:p>
                  </a:txBody>
                  <a:tcPr marT="108000" marB="108000">
                    <a:lnL w="12700" cmpd="sng">
                      <a:noFill/>
                    </a:lnL>
                    <a:lnR w="12700" cmpd="sng">
                      <a:noFill/>
                    </a:lnR>
                    <a:lnT w="38100" cap="flat" cmpd="sng" algn="ctr">
                      <a:solidFill>
                        <a:schemeClr val="bg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accent3">
                        <a:lumMod val="20000"/>
                        <a:lumOff val="80000"/>
                        <a:alpha val="70000"/>
                      </a:schemeClr>
                    </a:solidFill>
                  </a:tcPr>
                </a:tc>
                <a:extLst>
                  <a:ext uri="{0D108BD9-81ED-4DB2-BD59-A6C34878D82A}">
                    <a16:rowId xmlns:a16="http://schemas.microsoft.com/office/drawing/2014/main" val="573999103"/>
                  </a:ext>
                </a:extLst>
              </a:tr>
            </a:tbl>
          </a:graphicData>
        </a:graphic>
      </p:graphicFrame>
    </p:spTree>
    <p:extLst>
      <p:ext uri="{BB962C8B-B14F-4D97-AF65-F5344CB8AC3E}">
        <p14:creationId xmlns:p14="http://schemas.microsoft.com/office/powerpoint/2010/main" val="6423481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5C04DBA8-436F-9557-A057-8EB7FBE964AA}"/>
              </a:ext>
            </a:extLst>
          </p:cNvPr>
          <p:cNvPicPr>
            <a:picLocks noChangeAspect="1"/>
          </p:cNvPicPr>
          <p:nvPr/>
        </p:nvPicPr>
        <p:blipFill>
          <a:blip r:embed="rId3"/>
          <a:stretch>
            <a:fillRect/>
          </a:stretch>
        </p:blipFill>
        <p:spPr>
          <a:xfrm rot="174049">
            <a:off x="2772456" y="3904287"/>
            <a:ext cx="4337732" cy="573449"/>
          </a:xfrm>
          <a:prstGeom prst="rect">
            <a:avLst/>
          </a:prstGeom>
        </p:spPr>
      </p:pic>
      <p:sp>
        <p:nvSpPr>
          <p:cNvPr id="2" name="Title 1">
            <a:extLst>
              <a:ext uri="{FF2B5EF4-FFF2-40B4-BE49-F238E27FC236}">
                <a16:creationId xmlns:a16="http://schemas.microsoft.com/office/drawing/2014/main" id="{BF4D31C8-4563-8A6F-99A8-5B8E504DC78E}"/>
              </a:ext>
            </a:extLst>
          </p:cNvPr>
          <p:cNvSpPr>
            <a:spLocks noGrp="1"/>
          </p:cNvSpPr>
          <p:nvPr>
            <p:ph type="title"/>
          </p:nvPr>
        </p:nvSpPr>
        <p:spPr/>
        <p:txBody>
          <a:bodyPr/>
          <a:lstStyle/>
          <a:p>
            <a:r>
              <a:rPr lang="en-GB" dirty="0"/>
              <a:t>Coaching measurement</a:t>
            </a:r>
            <a:endParaRPr lang="en-US" dirty="0"/>
          </a:p>
        </p:txBody>
      </p:sp>
      <p:sp>
        <p:nvSpPr>
          <p:cNvPr id="8" name="Content Placeholder 7">
            <a:extLst>
              <a:ext uri="{FF2B5EF4-FFF2-40B4-BE49-F238E27FC236}">
                <a16:creationId xmlns:a16="http://schemas.microsoft.com/office/drawing/2014/main" id="{2F981FD3-C096-A58F-B6F7-A36B04FC3A56}"/>
              </a:ext>
            </a:extLst>
          </p:cNvPr>
          <p:cNvSpPr>
            <a:spLocks noGrp="1"/>
          </p:cNvSpPr>
          <p:nvPr>
            <p:ph idx="1"/>
          </p:nvPr>
        </p:nvSpPr>
        <p:spPr/>
        <p:txBody>
          <a:bodyPr/>
          <a:lstStyle/>
          <a:p>
            <a:r>
              <a:rPr lang="en-US" sz="9600">
                <a:latin typeface="Petrona" pitchFamily="2" charset="77"/>
              </a:rPr>
              <a:t>The purpose is </a:t>
            </a:r>
            <a:br>
              <a:rPr lang="en-US" sz="9600">
                <a:latin typeface="Petrona" pitchFamily="2" charset="77"/>
              </a:rPr>
            </a:br>
            <a:r>
              <a:rPr lang="en-US" sz="9600">
                <a:latin typeface="Petrona" pitchFamily="2" charset="77"/>
              </a:rPr>
              <a:t>for </a:t>
            </a:r>
            <a:r>
              <a:rPr lang="en-US" sz="9600" i="1">
                <a:latin typeface="Petrona" pitchFamily="2" charset="77"/>
              </a:rPr>
              <a:t>learning</a:t>
            </a:r>
            <a:r>
              <a:rPr lang="en-US" sz="9600">
                <a:latin typeface="Petrona" pitchFamily="2" charset="77"/>
              </a:rPr>
              <a:t>, </a:t>
            </a:r>
            <a:br>
              <a:rPr lang="en-US" sz="9600">
                <a:latin typeface="Petrona" pitchFamily="2" charset="77"/>
              </a:rPr>
            </a:br>
            <a:r>
              <a:rPr lang="en-US" sz="9600">
                <a:latin typeface="Petrona" pitchFamily="2" charset="77"/>
              </a:rPr>
              <a:t>not </a:t>
            </a:r>
            <a:r>
              <a:rPr lang="en-US" sz="9600" i="1">
                <a:latin typeface="Petrona" pitchFamily="2" charset="77"/>
              </a:rPr>
              <a:t>judgement.</a:t>
            </a:r>
          </a:p>
          <a:p>
            <a:pPr lvl="1"/>
            <a:r>
              <a:rPr lang="en-US"/>
              <a:t>All measures have limitations, but they </a:t>
            </a:r>
            <a:br>
              <a:rPr lang="en-US"/>
            </a:br>
            <a:r>
              <a:rPr lang="en-US"/>
              <a:t>do not negate the value for learning.</a:t>
            </a:r>
          </a:p>
        </p:txBody>
      </p:sp>
      <p:sp>
        <p:nvSpPr>
          <p:cNvPr id="4" name="Footer Placeholder 3">
            <a:extLst>
              <a:ext uri="{FF2B5EF4-FFF2-40B4-BE49-F238E27FC236}">
                <a16:creationId xmlns:a16="http://schemas.microsoft.com/office/drawing/2014/main" id="{3672B06D-0850-9927-0921-75BE9731CB30}"/>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BF8A2187-1383-DBA1-99BA-80FCF42F4811}"/>
              </a:ext>
            </a:extLst>
          </p:cNvPr>
          <p:cNvSpPr>
            <a:spLocks noGrp="1"/>
          </p:cNvSpPr>
          <p:nvPr>
            <p:ph type="sldNum" sz="quarter" idx="12"/>
          </p:nvPr>
        </p:nvSpPr>
        <p:spPr/>
        <p:txBody>
          <a:bodyPr/>
          <a:lstStyle/>
          <a:p>
            <a:fld id="{16C5AC08-0ACD-404A-9C9F-AB39E786C34A}" type="slidenum">
              <a:rPr lang="en-GB"/>
              <a:t>23</a:t>
            </a:fld>
            <a:endParaRPr lang="en-GB"/>
          </a:p>
        </p:txBody>
      </p:sp>
      <p:sp>
        <p:nvSpPr>
          <p:cNvPr id="6" name="Text Placeholder 5">
            <a:extLst>
              <a:ext uri="{FF2B5EF4-FFF2-40B4-BE49-F238E27FC236}">
                <a16:creationId xmlns:a16="http://schemas.microsoft.com/office/drawing/2014/main" id="{99F6AB84-8004-F0AD-7753-D698955CFF04}"/>
              </a:ext>
            </a:extLst>
          </p:cNvPr>
          <p:cNvSpPr>
            <a:spLocks noGrp="1"/>
          </p:cNvSpPr>
          <p:nvPr>
            <p:ph type="body" sz="quarter" idx="13"/>
          </p:nvPr>
        </p:nvSpPr>
        <p:spPr/>
        <p:txBody>
          <a:bodyPr/>
          <a:lstStyle/>
          <a:p>
            <a:r>
              <a:rPr lang="en-GB" dirty="0"/>
              <a:t>Coaching measurement</a:t>
            </a:r>
            <a:endParaRPr lang="en-US" dirty="0"/>
          </a:p>
        </p:txBody>
      </p:sp>
    </p:spTree>
    <p:extLst>
      <p:ext uri="{BB962C8B-B14F-4D97-AF65-F5344CB8AC3E}">
        <p14:creationId xmlns:p14="http://schemas.microsoft.com/office/powerpoint/2010/main" val="1901362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wipe(up)">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1000"/>
                                  </p:stCondLst>
                                  <p:childTnLst>
                                    <p:set>
                                      <p:cBhvr>
                                        <p:cTn id="14" dur="1" fill="hold">
                                          <p:stCondLst>
                                            <p:cond delay="0"/>
                                          </p:stCondLst>
                                        </p:cTn>
                                        <p:tgtEl>
                                          <p:spTgt spid="8">
                                            <p:txEl>
                                              <p:pRg st="1" end="1"/>
                                            </p:txEl>
                                          </p:spTgt>
                                        </p:tgtEl>
                                        <p:attrNameLst>
                                          <p:attrName>style.visibility</p:attrName>
                                        </p:attrNameLst>
                                      </p:cBhvr>
                                      <p:to>
                                        <p:strVal val="visible"/>
                                      </p:to>
                                    </p:set>
                                    <p:animEffect transition="in" filter="fade">
                                      <p:cBhvr>
                                        <p:cTn id="15"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B1F63-6533-2674-DAFB-49BDCD699485}"/>
              </a:ext>
            </a:extLst>
          </p:cNvPr>
          <p:cNvSpPr>
            <a:spLocks noGrp="1"/>
          </p:cNvSpPr>
          <p:nvPr>
            <p:ph type="title"/>
          </p:nvPr>
        </p:nvSpPr>
        <p:spPr/>
        <p:txBody>
          <a:bodyPr/>
          <a:lstStyle/>
          <a:p>
            <a:r>
              <a:rPr lang="en-US" dirty="0"/>
              <a:t>Coaching measurement</a:t>
            </a:r>
          </a:p>
        </p:txBody>
      </p:sp>
      <p:sp>
        <p:nvSpPr>
          <p:cNvPr id="3" name="Content Placeholder 2">
            <a:extLst>
              <a:ext uri="{FF2B5EF4-FFF2-40B4-BE49-F238E27FC236}">
                <a16:creationId xmlns:a16="http://schemas.microsoft.com/office/drawing/2014/main" id="{3E8B9457-636B-4537-E4F0-1FC7B107CBF2}"/>
              </a:ext>
            </a:extLst>
          </p:cNvPr>
          <p:cNvSpPr>
            <a:spLocks noGrp="1"/>
          </p:cNvSpPr>
          <p:nvPr>
            <p:ph idx="1"/>
          </p:nvPr>
        </p:nvSpPr>
        <p:spPr>
          <a:xfrm>
            <a:off x="1077914" y="4076700"/>
            <a:ext cx="3332161" cy="2463844"/>
          </a:xfrm>
        </p:spPr>
        <p:txBody>
          <a:bodyPr/>
          <a:lstStyle/>
          <a:p>
            <a:pPr lvl="1"/>
            <a:r>
              <a:rPr lang="en-US" dirty="0"/>
              <a:t>The measurement should be </a:t>
            </a:r>
            <a:r>
              <a:rPr lang="en-US" b="1" dirty="0">
                <a:solidFill>
                  <a:schemeClr val="accent2"/>
                </a:solidFill>
              </a:rPr>
              <a:t>linked to your aim</a:t>
            </a:r>
          </a:p>
          <a:p>
            <a:pPr lvl="1"/>
            <a:endParaRPr lang="en-US" dirty="0"/>
          </a:p>
          <a:p>
            <a:pPr lvl="1"/>
            <a:endParaRPr lang="en-US" dirty="0"/>
          </a:p>
        </p:txBody>
      </p:sp>
      <p:sp>
        <p:nvSpPr>
          <p:cNvPr id="4" name="Footer Placeholder 3">
            <a:extLst>
              <a:ext uri="{FF2B5EF4-FFF2-40B4-BE49-F238E27FC236}">
                <a16:creationId xmlns:a16="http://schemas.microsoft.com/office/drawing/2014/main" id="{45558B2C-004B-5E76-66C5-6C030EEC44FB}"/>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8157A1CE-5CEB-1A63-40F2-9BD4AAE6366B}"/>
              </a:ext>
            </a:extLst>
          </p:cNvPr>
          <p:cNvSpPr>
            <a:spLocks noGrp="1"/>
          </p:cNvSpPr>
          <p:nvPr>
            <p:ph type="sldNum" sz="quarter" idx="12"/>
          </p:nvPr>
        </p:nvSpPr>
        <p:spPr/>
        <p:txBody>
          <a:bodyPr/>
          <a:lstStyle/>
          <a:p>
            <a:fld id="{16C5AC08-0ACD-404A-9C9F-AB39E786C34A}" type="slidenum">
              <a:rPr lang="en-GB"/>
              <a:t>24</a:t>
            </a:fld>
            <a:endParaRPr lang="en-GB"/>
          </a:p>
        </p:txBody>
      </p:sp>
      <p:sp>
        <p:nvSpPr>
          <p:cNvPr id="6" name="Text Placeholder 5">
            <a:extLst>
              <a:ext uri="{FF2B5EF4-FFF2-40B4-BE49-F238E27FC236}">
                <a16:creationId xmlns:a16="http://schemas.microsoft.com/office/drawing/2014/main" id="{042C1F60-F5A0-BF90-3141-4E3EE83F9399}"/>
              </a:ext>
            </a:extLst>
          </p:cNvPr>
          <p:cNvSpPr>
            <a:spLocks noGrp="1"/>
          </p:cNvSpPr>
          <p:nvPr>
            <p:ph type="body" sz="quarter" idx="13"/>
          </p:nvPr>
        </p:nvSpPr>
        <p:spPr/>
        <p:txBody>
          <a:bodyPr/>
          <a:lstStyle/>
          <a:p>
            <a:r>
              <a:rPr lang="en-US" dirty="0"/>
              <a:t>Coaching measurement</a:t>
            </a:r>
          </a:p>
        </p:txBody>
      </p:sp>
      <p:sp>
        <p:nvSpPr>
          <p:cNvPr id="7" name="Content Placeholder 6">
            <a:extLst>
              <a:ext uri="{FF2B5EF4-FFF2-40B4-BE49-F238E27FC236}">
                <a16:creationId xmlns:a16="http://schemas.microsoft.com/office/drawing/2014/main" id="{9384D4BB-6189-F340-C280-8222931742D7}"/>
              </a:ext>
            </a:extLst>
          </p:cNvPr>
          <p:cNvSpPr>
            <a:spLocks noGrp="1"/>
          </p:cNvSpPr>
          <p:nvPr>
            <p:ph idx="14"/>
          </p:nvPr>
        </p:nvSpPr>
        <p:spPr>
          <a:xfrm>
            <a:off x="8620125" y="4076700"/>
            <a:ext cx="3100388" cy="2463843"/>
          </a:xfrm>
        </p:spPr>
        <p:txBody>
          <a:bodyPr/>
          <a:lstStyle/>
          <a:p>
            <a:pPr lvl="1"/>
            <a:r>
              <a:rPr lang="en-US" dirty="0"/>
              <a:t>Measurement should be </a:t>
            </a:r>
            <a:r>
              <a:rPr lang="en-US" b="1" dirty="0">
                <a:solidFill>
                  <a:schemeClr val="accent2"/>
                </a:solidFill>
              </a:rPr>
              <a:t>integrated into a team’s routine </a:t>
            </a:r>
            <a:br>
              <a:rPr lang="en-US" b="1" dirty="0">
                <a:solidFill>
                  <a:schemeClr val="accent2"/>
                </a:solidFill>
              </a:rPr>
            </a:br>
            <a:r>
              <a:rPr lang="en-US" dirty="0"/>
              <a:t>and data should be plotted over time on graphs</a:t>
            </a:r>
          </a:p>
          <a:p>
            <a:pPr lvl="1"/>
            <a:endParaRPr lang="en-US" dirty="0"/>
          </a:p>
          <a:p>
            <a:pPr lvl="1"/>
            <a:endParaRPr lang="en-US" dirty="0"/>
          </a:p>
        </p:txBody>
      </p:sp>
      <p:sp>
        <p:nvSpPr>
          <p:cNvPr id="8" name="Content Placeholder 7">
            <a:extLst>
              <a:ext uri="{FF2B5EF4-FFF2-40B4-BE49-F238E27FC236}">
                <a16:creationId xmlns:a16="http://schemas.microsoft.com/office/drawing/2014/main" id="{785D5199-D5DA-9E70-EA77-1C21DFE949C0}"/>
              </a:ext>
            </a:extLst>
          </p:cNvPr>
          <p:cNvSpPr>
            <a:spLocks noGrp="1"/>
          </p:cNvSpPr>
          <p:nvPr>
            <p:ph idx="15"/>
          </p:nvPr>
        </p:nvSpPr>
        <p:spPr>
          <a:xfrm>
            <a:off x="4846639" y="4076700"/>
            <a:ext cx="3332161" cy="2463844"/>
          </a:xfrm>
        </p:spPr>
        <p:txBody>
          <a:bodyPr/>
          <a:lstStyle/>
          <a:p>
            <a:pPr lvl="1"/>
            <a:r>
              <a:rPr lang="en-US" dirty="0"/>
              <a:t>Measures should </a:t>
            </a:r>
            <a:r>
              <a:rPr lang="en-US" b="1" dirty="0">
                <a:solidFill>
                  <a:schemeClr val="accent2"/>
                </a:solidFill>
              </a:rPr>
              <a:t>guide improvement and testing of change</a:t>
            </a:r>
          </a:p>
          <a:p>
            <a:pPr lvl="1"/>
            <a:endParaRPr lang="en-US" dirty="0"/>
          </a:p>
          <a:p>
            <a:pPr lvl="1"/>
            <a:endParaRPr lang="en-US" dirty="0"/>
          </a:p>
        </p:txBody>
      </p:sp>
      <p:pic>
        <p:nvPicPr>
          <p:cNvPr id="9" name="Picture 8">
            <a:extLst>
              <a:ext uri="{FF2B5EF4-FFF2-40B4-BE49-F238E27FC236}">
                <a16:creationId xmlns:a16="http://schemas.microsoft.com/office/drawing/2014/main" id="{B358E42D-5500-B6DB-B1D7-A80F3AE23E39}"/>
              </a:ext>
            </a:extLst>
          </p:cNvPr>
          <p:cNvPicPr>
            <a:picLocks noChangeAspect="1"/>
          </p:cNvPicPr>
          <p:nvPr/>
        </p:nvPicPr>
        <p:blipFill>
          <a:blip r:embed="rId3"/>
          <a:stretch>
            <a:fillRect/>
          </a:stretch>
        </p:blipFill>
        <p:spPr>
          <a:xfrm>
            <a:off x="1060157" y="1520825"/>
            <a:ext cx="1730670" cy="1750794"/>
          </a:xfrm>
          <a:prstGeom prst="rect">
            <a:avLst/>
          </a:prstGeom>
        </p:spPr>
      </p:pic>
      <p:pic>
        <p:nvPicPr>
          <p:cNvPr id="12" name="Picture 11">
            <a:extLst>
              <a:ext uri="{FF2B5EF4-FFF2-40B4-BE49-F238E27FC236}">
                <a16:creationId xmlns:a16="http://schemas.microsoft.com/office/drawing/2014/main" id="{A122F07F-84FE-8044-7D69-431C71B35774}"/>
              </a:ext>
            </a:extLst>
          </p:cNvPr>
          <p:cNvPicPr>
            <a:picLocks noChangeAspect="1"/>
          </p:cNvPicPr>
          <p:nvPr/>
        </p:nvPicPr>
        <p:blipFill>
          <a:blip r:embed="rId4"/>
          <a:stretch>
            <a:fillRect/>
          </a:stretch>
        </p:blipFill>
        <p:spPr>
          <a:xfrm>
            <a:off x="4878388" y="1524000"/>
            <a:ext cx="1678324" cy="1695450"/>
          </a:xfrm>
          <a:prstGeom prst="rect">
            <a:avLst/>
          </a:prstGeom>
        </p:spPr>
      </p:pic>
      <p:pic>
        <p:nvPicPr>
          <p:cNvPr id="14" name="Picture 13">
            <a:extLst>
              <a:ext uri="{FF2B5EF4-FFF2-40B4-BE49-F238E27FC236}">
                <a16:creationId xmlns:a16="http://schemas.microsoft.com/office/drawing/2014/main" id="{0BC58EF4-AC42-77AC-B0CD-23F8433FF37A}"/>
              </a:ext>
            </a:extLst>
          </p:cNvPr>
          <p:cNvPicPr>
            <a:picLocks noChangeAspect="1"/>
          </p:cNvPicPr>
          <p:nvPr/>
        </p:nvPicPr>
        <p:blipFill>
          <a:blip r:embed="rId5"/>
          <a:stretch>
            <a:fillRect/>
          </a:stretch>
        </p:blipFill>
        <p:spPr>
          <a:xfrm>
            <a:off x="8620125" y="1520824"/>
            <a:ext cx="1522906" cy="1698626"/>
          </a:xfrm>
          <a:prstGeom prst="rect">
            <a:avLst/>
          </a:prstGeom>
        </p:spPr>
      </p:pic>
      <p:pic>
        <p:nvPicPr>
          <p:cNvPr id="11" name="Picture 10">
            <a:extLst>
              <a:ext uri="{FF2B5EF4-FFF2-40B4-BE49-F238E27FC236}">
                <a16:creationId xmlns:a16="http://schemas.microsoft.com/office/drawing/2014/main" id="{F07A7165-E41F-1C89-2290-B936C08BD57D}"/>
              </a:ext>
            </a:extLst>
          </p:cNvPr>
          <p:cNvPicPr>
            <a:picLocks noChangeAspect="1"/>
          </p:cNvPicPr>
          <p:nvPr/>
        </p:nvPicPr>
        <p:blipFill>
          <a:blip r:embed="rId6"/>
          <a:stretch>
            <a:fillRect/>
          </a:stretch>
        </p:blipFill>
        <p:spPr>
          <a:xfrm>
            <a:off x="238125" y="800100"/>
            <a:ext cx="451035" cy="522251"/>
          </a:xfrm>
          <a:prstGeom prst="rect">
            <a:avLst/>
          </a:prstGeom>
        </p:spPr>
      </p:pic>
    </p:spTree>
    <p:extLst>
      <p:ext uri="{BB962C8B-B14F-4D97-AF65-F5344CB8AC3E}">
        <p14:creationId xmlns:p14="http://schemas.microsoft.com/office/powerpoint/2010/main" val="28064079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Pink circle">
            <a:extLst>
              <a:ext uri="{FF2B5EF4-FFF2-40B4-BE49-F238E27FC236}">
                <a16:creationId xmlns:a16="http://schemas.microsoft.com/office/drawing/2014/main" id="{E9C74FA6-F32A-AA76-F358-2A66C2ADEA97}"/>
              </a:ext>
            </a:extLst>
          </p:cNvPr>
          <p:cNvSpPr/>
          <p:nvPr/>
        </p:nvSpPr>
        <p:spPr>
          <a:xfrm>
            <a:off x="10373167" y="113062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0" name="Connector 9">
            <a:extLst>
              <a:ext uri="{FF2B5EF4-FFF2-40B4-BE49-F238E27FC236}">
                <a16:creationId xmlns:a16="http://schemas.microsoft.com/office/drawing/2014/main" id="{21F4863D-7F23-44C1-C6FC-2AF6B04DD0D9}"/>
              </a:ext>
            </a:extLst>
          </p:cNvPr>
          <p:cNvSpPr/>
          <p:nvPr/>
        </p:nvSpPr>
        <p:spPr>
          <a:xfrm>
            <a:off x="2570424" y="1598713"/>
            <a:ext cx="391852" cy="391852"/>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9" name="Orange circle">
            <a:extLst>
              <a:ext uri="{FF2B5EF4-FFF2-40B4-BE49-F238E27FC236}">
                <a16:creationId xmlns:a16="http://schemas.microsoft.com/office/drawing/2014/main" id="{AD181605-21BE-86EE-9B4B-9868A043C334}"/>
              </a:ext>
            </a:extLst>
          </p:cNvPr>
          <p:cNvSpPr/>
          <p:nvPr/>
        </p:nvSpPr>
        <p:spPr>
          <a:xfrm>
            <a:off x="6285265" y="4339328"/>
            <a:ext cx="2350116" cy="2350108"/>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8" name="Pink circle">
            <a:extLst>
              <a:ext uri="{FF2B5EF4-FFF2-40B4-BE49-F238E27FC236}">
                <a16:creationId xmlns:a16="http://schemas.microsoft.com/office/drawing/2014/main" id="{3DFA74FA-90BE-FF54-A708-4E69A37CA873}"/>
              </a:ext>
            </a:extLst>
          </p:cNvPr>
          <p:cNvSpPr/>
          <p:nvPr/>
        </p:nvSpPr>
        <p:spPr>
          <a:xfrm>
            <a:off x="10373167" y="1138247"/>
            <a:ext cx="1233478" cy="1233478"/>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8FB08068-7EFE-28BB-16DA-1AD2429F2E22}"/>
              </a:ext>
            </a:extLst>
          </p:cNvPr>
          <p:cNvSpPr>
            <a:spLocks noGrp="1"/>
          </p:cNvSpPr>
          <p:nvPr>
            <p:ph type="title"/>
          </p:nvPr>
        </p:nvSpPr>
        <p:spPr/>
        <p:txBody>
          <a:bodyPr/>
          <a:lstStyle/>
          <a:p>
            <a:r>
              <a:rPr lang="en-US"/>
              <a:t>Lunch break</a:t>
            </a:r>
          </a:p>
        </p:txBody>
      </p:sp>
      <p:sp>
        <p:nvSpPr>
          <p:cNvPr id="4" name="Footer Placeholder 3">
            <a:extLst>
              <a:ext uri="{FF2B5EF4-FFF2-40B4-BE49-F238E27FC236}">
                <a16:creationId xmlns:a16="http://schemas.microsoft.com/office/drawing/2014/main" id="{3C826E13-672B-27D6-D78E-A8C2E91E88F8}"/>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ED4CBFD5-EEB6-6E3C-FCD3-D7AE97BC204F}"/>
              </a:ext>
            </a:extLst>
          </p:cNvPr>
          <p:cNvSpPr>
            <a:spLocks noGrp="1"/>
          </p:cNvSpPr>
          <p:nvPr>
            <p:ph type="sldNum" sz="quarter" idx="12"/>
          </p:nvPr>
        </p:nvSpPr>
        <p:spPr/>
        <p:txBody>
          <a:bodyPr/>
          <a:lstStyle/>
          <a:p>
            <a:fld id="{16C5AC08-0ACD-404A-9C9F-AB39E786C34A}" type="slidenum">
              <a:rPr lang="en-GB"/>
              <a:pPr/>
              <a:t>25</a:t>
            </a:fld>
            <a:endParaRPr lang="en-GB"/>
          </a:p>
        </p:txBody>
      </p:sp>
      <p:pic>
        <p:nvPicPr>
          <p:cNvPr id="6" name="Picture 5">
            <a:extLst>
              <a:ext uri="{FF2B5EF4-FFF2-40B4-BE49-F238E27FC236}">
                <a16:creationId xmlns:a16="http://schemas.microsoft.com/office/drawing/2014/main" id="{42797464-A76E-9E3C-F6B3-F87336052EE3}"/>
              </a:ext>
            </a:extLst>
          </p:cNvPr>
          <p:cNvPicPr>
            <a:picLocks noChangeAspect="1"/>
          </p:cNvPicPr>
          <p:nvPr/>
        </p:nvPicPr>
        <p:blipFill>
          <a:blip r:embed="rId3"/>
          <a:srcRect/>
          <a:stretch/>
        </p:blipFill>
        <p:spPr>
          <a:xfrm>
            <a:off x="5471679" y="1520825"/>
            <a:ext cx="6296891" cy="4632712"/>
          </a:xfrm>
          <a:prstGeom prst="rect">
            <a:avLst/>
          </a:prstGeom>
        </p:spPr>
      </p:pic>
    </p:spTree>
    <p:extLst>
      <p:ext uri="{BB962C8B-B14F-4D97-AF65-F5344CB8AC3E}">
        <p14:creationId xmlns:p14="http://schemas.microsoft.com/office/powerpoint/2010/main" val="2173208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6" dur="150000" fill="hold"/>
                                        <p:tgtEl>
                                          <p:spTgt spid="8"/>
                                        </p:tgtEl>
                                        <p:attrNameLst>
                                          <p:attrName>ppt_x</p:attrName>
                                          <p:attrName>ppt_y</p:attrName>
                                        </p:attrNameLst>
                                      </p:cBhvr>
                                      <p:rCtr x="-42174" y="20787"/>
                                    </p:animMotion>
                                  </p:childTnLst>
                                </p:cTn>
                              </p:par>
                              <p:par>
                                <p:cTn id="7" presetID="6" presetClass="emph" presetSubtype="0" repeatCount="indefinite" autoRev="1" fill="hold" grpId="0" nodeType="withEffect">
                                  <p:stCondLst>
                                    <p:cond delay="0"/>
                                  </p:stCondLst>
                                  <p:childTnLst>
                                    <p:animScale>
                                      <p:cBhvr>
                                        <p:cTn id="8" dur="39000" fill="hold"/>
                                        <p:tgtEl>
                                          <p:spTgt spid="8"/>
                                        </p:tgtEl>
                                      </p:cBhvr>
                                      <p:by x="125000" y="125000"/>
                                    </p:animScale>
                                  </p:childTnLst>
                                </p:cTn>
                              </p:par>
                              <p:par>
                                <p:cTn id="9" presetID="6" presetClass="emph" presetSubtype="0" repeatCount="indefinite" autoRev="1" fill="hold" grpId="0" nodeType="withEffect">
                                  <p:stCondLst>
                                    <p:cond delay="0"/>
                                  </p:stCondLst>
                                  <p:childTnLst>
                                    <p:animScale>
                                      <p:cBhvr>
                                        <p:cTn id="10" dur="9000" fill="hold"/>
                                        <p:tgtEl>
                                          <p:spTgt spid="9"/>
                                        </p:tgtEl>
                                      </p:cBhvr>
                                      <p:by x="120000" y="120000"/>
                                    </p:animScale>
                                  </p:childTnLst>
                                </p:cTn>
                              </p:par>
                              <p:par>
                                <p:cTn id="11" presetID="1" presetClass="path" presetSubtype="0" repeatCount="indefinite" fill="hold" grpId="1" nodeType="withEffect">
                                  <p:stCondLst>
                                    <p:cond delay="0"/>
                                  </p:stCondLst>
                                  <p:childTnLst>
                                    <p:animMotion origin="layout" path="M -2.29167E-6 4.81481E-6 C 0.03125 4.81481E-6 0.0569 0.0405 0.0569 0.09166 C 0.0569 0.14212 0.03125 0.18356 -2.29167E-6 0.18356 C -0.03164 0.18356 -0.05677 0.14212 -0.05677 0.09166 C -0.05677 0.0405 -0.03164 4.81481E-6 -2.29167E-6 4.81481E-6 Z " pathEditMode="relative" rAng="0" ptsTypes="AAAAA">
                                      <p:cBhvr>
                                        <p:cTn id="12" dur="170000" fill="hold"/>
                                        <p:tgtEl>
                                          <p:spTgt spid="9"/>
                                        </p:tgtEl>
                                        <p:attrNameLst>
                                          <p:attrName>ppt_x</p:attrName>
                                          <p:attrName>ppt_y</p:attrName>
                                        </p:attrNameLst>
                                      </p:cBhvr>
                                      <p:rCtr x="0" y="9167"/>
                                    </p:animMotion>
                                  </p:childTnLst>
                                </p:cTn>
                              </p:par>
                              <p:par>
                                <p:cTn id="13" presetID="0" presetClass="path" presetSubtype="0" repeatCount="indefinite" fill="hold" grpId="0" nodeType="withEffect">
                                  <p:stCondLst>
                                    <p:cond delay="0"/>
                                  </p:stCondLst>
                                  <p:childTnLst>
                                    <p:animMotion origin="layout" path="M -8.33333E-7 1.48148E-6 C -0.01979 0.2787 -0.03971 0.55741 0.03229 0.58727 C 0.1043 0.61713 0.40117 0.33657 0.43203 0.1787 C 0.46289 0.02106 0.28841 -0.32871 0.21745 -0.35949 C 0.14636 -0.39005 0.00599 -0.10486 0.00573 -0.00509 " pathEditMode="relative" rAng="0" ptsTypes="AAAAA">
                                      <p:cBhvr>
                                        <p:cTn id="14" dur="210000" fill="hold"/>
                                        <p:tgtEl>
                                          <p:spTgt spid="10"/>
                                        </p:tgtEl>
                                        <p:attrNameLst>
                                          <p:attrName>ppt_x</p:attrName>
                                          <p:attrName>ppt_y</p:attrName>
                                        </p:attrNameLst>
                                      </p:cBhvr>
                                      <p:rCtr x="20846" y="11389"/>
                                    </p:animMotion>
                                  </p:childTnLst>
                                </p:cTn>
                              </p:par>
                              <p:par>
                                <p:cTn id="15" presetID="6" presetClass="emph" presetSubtype="0" repeatCount="indefinite" autoRev="1" fill="hold" grpId="1" nodeType="withEffect">
                                  <p:stCondLst>
                                    <p:cond delay="0"/>
                                  </p:stCondLst>
                                  <p:childTnLst>
                                    <p:animScale>
                                      <p:cBhvr>
                                        <p:cTn id="16" dur="95000" fill="hold"/>
                                        <p:tgtEl>
                                          <p:spTgt spid="10"/>
                                        </p:tgtEl>
                                      </p:cBhvr>
                                      <p:by x="50000" y="50000"/>
                                    </p:animScale>
                                  </p:childTnLst>
                                </p:cTn>
                              </p:par>
                              <p:par>
                                <p:cTn id="17" presetID="0" presetClass="path" presetSubtype="0" repeatCount="indefinite" fill="hold" grpId="1" nodeType="withEffect">
                                  <p:stCondLst>
                                    <p:cond delay="0"/>
                                  </p:stCondLst>
                                  <p:childTnLst>
                                    <p:animMotion origin="layout" path="M -0.00026 -0.00093 C -0.00208 -0.00232 -0.00403 -0.00301 -0.00586 -0.00371 C -0.0069 -0.0051 -0.00781 -0.00602 -0.00898 -0.00648 C -0.01015 -0.00764 -0.01159 -0.00834 -0.01315 -0.0088 L -0.01888 -0.01644 C -0.01992 -0.01783 -0.02096 -0.01922 -0.022 -0.0206 C -0.02265 -0.02153 -0.02331 -0.02292 -0.02409 -0.02408 C -0.02708 -0.02801 -0.02995 -0.03172 -0.03307 -0.03565 C -0.0345 -0.03704 -0.03567 -0.03773 -0.03685 -0.03959 C -0.03893 -0.04167 -0.04088 -0.04491 -0.04297 -0.04699 L -0.04583 -0.05093 C -0.04713 -0.05209 -0.04804 -0.05348 -0.04883 -0.05463 C -0.05117 -0.0581 -0.0513 -0.05926 -0.05403 -0.06227 C -0.05482 -0.0632 -0.05586 -0.06366 -0.05612 -0.06389 C -0.06484 -0.07454 -0.05937 -0.06991 -0.06549 -0.07454 C -0.07018 -0.08218 -0.0651 -0.07431 -0.07005 -0.0801 C -0.07929 -0.09074 -0.07291 -0.08496 -0.07825 -0.08959 C -0.07929 -0.09074 -0.07956 -0.0926 -0.08047 -0.09306 C -0.08138 -0.09468 -0.08255 -0.09491 -0.08333 -0.09584 C -0.08437 -0.09653 -0.08528 -0.09653 -0.08594 -0.09792 C -0.09101 -0.10348 -0.08698 -0.10023 -0.09271 -0.10741 C -0.09336 -0.1081 -0.09427 -0.10834 -0.09492 -0.10949 C -0.0957 -0.11042 -0.09635 -0.11204 -0.09713 -0.1132 C -0.0987 -0.11574 -0.10104 -0.11806 -0.10325 -0.1206 C -0.10416 -0.1213 -0.10508 -0.12338 -0.10612 -0.12454 C -0.10729 -0.12593 -0.10872 -0.12662 -0.10989 -0.12801 C -0.11094 -0.12986 -0.11185 -0.13218 -0.11302 -0.1338 C -0.11406 -0.13542 -0.11536 -0.13635 -0.11653 -0.13773 C -0.11784 -0.13935 -0.11901 -0.14167 -0.12031 -0.14329 C -0.12734 -0.15301 -0.11875 -0.14051 -0.12708 -0.15116 C -0.13359 -0.15926 -0.12786 -0.1544 -0.13359 -0.15903 C -0.13489 -0.16019 -0.13581 -0.16181 -0.13685 -0.16273 C -0.13867 -0.16459 -0.14192 -0.16621 -0.14414 -0.16783 C -0.14935 -0.17199 -0.14713 -0.1713 -0.15169 -0.17431 C -0.15729 -0.17801 -0.15937 -0.17848 -0.16601 -0.18148 L -0.21094 -0.19236 C -0.21237 -0.1926 -0.2138 -0.19213 -0.21523 -0.19236 C -0.21719 -0.1919 -0.21914 -0.1926 -0.22096 -0.1926 C -0.22331 -0.19213 -0.22526 -0.19121 -0.22786 -0.19144 C -0.22982 -0.19144 -0.23177 -0.19098 -0.23359 -0.19144 L -0.24622 -0.19074 C -0.24765 -0.19005 -0.24909 -0.18935 -0.25052 -0.18889 C -0.25221 -0.1882 -0.25403 -0.18797 -0.25573 -0.18727 C -0.25703 -0.18681 -0.25859 -0.18611 -0.25976 -0.18565 C -0.26133 -0.18426 -0.26237 -0.18519 -0.26341 -0.18449 C -0.26393 -0.18473 -0.26523 -0.18449 -0.26601 -0.18426 C -0.26784 -0.18287 -0.26953 -0.18056 -0.27122 -0.17963 C -0.27278 -0.17894 -0.27422 -0.17894 -0.27578 -0.17778 C -0.27695 -0.17709 -0.27799 -0.17639 -0.27929 -0.1757 C -0.28034 -0.1757 -0.28125 -0.17523 -0.28255 -0.1757 C -0.28437 -0.17523 -0.28581 -0.17454 -0.28776 -0.17408 L -0.29036 -0.17338 C -0.29817 -0.16667 -0.28841 -0.17431 -0.29557 -0.17014 C -0.29622 -0.16991 -0.29739 -0.16852 -0.29831 -0.16783 C -0.29909 -0.1676 -0.3 -0.16783 -0.30091 -0.16736 C -0.30351 -0.16621 -0.30456 -0.16528 -0.30703 -0.1632 C -0.30833 -0.16204 -0.30963 -0.16088 -0.31081 -0.15996 C -0.31159 -0.15834 -0.31211 -0.15718 -0.31276 -0.15556 C -0.3138 -0.15371 -0.31484 -0.15255 -0.31562 -0.1507 C -0.31679 -0.14838 -0.31745 -0.1463 -0.31875 -0.14398 C -0.31979 -0.14213 -0.3207 -0.14098 -0.32174 -0.13866 C -0.32278 -0.13704 -0.32383 -0.13473 -0.32461 -0.13241 C -0.32578 -0.13056 -0.32682 -0.12894 -0.32747 -0.12709 C -0.32956 -0.12408 -0.33112 -0.12037 -0.33294 -0.11713 C -0.3345 -0.11366 -0.33633 -0.11111 -0.33789 -0.1081 C -0.33893 -0.10579 -0.33984 -0.10371 -0.34101 -0.10116 C -0.34192 -0.09931 -0.34362 -0.09746 -0.34492 -0.09491 C -0.34883 -0.08797 -0.347 -0.09028 -0.35013 -0.08334 C -0.3513 -0.08056 -0.35377 -0.07616 -0.35508 -0.07431 C -0.35729 -0.0669 -0.35521 -0.07246 -0.36015 -0.06366 C -0.36159 -0.06111 -0.36289 -0.05834 -0.36419 -0.05602 C -0.36484 -0.05463 -0.36536 -0.05348 -0.36627 -0.05209 C -0.36679 -0.05093 -0.36823 -0.05023 -0.36901 -0.04861 C -0.37005 -0.04699 -0.37031 -0.04491 -0.37122 -0.04329 C -0.37565 -0.03426 -0.37422 -0.03912 -0.37877 -0.03218 C -0.37956 -0.03102 -0.38008 -0.0294 -0.38086 -0.02824 C -0.3819 -0.02639 -0.38294 -0.02477 -0.38385 -0.02315 C -0.38528 -0.0206 -0.38789 -0.01528 -0.38789 -0.01551 C -0.38828 -0.0132 -0.38841 -0.01111 -0.38919 -0.00949 C -0.38919 -0.00834 -0.3901 -0.00672 -0.3901 -0.00556 C -0.3931 0.00879 -0.39036 0.00046 -0.39427 0.00949 C -0.3944 0.01157 -0.39505 0.01342 -0.39557 0.01551 C -0.39609 0.01713 -0.397 0.01805 -0.39765 0.01898 C -0.39909 0.02245 -0.40052 0.02615 -0.40156 0.02986 C -0.4026 0.03171 -0.40299 0.03379 -0.40377 0.03565 C -0.40495 0.03611 -0.40599 0.03703 -0.4069 0.03865 C -0.41354 0.05023 -0.40846 0.04352 -0.41263 0.05046 C -0.4138 0.05208 -0.41497 0.0537 -0.41588 0.05555 C -0.42291 0.07014 -0.41263 0.05139 -0.42057 0.06574 C -0.42474 0.0787 -0.41836 0.0574 -0.42526 0.07639 C -0.42565 0.07847 -0.42578 0.08055 -0.42656 0.08217 C -0.42708 0.08402 -0.42877 0.08565 -0.42956 0.08727 C -0.43112 0.09074 -0.43203 0.09467 -0.43359 0.09722 C -0.43919 0.10694 -0.43437 0.09815 -0.43932 0.10902 C -0.44088 0.11157 -0.44258 0.11365 -0.44388 0.1169 C -0.44505 0.11967 -0.44596 0.12361 -0.44726 0.12615 C -0.44844 0.12893 -0.45 0.13148 -0.4513 0.13426 C -0.45234 0.13611 -0.45325 0.13889 -0.45429 0.14074 C -0.4556 0.14305 -0.4569 0.14514 -0.4582 0.14722 C -0.45937 0.1493 -0.46028 0.15208 -0.46133 0.15393 C -0.46692 0.16365 -0.4664 0.16273 -0.47109 0.16852 C -0.47435 0.18102 -0.46901 0.1618 -0.4737 0.18009 C -0.47448 0.18287 -0.47487 0.18588 -0.47617 0.18842 L -0.47812 0.19213 C -0.47903 0.19583 -0.47929 0.2 -0.48073 0.20324 C -0.48281 0.20717 -0.4832 0.2074 -0.48489 0.21273 C -0.48502 0.21273 -0.4914 0.23333 -0.49284 0.23541 C -0.49713 0.24606 -0.49687 0.24444 -0.5013 0.25648 C -0.5026 0.26041 -0.50351 0.26412 -0.50482 0.26782 C -0.50807 0.27639 -0.51081 0.28148 -0.51432 0.29027 C -0.52031 0.3044 -0.51901 0.30324 -0.52591 0.31666 C -0.53086 0.32639 -0.53594 0.33565 -0.54101 0.3449 C -0.54401 0.35069 -0.54687 0.35602 -0.55 0.36203 C -0.56146 0.38773 -0.55221 0.36828 -0.56406 0.38912 C -0.57005 0.39953 -0.57591 0.41065 -0.58203 0.42106 C -0.58385 0.42453 -0.58567 0.4287 -0.58776 0.43125 C -0.59036 0.43449 -0.59297 0.43773 -0.59544 0.44097 C -0.61367 0.46666 -0.59505 0.4419 -0.60768 0.45787 C -0.60859 0.46041 -0.6095 0.46435 -0.61015 0.46713 C -0.6112 0.47014 -0.61146 0.47407 -0.61289 0.47801 C -0.61458 0.48333 -0.61966 0.49629 -0.62122 0.50069 C -0.62669 0.51273 -0.63346 0.53148 -0.63971 0.53981 C -0.64414 0.54467 -0.64791 0.55069 -0.65234 0.55532 C -0.65625 0.55879 -0.65963 0.56481 -0.66432 0.56805 C -0.67747 0.57569 -0.66067 0.56597 -0.67565 0.57407 C -0.67747 0.57477 -0.67916 0.57639 -0.68073 0.57708 C -0.68489 0.57824 -0.68854 0.5787 -0.69258 0.57963 C -0.70898 0.58194 -0.70182 0.58194 -0.7138 0.58009 C -0.71614 0.58148 -0.71836 0.58217 -0.7207 0.58194 C -0.7345 0.58055 -0.74479 0.57662 -0.75885 0.57129 C -0.76211 0.5699 -0.76588 0.56828 -0.76927 0.5669 C -0.77812 0.56134 -0.79583 0.55139 -0.80612 0.54282 C -0.80807 0.54143 -0.82331 0.5294 -0.82799 0.52338 C -0.82995 0.52152 -0.83125 0.51875 -0.83333 0.51597 C -0.83476 0.51435 -0.83646 0.5125 -0.83737 0.51065 C -0.84036 0.50625 -0.84258 0.50139 -0.84492 0.49676 C -0.84752 0.49166 -0.84974 0.48796 -0.85182 0.48148 C -0.85338 0.47685 -0.85534 0.46713 -0.85599 0.46227 C -0.85612 0.45902 -0.85651 0.45532 -0.85638 0.45162 C -0.85716 0.44444 -0.85794 0.42801 -0.85781 0.42754 C -0.85521 0.38981 -0.85599 0.38865 -0.85039 0.34398 C -0.84883 0.33449 -0.84466 0.30902 -0.8431 0.29861 C -0.84219 0.29282 -0.84166 0.28703 -0.84075 0.28148 C -0.83971 0.27523 -0.83841 0.26944 -0.83737 0.26296 C -0.83581 0.25231 -0.83489 0.24097 -0.83281 0.23032 C -0.83177 0.22546 -0.83034 0.22014 -0.82982 0.21481 C -0.82695 0.20254 -0.82643 0.20092 -0.8237 0.18819 C -0.82083 0.17268 -0.82409 0.18611 -0.82018 0.17291 C -0.81992 0.17176 -0.81836 0.16481 -0.81771 0.16319 C -0.81276 0.15463 -0.81224 0.15301 -0.80729 0.14977 C -0.80482 0.14861 -0.80104 0.1493 -0.79896 0.1493 C -0.79778 0.14884 -0.79726 0.14815 -0.79635 0.14838 C -0.77682 0.15092 -0.76133 0.15787 -0.74088 0.16412 C -0.72357 0.17361 -0.74948 0.15926 -0.72799 0.17222 C -0.72617 0.17338 -0.72409 0.1743 -0.722 0.17546 C -0.72018 0.17685 -0.71836 0.1787 -0.71601 0.17986 C -0.71471 0.18102 -0.71224 0.18194 -0.71067 0.18333 C -0.70924 0.18426 -0.7026 0.18981 -0.70091 0.19166 C -0.69687 0.19583 -0.69388 0.19977 -0.69023 0.20347 C -0.68815 0.20555 -0.68581 0.20764 -0.68411 0.20972 C -0.68229 0.2118 -0.6806 0.21412 -0.67877 0.21574 C -0.67526 0.21875 -0.67161 0.22176 -0.66784 0.22453 C -0.66614 0.22639 -0.66432 0.22801 -0.6625 0.22893 C -0.65781 0.2324 -0.65429 0.23657 -0.65 0.23865 C -0.64739 0.23981 -0.6457 0.24074 -0.64362 0.24213 C -0.64088 0.24328 -0.63841 0.24583 -0.63528 0.24745 C -0.63021 0.25 -0.62435 0.25139 -0.61888 0.25509 C -0.61536 0.25694 -0.59974 0.26666 -0.59323 0.27083 C -0.59114 0.27245 -0.5888 0.27384 -0.58646 0.27592 C -0.5832 0.27847 -0.57995 0.28194 -0.57643 0.28449 C -0.57291 0.2875 -0.56914 0.28935 -0.56549 0.29213 C -0.56067 0.29606 -0.55625 0.30092 -0.55169 0.30509 C -0.54909 0.30764 -0.54635 0.30926 -0.54375 0.31134 C -0.54114 0.31342 -0.53919 0.31597 -0.53685 0.31805 C -0.53502 0.31967 -0.53333 0.32199 -0.53164 0.3243 C -0.52812 0.32731 -0.52396 0.33078 -0.52031 0.3331 C -0.51159 0.33889 -0.51771 0.33495 -0.50039 0.34305 C -0.49804 0.34421 -0.49531 0.3449 -0.49271 0.34676 C -0.48437 0.35231 -0.49336 0.34676 -0.47995 0.35347 C -0.46067 0.36296 -0.48385 0.35139 -0.47291 0.35856 C -0.47083 0.35949 -0.46862 0.36041 -0.46653 0.36157 C -0.45638 0.36643 -0.45729 0.36551 -0.44557 0.37037 L -0.43437 0.375 L -0.30078 0.41134 C -0.2957 0.4125 -0.28581 0.4125 -0.28581 0.41227 C -0.28333 0.4125 -0.28073 0.4118 -0.27825 0.41157 C -0.2763 0.41157 -0.27448 0.4118 -0.272 0.41203 C -0.2707 0.41203 -0.26901 0.41203 -0.26732 0.4118 C -0.26614 0.41157 -0.26445 0.41157 -0.26315 0.41157 C -0.2569 0.41018 -0.25872 0.40926 -0.25195 0.40856 C -0.25013 0.40833 -0.24817 0.40879 -0.24622 0.40879 C -0.24388 0.40787 -0.24166 0.40671 -0.23945 0.40648 C -0.23711 0.40578 -0.23489 0.40555 -0.23255 0.40532 C -0.23086 0.40486 -0.22916 0.40416 -0.22747 0.4037 C -0.22265 0.40254 -0.21562 0.40139 -0.21002 0.4 C -0.1914 0.39236 -0.20989 0.3993 -0.19609 0.39305 C -0.19349 0.39143 -0.19075 0.39004 -0.18776 0.38958 C -0.18659 0.38935 -0.18554 0.38958 -0.18437 0.38912 C -0.1832 0.38842 -0.18203 0.38773 -0.18086 0.38703 C -0.18021 0.38657 -0.17916 0.38657 -0.17825 0.38588 C -0.1707 0.38287 -0.17799 0.38541 -0.17226 0.38333 C -0.17057 0.38148 -0.16914 0.38032 -0.16758 0.37916 C -0.16224 0.3743 -0.16627 0.37847 -0.16159 0.37615 C -0.15495 0.37245 -0.15924 0.37407 -0.15456 0.37083 C -0.14687 0.36551 -0.15429 0.37152 -0.14831 0.36759 C -0.14596 0.3669 -0.14349 0.36597 -0.14127 0.36412 C -0.14036 0.36342 -0.13945 0.3625 -0.13854 0.3618 C -0.13776 0.36157 -0.13698 0.36157 -0.13594 0.36111 C -0.13502 0.36065 -0.13424 0.35949 -0.13333 0.35902 C -0.13216 0.35787 -0.1306 0.35787 -0.12982 0.35694 C -0.12877 0.35578 -0.12799 0.3544 -0.12695 0.35324 C -0.12578 0.35208 -0.12448 0.35092 -0.12331 0.34953 C -0.12174 0.34861 -0.12031 0.34791 -0.11888 0.34676 C -0.11706 0.34537 -0.11497 0.34375 -0.11341 0.34236 C -0.10937 0.33935 -0.10456 0.33842 -0.10078 0.33402 C -0.09609 0.32731 -0.09466 0.32523 -0.08815 0.31967 C -0.08333 0.31597 -0.0862 0.31875 -0.07969 0.30995 C -0.0789 0.30902 -0.07773 0.30787 -0.07695 0.30648 C -0.0763 0.30532 -0.07552 0.30324 -0.07487 0.30254 C -0.07396 0.30162 -0.07278 0.3 -0.072 0.29907 C -0.07122 0.29745 -0.07083 0.2956 -0.06992 0.29352 C -0.06901 0.29213 -0.06784 0.2912 -0.06719 0.29051 C -0.06002 0.27731 -0.07122 0.29236 -0.0612 0.27986 C -0.05534 0.26527 -0.06289 0.28148 -0.05651 0.27222 C -0.05482 0.27014 -0.0539 0.26643 -0.05234 0.26481 C -0.0513 0.26319 -0.05026 0.26134 -0.04909 0.25972 C -0.04713 0.25532 -0.04544 0.25069 -0.04323 0.24606 C -0.03867 0.23819 -0.04101 0.24282 -0.0362 0.23379 C -0.03541 0.23194 -0.03476 0.23102 -0.03411 0.22916 L -0.03216 0.22384 C -0.02799 0.2074 -0.03411 0.23125 -0.0276 0.21157 C -0.02695 0.20995 -0.02669 0.20694 -0.02604 0.20509 C -0.025 0.20023 -0.02513 0.20115 -0.02291 0.19722 C -0.02226 0.19444 -0.02135 0.19004 -0.02044 0.1875 C -0.01979 0.18565 -0.01888 0.18402 -0.01823 0.18217 C -0.01771 0.17893 -0.01732 0.17615 -0.01653 0.17222 C -0.01523 0.16736 -0.01432 0.16574 -0.01224 0.16203 C -0.01185 0.16018 -0.01146 0.15926 -0.01107 0.1574 C -0.01028 0.15555 -0.00963 0.15301 -0.00872 0.15069 C -0.00833 0.14884 -0.00781 0.14676 -0.00742 0.14514 C -0.00703 0.14398 -0.00664 0.14259 -0.00625 0.1412 C -0.00573 0.13819 -0.00521 0.13541 -0.00456 0.1324 C -0.00442 0.13171 -0.0039 0.12986 -0.00351 0.12893 L -0.00078 0.11736 C -0.00013 0.11365 0.00039 0.10972 0.00104 0.10648 C 0.00143 0.10277 0.00196 0.09977 0.00274 0.09606 C 0.00404 0.08912 0.00651 0.07338 0.00651 0.07315 C 0.00742 0.05926 0.01003 0.0456 0.00925 0.03125 C 0.00899 0.02291 0.00443 0.01944 0.00169 0.01481 C 0.00065 0.0125 -0.00013 0.01018 -0.00104 0.00787 " pathEditMode="relative" rAng="11340000" ptsTypes="AAAAAAAAAAAAAAAAAAAAAAAAAAAAAAAAAAAAAAAAAAAAAAAAAAAAAAAAAAAAAAAAAAAAAAAAAAAAAAAAAAAAAAAAAAAAAAAAAAAAAAAAAAAAAAAAAAAAAAAAAAAAAAAAAAAAAAAAAAAAAAAAAAAAAAAAAAAAAAAAAAAAAAAAAAAAAAAAAAAAAAAAAAAAAAAAAAAAAAAAAAAAAAAAAAAAAAAAAAAAAAAAAAAAAAAAAAAAAAAAAAAAAAAAAA">
                                      <p:cBhvr>
                                        <p:cTn id="18" dur="150000" fill="hold"/>
                                        <p:tgtEl>
                                          <p:spTgt spid="7"/>
                                        </p:tgtEl>
                                        <p:attrNameLst>
                                          <p:attrName>ppt_x</p:attrName>
                                          <p:attrName>ppt_y</p:attrName>
                                        </p:attrNameLst>
                                      </p:cBhvr>
                                      <p:rCtr x="-42174" y="20787"/>
                                    </p:animMotion>
                                  </p:childTnLst>
                                </p:cTn>
                              </p:par>
                              <p:par>
                                <p:cTn id="19" presetID="6" presetClass="emph" presetSubtype="0" repeatCount="indefinite" autoRev="1" fill="hold" grpId="0" nodeType="withEffect">
                                  <p:stCondLst>
                                    <p:cond delay="0"/>
                                  </p:stCondLst>
                                  <p:childTnLst>
                                    <p:animScale>
                                      <p:cBhvr>
                                        <p:cTn id="20" dur="39000" fill="hold"/>
                                        <p:tgtEl>
                                          <p:spTgt spid="7"/>
                                        </p:tgtEl>
                                      </p:cBhvr>
                                      <p:by x="125000" y="12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10" grpId="0" animBg="1"/>
      <p:bldP spid="10" grpId="1" animBg="1"/>
      <p:bldP spid="9" grpId="0" animBg="1"/>
      <p:bldP spid="9" grpId="1" animBg="1"/>
      <p:bldP spid="8" grpId="0" animBg="1"/>
      <p:bldP spid="8" grpId="1"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Coaching measurement</a:t>
            </a:r>
          </a:p>
        </p:txBody>
      </p:sp>
      <p:sp>
        <p:nvSpPr>
          <p:cNvPr id="9" name="Content Placeholder 8">
            <a:extLst>
              <a:ext uri="{FF2B5EF4-FFF2-40B4-BE49-F238E27FC236}">
                <a16:creationId xmlns:a16="http://schemas.microsoft.com/office/drawing/2014/main" id="{789AE527-357E-6AE0-7AF8-AB844CCA3BA5}"/>
              </a:ext>
            </a:extLst>
          </p:cNvPr>
          <p:cNvSpPr>
            <a:spLocks noGrp="1"/>
          </p:cNvSpPr>
          <p:nvPr>
            <p:ph idx="1"/>
          </p:nvPr>
        </p:nvSpPr>
        <p:spPr>
          <a:xfrm>
            <a:off x="1077914" y="1520824"/>
            <a:ext cx="5656261" cy="5095875"/>
          </a:xfrm>
        </p:spPr>
        <p:txBody>
          <a:bodyPr numCol="1" spcCol="360000"/>
          <a:lstStyle/>
          <a:p>
            <a:r>
              <a:rPr lang="en-US" dirty="0"/>
              <a:t>You need a </a:t>
            </a:r>
            <a:r>
              <a:rPr lang="en-US" b="1" dirty="0">
                <a:solidFill>
                  <a:schemeClr val="accent2"/>
                </a:solidFill>
              </a:rPr>
              <a:t>balanced set of measures</a:t>
            </a:r>
            <a:r>
              <a:rPr lang="en-US" dirty="0"/>
              <a:t> reported daily, weekly or monthly to determine if the process has improved, stayed the same or become worse.</a:t>
            </a:r>
          </a:p>
          <a:p>
            <a:pPr marL="6350" lvl="2" indent="0">
              <a:buNone/>
            </a:pPr>
            <a:endParaRPr lang="en-US" dirty="0"/>
          </a:p>
          <a:p>
            <a:pPr lvl="2"/>
            <a:endParaRPr lang="en-US" dirty="0"/>
          </a:p>
          <a:p>
            <a:pPr marL="6350" lvl="2" indent="0">
              <a:buNone/>
            </a:pPr>
            <a:endParaRPr lang="en-US" dirty="0"/>
          </a:p>
          <a:p>
            <a:pPr lvl="2"/>
            <a:endParaRPr lang="en-US" dirty="0"/>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26</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Coaching measurement</a:t>
            </a:r>
          </a:p>
        </p:txBody>
      </p:sp>
      <p:pic>
        <p:nvPicPr>
          <p:cNvPr id="3" name="Picture 2" descr="C:\Users\BBrowne\Downloads\balance-ball.png">
            <a:extLst>
              <a:ext uri="{FF2B5EF4-FFF2-40B4-BE49-F238E27FC236}">
                <a16:creationId xmlns:a16="http://schemas.microsoft.com/office/drawing/2014/main" id="{1FCD4294-F6BD-058B-E4D6-EEFBF5A182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594653" y="3778170"/>
            <a:ext cx="2397523" cy="239752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7CEFC51-295D-F981-B302-111F8F6ABE01}"/>
              </a:ext>
            </a:extLst>
          </p:cNvPr>
          <p:cNvPicPr>
            <a:picLocks noChangeAspect="1"/>
          </p:cNvPicPr>
          <p:nvPr/>
        </p:nvPicPr>
        <p:blipFill>
          <a:blip r:embed="rId4"/>
          <a:stretch>
            <a:fillRect/>
          </a:stretch>
        </p:blipFill>
        <p:spPr>
          <a:xfrm rot="4500000">
            <a:off x="9861840" y="2223655"/>
            <a:ext cx="995795" cy="995795"/>
          </a:xfrm>
          <a:prstGeom prst="rect">
            <a:avLst/>
          </a:prstGeom>
        </p:spPr>
      </p:pic>
      <p:pic>
        <p:nvPicPr>
          <p:cNvPr id="7" name="Picture 6">
            <a:extLst>
              <a:ext uri="{FF2B5EF4-FFF2-40B4-BE49-F238E27FC236}">
                <a16:creationId xmlns:a16="http://schemas.microsoft.com/office/drawing/2014/main" id="{1458E5BB-9E4F-F257-8C04-ED79FE1502A6}"/>
              </a:ext>
            </a:extLst>
          </p:cNvPr>
          <p:cNvPicPr>
            <a:picLocks noChangeAspect="1"/>
          </p:cNvPicPr>
          <p:nvPr/>
        </p:nvPicPr>
        <p:blipFill>
          <a:blip r:embed="rId5"/>
          <a:srcRect/>
          <a:stretch/>
        </p:blipFill>
        <p:spPr>
          <a:xfrm rot="20970945">
            <a:off x="8677476" y="2016103"/>
            <a:ext cx="3130140" cy="223201"/>
          </a:xfrm>
          <a:prstGeom prst="rect">
            <a:avLst/>
          </a:prstGeom>
        </p:spPr>
      </p:pic>
    </p:spTree>
    <p:extLst>
      <p:ext uri="{BB962C8B-B14F-4D97-AF65-F5344CB8AC3E}">
        <p14:creationId xmlns:p14="http://schemas.microsoft.com/office/powerpoint/2010/main" val="2940051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ccel="50000" decel="50000" autoRev="1" fill="hold" nodeType="withEffect">
                                  <p:stCondLst>
                                    <p:cond delay="0"/>
                                  </p:stCondLst>
                                  <p:childTnLst>
                                    <p:animRot by="-1500000">
                                      <p:cBhvr>
                                        <p:cTn id="6" dur="4000" fill="hold"/>
                                        <p:tgtEl>
                                          <p:spTgt spid="6"/>
                                        </p:tgtEl>
                                        <p:attrNameLst>
                                          <p:attrName>r</p:attrName>
                                        </p:attrNameLst>
                                      </p:cBhvr>
                                    </p:animRot>
                                  </p:childTnLst>
                                </p:cTn>
                              </p:par>
                              <p:par>
                                <p:cTn id="7" presetID="35" presetClass="path" presetSubtype="0" repeatCount="indefinite" accel="50000" decel="50000" autoRev="1" fill="hold" nodeType="withEffect">
                                  <p:stCondLst>
                                    <p:cond delay="0"/>
                                  </p:stCondLst>
                                  <p:childTnLst>
                                    <p:animMotion origin="layout" path="M 6.25E-7 7.40741E-7 L -0.01849 7.40741E-7 " pathEditMode="relative" rAng="0" ptsTypes="AA">
                                      <p:cBhvr>
                                        <p:cTn id="8" dur="4000" fill="hold"/>
                                        <p:tgtEl>
                                          <p:spTgt spid="6"/>
                                        </p:tgtEl>
                                        <p:attrNameLst>
                                          <p:attrName>ppt_x</p:attrName>
                                          <p:attrName>ppt_y</p:attrName>
                                        </p:attrNameLst>
                                      </p:cBhvr>
                                      <p:rCtr x="-924" y="0"/>
                                    </p:animMotion>
                                  </p:childTnLst>
                                </p:cTn>
                              </p:par>
                              <p:par>
                                <p:cTn id="9" presetID="8" presetClass="emph" presetSubtype="0" repeatCount="indefinite" accel="50000" decel="50000" autoRev="1" fill="hold" nodeType="withEffect">
                                  <p:stCondLst>
                                    <p:cond delay="0"/>
                                  </p:stCondLst>
                                  <p:childTnLst>
                                    <p:animRot by="1200000">
                                      <p:cBhvr>
                                        <p:cTn id="10" dur="4000" fill="hold"/>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Developing your measures</a:t>
            </a:r>
          </a:p>
        </p:txBody>
      </p:sp>
      <p:sp>
        <p:nvSpPr>
          <p:cNvPr id="9" name="Content Placeholder 8">
            <a:extLst>
              <a:ext uri="{FF2B5EF4-FFF2-40B4-BE49-F238E27FC236}">
                <a16:creationId xmlns:a16="http://schemas.microsoft.com/office/drawing/2014/main" id="{789AE527-357E-6AE0-7AF8-AB844CCA3BA5}"/>
              </a:ext>
            </a:extLst>
          </p:cNvPr>
          <p:cNvSpPr>
            <a:spLocks noGrp="1"/>
          </p:cNvSpPr>
          <p:nvPr>
            <p:ph idx="1"/>
          </p:nvPr>
        </p:nvSpPr>
        <p:spPr>
          <a:xfrm>
            <a:off x="-6018734" y="1520824"/>
            <a:ext cx="4812523" cy="5095875"/>
          </a:xfrm>
        </p:spPr>
        <p:txBody>
          <a:bodyPr numCol="1" spcCol="360000"/>
          <a:lstStyle/>
          <a:p>
            <a:pPr lvl="2"/>
            <a:r>
              <a:rPr lang="en-US" dirty="0"/>
              <a:t>Outcome measures</a:t>
            </a:r>
          </a:p>
          <a:p>
            <a:pPr lvl="2"/>
            <a:r>
              <a:rPr lang="en-US" dirty="0"/>
              <a:t>Process measures</a:t>
            </a:r>
          </a:p>
          <a:p>
            <a:pPr lvl="2"/>
            <a:r>
              <a:rPr lang="en-US" dirty="0"/>
              <a:t>Balancing measures</a:t>
            </a:r>
          </a:p>
          <a:p>
            <a:pPr lvl="2"/>
            <a:endParaRPr lang="en-US" dirty="0"/>
          </a:p>
          <a:p>
            <a:pPr marL="6350" lvl="2" indent="0">
              <a:buNone/>
            </a:pPr>
            <a:endParaRPr lang="en-US" dirty="0"/>
          </a:p>
          <a:p>
            <a:pPr lvl="2"/>
            <a:endParaRPr lang="en-US" dirty="0"/>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27</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Developing your measures</a:t>
            </a:r>
          </a:p>
        </p:txBody>
      </p:sp>
      <p:grpSp>
        <p:nvGrpSpPr>
          <p:cNvPr id="31" name="Group 30">
            <a:extLst>
              <a:ext uri="{FF2B5EF4-FFF2-40B4-BE49-F238E27FC236}">
                <a16:creationId xmlns:a16="http://schemas.microsoft.com/office/drawing/2014/main" id="{82495DFA-AF9C-32E8-0E2B-D9DFF11440D6}"/>
              </a:ext>
            </a:extLst>
          </p:cNvPr>
          <p:cNvGrpSpPr/>
          <p:nvPr/>
        </p:nvGrpSpPr>
        <p:grpSpPr>
          <a:xfrm>
            <a:off x="4838544" y="1520825"/>
            <a:ext cx="3332162" cy="4244975"/>
            <a:chOff x="4838544" y="1520825"/>
            <a:chExt cx="3332162" cy="4244975"/>
          </a:xfrm>
        </p:grpSpPr>
        <p:sp>
          <p:nvSpPr>
            <p:cNvPr id="24" name="TextBox 23">
              <a:extLst>
                <a:ext uri="{FF2B5EF4-FFF2-40B4-BE49-F238E27FC236}">
                  <a16:creationId xmlns:a16="http://schemas.microsoft.com/office/drawing/2014/main" id="{D3631FFB-83CD-0BFC-3117-2371A4F9A7E3}"/>
                </a:ext>
              </a:extLst>
            </p:cNvPr>
            <p:cNvSpPr txBox="1"/>
            <p:nvPr/>
          </p:nvSpPr>
          <p:spPr>
            <a:xfrm>
              <a:off x="4838544" y="1520825"/>
              <a:ext cx="3332162" cy="4244975"/>
            </a:xfrm>
            <a:prstGeom prst="roundRect">
              <a:avLst>
                <a:gd name="adj" fmla="val 5458"/>
              </a:avLst>
            </a:prstGeom>
            <a:solidFill>
              <a:schemeClr val="accent2">
                <a:lumMod val="20000"/>
                <a:lumOff val="80000"/>
                <a:alpha val="50000"/>
              </a:schemeClr>
            </a:solidFill>
          </p:spPr>
          <p:txBody>
            <a:bodyPr wrap="square" tIns="2880000" rtlCol="0">
              <a:noAutofit/>
            </a:bodyPr>
            <a:lstStyle/>
            <a:p>
              <a:pPr algn="ctr"/>
              <a:r>
                <a:rPr lang="en-US" sz="2400" b="1">
                  <a:solidFill>
                    <a:schemeClr val="accent2"/>
                  </a:solidFill>
                  <a:latin typeface="DM Sans" pitchFamily="2" charset="77"/>
                </a:rPr>
                <a:t>Process measures</a:t>
              </a:r>
            </a:p>
          </p:txBody>
        </p:sp>
        <p:pic>
          <p:nvPicPr>
            <p:cNvPr id="28" name="Picture 27">
              <a:extLst>
                <a:ext uri="{FF2B5EF4-FFF2-40B4-BE49-F238E27FC236}">
                  <a16:creationId xmlns:a16="http://schemas.microsoft.com/office/drawing/2014/main" id="{237DD32D-047C-6291-1C08-6E868347E36D}"/>
                </a:ext>
              </a:extLst>
            </p:cNvPr>
            <p:cNvPicPr>
              <a:picLocks noChangeAspect="1"/>
            </p:cNvPicPr>
            <p:nvPr/>
          </p:nvPicPr>
          <p:blipFill>
            <a:blip r:embed="rId3"/>
            <a:stretch>
              <a:fillRect/>
            </a:stretch>
          </p:blipFill>
          <p:spPr>
            <a:xfrm>
              <a:off x="5996724" y="2589458"/>
              <a:ext cx="996503" cy="1067682"/>
            </a:xfrm>
            <a:prstGeom prst="rect">
              <a:avLst/>
            </a:prstGeom>
          </p:spPr>
        </p:pic>
      </p:grpSp>
      <p:grpSp>
        <p:nvGrpSpPr>
          <p:cNvPr id="33" name="Group 32">
            <a:extLst>
              <a:ext uri="{FF2B5EF4-FFF2-40B4-BE49-F238E27FC236}">
                <a16:creationId xmlns:a16="http://schemas.microsoft.com/office/drawing/2014/main" id="{4B6C49CD-2712-89CD-8D61-272A5E6B3B6C}"/>
              </a:ext>
            </a:extLst>
          </p:cNvPr>
          <p:cNvGrpSpPr/>
          <p:nvPr/>
        </p:nvGrpSpPr>
        <p:grpSpPr>
          <a:xfrm>
            <a:off x="8624932" y="1520825"/>
            <a:ext cx="3332162" cy="4244975"/>
            <a:chOff x="8624932" y="1520825"/>
            <a:chExt cx="3332162" cy="4244975"/>
          </a:xfrm>
        </p:grpSpPr>
        <p:sp>
          <p:nvSpPr>
            <p:cNvPr id="25" name="TextBox 24">
              <a:extLst>
                <a:ext uri="{FF2B5EF4-FFF2-40B4-BE49-F238E27FC236}">
                  <a16:creationId xmlns:a16="http://schemas.microsoft.com/office/drawing/2014/main" id="{A2BDEA9C-5E27-DA87-986C-E244B36CAD26}"/>
                </a:ext>
              </a:extLst>
            </p:cNvPr>
            <p:cNvSpPr txBox="1"/>
            <p:nvPr/>
          </p:nvSpPr>
          <p:spPr>
            <a:xfrm>
              <a:off x="8624932" y="1520825"/>
              <a:ext cx="3332162" cy="4244975"/>
            </a:xfrm>
            <a:prstGeom prst="roundRect">
              <a:avLst>
                <a:gd name="adj" fmla="val 5458"/>
              </a:avLst>
            </a:prstGeom>
            <a:solidFill>
              <a:schemeClr val="accent3">
                <a:lumMod val="20000"/>
                <a:lumOff val="80000"/>
                <a:alpha val="50000"/>
              </a:schemeClr>
            </a:solidFill>
          </p:spPr>
          <p:txBody>
            <a:bodyPr wrap="square" tIns="2880000" rtlCol="0">
              <a:noAutofit/>
            </a:bodyPr>
            <a:lstStyle/>
            <a:p>
              <a:pPr algn="ctr"/>
              <a:r>
                <a:rPr lang="en-US" sz="2400" b="1">
                  <a:solidFill>
                    <a:schemeClr val="accent3"/>
                  </a:solidFill>
                  <a:latin typeface="DM Sans" pitchFamily="2" charset="77"/>
                </a:rPr>
                <a:t>Balancing measures</a:t>
              </a:r>
            </a:p>
          </p:txBody>
        </p:sp>
        <p:pic>
          <p:nvPicPr>
            <p:cNvPr id="29" name="Picture 28">
              <a:extLst>
                <a:ext uri="{FF2B5EF4-FFF2-40B4-BE49-F238E27FC236}">
                  <a16:creationId xmlns:a16="http://schemas.microsoft.com/office/drawing/2014/main" id="{D4BCBA0C-2509-0AB7-BC55-13643181A0E3}"/>
                </a:ext>
              </a:extLst>
            </p:cNvPr>
            <p:cNvPicPr>
              <a:picLocks noChangeAspect="1"/>
            </p:cNvPicPr>
            <p:nvPr/>
          </p:nvPicPr>
          <p:blipFill>
            <a:blip r:embed="rId4"/>
            <a:stretch>
              <a:fillRect/>
            </a:stretch>
          </p:blipFill>
          <p:spPr>
            <a:xfrm>
              <a:off x="9591756" y="2589458"/>
              <a:ext cx="1398514" cy="1067682"/>
            </a:xfrm>
            <a:prstGeom prst="rect">
              <a:avLst/>
            </a:prstGeom>
          </p:spPr>
        </p:pic>
      </p:grpSp>
      <p:grpSp>
        <p:nvGrpSpPr>
          <p:cNvPr id="32" name="Group 31">
            <a:extLst>
              <a:ext uri="{FF2B5EF4-FFF2-40B4-BE49-F238E27FC236}">
                <a16:creationId xmlns:a16="http://schemas.microsoft.com/office/drawing/2014/main" id="{8A1C832F-77DA-A0B6-AA34-39A40B620851}"/>
              </a:ext>
            </a:extLst>
          </p:cNvPr>
          <p:cNvGrpSpPr/>
          <p:nvPr/>
        </p:nvGrpSpPr>
        <p:grpSpPr>
          <a:xfrm>
            <a:off x="1077913" y="1520825"/>
            <a:ext cx="3332162" cy="4244975"/>
            <a:chOff x="1077913" y="1520825"/>
            <a:chExt cx="3332162" cy="4244975"/>
          </a:xfrm>
        </p:grpSpPr>
        <p:sp>
          <p:nvSpPr>
            <p:cNvPr id="23" name="TextBox 22">
              <a:extLst>
                <a:ext uri="{FF2B5EF4-FFF2-40B4-BE49-F238E27FC236}">
                  <a16:creationId xmlns:a16="http://schemas.microsoft.com/office/drawing/2014/main" id="{D0E1E5E9-EF95-0FAB-8F71-3FEFCF1AEA35}"/>
                </a:ext>
              </a:extLst>
            </p:cNvPr>
            <p:cNvSpPr txBox="1"/>
            <p:nvPr/>
          </p:nvSpPr>
          <p:spPr>
            <a:xfrm>
              <a:off x="1077913" y="1520825"/>
              <a:ext cx="3332162" cy="4244975"/>
            </a:xfrm>
            <a:prstGeom prst="roundRect">
              <a:avLst>
                <a:gd name="adj" fmla="val 5458"/>
              </a:avLst>
            </a:prstGeom>
            <a:solidFill>
              <a:schemeClr val="bg2"/>
            </a:solidFill>
          </p:spPr>
          <p:txBody>
            <a:bodyPr wrap="square" tIns="2880000" rtlCol="0">
              <a:noAutofit/>
            </a:bodyPr>
            <a:lstStyle/>
            <a:p>
              <a:pPr algn="ctr"/>
              <a:r>
                <a:rPr lang="en-US" sz="2400" b="1">
                  <a:solidFill>
                    <a:schemeClr val="accent1"/>
                  </a:solidFill>
                  <a:latin typeface="DM Sans" pitchFamily="2" charset="77"/>
                </a:rPr>
                <a:t>Outcome measures</a:t>
              </a:r>
            </a:p>
          </p:txBody>
        </p:sp>
        <p:pic>
          <p:nvPicPr>
            <p:cNvPr id="30" name="Picture 29">
              <a:extLst>
                <a:ext uri="{FF2B5EF4-FFF2-40B4-BE49-F238E27FC236}">
                  <a16:creationId xmlns:a16="http://schemas.microsoft.com/office/drawing/2014/main" id="{F5BC7610-808D-1788-DC34-16C04E61F692}"/>
                </a:ext>
              </a:extLst>
            </p:cNvPr>
            <p:cNvPicPr>
              <a:picLocks noChangeAspect="1"/>
            </p:cNvPicPr>
            <p:nvPr/>
          </p:nvPicPr>
          <p:blipFill>
            <a:blip r:embed="rId5"/>
            <a:stretch>
              <a:fillRect/>
            </a:stretch>
          </p:blipFill>
          <p:spPr>
            <a:xfrm>
              <a:off x="2273574" y="2692029"/>
              <a:ext cx="1003172" cy="862540"/>
            </a:xfrm>
            <a:prstGeom prst="rect">
              <a:avLst/>
            </a:prstGeom>
          </p:spPr>
        </p:pic>
      </p:grpSp>
    </p:spTree>
    <p:extLst>
      <p:ext uri="{BB962C8B-B14F-4D97-AF65-F5344CB8AC3E}">
        <p14:creationId xmlns:p14="http://schemas.microsoft.com/office/powerpoint/2010/main" val="41516697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50000">
                                      <p:stCondLst>
                                        <p:cond delay="400"/>
                                      </p:stCondLst>
                                      <p:childTnLst>
                                        <p:set>
                                          <p:cBhvr>
                                            <p:cTn id="6" dur="1" fill="hold">
                                              <p:stCondLst>
                                                <p:cond delay="0"/>
                                              </p:stCondLst>
                                            </p:cTn>
                                            <p:tgtEl>
                                              <p:spTgt spid="32"/>
                                            </p:tgtEl>
                                            <p:attrNameLst>
                                              <p:attrName>style.visibility</p:attrName>
                                            </p:attrNameLst>
                                          </p:cBhvr>
                                          <p:to>
                                            <p:strVal val="visible"/>
                                          </p:to>
                                        </p:set>
                                        <p:anim calcmode="lin" valueType="num" p14:bounceEnd="50000">
                                          <p:cBhvr additive="base">
                                            <p:cTn id="7" dur="1000" fill="hold"/>
                                            <p:tgtEl>
                                              <p:spTgt spid="32"/>
                                            </p:tgtEl>
                                            <p:attrNameLst>
                                              <p:attrName>ppt_x</p:attrName>
                                            </p:attrNameLst>
                                          </p:cBhvr>
                                          <p:tavLst>
                                            <p:tav tm="0">
                                              <p:val>
                                                <p:strVal val="#ppt_x"/>
                                              </p:val>
                                            </p:tav>
                                            <p:tav tm="100000">
                                              <p:val>
                                                <p:strVal val="#ppt_x"/>
                                              </p:val>
                                            </p:tav>
                                          </p:tavLst>
                                        </p:anim>
                                        <p:anim calcmode="lin" valueType="num" p14:bounceEnd="50000">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14:presetBounceEnd="50000">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14:bounceEnd="50000">
                                          <p:cBhvr additive="base">
                                            <p:cTn id="11" dur="1000" fill="hold"/>
                                            <p:tgtEl>
                                              <p:spTgt spid="31"/>
                                            </p:tgtEl>
                                            <p:attrNameLst>
                                              <p:attrName>ppt_x</p:attrName>
                                            </p:attrNameLst>
                                          </p:cBhvr>
                                          <p:tavLst>
                                            <p:tav tm="0">
                                              <p:val>
                                                <p:strVal val="#ppt_x"/>
                                              </p:val>
                                            </p:tav>
                                            <p:tav tm="100000">
                                              <p:val>
                                                <p:strVal val="#ppt_x"/>
                                              </p:val>
                                            </p:tav>
                                          </p:tavLst>
                                        </p:anim>
                                        <p:anim calcmode="lin" valueType="num" p14:bounceEnd="50000">
                                          <p:cBhvr additive="base">
                                            <p:cTn id="12" dur="10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0000">
                                      <p:stCondLst>
                                        <p:cond delay="800"/>
                                      </p:stCondLst>
                                      <p:childTnLst>
                                        <p:set>
                                          <p:cBhvr>
                                            <p:cTn id="14" dur="1" fill="hold">
                                              <p:stCondLst>
                                                <p:cond delay="0"/>
                                              </p:stCondLst>
                                            </p:cTn>
                                            <p:tgtEl>
                                              <p:spTgt spid="33"/>
                                            </p:tgtEl>
                                            <p:attrNameLst>
                                              <p:attrName>style.visibility</p:attrName>
                                            </p:attrNameLst>
                                          </p:cBhvr>
                                          <p:to>
                                            <p:strVal val="visible"/>
                                          </p:to>
                                        </p:set>
                                        <p:anim calcmode="lin" valueType="num" p14:bounceEnd="50000">
                                          <p:cBhvr additive="base">
                                            <p:cTn id="15" dur="1000" fill="hold"/>
                                            <p:tgtEl>
                                              <p:spTgt spid="33"/>
                                            </p:tgtEl>
                                            <p:attrNameLst>
                                              <p:attrName>ppt_x</p:attrName>
                                            </p:attrNameLst>
                                          </p:cBhvr>
                                          <p:tavLst>
                                            <p:tav tm="0">
                                              <p:val>
                                                <p:strVal val="#ppt_x"/>
                                              </p:val>
                                            </p:tav>
                                            <p:tav tm="100000">
                                              <p:val>
                                                <p:strVal val="#ppt_x"/>
                                              </p:val>
                                            </p:tav>
                                          </p:tavLst>
                                        </p:anim>
                                        <p:anim calcmode="lin" valueType="num" p14:bounceEnd="50000">
                                          <p:cBhvr additive="base">
                                            <p:cTn id="16"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400"/>
                                      </p:stCondLst>
                                      <p:childTnLst>
                                        <p:set>
                                          <p:cBhvr>
                                            <p:cTn id="6" dur="1" fill="hold">
                                              <p:stCondLst>
                                                <p:cond delay="0"/>
                                              </p:stCondLst>
                                            </p:cTn>
                                            <p:tgtEl>
                                              <p:spTgt spid="32"/>
                                            </p:tgtEl>
                                            <p:attrNameLst>
                                              <p:attrName>style.visibility</p:attrName>
                                            </p:attrNameLst>
                                          </p:cBhvr>
                                          <p:to>
                                            <p:strVal val="visible"/>
                                          </p:to>
                                        </p:set>
                                        <p:anim calcmode="lin" valueType="num">
                                          <p:cBhvr additive="base">
                                            <p:cTn id="7" dur="1000" fill="hold"/>
                                            <p:tgtEl>
                                              <p:spTgt spid="32"/>
                                            </p:tgtEl>
                                            <p:attrNameLst>
                                              <p:attrName>ppt_x</p:attrName>
                                            </p:attrNameLst>
                                          </p:cBhvr>
                                          <p:tavLst>
                                            <p:tav tm="0">
                                              <p:val>
                                                <p:strVal val="#ppt_x"/>
                                              </p:val>
                                            </p:tav>
                                            <p:tav tm="100000">
                                              <p:val>
                                                <p:strVal val="#ppt_x"/>
                                              </p:val>
                                            </p:tav>
                                          </p:tavLst>
                                        </p:anim>
                                        <p:anim calcmode="lin" valueType="num">
                                          <p:cBhvr additive="base">
                                            <p:cTn id="8" dur="1000" fill="hold"/>
                                            <p:tgtEl>
                                              <p:spTgt spid="3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1000" fill="hold"/>
                                            <p:tgtEl>
                                              <p:spTgt spid="31"/>
                                            </p:tgtEl>
                                            <p:attrNameLst>
                                              <p:attrName>ppt_x</p:attrName>
                                            </p:attrNameLst>
                                          </p:cBhvr>
                                          <p:tavLst>
                                            <p:tav tm="0">
                                              <p:val>
                                                <p:strVal val="#ppt_x"/>
                                              </p:val>
                                            </p:tav>
                                            <p:tav tm="100000">
                                              <p:val>
                                                <p:strVal val="#ppt_x"/>
                                              </p:val>
                                            </p:tav>
                                          </p:tavLst>
                                        </p:anim>
                                        <p:anim calcmode="lin" valueType="num">
                                          <p:cBhvr additive="base">
                                            <p:cTn id="12" dur="1000" fill="hold"/>
                                            <p:tgtEl>
                                              <p:spTgt spid="3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800"/>
                                      </p:stCondLst>
                                      <p:childTnLst>
                                        <p:set>
                                          <p:cBhvr>
                                            <p:cTn id="14" dur="1" fill="hold">
                                              <p:stCondLst>
                                                <p:cond delay="0"/>
                                              </p:stCondLst>
                                            </p:cTn>
                                            <p:tgtEl>
                                              <p:spTgt spid="33"/>
                                            </p:tgtEl>
                                            <p:attrNameLst>
                                              <p:attrName>style.visibility</p:attrName>
                                            </p:attrNameLst>
                                          </p:cBhvr>
                                          <p:to>
                                            <p:strVal val="visible"/>
                                          </p:to>
                                        </p:set>
                                        <p:anim calcmode="lin" valueType="num">
                                          <p:cBhvr additive="base">
                                            <p:cTn id="15" dur="1000" fill="hold"/>
                                            <p:tgtEl>
                                              <p:spTgt spid="33"/>
                                            </p:tgtEl>
                                            <p:attrNameLst>
                                              <p:attrName>ppt_x</p:attrName>
                                            </p:attrNameLst>
                                          </p:cBhvr>
                                          <p:tavLst>
                                            <p:tav tm="0">
                                              <p:val>
                                                <p:strVal val="#ppt_x"/>
                                              </p:val>
                                            </p:tav>
                                            <p:tav tm="100000">
                                              <p:val>
                                                <p:strVal val="#ppt_x"/>
                                              </p:val>
                                            </p:tav>
                                          </p:tavLst>
                                        </p:anim>
                                        <p:anim calcmode="lin" valueType="num">
                                          <p:cBhvr additive="base">
                                            <p:cTn id="16" dur="1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B620E60-9EE0-2DDD-382E-182FB2D1266C}"/>
              </a:ext>
            </a:extLst>
          </p:cNvPr>
          <p:cNvSpPr txBox="1"/>
          <p:nvPr/>
        </p:nvSpPr>
        <p:spPr>
          <a:xfrm>
            <a:off x="1077914" y="4918075"/>
            <a:ext cx="3332162" cy="1685192"/>
          </a:xfrm>
          <a:prstGeom prst="rect">
            <a:avLst/>
          </a:prstGeom>
          <a:noFill/>
          <a:ln>
            <a:noFill/>
          </a:ln>
        </p:spPr>
        <p:txBody>
          <a:bodyPr wrap="square" lIns="180000" tIns="180000" rIns="180000" bIns="180000" rtlCol="0" anchor="t" anchorCtr="0">
            <a:noAutofit/>
          </a:bodyPr>
          <a:lstStyle/>
          <a:p>
            <a:pPr>
              <a:lnSpc>
                <a:spcPct val="80000"/>
              </a:lnSpc>
              <a:spcAft>
                <a:spcPts val="1200"/>
              </a:spcAft>
            </a:pPr>
            <a:r>
              <a:rPr lang="en-US" sz="1600" b="1" spc="-10">
                <a:solidFill>
                  <a:schemeClr val="accent1"/>
                </a:solidFill>
                <a:latin typeface="DM Sans" pitchFamily="2" charset="77"/>
              </a:rPr>
              <a:t>Outcome measures</a:t>
            </a:r>
          </a:p>
          <a:p>
            <a:pPr marL="177800" lvl="1" indent="-177800">
              <a:lnSpc>
                <a:spcPct val="80000"/>
              </a:lnSpc>
              <a:spcAft>
                <a:spcPts val="1200"/>
              </a:spcAft>
              <a:buFont typeface="Arial" panose="020B0604020202020204" pitchFamily="34" charset="0"/>
              <a:buChar char="•"/>
            </a:pPr>
            <a:r>
              <a:rPr lang="en-US" sz="1600" spc="-10">
                <a:solidFill>
                  <a:schemeClr val="accent5"/>
                </a:solidFill>
                <a:latin typeface="DM Sans" pitchFamily="2" charset="77"/>
              </a:rPr>
              <a:t>Are we making things better?</a:t>
            </a:r>
          </a:p>
          <a:p>
            <a:pPr marL="177800" lvl="1" indent="-177800">
              <a:lnSpc>
                <a:spcPct val="80000"/>
              </a:lnSpc>
              <a:spcAft>
                <a:spcPts val="1200"/>
              </a:spcAft>
              <a:buFont typeface="Arial" panose="020B0604020202020204" pitchFamily="34" charset="0"/>
              <a:buChar char="•"/>
            </a:pPr>
            <a:r>
              <a:rPr lang="en-US" sz="1600" spc="-10">
                <a:solidFill>
                  <a:schemeClr val="accent5"/>
                </a:solidFill>
                <a:latin typeface="DM Sans" pitchFamily="2" charset="77"/>
              </a:rPr>
              <a:t>Are we on track to achieve our aim?</a:t>
            </a:r>
          </a:p>
          <a:p>
            <a:pPr>
              <a:lnSpc>
                <a:spcPct val="80000"/>
              </a:lnSpc>
              <a:spcAft>
                <a:spcPts val="1200"/>
              </a:spcAft>
            </a:pPr>
            <a:endParaRPr lang="en-US" sz="1600" spc="-10">
              <a:solidFill>
                <a:schemeClr val="accent5"/>
              </a:solidFill>
              <a:latin typeface="DM Sans" pitchFamily="2" charset="77"/>
            </a:endParaRPr>
          </a:p>
        </p:txBody>
      </p:sp>
      <p:sp>
        <p:nvSpPr>
          <p:cNvPr id="16" name="TextBox 15">
            <a:extLst>
              <a:ext uri="{FF2B5EF4-FFF2-40B4-BE49-F238E27FC236}">
                <a16:creationId xmlns:a16="http://schemas.microsoft.com/office/drawing/2014/main" id="{ECECBA88-5FBB-B095-B44B-6F60E738A9BA}"/>
              </a:ext>
            </a:extLst>
          </p:cNvPr>
          <p:cNvSpPr txBox="1"/>
          <p:nvPr/>
        </p:nvSpPr>
        <p:spPr>
          <a:xfrm>
            <a:off x="4842391" y="4918075"/>
            <a:ext cx="3332162" cy="1685192"/>
          </a:xfrm>
          <a:prstGeom prst="rect">
            <a:avLst/>
          </a:prstGeom>
          <a:noFill/>
          <a:ln>
            <a:noFill/>
          </a:ln>
        </p:spPr>
        <p:txBody>
          <a:bodyPr wrap="square" lIns="180000" tIns="180000" rIns="180000" bIns="180000" rtlCol="0" anchor="t" anchorCtr="0">
            <a:noAutofit/>
          </a:bodyPr>
          <a:lstStyle/>
          <a:p>
            <a:pPr>
              <a:lnSpc>
                <a:spcPct val="80000"/>
              </a:lnSpc>
              <a:spcAft>
                <a:spcPts val="1200"/>
              </a:spcAft>
            </a:pPr>
            <a:r>
              <a:rPr lang="en-US" sz="1600" b="1" spc="-10">
                <a:solidFill>
                  <a:schemeClr val="accent2"/>
                </a:solidFill>
                <a:latin typeface="DM Sans" pitchFamily="2" charset="77"/>
              </a:rPr>
              <a:t>Process measures</a:t>
            </a:r>
          </a:p>
          <a:p>
            <a:pPr marL="177800" lvl="1" indent="-177800">
              <a:lnSpc>
                <a:spcPct val="80000"/>
              </a:lnSpc>
              <a:spcAft>
                <a:spcPts val="1200"/>
              </a:spcAft>
              <a:buFont typeface="Arial" panose="020B0604020202020204" pitchFamily="34" charset="0"/>
              <a:buChar char="•"/>
            </a:pPr>
            <a:r>
              <a:rPr lang="en-US" sz="1600" spc="-10">
                <a:solidFill>
                  <a:schemeClr val="accent5"/>
                </a:solidFill>
                <a:latin typeface="DM Sans" pitchFamily="2" charset="77"/>
              </a:rPr>
              <a:t>Is the process improving?</a:t>
            </a:r>
          </a:p>
          <a:p>
            <a:pPr marL="177800" lvl="1" indent="-177800">
              <a:lnSpc>
                <a:spcPct val="80000"/>
              </a:lnSpc>
              <a:spcAft>
                <a:spcPts val="1200"/>
              </a:spcAft>
              <a:buFont typeface="Arial" panose="020B0604020202020204" pitchFamily="34" charset="0"/>
              <a:buChar char="•"/>
            </a:pPr>
            <a:r>
              <a:rPr lang="en-US" sz="1600" spc="-10">
                <a:solidFill>
                  <a:schemeClr val="accent5"/>
                </a:solidFill>
                <a:latin typeface="DM Sans" pitchFamily="2" charset="77"/>
              </a:rPr>
              <a:t>Is the process reliable?</a:t>
            </a:r>
          </a:p>
        </p:txBody>
      </p:sp>
      <p:sp>
        <p:nvSpPr>
          <p:cNvPr id="17" name="TextBox 16">
            <a:extLst>
              <a:ext uri="{FF2B5EF4-FFF2-40B4-BE49-F238E27FC236}">
                <a16:creationId xmlns:a16="http://schemas.microsoft.com/office/drawing/2014/main" id="{B6345125-0A6C-6039-51EF-6F63BBF27289}"/>
              </a:ext>
            </a:extLst>
          </p:cNvPr>
          <p:cNvSpPr txBox="1"/>
          <p:nvPr/>
        </p:nvSpPr>
        <p:spPr>
          <a:xfrm>
            <a:off x="8630620" y="4918075"/>
            <a:ext cx="3332162" cy="1685192"/>
          </a:xfrm>
          <a:prstGeom prst="rect">
            <a:avLst/>
          </a:prstGeom>
          <a:noFill/>
          <a:ln>
            <a:noFill/>
          </a:ln>
        </p:spPr>
        <p:txBody>
          <a:bodyPr wrap="square" lIns="180000" tIns="180000" rIns="180000" bIns="180000" rtlCol="0" anchor="t" anchorCtr="0">
            <a:noAutofit/>
          </a:bodyPr>
          <a:lstStyle/>
          <a:p>
            <a:pPr>
              <a:lnSpc>
                <a:spcPct val="80000"/>
              </a:lnSpc>
              <a:spcAft>
                <a:spcPts val="1200"/>
              </a:spcAft>
            </a:pPr>
            <a:r>
              <a:rPr lang="en-US" sz="1600" b="1" spc="-10">
                <a:solidFill>
                  <a:schemeClr val="accent3"/>
                </a:solidFill>
                <a:latin typeface="DM Sans" pitchFamily="2" charset="77"/>
              </a:rPr>
              <a:t>Balancing measures</a:t>
            </a:r>
          </a:p>
          <a:p>
            <a:pPr marL="177800" lvl="1" indent="-177800">
              <a:lnSpc>
                <a:spcPct val="80000"/>
              </a:lnSpc>
              <a:spcAft>
                <a:spcPts val="1200"/>
              </a:spcAft>
              <a:buFont typeface="Arial" panose="020B0604020202020204" pitchFamily="34" charset="0"/>
              <a:buChar char="•"/>
            </a:pPr>
            <a:r>
              <a:rPr lang="en-US" sz="1600" spc="-10">
                <a:solidFill>
                  <a:schemeClr val="accent5"/>
                </a:solidFill>
                <a:latin typeface="DM Sans" pitchFamily="2" charset="77"/>
              </a:rPr>
              <a:t>Is our work having an unexpected impact elsewhere?</a:t>
            </a:r>
          </a:p>
        </p:txBody>
      </p:sp>
      <p:sp>
        <p:nvSpPr>
          <p:cNvPr id="14" name="Rectangle 13">
            <a:extLst>
              <a:ext uri="{FF2B5EF4-FFF2-40B4-BE49-F238E27FC236}">
                <a16:creationId xmlns:a16="http://schemas.microsoft.com/office/drawing/2014/main" id="{4F7CD282-3E28-5D37-207D-157868402372}"/>
              </a:ext>
            </a:extLst>
          </p:cNvPr>
          <p:cNvSpPr/>
          <p:nvPr/>
        </p:nvSpPr>
        <p:spPr>
          <a:xfrm>
            <a:off x="1077913" y="0"/>
            <a:ext cx="10884867" cy="5095875"/>
          </a:xfrm>
          <a:prstGeom prst="rect">
            <a:avLst/>
          </a:prstGeom>
          <a:gradFill flip="none" rotWithShape="1">
            <a:gsLst>
              <a:gs pos="90000">
                <a:schemeClr val="bg1"/>
              </a:gs>
              <a:gs pos="100000">
                <a:schemeClr val="bg1">
                  <a:alpha val="0"/>
                </a:schemeClr>
              </a:gs>
            </a:gsLst>
            <a:lin ang="54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B62D5C-1279-736C-D372-D250D13D9B78}"/>
              </a:ext>
            </a:extLst>
          </p:cNvPr>
          <p:cNvSpPr>
            <a:spLocks noGrp="1"/>
          </p:cNvSpPr>
          <p:nvPr>
            <p:ph type="title"/>
          </p:nvPr>
        </p:nvSpPr>
        <p:spPr/>
        <p:txBody>
          <a:bodyPr/>
          <a:lstStyle/>
          <a:p>
            <a:r>
              <a:rPr lang="en-US"/>
              <a:t>Developing your measures</a:t>
            </a:r>
          </a:p>
        </p:txBody>
      </p:sp>
      <p:sp>
        <p:nvSpPr>
          <p:cNvPr id="3" name="Content Placeholder 2">
            <a:extLst>
              <a:ext uri="{FF2B5EF4-FFF2-40B4-BE49-F238E27FC236}">
                <a16:creationId xmlns:a16="http://schemas.microsoft.com/office/drawing/2014/main" id="{F2222A6B-C158-A5D8-D1A5-0B458A58A5FE}"/>
              </a:ext>
            </a:extLst>
          </p:cNvPr>
          <p:cNvSpPr>
            <a:spLocks noGrp="1"/>
          </p:cNvSpPr>
          <p:nvPr>
            <p:ph idx="1"/>
          </p:nvPr>
        </p:nvSpPr>
        <p:spPr>
          <a:xfrm>
            <a:off x="1077914" y="1520825"/>
            <a:ext cx="3332161" cy="3110552"/>
          </a:xfrm>
          <a:prstGeom prst="roundRect">
            <a:avLst>
              <a:gd name="adj" fmla="val 5977"/>
            </a:avLst>
          </a:prstGeom>
          <a:solidFill>
            <a:schemeClr val="bg2"/>
          </a:solidFill>
        </p:spPr>
        <p:txBody>
          <a:bodyPr lIns="180000" tIns="1800000"/>
          <a:lstStyle/>
          <a:p>
            <a:pPr lvl="1"/>
            <a:r>
              <a:rPr lang="en-US">
                <a:solidFill>
                  <a:schemeClr val="accent1"/>
                </a:solidFill>
              </a:rPr>
              <a:t>Is the project getting the right outcome?</a:t>
            </a:r>
          </a:p>
        </p:txBody>
      </p:sp>
      <p:sp>
        <p:nvSpPr>
          <p:cNvPr id="4" name="Footer Placeholder 3">
            <a:extLst>
              <a:ext uri="{FF2B5EF4-FFF2-40B4-BE49-F238E27FC236}">
                <a16:creationId xmlns:a16="http://schemas.microsoft.com/office/drawing/2014/main" id="{0CA3DA2B-BDD9-E6C2-F671-5D21AE773092}"/>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ED875E4D-E4B3-75C6-E15C-CEBA25091006}"/>
              </a:ext>
            </a:extLst>
          </p:cNvPr>
          <p:cNvSpPr>
            <a:spLocks noGrp="1"/>
          </p:cNvSpPr>
          <p:nvPr>
            <p:ph type="sldNum" sz="quarter" idx="12"/>
          </p:nvPr>
        </p:nvSpPr>
        <p:spPr/>
        <p:txBody>
          <a:bodyPr/>
          <a:lstStyle/>
          <a:p>
            <a:fld id="{16C5AC08-0ACD-404A-9C9F-AB39E786C34A}" type="slidenum">
              <a:rPr lang="en-GB"/>
              <a:t>28</a:t>
            </a:fld>
            <a:endParaRPr lang="en-GB"/>
          </a:p>
        </p:txBody>
      </p:sp>
      <p:sp>
        <p:nvSpPr>
          <p:cNvPr id="6" name="Text Placeholder 5">
            <a:extLst>
              <a:ext uri="{FF2B5EF4-FFF2-40B4-BE49-F238E27FC236}">
                <a16:creationId xmlns:a16="http://schemas.microsoft.com/office/drawing/2014/main" id="{BBA7E1BE-5B02-E3D2-FDD2-CE7457D69C9A}"/>
              </a:ext>
            </a:extLst>
          </p:cNvPr>
          <p:cNvSpPr>
            <a:spLocks noGrp="1"/>
          </p:cNvSpPr>
          <p:nvPr>
            <p:ph type="body" sz="quarter" idx="13"/>
          </p:nvPr>
        </p:nvSpPr>
        <p:spPr/>
        <p:txBody>
          <a:bodyPr/>
          <a:lstStyle/>
          <a:p>
            <a:r>
              <a:rPr lang="en-US"/>
              <a:t>Developing your measures</a:t>
            </a:r>
          </a:p>
        </p:txBody>
      </p:sp>
      <p:cxnSp>
        <p:nvCxnSpPr>
          <p:cNvPr id="10" name="Straight Connector 9">
            <a:extLst>
              <a:ext uri="{FF2B5EF4-FFF2-40B4-BE49-F238E27FC236}">
                <a16:creationId xmlns:a16="http://schemas.microsoft.com/office/drawing/2014/main" id="{BF144ABF-7999-C974-4356-10885A960AAA}"/>
              </a:ext>
            </a:extLst>
          </p:cNvPr>
          <p:cNvCxnSpPr/>
          <p:nvPr/>
        </p:nvCxnSpPr>
        <p:spPr>
          <a:xfrm>
            <a:off x="4607626" y="1520825"/>
            <a:ext cx="0" cy="5095875"/>
          </a:xfrm>
          <a:prstGeom prst="line">
            <a:avLst/>
          </a:prstGeom>
          <a:ln w="95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249BB55-CD01-3063-10C8-52C721010881}"/>
              </a:ext>
            </a:extLst>
          </p:cNvPr>
          <p:cNvCxnSpPr/>
          <p:nvPr/>
        </p:nvCxnSpPr>
        <p:spPr>
          <a:xfrm>
            <a:off x="8395855" y="1520825"/>
            <a:ext cx="0" cy="5095875"/>
          </a:xfrm>
          <a:prstGeom prst="line">
            <a:avLst/>
          </a:prstGeom>
          <a:ln w="9525">
            <a:solidFill>
              <a:schemeClr val="accent6">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E4CFB51-7361-8D7D-4911-AF0C37144BAF}"/>
              </a:ext>
            </a:extLst>
          </p:cNvPr>
          <p:cNvSpPr txBox="1">
            <a:spLocks/>
          </p:cNvSpPr>
          <p:nvPr/>
        </p:nvSpPr>
        <p:spPr>
          <a:xfrm>
            <a:off x="4842391" y="1520825"/>
            <a:ext cx="3332161" cy="3110552"/>
          </a:xfrm>
          <a:prstGeom prst="roundRect">
            <a:avLst>
              <a:gd name="adj" fmla="val 6741"/>
            </a:avLst>
          </a:prstGeom>
          <a:solidFill>
            <a:schemeClr val="accent2">
              <a:lumMod val="20000"/>
              <a:lumOff val="80000"/>
              <a:alpha val="50000"/>
            </a:schemeClr>
          </a:solidFill>
        </p:spPr>
        <p:txBody>
          <a:bodyPr vert="horz" lIns="180000" tIns="180000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2"/>
                </a:solidFill>
              </a:rPr>
              <a:t>Is the system working as planned?</a:t>
            </a:r>
          </a:p>
        </p:txBody>
      </p:sp>
      <p:sp>
        <p:nvSpPr>
          <p:cNvPr id="13" name="Content Placeholder 2">
            <a:extLst>
              <a:ext uri="{FF2B5EF4-FFF2-40B4-BE49-F238E27FC236}">
                <a16:creationId xmlns:a16="http://schemas.microsoft.com/office/drawing/2014/main" id="{C11E3834-F210-C99A-54F6-F9423CDF7658}"/>
              </a:ext>
            </a:extLst>
          </p:cNvPr>
          <p:cNvSpPr txBox="1">
            <a:spLocks/>
          </p:cNvSpPr>
          <p:nvPr/>
        </p:nvSpPr>
        <p:spPr>
          <a:xfrm>
            <a:off x="8630619" y="1520825"/>
            <a:ext cx="3332161" cy="3110552"/>
          </a:xfrm>
          <a:prstGeom prst="roundRect">
            <a:avLst>
              <a:gd name="adj" fmla="val 6359"/>
            </a:avLst>
          </a:prstGeom>
          <a:solidFill>
            <a:schemeClr val="accent3">
              <a:lumMod val="20000"/>
              <a:lumOff val="80000"/>
              <a:alpha val="50000"/>
            </a:schemeClr>
          </a:solidFill>
        </p:spPr>
        <p:txBody>
          <a:bodyPr vert="horz" lIns="180000" tIns="180000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solidFill>
                  <a:schemeClr val="accent3"/>
                </a:solidFill>
              </a:rPr>
              <a:t>What about the bigger picture?</a:t>
            </a:r>
          </a:p>
        </p:txBody>
      </p:sp>
      <p:pic>
        <p:nvPicPr>
          <p:cNvPr id="18" name="Picture 17">
            <a:extLst>
              <a:ext uri="{FF2B5EF4-FFF2-40B4-BE49-F238E27FC236}">
                <a16:creationId xmlns:a16="http://schemas.microsoft.com/office/drawing/2014/main" id="{0B28BA20-B45F-B30E-81D6-3C87CBFB7DBC}"/>
              </a:ext>
            </a:extLst>
          </p:cNvPr>
          <p:cNvPicPr>
            <a:picLocks noChangeAspect="1"/>
          </p:cNvPicPr>
          <p:nvPr/>
        </p:nvPicPr>
        <p:blipFill>
          <a:blip r:embed="rId3"/>
          <a:stretch>
            <a:fillRect/>
          </a:stretch>
        </p:blipFill>
        <p:spPr>
          <a:xfrm>
            <a:off x="332218" y="806038"/>
            <a:ext cx="277382" cy="321179"/>
          </a:xfrm>
          <a:prstGeom prst="rect">
            <a:avLst/>
          </a:prstGeom>
        </p:spPr>
      </p:pic>
      <p:pic>
        <p:nvPicPr>
          <p:cNvPr id="19" name="Picture 18">
            <a:extLst>
              <a:ext uri="{FF2B5EF4-FFF2-40B4-BE49-F238E27FC236}">
                <a16:creationId xmlns:a16="http://schemas.microsoft.com/office/drawing/2014/main" id="{C71A9AD2-DAF6-3E22-6A9D-37E8B014AFA2}"/>
              </a:ext>
            </a:extLst>
          </p:cNvPr>
          <p:cNvPicPr>
            <a:picLocks noChangeAspect="1"/>
          </p:cNvPicPr>
          <p:nvPr/>
        </p:nvPicPr>
        <p:blipFill>
          <a:blip r:embed="rId4"/>
          <a:stretch>
            <a:fillRect/>
          </a:stretch>
        </p:blipFill>
        <p:spPr>
          <a:xfrm>
            <a:off x="1269503" y="1819275"/>
            <a:ext cx="1104900" cy="1104900"/>
          </a:xfrm>
          <a:prstGeom prst="rect">
            <a:avLst/>
          </a:prstGeom>
        </p:spPr>
      </p:pic>
      <p:pic>
        <p:nvPicPr>
          <p:cNvPr id="20" name="Picture 19">
            <a:extLst>
              <a:ext uri="{FF2B5EF4-FFF2-40B4-BE49-F238E27FC236}">
                <a16:creationId xmlns:a16="http://schemas.microsoft.com/office/drawing/2014/main" id="{FF1BCA4E-EF52-66FB-4153-B08271BA2361}"/>
              </a:ext>
            </a:extLst>
          </p:cNvPr>
          <p:cNvPicPr>
            <a:picLocks noChangeAspect="1"/>
          </p:cNvPicPr>
          <p:nvPr/>
        </p:nvPicPr>
        <p:blipFill>
          <a:blip r:embed="rId5"/>
          <a:stretch>
            <a:fillRect/>
          </a:stretch>
        </p:blipFill>
        <p:spPr>
          <a:xfrm>
            <a:off x="8864168" y="1785937"/>
            <a:ext cx="1018223" cy="1018223"/>
          </a:xfrm>
          <a:prstGeom prst="rect">
            <a:avLst/>
          </a:prstGeom>
        </p:spPr>
      </p:pic>
      <p:pic>
        <p:nvPicPr>
          <p:cNvPr id="21" name="Picture 20">
            <a:extLst>
              <a:ext uri="{FF2B5EF4-FFF2-40B4-BE49-F238E27FC236}">
                <a16:creationId xmlns:a16="http://schemas.microsoft.com/office/drawing/2014/main" id="{7E12FB67-B464-5EA2-8845-37EC637E5D3D}"/>
              </a:ext>
            </a:extLst>
          </p:cNvPr>
          <p:cNvPicPr>
            <a:picLocks noChangeAspect="1"/>
          </p:cNvPicPr>
          <p:nvPr/>
        </p:nvPicPr>
        <p:blipFill>
          <a:blip r:embed="rId6"/>
          <a:stretch>
            <a:fillRect/>
          </a:stretch>
        </p:blipFill>
        <p:spPr>
          <a:xfrm>
            <a:off x="5081969" y="1785937"/>
            <a:ext cx="785926" cy="1138238"/>
          </a:xfrm>
          <a:prstGeom prst="rect">
            <a:avLst/>
          </a:prstGeom>
        </p:spPr>
      </p:pic>
    </p:spTree>
    <p:extLst>
      <p:ext uri="{BB962C8B-B14F-4D97-AF65-F5344CB8AC3E}">
        <p14:creationId xmlns:p14="http://schemas.microsoft.com/office/powerpoint/2010/main" val="2364971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p:tgtEl>
                                          <p:spTgt spid="3">
                                            <p:bg/>
                                          </p:spTgt>
                                        </p:tgtEl>
                                        <p:attrNameLst>
                                          <p:attrName>ppt_y</p:attrName>
                                        </p:attrNameLst>
                                      </p:cBhvr>
                                      <p:tavLst>
                                        <p:tav tm="0">
                                          <p:val>
                                            <p:strVal val="#ppt_y+#ppt_h*1.125000"/>
                                          </p:val>
                                        </p:tav>
                                        <p:tav tm="100000">
                                          <p:val>
                                            <p:strVal val="#ppt_y"/>
                                          </p:val>
                                        </p:tav>
                                      </p:tavLst>
                                    </p:anim>
                                    <p:animEffect transition="in" filter="wipe(up)">
                                      <p:cBhvr>
                                        <p:cTn id="8" dur="500"/>
                                        <p:tgtEl>
                                          <p:spTgt spid="3">
                                            <p:bg/>
                                          </p:spTgt>
                                        </p:tgtEl>
                                      </p:cBhvr>
                                    </p:animEffect>
                                  </p:childTnLst>
                                </p:cTn>
                              </p:par>
                              <p:par>
                                <p:cTn id="9" presetID="1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p:tgtEl>
                                          <p:spTgt spid="3">
                                            <p:txEl>
                                              <p:pRg st="0" end="0"/>
                                            </p:txEl>
                                          </p:spTgt>
                                        </p:tgtEl>
                                        <p:attrNameLst>
                                          <p:attrName>ppt_y</p:attrName>
                                        </p:attrNameLst>
                                      </p:cBhvr>
                                      <p:tavLst>
                                        <p:tav tm="0">
                                          <p:val>
                                            <p:strVal val="#ppt_y+#ppt_h*1.125000"/>
                                          </p:val>
                                        </p:tav>
                                        <p:tav tm="100000">
                                          <p:val>
                                            <p:strVal val="#ppt_y"/>
                                          </p:val>
                                        </p:tav>
                                      </p:tavLst>
                                    </p:anim>
                                    <p:animEffect transition="in" filter="wipe(up)">
                                      <p:cBhvr>
                                        <p:cTn id="12" dur="500"/>
                                        <p:tgtEl>
                                          <p:spTgt spid="3">
                                            <p:txEl>
                                              <p:pRg st="0" end="0"/>
                                            </p:txEl>
                                          </p:spTgt>
                                        </p:tgtEl>
                                      </p:cBhvr>
                                    </p:animEffect>
                                  </p:childTnLst>
                                </p:cTn>
                              </p:par>
                              <p:par>
                                <p:cTn id="13" presetID="2" presetClass="entr" presetSubtype="1" decel="5000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anim calcmode="lin" valueType="num">
                                      <p:cBhvr additive="base">
                                        <p:cTn id="15" dur="1000" fill="hold"/>
                                        <p:tgtEl>
                                          <p:spTgt spid="15"/>
                                        </p:tgtEl>
                                        <p:attrNameLst>
                                          <p:attrName>ppt_x</p:attrName>
                                        </p:attrNameLst>
                                      </p:cBhvr>
                                      <p:tavLst>
                                        <p:tav tm="0">
                                          <p:val>
                                            <p:strVal val="#ppt_x"/>
                                          </p:val>
                                        </p:tav>
                                        <p:tav tm="100000">
                                          <p:val>
                                            <p:strVal val="#ppt_x"/>
                                          </p:val>
                                        </p:tav>
                                      </p:tavLst>
                                    </p:anim>
                                    <p:anim calcmode="lin" valueType="num">
                                      <p:cBhvr additive="base">
                                        <p:cTn id="16" dur="1000" fill="hold"/>
                                        <p:tgtEl>
                                          <p:spTgt spid="15"/>
                                        </p:tgtEl>
                                        <p:attrNameLst>
                                          <p:attrName>ppt_y</p:attrName>
                                        </p:attrNameLst>
                                      </p:cBhvr>
                                      <p:tavLst>
                                        <p:tav tm="0">
                                          <p:val>
                                            <p:strVal val="0-#ppt_h/2"/>
                                          </p:val>
                                        </p:tav>
                                        <p:tav tm="100000">
                                          <p:val>
                                            <p:strVal val="#ppt_y"/>
                                          </p:val>
                                        </p:tav>
                                      </p:tavLst>
                                    </p:anim>
                                  </p:childTnLst>
                                </p:cTn>
                              </p:par>
                              <p:par>
                                <p:cTn id="17" presetID="22" presetClass="entr" presetSubtype="4" fill="hold" nodeType="withEffect">
                                  <p:stCondLst>
                                    <p:cond delay="300"/>
                                  </p:stCondLst>
                                  <p:childTnLst>
                                    <p:set>
                                      <p:cBhvr>
                                        <p:cTn id="18" dur="1" fill="hold">
                                          <p:stCondLst>
                                            <p:cond delay="0"/>
                                          </p:stCondLst>
                                        </p:cTn>
                                        <p:tgtEl>
                                          <p:spTgt spid="19"/>
                                        </p:tgtEl>
                                        <p:attrNameLst>
                                          <p:attrName>style.visibility</p:attrName>
                                        </p:attrNameLst>
                                      </p:cBhvr>
                                      <p:to>
                                        <p:strVal val="visible"/>
                                      </p:to>
                                    </p:set>
                                    <p:animEffect transition="in" filter="wipe(down)">
                                      <p:cBhvr>
                                        <p:cTn id="19" dur="25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12">
                                            <p:bg/>
                                          </p:spTgt>
                                        </p:tgtEl>
                                        <p:attrNameLst>
                                          <p:attrName>style.visibility</p:attrName>
                                        </p:attrNameLst>
                                      </p:cBhvr>
                                      <p:to>
                                        <p:strVal val="visible"/>
                                      </p:to>
                                    </p:set>
                                    <p:anim calcmode="lin" valueType="num">
                                      <p:cBhvr additive="base">
                                        <p:cTn id="24" dur="500"/>
                                        <p:tgtEl>
                                          <p:spTgt spid="12">
                                            <p:bg/>
                                          </p:spTgt>
                                        </p:tgtEl>
                                        <p:attrNameLst>
                                          <p:attrName>ppt_y</p:attrName>
                                        </p:attrNameLst>
                                      </p:cBhvr>
                                      <p:tavLst>
                                        <p:tav tm="0">
                                          <p:val>
                                            <p:strVal val="#ppt_y+#ppt_h*1.125000"/>
                                          </p:val>
                                        </p:tav>
                                        <p:tav tm="100000">
                                          <p:val>
                                            <p:strVal val="#ppt_y"/>
                                          </p:val>
                                        </p:tav>
                                      </p:tavLst>
                                    </p:anim>
                                    <p:animEffect transition="in" filter="wipe(up)">
                                      <p:cBhvr>
                                        <p:cTn id="25" dur="500"/>
                                        <p:tgtEl>
                                          <p:spTgt spid="12">
                                            <p:bg/>
                                          </p:spTgt>
                                        </p:tgtEl>
                                      </p:cBhvr>
                                    </p:animEffect>
                                  </p:childTnLst>
                                </p:cTn>
                              </p:par>
                              <p:par>
                                <p:cTn id="26" presetID="12" presetClass="entr" presetSubtype="4" fill="hold" grpId="0" nodeType="with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 calcmode="lin" valueType="num">
                                      <p:cBhvr additive="base">
                                        <p:cTn id="28" dur="500"/>
                                        <p:tgtEl>
                                          <p:spTgt spid="12">
                                            <p:txEl>
                                              <p:pRg st="0" end="0"/>
                                            </p:txEl>
                                          </p:spTgt>
                                        </p:tgtEl>
                                        <p:attrNameLst>
                                          <p:attrName>ppt_y</p:attrName>
                                        </p:attrNameLst>
                                      </p:cBhvr>
                                      <p:tavLst>
                                        <p:tav tm="0">
                                          <p:val>
                                            <p:strVal val="#ppt_y+#ppt_h*1.125000"/>
                                          </p:val>
                                        </p:tav>
                                        <p:tav tm="100000">
                                          <p:val>
                                            <p:strVal val="#ppt_y"/>
                                          </p:val>
                                        </p:tav>
                                      </p:tavLst>
                                    </p:anim>
                                    <p:animEffect transition="in" filter="wipe(up)">
                                      <p:cBhvr>
                                        <p:cTn id="29" dur="500"/>
                                        <p:tgtEl>
                                          <p:spTgt spid="12">
                                            <p:txEl>
                                              <p:pRg st="0" end="0"/>
                                            </p:txEl>
                                          </p:spTgt>
                                        </p:tgtEl>
                                      </p:cBhvr>
                                    </p:animEffect>
                                  </p:childTnLst>
                                </p:cTn>
                              </p:par>
                              <p:par>
                                <p:cTn id="30" presetID="2" presetClass="entr" presetSubtype="1" decel="5000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 calcmode="lin" valueType="num">
                                      <p:cBhvr additive="base">
                                        <p:cTn id="32" dur="1000" fill="hold"/>
                                        <p:tgtEl>
                                          <p:spTgt spid="16"/>
                                        </p:tgtEl>
                                        <p:attrNameLst>
                                          <p:attrName>ppt_x</p:attrName>
                                        </p:attrNameLst>
                                      </p:cBhvr>
                                      <p:tavLst>
                                        <p:tav tm="0">
                                          <p:val>
                                            <p:strVal val="#ppt_x"/>
                                          </p:val>
                                        </p:tav>
                                        <p:tav tm="100000">
                                          <p:val>
                                            <p:strVal val="#ppt_x"/>
                                          </p:val>
                                        </p:tav>
                                      </p:tavLst>
                                    </p:anim>
                                    <p:anim calcmode="lin" valueType="num">
                                      <p:cBhvr additive="base">
                                        <p:cTn id="33" dur="1000" fill="hold"/>
                                        <p:tgtEl>
                                          <p:spTgt spid="16"/>
                                        </p:tgtEl>
                                        <p:attrNameLst>
                                          <p:attrName>ppt_y</p:attrName>
                                        </p:attrNameLst>
                                      </p:cBhvr>
                                      <p:tavLst>
                                        <p:tav tm="0">
                                          <p:val>
                                            <p:strVal val="0-#ppt_h/2"/>
                                          </p:val>
                                        </p:tav>
                                        <p:tav tm="100000">
                                          <p:val>
                                            <p:strVal val="#ppt_y"/>
                                          </p:val>
                                        </p:tav>
                                      </p:tavLst>
                                    </p:anim>
                                  </p:childTnLst>
                                </p:cTn>
                              </p:par>
                              <p:par>
                                <p:cTn id="34" presetID="22" presetClass="entr" presetSubtype="4" fill="hold" nodeType="withEffect">
                                  <p:stCondLst>
                                    <p:cond delay="300"/>
                                  </p:stCondLst>
                                  <p:childTnLst>
                                    <p:set>
                                      <p:cBhvr>
                                        <p:cTn id="35" dur="1" fill="hold">
                                          <p:stCondLst>
                                            <p:cond delay="0"/>
                                          </p:stCondLst>
                                        </p:cTn>
                                        <p:tgtEl>
                                          <p:spTgt spid="21"/>
                                        </p:tgtEl>
                                        <p:attrNameLst>
                                          <p:attrName>style.visibility</p:attrName>
                                        </p:attrNameLst>
                                      </p:cBhvr>
                                      <p:to>
                                        <p:strVal val="visible"/>
                                      </p:to>
                                    </p:set>
                                    <p:animEffect transition="in" filter="wipe(down)">
                                      <p:cBhvr>
                                        <p:cTn id="36" dur="25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13">
                                            <p:bg/>
                                          </p:spTgt>
                                        </p:tgtEl>
                                        <p:attrNameLst>
                                          <p:attrName>style.visibility</p:attrName>
                                        </p:attrNameLst>
                                      </p:cBhvr>
                                      <p:to>
                                        <p:strVal val="visible"/>
                                      </p:to>
                                    </p:set>
                                    <p:anim calcmode="lin" valueType="num">
                                      <p:cBhvr additive="base">
                                        <p:cTn id="41" dur="500"/>
                                        <p:tgtEl>
                                          <p:spTgt spid="13">
                                            <p:bg/>
                                          </p:spTgt>
                                        </p:tgtEl>
                                        <p:attrNameLst>
                                          <p:attrName>ppt_y</p:attrName>
                                        </p:attrNameLst>
                                      </p:cBhvr>
                                      <p:tavLst>
                                        <p:tav tm="0">
                                          <p:val>
                                            <p:strVal val="#ppt_y+#ppt_h*1.125000"/>
                                          </p:val>
                                        </p:tav>
                                        <p:tav tm="100000">
                                          <p:val>
                                            <p:strVal val="#ppt_y"/>
                                          </p:val>
                                        </p:tav>
                                      </p:tavLst>
                                    </p:anim>
                                    <p:animEffect transition="in" filter="wipe(up)">
                                      <p:cBhvr>
                                        <p:cTn id="42" dur="500"/>
                                        <p:tgtEl>
                                          <p:spTgt spid="13">
                                            <p:bg/>
                                          </p:spTgt>
                                        </p:tgtEl>
                                      </p:cBhvr>
                                    </p:animEffect>
                                  </p:childTnLst>
                                </p:cTn>
                              </p:par>
                              <p:par>
                                <p:cTn id="43" presetID="12" presetClass="entr" presetSubtype="4" fill="hold" grpId="0" nodeType="withEffect">
                                  <p:stCondLst>
                                    <p:cond delay="0"/>
                                  </p:stCondLst>
                                  <p:childTnLst>
                                    <p:set>
                                      <p:cBhvr>
                                        <p:cTn id="44" dur="1" fill="hold">
                                          <p:stCondLst>
                                            <p:cond delay="0"/>
                                          </p:stCondLst>
                                        </p:cTn>
                                        <p:tgtEl>
                                          <p:spTgt spid="13">
                                            <p:txEl>
                                              <p:pRg st="0" end="0"/>
                                            </p:txEl>
                                          </p:spTgt>
                                        </p:tgtEl>
                                        <p:attrNameLst>
                                          <p:attrName>style.visibility</p:attrName>
                                        </p:attrNameLst>
                                      </p:cBhvr>
                                      <p:to>
                                        <p:strVal val="visible"/>
                                      </p:to>
                                    </p:set>
                                    <p:anim calcmode="lin" valueType="num">
                                      <p:cBhvr additive="base">
                                        <p:cTn id="45" dur="500"/>
                                        <p:tgtEl>
                                          <p:spTgt spid="13">
                                            <p:txEl>
                                              <p:pRg st="0" end="0"/>
                                            </p:txEl>
                                          </p:spTgt>
                                        </p:tgtEl>
                                        <p:attrNameLst>
                                          <p:attrName>ppt_y</p:attrName>
                                        </p:attrNameLst>
                                      </p:cBhvr>
                                      <p:tavLst>
                                        <p:tav tm="0">
                                          <p:val>
                                            <p:strVal val="#ppt_y+#ppt_h*1.125000"/>
                                          </p:val>
                                        </p:tav>
                                        <p:tav tm="100000">
                                          <p:val>
                                            <p:strVal val="#ppt_y"/>
                                          </p:val>
                                        </p:tav>
                                      </p:tavLst>
                                    </p:anim>
                                    <p:animEffect transition="in" filter="wipe(up)">
                                      <p:cBhvr>
                                        <p:cTn id="46" dur="500"/>
                                        <p:tgtEl>
                                          <p:spTgt spid="13">
                                            <p:txEl>
                                              <p:pRg st="0" end="0"/>
                                            </p:txEl>
                                          </p:spTgt>
                                        </p:tgtEl>
                                      </p:cBhvr>
                                    </p:animEffect>
                                  </p:childTnLst>
                                </p:cTn>
                              </p:par>
                              <p:par>
                                <p:cTn id="47" presetID="2" presetClass="entr" presetSubtype="1" decel="5000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additive="base">
                                        <p:cTn id="49" dur="1000" fill="hold"/>
                                        <p:tgtEl>
                                          <p:spTgt spid="17"/>
                                        </p:tgtEl>
                                        <p:attrNameLst>
                                          <p:attrName>ppt_x</p:attrName>
                                        </p:attrNameLst>
                                      </p:cBhvr>
                                      <p:tavLst>
                                        <p:tav tm="0">
                                          <p:val>
                                            <p:strVal val="#ppt_x"/>
                                          </p:val>
                                        </p:tav>
                                        <p:tav tm="100000">
                                          <p:val>
                                            <p:strVal val="#ppt_x"/>
                                          </p:val>
                                        </p:tav>
                                      </p:tavLst>
                                    </p:anim>
                                    <p:anim calcmode="lin" valueType="num">
                                      <p:cBhvr additive="base">
                                        <p:cTn id="50" dur="1000" fill="hold"/>
                                        <p:tgtEl>
                                          <p:spTgt spid="17"/>
                                        </p:tgtEl>
                                        <p:attrNameLst>
                                          <p:attrName>ppt_y</p:attrName>
                                        </p:attrNameLst>
                                      </p:cBhvr>
                                      <p:tavLst>
                                        <p:tav tm="0">
                                          <p:val>
                                            <p:strVal val="0-#ppt_h/2"/>
                                          </p:val>
                                        </p:tav>
                                        <p:tav tm="100000">
                                          <p:val>
                                            <p:strVal val="#ppt_y"/>
                                          </p:val>
                                        </p:tav>
                                      </p:tavLst>
                                    </p:anim>
                                  </p:childTnLst>
                                </p:cTn>
                              </p:par>
                              <p:par>
                                <p:cTn id="51" presetID="22" presetClass="entr" presetSubtype="4" fill="hold" nodeType="withEffect">
                                  <p:stCondLst>
                                    <p:cond delay="300"/>
                                  </p:stCondLst>
                                  <p:childTnLst>
                                    <p:set>
                                      <p:cBhvr>
                                        <p:cTn id="52" dur="1" fill="hold">
                                          <p:stCondLst>
                                            <p:cond delay="0"/>
                                          </p:stCondLst>
                                        </p:cTn>
                                        <p:tgtEl>
                                          <p:spTgt spid="20"/>
                                        </p:tgtEl>
                                        <p:attrNameLst>
                                          <p:attrName>style.visibility</p:attrName>
                                        </p:attrNameLst>
                                      </p:cBhvr>
                                      <p:to>
                                        <p:strVal val="visible"/>
                                      </p:to>
                                    </p:set>
                                    <p:animEffect transition="in" filter="wipe(down)">
                                      <p:cBhvr>
                                        <p:cTn id="53"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3" grpId="0" build="p" animBg="1"/>
      <p:bldP spid="12" grpId="0" build="p" animBg="1"/>
      <p:bldP spid="13" grpId="0" build="p"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0ADE-BB5C-FF95-224E-5DC9EEF2A6D5}"/>
              </a:ext>
            </a:extLst>
          </p:cNvPr>
          <p:cNvSpPr>
            <a:spLocks noGrp="1"/>
          </p:cNvSpPr>
          <p:nvPr>
            <p:ph type="title"/>
          </p:nvPr>
        </p:nvSpPr>
        <p:spPr/>
        <p:txBody>
          <a:bodyPr/>
          <a:lstStyle/>
          <a:p>
            <a:r>
              <a:rPr lang="en-US"/>
              <a:t>Funding Acknowledgement</a:t>
            </a:r>
          </a:p>
        </p:txBody>
      </p:sp>
      <p:sp>
        <p:nvSpPr>
          <p:cNvPr id="3" name="Content Placeholder 2">
            <a:extLst>
              <a:ext uri="{FF2B5EF4-FFF2-40B4-BE49-F238E27FC236}">
                <a16:creationId xmlns:a16="http://schemas.microsoft.com/office/drawing/2014/main" id="{0832F361-B423-F313-13D9-3C2A9FF1B081}"/>
              </a:ext>
            </a:extLst>
          </p:cNvPr>
          <p:cNvSpPr>
            <a:spLocks noGrp="1"/>
          </p:cNvSpPr>
          <p:nvPr>
            <p:ph idx="1"/>
          </p:nvPr>
        </p:nvSpPr>
        <p:spPr/>
        <p:txBody>
          <a:bodyPr/>
          <a:lstStyle/>
          <a:p>
            <a:r>
              <a:rPr lang="en-US"/>
              <a:t>The Quality Coach Development Programme was partially funded through Q Exchange by the Health Foundation and NHS England and NHS Improvement</a:t>
            </a:r>
          </a:p>
          <a:p>
            <a:endParaRPr lang="en-US"/>
          </a:p>
        </p:txBody>
      </p:sp>
      <p:sp>
        <p:nvSpPr>
          <p:cNvPr id="4" name="Content Placeholder 3">
            <a:extLst>
              <a:ext uri="{FF2B5EF4-FFF2-40B4-BE49-F238E27FC236}">
                <a16:creationId xmlns:a16="http://schemas.microsoft.com/office/drawing/2014/main" id="{902E05ED-AC4E-8BC3-CEA0-84B821CF4CB6}"/>
              </a:ext>
            </a:extLst>
          </p:cNvPr>
          <p:cNvSpPr>
            <a:spLocks noGrp="1"/>
          </p:cNvSpPr>
          <p:nvPr>
            <p:ph idx="10"/>
          </p:nvPr>
        </p:nvSpPr>
        <p:spPr/>
        <p:txBody>
          <a:bodyPr/>
          <a:lstStyle/>
          <a:p>
            <a:r>
              <a:rPr lang="en-US" dirty="0"/>
              <a:t>This slide deck and all associated materials of the Quality Coach Development </a:t>
            </a:r>
            <a:r>
              <a:rPr lang="en-US" dirty="0" err="1"/>
              <a:t>Programme</a:t>
            </a:r>
            <a:r>
              <a:rPr lang="en-US" dirty="0"/>
              <a:t> are available under the Creative Commons Attribution-</a:t>
            </a:r>
            <a:r>
              <a:rPr lang="en-US" dirty="0" err="1"/>
              <a:t>ShareAlike</a:t>
            </a:r>
            <a:r>
              <a:rPr lang="en-US" dirty="0"/>
              <a:t> </a:t>
            </a:r>
            <a:r>
              <a:rPr lang="en-US" dirty="0" err="1"/>
              <a:t>Licence</a:t>
            </a:r>
            <a:r>
              <a:rPr lang="en-US" dirty="0"/>
              <a:t> 4.0 </a:t>
            </a:r>
          </a:p>
          <a:p>
            <a:pPr lvl="1"/>
            <a:r>
              <a:rPr lang="en-US" dirty="0"/>
              <a:t>This </a:t>
            </a:r>
            <a:r>
              <a:rPr lang="en-US" dirty="0" err="1"/>
              <a:t>licence</a:t>
            </a:r>
            <a:r>
              <a:rPr lang="en-US" dirty="0"/>
              <a:t> permits others to remix, adapt, and build upon this piece of work even for commercial purposes, as long as you credit us and license any and all new creations under the identical terms. (CC-BY-SA)</a:t>
            </a:r>
          </a:p>
        </p:txBody>
      </p:sp>
      <p:sp>
        <p:nvSpPr>
          <p:cNvPr id="5" name="Content Placeholder 4">
            <a:extLst>
              <a:ext uri="{FF2B5EF4-FFF2-40B4-BE49-F238E27FC236}">
                <a16:creationId xmlns:a16="http://schemas.microsoft.com/office/drawing/2014/main" id="{B7146CB3-6137-2A00-9F6E-37ED88E78359}"/>
              </a:ext>
            </a:extLst>
          </p:cNvPr>
          <p:cNvSpPr>
            <a:spLocks noGrp="1"/>
          </p:cNvSpPr>
          <p:nvPr>
            <p:ph idx="11"/>
          </p:nvPr>
        </p:nvSpPr>
        <p:spPr/>
        <p:txBody>
          <a:bodyPr/>
          <a:lstStyle/>
          <a:p>
            <a:pPr lvl="1"/>
            <a:r>
              <a:rPr lang="en-US"/>
              <a:t>For additional information contact </a:t>
            </a:r>
          </a:p>
          <a:p>
            <a:pPr lvl="1"/>
            <a:r>
              <a:rPr lang="en-US"/>
              <a:t>clcht.continuous.improvement@nhs.net or the Q Community </a:t>
            </a:r>
          </a:p>
        </p:txBody>
      </p:sp>
    </p:spTree>
    <p:extLst>
      <p:ext uri="{BB962C8B-B14F-4D97-AF65-F5344CB8AC3E}">
        <p14:creationId xmlns:p14="http://schemas.microsoft.com/office/powerpoint/2010/main" val="836933215"/>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Measurement for improvement</a:t>
            </a:r>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29</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Measurement for improvement</a:t>
            </a:r>
          </a:p>
        </p:txBody>
      </p:sp>
      <p:pic>
        <p:nvPicPr>
          <p:cNvPr id="7" name="Online Media 6" descr="Mike Davidge on Measurement for Improvement">
            <a:hlinkClick r:id="" action="ppaction://media"/>
            <a:extLst>
              <a:ext uri="{FF2B5EF4-FFF2-40B4-BE49-F238E27FC236}">
                <a16:creationId xmlns:a16="http://schemas.microsoft.com/office/drawing/2014/main" id="{3FF7CBDB-7497-26DD-4740-EA95C7DC21C3}"/>
              </a:ext>
            </a:extLst>
          </p:cNvPr>
          <p:cNvPicPr>
            <a:picLocks noGrp="1" noRot="1" noChangeAspect="1"/>
          </p:cNvPicPr>
          <p:nvPr>
            <p:ph idx="1"/>
            <a:videoFile r:link="rId1"/>
          </p:nvPr>
        </p:nvPicPr>
        <p:blipFill>
          <a:blip r:embed="rId4">
            <a:duotone>
              <a:schemeClr val="accent2">
                <a:shade val="45000"/>
                <a:satMod val="135000"/>
              </a:schemeClr>
              <a:prstClr val="white"/>
            </a:duotone>
          </a:blip>
          <a:stretch>
            <a:fillRect/>
          </a:stretch>
        </p:blipFill>
        <p:spPr>
          <a:xfrm>
            <a:off x="2073275" y="1262919"/>
            <a:ext cx="8883650" cy="5019675"/>
          </a:xfrm>
          <a:prstGeom prst="rect">
            <a:avLst/>
          </a:prstGeom>
        </p:spPr>
      </p:pic>
      <p:sp>
        <p:nvSpPr>
          <p:cNvPr id="2" name="TextBox 1">
            <a:extLst>
              <a:ext uri="{FF2B5EF4-FFF2-40B4-BE49-F238E27FC236}">
                <a16:creationId xmlns:a16="http://schemas.microsoft.com/office/drawing/2014/main" id="{20B86C11-BAA3-EA95-92EB-7EEC13489964}"/>
              </a:ext>
            </a:extLst>
          </p:cNvPr>
          <p:cNvSpPr txBox="1"/>
          <p:nvPr/>
        </p:nvSpPr>
        <p:spPr>
          <a:xfrm>
            <a:off x="5961529" y="6382870"/>
            <a:ext cx="5989171" cy="428241"/>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Mike </a:t>
            </a:r>
            <a:r>
              <a:rPr lang="en-GB" sz="1000" dirty="0" err="1">
                <a:solidFill>
                  <a:schemeClr val="accent5"/>
                </a:solidFill>
                <a:latin typeface="DM Sans" pitchFamily="2" charset="77"/>
              </a:rPr>
              <a:t>Davidage</a:t>
            </a:r>
            <a:r>
              <a:rPr lang="en-GB" sz="1000" dirty="0">
                <a:solidFill>
                  <a:schemeClr val="accent5"/>
                </a:solidFill>
                <a:latin typeface="DM Sans" pitchFamily="2" charset="77"/>
              </a:rPr>
              <a:t> – Measurement for improvement. https://</a:t>
            </a:r>
            <a:r>
              <a:rPr lang="en-GB" sz="1000" dirty="0" err="1">
                <a:solidFill>
                  <a:schemeClr val="accent5"/>
                </a:solidFill>
                <a:latin typeface="DM Sans" pitchFamily="2" charset="77"/>
              </a:rPr>
              <a:t>www.youtube.com</a:t>
            </a:r>
            <a:r>
              <a:rPr lang="en-GB" sz="1000" dirty="0">
                <a:solidFill>
                  <a:schemeClr val="accent5"/>
                </a:solidFill>
                <a:latin typeface="DM Sans" pitchFamily="2" charset="77"/>
              </a:rPr>
              <a:t>/</a:t>
            </a:r>
            <a:r>
              <a:rPr lang="en-GB" sz="1000" dirty="0" err="1">
                <a:solidFill>
                  <a:schemeClr val="accent5"/>
                </a:solidFill>
                <a:latin typeface="DM Sans" pitchFamily="2" charset="77"/>
              </a:rPr>
              <a:t>watch?v</a:t>
            </a:r>
            <a:r>
              <a:rPr lang="en-GB" sz="1000" dirty="0">
                <a:solidFill>
                  <a:schemeClr val="accent5"/>
                </a:solidFill>
                <a:latin typeface="DM Sans" pitchFamily="2" charset="77"/>
              </a:rPr>
              <a:t>=Za1o77jAnbw </a:t>
            </a:r>
          </a:p>
          <a:p>
            <a:pPr algn="r"/>
            <a:endParaRPr lang="en-GB" sz="1000" dirty="0">
              <a:solidFill>
                <a:schemeClr val="accent5"/>
              </a:solidFill>
              <a:latin typeface="DM Sans" pitchFamily="2" charset="77"/>
            </a:endParaRPr>
          </a:p>
          <a:p>
            <a:pPr algn="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1562729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C1B6E867-1F37-4B87-2219-084476A4DF7A}"/>
              </a:ext>
            </a:extLst>
          </p:cNvPr>
          <p:cNvSpPr>
            <a:spLocks noGrp="1"/>
          </p:cNvSpPr>
          <p:nvPr>
            <p:ph type="title"/>
          </p:nvPr>
        </p:nvSpPr>
        <p:spPr/>
        <p:txBody>
          <a:bodyPr/>
          <a:lstStyle/>
          <a:p>
            <a:r>
              <a:rPr lang="en-US" dirty="0"/>
              <a:t>What are the challenges we may face?</a:t>
            </a:r>
          </a:p>
        </p:txBody>
      </p:sp>
      <p:sp>
        <p:nvSpPr>
          <p:cNvPr id="4" name="Footer Placeholder 3">
            <a:extLst>
              <a:ext uri="{FF2B5EF4-FFF2-40B4-BE49-F238E27FC236}">
                <a16:creationId xmlns:a16="http://schemas.microsoft.com/office/drawing/2014/main" id="{4B1D6693-63E7-B606-32C8-B345F5D8E4D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21AEE85A-F1F8-4080-53AE-C88CC3C71EE9}"/>
              </a:ext>
            </a:extLst>
          </p:cNvPr>
          <p:cNvSpPr>
            <a:spLocks noGrp="1"/>
          </p:cNvSpPr>
          <p:nvPr>
            <p:ph type="sldNum" sz="quarter" idx="12"/>
          </p:nvPr>
        </p:nvSpPr>
        <p:spPr/>
        <p:txBody>
          <a:bodyPr/>
          <a:lstStyle/>
          <a:p>
            <a:fld id="{16C5AC08-0ACD-404A-9C9F-AB39E786C34A}" type="slidenum">
              <a:rPr lang="en-GB"/>
              <a:t>30</a:t>
            </a:fld>
            <a:endParaRPr lang="en-GB"/>
          </a:p>
        </p:txBody>
      </p:sp>
      <p:sp>
        <p:nvSpPr>
          <p:cNvPr id="10" name="Text Placeholder 9">
            <a:extLst>
              <a:ext uri="{FF2B5EF4-FFF2-40B4-BE49-F238E27FC236}">
                <a16:creationId xmlns:a16="http://schemas.microsoft.com/office/drawing/2014/main" id="{E52F9F73-F118-B2A6-B3F1-F47E5E072ACD}"/>
              </a:ext>
            </a:extLst>
          </p:cNvPr>
          <p:cNvSpPr>
            <a:spLocks noGrp="1"/>
          </p:cNvSpPr>
          <p:nvPr>
            <p:ph type="body" sz="quarter" idx="13"/>
          </p:nvPr>
        </p:nvSpPr>
        <p:spPr>
          <a:xfrm rot="16200000">
            <a:off x="-1706046" y="3450153"/>
            <a:ext cx="4493181" cy="138112"/>
          </a:xfrm>
        </p:spPr>
        <p:txBody>
          <a:bodyPr/>
          <a:lstStyle/>
          <a:p>
            <a:r>
              <a:rPr lang="en-US" dirty="0"/>
              <a:t>What are the challenges we may face?</a:t>
            </a:r>
          </a:p>
        </p:txBody>
      </p:sp>
      <p:sp>
        <p:nvSpPr>
          <p:cNvPr id="2" name="Content Placeholder 8">
            <a:extLst>
              <a:ext uri="{FF2B5EF4-FFF2-40B4-BE49-F238E27FC236}">
                <a16:creationId xmlns:a16="http://schemas.microsoft.com/office/drawing/2014/main" id="{05F1141E-775D-3A42-4AA8-79EC1040B38F}"/>
              </a:ext>
            </a:extLst>
          </p:cNvPr>
          <p:cNvSpPr txBox="1">
            <a:spLocks/>
          </p:cNvSpPr>
          <p:nvPr/>
        </p:nvSpPr>
        <p:spPr>
          <a:xfrm>
            <a:off x="1048795" y="1520825"/>
            <a:ext cx="1800000" cy="1260000"/>
          </a:xfrm>
          <a:prstGeom prst="roundRect">
            <a:avLst>
              <a:gd name="adj" fmla="val 5721"/>
            </a:avLst>
          </a:prstGeom>
          <a:solidFill>
            <a:schemeClr val="accent4">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Inexperienced team</a:t>
            </a:r>
          </a:p>
        </p:txBody>
      </p:sp>
      <p:sp>
        <p:nvSpPr>
          <p:cNvPr id="3" name="Content Placeholder 8">
            <a:extLst>
              <a:ext uri="{FF2B5EF4-FFF2-40B4-BE49-F238E27FC236}">
                <a16:creationId xmlns:a16="http://schemas.microsoft.com/office/drawing/2014/main" id="{6C940094-6523-E532-65CE-658AE35B94DE}"/>
              </a:ext>
            </a:extLst>
          </p:cNvPr>
          <p:cNvSpPr txBox="1">
            <a:spLocks/>
          </p:cNvSpPr>
          <p:nvPr/>
        </p:nvSpPr>
        <p:spPr>
          <a:xfrm>
            <a:off x="3870073" y="1520825"/>
            <a:ext cx="1800000" cy="1260000"/>
          </a:xfrm>
          <a:prstGeom prst="roundRect">
            <a:avLst>
              <a:gd name="adj" fmla="val 5721"/>
            </a:avLst>
          </a:prstGeom>
          <a:solidFill>
            <a:schemeClr val="accent5">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400" b="1" dirty="0">
                <a:solidFill>
                  <a:schemeClr val="tx2"/>
                </a:solidFill>
              </a:rPr>
              <a:t>The data for the selected measures is harder to collect than anticipated</a:t>
            </a:r>
          </a:p>
        </p:txBody>
      </p:sp>
      <p:sp>
        <p:nvSpPr>
          <p:cNvPr id="22" name="Content Placeholder 8">
            <a:extLst>
              <a:ext uri="{FF2B5EF4-FFF2-40B4-BE49-F238E27FC236}">
                <a16:creationId xmlns:a16="http://schemas.microsoft.com/office/drawing/2014/main" id="{AC20FCA8-E85B-9DF4-2DFE-8DD7FB7F6032}"/>
              </a:ext>
            </a:extLst>
          </p:cNvPr>
          <p:cNvSpPr txBox="1">
            <a:spLocks/>
          </p:cNvSpPr>
          <p:nvPr/>
        </p:nvSpPr>
        <p:spPr>
          <a:xfrm>
            <a:off x="9512629" y="1520825"/>
            <a:ext cx="1800000" cy="1260000"/>
          </a:xfrm>
          <a:prstGeom prst="roundRect">
            <a:avLst>
              <a:gd name="adj" fmla="val 5721"/>
            </a:avLst>
          </a:prstGeom>
          <a:solidFill>
            <a:schemeClr val="accent2">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Over-reliance on surveys</a:t>
            </a:r>
          </a:p>
        </p:txBody>
      </p:sp>
      <p:sp>
        <p:nvSpPr>
          <p:cNvPr id="23" name="Content Placeholder 8">
            <a:extLst>
              <a:ext uri="{FF2B5EF4-FFF2-40B4-BE49-F238E27FC236}">
                <a16:creationId xmlns:a16="http://schemas.microsoft.com/office/drawing/2014/main" id="{379F7C62-3DE2-3C52-B262-2D6BCCFC984B}"/>
              </a:ext>
            </a:extLst>
          </p:cNvPr>
          <p:cNvSpPr txBox="1">
            <a:spLocks/>
          </p:cNvSpPr>
          <p:nvPr/>
        </p:nvSpPr>
        <p:spPr>
          <a:xfrm>
            <a:off x="6691351" y="1520825"/>
            <a:ext cx="1800000" cy="1260000"/>
          </a:xfrm>
          <a:prstGeom prst="roundRect">
            <a:avLst>
              <a:gd name="adj" fmla="val 5721"/>
            </a:avLst>
          </a:prstGeom>
          <a:solidFill>
            <a:schemeClr val="accent4">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Risk aversion is part of the culture</a:t>
            </a:r>
          </a:p>
        </p:txBody>
      </p:sp>
      <p:sp>
        <p:nvSpPr>
          <p:cNvPr id="24" name="Content Placeholder 8">
            <a:extLst>
              <a:ext uri="{FF2B5EF4-FFF2-40B4-BE49-F238E27FC236}">
                <a16:creationId xmlns:a16="http://schemas.microsoft.com/office/drawing/2014/main" id="{400BE1C0-EB56-05D3-7A76-EABC0517F92A}"/>
              </a:ext>
            </a:extLst>
          </p:cNvPr>
          <p:cNvSpPr txBox="1">
            <a:spLocks/>
          </p:cNvSpPr>
          <p:nvPr/>
        </p:nvSpPr>
        <p:spPr>
          <a:xfrm>
            <a:off x="1077913" y="4756667"/>
            <a:ext cx="1800000" cy="1260000"/>
          </a:xfrm>
          <a:prstGeom prst="roundRect">
            <a:avLst>
              <a:gd name="adj" fmla="val 5721"/>
            </a:avLst>
          </a:prstGeom>
          <a:solidFill>
            <a:schemeClr val="accent2">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Overly critical of ‘imperfect’ data</a:t>
            </a:r>
          </a:p>
        </p:txBody>
      </p:sp>
      <p:sp>
        <p:nvSpPr>
          <p:cNvPr id="25" name="Content Placeholder 8">
            <a:extLst>
              <a:ext uri="{FF2B5EF4-FFF2-40B4-BE49-F238E27FC236}">
                <a16:creationId xmlns:a16="http://schemas.microsoft.com/office/drawing/2014/main" id="{D86AB94F-FF41-585D-AC35-C64477FD0CA6}"/>
              </a:ext>
            </a:extLst>
          </p:cNvPr>
          <p:cNvSpPr txBox="1">
            <a:spLocks/>
          </p:cNvSpPr>
          <p:nvPr/>
        </p:nvSpPr>
        <p:spPr>
          <a:xfrm>
            <a:off x="3899191" y="4756667"/>
            <a:ext cx="1800000" cy="1260000"/>
          </a:xfrm>
          <a:prstGeom prst="roundRect">
            <a:avLst>
              <a:gd name="adj" fmla="val 5721"/>
            </a:avLst>
          </a:prstGeom>
          <a:solidFill>
            <a:schemeClr val="accent4">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Research experience leading to an intrinsic desire for more data </a:t>
            </a:r>
          </a:p>
        </p:txBody>
      </p:sp>
      <p:sp>
        <p:nvSpPr>
          <p:cNvPr id="26" name="Content Placeholder 8">
            <a:extLst>
              <a:ext uri="{FF2B5EF4-FFF2-40B4-BE49-F238E27FC236}">
                <a16:creationId xmlns:a16="http://schemas.microsoft.com/office/drawing/2014/main" id="{CBC544F5-4D4B-B6D9-C9FE-02E9BE4D141E}"/>
              </a:ext>
            </a:extLst>
          </p:cNvPr>
          <p:cNvSpPr txBox="1">
            <a:spLocks/>
          </p:cNvSpPr>
          <p:nvPr/>
        </p:nvSpPr>
        <p:spPr>
          <a:xfrm>
            <a:off x="9541747" y="4756667"/>
            <a:ext cx="1800000" cy="1260000"/>
          </a:xfrm>
          <a:prstGeom prst="roundRect">
            <a:avLst>
              <a:gd name="adj" fmla="val 5721"/>
            </a:avLst>
          </a:prstGeom>
          <a:solidFill>
            <a:schemeClr val="accent1">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Losing sight of the goal – too much focus on measurement</a:t>
            </a:r>
          </a:p>
        </p:txBody>
      </p:sp>
      <p:sp>
        <p:nvSpPr>
          <p:cNvPr id="27" name="Content Placeholder 8">
            <a:extLst>
              <a:ext uri="{FF2B5EF4-FFF2-40B4-BE49-F238E27FC236}">
                <a16:creationId xmlns:a16="http://schemas.microsoft.com/office/drawing/2014/main" id="{D13F98E2-78DB-AD03-7D4F-BFF82060D980}"/>
              </a:ext>
            </a:extLst>
          </p:cNvPr>
          <p:cNvSpPr txBox="1">
            <a:spLocks/>
          </p:cNvSpPr>
          <p:nvPr/>
        </p:nvSpPr>
        <p:spPr>
          <a:xfrm>
            <a:off x="6720469" y="4756667"/>
            <a:ext cx="1800000" cy="1260000"/>
          </a:xfrm>
          <a:prstGeom prst="roundRect">
            <a:avLst>
              <a:gd name="adj" fmla="val 5721"/>
            </a:avLst>
          </a:prstGeom>
          <a:solidFill>
            <a:schemeClr val="accent5">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4" algn="ctr">
              <a:spcAft>
                <a:spcPts val="1200"/>
              </a:spcAft>
            </a:pPr>
            <a:r>
              <a:rPr lang="en-US" sz="1400" b="1" dirty="0">
                <a:solidFill>
                  <a:schemeClr val="tx2"/>
                </a:solidFill>
              </a:rPr>
              <a:t>Time</a:t>
            </a:r>
          </a:p>
        </p:txBody>
      </p:sp>
      <p:sp>
        <p:nvSpPr>
          <p:cNvPr id="31" name="Content Placeholder 8">
            <a:extLst>
              <a:ext uri="{FF2B5EF4-FFF2-40B4-BE49-F238E27FC236}">
                <a16:creationId xmlns:a16="http://schemas.microsoft.com/office/drawing/2014/main" id="{05ED7790-67E0-E28E-5F93-A5C23E135566}"/>
              </a:ext>
            </a:extLst>
          </p:cNvPr>
          <p:cNvSpPr txBox="1">
            <a:spLocks/>
          </p:cNvSpPr>
          <p:nvPr/>
        </p:nvSpPr>
        <p:spPr>
          <a:xfrm>
            <a:off x="1048795" y="3138746"/>
            <a:ext cx="1800000" cy="1260000"/>
          </a:xfrm>
          <a:prstGeom prst="roundRect">
            <a:avLst>
              <a:gd name="adj" fmla="val 5721"/>
            </a:avLst>
          </a:prstGeom>
          <a:solidFill>
            <a:schemeClr val="accent1">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Top-down pressure to collect a lot of data</a:t>
            </a:r>
          </a:p>
        </p:txBody>
      </p:sp>
      <p:sp>
        <p:nvSpPr>
          <p:cNvPr id="32" name="Content Placeholder 8">
            <a:extLst>
              <a:ext uri="{FF2B5EF4-FFF2-40B4-BE49-F238E27FC236}">
                <a16:creationId xmlns:a16="http://schemas.microsoft.com/office/drawing/2014/main" id="{509C882A-EE04-CBCC-CE4E-E773125E988C}"/>
              </a:ext>
            </a:extLst>
          </p:cNvPr>
          <p:cNvSpPr txBox="1">
            <a:spLocks/>
          </p:cNvSpPr>
          <p:nvPr/>
        </p:nvSpPr>
        <p:spPr>
          <a:xfrm>
            <a:off x="3870073" y="3138746"/>
            <a:ext cx="1800000" cy="1260000"/>
          </a:xfrm>
          <a:prstGeom prst="roundRect">
            <a:avLst>
              <a:gd name="adj" fmla="val 5721"/>
            </a:avLst>
          </a:prstGeom>
          <a:solidFill>
            <a:schemeClr val="accent2">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Too many options for data</a:t>
            </a:r>
          </a:p>
        </p:txBody>
      </p:sp>
      <p:sp>
        <p:nvSpPr>
          <p:cNvPr id="33" name="Content Placeholder 8">
            <a:extLst>
              <a:ext uri="{FF2B5EF4-FFF2-40B4-BE49-F238E27FC236}">
                <a16:creationId xmlns:a16="http://schemas.microsoft.com/office/drawing/2014/main" id="{0FF87769-AAC4-721C-4B2D-95AB44AE932A}"/>
              </a:ext>
            </a:extLst>
          </p:cNvPr>
          <p:cNvSpPr txBox="1">
            <a:spLocks/>
          </p:cNvSpPr>
          <p:nvPr/>
        </p:nvSpPr>
        <p:spPr>
          <a:xfrm>
            <a:off x="6691351" y="3138746"/>
            <a:ext cx="1800000" cy="1260000"/>
          </a:xfrm>
          <a:prstGeom prst="roundRect">
            <a:avLst>
              <a:gd name="adj" fmla="val 5721"/>
            </a:avLst>
          </a:prstGeom>
          <a:solidFill>
            <a:schemeClr val="accent1">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Over-reliance on quantitative data</a:t>
            </a:r>
          </a:p>
        </p:txBody>
      </p:sp>
      <p:sp>
        <p:nvSpPr>
          <p:cNvPr id="34" name="Content Placeholder 8">
            <a:extLst>
              <a:ext uri="{FF2B5EF4-FFF2-40B4-BE49-F238E27FC236}">
                <a16:creationId xmlns:a16="http://schemas.microsoft.com/office/drawing/2014/main" id="{3873C75E-889D-CB2D-CB06-27F13CE389F8}"/>
              </a:ext>
            </a:extLst>
          </p:cNvPr>
          <p:cNvSpPr txBox="1">
            <a:spLocks/>
          </p:cNvSpPr>
          <p:nvPr/>
        </p:nvSpPr>
        <p:spPr>
          <a:xfrm>
            <a:off x="9512629" y="3138746"/>
            <a:ext cx="1800000" cy="1260000"/>
          </a:xfrm>
          <a:prstGeom prst="roundRect">
            <a:avLst>
              <a:gd name="adj" fmla="val 5721"/>
            </a:avLst>
          </a:prstGeom>
          <a:solidFill>
            <a:schemeClr val="tx2">
              <a:lumMod val="20000"/>
              <a:lumOff val="80000"/>
              <a:alpha val="75000"/>
            </a:schemeClr>
          </a:solidFill>
        </p:spPr>
        <p:txBody>
          <a:bodyPr vert="horz" lIns="54000" tIns="54000" rIns="54000" bIns="54000" rtlCol="0" anchor="ctr"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2"/>
                </a:solidFill>
              </a:rPr>
              <a:t>Pressure to ‘just do it’ and therefore collect no data</a:t>
            </a:r>
          </a:p>
        </p:txBody>
      </p:sp>
    </p:spTree>
    <p:extLst>
      <p:ext uri="{BB962C8B-B14F-4D97-AF65-F5344CB8AC3E}">
        <p14:creationId xmlns:p14="http://schemas.microsoft.com/office/powerpoint/2010/main" val="2852718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500"/>
                                        <p:tgtEl>
                                          <p:spTgt spid="2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animEffect transition="in" filter="fade">
                                      <p:cBhvr>
                                        <p:cTn id="18" dur="500"/>
                                        <p:tgtEl>
                                          <p:spTgt spid="3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32"/>
                                        </p:tgtEl>
                                        <p:attrNameLst>
                                          <p:attrName>style.visibility</p:attrName>
                                        </p:attrNameLst>
                                      </p:cBhvr>
                                      <p:to>
                                        <p:strVal val="visible"/>
                                      </p:to>
                                    </p:set>
                                    <p:animEffect transition="in" filter="fade">
                                      <p:cBhvr>
                                        <p:cTn id="32" dur="500"/>
                                        <p:tgtEl>
                                          <p:spTgt spid="32"/>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gtEl>
                                        <p:attrNameLst>
                                          <p:attrName>style.visibility</p:attrName>
                                        </p:attrNameLst>
                                      </p:cBhvr>
                                      <p:to>
                                        <p:strVal val="visible"/>
                                      </p:to>
                                    </p:set>
                                    <p:animEffect transition="in" filter="fade">
                                      <p:cBhvr>
                                        <p:cTn id="40" dur="500"/>
                                        <p:tgtEl>
                                          <p:spTgt spid="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fade">
                                      <p:cBhvr>
                                        <p:cTn id="43" dur="500"/>
                                        <p:tgtEl>
                                          <p:spTgt spid="27"/>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34"/>
                                        </p:tgtEl>
                                        <p:attrNameLst>
                                          <p:attrName>style.visibility</p:attrName>
                                        </p:attrNameLst>
                                      </p:cBhvr>
                                      <p:to>
                                        <p:strVal val="visible"/>
                                      </p:to>
                                    </p:set>
                                    <p:animEffect transition="in" filter="fade">
                                      <p:cBhvr>
                                        <p:cTn id="46"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22" grpId="0" animBg="1"/>
      <p:bldP spid="23" grpId="0" animBg="1"/>
      <p:bldP spid="24" grpId="0" animBg="1"/>
      <p:bldP spid="25" grpId="0" animBg="1"/>
      <p:bldP spid="26" grpId="0" animBg="1"/>
      <p:bldP spid="27" grpId="0" animBg="1"/>
      <p:bldP spid="31" grpId="0" animBg="1"/>
      <p:bldP spid="32" grpId="0" animBg="1"/>
      <p:bldP spid="33" grpId="0" animBg="1"/>
      <p:bldP spid="3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31</a:t>
            </a:fld>
            <a:endParaRPr lang="en-GB"/>
          </a:p>
        </p:txBody>
      </p:sp>
      <p:sp>
        <p:nvSpPr>
          <p:cNvPr id="10" name="Title 9">
            <a:extLst>
              <a:ext uri="{FF2B5EF4-FFF2-40B4-BE49-F238E27FC236}">
                <a16:creationId xmlns:a16="http://schemas.microsoft.com/office/drawing/2014/main" id="{C789D7AD-6507-C3B9-F926-037CB4B6A24F}"/>
              </a:ext>
            </a:extLst>
          </p:cNvPr>
          <p:cNvSpPr>
            <a:spLocks noGrp="1"/>
          </p:cNvSpPr>
          <p:nvPr>
            <p:ph type="title"/>
          </p:nvPr>
        </p:nvSpPr>
        <p:spPr/>
        <p:txBody>
          <a:bodyPr/>
          <a:lstStyle/>
          <a:p>
            <a:r>
              <a:rPr lang="en-US"/>
              <a:t>Comfort break</a:t>
            </a:r>
          </a:p>
        </p:txBody>
      </p:sp>
      <p:sp>
        <p:nvSpPr>
          <p:cNvPr id="12" name="Pink cricle">
            <a:extLst>
              <a:ext uri="{FF2B5EF4-FFF2-40B4-BE49-F238E27FC236}">
                <a16:creationId xmlns:a16="http://schemas.microsoft.com/office/drawing/2014/main" id="{68AD5B7A-1AE2-86B5-C20F-EF6343B61753}"/>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Connector 12">
            <a:extLst>
              <a:ext uri="{FF2B5EF4-FFF2-40B4-BE49-F238E27FC236}">
                <a16:creationId xmlns:a16="http://schemas.microsoft.com/office/drawing/2014/main" id="{2F7C49ED-7274-A402-DAF2-AAF4EB5E2BCA}"/>
              </a:ext>
            </a:extLst>
          </p:cNvPr>
          <p:cNvSpPr/>
          <p:nvPr/>
        </p:nvSpPr>
        <p:spPr>
          <a:xfrm>
            <a:off x="8798705" y="3951392"/>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4" name="Orange circle">
            <a:extLst>
              <a:ext uri="{FF2B5EF4-FFF2-40B4-BE49-F238E27FC236}">
                <a16:creationId xmlns:a16="http://schemas.microsoft.com/office/drawing/2014/main" id="{B331873A-42F0-1D75-FDB2-95191B022EBB}"/>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5" name="Picture 14">
            <a:extLst>
              <a:ext uri="{FF2B5EF4-FFF2-40B4-BE49-F238E27FC236}">
                <a16:creationId xmlns:a16="http://schemas.microsoft.com/office/drawing/2014/main" id="{D0E7AEC9-E7B5-D403-E9A1-7CB33A01DDDF}"/>
              </a:ext>
            </a:extLst>
          </p:cNvPr>
          <p:cNvPicPr>
            <a:picLocks noChangeAspect="1"/>
          </p:cNvPicPr>
          <p:nvPr/>
        </p:nvPicPr>
        <p:blipFill>
          <a:blip r:embed="rId3"/>
          <a:srcRect/>
          <a:stretch/>
        </p:blipFill>
        <p:spPr>
          <a:xfrm flipH="1">
            <a:off x="7274791" y="1206500"/>
            <a:ext cx="4394200" cy="5410200"/>
          </a:xfrm>
          <a:prstGeom prst="rect">
            <a:avLst/>
          </a:prstGeom>
        </p:spPr>
      </p:pic>
    </p:spTree>
    <p:extLst>
      <p:ext uri="{BB962C8B-B14F-4D97-AF65-F5344CB8AC3E}">
        <p14:creationId xmlns:p14="http://schemas.microsoft.com/office/powerpoint/2010/main" val="2473491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4.58333E-6 -1.85185E-6 C -0.38672 -0.2368 -0.77279 -0.47338 -0.9211 -0.33935 C -1.06967 -0.20509 -1.10782 0.69491 -0.88998 0.80556 C -0.67201 0.91574 0.23828 0.4581 0.3871 0.32454 C 0.53645 0.19121 0.13072 0.0956 0.0052 -0.00023 " pathEditMode="relative" rAng="0" ptsTypes="AAAAA">
                                      <p:cBhvr>
                                        <p:cTn id="6" dur="240000" fill="hold"/>
                                        <p:tgtEl>
                                          <p:spTgt spid="13"/>
                                        </p:tgtEl>
                                        <p:attrNameLst>
                                          <p:attrName>ppt_x</p:attrName>
                                          <p:attrName>ppt_y</p:attrName>
                                        </p:attrNameLst>
                                      </p:cBhvr>
                                      <p:rCtr x="-31159" y="22199"/>
                                    </p:animMotion>
                                  </p:childTnLst>
                                </p:cTn>
                              </p:par>
                              <p:par>
                                <p:cTn id="7" presetID="6" presetClass="emph" presetSubtype="0" repeatCount="indefinite" autoRev="1" fill="hold" grpId="1" nodeType="withEffect">
                                  <p:stCondLst>
                                    <p:cond delay="0"/>
                                  </p:stCondLst>
                                  <p:childTnLst>
                                    <p:animScale>
                                      <p:cBhvr>
                                        <p:cTn id="8" dur="37000" fill="hold"/>
                                        <p:tgtEl>
                                          <p:spTgt spid="13"/>
                                        </p:tgtEl>
                                      </p:cBhvr>
                                      <p:by x="25000" y="25000"/>
                                    </p:animScale>
                                  </p:childTnLst>
                                </p:cTn>
                              </p:par>
                              <p:par>
                                <p:cTn id="9" presetID="0" presetClass="path" presetSubtype="0" repeatCount="indefinite" fill="hold" grpId="1" nodeType="withEffect">
                                  <p:stCondLst>
                                    <p:cond delay="0"/>
                                  </p:stCondLst>
                                  <p:childTnLst>
                                    <p:animMotion origin="layout" path="M -0.00065 0.00046 C -0.03659 -0.13033 -0.41784 -0.47385 -0.50834 -0.48542 C -0.59831 -0.49607 -0.57709 -0.19676 -0.54154 -0.06644 C -0.50586 0.06296 -0.48203 0.3956 -0.2806 0.44722 C -0.07917 0.49861 0.03502 0.13009 -0.00065 0.00046 Z " pathEditMode="relative" rAng="12300000" ptsTypes="AAAAA">
                                      <p:cBhvr>
                                        <p:cTn id="10" dur="200000" fill="hold"/>
                                        <p:tgtEl>
                                          <p:spTgt spid="14"/>
                                        </p:tgtEl>
                                        <p:attrNameLst>
                                          <p:attrName>ppt_x</p:attrName>
                                          <p:attrName>ppt_y</p:attrName>
                                        </p:attrNameLst>
                                      </p:cBhvr>
                                      <p:rCtr x="-32643" y="3171"/>
                                    </p:animMotion>
                                  </p:childTnLst>
                                </p:cTn>
                              </p:par>
                              <p:par>
                                <p:cTn id="11" presetID="6" presetClass="emph" presetSubtype="0" repeatCount="indefinite" autoRev="1" fill="hold" grpId="0" nodeType="withEffect">
                                  <p:stCondLst>
                                    <p:cond delay="0"/>
                                  </p:stCondLst>
                                  <p:childTnLst>
                                    <p:animScale>
                                      <p:cBhvr>
                                        <p:cTn id="12" dur="90000" fill="hold"/>
                                        <p:tgtEl>
                                          <p:spTgt spid="14"/>
                                        </p:tgtEl>
                                      </p:cBhvr>
                                      <p:by x="400000" y="400000"/>
                                    </p:animScale>
                                  </p:childTnLst>
                                </p:cTn>
                              </p:par>
                              <p:par>
                                <p:cTn id="13" presetID="0" presetClass="path" presetSubtype="0" repeatCount="indefinite" fill="hold" grpId="1" nodeType="withEffect">
                                  <p:stCondLst>
                                    <p:cond delay="0"/>
                                  </p:stCondLst>
                                  <p:childTnLst>
                                    <p:animMotion origin="layout" path="M -0.00052 -0.00023 C -0.14544 -0.03148 -0.36198 -0.00255 -0.32969 0.11875 C -0.29739 0.24005 -0.04336 0.71319 0.19323 0.72662 C 0.43034 0.74051 0.53607 0.59583 0.55248 0.36227 C 0.5793 0.03009 0.14414 0.03125 -0.00052 -0.00023 Z " pathEditMode="relative" rAng="12300000" ptsTypes="AAAAA">
                                      <p:cBhvr>
                                        <p:cTn id="14" dur="200000" spd="-100000" fill="hold"/>
                                        <p:tgtEl>
                                          <p:spTgt spid="12"/>
                                        </p:tgtEl>
                                        <p:attrNameLst>
                                          <p:attrName>ppt_x</p:attrName>
                                          <p:attrName>ppt_y</p:attrName>
                                        </p:attrNameLst>
                                      </p:cBhvr>
                                      <p:rCtr x="10326" y="27593"/>
                                    </p:animMotion>
                                  </p:childTnLst>
                                </p:cTn>
                              </p:par>
                              <p:par>
                                <p:cTn id="15" presetID="6" presetClass="emph" presetSubtype="0" repeatCount="indefinite" autoRev="1" fill="hold" grpId="0" nodeType="withEffect">
                                  <p:stCondLst>
                                    <p:cond delay="0"/>
                                  </p:stCondLst>
                                  <p:childTnLst>
                                    <p:animScale>
                                      <p:cBhvr>
                                        <p:cTn id="16" dur="135000" fill="hold"/>
                                        <p:tgtEl>
                                          <p:spTgt spid="12"/>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animBg="1"/>
      <p:bldP spid="13" grpId="1" animBg="1"/>
      <p:bldP spid="14" grpId="0" animBg="1"/>
      <p:bldP spid="14"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HOTO" descr="A large building with a circular road and a roundabout&#10;&#10;Description automatically generated with medium confidence">
            <a:extLst>
              <a:ext uri="{FF2B5EF4-FFF2-40B4-BE49-F238E27FC236}">
                <a16:creationId xmlns:a16="http://schemas.microsoft.com/office/drawing/2014/main" id="{3898A51F-3AF4-AEC5-7B64-9E6EE4503681}"/>
              </a:ext>
            </a:extLst>
          </p:cNvPr>
          <p:cNvPicPr>
            <a:picLocks noGrp="1" noChangeAspect="1"/>
          </p:cNvPicPr>
          <p:nvPr>
            <p:ph idx="1"/>
          </p:nvPr>
        </p:nvPicPr>
        <p:blipFill rotWithShape="1">
          <a:blip r:embed="rId3">
            <a:duotone>
              <a:schemeClr val="accent2">
                <a:shade val="45000"/>
                <a:satMod val="135000"/>
              </a:schemeClr>
              <a:prstClr val="white"/>
            </a:duotone>
            <a:alphaModFix amt="50000"/>
            <a:extLst>
              <a:ext uri="{BEBA8EAE-BF5A-486C-A8C5-ECC9F3942E4B}">
                <a14:imgProps xmlns:a14="http://schemas.microsoft.com/office/drawing/2010/main">
                  <a14:imgLayer r:embed="rId4">
                    <a14:imgEffect>
                      <a14:saturation sat="0"/>
                    </a14:imgEffect>
                    <a14:imgEffect>
                      <a14:brightnessContrast bright="21000"/>
                    </a14:imgEffect>
                  </a14:imgLayer>
                </a14:imgProps>
              </a:ext>
            </a:extLst>
          </a:blip>
          <a:srcRect l="635" t="1322" r="635" b="1322"/>
          <a:stretch/>
        </p:blipFill>
        <p:spPr>
          <a:xfrm>
            <a:off x="1077913" y="0"/>
            <a:ext cx="8547250" cy="5613400"/>
          </a:xfrm>
        </p:spPr>
      </p:pic>
      <p:sp>
        <p:nvSpPr>
          <p:cNvPr id="4" name="Footer Placeholder 3">
            <a:extLst>
              <a:ext uri="{FF2B5EF4-FFF2-40B4-BE49-F238E27FC236}">
                <a16:creationId xmlns:a16="http://schemas.microsoft.com/office/drawing/2014/main" id="{C1299FA6-0B0A-CAB9-0A9C-79D8CCF681AA}"/>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15C0EDA4-0E50-B4DD-579F-C145D111B39D}"/>
              </a:ext>
            </a:extLst>
          </p:cNvPr>
          <p:cNvSpPr>
            <a:spLocks noGrp="1"/>
          </p:cNvSpPr>
          <p:nvPr>
            <p:ph type="sldNum" sz="quarter" idx="12"/>
          </p:nvPr>
        </p:nvSpPr>
        <p:spPr/>
        <p:txBody>
          <a:bodyPr/>
          <a:lstStyle/>
          <a:p>
            <a:fld id="{16C5AC08-0ACD-404A-9C9F-AB39E786C34A}" type="slidenum">
              <a:rPr lang="en-GB"/>
              <a:t>32</a:t>
            </a:fld>
            <a:endParaRPr lang="en-GB"/>
          </a:p>
        </p:txBody>
      </p:sp>
      <p:sp>
        <p:nvSpPr>
          <p:cNvPr id="6" name="Text Placeholder 5">
            <a:extLst>
              <a:ext uri="{FF2B5EF4-FFF2-40B4-BE49-F238E27FC236}">
                <a16:creationId xmlns:a16="http://schemas.microsoft.com/office/drawing/2014/main" id="{87E00C22-2BF7-020A-E87A-ABB7B03C93D1}"/>
              </a:ext>
            </a:extLst>
          </p:cNvPr>
          <p:cNvSpPr>
            <a:spLocks noGrp="1"/>
          </p:cNvSpPr>
          <p:nvPr>
            <p:ph type="body" sz="quarter" idx="13"/>
          </p:nvPr>
        </p:nvSpPr>
        <p:spPr/>
        <p:txBody>
          <a:bodyPr/>
          <a:lstStyle/>
          <a:p>
            <a:r>
              <a:rPr lang="en-US"/>
              <a:t>Just enough data</a:t>
            </a:r>
          </a:p>
        </p:txBody>
      </p:sp>
      <p:sp>
        <p:nvSpPr>
          <p:cNvPr id="9" name="!!Title">
            <a:extLst>
              <a:ext uri="{FF2B5EF4-FFF2-40B4-BE49-F238E27FC236}">
                <a16:creationId xmlns:a16="http://schemas.microsoft.com/office/drawing/2014/main" id="{2512AA5C-7E06-FF2F-0720-85F4EF6FB9A7}"/>
              </a:ext>
            </a:extLst>
          </p:cNvPr>
          <p:cNvSpPr txBox="1">
            <a:spLocks/>
          </p:cNvSpPr>
          <p:nvPr/>
        </p:nvSpPr>
        <p:spPr>
          <a:xfrm>
            <a:off x="4848225" y="3219449"/>
            <a:ext cx="7105649" cy="33210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nSpc>
                <a:spcPts val="7200"/>
              </a:lnSpc>
            </a:pPr>
            <a:r>
              <a:rPr lang="en-US" sz="7200" i="1">
                <a:solidFill>
                  <a:schemeClr val="accent4"/>
                </a:solidFill>
                <a:latin typeface="Petrona Light" pitchFamily="2" charset="77"/>
              </a:rPr>
              <a:t>Just enough data</a:t>
            </a:r>
          </a:p>
          <a:p>
            <a:pPr marL="6350" indent="-6350">
              <a:lnSpc>
                <a:spcPts val="7200"/>
              </a:lnSpc>
            </a:pPr>
            <a:r>
              <a:rPr lang="en-US" sz="1800" b="1"/>
              <a:t>Sunnybrook Health Sciences Centre – Toronto, Canada</a:t>
            </a:r>
          </a:p>
          <a:p>
            <a:pPr marL="6350" indent="-6350">
              <a:lnSpc>
                <a:spcPts val="7200"/>
              </a:lnSpc>
            </a:pPr>
            <a:endParaRPr lang="en-US" sz="1800" b="1"/>
          </a:p>
        </p:txBody>
      </p:sp>
      <p:sp>
        <p:nvSpPr>
          <p:cNvPr id="2" name="!!Content">
            <a:extLst>
              <a:ext uri="{FF2B5EF4-FFF2-40B4-BE49-F238E27FC236}">
                <a16:creationId xmlns:a16="http://schemas.microsoft.com/office/drawing/2014/main" id="{ED1A28CE-149F-F793-E550-88F073C55B55}"/>
              </a:ext>
            </a:extLst>
          </p:cNvPr>
          <p:cNvSpPr txBox="1">
            <a:spLocks/>
          </p:cNvSpPr>
          <p:nvPr/>
        </p:nvSpPr>
        <p:spPr>
          <a:xfrm>
            <a:off x="4852988" y="8472954"/>
            <a:ext cx="7100886"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a:t>Sunnybrook Health Sciences Centre</a:t>
            </a:r>
            <a:br>
              <a:rPr lang="en-US"/>
            </a:br>
            <a:r>
              <a:rPr lang="en-US">
                <a:latin typeface="DM Sans" pitchFamily="2" charset="77"/>
              </a:rPr>
              <a:t>Toronto, Canada </a:t>
            </a:r>
          </a:p>
          <a:p>
            <a:pPr marL="222250" lvl="3" indent="-215900">
              <a:spcAft>
                <a:spcPts val="500"/>
              </a:spcAft>
              <a:buClr>
                <a:schemeClr val="accent2"/>
              </a:buClr>
              <a:buFont typeface="Arial" panose="020B0604020202020204" pitchFamily="34" charset="0"/>
              <a:buChar char="•"/>
            </a:pPr>
            <a:r>
              <a:rPr lang="en-US"/>
              <a:t>Participated in IHI Breakthrough series </a:t>
            </a:r>
          </a:p>
          <a:p>
            <a:pPr marL="222250" lvl="3" indent="-215900">
              <a:spcAft>
                <a:spcPts val="500"/>
              </a:spcAft>
              <a:buClr>
                <a:schemeClr val="accent2"/>
              </a:buClr>
              <a:buFont typeface="Arial" panose="020B0604020202020204" pitchFamily="34" charset="0"/>
              <a:buChar char="•"/>
            </a:pPr>
            <a:r>
              <a:rPr lang="en-US"/>
              <a:t>Needed some baseline data regarding age distribution of patients visiting the ED for asthma care over last year </a:t>
            </a:r>
          </a:p>
          <a:p>
            <a:pPr marL="222250" lvl="3" indent="-215900">
              <a:spcAft>
                <a:spcPts val="500"/>
              </a:spcAft>
              <a:buClr>
                <a:schemeClr val="accent2"/>
              </a:buClr>
              <a:buFont typeface="Arial" panose="020B0604020202020204" pitchFamily="34" charset="0"/>
              <a:buChar char="•"/>
            </a:pPr>
            <a:r>
              <a:rPr lang="en-US"/>
              <a:t>Put in a formal request to Information Systems (IS) department for this information and waited </a:t>
            </a:r>
          </a:p>
          <a:p>
            <a:pPr marL="222250" lvl="3" indent="-215900">
              <a:spcAft>
                <a:spcPts val="500"/>
              </a:spcAft>
              <a:buClr>
                <a:schemeClr val="accent2"/>
              </a:buClr>
              <a:buFont typeface="Arial" panose="020B0604020202020204" pitchFamily="34" charset="0"/>
              <a:buChar char="•"/>
            </a:pPr>
            <a:r>
              <a:rPr lang="en-US"/>
              <a:t>Months passed and no data was given – so a small team decided it was taking too long </a:t>
            </a:r>
          </a:p>
          <a:p>
            <a:pPr marL="222250" lvl="3" indent="-215900">
              <a:spcAft>
                <a:spcPts val="500"/>
              </a:spcAft>
              <a:buClr>
                <a:schemeClr val="accent2"/>
              </a:buClr>
              <a:buFont typeface="Arial" panose="020B0604020202020204" pitchFamily="34" charset="0"/>
              <a:buChar char="•"/>
            </a:pPr>
            <a:r>
              <a:rPr lang="en-US"/>
              <a:t>Physician and team went through the charts of all ED patients over 3-month period (94 patients) </a:t>
            </a:r>
          </a:p>
          <a:p>
            <a:pPr marL="222250" lvl="3" indent="-215900">
              <a:spcAft>
                <a:spcPts val="500"/>
              </a:spcAft>
              <a:buClr>
                <a:schemeClr val="accent2"/>
              </a:buClr>
              <a:buFont typeface="Arial" panose="020B0604020202020204" pitchFamily="34" charset="0"/>
              <a:buChar char="•"/>
            </a:pPr>
            <a:r>
              <a:rPr lang="en-US"/>
              <a:t>2 months later, the IS team got back to them with a sample size of four times the amount.</a:t>
            </a:r>
          </a:p>
          <a:p>
            <a:pPr lvl="1"/>
            <a:endParaRPr lang="en-US"/>
          </a:p>
          <a:p>
            <a:pPr lvl="1"/>
            <a:endParaRPr lang="en-US"/>
          </a:p>
          <a:p>
            <a:pPr lvl="1"/>
            <a:endParaRPr lang="en-US"/>
          </a:p>
          <a:p>
            <a:pPr lvl="1"/>
            <a:endParaRPr lang="en-US"/>
          </a:p>
          <a:p>
            <a:pPr lvl="1"/>
            <a:endParaRPr lang="en-US"/>
          </a:p>
          <a:p>
            <a:pPr lvl="1"/>
            <a:endParaRPr lang="en-US"/>
          </a:p>
        </p:txBody>
      </p:sp>
    </p:spTree>
    <p:extLst>
      <p:ext uri="{BB962C8B-B14F-4D97-AF65-F5344CB8AC3E}">
        <p14:creationId xmlns:p14="http://schemas.microsoft.com/office/powerpoint/2010/main" val="1576301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HOTO" descr="A large building with a circular road and a roundabout&#10;&#10;Description automatically generated with medium confidence">
            <a:extLst>
              <a:ext uri="{FF2B5EF4-FFF2-40B4-BE49-F238E27FC236}">
                <a16:creationId xmlns:a16="http://schemas.microsoft.com/office/drawing/2014/main" id="{3AE84377-B833-89A9-D84B-33CBBF3A5896}"/>
              </a:ext>
            </a:extLst>
          </p:cNvPr>
          <p:cNvPicPr>
            <a:picLocks noChangeAspect="1"/>
          </p:cNvPicPr>
          <p:nvPr/>
        </p:nvPicPr>
        <p:blipFill rotWithShape="1">
          <a:blip r:embed="rId3">
            <a:duotone>
              <a:schemeClr val="accent2">
                <a:shade val="45000"/>
                <a:satMod val="135000"/>
              </a:schemeClr>
              <a:prstClr val="white"/>
            </a:duotone>
            <a:alphaModFix amt="50000"/>
            <a:extLst>
              <a:ext uri="{BEBA8EAE-BF5A-486C-A8C5-ECC9F3942E4B}">
                <a14:imgProps xmlns:a14="http://schemas.microsoft.com/office/drawing/2010/main">
                  <a14:imgLayer r:embed="rId4">
                    <a14:imgEffect>
                      <a14:saturation sat="0"/>
                    </a14:imgEffect>
                    <a14:imgEffect>
                      <a14:brightnessContrast bright="21000"/>
                    </a14:imgEffect>
                  </a14:imgLayer>
                </a14:imgProps>
              </a:ext>
            </a:extLst>
          </a:blip>
          <a:srcRect l="635" t="1322" r="635" b="1322"/>
          <a:stretch/>
        </p:blipFill>
        <p:spPr>
          <a:xfrm>
            <a:off x="1077913" y="1520825"/>
            <a:ext cx="3332162" cy="2188395"/>
          </a:xfrm>
          <a:prstGeom prst="rect">
            <a:avLst/>
          </a:prstGeom>
        </p:spPr>
      </p:pic>
      <p:sp>
        <p:nvSpPr>
          <p:cNvPr id="2" name="Title 1">
            <a:extLst>
              <a:ext uri="{FF2B5EF4-FFF2-40B4-BE49-F238E27FC236}">
                <a16:creationId xmlns:a16="http://schemas.microsoft.com/office/drawing/2014/main" id="{9C0895F0-ECF7-8B4E-6A87-264464AC8B28}"/>
              </a:ext>
            </a:extLst>
          </p:cNvPr>
          <p:cNvSpPr>
            <a:spLocks noGrp="1"/>
          </p:cNvSpPr>
          <p:nvPr>
            <p:ph type="title"/>
          </p:nvPr>
        </p:nvSpPr>
        <p:spPr/>
        <p:txBody>
          <a:bodyPr/>
          <a:lstStyle/>
          <a:p>
            <a:r>
              <a:rPr lang="en-US"/>
              <a:t>Just enough data – an example </a:t>
            </a:r>
          </a:p>
        </p:txBody>
      </p:sp>
      <p:sp>
        <p:nvSpPr>
          <p:cNvPr id="3" name="!!Content">
            <a:extLst>
              <a:ext uri="{FF2B5EF4-FFF2-40B4-BE49-F238E27FC236}">
                <a16:creationId xmlns:a16="http://schemas.microsoft.com/office/drawing/2014/main" id="{2E3E16C6-F0A2-BA12-4B89-F0A099FFE326}"/>
              </a:ext>
            </a:extLst>
          </p:cNvPr>
          <p:cNvSpPr>
            <a:spLocks noGrp="1"/>
          </p:cNvSpPr>
          <p:nvPr>
            <p:ph idx="1"/>
          </p:nvPr>
        </p:nvSpPr>
        <p:spPr>
          <a:xfrm>
            <a:off x="4878387" y="1520825"/>
            <a:ext cx="7100886" cy="5019720"/>
          </a:xfrm>
        </p:spPr>
        <p:txBody>
          <a:bodyPr/>
          <a:lstStyle/>
          <a:p>
            <a:pPr lvl="1"/>
            <a:r>
              <a:rPr lang="en-US" dirty="0"/>
              <a:t>Sunnybrook Health Sciences Centre</a:t>
            </a:r>
            <a:br>
              <a:rPr lang="en-US" dirty="0"/>
            </a:br>
            <a:r>
              <a:rPr lang="en-US" dirty="0">
                <a:latin typeface="DM Sans" pitchFamily="2" charset="77"/>
              </a:rPr>
              <a:t>Toronto, Canada </a:t>
            </a:r>
          </a:p>
          <a:p>
            <a:pPr marL="222250" lvl="3" indent="-215900">
              <a:spcAft>
                <a:spcPts val="500"/>
              </a:spcAft>
              <a:buClr>
                <a:schemeClr val="accent2"/>
              </a:buClr>
              <a:buFont typeface="Arial" panose="020B0604020202020204" pitchFamily="34" charset="0"/>
              <a:buChar char="•"/>
            </a:pPr>
            <a:r>
              <a:rPr lang="en-US" dirty="0"/>
              <a:t>Participated in IHI Breakthrough series </a:t>
            </a:r>
          </a:p>
          <a:p>
            <a:pPr marL="222250" lvl="3" indent="-215900">
              <a:spcAft>
                <a:spcPts val="500"/>
              </a:spcAft>
              <a:buClr>
                <a:schemeClr val="accent2"/>
              </a:buClr>
              <a:buFont typeface="Arial" panose="020B0604020202020204" pitchFamily="34" charset="0"/>
              <a:buChar char="•"/>
            </a:pPr>
            <a:r>
              <a:rPr lang="en-US" dirty="0"/>
              <a:t>Needed some baseline data regarding age distribution of patients visiting the ED for asthma care over last year </a:t>
            </a:r>
          </a:p>
          <a:p>
            <a:pPr marL="222250" lvl="3" indent="-215900">
              <a:spcAft>
                <a:spcPts val="500"/>
              </a:spcAft>
              <a:buClr>
                <a:schemeClr val="accent2"/>
              </a:buClr>
              <a:buFont typeface="Arial" panose="020B0604020202020204" pitchFamily="34" charset="0"/>
              <a:buChar char="•"/>
            </a:pPr>
            <a:r>
              <a:rPr lang="en-US" dirty="0"/>
              <a:t>Put in a formal request to Information Systems (IS) department for this information and waited </a:t>
            </a:r>
          </a:p>
          <a:p>
            <a:pPr marL="222250" lvl="3" indent="-215900">
              <a:spcAft>
                <a:spcPts val="500"/>
              </a:spcAft>
              <a:buClr>
                <a:schemeClr val="accent2"/>
              </a:buClr>
              <a:buFont typeface="Arial" panose="020B0604020202020204" pitchFamily="34" charset="0"/>
              <a:buChar char="•"/>
            </a:pPr>
            <a:r>
              <a:rPr lang="en-US" dirty="0"/>
              <a:t>Months passed and no data was given – so a small team decided it was taking too long </a:t>
            </a:r>
          </a:p>
          <a:p>
            <a:pPr marL="222250" lvl="3" indent="-215900">
              <a:spcAft>
                <a:spcPts val="500"/>
              </a:spcAft>
              <a:buClr>
                <a:schemeClr val="accent2"/>
              </a:buClr>
              <a:buFont typeface="Arial" panose="020B0604020202020204" pitchFamily="34" charset="0"/>
              <a:buChar char="•"/>
            </a:pPr>
            <a:r>
              <a:rPr lang="en-US" dirty="0"/>
              <a:t>Physician and team went through the charts of all ED patients over 3-month period (94 patients) </a:t>
            </a:r>
          </a:p>
          <a:p>
            <a:pPr marL="222250" lvl="3" indent="-215900">
              <a:spcAft>
                <a:spcPts val="500"/>
              </a:spcAft>
              <a:buClr>
                <a:schemeClr val="accent2"/>
              </a:buClr>
              <a:buFont typeface="Arial" panose="020B0604020202020204" pitchFamily="34" charset="0"/>
              <a:buChar char="•"/>
            </a:pPr>
            <a:r>
              <a:rPr lang="en-US" dirty="0"/>
              <a:t>2 months later, the IS team got back to them with a sample size of four times the amount.</a:t>
            </a:r>
          </a:p>
          <a:p>
            <a:pPr lvl="1"/>
            <a:endParaRPr lang="en-US" dirty="0"/>
          </a:p>
          <a:p>
            <a:pPr lvl="1"/>
            <a:endParaRPr lang="en-US" dirty="0"/>
          </a:p>
          <a:p>
            <a:pPr lvl="1"/>
            <a:endParaRPr lang="en-US" dirty="0"/>
          </a:p>
          <a:p>
            <a:pPr lvl="1"/>
            <a:endParaRPr lang="en-US" dirty="0"/>
          </a:p>
          <a:p>
            <a:pPr lvl="1"/>
            <a:endParaRPr lang="en-US" dirty="0"/>
          </a:p>
          <a:p>
            <a:pPr lvl="1"/>
            <a:endParaRPr lang="en-US" dirty="0"/>
          </a:p>
        </p:txBody>
      </p:sp>
      <p:sp>
        <p:nvSpPr>
          <p:cNvPr id="4" name="Footer Placeholder 3">
            <a:extLst>
              <a:ext uri="{FF2B5EF4-FFF2-40B4-BE49-F238E27FC236}">
                <a16:creationId xmlns:a16="http://schemas.microsoft.com/office/drawing/2014/main" id="{06DE0A65-601E-A5EE-9A20-D8FCE2F19D75}"/>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B1C1D86B-D49D-FC75-662D-C40C7115069D}"/>
              </a:ext>
            </a:extLst>
          </p:cNvPr>
          <p:cNvSpPr>
            <a:spLocks noGrp="1"/>
          </p:cNvSpPr>
          <p:nvPr>
            <p:ph type="sldNum" sz="quarter" idx="12"/>
          </p:nvPr>
        </p:nvSpPr>
        <p:spPr/>
        <p:txBody>
          <a:bodyPr/>
          <a:lstStyle/>
          <a:p>
            <a:fld id="{16C5AC08-0ACD-404A-9C9F-AB39E786C34A}" type="slidenum">
              <a:rPr lang="en-GB"/>
              <a:t>33</a:t>
            </a:fld>
            <a:endParaRPr lang="en-GB"/>
          </a:p>
        </p:txBody>
      </p:sp>
      <p:sp>
        <p:nvSpPr>
          <p:cNvPr id="6" name="Text Placeholder 5">
            <a:extLst>
              <a:ext uri="{FF2B5EF4-FFF2-40B4-BE49-F238E27FC236}">
                <a16:creationId xmlns:a16="http://schemas.microsoft.com/office/drawing/2014/main" id="{4C0020F9-C436-1980-7483-FD4A0E7A18F8}"/>
              </a:ext>
            </a:extLst>
          </p:cNvPr>
          <p:cNvSpPr>
            <a:spLocks noGrp="1"/>
          </p:cNvSpPr>
          <p:nvPr>
            <p:ph type="body" sz="quarter" idx="13"/>
          </p:nvPr>
        </p:nvSpPr>
        <p:spPr/>
        <p:txBody>
          <a:bodyPr/>
          <a:lstStyle/>
          <a:p>
            <a:r>
              <a:rPr lang="en-US"/>
              <a:t>Just enough data – an example </a:t>
            </a:r>
          </a:p>
        </p:txBody>
      </p:sp>
      <p:sp>
        <p:nvSpPr>
          <p:cNvPr id="7" name="!!Title">
            <a:extLst>
              <a:ext uri="{FF2B5EF4-FFF2-40B4-BE49-F238E27FC236}">
                <a16:creationId xmlns:a16="http://schemas.microsoft.com/office/drawing/2014/main" id="{6660B741-7609-42B4-C493-53305BD9E682}"/>
              </a:ext>
            </a:extLst>
          </p:cNvPr>
          <p:cNvSpPr txBox="1">
            <a:spLocks/>
          </p:cNvSpPr>
          <p:nvPr/>
        </p:nvSpPr>
        <p:spPr>
          <a:xfrm>
            <a:off x="4848225" y="-4814955"/>
            <a:ext cx="7105649" cy="33210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350" indent="-6350">
              <a:lnSpc>
                <a:spcPts val="7200"/>
              </a:lnSpc>
            </a:pPr>
            <a:r>
              <a:rPr lang="en-US" sz="7200" i="1">
                <a:solidFill>
                  <a:schemeClr val="accent4"/>
                </a:solidFill>
                <a:latin typeface="Petrona Light" pitchFamily="2" charset="77"/>
              </a:rPr>
              <a:t>Just enough data</a:t>
            </a:r>
          </a:p>
          <a:p>
            <a:pPr marL="6350" indent="-6350">
              <a:lnSpc>
                <a:spcPts val="7200"/>
              </a:lnSpc>
            </a:pPr>
            <a:r>
              <a:rPr lang="en-US" sz="1800" b="1"/>
              <a:t>Sunnybrook Health Sciences Centre – Toronto, Canada</a:t>
            </a:r>
          </a:p>
          <a:p>
            <a:pPr marL="6350" indent="-6350">
              <a:lnSpc>
                <a:spcPts val="7200"/>
              </a:lnSpc>
            </a:pPr>
            <a:endParaRPr lang="en-US" sz="1800" b="1"/>
          </a:p>
        </p:txBody>
      </p:sp>
      <p:sp>
        <p:nvSpPr>
          <p:cNvPr id="9" name="!!titleleft">
            <a:extLst>
              <a:ext uri="{FF2B5EF4-FFF2-40B4-BE49-F238E27FC236}">
                <a16:creationId xmlns:a16="http://schemas.microsoft.com/office/drawing/2014/main" id="{B1542DD1-5B66-0FC1-A203-82F429B22C7C}"/>
              </a:ext>
            </a:extLst>
          </p:cNvPr>
          <p:cNvSpPr txBox="1"/>
          <p:nvPr/>
        </p:nvSpPr>
        <p:spPr>
          <a:xfrm>
            <a:off x="1059366" y="9555230"/>
            <a:ext cx="5233483" cy="646331"/>
          </a:xfrm>
          <a:prstGeom prst="rect">
            <a:avLst/>
          </a:prstGeom>
          <a:noFill/>
        </p:spPr>
        <p:txBody>
          <a:bodyPr wrap="square" lIns="0" rtlCol="0">
            <a:noAutofit/>
          </a:bodyPr>
          <a:lstStyle/>
          <a:p>
            <a:r>
              <a:rPr lang="en-US" sz="1200" b="1">
                <a:latin typeface="DM Sans" pitchFamily="2" charset="77"/>
              </a:rPr>
              <a:t>Sunnybrook Health Sciences Centre</a:t>
            </a:r>
          </a:p>
          <a:p>
            <a:r>
              <a:rPr lang="en-US" sz="1600">
                <a:latin typeface="DM Sans" pitchFamily="2" charset="77"/>
              </a:rPr>
              <a:t>Ages of patients visiting ED for asthma, Oct–Dec, 1995</a:t>
            </a:r>
          </a:p>
          <a:p>
            <a:r>
              <a:rPr lang="en-US" sz="1200">
                <a:latin typeface="DM Sans Medium" pitchFamily="2" charset="77"/>
              </a:rPr>
              <a:t>Total patients: 94</a:t>
            </a:r>
          </a:p>
        </p:txBody>
      </p:sp>
      <p:sp>
        <p:nvSpPr>
          <p:cNvPr id="10" name="!!titleright">
            <a:extLst>
              <a:ext uri="{FF2B5EF4-FFF2-40B4-BE49-F238E27FC236}">
                <a16:creationId xmlns:a16="http://schemas.microsoft.com/office/drawing/2014/main" id="{36119718-C3A7-B168-FF50-5ACEE245A965}"/>
              </a:ext>
            </a:extLst>
          </p:cNvPr>
          <p:cNvSpPr txBox="1"/>
          <p:nvPr/>
        </p:nvSpPr>
        <p:spPr>
          <a:xfrm>
            <a:off x="6740838" y="19715230"/>
            <a:ext cx="5233483" cy="646331"/>
          </a:xfrm>
          <a:prstGeom prst="rect">
            <a:avLst/>
          </a:prstGeom>
          <a:noFill/>
        </p:spPr>
        <p:txBody>
          <a:bodyPr wrap="square" lIns="0" rtlCol="0">
            <a:noAutofit/>
          </a:bodyPr>
          <a:lstStyle/>
          <a:p>
            <a:r>
              <a:rPr lang="en-US" sz="1200" b="1">
                <a:latin typeface="DM Sans" pitchFamily="2" charset="77"/>
              </a:rPr>
              <a:t>Sunnybrook Health Sciences Centre</a:t>
            </a:r>
          </a:p>
          <a:p>
            <a:r>
              <a:rPr lang="en-US" sz="1600">
                <a:latin typeface="DM Sans" pitchFamily="2" charset="77"/>
              </a:rPr>
              <a:t>Ages of patients visiting ED for asthma, Fiscal 94/95</a:t>
            </a:r>
          </a:p>
          <a:p>
            <a:r>
              <a:rPr lang="en-US" sz="1200">
                <a:latin typeface="DM Sans Medium" pitchFamily="2" charset="77"/>
              </a:rPr>
              <a:t>Total patients: 437</a:t>
            </a:r>
          </a:p>
        </p:txBody>
      </p:sp>
      <p:sp>
        <p:nvSpPr>
          <p:cNvPr id="11" name="TextBox 10">
            <a:extLst>
              <a:ext uri="{FF2B5EF4-FFF2-40B4-BE49-F238E27FC236}">
                <a16:creationId xmlns:a16="http://schemas.microsoft.com/office/drawing/2014/main" id="{8ADCA435-E82B-7E69-A849-7D45FAA6C069}"/>
              </a:ext>
            </a:extLst>
          </p:cNvPr>
          <p:cNvSpPr txBox="1"/>
          <p:nvPr/>
        </p:nvSpPr>
        <p:spPr>
          <a:xfrm>
            <a:off x="5961529" y="6382870"/>
            <a:ext cx="5989171" cy="42824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a:t>
            </a:r>
            <a:r>
              <a:rPr lang="en-GB" sz="1000" dirty="0">
                <a:solidFill>
                  <a:schemeClr val="accent5"/>
                </a:solidFill>
                <a:latin typeface="DM Sans" pitchFamily="2" charset="77"/>
              </a:rPr>
              <a:t>: Institute for Healthcare Improvement</a:t>
            </a:r>
          </a:p>
          <a:p>
            <a:pPr algn="r"/>
            <a:endParaRPr lang="en-GB" sz="1000" dirty="0">
              <a:solidFill>
                <a:schemeClr val="accent5"/>
              </a:solidFill>
              <a:latin typeface="DM Sans" pitchFamily="2" charset="77"/>
            </a:endParaRPr>
          </a:p>
          <a:p>
            <a:pPr algn="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15031224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20E7-2824-7EEF-3F6E-B153CCF5F877}"/>
              </a:ext>
            </a:extLst>
          </p:cNvPr>
          <p:cNvSpPr>
            <a:spLocks noGrp="1"/>
          </p:cNvSpPr>
          <p:nvPr>
            <p:ph type="title"/>
          </p:nvPr>
        </p:nvSpPr>
        <p:spPr/>
        <p:txBody>
          <a:bodyPr/>
          <a:lstStyle/>
          <a:p>
            <a:r>
              <a:rPr lang="en-US"/>
              <a:t>Distribution of patient age – </a:t>
            </a:r>
            <a:br>
              <a:rPr lang="en-US"/>
            </a:br>
            <a:r>
              <a:rPr lang="en-US"/>
              <a:t>two similar stories </a:t>
            </a:r>
          </a:p>
        </p:txBody>
      </p:sp>
      <p:sp>
        <p:nvSpPr>
          <p:cNvPr id="4" name="Footer Placeholder 3">
            <a:extLst>
              <a:ext uri="{FF2B5EF4-FFF2-40B4-BE49-F238E27FC236}">
                <a16:creationId xmlns:a16="http://schemas.microsoft.com/office/drawing/2014/main" id="{802DFEBE-26D4-9973-1E3F-80319DE878F9}"/>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301BB37A-1922-21AB-0799-19C9887F87D5}"/>
              </a:ext>
            </a:extLst>
          </p:cNvPr>
          <p:cNvSpPr>
            <a:spLocks noGrp="1"/>
          </p:cNvSpPr>
          <p:nvPr>
            <p:ph type="sldNum" sz="quarter" idx="12"/>
          </p:nvPr>
        </p:nvSpPr>
        <p:spPr/>
        <p:txBody>
          <a:bodyPr/>
          <a:lstStyle/>
          <a:p>
            <a:fld id="{16C5AC08-0ACD-404A-9C9F-AB39E786C34A}" type="slidenum">
              <a:rPr lang="en-GB"/>
              <a:t>34</a:t>
            </a:fld>
            <a:endParaRPr lang="en-GB"/>
          </a:p>
        </p:txBody>
      </p:sp>
      <p:sp>
        <p:nvSpPr>
          <p:cNvPr id="6" name="Text Placeholder 5">
            <a:extLst>
              <a:ext uri="{FF2B5EF4-FFF2-40B4-BE49-F238E27FC236}">
                <a16:creationId xmlns:a16="http://schemas.microsoft.com/office/drawing/2014/main" id="{616B5E8F-553C-1E50-A7E9-E0F1D52ABBFF}"/>
              </a:ext>
            </a:extLst>
          </p:cNvPr>
          <p:cNvSpPr>
            <a:spLocks noGrp="1"/>
          </p:cNvSpPr>
          <p:nvPr>
            <p:ph type="body" sz="quarter" idx="13"/>
          </p:nvPr>
        </p:nvSpPr>
        <p:spPr/>
        <p:txBody>
          <a:bodyPr/>
          <a:lstStyle/>
          <a:p>
            <a:r>
              <a:rPr lang="en-US"/>
              <a:t>Distribution of patient age – two similar stories </a:t>
            </a:r>
          </a:p>
        </p:txBody>
      </p:sp>
      <p:sp>
        <p:nvSpPr>
          <p:cNvPr id="15" name="!!titleleft">
            <a:extLst>
              <a:ext uri="{FF2B5EF4-FFF2-40B4-BE49-F238E27FC236}">
                <a16:creationId xmlns:a16="http://schemas.microsoft.com/office/drawing/2014/main" id="{452008F7-9D7D-25A4-9BB4-AE6974F9655D}"/>
              </a:ext>
            </a:extLst>
          </p:cNvPr>
          <p:cNvSpPr txBox="1"/>
          <p:nvPr/>
        </p:nvSpPr>
        <p:spPr>
          <a:xfrm>
            <a:off x="1059366" y="1520824"/>
            <a:ext cx="5233483" cy="646331"/>
          </a:xfrm>
          <a:prstGeom prst="rect">
            <a:avLst/>
          </a:prstGeom>
          <a:noFill/>
        </p:spPr>
        <p:txBody>
          <a:bodyPr wrap="square" lIns="0" rtlCol="0">
            <a:noAutofit/>
          </a:bodyPr>
          <a:lstStyle/>
          <a:p>
            <a:r>
              <a:rPr lang="en-US" sz="1200" b="1">
                <a:latin typeface="DM Sans" pitchFamily="2" charset="77"/>
              </a:rPr>
              <a:t>Sunnybrook Health Sciences Centre</a:t>
            </a:r>
          </a:p>
          <a:p>
            <a:r>
              <a:rPr lang="en-US" sz="1600">
                <a:latin typeface="DM Sans" pitchFamily="2" charset="77"/>
              </a:rPr>
              <a:t>Ages of patients visiting ED for asthma, Oct–Dec, 1995</a:t>
            </a:r>
          </a:p>
          <a:p>
            <a:r>
              <a:rPr lang="en-US" sz="1200">
                <a:latin typeface="DM Sans Medium" pitchFamily="2" charset="77"/>
              </a:rPr>
              <a:t>Total patients: 94</a:t>
            </a:r>
          </a:p>
        </p:txBody>
      </p:sp>
      <p:sp>
        <p:nvSpPr>
          <p:cNvPr id="17" name="!!titleright">
            <a:extLst>
              <a:ext uri="{FF2B5EF4-FFF2-40B4-BE49-F238E27FC236}">
                <a16:creationId xmlns:a16="http://schemas.microsoft.com/office/drawing/2014/main" id="{7BD52B36-E98C-110C-9460-AC6F3457996D}"/>
              </a:ext>
            </a:extLst>
          </p:cNvPr>
          <p:cNvSpPr txBox="1"/>
          <p:nvPr/>
        </p:nvSpPr>
        <p:spPr>
          <a:xfrm>
            <a:off x="6740838" y="1520824"/>
            <a:ext cx="5233483" cy="646331"/>
          </a:xfrm>
          <a:prstGeom prst="rect">
            <a:avLst/>
          </a:prstGeom>
          <a:noFill/>
        </p:spPr>
        <p:txBody>
          <a:bodyPr wrap="square" lIns="0" rtlCol="0">
            <a:noAutofit/>
          </a:bodyPr>
          <a:lstStyle/>
          <a:p>
            <a:r>
              <a:rPr lang="en-US" sz="1200" b="1">
                <a:latin typeface="DM Sans" pitchFamily="2" charset="77"/>
              </a:rPr>
              <a:t>Sunnybrook Health Sciences Centre</a:t>
            </a:r>
          </a:p>
          <a:p>
            <a:r>
              <a:rPr lang="en-US" sz="1600">
                <a:latin typeface="DM Sans" pitchFamily="2" charset="77"/>
              </a:rPr>
              <a:t>Ages of patients visiting ED for asthma, Fiscal 94/95</a:t>
            </a:r>
          </a:p>
          <a:p>
            <a:r>
              <a:rPr lang="en-US" sz="1200">
                <a:latin typeface="DM Sans Medium" pitchFamily="2" charset="77"/>
              </a:rPr>
              <a:t>Total patients: 437</a:t>
            </a:r>
          </a:p>
        </p:txBody>
      </p:sp>
      <p:grpSp>
        <p:nvGrpSpPr>
          <p:cNvPr id="27" name="Group 26">
            <a:extLst>
              <a:ext uri="{FF2B5EF4-FFF2-40B4-BE49-F238E27FC236}">
                <a16:creationId xmlns:a16="http://schemas.microsoft.com/office/drawing/2014/main" id="{5BBCF841-2955-3F2C-C136-421F66DC2B7F}"/>
              </a:ext>
            </a:extLst>
          </p:cNvPr>
          <p:cNvGrpSpPr/>
          <p:nvPr/>
        </p:nvGrpSpPr>
        <p:grpSpPr>
          <a:xfrm>
            <a:off x="1149350" y="2476500"/>
            <a:ext cx="10779979" cy="4140200"/>
            <a:chOff x="1149350" y="2476500"/>
            <a:chExt cx="10779979" cy="4140200"/>
          </a:xfrm>
        </p:grpSpPr>
        <p:pic>
          <p:nvPicPr>
            <p:cNvPr id="21" name="left axes">
              <a:extLst>
                <a:ext uri="{FF2B5EF4-FFF2-40B4-BE49-F238E27FC236}">
                  <a16:creationId xmlns:a16="http://schemas.microsoft.com/office/drawing/2014/main" id="{886112B8-369B-F838-21AE-F32194C734CD}"/>
                </a:ext>
              </a:extLst>
            </p:cNvPr>
            <p:cNvPicPr>
              <a:picLocks noChangeAspect="1"/>
            </p:cNvPicPr>
            <p:nvPr/>
          </p:nvPicPr>
          <p:blipFill>
            <a:blip r:embed="rId3"/>
            <a:stretch>
              <a:fillRect/>
            </a:stretch>
          </p:blipFill>
          <p:spPr>
            <a:xfrm>
              <a:off x="1149350" y="2476500"/>
              <a:ext cx="5143500" cy="4140200"/>
            </a:xfrm>
            <a:prstGeom prst="rect">
              <a:avLst/>
            </a:prstGeom>
          </p:spPr>
        </p:pic>
        <p:pic>
          <p:nvPicPr>
            <p:cNvPr id="22" name="right axes">
              <a:extLst>
                <a:ext uri="{FF2B5EF4-FFF2-40B4-BE49-F238E27FC236}">
                  <a16:creationId xmlns:a16="http://schemas.microsoft.com/office/drawing/2014/main" id="{97E9892A-1817-D80B-FCC4-E60412984C34}"/>
                </a:ext>
              </a:extLst>
            </p:cNvPr>
            <p:cNvPicPr>
              <a:picLocks noChangeAspect="1"/>
            </p:cNvPicPr>
            <p:nvPr/>
          </p:nvPicPr>
          <p:blipFill>
            <a:blip r:embed="rId4"/>
            <a:stretch>
              <a:fillRect/>
            </a:stretch>
          </p:blipFill>
          <p:spPr>
            <a:xfrm>
              <a:off x="6785829" y="2476500"/>
              <a:ext cx="5143500" cy="4140200"/>
            </a:xfrm>
            <a:prstGeom prst="rect">
              <a:avLst/>
            </a:prstGeom>
          </p:spPr>
        </p:pic>
      </p:grpSp>
      <p:pic>
        <p:nvPicPr>
          <p:cNvPr id="23" name="left data">
            <a:extLst>
              <a:ext uri="{FF2B5EF4-FFF2-40B4-BE49-F238E27FC236}">
                <a16:creationId xmlns:a16="http://schemas.microsoft.com/office/drawing/2014/main" id="{B11B43F3-3456-7EBA-2515-69A262051E49}"/>
              </a:ext>
            </a:extLst>
          </p:cNvPr>
          <p:cNvPicPr>
            <a:picLocks noChangeAspect="1"/>
          </p:cNvPicPr>
          <p:nvPr/>
        </p:nvPicPr>
        <p:blipFill>
          <a:blip r:embed="rId5"/>
          <a:srcRect/>
          <a:stretch/>
        </p:blipFill>
        <p:spPr>
          <a:xfrm>
            <a:off x="1655064" y="2864026"/>
            <a:ext cx="4533900" cy="3314700"/>
          </a:xfrm>
          <a:prstGeom prst="rect">
            <a:avLst/>
          </a:prstGeom>
        </p:spPr>
      </p:pic>
      <p:pic>
        <p:nvPicPr>
          <p:cNvPr id="24" name="right data">
            <a:extLst>
              <a:ext uri="{FF2B5EF4-FFF2-40B4-BE49-F238E27FC236}">
                <a16:creationId xmlns:a16="http://schemas.microsoft.com/office/drawing/2014/main" id="{43FF2026-B3DC-25F6-4C34-9CC940A22D84}"/>
              </a:ext>
            </a:extLst>
          </p:cNvPr>
          <p:cNvPicPr>
            <a:picLocks noChangeAspect="1"/>
          </p:cNvPicPr>
          <p:nvPr/>
        </p:nvPicPr>
        <p:blipFill>
          <a:blip r:embed="rId6"/>
          <a:srcRect/>
          <a:stretch/>
        </p:blipFill>
        <p:spPr>
          <a:xfrm>
            <a:off x="7301299" y="2775126"/>
            <a:ext cx="4533900" cy="3403600"/>
          </a:xfrm>
          <a:prstGeom prst="rect">
            <a:avLst/>
          </a:prstGeom>
        </p:spPr>
      </p:pic>
      <p:pic>
        <p:nvPicPr>
          <p:cNvPr id="25" name="Left labels">
            <a:extLst>
              <a:ext uri="{FF2B5EF4-FFF2-40B4-BE49-F238E27FC236}">
                <a16:creationId xmlns:a16="http://schemas.microsoft.com/office/drawing/2014/main" id="{9A7F5EF3-82B7-F471-D3D9-F1192A0C6738}"/>
              </a:ext>
            </a:extLst>
          </p:cNvPr>
          <p:cNvPicPr>
            <a:picLocks noChangeAspect="1"/>
          </p:cNvPicPr>
          <p:nvPr/>
        </p:nvPicPr>
        <p:blipFill>
          <a:blip r:embed="rId7"/>
          <a:stretch>
            <a:fillRect/>
          </a:stretch>
        </p:blipFill>
        <p:spPr>
          <a:xfrm>
            <a:off x="1807464" y="2942284"/>
            <a:ext cx="4229100" cy="3162300"/>
          </a:xfrm>
          <a:prstGeom prst="rect">
            <a:avLst/>
          </a:prstGeom>
        </p:spPr>
      </p:pic>
      <p:pic>
        <p:nvPicPr>
          <p:cNvPr id="26" name="Right labels">
            <a:extLst>
              <a:ext uri="{FF2B5EF4-FFF2-40B4-BE49-F238E27FC236}">
                <a16:creationId xmlns:a16="http://schemas.microsoft.com/office/drawing/2014/main" id="{4CC211C2-0539-330D-EC37-4DDD12C78E3E}"/>
              </a:ext>
            </a:extLst>
          </p:cNvPr>
          <p:cNvPicPr>
            <a:picLocks noChangeAspect="1"/>
          </p:cNvPicPr>
          <p:nvPr/>
        </p:nvPicPr>
        <p:blipFill>
          <a:blip r:embed="rId8"/>
          <a:stretch>
            <a:fillRect/>
          </a:stretch>
        </p:blipFill>
        <p:spPr>
          <a:xfrm>
            <a:off x="7427912" y="2864885"/>
            <a:ext cx="4292600" cy="2908300"/>
          </a:xfrm>
          <a:prstGeom prst="rect">
            <a:avLst/>
          </a:prstGeom>
        </p:spPr>
      </p:pic>
      <p:pic>
        <p:nvPicPr>
          <p:cNvPr id="29" name="!!PHOTO" descr="A large building with a circular road and a roundabout&#10;&#10;Description automatically generated with medium confidence">
            <a:extLst>
              <a:ext uri="{FF2B5EF4-FFF2-40B4-BE49-F238E27FC236}">
                <a16:creationId xmlns:a16="http://schemas.microsoft.com/office/drawing/2014/main" id="{1BE35605-FB47-4C72-D1C0-F2CA7EAA4CCB}"/>
              </a:ext>
            </a:extLst>
          </p:cNvPr>
          <p:cNvPicPr>
            <a:picLocks noChangeAspect="1"/>
          </p:cNvPicPr>
          <p:nvPr/>
        </p:nvPicPr>
        <p:blipFill rotWithShape="1">
          <a:blip r:embed="rId9">
            <a:duotone>
              <a:schemeClr val="accent2">
                <a:shade val="45000"/>
                <a:satMod val="135000"/>
              </a:schemeClr>
              <a:prstClr val="white"/>
            </a:duotone>
            <a:alphaModFix amt="50000"/>
            <a:extLst>
              <a:ext uri="{BEBA8EAE-BF5A-486C-A8C5-ECC9F3942E4B}">
                <a14:imgProps xmlns:a14="http://schemas.microsoft.com/office/drawing/2010/main">
                  <a14:imgLayer r:embed="rId10">
                    <a14:imgEffect>
                      <a14:saturation sat="0"/>
                    </a14:imgEffect>
                    <a14:imgEffect>
                      <a14:brightnessContrast bright="21000"/>
                    </a14:imgEffect>
                  </a14:imgLayer>
                </a14:imgProps>
              </a:ext>
            </a:extLst>
          </a:blip>
          <a:srcRect l="635" t="1322" r="635" b="1322"/>
          <a:stretch/>
        </p:blipFill>
        <p:spPr>
          <a:xfrm>
            <a:off x="1077913" y="-2944094"/>
            <a:ext cx="3332162" cy="2188395"/>
          </a:xfrm>
          <a:prstGeom prst="rect">
            <a:avLst/>
          </a:prstGeom>
        </p:spPr>
      </p:pic>
      <p:sp>
        <p:nvSpPr>
          <p:cNvPr id="30" name="!!Content">
            <a:extLst>
              <a:ext uri="{FF2B5EF4-FFF2-40B4-BE49-F238E27FC236}">
                <a16:creationId xmlns:a16="http://schemas.microsoft.com/office/drawing/2014/main" id="{EA5C672F-FADD-C7B8-AD3C-95B0E2E60113}"/>
              </a:ext>
            </a:extLst>
          </p:cNvPr>
          <p:cNvSpPr>
            <a:spLocks noGrp="1"/>
          </p:cNvSpPr>
          <p:nvPr>
            <p:ph idx="1"/>
          </p:nvPr>
        </p:nvSpPr>
        <p:spPr>
          <a:xfrm>
            <a:off x="4878387" y="-10850469"/>
            <a:ext cx="7100886" cy="5019720"/>
          </a:xfrm>
        </p:spPr>
        <p:txBody>
          <a:bodyPr/>
          <a:lstStyle/>
          <a:p>
            <a:pPr lvl="1"/>
            <a:r>
              <a:rPr lang="en-US"/>
              <a:t>Sunnybrook Health Sciences Centre</a:t>
            </a:r>
            <a:br>
              <a:rPr lang="en-US"/>
            </a:br>
            <a:r>
              <a:rPr lang="en-US">
                <a:latin typeface="DM Sans" pitchFamily="2" charset="77"/>
              </a:rPr>
              <a:t>Toronto, Canada </a:t>
            </a:r>
          </a:p>
          <a:p>
            <a:pPr marL="222250" lvl="3" indent="-215900">
              <a:spcAft>
                <a:spcPts val="500"/>
              </a:spcAft>
              <a:buClr>
                <a:schemeClr val="accent2"/>
              </a:buClr>
              <a:buFont typeface="Arial" panose="020B0604020202020204" pitchFamily="34" charset="0"/>
              <a:buChar char="•"/>
            </a:pPr>
            <a:r>
              <a:rPr lang="en-US"/>
              <a:t>Participated in IHI Breakthrough series </a:t>
            </a:r>
          </a:p>
          <a:p>
            <a:pPr marL="222250" lvl="3" indent="-215900">
              <a:spcAft>
                <a:spcPts val="500"/>
              </a:spcAft>
              <a:buClr>
                <a:schemeClr val="accent2"/>
              </a:buClr>
              <a:buFont typeface="Arial" panose="020B0604020202020204" pitchFamily="34" charset="0"/>
              <a:buChar char="•"/>
            </a:pPr>
            <a:r>
              <a:rPr lang="en-US"/>
              <a:t>Needed some baseline data regarding age distribution of patients visiting the ED for asthma care over last year </a:t>
            </a:r>
          </a:p>
          <a:p>
            <a:pPr marL="222250" lvl="3" indent="-215900">
              <a:spcAft>
                <a:spcPts val="500"/>
              </a:spcAft>
              <a:buClr>
                <a:schemeClr val="accent2"/>
              </a:buClr>
              <a:buFont typeface="Arial" panose="020B0604020202020204" pitchFamily="34" charset="0"/>
              <a:buChar char="•"/>
            </a:pPr>
            <a:r>
              <a:rPr lang="en-US"/>
              <a:t>Put in a formal request to Information Systems (IS) department for this information and waited </a:t>
            </a:r>
          </a:p>
          <a:p>
            <a:pPr marL="222250" lvl="3" indent="-215900">
              <a:spcAft>
                <a:spcPts val="500"/>
              </a:spcAft>
              <a:buClr>
                <a:schemeClr val="accent2"/>
              </a:buClr>
              <a:buFont typeface="Arial" panose="020B0604020202020204" pitchFamily="34" charset="0"/>
              <a:buChar char="•"/>
            </a:pPr>
            <a:r>
              <a:rPr lang="en-US"/>
              <a:t>Months passed and no data was given – so a small team decided it was taking too long </a:t>
            </a:r>
          </a:p>
          <a:p>
            <a:pPr marL="222250" lvl="3" indent="-215900">
              <a:spcAft>
                <a:spcPts val="500"/>
              </a:spcAft>
              <a:buClr>
                <a:schemeClr val="accent2"/>
              </a:buClr>
              <a:buFont typeface="Arial" panose="020B0604020202020204" pitchFamily="34" charset="0"/>
              <a:buChar char="•"/>
            </a:pPr>
            <a:r>
              <a:rPr lang="en-US"/>
              <a:t>Physician and team went through the charts of all ED patients over 3-month period (94 patients) </a:t>
            </a:r>
          </a:p>
          <a:p>
            <a:pPr marL="222250" lvl="3" indent="-215900">
              <a:spcAft>
                <a:spcPts val="500"/>
              </a:spcAft>
              <a:buClr>
                <a:schemeClr val="accent2"/>
              </a:buClr>
              <a:buFont typeface="Arial" panose="020B0604020202020204" pitchFamily="34" charset="0"/>
              <a:buChar char="•"/>
            </a:pPr>
            <a:r>
              <a:rPr lang="en-US"/>
              <a:t>2 months later, the IS team got back to them with a sample size of four times the amount.</a:t>
            </a:r>
          </a:p>
          <a:p>
            <a:pPr lvl="1"/>
            <a:endParaRPr lang="en-US"/>
          </a:p>
          <a:p>
            <a:pPr lvl="1"/>
            <a:endParaRPr lang="en-US"/>
          </a:p>
          <a:p>
            <a:pPr lvl="1"/>
            <a:endParaRPr lang="en-US"/>
          </a:p>
          <a:p>
            <a:pPr lvl="1"/>
            <a:endParaRPr lang="en-US"/>
          </a:p>
          <a:p>
            <a:pPr lvl="1"/>
            <a:endParaRPr lang="en-US"/>
          </a:p>
          <a:p>
            <a:pPr lvl="1"/>
            <a:endParaRPr lang="en-US"/>
          </a:p>
        </p:txBody>
      </p:sp>
      <p:sp>
        <p:nvSpPr>
          <p:cNvPr id="31" name="!!summary">
            <a:extLst>
              <a:ext uri="{FF2B5EF4-FFF2-40B4-BE49-F238E27FC236}">
                <a16:creationId xmlns:a16="http://schemas.microsoft.com/office/drawing/2014/main" id="{2FF065CF-16D4-603A-CC2B-8A5784120148}"/>
              </a:ext>
            </a:extLst>
          </p:cNvPr>
          <p:cNvSpPr txBox="1"/>
          <p:nvPr/>
        </p:nvSpPr>
        <p:spPr>
          <a:xfrm>
            <a:off x="1077913" y="9518728"/>
            <a:ext cx="10872787" cy="323165"/>
          </a:xfrm>
          <a:prstGeom prst="roundRect">
            <a:avLst>
              <a:gd name="adj" fmla="val 14876"/>
            </a:avLst>
          </a:prstGeom>
          <a:solidFill>
            <a:schemeClr val="accent5"/>
          </a:solidFill>
        </p:spPr>
        <p:txBody>
          <a:bodyPr wrap="square" rtlCol="0" anchor="ctr" anchorCtr="0">
            <a:noAutofit/>
          </a:bodyPr>
          <a:lstStyle/>
          <a:p>
            <a:r>
              <a:rPr lang="en-GB" sz="1600" kern="0">
                <a:solidFill>
                  <a:schemeClr val="bg1"/>
                </a:solidFill>
                <a:latin typeface="DM Sans Medium" pitchFamily="2" charset="77"/>
                <a:cs typeface="Arial"/>
                <a:sym typeface="Arial"/>
              </a:rPr>
              <a:t>What would the team have gained by waiting the four months for the data on the right from IS?</a:t>
            </a:r>
            <a:br>
              <a:rPr lang="en-GB" sz="1600" kern="0">
                <a:solidFill>
                  <a:schemeClr val="bg1"/>
                </a:solidFill>
                <a:latin typeface="DM Sans Medium" pitchFamily="2" charset="77"/>
                <a:cs typeface="Arial"/>
                <a:sym typeface="Arial"/>
              </a:rPr>
            </a:br>
            <a:r>
              <a:rPr lang="en-GB" sz="1600" kern="0">
                <a:solidFill>
                  <a:schemeClr val="bg1"/>
                </a:solidFill>
                <a:latin typeface="DM Sans Medium" pitchFamily="2" charset="77"/>
                <a:cs typeface="Arial"/>
                <a:sym typeface="Arial"/>
              </a:rPr>
              <a:t>It is important to use judgement to infer what is just enough to start improving.</a:t>
            </a:r>
          </a:p>
        </p:txBody>
      </p:sp>
    </p:spTree>
    <p:extLst>
      <p:ext uri="{BB962C8B-B14F-4D97-AF65-F5344CB8AC3E}">
        <p14:creationId xmlns:p14="http://schemas.microsoft.com/office/powerpoint/2010/main" val="211913452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left)">
                                      <p:cBhvr>
                                        <p:cTn id="7" dur="2000"/>
                                        <p:tgtEl>
                                          <p:spTgt spid="27"/>
                                        </p:tgtEl>
                                      </p:cBhvr>
                                    </p:animEffect>
                                  </p:childTnLst>
                                </p:cTn>
                              </p:par>
                            </p:childTnLst>
                          </p:cTn>
                        </p:par>
                        <p:par>
                          <p:cTn id="8" fill="hold">
                            <p:stCondLst>
                              <p:cond delay="200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500"/>
                                        <p:tgtEl>
                                          <p:spTgt spid="23"/>
                                        </p:tgtEl>
                                      </p:cBhvr>
                                    </p:animEffect>
                                  </p:childTnLst>
                                </p:cTn>
                              </p:par>
                            </p:childTnLst>
                          </p:cTn>
                        </p:par>
                        <p:par>
                          <p:cTn id="12" fill="hold">
                            <p:stCondLst>
                              <p:cond delay="2500"/>
                            </p:stCondLst>
                            <p:childTnLst>
                              <p:par>
                                <p:cTn id="13" presetID="22" presetClass="entr" presetSubtype="8" fill="hold" nodeType="after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1000"/>
                                        <p:tgtEl>
                                          <p:spTgt spid="25"/>
                                        </p:tgtEl>
                                      </p:cBhvr>
                                    </p:animEffect>
                                  </p:childTnLst>
                                </p:cTn>
                              </p:par>
                            </p:childTnLst>
                          </p:cTn>
                        </p:par>
                        <p:par>
                          <p:cTn id="16" fill="hold">
                            <p:stCondLst>
                              <p:cond delay="3500"/>
                            </p:stCondLst>
                            <p:childTnLst>
                              <p:par>
                                <p:cTn id="17" presetID="22" presetClass="entr" presetSubtype="4" fill="hold" nodeType="afterEffect">
                                  <p:stCondLst>
                                    <p:cond delay="1000"/>
                                  </p:stCondLst>
                                  <p:childTnLst>
                                    <p:set>
                                      <p:cBhvr>
                                        <p:cTn id="18" dur="1" fill="hold">
                                          <p:stCondLst>
                                            <p:cond delay="0"/>
                                          </p:stCondLst>
                                        </p:cTn>
                                        <p:tgtEl>
                                          <p:spTgt spid="24"/>
                                        </p:tgtEl>
                                        <p:attrNameLst>
                                          <p:attrName>style.visibility</p:attrName>
                                        </p:attrNameLst>
                                      </p:cBhvr>
                                      <p:to>
                                        <p:strVal val="visible"/>
                                      </p:to>
                                    </p:set>
                                    <p:animEffect transition="in" filter="wipe(down)">
                                      <p:cBhvr>
                                        <p:cTn id="19" dur="500"/>
                                        <p:tgtEl>
                                          <p:spTgt spid="24"/>
                                        </p:tgtEl>
                                      </p:cBhvr>
                                    </p:animEffect>
                                  </p:childTnLst>
                                </p:cTn>
                              </p:par>
                            </p:childTnLst>
                          </p:cTn>
                        </p:par>
                        <p:par>
                          <p:cTn id="20" fill="hold">
                            <p:stCondLst>
                              <p:cond delay="5000"/>
                            </p:stCondLst>
                            <p:childTnLst>
                              <p:par>
                                <p:cTn id="21" presetID="22" presetClass="entr" presetSubtype="8" fill="hold"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A020E7-2824-7EEF-3F6E-B153CCF5F877}"/>
              </a:ext>
            </a:extLst>
          </p:cNvPr>
          <p:cNvSpPr>
            <a:spLocks noGrp="1"/>
          </p:cNvSpPr>
          <p:nvPr>
            <p:ph type="title"/>
          </p:nvPr>
        </p:nvSpPr>
        <p:spPr/>
        <p:txBody>
          <a:bodyPr/>
          <a:lstStyle/>
          <a:p>
            <a:r>
              <a:rPr lang="en-US"/>
              <a:t>Distribution of patient age – </a:t>
            </a:r>
            <a:br>
              <a:rPr lang="en-US"/>
            </a:br>
            <a:r>
              <a:rPr lang="en-US"/>
              <a:t>two similar stories </a:t>
            </a:r>
          </a:p>
        </p:txBody>
      </p:sp>
      <p:sp>
        <p:nvSpPr>
          <p:cNvPr id="4" name="Footer Placeholder 3">
            <a:extLst>
              <a:ext uri="{FF2B5EF4-FFF2-40B4-BE49-F238E27FC236}">
                <a16:creationId xmlns:a16="http://schemas.microsoft.com/office/drawing/2014/main" id="{802DFEBE-26D4-9973-1E3F-80319DE878F9}"/>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301BB37A-1922-21AB-0799-19C9887F87D5}"/>
              </a:ext>
            </a:extLst>
          </p:cNvPr>
          <p:cNvSpPr>
            <a:spLocks noGrp="1"/>
          </p:cNvSpPr>
          <p:nvPr>
            <p:ph type="sldNum" sz="quarter" idx="12"/>
          </p:nvPr>
        </p:nvSpPr>
        <p:spPr/>
        <p:txBody>
          <a:bodyPr/>
          <a:lstStyle/>
          <a:p>
            <a:fld id="{16C5AC08-0ACD-404A-9C9F-AB39E786C34A}" type="slidenum">
              <a:rPr lang="en-GB"/>
              <a:t>35</a:t>
            </a:fld>
            <a:endParaRPr lang="en-GB"/>
          </a:p>
        </p:txBody>
      </p:sp>
      <p:sp>
        <p:nvSpPr>
          <p:cNvPr id="6" name="Text Placeholder 5">
            <a:extLst>
              <a:ext uri="{FF2B5EF4-FFF2-40B4-BE49-F238E27FC236}">
                <a16:creationId xmlns:a16="http://schemas.microsoft.com/office/drawing/2014/main" id="{616B5E8F-553C-1E50-A7E9-E0F1D52ABBFF}"/>
              </a:ext>
            </a:extLst>
          </p:cNvPr>
          <p:cNvSpPr>
            <a:spLocks noGrp="1"/>
          </p:cNvSpPr>
          <p:nvPr>
            <p:ph type="body" sz="quarter" idx="13"/>
          </p:nvPr>
        </p:nvSpPr>
        <p:spPr/>
        <p:txBody>
          <a:bodyPr/>
          <a:lstStyle/>
          <a:p>
            <a:r>
              <a:rPr lang="en-US"/>
              <a:t>Distribution of patient age – two similar stories </a:t>
            </a:r>
          </a:p>
        </p:txBody>
      </p:sp>
      <p:sp>
        <p:nvSpPr>
          <p:cNvPr id="15" name="!!titleleft">
            <a:extLst>
              <a:ext uri="{FF2B5EF4-FFF2-40B4-BE49-F238E27FC236}">
                <a16:creationId xmlns:a16="http://schemas.microsoft.com/office/drawing/2014/main" id="{452008F7-9D7D-25A4-9BB4-AE6974F9655D}"/>
              </a:ext>
            </a:extLst>
          </p:cNvPr>
          <p:cNvSpPr txBox="1"/>
          <p:nvPr/>
        </p:nvSpPr>
        <p:spPr>
          <a:xfrm>
            <a:off x="1059366" y="-6581258"/>
            <a:ext cx="5233483" cy="646331"/>
          </a:xfrm>
          <a:prstGeom prst="rect">
            <a:avLst/>
          </a:prstGeom>
          <a:noFill/>
        </p:spPr>
        <p:txBody>
          <a:bodyPr wrap="square" lIns="0" rtlCol="0">
            <a:noAutofit/>
          </a:bodyPr>
          <a:lstStyle/>
          <a:p>
            <a:r>
              <a:rPr lang="en-US" sz="1200" b="1">
                <a:latin typeface="DM Sans" pitchFamily="2" charset="77"/>
              </a:rPr>
              <a:t>Sunnybrook Health Sciences Centre</a:t>
            </a:r>
          </a:p>
          <a:p>
            <a:r>
              <a:rPr lang="en-US" sz="1600">
                <a:latin typeface="DM Sans" pitchFamily="2" charset="77"/>
              </a:rPr>
              <a:t>Ages of patients visiting ED for asthma, Oct–Dec, 1995</a:t>
            </a:r>
          </a:p>
          <a:p>
            <a:r>
              <a:rPr lang="en-US" sz="1200">
                <a:latin typeface="DM Sans Medium" pitchFamily="2" charset="77"/>
              </a:rPr>
              <a:t>Total patients: 94</a:t>
            </a:r>
          </a:p>
        </p:txBody>
      </p:sp>
      <p:sp>
        <p:nvSpPr>
          <p:cNvPr id="17" name="!!titleright">
            <a:extLst>
              <a:ext uri="{FF2B5EF4-FFF2-40B4-BE49-F238E27FC236}">
                <a16:creationId xmlns:a16="http://schemas.microsoft.com/office/drawing/2014/main" id="{7BD52B36-E98C-110C-9460-AC6F3457996D}"/>
              </a:ext>
            </a:extLst>
          </p:cNvPr>
          <p:cNvSpPr txBox="1"/>
          <p:nvPr/>
        </p:nvSpPr>
        <p:spPr>
          <a:xfrm>
            <a:off x="6740838" y="-3245083"/>
            <a:ext cx="5233483" cy="646331"/>
          </a:xfrm>
          <a:prstGeom prst="rect">
            <a:avLst/>
          </a:prstGeom>
          <a:noFill/>
        </p:spPr>
        <p:txBody>
          <a:bodyPr wrap="square" lIns="0" rtlCol="0">
            <a:noAutofit/>
          </a:bodyPr>
          <a:lstStyle/>
          <a:p>
            <a:r>
              <a:rPr lang="en-US" sz="1200" b="1">
                <a:latin typeface="DM Sans" pitchFamily="2" charset="77"/>
              </a:rPr>
              <a:t>Sunnybrook Health Sciences Centre</a:t>
            </a:r>
          </a:p>
          <a:p>
            <a:r>
              <a:rPr lang="en-US" sz="1600">
                <a:latin typeface="DM Sans" pitchFamily="2" charset="77"/>
              </a:rPr>
              <a:t>Ages of patients visiting ED for asthma, Fiscal 94/95</a:t>
            </a:r>
          </a:p>
          <a:p>
            <a:r>
              <a:rPr lang="en-US" sz="1200">
                <a:latin typeface="DM Sans Medium" pitchFamily="2" charset="77"/>
              </a:rPr>
              <a:t>Total patients: 437</a:t>
            </a:r>
          </a:p>
        </p:txBody>
      </p:sp>
      <p:grpSp>
        <p:nvGrpSpPr>
          <p:cNvPr id="27" name="Group 26">
            <a:extLst>
              <a:ext uri="{FF2B5EF4-FFF2-40B4-BE49-F238E27FC236}">
                <a16:creationId xmlns:a16="http://schemas.microsoft.com/office/drawing/2014/main" id="{5BBCF841-2955-3F2C-C136-421F66DC2B7F}"/>
              </a:ext>
            </a:extLst>
          </p:cNvPr>
          <p:cNvGrpSpPr/>
          <p:nvPr/>
        </p:nvGrpSpPr>
        <p:grpSpPr>
          <a:xfrm>
            <a:off x="1149350" y="1625600"/>
            <a:ext cx="10779979" cy="4140200"/>
            <a:chOff x="1149350" y="2476500"/>
            <a:chExt cx="10779979" cy="4140200"/>
          </a:xfrm>
        </p:grpSpPr>
        <p:pic>
          <p:nvPicPr>
            <p:cNvPr id="21" name="left axes">
              <a:extLst>
                <a:ext uri="{FF2B5EF4-FFF2-40B4-BE49-F238E27FC236}">
                  <a16:creationId xmlns:a16="http://schemas.microsoft.com/office/drawing/2014/main" id="{886112B8-369B-F838-21AE-F32194C734CD}"/>
                </a:ext>
              </a:extLst>
            </p:cNvPr>
            <p:cNvPicPr>
              <a:picLocks noChangeAspect="1"/>
            </p:cNvPicPr>
            <p:nvPr/>
          </p:nvPicPr>
          <p:blipFill>
            <a:blip r:embed="rId3"/>
            <a:stretch>
              <a:fillRect/>
            </a:stretch>
          </p:blipFill>
          <p:spPr>
            <a:xfrm>
              <a:off x="1149350" y="2476500"/>
              <a:ext cx="5143500" cy="4140200"/>
            </a:xfrm>
            <a:prstGeom prst="rect">
              <a:avLst/>
            </a:prstGeom>
          </p:spPr>
        </p:pic>
        <p:pic>
          <p:nvPicPr>
            <p:cNvPr id="22" name="right axes">
              <a:extLst>
                <a:ext uri="{FF2B5EF4-FFF2-40B4-BE49-F238E27FC236}">
                  <a16:creationId xmlns:a16="http://schemas.microsoft.com/office/drawing/2014/main" id="{97E9892A-1817-D80B-FCC4-E60412984C34}"/>
                </a:ext>
              </a:extLst>
            </p:cNvPr>
            <p:cNvPicPr>
              <a:picLocks noChangeAspect="1"/>
            </p:cNvPicPr>
            <p:nvPr/>
          </p:nvPicPr>
          <p:blipFill>
            <a:blip r:embed="rId4"/>
            <a:stretch>
              <a:fillRect/>
            </a:stretch>
          </p:blipFill>
          <p:spPr>
            <a:xfrm>
              <a:off x="6785829" y="2476500"/>
              <a:ext cx="5143500" cy="4140200"/>
            </a:xfrm>
            <a:prstGeom prst="rect">
              <a:avLst/>
            </a:prstGeom>
          </p:spPr>
        </p:pic>
      </p:grpSp>
      <p:pic>
        <p:nvPicPr>
          <p:cNvPr id="23" name="left data">
            <a:extLst>
              <a:ext uri="{FF2B5EF4-FFF2-40B4-BE49-F238E27FC236}">
                <a16:creationId xmlns:a16="http://schemas.microsoft.com/office/drawing/2014/main" id="{B11B43F3-3456-7EBA-2515-69A262051E49}"/>
              </a:ext>
            </a:extLst>
          </p:cNvPr>
          <p:cNvPicPr>
            <a:picLocks noChangeAspect="1"/>
          </p:cNvPicPr>
          <p:nvPr/>
        </p:nvPicPr>
        <p:blipFill>
          <a:blip r:embed="rId5"/>
          <a:srcRect/>
          <a:stretch/>
        </p:blipFill>
        <p:spPr>
          <a:xfrm>
            <a:off x="1655064" y="2013126"/>
            <a:ext cx="4533900" cy="3314700"/>
          </a:xfrm>
          <a:prstGeom prst="rect">
            <a:avLst/>
          </a:prstGeom>
        </p:spPr>
      </p:pic>
      <p:pic>
        <p:nvPicPr>
          <p:cNvPr id="24" name="right data">
            <a:extLst>
              <a:ext uri="{FF2B5EF4-FFF2-40B4-BE49-F238E27FC236}">
                <a16:creationId xmlns:a16="http://schemas.microsoft.com/office/drawing/2014/main" id="{43FF2026-B3DC-25F6-4C34-9CC940A22D84}"/>
              </a:ext>
            </a:extLst>
          </p:cNvPr>
          <p:cNvPicPr>
            <a:picLocks noChangeAspect="1"/>
          </p:cNvPicPr>
          <p:nvPr/>
        </p:nvPicPr>
        <p:blipFill>
          <a:blip r:embed="rId6"/>
          <a:srcRect/>
          <a:stretch/>
        </p:blipFill>
        <p:spPr>
          <a:xfrm>
            <a:off x="7301299" y="1924226"/>
            <a:ext cx="4533900" cy="3403600"/>
          </a:xfrm>
          <a:prstGeom prst="rect">
            <a:avLst/>
          </a:prstGeom>
        </p:spPr>
      </p:pic>
      <p:pic>
        <p:nvPicPr>
          <p:cNvPr id="25" name="Left labels">
            <a:extLst>
              <a:ext uri="{FF2B5EF4-FFF2-40B4-BE49-F238E27FC236}">
                <a16:creationId xmlns:a16="http://schemas.microsoft.com/office/drawing/2014/main" id="{9A7F5EF3-82B7-F471-D3D9-F1192A0C6738}"/>
              </a:ext>
            </a:extLst>
          </p:cNvPr>
          <p:cNvPicPr>
            <a:picLocks noChangeAspect="1"/>
          </p:cNvPicPr>
          <p:nvPr/>
        </p:nvPicPr>
        <p:blipFill>
          <a:blip r:embed="rId7"/>
          <a:stretch>
            <a:fillRect/>
          </a:stretch>
        </p:blipFill>
        <p:spPr>
          <a:xfrm>
            <a:off x="1807464" y="2091384"/>
            <a:ext cx="4229100" cy="3162300"/>
          </a:xfrm>
          <a:prstGeom prst="rect">
            <a:avLst/>
          </a:prstGeom>
        </p:spPr>
      </p:pic>
      <p:pic>
        <p:nvPicPr>
          <p:cNvPr id="26" name="Right labels">
            <a:extLst>
              <a:ext uri="{FF2B5EF4-FFF2-40B4-BE49-F238E27FC236}">
                <a16:creationId xmlns:a16="http://schemas.microsoft.com/office/drawing/2014/main" id="{4CC211C2-0539-330D-EC37-4DDD12C78E3E}"/>
              </a:ext>
            </a:extLst>
          </p:cNvPr>
          <p:cNvPicPr>
            <a:picLocks noChangeAspect="1"/>
          </p:cNvPicPr>
          <p:nvPr/>
        </p:nvPicPr>
        <p:blipFill>
          <a:blip r:embed="rId8"/>
          <a:stretch>
            <a:fillRect/>
          </a:stretch>
        </p:blipFill>
        <p:spPr>
          <a:xfrm>
            <a:off x="7427912" y="2013985"/>
            <a:ext cx="4292600" cy="2908300"/>
          </a:xfrm>
          <a:prstGeom prst="rect">
            <a:avLst/>
          </a:prstGeom>
        </p:spPr>
      </p:pic>
      <p:sp>
        <p:nvSpPr>
          <p:cNvPr id="30" name="!!Content">
            <a:extLst>
              <a:ext uri="{FF2B5EF4-FFF2-40B4-BE49-F238E27FC236}">
                <a16:creationId xmlns:a16="http://schemas.microsoft.com/office/drawing/2014/main" id="{EA5C672F-FADD-C7B8-AD3C-95B0E2E60113}"/>
              </a:ext>
            </a:extLst>
          </p:cNvPr>
          <p:cNvSpPr>
            <a:spLocks noGrp="1"/>
          </p:cNvSpPr>
          <p:nvPr>
            <p:ph idx="1"/>
          </p:nvPr>
        </p:nvSpPr>
        <p:spPr>
          <a:xfrm>
            <a:off x="4878387" y="-10850469"/>
            <a:ext cx="7100886" cy="5019720"/>
          </a:xfrm>
        </p:spPr>
        <p:txBody>
          <a:bodyPr/>
          <a:lstStyle/>
          <a:p>
            <a:pPr lvl="1"/>
            <a:r>
              <a:rPr lang="en-US"/>
              <a:t>Sunnybrook Health Sciences Centre</a:t>
            </a:r>
            <a:br>
              <a:rPr lang="en-US"/>
            </a:br>
            <a:r>
              <a:rPr lang="en-US">
                <a:latin typeface="DM Sans" pitchFamily="2" charset="77"/>
              </a:rPr>
              <a:t>Toronto, Canada </a:t>
            </a:r>
          </a:p>
          <a:p>
            <a:pPr marL="222250" lvl="3" indent="-215900">
              <a:spcAft>
                <a:spcPts val="500"/>
              </a:spcAft>
              <a:buClr>
                <a:schemeClr val="accent2"/>
              </a:buClr>
              <a:buFont typeface="Arial" panose="020B0604020202020204" pitchFamily="34" charset="0"/>
              <a:buChar char="•"/>
            </a:pPr>
            <a:r>
              <a:rPr lang="en-US"/>
              <a:t>Participated in IHI Breakthrough series </a:t>
            </a:r>
          </a:p>
          <a:p>
            <a:pPr marL="222250" lvl="3" indent="-215900">
              <a:spcAft>
                <a:spcPts val="500"/>
              </a:spcAft>
              <a:buClr>
                <a:schemeClr val="accent2"/>
              </a:buClr>
              <a:buFont typeface="Arial" panose="020B0604020202020204" pitchFamily="34" charset="0"/>
              <a:buChar char="•"/>
            </a:pPr>
            <a:r>
              <a:rPr lang="en-US"/>
              <a:t>Needed some baseline data regarding age distribution of patients visiting the ED for asthma care over last year </a:t>
            </a:r>
          </a:p>
          <a:p>
            <a:pPr marL="222250" lvl="3" indent="-215900">
              <a:spcAft>
                <a:spcPts val="500"/>
              </a:spcAft>
              <a:buClr>
                <a:schemeClr val="accent2"/>
              </a:buClr>
              <a:buFont typeface="Arial" panose="020B0604020202020204" pitchFamily="34" charset="0"/>
              <a:buChar char="•"/>
            </a:pPr>
            <a:r>
              <a:rPr lang="en-US"/>
              <a:t>Put in a formal request to Information Systems (IS) department for this information and waited </a:t>
            </a:r>
          </a:p>
          <a:p>
            <a:pPr marL="222250" lvl="3" indent="-215900">
              <a:spcAft>
                <a:spcPts val="500"/>
              </a:spcAft>
              <a:buClr>
                <a:schemeClr val="accent2"/>
              </a:buClr>
              <a:buFont typeface="Arial" panose="020B0604020202020204" pitchFamily="34" charset="0"/>
              <a:buChar char="•"/>
            </a:pPr>
            <a:r>
              <a:rPr lang="en-US"/>
              <a:t>Months passed and no data was given – so a small team decided it was taking too long </a:t>
            </a:r>
          </a:p>
          <a:p>
            <a:pPr marL="222250" lvl="3" indent="-215900">
              <a:spcAft>
                <a:spcPts val="500"/>
              </a:spcAft>
              <a:buClr>
                <a:schemeClr val="accent2"/>
              </a:buClr>
              <a:buFont typeface="Arial" panose="020B0604020202020204" pitchFamily="34" charset="0"/>
              <a:buChar char="•"/>
            </a:pPr>
            <a:r>
              <a:rPr lang="en-US"/>
              <a:t>Physician and team went through the charts of all ED patients over 3-month period (94 patients) </a:t>
            </a:r>
          </a:p>
          <a:p>
            <a:pPr marL="222250" lvl="3" indent="-215900">
              <a:spcAft>
                <a:spcPts val="500"/>
              </a:spcAft>
              <a:buClr>
                <a:schemeClr val="accent2"/>
              </a:buClr>
              <a:buFont typeface="Arial" panose="020B0604020202020204" pitchFamily="34" charset="0"/>
              <a:buChar char="•"/>
            </a:pPr>
            <a:r>
              <a:rPr lang="en-US"/>
              <a:t>2 months later, the IS team got back to them with a sample size of four times the amount.</a:t>
            </a:r>
          </a:p>
          <a:p>
            <a:pPr lvl="1"/>
            <a:endParaRPr lang="en-US"/>
          </a:p>
          <a:p>
            <a:pPr lvl="1"/>
            <a:endParaRPr lang="en-US"/>
          </a:p>
          <a:p>
            <a:pPr lvl="1"/>
            <a:endParaRPr lang="en-US"/>
          </a:p>
          <a:p>
            <a:pPr lvl="1"/>
            <a:endParaRPr lang="en-US"/>
          </a:p>
          <a:p>
            <a:pPr lvl="1"/>
            <a:endParaRPr lang="en-US"/>
          </a:p>
          <a:p>
            <a:pPr lvl="1"/>
            <a:endParaRPr lang="en-US"/>
          </a:p>
        </p:txBody>
      </p:sp>
      <p:sp>
        <p:nvSpPr>
          <p:cNvPr id="3" name="!!summary">
            <a:extLst>
              <a:ext uri="{FF2B5EF4-FFF2-40B4-BE49-F238E27FC236}">
                <a16:creationId xmlns:a16="http://schemas.microsoft.com/office/drawing/2014/main" id="{AEEA86F9-B6BB-D963-C385-B7CD59CEFA7C}"/>
              </a:ext>
            </a:extLst>
          </p:cNvPr>
          <p:cNvSpPr txBox="1"/>
          <p:nvPr/>
        </p:nvSpPr>
        <p:spPr>
          <a:xfrm>
            <a:off x="1077913" y="5844058"/>
            <a:ext cx="10872787" cy="775817"/>
          </a:xfrm>
          <a:prstGeom prst="roundRect">
            <a:avLst>
              <a:gd name="adj" fmla="val 14876"/>
            </a:avLst>
          </a:prstGeom>
          <a:solidFill>
            <a:schemeClr val="accent5"/>
          </a:solidFill>
        </p:spPr>
        <p:txBody>
          <a:bodyPr wrap="square" rtlCol="0" anchor="ctr" anchorCtr="0">
            <a:noAutofit/>
          </a:bodyPr>
          <a:lstStyle/>
          <a:p>
            <a:r>
              <a:rPr lang="en-GB" sz="1600" kern="0">
                <a:solidFill>
                  <a:schemeClr val="bg1"/>
                </a:solidFill>
                <a:latin typeface="DM Sans Medium" pitchFamily="2" charset="77"/>
                <a:cs typeface="Arial"/>
                <a:sym typeface="Arial"/>
              </a:rPr>
              <a:t>What would the team have gained by waiting the four months for the data on the right from IS?</a:t>
            </a:r>
            <a:br>
              <a:rPr lang="en-GB" sz="1600" kern="0">
                <a:solidFill>
                  <a:schemeClr val="bg1"/>
                </a:solidFill>
                <a:latin typeface="DM Sans Medium" pitchFamily="2" charset="77"/>
                <a:cs typeface="Arial"/>
                <a:sym typeface="Arial"/>
              </a:rPr>
            </a:br>
            <a:r>
              <a:rPr lang="en-GB" sz="1600" kern="0">
                <a:solidFill>
                  <a:schemeClr val="bg1"/>
                </a:solidFill>
                <a:latin typeface="DM Sans Medium" pitchFamily="2" charset="77"/>
                <a:cs typeface="Arial"/>
                <a:sym typeface="Arial"/>
              </a:rPr>
              <a:t>It is important to use judgement to infer what is just enough to start improving.</a:t>
            </a:r>
          </a:p>
        </p:txBody>
      </p:sp>
    </p:spTree>
    <p:extLst>
      <p:ext uri="{BB962C8B-B14F-4D97-AF65-F5344CB8AC3E}">
        <p14:creationId xmlns:p14="http://schemas.microsoft.com/office/powerpoint/2010/main" val="9428723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A65B365-43F3-3354-562C-4A95A199E1D8}"/>
              </a:ext>
            </a:extLst>
          </p:cNvPr>
          <p:cNvSpPr>
            <a:spLocks noGrp="1"/>
          </p:cNvSpPr>
          <p:nvPr>
            <p:ph type="title"/>
          </p:nvPr>
        </p:nvSpPr>
        <p:spPr/>
        <p:txBody>
          <a:bodyPr/>
          <a:lstStyle/>
          <a:p>
            <a:r>
              <a:rPr lang="en-US"/>
              <a:t>Just enough data</a:t>
            </a:r>
          </a:p>
        </p:txBody>
      </p:sp>
      <p:sp>
        <p:nvSpPr>
          <p:cNvPr id="9" name="Content Placeholder 8">
            <a:extLst>
              <a:ext uri="{FF2B5EF4-FFF2-40B4-BE49-F238E27FC236}">
                <a16:creationId xmlns:a16="http://schemas.microsoft.com/office/drawing/2014/main" id="{023D9332-60AC-738B-9572-2F9602D6B038}"/>
              </a:ext>
            </a:extLst>
          </p:cNvPr>
          <p:cNvSpPr>
            <a:spLocks noGrp="1"/>
          </p:cNvSpPr>
          <p:nvPr>
            <p:ph idx="1"/>
          </p:nvPr>
        </p:nvSpPr>
        <p:spPr>
          <a:xfrm>
            <a:off x="1077914" y="1520825"/>
            <a:ext cx="7542212" cy="5019720"/>
          </a:xfrm>
        </p:spPr>
        <p:txBody>
          <a:bodyPr/>
          <a:lstStyle/>
          <a:p>
            <a:r>
              <a:rPr lang="en-US"/>
              <a:t>Each group should work through a different coaching scenario and discuss how you might arrive at </a:t>
            </a:r>
            <a:r>
              <a:rPr lang="en-US" b="1"/>
              <a:t>just enough </a:t>
            </a:r>
            <a:r>
              <a:rPr lang="en-US"/>
              <a:t>data. </a:t>
            </a:r>
          </a:p>
        </p:txBody>
      </p:sp>
      <p:sp>
        <p:nvSpPr>
          <p:cNvPr id="4" name="Footer Placeholder 3">
            <a:extLst>
              <a:ext uri="{FF2B5EF4-FFF2-40B4-BE49-F238E27FC236}">
                <a16:creationId xmlns:a16="http://schemas.microsoft.com/office/drawing/2014/main" id="{78DD3BA2-8508-A309-04FA-022ADB5D917D}"/>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D4866FF3-65B9-0153-DDAA-85B957024D1F}"/>
              </a:ext>
            </a:extLst>
          </p:cNvPr>
          <p:cNvSpPr>
            <a:spLocks noGrp="1"/>
          </p:cNvSpPr>
          <p:nvPr>
            <p:ph type="sldNum" sz="quarter" idx="12"/>
          </p:nvPr>
        </p:nvSpPr>
        <p:spPr/>
        <p:txBody>
          <a:bodyPr/>
          <a:lstStyle/>
          <a:p>
            <a:fld id="{16C5AC08-0ACD-404A-9C9F-AB39E786C34A}" type="slidenum">
              <a:rPr lang="en-GB"/>
              <a:t>36</a:t>
            </a:fld>
            <a:endParaRPr lang="en-GB"/>
          </a:p>
        </p:txBody>
      </p:sp>
      <p:sp>
        <p:nvSpPr>
          <p:cNvPr id="10" name="Text Placeholder 9">
            <a:extLst>
              <a:ext uri="{FF2B5EF4-FFF2-40B4-BE49-F238E27FC236}">
                <a16:creationId xmlns:a16="http://schemas.microsoft.com/office/drawing/2014/main" id="{BA115A79-3EF1-2975-FE51-0EB6B54934B0}"/>
              </a:ext>
            </a:extLst>
          </p:cNvPr>
          <p:cNvSpPr>
            <a:spLocks noGrp="1"/>
          </p:cNvSpPr>
          <p:nvPr>
            <p:ph type="body" sz="quarter" idx="13"/>
          </p:nvPr>
        </p:nvSpPr>
        <p:spPr/>
        <p:txBody>
          <a:bodyPr/>
          <a:lstStyle/>
          <a:p>
            <a:r>
              <a:rPr lang="en-US"/>
              <a:t>Activity 6.4</a:t>
            </a:r>
          </a:p>
        </p:txBody>
      </p:sp>
      <p:pic>
        <p:nvPicPr>
          <p:cNvPr id="11" name="Picture 10">
            <a:extLst>
              <a:ext uri="{FF2B5EF4-FFF2-40B4-BE49-F238E27FC236}">
                <a16:creationId xmlns:a16="http://schemas.microsoft.com/office/drawing/2014/main" id="{724480D9-F440-12AD-E27B-4E2440001A15}"/>
              </a:ext>
            </a:extLst>
          </p:cNvPr>
          <p:cNvPicPr>
            <a:picLocks noChangeAspect="1"/>
          </p:cNvPicPr>
          <p:nvPr/>
        </p:nvPicPr>
        <p:blipFill>
          <a:blip r:embed="rId3"/>
          <a:stretch>
            <a:fillRect/>
          </a:stretch>
        </p:blipFill>
        <p:spPr>
          <a:xfrm>
            <a:off x="10526712" y="1520824"/>
            <a:ext cx="1423988" cy="1408839"/>
          </a:xfrm>
          <a:prstGeom prst="rect">
            <a:avLst/>
          </a:prstGeom>
        </p:spPr>
      </p:pic>
      <p:sp>
        <p:nvSpPr>
          <p:cNvPr id="12" name="Oval 11">
            <a:extLst>
              <a:ext uri="{FF2B5EF4-FFF2-40B4-BE49-F238E27FC236}">
                <a16:creationId xmlns:a16="http://schemas.microsoft.com/office/drawing/2014/main" id="{96D1A5D1-0793-2A4D-D10F-EA02EFCEFCEC}"/>
              </a:ext>
            </a:extLst>
          </p:cNvPr>
          <p:cNvSpPr/>
          <p:nvPr/>
        </p:nvSpPr>
        <p:spPr>
          <a:xfrm>
            <a:off x="10731690" y="2238234"/>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D2569DD0-2C46-E2DC-F63E-869C541A0D4A}"/>
              </a:ext>
            </a:extLst>
          </p:cNvPr>
          <p:cNvSpPr/>
          <p:nvPr/>
        </p:nvSpPr>
        <p:spPr>
          <a:xfrm>
            <a:off x="10762952" y="197251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859311D-62E4-598F-4E18-80BECFFF4733}"/>
              </a:ext>
            </a:extLst>
          </p:cNvPr>
          <p:cNvSpPr/>
          <p:nvPr/>
        </p:nvSpPr>
        <p:spPr>
          <a:xfrm>
            <a:off x="11044306" y="1741957"/>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D628809-9A84-18D4-D611-DA52919AAEEC}"/>
              </a:ext>
            </a:extLst>
          </p:cNvPr>
          <p:cNvSpPr/>
          <p:nvPr/>
        </p:nvSpPr>
        <p:spPr>
          <a:xfrm>
            <a:off x="11095106" y="1960788"/>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6F32815E-734C-1994-8C6C-20BFA14CF3E9}"/>
              </a:ext>
            </a:extLst>
          </p:cNvPr>
          <p:cNvSpPr/>
          <p:nvPr/>
        </p:nvSpPr>
        <p:spPr>
          <a:xfrm>
            <a:off x="11540582" y="20076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0A77CBF-C18D-19B2-13AB-BB41F6701654}"/>
              </a:ext>
            </a:extLst>
          </p:cNvPr>
          <p:cNvSpPr/>
          <p:nvPr/>
        </p:nvSpPr>
        <p:spPr>
          <a:xfrm>
            <a:off x="11493690" y="23124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9B806AD-A5DF-94EC-8BE5-DC8038C86D39}"/>
              </a:ext>
            </a:extLst>
          </p:cNvPr>
          <p:cNvSpPr/>
          <p:nvPr/>
        </p:nvSpPr>
        <p:spPr>
          <a:xfrm>
            <a:off x="11302214" y="2206973"/>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339D6404-6061-9429-F4FE-04F325D85878}"/>
              </a:ext>
            </a:extLst>
          </p:cNvPr>
          <p:cNvSpPr/>
          <p:nvPr/>
        </p:nvSpPr>
        <p:spPr>
          <a:xfrm>
            <a:off x="11063844" y="2144450"/>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C0ABB9D-678D-6C97-E502-591E0C09990F}"/>
              </a:ext>
            </a:extLst>
          </p:cNvPr>
          <p:cNvSpPr/>
          <p:nvPr/>
        </p:nvSpPr>
        <p:spPr>
          <a:xfrm>
            <a:off x="11540582" y="2535219"/>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18C219D9-7B1F-835A-84F3-5A541644A29C}"/>
              </a:ext>
            </a:extLst>
          </p:cNvPr>
          <p:cNvSpPr/>
          <p:nvPr/>
        </p:nvSpPr>
        <p:spPr>
          <a:xfrm>
            <a:off x="10927075" y="26172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F5DBBCE4-33DF-22CD-C735-E904FE99F632}"/>
              </a:ext>
            </a:extLst>
          </p:cNvPr>
          <p:cNvSpPr/>
          <p:nvPr/>
        </p:nvSpPr>
        <p:spPr>
          <a:xfrm>
            <a:off x="11782860" y="1566112"/>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a:extLst>
              <a:ext uri="{FF2B5EF4-FFF2-40B4-BE49-F238E27FC236}">
                <a16:creationId xmlns:a16="http://schemas.microsoft.com/office/drawing/2014/main" id="{804DC312-0825-4ACC-6E84-0D6F83A20C32}"/>
              </a:ext>
            </a:extLst>
          </p:cNvPr>
          <p:cNvSpPr/>
          <p:nvPr/>
        </p:nvSpPr>
        <p:spPr>
          <a:xfrm>
            <a:off x="11306122" y="1718512"/>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8E741044-D485-DC65-9C6C-617C85C7A307}"/>
              </a:ext>
            </a:extLst>
          </p:cNvPr>
          <p:cNvSpPr/>
          <p:nvPr/>
        </p:nvSpPr>
        <p:spPr>
          <a:xfrm>
            <a:off x="11861014" y="20076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a:extLst>
              <a:ext uri="{FF2B5EF4-FFF2-40B4-BE49-F238E27FC236}">
                <a16:creationId xmlns:a16="http://schemas.microsoft.com/office/drawing/2014/main" id="{7F64A779-DDFB-77AE-961F-701597E2347B}"/>
              </a:ext>
            </a:extLst>
          </p:cNvPr>
          <p:cNvSpPr/>
          <p:nvPr/>
        </p:nvSpPr>
        <p:spPr>
          <a:xfrm>
            <a:off x="11735967" y="185528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a:extLst>
              <a:ext uri="{FF2B5EF4-FFF2-40B4-BE49-F238E27FC236}">
                <a16:creationId xmlns:a16="http://schemas.microsoft.com/office/drawing/2014/main" id="{F1AF5EC7-69D9-DA34-A679-F5AB1EB0D950}"/>
              </a:ext>
            </a:extLst>
          </p:cNvPr>
          <p:cNvSpPr/>
          <p:nvPr/>
        </p:nvSpPr>
        <p:spPr>
          <a:xfrm>
            <a:off x="11583567" y="1609096"/>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a:extLst>
              <a:ext uri="{FF2B5EF4-FFF2-40B4-BE49-F238E27FC236}">
                <a16:creationId xmlns:a16="http://schemas.microsoft.com/office/drawing/2014/main" id="{8A2A30AA-D23F-3563-BE93-63BA71E569A2}"/>
              </a:ext>
            </a:extLst>
          </p:cNvPr>
          <p:cNvSpPr/>
          <p:nvPr/>
        </p:nvSpPr>
        <p:spPr>
          <a:xfrm>
            <a:off x="11868829" y="1710696"/>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a:extLst>
              <a:ext uri="{FF2B5EF4-FFF2-40B4-BE49-F238E27FC236}">
                <a16:creationId xmlns:a16="http://schemas.microsoft.com/office/drawing/2014/main" id="{FA95B310-AA6E-7D41-FF53-90DA5EFFD817}"/>
              </a:ext>
            </a:extLst>
          </p:cNvPr>
          <p:cNvSpPr/>
          <p:nvPr/>
        </p:nvSpPr>
        <p:spPr>
          <a:xfrm>
            <a:off x="11302213" y="1894357"/>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E49C99CA-2151-0E79-7A7B-6397B6E69986}"/>
              </a:ext>
            </a:extLst>
          </p:cNvPr>
          <p:cNvSpPr/>
          <p:nvPr/>
        </p:nvSpPr>
        <p:spPr>
          <a:xfrm>
            <a:off x="11102921" y="2527403"/>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A6713D31-7B8A-0097-CD8F-F812A0424A99}"/>
              </a:ext>
            </a:extLst>
          </p:cNvPr>
          <p:cNvSpPr/>
          <p:nvPr/>
        </p:nvSpPr>
        <p:spPr>
          <a:xfrm>
            <a:off x="11138090" y="2351556"/>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C5F5DCF7-13E3-F6F1-37F4-8753245BEE32}"/>
              </a:ext>
            </a:extLst>
          </p:cNvPr>
          <p:cNvSpPr/>
          <p:nvPr/>
        </p:nvSpPr>
        <p:spPr>
          <a:xfrm>
            <a:off x="10712152" y="2460971"/>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048B1D3D-50D4-24E2-6731-463F7689FC25}"/>
              </a:ext>
            </a:extLst>
          </p:cNvPr>
          <p:cNvSpPr/>
          <p:nvPr/>
        </p:nvSpPr>
        <p:spPr>
          <a:xfrm>
            <a:off x="11630460" y="2140540"/>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6467B356-CDF0-91BC-2945-E43C7557D3B3}"/>
              </a:ext>
            </a:extLst>
          </p:cNvPr>
          <p:cNvSpPr/>
          <p:nvPr/>
        </p:nvSpPr>
        <p:spPr>
          <a:xfrm>
            <a:off x="11302214" y="2480509"/>
            <a:ext cx="100082" cy="100082"/>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2C29FE6-57A6-5F56-1D29-CAABE9638245}"/>
              </a:ext>
            </a:extLst>
          </p:cNvPr>
          <p:cNvPicPr>
            <a:picLocks noChangeAspect="1"/>
          </p:cNvPicPr>
          <p:nvPr/>
        </p:nvPicPr>
        <p:blipFill>
          <a:blip r:embed="rId4"/>
          <a:srcRect/>
          <a:stretch/>
        </p:blipFill>
        <p:spPr>
          <a:xfrm>
            <a:off x="238125" y="1317624"/>
            <a:ext cx="495300" cy="406400"/>
          </a:xfrm>
          <a:prstGeom prst="rect">
            <a:avLst/>
          </a:prstGeom>
        </p:spPr>
      </p:pic>
      <p:pic>
        <p:nvPicPr>
          <p:cNvPr id="3" name="Picture 2">
            <a:extLst>
              <a:ext uri="{FF2B5EF4-FFF2-40B4-BE49-F238E27FC236}">
                <a16:creationId xmlns:a16="http://schemas.microsoft.com/office/drawing/2014/main" id="{5E0BE04C-2D39-6269-B6C0-4BBB45C86587}"/>
              </a:ext>
            </a:extLst>
          </p:cNvPr>
          <p:cNvPicPr>
            <a:picLocks noChangeAspect="1"/>
          </p:cNvPicPr>
          <p:nvPr/>
        </p:nvPicPr>
        <p:blipFill>
          <a:blip r:embed="rId5"/>
          <a:stretch>
            <a:fillRect/>
          </a:stretch>
        </p:blipFill>
        <p:spPr>
          <a:xfrm>
            <a:off x="238124" y="800100"/>
            <a:ext cx="495301" cy="376859"/>
          </a:xfrm>
          <a:prstGeom prst="rect">
            <a:avLst/>
          </a:prstGeom>
        </p:spPr>
      </p:pic>
    </p:spTree>
    <p:extLst>
      <p:ext uri="{BB962C8B-B14F-4D97-AF65-F5344CB8AC3E}">
        <p14:creationId xmlns:p14="http://schemas.microsoft.com/office/powerpoint/2010/main" val="351403612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xit" presetSubtype="32" fill="hold" grpId="0" nodeType="afterEffect">
                                  <p:stCondLst>
                                    <p:cond delay="0"/>
                                  </p:stCondLst>
                                  <p:childTnLst>
                                    <p:animEffect transition="out" filter="circle(out)">
                                      <p:cBhvr>
                                        <p:cTn id="6" dur="500"/>
                                        <p:tgtEl>
                                          <p:spTgt spid="12"/>
                                        </p:tgtEl>
                                      </p:cBhvr>
                                    </p:animEffect>
                                    <p:set>
                                      <p:cBhvr>
                                        <p:cTn id="7" dur="1" fill="hold">
                                          <p:stCondLst>
                                            <p:cond delay="499"/>
                                          </p:stCondLst>
                                        </p:cTn>
                                        <p:tgtEl>
                                          <p:spTgt spid="12"/>
                                        </p:tgtEl>
                                        <p:attrNameLst>
                                          <p:attrName>style.visibility</p:attrName>
                                        </p:attrNameLst>
                                      </p:cBhvr>
                                      <p:to>
                                        <p:strVal val="hidden"/>
                                      </p:to>
                                    </p:set>
                                  </p:childTnLst>
                                </p:cTn>
                              </p:par>
                            </p:childTnLst>
                          </p:cTn>
                        </p:par>
                        <p:par>
                          <p:cTn id="8" fill="hold">
                            <p:stCondLst>
                              <p:cond delay="500"/>
                            </p:stCondLst>
                            <p:childTnLst>
                              <p:par>
                                <p:cTn id="9" presetID="6" presetClass="exit" presetSubtype="32" fill="hold" grpId="0" nodeType="afterEffect">
                                  <p:stCondLst>
                                    <p:cond delay="0"/>
                                  </p:stCondLst>
                                  <p:childTnLst>
                                    <p:animEffect transition="out" filter="circle(out)">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1000"/>
                            </p:stCondLst>
                            <p:childTnLst>
                              <p:par>
                                <p:cTn id="13" presetID="6" presetClass="exit" presetSubtype="32" fill="hold" grpId="0" nodeType="afterEffect">
                                  <p:stCondLst>
                                    <p:cond delay="0"/>
                                  </p:stCondLst>
                                  <p:childTnLst>
                                    <p:animEffect transition="out" filter="circle(out)">
                                      <p:cBhvr>
                                        <p:cTn id="14" dur="500"/>
                                        <p:tgtEl>
                                          <p:spTgt spid="16"/>
                                        </p:tgtEl>
                                      </p:cBhvr>
                                    </p:animEffect>
                                    <p:set>
                                      <p:cBhvr>
                                        <p:cTn id="15" dur="1" fill="hold">
                                          <p:stCondLst>
                                            <p:cond delay="499"/>
                                          </p:stCondLst>
                                        </p:cTn>
                                        <p:tgtEl>
                                          <p:spTgt spid="16"/>
                                        </p:tgtEl>
                                        <p:attrNameLst>
                                          <p:attrName>style.visibility</p:attrName>
                                        </p:attrNameLst>
                                      </p:cBhvr>
                                      <p:to>
                                        <p:strVal val="hidden"/>
                                      </p:to>
                                    </p:set>
                                  </p:childTnLst>
                                </p:cTn>
                              </p:par>
                            </p:childTnLst>
                          </p:cTn>
                        </p:par>
                        <p:par>
                          <p:cTn id="16" fill="hold">
                            <p:stCondLst>
                              <p:cond delay="1500"/>
                            </p:stCondLst>
                            <p:childTnLst>
                              <p:par>
                                <p:cTn id="17" presetID="6" presetClass="exit" presetSubtype="32" fill="hold" grpId="0" nodeType="afterEffect">
                                  <p:stCondLst>
                                    <p:cond delay="0"/>
                                  </p:stCondLst>
                                  <p:childTnLst>
                                    <p:animEffect transition="out" filter="circle(out)">
                                      <p:cBhvr>
                                        <p:cTn id="18" dur="500"/>
                                        <p:tgtEl>
                                          <p:spTgt spid="17"/>
                                        </p:tgtEl>
                                      </p:cBhvr>
                                    </p:animEffect>
                                    <p:set>
                                      <p:cBhvr>
                                        <p:cTn id="19" dur="1" fill="hold">
                                          <p:stCondLst>
                                            <p:cond delay="499"/>
                                          </p:stCondLst>
                                        </p:cTn>
                                        <p:tgtEl>
                                          <p:spTgt spid="17"/>
                                        </p:tgtEl>
                                        <p:attrNameLst>
                                          <p:attrName>style.visibility</p:attrName>
                                        </p:attrNameLst>
                                      </p:cBhvr>
                                      <p:to>
                                        <p:strVal val="hidden"/>
                                      </p:to>
                                    </p:set>
                                  </p:childTnLst>
                                </p:cTn>
                              </p:par>
                            </p:childTnLst>
                          </p:cTn>
                        </p:par>
                        <p:par>
                          <p:cTn id="20" fill="hold">
                            <p:stCondLst>
                              <p:cond delay="2000"/>
                            </p:stCondLst>
                            <p:childTnLst>
                              <p:par>
                                <p:cTn id="21" presetID="6" presetClass="exit" presetSubtype="32" fill="hold" grpId="0" nodeType="afterEffect">
                                  <p:stCondLst>
                                    <p:cond delay="0"/>
                                  </p:stCondLst>
                                  <p:childTnLst>
                                    <p:animEffect transition="out" filter="circle(out)">
                                      <p:cBhvr>
                                        <p:cTn id="22" dur="500"/>
                                        <p:tgtEl>
                                          <p:spTgt spid="18"/>
                                        </p:tgtEl>
                                      </p:cBhvr>
                                    </p:animEffect>
                                    <p:set>
                                      <p:cBhvr>
                                        <p:cTn id="23" dur="1" fill="hold">
                                          <p:stCondLst>
                                            <p:cond delay="499"/>
                                          </p:stCondLst>
                                        </p:cTn>
                                        <p:tgtEl>
                                          <p:spTgt spid="18"/>
                                        </p:tgtEl>
                                        <p:attrNameLst>
                                          <p:attrName>style.visibility</p:attrName>
                                        </p:attrNameLst>
                                      </p:cBhvr>
                                      <p:to>
                                        <p:strVal val="hidden"/>
                                      </p:to>
                                    </p:set>
                                  </p:childTnLst>
                                </p:cTn>
                              </p:par>
                            </p:childTnLst>
                          </p:cTn>
                        </p:par>
                        <p:par>
                          <p:cTn id="24" fill="hold">
                            <p:stCondLst>
                              <p:cond delay="2500"/>
                            </p:stCondLst>
                            <p:childTnLst>
                              <p:par>
                                <p:cTn id="25" presetID="6" presetClass="exit" presetSubtype="32" fill="hold" grpId="0" nodeType="afterEffect">
                                  <p:stCondLst>
                                    <p:cond delay="0"/>
                                  </p:stCondLst>
                                  <p:childTnLst>
                                    <p:animEffect transition="out" filter="circle(out)">
                                      <p:cBhvr>
                                        <p:cTn id="26" dur="500"/>
                                        <p:tgtEl>
                                          <p:spTgt spid="19"/>
                                        </p:tgtEl>
                                      </p:cBhvr>
                                    </p:animEffect>
                                    <p:set>
                                      <p:cBhvr>
                                        <p:cTn id="27" dur="1" fill="hold">
                                          <p:stCondLst>
                                            <p:cond delay="499"/>
                                          </p:stCondLst>
                                        </p:cTn>
                                        <p:tgtEl>
                                          <p:spTgt spid="19"/>
                                        </p:tgtEl>
                                        <p:attrNameLst>
                                          <p:attrName>style.visibility</p:attrName>
                                        </p:attrNameLst>
                                      </p:cBhvr>
                                      <p:to>
                                        <p:strVal val="hidden"/>
                                      </p:to>
                                    </p:set>
                                  </p:childTnLst>
                                </p:cTn>
                              </p:par>
                            </p:childTnLst>
                          </p:cTn>
                        </p:par>
                        <p:par>
                          <p:cTn id="28" fill="hold">
                            <p:stCondLst>
                              <p:cond delay="3000"/>
                            </p:stCondLst>
                            <p:childTnLst>
                              <p:par>
                                <p:cTn id="29" presetID="6" presetClass="exit" presetSubtype="32" fill="hold" grpId="0" nodeType="afterEffect">
                                  <p:stCondLst>
                                    <p:cond delay="0"/>
                                  </p:stCondLst>
                                  <p:childTnLst>
                                    <p:animEffect transition="out" filter="circle(out)">
                                      <p:cBhvr>
                                        <p:cTn id="30" dur="500"/>
                                        <p:tgtEl>
                                          <p:spTgt spid="20"/>
                                        </p:tgtEl>
                                      </p:cBhvr>
                                    </p:animEffect>
                                    <p:set>
                                      <p:cBhvr>
                                        <p:cTn id="31" dur="1" fill="hold">
                                          <p:stCondLst>
                                            <p:cond delay="499"/>
                                          </p:stCondLst>
                                        </p:cTn>
                                        <p:tgtEl>
                                          <p:spTgt spid="20"/>
                                        </p:tgtEl>
                                        <p:attrNameLst>
                                          <p:attrName>style.visibility</p:attrName>
                                        </p:attrNameLst>
                                      </p:cBhvr>
                                      <p:to>
                                        <p:strVal val="hidden"/>
                                      </p:to>
                                    </p:set>
                                  </p:childTnLst>
                                </p:cTn>
                              </p:par>
                            </p:childTnLst>
                          </p:cTn>
                        </p:par>
                        <p:par>
                          <p:cTn id="32" fill="hold">
                            <p:stCondLst>
                              <p:cond delay="3500"/>
                            </p:stCondLst>
                            <p:childTnLst>
                              <p:par>
                                <p:cTn id="33" presetID="6" presetClass="exit" presetSubtype="32" fill="hold" grpId="0" nodeType="afterEffect">
                                  <p:stCondLst>
                                    <p:cond delay="0"/>
                                  </p:stCondLst>
                                  <p:childTnLst>
                                    <p:animEffect transition="out" filter="circle(out)">
                                      <p:cBhvr>
                                        <p:cTn id="34" dur="500"/>
                                        <p:tgtEl>
                                          <p:spTgt spid="21"/>
                                        </p:tgtEl>
                                      </p:cBhvr>
                                    </p:animEffect>
                                    <p:set>
                                      <p:cBhvr>
                                        <p:cTn id="35" dur="1" fill="hold">
                                          <p:stCondLst>
                                            <p:cond delay="499"/>
                                          </p:stCondLst>
                                        </p:cTn>
                                        <p:tgtEl>
                                          <p:spTgt spid="21"/>
                                        </p:tgtEl>
                                        <p:attrNameLst>
                                          <p:attrName>style.visibility</p:attrName>
                                        </p:attrNameLst>
                                      </p:cBhvr>
                                      <p:to>
                                        <p:strVal val="hidden"/>
                                      </p:to>
                                    </p:set>
                                  </p:childTnLst>
                                </p:cTn>
                              </p:par>
                            </p:childTnLst>
                          </p:cTn>
                        </p:par>
                        <p:par>
                          <p:cTn id="36" fill="hold">
                            <p:stCondLst>
                              <p:cond delay="4000"/>
                            </p:stCondLst>
                            <p:childTnLst>
                              <p:par>
                                <p:cTn id="37" presetID="6" presetClass="exit" presetSubtype="32" fill="hold" grpId="0" nodeType="afterEffect">
                                  <p:stCondLst>
                                    <p:cond delay="0"/>
                                  </p:stCondLst>
                                  <p:childTnLst>
                                    <p:animEffect transition="out" filter="circle(out)">
                                      <p:cBhvr>
                                        <p:cTn id="38" dur="500"/>
                                        <p:tgtEl>
                                          <p:spTgt spid="22"/>
                                        </p:tgtEl>
                                      </p:cBhvr>
                                    </p:animEffect>
                                    <p:set>
                                      <p:cBhvr>
                                        <p:cTn id="39" dur="1" fill="hold">
                                          <p:stCondLst>
                                            <p:cond delay="499"/>
                                          </p:stCondLst>
                                        </p:cTn>
                                        <p:tgtEl>
                                          <p:spTgt spid="22"/>
                                        </p:tgtEl>
                                        <p:attrNameLst>
                                          <p:attrName>style.visibility</p:attrName>
                                        </p:attrNameLst>
                                      </p:cBhvr>
                                      <p:to>
                                        <p:strVal val="hidden"/>
                                      </p:to>
                                    </p:set>
                                  </p:childTnLst>
                                </p:cTn>
                              </p:par>
                            </p:childTnLst>
                          </p:cTn>
                        </p:par>
                        <p:par>
                          <p:cTn id="40" fill="hold">
                            <p:stCondLst>
                              <p:cond delay="4500"/>
                            </p:stCondLst>
                            <p:childTnLst>
                              <p:par>
                                <p:cTn id="41" presetID="6" presetClass="exit" presetSubtype="32" fill="hold" grpId="0" nodeType="afterEffect">
                                  <p:stCondLst>
                                    <p:cond delay="0"/>
                                  </p:stCondLst>
                                  <p:childTnLst>
                                    <p:animEffect transition="out" filter="circle(out)">
                                      <p:cBhvr>
                                        <p:cTn id="42" dur="500"/>
                                        <p:tgtEl>
                                          <p:spTgt spid="23"/>
                                        </p:tgtEl>
                                      </p:cBhvr>
                                    </p:animEffect>
                                    <p:set>
                                      <p:cBhvr>
                                        <p:cTn id="43" dur="1" fill="hold">
                                          <p:stCondLst>
                                            <p:cond delay="499"/>
                                          </p:stCondLst>
                                        </p:cTn>
                                        <p:tgtEl>
                                          <p:spTgt spid="23"/>
                                        </p:tgtEl>
                                        <p:attrNameLst>
                                          <p:attrName>style.visibility</p:attrName>
                                        </p:attrNameLst>
                                      </p:cBhvr>
                                      <p:to>
                                        <p:strVal val="hidden"/>
                                      </p:to>
                                    </p:set>
                                  </p:childTnLst>
                                </p:cTn>
                              </p:par>
                            </p:childTnLst>
                          </p:cTn>
                        </p:par>
                        <p:par>
                          <p:cTn id="44" fill="hold">
                            <p:stCondLst>
                              <p:cond delay="5000"/>
                            </p:stCondLst>
                            <p:childTnLst>
                              <p:par>
                                <p:cTn id="45" presetID="6" presetClass="exit" presetSubtype="32" fill="hold" grpId="0" nodeType="afterEffect">
                                  <p:stCondLst>
                                    <p:cond delay="0"/>
                                  </p:stCondLst>
                                  <p:childTnLst>
                                    <p:animEffect transition="out" filter="circle(out)">
                                      <p:cBhvr>
                                        <p:cTn id="46" dur="500"/>
                                        <p:tgtEl>
                                          <p:spTgt spid="24"/>
                                        </p:tgtEl>
                                      </p:cBhvr>
                                    </p:animEffect>
                                    <p:set>
                                      <p:cBhvr>
                                        <p:cTn id="47" dur="1" fill="hold">
                                          <p:stCondLst>
                                            <p:cond delay="499"/>
                                          </p:stCondLst>
                                        </p:cTn>
                                        <p:tgtEl>
                                          <p:spTgt spid="24"/>
                                        </p:tgtEl>
                                        <p:attrNameLst>
                                          <p:attrName>style.visibility</p:attrName>
                                        </p:attrNameLst>
                                      </p:cBhvr>
                                      <p:to>
                                        <p:strVal val="hidden"/>
                                      </p:to>
                                    </p:set>
                                  </p:childTnLst>
                                </p:cTn>
                              </p:par>
                            </p:childTnLst>
                          </p:cTn>
                        </p:par>
                        <p:par>
                          <p:cTn id="48" fill="hold">
                            <p:stCondLst>
                              <p:cond delay="5500"/>
                            </p:stCondLst>
                            <p:childTnLst>
                              <p:par>
                                <p:cTn id="49" presetID="6" presetClass="exit" presetSubtype="32" fill="hold" grpId="0" nodeType="afterEffect">
                                  <p:stCondLst>
                                    <p:cond delay="0"/>
                                  </p:stCondLst>
                                  <p:childTnLst>
                                    <p:animEffect transition="out" filter="circle(out)">
                                      <p:cBhvr>
                                        <p:cTn id="50" dur="500"/>
                                        <p:tgtEl>
                                          <p:spTgt spid="25"/>
                                        </p:tgtEl>
                                      </p:cBhvr>
                                    </p:animEffect>
                                    <p:set>
                                      <p:cBhvr>
                                        <p:cTn id="51" dur="1" fill="hold">
                                          <p:stCondLst>
                                            <p:cond delay="499"/>
                                          </p:stCondLst>
                                        </p:cTn>
                                        <p:tgtEl>
                                          <p:spTgt spid="25"/>
                                        </p:tgtEl>
                                        <p:attrNameLst>
                                          <p:attrName>style.visibility</p:attrName>
                                        </p:attrNameLst>
                                      </p:cBhvr>
                                      <p:to>
                                        <p:strVal val="hidden"/>
                                      </p:to>
                                    </p:set>
                                  </p:childTnLst>
                                </p:cTn>
                              </p:par>
                            </p:childTnLst>
                          </p:cTn>
                        </p:par>
                        <p:par>
                          <p:cTn id="52" fill="hold">
                            <p:stCondLst>
                              <p:cond delay="6000"/>
                            </p:stCondLst>
                            <p:childTnLst>
                              <p:par>
                                <p:cTn id="53" presetID="6" presetClass="exit" presetSubtype="32" fill="hold" grpId="0" nodeType="afterEffect">
                                  <p:stCondLst>
                                    <p:cond delay="0"/>
                                  </p:stCondLst>
                                  <p:childTnLst>
                                    <p:animEffect transition="out" filter="circle(out)">
                                      <p:cBhvr>
                                        <p:cTn id="54" dur="500"/>
                                        <p:tgtEl>
                                          <p:spTgt spid="26"/>
                                        </p:tgtEl>
                                      </p:cBhvr>
                                    </p:animEffect>
                                    <p:set>
                                      <p:cBhvr>
                                        <p:cTn id="55" dur="1" fill="hold">
                                          <p:stCondLst>
                                            <p:cond delay="499"/>
                                          </p:stCondLst>
                                        </p:cTn>
                                        <p:tgtEl>
                                          <p:spTgt spid="26"/>
                                        </p:tgtEl>
                                        <p:attrNameLst>
                                          <p:attrName>style.visibility</p:attrName>
                                        </p:attrNameLst>
                                      </p:cBhvr>
                                      <p:to>
                                        <p:strVal val="hidden"/>
                                      </p:to>
                                    </p:set>
                                  </p:childTnLst>
                                </p:cTn>
                              </p:par>
                            </p:childTnLst>
                          </p:cTn>
                        </p:par>
                        <p:par>
                          <p:cTn id="56" fill="hold">
                            <p:stCondLst>
                              <p:cond delay="6500"/>
                            </p:stCondLst>
                            <p:childTnLst>
                              <p:par>
                                <p:cTn id="57" presetID="6" presetClass="exit" presetSubtype="32" fill="hold" grpId="0" nodeType="afterEffect">
                                  <p:stCondLst>
                                    <p:cond delay="0"/>
                                  </p:stCondLst>
                                  <p:childTnLst>
                                    <p:animEffect transition="out" filter="circle(out)">
                                      <p:cBhvr>
                                        <p:cTn id="58" dur="500"/>
                                        <p:tgtEl>
                                          <p:spTgt spid="27"/>
                                        </p:tgtEl>
                                      </p:cBhvr>
                                    </p:animEffect>
                                    <p:set>
                                      <p:cBhvr>
                                        <p:cTn id="59" dur="1" fill="hold">
                                          <p:stCondLst>
                                            <p:cond delay="499"/>
                                          </p:stCondLst>
                                        </p:cTn>
                                        <p:tgtEl>
                                          <p:spTgt spid="27"/>
                                        </p:tgtEl>
                                        <p:attrNameLst>
                                          <p:attrName>style.visibility</p:attrName>
                                        </p:attrNameLst>
                                      </p:cBhvr>
                                      <p:to>
                                        <p:strVal val="hidden"/>
                                      </p:to>
                                    </p:set>
                                  </p:childTnLst>
                                </p:cTn>
                              </p:par>
                            </p:childTnLst>
                          </p:cTn>
                        </p:par>
                        <p:par>
                          <p:cTn id="60" fill="hold">
                            <p:stCondLst>
                              <p:cond delay="7000"/>
                            </p:stCondLst>
                            <p:childTnLst>
                              <p:par>
                                <p:cTn id="61" presetID="6" presetClass="exit" presetSubtype="32" fill="hold" grpId="0" nodeType="afterEffect">
                                  <p:stCondLst>
                                    <p:cond delay="0"/>
                                  </p:stCondLst>
                                  <p:childTnLst>
                                    <p:animEffect transition="out" filter="circle(out)">
                                      <p:cBhvr>
                                        <p:cTn id="62" dur="500"/>
                                        <p:tgtEl>
                                          <p:spTgt spid="28"/>
                                        </p:tgtEl>
                                      </p:cBhvr>
                                    </p:animEffect>
                                    <p:set>
                                      <p:cBhvr>
                                        <p:cTn id="63" dur="1" fill="hold">
                                          <p:stCondLst>
                                            <p:cond delay="499"/>
                                          </p:stCondLst>
                                        </p:cTn>
                                        <p:tgtEl>
                                          <p:spTgt spid="28"/>
                                        </p:tgtEl>
                                        <p:attrNameLst>
                                          <p:attrName>style.visibility</p:attrName>
                                        </p:attrNameLst>
                                      </p:cBhvr>
                                      <p:to>
                                        <p:strVal val="hidden"/>
                                      </p:to>
                                    </p:set>
                                  </p:childTnLst>
                                </p:cTn>
                              </p:par>
                            </p:childTnLst>
                          </p:cTn>
                        </p:par>
                        <p:par>
                          <p:cTn id="64" fill="hold">
                            <p:stCondLst>
                              <p:cond delay="7500"/>
                            </p:stCondLst>
                            <p:childTnLst>
                              <p:par>
                                <p:cTn id="65" presetID="6" presetClass="exit" presetSubtype="32" fill="hold" grpId="0" nodeType="afterEffect">
                                  <p:stCondLst>
                                    <p:cond delay="0"/>
                                  </p:stCondLst>
                                  <p:childTnLst>
                                    <p:animEffect transition="out" filter="circle(out)">
                                      <p:cBhvr>
                                        <p:cTn id="66" dur="500"/>
                                        <p:tgtEl>
                                          <p:spTgt spid="29"/>
                                        </p:tgtEl>
                                      </p:cBhvr>
                                    </p:animEffect>
                                    <p:set>
                                      <p:cBhvr>
                                        <p:cTn id="67" dur="1" fill="hold">
                                          <p:stCondLst>
                                            <p:cond delay="499"/>
                                          </p:stCondLst>
                                        </p:cTn>
                                        <p:tgtEl>
                                          <p:spTgt spid="29"/>
                                        </p:tgtEl>
                                        <p:attrNameLst>
                                          <p:attrName>style.visibility</p:attrName>
                                        </p:attrNameLst>
                                      </p:cBhvr>
                                      <p:to>
                                        <p:strVal val="hidden"/>
                                      </p:to>
                                    </p:set>
                                  </p:childTnLst>
                                </p:cTn>
                              </p:par>
                            </p:childTnLst>
                          </p:cTn>
                        </p:par>
                        <p:par>
                          <p:cTn id="68" fill="hold">
                            <p:stCondLst>
                              <p:cond delay="8000"/>
                            </p:stCondLst>
                            <p:childTnLst>
                              <p:par>
                                <p:cTn id="69" presetID="6" presetClass="exit" presetSubtype="32" fill="hold" grpId="0" nodeType="afterEffect">
                                  <p:stCondLst>
                                    <p:cond delay="0"/>
                                  </p:stCondLst>
                                  <p:childTnLst>
                                    <p:animEffect transition="out" filter="circle(out)">
                                      <p:cBhvr>
                                        <p:cTn id="70" dur="500"/>
                                        <p:tgtEl>
                                          <p:spTgt spid="30"/>
                                        </p:tgtEl>
                                      </p:cBhvr>
                                    </p:animEffect>
                                    <p:set>
                                      <p:cBhvr>
                                        <p:cTn id="71" dur="1" fill="hold">
                                          <p:stCondLst>
                                            <p:cond delay="499"/>
                                          </p:stCondLst>
                                        </p:cTn>
                                        <p:tgtEl>
                                          <p:spTgt spid="30"/>
                                        </p:tgtEl>
                                        <p:attrNameLst>
                                          <p:attrName>style.visibility</p:attrName>
                                        </p:attrNameLst>
                                      </p:cBhvr>
                                      <p:to>
                                        <p:strVal val="hidden"/>
                                      </p:to>
                                    </p:set>
                                  </p:childTnLst>
                                </p:cTn>
                              </p:par>
                            </p:childTnLst>
                          </p:cTn>
                        </p:par>
                        <p:par>
                          <p:cTn id="72" fill="hold">
                            <p:stCondLst>
                              <p:cond delay="8500"/>
                            </p:stCondLst>
                            <p:childTnLst>
                              <p:par>
                                <p:cTn id="73" presetID="6" presetClass="exit" presetSubtype="32" fill="hold" grpId="0" nodeType="afterEffect">
                                  <p:stCondLst>
                                    <p:cond delay="0"/>
                                  </p:stCondLst>
                                  <p:childTnLst>
                                    <p:animEffect transition="out" filter="circle(out)">
                                      <p:cBhvr>
                                        <p:cTn id="74" dur="500"/>
                                        <p:tgtEl>
                                          <p:spTgt spid="31"/>
                                        </p:tgtEl>
                                      </p:cBhvr>
                                    </p:animEffect>
                                    <p:set>
                                      <p:cBhvr>
                                        <p:cTn id="75" dur="1" fill="hold">
                                          <p:stCondLst>
                                            <p:cond delay="499"/>
                                          </p:stCondLst>
                                        </p:cTn>
                                        <p:tgtEl>
                                          <p:spTgt spid="31"/>
                                        </p:tgtEl>
                                        <p:attrNameLst>
                                          <p:attrName>style.visibility</p:attrName>
                                        </p:attrNameLst>
                                      </p:cBhvr>
                                      <p:to>
                                        <p:strVal val="hidden"/>
                                      </p:to>
                                    </p:set>
                                  </p:childTnLst>
                                </p:cTn>
                              </p:par>
                            </p:childTnLst>
                          </p:cTn>
                        </p:par>
                        <p:par>
                          <p:cTn id="76" fill="hold">
                            <p:stCondLst>
                              <p:cond delay="9000"/>
                            </p:stCondLst>
                            <p:childTnLst>
                              <p:par>
                                <p:cTn id="77" presetID="6" presetClass="exit" presetSubtype="32" fill="hold" grpId="0" nodeType="afterEffect">
                                  <p:stCondLst>
                                    <p:cond delay="0"/>
                                  </p:stCondLst>
                                  <p:childTnLst>
                                    <p:animEffect transition="out" filter="circle(out)">
                                      <p:cBhvr>
                                        <p:cTn id="78" dur="500"/>
                                        <p:tgtEl>
                                          <p:spTgt spid="32"/>
                                        </p:tgtEl>
                                      </p:cBhvr>
                                    </p:animEffect>
                                    <p:set>
                                      <p:cBhvr>
                                        <p:cTn id="79" dur="1" fill="hold">
                                          <p:stCondLst>
                                            <p:cond delay="499"/>
                                          </p:stCondLst>
                                        </p:cTn>
                                        <p:tgtEl>
                                          <p:spTgt spid="32"/>
                                        </p:tgtEl>
                                        <p:attrNameLst>
                                          <p:attrName>style.visibility</p:attrName>
                                        </p:attrNameLst>
                                      </p:cBhvr>
                                      <p:to>
                                        <p:strVal val="hidden"/>
                                      </p:to>
                                    </p:set>
                                  </p:childTnLst>
                                </p:cTn>
                              </p:par>
                            </p:childTnLst>
                          </p:cTn>
                        </p:par>
                        <p:par>
                          <p:cTn id="80" fill="hold">
                            <p:stCondLst>
                              <p:cond delay="9500"/>
                            </p:stCondLst>
                            <p:childTnLst>
                              <p:par>
                                <p:cTn id="81" presetID="6" presetClass="exit" presetSubtype="32" fill="hold" grpId="0" nodeType="afterEffect">
                                  <p:stCondLst>
                                    <p:cond delay="0"/>
                                  </p:stCondLst>
                                  <p:childTnLst>
                                    <p:animEffect transition="out" filter="circle(out)">
                                      <p:cBhvr>
                                        <p:cTn id="82" dur="500"/>
                                        <p:tgtEl>
                                          <p:spTgt spid="33"/>
                                        </p:tgtEl>
                                      </p:cBhvr>
                                    </p:animEffect>
                                    <p:set>
                                      <p:cBhvr>
                                        <p:cTn id="83" dur="1" fill="hold">
                                          <p:stCondLst>
                                            <p:cond delay="499"/>
                                          </p:stCondLst>
                                        </p:cTn>
                                        <p:tgtEl>
                                          <p:spTgt spid="33"/>
                                        </p:tgtEl>
                                        <p:attrNameLst>
                                          <p:attrName>style.visibility</p:attrName>
                                        </p:attrNameLst>
                                      </p:cBhvr>
                                      <p:to>
                                        <p:strVal val="hidden"/>
                                      </p:to>
                                    </p:set>
                                  </p:childTnLst>
                                </p:cTn>
                              </p:par>
                            </p:childTnLst>
                          </p:cTn>
                        </p:par>
                        <p:par>
                          <p:cTn id="84" fill="hold">
                            <p:stCondLst>
                              <p:cond delay="10000"/>
                            </p:stCondLst>
                            <p:childTnLst>
                              <p:par>
                                <p:cTn id="85" presetID="6" presetClass="exit" presetSubtype="32" fill="hold" grpId="0" nodeType="afterEffect">
                                  <p:stCondLst>
                                    <p:cond delay="0"/>
                                  </p:stCondLst>
                                  <p:childTnLst>
                                    <p:animEffect transition="out" filter="circle(out)">
                                      <p:cBhvr>
                                        <p:cTn id="86" dur="500"/>
                                        <p:tgtEl>
                                          <p:spTgt spid="34"/>
                                        </p:tgtEl>
                                      </p:cBhvr>
                                    </p:animEffect>
                                    <p:set>
                                      <p:cBhvr>
                                        <p:cTn id="87" dur="1" fill="hold">
                                          <p:stCondLst>
                                            <p:cond delay="499"/>
                                          </p:stCondLst>
                                        </p:cTn>
                                        <p:tgtEl>
                                          <p:spTgt spid="34"/>
                                        </p:tgtEl>
                                        <p:attrNameLst>
                                          <p:attrName>style.visibility</p:attrName>
                                        </p:attrNameLst>
                                      </p:cBhvr>
                                      <p:to>
                                        <p:strVal val="hidden"/>
                                      </p:to>
                                    </p:set>
                                  </p:childTnLst>
                                </p:cTn>
                              </p:par>
                            </p:childTnLst>
                          </p:cTn>
                        </p:par>
                        <p:par>
                          <p:cTn id="88" fill="hold">
                            <p:stCondLst>
                              <p:cond delay="10500"/>
                            </p:stCondLst>
                            <p:childTnLst>
                              <p:par>
                                <p:cTn id="89" presetID="6" presetClass="exit" presetSubtype="32" fill="hold" grpId="0" nodeType="afterEffect">
                                  <p:stCondLst>
                                    <p:cond delay="0"/>
                                  </p:stCondLst>
                                  <p:childTnLst>
                                    <p:animEffect transition="out" filter="circle(out)">
                                      <p:cBhvr>
                                        <p:cTn id="90" dur="500"/>
                                        <p:tgtEl>
                                          <p:spTgt spid="35"/>
                                        </p:tgtEl>
                                      </p:cBhvr>
                                    </p:animEffect>
                                    <p:set>
                                      <p:cBhvr>
                                        <p:cTn id="9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761E9AA-99CF-092E-37F7-F0E5D5A46F51}"/>
              </a:ext>
            </a:extLst>
          </p:cNvPr>
          <p:cNvPicPr>
            <a:picLocks noChangeAspect="1"/>
          </p:cNvPicPr>
          <p:nvPr/>
        </p:nvPicPr>
        <p:blipFill>
          <a:blip r:embed="rId3"/>
          <a:stretch>
            <a:fillRect/>
          </a:stretch>
        </p:blipFill>
        <p:spPr>
          <a:xfrm rot="174049">
            <a:off x="1089373" y="3339483"/>
            <a:ext cx="4758284" cy="573449"/>
          </a:xfrm>
          <a:prstGeom prst="rect">
            <a:avLst/>
          </a:prstGeom>
        </p:spPr>
      </p:pic>
      <p:sp>
        <p:nvSpPr>
          <p:cNvPr id="2" name="Title 1">
            <a:extLst>
              <a:ext uri="{FF2B5EF4-FFF2-40B4-BE49-F238E27FC236}">
                <a16:creationId xmlns:a16="http://schemas.microsoft.com/office/drawing/2014/main" id="{F9B283B6-247B-37F2-D18D-7AE77AFC3B5D}"/>
              </a:ext>
            </a:extLst>
          </p:cNvPr>
          <p:cNvSpPr>
            <a:spLocks noGrp="1"/>
          </p:cNvSpPr>
          <p:nvPr>
            <p:ph type="title"/>
          </p:nvPr>
        </p:nvSpPr>
        <p:spPr/>
        <p:txBody>
          <a:bodyPr/>
          <a:lstStyle/>
          <a:p>
            <a:r>
              <a:rPr lang="en-US"/>
              <a:t>Take away points </a:t>
            </a:r>
          </a:p>
        </p:txBody>
      </p:sp>
      <p:sp>
        <p:nvSpPr>
          <p:cNvPr id="3" name="Content Placeholder 2">
            <a:extLst>
              <a:ext uri="{FF2B5EF4-FFF2-40B4-BE49-F238E27FC236}">
                <a16:creationId xmlns:a16="http://schemas.microsoft.com/office/drawing/2014/main" id="{478C869E-11A0-123D-265E-B1A290E1BCEC}"/>
              </a:ext>
            </a:extLst>
          </p:cNvPr>
          <p:cNvSpPr>
            <a:spLocks noGrp="1"/>
          </p:cNvSpPr>
          <p:nvPr>
            <p:ph idx="1"/>
          </p:nvPr>
        </p:nvSpPr>
        <p:spPr>
          <a:xfrm>
            <a:off x="1077913" y="1520825"/>
            <a:ext cx="10872787" cy="1808002"/>
          </a:xfrm>
        </p:spPr>
        <p:txBody>
          <a:bodyPr/>
          <a:lstStyle/>
          <a:p>
            <a:pPr>
              <a:spcAft>
                <a:spcPts val="4000"/>
              </a:spcAft>
            </a:pPr>
            <a:r>
              <a:rPr lang="en-US" sz="7200" i="1">
                <a:latin typeface="Petrona Light" pitchFamily="2" charset="77"/>
              </a:rPr>
              <a:t>Measurement is not the goal, improvement is.</a:t>
            </a:r>
          </a:p>
        </p:txBody>
      </p:sp>
      <p:sp>
        <p:nvSpPr>
          <p:cNvPr id="4" name="Footer Placeholder 3">
            <a:extLst>
              <a:ext uri="{FF2B5EF4-FFF2-40B4-BE49-F238E27FC236}">
                <a16:creationId xmlns:a16="http://schemas.microsoft.com/office/drawing/2014/main" id="{C1582B50-C8B2-6E15-A4E3-11A78BF371B6}"/>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8C956207-1B1D-DB50-EF1B-A44FF9EF04BF}"/>
              </a:ext>
            </a:extLst>
          </p:cNvPr>
          <p:cNvSpPr>
            <a:spLocks noGrp="1"/>
          </p:cNvSpPr>
          <p:nvPr>
            <p:ph type="sldNum" sz="quarter" idx="12"/>
          </p:nvPr>
        </p:nvSpPr>
        <p:spPr/>
        <p:txBody>
          <a:bodyPr/>
          <a:lstStyle/>
          <a:p>
            <a:fld id="{16C5AC08-0ACD-404A-9C9F-AB39E786C34A}" type="slidenum">
              <a:rPr lang="en-GB"/>
              <a:t>37</a:t>
            </a:fld>
            <a:endParaRPr lang="en-GB"/>
          </a:p>
        </p:txBody>
      </p:sp>
      <p:sp>
        <p:nvSpPr>
          <p:cNvPr id="6" name="Text Placeholder 5">
            <a:extLst>
              <a:ext uri="{FF2B5EF4-FFF2-40B4-BE49-F238E27FC236}">
                <a16:creationId xmlns:a16="http://schemas.microsoft.com/office/drawing/2014/main" id="{EFC7C70C-95BD-CB50-9D8D-146C9437A13D}"/>
              </a:ext>
            </a:extLst>
          </p:cNvPr>
          <p:cNvSpPr>
            <a:spLocks noGrp="1"/>
          </p:cNvSpPr>
          <p:nvPr>
            <p:ph type="body" sz="quarter" idx="13"/>
          </p:nvPr>
        </p:nvSpPr>
        <p:spPr/>
        <p:txBody>
          <a:bodyPr/>
          <a:lstStyle/>
          <a:p>
            <a:r>
              <a:rPr lang="en-US" dirty="0"/>
              <a:t>Take away points</a:t>
            </a:r>
          </a:p>
        </p:txBody>
      </p:sp>
      <p:sp>
        <p:nvSpPr>
          <p:cNvPr id="7" name="Content Placeholder 2">
            <a:extLst>
              <a:ext uri="{FF2B5EF4-FFF2-40B4-BE49-F238E27FC236}">
                <a16:creationId xmlns:a16="http://schemas.microsoft.com/office/drawing/2014/main" id="{39C84B9B-072A-05EF-C4B2-9D52F8522C4B}"/>
              </a:ext>
            </a:extLst>
          </p:cNvPr>
          <p:cNvSpPr txBox="1">
            <a:spLocks/>
          </p:cNvSpPr>
          <p:nvPr/>
        </p:nvSpPr>
        <p:spPr>
          <a:xfrm>
            <a:off x="1077913" y="4633894"/>
            <a:ext cx="10872787" cy="1808002"/>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For teams to move forward, your team needs </a:t>
            </a:r>
            <a:r>
              <a:rPr lang="en-US" b="1" dirty="0"/>
              <a:t>just enough </a:t>
            </a:r>
            <a:br>
              <a:rPr lang="en-US" b="1" dirty="0"/>
            </a:br>
            <a:r>
              <a:rPr lang="en-US" dirty="0"/>
              <a:t>data to make a sensible judgement as to next steps </a:t>
            </a:r>
          </a:p>
          <a:p>
            <a:pPr lvl="1"/>
            <a:r>
              <a:rPr lang="en-US" dirty="0"/>
              <a:t>Don't let your team get bogged down in measurement or </a:t>
            </a:r>
            <a:br>
              <a:rPr lang="en-US" dirty="0"/>
            </a:br>
            <a:r>
              <a:rPr lang="en-US" dirty="0"/>
              <a:t>delay making changes until they have collected all the data </a:t>
            </a:r>
            <a:br>
              <a:rPr lang="en-US" dirty="0"/>
            </a:br>
            <a:r>
              <a:rPr lang="en-US" dirty="0"/>
              <a:t>they </a:t>
            </a:r>
            <a:r>
              <a:rPr lang="en-US" b="1" dirty="0"/>
              <a:t>believe</a:t>
            </a:r>
            <a:r>
              <a:rPr lang="en-US" dirty="0"/>
              <a:t> they need. </a:t>
            </a:r>
          </a:p>
        </p:txBody>
      </p:sp>
    </p:spTree>
    <p:extLst>
      <p:ext uri="{BB962C8B-B14F-4D97-AF65-F5344CB8AC3E}">
        <p14:creationId xmlns:p14="http://schemas.microsoft.com/office/powerpoint/2010/main" val="1763797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iterate type="wd">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2" presetClass="entr" presetSubtype="1" fill="hold" nodeType="withEffect">
                                  <p:stCondLst>
                                    <p:cond delay="300"/>
                                  </p:stCondLst>
                                  <p:childTnLst>
                                    <p:set>
                                      <p:cBhvr>
                                        <p:cTn id="9" dur="1" fill="hold">
                                          <p:stCondLst>
                                            <p:cond delay="0"/>
                                          </p:stCondLst>
                                        </p:cTn>
                                        <p:tgtEl>
                                          <p:spTgt spid="8"/>
                                        </p:tgtEl>
                                        <p:attrNameLst>
                                          <p:attrName>style.visibility</p:attrName>
                                        </p:attrNameLst>
                                      </p:cBhvr>
                                      <p:to>
                                        <p:strVal val="visible"/>
                                      </p:to>
                                    </p:set>
                                    <p:animEffect transition="in" filter="wipe(up)">
                                      <p:cBhvr>
                                        <p:cTn id="10" dur="500"/>
                                        <p:tgtEl>
                                          <p:spTgt spid="8"/>
                                        </p:tgtEl>
                                      </p:cBhvr>
                                    </p:animEffect>
                                  </p:childTnLst>
                                </p:cTn>
                              </p:par>
                            </p:childTnLst>
                          </p:cTn>
                        </p:par>
                        <p:par>
                          <p:cTn id="11" fill="hold">
                            <p:stCondLst>
                              <p:cond delay="900"/>
                            </p:stCondLst>
                            <p:childTnLst>
                              <p:par>
                                <p:cTn id="12" presetID="10" presetClass="entr" presetSubtype="0" fill="hold" grpId="0" nodeType="afterEffect">
                                  <p:stCondLst>
                                    <p:cond delay="100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 name="Table 9">
            <a:extLst>
              <a:ext uri="{FF2B5EF4-FFF2-40B4-BE49-F238E27FC236}">
                <a16:creationId xmlns:a16="http://schemas.microsoft.com/office/drawing/2014/main" id="{117B4996-D9A7-60E5-09FD-0B1204D146DF}"/>
              </a:ext>
            </a:extLst>
          </p:cNvPr>
          <p:cNvGraphicFramePr>
            <a:graphicFrameLocks noGrp="1"/>
          </p:cNvGraphicFramePr>
          <p:nvPr>
            <p:ph idx="1"/>
            <p:extLst>
              <p:ext uri="{D42A27DB-BD31-4B8C-83A1-F6EECF244321}">
                <p14:modId xmlns:p14="http://schemas.microsoft.com/office/powerpoint/2010/main" val="3162707180"/>
              </p:ext>
            </p:extLst>
          </p:nvPr>
        </p:nvGraphicFramePr>
        <p:xfrm>
          <a:off x="1077912" y="1520824"/>
          <a:ext cx="10872788" cy="5095875"/>
        </p:xfrm>
        <a:graphic>
          <a:graphicData uri="http://schemas.openxmlformats.org/drawingml/2006/table">
            <a:tbl>
              <a:tblPr>
                <a:tableStyleId>{5C22544A-7EE6-4342-B048-85BDC9FD1C3A}</a:tableStyleId>
              </a:tblPr>
              <a:tblGrid>
                <a:gridCol w="2718197">
                  <a:extLst>
                    <a:ext uri="{9D8B030D-6E8A-4147-A177-3AD203B41FA5}">
                      <a16:colId xmlns:a16="http://schemas.microsoft.com/office/drawing/2014/main" val="2068273717"/>
                    </a:ext>
                  </a:extLst>
                </a:gridCol>
                <a:gridCol w="2718197">
                  <a:extLst>
                    <a:ext uri="{9D8B030D-6E8A-4147-A177-3AD203B41FA5}">
                      <a16:colId xmlns:a16="http://schemas.microsoft.com/office/drawing/2014/main" val="3859469799"/>
                    </a:ext>
                  </a:extLst>
                </a:gridCol>
                <a:gridCol w="2718197">
                  <a:extLst>
                    <a:ext uri="{9D8B030D-6E8A-4147-A177-3AD203B41FA5}">
                      <a16:colId xmlns:a16="http://schemas.microsoft.com/office/drawing/2014/main" val="1667963977"/>
                    </a:ext>
                  </a:extLst>
                </a:gridCol>
                <a:gridCol w="2718197">
                  <a:extLst>
                    <a:ext uri="{9D8B030D-6E8A-4147-A177-3AD203B41FA5}">
                      <a16:colId xmlns:a16="http://schemas.microsoft.com/office/drawing/2014/main" val="2741430813"/>
                    </a:ext>
                  </a:extLst>
                </a:gridCol>
              </a:tblGrid>
              <a:tr h="2527549">
                <a:tc>
                  <a:txBody>
                    <a:bodyPr/>
                    <a:lstStyle/>
                    <a:p>
                      <a:pPr algn="l"/>
                      <a:r>
                        <a:rPr lang="en-US" sz="1200" b="1">
                          <a:solidFill>
                            <a:schemeClr val="accent5"/>
                          </a:solidFill>
                          <a:latin typeface="DM Sans" pitchFamily="2" charset="77"/>
                        </a:rPr>
                        <a:t>Tabular format</a:t>
                      </a:r>
                    </a:p>
                  </a:txBody>
                  <a:tcPr marT="2088000">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l"/>
                      <a:r>
                        <a:rPr lang="en-US" sz="1200" b="1">
                          <a:solidFill>
                            <a:schemeClr val="accent5"/>
                          </a:solidFill>
                          <a:latin typeface="DM Sans" pitchFamily="2" charset="77"/>
                        </a:rPr>
                        <a:t>Histogram (Frequency plot)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l"/>
                      <a:r>
                        <a:rPr lang="en-US" sz="1200" b="1">
                          <a:solidFill>
                            <a:schemeClr val="accent5"/>
                          </a:solidFill>
                          <a:latin typeface="DM Sans" pitchFamily="2" charset="77"/>
                        </a:rPr>
                        <a:t>Scatter plot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l"/>
                      <a:r>
                        <a:rPr lang="en-US" sz="1200" b="1">
                          <a:solidFill>
                            <a:schemeClr val="accent5"/>
                          </a:solidFill>
                          <a:latin typeface="DM Sans" pitchFamily="2" charset="77"/>
                        </a:rPr>
                        <a:t>Funnel plot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l"/>
                      <a:r>
                        <a:rPr lang="en-US" sz="1200" b="1" dirty="0">
                          <a:solidFill>
                            <a:schemeClr val="accent5"/>
                          </a:solidFill>
                          <a:latin typeface="DM Sans" pitchFamily="2" charset="77"/>
                        </a:rPr>
                        <a:t>Pareto chart</a:t>
                      </a:r>
                    </a:p>
                  </a:txBody>
                  <a:tcPr marT="2088000">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l"/>
                      <a:r>
                        <a:rPr lang="en-US" sz="1200" b="1">
                          <a:solidFill>
                            <a:schemeClr val="accent5"/>
                          </a:solidFill>
                          <a:latin typeface="DM Sans" pitchFamily="2" charset="77"/>
                        </a:rPr>
                        <a:t>Bar chart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l"/>
                      <a:r>
                        <a:rPr lang="en-US" sz="1200" b="1">
                          <a:solidFill>
                            <a:schemeClr val="accent5"/>
                          </a:solidFill>
                          <a:latin typeface="DM Sans" pitchFamily="2" charset="77"/>
                        </a:rPr>
                        <a:t>Run chart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l"/>
                      <a:r>
                        <a:rPr lang="en-US" sz="1200" b="1" dirty="0">
                          <a:solidFill>
                            <a:schemeClr val="accent5"/>
                          </a:solidFill>
                          <a:latin typeface="DM Sans" pitchFamily="2" charset="77"/>
                        </a:rPr>
                        <a:t>SPC chart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extLst>
                  <a:ext uri="{0D108BD9-81ED-4DB2-BD59-A6C34878D82A}">
                    <a16:rowId xmlns:a16="http://schemas.microsoft.com/office/drawing/2014/main" val="2887018451"/>
                  </a:ext>
                </a:extLst>
              </a:tr>
            </a:tbl>
          </a:graphicData>
        </a:graphic>
      </p:graphicFrame>
      <p:sp>
        <p:nvSpPr>
          <p:cNvPr id="2" name="Title 1">
            <a:extLst>
              <a:ext uri="{FF2B5EF4-FFF2-40B4-BE49-F238E27FC236}">
                <a16:creationId xmlns:a16="http://schemas.microsoft.com/office/drawing/2014/main" id="{10D83248-2348-53B6-7C67-B1C659D0933F}"/>
              </a:ext>
            </a:extLst>
          </p:cNvPr>
          <p:cNvSpPr>
            <a:spLocks noGrp="1"/>
          </p:cNvSpPr>
          <p:nvPr>
            <p:ph type="title"/>
          </p:nvPr>
        </p:nvSpPr>
        <p:spPr/>
        <p:txBody>
          <a:bodyPr/>
          <a:lstStyle/>
          <a:p>
            <a:r>
              <a:rPr lang="en-GB" dirty="0"/>
              <a:t>Many ways to look at data</a:t>
            </a:r>
            <a:endParaRPr lang="en-US"/>
          </a:p>
        </p:txBody>
      </p:sp>
      <p:sp>
        <p:nvSpPr>
          <p:cNvPr id="4" name="Footer Placeholder 3">
            <a:extLst>
              <a:ext uri="{FF2B5EF4-FFF2-40B4-BE49-F238E27FC236}">
                <a16:creationId xmlns:a16="http://schemas.microsoft.com/office/drawing/2014/main" id="{54F3821B-E314-095B-8EB1-D44EB66227D1}"/>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AD3C49FE-6894-B3E2-3AF8-BCCE09A65059}"/>
              </a:ext>
            </a:extLst>
          </p:cNvPr>
          <p:cNvSpPr>
            <a:spLocks noGrp="1"/>
          </p:cNvSpPr>
          <p:nvPr>
            <p:ph type="sldNum" sz="quarter" idx="12"/>
          </p:nvPr>
        </p:nvSpPr>
        <p:spPr/>
        <p:txBody>
          <a:bodyPr/>
          <a:lstStyle/>
          <a:p>
            <a:fld id="{16C5AC08-0ACD-404A-9C9F-AB39E786C34A}" type="slidenum">
              <a:rPr lang="en-GB"/>
              <a:t>38</a:t>
            </a:fld>
            <a:endParaRPr lang="en-GB"/>
          </a:p>
        </p:txBody>
      </p:sp>
      <p:sp>
        <p:nvSpPr>
          <p:cNvPr id="6" name="Text Placeholder 5">
            <a:extLst>
              <a:ext uri="{FF2B5EF4-FFF2-40B4-BE49-F238E27FC236}">
                <a16:creationId xmlns:a16="http://schemas.microsoft.com/office/drawing/2014/main" id="{C2794DA2-3184-9721-8F32-A1D0D0171BB5}"/>
              </a:ext>
            </a:extLst>
          </p:cNvPr>
          <p:cNvSpPr>
            <a:spLocks noGrp="1"/>
          </p:cNvSpPr>
          <p:nvPr>
            <p:ph type="body" sz="quarter" idx="13"/>
          </p:nvPr>
        </p:nvSpPr>
        <p:spPr/>
        <p:txBody>
          <a:bodyPr/>
          <a:lstStyle/>
          <a:p>
            <a:r>
              <a:rPr lang="en-US"/>
              <a:t>Many ways to look at data</a:t>
            </a:r>
          </a:p>
        </p:txBody>
      </p:sp>
      <p:pic>
        <p:nvPicPr>
          <p:cNvPr id="31" name="Picture 2">
            <a:extLst>
              <a:ext uri="{FF2B5EF4-FFF2-40B4-BE49-F238E27FC236}">
                <a16:creationId xmlns:a16="http://schemas.microsoft.com/office/drawing/2014/main" id="{8CFFE0F1-BF9B-579F-2906-66F2D3B992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108" y="1874246"/>
            <a:ext cx="2474449" cy="1523316"/>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15DEE709-AF79-9602-97E7-485EE9165D23}"/>
              </a:ext>
            </a:extLst>
          </p:cNvPr>
          <p:cNvSpPr txBox="1"/>
          <p:nvPr/>
        </p:nvSpPr>
        <p:spPr>
          <a:xfrm>
            <a:off x="12823992" y="1210718"/>
            <a:ext cx="2604781" cy="276999"/>
          </a:xfrm>
          <a:prstGeom prst="rect">
            <a:avLst/>
          </a:prstGeom>
          <a:noFill/>
        </p:spPr>
        <p:txBody>
          <a:bodyPr wrap="square" rtlCol="0">
            <a:spAutoFit/>
          </a:bodyPr>
          <a:lstStyle/>
          <a:p>
            <a:r>
              <a:rPr lang="en-GB" sz="1200" b="1">
                <a:solidFill>
                  <a:schemeClr val="accent5"/>
                </a:solidFill>
                <a:latin typeface="DM Sans" pitchFamily="2" charset="77"/>
              </a:rPr>
              <a:t>Tabular format</a:t>
            </a:r>
          </a:p>
        </p:txBody>
      </p:sp>
      <p:sp>
        <p:nvSpPr>
          <p:cNvPr id="33" name="TextBox 32">
            <a:extLst>
              <a:ext uri="{FF2B5EF4-FFF2-40B4-BE49-F238E27FC236}">
                <a16:creationId xmlns:a16="http://schemas.microsoft.com/office/drawing/2014/main" id="{1EAAFAE8-7A4C-589F-BD34-224CCC120B57}"/>
              </a:ext>
            </a:extLst>
          </p:cNvPr>
          <p:cNvSpPr txBox="1"/>
          <p:nvPr/>
        </p:nvSpPr>
        <p:spPr>
          <a:xfrm>
            <a:off x="15809768" y="1203535"/>
            <a:ext cx="2217274" cy="276999"/>
          </a:xfrm>
          <a:prstGeom prst="rect">
            <a:avLst/>
          </a:prstGeom>
          <a:noFill/>
        </p:spPr>
        <p:txBody>
          <a:bodyPr wrap="none" rtlCol="0">
            <a:spAutoFit/>
          </a:bodyPr>
          <a:lstStyle/>
          <a:p>
            <a:r>
              <a:rPr lang="en-GB" sz="1200" b="1">
                <a:solidFill>
                  <a:schemeClr val="accent5"/>
                </a:solidFill>
                <a:latin typeface="DM Sans" pitchFamily="2" charset="77"/>
              </a:rPr>
              <a:t>Histogram (frequency plot)</a:t>
            </a:r>
          </a:p>
        </p:txBody>
      </p:sp>
      <p:sp>
        <p:nvSpPr>
          <p:cNvPr id="34" name="TextBox 33">
            <a:extLst>
              <a:ext uri="{FF2B5EF4-FFF2-40B4-BE49-F238E27FC236}">
                <a16:creationId xmlns:a16="http://schemas.microsoft.com/office/drawing/2014/main" id="{55746ADB-5610-A2D1-FC2F-DA06C2EA49A9}"/>
              </a:ext>
            </a:extLst>
          </p:cNvPr>
          <p:cNvSpPr txBox="1"/>
          <p:nvPr/>
        </p:nvSpPr>
        <p:spPr>
          <a:xfrm>
            <a:off x="18696294" y="1203535"/>
            <a:ext cx="2982281" cy="276999"/>
          </a:xfrm>
          <a:prstGeom prst="rect">
            <a:avLst/>
          </a:prstGeom>
          <a:noFill/>
        </p:spPr>
        <p:txBody>
          <a:bodyPr wrap="square" rtlCol="0">
            <a:spAutoFit/>
          </a:bodyPr>
          <a:lstStyle/>
          <a:p>
            <a:r>
              <a:rPr lang="en-GB" sz="1200" b="1">
                <a:solidFill>
                  <a:schemeClr val="accent5"/>
                </a:solidFill>
                <a:latin typeface="DM Sans" pitchFamily="2" charset="77"/>
              </a:rPr>
              <a:t>Scatter plot</a:t>
            </a:r>
          </a:p>
        </p:txBody>
      </p:sp>
      <p:sp>
        <p:nvSpPr>
          <p:cNvPr id="35" name="TextBox 34">
            <a:extLst>
              <a:ext uri="{FF2B5EF4-FFF2-40B4-BE49-F238E27FC236}">
                <a16:creationId xmlns:a16="http://schemas.microsoft.com/office/drawing/2014/main" id="{947D3862-A05F-2470-535B-63604C8CC62F}"/>
              </a:ext>
            </a:extLst>
          </p:cNvPr>
          <p:cNvSpPr txBox="1"/>
          <p:nvPr/>
        </p:nvSpPr>
        <p:spPr>
          <a:xfrm>
            <a:off x="21624560" y="1203535"/>
            <a:ext cx="3006781" cy="276999"/>
          </a:xfrm>
          <a:prstGeom prst="rect">
            <a:avLst/>
          </a:prstGeom>
          <a:noFill/>
        </p:spPr>
        <p:txBody>
          <a:bodyPr wrap="square" rtlCol="0">
            <a:spAutoFit/>
          </a:bodyPr>
          <a:lstStyle/>
          <a:p>
            <a:r>
              <a:rPr lang="en-GB" sz="1200" b="1">
                <a:solidFill>
                  <a:schemeClr val="accent5"/>
                </a:solidFill>
                <a:latin typeface="DM Sans" pitchFamily="2" charset="77"/>
              </a:rPr>
              <a:t>Funnel plot</a:t>
            </a:r>
          </a:p>
        </p:txBody>
      </p:sp>
      <p:sp>
        <p:nvSpPr>
          <p:cNvPr id="36" name="TextBox 35">
            <a:extLst>
              <a:ext uri="{FF2B5EF4-FFF2-40B4-BE49-F238E27FC236}">
                <a16:creationId xmlns:a16="http://schemas.microsoft.com/office/drawing/2014/main" id="{EC2BC91E-B355-622A-BE62-2998D8B649C7}"/>
              </a:ext>
            </a:extLst>
          </p:cNvPr>
          <p:cNvSpPr txBox="1"/>
          <p:nvPr/>
        </p:nvSpPr>
        <p:spPr>
          <a:xfrm>
            <a:off x="12823993" y="3777141"/>
            <a:ext cx="2604782" cy="276999"/>
          </a:xfrm>
          <a:prstGeom prst="rect">
            <a:avLst/>
          </a:prstGeom>
          <a:noFill/>
        </p:spPr>
        <p:txBody>
          <a:bodyPr wrap="square" rtlCol="0">
            <a:spAutoFit/>
          </a:bodyPr>
          <a:lstStyle/>
          <a:p>
            <a:r>
              <a:rPr lang="en-GB" sz="1200" b="1">
                <a:solidFill>
                  <a:schemeClr val="accent5"/>
                </a:solidFill>
                <a:latin typeface="DM Sans" pitchFamily="2" charset="77"/>
              </a:rPr>
              <a:t>Pareto chart</a:t>
            </a:r>
          </a:p>
        </p:txBody>
      </p:sp>
      <p:sp>
        <p:nvSpPr>
          <p:cNvPr id="37" name="TextBox 36">
            <a:extLst>
              <a:ext uri="{FF2B5EF4-FFF2-40B4-BE49-F238E27FC236}">
                <a16:creationId xmlns:a16="http://schemas.microsoft.com/office/drawing/2014/main" id="{CF551B41-9F13-71FF-9426-12CDCEA53FB0}"/>
              </a:ext>
            </a:extLst>
          </p:cNvPr>
          <p:cNvSpPr txBox="1"/>
          <p:nvPr/>
        </p:nvSpPr>
        <p:spPr>
          <a:xfrm>
            <a:off x="18704760" y="3796518"/>
            <a:ext cx="2919797" cy="276999"/>
          </a:xfrm>
          <a:prstGeom prst="rect">
            <a:avLst/>
          </a:prstGeom>
          <a:noFill/>
        </p:spPr>
        <p:txBody>
          <a:bodyPr wrap="square" rtlCol="0">
            <a:spAutoFit/>
          </a:bodyPr>
          <a:lstStyle/>
          <a:p>
            <a:r>
              <a:rPr lang="en-GB" sz="1200" b="1">
                <a:solidFill>
                  <a:schemeClr val="accent5"/>
                </a:solidFill>
                <a:latin typeface="DM Sans" pitchFamily="2" charset="77"/>
              </a:rPr>
              <a:t>Run chart</a:t>
            </a:r>
          </a:p>
        </p:txBody>
      </p:sp>
      <p:sp>
        <p:nvSpPr>
          <p:cNvPr id="38" name="TextBox 37">
            <a:extLst>
              <a:ext uri="{FF2B5EF4-FFF2-40B4-BE49-F238E27FC236}">
                <a16:creationId xmlns:a16="http://schemas.microsoft.com/office/drawing/2014/main" id="{E1859F02-A549-050D-B311-7F407975B609}"/>
              </a:ext>
            </a:extLst>
          </p:cNvPr>
          <p:cNvSpPr txBox="1"/>
          <p:nvPr/>
        </p:nvSpPr>
        <p:spPr>
          <a:xfrm>
            <a:off x="21663934" y="3796518"/>
            <a:ext cx="2918156" cy="276999"/>
          </a:xfrm>
          <a:prstGeom prst="rect">
            <a:avLst/>
          </a:prstGeom>
          <a:noFill/>
        </p:spPr>
        <p:txBody>
          <a:bodyPr wrap="square" rtlCol="0">
            <a:spAutoFit/>
          </a:bodyPr>
          <a:lstStyle/>
          <a:p>
            <a:r>
              <a:rPr lang="en-GB" sz="1200" b="1">
                <a:solidFill>
                  <a:schemeClr val="accent5"/>
                </a:solidFill>
                <a:latin typeface="DM Sans" pitchFamily="2" charset="77"/>
              </a:rPr>
              <a:t>SPC chart</a:t>
            </a:r>
          </a:p>
        </p:txBody>
      </p:sp>
      <p:pic>
        <p:nvPicPr>
          <p:cNvPr id="39" name="Picture 38" descr="Chart&#10;&#10;Description automatically generated">
            <a:extLst>
              <a:ext uri="{FF2B5EF4-FFF2-40B4-BE49-F238E27FC236}">
                <a16:creationId xmlns:a16="http://schemas.microsoft.com/office/drawing/2014/main" id="{E1DA2FA2-9464-0A34-720F-0B152DD7C1AA}"/>
              </a:ext>
            </a:extLst>
          </p:cNvPr>
          <p:cNvPicPr>
            <a:picLocks noChangeAspect="1"/>
          </p:cNvPicPr>
          <p:nvPr/>
        </p:nvPicPr>
        <p:blipFill>
          <a:blip r:embed="rId4"/>
          <a:stretch>
            <a:fillRect/>
          </a:stretch>
        </p:blipFill>
        <p:spPr>
          <a:xfrm>
            <a:off x="6642168" y="1744719"/>
            <a:ext cx="2403527" cy="1684050"/>
          </a:xfrm>
          <a:prstGeom prst="rect">
            <a:avLst/>
          </a:prstGeom>
        </p:spPr>
      </p:pic>
      <p:pic>
        <p:nvPicPr>
          <p:cNvPr id="40" name="Picture 8" descr="Visualize the case fatality rate for COVID-19 in US counties - The DO Loop">
            <a:extLst>
              <a:ext uri="{FF2B5EF4-FFF2-40B4-BE49-F238E27FC236}">
                <a16:creationId xmlns:a16="http://schemas.microsoft.com/office/drawing/2014/main" id="{99312C87-05D9-BF52-919A-0AABE3A0569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0157" y="1543580"/>
            <a:ext cx="2610544" cy="19579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0" descr="The Pareto Principle - Quality Improvement - East London NHS Foundation  Trust : Quality Improvement – East London NHS Foundation Trust">
            <a:extLst>
              <a:ext uri="{FF2B5EF4-FFF2-40B4-BE49-F238E27FC236}">
                <a16:creationId xmlns:a16="http://schemas.microsoft.com/office/drawing/2014/main" id="{116D9A3A-E546-9783-8FA4-14113A274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6668" y="4780334"/>
            <a:ext cx="2520606" cy="1343429"/>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36E4E932-EA24-A403-BB8F-07CE1B2AF143}"/>
              </a:ext>
            </a:extLst>
          </p:cNvPr>
          <p:cNvSpPr txBox="1"/>
          <p:nvPr/>
        </p:nvSpPr>
        <p:spPr>
          <a:xfrm>
            <a:off x="1077912" y="6432033"/>
            <a:ext cx="2357719" cy="184666"/>
          </a:xfrm>
          <a:prstGeom prst="rect">
            <a:avLst/>
          </a:prstGeom>
          <a:noFill/>
        </p:spPr>
        <p:txBody>
          <a:bodyPr wrap="square" lIns="0" tIns="0" rIns="0" bIns="0" anchor="b" anchorCtr="0">
            <a:noAutofit/>
          </a:bodyPr>
          <a:lstStyle/>
          <a:p>
            <a:r>
              <a:rPr lang="en-GB" sz="550">
                <a:solidFill>
                  <a:schemeClr val="accent6">
                    <a:lumMod val="60000"/>
                    <a:lumOff val="40000"/>
                  </a:schemeClr>
                </a:solidFill>
                <a:latin typeface="DM Sans" pitchFamily="2" charset="77"/>
                <a:hlinkClick r:id="rId7">
                  <a:extLst>
                    <a:ext uri="{A12FA001-AC4F-418D-AE19-62706E023703}">
                      <ahyp:hlinkClr xmlns:ahyp="http://schemas.microsoft.com/office/drawing/2018/hyperlinkcolor" val="tx"/>
                    </a:ext>
                  </a:extLst>
                </a:hlinkClick>
              </a:rPr>
              <a:t>https://qi.elft.nhs.uk/the-pareto-principle</a:t>
            </a:r>
            <a:r>
              <a:rPr lang="en-GB" sz="550">
                <a:solidFill>
                  <a:schemeClr val="accent6">
                    <a:lumMod val="60000"/>
                    <a:lumOff val="40000"/>
                  </a:schemeClr>
                </a:solidFill>
                <a:latin typeface="DM Sans" pitchFamily="2" charset="77"/>
              </a:rPr>
              <a:t> </a:t>
            </a:r>
          </a:p>
        </p:txBody>
      </p:sp>
      <p:sp>
        <p:nvSpPr>
          <p:cNvPr id="43" name="TextBox 42">
            <a:extLst>
              <a:ext uri="{FF2B5EF4-FFF2-40B4-BE49-F238E27FC236}">
                <a16:creationId xmlns:a16="http://schemas.microsoft.com/office/drawing/2014/main" id="{B712EFEA-961A-1A36-FE5E-B88A9D76128B}"/>
              </a:ext>
            </a:extLst>
          </p:cNvPr>
          <p:cNvSpPr txBox="1"/>
          <p:nvPr/>
        </p:nvSpPr>
        <p:spPr>
          <a:xfrm>
            <a:off x="6604030" y="3826124"/>
            <a:ext cx="2880000" cy="90000"/>
          </a:xfrm>
          <a:prstGeom prst="rect">
            <a:avLst/>
          </a:prstGeom>
          <a:noFill/>
        </p:spPr>
        <p:txBody>
          <a:bodyPr wrap="square" lIns="0" tIns="0" rIns="0" bIns="0">
            <a:noAutofit/>
          </a:bodyPr>
          <a:lstStyle/>
          <a:p>
            <a:r>
              <a:rPr lang="en-GB" sz="550" dirty="0">
                <a:solidFill>
                  <a:schemeClr val="accent6">
                    <a:lumMod val="60000"/>
                    <a:lumOff val="40000"/>
                  </a:schemeClr>
                </a:solidFill>
                <a:latin typeface="DM Sans" pitchFamily="2" charset="77"/>
                <a:hlinkClick r:id="rId8">
                  <a:extLst>
                    <a:ext uri="{A12FA001-AC4F-418D-AE19-62706E023703}">
                      <ahyp:hlinkClr xmlns:ahyp="http://schemas.microsoft.com/office/drawing/2018/hyperlinkcolor" val="tx"/>
                    </a:ext>
                  </a:extLst>
                </a:hlinkClick>
              </a:rPr>
              <a:t>www.embopress.org/doi/full/10.15252/emmm.202013171</a:t>
            </a:r>
            <a:r>
              <a:rPr lang="en-GB" sz="550" dirty="0">
                <a:solidFill>
                  <a:schemeClr val="accent6">
                    <a:lumMod val="60000"/>
                    <a:lumOff val="40000"/>
                  </a:schemeClr>
                </a:solidFill>
                <a:latin typeface="DM Sans" pitchFamily="2" charset="77"/>
              </a:rPr>
              <a:t> </a:t>
            </a:r>
          </a:p>
        </p:txBody>
      </p:sp>
      <p:sp>
        <p:nvSpPr>
          <p:cNvPr id="44" name="TextBox 43">
            <a:extLst>
              <a:ext uri="{FF2B5EF4-FFF2-40B4-BE49-F238E27FC236}">
                <a16:creationId xmlns:a16="http://schemas.microsoft.com/office/drawing/2014/main" id="{C569BBC0-46FB-8F1D-2262-6A3C22CA986F}"/>
              </a:ext>
            </a:extLst>
          </p:cNvPr>
          <p:cNvSpPr txBox="1"/>
          <p:nvPr/>
        </p:nvSpPr>
        <p:spPr>
          <a:xfrm>
            <a:off x="9312000" y="3826124"/>
            <a:ext cx="2880000" cy="90000"/>
          </a:xfrm>
          <a:prstGeom prst="rect">
            <a:avLst/>
          </a:prstGeom>
          <a:noFill/>
        </p:spPr>
        <p:txBody>
          <a:bodyPr wrap="square" lIns="0" tIns="0" rIns="0" bIns="0">
            <a:noAutofit/>
          </a:bodyPr>
          <a:lstStyle/>
          <a:p>
            <a:r>
              <a:rPr lang="en-GB" sz="550" dirty="0">
                <a:solidFill>
                  <a:schemeClr val="accent6">
                    <a:lumMod val="60000"/>
                    <a:lumOff val="40000"/>
                  </a:schemeClr>
                </a:solidFill>
                <a:latin typeface="DM Sans" pitchFamily="2" charset="77"/>
                <a:hlinkClick r:id="rId9">
                  <a:extLst>
                    <a:ext uri="{A12FA001-AC4F-418D-AE19-62706E023703}">
                      <ahyp:hlinkClr xmlns:ahyp="http://schemas.microsoft.com/office/drawing/2018/hyperlinkcolor" val="tx"/>
                    </a:ext>
                  </a:extLst>
                </a:hlinkClick>
              </a:rPr>
              <a:t>https://blogs.sas.com/content/iml/2020/04/22/funnel-plot-covid-us.html</a:t>
            </a:r>
            <a:r>
              <a:rPr lang="en-GB" sz="550" dirty="0">
                <a:solidFill>
                  <a:schemeClr val="accent6">
                    <a:lumMod val="60000"/>
                    <a:lumOff val="40000"/>
                  </a:schemeClr>
                </a:solidFill>
                <a:latin typeface="DM Sans" pitchFamily="2" charset="77"/>
              </a:rPr>
              <a:t> </a:t>
            </a:r>
          </a:p>
        </p:txBody>
      </p:sp>
      <p:sp>
        <p:nvSpPr>
          <p:cNvPr id="45" name="TextBox 44">
            <a:extLst>
              <a:ext uri="{FF2B5EF4-FFF2-40B4-BE49-F238E27FC236}">
                <a16:creationId xmlns:a16="http://schemas.microsoft.com/office/drawing/2014/main" id="{A92A3735-1145-C107-308A-5DDBE7806016}"/>
              </a:ext>
            </a:extLst>
          </p:cNvPr>
          <p:cNvSpPr txBox="1"/>
          <p:nvPr/>
        </p:nvSpPr>
        <p:spPr>
          <a:xfrm>
            <a:off x="3850223" y="3826124"/>
            <a:ext cx="2478763" cy="137036"/>
          </a:xfrm>
          <a:prstGeom prst="rect">
            <a:avLst/>
          </a:prstGeom>
          <a:noFill/>
        </p:spPr>
        <p:txBody>
          <a:bodyPr wrap="square" lIns="0" tIns="0" rIns="0" bIns="0">
            <a:noAutofit/>
          </a:bodyPr>
          <a:lstStyle/>
          <a:p>
            <a:r>
              <a:rPr lang="en-GB" sz="550" dirty="0">
                <a:solidFill>
                  <a:schemeClr val="accent6">
                    <a:lumMod val="60000"/>
                    <a:lumOff val="40000"/>
                  </a:schemeClr>
                </a:solidFill>
                <a:latin typeface="DM Sans" pitchFamily="2" charset="77"/>
                <a:hlinkClick r:id="rId10">
                  <a:extLst>
                    <a:ext uri="{A12FA001-AC4F-418D-AE19-62706E023703}">
                      <ahyp:hlinkClr xmlns:ahyp="http://schemas.microsoft.com/office/drawing/2018/hyperlinkcolor" val="tx"/>
                    </a:ext>
                  </a:extLst>
                </a:hlinkClick>
              </a:rPr>
              <a:t>www.japscjournal.com/articles/effects-current-japanese-guideline-dedicated-intensive-lipid-lowering-therapy-lipid</a:t>
            </a:r>
            <a:r>
              <a:rPr lang="en-GB" sz="550" dirty="0">
                <a:solidFill>
                  <a:schemeClr val="accent6">
                    <a:lumMod val="60000"/>
                    <a:lumOff val="40000"/>
                  </a:schemeClr>
                </a:solidFill>
                <a:latin typeface="DM Sans" pitchFamily="2" charset="77"/>
              </a:rPr>
              <a:t> </a:t>
            </a:r>
          </a:p>
        </p:txBody>
      </p:sp>
      <p:pic>
        <p:nvPicPr>
          <p:cNvPr id="46" name="Picture 12" descr="Charts - NHS Digital">
            <a:extLst>
              <a:ext uri="{FF2B5EF4-FFF2-40B4-BE49-F238E27FC236}">
                <a16:creationId xmlns:a16="http://schemas.microsoft.com/office/drawing/2014/main" id="{8D3A0EFD-CB06-4423-118C-0F6728215C1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878301" y="4456230"/>
            <a:ext cx="2414550" cy="161140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7FB206A-8DD8-4C98-1A74-C01CCBE31530}"/>
              </a:ext>
            </a:extLst>
          </p:cNvPr>
          <p:cNvSpPr txBox="1"/>
          <p:nvPr/>
        </p:nvSpPr>
        <p:spPr>
          <a:xfrm>
            <a:off x="15733650" y="3761111"/>
            <a:ext cx="2925100" cy="276999"/>
          </a:xfrm>
          <a:prstGeom prst="rect">
            <a:avLst/>
          </a:prstGeom>
          <a:noFill/>
        </p:spPr>
        <p:txBody>
          <a:bodyPr wrap="square" rtlCol="0">
            <a:spAutoFit/>
          </a:bodyPr>
          <a:lstStyle/>
          <a:p>
            <a:r>
              <a:rPr lang="en-GB" sz="1200" b="1">
                <a:solidFill>
                  <a:schemeClr val="accent5"/>
                </a:solidFill>
                <a:latin typeface="DM Sans" pitchFamily="2" charset="77"/>
              </a:rPr>
              <a:t>Bar chart</a:t>
            </a:r>
          </a:p>
        </p:txBody>
      </p:sp>
      <p:graphicFrame>
        <p:nvGraphicFramePr>
          <p:cNvPr id="49" name="Table 40">
            <a:extLst>
              <a:ext uri="{FF2B5EF4-FFF2-40B4-BE49-F238E27FC236}">
                <a16:creationId xmlns:a16="http://schemas.microsoft.com/office/drawing/2014/main" id="{6EB49002-0C29-613A-F439-552A45511A31}"/>
              </a:ext>
            </a:extLst>
          </p:cNvPr>
          <p:cNvGraphicFramePr>
            <a:graphicFrameLocks noGrp="1"/>
          </p:cNvGraphicFramePr>
          <p:nvPr>
            <p:extLst>
              <p:ext uri="{D42A27DB-BD31-4B8C-83A1-F6EECF244321}">
                <p14:modId xmlns:p14="http://schemas.microsoft.com/office/powerpoint/2010/main" val="3883807349"/>
              </p:ext>
            </p:extLst>
          </p:nvPr>
        </p:nvGraphicFramePr>
        <p:xfrm>
          <a:off x="1077913" y="1681943"/>
          <a:ext cx="1451220" cy="1699618"/>
        </p:xfrm>
        <a:graphic>
          <a:graphicData uri="http://schemas.openxmlformats.org/drawingml/2006/table">
            <a:tbl>
              <a:tblPr firstRow="1" bandRow="1"/>
              <a:tblGrid>
                <a:gridCol w="1154640">
                  <a:extLst>
                    <a:ext uri="{9D8B030D-6E8A-4147-A177-3AD203B41FA5}">
                      <a16:colId xmlns:a16="http://schemas.microsoft.com/office/drawing/2014/main" val="4151572712"/>
                    </a:ext>
                  </a:extLst>
                </a:gridCol>
                <a:gridCol w="296580">
                  <a:extLst>
                    <a:ext uri="{9D8B030D-6E8A-4147-A177-3AD203B41FA5}">
                      <a16:colId xmlns:a16="http://schemas.microsoft.com/office/drawing/2014/main" val="3506714734"/>
                    </a:ext>
                  </a:extLst>
                </a:gridCol>
              </a:tblGrid>
              <a:tr h="188002">
                <a:tc gridSpan="2">
                  <a:txBody>
                    <a:bodyPr/>
                    <a:lstStyle/>
                    <a:p>
                      <a:r>
                        <a:rPr lang="en-GB" sz="400" b="1">
                          <a:solidFill>
                            <a:schemeClr val="bg1"/>
                          </a:solidFill>
                          <a:latin typeface="DM Sans" pitchFamily="2" charset="77"/>
                        </a:rPr>
                        <a:t>Percentage change GDP compared with pre-pandemic level (Q4 2019 v Q1 2021)</a:t>
                      </a:r>
                    </a:p>
                  </a:txBody>
                  <a:tcPr marL="81644" marR="81644" marT="40822" marB="40822">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hMerge="1">
                  <a:txBody>
                    <a:bodyPr/>
                    <a:lstStyle/>
                    <a:p>
                      <a:endParaRPr lang="en-GB"/>
                    </a:p>
                  </a:txBody>
                  <a:tcPr/>
                </a:tc>
                <a:extLst>
                  <a:ext uri="{0D108BD9-81ED-4DB2-BD59-A6C34878D82A}">
                    <a16:rowId xmlns:a16="http://schemas.microsoft.com/office/drawing/2014/main" val="426118486"/>
                  </a:ext>
                </a:extLst>
              </a:tr>
              <a:tr h="115430">
                <a:tc>
                  <a:txBody>
                    <a:bodyPr/>
                    <a:lstStyle/>
                    <a:p>
                      <a:r>
                        <a:rPr lang="en-GB" sz="400">
                          <a:latin typeface="DM Sans" pitchFamily="2" charset="77"/>
                        </a:rPr>
                        <a:t>China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+7.1%</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126609665"/>
                  </a:ext>
                </a:extLst>
              </a:tr>
              <a:tr h="115430">
                <a:tc>
                  <a:txBody>
                    <a:bodyPr/>
                    <a:lstStyle/>
                    <a:p>
                      <a:r>
                        <a:rPr lang="en-GB" sz="400">
                          <a:latin typeface="DM Sans" pitchFamily="2" charset="77"/>
                        </a:rPr>
                        <a:t>India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+2.7%</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851850097"/>
                  </a:ext>
                </a:extLst>
              </a:tr>
              <a:tr h="115430">
                <a:tc>
                  <a:txBody>
                    <a:bodyPr/>
                    <a:lstStyle/>
                    <a:p>
                      <a:r>
                        <a:rPr lang="en-GB" sz="400">
                          <a:latin typeface="DM Sans" pitchFamily="2" charset="77"/>
                        </a:rPr>
                        <a:t>Australia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+0.8%</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840187377"/>
                  </a:ext>
                </a:extLst>
              </a:tr>
              <a:tr h="110894">
                <a:tc>
                  <a:txBody>
                    <a:bodyPr/>
                    <a:lstStyle/>
                    <a:p>
                      <a:r>
                        <a:rPr lang="en-GB" sz="400">
                          <a:latin typeface="DM Sans" pitchFamily="2" charset="77"/>
                        </a:rPr>
                        <a:t>S. Korea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+0.6%</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861001770"/>
                  </a:ext>
                </a:extLst>
              </a:tr>
              <a:tr h="115430">
                <a:tc>
                  <a:txBody>
                    <a:bodyPr/>
                    <a:lstStyle/>
                    <a:p>
                      <a:r>
                        <a:rPr lang="en-GB" sz="400">
                          <a:latin typeface="DM Sans" pitchFamily="2" charset="77"/>
                        </a:rPr>
                        <a:t>Brazil</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289353932"/>
                  </a:ext>
                </a:extLst>
              </a:tr>
              <a:tr h="115430">
                <a:tc>
                  <a:txBody>
                    <a:bodyPr/>
                    <a:lstStyle/>
                    <a:p>
                      <a:r>
                        <a:rPr lang="en-GB" sz="400">
                          <a:latin typeface="DM Sans" pitchFamily="2" charset="77"/>
                        </a:rPr>
                        <a:t>Indonesia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-0.8%</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666861058"/>
                  </a:ext>
                </a:extLst>
              </a:tr>
              <a:tr h="115430">
                <a:tc>
                  <a:txBody>
                    <a:bodyPr/>
                    <a:lstStyle/>
                    <a:p>
                      <a:r>
                        <a:rPr lang="en-GB" sz="400">
                          <a:latin typeface="DM Sans" pitchFamily="2" charset="77"/>
                        </a:rPr>
                        <a:t>US</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-0.9%</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18364588"/>
                  </a:ext>
                </a:extLst>
              </a:tr>
              <a:tr h="115430">
                <a:tc>
                  <a:txBody>
                    <a:bodyPr/>
                    <a:lstStyle/>
                    <a:p>
                      <a:r>
                        <a:rPr lang="en-GB" sz="400">
                          <a:latin typeface="DM Sans" pitchFamily="2" charset="77"/>
                        </a:rPr>
                        <a:t>Japan</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-2%</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99687887"/>
                  </a:ext>
                </a:extLst>
              </a:tr>
              <a:tr h="115430">
                <a:tc>
                  <a:txBody>
                    <a:bodyPr/>
                    <a:lstStyle/>
                    <a:p>
                      <a:r>
                        <a:rPr lang="en-GB" sz="400">
                          <a:latin typeface="DM Sans" pitchFamily="2" charset="77"/>
                        </a:rPr>
                        <a:t>South Africa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-3.2%</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941948420"/>
                  </a:ext>
                </a:extLst>
              </a:tr>
              <a:tr h="115430">
                <a:tc>
                  <a:txBody>
                    <a:bodyPr/>
                    <a:lstStyle/>
                    <a:p>
                      <a:r>
                        <a:rPr lang="en-GB" sz="400">
                          <a:latin typeface="DM Sans" pitchFamily="2" charset="77"/>
                        </a:rPr>
                        <a:t>Mexico</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-3.9%</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251090766"/>
                  </a:ext>
                </a:extLst>
              </a:tr>
              <a:tr h="115430">
                <a:tc>
                  <a:txBody>
                    <a:bodyPr/>
                    <a:lstStyle/>
                    <a:p>
                      <a:r>
                        <a:rPr lang="en-GB" sz="400">
                          <a:latin typeface="DM Sans" pitchFamily="2" charset="77"/>
                        </a:rPr>
                        <a:t>France</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-4.7%</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730980330"/>
                  </a:ext>
                </a:extLst>
              </a:tr>
              <a:tr h="115430">
                <a:tc>
                  <a:txBody>
                    <a:bodyPr/>
                    <a:lstStyle/>
                    <a:p>
                      <a:r>
                        <a:rPr lang="en-GB" sz="400">
                          <a:latin typeface="DM Sans" pitchFamily="2" charset="77"/>
                        </a:rPr>
                        <a:t>Germany</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-5%</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81783867"/>
                  </a:ext>
                </a:extLst>
              </a:tr>
              <a:tr h="115430">
                <a:tc>
                  <a:txBody>
                    <a:bodyPr/>
                    <a:lstStyle/>
                    <a:p>
                      <a:r>
                        <a:rPr lang="en-GB" sz="400">
                          <a:latin typeface="DM Sans" pitchFamily="2" charset="77"/>
                        </a:rPr>
                        <a:t>UK</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-8.7%</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07491909"/>
                  </a:ext>
                </a:extLst>
              </a:tr>
            </a:tbl>
          </a:graphicData>
        </a:graphic>
      </p:graphicFrame>
      <p:sp>
        <p:nvSpPr>
          <p:cNvPr id="50" name="TextBox 49">
            <a:extLst>
              <a:ext uri="{FF2B5EF4-FFF2-40B4-BE49-F238E27FC236}">
                <a16:creationId xmlns:a16="http://schemas.microsoft.com/office/drawing/2014/main" id="{469809E9-2B43-4485-D3CE-5E7EF795BA03}"/>
              </a:ext>
            </a:extLst>
          </p:cNvPr>
          <p:cNvSpPr txBox="1"/>
          <p:nvPr/>
        </p:nvSpPr>
        <p:spPr>
          <a:xfrm>
            <a:off x="1077913" y="3826124"/>
            <a:ext cx="2880000" cy="90000"/>
          </a:xfrm>
          <a:prstGeom prst="rect">
            <a:avLst/>
          </a:prstGeom>
          <a:noFill/>
        </p:spPr>
        <p:txBody>
          <a:bodyPr wrap="square" lIns="0" tIns="0" rIns="0" bIns="0">
            <a:noAutofit/>
          </a:bodyPr>
          <a:lstStyle/>
          <a:p>
            <a:r>
              <a:rPr lang="en-GB" sz="550" dirty="0">
                <a:solidFill>
                  <a:schemeClr val="accent6">
                    <a:lumMod val="60000"/>
                    <a:lumOff val="40000"/>
                  </a:schemeClr>
                </a:solidFill>
                <a:latin typeface="DM Sans" pitchFamily="2" charset="77"/>
                <a:hlinkClick r:id="rId12">
                  <a:extLst>
                    <a:ext uri="{A12FA001-AC4F-418D-AE19-62706E023703}">
                      <ahyp:hlinkClr xmlns:ahyp="http://schemas.microsoft.com/office/drawing/2018/hyperlinkcolor" val="tx"/>
                    </a:ext>
                  </a:extLst>
                </a:hlinkClick>
              </a:rPr>
              <a:t>https://www.bbc.co.uk/news/business-57427997</a:t>
            </a:r>
            <a:r>
              <a:rPr lang="en-GB" sz="550" dirty="0">
                <a:solidFill>
                  <a:schemeClr val="accent6">
                    <a:lumMod val="60000"/>
                    <a:lumOff val="40000"/>
                  </a:schemeClr>
                </a:solidFill>
                <a:latin typeface="DM Sans" pitchFamily="2" charset="77"/>
              </a:rPr>
              <a:t> </a:t>
            </a:r>
          </a:p>
        </p:txBody>
      </p:sp>
      <p:pic>
        <p:nvPicPr>
          <p:cNvPr id="51" name="Picture 50">
            <a:extLst>
              <a:ext uri="{FF2B5EF4-FFF2-40B4-BE49-F238E27FC236}">
                <a16:creationId xmlns:a16="http://schemas.microsoft.com/office/drawing/2014/main" id="{118750D1-21CB-B1A1-CC48-FB06012BF4B0}"/>
              </a:ext>
            </a:extLst>
          </p:cNvPr>
          <p:cNvPicPr>
            <a:picLocks noChangeAspect="1"/>
          </p:cNvPicPr>
          <p:nvPr/>
        </p:nvPicPr>
        <p:blipFill>
          <a:blip r:embed="rId13"/>
          <a:stretch>
            <a:fillRect/>
          </a:stretch>
        </p:blipFill>
        <p:spPr>
          <a:xfrm>
            <a:off x="6604030" y="4520563"/>
            <a:ext cx="2414550" cy="1435530"/>
          </a:xfrm>
          <a:prstGeom prst="rect">
            <a:avLst/>
          </a:prstGeom>
        </p:spPr>
      </p:pic>
      <p:sp>
        <p:nvSpPr>
          <p:cNvPr id="52" name="TextBox 51">
            <a:extLst>
              <a:ext uri="{FF2B5EF4-FFF2-40B4-BE49-F238E27FC236}">
                <a16:creationId xmlns:a16="http://schemas.microsoft.com/office/drawing/2014/main" id="{D5DC1F9F-2EB6-8BBB-EB87-08176D943322}"/>
              </a:ext>
            </a:extLst>
          </p:cNvPr>
          <p:cNvSpPr txBox="1"/>
          <p:nvPr/>
        </p:nvSpPr>
        <p:spPr>
          <a:xfrm>
            <a:off x="6624343" y="6432033"/>
            <a:ext cx="2484468" cy="184666"/>
          </a:xfrm>
          <a:prstGeom prst="rect">
            <a:avLst/>
          </a:prstGeom>
          <a:noFill/>
        </p:spPr>
        <p:txBody>
          <a:bodyPr wrap="square" lIns="0" tIns="0" rIns="0" bIns="0" anchor="b" anchorCtr="0">
            <a:noAutofit/>
          </a:bodyPr>
          <a:lstStyle/>
          <a:p>
            <a:r>
              <a:rPr lang="en-GB" sz="550">
                <a:solidFill>
                  <a:schemeClr val="accent6">
                    <a:lumMod val="60000"/>
                    <a:lumOff val="40000"/>
                  </a:schemeClr>
                </a:solidFill>
                <a:latin typeface="DM Sans" pitchFamily="2" charset="77"/>
                <a:hlinkClick r:id="rId14">
                  <a:extLst>
                    <a:ext uri="{A12FA001-AC4F-418D-AE19-62706E023703}">
                      <ahyp:hlinkClr xmlns:ahyp="http://schemas.microsoft.com/office/drawing/2018/hyperlinkcolor" val="tx"/>
                    </a:ext>
                  </a:extLst>
                </a:hlinkClick>
              </a:rPr>
              <a:t>https://qualitysafety.bmj.com/content/20/1/46</a:t>
            </a:r>
            <a:r>
              <a:rPr lang="en-GB" sz="550">
                <a:solidFill>
                  <a:schemeClr val="accent6">
                    <a:lumMod val="60000"/>
                    <a:lumOff val="40000"/>
                  </a:schemeClr>
                </a:solidFill>
                <a:latin typeface="DM Sans" pitchFamily="2" charset="77"/>
              </a:rPr>
              <a:t> </a:t>
            </a:r>
          </a:p>
        </p:txBody>
      </p:sp>
      <p:pic>
        <p:nvPicPr>
          <p:cNvPr id="53" name="Picture 52">
            <a:extLst>
              <a:ext uri="{FF2B5EF4-FFF2-40B4-BE49-F238E27FC236}">
                <a16:creationId xmlns:a16="http://schemas.microsoft.com/office/drawing/2014/main" id="{22544227-5A3B-B61B-787C-9A86E4FB99DE}"/>
              </a:ext>
            </a:extLst>
          </p:cNvPr>
          <p:cNvPicPr>
            <a:picLocks noChangeAspect="1"/>
          </p:cNvPicPr>
          <p:nvPr/>
        </p:nvPicPr>
        <p:blipFill>
          <a:blip r:embed="rId15"/>
          <a:stretch>
            <a:fillRect/>
          </a:stretch>
        </p:blipFill>
        <p:spPr>
          <a:xfrm>
            <a:off x="9254943" y="4380358"/>
            <a:ext cx="2598804" cy="1560227"/>
          </a:xfrm>
          <a:prstGeom prst="rect">
            <a:avLst/>
          </a:prstGeom>
        </p:spPr>
      </p:pic>
      <p:sp>
        <p:nvSpPr>
          <p:cNvPr id="54" name="TextBox 53">
            <a:extLst>
              <a:ext uri="{FF2B5EF4-FFF2-40B4-BE49-F238E27FC236}">
                <a16:creationId xmlns:a16="http://schemas.microsoft.com/office/drawing/2014/main" id="{7CB64FC8-9B4F-B325-D463-F050F10E8B21}"/>
              </a:ext>
            </a:extLst>
          </p:cNvPr>
          <p:cNvSpPr txBox="1"/>
          <p:nvPr/>
        </p:nvSpPr>
        <p:spPr>
          <a:xfrm>
            <a:off x="9303073" y="6432033"/>
            <a:ext cx="2888927" cy="184666"/>
          </a:xfrm>
          <a:prstGeom prst="rect">
            <a:avLst/>
          </a:prstGeom>
          <a:noFill/>
        </p:spPr>
        <p:txBody>
          <a:bodyPr wrap="square" lIns="0" tIns="0" rIns="0" bIns="0" anchor="b" anchorCtr="0">
            <a:noAutofit/>
          </a:bodyPr>
          <a:lstStyle/>
          <a:p>
            <a:r>
              <a:rPr lang="en-GB" sz="550">
                <a:solidFill>
                  <a:schemeClr val="accent6">
                    <a:lumMod val="60000"/>
                    <a:lumOff val="40000"/>
                  </a:schemeClr>
                </a:solidFill>
                <a:latin typeface="DM Sans" pitchFamily="2" charset="77"/>
                <a:hlinkClick r:id="rId16">
                  <a:extLst>
                    <a:ext uri="{A12FA001-AC4F-418D-AE19-62706E023703}">
                      <ahyp:hlinkClr xmlns:ahyp="http://schemas.microsoft.com/office/drawing/2018/hyperlinkcolor" val="tx"/>
                    </a:ext>
                  </a:extLst>
                </a:hlinkClick>
              </a:rPr>
              <a:t>https://qualitysafety.bmj.com/content/qhc/12/6/458.full.pdf</a:t>
            </a:r>
            <a:r>
              <a:rPr lang="en-GB" sz="550">
                <a:solidFill>
                  <a:schemeClr val="accent6">
                    <a:lumMod val="60000"/>
                    <a:lumOff val="40000"/>
                  </a:schemeClr>
                </a:solidFill>
                <a:latin typeface="DM Sans" pitchFamily="2" charset="77"/>
              </a:rPr>
              <a:t> </a:t>
            </a:r>
          </a:p>
        </p:txBody>
      </p:sp>
      <p:sp>
        <p:nvSpPr>
          <p:cNvPr id="3" name="TextBox 2">
            <a:extLst>
              <a:ext uri="{FF2B5EF4-FFF2-40B4-BE49-F238E27FC236}">
                <a16:creationId xmlns:a16="http://schemas.microsoft.com/office/drawing/2014/main" id="{A1081555-CF03-EE42-3EC1-9E052EA8AEC8}"/>
              </a:ext>
            </a:extLst>
          </p:cNvPr>
          <p:cNvSpPr txBox="1"/>
          <p:nvPr/>
        </p:nvSpPr>
        <p:spPr>
          <a:xfrm>
            <a:off x="3882108" y="6432033"/>
            <a:ext cx="2410742" cy="184666"/>
          </a:xfrm>
          <a:prstGeom prst="rect">
            <a:avLst/>
          </a:prstGeom>
          <a:noFill/>
        </p:spPr>
        <p:txBody>
          <a:bodyPr wrap="square" lIns="0" tIns="0" rIns="0" bIns="0" anchor="b" anchorCtr="0">
            <a:noAutofit/>
          </a:bodyPr>
          <a:lstStyle/>
          <a:p>
            <a:r>
              <a:rPr lang="en-GB" sz="550" dirty="0">
                <a:solidFill>
                  <a:schemeClr val="accent6">
                    <a:lumMod val="60000"/>
                    <a:lumOff val="40000"/>
                  </a:schemeClr>
                </a:solidFill>
                <a:latin typeface="DM Sans" pitchFamily="2" charset="77"/>
              </a:rPr>
              <a:t>https://</a:t>
            </a:r>
            <a:r>
              <a:rPr lang="en-GB" sz="550" dirty="0" err="1">
                <a:solidFill>
                  <a:schemeClr val="accent6">
                    <a:lumMod val="60000"/>
                    <a:lumOff val="40000"/>
                  </a:schemeClr>
                </a:solidFill>
                <a:latin typeface="DM Sans" pitchFamily="2" charset="77"/>
              </a:rPr>
              <a:t>digital.nhs.uk</a:t>
            </a:r>
            <a:r>
              <a:rPr lang="en-GB" sz="550" dirty="0">
                <a:solidFill>
                  <a:schemeClr val="accent6">
                    <a:lumMod val="60000"/>
                    <a:lumOff val="40000"/>
                  </a:schemeClr>
                </a:solidFill>
                <a:latin typeface="DM Sans" pitchFamily="2" charset="77"/>
              </a:rPr>
              <a:t>/about-</a:t>
            </a:r>
            <a:r>
              <a:rPr lang="en-GB" sz="550" dirty="0" err="1">
                <a:solidFill>
                  <a:schemeClr val="accent6">
                    <a:lumMod val="60000"/>
                    <a:lumOff val="40000"/>
                  </a:schemeClr>
                </a:solidFill>
                <a:latin typeface="DM Sans" pitchFamily="2" charset="77"/>
              </a:rPr>
              <a:t>nhs</a:t>
            </a:r>
            <a:r>
              <a:rPr lang="en-GB" sz="550" dirty="0">
                <a:solidFill>
                  <a:schemeClr val="accent6">
                    <a:lumMod val="60000"/>
                    <a:lumOff val="40000"/>
                  </a:schemeClr>
                </a:solidFill>
                <a:latin typeface="DM Sans" pitchFamily="2" charset="77"/>
              </a:rPr>
              <a:t>-digital/corporate-information-and-documents/our-style-guidelines/visual-style-guide/</a:t>
            </a:r>
            <a:r>
              <a:rPr lang="en-GB" sz="550" dirty="0" err="1">
                <a:solidFill>
                  <a:schemeClr val="accent6">
                    <a:lumMod val="60000"/>
                    <a:lumOff val="40000"/>
                  </a:schemeClr>
                </a:solidFill>
                <a:latin typeface="DM Sans" pitchFamily="2" charset="77"/>
              </a:rPr>
              <a:t>charts#choosing-the-right-chart-type</a:t>
            </a:r>
            <a:endParaRPr lang="en-GB" sz="550" dirty="0">
              <a:solidFill>
                <a:schemeClr val="accent6">
                  <a:lumMod val="60000"/>
                  <a:lumOff val="40000"/>
                </a:schemeClr>
              </a:solidFill>
              <a:latin typeface="DM Sans" pitchFamily="2" charset="77"/>
            </a:endParaRPr>
          </a:p>
        </p:txBody>
      </p:sp>
    </p:spTree>
    <p:extLst>
      <p:ext uri="{BB962C8B-B14F-4D97-AF65-F5344CB8AC3E}">
        <p14:creationId xmlns:p14="http://schemas.microsoft.com/office/powerpoint/2010/main" val="23902323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0674D-2115-B9B6-8156-AE927893F695}"/>
              </a:ext>
            </a:extLst>
          </p:cNvPr>
          <p:cNvSpPr>
            <a:spLocks noGrp="1"/>
          </p:cNvSpPr>
          <p:nvPr>
            <p:ph type="ctrTitle"/>
          </p:nvPr>
        </p:nvSpPr>
        <p:spPr/>
        <p:txBody>
          <a:bodyPr/>
          <a:lstStyle/>
          <a:p>
            <a:r>
              <a:rPr lang="en-US" dirty="0"/>
              <a:t>Coaching Measurement</a:t>
            </a:r>
          </a:p>
        </p:txBody>
      </p:sp>
      <p:sp>
        <p:nvSpPr>
          <p:cNvPr id="3" name="Subtitle 2">
            <a:extLst>
              <a:ext uri="{FF2B5EF4-FFF2-40B4-BE49-F238E27FC236}">
                <a16:creationId xmlns:a16="http://schemas.microsoft.com/office/drawing/2014/main" id="{57ED9775-9DB9-C4FD-6820-D441F470205E}"/>
              </a:ext>
            </a:extLst>
          </p:cNvPr>
          <p:cNvSpPr>
            <a:spLocks noGrp="1"/>
          </p:cNvSpPr>
          <p:nvPr>
            <p:ph type="subTitle" idx="1"/>
          </p:nvPr>
        </p:nvSpPr>
        <p:spPr/>
        <p:txBody>
          <a:bodyPr>
            <a:normAutofit lnSpcReduction="10000"/>
          </a:bodyPr>
          <a:lstStyle/>
          <a:p>
            <a:r>
              <a:rPr lang="en-US"/>
              <a:t>Cohort A</a:t>
            </a:r>
          </a:p>
        </p:txBody>
      </p:sp>
      <p:sp>
        <p:nvSpPr>
          <p:cNvPr id="4" name="Footer Placeholder 3">
            <a:extLst>
              <a:ext uri="{FF2B5EF4-FFF2-40B4-BE49-F238E27FC236}">
                <a16:creationId xmlns:a16="http://schemas.microsoft.com/office/drawing/2014/main" id="{2A2664FE-85EB-71A7-841C-03EA7CE83387}"/>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84CAE96E-089D-9CBD-80DE-3A169A24492F}"/>
              </a:ext>
            </a:extLst>
          </p:cNvPr>
          <p:cNvSpPr>
            <a:spLocks noGrp="1"/>
          </p:cNvSpPr>
          <p:nvPr>
            <p:ph type="sldNum" sz="quarter" idx="12"/>
          </p:nvPr>
        </p:nvSpPr>
        <p:spPr/>
        <p:txBody>
          <a:bodyPr/>
          <a:lstStyle/>
          <a:p>
            <a:fld id="{16C5AC08-0ACD-404A-9C9F-AB39E786C34A}" type="slidenum">
              <a:rPr lang="en-US"/>
              <a:pPr/>
              <a:t>3</a:t>
            </a:fld>
            <a:endParaRPr lang="en-US"/>
          </a:p>
        </p:txBody>
      </p:sp>
      <p:sp>
        <p:nvSpPr>
          <p:cNvPr id="6" name="Text Placeholder 5">
            <a:extLst>
              <a:ext uri="{FF2B5EF4-FFF2-40B4-BE49-F238E27FC236}">
                <a16:creationId xmlns:a16="http://schemas.microsoft.com/office/drawing/2014/main" id="{027147B2-D50A-C477-356D-46D98215865A}"/>
              </a:ext>
            </a:extLst>
          </p:cNvPr>
          <p:cNvSpPr>
            <a:spLocks noGrp="1"/>
          </p:cNvSpPr>
          <p:nvPr>
            <p:ph type="body" sz="quarter" idx="13"/>
          </p:nvPr>
        </p:nvSpPr>
        <p:spPr>
          <a:xfrm>
            <a:off x="1077913" y="436166"/>
            <a:ext cx="1384995" cy="330219"/>
          </a:xfrm>
        </p:spPr>
        <p:txBody>
          <a:bodyPr/>
          <a:lstStyle/>
          <a:p>
            <a:r>
              <a:rPr lang="en-US" dirty="0"/>
              <a:t>Session 6</a:t>
            </a:r>
          </a:p>
        </p:txBody>
      </p:sp>
    </p:spTree>
    <p:extLst>
      <p:ext uri="{BB962C8B-B14F-4D97-AF65-F5344CB8AC3E}">
        <p14:creationId xmlns:p14="http://schemas.microsoft.com/office/powerpoint/2010/main" val="96222721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CB00-C88E-C178-5259-A90020410FF1}"/>
              </a:ext>
            </a:extLst>
          </p:cNvPr>
          <p:cNvSpPr>
            <a:spLocks noGrp="1"/>
          </p:cNvSpPr>
          <p:nvPr>
            <p:ph type="title"/>
          </p:nvPr>
        </p:nvSpPr>
        <p:spPr/>
        <p:txBody>
          <a:bodyPr/>
          <a:lstStyle/>
          <a:p>
            <a:r>
              <a:rPr lang="en-US"/>
              <a:t>Many ways to look at data</a:t>
            </a:r>
          </a:p>
        </p:txBody>
      </p:sp>
      <p:sp>
        <p:nvSpPr>
          <p:cNvPr id="4" name="Footer Placeholder 3">
            <a:extLst>
              <a:ext uri="{FF2B5EF4-FFF2-40B4-BE49-F238E27FC236}">
                <a16:creationId xmlns:a16="http://schemas.microsoft.com/office/drawing/2014/main" id="{32A5537E-DEC8-B71C-ECD3-85E9A9D954F6}"/>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96F76E3D-84B6-5BFE-A6E5-69F6B53C2D1C}"/>
              </a:ext>
            </a:extLst>
          </p:cNvPr>
          <p:cNvSpPr>
            <a:spLocks noGrp="1"/>
          </p:cNvSpPr>
          <p:nvPr>
            <p:ph type="sldNum" sz="quarter" idx="12"/>
          </p:nvPr>
        </p:nvSpPr>
        <p:spPr/>
        <p:txBody>
          <a:bodyPr/>
          <a:lstStyle/>
          <a:p>
            <a:fld id="{16C5AC08-0ACD-404A-9C9F-AB39E786C34A}" type="slidenum">
              <a:rPr lang="en-GB"/>
              <a:t>39</a:t>
            </a:fld>
            <a:endParaRPr lang="en-GB"/>
          </a:p>
        </p:txBody>
      </p:sp>
      <p:sp>
        <p:nvSpPr>
          <p:cNvPr id="6" name="Text Placeholder 5">
            <a:extLst>
              <a:ext uri="{FF2B5EF4-FFF2-40B4-BE49-F238E27FC236}">
                <a16:creationId xmlns:a16="http://schemas.microsoft.com/office/drawing/2014/main" id="{22D343E7-3360-59E8-1330-FE38F6137268}"/>
              </a:ext>
            </a:extLst>
          </p:cNvPr>
          <p:cNvSpPr>
            <a:spLocks noGrp="1"/>
          </p:cNvSpPr>
          <p:nvPr>
            <p:ph type="body" sz="quarter" idx="13"/>
          </p:nvPr>
        </p:nvSpPr>
        <p:spPr/>
        <p:txBody>
          <a:bodyPr/>
          <a:lstStyle/>
          <a:p>
            <a:r>
              <a:rPr lang="en-US"/>
              <a:t>Many ways to look at data</a:t>
            </a:r>
          </a:p>
        </p:txBody>
      </p:sp>
      <p:graphicFrame>
        <p:nvGraphicFramePr>
          <p:cNvPr id="23" name="Table 9">
            <a:extLst>
              <a:ext uri="{FF2B5EF4-FFF2-40B4-BE49-F238E27FC236}">
                <a16:creationId xmlns:a16="http://schemas.microsoft.com/office/drawing/2014/main" id="{F40313EB-55B9-D1D2-5028-42A3273B200B}"/>
              </a:ext>
            </a:extLst>
          </p:cNvPr>
          <p:cNvGraphicFramePr>
            <a:graphicFrameLocks noGrp="1"/>
          </p:cNvGraphicFramePr>
          <p:nvPr>
            <p:ph idx="1"/>
            <p:extLst>
              <p:ext uri="{D42A27DB-BD31-4B8C-83A1-F6EECF244321}">
                <p14:modId xmlns:p14="http://schemas.microsoft.com/office/powerpoint/2010/main" val="2158015630"/>
              </p:ext>
            </p:extLst>
          </p:nvPr>
        </p:nvGraphicFramePr>
        <p:xfrm>
          <a:off x="1077912" y="1520824"/>
          <a:ext cx="10872788" cy="5095875"/>
        </p:xfrm>
        <a:graphic>
          <a:graphicData uri="http://schemas.openxmlformats.org/drawingml/2006/table">
            <a:tbl>
              <a:tblPr>
                <a:tableStyleId>{5C22544A-7EE6-4342-B048-85BDC9FD1C3A}</a:tableStyleId>
              </a:tblPr>
              <a:tblGrid>
                <a:gridCol w="2718197">
                  <a:extLst>
                    <a:ext uri="{9D8B030D-6E8A-4147-A177-3AD203B41FA5}">
                      <a16:colId xmlns:a16="http://schemas.microsoft.com/office/drawing/2014/main" val="2068273717"/>
                    </a:ext>
                  </a:extLst>
                </a:gridCol>
                <a:gridCol w="2718197">
                  <a:extLst>
                    <a:ext uri="{9D8B030D-6E8A-4147-A177-3AD203B41FA5}">
                      <a16:colId xmlns:a16="http://schemas.microsoft.com/office/drawing/2014/main" val="3859469799"/>
                    </a:ext>
                  </a:extLst>
                </a:gridCol>
                <a:gridCol w="2718197">
                  <a:extLst>
                    <a:ext uri="{9D8B030D-6E8A-4147-A177-3AD203B41FA5}">
                      <a16:colId xmlns:a16="http://schemas.microsoft.com/office/drawing/2014/main" val="1667963977"/>
                    </a:ext>
                  </a:extLst>
                </a:gridCol>
                <a:gridCol w="2718197">
                  <a:extLst>
                    <a:ext uri="{9D8B030D-6E8A-4147-A177-3AD203B41FA5}">
                      <a16:colId xmlns:a16="http://schemas.microsoft.com/office/drawing/2014/main" val="2741430813"/>
                    </a:ext>
                  </a:extLst>
                </a:gridCol>
              </a:tblGrid>
              <a:tr h="2527549">
                <a:tc>
                  <a:txBody>
                    <a:bodyPr/>
                    <a:lstStyle/>
                    <a:p>
                      <a:pPr algn="l"/>
                      <a:r>
                        <a:rPr lang="en-US" sz="1200" b="1">
                          <a:solidFill>
                            <a:schemeClr val="accent5"/>
                          </a:solidFill>
                          <a:latin typeface="DM Sans" pitchFamily="2" charset="77"/>
                        </a:rPr>
                        <a:t>Tabular format</a:t>
                      </a:r>
                    </a:p>
                  </a:txBody>
                  <a:tcPr marT="2088000">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l"/>
                      <a:r>
                        <a:rPr lang="en-US" sz="1200" b="1">
                          <a:solidFill>
                            <a:schemeClr val="accent5"/>
                          </a:solidFill>
                          <a:latin typeface="DM Sans" pitchFamily="2" charset="77"/>
                        </a:rPr>
                        <a:t>Histogram (Frequency plot)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l"/>
                      <a:r>
                        <a:rPr lang="en-US" sz="1200" b="1">
                          <a:solidFill>
                            <a:schemeClr val="accent5"/>
                          </a:solidFill>
                          <a:latin typeface="DM Sans" pitchFamily="2" charset="77"/>
                        </a:rPr>
                        <a:t>Scatter plot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tc>
                  <a:txBody>
                    <a:bodyPr/>
                    <a:lstStyle/>
                    <a:p>
                      <a:pPr algn="l"/>
                      <a:r>
                        <a:rPr lang="en-US" sz="1200" b="1">
                          <a:solidFill>
                            <a:schemeClr val="accent5"/>
                          </a:solidFill>
                          <a:latin typeface="DM Sans" pitchFamily="2" charset="77"/>
                        </a:rPr>
                        <a:t>Funnel plot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B w="9525" cap="flat" cmpd="sng" algn="ctr">
                      <a:solidFill>
                        <a:schemeClr val="accent6">
                          <a:lumMod val="20000"/>
                          <a:lumOff val="80000"/>
                        </a:schemeClr>
                      </a:solidFill>
                      <a:prstDash val="solid"/>
                      <a:round/>
                      <a:headEnd type="none" w="med" len="med"/>
                      <a:tailEnd type="none" w="med" len="med"/>
                    </a:lnB>
                    <a:noFill/>
                  </a:tcPr>
                </a:tc>
                <a:extLst>
                  <a:ext uri="{0D108BD9-81ED-4DB2-BD59-A6C34878D82A}">
                    <a16:rowId xmlns:a16="http://schemas.microsoft.com/office/drawing/2014/main" val="2325157327"/>
                  </a:ext>
                </a:extLst>
              </a:tr>
              <a:tr h="2568326">
                <a:tc>
                  <a:txBody>
                    <a:bodyPr/>
                    <a:lstStyle/>
                    <a:p>
                      <a:pPr algn="l"/>
                      <a:r>
                        <a:rPr lang="en-US" sz="1200" b="1" dirty="0">
                          <a:solidFill>
                            <a:schemeClr val="accent5"/>
                          </a:solidFill>
                          <a:latin typeface="DM Sans" pitchFamily="2" charset="77"/>
                        </a:rPr>
                        <a:t>Pareto chart</a:t>
                      </a:r>
                    </a:p>
                  </a:txBody>
                  <a:tcPr marT="2088000">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l"/>
                      <a:r>
                        <a:rPr lang="en-US" sz="1200" b="1">
                          <a:solidFill>
                            <a:schemeClr val="accent5"/>
                          </a:solidFill>
                          <a:latin typeface="DM Sans" pitchFamily="2" charset="77"/>
                        </a:rPr>
                        <a:t>Bar chart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l"/>
                      <a:r>
                        <a:rPr lang="en-US" sz="1200" b="1">
                          <a:solidFill>
                            <a:schemeClr val="accent5"/>
                          </a:solidFill>
                          <a:latin typeface="DM Sans" pitchFamily="2" charset="77"/>
                        </a:rPr>
                        <a:t>Run chart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solidFill>
                        <a:schemeClr val="accent6">
                          <a:lumMod val="20000"/>
                          <a:lumOff val="80000"/>
                        </a:schemeClr>
                      </a:solid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tc>
                  <a:txBody>
                    <a:bodyPr/>
                    <a:lstStyle/>
                    <a:p>
                      <a:pPr algn="l"/>
                      <a:r>
                        <a:rPr lang="en-US" sz="1200" b="1" dirty="0">
                          <a:solidFill>
                            <a:schemeClr val="accent5"/>
                          </a:solidFill>
                          <a:latin typeface="DM Sans" pitchFamily="2" charset="77"/>
                        </a:rPr>
                        <a:t>SPC chart</a:t>
                      </a:r>
                    </a:p>
                  </a:txBody>
                  <a:tcPr marT="2088000">
                    <a:lnL w="9525" cap="flat" cmpd="sng" algn="ctr">
                      <a:solidFill>
                        <a:schemeClr val="accent6">
                          <a:lumMod val="20000"/>
                          <a:lumOff val="80000"/>
                        </a:schemeClr>
                      </a:solidFill>
                      <a:prstDash val="solid"/>
                      <a:round/>
                      <a:headEnd type="none" w="med" len="med"/>
                      <a:tailEnd type="none" w="med" len="med"/>
                    </a:lnL>
                    <a:lnR w="9525" cap="flat" cmpd="sng" algn="ctr">
                      <a:noFill/>
                      <a:prstDash val="solid"/>
                      <a:round/>
                      <a:headEnd type="none" w="med" len="med"/>
                      <a:tailEnd type="none" w="med" len="med"/>
                    </a:lnR>
                    <a:lnT w="9525" cap="flat" cmpd="sng" algn="ctr">
                      <a:solidFill>
                        <a:schemeClr val="accent6">
                          <a:lumMod val="20000"/>
                          <a:lumOff val="80000"/>
                        </a:schemeClr>
                      </a:solidFill>
                      <a:prstDash val="solid"/>
                      <a:round/>
                      <a:headEnd type="none" w="med" len="med"/>
                      <a:tailEnd type="none" w="med" len="med"/>
                    </a:lnT>
                    <a:noFill/>
                  </a:tcPr>
                </a:tc>
                <a:extLst>
                  <a:ext uri="{0D108BD9-81ED-4DB2-BD59-A6C34878D82A}">
                    <a16:rowId xmlns:a16="http://schemas.microsoft.com/office/drawing/2014/main" val="2887018451"/>
                  </a:ext>
                </a:extLst>
              </a:tr>
            </a:tbl>
          </a:graphicData>
        </a:graphic>
      </p:graphicFrame>
      <p:pic>
        <p:nvPicPr>
          <p:cNvPr id="24" name="Picture 2">
            <a:extLst>
              <a:ext uri="{FF2B5EF4-FFF2-40B4-BE49-F238E27FC236}">
                <a16:creationId xmlns:a16="http://schemas.microsoft.com/office/drawing/2014/main" id="{18B82452-F8A1-E8EA-4380-525321D60F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2108" y="1874246"/>
            <a:ext cx="2474449" cy="152331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Chart&#10;&#10;Description automatically generated">
            <a:extLst>
              <a:ext uri="{FF2B5EF4-FFF2-40B4-BE49-F238E27FC236}">
                <a16:creationId xmlns:a16="http://schemas.microsoft.com/office/drawing/2014/main" id="{E8FCBBEA-2B14-EFC8-3D32-F93CC7F29AC3}"/>
              </a:ext>
            </a:extLst>
          </p:cNvPr>
          <p:cNvPicPr>
            <a:picLocks noChangeAspect="1"/>
          </p:cNvPicPr>
          <p:nvPr/>
        </p:nvPicPr>
        <p:blipFill>
          <a:blip r:embed="rId4"/>
          <a:stretch>
            <a:fillRect/>
          </a:stretch>
        </p:blipFill>
        <p:spPr>
          <a:xfrm>
            <a:off x="6642168" y="1744719"/>
            <a:ext cx="2403527" cy="1684050"/>
          </a:xfrm>
          <a:prstGeom prst="rect">
            <a:avLst/>
          </a:prstGeom>
        </p:spPr>
      </p:pic>
      <p:pic>
        <p:nvPicPr>
          <p:cNvPr id="26" name="Picture 10" descr="The Pareto Principle - Quality Improvement - East London NHS Foundation  Trust : Quality Improvement – East London NHS Foundation Trust">
            <a:extLst>
              <a:ext uri="{FF2B5EF4-FFF2-40B4-BE49-F238E27FC236}">
                <a16:creationId xmlns:a16="http://schemas.microsoft.com/office/drawing/2014/main" id="{B1D76861-1DE6-2534-46B9-4C174292B0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6668" y="4780334"/>
            <a:ext cx="2520606" cy="134342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0978B5C1-08F7-15F0-E2CD-A2B49B501D61}"/>
              </a:ext>
            </a:extLst>
          </p:cNvPr>
          <p:cNvSpPr txBox="1"/>
          <p:nvPr/>
        </p:nvSpPr>
        <p:spPr>
          <a:xfrm>
            <a:off x="1077912" y="6432033"/>
            <a:ext cx="2357719" cy="184666"/>
          </a:xfrm>
          <a:prstGeom prst="rect">
            <a:avLst/>
          </a:prstGeom>
          <a:noFill/>
        </p:spPr>
        <p:txBody>
          <a:bodyPr wrap="square" lIns="0" tIns="0" rIns="0" bIns="0" anchor="b" anchorCtr="0">
            <a:noAutofit/>
          </a:bodyPr>
          <a:lstStyle/>
          <a:p>
            <a:r>
              <a:rPr lang="en-GB" sz="550" dirty="0">
                <a:solidFill>
                  <a:schemeClr val="accent6">
                    <a:lumMod val="60000"/>
                    <a:lumOff val="40000"/>
                  </a:schemeClr>
                </a:solidFill>
                <a:latin typeface="DM Sans" pitchFamily="2" charset="77"/>
                <a:hlinkClick r:id="rId6">
                  <a:extLst>
                    <a:ext uri="{A12FA001-AC4F-418D-AE19-62706E023703}">
                      <ahyp:hlinkClr xmlns:ahyp="http://schemas.microsoft.com/office/drawing/2018/hyperlinkcolor" val="tx"/>
                    </a:ext>
                  </a:extLst>
                </a:hlinkClick>
              </a:rPr>
              <a:t>https://qi.elft.nhs.uk/the-pareto-principle</a:t>
            </a:r>
            <a:r>
              <a:rPr lang="en-GB" sz="550" dirty="0">
                <a:solidFill>
                  <a:schemeClr val="accent6">
                    <a:lumMod val="60000"/>
                    <a:lumOff val="40000"/>
                  </a:schemeClr>
                </a:solidFill>
                <a:latin typeface="DM Sans" pitchFamily="2" charset="77"/>
              </a:rPr>
              <a:t> </a:t>
            </a:r>
          </a:p>
        </p:txBody>
      </p:sp>
      <p:sp>
        <p:nvSpPr>
          <p:cNvPr id="28" name="TextBox 27">
            <a:extLst>
              <a:ext uri="{FF2B5EF4-FFF2-40B4-BE49-F238E27FC236}">
                <a16:creationId xmlns:a16="http://schemas.microsoft.com/office/drawing/2014/main" id="{C248BFDE-E760-7707-7931-0B505BFB8256}"/>
              </a:ext>
            </a:extLst>
          </p:cNvPr>
          <p:cNvSpPr txBox="1"/>
          <p:nvPr/>
        </p:nvSpPr>
        <p:spPr>
          <a:xfrm>
            <a:off x="6604030" y="3826124"/>
            <a:ext cx="2880000" cy="90000"/>
          </a:xfrm>
          <a:prstGeom prst="rect">
            <a:avLst/>
          </a:prstGeom>
          <a:noFill/>
        </p:spPr>
        <p:txBody>
          <a:bodyPr wrap="square" lIns="0" tIns="0" rIns="0" bIns="0">
            <a:noAutofit/>
          </a:bodyPr>
          <a:lstStyle/>
          <a:p>
            <a:r>
              <a:rPr lang="en-GB" sz="550">
                <a:solidFill>
                  <a:schemeClr val="accent6">
                    <a:lumMod val="60000"/>
                    <a:lumOff val="40000"/>
                  </a:schemeClr>
                </a:solidFill>
                <a:latin typeface="DM Sans" pitchFamily="2" charset="77"/>
                <a:hlinkClick r:id="rId7">
                  <a:extLst>
                    <a:ext uri="{A12FA001-AC4F-418D-AE19-62706E023703}">
                      <ahyp:hlinkClr xmlns:ahyp="http://schemas.microsoft.com/office/drawing/2018/hyperlinkcolor" val="tx"/>
                    </a:ext>
                  </a:extLst>
                </a:hlinkClick>
              </a:rPr>
              <a:t>www.embopress.org/doi/full/10.15252/emmm.202013171</a:t>
            </a:r>
            <a:r>
              <a:rPr lang="en-GB" sz="550">
                <a:solidFill>
                  <a:schemeClr val="accent6">
                    <a:lumMod val="60000"/>
                    <a:lumOff val="40000"/>
                  </a:schemeClr>
                </a:solidFill>
                <a:latin typeface="DM Sans" pitchFamily="2" charset="77"/>
              </a:rPr>
              <a:t> </a:t>
            </a:r>
          </a:p>
        </p:txBody>
      </p:sp>
      <p:sp>
        <p:nvSpPr>
          <p:cNvPr id="29" name="TextBox 28">
            <a:extLst>
              <a:ext uri="{FF2B5EF4-FFF2-40B4-BE49-F238E27FC236}">
                <a16:creationId xmlns:a16="http://schemas.microsoft.com/office/drawing/2014/main" id="{6E2C5AF6-2EA1-C52B-1356-14DA610F5C07}"/>
              </a:ext>
            </a:extLst>
          </p:cNvPr>
          <p:cNvSpPr txBox="1"/>
          <p:nvPr/>
        </p:nvSpPr>
        <p:spPr>
          <a:xfrm>
            <a:off x="9312000" y="3826124"/>
            <a:ext cx="2880000" cy="90000"/>
          </a:xfrm>
          <a:prstGeom prst="rect">
            <a:avLst/>
          </a:prstGeom>
          <a:noFill/>
        </p:spPr>
        <p:txBody>
          <a:bodyPr wrap="square" lIns="0" tIns="0" rIns="0" bIns="0">
            <a:noAutofit/>
          </a:bodyPr>
          <a:lstStyle/>
          <a:p>
            <a:r>
              <a:rPr lang="en-GB" sz="550">
                <a:solidFill>
                  <a:schemeClr val="accent6">
                    <a:lumMod val="60000"/>
                    <a:lumOff val="40000"/>
                  </a:schemeClr>
                </a:solidFill>
                <a:latin typeface="DM Sans" pitchFamily="2" charset="77"/>
                <a:hlinkClick r:id="rId8">
                  <a:extLst>
                    <a:ext uri="{A12FA001-AC4F-418D-AE19-62706E023703}">
                      <ahyp:hlinkClr xmlns:ahyp="http://schemas.microsoft.com/office/drawing/2018/hyperlinkcolor" val="tx"/>
                    </a:ext>
                  </a:extLst>
                </a:hlinkClick>
              </a:rPr>
              <a:t>https://blogs.sas.com/content/iml/2020/04/22/funnel-plot-covid-us.html</a:t>
            </a:r>
            <a:r>
              <a:rPr lang="en-GB" sz="550">
                <a:solidFill>
                  <a:schemeClr val="accent6">
                    <a:lumMod val="60000"/>
                    <a:lumOff val="40000"/>
                  </a:schemeClr>
                </a:solidFill>
                <a:latin typeface="DM Sans" pitchFamily="2" charset="77"/>
              </a:rPr>
              <a:t> </a:t>
            </a:r>
          </a:p>
        </p:txBody>
      </p:sp>
      <p:sp>
        <p:nvSpPr>
          <p:cNvPr id="30" name="TextBox 29">
            <a:extLst>
              <a:ext uri="{FF2B5EF4-FFF2-40B4-BE49-F238E27FC236}">
                <a16:creationId xmlns:a16="http://schemas.microsoft.com/office/drawing/2014/main" id="{DC67A56C-A529-1EC4-5741-C1A97FD6D515}"/>
              </a:ext>
            </a:extLst>
          </p:cNvPr>
          <p:cNvSpPr txBox="1"/>
          <p:nvPr/>
        </p:nvSpPr>
        <p:spPr>
          <a:xfrm>
            <a:off x="3850223" y="3826124"/>
            <a:ext cx="2478763" cy="137036"/>
          </a:xfrm>
          <a:prstGeom prst="rect">
            <a:avLst/>
          </a:prstGeom>
          <a:noFill/>
        </p:spPr>
        <p:txBody>
          <a:bodyPr wrap="square" lIns="0" tIns="0" rIns="0" bIns="0">
            <a:noAutofit/>
          </a:bodyPr>
          <a:lstStyle/>
          <a:p>
            <a:r>
              <a:rPr lang="en-GB" sz="550">
                <a:solidFill>
                  <a:schemeClr val="accent6">
                    <a:lumMod val="60000"/>
                    <a:lumOff val="40000"/>
                  </a:schemeClr>
                </a:solidFill>
                <a:latin typeface="DM Sans" pitchFamily="2" charset="77"/>
                <a:hlinkClick r:id="rId9">
                  <a:extLst>
                    <a:ext uri="{A12FA001-AC4F-418D-AE19-62706E023703}">
                      <ahyp:hlinkClr xmlns:ahyp="http://schemas.microsoft.com/office/drawing/2018/hyperlinkcolor" val="tx"/>
                    </a:ext>
                  </a:extLst>
                </a:hlinkClick>
              </a:rPr>
              <a:t>www.japscjournal.com/articles/effects-current-japanese-guideline-dedicated-intensive-lipid-lowering-therapy-lipid</a:t>
            </a:r>
            <a:r>
              <a:rPr lang="en-GB" sz="550">
                <a:solidFill>
                  <a:schemeClr val="accent6">
                    <a:lumMod val="60000"/>
                    <a:lumOff val="40000"/>
                  </a:schemeClr>
                </a:solidFill>
                <a:latin typeface="DM Sans" pitchFamily="2" charset="77"/>
              </a:rPr>
              <a:t> </a:t>
            </a:r>
          </a:p>
        </p:txBody>
      </p:sp>
      <p:pic>
        <p:nvPicPr>
          <p:cNvPr id="31" name="Picture 12" descr="Charts - NHS Digital">
            <a:extLst>
              <a:ext uri="{FF2B5EF4-FFF2-40B4-BE49-F238E27FC236}">
                <a16:creationId xmlns:a16="http://schemas.microsoft.com/office/drawing/2014/main" id="{BEC371E1-C8A3-16F7-0472-948BCC4B017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78301" y="4456230"/>
            <a:ext cx="2414550" cy="1611407"/>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C50467D7-76A8-3961-0FEA-593AA8EE64D0}"/>
              </a:ext>
            </a:extLst>
          </p:cNvPr>
          <p:cNvSpPr txBox="1"/>
          <p:nvPr/>
        </p:nvSpPr>
        <p:spPr>
          <a:xfrm>
            <a:off x="3882108" y="6432033"/>
            <a:ext cx="2410742" cy="184666"/>
          </a:xfrm>
          <a:prstGeom prst="rect">
            <a:avLst/>
          </a:prstGeom>
          <a:noFill/>
        </p:spPr>
        <p:txBody>
          <a:bodyPr wrap="square" lIns="0" tIns="0" rIns="0" bIns="0" anchor="b" anchorCtr="0">
            <a:noAutofit/>
          </a:bodyPr>
          <a:lstStyle/>
          <a:p>
            <a:r>
              <a:rPr lang="en-GB" sz="550" dirty="0">
                <a:solidFill>
                  <a:schemeClr val="accent6">
                    <a:lumMod val="60000"/>
                    <a:lumOff val="40000"/>
                  </a:schemeClr>
                </a:solidFill>
                <a:latin typeface="DM Sans" pitchFamily="2" charset="77"/>
              </a:rPr>
              <a:t>https://</a:t>
            </a:r>
            <a:r>
              <a:rPr lang="en-GB" sz="550" dirty="0" err="1">
                <a:solidFill>
                  <a:schemeClr val="accent6">
                    <a:lumMod val="60000"/>
                    <a:lumOff val="40000"/>
                  </a:schemeClr>
                </a:solidFill>
                <a:latin typeface="DM Sans" pitchFamily="2" charset="77"/>
              </a:rPr>
              <a:t>digital.nhs.uk</a:t>
            </a:r>
            <a:r>
              <a:rPr lang="en-GB" sz="550" dirty="0">
                <a:solidFill>
                  <a:schemeClr val="accent6">
                    <a:lumMod val="60000"/>
                    <a:lumOff val="40000"/>
                  </a:schemeClr>
                </a:solidFill>
                <a:latin typeface="DM Sans" pitchFamily="2" charset="77"/>
              </a:rPr>
              <a:t>/about-</a:t>
            </a:r>
            <a:r>
              <a:rPr lang="en-GB" sz="550" dirty="0" err="1">
                <a:solidFill>
                  <a:schemeClr val="accent6">
                    <a:lumMod val="60000"/>
                    <a:lumOff val="40000"/>
                  </a:schemeClr>
                </a:solidFill>
                <a:latin typeface="DM Sans" pitchFamily="2" charset="77"/>
              </a:rPr>
              <a:t>nhs</a:t>
            </a:r>
            <a:r>
              <a:rPr lang="en-GB" sz="550" dirty="0">
                <a:solidFill>
                  <a:schemeClr val="accent6">
                    <a:lumMod val="60000"/>
                    <a:lumOff val="40000"/>
                  </a:schemeClr>
                </a:solidFill>
                <a:latin typeface="DM Sans" pitchFamily="2" charset="77"/>
              </a:rPr>
              <a:t>-digital/corporate-information-and-documents/our-style-guidelines/visual-style-guide/</a:t>
            </a:r>
            <a:r>
              <a:rPr lang="en-GB" sz="550" dirty="0" err="1">
                <a:solidFill>
                  <a:schemeClr val="accent6">
                    <a:lumMod val="60000"/>
                    <a:lumOff val="40000"/>
                  </a:schemeClr>
                </a:solidFill>
                <a:latin typeface="DM Sans" pitchFamily="2" charset="77"/>
              </a:rPr>
              <a:t>charts#choosing-the-right-chart-type</a:t>
            </a:r>
            <a:endParaRPr lang="en-GB" sz="550" dirty="0">
              <a:solidFill>
                <a:schemeClr val="accent6">
                  <a:lumMod val="60000"/>
                  <a:lumOff val="40000"/>
                </a:schemeClr>
              </a:solidFill>
              <a:latin typeface="DM Sans" pitchFamily="2" charset="77"/>
            </a:endParaRPr>
          </a:p>
        </p:txBody>
      </p:sp>
      <p:graphicFrame>
        <p:nvGraphicFramePr>
          <p:cNvPr id="33" name="Table 40">
            <a:extLst>
              <a:ext uri="{FF2B5EF4-FFF2-40B4-BE49-F238E27FC236}">
                <a16:creationId xmlns:a16="http://schemas.microsoft.com/office/drawing/2014/main" id="{FADC023A-C91E-FBBA-DE67-499670E07482}"/>
              </a:ext>
            </a:extLst>
          </p:cNvPr>
          <p:cNvGraphicFramePr>
            <a:graphicFrameLocks noGrp="1"/>
          </p:cNvGraphicFramePr>
          <p:nvPr>
            <p:extLst>
              <p:ext uri="{D42A27DB-BD31-4B8C-83A1-F6EECF244321}">
                <p14:modId xmlns:p14="http://schemas.microsoft.com/office/powerpoint/2010/main" val="3712298104"/>
              </p:ext>
            </p:extLst>
          </p:nvPr>
        </p:nvGraphicFramePr>
        <p:xfrm>
          <a:off x="1077913" y="1681943"/>
          <a:ext cx="1451220" cy="1699618"/>
        </p:xfrm>
        <a:graphic>
          <a:graphicData uri="http://schemas.openxmlformats.org/drawingml/2006/table">
            <a:tbl>
              <a:tblPr firstRow="1" bandRow="1"/>
              <a:tblGrid>
                <a:gridCol w="1154640">
                  <a:extLst>
                    <a:ext uri="{9D8B030D-6E8A-4147-A177-3AD203B41FA5}">
                      <a16:colId xmlns:a16="http://schemas.microsoft.com/office/drawing/2014/main" val="4151572712"/>
                    </a:ext>
                  </a:extLst>
                </a:gridCol>
                <a:gridCol w="296580">
                  <a:extLst>
                    <a:ext uri="{9D8B030D-6E8A-4147-A177-3AD203B41FA5}">
                      <a16:colId xmlns:a16="http://schemas.microsoft.com/office/drawing/2014/main" val="3506714734"/>
                    </a:ext>
                  </a:extLst>
                </a:gridCol>
              </a:tblGrid>
              <a:tr h="188002">
                <a:tc gridSpan="2">
                  <a:txBody>
                    <a:bodyPr/>
                    <a:lstStyle/>
                    <a:p>
                      <a:r>
                        <a:rPr lang="en-GB" sz="400" b="1">
                          <a:solidFill>
                            <a:schemeClr val="bg1"/>
                          </a:solidFill>
                          <a:latin typeface="DM Sans" pitchFamily="2" charset="77"/>
                        </a:rPr>
                        <a:t>Percentage change GDP compared with pre-pandemic level (Q4 2019 v Q1 2021)</a:t>
                      </a:r>
                    </a:p>
                  </a:txBody>
                  <a:tcPr marL="81644" marR="81644" marT="40822" marB="40822">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70C0"/>
                    </a:solidFill>
                  </a:tcPr>
                </a:tc>
                <a:tc hMerge="1">
                  <a:txBody>
                    <a:bodyPr/>
                    <a:lstStyle/>
                    <a:p>
                      <a:endParaRPr lang="en-GB"/>
                    </a:p>
                  </a:txBody>
                  <a:tcPr/>
                </a:tc>
                <a:extLst>
                  <a:ext uri="{0D108BD9-81ED-4DB2-BD59-A6C34878D82A}">
                    <a16:rowId xmlns:a16="http://schemas.microsoft.com/office/drawing/2014/main" val="426118486"/>
                  </a:ext>
                </a:extLst>
              </a:tr>
              <a:tr h="115430">
                <a:tc>
                  <a:txBody>
                    <a:bodyPr/>
                    <a:lstStyle/>
                    <a:p>
                      <a:r>
                        <a:rPr lang="en-GB" sz="400">
                          <a:latin typeface="DM Sans" pitchFamily="2" charset="77"/>
                        </a:rPr>
                        <a:t>China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+7.1%</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126609665"/>
                  </a:ext>
                </a:extLst>
              </a:tr>
              <a:tr h="115430">
                <a:tc>
                  <a:txBody>
                    <a:bodyPr/>
                    <a:lstStyle/>
                    <a:p>
                      <a:r>
                        <a:rPr lang="en-GB" sz="400">
                          <a:latin typeface="DM Sans" pitchFamily="2" charset="77"/>
                        </a:rPr>
                        <a:t>India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+2.7%</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851850097"/>
                  </a:ext>
                </a:extLst>
              </a:tr>
              <a:tr h="115430">
                <a:tc>
                  <a:txBody>
                    <a:bodyPr/>
                    <a:lstStyle/>
                    <a:p>
                      <a:r>
                        <a:rPr lang="en-GB" sz="400">
                          <a:latin typeface="DM Sans" pitchFamily="2" charset="77"/>
                        </a:rPr>
                        <a:t>Australia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+0.8%</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2840187377"/>
                  </a:ext>
                </a:extLst>
              </a:tr>
              <a:tr h="110894">
                <a:tc>
                  <a:txBody>
                    <a:bodyPr/>
                    <a:lstStyle/>
                    <a:p>
                      <a:r>
                        <a:rPr lang="en-GB" sz="400">
                          <a:latin typeface="DM Sans" pitchFamily="2" charset="77"/>
                        </a:rPr>
                        <a:t>S. Korea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+0.6%</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00B050"/>
                    </a:solidFill>
                  </a:tcPr>
                </a:tc>
                <a:extLst>
                  <a:ext uri="{0D108BD9-81ED-4DB2-BD59-A6C34878D82A}">
                    <a16:rowId xmlns:a16="http://schemas.microsoft.com/office/drawing/2014/main" val="3861001770"/>
                  </a:ext>
                </a:extLst>
              </a:tr>
              <a:tr h="115430">
                <a:tc>
                  <a:txBody>
                    <a:bodyPr/>
                    <a:lstStyle/>
                    <a:p>
                      <a:r>
                        <a:rPr lang="en-GB" sz="400">
                          <a:latin typeface="DM Sans" pitchFamily="2" charset="77"/>
                        </a:rPr>
                        <a:t>Brazil</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C000"/>
                    </a:solidFill>
                  </a:tcPr>
                </a:tc>
                <a:extLst>
                  <a:ext uri="{0D108BD9-81ED-4DB2-BD59-A6C34878D82A}">
                    <a16:rowId xmlns:a16="http://schemas.microsoft.com/office/drawing/2014/main" val="3289353932"/>
                  </a:ext>
                </a:extLst>
              </a:tr>
              <a:tr h="115430">
                <a:tc>
                  <a:txBody>
                    <a:bodyPr/>
                    <a:lstStyle/>
                    <a:p>
                      <a:r>
                        <a:rPr lang="en-GB" sz="400">
                          <a:latin typeface="DM Sans" pitchFamily="2" charset="77"/>
                        </a:rPr>
                        <a:t>Indonesia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-0.8%</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666861058"/>
                  </a:ext>
                </a:extLst>
              </a:tr>
              <a:tr h="115430">
                <a:tc>
                  <a:txBody>
                    <a:bodyPr/>
                    <a:lstStyle/>
                    <a:p>
                      <a:r>
                        <a:rPr lang="en-GB" sz="400">
                          <a:latin typeface="DM Sans" pitchFamily="2" charset="77"/>
                        </a:rPr>
                        <a:t>US</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-0.9%</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18364588"/>
                  </a:ext>
                </a:extLst>
              </a:tr>
              <a:tr h="115430">
                <a:tc>
                  <a:txBody>
                    <a:bodyPr/>
                    <a:lstStyle/>
                    <a:p>
                      <a:r>
                        <a:rPr lang="en-GB" sz="400">
                          <a:latin typeface="DM Sans" pitchFamily="2" charset="77"/>
                        </a:rPr>
                        <a:t>Japan</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-2%</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99687887"/>
                  </a:ext>
                </a:extLst>
              </a:tr>
              <a:tr h="115430">
                <a:tc>
                  <a:txBody>
                    <a:bodyPr/>
                    <a:lstStyle/>
                    <a:p>
                      <a:r>
                        <a:rPr lang="en-GB" sz="400">
                          <a:latin typeface="DM Sans" pitchFamily="2" charset="77"/>
                        </a:rPr>
                        <a:t>South Africa</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-3.2%</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1941948420"/>
                  </a:ext>
                </a:extLst>
              </a:tr>
              <a:tr h="115430">
                <a:tc>
                  <a:txBody>
                    <a:bodyPr/>
                    <a:lstStyle/>
                    <a:p>
                      <a:r>
                        <a:rPr lang="en-GB" sz="400">
                          <a:latin typeface="DM Sans" pitchFamily="2" charset="77"/>
                        </a:rPr>
                        <a:t>Mexico</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-3.9%</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4251090766"/>
                  </a:ext>
                </a:extLst>
              </a:tr>
              <a:tr h="115430">
                <a:tc>
                  <a:txBody>
                    <a:bodyPr/>
                    <a:lstStyle/>
                    <a:p>
                      <a:r>
                        <a:rPr lang="en-GB" sz="400">
                          <a:latin typeface="DM Sans" pitchFamily="2" charset="77"/>
                        </a:rPr>
                        <a:t>France</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-4.7%</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730980330"/>
                  </a:ext>
                </a:extLst>
              </a:tr>
              <a:tr h="115430">
                <a:tc>
                  <a:txBody>
                    <a:bodyPr/>
                    <a:lstStyle/>
                    <a:p>
                      <a:r>
                        <a:rPr lang="en-GB" sz="400">
                          <a:latin typeface="DM Sans" pitchFamily="2" charset="77"/>
                        </a:rPr>
                        <a:t>Germany</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-5%</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3881783867"/>
                  </a:ext>
                </a:extLst>
              </a:tr>
              <a:tr h="115430">
                <a:tc>
                  <a:txBody>
                    <a:bodyPr/>
                    <a:lstStyle/>
                    <a:p>
                      <a:r>
                        <a:rPr lang="en-GB" sz="400">
                          <a:latin typeface="DM Sans" pitchFamily="2" charset="77"/>
                        </a:rPr>
                        <a:t>UK</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tcPr>
                </a:tc>
                <a:tc>
                  <a:txBody>
                    <a:bodyPr/>
                    <a:lstStyle/>
                    <a:p>
                      <a:r>
                        <a:rPr lang="en-GB" sz="400">
                          <a:latin typeface="DM Sans" pitchFamily="2" charset="77"/>
                        </a:rPr>
                        <a:t>-8.7%</a:t>
                      </a:r>
                    </a:p>
                  </a:txBody>
                  <a:tcPr marL="42858" marR="0" marT="42858" marB="0">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FF0000"/>
                    </a:solidFill>
                  </a:tcPr>
                </a:tc>
                <a:extLst>
                  <a:ext uri="{0D108BD9-81ED-4DB2-BD59-A6C34878D82A}">
                    <a16:rowId xmlns:a16="http://schemas.microsoft.com/office/drawing/2014/main" val="2307491909"/>
                  </a:ext>
                </a:extLst>
              </a:tr>
            </a:tbl>
          </a:graphicData>
        </a:graphic>
      </p:graphicFrame>
      <p:sp>
        <p:nvSpPr>
          <p:cNvPr id="34" name="TextBox 33">
            <a:extLst>
              <a:ext uri="{FF2B5EF4-FFF2-40B4-BE49-F238E27FC236}">
                <a16:creationId xmlns:a16="http://schemas.microsoft.com/office/drawing/2014/main" id="{6B623318-3FDE-2491-4A7D-795B4DB873EB}"/>
              </a:ext>
            </a:extLst>
          </p:cNvPr>
          <p:cNvSpPr txBox="1"/>
          <p:nvPr/>
        </p:nvSpPr>
        <p:spPr>
          <a:xfrm>
            <a:off x="1077913" y="3826124"/>
            <a:ext cx="2880000" cy="90000"/>
          </a:xfrm>
          <a:prstGeom prst="rect">
            <a:avLst/>
          </a:prstGeom>
          <a:noFill/>
        </p:spPr>
        <p:txBody>
          <a:bodyPr wrap="square" lIns="0" tIns="0" rIns="0" bIns="0">
            <a:noAutofit/>
          </a:bodyPr>
          <a:lstStyle/>
          <a:p>
            <a:r>
              <a:rPr lang="en-GB" sz="550">
                <a:solidFill>
                  <a:schemeClr val="accent6">
                    <a:lumMod val="60000"/>
                    <a:lumOff val="40000"/>
                  </a:schemeClr>
                </a:solidFill>
                <a:latin typeface="DM Sans" pitchFamily="2" charset="77"/>
                <a:hlinkClick r:id="rId11">
                  <a:extLst>
                    <a:ext uri="{A12FA001-AC4F-418D-AE19-62706E023703}">
                      <ahyp:hlinkClr xmlns:ahyp="http://schemas.microsoft.com/office/drawing/2018/hyperlinkcolor" val="tx"/>
                    </a:ext>
                  </a:extLst>
                </a:hlinkClick>
              </a:rPr>
              <a:t>https://www.bbc.co.uk/news/business-57427997</a:t>
            </a:r>
            <a:r>
              <a:rPr lang="en-GB" sz="550">
                <a:solidFill>
                  <a:schemeClr val="accent6">
                    <a:lumMod val="60000"/>
                    <a:lumOff val="40000"/>
                  </a:schemeClr>
                </a:solidFill>
                <a:latin typeface="DM Sans" pitchFamily="2" charset="77"/>
              </a:rPr>
              <a:t> </a:t>
            </a:r>
          </a:p>
        </p:txBody>
      </p:sp>
      <p:pic>
        <p:nvPicPr>
          <p:cNvPr id="35" name="Picture 34">
            <a:extLst>
              <a:ext uri="{FF2B5EF4-FFF2-40B4-BE49-F238E27FC236}">
                <a16:creationId xmlns:a16="http://schemas.microsoft.com/office/drawing/2014/main" id="{95E29A3C-36CE-A00C-9ED5-7AE2E23C49BD}"/>
              </a:ext>
            </a:extLst>
          </p:cNvPr>
          <p:cNvPicPr>
            <a:picLocks noChangeAspect="1"/>
          </p:cNvPicPr>
          <p:nvPr/>
        </p:nvPicPr>
        <p:blipFill>
          <a:blip r:embed="rId12"/>
          <a:stretch>
            <a:fillRect/>
          </a:stretch>
        </p:blipFill>
        <p:spPr>
          <a:xfrm>
            <a:off x="6604030" y="4520563"/>
            <a:ext cx="2414550" cy="1435530"/>
          </a:xfrm>
          <a:prstGeom prst="rect">
            <a:avLst/>
          </a:prstGeom>
        </p:spPr>
      </p:pic>
      <p:sp>
        <p:nvSpPr>
          <p:cNvPr id="36" name="TextBox 35">
            <a:extLst>
              <a:ext uri="{FF2B5EF4-FFF2-40B4-BE49-F238E27FC236}">
                <a16:creationId xmlns:a16="http://schemas.microsoft.com/office/drawing/2014/main" id="{8BCD147E-4545-39D1-6E39-897C328F3042}"/>
              </a:ext>
            </a:extLst>
          </p:cNvPr>
          <p:cNvSpPr txBox="1"/>
          <p:nvPr/>
        </p:nvSpPr>
        <p:spPr>
          <a:xfrm>
            <a:off x="6624343" y="6432033"/>
            <a:ext cx="2484468" cy="184666"/>
          </a:xfrm>
          <a:prstGeom prst="rect">
            <a:avLst/>
          </a:prstGeom>
          <a:noFill/>
        </p:spPr>
        <p:txBody>
          <a:bodyPr wrap="square" lIns="0" tIns="0" rIns="0" bIns="0" anchor="b" anchorCtr="0">
            <a:noAutofit/>
          </a:bodyPr>
          <a:lstStyle/>
          <a:p>
            <a:r>
              <a:rPr lang="en-GB" sz="550" dirty="0">
                <a:solidFill>
                  <a:schemeClr val="accent6">
                    <a:lumMod val="60000"/>
                    <a:lumOff val="40000"/>
                  </a:schemeClr>
                </a:solidFill>
                <a:latin typeface="DM Sans" pitchFamily="2" charset="77"/>
                <a:hlinkClick r:id="rId13">
                  <a:extLst>
                    <a:ext uri="{A12FA001-AC4F-418D-AE19-62706E023703}">
                      <ahyp:hlinkClr xmlns:ahyp="http://schemas.microsoft.com/office/drawing/2018/hyperlinkcolor" val="tx"/>
                    </a:ext>
                  </a:extLst>
                </a:hlinkClick>
              </a:rPr>
              <a:t>https://qualitysafety.bmj.com/content/20/1/46</a:t>
            </a:r>
            <a:r>
              <a:rPr lang="en-GB" sz="550" dirty="0">
                <a:solidFill>
                  <a:schemeClr val="accent6">
                    <a:lumMod val="60000"/>
                    <a:lumOff val="40000"/>
                  </a:schemeClr>
                </a:solidFill>
                <a:latin typeface="DM Sans" pitchFamily="2" charset="77"/>
              </a:rPr>
              <a:t> </a:t>
            </a:r>
          </a:p>
        </p:txBody>
      </p:sp>
      <p:pic>
        <p:nvPicPr>
          <p:cNvPr id="37" name="Picture 36">
            <a:extLst>
              <a:ext uri="{FF2B5EF4-FFF2-40B4-BE49-F238E27FC236}">
                <a16:creationId xmlns:a16="http://schemas.microsoft.com/office/drawing/2014/main" id="{A900D12A-C830-2CCC-302A-04C8B232D439}"/>
              </a:ext>
            </a:extLst>
          </p:cNvPr>
          <p:cNvPicPr>
            <a:picLocks noChangeAspect="1"/>
          </p:cNvPicPr>
          <p:nvPr/>
        </p:nvPicPr>
        <p:blipFill>
          <a:blip r:embed="rId14"/>
          <a:stretch>
            <a:fillRect/>
          </a:stretch>
        </p:blipFill>
        <p:spPr>
          <a:xfrm>
            <a:off x="9254943" y="4380358"/>
            <a:ext cx="2598804" cy="1560227"/>
          </a:xfrm>
          <a:prstGeom prst="rect">
            <a:avLst/>
          </a:prstGeom>
        </p:spPr>
      </p:pic>
      <p:sp>
        <p:nvSpPr>
          <p:cNvPr id="38" name="TextBox 37">
            <a:extLst>
              <a:ext uri="{FF2B5EF4-FFF2-40B4-BE49-F238E27FC236}">
                <a16:creationId xmlns:a16="http://schemas.microsoft.com/office/drawing/2014/main" id="{1E4096C2-CC3E-F78A-47DC-16AE2D3BD205}"/>
              </a:ext>
            </a:extLst>
          </p:cNvPr>
          <p:cNvSpPr txBox="1"/>
          <p:nvPr/>
        </p:nvSpPr>
        <p:spPr>
          <a:xfrm>
            <a:off x="9303073" y="6432033"/>
            <a:ext cx="2888927" cy="184666"/>
          </a:xfrm>
          <a:prstGeom prst="rect">
            <a:avLst/>
          </a:prstGeom>
          <a:noFill/>
        </p:spPr>
        <p:txBody>
          <a:bodyPr wrap="square" lIns="0" tIns="0" rIns="0" bIns="0" anchor="b" anchorCtr="0">
            <a:noAutofit/>
          </a:bodyPr>
          <a:lstStyle/>
          <a:p>
            <a:r>
              <a:rPr lang="en-GB" sz="550" dirty="0">
                <a:solidFill>
                  <a:schemeClr val="accent6">
                    <a:lumMod val="60000"/>
                    <a:lumOff val="40000"/>
                  </a:schemeClr>
                </a:solidFill>
                <a:latin typeface="DM Sans" pitchFamily="2" charset="77"/>
                <a:hlinkClick r:id="rId15">
                  <a:extLst>
                    <a:ext uri="{A12FA001-AC4F-418D-AE19-62706E023703}">
                      <ahyp:hlinkClr xmlns:ahyp="http://schemas.microsoft.com/office/drawing/2018/hyperlinkcolor" val="tx"/>
                    </a:ext>
                  </a:extLst>
                </a:hlinkClick>
              </a:rPr>
              <a:t>https://qualitysafety.bmj.com/content/qhc/12/6/458.full.pdf</a:t>
            </a:r>
            <a:r>
              <a:rPr lang="en-GB" sz="550" dirty="0">
                <a:solidFill>
                  <a:schemeClr val="accent6">
                    <a:lumMod val="60000"/>
                    <a:lumOff val="40000"/>
                  </a:schemeClr>
                </a:solidFill>
                <a:latin typeface="DM Sans" pitchFamily="2" charset="77"/>
              </a:rPr>
              <a:t> </a:t>
            </a:r>
          </a:p>
        </p:txBody>
      </p:sp>
      <p:pic>
        <p:nvPicPr>
          <p:cNvPr id="39" name="Picture 8" descr="Visualize the case fatality rate for COVID-19 in US counties - The DO Loop">
            <a:extLst>
              <a:ext uri="{FF2B5EF4-FFF2-40B4-BE49-F238E27FC236}">
                <a16:creationId xmlns:a16="http://schemas.microsoft.com/office/drawing/2014/main" id="{83E7B8B7-3804-A6F6-1871-B9E284FF9A6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340157" y="1543580"/>
            <a:ext cx="2610544" cy="1957908"/>
          </a:xfrm>
          <a:prstGeom prst="rect">
            <a:avLst/>
          </a:prstGeom>
          <a:noFill/>
          <a:extLst>
            <a:ext uri="{909E8E84-426E-40DD-AFC4-6F175D3DCCD1}">
              <a14:hiddenFill xmlns:a14="http://schemas.microsoft.com/office/drawing/2010/main">
                <a:solidFill>
                  <a:srgbClr val="FFFFFF"/>
                </a:solidFill>
              </a14:hiddenFill>
            </a:ext>
          </a:extLst>
        </p:spPr>
      </p:pic>
      <p:sp>
        <p:nvSpPr>
          <p:cNvPr id="40" name="Rounded Rectangle 39">
            <a:extLst>
              <a:ext uri="{FF2B5EF4-FFF2-40B4-BE49-F238E27FC236}">
                <a16:creationId xmlns:a16="http://schemas.microsoft.com/office/drawing/2014/main" id="{AE9BC485-98E9-A977-F3EB-33531C49022B}"/>
              </a:ext>
            </a:extLst>
          </p:cNvPr>
          <p:cNvSpPr/>
          <p:nvPr/>
        </p:nvSpPr>
        <p:spPr>
          <a:xfrm>
            <a:off x="1019596" y="4240760"/>
            <a:ext cx="10931104" cy="2516090"/>
          </a:xfrm>
          <a:prstGeom prst="roundRect">
            <a:avLst>
              <a:gd name="adj" fmla="val 3382"/>
            </a:avLst>
          </a:prstGeom>
          <a:noFill/>
          <a:ln w="381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CF3B00E0-BDA0-9B08-594B-3F32C94FFB75}"/>
              </a:ext>
            </a:extLst>
          </p:cNvPr>
          <p:cNvSpPr/>
          <p:nvPr/>
        </p:nvSpPr>
        <p:spPr>
          <a:xfrm>
            <a:off x="938676" y="1424198"/>
            <a:ext cx="11086089" cy="2800378"/>
          </a:xfrm>
          <a:prstGeom prst="rect">
            <a:avLst/>
          </a:prstGeom>
          <a:solidFill>
            <a:schemeClr val="bg1">
              <a:alpha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09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1)">
                                      <p:cBhvr>
                                        <p:cTn id="7" dur="1000"/>
                                        <p:tgtEl>
                                          <p:spTgt spid="4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F225F-E72E-FAA5-8751-C5AD4935D6E0}"/>
              </a:ext>
            </a:extLst>
          </p:cNvPr>
          <p:cNvSpPr>
            <a:spLocks noGrp="1"/>
          </p:cNvSpPr>
          <p:nvPr>
            <p:ph type="title"/>
          </p:nvPr>
        </p:nvSpPr>
        <p:spPr/>
        <p:txBody>
          <a:bodyPr/>
          <a:lstStyle/>
          <a:p>
            <a:r>
              <a:rPr lang="en-US"/>
              <a:t>Pareto</a:t>
            </a:r>
          </a:p>
        </p:txBody>
      </p:sp>
      <p:sp>
        <p:nvSpPr>
          <p:cNvPr id="3" name="Content Placeholder 2">
            <a:extLst>
              <a:ext uri="{FF2B5EF4-FFF2-40B4-BE49-F238E27FC236}">
                <a16:creationId xmlns:a16="http://schemas.microsoft.com/office/drawing/2014/main" id="{00AD288F-76EB-DDBB-1802-F7A30CD2F162}"/>
              </a:ext>
            </a:extLst>
          </p:cNvPr>
          <p:cNvSpPr>
            <a:spLocks noGrp="1"/>
          </p:cNvSpPr>
          <p:nvPr>
            <p:ph idx="1"/>
          </p:nvPr>
        </p:nvSpPr>
        <p:spPr>
          <a:xfrm>
            <a:off x="1077913" y="1520825"/>
            <a:ext cx="5656262" cy="5019720"/>
          </a:xfrm>
        </p:spPr>
        <p:txBody>
          <a:bodyPr/>
          <a:lstStyle/>
          <a:p>
            <a:pPr lvl="1">
              <a:spcAft>
                <a:spcPts val="500"/>
              </a:spcAft>
            </a:pPr>
            <a:r>
              <a:rPr lang="en-US" sz="1800" dirty="0"/>
              <a:t>What is it?</a:t>
            </a:r>
          </a:p>
          <a:p>
            <a:pPr lvl="2">
              <a:spcAft>
                <a:spcPts val="500"/>
              </a:spcAft>
            </a:pPr>
            <a:r>
              <a:rPr lang="en-US" sz="1800" dirty="0"/>
              <a:t>A visual tool used to highlight the ‘vital few’ from a group of different causes (of a problem)</a:t>
            </a:r>
          </a:p>
          <a:p>
            <a:pPr lvl="2">
              <a:spcAft>
                <a:spcPts val="500"/>
              </a:spcAft>
            </a:pPr>
            <a:r>
              <a:rPr lang="en-US" sz="1800" dirty="0"/>
              <a:t>The ‘vital few’ are the 20% of total causes that result in 80% of the problem – tells you where to focus your improvement efforts.</a:t>
            </a:r>
          </a:p>
          <a:p>
            <a:pPr lvl="1">
              <a:spcAft>
                <a:spcPts val="500"/>
              </a:spcAft>
            </a:pPr>
            <a:r>
              <a:rPr lang="en-US" sz="1800" dirty="0"/>
              <a:t>Why use it?</a:t>
            </a:r>
          </a:p>
          <a:p>
            <a:pPr lvl="2">
              <a:spcAft>
                <a:spcPts val="500"/>
              </a:spcAft>
            </a:pPr>
            <a:r>
              <a:rPr lang="en-US" sz="1800" dirty="0"/>
              <a:t>Stops teams from tackling a minor problem (those on the right side of the chart – called the ‘trivial many’) or too many problems at once</a:t>
            </a:r>
          </a:p>
          <a:p>
            <a:pPr lvl="1">
              <a:spcAft>
                <a:spcPts val="500"/>
              </a:spcAft>
            </a:pPr>
            <a:r>
              <a:rPr lang="en-US" sz="1800" dirty="0"/>
              <a:t>When do you use it?</a:t>
            </a:r>
          </a:p>
          <a:p>
            <a:pPr lvl="2">
              <a:spcAft>
                <a:spcPts val="500"/>
              </a:spcAft>
            </a:pPr>
            <a:r>
              <a:rPr lang="en-US" sz="1800" dirty="0"/>
              <a:t>Often used in the preliminary stages of a project – when </a:t>
            </a:r>
            <a:r>
              <a:rPr lang="en-US" sz="1800" dirty="0" err="1"/>
              <a:t>analysing</a:t>
            </a:r>
            <a:r>
              <a:rPr lang="en-US" sz="1800" dirty="0"/>
              <a:t> the problem.</a:t>
            </a:r>
          </a:p>
          <a:p>
            <a:pPr lvl="1">
              <a:spcAft>
                <a:spcPts val="500"/>
              </a:spcAft>
            </a:pPr>
            <a:r>
              <a:rPr lang="en-US" sz="1800" dirty="0"/>
              <a:t>How to create it?</a:t>
            </a:r>
          </a:p>
          <a:p>
            <a:pPr lvl="2">
              <a:spcAft>
                <a:spcPts val="500"/>
              </a:spcAft>
            </a:pPr>
            <a:r>
              <a:rPr lang="en-US" sz="1800" dirty="0"/>
              <a:t>MS Excel has a simple Pareto tool.</a:t>
            </a:r>
          </a:p>
        </p:txBody>
      </p:sp>
      <p:sp>
        <p:nvSpPr>
          <p:cNvPr id="4" name="Footer Placeholder 3">
            <a:extLst>
              <a:ext uri="{FF2B5EF4-FFF2-40B4-BE49-F238E27FC236}">
                <a16:creationId xmlns:a16="http://schemas.microsoft.com/office/drawing/2014/main" id="{43B22329-6CD8-C7BE-B96B-4B97A6712654}"/>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AEE6FEDA-E264-32D7-34B7-F36EB3AAF155}"/>
              </a:ext>
            </a:extLst>
          </p:cNvPr>
          <p:cNvSpPr>
            <a:spLocks noGrp="1"/>
          </p:cNvSpPr>
          <p:nvPr>
            <p:ph type="sldNum" sz="quarter" idx="12"/>
          </p:nvPr>
        </p:nvSpPr>
        <p:spPr/>
        <p:txBody>
          <a:bodyPr/>
          <a:lstStyle/>
          <a:p>
            <a:fld id="{16C5AC08-0ACD-404A-9C9F-AB39E786C34A}" type="slidenum">
              <a:rPr lang="en-GB"/>
              <a:t>40</a:t>
            </a:fld>
            <a:endParaRPr lang="en-GB"/>
          </a:p>
        </p:txBody>
      </p:sp>
      <p:sp>
        <p:nvSpPr>
          <p:cNvPr id="6" name="Text Placeholder 5">
            <a:extLst>
              <a:ext uri="{FF2B5EF4-FFF2-40B4-BE49-F238E27FC236}">
                <a16:creationId xmlns:a16="http://schemas.microsoft.com/office/drawing/2014/main" id="{B3EBBD89-5EDC-AC17-7423-BB426B2D6A36}"/>
              </a:ext>
            </a:extLst>
          </p:cNvPr>
          <p:cNvSpPr>
            <a:spLocks noGrp="1"/>
          </p:cNvSpPr>
          <p:nvPr>
            <p:ph type="body" sz="quarter" idx="13"/>
          </p:nvPr>
        </p:nvSpPr>
        <p:spPr/>
        <p:txBody>
          <a:bodyPr/>
          <a:lstStyle/>
          <a:p>
            <a:r>
              <a:rPr lang="en-US"/>
              <a:t>Pareto</a:t>
            </a:r>
          </a:p>
        </p:txBody>
      </p:sp>
      <mc:AlternateContent xmlns:mc="http://schemas.openxmlformats.org/markup-compatibility/2006" xmlns:cx1="http://schemas.microsoft.com/office/drawing/2015/9/8/chartex">
        <mc:Choice Requires="cx1">
          <p:graphicFrame>
            <p:nvGraphicFramePr>
              <p:cNvPr id="8" name="Chart 7">
                <a:extLst>
                  <a:ext uri="{FF2B5EF4-FFF2-40B4-BE49-F238E27FC236}">
                    <a16:creationId xmlns:a16="http://schemas.microsoft.com/office/drawing/2014/main" id="{BC588213-F78B-04A3-DD5A-59BA5B456068}"/>
                  </a:ext>
                </a:extLst>
              </p:cNvPr>
              <p:cNvGraphicFramePr/>
              <p:nvPr>
                <p:extLst>
                  <p:ext uri="{D42A27DB-BD31-4B8C-83A1-F6EECF244321}">
                    <p14:modId xmlns:p14="http://schemas.microsoft.com/office/powerpoint/2010/main" val="866169997"/>
                  </p:ext>
                </p:extLst>
              </p:nvPr>
            </p:nvGraphicFramePr>
            <p:xfrm>
              <a:off x="6713306" y="1542882"/>
              <a:ext cx="5143388" cy="4683116"/>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 name="Chart 7">
                <a:extLst>
                  <a:ext uri="{FF2B5EF4-FFF2-40B4-BE49-F238E27FC236}">
                    <a16:creationId xmlns:a16="http://schemas.microsoft.com/office/drawing/2014/main" id="{BC588213-F78B-04A3-DD5A-59BA5B456068}"/>
                  </a:ext>
                </a:extLst>
              </p:cNvPr>
              <p:cNvPicPr>
                <a:picLocks noGrp="1" noRot="1" noChangeAspect="1" noMove="1" noResize="1" noEditPoints="1" noAdjustHandles="1" noChangeArrowheads="1" noChangeShapeType="1"/>
              </p:cNvPicPr>
              <p:nvPr/>
            </p:nvPicPr>
            <p:blipFill>
              <a:blip r:embed="rId4"/>
              <a:stretch>
                <a:fillRect/>
              </a:stretch>
            </p:blipFill>
            <p:spPr>
              <a:xfrm>
                <a:off x="6713306" y="1542882"/>
                <a:ext cx="5143388" cy="4683116"/>
              </a:xfrm>
              <a:prstGeom prst="rect">
                <a:avLst/>
              </a:prstGeom>
            </p:spPr>
          </p:pic>
        </mc:Fallback>
      </mc:AlternateContent>
      <p:sp>
        <p:nvSpPr>
          <p:cNvPr id="9" name="Rounded Rectangle 8">
            <a:extLst>
              <a:ext uri="{FF2B5EF4-FFF2-40B4-BE49-F238E27FC236}">
                <a16:creationId xmlns:a16="http://schemas.microsoft.com/office/drawing/2014/main" id="{FB5A7D3E-177A-8A98-1F27-2A7ABD532698}"/>
              </a:ext>
            </a:extLst>
          </p:cNvPr>
          <p:cNvSpPr/>
          <p:nvPr/>
        </p:nvSpPr>
        <p:spPr>
          <a:xfrm>
            <a:off x="7024396" y="2088925"/>
            <a:ext cx="1406804" cy="2680150"/>
          </a:xfrm>
          <a:prstGeom prst="roundRect">
            <a:avLst>
              <a:gd name="adj" fmla="val 3382"/>
            </a:avLst>
          </a:prstGeom>
          <a:noFill/>
          <a:ln w="38100">
            <a:solidFill>
              <a:schemeClr val="accent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ular Callout 9">
            <a:extLst>
              <a:ext uri="{FF2B5EF4-FFF2-40B4-BE49-F238E27FC236}">
                <a16:creationId xmlns:a16="http://schemas.microsoft.com/office/drawing/2014/main" id="{6A68DF4C-1A52-5D48-A7BC-5D887BC1AEBE}"/>
              </a:ext>
            </a:extLst>
          </p:cNvPr>
          <p:cNvSpPr/>
          <p:nvPr/>
        </p:nvSpPr>
        <p:spPr>
          <a:xfrm>
            <a:off x="7024396" y="5096262"/>
            <a:ext cx="1274749" cy="310938"/>
          </a:xfrm>
          <a:prstGeom prst="wedgeRectCallout">
            <a:avLst>
              <a:gd name="adj1" fmla="val -21032"/>
              <a:gd name="adj2" fmla="val -104107"/>
            </a:avLst>
          </a:prstGeom>
          <a:solidFill>
            <a:schemeClr val="accent5">
              <a:lumMod val="20000"/>
              <a:lumOff val="80000"/>
            </a:schemeClr>
          </a:solidFill>
          <a:ln w="190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200">
                <a:solidFill>
                  <a:schemeClr val="accent5"/>
                </a:solidFill>
                <a:latin typeface="DM Sans" pitchFamily="2" charset="77"/>
                <a:cs typeface="Arial" panose="020B0604020202020204" pitchFamily="34" charset="0"/>
              </a:rPr>
              <a:t>Vital few</a:t>
            </a:r>
          </a:p>
        </p:txBody>
      </p:sp>
      <p:pic>
        <p:nvPicPr>
          <p:cNvPr id="7" name="Picture 6">
            <a:extLst>
              <a:ext uri="{FF2B5EF4-FFF2-40B4-BE49-F238E27FC236}">
                <a16:creationId xmlns:a16="http://schemas.microsoft.com/office/drawing/2014/main" id="{B95E1743-185E-AD55-946E-76E767F12F3B}"/>
              </a:ext>
            </a:extLst>
          </p:cNvPr>
          <p:cNvPicPr>
            <a:picLocks noChangeAspect="1"/>
          </p:cNvPicPr>
          <p:nvPr/>
        </p:nvPicPr>
        <p:blipFill>
          <a:blip r:embed="rId5"/>
          <a:srcRect/>
          <a:stretch/>
        </p:blipFill>
        <p:spPr>
          <a:xfrm>
            <a:off x="331788" y="808387"/>
            <a:ext cx="279400" cy="330200"/>
          </a:xfrm>
          <a:prstGeom prst="rect">
            <a:avLst/>
          </a:prstGeom>
        </p:spPr>
      </p:pic>
      <p:sp>
        <p:nvSpPr>
          <p:cNvPr id="11" name="TextBox 10">
            <a:extLst>
              <a:ext uri="{FF2B5EF4-FFF2-40B4-BE49-F238E27FC236}">
                <a16:creationId xmlns:a16="http://schemas.microsoft.com/office/drawing/2014/main" id="{2461C521-CC6B-D123-D9AA-F381E0932B86}"/>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p182</a:t>
            </a:r>
            <a:endParaRPr lang="en-US" sz="800" dirty="0">
              <a:latin typeface="Petrona" pitchFamily="2" charset="77"/>
            </a:endParaRPr>
          </a:p>
        </p:txBody>
      </p:sp>
    </p:spTree>
    <p:extLst>
      <p:ext uri="{BB962C8B-B14F-4D97-AF65-F5344CB8AC3E}">
        <p14:creationId xmlns:p14="http://schemas.microsoft.com/office/powerpoint/2010/main" val="1516581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1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C8035B-C79F-41F6-E721-246898C95EEE}"/>
              </a:ext>
            </a:extLst>
          </p:cNvPr>
          <p:cNvSpPr>
            <a:spLocks noGrp="1"/>
          </p:cNvSpPr>
          <p:nvPr>
            <p:ph type="title"/>
          </p:nvPr>
        </p:nvSpPr>
        <p:spPr/>
        <p:txBody>
          <a:bodyPr/>
          <a:lstStyle/>
          <a:p>
            <a:r>
              <a:rPr lang="en-US" dirty="0"/>
              <a:t>Bar charts </a:t>
            </a:r>
          </a:p>
        </p:txBody>
      </p:sp>
      <p:sp>
        <p:nvSpPr>
          <p:cNvPr id="4" name="Footer Placeholder 3">
            <a:extLst>
              <a:ext uri="{FF2B5EF4-FFF2-40B4-BE49-F238E27FC236}">
                <a16:creationId xmlns:a16="http://schemas.microsoft.com/office/drawing/2014/main" id="{4751B696-FD45-3829-B174-2B05148B0F99}"/>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D8D01987-D54E-D5E9-1759-CFA7752BB3AD}"/>
              </a:ext>
            </a:extLst>
          </p:cNvPr>
          <p:cNvSpPr>
            <a:spLocks noGrp="1"/>
          </p:cNvSpPr>
          <p:nvPr>
            <p:ph type="sldNum" sz="quarter" idx="12"/>
          </p:nvPr>
        </p:nvSpPr>
        <p:spPr/>
        <p:txBody>
          <a:bodyPr/>
          <a:lstStyle/>
          <a:p>
            <a:fld id="{16C5AC08-0ACD-404A-9C9F-AB39E786C34A}" type="slidenum">
              <a:rPr lang="en-GB"/>
              <a:t>41</a:t>
            </a:fld>
            <a:endParaRPr lang="en-GB"/>
          </a:p>
        </p:txBody>
      </p:sp>
      <p:sp>
        <p:nvSpPr>
          <p:cNvPr id="6" name="Text Placeholder 5">
            <a:extLst>
              <a:ext uri="{FF2B5EF4-FFF2-40B4-BE49-F238E27FC236}">
                <a16:creationId xmlns:a16="http://schemas.microsoft.com/office/drawing/2014/main" id="{E0344E8A-3376-1D3D-3211-B73C7783AC50}"/>
              </a:ext>
            </a:extLst>
          </p:cNvPr>
          <p:cNvSpPr>
            <a:spLocks noGrp="1"/>
          </p:cNvSpPr>
          <p:nvPr>
            <p:ph type="body" sz="quarter" idx="13"/>
          </p:nvPr>
        </p:nvSpPr>
        <p:spPr/>
        <p:txBody>
          <a:bodyPr/>
          <a:lstStyle/>
          <a:p>
            <a:r>
              <a:rPr lang="en-US" dirty="0"/>
              <a:t>Bar charts </a:t>
            </a:r>
          </a:p>
        </p:txBody>
      </p:sp>
      <p:pic>
        <p:nvPicPr>
          <p:cNvPr id="7" name="Content Placeholder 6">
            <a:extLst>
              <a:ext uri="{FF2B5EF4-FFF2-40B4-BE49-F238E27FC236}">
                <a16:creationId xmlns:a16="http://schemas.microsoft.com/office/drawing/2014/main" id="{48B87481-6AFB-7A64-816C-374040401B6F}"/>
              </a:ext>
            </a:extLst>
          </p:cNvPr>
          <p:cNvPicPr>
            <a:picLocks noGrp="1" noChangeAspect="1"/>
          </p:cNvPicPr>
          <p:nvPr>
            <p:ph idx="1"/>
          </p:nvPr>
        </p:nvPicPr>
        <p:blipFill>
          <a:blip r:embed="rId3"/>
          <a:srcRect/>
          <a:stretch/>
        </p:blipFill>
        <p:spPr>
          <a:xfrm>
            <a:off x="1077914" y="1520824"/>
            <a:ext cx="8986836" cy="5099051"/>
          </a:xfrm>
          <a:prstGeom prst="rect">
            <a:avLst/>
          </a:prstGeom>
        </p:spPr>
      </p:pic>
      <p:sp>
        <p:nvSpPr>
          <p:cNvPr id="8" name="TextBox 7">
            <a:extLst>
              <a:ext uri="{FF2B5EF4-FFF2-40B4-BE49-F238E27FC236}">
                <a16:creationId xmlns:a16="http://schemas.microsoft.com/office/drawing/2014/main" id="{F396AA47-9AC5-345D-6F06-589C10E01BB0}"/>
              </a:ext>
            </a:extLst>
          </p:cNvPr>
          <p:cNvSpPr txBox="1"/>
          <p:nvPr/>
        </p:nvSpPr>
        <p:spPr>
          <a:xfrm>
            <a:off x="5961529" y="6382870"/>
            <a:ext cx="5989171" cy="428241"/>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https://migrationobservatory.ox.ac.uk/resources/briefings/east-of-england-census-profile/ </a:t>
            </a:r>
          </a:p>
          <a:p>
            <a:pPr algn="r"/>
            <a:endParaRPr lang="en-GB" sz="1000" dirty="0">
              <a:solidFill>
                <a:schemeClr val="accent5"/>
              </a:solidFill>
              <a:latin typeface="DM Sans" pitchFamily="2" charset="77"/>
            </a:endParaRPr>
          </a:p>
        </p:txBody>
      </p:sp>
      <p:pic>
        <p:nvPicPr>
          <p:cNvPr id="11" name="Picture 10">
            <a:extLst>
              <a:ext uri="{FF2B5EF4-FFF2-40B4-BE49-F238E27FC236}">
                <a16:creationId xmlns:a16="http://schemas.microsoft.com/office/drawing/2014/main" id="{4FC142D5-C4F5-4ECF-C6C7-0FD2C3207102}"/>
              </a:ext>
            </a:extLst>
          </p:cNvPr>
          <p:cNvPicPr>
            <a:picLocks noChangeAspect="1"/>
          </p:cNvPicPr>
          <p:nvPr/>
        </p:nvPicPr>
        <p:blipFill>
          <a:blip r:embed="rId4"/>
          <a:srcRect/>
          <a:stretch/>
        </p:blipFill>
        <p:spPr>
          <a:xfrm>
            <a:off x="331788" y="808387"/>
            <a:ext cx="279400" cy="330200"/>
          </a:xfrm>
          <a:prstGeom prst="rect">
            <a:avLst/>
          </a:prstGeom>
        </p:spPr>
      </p:pic>
      <p:sp>
        <p:nvSpPr>
          <p:cNvPr id="12" name="TextBox 11">
            <a:extLst>
              <a:ext uri="{FF2B5EF4-FFF2-40B4-BE49-F238E27FC236}">
                <a16:creationId xmlns:a16="http://schemas.microsoft.com/office/drawing/2014/main" id="{873393CB-3E7C-6E57-9A67-B1E57E125ACB}"/>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p181</a:t>
            </a:r>
            <a:endParaRPr lang="en-US" sz="800" dirty="0">
              <a:latin typeface="Petrona" pitchFamily="2" charset="77"/>
            </a:endParaRPr>
          </a:p>
        </p:txBody>
      </p:sp>
    </p:spTree>
    <p:extLst>
      <p:ext uri="{BB962C8B-B14F-4D97-AF65-F5344CB8AC3E}">
        <p14:creationId xmlns:p14="http://schemas.microsoft.com/office/powerpoint/2010/main" val="399891932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8" name="Table 38">
            <a:extLst>
              <a:ext uri="{FF2B5EF4-FFF2-40B4-BE49-F238E27FC236}">
                <a16:creationId xmlns:a16="http://schemas.microsoft.com/office/drawing/2014/main" id="{19357E25-CA71-09AE-FBC0-68954DB6C896}"/>
              </a:ext>
            </a:extLst>
          </p:cNvPr>
          <p:cNvGraphicFramePr>
            <a:graphicFrameLocks noGrp="1"/>
          </p:cNvGraphicFramePr>
          <p:nvPr/>
        </p:nvGraphicFramePr>
        <p:xfrm>
          <a:off x="1966213" y="5825643"/>
          <a:ext cx="9974760" cy="370840"/>
        </p:xfrm>
        <a:graphic>
          <a:graphicData uri="http://schemas.openxmlformats.org/drawingml/2006/table">
            <a:tbl>
              <a:tblPr firstRow="1" bandRow="1">
                <a:tableStyleId>{2D5ABB26-0587-4C30-8999-92F81FD0307C}</a:tableStyleId>
              </a:tblPr>
              <a:tblGrid>
                <a:gridCol w="664984">
                  <a:extLst>
                    <a:ext uri="{9D8B030D-6E8A-4147-A177-3AD203B41FA5}">
                      <a16:colId xmlns:a16="http://schemas.microsoft.com/office/drawing/2014/main" val="2970801258"/>
                    </a:ext>
                  </a:extLst>
                </a:gridCol>
                <a:gridCol w="664984">
                  <a:extLst>
                    <a:ext uri="{9D8B030D-6E8A-4147-A177-3AD203B41FA5}">
                      <a16:colId xmlns:a16="http://schemas.microsoft.com/office/drawing/2014/main" val="316975945"/>
                    </a:ext>
                  </a:extLst>
                </a:gridCol>
                <a:gridCol w="664984">
                  <a:extLst>
                    <a:ext uri="{9D8B030D-6E8A-4147-A177-3AD203B41FA5}">
                      <a16:colId xmlns:a16="http://schemas.microsoft.com/office/drawing/2014/main" val="2244231930"/>
                    </a:ext>
                  </a:extLst>
                </a:gridCol>
                <a:gridCol w="664984">
                  <a:extLst>
                    <a:ext uri="{9D8B030D-6E8A-4147-A177-3AD203B41FA5}">
                      <a16:colId xmlns:a16="http://schemas.microsoft.com/office/drawing/2014/main" val="145211544"/>
                    </a:ext>
                  </a:extLst>
                </a:gridCol>
                <a:gridCol w="664984">
                  <a:extLst>
                    <a:ext uri="{9D8B030D-6E8A-4147-A177-3AD203B41FA5}">
                      <a16:colId xmlns:a16="http://schemas.microsoft.com/office/drawing/2014/main" val="2159829994"/>
                    </a:ext>
                  </a:extLst>
                </a:gridCol>
                <a:gridCol w="664984">
                  <a:extLst>
                    <a:ext uri="{9D8B030D-6E8A-4147-A177-3AD203B41FA5}">
                      <a16:colId xmlns:a16="http://schemas.microsoft.com/office/drawing/2014/main" val="1714531679"/>
                    </a:ext>
                  </a:extLst>
                </a:gridCol>
                <a:gridCol w="664984">
                  <a:extLst>
                    <a:ext uri="{9D8B030D-6E8A-4147-A177-3AD203B41FA5}">
                      <a16:colId xmlns:a16="http://schemas.microsoft.com/office/drawing/2014/main" val="1749991692"/>
                    </a:ext>
                  </a:extLst>
                </a:gridCol>
                <a:gridCol w="664984">
                  <a:extLst>
                    <a:ext uri="{9D8B030D-6E8A-4147-A177-3AD203B41FA5}">
                      <a16:colId xmlns:a16="http://schemas.microsoft.com/office/drawing/2014/main" val="2726608337"/>
                    </a:ext>
                  </a:extLst>
                </a:gridCol>
                <a:gridCol w="664984">
                  <a:extLst>
                    <a:ext uri="{9D8B030D-6E8A-4147-A177-3AD203B41FA5}">
                      <a16:colId xmlns:a16="http://schemas.microsoft.com/office/drawing/2014/main" val="988951884"/>
                    </a:ext>
                  </a:extLst>
                </a:gridCol>
                <a:gridCol w="664984">
                  <a:extLst>
                    <a:ext uri="{9D8B030D-6E8A-4147-A177-3AD203B41FA5}">
                      <a16:colId xmlns:a16="http://schemas.microsoft.com/office/drawing/2014/main" val="3167568938"/>
                    </a:ext>
                  </a:extLst>
                </a:gridCol>
                <a:gridCol w="664984">
                  <a:extLst>
                    <a:ext uri="{9D8B030D-6E8A-4147-A177-3AD203B41FA5}">
                      <a16:colId xmlns:a16="http://schemas.microsoft.com/office/drawing/2014/main" val="1482487380"/>
                    </a:ext>
                  </a:extLst>
                </a:gridCol>
                <a:gridCol w="664984">
                  <a:extLst>
                    <a:ext uri="{9D8B030D-6E8A-4147-A177-3AD203B41FA5}">
                      <a16:colId xmlns:a16="http://schemas.microsoft.com/office/drawing/2014/main" val="1978325119"/>
                    </a:ext>
                  </a:extLst>
                </a:gridCol>
                <a:gridCol w="664984">
                  <a:extLst>
                    <a:ext uri="{9D8B030D-6E8A-4147-A177-3AD203B41FA5}">
                      <a16:colId xmlns:a16="http://schemas.microsoft.com/office/drawing/2014/main" val="1777637249"/>
                    </a:ext>
                  </a:extLst>
                </a:gridCol>
                <a:gridCol w="664984">
                  <a:extLst>
                    <a:ext uri="{9D8B030D-6E8A-4147-A177-3AD203B41FA5}">
                      <a16:colId xmlns:a16="http://schemas.microsoft.com/office/drawing/2014/main" val="2496052762"/>
                    </a:ext>
                  </a:extLst>
                </a:gridCol>
                <a:gridCol w="664984">
                  <a:extLst>
                    <a:ext uri="{9D8B030D-6E8A-4147-A177-3AD203B41FA5}">
                      <a16:colId xmlns:a16="http://schemas.microsoft.com/office/drawing/2014/main" val="2645917016"/>
                    </a:ext>
                  </a:extLst>
                </a:gridCol>
              </a:tblGrid>
              <a:tr h="370840">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F</a:t>
                      </a:r>
                    </a:p>
                  </a:txBody>
                  <a:tcPr/>
                </a:tc>
                <a:tc>
                  <a:txBody>
                    <a:bodyPr/>
                    <a:lstStyle/>
                    <a:p>
                      <a:pPr algn="ctr"/>
                      <a:r>
                        <a:rPr lang="en-US" b="0" i="0">
                          <a:solidFill>
                            <a:schemeClr val="accent6">
                              <a:lumMod val="60000"/>
                              <a:lumOff val="40000"/>
                            </a:schemeClr>
                          </a:solidFill>
                          <a:latin typeface="DM Sans Medium" pitchFamily="2" charset="77"/>
                        </a:rPr>
                        <a:t>M</a:t>
                      </a:r>
                    </a:p>
                  </a:txBody>
                  <a:tcPr/>
                </a:tc>
                <a:tc>
                  <a:txBody>
                    <a:bodyPr/>
                    <a:lstStyle/>
                    <a:p>
                      <a:pPr algn="ctr"/>
                      <a:r>
                        <a:rPr lang="en-US" b="0" i="0">
                          <a:solidFill>
                            <a:schemeClr val="accent6">
                              <a:lumMod val="60000"/>
                              <a:lumOff val="40000"/>
                            </a:schemeClr>
                          </a:solidFill>
                          <a:latin typeface="DM Sans Medium" pitchFamily="2" charset="77"/>
                        </a:rPr>
                        <a:t>A</a:t>
                      </a:r>
                    </a:p>
                  </a:txBody>
                  <a:tcPr/>
                </a:tc>
                <a:tc>
                  <a:txBody>
                    <a:bodyPr/>
                    <a:lstStyle/>
                    <a:p>
                      <a:pPr algn="ctr"/>
                      <a:r>
                        <a:rPr lang="en-US" b="0" i="0">
                          <a:solidFill>
                            <a:schemeClr val="accent6">
                              <a:lumMod val="60000"/>
                              <a:lumOff val="40000"/>
                            </a:schemeClr>
                          </a:solidFill>
                          <a:latin typeface="DM Sans Medium" pitchFamily="2" charset="77"/>
                        </a:rPr>
                        <a:t>M</a:t>
                      </a:r>
                    </a:p>
                  </a:txBody>
                  <a:tcPr/>
                </a:tc>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A</a:t>
                      </a:r>
                    </a:p>
                  </a:txBody>
                  <a:tcPr/>
                </a:tc>
                <a:tc>
                  <a:txBody>
                    <a:bodyPr/>
                    <a:lstStyle/>
                    <a:p>
                      <a:pPr algn="ctr"/>
                      <a:r>
                        <a:rPr lang="en-US" b="0" i="0">
                          <a:solidFill>
                            <a:schemeClr val="accent6">
                              <a:lumMod val="60000"/>
                              <a:lumOff val="40000"/>
                            </a:schemeClr>
                          </a:solidFill>
                          <a:latin typeface="DM Sans Medium" pitchFamily="2" charset="77"/>
                        </a:rPr>
                        <a:t>S</a:t>
                      </a:r>
                    </a:p>
                  </a:txBody>
                  <a:tcPr/>
                </a:tc>
                <a:tc>
                  <a:txBody>
                    <a:bodyPr/>
                    <a:lstStyle/>
                    <a:p>
                      <a:pPr algn="ctr"/>
                      <a:r>
                        <a:rPr lang="en-US" b="0" i="0">
                          <a:solidFill>
                            <a:schemeClr val="accent6">
                              <a:lumMod val="60000"/>
                              <a:lumOff val="40000"/>
                            </a:schemeClr>
                          </a:solidFill>
                          <a:latin typeface="DM Sans Medium" pitchFamily="2" charset="77"/>
                        </a:rPr>
                        <a:t>O</a:t>
                      </a:r>
                    </a:p>
                  </a:txBody>
                  <a:tcPr/>
                </a:tc>
                <a:tc>
                  <a:txBody>
                    <a:bodyPr/>
                    <a:lstStyle/>
                    <a:p>
                      <a:pPr algn="ctr"/>
                      <a:r>
                        <a:rPr lang="en-US" b="0" i="0">
                          <a:solidFill>
                            <a:schemeClr val="accent6">
                              <a:lumMod val="60000"/>
                              <a:lumOff val="40000"/>
                            </a:schemeClr>
                          </a:solidFill>
                          <a:latin typeface="DM Sans Medium" pitchFamily="2" charset="77"/>
                        </a:rPr>
                        <a:t>N</a:t>
                      </a:r>
                    </a:p>
                  </a:txBody>
                  <a:tcPr/>
                </a:tc>
                <a:tc>
                  <a:txBody>
                    <a:bodyPr/>
                    <a:lstStyle/>
                    <a:p>
                      <a:pPr algn="ctr"/>
                      <a:r>
                        <a:rPr lang="en-US" b="0" i="0">
                          <a:solidFill>
                            <a:schemeClr val="accent6">
                              <a:lumMod val="60000"/>
                              <a:lumOff val="40000"/>
                            </a:schemeClr>
                          </a:solidFill>
                          <a:latin typeface="DM Sans Medium" pitchFamily="2" charset="77"/>
                        </a:rPr>
                        <a:t>D</a:t>
                      </a:r>
                    </a:p>
                  </a:txBody>
                  <a:tcPr/>
                </a:tc>
                <a:tc>
                  <a:txBody>
                    <a:bodyPr/>
                    <a:lstStyle/>
                    <a:p>
                      <a:pPr algn="ctr"/>
                      <a:r>
                        <a:rPr lang="en-US" b="0" i="0">
                          <a:solidFill>
                            <a:schemeClr val="accent6">
                              <a:lumMod val="60000"/>
                              <a:lumOff val="40000"/>
                            </a:schemeClr>
                          </a:solidFill>
                          <a:latin typeface="DM Sans Medium" pitchFamily="2" charset="77"/>
                        </a:rPr>
                        <a:t>J</a:t>
                      </a:r>
                    </a:p>
                  </a:txBody>
                  <a:tcPr/>
                </a:tc>
                <a:tc>
                  <a:txBody>
                    <a:bodyPr/>
                    <a:lstStyle/>
                    <a:p>
                      <a:pPr algn="ctr"/>
                      <a:r>
                        <a:rPr lang="en-US" b="0" i="0">
                          <a:solidFill>
                            <a:schemeClr val="accent6">
                              <a:lumMod val="60000"/>
                              <a:lumOff val="40000"/>
                            </a:schemeClr>
                          </a:solidFill>
                          <a:latin typeface="DM Sans Medium" pitchFamily="2" charset="77"/>
                        </a:rPr>
                        <a:t>F</a:t>
                      </a:r>
                    </a:p>
                  </a:txBody>
                  <a:tcPr/>
                </a:tc>
                <a:tc>
                  <a:txBody>
                    <a:bodyPr/>
                    <a:lstStyle/>
                    <a:p>
                      <a:pPr algn="ctr"/>
                      <a:r>
                        <a:rPr lang="en-US" b="0" i="0">
                          <a:solidFill>
                            <a:schemeClr val="accent6">
                              <a:lumMod val="60000"/>
                              <a:lumOff val="40000"/>
                            </a:schemeClr>
                          </a:solidFill>
                          <a:latin typeface="DM Sans Medium" pitchFamily="2" charset="77"/>
                        </a:rPr>
                        <a:t>M</a:t>
                      </a:r>
                    </a:p>
                  </a:txBody>
                  <a:tcPr/>
                </a:tc>
                <a:extLst>
                  <a:ext uri="{0D108BD9-81ED-4DB2-BD59-A6C34878D82A}">
                    <a16:rowId xmlns:a16="http://schemas.microsoft.com/office/drawing/2014/main" val="3134773479"/>
                  </a:ext>
                </a:extLst>
              </a:tr>
            </a:tbl>
          </a:graphicData>
        </a:graphic>
      </p:graphicFrame>
      <p:cxnSp>
        <p:nvCxnSpPr>
          <p:cNvPr id="29" name="Median">
            <a:extLst>
              <a:ext uri="{FF2B5EF4-FFF2-40B4-BE49-F238E27FC236}">
                <a16:creationId xmlns:a16="http://schemas.microsoft.com/office/drawing/2014/main" id="{1003D5DA-F44E-1741-7A20-E40B162AFED7}"/>
              </a:ext>
            </a:extLst>
          </p:cNvPr>
          <p:cNvCxnSpPr/>
          <p:nvPr/>
        </p:nvCxnSpPr>
        <p:spPr>
          <a:xfrm rot="10800000" flipH="1">
            <a:off x="2354379" y="3188477"/>
            <a:ext cx="9586583" cy="19153"/>
          </a:xfrm>
          <a:prstGeom prst="straightConnector1">
            <a:avLst/>
          </a:prstGeom>
          <a:solidFill>
            <a:schemeClr val="accent1"/>
          </a:solidFill>
          <a:ln w="38100" cap="rnd" cmpd="sng">
            <a:solidFill>
              <a:schemeClr val="accent2"/>
            </a:solidFill>
            <a:prstDash val="sysDot"/>
            <a:round/>
            <a:headEnd type="none" w="sm" len="sm"/>
            <a:tailEnd type="none" w="sm" len="sm"/>
          </a:ln>
        </p:spPr>
      </p:cxnSp>
      <p:grpSp>
        <p:nvGrpSpPr>
          <p:cNvPr id="45" name="Data points">
            <a:extLst>
              <a:ext uri="{FF2B5EF4-FFF2-40B4-BE49-F238E27FC236}">
                <a16:creationId xmlns:a16="http://schemas.microsoft.com/office/drawing/2014/main" id="{6B0C7CE3-7916-909A-8A3E-91238B95C271}"/>
              </a:ext>
            </a:extLst>
          </p:cNvPr>
          <p:cNvGrpSpPr/>
          <p:nvPr/>
        </p:nvGrpSpPr>
        <p:grpSpPr>
          <a:xfrm>
            <a:off x="2354375" y="2653811"/>
            <a:ext cx="9487018" cy="1752532"/>
            <a:chOff x="2354375" y="2653811"/>
            <a:chExt cx="9487018" cy="1752532"/>
          </a:xfrm>
        </p:grpSpPr>
        <p:sp>
          <p:nvSpPr>
            <p:cNvPr id="13" name="Google Shape;320;p19">
              <a:extLst>
                <a:ext uri="{FF2B5EF4-FFF2-40B4-BE49-F238E27FC236}">
                  <a16:creationId xmlns:a16="http://schemas.microsoft.com/office/drawing/2014/main" id="{A7E54E7F-034D-3FDD-740F-007AE8B2076E}"/>
                </a:ext>
              </a:extLst>
            </p:cNvPr>
            <p:cNvSpPr/>
            <p:nvPr/>
          </p:nvSpPr>
          <p:spPr>
            <a:xfrm>
              <a:off x="2354375" y="34023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4" name="Google Shape;321;p19">
              <a:extLst>
                <a:ext uri="{FF2B5EF4-FFF2-40B4-BE49-F238E27FC236}">
                  <a16:creationId xmlns:a16="http://schemas.microsoft.com/office/drawing/2014/main" id="{454777C2-0D5C-7C5A-FB99-4E58B5C91F6B}"/>
                </a:ext>
              </a:extLst>
            </p:cNvPr>
            <p:cNvSpPr/>
            <p:nvPr/>
          </p:nvSpPr>
          <p:spPr>
            <a:xfrm>
              <a:off x="3690984"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5" name="Google Shape;322;p19">
              <a:extLst>
                <a:ext uri="{FF2B5EF4-FFF2-40B4-BE49-F238E27FC236}">
                  <a16:creationId xmlns:a16="http://schemas.microsoft.com/office/drawing/2014/main" id="{95BEE7CF-4F92-33CB-AB5B-B6C93C83BDE8}"/>
                </a:ext>
              </a:extLst>
            </p:cNvPr>
            <p:cNvSpPr/>
            <p:nvPr/>
          </p:nvSpPr>
          <p:spPr>
            <a:xfrm>
              <a:off x="3022679" y="393035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6" name="Google Shape;323;p19">
              <a:extLst>
                <a:ext uri="{FF2B5EF4-FFF2-40B4-BE49-F238E27FC236}">
                  <a16:creationId xmlns:a16="http://schemas.microsoft.com/office/drawing/2014/main" id="{5098425E-449E-7122-1861-7EAE80794FEB}"/>
                </a:ext>
              </a:extLst>
            </p:cNvPr>
            <p:cNvSpPr/>
            <p:nvPr/>
          </p:nvSpPr>
          <p:spPr>
            <a:xfrm>
              <a:off x="4359282" y="315281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7" name="Google Shape;324;p19">
              <a:extLst>
                <a:ext uri="{FF2B5EF4-FFF2-40B4-BE49-F238E27FC236}">
                  <a16:creationId xmlns:a16="http://schemas.microsoft.com/office/drawing/2014/main" id="{74A0FD98-B468-A797-1F34-90FCE81200C0}"/>
                </a:ext>
              </a:extLst>
            </p:cNvPr>
            <p:cNvSpPr/>
            <p:nvPr/>
          </p:nvSpPr>
          <p:spPr>
            <a:xfrm>
              <a:off x="5027586" y="277252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8" name="Google Shape;325;p19">
              <a:extLst>
                <a:ext uri="{FF2B5EF4-FFF2-40B4-BE49-F238E27FC236}">
                  <a16:creationId xmlns:a16="http://schemas.microsoft.com/office/drawing/2014/main" id="{CEEF0FC1-7EF7-EB2E-09D3-DD169FBAA47D}"/>
                </a:ext>
              </a:extLst>
            </p:cNvPr>
            <p:cNvSpPr/>
            <p:nvPr/>
          </p:nvSpPr>
          <p:spPr>
            <a:xfrm>
              <a:off x="5695891" y="427556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19" name="Google Shape;326;p19">
              <a:extLst>
                <a:ext uri="{FF2B5EF4-FFF2-40B4-BE49-F238E27FC236}">
                  <a16:creationId xmlns:a16="http://schemas.microsoft.com/office/drawing/2014/main" id="{67318F51-2222-69EC-6121-E47F0F8B79F1}"/>
                </a:ext>
              </a:extLst>
            </p:cNvPr>
            <p:cNvSpPr/>
            <p:nvPr/>
          </p:nvSpPr>
          <p:spPr>
            <a:xfrm>
              <a:off x="6364189" y="3271530"/>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0" name="Google Shape;327;p19">
              <a:extLst>
                <a:ext uri="{FF2B5EF4-FFF2-40B4-BE49-F238E27FC236}">
                  <a16:creationId xmlns:a16="http://schemas.microsoft.com/office/drawing/2014/main" id="{E1E04C80-8EBA-0ED7-6235-1F4F3EE989BF}"/>
                </a:ext>
              </a:extLst>
            </p:cNvPr>
            <p:cNvSpPr/>
            <p:nvPr/>
          </p:nvSpPr>
          <p:spPr>
            <a:xfrm>
              <a:off x="7032493" y="3799578"/>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1" name="Google Shape;328;p19">
              <a:extLst>
                <a:ext uri="{FF2B5EF4-FFF2-40B4-BE49-F238E27FC236}">
                  <a16:creationId xmlns:a16="http://schemas.microsoft.com/office/drawing/2014/main" id="{64F5D89F-330A-C881-04DB-913A163C2C52}"/>
                </a:ext>
              </a:extLst>
            </p:cNvPr>
            <p:cNvSpPr/>
            <p:nvPr/>
          </p:nvSpPr>
          <p:spPr>
            <a:xfrm>
              <a:off x="7700798"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2" name="Google Shape;329;p19">
              <a:extLst>
                <a:ext uri="{FF2B5EF4-FFF2-40B4-BE49-F238E27FC236}">
                  <a16:creationId xmlns:a16="http://schemas.microsoft.com/office/drawing/2014/main" id="{3D413903-9D25-2C5C-7EC6-A0628A3ABED0}"/>
                </a:ext>
              </a:extLst>
            </p:cNvPr>
            <p:cNvSpPr/>
            <p:nvPr/>
          </p:nvSpPr>
          <p:spPr>
            <a:xfrm>
              <a:off x="8369096" y="284755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3" name="Google Shape;330;p19">
              <a:extLst>
                <a:ext uri="{FF2B5EF4-FFF2-40B4-BE49-F238E27FC236}">
                  <a16:creationId xmlns:a16="http://schemas.microsoft.com/office/drawing/2014/main" id="{C377A62A-DA4C-6F14-F059-DD2FDEB110DB}"/>
                </a:ext>
              </a:extLst>
            </p:cNvPr>
            <p:cNvSpPr/>
            <p:nvPr/>
          </p:nvSpPr>
          <p:spPr>
            <a:xfrm>
              <a:off x="9037400" y="395765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4" name="Google Shape;331;p19">
              <a:extLst>
                <a:ext uri="{FF2B5EF4-FFF2-40B4-BE49-F238E27FC236}">
                  <a16:creationId xmlns:a16="http://schemas.microsoft.com/office/drawing/2014/main" id="{C4EC04D9-CA15-FE4C-D653-AAF3ADF7A0BC}"/>
                </a:ext>
              </a:extLst>
            </p:cNvPr>
            <p:cNvSpPr/>
            <p:nvPr/>
          </p:nvSpPr>
          <p:spPr>
            <a:xfrm>
              <a:off x="9705704" y="4174977"/>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5" name="Google Shape;332;p19">
              <a:extLst>
                <a:ext uri="{FF2B5EF4-FFF2-40B4-BE49-F238E27FC236}">
                  <a16:creationId xmlns:a16="http://schemas.microsoft.com/office/drawing/2014/main" id="{CD915D5F-8FDD-D9D3-3B9E-861F68A08CE0}"/>
                </a:ext>
              </a:extLst>
            </p:cNvPr>
            <p:cNvSpPr/>
            <p:nvPr/>
          </p:nvSpPr>
          <p:spPr>
            <a:xfrm>
              <a:off x="10374003" y="2978343"/>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6" name="Google Shape;333;p19">
              <a:extLst>
                <a:ext uri="{FF2B5EF4-FFF2-40B4-BE49-F238E27FC236}">
                  <a16:creationId xmlns:a16="http://schemas.microsoft.com/office/drawing/2014/main" id="{758FBCDD-7FDD-7601-DDDF-22AEEC5A7E7A}"/>
                </a:ext>
              </a:extLst>
            </p:cNvPr>
            <p:cNvSpPr/>
            <p:nvPr/>
          </p:nvSpPr>
          <p:spPr>
            <a:xfrm>
              <a:off x="11042307" y="2653811"/>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7" name="Google Shape;334;p19">
              <a:extLst>
                <a:ext uri="{FF2B5EF4-FFF2-40B4-BE49-F238E27FC236}">
                  <a16:creationId xmlns:a16="http://schemas.microsoft.com/office/drawing/2014/main" id="{508FDD2D-D0E2-0451-C933-44E3DF96BC5E}"/>
                </a:ext>
              </a:extLst>
            </p:cNvPr>
            <p:cNvSpPr/>
            <p:nvPr/>
          </p:nvSpPr>
          <p:spPr>
            <a:xfrm>
              <a:off x="11710611" y="3117719"/>
              <a:ext cx="130782" cy="130782"/>
            </a:xfrm>
            <a:prstGeom prst="ellipse">
              <a:avLst/>
            </a:prstGeom>
            <a:solidFill>
              <a:schemeClr val="accent1"/>
            </a:solidFill>
            <a:ln>
              <a:noFill/>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grpSp>
      <p:sp>
        <p:nvSpPr>
          <p:cNvPr id="28" name="Line">
            <a:extLst>
              <a:ext uri="{FF2B5EF4-FFF2-40B4-BE49-F238E27FC236}">
                <a16:creationId xmlns:a16="http://schemas.microsoft.com/office/drawing/2014/main" id="{C063CE6F-FCF7-D11F-6DCB-51CB08183117}"/>
              </a:ext>
            </a:extLst>
          </p:cNvPr>
          <p:cNvSpPr/>
          <p:nvPr/>
        </p:nvSpPr>
        <p:spPr>
          <a:xfrm>
            <a:off x="2433961" y="2716721"/>
            <a:ext cx="9339864" cy="1628151"/>
          </a:xfrm>
          <a:custGeom>
            <a:avLst/>
            <a:gdLst/>
            <a:ahLst/>
            <a:cxnLst/>
            <a:rect l="l" t="t" r="r" b="b"/>
            <a:pathLst>
              <a:path w="5391150" h="939800" extrusionOk="0">
                <a:moveTo>
                  <a:pt x="0" y="431800"/>
                </a:moveTo>
                <a:lnTo>
                  <a:pt x="387350" y="736600"/>
                </a:lnTo>
                <a:lnTo>
                  <a:pt x="755650" y="6350"/>
                </a:lnTo>
                <a:lnTo>
                  <a:pt x="1149350" y="292100"/>
                </a:lnTo>
                <a:lnTo>
                  <a:pt x="1524000" y="69850"/>
                </a:lnTo>
                <a:lnTo>
                  <a:pt x="1917700" y="939800"/>
                </a:lnTo>
                <a:lnTo>
                  <a:pt x="2305050" y="368300"/>
                </a:lnTo>
                <a:lnTo>
                  <a:pt x="2692400" y="660400"/>
                </a:lnTo>
                <a:lnTo>
                  <a:pt x="3079750" y="107950"/>
                </a:lnTo>
                <a:lnTo>
                  <a:pt x="3460750" y="107950"/>
                </a:lnTo>
                <a:lnTo>
                  <a:pt x="3848100" y="755650"/>
                </a:lnTo>
                <a:lnTo>
                  <a:pt x="4235450" y="876300"/>
                </a:lnTo>
                <a:lnTo>
                  <a:pt x="4622800" y="190500"/>
                </a:lnTo>
                <a:lnTo>
                  <a:pt x="5010150" y="0"/>
                </a:lnTo>
                <a:lnTo>
                  <a:pt x="5391150" y="273050"/>
                </a:lnTo>
              </a:path>
            </a:pathLst>
          </a:custGeom>
          <a:noFill/>
          <a:ln w="25400" cap="flat" cmpd="sng">
            <a:solidFill>
              <a:schemeClr val="accent1"/>
            </a:solidFill>
            <a:prstDash val="solid"/>
            <a:round/>
            <a:headEnd type="none" w="sm" len="sm"/>
            <a:tailEnd type="none" w="sm" len="sm"/>
          </a:ln>
        </p:spPr>
        <p:txBody>
          <a:bodyPr spcFirstLastPara="1" wrap="square" lIns="91425" tIns="45700" rIns="91425" bIns="45700" anchor="ctr" anchorCtr="0">
            <a:noAutofit/>
          </a:bodyPr>
          <a:lstStyle/>
          <a:p>
            <a:pPr algn="ctr"/>
            <a:endParaRPr sz="1800">
              <a:solidFill>
                <a:schemeClr val="lt1"/>
              </a:solidFill>
              <a:latin typeface="DM Sans" pitchFamily="2" charset="77"/>
              <a:ea typeface="Quattrocento Sans"/>
              <a:cs typeface="Quattrocento Sans"/>
              <a:sym typeface="Quattrocento Sans"/>
            </a:endParaRPr>
          </a:p>
        </p:txBody>
      </p:sp>
      <p:sp>
        <p:nvSpPr>
          <p:cNvPr id="2" name="Title 1">
            <a:extLst>
              <a:ext uri="{FF2B5EF4-FFF2-40B4-BE49-F238E27FC236}">
                <a16:creationId xmlns:a16="http://schemas.microsoft.com/office/drawing/2014/main" id="{A47E950C-3498-F3EB-C17D-4D5E6673F2D3}"/>
              </a:ext>
            </a:extLst>
          </p:cNvPr>
          <p:cNvSpPr>
            <a:spLocks noGrp="1"/>
          </p:cNvSpPr>
          <p:nvPr>
            <p:ph type="title"/>
          </p:nvPr>
        </p:nvSpPr>
        <p:spPr/>
        <p:txBody>
          <a:bodyPr/>
          <a:lstStyle/>
          <a:p>
            <a:r>
              <a:rPr lang="en-US"/>
              <a:t>Run to Statistical Process Control Charts</a:t>
            </a:r>
          </a:p>
        </p:txBody>
      </p:sp>
      <p:sp>
        <p:nvSpPr>
          <p:cNvPr id="4" name="Footer Placeholder 3">
            <a:extLst>
              <a:ext uri="{FF2B5EF4-FFF2-40B4-BE49-F238E27FC236}">
                <a16:creationId xmlns:a16="http://schemas.microsoft.com/office/drawing/2014/main" id="{DA2388FC-A18E-351A-DAB3-4756F688616F}"/>
              </a:ext>
            </a:extLst>
          </p:cNvPr>
          <p:cNvSpPr>
            <a:spLocks noGrp="1"/>
          </p:cNvSpPr>
          <p:nvPr>
            <p:ph type="ftr" sz="quarter" idx="11"/>
          </p:nvPr>
        </p:nvSpPr>
        <p:spPr/>
        <p:txBody>
          <a:bodyPr/>
          <a:lstStyle/>
          <a:p>
            <a:r>
              <a:rPr lang="en-US"/>
              <a:t>Session 7    Human Side of Change</a:t>
            </a:r>
          </a:p>
        </p:txBody>
      </p:sp>
      <p:sp>
        <p:nvSpPr>
          <p:cNvPr id="5" name="Slide Number Placeholder 4">
            <a:extLst>
              <a:ext uri="{FF2B5EF4-FFF2-40B4-BE49-F238E27FC236}">
                <a16:creationId xmlns:a16="http://schemas.microsoft.com/office/drawing/2014/main" id="{3BB0C3C4-3A3A-BA01-8576-C4D723115E9A}"/>
              </a:ext>
            </a:extLst>
          </p:cNvPr>
          <p:cNvSpPr>
            <a:spLocks noGrp="1"/>
          </p:cNvSpPr>
          <p:nvPr>
            <p:ph type="sldNum" sz="quarter" idx="12"/>
          </p:nvPr>
        </p:nvSpPr>
        <p:spPr/>
        <p:txBody>
          <a:bodyPr/>
          <a:lstStyle/>
          <a:p>
            <a:fld id="{16C5AC08-0ACD-404A-9C9F-AB39E786C34A}" type="slidenum">
              <a:rPr lang="en-GB"/>
              <a:t>42</a:t>
            </a:fld>
            <a:endParaRPr lang="en-GB"/>
          </a:p>
        </p:txBody>
      </p:sp>
      <p:sp>
        <p:nvSpPr>
          <p:cNvPr id="6" name="Text Placeholder 5">
            <a:extLst>
              <a:ext uri="{FF2B5EF4-FFF2-40B4-BE49-F238E27FC236}">
                <a16:creationId xmlns:a16="http://schemas.microsoft.com/office/drawing/2014/main" id="{C26DC3BF-97F1-54D8-771C-08CE8851657A}"/>
              </a:ext>
            </a:extLst>
          </p:cNvPr>
          <p:cNvSpPr>
            <a:spLocks noGrp="1"/>
          </p:cNvSpPr>
          <p:nvPr>
            <p:ph type="body" sz="quarter" idx="13"/>
          </p:nvPr>
        </p:nvSpPr>
        <p:spPr/>
        <p:txBody>
          <a:bodyPr/>
          <a:lstStyle/>
          <a:p>
            <a:r>
              <a:rPr lang="en-US"/>
              <a:t>Run to Statistical Process Control Charts</a:t>
            </a:r>
          </a:p>
        </p:txBody>
      </p:sp>
      <p:cxnSp>
        <p:nvCxnSpPr>
          <p:cNvPr id="8" name="x-axis">
            <a:extLst>
              <a:ext uri="{FF2B5EF4-FFF2-40B4-BE49-F238E27FC236}">
                <a16:creationId xmlns:a16="http://schemas.microsoft.com/office/drawing/2014/main" id="{A4103CF9-3F65-25E9-033E-51B913E9437F}"/>
              </a:ext>
            </a:extLst>
          </p:cNvPr>
          <p:cNvCxnSpPr>
            <a:cxnSpLocks/>
          </p:cNvCxnSpPr>
          <p:nvPr/>
        </p:nvCxnSpPr>
        <p:spPr>
          <a:xfrm>
            <a:off x="1975926" y="5765800"/>
            <a:ext cx="9974773" cy="0"/>
          </a:xfrm>
          <a:prstGeom prst="straightConnector1">
            <a:avLst/>
          </a:prstGeom>
          <a:noFill/>
          <a:ln w="12700" cap="flat" cmpd="sng">
            <a:solidFill>
              <a:schemeClr val="accent6"/>
            </a:solidFill>
            <a:prstDash val="solid"/>
            <a:round/>
            <a:headEnd type="none" w="sm" len="sm"/>
            <a:tailEnd type="triangle" w="med" len="med"/>
          </a:ln>
        </p:spPr>
      </p:cxnSp>
      <p:cxnSp>
        <p:nvCxnSpPr>
          <p:cNvPr id="9" name="y-axis">
            <a:extLst>
              <a:ext uri="{FF2B5EF4-FFF2-40B4-BE49-F238E27FC236}">
                <a16:creationId xmlns:a16="http://schemas.microsoft.com/office/drawing/2014/main" id="{5EE2E9E6-3D38-56D7-92FC-31C3D1B5BE89}"/>
              </a:ext>
            </a:extLst>
          </p:cNvPr>
          <p:cNvCxnSpPr>
            <a:cxnSpLocks/>
          </p:cNvCxnSpPr>
          <p:nvPr/>
        </p:nvCxnSpPr>
        <p:spPr>
          <a:xfrm rot="10800000">
            <a:off x="1975926" y="1300274"/>
            <a:ext cx="0" cy="4465526"/>
          </a:xfrm>
          <a:prstGeom prst="straightConnector1">
            <a:avLst/>
          </a:prstGeom>
          <a:noFill/>
          <a:ln w="12700" cap="flat" cmpd="sng">
            <a:solidFill>
              <a:schemeClr val="accent6"/>
            </a:solidFill>
            <a:prstDash val="solid"/>
            <a:round/>
            <a:headEnd type="none" w="sm" len="sm"/>
            <a:tailEnd type="triangle" w="med" len="med"/>
          </a:ln>
        </p:spPr>
      </p:cxnSp>
      <p:grpSp>
        <p:nvGrpSpPr>
          <p:cNvPr id="49" name="Group 48">
            <a:extLst>
              <a:ext uri="{FF2B5EF4-FFF2-40B4-BE49-F238E27FC236}">
                <a16:creationId xmlns:a16="http://schemas.microsoft.com/office/drawing/2014/main" id="{ED1FF095-2110-5809-2780-EDA2D629CE8D}"/>
              </a:ext>
            </a:extLst>
          </p:cNvPr>
          <p:cNvGrpSpPr/>
          <p:nvPr/>
        </p:nvGrpSpPr>
        <p:grpSpPr>
          <a:xfrm>
            <a:off x="1087071" y="1497400"/>
            <a:ext cx="879142" cy="4244976"/>
            <a:chOff x="1087071" y="1497400"/>
            <a:chExt cx="879142" cy="4244976"/>
          </a:xfrm>
        </p:grpSpPr>
        <p:sp>
          <p:nvSpPr>
            <p:cNvPr id="12" name="Google Shape;319;p19">
              <a:extLst>
                <a:ext uri="{FF2B5EF4-FFF2-40B4-BE49-F238E27FC236}">
                  <a16:creationId xmlns:a16="http://schemas.microsoft.com/office/drawing/2014/main" id="{12A25502-105A-F2FF-72D7-FDDD43AF5635}"/>
                </a:ext>
              </a:extLst>
            </p:cNvPr>
            <p:cNvSpPr txBox="1"/>
            <p:nvPr/>
          </p:nvSpPr>
          <p:spPr>
            <a:xfrm>
              <a:off x="1180793" y="1497400"/>
              <a:ext cx="785420" cy="4244976"/>
            </a:xfrm>
            <a:prstGeom prst="rect">
              <a:avLst/>
            </a:prstGeom>
            <a:noFill/>
            <a:ln>
              <a:noFill/>
            </a:ln>
          </p:spPr>
          <p:txBody>
            <a:bodyPr spcFirstLastPara="1" wrap="square" lIns="91425" tIns="45700" rIns="91425" bIns="45700" anchor="t" anchorCtr="0">
              <a:noAutofit/>
            </a:bodyPr>
            <a:lstStyle/>
            <a:p>
              <a:pPr algn="r">
                <a:spcAft>
                  <a:spcPts val="1800"/>
                </a:spcAft>
              </a:pPr>
              <a:r>
                <a:rPr lang="en-GB" sz="1800">
                  <a:solidFill>
                    <a:schemeClr val="accent6">
                      <a:lumMod val="60000"/>
                      <a:lumOff val="40000"/>
                    </a:schemeClr>
                  </a:solidFill>
                  <a:latin typeface="DM Sans" pitchFamily="2" charset="77"/>
                </a:rPr>
                <a:t>100</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75</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50</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25</a:t>
              </a:r>
              <a:endParaRPr sz="1800">
                <a:solidFill>
                  <a:schemeClr val="accent6">
                    <a:lumMod val="60000"/>
                    <a:lumOff val="40000"/>
                  </a:schemeClr>
                </a:solidFill>
                <a:latin typeface="DM Sans" pitchFamily="2" charset="77"/>
              </a:endParaRPr>
            </a:p>
            <a:p>
              <a:pPr algn="r">
                <a:spcAft>
                  <a:spcPts val="1800"/>
                </a:spcAft>
              </a:pPr>
              <a:endParaRPr sz="1800">
                <a:solidFill>
                  <a:schemeClr val="accent6">
                    <a:lumMod val="60000"/>
                    <a:lumOff val="40000"/>
                  </a:schemeClr>
                </a:solidFill>
                <a:latin typeface="DM Sans" pitchFamily="2" charset="77"/>
              </a:endParaRPr>
            </a:p>
            <a:p>
              <a:pPr algn="r">
                <a:spcAft>
                  <a:spcPts val="1800"/>
                </a:spcAft>
              </a:pPr>
              <a:r>
                <a:rPr lang="en-GB" sz="1800">
                  <a:solidFill>
                    <a:schemeClr val="accent6">
                      <a:lumMod val="60000"/>
                      <a:lumOff val="40000"/>
                    </a:schemeClr>
                  </a:solidFill>
                  <a:latin typeface="DM Sans" pitchFamily="2" charset="77"/>
                </a:rPr>
                <a:t>0</a:t>
              </a:r>
              <a:endParaRPr sz="1800">
                <a:solidFill>
                  <a:schemeClr val="accent6">
                    <a:lumMod val="60000"/>
                    <a:lumOff val="40000"/>
                  </a:schemeClr>
                </a:solidFill>
                <a:latin typeface="DM Sans" pitchFamily="2" charset="77"/>
              </a:endParaRPr>
            </a:p>
          </p:txBody>
        </p:sp>
        <p:sp>
          <p:nvSpPr>
            <p:cNvPr id="11" name="Google Shape;318;p19">
              <a:extLst>
                <a:ext uri="{FF2B5EF4-FFF2-40B4-BE49-F238E27FC236}">
                  <a16:creationId xmlns:a16="http://schemas.microsoft.com/office/drawing/2014/main" id="{93182F37-C111-FB05-4BA2-ED44C4FCBBCD}"/>
                </a:ext>
              </a:extLst>
            </p:cNvPr>
            <p:cNvSpPr txBox="1"/>
            <p:nvPr/>
          </p:nvSpPr>
          <p:spPr>
            <a:xfrm rot="16200000">
              <a:off x="-68813" y="2953262"/>
              <a:ext cx="2681060" cy="369291"/>
            </a:xfrm>
            <a:prstGeom prst="rect">
              <a:avLst/>
            </a:prstGeom>
            <a:noFill/>
            <a:ln>
              <a:noFill/>
            </a:ln>
          </p:spPr>
          <p:txBody>
            <a:bodyPr spcFirstLastPara="1" wrap="square" lIns="91425" tIns="45700" rIns="91425" bIns="45700" anchor="t" anchorCtr="0">
              <a:spAutoFit/>
            </a:bodyPr>
            <a:lstStyle/>
            <a:p>
              <a:r>
                <a:rPr lang="en-GB" sz="1800">
                  <a:solidFill>
                    <a:schemeClr val="accent5"/>
                  </a:solidFill>
                  <a:latin typeface="DM Sans" pitchFamily="2" charset="77"/>
                </a:rPr>
                <a:t>Measure of interest</a:t>
              </a:r>
              <a:endParaRPr sz="1800">
                <a:solidFill>
                  <a:schemeClr val="accent5"/>
                </a:solidFill>
                <a:latin typeface="DM Sans" pitchFamily="2" charset="77"/>
              </a:endParaRPr>
            </a:p>
          </p:txBody>
        </p:sp>
      </p:grpSp>
      <p:grpSp>
        <p:nvGrpSpPr>
          <p:cNvPr id="41" name="Control Limit">
            <a:extLst>
              <a:ext uri="{FF2B5EF4-FFF2-40B4-BE49-F238E27FC236}">
                <a16:creationId xmlns:a16="http://schemas.microsoft.com/office/drawing/2014/main" id="{74B55DF1-C2BD-3911-C39B-E404A593B011}"/>
              </a:ext>
            </a:extLst>
          </p:cNvPr>
          <p:cNvGrpSpPr/>
          <p:nvPr/>
        </p:nvGrpSpPr>
        <p:grpSpPr>
          <a:xfrm>
            <a:off x="2247261" y="1456192"/>
            <a:ext cx="9797161" cy="3945615"/>
            <a:chOff x="2716930" y="1245036"/>
            <a:chExt cx="7627608" cy="3945615"/>
          </a:xfrm>
        </p:grpSpPr>
        <p:cxnSp>
          <p:nvCxnSpPr>
            <p:cNvPr id="31" name="Google Shape;338;p19">
              <a:extLst>
                <a:ext uri="{FF2B5EF4-FFF2-40B4-BE49-F238E27FC236}">
                  <a16:creationId xmlns:a16="http://schemas.microsoft.com/office/drawing/2014/main" id="{5E51664D-64B3-57BF-ABC5-E891B572557F}"/>
                </a:ext>
              </a:extLst>
            </p:cNvPr>
            <p:cNvCxnSpPr/>
            <p:nvPr/>
          </p:nvCxnSpPr>
          <p:spPr>
            <a:xfrm>
              <a:off x="2716930" y="1598226"/>
              <a:ext cx="7548137" cy="0"/>
            </a:xfrm>
            <a:prstGeom prst="straightConnector1">
              <a:avLst/>
            </a:prstGeom>
            <a:noFill/>
            <a:ln w="28575" cap="flat" cmpd="sng">
              <a:solidFill>
                <a:schemeClr val="accent4"/>
              </a:solidFill>
              <a:prstDash val="solid"/>
              <a:round/>
              <a:headEnd type="none" w="sm" len="sm"/>
              <a:tailEnd type="none" w="sm" len="sm"/>
            </a:ln>
          </p:spPr>
        </p:cxnSp>
        <p:cxnSp>
          <p:nvCxnSpPr>
            <p:cNvPr id="32" name="Google Shape;339;p19">
              <a:extLst>
                <a:ext uri="{FF2B5EF4-FFF2-40B4-BE49-F238E27FC236}">
                  <a16:creationId xmlns:a16="http://schemas.microsoft.com/office/drawing/2014/main" id="{91F6BCF1-FAE2-AEB1-0515-3BE5CA2B7A39}"/>
                </a:ext>
              </a:extLst>
            </p:cNvPr>
            <p:cNvCxnSpPr/>
            <p:nvPr/>
          </p:nvCxnSpPr>
          <p:spPr>
            <a:xfrm>
              <a:off x="2724113" y="4913691"/>
              <a:ext cx="7548137" cy="0"/>
            </a:xfrm>
            <a:prstGeom prst="straightConnector1">
              <a:avLst/>
            </a:prstGeom>
            <a:noFill/>
            <a:ln w="28575" cap="flat" cmpd="sng">
              <a:solidFill>
                <a:schemeClr val="accent4"/>
              </a:solidFill>
              <a:prstDash val="solid"/>
              <a:round/>
              <a:headEnd type="none" w="sm" len="sm"/>
              <a:tailEnd type="none" w="sm" len="sm"/>
            </a:ln>
          </p:spPr>
        </p:cxnSp>
        <p:sp>
          <p:nvSpPr>
            <p:cNvPr id="33" name="Google Shape;340;p19">
              <a:extLst>
                <a:ext uri="{FF2B5EF4-FFF2-40B4-BE49-F238E27FC236}">
                  <a16:creationId xmlns:a16="http://schemas.microsoft.com/office/drawing/2014/main" id="{0780FB85-15CB-1DBE-4FD1-FE4967A36C7B}"/>
                </a:ext>
              </a:extLst>
            </p:cNvPr>
            <p:cNvSpPr txBox="1"/>
            <p:nvPr/>
          </p:nvSpPr>
          <p:spPr>
            <a:xfrm>
              <a:off x="8037513" y="1245036"/>
              <a:ext cx="2251194"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4"/>
                  </a:solidFill>
                  <a:latin typeface="DM Sans" pitchFamily="2" charset="77"/>
                </a:rPr>
                <a:t>Upper Control Limit</a:t>
              </a:r>
              <a:endParaRPr sz="1800">
                <a:solidFill>
                  <a:schemeClr val="accent4"/>
                </a:solidFill>
                <a:latin typeface="DM Sans" pitchFamily="2" charset="77"/>
              </a:endParaRPr>
            </a:p>
          </p:txBody>
        </p:sp>
        <p:sp>
          <p:nvSpPr>
            <p:cNvPr id="34" name="Google Shape;341;p19">
              <a:extLst>
                <a:ext uri="{FF2B5EF4-FFF2-40B4-BE49-F238E27FC236}">
                  <a16:creationId xmlns:a16="http://schemas.microsoft.com/office/drawing/2014/main" id="{A7197400-AD3E-1325-5D99-60F56C2CEA10}"/>
                </a:ext>
              </a:extLst>
            </p:cNvPr>
            <p:cNvSpPr txBox="1"/>
            <p:nvPr/>
          </p:nvSpPr>
          <p:spPr>
            <a:xfrm>
              <a:off x="8080078" y="4913692"/>
              <a:ext cx="2264460"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4"/>
                  </a:solidFill>
                  <a:latin typeface="DM Sans" pitchFamily="2" charset="77"/>
                </a:rPr>
                <a:t>Lower Control Limit</a:t>
              </a:r>
              <a:endParaRPr sz="1800">
                <a:solidFill>
                  <a:schemeClr val="accent4"/>
                </a:solidFill>
                <a:latin typeface="DM Sans" pitchFamily="2" charset="77"/>
              </a:endParaRPr>
            </a:p>
          </p:txBody>
        </p:sp>
      </p:grpSp>
      <p:sp>
        <p:nvSpPr>
          <p:cNvPr id="48" name="TextBox 47">
            <a:extLst>
              <a:ext uri="{FF2B5EF4-FFF2-40B4-BE49-F238E27FC236}">
                <a16:creationId xmlns:a16="http://schemas.microsoft.com/office/drawing/2014/main" id="{4E6394E4-0816-5E50-6835-E55DDEC63341}"/>
              </a:ext>
            </a:extLst>
          </p:cNvPr>
          <p:cNvSpPr txBox="1"/>
          <p:nvPr/>
        </p:nvSpPr>
        <p:spPr>
          <a:xfrm>
            <a:off x="4564826" y="6370035"/>
            <a:ext cx="3898960" cy="369332"/>
          </a:xfrm>
          <a:prstGeom prst="rect">
            <a:avLst/>
          </a:prstGeom>
          <a:noFill/>
        </p:spPr>
        <p:txBody>
          <a:bodyPr wrap="square" rtlCol="0">
            <a:spAutoFit/>
          </a:bodyPr>
          <a:lstStyle/>
          <a:p>
            <a:pPr algn="ctr"/>
            <a:r>
              <a:rPr lang="en-GB" sz="1800">
                <a:solidFill>
                  <a:schemeClr val="accent5"/>
                </a:solidFill>
                <a:latin typeface="DM Sans" pitchFamily="2" charset="77"/>
              </a:rPr>
              <a:t>Data over time (chronological)</a:t>
            </a:r>
          </a:p>
        </p:txBody>
      </p:sp>
      <p:sp>
        <p:nvSpPr>
          <p:cNvPr id="50" name="Median">
            <a:extLst>
              <a:ext uri="{FF2B5EF4-FFF2-40B4-BE49-F238E27FC236}">
                <a16:creationId xmlns:a16="http://schemas.microsoft.com/office/drawing/2014/main" id="{0BBF00CD-CB27-1808-E6CB-859A9EB80B99}"/>
              </a:ext>
            </a:extLst>
          </p:cNvPr>
          <p:cNvSpPr txBox="1"/>
          <p:nvPr/>
        </p:nvSpPr>
        <p:spPr>
          <a:xfrm>
            <a:off x="10506075" y="3248967"/>
            <a:ext cx="1422836"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2"/>
                </a:solidFill>
                <a:latin typeface="DM Sans" pitchFamily="2" charset="77"/>
              </a:rPr>
              <a:t>Median</a:t>
            </a:r>
            <a:endParaRPr sz="1800">
              <a:solidFill>
                <a:schemeClr val="accent2"/>
              </a:solidFill>
              <a:latin typeface="DM Sans" pitchFamily="2" charset="77"/>
            </a:endParaRPr>
          </a:p>
        </p:txBody>
      </p:sp>
      <p:sp>
        <p:nvSpPr>
          <p:cNvPr id="52" name="Mean">
            <a:extLst>
              <a:ext uri="{FF2B5EF4-FFF2-40B4-BE49-F238E27FC236}">
                <a16:creationId xmlns:a16="http://schemas.microsoft.com/office/drawing/2014/main" id="{3D21848C-13AA-079C-D805-0DD6B54F859F}"/>
              </a:ext>
            </a:extLst>
          </p:cNvPr>
          <p:cNvSpPr txBox="1"/>
          <p:nvPr/>
        </p:nvSpPr>
        <p:spPr>
          <a:xfrm>
            <a:off x="11317857" y="3433840"/>
            <a:ext cx="611054" cy="276959"/>
          </a:xfrm>
          <a:prstGeom prst="rect">
            <a:avLst/>
          </a:prstGeom>
          <a:noFill/>
          <a:ln>
            <a:noFill/>
          </a:ln>
        </p:spPr>
        <p:txBody>
          <a:bodyPr spcFirstLastPara="1" wrap="square" lIns="91425" tIns="45700" rIns="91425" bIns="45700" anchor="t" anchorCtr="0">
            <a:spAutoFit/>
          </a:bodyPr>
          <a:lstStyle/>
          <a:p>
            <a:pPr algn="r"/>
            <a:r>
              <a:rPr lang="en-GB" sz="1200" b="1">
                <a:solidFill>
                  <a:schemeClr val="accent2"/>
                </a:solidFill>
                <a:latin typeface="DM Sans" pitchFamily="2" charset="77"/>
              </a:rPr>
              <a:t>Mean</a:t>
            </a:r>
            <a:endParaRPr sz="1800">
              <a:solidFill>
                <a:schemeClr val="accent2"/>
              </a:solidFill>
              <a:latin typeface="DM Sans" pitchFamily="2" charset="77"/>
            </a:endParaRPr>
          </a:p>
        </p:txBody>
      </p:sp>
      <p:pic>
        <p:nvPicPr>
          <p:cNvPr id="3" name="Picture 2">
            <a:extLst>
              <a:ext uri="{FF2B5EF4-FFF2-40B4-BE49-F238E27FC236}">
                <a16:creationId xmlns:a16="http://schemas.microsoft.com/office/drawing/2014/main" id="{7581833C-A447-7CAA-04C6-9366C15EFA21}"/>
              </a:ext>
            </a:extLst>
          </p:cNvPr>
          <p:cNvPicPr>
            <a:picLocks noChangeAspect="1"/>
          </p:cNvPicPr>
          <p:nvPr/>
        </p:nvPicPr>
        <p:blipFill>
          <a:blip r:embed="rId3"/>
          <a:srcRect/>
          <a:stretch/>
        </p:blipFill>
        <p:spPr>
          <a:xfrm>
            <a:off x="331788" y="808387"/>
            <a:ext cx="279400" cy="330200"/>
          </a:xfrm>
          <a:prstGeom prst="rect">
            <a:avLst/>
          </a:prstGeom>
        </p:spPr>
      </p:pic>
      <p:sp>
        <p:nvSpPr>
          <p:cNvPr id="7" name="TextBox 6">
            <a:extLst>
              <a:ext uri="{FF2B5EF4-FFF2-40B4-BE49-F238E27FC236}">
                <a16:creationId xmlns:a16="http://schemas.microsoft.com/office/drawing/2014/main" id="{8FD8130A-F409-F407-2199-300D6C68A8F2}"/>
              </a:ext>
            </a:extLst>
          </p:cNvPr>
          <p:cNvSpPr txBox="1"/>
          <p:nvPr/>
        </p:nvSpPr>
        <p:spPr>
          <a:xfrm>
            <a:off x="238126" y="1162506"/>
            <a:ext cx="466724" cy="215444"/>
          </a:xfrm>
          <a:prstGeom prst="rect">
            <a:avLst/>
          </a:prstGeom>
          <a:noFill/>
        </p:spPr>
        <p:txBody>
          <a:bodyPr wrap="square" rtlCol="0">
            <a:spAutoFit/>
          </a:bodyPr>
          <a:lstStyle/>
          <a:p>
            <a:pPr algn="ctr"/>
            <a:r>
              <a:rPr lang="en-GB" sz="800" b="1" dirty="0">
                <a:solidFill>
                  <a:srgbClr val="412669"/>
                </a:solidFill>
                <a:latin typeface="DM Sans" pitchFamily="2" charset="77"/>
              </a:rPr>
              <a:t>p183</a:t>
            </a:r>
            <a:endParaRPr lang="en-US" sz="800" dirty="0">
              <a:latin typeface="Petrona" pitchFamily="2" charset="77"/>
            </a:endParaRPr>
          </a:p>
        </p:txBody>
      </p:sp>
    </p:spTree>
    <p:extLst>
      <p:ext uri="{BB962C8B-B14F-4D97-AF65-F5344CB8AC3E}">
        <p14:creationId xmlns:p14="http://schemas.microsoft.com/office/powerpoint/2010/main" val="1579247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par>
                                <p:cTn id="8" presetID="22" presetClass="entr" presetSubtype="8" fill="hold" nodeType="withEffect">
                                  <p:stCondLst>
                                    <p:cond delay="0"/>
                                  </p:stCondLst>
                                  <p:childTnLst>
                                    <p:set>
                                      <p:cBhvr>
                                        <p:cTn id="9" dur="1" fill="hold">
                                          <p:stCondLst>
                                            <p:cond delay="0"/>
                                          </p:stCondLst>
                                        </p:cTn>
                                        <p:tgtEl>
                                          <p:spTgt spid="38"/>
                                        </p:tgtEl>
                                        <p:attrNameLst>
                                          <p:attrName>style.visibility</p:attrName>
                                        </p:attrNameLst>
                                      </p:cBhvr>
                                      <p:to>
                                        <p:strVal val="visible"/>
                                      </p:to>
                                    </p:set>
                                    <p:animEffect transition="in" filter="wipe(left)">
                                      <p:cBhvr>
                                        <p:cTn id="10" dur="750"/>
                                        <p:tgtEl>
                                          <p:spTgt spid="38"/>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8"/>
                                        </p:tgtEl>
                                        <p:attrNameLst>
                                          <p:attrName>style.visibility</p:attrName>
                                        </p:attrNameLst>
                                      </p:cBhvr>
                                      <p:to>
                                        <p:strVal val="visible"/>
                                      </p:to>
                                    </p:set>
                                    <p:animEffect transition="in" filter="wipe(left)">
                                      <p:cBhvr>
                                        <p:cTn id="13" dur="500"/>
                                        <p:tgtEl>
                                          <p:spTgt spid="4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1000"/>
                                        <p:tgtEl>
                                          <p:spTgt spid="9"/>
                                        </p:tgtEl>
                                      </p:cBhvr>
                                    </p:animEffect>
                                  </p:childTnLst>
                                </p:cTn>
                              </p:par>
                              <p:par>
                                <p:cTn id="19" presetID="22" presetClass="entr" presetSubtype="4" fill="hold" nodeType="withEffect">
                                  <p:stCondLst>
                                    <p:cond delay="250"/>
                                  </p:stCondLst>
                                  <p:childTnLst>
                                    <p:set>
                                      <p:cBhvr>
                                        <p:cTn id="20" dur="1" fill="hold">
                                          <p:stCondLst>
                                            <p:cond delay="0"/>
                                          </p:stCondLst>
                                        </p:cTn>
                                        <p:tgtEl>
                                          <p:spTgt spid="49"/>
                                        </p:tgtEl>
                                        <p:attrNameLst>
                                          <p:attrName>style.visibility</p:attrName>
                                        </p:attrNameLst>
                                      </p:cBhvr>
                                      <p:to>
                                        <p:strVal val="visible"/>
                                      </p:to>
                                    </p:set>
                                    <p:animEffect transition="in" filter="wipe(down)">
                                      <p:cBhvr>
                                        <p:cTn id="21" dur="750"/>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nodeType="clickEffect">
                                  <p:stCondLst>
                                    <p:cond delay="0"/>
                                  </p:stCondLst>
                                  <p:childTnLst>
                                    <p:set>
                                      <p:cBhvr>
                                        <p:cTn id="25" dur="1" fill="hold">
                                          <p:stCondLst>
                                            <p:cond delay="0"/>
                                          </p:stCondLst>
                                        </p:cTn>
                                        <p:tgtEl>
                                          <p:spTgt spid="45"/>
                                        </p:tgtEl>
                                        <p:attrNameLst>
                                          <p:attrName>style.visibility</p:attrName>
                                        </p:attrNameLst>
                                      </p:cBhvr>
                                      <p:to>
                                        <p:strVal val="visible"/>
                                      </p:to>
                                    </p:set>
                                    <p:animEffect transition="in" filter="wipe(left)">
                                      <p:cBhvr>
                                        <p:cTn id="26" dur="2000"/>
                                        <p:tgtEl>
                                          <p:spTgt spid="45"/>
                                        </p:tgtEl>
                                      </p:cBhvr>
                                    </p:animEffect>
                                  </p:childTnLst>
                                </p:cTn>
                              </p:par>
                            </p:childTnLst>
                          </p:cTn>
                        </p:par>
                        <p:par>
                          <p:cTn id="27" fill="hold">
                            <p:stCondLst>
                              <p:cond delay="2000"/>
                            </p:stCondLst>
                            <p:childTnLst>
                              <p:par>
                                <p:cTn id="28" presetID="22" presetClass="entr" presetSubtype="8" fill="hold" grpId="0" nodeType="afterEffect">
                                  <p:stCondLst>
                                    <p:cond delay="500"/>
                                  </p:stCondLst>
                                  <p:childTnLst>
                                    <p:set>
                                      <p:cBhvr>
                                        <p:cTn id="29" dur="1" fill="hold">
                                          <p:stCondLst>
                                            <p:cond delay="0"/>
                                          </p:stCondLst>
                                        </p:cTn>
                                        <p:tgtEl>
                                          <p:spTgt spid="28"/>
                                        </p:tgtEl>
                                        <p:attrNameLst>
                                          <p:attrName>style.visibility</p:attrName>
                                        </p:attrNameLst>
                                      </p:cBhvr>
                                      <p:to>
                                        <p:strVal val="visible"/>
                                      </p:to>
                                    </p:set>
                                    <p:animEffect transition="in" filter="wipe(left)">
                                      <p:cBhvr>
                                        <p:cTn id="30" dur="2000"/>
                                        <p:tgtEl>
                                          <p:spTgt spid="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1000"/>
                                        <p:tgtEl>
                                          <p:spTgt spid="29"/>
                                        </p:tgtEl>
                                      </p:cBhvr>
                                    </p:animEffect>
                                  </p:childTnLst>
                                </p:cTn>
                              </p:par>
                              <p:par>
                                <p:cTn id="36" presetID="22" presetClass="entr" presetSubtype="8" fill="hold" grpId="0" nodeType="withEffect">
                                  <p:stCondLst>
                                    <p:cond delay="750"/>
                                  </p:stCondLst>
                                  <p:childTnLst>
                                    <p:set>
                                      <p:cBhvr>
                                        <p:cTn id="37" dur="1" fill="hold">
                                          <p:stCondLst>
                                            <p:cond delay="0"/>
                                          </p:stCondLst>
                                        </p:cTn>
                                        <p:tgtEl>
                                          <p:spTgt spid="50"/>
                                        </p:tgtEl>
                                        <p:attrNameLst>
                                          <p:attrName>style.visibility</p:attrName>
                                        </p:attrNameLst>
                                      </p:cBhvr>
                                      <p:to>
                                        <p:strVal val="visible"/>
                                      </p:to>
                                    </p:set>
                                    <p:animEffect transition="in" filter="wipe(left)">
                                      <p:cBhvr>
                                        <p:cTn id="38" dur="250"/>
                                        <p:tgtEl>
                                          <p:spTgt spid="50"/>
                                        </p:tgtEl>
                                      </p:cBhvr>
                                    </p:animEffect>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visible"/>
                                      </p:to>
                                    </p:set>
                                    <p:animEffect transition="in" filter="fade">
                                      <p:cBhvr>
                                        <p:cTn id="43" dur="1000"/>
                                        <p:tgtEl>
                                          <p:spTgt spid="52"/>
                                        </p:tgtEl>
                                      </p:cBhvr>
                                    </p:animEffect>
                                    <p:anim calcmode="lin" valueType="num">
                                      <p:cBhvr>
                                        <p:cTn id="44" dur="1000" fill="hold"/>
                                        <p:tgtEl>
                                          <p:spTgt spid="52"/>
                                        </p:tgtEl>
                                        <p:attrNameLst>
                                          <p:attrName>ppt_x</p:attrName>
                                        </p:attrNameLst>
                                      </p:cBhvr>
                                      <p:tavLst>
                                        <p:tav tm="0">
                                          <p:val>
                                            <p:strVal val="#ppt_x"/>
                                          </p:val>
                                        </p:tav>
                                        <p:tav tm="100000">
                                          <p:val>
                                            <p:strVal val="#ppt_x"/>
                                          </p:val>
                                        </p:tav>
                                      </p:tavLst>
                                    </p:anim>
                                    <p:anim calcmode="lin" valueType="num">
                                      <p:cBhvr>
                                        <p:cTn id="45" dur="1000" fill="hold"/>
                                        <p:tgtEl>
                                          <p:spTgt spid="52"/>
                                        </p:tgtEl>
                                        <p:attrNameLst>
                                          <p:attrName>ppt_y</p:attrName>
                                        </p:attrNameLst>
                                      </p:cBhvr>
                                      <p:tavLst>
                                        <p:tav tm="0">
                                          <p:val>
                                            <p:strVal val="#ppt_y+.1"/>
                                          </p:val>
                                        </p:tav>
                                        <p:tav tm="100000">
                                          <p:val>
                                            <p:strVal val="#ppt_y"/>
                                          </p:val>
                                        </p:tav>
                                      </p:tavLst>
                                    </p:anim>
                                  </p:childTnLst>
                                </p:cTn>
                              </p:par>
                              <p:par>
                                <p:cTn id="46" presetID="42" presetClass="path" presetSubtype="0" accel="50000" decel="50000" fill="hold" nodeType="withEffect">
                                  <p:stCondLst>
                                    <p:cond delay="0"/>
                                  </p:stCondLst>
                                  <p:childTnLst>
                                    <p:animMotion origin="layout" path="M 2.08333E-6 -3.7037E-6 L 2.08333E-6 0.0338 " pathEditMode="relative" rAng="0" ptsTypes="AA">
                                      <p:cBhvr>
                                        <p:cTn id="47" dur="1200" fill="hold"/>
                                        <p:tgtEl>
                                          <p:spTgt spid="29"/>
                                        </p:tgtEl>
                                        <p:attrNameLst>
                                          <p:attrName>ppt_x</p:attrName>
                                          <p:attrName>ppt_y</p:attrName>
                                        </p:attrNameLst>
                                      </p:cBhvr>
                                      <p:rCtr x="0" y="1690"/>
                                    </p:animMotion>
                                  </p:childTnLst>
                                </p:cTn>
                              </p:par>
                              <p:par>
                                <p:cTn id="48" presetID="47" presetClass="exit" presetSubtype="0" fill="hold" grpId="1" nodeType="withEffect">
                                  <p:stCondLst>
                                    <p:cond delay="0"/>
                                  </p:stCondLst>
                                  <p:childTnLst>
                                    <p:animEffect transition="out" filter="fade">
                                      <p:cBhvr>
                                        <p:cTn id="49" dur="1000"/>
                                        <p:tgtEl>
                                          <p:spTgt spid="50"/>
                                        </p:tgtEl>
                                      </p:cBhvr>
                                    </p:animEffect>
                                    <p:anim calcmode="lin" valueType="num">
                                      <p:cBhvr>
                                        <p:cTn id="50" dur="1000"/>
                                        <p:tgtEl>
                                          <p:spTgt spid="50"/>
                                        </p:tgtEl>
                                        <p:attrNameLst>
                                          <p:attrName>ppt_x</p:attrName>
                                        </p:attrNameLst>
                                      </p:cBhvr>
                                      <p:tavLst>
                                        <p:tav tm="0">
                                          <p:val>
                                            <p:strVal val="ppt_x"/>
                                          </p:val>
                                        </p:tav>
                                        <p:tav tm="100000">
                                          <p:val>
                                            <p:strVal val="ppt_x"/>
                                          </p:val>
                                        </p:tav>
                                      </p:tavLst>
                                    </p:anim>
                                    <p:anim calcmode="lin" valueType="num">
                                      <p:cBhvr>
                                        <p:cTn id="51" dur="1000"/>
                                        <p:tgtEl>
                                          <p:spTgt spid="50"/>
                                        </p:tgtEl>
                                        <p:attrNameLst>
                                          <p:attrName>ppt_y</p:attrName>
                                        </p:attrNameLst>
                                      </p:cBhvr>
                                      <p:tavLst>
                                        <p:tav tm="0">
                                          <p:val>
                                            <p:strVal val="ppt_y"/>
                                          </p:val>
                                        </p:tav>
                                        <p:tav tm="100000">
                                          <p:val>
                                            <p:strVal val="ppt_y-.1"/>
                                          </p:val>
                                        </p:tav>
                                      </p:tavLst>
                                    </p:anim>
                                    <p:set>
                                      <p:cBhvr>
                                        <p:cTn id="52" dur="1" fill="hold">
                                          <p:stCondLst>
                                            <p:cond delay="999"/>
                                          </p:stCondLst>
                                        </p:cTn>
                                        <p:tgtEl>
                                          <p:spTgt spid="50"/>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wipe(left)">
                                      <p:cBhvr>
                                        <p:cTn id="57"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48" grpId="0"/>
      <p:bldP spid="50" grpId="0"/>
      <p:bldP spid="50" grpId="1"/>
      <p:bldP spid="5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BC9E9-BBF0-DD55-89BD-ED8EE5FA0A71}"/>
              </a:ext>
            </a:extLst>
          </p:cNvPr>
          <p:cNvSpPr>
            <a:spLocks noGrp="1"/>
          </p:cNvSpPr>
          <p:nvPr>
            <p:ph type="title"/>
          </p:nvPr>
        </p:nvSpPr>
        <p:spPr/>
        <p:txBody>
          <a:bodyPr/>
          <a:lstStyle/>
          <a:p>
            <a:r>
              <a:rPr lang="en-US"/>
              <a:t>Time Series </a:t>
            </a:r>
          </a:p>
        </p:txBody>
      </p:sp>
      <p:sp>
        <p:nvSpPr>
          <p:cNvPr id="4" name="Footer Placeholder 3">
            <a:extLst>
              <a:ext uri="{FF2B5EF4-FFF2-40B4-BE49-F238E27FC236}">
                <a16:creationId xmlns:a16="http://schemas.microsoft.com/office/drawing/2014/main" id="{DF0CAA75-21DF-9427-BAB6-383707C77BC6}"/>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16F5276E-4712-0104-0A9D-6301449BEDA7}"/>
              </a:ext>
            </a:extLst>
          </p:cNvPr>
          <p:cNvSpPr>
            <a:spLocks noGrp="1"/>
          </p:cNvSpPr>
          <p:nvPr>
            <p:ph type="sldNum" sz="quarter" idx="12"/>
          </p:nvPr>
        </p:nvSpPr>
        <p:spPr/>
        <p:txBody>
          <a:bodyPr/>
          <a:lstStyle/>
          <a:p>
            <a:fld id="{16C5AC08-0ACD-404A-9C9F-AB39E786C34A}" type="slidenum">
              <a:rPr lang="en-GB"/>
              <a:t>43</a:t>
            </a:fld>
            <a:endParaRPr lang="en-GB"/>
          </a:p>
        </p:txBody>
      </p:sp>
      <p:sp>
        <p:nvSpPr>
          <p:cNvPr id="6" name="Text Placeholder 5">
            <a:extLst>
              <a:ext uri="{FF2B5EF4-FFF2-40B4-BE49-F238E27FC236}">
                <a16:creationId xmlns:a16="http://schemas.microsoft.com/office/drawing/2014/main" id="{A0E0ECF1-3039-CF66-E9C9-695B1C22F1C4}"/>
              </a:ext>
            </a:extLst>
          </p:cNvPr>
          <p:cNvSpPr>
            <a:spLocks noGrp="1"/>
          </p:cNvSpPr>
          <p:nvPr>
            <p:ph type="body" sz="quarter" idx="13"/>
          </p:nvPr>
        </p:nvSpPr>
        <p:spPr/>
        <p:txBody>
          <a:bodyPr/>
          <a:lstStyle/>
          <a:p>
            <a:r>
              <a:rPr lang="en-US"/>
              <a:t>Time Series </a:t>
            </a:r>
          </a:p>
        </p:txBody>
      </p:sp>
      <p:graphicFrame>
        <p:nvGraphicFramePr>
          <p:cNvPr id="7" name="Content Placeholder 6">
            <a:extLst>
              <a:ext uri="{FF2B5EF4-FFF2-40B4-BE49-F238E27FC236}">
                <a16:creationId xmlns:a16="http://schemas.microsoft.com/office/drawing/2014/main" id="{E6896D21-D1ED-8EC3-D8FA-121D9344E1F5}"/>
              </a:ext>
            </a:extLst>
          </p:cNvPr>
          <p:cNvGraphicFramePr>
            <a:graphicFrameLocks noGrp="1"/>
          </p:cNvGraphicFramePr>
          <p:nvPr>
            <p:ph idx="1"/>
            <p:extLst>
              <p:ext uri="{D42A27DB-BD31-4B8C-83A1-F6EECF244321}">
                <p14:modId xmlns:p14="http://schemas.microsoft.com/office/powerpoint/2010/main" val="2535002651"/>
              </p:ext>
            </p:extLst>
          </p:nvPr>
        </p:nvGraphicFramePr>
        <p:xfrm>
          <a:off x="1077913" y="1520825"/>
          <a:ext cx="10872787" cy="5019675"/>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angular Callout 7">
            <a:extLst>
              <a:ext uri="{FF2B5EF4-FFF2-40B4-BE49-F238E27FC236}">
                <a16:creationId xmlns:a16="http://schemas.microsoft.com/office/drawing/2014/main" id="{C68DE016-0CDE-A6F7-F28D-5DE66AFD9D0C}"/>
              </a:ext>
            </a:extLst>
          </p:cNvPr>
          <p:cNvSpPr/>
          <p:nvPr/>
        </p:nvSpPr>
        <p:spPr>
          <a:xfrm>
            <a:off x="5967110" y="4030662"/>
            <a:ext cx="1647495" cy="872210"/>
          </a:xfrm>
          <a:prstGeom prst="wedgeRectCallout">
            <a:avLst>
              <a:gd name="adj1" fmla="val -21032"/>
              <a:gd name="adj2" fmla="val -78636"/>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200">
                <a:solidFill>
                  <a:schemeClr val="accent5"/>
                </a:solidFill>
                <a:latin typeface="DM Sans" pitchFamily="2" charset="77"/>
                <a:cs typeface="Arial" panose="020B0604020202020204" pitchFamily="34" charset="0"/>
              </a:rPr>
              <a:t>It would be useful to have annotations to explain dips in performance </a:t>
            </a:r>
          </a:p>
        </p:txBody>
      </p:sp>
      <p:sp>
        <p:nvSpPr>
          <p:cNvPr id="9" name="Rectangular Callout 8">
            <a:extLst>
              <a:ext uri="{FF2B5EF4-FFF2-40B4-BE49-F238E27FC236}">
                <a16:creationId xmlns:a16="http://schemas.microsoft.com/office/drawing/2014/main" id="{D30E2127-9430-1626-9BE8-D99FB048786E}"/>
              </a:ext>
            </a:extLst>
          </p:cNvPr>
          <p:cNvSpPr/>
          <p:nvPr/>
        </p:nvSpPr>
        <p:spPr>
          <a:xfrm>
            <a:off x="10564030" y="3481885"/>
            <a:ext cx="363475" cy="322853"/>
          </a:xfrm>
          <a:prstGeom prst="wedgeRectCallout">
            <a:avLst>
              <a:gd name="adj1" fmla="val -22804"/>
              <a:gd name="adj2" fmla="val -72652"/>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lang="en-GB" sz="1200" b="1">
                <a:solidFill>
                  <a:schemeClr val="accent5"/>
                </a:solidFill>
                <a:latin typeface="DM Sans" pitchFamily="2" charset="77"/>
                <a:cs typeface="Arial" panose="020B0604020202020204" pitchFamily="34" charset="0"/>
              </a:rPr>
              <a:t>!</a:t>
            </a:r>
          </a:p>
        </p:txBody>
      </p:sp>
      <p:sp>
        <p:nvSpPr>
          <p:cNvPr id="10" name="Rectangular Callout 9">
            <a:extLst>
              <a:ext uri="{FF2B5EF4-FFF2-40B4-BE49-F238E27FC236}">
                <a16:creationId xmlns:a16="http://schemas.microsoft.com/office/drawing/2014/main" id="{55BADAA6-FFD6-0ACE-5D93-7E76D3B12291}"/>
              </a:ext>
            </a:extLst>
          </p:cNvPr>
          <p:cNvSpPr/>
          <p:nvPr/>
        </p:nvSpPr>
        <p:spPr>
          <a:xfrm>
            <a:off x="3380704" y="2371725"/>
            <a:ext cx="1344903" cy="847725"/>
          </a:xfrm>
          <a:prstGeom prst="wedgeRectCallout">
            <a:avLst>
              <a:gd name="adj1" fmla="val 59177"/>
              <a:gd name="adj2" fmla="val 20170"/>
            </a:avLst>
          </a:prstGeom>
          <a:solidFill>
            <a:schemeClr val="bg2"/>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121920" tIns="60960" rIns="121920" bIns="60960" numCol="1" spcCol="0" rtlCol="0" fromWordArt="0" anchor="t" anchorCtr="0" forceAA="0" compatLnSpc="1">
            <a:prstTxWarp prst="textNoShape">
              <a:avLst/>
            </a:prstTxWarp>
            <a:noAutofit/>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r>
              <a:rPr lang="en-GB" sz="1200">
                <a:solidFill>
                  <a:sysClr val="windowText" lastClr="000000"/>
                </a:solidFill>
                <a:latin typeface="DM Sans" pitchFamily="2" charset="77"/>
                <a:cs typeface="Arial" panose="020B0604020202020204" pitchFamily="34" charset="0"/>
              </a:rPr>
              <a:t>... but also to explain sudden improvements as well</a:t>
            </a:r>
          </a:p>
        </p:txBody>
      </p:sp>
    </p:spTree>
    <p:extLst>
      <p:ext uri="{BB962C8B-B14F-4D97-AF65-F5344CB8AC3E}">
        <p14:creationId xmlns:p14="http://schemas.microsoft.com/office/powerpoint/2010/main" val="243744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4ACB992B-60E9-3B1B-640D-E75B4A52B55F}"/>
              </a:ext>
            </a:extLst>
          </p:cNvPr>
          <p:cNvPicPr>
            <a:picLocks noGrp="1" noChangeAspect="1"/>
          </p:cNvPicPr>
          <p:nvPr>
            <p:ph idx="1"/>
          </p:nvPr>
        </p:nvPicPr>
        <p:blipFill rotWithShape="1">
          <a:blip r:embed="rId3"/>
          <a:srcRect l="-698" r="-698"/>
          <a:stretch/>
        </p:blipFill>
        <p:spPr>
          <a:xfrm>
            <a:off x="898618" y="1428122"/>
            <a:ext cx="11052082" cy="5113872"/>
          </a:xfrm>
          <a:prstGeom prst="rect">
            <a:avLst/>
          </a:prstGeom>
        </p:spPr>
      </p:pic>
      <p:sp>
        <p:nvSpPr>
          <p:cNvPr id="2" name="Title 1">
            <a:extLst>
              <a:ext uri="{FF2B5EF4-FFF2-40B4-BE49-F238E27FC236}">
                <a16:creationId xmlns:a16="http://schemas.microsoft.com/office/drawing/2014/main" id="{85AAAF1C-F794-3BDE-F86B-0DB189DB401E}"/>
              </a:ext>
            </a:extLst>
          </p:cNvPr>
          <p:cNvSpPr>
            <a:spLocks noGrp="1"/>
          </p:cNvSpPr>
          <p:nvPr>
            <p:ph type="title"/>
          </p:nvPr>
        </p:nvSpPr>
        <p:spPr/>
        <p:txBody>
          <a:bodyPr/>
          <a:lstStyle/>
          <a:p>
            <a:r>
              <a:rPr lang="en-US"/>
              <a:t>Visual displays</a:t>
            </a:r>
          </a:p>
        </p:txBody>
      </p:sp>
      <p:sp>
        <p:nvSpPr>
          <p:cNvPr id="4" name="Footer Placeholder 3">
            <a:extLst>
              <a:ext uri="{FF2B5EF4-FFF2-40B4-BE49-F238E27FC236}">
                <a16:creationId xmlns:a16="http://schemas.microsoft.com/office/drawing/2014/main" id="{A913B49B-F63D-0A72-7D6D-64327901ECDB}"/>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D75B5A91-4C91-5348-EFDC-E4E8B56FEB75}"/>
              </a:ext>
            </a:extLst>
          </p:cNvPr>
          <p:cNvSpPr>
            <a:spLocks noGrp="1"/>
          </p:cNvSpPr>
          <p:nvPr>
            <p:ph type="sldNum" sz="quarter" idx="12"/>
          </p:nvPr>
        </p:nvSpPr>
        <p:spPr/>
        <p:txBody>
          <a:bodyPr/>
          <a:lstStyle/>
          <a:p>
            <a:fld id="{16C5AC08-0ACD-404A-9C9F-AB39E786C34A}" type="slidenum">
              <a:rPr lang="en-GB"/>
              <a:t>44</a:t>
            </a:fld>
            <a:endParaRPr lang="en-GB"/>
          </a:p>
        </p:txBody>
      </p:sp>
      <p:sp>
        <p:nvSpPr>
          <p:cNvPr id="6" name="Text Placeholder 5">
            <a:extLst>
              <a:ext uri="{FF2B5EF4-FFF2-40B4-BE49-F238E27FC236}">
                <a16:creationId xmlns:a16="http://schemas.microsoft.com/office/drawing/2014/main" id="{75E93A3B-DCF0-1351-B222-9EC24690B65D}"/>
              </a:ext>
            </a:extLst>
          </p:cNvPr>
          <p:cNvSpPr>
            <a:spLocks noGrp="1"/>
          </p:cNvSpPr>
          <p:nvPr>
            <p:ph type="body" sz="quarter" idx="13"/>
          </p:nvPr>
        </p:nvSpPr>
        <p:spPr/>
        <p:txBody>
          <a:bodyPr/>
          <a:lstStyle/>
          <a:p>
            <a:r>
              <a:rPr lang="en-US"/>
              <a:t>Visual displays</a:t>
            </a:r>
          </a:p>
        </p:txBody>
      </p:sp>
      <p:sp>
        <p:nvSpPr>
          <p:cNvPr id="3" name="TextBox 2">
            <a:extLst>
              <a:ext uri="{FF2B5EF4-FFF2-40B4-BE49-F238E27FC236}">
                <a16:creationId xmlns:a16="http://schemas.microsoft.com/office/drawing/2014/main" id="{DCED7E57-6816-04CD-56DA-301D50381C32}"/>
              </a:ext>
            </a:extLst>
          </p:cNvPr>
          <p:cNvSpPr txBox="1"/>
          <p:nvPr/>
        </p:nvSpPr>
        <p:spPr>
          <a:xfrm>
            <a:off x="5961529" y="6382870"/>
            <a:ext cx="5989171" cy="428241"/>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a:t>
            </a:r>
            <a:r>
              <a:rPr lang="en-GB" sz="1000" dirty="0">
                <a:solidFill>
                  <a:schemeClr val="accent5"/>
                </a:solidFill>
                <a:latin typeface="DM Sans" pitchFamily="2" charset="77"/>
              </a:rPr>
              <a:t>: Institute for Healthcare Improvement</a:t>
            </a:r>
          </a:p>
          <a:p>
            <a:pPr algn="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187136277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7CF7062-A72B-C009-4F59-99FDB2271198}"/>
              </a:ext>
            </a:extLst>
          </p:cNvPr>
          <p:cNvSpPr>
            <a:spLocks noGrp="1"/>
          </p:cNvSpPr>
          <p:nvPr>
            <p:ph type="title"/>
          </p:nvPr>
        </p:nvSpPr>
        <p:spPr/>
        <p:txBody>
          <a:bodyPr/>
          <a:lstStyle/>
          <a:p>
            <a:r>
              <a:rPr lang="en-US"/>
              <a:t>Visual displays</a:t>
            </a:r>
          </a:p>
        </p:txBody>
      </p:sp>
      <p:sp>
        <p:nvSpPr>
          <p:cNvPr id="4" name="Footer Placeholder 3">
            <a:extLst>
              <a:ext uri="{FF2B5EF4-FFF2-40B4-BE49-F238E27FC236}">
                <a16:creationId xmlns:a16="http://schemas.microsoft.com/office/drawing/2014/main" id="{64E39530-1C3D-97A3-1929-B6191BA4122A}"/>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5DB5D659-4045-391C-B158-999C58A849BE}"/>
              </a:ext>
            </a:extLst>
          </p:cNvPr>
          <p:cNvSpPr>
            <a:spLocks noGrp="1"/>
          </p:cNvSpPr>
          <p:nvPr>
            <p:ph type="sldNum" sz="quarter" idx="12"/>
          </p:nvPr>
        </p:nvSpPr>
        <p:spPr/>
        <p:txBody>
          <a:bodyPr/>
          <a:lstStyle/>
          <a:p>
            <a:fld id="{16C5AC08-0ACD-404A-9C9F-AB39E786C34A}" type="slidenum">
              <a:rPr lang="en-GB"/>
              <a:t>45</a:t>
            </a:fld>
            <a:endParaRPr lang="en-GB"/>
          </a:p>
        </p:txBody>
      </p:sp>
      <p:sp>
        <p:nvSpPr>
          <p:cNvPr id="9" name="Text Placeholder 8">
            <a:extLst>
              <a:ext uri="{FF2B5EF4-FFF2-40B4-BE49-F238E27FC236}">
                <a16:creationId xmlns:a16="http://schemas.microsoft.com/office/drawing/2014/main" id="{C8BA1AA0-7AE9-539C-4670-45BDB56CFCD6}"/>
              </a:ext>
            </a:extLst>
          </p:cNvPr>
          <p:cNvSpPr>
            <a:spLocks noGrp="1"/>
          </p:cNvSpPr>
          <p:nvPr>
            <p:ph type="body" sz="quarter" idx="13"/>
          </p:nvPr>
        </p:nvSpPr>
        <p:spPr/>
        <p:txBody>
          <a:bodyPr/>
          <a:lstStyle/>
          <a:p>
            <a:r>
              <a:rPr lang="en-US"/>
              <a:t>Visual displays</a:t>
            </a:r>
          </a:p>
        </p:txBody>
      </p:sp>
      <p:pic>
        <p:nvPicPr>
          <p:cNvPr id="11" name="Picture 2" descr="Image">
            <a:extLst>
              <a:ext uri="{FF2B5EF4-FFF2-40B4-BE49-F238E27FC236}">
                <a16:creationId xmlns:a16="http://schemas.microsoft.com/office/drawing/2014/main" id="{2321E99D-37BD-692A-1A45-9AAAB1C3D9E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77913" y="1520825"/>
            <a:ext cx="5214937" cy="391120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Image">
            <a:extLst>
              <a:ext uri="{FF2B5EF4-FFF2-40B4-BE49-F238E27FC236}">
                <a16:creationId xmlns:a16="http://schemas.microsoft.com/office/drawing/2014/main" id="{FD4270F6-6851-940F-E70F-3E070BBBEA3B}"/>
              </a:ext>
            </a:extLst>
          </p:cNvPr>
          <p:cNvPicPr>
            <a:picLocks noGrp="1" noChangeAspect="1" noChangeArrowheads="1"/>
          </p:cNvPicPr>
          <p:nvPr>
            <p:ph idx="14"/>
          </p:nvPr>
        </p:nvPicPr>
        <p:blipFill>
          <a:blip r:embed="rId4">
            <a:extLst>
              <a:ext uri="{28A0092B-C50C-407E-A947-70E740481C1C}">
                <a14:useLocalDpi xmlns:a14="http://schemas.microsoft.com/office/drawing/2010/main" val="0"/>
              </a:ext>
            </a:extLst>
          </a:blip>
          <a:srcRect/>
          <a:stretch>
            <a:fillRect/>
          </a:stretch>
        </p:blipFill>
        <p:spPr bwMode="auto">
          <a:xfrm>
            <a:off x="6743700" y="1520825"/>
            <a:ext cx="5214938" cy="391120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33B39C2-99B8-493E-B2B8-42174719D5A9}"/>
              </a:ext>
            </a:extLst>
          </p:cNvPr>
          <p:cNvSpPr txBox="1"/>
          <p:nvPr/>
        </p:nvSpPr>
        <p:spPr>
          <a:xfrm>
            <a:off x="10847294" y="6382870"/>
            <a:ext cx="1103406" cy="428241"/>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@DrEdFitzgerald</a:t>
            </a:r>
          </a:p>
          <a:p>
            <a:pPr algn="r"/>
            <a:endParaRPr lang="en-GB" sz="1000" dirty="0">
              <a:solidFill>
                <a:schemeClr val="accent5"/>
              </a:solidFill>
              <a:latin typeface="DM Sans" pitchFamily="2" charset="77"/>
            </a:endParaRPr>
          </a:p>
        </p:txBody>
      </p:sp>
      <p:sp>
        <p:nvSpPr>
          <p:cNvPr id="14" name="TextBox 13">
            <a:extLst>
              <a:ext uri="{FF2B5EF4-FFF2-40B4-BE49-F238E27FC236}">
                <a16:creationId xmlns:a16="http://schemas.microsoft.com/office/drawing/2014/main" id="{711CDF3E-764C-EF24-A3C2-0B6B1BAFAEA3}"/>
              </a:ext>
            </a:extLst>
          </p:cNvPr>
          <p:cNvSpPr txBox="1"/>
          <p:nvPr/>
        </p:nvSpPr>
        <p:spPr>
          <a:xfrm>
            <a:off x="5190565" y="6382870"/>
            <a:ext cx="1103406" cy="428241"/>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@LothianACAS</a:t>
            </a:r>
          </a:p>
          <a:p>
            <a:pPr algn="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4195468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nector 7">
            <a:extLst>
              <a:ext uri="{FF2B5EF4-FFF2-40B4-BE49-F238E27FC236}">
                <a16:creationId xmlns:a16="http://schemas.microsoft.com/office/drawing/2014/main" id="{2A58F648-8FF2-2700-5FB5-04F0C10F3777}"/>
              </a:ext>
            </a:extLst>
          </p:cNvPr>
          <p:cNvSpPr/>
          <p:nvPr/>
        </p:nvSpPr>
        <p:spPr>
          <a:xfrm>
            <a:off x="3079830" y="3049849"/>
            <a:ext cx="2660489" cy="2660489"/>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78380734-B0C7-6C84-F7B9-796A2E6A7A77}"/>
              </a:ext>
            </a:extLst>
          </p:cNvPr>
          <p:cNvSpPr>
            <a:spLocks noGrp="1"/>
          </p:cNvSpPr>
          <p:nvPr>
            <p:ph type="title"/>
          </p:nvPr>
        </p:nvSpPr>
        <p:spPr/>
        <p:txBody>
          <a:bodyPr/>
          <a:lstStyle/>
          <a:p>
            <a:r>
              <a:rPr lang="en-US"/>
              <a:t>Comfort break</a:t>
            </a:r>
          </a:p>
        </p:txBody>
      </p:sp>
      <p:sp>
        <p:nvSpPr>
          <p:cNvPr id="4" name="Footer Placeholder 3">
            <a:extLst>
              <a:ext uri="{FF2B5EF4-FFF2-40B4-BE49-F238E27FC236}">
                <a16:creationId xmlns:a16="http://schemas.microsoft.com/office/drawing/2014/main" id="{BF33CC15-48E3-50BE-BC3E-9A13E631D429}"/>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59FD6175-4EC2-9D40-95CE-7443000D32A9}"/>
              </a:ext>
            </a:extLst>
          </p:cNvPr>
          <p:cNvSpPr>
            <a:spLocks noGrp="1"/>
          </p:cNvSpPr>
          <p:nvPr>
            <p:ph type="sldNum" sz="quarter" idx="12"/>
          </p:nvPr>
        </p:nvSpPr>
        <p:spPr/>
        <p:txBody>
          <a:bodyPr/>
          <a:lstStyle/>
          <a:p>
            <a:fld id="{16C5AC08-0ACD-404A-9C9F-AB39E786C34A}" type="slidenum">
              <a:rPr lang="en-GB"/>
              <a:pPr/>
              <a:t>46</a:t>
            </a:fld>
            <a:endParaRPr lang="en-GB"/>
          </a:p>
        </p:txBody>
      </p:sp>
      <p:pic>
        <p:nvPicPr>
          <p:cNvPr id="6" name="Stretch">
            <a:extLst>
              <a:ext uri="{FF2B5EF4-FFF2-40B4-BE49-F238E27FC236}">
                <a16:creationId xmlns:a16="http://schemas.microsoft.com/office/drawing/2014/main" id="{ABAAD122-8CC1-5E7F-4E1E-DA94B415B56D}"/>
              </a:ext>
            </a:extLst>
          </p:cNvPr>
          <p:cNvPicPr>
            <a:picLocks noChangeAspect="1"/>
          </p:cNvPicPr>
          <p:nvPr/>
        </p:nvPicPr>
        <p:blipFill>
          <a:blip r:embed="rId3"/>
          <a:srcRect/>
          <a:stretch/>
        </p:blipFill>
        <p:spPr>
          <a:xfrm>
            <a:off x="1638201" y="1543049"/>
            <a:ext cx="6420048" cy="5071154"/>
          </a:xfrm>
          <a:prstGeom prst="rect">
            <a:avLst/>
          </a:prstGeom>
        </p:spPr>
      </p:pic>
      <p:sp>
        <p:nvSpPr>
          <p:cNvPr id="2" name="Blue circle">
            <a:extLst>
              <a:ext uri="{FF2B5EF4-FFF2-40B4-BE49-F238E27FC236}">
                <a16:creationId xmlns:a16="http://schemas.microsoft.com/office/drawing/2014/main" id="{7B868109-EE68-40CF-E7F9-C004D327C13E}"/>
              </a:ext>
            </a:extLst>
          </p:cNvPr>
          <p:cNvSpPr/>
          <p:nvPr/>
        </p:nvSpPr>
        <p:spPr>
          <a:xfrm>
            <a:off x="11255844" y="5924730"/>
            <a:ext cx="1284364" cy="128436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Orange circle">
            <a:extLst>
              <a:ext uri="{FF2B5EF4-FFF2-40B4-BE49-F238E27FC236}">
                <a16:creationId xmlns:a16="http://schemas.microsoft.com/office/drawing/2014/main" id="{4B32A827-9C70-6F26-815D-AEBEAEEEF48C}"/>
              </a:ext>
            </a:extLst>
          </p:cNvPr>
          <p:cNvSpPr/>
          <p:nvPr/>
        </p:nvSpPr>
        <p:spPr>
          <a:xfrm>
            <a:off x="5043990" y="288758"/>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1289497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30000" fill="hold"/>
                                        <p:tgtEl>
                                          <p:spTgt spid="8"/>
                                        </p:tgtEl>
                                      </p:cBhvr>
                                      <p:by x="120000" y="120000"/>
                                    </p:animScale>
                                  </p:childTnLst>
                                </p:cTn>
                              </p:par>
                              <p:par>
                                <p:cTn id="7" presetID="31" presetClass="path" presetSubtype="0" repeatCount="indefinite" fill="hold" grpId="1" nodeType="withEffect">
                                  <p:stCondLst>
                                    <p:cond delay="0"/>
                                  </p:stCondLst>
                                  <p:childTnLst>
                                    <p:animMotion origin="layout" path="M 0 0 C 0.002 -0.003 0.012 -0.034 0.037 -0.032 C 0.075 -0.029 0.09 -0.007 0.125 -0.029 C 0.147 -0.042 0.173 -0.075 0.192 -0.074 C 0.235 -0.073 0.244 -0.039 0.244 -0.008 C 0.245 0.036 0.189 0.073 0.121 0.077 C 0.052 0.08 -0.005 0.033 0 0 Z" pathEditMode="relative" ptsTypes="">
                                      <p:cBhvr>
                                        <p:cTn id="8" dur="300000" fill="hold"/>
                                        <p:tgtEl>
                                          <p:spTgt spid="8"/>
                                        </p:tgtEl>
                                        <p:attrNameLst>
                                          <p:attrName>ppt_x</p:attrName>
                                          <p:attrName>ppt_y</p:attrName>
                                        </p:attrNameLst>
                                      </p:cBhvr>
                                    </p:animMotion>
                                  </p:childTnLst>
                                </p:cTn>
                              </p:par>
                              <p:par>
                                <p:cTn id="9" presetID="26" presetClass="path" presetSubtype="0" repeatCount="indefinite" fill="hold" grpId="1" nodeType="withEffect">
                                  <p:stCondLst>
                                    <p:cond delay="0"/>
                                  </p:stCondLst>
                                  <p:childTnLst>
                                    <p:animMotion origin="layout" path="M 0.00026 0.00023 C 0.08008 -0.12107 0.10143 -0.31297 0.04675 -0.42685 C -0.01614 -0.56297 -0.11263 -0.50255 -0.16536 -0.4588 L -0.23411 -0.39167 C -0.28919 -0.3456 -0.38594 -0.28959 -0.45807 -0.44352 C -0.50443 -0.53982 -0.49127 -0.74885 -0.41159 -0.86922 C -0.3293 -0.99005 -0.21185 -0.97755 -0.16588 -0.87917 C -0.09258 -0.72616 -0.14219 -0.56482 -0.17539 -0.4801 L -0.22435 -0.37107 C -0.25989 -0.28357 -0.30885 -0.12639 -0.24518 0.00949 C -0.19062 0.1243 -0.08138 0.1199 0.00026 0.00023 Z " pathEditMode="fixed" rAng="13800000" ptsTypes="AAAAAAAAAAA">
                                      <p:cBhvr>
                                        <p:cTn id="10" dur="215000" fill="hold"/>
                                        <p:tgtEl>
                                          <p:spTgt spid="2"/>
                                        </p:tgtEl>
                                        <p:attrNameLst>
                                          <p:attrName>ppt_x</p:attrName>
                                          <p:attrName>ppt_y</p:attrName>
                                        </p:attrNameLst>
                                      </p:cBhvr>
                                      <p:rCtr x="-20573" y="-43495"/>
                                    </p:animMotion>
                                  </p:childTnLst>
                                </p:cTn>
                              </p:par>
                              <p:par>
                                <p:cTn id="11" presetID="6" presetClass="emph" presetSubtype="0" repeatCount="indefinite" autoRev="1" fill="hold" grpId="0" nodeType="withEffect">
                                  <p:stCondLst>
                                    <p:cond delay="0"/>
                                  </p:stCondLst>
                                  <p:childTnLst>
                                    <p:animScale>
                                      <p:cBhvr>
                                        <p:cTn id="12" dur="47000" fill="hold"/>
                                        <p:tgtEl>
                                          <p:spTgt spid="2"/>
                                        </p:tgtEl>
                                      </p:cBhvr>
                                      <p:by x="80000" y="80000"/>
                                    </p:animScale>
                                  </p:childTnLst>
                                </p:cTn>
                              </p:par>
                              <p:par>
                                <p:cTn id="13" presetID="0" presetClass="path" presetSubtype="0" repeatCount="0" fill="hold" grpId="1" nodeType="withEffect">
                                  <p:stCondLst>
                                    <p:cond delay="0"/>
                                  </p:stCondLst>
                                  <p:childTnLst>
                                    <p:animMotion origin="layout" path="M 4.79167E-6 2.59259E-6 C -0.01954 0.14097 0.14843 0.84051 0.21354 0.95208 C 0.27851 1.06342 0.3707 0.80926 0.39049 0.66921 C 0.40989 0.52916 0.39505 0.22315 0.33177 0.11088 C 0.26783 -0.00209 0.01979 -0.14028 4.79167E-6 2.59259E-6 Z " pathEditMode="relative" rAng="3900000" ptsTypes="AAAAA">
                                      <p:cBhvr>
                                        <p:cTn id="14" dur="200000" fill="hold"/>
                                        <p:tgtEl>
                                          <p:spTgt spid="7"/>
                                        </p:tgtEl>
                                        <p:attrNameLst>
                                          <p:attrName>ppt_x</p:attrName>
                                          <p:attrName>ppt_y</p:attrName>
                                        </p:attrNameLst>
                                      </p:cBhvr>
                                      <p:rCtr x="23138" y="39282"/>
                                    </p:animMotion>
                                  </p:childTnLst>
                                </p:cTn>
                              </p:par>
                              <p:par>
                                <p:cTn id="15" presetID="6" presetClass="emph" presetSubtype="0" repeatCount="indefinite" autoRev="1" fill="hold" grpId="0" nodeType="withEffect">
                                  <p:stCondLst>
                                    <p:cond delay="0"/>
                                  </p:stCondLst>
                                  <p:childTnLst>
                                    <p:animScale>
                                      <p:cBhvr>
                                        <p:cTn id="16" dur="90000" fill="hold"/>
                                        <p:tgtEl>
                                          <p:spTgt spid="7"/>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2" grpId="0" animBg="1"/>
      <p:bldP spid="2" grpId="1" animBg="1"/>
      <p:bldP spid="7" grpId="0" animBg="1"/>
      <p:bldP spid="7"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25D79E4-24C5-286E-29B6-52923A50D8C0}"/>
              </a:ext>
            </a:extLst>
          </p:cNvPr>
          <p:cNvSpPr>
            <a:spLocks noGrp="1"/>
          </p:cNvSpPr>
          <p:nvPr>
            <p:ph idx="1"/>
          </p:nvPr>
        </p:nvSpPr>
        <p:spPr/>
        <p:txBody>
          <a:bodyPr/>
          <a:lstStyle/>
          <a:p>
            <a:pPr>
              <a:lnSpc>
                <a:spcPct val="70000"/>
              </a:lnSpc>
            </a:pPr>
            <a:r>
              <a:rPr lang="en-US" sz="9600" dirty="0">
                <a:solidFill>
                  <a:schemeClr val="bg1"/>
                </a:solidFill>
                <a:latin typeface="Petrona Light" pitchFamily="2" charset="77"/>
              </a:rPr>
              <a:t>Resistance </a:t>
            </a:r>
            <a:br>
              <a:rPr lang="en-US" sz="9600" dirty="0">
                <a:solidFill>
                  <a:schemeClr val="bg1"/>
                </a:solidFill>
                <a:latin typeface="Petrona Light" pitchFamily="2" charset="77"/>
              </a:rPr>
            </a:br>
            <a:r>
              <a:rPr lang="en-US" sz="9600" dirty="0">
                <a:solidFill>
                  <a:schemeClr val="bg1"/>
                </a:solidFill>
                <a:latin typeface="Petrona Light" pitchFamily="2" charset="77"/>
              </a:rPr>
              <a:t>to change</a:t>
            </a:r>
            <a:endParaRPr lang="en-US" dirty="0"/>
          </a:p>
        </p:txBody>
      </p:sp>
      <p:sp>
        <p:nvSpPr>
          <p:cNvPr id="4" name="Footer Placeholder 3">
            <a:extLst>
              <a:ext uri="{FF2B5EF4-FFF2-40B4-BE49-F238E27FC236}">
                <a16:creationId xmlns:a16="http://schemas.microsoft.com/office/drawing/2014/main" id="{6AEE06EA-7E14-A161-6609-B8F7ED2DB3C6}"/>
              </a:ext>
            </a:extLst>
          </p:cNvPr>
          <p:cNvSpPr>
            <a:spLocks noGrp="1"/>
          </p:cNvSpPr>
          <p:nvPr>
            <p:ph type="ftr" sz="quarter" idx="11"/>
          </p:nvPr>
        </p:nvSpPr>
        <p:spPr/>
        <p:txBody>
          <a:bodyPr/>
          <a:lstStyle/>
          <a:p>
            <a:r>
              <a:rPr lang="en-US">
                <a:solidFill>
                  <a:schemeClr val="accent4"/>
                </a:solidFill>
              </a:rPr>
              <a:t>Session 6    Coaching Measurement</a:t>
            </a:r>
          </a:p>
        </p:txBody>
      </p:sp>
      <p:sp>
        <p:nvSpPr>
          <p:cNvPr id="5" name="Slide Number Placeholder 4">
            <a:extLst>
              <a:ext uri="{FF2B5EF4-FFF2-40B4-BE49-F238E27FC236}">
                <a16:creationId xmlns:a16="http://schemas.microsoft.com/office/drawing/2014/main" id="{F50FB875-75A2-7B3C-CBAA-C527BD2D13E0}"/>
              </a:ext>
            </a:extLst>
          </p:cNvPr>
          <p:cNvSpPr>
            <a:spLocks noGrp="1"/>
          </p:cNvSpPr>
          <p:nvPr>
            <p:ph type="sldNum" sz="quarter" idx="12"/>
          </p:nvPr>
        </p:nvSpPr>
        <p:spPr/>
        <p:txBody>
          <a:bodyPr/>
          <a:lstStyle/>
          <a:p>
            <a:fld id="{16C5AC08-0ACD-404A-9C9F-AB39E786C34A}" type="slidenum">
              <a:rPr lang="en-GB">
                <a:solidFill>
                  <a:schemeClr val="accent4"/>
                </a:solidFill>
              </a:rPr>
              <a:t>47</a:t>
            </a:fld>
            <a:endParaRPr lang="en-GB">
              <a:solidFill>
                <a:schemeClr val="accent4"/>
              </a:solidFill>
            </a:endParaRPr>
          </a:p>
        </p:txBody>
      </p:sp>
      <p:sp>
        <p:nvSpPr>
          <p:cNvPr id="6" name="Text Placeholder 5">
            <a:extLst>
              <a:ext uri="{FF2B5EF4-FFF2-40B4-BE49-F238E27FC236}">
                <a16:creationId xmlns:a16="http://schemas.microsoft.com/office/drawing/2014/main" id="{158E221D-DE59-6329-3B0D-740CD40F1682}"/>
              </a:ext>
            </a:extLst>
          </p:cNvPr>
          <p:cNvSpPr>
            <a:spLocks noGrp="1"/>
          </p:cNvSpPr>
          <p:nvPr>
            <p:ph type="body" sz="quarter" idx="13"/>
          </p:nvPr>
        </p:nvSpPr>
        <p:spPr/>
        <p:txBody>
          <a:bodyPr/>
          <a:lstStyle/>
          <a:p>
            <a:r>
              <a:rPr lang="en-US" dirty="0">
                <a:solidFill>
                  <a:schemeClr val="accent4"/>
                </a:solidFill>
              </a:rPr>
              <a:t>Resistance to change</a:t>
            </a:r>
          </a:p>
        </p:txBody>
      </p:sp>
    </p:spTree>
    <p:extLst>
      <p:ext uri="{BB962C8B-B14F-4D97-AF65-F5344CB8AC3E}">
        <p14:creationId xmlns:p14="http://schemas.microsoft.com/office/powerpoint/2010/main" val="198400932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A121-5972-A3F5-B43B-D3DA19A49CF3}"/>
              </a:ext>
            </a:extLst>
          </p:cNvPr>
          <p:cNvSpPr>
            <a:spLocks noGrp="1"/>
          </p:cNvSpPr>
          <p:nvPr>
            <p:ph type="title"/>
          </p:nvPr>
        </p:nvSpPr>
        <p:spPr/>
        <p:txBody>
          <a:bodyPr/>
          <a:lstStyle/>
          <a:p>
            <a:r>
              <a:rPr lang="en-US"/>
              <a:t>Rick Maurer – Three levels of resistance </a:t>
            </a:r>
          </a:p>
        </p:txBody>
      </p:sp>
      <p:sp>
        <p:nvSpPr>
          <p:cNvPr id="4" name="Footer Placeholder 3">
            <a:extLst>
              <a:ext uri="{FF2B5EF4-FFF2-40B4-BE49-F238E27FC236}">
                <a16:creationId xmlns:a16="http://schemas.microsoft.com/office/drawing/2014/main" id="{5FA8E967-E69A-4940-9D94-0FB0C5D439D5}"/>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7A820C15-832D-0D0A-427A-37574D8BF66D}"/>
              </a:ext>
            </a:extLst>
          </p:cNvPr>
          <p:cNvSpPr>
            <a:spLocks noGrp="1"/>
          </p:cNvSpPr>
          <p:nvPr>
            <p:ph type="sldNum" sz="quarter" idx="12"/>
          </p:nvPr>
        </p:nvSpPr>
        <p:spPr/>
        <p:txBody>
          <a:bodyPr/>
          <a:lstStyle/>
          <a:p>
            <a:fld id="{16C5AC08-0ACD-404A-9C9F-AB39E786C34A}" type="slidenum">
              <a:rPr lang="en-GB"/>
              <a:t>48</a:t>
            </a:fld>
            <a:endParaRPr lang="en-GB"/>
          </a:p>
        </p:txBody>
      </p:sp>
      <p:sp>
        <p:nvSpPr>
          <p:cNvPr id="6" name="Text Placeholder 5">
            <a:extLst>
              <a:ext uri="{FF2B5EF4-FFF2-40B4-BE49-F238E27FC236}">
                <a16:creationId xmlns:a16="http://schemas.microsoft.com/office/drawing/2014/main" id="{6F7B9602-E05B-7047-A9F5-1917BF8CBB63}"/>
              </a:ext>
            </a:extLst>
          </p:cNvPr>
          <p:cNvSpPr>
            <a:spLocks noGrp="1"/>
          </p:cNvSpPr>
          <p:nvPr>
            <p:ph type="body" sz="quarter" idx="13"/>
          </p:nvPr>
        </p:nvSpPr>
        <p:spPr/>
        <p:txBody>
          <a:bodyPr/>
          <a:lstStyle/>
          <a:p>
            <a:r>
              <a:rPr lang="en-US"/>
              <a:t>Three levels of resistance</a:t>
            </a:r>
          </a:p>
        </p:txBody>
      </p:sp>
      <p:sp>
        <p:nvSpPr>
          <p:cNvPr id="7" name="Content Placeholder 6">
            <a:extLst>
              <a:ext uri="{FF2B5EF4-FFF2-40B4-BE49-F238E27FC236}">
                <a16:creationId xmlns:a16="http://schemas.microsoft.com/office/drawing/2014/main" id="{228D3568-45BA-4F6A-88AA-E317E5C29C1A}"/>
              </a:ext>
            </a:extLst>
          </p:cNvPr>
          <p:cNvSpPr>
            <a:spLocks noGrp="1"/>
          </p:cNvSpPr>
          <p:nvPr>
            <p:ph idx="14"/>
          </p:nvPr>
        </p:nvSpPr>
        <p:spPr>
          <a:xfrm>
            <a:off x="8620124" y="4076699"/>
            <a:ext cx="3338885" cy="2463845"/>
          </a:xfrm>
        </p:spPr>
        <p:txBody>
          <a:bodyPr/>
          <a:lstStyle/>
          <a:p>
            <a:pPr lvl="3">
              <a:spcAft>
                <a:spcPts val="1200"/>
              </a:spcAft>
            </a:pPr>
            <a:r>
              <a:rPr lang="en-US" sz="1600" dirty="0"/>
              <a:t>Video link </a:t>
            </a:r>
            <a:r>
              <a:rPr lang="en-US" sz="1200" dirty="0">
                <a:solidFill>
                  <a:schemeClr val="accent2"/>
                </a:solidFill>
                <a:hlinkClick r:id="rId4"/>
              </a:rPr>
              <a:t>www.youtube.com/watch?v=a0sdpX1JOrU </a:t>
            </a:r>
            <a:endParaRPr lang="en-US" sz="1200" dirty="0">
              <a:solidFill>
                <a:schemeClr val="accent2"/>
              </a:solidFill>
            </a:endParaRPr>
          </a:p>
          <a:p>
            <a:pPr lvl="3">
              <a:spcAft>
                <a:spcPts val="1200"/>
              </a:spcAft>
            </a:pPr>
            <a:r>
              <a:rPr lang="en-US" sz="1600" dirty="0"/>
              <a:t>For more information watch Rick Maurer’s YouTube videos, visit his website and download his challenges of change white paper </a:t>
            </a:r>
            <a:r>
              <a:rPr lang="en-US" sz="1200" dirty="0">
                <a:hlinkClick r:id="rId5"/>
              </a:rPr>
              <a:t>www.energybartools.com/images/The-Challenges-of-Change-White-Paper.pdf</a:t>
            </a:r>
            <a:endParaRPr lang="en-US" sz="1600" dirty="0"/>
          </a:p>
          <a:p>
            <a:pPr lvl="3">
              <a:spcAft>
                <a:spcPts val="1200"/>
              </a:spcAft>
            </a:pPr>
            <a:endParaRPr lang="en-US" sz="1600" dirty="0"/>
          </a:p>
        </p:txBody>
      </p:sp>
      <p:pic>
        <p:nvPicPr>
          <p:cNvPr id="8" name="Online Media 3" title="Resistance to Change">
            <a:hlinkClick r:id="" action="ppaction://media"/>
            <a:extLst>
              <a:ext uri="{FF2B5EF4-FFF2-40B4-BE49-F238E27FC236}">
                <a16:creationId xmlns:a16="http://schemas.microsoft.com/office/drawing/2014/main" id="{E6B3A75A-1324-BF6B-8D4B-F640C64FD897}"/>
              </a:ext>
            </a:extLst>
          </p:cNvPr>
          <p:cNvPicPr>
            <a:picLocks noGrp="1" noRot="1" noChangeAspect="1"/>
          </p:cNvPicPr>
          <p:nvPr>
            <p:ph idx="1"/>
            <a:videoFile r:link="rId1"/>
          </p:nvPr>
        </p:nvPicPr>
        <p:blipFill>
          <a:blip r:embed="rId6">
            <a:duotone>
              <a:schemeClr val="accent2">
                <a:shade val="45000"/>
                <a:satMod val="135000"/>
              </a:schemeClr>
              <a:prstClr val="white"/>
            </a:duotone>
          </a:blip>
          <a:stretch>
            <a:fillRect/>
          </a:stretch>
        </p:blipFill>
        <p:spPr>
          <a:xfrm>
            <a:off x="1077913" y="1520824"/>
            <a:ext cx="7100886" cy="5099051"/>
          </a:xfrm>
          <a:prstGeom prst="rect">
            <a:avLst/>
          </a:prstGeom>
        </p:spPr>
      </p:pic>
    </p:spTree>
    <p:extLst>
      <p:ext uri="{BB962C8B-B14F-4D97-AF65-F5344CB8AC3E}">
        <p14:creationId xmlns:p14="http://schemas.microsoft.com/office/powerpoint/2010/main" val="1034843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8"/>
                                        </p:tgtEl>
                                      </p:cBhvr>
                                    </p:cmd>
                                  </p:childTnLst>
                                </p:cTn>
                              </p:par>
                            </p:childTnLst>
                          </p:cTn>
                        </p:par>
                      </p:childTnLst>
                    </p:cTn>
                  </p:par>
                </p:childTnLst>
              </p:cTn>
              <p:nextCondLst>
                <p:cond evt="onClick" delay="0">
                  <p:tgtEl>
                    <p:spTgt spid="8"/>
                  </p:tgtEl>
                </p:cond>
              </p:nextCondLst>
            </p:seq>
            <p:video>
              <p:cMediaNode vol="80000">
                <p:cTn id="12" fill="hold" display="0">
                  <p:stCondLst>
                    <p:cond delay="indefinite"/>
                  </p:stCondLst>
                </p:cTn>
                <p:tgtEl>
                  <p:spTgt spid="8"/>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D55F54-6AF2-E267-797A-267B11073100}"/>
              </a:ext>
            </a:extLst>
          </p:cNvPr>
          <p:cNvSpPr>
            <a:spLocks noGrp="1"/>
          </p:cNvSpPr>
          <p:nvPr>
            <p:ph type="title"/>
          </p:nvPr>
        </p:nvSpPr>
        <p:spPr/>
        <p:txBody>
          <a:bodyPr/>
          <a:lstStyle/>
          <a:p>
            <a:r>
              <a:rPr lang="en-US"/>
              <a:t>Making the most of our virtual </a:t>
            </a:r>
            <a:br>
              <a:rPr lang="en-US"/>
            </a:br>
            <a:r>
              <a:rPr lang="en-US"/>
              <a:t>environment</a:t>
            </a:r>
          </a:p>
        </p:txBody>
      </p:sp>
      <p:sp>
        <p:nvSpPr>
          <p:cNvPr id="4" name="Footer Placeholder 3">
            <a:extLst>
              <a:ext uri="{FF2B5EF4-FFF2-40B4-BE49-F238E27FC236}">
                <a16:creationId xmlns:a16="http://schemas.microsoft.com/office/drawing/2014/main" id="{4D872ACD-CCBA-43DE-75F5-11159AB09B66}"/>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D4D00257-B789-9210-2062-18CD35331668}"/>
              </a:ext>
            </a:extLst>
          </p:cNvPr>
          <p:cNvSpPr>
            <a:spLocks noGrp="1"/>
          </p:cNvSpPr>
          <p:nvPr>
            <p:ph type="sldNum" sz="quarter" idx="12"/>
          </p:nvPr>
        </p:nvSpPr>
        <p:spPr/>
        <p:txBody>
          <a:bodyPr/>
          <a:lstStyle/>
          <a:p>
            <a:fld id="{16C5AC08-0ACD-404A-9C9F-AB39E786C34A}" type="slidenum">
              <a:rPr lang="en-GB"/>
              <a:t>4</a:t>
            </a:fld>
            <a:endParaRPr lang="en-GB"/>
          </a:p>
        </p:txBody>
      </p:sp>
      <p:sp>
        <p:nvSpPr>
          <p:cNvPr id="6" name="Text Placeholder 5">
            <a:extLst>
              <a:ext uri="{FF2B5EF4-FFF2-40B4-BE49-F238E27FC236}">
                <a16:creationId xmlns:a16="http://schemas.microsoft.com/office/drawing/2014/main" id="{9994CF09-5F34-B334-58FB-A5FCD32D4B8F}"/>
              </a:ext>
            </a:extLst>
          </p:cNvPr>
          <p:cNvSpPr>
            <a:spLocks noGrp="1"/>
          </p:cNvSpPr>
          <p:nvPr>
            <p:ph type="body" sz="quarter" idx="13"/>
          </p:nvPr>
        </p:nvSpPr>
        <p:spPr/>
        <p:txBody>
          <a:bodyPr/>
          <a:lstStyle/>
          <a:p>
            <a:r>
              <a:rPr lang="en-US"/>
              <a:t>Making the most of our virtual environment</a:t>
            </a:r>
          </a:p>
        </p:txBody>
      </p:sp>
      <p:sp>
        <p:nvSpPr>
          <p:cNvPr id="12" name="TextBox 11">
            <a:extLst>
              <a:ext uri="{FF2B5EF4-FFF2-40B4-BE49-F238E27FC236}">
                <a16:creationId xmlns:a16="http://schemas.microsoft.com/office/drawing/2014/main" id="{7DA8F4BF-8524-20EF-65EC-F08B5237B0EB}"/>
              </a:ext>
            </a:extLst>
          </p:cNvPr>
          <p:cNvSpPr txBox="1"/>
          <p:nvPr/>
        </p:nvSpPr>
        <p:spPr>
          <a:xfrm>
            <a:off x="1077913" y="1524000"/>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are happy to take questions – raise your hand at any point or ask in your breakout room sessions</a:t>
            </a:r>
          </a:p>
        </p:txBody>
      </p:sp>
      <p:sp>
        <p:nvSpPr>
          <p:cNvPr id="17" name="TextBox 16">
            <a:extLst>
              <a:ext uri="{FF2B5EF4-FFF2-40B4-BE49-F238E27FC236}">
                <a16:creationId xmlns:a16="http://schemas.microsoft.com/office/drawing/2014/main" id="{BC027A99-4BC5-A449-666B-2A911C2E4618}"/>
              </a:ext>
            </a:extLst>
          </p:cNvPr>
          <p:cNvSpPr txBox="1"/>
          <p:nvPr/>
        </p:nvSpPr>
        <p:spPr>
          <a:xfrm>
            <a:off x="1077913" y="3212976"/>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Feel free to use the chat box during the session</a:t>
            </a:r>
          </a:p>
        </p:txBody>
      </p:sp>
      <p:sp>
        <p:nvSpPr>
          <p:cNvPr id="18" name="TextBox 17">
            <a:extLst>
              <a:ext uri="{FF2B5EF4-FFF2-40B4-BE49-F238E27FC236}">
                <a16:creationId xmlns:a16="http://schemas.microsoft.com/office/drawing/2014/main" id="{1E7CDCDA-C77A-C231-DEAE-E23F347CA522}"/>
              </a:ext>
            </a:extLst>
          </p:cNvPr>
          <p:cNvSpPr txBox="1"/>
          <p:nvPr/>
        </p:nvSpPr>
        <p:spPr>
          <a:xfrm>
            <a:off x="1077913" y="4918075"/>
            <a:ext cx="5214937" cy="1266092"/>
          </a:xfrm>
          <a:prstGeom prst="rect">
            <a:avLst/>
          </a:prstGeom>
          <a:solidFill>
            <a:schemeClr val="bg2"/>
          </a:solidFill>
          <a:ln>
            <a:noFill/>
          </a:ln>
        </p:spPr>
        <p:txBody>
          <a:bodyPr wrap="square" lIns="1440000" tIns="0" rIns="90000" bIns="0" rtlCol="0" anchor="ctr" anchorCtr="0">
            <a:noAutofit/>
          </a:bodyPr>
          <a:lstStyle/>
          <a:p>
            <a:r>
              <a:rPr lang="en-US" sz="1300" spc="-10">
                <a:latin typeface="DM Sans" pitchFamily="2" charset="77"/>
              </a:rPr>
              <a:t>We will be using breakout rooms a lot</a:t>
            </a:r>
          </a:p>
          <a:p>
            <a:r>
              <a:rPr lang="en-US" sz="1000" b="1" spc="-10">
                <a:solidFill>
                  <a:schemeClr val="accent1"/>
                </a:solidFill>
                <a:latin typeface="DM Sans" pitchFamily="2" charset="77"/>
              </a:rPr>
              <a:t>Top tip: </a:t>
            </a:r>
            <a:r>
              <a:rPr lang="en-US" sz="1300" spc="-10">
                <a:latin typeface="DM Sans" pitchFamily="2" charset="77"/>
              </a:rPr>
              <a:t>don’t touch anything when you are </a:t>
            </a:r>
            <a:br>
              <a:rPr lang="en-US" sz="1300" spc="-10">
                <a:latin typeface="DM Sans" pitchFamily="2" charset="77"/>
              </a:rPr>
            </a:br>
            <a:r>
              <a:rPr lang="en-US" sz="1300" spc="-10">
                <a:latin typeface="DM Sans" pitchFamily="2" charset="77"/>
              </a:rPr>
              <a:t>being moved to rooms</a:t>
            </a:r>
          </a:p>
        </p:txBody>
      </p:sp>
      <p:pic>
        <p:nvPicPr>
          <p:cNvPr id="19" name="Picture 18">
            <a:extLst>
              <a:ext uri="{FF2B5EF4-FFF2-40B4-BE49-F238E27FC236}">
                <a16:creationId xmlns:a16="http://schemas.microsoft.com/office/drawing/2014/main" id="{EFB4CE08-34AD-880B-CB47-582AD4156A1C}"/>
              </a:ext>
            </a:extLst>
          </p:cNvPr>
          <p:cNvPicPr>
            <a:picLocks noChangeAspect="1"/>
          </p:cNvPicPr>
          <p:nvPr/>
        </p:nvPicPr>
        <p:blipFill>
          <a:blip r:embed="rId3"/>
          <a:stretch>
            <a:fillRect/>
          </a:stretch>
        </p:blipFill>
        <p:spPr>
          <a:xfrm>
            <a:off x="1317869" y="1790700"/>
            <a:ext cx="482600" cy="685800"/>
          </a:xfrm>
          <a:prstGeom prst="rect">
            <a:avLst/>
          </a:prstGeom>
        </p:spPr>
      </p:pic>
      <p:pic>
        <p:nvPicPr>
          <p:cNvPr id="20" name="Picture 19">
            <a:extLst>
              <a:ext uri="{FF2B5EF4-FFF2-40B4-BE49-F238E27FC236}">
                <a16:creationId xmlns:a16="http://schemas.microsoft.com/office/drawing/2014/main" id="{C996CCB2-3755-9100-8147-5630E97A4CBC}"/>
              </a:ext>
            </a:extLst>
          </p:cNvPr>
          <p:cNvPicPr>
            <a:picLocks noChangeAspect="1"/>
          </p:cNvPicPr>
          <p:nvPr/>
        </p:nvPicPr>
        <p:blipFill>
          <a:blip r:embed="rId4"/>
          <a:stretch>
            <a:fillRect/>
          </a:stretch>
        </p:blipFill>
        <p:spPr>
          <a:xfrm>
            <a:off x="1267069" y="3551114"/>
            <a:ext cx="584200" cy="508000"/>
          </a:xfrm>
          <a:prstGeom prst="rect">
            <a:avLst/>
          </a:prstGeom>
        </p:spPr>
      </p:pic>
      <p:pic>
        <p:nvPicPr>
          <p:cNvPr id="21" name="Picture 20">
            <a:extLst>
              <a:ext uri="{FF2B5EF4-FFF2-40B4-BE49-F238E27FC236}">
                <a16:creationId xmlns:a16="http://schemas.microsoft.com/office/drawing/2014/main" id="{6E090A77-FC55-6D2A-7A37-2CF01A9A6EA8}"/>
              </a:ext>
            </a:extLst>
          </p:cNvPr>
          <p:cNvPicPr>
            <a:picLocks noChangeAspect="1"/>
          </p:cNvPicPr>
          <p:nvPr/>
        </p:nvPicPr>
        <p:blipFill>
          <a:blip r:embed="rId5"/>
          <a:stretch>
            <a:fillRect/>
          </a:stretch>
        </p:blipFill>
        <p:spPr>
          <a:xfrm>
            <a:off x="1311519" y="5359400"/>
            <a:ext cx="495300" cy="406400"/>
          </a:xfrm>
          <a:prstGeom prst="rect">
            <a:avLst/>
          </a:prstGeom>
        </p:spPr>
      </p:pic>
      <p:grpSp>
        <p:nvGrpSpPr>
          <p:cNvPr id="3" name="Group 2">
            <a:extLst>
              <a:ext uri="{FF2B5EF4-FFF2-40B4-BE49-F238E27FC236}">
                <a16:creationId xmlns:a16="http://schemas.microsoft.com/office/drawing/2014/main" id="{41784F7C-1271-CFFE-89D0-70D2AFB0533A}"/>
              </a:ext>
            </a:extLst>
          </p:cNvPr>
          <p:cNvGrpSpPr/>
          <p:nvPr/>
        </p:nvGrpSpPr>
        <p:grpSpPr>
          <a:xfrm>
            <a:off x="6734175" y="1520825"/>
            <a:ext cx="5216525" cy="4674821"/>
            <a:chOff x="6734175" y="1520825"/>
            <a:chExt cx="5216525" cy="4674821"/>
          </a:xfrm>
        </p:grpSpPr>
        <p:sp>
          <p:nvSpPr>
            <p:cNvPr id="7" name="Rounded Rectangle 6">
              <a:extLst>
                <a:ext uri="{FF2B5EF4-FFF2-40B4-BE49-F238E27FC236}">
                  <a16:creationId xmlns:a16="http://schemas.microsoft.com/office/drawing/2014/main" id="{6BB92334-391C-4FE1-9CE7-0599DE526DCA}"/>
                </a:ext>
              </a:extLst>
            </p:cNvPr>
            <p:cNvSpPr/>
            <p:nvPr/>
          </p:nvSpPr>
          <p:spPr>
            <a:xfrm>
              <a:off x="6734175" y="1520825"/>
              <a:ext cx="5216525" cy="4674821"/>
            </a:xfrm>
            <a:prstGeom prst="roundRect">
              <a:avLst>
                <a:gd name="adj" fmla="val 174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grpSp>
          <p:nvGrpSpPr>
            <p:cNvPr id="8" name="Group 7">
              <a:extLst>
                <a:ext uri="{FF2B5EF4-FFF2-40B4-BE49-F238E27FC236}">
                  <a16:creationId xmlns:a16="http://schemas.microsoft.com/office/drawing/2014/main" id="{8082D4F7-99B0-53B8-FA6B-EF4B8219BB9D}"/>
                </a:ext>
              </a:extLst>
            </p:cNvPr>
            <p:cNvGrpSpPr/>
            <p:nvPr/>
          </p:nvGrpSpPr>
          <p:grpSpPr>
            <a:xfrm>
              <a:off x="6875396" y="3958456"/>
              <a:ext cx="5075304" cy="847725"/>
              <a:chOff x="6875396" y="4076700"/>
              <a:chExt cx="5075304" cy="847725"/>
            </a:xfrm>
          </p:grpSpPr>
          <p:pic>
            <p:nvPicPr>
              <p:cNvPr id="31" name="Picture 30">
                <a:extLst>
                  <a:ext uri="{FF2B5EF4-FFF2-40B4-BE49-F238E27FC236}">
                    <a16:creationId xmlns:a16="http://schemas.microsoft.com/office/drawing/2014/main" id="{2B815F78-FDA5-0B38-836E-BFE13325BF03}"/>
                  </a:ext>
                </a:extLst>
              </p:cNvPr>
              <p:cNvPicPr>
                <a:picLocks noChangeAspect="1"/>
              </p:cNvPicPr>
              <p:nvPr/>
            </p:nvPicPr>
            <p:blipFill>
              <a:blip r:embed="rId6"/>
              <a:srcRect/>
              <a:stretch/>
            </p:blipFill>
            <p:spPr>
              <a:xfrm>
                <a:off x="6875396" y="4251368"/>
                <a:ext cx="680316" cy="514016"/>
              </a:xfrm>
              <a:prstGeom prst="rect">
                <a:avLst/>
              </a:prstGeom>
            </p:spPr>
          </p:pic>
          <p:sp>
            <p:nvSpPr>
              <p:cNvPr id="32" name="TextBox 31">
                <a:extLst>
                  <a:ext uri="{FF2B5EF4-FFF2-40B4-BE49-F238E27FC236}">
                    <a16:creationId xmlns:a16="http://schemas.microsoft.com/office/drawing/2014/main" id="{5D61611D-0D52-4614-33B2-AC8495D84C83}"/>
                  </a:ext>
                </a:extLst>
              </p:cNvPr>
              <p:cNvSpPr txBox="1"/>
              <p:nvPr/>
            </p:nvSpPr>
            <p:spPr>
              <a:xfrm>
                <a:off x="8178800" y="4076700"/>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activity</a:t>
                </a:r>
              </a:p>
            </p:txBody>
          </p:sp>
        </p:grpSp>
        <p:grpSp>
          <p:nvGrpSpPr>
            <p:cNvPr id="16" name="Group 15">
              <a:extLst>
                <a:ext uri="{FF2B5EF4-FFF2-40B4-BE49-F238E27FC236}">
                  <a16:creationId xmlns:a16="http://schemas.microsoft.com/office/drawing/2014/main" id="{ED699FA5-28D4-0D72-B298-5E632AB53F12}"/>
                </a:ext>
              </a:extLst>
            </p:cNvPr>
            <p:cNvGrpSpPr/>
            <p:nvPr/>
          </p:nvGrpSpPr>
          <p:grpSpPr>
            <a:xfrm>
              <a:off x="6974254" y="5070475"/>
              <a:ext cx="4976446" cy="847725"/>
              <a:chOff x="6974254" y="5070475"/>
              <a:chExt cx="4976446" cy="847725"/>
            </a:xfrm>
          </p:grpSpPr>
          <p:pic>
            <p:nvPicPr>
              <p:cNvPr id="29" name="Picture 28">
                <a:extLst>
                  <a:ext uri="{FF2B5EF4-FFF2-40B4-BE49-F238E27FC236}">
                    <a16:creationId xmlns:a16="http://schemas.microsoft.com/office/drawing/2014/main" id="{3A719731-432B-78F1-5A75-5B11A6D44977}"/>
                  </a:ext>
                </a:extLst>
              </p:cNvPr>
              <p:cNvPicPr>
                <a:picLocks noChangeAspect="1"/>
              </p:cNvPicPr>
              <p:nvPr/>
            </p:nvPicPr>
            <p:blipFill>
              <a:blip r:embed="rId7"/>
              <a:stretch>
                <a:fillRect/>
              </a:stretch>
            </p:blipFill>
            <p:spPr>
              <a:xfrm>
                <a:off x="6974254" y="5218724"/>
                <a:ext cx="482600" cy="558800"/>
              </a:xfrm>
              <a:prstGeom prst="rect">
                <a:avLst/>
              </a:prstGeom>
            </p:spPr>
          </p:pic>
          <p:sp>
            <p:nvSpPr>
              <p:cNvPr id="30" name="TextBox 29">
                <a:extLst>
                  <a:ext uri="{FF2B5EF4-FFF2-40B4-BE49-F238E27FC236}">
                    <a16:creationId xmlns:a16="http://schemas.microsoft.com/office/drawing/2014/main" id="{5B3883C9-502E-65BC-6345-CD6E3F49F0C7}"/>
                  </a:ext>
                </a:extLst>
              </p:cNvPr>
              <p:cNvSpPr txBox="1"/>
              <p:nvPr/>
            </p:nvSpPr>
            <p:spPr>
              <a:xfrm>
                <a:off x="8178800" y="5070475"/>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an independent task for you to complete later</a:t>
                </a:r>
              </a:p>
            </p:txBody>
          </p:sp>
        </p:grpSp>
        <p:grpSp>
          <p:nvGrpSpPr>
            <p:cNvPr id="22" name="Group 21">
              <a:extLst>
                <a:ext uri="{FF2B5EF4-FFF2-40B4-BE49-F238E27FC236}">
                  <a16:creationId xmlns:a16="http://schemas.microsoft.com/office/drawing/2014/main" id="{A603C354-4BE0-06AC-79F8-3A3E1ED19225}"/>
                </a:ext>
              </a:extLst>
            </p:cNvPr>
            <p:cNvGrpSpPr/>
            <p:nvPr/>
          </p:nvGrpSpPr>
          <p:grpSpPr>
            <a:xfrm>
              <a:off x="6966181" y="1734416"/>
              <a:ext cx="4984519" cy="847725"/>
              <a:chOff x="6966181" y="1734416"/>
              <a:chExt cx="4984519" cy="847725"/>
            </a:xfrm>
          </p:grpSpPr>
          <p:pic>
            <p:nvPicPr>
              <p:cNvPr id="27" name="Picture 26">
                <a:extLst>
                  <a:ext uri="{FF2B5EF4-FFF2-40B4-BE49-F238E27FC236}">
                    <a16:creationId xmlns:a16="http://schemas.microsoft.com/office/drawing/2014/main" id="{CC4EDCED-F7D7-575B-5618-4EDA4603F8DB}"/>
                  </a:ext>
                </a:extLst>
              </p:cNvPr>
              <p:cNvPicPr>
                <a:picLocks noChangeAspect="1"/>
              </p:cNvPicPr>
              <p:nvPr/>
            </p:nvPicPr>
            <p:blipFill>
              <a:blip r:embed="rId8"/>
              <a:stretch>
                <a:fillRect/>
              </a:stretch>
            </p:blipFill>
            <p:spPr>
              <a:xfrm>
                <a:off x="6966181" y="1898597"/>
                <a:ext cx="497205" cy="531495"/>
              </a:xfrm>
              <a:prstGeom prst="rect">
                <a:avLst/>
              </a:prstGeom>
            </p:spPr>
          </p:pic>
          <p:sp>
            <p:nvSpPr>
              <p:cNvPr id="28" name="TextBox 27">
                <a:extLst>
                  <a:ext uri="{FF2B5EF4-FFF2-40B4-BE49-F238E27FC236}">
                    <a16:creationId xmlns:a16="http://schemas.microsoft.com/office/drawing/2014/main" id="{256062E5-68B4-DA3A-8344-27A3E1D634A5}"/>
                  </a:ext>
                </a:extLst>
              </p:cNvPr>
              <p:cNvSpPr txBox="1"/>
              <p:nvPr/>
            </p:nvSpPr>
            <p:spPr>
              <a:xfrm>
                <a:off x="8178800" y="1734416"/>
                <a:ext cx="3771900" cy="847725"/>
              </a:xfrm>
              <a:prstGeom prst="rect">
                <a:avLst/>
              </a:prstGeom>
              <a:noFill/>
            </p:spPr>
            <p:txBody>
              <a:bodyPr wrap="square" lIns="0" tIns="0" rIns="90000" bIns="0" rtlCol="0" anchor="ctr" anchorCtr="0">
                <a:noAutofit/>
              </a:bodyPr>
              <a:lstStyle/>
              <a:p>
                <a:r>
                  <a:rPr lang="en-US" sz="1300" spc="-10">
                    <a:solidFill>
                      <a:schemeClr val="bg1"/>
                    </a:solidFill>
                    <a:latin typeface="DM Sans" pitchFamily="2" charset="77"/>
                  </a:rPr>
                  <a:t>When you see this symbol, we recommend you take a photo or screenshot of the task for the breakout room</a:t>
                </a:r>
              </a:p>
            </p:txBody>
          </p:sp>
        </p:grpSp>
        <p:grpSp>
          <p:nvGrpSpPr>
            <p:cNvPr id="23" name="Group 22">
              <a:extLst>
                <a:ext uri="{FF2B5EF4-FFF2-40B4-BE49-F238E27FC236}">
                  <a16:creationId xmlns:a16="http://schemas.microsoft.com/office/drawing/2014/main" id="{33590E4A-EFDF-8D7C-4B4F-8612B93AB0FE}"/>
                </a:ext>
              </a:extLst>
            </p:cNvPr>
            <p:cNvGrpSpPr/>
            <p:nvPr/>
          </p:nvGrpSpPr>
          <p:grpSpPr>
            <a:xfrm>
              <a:off x="6967904" y="2846436"/>
              <a:ext cx="4982796" cy="847725"/>
              <a:chOff x="6967904" y="3240359"/>
              <a:chExt cx="4982796" cy="847725"/>
            </a:xfrm>
          </p:grpSpPr>
          <p:pic>
            <p:nvPicPr>
              <p:cNvPr id="25" name="Picture 24">
                <a:extLst>
                  <a:ext uri="{FF2B5EF4-FFF2-40B4-BE49-F238E27FC236}">
                    <a16:creationId xmlns:a16="http://schemas.microsoft.com/office/drawing/2014/main" id="{8A55EC8D-0926-3740-5C46-09E1AFA0DAED}"/>
                  </a:ext>
                </a:extLst>
              </p:cNvPr>
              <p:cNvPicPr>
                <a:picLocks noChangeAspect="1"/>
              </p:cNvPicPr>
              <p:nvPr/>
            </p:nvPicPr>
            <p:blipFill>
              <a:blip r:embed="rId9"/>
              <a:stretch>
                <a:fillRect/>
              </a:stretch>
            </p:blipFill>
            <p:spPr>
              <a:xfrm>
                <a:off x="6967904" y="3379935"/>
                <a:ext cx="495300" cy="584200"/>
              </a:xfrm>
              <a:prstGeom prst="rect">
                <a:avLst/>
              </a:prstGeom>
            </p:spPr>
          </p:pic>
          <p:sp>
            <p:nvSpPr>
              <p:cNvPr id="26" name="TextBox 25">
                <a:extLst>
                  <a:ext uri="{FF2B5EF4-FFF2-40B4-BE49-F238E27FC236}">
                    <a16:creationId xmlns:a16="http://schemas.microsoft.com/office/drawing/2014/main" id="{AF69DC12-DC67-6529-B973-4630EE9DCC3F}"/>
                  </a:ext>
                </a:extLst>
              </p:cNvPr>
              <p:cNvSpPr txBox="1"/>
              <p:nvPr/>
            </p:nvSpPr>
            <p:spPr>
              <a:xfrm>
                <a:off x="8178800" y="3240359"/>
                <a:ext cx="3771900" cy="847725"/>
              </a:xfrm>
              <a:prstGeom prst="rect">
                <a:avLst/>
              </a:prstGeom>
              <a:noFill/>
            </p:spPr>
            <p:txBody>
              <a:bodyPr wrap="square" lIns="0" tIns="0" rIns="90000" bIns="0" rtlCol="0" anchor="ctr" anchorCtr="0">
                <a:noAutofit/>
              </a:bodyPr>
              <a:lstStyle/>
              <a:p>
                <a:r>
                  <a:rPr lang="en-US" sz="1300" spc="-10" dirty="0">
                    <a:solidFill>
                      <a:schemeClr val="bg1"/>
                    </a:solidFill>
                    <a:latin typeface="DM Sans" pitchFamily="2" charset="77"/>
                  </a:rPr>
                  <a:t>Indicates page in handbook</a:t>
                </a:r>
              </a:p>
            </p:txBody>
          </p:sp>
        </p:grpSp>
      </p:grpSp>
    </p:spTree>
    <p:extLst>
      <p:ext uri="{BB962C8B-B14F-4D97-AF65-F5344CB8AC3E}">
        <p14:creationId xmlns:p14="http://schemas.microsoft.com/office/powerpoint/2010/main" val="29290859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894B9-E741-4A8D-BD6D-17916491C28D}"/>
              </a:ext>
            </a:extLst>
          </p:cNvPr>
          <p:cNvSpPr>
            <a:spLocks noGrp="1"/>
          </p:cNvSpPr>
          <p:nvPr>
            <p:ph type="title"/>
          </p:nvPr>
        </p:nvSpPr>
        <p:spPr/>
        <p:txBody>
          <a:bodyPr/>
          <a:lstStyle/>
          <a:p>
            <a:r>
              <a:rPr lang="en-US"/>
              <a:t>Rick Maurer – Three levels of resistance </a:t>
            </a:r>
          </a:p>
        </p:txBody>
      </p:sp>
      <p:sp>
        <p:nvSpPr>
          <p:cNvPr id="4" name="Footer Placeholder 3">
            <a:extLst>
              <a:ext uri="{FF2B5EF4-FFF2-40B4-BE49-F238E27FC236}">
                <a16:creationId xmlns:a16="http://schemas.microsoft.com/office/drawing/2014/main" id="{CE92199F-B737-BBEF-E942-6E3D4894FCCC}"/>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53170EB5-313F-C444-EBE0-BCCBB1C676B3}"/>
              </a:ext>
            </a:extLst>
          </p:cNvPr>
          <p:cNvSpPr>
            <a:spLocks noGrp="1"/>
          </p:cNvSpPr>
          <p:nvPr>
            <p:ph type="sldNum" sz="quarter" idx="12"/>
          </p:nvPr>
        </p:nvSpPr>
        <p:spPr/>
        <p:txBody>
          <a:bodyPr/>
          <a:lstStyle/>
          <a:p>
            <a:fld id="{16C5AC08-0ACD-404A-9C9F-AB39E786C34A}" type="slidenum">
              <a:rPr lang="en-GB"/>
              <a:t>49</a:t>
            </a:fld>
            <a:endParaRPr lang="en-GB"/>
          </a:p>
        </p:txBody>
      </p:sp>
      <p:sp>
        <p:nvSpPr>
          <p:cNvPr id="8" name="Text Placeholder 7">
            <a:extLst>
              <a:ext uri="{FF2B5EF4-FFF2-40B4-BE49-F238E27FC236}">
                <a16:creationId xmlns:a16="http://schemas.microsoft.com/office/drawing/2014/main" id="{55ACC20D-B307-6405-E989-C48AF3D6359A}"/>
              </a:ext>
            </a:extLst>
          </p:cNvPr>
          <p:cNvSpPr>
            <a:spLocks noGrp="1"/>
          </p:cNvSpPr>
          <p:nvPr>
            <p:ph type="body" sz="quarter" idx="13"/>
          </p:nvPr>
        </p:nvSpPr>
        <p:spPr/>
        <p:txBody>
          <a:bodyPr/>
          <a:lstStyle/>
          <a:p>
            <a:r>
              <a:rPr lang="en-US" dirty="0"/>
              <a:t>Three levels of resistance</a:t>
            </a:r>
          </a:p>
        </p:txBody>
      </p:sp>
      <p:sp>
        <p:nvSpPr>
          <p:cNvPr id="16" name="!!bgGET">
            <a:extLst>
              <a:ext uri="{FF2B5EF4-FFF2-40B4-BE49-F238E27FC236}">
                <a16:creationId xmlns:a16="http://schemas.microsoft.com/office/drawing/2014/main" id="{E5C70809-28E6-81CD-B994-E4AF35F22C11}"/>
              </a:ext>
            </a:extLst>
          </p:cNvPr>
          <p:cNvSpPr/>
          <p:nvPr/>
        </p:nvSpPr>
        <p:spPr>
          <a:xfrm>
            <a:off x="1077913" y="1520824"/>
            <a:ext cx="3332162" cy="5099051"/>
          </a:xfrm>
          <a:prstGeom prst="roundRect">
            <a:avLst>
              <a:gd name="adj" fmla="val 380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9" name="!!Level 1">
            <a:extLst>
              <a:ext uri="{FF2B5EF4-FFF2-40B4-BE49-F238E27FC236}">
                <a16:creationId xmlns:a16="http://schemas.microsoft.com/office/drawing/2014/main" id="{F6078C64-8512-47A9-6CFA-B724B8DDCBFB}"/>
              </a:ext>
            </a:extLst>
          </p:cNvPr>
          <p:cNvGrpSpPr/>
          <p:nvPr/>
        </p:nvGrpSpPr>
        <p:grpSpPr>
          <a:xfrm>
            <a:off x="1077914" y="4658977"/>
            <a:ext cx="3332161" cy="1113610"/>
            <a:chOff x="1077914" y="4658977"/>
            <a:chExt cx="3332161" cy="1113610"/>
          </a:xfrm>
        </p:grpSpPr>
        <p:sp>
          <p:nvSpPr>
            <p:cNvPr id="3" name="Content Placeholder 6">
              <a:extLst>
                <a:ext uri="{FF2B5EF4-FFF2-40B4-BE49-F238E27FC236}">
                  <a16:creationId xmlns:a16="http://schemas.microsoft.com/office/drawing/2014/main" id="{744387D2-A46A-42DD-1B97-7375A507592A}"/>
                </a:ext>
              </a:extLst>
            </p:cNvPr>
            <p:cNvSpPr txBox="1">
              <a:spLocks/>
            </p:cNvSpPr>
            <p:nvPr/>
          </p:nvSpPr>
          <p:spPr>
            <a:xfrm>
              <a:off x="1077914" y="4658977"/>
              <a:ext cx="3332161"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Level 1</a:t>
              </a:r>
            </a:p>
          </p:txBody>
        </p:sp>
        <p:sp>
          <p:nvSpPr>
            <p:cNvPr id="13" name="Content Placeholder 6">
              <a:extLst>
                <a:ext uri="{FF2B5EF4-FFF2-40B4-BE49-F238E27FC236}">
                  <a16:creationId xmlns:a16="http://schemas.microsoft.com/office/drawing/2014/main" id="{FBEF0FFE-ECC8-FA65-2436-2C71A7F0C214}"/>
                </a:ext>
              </a:extLst>
            </p:cNvPr>
            <p:cNvSpPr txBox="1">
              <a:spLocks/>
            </p:cNvSpPr>
            <p:nvPr/>
          </p:nvSpPr>
          <p:spPr>
            <a:xfrm>
              <a:off x="1077914" y="49216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get it.</a:t>
              </a:r>
            </a:p>
          </p:txBody>
        </p:sp>
      </p:grpSp>
      <p:sp>
        <p:nvSpPr>
          <p:cNvPr id="22" name="!!purpose">
            <a:extLst>
              <a:ext uri="{FF2B5EF4-FFF2-40B4-BE49-F238E27FC236}">
                <a16:creationId xmlns:a16="http://schemas.microsoft.com/office/drawing/2014/main" id="{EA272E32-DAC1-F806-5AA3-87E94EBF75D9}"/>
              </a:ext>
            </a:extLst>
          </p:cNvPr>
          <p:cNvSpPr txBox="1">
            <a:spLocks/>
          </p:cNvSpPr>
          <p:nvPr/>
        </p:nvSpPr>
        <p:spPr>
          <a:xfrm>
            <a:off x="1077914" y="57725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t>I don’t understand the purpose of the change</a:t>
            </a:r>
          </a:p>
        </p:txBody>
      </p:sp>
      <p:sp>
        <p:nvSpPr>
          <p:cNvPr id="17" name="!!bgLIKE">
            <a:extLst>
              <a:ext uri="{FF2B5EF4-FFF2-40B4-BE49-F238E27FC236}">
                <a16:creationId xmlns:a16="http://schemas.microsoft.com/office/drawing/2014/main" id="{A32AAC8E-B115-EF24-C2AE-9FF0FBBEE9C5}"/>
              </a:ext>
            </a:extLst>
          </p:cNvPr>
          <p:cNvSpPr/>
          <p:nvPr/>
        </p:nvSpPr>
        <p:spPr>
          <a:xfrm>
            <a:off x="4846638" y="1520824"/>
            <a:ext cx="3332162" cy="5099051"/>
          </a:xfrm>
          <a:prstGeom prst="roundRect">
            <a:avLst>
              <a:gd name="adj" fmla="val 380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Level 2">
            <a:extLst>
              <a:ext uri="{FF2B5EF4-FFF2-40B4-BE49-F238E27FC236}">
                <a16:creationId xmlns:a16="http://schemas.microsoft.com/office/drawing/2014/main" id="{DAE7A12D-77BC-5453-5C3A-7E3E299AD0EA}"/>
              </a:ext>
            </a:extLst>
          </p:cNvPr>
          <p:cNvGrpSpPr/>
          <p:nvPr/>
        </p:nvGrpSpPr>
        <p:grpSpPr>
          <a:xfrm>
            <a:off x="4846639" y="4658977"/>
            <a:ext cx="3332161" cy="1113610"/>
            <a:chOff x="4846639" y="4658977"/>
            <a:chExt cx="3332161" cy="1113610"/>
          </a:xfrm>
        </p:grpSpPr>
        <p:sp>
          <p:nvSpPr>
            <p:cNvPr id="12" name="Content Placeholder 9">
              <a:extLst>
                <a:ext uri="{FF2B5EF4-FFF2-40B4-BE49-F238E27FC236}">
                  <a16:creationId xmlns:a16="http://schemas.microsoft.com/office/drawing/2014/main" id="{BA62D0F1-1D93-410D-976E-9BD0F68EA537}"/>
                </a:ext>
              </a:extLst>
            </p:cNvPr>
            <p:cNvSpPr txBox="1">
              <a:spLocks/>
            </p:cNvSpPr>
            <p:nvPr/>
          </p:nvSpPr>
          <p:spPr>
            <a:xfrm>
              <a:off x="4846639" y="4658977"/>
              <a:ext cx="3332161"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Level 2</a:t>
              </a:r>
            </a:p>
          </p:txBody>
        </p:sp>
        <p:sp>
          <p:nvSpPr>
            <p:cNvPr id="15" name="Content Placeholder 9">
              <a:extLst>
                <a:ext uri="{FF2B5EF4-FFF2-40B4-BE49-F238E27FC236}">
                  <a16:creationId xmlns:a16="http://schemas.microsoft.com/office/drawing/2014/main" id="{5E933A64-9508-87AA-E7B8-B57A26D5326E}"/>
                </a:ext>
              </a:extLst>
            </p:cNvPr>
            <p:cNvSpPr txBox="1">
              <a:spLocks/>
            </p:cNvSpPr>
            <p:nvPr/>
          </p:nvSpPr>
          <p:spPr>
            <a:xfrm>
              <a:off x="4846639" y="49216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like it.</a:t>
              </a:r>
            </a:p>
          </p:txBody>
        </p:sp>
      </p:grpSp>
      <p:sp>
        <p:nvSpPr>
          <p:cNvPr id="24" name="!!emotional">
            <a:extLst>
              <a:ext uri="{FF2B5EF4-FFF2-40B4-BE49-F238E27FC236}">
                <a16:creationId xmlns:a16="http://schemas.microsoft.com/office/drawing/2014/main" id="{644452C1-D8D6-5C48-A430-66EB46918A2E}"/>
              </a:ext>
            </a:extLst>
          </p:cNvPr>
          <p:cNvSpPr txBox="1">
            <a:spLocks/>
          </p:cNvSpPr>
          <p:nvPr/>
        </p:nvSpPr>
        <p:spPr>
          <a:xfrm>
            <a:off x="4846639" y="57725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t>Emotional reaction to change</a:t>
            </a:r>
          </a:p>
          <a:p>
            <a:pPr lvl="3"/>
            <a:endParaRPr lang="en-US" sz="1600"/>
          </a:p>
        </p:txBody>
      </p:sp>
      <p:pic>
        <p:nvPicPr>
          <p:cNvPr id="34" name="!!IconGet">
            <a:extLst>
              <a:ext uri="{FF2B5EF4-FFF2-40B4-BE49-F238E27FC236}">
                <a16:creationId xmlns:a16="http://schemas.microsoft.com/office/drawing/2014/main" id="{1BA99F98-0664-FA29-48BF-9E6BB3A21E68}"/>
              </a:ext>
            </a:extLst>
          </p:cNvPr>
          <p:cNvPicPr>
            <a:picLocks noChangeAspect="1"/>
          </p:cNvPicPr>
          <p:nvPr/>
        </p:nvPicPr>
        <p:blipFill>
          <a:blip r:embed="rId3"/>
          <a:srcRect/>
          <a:stretch/>
        </p:blipFill>
        <p:spPr>
          <a:xfrm>
            <a:off x="1665864" y="2262020"/>
            <a:ext cx="2156260" cy="1769760"/>
          </a:xfrm>
          <a:prstGeom prst="rect">
            <a:avLst/>
          </a:prstGeom>
        </p:spPr>
      </p:pic>
      <p:pic>
        <p:nvPicPr>
          <p:cNvPr id="36" name="!!IconLike">
            <a:extLst>
              <a:ext uri="{FF2B5EF4-FFF2-40B4-BE49-F238E27FC236}">
                <a16:creationId xmlns:a16="http://schemas.microsoft.com/office/drawing/2014/main" id="{B7FF5E05-DF8D-E3C4-5133-B6082C894ED4}"/>
              </a:ext>
            </a:extLst>
          </p:cNvPr>
          <p:cNvPicPr>
            <a:picLocks noChangeAspect="1"/>
          </p:cNvPicPr>
          <p:nvPr/>
        </p:nvPicPr>
        <p:blipFill>
          <a:blip r:embed="rId4"/>
          <a:stretch>
            <a:fillRect/>
          </a:stretch>
        </p:blipFill>
        <p:spPr>
          <a:xfrm>
            <a:off x="5602049" y="2393785"/>
            <a:ext cx="1686474" cy="1686472"/>
          </a:xfrm>
          <a:prstGeom prst="rect">
            <a:avLst/>
          </a:prstGeom>
        </p:spPr>
      </p:pic>
      <p:sp>
        <p:nvSpPr>
          <p:cNvPr id="18" name="!!bgYOU">
            <a:extLst>
              <a:ext uri="{FF2B5EF4-FFF2-40B4-BE49-F238E27FC236}">
                <a16:creationId xmlns:a16="http://schemas.microsoft.com/office/drawing/2014/main" id="{3E5000C9-A6B7-7E6D-A0D5-25D0B488B571}"/>
              </a:ext>
            </a:extLst>
          </p:cNvPr>
          <p:cNvSpPr/>
          <p:nvPr/>
        </p:nvSpPr>
        <p:spPr>
          <a:xfrm>
            <a:off x="8620125" y="1520824"/>
            <a:ext cx="3332162" cy="5099051"/>
          </a:xfrm>
          <a:prstGeom prst="roundRect">
            <a:avLst>
              <a:gd name="adj" fmla="val 380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Level 3">
            <a:extLst>
              <a:ext uri="{FF2B5EF4-FFF2-40B4-BE49-F238E27FC236}">
                <a16:creationId xmlns:a16="http://schemas.microsoft.com/office/drawing/2014/main" id="{E8CA050E-014E-2F3C-2065-1872CD2DC2E7}"/>
              </a:ext>
            </a:extLst>
          </p:cNvPr>
          <p:cNvGrpSpPr/>
          <p:nvPr/>
        </p:nvGrpSpPr>
        <p:grpSpPr>
          <a:xfrm>
            <a:off x="8620124" y="4658977"/>
            <a:ext cx="3338885" cy="1113610"/>
            <a:chOff x="8620124" y="4658977"/>
            <a:chExt cx="3338885" cy="1113610"/>
          </a:xfrm>
        </p:grpSpPr>
        <p:sp>
          <p:nvSpPr>
            <p:cNvPr id="6" name="Content Placeholder 8">
              <a:extLst>
                <a:ext uri="{FF2B5EF4-FFF2-40B4-BE49-F238E27FC236}">
                  <a16:creationId xmlns:a16="http://schemas.microsoft.com/office/drawing/2014/main" id="{13CE7D52-6B35-A47F-7B33-8274D6417430}"/>
                </a:ext>
              </a:extLst>
            </p:cNvPr>
            <p:cNvSpPr txBox="1">
              <a:spLocks/>
            </p:cNvSpPr>
            <p:nvPr/>
          </p:nvSpPr>
          <p:spPr>
            <a:xfrm>
              <a:off x="8620124" y="4658977"/>
              <a:ext cx="3338885"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Level 3</a:t>
              </a:r>
            </a:p>
          </p:txBody>
        </p:sp>
        <p:sp>
          <p:nvSpPr>
            <p:cNvPr id="14" name="Content Placeholder 8">
              <a:extLst>
                <a:ext uri="{FF2B5EF4-FFF2-40B4-BE49-F238E27FC236}">
                  <a16:creationId xmlns:a16="http://schemas.microsoft.com/office/drawing/2014/main" id="{75F9D424-DBD5-1EFB-9E9E-0813DC4FF4A3}"/>
                </a:ext>
              </a:extLst>
            </p:cNvPr>
            <p:cNvSpPr txBox="1">
              <a:spLocks/>
            </p:cNvSpPr>
            <p:nvPr/>
          </p:nvSpPr>
          <p:spPr>
            <a:xfrm>
              <a:off x="8620124" y="4921687"/>
              <a:ext cx="3338885"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like you.</a:t>
              </a:r>
            </a:p>
          </p:txBody>
        </p:sp>
      </p:grpSp>
      <p:sp>
        <p:nvSpPr>
          <p:cNvPr id="23" name="!!trust">
            <a:extLst>
              <a:ext uri="{FF2B5EF4-FFF2-40B4-BE49-F238E27FC236}">
                <a16:creationId xmlns:a16="http://schemas.microsoft.com/office/drawing/2014/main" id="{41F27FC5-DF00-A838-9893-7D298673391C}"/>
              </a:ext>
            </a:extLst>
          </p:cNvPr>
          <p:cNvSpPr txBox="1">
            <a:spLocks/>
          </p:cNvSpPr>
          <p:nvPr/>
        </p:nvSpPr>
        <p:spPr>
          <a:xfrm>
            <a:off x="8620124" y="5772587"/>
            <a:ext cx="3338885"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t>Lack of trust and confidence</a:t>
            </a:r>
          </a:p>
        </p:txBody>
      </p:sp>
      <p:pic>
        <p:nvPicPr>
          <p:cNvPr id="42" name="!!IconYou">
            <a:extLst>
              <a:ext uri="{FF2B5EF4-FFF2-40B4-BE49-F238E27FC236}">
                <a16:creationId xmlns:a16="http://schemas.microsoft.com/office/drawing/2014/main" id="{0E90A9F1-9F28-0204-F80F-959B708A4174}"/>
              </a:ext>
            </a:extLst>
          </p:cNvPr>
          <p:cNvPicPr>
            <a:picLocks noChangeAspect="1"/>
          </p:cNvPicPr>
          <p:nvPr/>
        </p:nvPicPr>
        <p:blipFill>
          <a:blip r:embed="rId5"/>
          <a:srcRect/>
          <a:stretch/>
        </p:blipFill>
        <p:spPr>
          <a:xfrm>
            <a:off x="9374880" y="2554357"/>
            <a:ext cx="1504140" cy="1504140"/>
          </a:xfrm>
          <a:prstGeom prst="rect">
            <a:avLst/>
          </a:prstGeom>
        </p:spPr>
      </p:pic>
      <p:sp>
        <p:nvSpPr>
          <p:cNvPr id="45" name="!!get2">
            <a:extLst>
              <a:ext uri="{FF2B5EF4-FFF2-40B4-BE49-F238E27FC236}">
                <a16:creationId xmlns:a16="http://schemas.microsoft.com/office/drawing/2014/main" id="{8AB42D16-1A98-7394-5B4F-17E1C7147938}"/>
              </a:ext>
            </a:extLst>
          </p:cNvPr>
          <p:cNvSpPr txBox="1">
            <a:spLocks/>
          </p:cNvSpPr>
          <p:nvPr/>
        </p:nvSpPr>
        <p:spPr>
          <a:xfrm>
            <a:off x="1077914" y="8059840"/>
            <a:ext cx="3332161" cy="2546787"/>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lvl="3" indent="-342900">
              <a:spcAft>
                <a:spcPts val="500"/>
              </a:spcAft>
              <a:buClr>
                <a:schemeClr val="accent2"/>
              </a:buClr>
              <a:buFont typeface="Arial" panose="020B0604020202020204" pitchFamily="34" charset="0"/>
              <a:buChar char="•"/>
            </a:pPr>
            <a:r>
              <a:rPr lang="en-US"/>
              <a:t>Understanding is important.</a:t>
            </a:r>
          </a:p>
          <a:p>
            <a:pPr marL="349250" lvl="3" indent="-342900">
              <a:spcAft>
                <a:spcPts val="500"/>
              </a:spcAft>
              <a:buClr>
                <a:schemeClr val="accent2"/>
              </a:buClr>
              <a:buFont typeface="Arial" panose="020B0604020202020204" pitchFamily="34" charset="0"/>
              <a:buChar char="•"/>
            </a:pPr>
            <a:r>
              <a:rPr lang="en-US"/>
              <a:t>Bring people on </a:t>
            </a:r>
            <a:br>
              <a:rPr lang="en-US"/>
            </a:br>
            <a:r>
              <a:rPr lang="en-US"/>
              <a:t>the journey.</a:t>
            </a:r>
          </a:p>
          <a:p>
            <a:pPr marL="349250" lvl="3" indent="-342900">
              <a:spcAft>
                <a:spcPts val="500"/>
              </a:spcAft>
              <a:buClr>
                <a:schemeClr val="accent2"/>
              </a:buClr>
              <a:buFont typeface="Arial" panose="020B0604020202020204" pitchFamily="34" charset="0"/>
              <a:buChar char="•"/>
            </a:pPr>
            <a:endParaRPr lang="en-US"/>
          </a:p>
        </p:txBody>
      </p:sp>
      <p:sp>
        <p:nvSpPr>
          <p:cNvPr id="46" name="!!like2">
            <a:extLst>
              <a:ext uri="{FF2B5EF4-FFF2-40B4-BE49-F238E27FC236}">
                <a16:creationId xmlns:a16="http://schemas.microsoft.com/office/drawing/2014/main" id="{16D4F1C9-672D-7D60-D26E-B51996329395}"/>
              </a:ext>
            </a:extLst>
          </p:cNvPr>
          <p:cNvSpPr txBox="1">
            <a:spLocks/>
          </p:cNvSpPr>
          <p:nvPr/>
        </p:nvSpPr>
        <p:spPr>
          <a:xfrm>
            <a:off x="4859718" y="11392320"/>
            <a:ext cx="3332161" cy="2546787"/>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lvl="3" indent="-342900">
              <a:spcAft>
                <a:spcPts val="500"/>
              </a:spcAft>
              <a:buClr>
                <a:schemeClr val="accent2"/>
              </a:buClr>
              <a:buFont typeface="Arial" panose="020B0604020202020204" pitchFamily="34" charset="0"/>
              <a:buChar char="•"/>
            </a:pPr>
            <a:r>
              <a:rPr lang="en-US"/>
              <a:t>People need time to come to terms with changes.</a:t>
            </a:r>
          </a:p>
          <a:p>
            <a:pPr marL="349250" lvl="3" indent="-342900">
              <a:spcAft>
                <a:spcPts val="500"/>
              </a:spcAft>
              <a:buClr>
                <a:schemeClr val="accent2"/>
              </a:buClr>
              <a:buFont typeface="Arial" panose="020B0604020202020204" pitchFamily="34" charset="0"/>
              <a:buChar char="•"/>
            </a:pPr>
            <a:r>
              <a:rPr lang="en-US"/>
              <a:t>Improving the future </a:t>
            </a:r>
            <a:br>
              <a:rPr lang="en-US"/>
            </a:br>
            <a:r>
              <a:rPr lang="en-US"/>
              <a:t>is not a criticism of </a:t>
            </a:r>
            <a:br>
              <a:rPr lang="en-US"/>
            </a:br>
            <a:r>
              <a:rPr lang="en-US"/>
              <a:t>the past.</a:t>
            </a:r>
          </a:p>
          <a:p>
            <a:pPr marL="349250" lvl="3" indent="-342900">
              <a:spcAft>
                <a:spcPts val="500"/>
              </a:spcAft>
              <a:buClr>
                <a:schemeClr val="accent2"/>
              </a:buClr>
              <a:buFont typeface="Arial" panose="020B0604020202020204" pitchFamily="34" charset="0"/>
              <a:buChar char="•"/>
            </a:pPr>
            <a:endParaRPr lang="en-US"/>
          </a:p>
        </p:txBody>
      </p:sp>
      <p:sp>
        <p:nvSpPr>
          <p:cNvPr id="47" name="!!you2">
            <a:extLst>
              <a:ext uri="{FF2B5EF4-FFF2-40B4-BE49-F238E27FC236}">
                <a16:creationId xmlns:a16="http://schemas.microsoft.com/office/drawing/2014/main" id="{F7EB5877-90B3-21BF-4CF3-86D18FC52B9C}"/>
              </a:ext>
            </a:extLst>
          </p:cNvPr>
          <p:cNvSpPr txBox="1">
            <a:spLocks/>
          </p:cNvSpPr>
          <p:nvPr/>
        </p:nvSpPr>
        <p:spPr>
          <a:xfrm>
            <a:off x="8610083" y="15222640"/>
            <a:ext cx="3332161" cy="2546787"/>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lvl="3" indent="-342900">
              <a:spcAft>
                <a:spcPts val="500"/>
              </a:spcAft>
              <a:buClr>
                <a:schemeClr val="accent2"/>
              </a:buClr>
              <a:buFont typeface="Arial" panose="020B0604020202020204" pitchFamily="34" charset="0"/>
              <a:buChar char="•"/>
            </a:pPr>
            <a:r>
              <a:rPr lang="en-US"/>
              <a:t>This can be difficult. </a:t>
            </a:r>
          </a:p>
          <a:p>
            <a:pPr marL="349250" lvl="3" indent="-342900">
              <a:spcAft>
                <a:spcPts val="500"/>
              </a:spcAft>
              <a:buClr>
                <a:schemeClr val="accent2"/>
              </a:buClr>
              <a:buFont typeface="Arial" panose="020B0604020202020204" pitchFamily="34" charset="0"/>
              <a:buChar char="•"/>
            </a:pPr>
            <a:r>
              <a:rPr lang="en-US"/>
              <a:t>The more people who can champion the change the better – get away from association with one person. </a:t>
            </a:r>
          </a:p>
          <a:p>
            <a:pPr marL="349250" lvl="3" indent="-342900">
              <a:spcAft>
                <a:spcPts val="500"/>
              </a:spcAft>
              <a:buClr>
                <a:schemeClr val="accent2"/>
              </a:buClr>
              <a:buFont typeface="Arial" panose="020B0604020202020204" pitchFamily="34" charset="0"/>
              <a:buChar char="•"/>
            </a:pPr>
            <a:endParaRPr lang="en-US"/>
          </a:p>
        </p:txBody>
      </p:sp>
    </p:spTree>
    <p:extLst>
      <p:ext uri="{BB962C8B-B14F-4D97-AF65-F5344CB8AC3E}">
        <p14:creationId xmlns:p14="http://schemas.microsoft.com/office/powerpoint/2010/main" val="1183159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750" fill="hold"/>
                                        <p:tgtEl>
                                          <p:spTgt spid="16"/>
                                        </p:tgtEl>
                                        <p:attrNameLst>
                                          <p:attrName>ppt_x</p:attrName>
                                        </p:attrNameLst>
                                      </p:cBhvr>
                                      <p:tavLst>
                                        <p:tav tm="0">
                                          <p:val>
                                            <p:strVal val="#ppt_x"/>
                                          </p:val>
                                        </p:tav>
                                        <p:tav tm="100000">
                                          <p:val>
                                            <p:strVal val="#ppt_x"/>
                                          </p:val>
                                        </p:tav>
                                      </p:tavLst>
                                    </p:anim>
                                    <p:anim calcmode="lin" valueType="num">
                                      <p:cBhvr additive="base">
                                        <p:cTn id="8" dur="750" fill="hold"/>
                                        <p:tgtEl>
                                          <p:spTgt spid="16"/>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250"/>
                                  </p:stCondLst>
                                  <p:childTnLst>
                                    <p:set>
                                      <p:cBhvr>
                                        <p:cTn id="10" dur="1" fill="hold">
                                          <p:stCondLst>
                                            <p:cond delay="0"/>
                                          </p:stCondLst>
                                        </p:cTn>
                                        <p:tgtEl>
                                          <p:spTgt spid="34"/>
                                        </p:tgtEl>
                                        <p:attrNameLst>
                                          <p:attrName>style.visibility</p:attrName>
                                        </p:attrNameLst>
                                      </p:cBhvr>
                                      <p:to>
                                        <p:strVal val="visible"/>
                                      </p:to>
                                    </p:set>
                                    <p:animEffect transition="in" filter="fade">
                                      <p:cBhvr>
                                        <p:cTn id="11" dur="1000"/>
                                        <p:tgtEl>
                                          <p:spTgt spid="34"/>
                                        </p:tgtEl>
                                      </p:cBhvr>
                                    </p:animEffect>
                                  </p:childTnLst>
                                </p:cTn>
                              </p:par>
                              <p:par>
                                <p:cTn id="12" presetID="2" presetClass="entr" presetSubtype="4" decel="5000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additive="base">
                                        <p:cTn id="14" dur="1000" fill="hold"/>
                                        <p:tgtEl>
                                          <p:spTgt spid="19"/>
                                        </p:tgtEl>
                                        <p:attrNameLst>
                                          <p:attrName>ppt_x</p:attrName>
                                        </p:attrNameLst>
                                      </p:cBhvr>
                                      <p:tavLst>
                                        <p:tav tm="0">
                                          <p:val>
                                            <p:strVal val="#ppt_x"/>
                                          </p:val>
                                        </p:tav>
                                        <p:tav tm="100000">
                                          <p:val>
                                            <p:strVal val="#ppt_x"/>
                                          </p:val>
                                        </p:tav>
                                      </p:tavLst>
                                    </p:anim>
                                    <p:anim calcmode="lin" valueType="num">
                                      <p:cBhvr additive="base">
                                        <p:cTn id="15" dur="1000" fill="hold"/>
                                        <p:tgtEl>
                                          <p:spTgt spid="19"/>
                                        </p:tgtEl>
                                        <p:attrNameLst>
                                          <p:attrName>ppt_y</p:attrName>
                                        </p:attrNameLst>
                                      </p:cBhvr>
                                      <p:tavLst>
                                        <p:tav tm="0">
                                          <p:val>
                                            <p:strVal val="1+#ppt_h/2"/>
                                          </p:val>
                                        </p:tav>
                                        <p:tav tm="100000">
                                          <p:val>
                                            <p:strVal val="#ppt_y"/>
                                          </p:val>
                                        </p:tav>
                                      </p:tavLst>
                                    </p:anim>
                                  </p:childTnLst>
                                </p:cTn>
                              </p:par>
                              <p:par>
                                <p:cTn id="16" presetID="2" presetClass="entr" presetSubtype="4" decel="50000" fill="hold" grpId="0" nodeType="withEffect">
                                  <p:stCondLst>
                                    <p:cond delay="500"/>
                                  </p:stCondLst>
                                  <p:childTnLst>
                                    <p:set>
                                      <p:cBhvr>
                                        <p:cTn id="17" dur="1" fill="hold">
                                          <p:stCondLst>
                                            <p:cond delay="0"/>
                                          </p:stCondLst>
                                        </p:cTn>
                                        <p:tgtEl>
                                          <p:spTgt spid="22"/>
                                        </p:tgtEl>
                                        <p:attrNameLst>
                                          <p:attrName>style.visibility</p:attrName>
                                        </p:attrNameLst>
                                      </p:cBhvr>
                                      <p:to>
                                        <p:strVal val="visible"/>
                                      </p:to>
                                    </p:set>
                                    <p:anim calcmode="lin" valueType="num">
                                      <p:cBhvr additive="base">
                                        <p:cTn id="18" dur="500" fill="hold"/>
                                        <p:tgtEl>
                                          <p:spTgt spid="22"/>
                                        </p:tgtEl>
                                        <p:attrNameLst>
                                          <p:attrName>ppt_x</p:attrName>
                                        </p:attrNameLst>
                                      </p:cBhvr>
                                      <p:tavLst>
                                        <p:tav tm="0">
                                          <p:val>
                                            <p:strVal val="#ppt_x"/>
                                          </p:val>
                                        </p:tav>
                                        <p:tav tm="100000">
                                          <p:val>
                                            <p:strVal val="#ppt_x"/>
                                          </p:val>
                                        </p:tav>
                                      </p:tavLst>
                                    </p:anim>
                                    <p:anim calcmode="lin" valueType="num">
                                      <p:cBhvr additive="base">
                                        <p:cTn id="1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decel="5000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additive="base">
                                        <p:cTn id="24" dur="750" fill="hold"/>
                                        <p:tgtEl>
                                          <p:spTgt spid="17"/>
                                        </p:tgtEl>
                                        <p:attrNameLst>
                                          <p:attrName>ppt_x</p:attrName>
                                        </p:attrNameLst>
                                      </p:cBhvr>
                                      <p:tavLst>
                                        <p:tav tm="0">
                                          <p:val>
                                            <p:strVal val="#ppt_x"/>
                                          </p:val>
                                        </p:tav>
                                        <p:tav tm="100000">
                                          <p:val>
                                            <p:strVal val="#ppt_x"/>
                                          </p:val>
                                        </p:tav>
                                      </p:tavLst>
                                    </p:anim>
                                    <p:anim calcmode="lin" valueType="num">
                                      <p:cBhvr additive="base">
                                        <p:cTn id="25" dur="750" fill="hold"/>
                                        <p:tgtEl>
                                          <p:spTgt spid="17"/>
                                        </p:tgtEl>
                                        <p:attrNameLst>
                                          <p:attrName>ppt_y</p:attrName>
                                        </p:attrNameLst>
                                      </p:cBhvr>
                                      <p:tavLst>
                                        <p:tav tm="0">
                                          <p:val>
                                            <p:strVal val="1+#ppt_h/2"/>
                                          </p:val>
                                        </p:tav>
                                        <p:tav tm="100000">
                                          <p:val>
                                            <p:strVal val="#ppt_y"/>
                                          </p:val>
                                        </p:tav>
                                      </p:tavLst>
                                    </p:anim>
                                  </p:childTnLst>
                                </p:cTn>
                              </p:par>
                              <p:par>
                                <p:cTn id="26" presetID="10" presetClass="entr" presetSubtype="0" fill="hold" nodeType="withEffect">
                                  <p:stCondLst>
                                    <p:cond delay="250"/>
                                  </p:stCondLst>
                                  <p:childTnLst>
                                    <p:set>
                                      <p:cBhvr>
                                        <p:cTn id="27" dur="1" fill="hold">
                                          <p:stCondLst>
                                            <p:cond delay="0"/>
                                          </p:stCondLst>
                                        </p:cTn>
                                        <p:tgtEl>
                                          <p:spTgt spid="36"/>
                                        </p:tgtEl>
                                        <p:attrNameLst>
                                          <p:attrName>style.visibility</p:attrName>
                                        </p:attrNameLst>
                                      </p:cBhvr>
                                      <p:to>
                                        <p:strVal val="visible"/>
                                      </p:to>
                                    </p:set>
                                    <p:animEffect transition="in" filter="fade">
                                      <p:cBhvr>
                                        <p:cTn id="28" dur="1000"/>
                                        <p:tgtEl>
                                          <p:spTgt spid="36"/>
                                        </p:tgtEl>
                                      </p:cBhvr>
                                    </p:animEffect>
                                  </p:childTnLst>
                                </p:cTn>
                              </p:par>
                              <p:par>
                                <p:cTn id="29" presetID="2" presetClass="entr" presetSubtype="4" decel="50000" fill="hold" nodeType="with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1000" fill="hold"/>
                                        <p:tgtEl>
                                          <p:spTgt spid="20"/>
                                        </p:tgtEl>
                                        <p:attrNameLst>
                                          <p:attrName>ppt_x</p:attrName>
                                        </p:attrNameLst>
                                      </p:cBhvr>
                                      <p:tavLst>
                                        <p:tav tm="0">
                                          <p:val>
                                            <p:strVal val="#ppt_x"/>
                                          </p:val>
                                        </p:tav>
                                        <p:tav tm="100000">
                                          <p:val>
                                            <p:strVal val="#ppt_x"/>
                                          </p:val>
                                        </p:tav>
                                      </p:tavLst>
                                    </p:anim>
                                    <p:anim calcmode="lin" valueType="num">
                                      <p:cBhvr additive="base">
                                        <p:cTn id="32" dur="1000" fill="hold"/>
                                        <p:tgtEl>
                                          <p:spTgt spid="20"/>
                                        </p:tgtEl>
                                        <p:attrNameLst>
                                          <p:attrName>ppt_y</p:attrName>
                                        </p:attrNameLst>
                                      </p:cBhvr>
                                      <p:tavLst>
                                        <p:tav tm="0">
                                          <p:val>
                                            <p:strVal val="1+#ppt_h/2"/>
                                          </p:val>
                                        </p:tav>
                                        <p:tav tm="100000">
                                          <p:val>
                                            <p:strVal val="#ppt_y"/>
                                          </p:val>
                                        </p:tav>
                                      </p:tavLst>
                                    </p:anim>
                                  </p:childTnLst>
                                </p:cTn>
                              </p:par>
                              <p:par>
                                <p:cTn id="33" presetID="2" presetClass="entr" presetSubtype="4" decel="50000" fill="hold" grpId="0" nodeType="withEffect">
                                  <p:stCondLst>
                                    <p:cond delay="500"/>
                                  </p:stCondLst>
                                  <p:childTnLst>
                                    <p:set>
                                      <p:cBhvr>
                                        <p:cTn id="34" dur="1" fill="hold">
                                          <p:stCondLst>
                                            <p:cond delay="0"/>
                                          </p:stCondLst>
                                        </p:cTn>
                                        <p:tgtEl>
                                          <p:spTgt spid="24"/>
                                        </p:tgtEl>
                                        <p:attrNameLst>
                                          <p:attrName>style.visibility</p:attrName>
                                        </p:attrNameLst>
                                      </p:cBhvr>
                                      <p:to>
                                        <p:strVal val="visible"/>
                                      </p:to>
                                    </p:set>
                                    <p:anim calcmode="lin" valueType="num">
                                      <p:cBhvr additive="base">
                                        <p:cTn id="35" dur="500" fill="hold"/>
                                        <p:tgtEl>
                                          <p:spTgt spid="24"/>
                                        </p:tgtEl>
                                        <p:attrNameLst>
                                          <p:attrName>ppt_x</p:attrName>
                                        </p:attrNameLst>
                                      </p:cBhvr>
                                      <p:tavLst>
                                        <p:tav tm="0">
                                          <p:val>
                                            <p:strVal val="#ppt_x"/>
                                          </p:val>
                                        </p:tav>
                                        <p:tav tm="100000">
                                          <p:val>
                                            <p:strVal val="#ppt_x"/>
                                          </p:val>
                                        </p:tav>
                                      </p:tavLst>
                                    </p:anim>
                                    <p:anim calcmode="lin" valueType="num">
                                      <p:cBhvr additive="base">
                                        <p:cTn id="3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decel="50000" fill="hold" grpId="0" nodeType="click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750" fill="hold"/>
                                        <p:tgtEl>
                                          <p:spTgt spid="18"/>
                                        </p:tgtEl>
                                        <p:attrNameLst>
                                          <p:attrName>ppt_x</p:attrName>
                                        </p:attrNameLst>
                                      </p:cBhvr>
                                      <p:tavLst>
                                        <p:tav tm="0">
                                          <p:val>
                                            <p:strVal val="#ppt_x"/>
                                          </p:val>
                                        </p:tav>
                                        <p:tav tm="100000">
                                          <p:val>
                                            <p:strVal val="#ppt_x"/>
                                          </p:val>
                                        </p:tav>
                                      </p:tavLst>
                                    </p:anim>
                                    <p:anim calcmode="lin" valueType="num">
                                      <p:cBhvr additive="base">
                                        <p:cTn id="42" dur="750" fill="hold"/>
                                        <p:tgtEl>
                                          <p:spTgt spid="18"/>
                                        </p:tgtEl>
                                        <p:attrNameLst>
                                          <p:attrName>ppt_y</p:attrName>
                                        </p:attrNameLst>
                                      </p:cBhvr>
                                      <p:tavLst>
                                        <p:tav tm="0">
                                          <p:val>
                                            <p:strVal val="1+#ppt_h/2"/>
                                          </p:val>
                                        </p:tav>
                                        <p:tav tm="100000">
                                          <p:val>
                                            <p:strVal val="#ppt_y"/>
                                          </p:val>
                                        </p:tav>
                                      </p:tavLst>
                                    </p:anim>
                                  </p:childTnLst>
                                </p:cTn>
                              </p:par>
                              <p:par>
                                <p:cTn id="43" presetID="10" presetClass="entr" presetSubtype="0" fill="hold" nodeType="withEffect">
                                  <p:stCondLst>
                                    <p:cond delay="250"/>
                                  </p:stCondLst>
                                  <p:childTnLst>
                                    <p:set>
                                      <p:cBhvr>
                                        <p:cTn id="44" dur="1" fill="hold">
                                          <p:stCondLst>
                                            <p:cond delay="0"/>
                                          </p:stCondLst>
                                        </p:cTn>
                                        <p:tgtEl>
                                          <p:spTgt spid="42"/>
                                        </p:tgtEl>
                                        <p:attrNameLst>
                                          <p:attrName>style.visibility</p:attrName>
                                        </p:attrNameLst>
                                      </p:cBhvr>
                                      <p:to>
                                        <p:strVal val="visible"/>
                                      </p:to>
                                    </p:set>
                                    <p:animEffect transition="in" filter="fade">
                                      <p:cBhvr>
                                        <p:cTn id="45" dur="1000"/>
                                        <p:tgtEl>
                                          <p:spTgt spid="42"/>
                                        </p:tgtEl>
                                      </p:cBhvr>
                                    </p:animEffect>
                                  </p:childTnLst>
                                </p:cTn>
                              </p:par>
                              <p:par>
                                <p:cTn id="46" presetID="2" presetClass="entr" presetSubtype="4" decel="5000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 calcmode="lin" valueType="num">
                                      <p:cBhvr additive="base">
                                        <p:cTn id="48" dur="1000" fill="hold"/>
                                        <p:tgtEl>
                                          <p:spTgt spid="21"/>
                                        </p:tgtEl>
                                        <p:attrNameLst>
                                          <p:attrName>ppt_x</p:attrName>
                                        </p:attrNameLst>
                                      </p:cBhvr>
                                      <p:tavLst>
                                        <p:tav tm="0">
                                          <p:val>
                                            <p:strVal val="#ppt_x"/>
                                          </p:val>
                                        </p:tav>
                                        <p:tav tm="100000">
                                          <p:val>
                                            <p:strVal val="#ppt_x"/>
                                          </p:val>
                                        </p:tav>
                                      </p:tavLst>
                                    </p:anim>
                                    <p:anim calcmode="lin" valueType="num">
                                      <p:cBhvr additive="base">
                                        <p:cTn id="49" dur="1000" fill="hold"/>
                                        <p:tgtEl>
                                          <p:spTgt spid="21"/>
                                        </p:tgtEl>
                                        <p:attrNameLst>
                                          <p:attrName>ppt_y</p:attrName>
                                        </p:attrNameLst>
                                      </p:cBhvr>
                                      <p:tavLst>
                                        <p:tav tm="0">
                                          <p:val>
                                            <p:strVal val="1+#ppt_h/2"/>
                                          </p:val>
                                        </p:tav>
                                        <p:tav tm="100000">
                                          <p:val>
                                            <p:strVal val="#ppt_y"/>
                                          </p:val>
                                        </p:tav>
                                      </p:tavLst>
                                    </p:anim>
                                  </p:childTnLst>
                                </p:cTn>
                              </p:par>
                              <p:par>
                                <p:cTn id="50" presetID="2" presetClass="entr" presetSubtype="4" decel="50000" fill="hold" grpId="0" nodeType="withEffect">
                                  <p:stCondLst>
                                    <p:cond delay="500"/>
                                  </p:stCondLst>
                                  <p:childTnLst>
                                    <p:set>
                                      <p:cBhvr>
                                        <p:cTn id="51" dur="1" fill="hold">
                                          <p:stCondLst>
                                            <p:cond delay="0"/>
                                          </p:stCondLst>
                                        </p:cTn>
                                        <p:tgtEl>
                                          <p:spTgt spid="23"/>
                                        </p:tgtEl>
                                        <p:attrNameLst>
                                          <p:attrName>style.visibility</p:attrName>
                                        </p:attrNameLst>
                                      </p:cBhvr>
                                      <p:to>
                                        <p:strVal val="visible"/>
                                      </p:to>
                                    </p:set>
                                    <p:anim calcmode="lin" valueType="num">
                                      <p:cBhvr additive="base">
                                        <p:cTn id="52" dur="500" fill="hold"/>
                                        <p:tgtEl>
                                          <p:spTgt spid="23"/>
                                        </p:tgtEl>
                                        <p:attrNameLst>
                                          <p:attrName>ppt_x</p:attrName>
                                        </p:attrNameLst>
                                      </p:cBhvr>
                                      <p:tavLst>
                                        <p:tav tm="0">
                                          <p:val>
                                            <p:strVal val="#ppt_x"/>
                                          </p:val>
                                        </p:tav>
                                        <p:tav tm="100000">
                                          <p:val>
                                            <p:strVal val="#ppt_x"/>
                                          </p:val>
                                        </p:tav>
                                      </p:tavLst>
                                    </p:anim>
                                    <p:anim calcmode="lin" valueType="num">
                                      <p:cBhvr additive="base">
                                        <p:cTn id="5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p:bldP spid="17" grpId="0" animBg="1"/>
      <p:bldP spid="24" grpId="0"/>
      <p:bldP spid="18" grpId="0" animBg="1"/>
      <p:bldP spid="2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5D773-9E52-6205-71FC-1BB24CA7DD5D}"/>
              </a:ext>
            </a:extLst>
          </p:cNvPr>
          <p:cNvSpPr>
            <a:spLocks noGrp="1"/>
          </p:cNvSpPr>
          <p:nvPr>
            <p:ph type="title"/>
          </p:nvPr>
        </p:nvSpPr>
        <p:spPr/>
        <p:txBody>
          <a:bodyPr/>
          <a:lstStyle/>
          <a:p>
            <a:r>
              <a:rPr lang="en-US"/>
              <a:t>Rick Maurer – Overcoming three levels </a:t>
            </a:r>
            <a:br>
              <a:rPr lang="en-US"/>
            </a:br>
            <a:r>
              <a:rPr lang="en-US"/>
              <a:t>of resistance </a:t>
            </a:r>
          </a:p>
        </p:txBody>
      </p:sp>
      <p:sp>
        <p:nvSpPr>
          <p:cNvPr id="4" name="Footer Placeholder 3">
            <a:extLst>
              <a:ext uri="{FF2B5EF4-FFF2-40B4-BE49-F238E27FC236}">
                <a16:creationId xmlns:a16="http://schemas.microsoft.com/office/drawing/2014/main" id="{DD5535D9-1642-1FDE-8A74-B5C8BDE2F6CF}"/>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E2A7A841-018C-5C1B-D7E6-A151D48BE0E3}"/>
              </a:ext>
            </a:extLst>
          </p:cNvPr>
          <p:cNvSpPr>
            <a:spLocks noGrp="1"/>
          </p:cNvSpPr>
          <p:nvPr>
            <p:ph type="sldNum" sz="quarter" idx="12"/>
          </p:nvPr>
        </p:nvSpPr>
        <p:spPr/>
        <p:txBody>
          <a:bodyPr/>
          <a:lstStyle/>
          <a:p>
            <a:fld id="{16C5AC08-0ACD-404A-9C9F-AB39E786C34A}" type="slidenum">
              <a:rPr lang="en-GB"/>
              <a:t>50</a:t>
            </a:fld>
            <a:endParaRPr lang="en-GB"/>
          </a:p>
        </p:txBody>
      </p:sp>
      <p:sp>
        <p:nvSpPr>
          <p:cNvPr id="6" name="Text Placeholder 5">
            <a:extLst>
              <a:ext uri="{FF2B5EF4-FFF2-40B4-BE49-F238E27FC236}">
                <a16:creationId xmlns:a16="http://schemas.microsoft.com/office/drawing/2014/main" id="{EC23F19E-A36D-3764-8D4F-1ADB4851D1A4}"/>
              </a:ext>
            </a:extLst>
          </p:cNvPr>
          <p:cNvSpPr>
            <a:spLocks noGrp="1"/>
          </p:cNvSpPr>
          <p:nvPr>
            <p:ph type="body" sz="quarter" idx="13"/>
          </p:nvPr>
        </p:nvSpPr>
        <p:spPr/>
        <p:txBody>
          <a:bodyPr/>
          <a:lstStyle/>
          <a:p>
            <a:r>
              <a:rPr lang="en-US" dirty="0"/>
              <a:t>Three levels of resistance</a:t>
            </a:r>
          </a:p>
        </p:txBody>
      </p:sp>
      <p:sp>
        <p:nvSpPr>
          <p:cNvPr id="10" name="!!bgGET">
            <a:extLst>
              <a:ext uri="{FF2B5EF4-FFF2-40B4-BE49-F238E27FC236}">
                <a16:creationId xmlns:a16="http://schemas.microsoft.com/office/drawing/2014/main" id="{D63E813F-FBFB-CAE0-F934-A5781F18EBDC}"/>
              </a:ext>
            </a:extLst>
          </p:cNvPr>
          <p:cNvSpPr/>
          <p:nvPr/>
        </p:nvSpPr>
        <p:spPr>
          <a:xfrm>
            <a:off x="1077913" y="1520825"/>
            <a:ext cx="3332162" cy="1698626"/>
          </a:xfrm>
          <a:prstGeom prst="roundRect">
            <a:avLst>
              <a:gd name="adj" fmla="val 380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Level 1">
            <a:extLst>
              <a:ext uri="{FF2B5EF4-FFF2-40B4-BE49-F238E27FC236}">
                <a16:creationId xmlns:a16="http://schemas.microsoft.com/office/drawing/2014/main" id="{CD036948-6852-9A3D-9779-5C8422872CED}"/>
              </a:ext>
            </a:extLst>
          </p:cNvPr>
          <p:cNvGrpSpPr/>
          <p:nvPr/>
        </p:nvGrpSpPr>
        <p:grpSpPr>
          <a:xfrm>
            <a:off x="1077914" y="2015436"/>
            <a:ext cx="3332161" cy="1113610"/>
            <a:chOff x="1077914" y="4658977"/>
            <a:chExt cx="3332161" cy="1113610"/>
          </a:xfrm>
        </p:grpSpPr>
        <p:sp>
          <p:nvSpPr>
            <p:cNvPr id="12" name="Content Placeholder 6">
              <a:extLst>
                <a:ext uri="{FF2B5EF4-FFF2-40B4-BE49-F238E27FC236}">
                  <a16:creationId xmlns:a16="http://schemas.microsoft.com/office/drawing/2014/main" id="{84E2D952-A419-CF97-0CD1-77252D34CD4B}"/>
                </a:ext>
              </a:extLst>
            </p:cNvPr>
            <p:cNvSpPr txBox="1">
              <a:spLocks/>
            </p:cNvSpPr>
            <p:nvPr/>
          </p:nvSpPr>
          <p:spPr>
            <a:xfrm>
              <a:off x="1077914" y="4658977"/>
              <a:ext cx="3332161"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Level 1</a:t>
              </a:r>
            </a:p>
          </p:txBody>
        </p:sp>
        <p:sp>
          <p:nvSpPr>
            <p:cNvPr id="13" name="Content Placeholder 6">
              <a:extLst>
                <a:ext uri="{FF2B5EF4-FFF2-40B4-BE49-F238E27FC236}">
                  <a16:creationId xmlns:a16="http://schemas.microsoft.com/office/drawing/2014/main" id="{DF257363-8650-AF2E-8651-7970844CC943}"/>
                </a:ext>
              </a:extLst>
            </p:cNvPr>
            <p:cNvSpPr txBox="1">
              <a:spLocks/>
            </p:cNvSpPr>
            <p:nvPr/>
          </p:nvSpPr>
          <p:spPr>
            <a:xfrm>
              <a:off x="1077914" y="49216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get it.</a:t>
              </a:r>
            </a:p>
          </p:txBody>
        </p:sp>
      </p:grpSp>
      <p:sp>
        <p:nvSpPr>
          <p:cNvPr id="14" name="!!purpose">
            <a:extLst>
              <a:ext uri="{FF2B5EF4-FFF2-40B4-BE49-F238E27FC236}">
                <a16:creationId xmlns:a16="http://schemas.microsoft.com/office/drawing/2014/main" id="{4378C0F9-C796-5AFB-FDA3-74285C663081}"/>
              </a:ext>
            </a:extLst>
          </p:cNvPr>
          <p:cNvSpPr txBox="1">
            <a:spLocks/>
          </p:cNvSpPr>
          <p:nvPr/>
        </p:nvSpPr>
        <p:spPr>
          <a:xfrm>
            <a:off x="1077914" y="-4569593"/>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t>I don’t understand the purpose of the change</a:t>
            </a:r>
          </a:p>
        </p:txBody>
      </p:sp>
      <p:sp>
        <p:nvSpPr>
          <p:cNvPr id="15" name="!!bgLIKE">
            <a:extLst>
              <a:ext uri="{FF2B5EF4-FFF2-40B4-BE49-F238E27FC236}">
                <a16:creationId xmlns:a16="http://schemas.microsoft.com/office/drawing/2014/main" id="{EE0A1BA6-8277-66B7-6637-B99F9F9AA088}"/>
              </a:ext>
            </a:extLst>
          </p:cNvPr>
          <p:cNvSpPr/>
          <p:nvPr/>
        </p:nvSpPr>
        <p:spPr>
          <a:xfrm>
            <a:off x="4846638" y="1520825"/>
            <a:ext cx="3332162" cy="1698626"/>
          </a:xfrm>
          <a:prstGeom prst="roundRect">
            <a:avLst>
              <a:gd name="adj" fmla="val 380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Level 2">
            <a:extLst>
              <a:ext uri="{FF2B5EF4-FFF2-40B4-BE49-F238E27FC236}">
                <a16:creationId xmlns:a16="http://schemas.microsoft.com/office/drawing/2014/main" id="{D3FA4C67-393D-BED8-9443-84EFDF501378}"/>
              </a:ext>
            </a:extLst>
          </p:cNvPr>
          <p:cNvGrpSpPr/>
          <p:nvPr/>
        </p:nvGrpSpPr>
        <p:grpSpPr>
          <a:xfrm>
            <a:off x="4846639" y="2015436"/>
            <a:ext cx="3332161" cy="1113610"/>
            <a:chOff x="4846639" y="4658977"/>
            <a:chExt cx="3332161" cy="1113610"/>
          </a:xfrm>
        </p:grpSpPr>
        <p:sp>
          <p:nvSpPr>
            <p:cNvPr id="17" name="Content Placeholder 9">
              <a:extLst>
                <a:ext uri="{FF2B5EF4-FFF2-40B4-BE49-F238E27FC236}">
                  <a16:creationId xmlns:a16="http://schemas.microsoft.com/office/drawing/2014/main" id="{7502F34A-370A-27F4-56CF-88EA8D34F19F}"/>
                </a:ext>
              </a:extLst>
            </p:cNvPr>
            <p:cNvSpPr txBox="1">
              <a:spLocks/>
            </p:cNvSpPr>
            <p:nvPr/>
          </p:nvSpPr>
          <p:spPr>
            <a:xfrm>
              <a:off x="4846639" y="4658977"/>
              <a:ext cx="3332161"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Level 2</a:t>
              </a:r>
            </a:p>
          </p:txBody>
        </p:sp>
        <p:sp>
          <p:nvSpPr>
            <p:cNvPr id="18" name="Content Placeholder 9">
              <a:extLst>
                <a:ext uri="{FF2B5EF4-FFF2-40B4-BE49-F238E27FC236}">
                  <a16:creationId xmlns:a16="http://schemas.microsoft.com/office/drawing/2014/main" id="{D1C06DBF-6002-22D8-93A0-70A0208F4BE2}"/>
                </a:ext>
              </a:extLst>
            </p:cNvPr>
            <p:cNvSpPr txBox="1">
              <a:spLocks/>
            </p:cNvSpPr>
            <p:nvPr/>
          </p:nvSpPr>
          <p:spPr>
            <a:xfrm>
              <a:off x="4846639" y="49216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like it.</a:t>
              </a:r>
            </a:p>
          </p:txBody>
        </p:sp>
      </p:grpSp>
      <p:sp>
        <p:nvSpPr>
          <p:cNvPr id="19" name="!!emotional">
            <a:extLst>
              <a:ext uri="{FF2B5EF4-FFF2-40B4-BE49-F238E27FC236}">
                <a16:creationId xmlns:a16="http://schemas.microsoft.com/office/drawing/2014/main" id="{B91A5B88-E665-7C75-7C0A-97A74DB62FC7}"/>
              </a:ext>
            </a:extLst>
          </p:cNvPr>
          <p:cNvSpPr txBox="1">
            <a:spLocks/>
          </p:cNvSpPr>
          <p:nvPr/>
        </p:nvSpPr>
        <p:spPr>
          <a:xfrm>
            <a:off x="4846639" y="-6745233"/>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t>Emotional reaction to change</a:t>
            </a:r>
          </a:p>
          <a:p>
            <a:pPr lvl="3"/>
            <a:endParaRPr lang="en-US" sz="1600"/>
          </a:p>
        </p:txBody>
      </p:sp>
      <p:pic>
        <p:nvPicPr>
          <p:cNvPr id="20" name="!!IconGet">
            <a:extLst>
              <a:ext uri="{FF2B5EF4-FFF2-40B4-BE49-F238E27FC236}">
                <a16:creationId xmlns:a16="http://schemas.microsoft.com/office/drawing/2014/main" id="{21CD257C-1E9B-E6CE-2A71-922071EEF9BF}"/>
              </a:ext>
            </a:extLst>
          </p:cNvPr>
          <p:cNvPicPr>
            <a:picLocks noChangeAspect="1"/>
          </p:cNvPicPr>
          <p:nvPr/>
        </p:nvPicPr>
        <p:blipFill>
          <a:blip r:embed="rId3"/>
          <a:srcRect/>
          <a:stretch/>
        </p:blipFill>
        <p:spPr>
          <a:xfrm>
            <a:off x="1665864" y="-8080160"/>
            <a:ext cx="2156260" cy="1769760"/>
          </a:xfrm>
          <a:prstGeom prst="rect">
            <a:avLst/>
          </a:prstGeom>
        </p:spPr>
      </p:pic>
      <p:pic>
        <p:nvPicPr>
          <p:cNvPr id="21" name="!!IconLike">
            <a:extLst>
              <a:ext uri="{FF2B5EF4-FFF2-40B4-BE49-F238E27FC236}">
                <a16:creationId xmlns:a16="http://schemas.microsoft.com/office/drawing/2014/main" id="{7E32C547-8462-FCD2-FFFE-34C9E53BDA34}"/>
              </a:ext>
            </a:extLst>
          </p:cNvPr>
          <p:cNvPicPr>
            <a:picLocks noChangeAspect="1"/>
          </p:cNvPicPr>
          <p:nvPr/>
        </p:nvPicPr>
        <p:blipFill>
          <a:blip r:embed="rId4"/>
          <a:stretch>
            <a:fillRect/>
          </a:stretch>
        </p:blipFill>
        <p:spPr>
          <a:xfrm>
            <a:off x="5602049" y="-10124035"/>
            <a:ext cx="1686474" cy="1686472"/>
          </a:xfrm>
          <a:prstGeom prst="rect">
            <a:avLst/>
          </a:prstGeom>
        </p:spPr>
      </p:pic>
      <p:sp>
        <p:nvSpPr>
          <p:cNvPr id="22" name="!!bgYOU">
            <a:extLst>
              <a:ext uri="{FF2B5EF4-FFF2-40B4-BE49-F238E27FC236}">
                <a16:creationId xmlns:a16="http://schemas.microsoft.com/office/drawing/2014/main" id="{668E3C25-1FCD-BCC4-E76C-0449779ACBA8}"/>
              </a:ext>
            </a:extLst>
          </p:cNvPr>
          <p:cNvSpPr/>
          <p:nvPr/>
        </p:nvSpPr>
        <p:spPr>
          <a:xfrm>
            <a:off x="8620125" y="1520825"/>
            <a:ext cx="3332162" cy="1698626"/>
          </a:xfrm>
          <a:prstGeom prst="roundRect">
            <a:avLst>
              <a:gd name="adj" fmla="val 3802"/>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3" name="!!Level 3">
            <a:extLst>
              <a:ext uri="{FF2B5EF4-FFF2-40B4-BE49-F238E27FC236}">
                <a16:creationId xmlns:a16="http://schemas.microsoft.com/office/drawing/2014/main" id="{46C8067F-4516-2B29-FCA8-347333C02688}"/>
              </a:ext>
            </a:extLst>
          </p:cNvPr>
          <p:cNvGrpSpPr/>
          <p:nvPr/>
        </p:nvGrpSpPr>
        <p:grpSpPr>
          <a:xfrm>
            <a:off x="8620124" y="2015436"/>
            <a:ext cx="3338885" cy="1113610"/>
            <a:chOff x="8620124" y="4658977"/>
            <a:chExt cx="3338885" cy="1113610"/>
          </a:xfrm>
        </p:grpSpPr>
        <p:sp>
          <p:nvSpPr>
            <p:cNvPr id="24" name="Content Placeholder 8">
              <a:extLst>
                <a:ext uri="{FF2B5EF4-FFF2-40B4-BE49-F238E27FC236}">
                  <a16:creationId xmlns:a16="http://schemas.microsoft.com/office/drawing/2014/main" id="{AF8AB8D3-6CE9-D90D-92D1-D49A30C8B3AA}"/>
                </a:ext>
              </a:extLst>
            </p:cNvPr>
            <p:cNvSpPr txBox="1">
              <a:spLocks/>
            </p:cNvSpPr>
            <p:nvPr/>
          </p:nvSpPr>
          <p:spPr>
            <a:xfrm>
              <a:off x="8620124" y="4658977"/>
              <a:ext cx="3338885"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Level 3</a:t>
              </a:r>
            </a:p>
          </p:txBody>
        </p:sp>
        <p:sp>
          <p:nvSpPr>
            <p:cNvPr id="25" name="Content Placeholder 8">
              <a:extLst>
                <a:ext uri="{FF2B5EF4-FFF2-40B4-BE49-F238E27FC236}">
                  <a16:creationId xmlns:a16="http://schemas.microsoft.com/office/drawing/2014/main" id="{09A9BD3E-B914-672C-29E0-7D5A87341BD2}"/>
                </a:ext>
              </a:extLst>
            </p:cNvPr>
            <p:cNvSpPr txBox="1">
              <a:spLocks/>
            </p:cNvSpPr>
            <p:nvPr/>
          </p:nvSpPr>
          <p:spPr>
            <a:xfrm>
              <a:off x="8620124" y="4921687"/>
              <a:ext cx="3338885"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like you.</a:t>
              </a:r>
            </a:p>
          </p:txBody>
        </p:sp>
      </p:grpSp>
      <p:sp>
        <p:nvSpPr>
          <p:cNvPr id="26" name="!!trust">
            <a:extLst>
              <a:ext uri="{FF2B5EF4-FFF2-40B4-BE49-F238E27FC236}">
                <a16:creationId xmlns:a16="http://schemas.microsoft.com/office/drawing/2014/main" id="{4A528122-83FA-97C8-D605-963926057E33}"/>
              </a:ext>
            </a:extLst>
          </p:cNvPr>
          <p:cNvSpPr txBox="1">
            <a:spLocks/>
          </p:cNvSpPr>
          <p:nvPr/>
        </p:nvSpPr>
        <p:spPr>
          <a:xfrm>
            <a:off x="8620124" y="-7655911"/>
            <a:ext cx="3338885"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600"/>
              <a:t>Lack of trust and confidence</a:t>
            </a:r>
          </a:p>
        </p:txBody>
      </p:sp>
      <p:pic>
        <p:nvPicPr>
          <p:cNvPr id="27" name="!!IconYou">
            <a:extLst>
              <a:ext uri="{FF2B5EF4-FFF2-40B4-BE49-F238E27FC236}">
                <a16:creationId xmlns:a16="http://schemas.microsoft.com/office/drawing/2014/main" id="{0B70CE71-7B05-E2B4-9BC3-E78FD2542890}"/>
              </a:ext>
            </a:extLst>
          </p:cNvPr>
          <p:cNvPicPr>
            <a:picLocks noChangeAspect="1"/>
          </p:cNvPicPr>
          <p:nvPr/>
        </p:nvPicPr>
        <p:blipFill>
          <a:blip r:embed="rId5"/>
          <a:srcRect/>
          <a:stretch/>
        </p:blipFill>
        <p:spPr>
          <a:xfrm>
            <a:off x="9374880" y="-10874141"/>
            <a:ext cx="1504140" cy="1504140"/>
          </a:xfrm>
          <a:prstGeom prst="rect">
            <a:avLst/>
          </a:prstGeom>
        </p:spPr>
      </p:pic>
      <p:sp>
        <p:nvSpPr>
          <p:cNvPr id="28" name="!!get2">
            <a:extLst>
              <a:ext uri="{FF2B5EF4-FFF2-40B4-BE49-F238E27FC236}">
                <a16:creationId xmlns:a16="http://schemas.microsoft.com/office/drawing/2014/main" id="{FEA7339A-C8BA-5007-E685-19A63F0974B2}"/>
              </a:ext>
            </a:extLst>
          </p:cNvPr>
          <p:cNvSpPr txBox="1">
            <a:spLocks/>
          </p:cNvSpPr>
          <p:nvPr/>
        </p:nvSpPr>
        <p:spPr>
          <a:xfrm>
            <a:off x="1077914" y="3638550"/>
            <a:ext cx="3332161" cy="2546787"/>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lvl="3" indent="-342900">
              <a:spcAft>
                <a:spcPts val="500"/>
              </a:spcAft>
              <a:buClr>
                <a:schemeClr val="accent2"/>
              </a:buClr>
              <a:buFont typeface="Arial" panose="020B0604020202020204" pitchFamily="34" charset="0"/>
              <a:buChar char="•"/>
            </a:pPr>
            <a:r>
              <a:rPr lang="en-US"/>
              <a:t>Understanding is important.</a:t>
            </a:r>
          </a:p>
          <a:p>
            <a:pPr marL="349250" lvl="3" indent="-342900">
              <a:spcAft>
                <a:spcPts val="500"/>
              </a:spcAft>
              <a:buClr>
                <a:schemeClr val="accent2"/>
              </a:buClr>
              <a:buFont typeface="Arial" panose="020B0604020202020204" pitchFamily="34" charset="0"/>
              <a:buChar char="•"/>
            </a:pPr>
            <a:r>
              <a:rPr lang="en-US"/>
              <a:t>Bring people on </a:t>
            </a:r>
            <a:br>
              <a:rPr lang="en-US"/>
            </a:br>
            <a:r>
              <a:rPr lang="en-US"/>
              <a:t>the journey.</a:t>
            </a:r>
          </a:p>
          <a:p>
            <a:pPr marL="349250" lvl="3" indent="-342900">
              <a:spcAft>
                <a:spcPts val="500"/>
              </a:spcAft>
              <a:buClr>
                <a:schemeClr val="accent2"/>
              </a:buClr>
              <a:buFont typeface="Arial" panose="020B0604020202020204" pitchFamily="34" charset="0"/>
              <a:buChar char="•"/>
            </a:pPr>
            <a:endParaRPr lang="en-US"/>
          </a:p>
        </p:txBody>
      </p:sp>
      <p:sp>
        <p:nvSpPr>
          <p:cNvPr id="29" name="!!like2">
            <a:extLst>
              <a:ext uri="{FF2B5EF4-FFF2-40B4-BE49-F238E27FC236}">
                <a16:creationId xmlns:a16="http://schemas.microsoft.com/office/drawing/2014/main" id="{DAC5AD2D-72AE-365E-6B1E-C7C63A7B681A}"/>
              </a:ext>
            </a:extLst>
          </p:cNvPr>
          <p:cNvSpPr txBox="1">
            <a:spLocks/>
          </p:cNvSpPr>
          <p:nvPr/>
        </p:nvSpPr>
        <p:spPr>
          <a:xfrm>
            <a:off x="4859718" y="3638550"/>
            <a:ext cx="3332161" cy="2546787"/>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lvl="3" indent="-342900">
              <a:spcAft>
                <a:spcPts val="500"/>
              </a:spcAft>
              <a:buClr>
                <a:schemeClr val="accent2"/>
              </a:buClr>
              <a:buFont typeface="Arial" panose="020B0604020202020204" pitchFamily="34" charset="0"/>
              <a:buChar char="•"/>
            </a:pPr>
            <a:r>
              <a:rPr lang="en-US"/>
              <a:t>People need time to come to terms with changes.</a:t>
            </a:r>
          </a:p>
          <a:p>
            <a:pPr marL="349250" lvl="3" indent="-342900">
              <a:spcAft>
                <a:spcPts val="500"/>
              </a:spcAft>
              <a:buClr>
                <a:schemeClr val="accent2"/>
              </a:buClr>
              <a:buFont typeface="Arial" panose="020B0604020202020204" pitchFamily="34" charset="0"/>
              <a:buChar char="•"/>
            </a:pPr>
            <a:r>
              <a:rPr lang="en-US"/>
              <a:t>Improving the future </a:t>
            </a:r>
            <a:br>
              <a:rPr lang="en-US"/>
            </a:br>
            <a:r>
              <a:rPr lang="en-US"/>
              <a:t>is not a criticism of </a:t>
            </a:r>
            <a:br>
              <a:rPr lang="en-US"/>
            </a:br>
            <a:r>
              <a:rPr lang="en-US"/>
              <a:t>the past.</a:t>
            </a:r>
          </a:p>
          <a:p>
            <a:pPr marL="349250" lvl="3" indent="-342900">
              <a:spcAft>
                <a:spcPts val="500"/>
              </a:spcAft>
              <a:buClr>
                <a:schemeClr val="accent2"/>
              </a:buClr>
              <a:buFont typeface="Arial" panose="020B0604020202020204" pitchFamily="34" charset="0"/>
              <a:buChar char="•"/>
            </a:pPr>
            <a:endParaRPr lang="en-US"/>
          </a:p>
        </p:txBody>
      </p:sp>
      <p:sp>
        <p:nvSpPr>
          <p:cNvPr id="30" name="!!you2">
            <a:extLst>
              <a:ext uri="{FF2B5EF4-FFF2-40B4-BE49-F238E27FC236}">
                <a16:creationId xmlns:a16="http://schemas.microsoft.com/office/drawing/2014/main" id="{44A4D884-726F-3D7A-89F1-BC20D7C22185}"/>
              </a:ext>
            </a:extLst>
          </p:cNvPr>
          <p:cNvSpPr txBox="1">
            <a:spLocks/>
          </p:cNvSpPr>
          <p:nvPr/>
        </p:nvSpPr>
        <p:spPr>
          <a:xfrm>
            <a:off x="8610083" y="3638550"/>
            <a:ext cx="3332161" cy="2546787"/>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9250" lvl="3" indent="-342900">
              <a:spcAft>
                <a:spcPts val="500"/>
              </a:spcAft>
              <a:buClr>
                <a:schemeClr val="accent2"/>
              </a:buClr>
              <a:buFont typeface="Arial" panose="020B0604020202020204" pitchFamily="34" charset="0"/>
              <a:buChar char="•"/>
            </a:pPr>
            <a:r>
              <a:rPr lang="en-US"/>
              <a:t>This can be difficult. </a:t>
            </a:r>
          </a:p>
          <a:p>
            <a:pPr marL="349250" lvl="3" indent="-342900">
              <a:spcAft>
                <a:spcPts val="500"/>
              </a:spcAft>
              <a:buClr>
                <a:schemeClr val="accent2"/>
              </a:buClr>
              <a:buFont typeface="Arial" panose="020B0604020202020204" pitchFamily="34" charset="0"/>
              <a:buChar char="•"/>
            </a:pPr>
            <a:r>
              <a:rPr lang="en-US"/>
              <a:t>The more people who can champion the change the better – get away from association with one person. </a:t>
            </a:r>
          </a:p>
          <a:p>
            <a:pPr marL="349250" lvl="3" indent="-342900">
              <a:spcAft>
                <a:spcPts val="500"/>
              </a:spcAft>
              <a:buClr>
                <a:schemeClr val="accent2"/>
              </a:buClr>
              <a:buFont typeface="Arial" panose="020B0604020202020204" pitchFamily="34" charset="0"/>
              <a:buChar char="•"/>
            </a:pPr>
            <a:endParaRPr lang="en-US"/>
          </a:p>
        </p:txBody>
      </p:sp>
    </p:spTree>
    <p:extLst>
      <p:ext uri="{BB962C8B-B14F-4D97-AF65-F5344CB8AC3E}">
        <p14:creationId xmlns:p14="http://schemas.microsoft.com/office/powerpoint/2010/main" val="2792021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4DC4A-685B-C553-A8A5-E3DFED65AB9E}"/>
              </a:ext>
            </a:extLst>
          </p:cNvPr>
          <p:cNvSpPr>
            <a:spLocks noGrp="1"/>
          </p:cNvSpPr>
          <p:nvPr>
            <p:ph type="title"/>
          </p:nvPr>
        </p:nvSpPr>
        <p:spPr/>
        <p:txBody>
          <a:bodyPr/>
          <a:lstStyle/>
          <a:p>
            <a:r>
              <a:rPr lang="en-US"/>
              <a:t>Coaching use</a:t>
            </a:r>
          </a:p>
        </p:txBody>
      </p:sp>
      <p:pic>
        <p:nvPicPr>
          <p:cNvPr id="12" name="Content Placeholder 11">
            <a:extLst>
              <a:ext uri="{FF2B5EF4-FFF2-40B4-BE49-F238E27FC236}">
                <a16:creationId xmlns:a16="http://schemas.microsoft.com/office/drawing/2014/main" id="{6A9B344A-ECF1-A74B-2F01-02966780D234}"/>
              </a:ext>
            </a:extLst>
          </p:cNvPr>
          <p:cNvPicPr>
            <a:picLocks noGrp="1" noChangeAspect="1"/>
          </p:cNvPicPr>
          <p:nvPr>
            <p:ph idx="1"/>
          </p:nvPr>
        </p:nvPicPr>
        <p:blipFill rotWithShape="1">
          <a:blip r:embed="rId3"/>
          <a:srcRect t="3651"/>
          <a:stretch/>
        </p:blipFill>
        <p:spPr>
          <a:xfrm>
            <a:off x="8618144" y="1520824"/>
            <a:ext cx="3355195" cy="4707256"/>
          </a:xfrm>
        </p:spPr>
      </p:pic>
      <p:sp>
        <p:nvSpPr>
          <p:cNvPr id="4" name="Footer Placeholder 3">
            <a:extLst>
              <a:ext uri="{FF2B5EF4-FFF2-40B4-BE49-F238E27FC236}">
                <a16:creationId xmlns:a16="http://schemas.microsoft.com/office/drawing/2014/main" id="{6A15F349-B814-3C60-4B1E-C16F9D05ADEB}"/>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FA78D44C-092E-6DCB-CE9B-46CE85E13B8E}"/>
              </a:ext>
            </a:extLst>
          </p:cNvPr>
          <p:cNvSpPr>
            <a:spLocks noGrp="1"/>
          </p:cNvSpPr>
          <p:nvPr>
            <p:ph type="sldNum" sz="quarter" idx="12"/>
          </p:nvPr>
        </p:nvSpPr>
        <p:spPr/>
        <p:txBody>
          <a:bodyPr/>
          <a:lstStyle/>
          <a:p>
            <a:fld id="{16C5AC08-0ACD-404A-9C9F-AB39E786C34A}" type="slidenum">
              <a:rPr lang="en-GB"/>
              <a:t>51</a:t>
            </a:fld>
            <a:endParaRPr lang="en-GB"/>
          </a:p>
        </p:txBody>
      </p:sp>
      <p:sp>
        <p:nvSpPr>
          <p:cNvPr id="6" name="Text Placeholder 5">
            <a:extLst>
              <a:ext uri="{FF2B5EF4-FFF2-40B4-BE49-F238E27FC236}">
                <a16:creationId xmlns:a16="http://schemas.microsoft.com/office/drawing/2014/main" id="{B109FE24-ACC9-5C76-0E73-5B5A5F8ED381}"/>
              </a:ext>
            </a:extLst>
          </p:cNvPr>
          <p:cNvSpPr>
            <a:spLocks noGrp="1"/>
          </p:cNvSpPr>
          <p:nvPr>
            <p:ph type="body" sz="quarter" idx="13"/>
          </p:nvPr>
        </p:nvSpPr>
        <p:spPr/>
        <p:txBody>
          <a:bodyPr/>
          <a:lstStyle/>
          <a:p>
            <a:r>
              <a:rPr lang="en-US"/>
              <a:t>Coaching use</a:t>
            </a:r>
          </a:p>
        </p:txBody>
      </p:sp>
      <p:sp>
        <p:nvSpPr>
          <p:cNvPr id="7" name="Content Placeholder 6">
            <a:extLst>
              <a:ext uri="{FF2B5EF4-FFF2-40B4-BE49-F238E27FC236}">
                <a16:creationId xmlns:a16="http://schemas.microsoft.com/office/drawing/2014/main" id="{263B5BD1-DA6D-A8B0-DD67-7259A46E2068}"/>
              </a:ext>
            </a:extLst>
          </p:cNvPr>
          <p:cNvSpPr>
            <a:spLocks noGrp="1"/>
          </p:cNvSpPr>
          <p:nvPr>
            <p:ph idx="14"/>
          </p:nvPr>
        </p:nvSpPr>
        <p:spPr>
          <a:xfrm>
            <a:off x="1092519" y="1520825"/>
            <a:ext cx="6883082" cy="5019720"/>
          </a:xfrm>
        </p:spPr>
        <p:txBody>
          <a:bodyPr/>
          <a:lstStyle/>
          <a:p>
            <a:pPr lvl="2"/>
            <a:r>
              <a:rPr lang="en-US" dirty="0"/>
              <a:t>Can be useful for improvement coaches to help frame the different types of resistance. Helps to see why change feels personal.</a:t>
            </a:r>
          </a:p>
          <a:p>
            <a:pPr lvl="2"/>
            <a:r>
              <a:rPr lang="en-US" dirty="0"/>
              <a:t>Rick’s suggestions about how to deal with the three levels of resistance here:</a:t>
            </a:r>
            <a:br>
              <a:rPr lang="en-US" dirty="0"/>
            </a:br>
            <a:r>
              <a:rPr lang="en-US" sz="1600" dirty="0">
                <a:hlinkClick r:id="rId4"/>
              </a:rPr>
              <a:t>https://rickmaurer.com/wrm/</a:t>
            </a:r>
            <a:r>
              <a:rPr lang="en-US" sz="2400" dirty="0"/>
              <a:t> </a:t>
            </a:r>
            <a:endParaRPr lang="en-US" sz="1600" dirty="0"/>
          </a:p>
          <a:p>
            <a:pPr lvl="2"/>
            <a:endParaRPr lang="en-US" dirty="0"/>
          </a:p>
          <a:p>
            <a:pPr lvl="2"/>
            <a:endParaRPr lang="en-US" dirty="0"/>
          </a:p>
        </p:txBody>
      </p:sp>
    </p:spTree>
    <p:extLst>
      <p:ext uri="{BB962C8B-B14F-4D97-AF65-F5344CB8AC3E}">
        <p14:creationId xmlns:p14="http://schemas.microsoft.com/office/powerpoint/2010/main" val="1988062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E5ED6FC-FB58-0F69-BDB6-D955A24FA77F}"/>
              </a:ext>
            </a:extLst>
          </p:cNvPr>
          <p:cNvSpPr/>
          <p:nvPr/>
        </p:nvSpPr>
        <p:spPr>
          <a:xfrm>
            <a:off x="6734175" y="-1491343"/>
            <a:ext cx="5457825" cy="8349343"/>
          </a:xfrm>
          <a:prstGeom prst="rect">
            <a:avLst/>
          </a:prstGeom>
          <a:gradFill>
            <a:gsLst>
              <a:gs pos="82000">
                <a:schemeClr val="accent2">
                  <a:lumMod val="20000"/>
                  <a:lumOff val="80000"/>
                  <a:alpha val="25000"/>
                </a:schemeClr>
              </a:gs>
              <a:gs pos="91000">
                <a:schemeClr val="bg1"/>
              </a:gs>
            </a:gsLst>
            <a:lin ang="162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671CD8-C6D6-F988-0265-E8AA49641FFC}"/>
              </a:ext>
            </a:extLst>
          </p:cNvPr>
          <p:cNvSpPr>
            <a:spLocks noGrp="1"/>
          </p:cNvSpPr>
          <p:nvPr>
            <p:ph type="title"/>
          </p:nvPr>
        </p:nvSpPr>
        <p:spPr/>
        <p:txBody>
          <a:bodyPr/>
          <a:lstStyle/>
          <a:p>
            <a:r>
              <a:rPr lang="en-US"/>
              <a:t>Activity </a:t>
            </a:r>
          </a:p>
        </p:txBody>
      </p:sp>
      <p:sp>
        <p:nvSpPr>
          <p:cNvPr id="3" name="Content Placeholder 2">
            <a:extLst>
              <a:ext uri="{FF2B5EF4-FFF2-40B4-BE49-F238E27FC236}">
                <a16:creationId xmlns:a16="http://schemas.microsoft.com/office/drawing/2014/main" id="{767F6D06-7598-D15C-9783-A1450D65E505}"/>
              </a:ext>
            </a:extLst>
          </p:cNvPr>
          <p:cNvSpPr>
            <a:spLocks noGrp="1"/>
          </p:cNvSpPr>
          <p:nvPr>
            <p:ph idx="1"/>
          </p:nvPr>
        </p:nvSpPr>
        <p:spPr>
          <a:xfrm>
            <a:off x="1077914" y="1520825"/>
            <a:ext cx="5214936" cy="5019720"/>
          </a:xfrm>
        </p:spPr>
        <p:txBody>
          <a:bodyPr/>
          <a:lstStyle/>
          <a:p>
            <a:pPr lvl="1"/>
            <a:r>
              <a:rPr lang="en-US"/>
              <a:t>In groups of 3–5, discuss one of the 3 levels of resistance and discuss how it could affect your role as a QI coach. </a:t>
            </a:r>
          </a:p>
          <a:p>
            <a:pPr lvl="1"/>
            <a:r>
              <a:rPr lang="en-US"/>
              <a:t>Can you relate these to any personal experiences of reacting to change? </a:t>
            </a:r>
          </a:p>
          <a:p>
            <a:pPr lvl="1"/>
            <a:r>
              <a:rPr lang="en-US"/>
              <a:t>The QI project should be one you were involved in.</a:t>
            </a:r>
          </a:p>
          <a:p>
            <a:pPr lvl="1"/>
            <a:endParaRPr lang="en-US"/>
          </a:p>
          <a:p>
            <a:pPr lvl="1"/>
            <a:endParaRPr lang="en-US"/>
          </a:p>
          <a:p>
            <a:pPr lvl="1"/>
            <a:endParaRPr lang="en-US"/>
          </a:p>
          <a:p>
            <a:pPr lvl="1"/>
            <a:endParaRPr lang="en-US"/>
          </a:p>
        </p:txBody>
      </p:sp>
      <p:sp>
        <p:nvSpPr>
          <p:cNvPr id="4" name="Footer Placeholder 3">
            <a:extLst>
              <a:ext uri="{FF2B5EF4-FFF2-40B4-BE49-F238E27FC236}">
                <a16:creationId xmlns:a16="http://schemas.microsoft.com/office/drawing/2014/main" id="{0F11190F-0AD0-645B-C00F-C1A067DAD210}"/>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E9265A9A-E89B-D453-5C1D-AB3FC6CE8029}"/>
              </a:ext>
            </a:extLst>
          </p:cNvPr>
          <p:cNvSpPr>
            <a:spLocks noGrp="1"/>
          </p:cNvSpPr>
          <p:nvPr>
            <p:ph type="sldNum" sz="quarter" idx="12"/>
          </p:nvPr>
        </p:nvSpPr>
        <p:spPr/>
        <p:txBody>
          <a:bodyPr/>
          <a:lstStyle/>
          <a:p>
            <a:fld id="{16C5AC08-0ACD-404A-9C9F-AB39E786C34A}" type="slidenum">
              <a:rPr lang="en-GB"/>
              <a:t>52</a:t>
            </a:fld>
            <a:endParaRPr lang="en-GB"/>
          </a:p>
        </p:txBody>
      </p:sp>
      <p:sp>
        <p:nvSpPr>
          <p:cNvPr id="6" name="Text Placeholder 5">
            <a:extLst>
              <a:ext uri="{FF2B5EF4-FFF2-40B4-BE49-F238E27FC236}">
                <a16:creationId xmlns:a16="http://schemas.microsoft.com/office/drawing/2014/main" id="{D74A5ACB-8D0E-E848-66C3-5211FAA9A0DB}"/>
              </a:ext>
            </a:extLst>
          </p:cNvPr>
          <p:cNvSpPr>
            <a:spLocks noGrp="1"/>
          </p:cNvSpPr>
          <p:nvPr>
            <p:ph type="body" sz="quarter" idx="13"/>
          </p:nvPr>
        </p:nvSpPr>
        <p:spPr/>
        <p:txBody>
          <a:bodyPr/>
          <a:lstStyle/>
          <a:p>
            <a:r>
              <a:rPr lang="en-US"/>
              <a:t>Activity 6.5</a:t>
            </a:r>
          </a:p>
        </p:txBody>
      </p:sp>
      <p:sp>
        <p:nvSpPr>
          <p:cNvPr id="7" name="Subtitle">
            <a:extLst>
              <a:ext uri="{FF2B5EF4-FFF2-40B4-BE49-F238E27FC236}">
                <a16:creationId xmlns:a16="http://schemas.microsoft.com/office/drawing/2014/main" id="{65B756F3-EE18-68E9-99FE-2DFEB4016597}"/>
              </a:ext>
            </a:extLst>
          </p:cNvPr>
          <p:cNvSpPr>
            <a:spLocks noGrp="1"/>
          </p:cNvSpPr>
          <p:nvPr>
            <p:ph idx="14"/>
          </p:nvPr>
        </p:nvSpPr>
        <p:spPr>
          <a:xfrm>
            <a:off x="7416800" y="1520825"/>
            <a:ext cx="4542209" cy="850900"/>
          </a:xfrm>
        </p:spPr>
        <p:txBody>
          <a:bodyPr/>
          <a:lstStyle/>
          <a:p>
            <a:pPr lvl="1"/>
            <a:r>
              <a:rPr lang="en-US" b="1">
                <a:solidFill>
                  <a:schemeClr val="accent2"/>
                </a:solidFill>
              </a:rPr>
              <a:t>Three levels of </a:t>
            </a:r>
            <a:br>
              <a:rPr lang="en-US" b="1">
                <a:solidFill>
                  <a:schemeClr val="accent2"/>
                </a:solidFill>
              </a:rPr>
            </a:br>
            <a:r>
              <a:rPr lang="en-US" b="1">
                <a:solidFill>
                  <a:schemeClr val="accent2"/>
                </a:solidFill>
              </a:rPr>
              <a:t>resistance to change</a:t>
            </a:r>
          </a:p>
        </p:txBody>
      </p:sp>
      <p:grpSp>
        <p:nvGrpSpPr>
          <p:cNvPr id="11" name="Group 1">
            <a:extLst>
              <a:ext uri="{FF2B5EF4-FFF2-40B4-BE49-F238E27FC236}">
                <a16:creationId xmlns:a16="http://schemas.microsoft.com/office/drawing/2014/main" id="{D776F541-B4B5-E503-3725-59C6DFBBA65F}"/>
              </a:ext>
            </a:extLst>
          </p:cNvPr>
          <p:cNvGrpSpPr/>
          <p:nvPr/>
        </p:nvGrpSpPr>
        <p:grpSpPr>
          <a:xfrm>
            <a:off x="7406327" y="2528927"/>
            <a:ext cx="4542209" cy="1113610"/>
            <a:chOff x="1077914" y="4658977"/>
            <a:chExt cx="3332161" cy="1113610"/>
          </a:xfrm>
        </p:grpSpPr>
        <p:sp>
          <p:nvSpPr>
            <p:cNvPr id="12" name="Content Placeholder 6">
              <a:extLst>
                <a:ext uri="{FF2B5EF4-FFF2-40B4-BE49-F238E27FC236}">
                  <a16:creationId xmlns:a16="http://schemas.microsoft.com/office/drawing/2014/main" id="{963F9CD5-2676-04F3-CB30-7A287E4D2AEB}"/>
                </a:ext>
              </a:extLst>
            </p:cNvPr>
            <p:cNvSpPr txBox="1">
              <a:spLocks/>
            </p:cNvSpPr>
            <p:nvPr/>
          </p:nvSpPr>
          <p:spPr>
            <a:xfrm>
              <a:off x="1077914" y="4658977"/>
              <a:ext cx="3332161"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Group 1</a:t>
              </a:r>
            </a:p>
          </p:txBody>
        </p:sp>
        <p:sp>
          <p:nvSpPr>
            <p:cNvPr id="13" name="Content Placeholder 6">
              <a:extLst>
                <a:ext uri="{FF2B5EF4-FFF2-40B4-BE49-F238E27FC236}">
                  <a16:creationId xmlns:a16="http://schemas.microsoft.com/office/drawing/2014/main" id="{B4132D65-F577-C331-814D-96849A331268}"/>
                </a:ext>
              </a:extLst>
            </p:cNvPr>
            <p:cNvSpPr txBox="1">
              <a:spLocks/>
            </p:cNvSpPr>
            <p:nvPr/>
          </p:nvSpPr>
          <p:spPr>
            <a:xfrm>
              <a:off x="1077914" y="49216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get it.</a:t>
              </a:r>
            </a:p>
            <a:p>
              <a:pPr lvl="3"/>
              <a:r>
                <a:rPr lang="en-US" sz="1600"/>
                <a:t>I don’t understand the purpose of the change or know how to change it.</a:t>
              </a:r>
            </a:p>
          </p:txBody>
        </p:sp>
      </p:grpSp>
      <p:grpSp>
        <p:nvGrpSpPr>
          <p:cNvPr id="14" name="Group 2">
            <a:extLst>
              <a:ext uri="{FF2B5EF4-FFF2-40B4-BE49-F238E27FC236}">
                <a16:creationId xmlns:a16="http://schemas.microsoft.com/office/drawing/2014/main" id="{9321144F-E013-2D09-3FA6-5433F1768C31}"/>
              </a:ext>
            </a:extLst>
          </p:cNvPr>
          <p:cNvGrpSpPr/>
          <p:nvPr/>
        </p:nvGrpSpPr>
        <p:grpSpPr>
          <a:xfrm>
            <a:off x="7406327" y="4058057"/>
            <a:ext cx="4542209" cy="1113610"/>
            <a:chOff x="1077914" y="4658977"/>
            <a:chExt cx="3332161" cy="1113610"/>
          </a:xfrm>
        </p:grpSpPr>
        <p:sp>
          <p:nvSpPr>
            <p:cNvPr id="15" name="Content Placeholder 6">
              <a:extLst>
                <a:ext uri="{FF2B5EF4-FFF2-40B4-BE49-F238E27FC236}">
                  <a16:creationId xmlns:a16="http://schemas.microsoft.com/office/drawing/2014/main" id="{47BE3C74-86DC-B7F3-741D-813BE24142ED}"/>
                </a:ext>
              </a:extLst>
            </p:cNvPr>
            <p:cNvSpPr txBox="1">
              <a:spLocks/>
            </p:cNvSpPr>
            <p:nvPr/>
          </p:nvSpPr>
          <p:spPr>
            <a:xfrm>
              <a:off x="1077914" y="4658977"/>
              <a:ext cx="3332161"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Group 2</a:t>
              </a:r>
            </a:p>
          </p:txBody>
        </p:sp>
        <p:sp>
          <p:nvSpPr>
            <p:cNvPr id="16" name="Content Placeholder 6">
              <a:extLst>
                <a:ext uri="{FF2B5EF4-FFF2-40B4-BE49-F238E27FC236}">
                  <a16:creationId xmlns:a16="http://schemas.microsoft.com/office/drawing/2014/main" id="{8445735C-7873-ED38-E4B2-081BAED64E79}"/>
                </a:ext>
              </a:extLst>
            </p:cNvPr>
            <p:cNvSpPr txBox="1">
              <a:spLocks/>
            </p:cNvSpPr>
            <p:nvPr/>
          </p:nvSpPr>
          <p:spPr>
            <a:xfrm>
              <a:off x="1077914" y="49216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like it.</a:t>
              </a:r>
            </a:p>
            <a:p>
              <a:pPr lvl="3"/>
              <a:r>
                <a:rPr lang="en-US" sz="1600"/>
                <a:t>Emotional reaction to change.</a:t>
              </a:r>
            </a:p>
          </p:txBody>
        </p:sp>
      </p:grpSp>
      <p:grpSp>
        <p:nvGrpSpPr>
          <p:cNvPr id="17" name="Group 3">
            <a:extLst>
              <a:ext uri="{FF2B5EF4-FFF2-40B4-BE49-F238E27FC236}">
                <a16:creationId xmlns:a16="http://schemas.microsoft.com/office/drawing/2014/main" id="{CF41E58E-C70A-887F-5F28-3BD9611C0C8E}"/>
              </a:ext>
            </a:extLst>
          </p:cNvPr>
          <p:cNvGrpSpPr/>
          <p:nvPr/>
        </p:nvGrpSpPr>
        <p:grpSpPr>
          <a:xfrm>
            <a:off x="7406327" y="5541459"/>
            <a:ext cx="4542209" cy="1113610"/>
            <a:chOff x="1077914" y="4658977"/>
            <a:chExt cx="3332161" cy="1113610"/>
          </a:xfrm>
        </p:grpSpPr>
        <p:sp>
          <p:nvSpPr>
            <p:cNvPr id="18" name="Content Placeholder 6">
              <a:extLst>
                <a:ext uri="{FF2B5EF4-FFF2-40B4-BE49-F238E27FC236}">
                  <a16:creationId xmlns:a16="http://schemas.microsoft.com/office/drawing/2014/main" id="{347FA45A-7C80-88CA-69D4-EE8CE092B9B6}"/>
                </a:ext>
              </a:extLst>
            </p:cNvPr>
            <p:cNvSpPr txBox="1">
              <a:spLocks/>
            </p:cNvSpPr>
            <p:nvPr/>
          </p:nvSpPr>
          <p:spPr>
            <a:xfrm>
              <a:off x="1077914" y="4658977"/>
              <a:ext cx="3332161" cy="26271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1200" b="1">
                  <a:solidFill>
                    <a:schemeClr val="accent2"/>
                  </a:solidFill>
                </a:rPr>
                <a:t>Group 3</a:t>
              </a:r>
            </a:p>
          </p:txBody>
        </p:sp>
        <p:sp>
          <p:nvSpPr>
            <p:cNvPr id="19" name="Content Placeholder 6">
              <a:extLst>
                <a:ext uri="{FF2B5EF4-FFF2-40B4-BE49-F238E27FC236}">
                  <a16:creationId xmlns:a16="http://schemas.microsoft.com/office/drawing/2014/main" id="{64FE2A17-5FEB-95D5-A4A9-2628AD0D20C3}"/>
                </a:ext>
              </a:extLst>
            </p:cNvPr>
            <p:cNvSpPr txBox="1">
              <a:spLocks/>
            </p:cNvSpPr>
            <p:nvPr/>
          </p:nvSpPr>
          <p:spPr>
            <a:xfrm>
              <a:off x="1077914" y="4921687"/>
              <a:ext cx="3332161" cy="850900"/>
            </a:xfrm>
            <a:prstGeom prst="rect">
              <a:avLst/>
            </a:prstGeom>
          </p:spPr>
          <p:txBody>
            <a:bodyPr vert="horz" lIns="90000" tIns="0" rIns="9000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b="1"/>
                <a:t>I don’t like you.</a:t>
              </a:r>
            </a:p>
            <a:p>
              <a:pPr lvl="3"/>
              <a:r>
                <a:rPr lang="en-US" sz="1600"/>
                <a:t>Lack of trust and confidence.</a:t>
              </a:r>
            </a:p>
          </p:txBody>
        </p:sp>
      </p:grpSp>
      <p:cxnSp>
        <p:nvCxnSpPr>
          <p:cNvPr id="21" name="Top rule">
            <a:extLst>
              <a:ext uri="{FF2B5EF4-FFF2-40B4-BE49-F238E27FC236}">
                <a16:creationId xmlns:a16="http://schemas.microsoft.com/office/drawing/2014/main" id="{C93DB850-80FB-3AE3-972A-8A938C187476}"/>
              </a:ext>
            </a:extLst>
          </p:cNvPr>
          <p:cNvCxnSpPr>
            <a:cxnSpLocks/>
          </p:cNvCxnSpPr>
          <p:nvPr/>
        </p:nvCxnSpPr>
        <p:spPr>
          <a:xfrm>
            <a:off x="7498080" y="3791584"/>
            <a:ext cx="445045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2" name="Bottom rule">
            <a:extLst>
              <a:ext uri="{FF2B5EF4-FFF2-40B4-BE49-F238E27FC236}">
                <a16:creationId xmlns:a16="http://schemas.microsoft.com/office/drawing/2014/main" id="{EBC56A61-6679-D2C4-02C6-4AEF94850AB4}"/>
              </a:ext>
            </a:extLst>
          </p:cNvPr>
          <p:cNvCxnSpPr>
            <a:cxnSpLocks/>
          </p:cNvCxnSpPr>
          <p:nvPr/>
        </p:nvCxnSpPr>
        <p:spPr>
          <a:xfrm>
            <a:off x="7498080" y="5259509"/>
            <a:ext cx="4450456"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B35F80F5-E7EF-46A5-A903-797CB9844F0B}"/>
              </a:ext>
            </a:extLst>
          </p:cNvPr>
          <p:cNvPicPr>
            <a:picLocks noChangeAspect="1"/>
          </p:cNvPicPr>
          <p:nvPr/>
        </p:nvPicPr>
        <p:blipFill>
          <a:blip r:embed="rId3"/>
          <a:srcRect/>
          <a:stretch/>
        </p:blipFill>
        <p:spPr>
          <a:xfrm>
            <a:off x="238125" y="1317624"/>
            <a:ext cx="495300" cy="406400"/>
          </a:xfrm>
          <a:prstGeom prst="rect">
            <a:avLst/>
          </a:prstGeom>
        </p:spPr>
      </p:pic>
      <p:pic>
        <p:nvPicPr>
          <p:cNvPr id="9" name="Picture 8">
            <a:extLst>
              <a:ext uri="{FF2B5EF4-FFF2-40B4-BE49-F238E27FC236}">
                <a16:creationId xmlns:a16="http://schemas.microsoft.com/office/drawing/2014/main" id="{C958080A-6AF3-E02A-13B0-A5066873A6C5}"/>
              </a:ext>
            </a:extLst>
          </p:cNvPr>
          <p:cNvPicPr>
            <a:picLocks noChangeAspect="1"/>
          </p:cNvPicPr>
          <p:nvPr/>
        </p:nvPicPr>
        <p:blipFill>
          <a:blip r:embed="rId4"/>
          <a:stretch>
            <a:fillRect/>
          </a:stretch>
        </p:blipFill>
        <p:spPr>
          <a:xfrm>
            <a:off x="238124" y="800100"/>
            <a:ext cx="495301" cy="376859"/>
          </a:xfrm>
          <a:prstGeom prst="rect">
            <a:avLst/>
          </a:prstGeom>
        </p:spPr>
      </p:pic>
    </p:spTree>
    <p:extLst>
      <p:ext uri="{BB962C8B-B14F-4D97-AF65-F5344CB8AC3E}">
        <p14:creationId xmlns:p14="http://schemas.microsoft.com/office/powerpoint/2010/main" val="177884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accel="50000" decel="50000" fill="hold" nodeType="after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1000" fill="hold"/>
                                        <p:tgtEl>
                                          <p:spTgt spid="11"/>
                                        </p:tgtEl>
                                        <p:attrNameLst>
                                          <p:attrName>ppt_x</p:attrName>
                                        </p:attrNameLst>
                                      </p:cBhvr>
                                      <p:tavLst>
                                        <p:tav tm="0">
                                          <p:val>
                                            <p:strVal val="#ppt_x"/>
                                          </p:val>
                                        </p:tav>
                                        <p:tav tm="100000">
                                          <p:val>
                                            <p:strVal val="#ppt_x"/>
                                          </p:val>
                                        </p:tav>
                                      </p:tavLst>
                                    </p:anim>
                                    <p:anim calcmode="lin" valueType="num">
                                      <p:cBhvr additive="base">
                                        <p:cTn id="18" dur="10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accel="50000" decel="50000" fill="hold" nodeType="withEffect">
                                  <p:stCondLst>
                                    <p:cond delay="500"/>
                                  </p:stCondLst>
                                  <p:childTnLst>
                                    <p:set>
                                      <p:cBhvr>
                                        <p:cTn id="20" dur="1" fill="hold">
                                          <p:stCondLst>
                                            <p:cond delay="0"/>
                                          </p:stCondLst>
                                        </p:cTn>
                                        <p:tgtEl>
                                          <p:spTgt spid="21"/>
                                        </p:tgtEl>
                                        <p:attrNameLst>
                                          <p:attrName>style.visibility</p:attrName>
                                        </p:attrNameLst>
                                      </p:cBhvr>
                                      <p:to>
                                        <p:strVal val="visible"/>
                                      </p:to>
                                    </p:set>
                                    <p:anim calcmode="lin" valueType="num">
                                      <p:cBhvr additive="base">
                                        <p:cTn id="21" dur="1000" fill="hold"/>
                                        <p:tgtEl>
                                          <p:spTgt spid="21"/>
                                        </p:tgtEl>
                                        <p:attrNameLst>
                                          <p:attrName>ppt_x</p:attrName>
                                        </p:attrNameLst>
                                      </p:cBhvr>
                                      <p:tavLst>
                                        <p:tav tm="0">
                                          <p:val>
                                            <p:strVal val="#ppt_x"/>
                                          </p:val>
                                        </p:tav>
                                        <p:tav tm="100000">
                                          <p:val>
                                            <p:strVal val="#ppt_x"/>
                                          </p:val>
                                        </p:tav>
                                      </p:tavLst>
                                    </p:anim>
                                    <p:anim calcmode="lin" valueType="num">
                                      <p:cBhvr additive="base">
                                        <p:cTn id="22" dur="1000" fill="hold"/>
                                        <p:tgtEl>
                                          <p:spTgt spid="21"/>
                                        </p:tgtEl>
                                        <p:attrNameLst>
                                          <p:attrName>ppt_y</p:attrName>
                                        </p:attrNameLst>
                                      </p:cBhvr>
                                      <p:tavLst>
                                        <p:tav tm="0">
                                          <p:val>
                                            <p:strVal val="1+#ppt_h/2"/>
                                          </p:val>
                                        </p:tav>
                                        <p:tav tm="100000">
                                          <p:val>
                                            <p:strVal val="#ppt_y"/>
                                          </p:val>
                                        </p:tav>
                                      </p:tavLst>
                                    </p:anim>
                                  </p:childTnLst>
                                </p:cTn>
                              </p:par>
                              <p:par>
                                <p:cTn id="23" presetID="2" presetClass="entr" presetSubtype="4" accel="50000" decel="50000" fill="hold" nodeType="withEffect">
                                  <p:stCondLst>
                                    <p:cond delay="50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ppt_x"/>
                                          </p:val>
                                        </p:tav>
                                        <p:tav tm="100000">
                                          <p:val>
                                            <p:strVal val="#ppt_x"/>
                                          </p:val>
                                        </p:tav>
                                      </p:tavLst>
                                    </p:anim>
                                    <p:anim calcmode="lin" valueType="num">
                                      <p:cBhvr additive="base">
                                        <p:cTn id="26" dur="1000" fill="hold"/>
                                        <p:tgtEl>
                                          <p:spTgt spid="14"/>
                                        </p:tgtEl>
                                        <p:attrNameLst>
                                          <p:attrName>ppt_y</p:attrName>
                                        </p:attrNameLst>
                                      </p:cBhvr>
                                      <p:tavLst>
                                        <p:tav tm="0">
                                          <p:val>
                                            <p:strVal val="1+#ppt_h/2"/>
                                          </p:val>
                                        </p:tav>
                                        <p:tav tm="100000">
                                          <p:val>
                                            <p:strVal val="#ppt_y"/>
                                          </p:val>
                                        </p:tav>
                                      </p:tavLst>
                                    </p:anim>
                                  </p:childTnLst>
                                </p:cTn>
                              </p:par>
                              <p:par>
                                <p:cTn id="27" presetID="2" presetClass="entr" presetSubtype="4" accel="50000" decel="50000" fill="hold" nodeType="withEffect">
                                  <p:stCondLst>
                                    <p:cond delay="1000"/>
                                  </p:stCondLst>
                                  <p:childTnLst>
                                    <p:set>
                                      <p:cBhvr>
                                        <p:cTn id="28" dur="1" fill="hold">
                                          <p:stCondLst>
                                            <p:cond delay="0"/>
                                          </p:stCondLst>
                                        </p:cTn>
                                        <p:tgtEl>
                                          <p:spTgt spid="22"/>
                                        </p:tgtEl>
                                        <p:attrNameLst>
                                          <p:attrName>style.visibility</p:attrName>
                                        </p:attrNameLst>
                                      </p:cBhvr>
                                      <p:to>
                                        <p:strVal val="visible"/>
                                      </p:to>
                                    </p:set>
                                    <p:anim calcmode="lin" valueType="num">
                                      <p:cBhvr additive="base">
                                        <p:cTn id="29" dur="1000" fill="hold"/>
                                        <p:tgtEl>
                                          <p:spTgt spid="22"/>
                                        </p:tgtEl>
                                        <p:attrNameLst>
                                          <p:attrName>ppt_x</p:attrName>
                                        </p:attrNameLst>
                                      </p:cBhvr>
                                      <p:tavLst>
                                        <p:tav tm="0">
                                          <p:val>
                                            <p:strVal val="#ppt_x"/>
                                          </p:val>
                                        </p:tav>
                                        <p:tav tm="100000">
                                          <p:val>
                                            <p:strVal val="#ppt_x"/>
                                          </p:val>
                                        </p:tav>
                                      </p:tavLst>
                                    </p:anim>
                                    <p:anim calcmode="lin" valueType="num">
                                      <p:cBhvr additive="base">
                                        <p:cTn id="30" dur="1000" fill="hold"/>
                                        <p:tgtEl>
                                          <p:spTgt spid="22"/>
                                        </p:tgtEl>
                                        <p:attrNameLst>
                                          <p:attrName>ppt_y</p:attrName>
                                        </p:attrNameLst>
                                      </p:cBhvr>
                                      <p:tavLst>
                                        <p:tav tm="0">
                                          <p:val>
                                            <p:strVal val="1+#ppt_h/2"/>
                                          </p:val>
                                        </p:tav>
                                        <p:tav tm="100000">
                                          <p:val>
                                            <p:strVal val="#ppt_y"/>
                                          </p:val>
                                        </p:tav>
                                      </p:tavLst>
                                    </p:anim>
                                  </p:childTnLst>
                                </p:cTn>
                              </p:par>
                              <p:par>
                                <p:cTn id="31" presetID="2" presetClass="entr" presetSubtype="4" accel="50000" decel="50000" fill="hold" nodeType="withEffect">
                                  <p:stCondLst>
                                    <p:cond delay="1000"/>
                                  </p:stCondLst>
                                  <p:childTnLst>
                                    <p:set>
                                      <p:cBhvr>
                                        <p:cTn id="32" dur="1" fill="hold">
                                          <p:stCondLst>
                                            <p:cond delay="0"/>
                                          </p:stCondLst>
                                        </p:cTn>
                                        <p:tgtEl>
                                          <p:spTgt spid="17"/>
                                        </p:tgtEl>
                                        <p:attrNameLst>
                                          <p:attrName>style.visibility</p:attrName>
                                        </p:attrNameLst>
                                      </p:cBhvr>
                                      <p:to>
                                        <p:strVal val="visible"/>
                                      </p:to>
                                    </p:set>
                                    <p:anim calcmode="lin" valueType="num">
                                      <p:cBhvr additive="base">
                                        <p:cTn id="33" dur="1000" fill="hold"/>
                                        <p:tgtEl>
                                          <p:spTgt spid="17"/>
                                        </p:tgtEl>
                                        <p:attrNameLst>
                                          <p:attrName>ppt_x</p:attrName>
                                        </p:attrNameLst>
                                      </p:cBhvr>
                                      <p:tavLst>
                                        <p:tav tm="0">
                                          <p:val>
                                            <p:strVal val="#ppt_x"/>
                                          </p:val>
                                        </p:tav>
                                        <p:tav tm="100000">
                                          <p:val>
                                            <p:strVal val="#ppt_x"/>
                                          </p:val>
                                        </p:tav>
                                      </p:tavLst>
                                    </p:anim>
                                    <p:anim calcmode="lin" valueType="num">
                                      <p:cBhvr additive="base">
                                        <p:cTn id="34" dur="10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Pink cricle">
            <a:extLst>
              <a:ext uri="{FF2B5EF4-FFF2-40B4-BE49-F238E27FC236}">
                <a16:creationId xmlns:a16="http://schemas.microsoft.com/office/drawing/2014/main" id="{F31441C6-47A2-31F2-05EE-BF242C868619}"/>
              </a:ext>
            </a:extLst>
          </p:cNvPr>
          <p:cNvSpPr/>
          <p:nvPr/>
        </p:nvSpPr>
        <p:spPr>
          <a:xfrm>
            <a:off x="3454407" y="848481"/>
            <a:ext cx="1499978" cy="1499978"/>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7" name="Connector 6">
            <a:extLst>
              <a:ext uri="{FF2B5EF4-FFF2-40B4-BE49-F238E27FC236}">
                <a16:creationId xmlns:a16="http://schemas.microsoft.com/office/drawing/2014/main" id="{D1E4891F-BAB9-4370-06BC-1CB7D96ADD2D}"/>
              </a:ext>
            </a:extLst>
          </p:cNvPr>
          <p:cNvSpPr/>
          <p:nvPr/>
        </p:nvSpPr>
        <p:spPr>
          <a:xfrm>
            <a:off x="7751301" y="3751886"/>
            <a:ext cx="2754774" cy="2754774"/>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3" name="Title 2">
            <a:extLst>
              <a:ext uri="{FF2B5EF4-FFF2-40B4-BE49-F238E27FC236}">
                <a16:creationId xmlns:a16="http://schemas.microsoft.com/office/drawing/2014/main" id="{5DC44886-B8C9-EECC-2CAF-CAA9A9C555B9}"/>
              </a:ext>
            </a:extLst>
          </p:cNvPr>
          <p:cNvSpPr>
            <a:spLocks noGrp="1"/>
          </p:cNvSpPr>
          <p:nvPr>
            <p:ph type="title"/>
          </p:nvPr>
        </p:nvSpPr>
        <p:spPr/>
        <p:txBody>
          <a:bodyPr/>
          <a:lstStyle/>
          <a:p>
            <a:r>
              <a:rPr lang="en-US"/>
              <a:t>Coffee break</a:t>
            </a:r>
          </a:p>
        </p:txBody>
      </p:sp>
      <p:sp>
        <p:nvSpPr>
          <p:cNvPr id="4" name="Footer Placeholder 3">
            <a:extLst>
              <a:ext uri="{FF2B5EF4-FFF2-40B4-BE49-F238E27FC236}">
                <a16:creationId xmlns:a16="http://schemas.microsoft.com/office/drawing/2014/main" id="{DA09BB00-33E1-6E2A-49D9-4CC1C6B47525}"/>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722ECF47-9CF6-90C5-9FA1-891F471FA837}"/>
              </a:ext>
            </a:extLst>
          </p:cNvPr>
          <p:cNvSpPr>
            <a:spLocks noGrp="1"/>
          </p:cNvSpPr>
          <p:nvPr>
            <p:ph type="sldNum" sz="quarter" idx="12"/>
          </p:nvPr>
        </p:nvSpPr>
        <p:spPr/>
        <p:txBody>
          <a:bodyPr/>
          <a:lstStyle/>
          <a:p>
            <a:fld id="{16C5AC08-0ACD-404A-9C9F-AB39E786C34A}" type="slidenum">
              <a:rPr lang="en-GB"/>
              <a:pPr/>
              <a:t>53</a:t>
            </a:fld>
            <a:endParaRPr lang="en-GB"/>
          </a:p>
        </p:txBody>
      </p:sp>
      <p:pic>
        <p:nvPicPr>
          <p:cNvPr id="6" name="Picture 5">
            <a:extLst>
              <a:ext uri="{FF2B5EF4-FFF2-40B4-BE49-F238E27FC236}">
                <a16:creationId xmlns:a16="http://schemas.microsoft.com/office/drawing/2014/main" id="{5D5C3C8C-DEF1-5126-36F8-4C6C1B52DD9F}"/>
              </a:ext>
            </a:extLst>
          </p:cNvPr>
          <p:cNvPicPr>
            <a:picLocks noChangeAspect="1"/>
          </p:cNvPicPr>
          <p:nvPr/>
        </p:nvPicPr>
        <p:blipFill>
          <a:blip r:embed="rId3"/>
          <a:srcRect/>
          <a:stretch/>
        </p:blipFill>
        <p:spPr>
          <a:xfrm>
            <a:off x="6046606" y="2106673"/>
            <a:ext cx="4038600" cy="2806700"/>
          </a:xfrm>
          <a:prstGeom prst="rect">
            <a:avLst/>
          </a:prstGeom>
        </p:spPr>
      </p:pic>
      <p:sp>
        <p:nvSpPr>
          <p:cNvPr id="2" name="Orange circle">
            <a:extLst>
              <a:ext uri="{FF2B5EF4-FFF2-40B4-BE49-F238E27FC236}">
                <a16:creationId xmlns:a16="http://schemas.microsoft.com/office/drawing/2014/main" id="{FAAD0C89-62F2-AFD6-2FE6-8EA36C0EE200}"/>
              </a:ext>
            </a:extLst>
          </p:cNvPr>
          <p:cNvSpPr/>
          <p:nvPr/>
        </p:nvSpPr>
        <p:spPr>
          <a:xfrm>
            <a:off x="11539920" y="2832452"/>
            <a:ext cx="652080" cy="652080"/>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Tree>
    <p:extLst>
      <p:ext uri="{BB962C8B-B14F-4D97-AF65-F5344CB8AC3E}">
        <p14:creationId xmlns:p14="http://schemas.microsoft.com/office/powerpoint/2010/main" val="2504675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repeatCount="indefinite" fill="hold" grpId="0" nodeType="withEffect">
                                  <p:stCondLst>
                                    <p:cond delay="0"/>
                                  </p:stCondLst>
                                  <p:childTnLst>
                                    <p:animMotion origin="layout" path="M 6.25E-7 1.85185E-6 C -0.38672 -0.23681 -0.77292 -0.47338 -0.92122 -0.33935 C -1.06966 -0.20509 -1.10781 0.69491 -0.88997 0.80555 C -0.67201 0.9162 0.23828 0.4581 0.38711 0.32454 C 0.53646 0.1912 0.13073 0.0956 0.00521 -0.00023 " pathEditMode="relative" rAng="0" ptsTypes="AAAAA">
                                      <p:cBhvr>
                                        <p:cTn id="6" dur="240000" fill="hold"/>
                                        <p:tgtEl>
                                          <p:spTgt spid="7"/>
                                        </p:tgtEl>
                                        <p:attrNameLst>
                                          <p:attrName>ppt_x</p:attrName>
                                          <p:attrName>ppt_y</p:attrName>
                                        </p:attrNameLst>
                                      </p:cBhvr>
                                      <p:rCtr x="-31172" y="22222"/>
                                    </p:animMotion>
                                  </p:childTnLst>
                                </p:cTn>
                              </p:par>
                              <p:par>
                                <p:cTn id="7" presetID="6" presetClass="emph" presetSubtype="0" repeatCount="indefinite" autoRev="1" fill="hold" grpId="1" nodeType="withEffect">
                                  <p:stCondLst>
                                    <p:cond delay="0"/>
                                  </p:stCondLst>
                                  <p:childTnLst>
                                    <p:animScale>
                                      <p:cBhvr>
                                        <p:cTn id="8" dur="37000" fill="hold"/>
                                        <p:tgtEl>
                                          <p:spTgt spid="7"/>
                                        </p:tgtEl>
                                      </p:cBhvr>
                                      <p:by x="25000" y="25000"/>
                                    </p:animScale>
                                  </p:childTnLst>
                                </p:cTn>
                              </p:par>
                              <p:par>
                                <p:cTn id="9" presetID="0" presetClass="path" presetSubtype="0" repeatCount="indefinite" fill="hold" grpId="1" nodeType="withEffect">
                                  <p:stCondLst>
                                    <p:cond delay="0"/>
                                  </p:stCondLst>
                                  <p:childTnLst>
                                    <p:animMotion origin="layout" path="M 2.91667E-6 3.33333E-6 C -0.03607 -0.13056 -0.41745 -0.47431 -0.50782 -0.48542 C -0.59779 -0.4963 -0.57657 -0.19653 -0.54115 -0.06644 C -0.50534 0.06296 -0.38334 0.28032 -0.29427 0.29398 C -0.20443 0.30764 0.03554 0.13009 2.91667E-6 3.33333E-6 Z " pathEditMode="relative" rAng="12300000" ptsTypes="AAAAA">
                                      <p:cBhvr>
                                        <p:cTn id="10" dur="200000" fill="hold"/>
                                        <p:tgtEl>
                                          <p:spTgt spid="2"/>
                                        </p:tgtEl>
                                        <p:attrNameLst>
                                          <p:attrName>ppt_x</p:attrName>
                                          <p:attrName>ppt_y</p:attrName>
                                        </p:attrNameLst>
                                      </p:cBhvr>
                                      <p:rCtr x="-31927" y="-3657"/>
                                    </p:animMotion>
                                  </p:childTnLst>
                                </p:cTn>
                              </p:par>
                              <p:par>
                                <p:cTn id="11" presetID="6" presetClass="emph" presetSubtype="0" repeatCount="indefinite" autoRev="1" fill="hold" grpId="0" nodeType="withEffect">
                                  <p:stCondLst>
                                    <p:cond delay="0"/>
                                  </p:stCondLst>
                                  <p:childTnLst>
                                    <p:animScale>
                                      <p:cBhvr>
                                        <p:cTn id="12" dur="90000" fill="hold"/>
                                        <p:tgtEl>
                                          <p:spTgt spid="2"/>
                                        </p:tgtEl>
                                      </p:cBhvr>
                                      <p:by x="400000" y="400000"/>
                                    </p:animScale>
                                  </p:childTnLst>
                                </p:cTn>
                              </p:par>
                              <p:par>
                                <p:cTn id="13" presetID="0" presetClass="path" presetSubtype="0" repeatCount="indefinite" fill="hold" grpId="1" nodeType="withEffect">
                                  <p:stCondLst>
                                    <p:cond delay="0"/>
                                  </p:stCondLst>
                                  <p:childTnLst>
                                    <p:animMotion origin="layout" path="M -0.0013 -0.00023 C -0.1306 -0.0125 -0.36263 -0.00278 -0.33034 0.11875 C -0.29791 0.24005 -0.04414 0.71343 0.19258 0.72662 C 0.42969 0.74051 0.4293 0.42454 0.44544 0.19097 C 0.4724 -0.14143 0.128 0.01157 -0.0013 -0.00023 Z " pathEditMode="relative" rAng="12300000" ptsTypes="AAAAA">
                                      <p:cBhvr>
                                        <p:cTn id="14" dur="200000" fill="hold"/>
                                        <p:tgtEl>
                                          <p:spTgt spid="8"/>
                                        </p:tgtEl>
                                        <p:attrNameLst>
                                          <p:attrName>ppt_x</p:attrName>
                                          <p:attrName>ppt_y</p:attrName>
                                        </p:attrNameLst>
                                      </p:cBhvr>
                                      <p:rCtr x="6445" y="21042"/>
                                    </p:animMotion>
                                  </p:childTnLst>
                                </p:cTn>
                              </p:par>
                              <p:par>
                                <p:cTn id="15" presetID="6" presetClass="emph" presetSubtype="0" repeatCount="indefinite" autoRev="1" fill="hold" grpId="0" nodeType="withEffect">
                                  <p:stCondLst>
                                    <p:cond delay="0"/>
                                  </p:stCondLst>
                                  <p:childTnLst>
                                    <p:animScale>
                                      <p:cBhvr>
                                        <p:cTn id="16" dur="135000" fill="hold"/>
                                        <p:tgtEl>
                                          <p:spTgt spid="8"/>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P spid="2" grpId="0" animBg="1"/>
      <p:bldP spid="2" grpId="1"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AEF67B-D0EE-C5A4-2B1B-08549FD47FFB}"/>
              </a:ext>
            </a:extLst>
          </p:cNvPr>
          <p:cNvSpPr>
            <a:spLocks noGrp="1"/>
          </p:cNvSpPr>
          <p:nvPr>
            <p:ph type="title"/>
          </p:nvPr>
        </p:nvSpPr>
        <p:spPr/>
        <p:txBody>
          <a:bodyPr/>
          <a:lstStyle/>
          <a:p>
            <a:r>
              <a:rPr lang="en-US"/>
              <a:t>QI can sometimes be too simplistic </a:t>
            </a:r>
          </a:p>
        </p:txBody>
      </p:sp>
      <p:sp>
        <p:nvSpPr>
          <p:cNvPr id="4" name="Footer Placeholder 3">
            <a:extLst>
              <a:ext uri="{FF2B5EF4-FFF2-40B4-BE49-F238E27FC236}">
                <a16:creationId xmlns:a16="http://schemas.microsoft.com/office/drawing/2014/main" id="{4BBD9607-F64B-9F8A-00F7-26C172F1ADE8}"/>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487BD18B-2169-1E9F-7E32-A1F5CC2CEDCC}"/>
              </a:ext>
            </a:extLst>
          </p:cNvPr>
          <p:cNvSpPr>
            <a:spLocks noGrp="1"/>
          </p:cNvSpPr>
          <p:nvPr>
            <p:ph type="sldNum" sz="quarter" idx="12"/>
          </p:nvPr>
        </p:nvSpPr>
        <p:spPr/>
        <p:txBody>
          <a:bodyPr/>
          <a:lstStyle/>
          <a:p>
            <a:fld id="{16C5AC08-0ACD-404A-9C9F-AB39E786C34A}" type="slidenum">
              <a:rPr lang="en-GB"/>
              <a:t>54</a:t>
            </a:fld>
            <a:endParaRPr lang="en-GB"/>
          </a:p>
        </p:txBody>
      </p:sp>
      <p:sp>
        <p:nvSpPr>
          <p:cNvPr id="6" name="Text Placeholder 5">
            <a:extLst>
              <a:ext uri="{FF2B5EF4-FFF2-40B4-BE49-F238E27FC236}">
                <a16:creationId xmlns:a16="http://schemas.microsoft.com/office/drawing/2014/main" id="{2C446E0F-9602-7C8F-4B88-A8A6CB91051B}"/>
              </a:ext>
            </a:extLst>
          </p:cNvPr>
          <p:cNvSpPr>
            <a:spLocks noGrp="1"/>
          </p:cNvSpPr>
          <p:nvPr>
            <p:ph type="body" sz="quarter" idx="13"/>
          </p:nvPr>
        </p:nvSpPr>
        <p:spPr/>
        <p:txBody>
          <a:bodyPr/>
          <a:lstStyle/>
          <a:p>
            <a:r>
              <a:rPr lang="en-US"/>
              <a:t>QI can sometimes be too simplistic </a:t>
            </a:r>
          </a:p>
        </p:txBody>
      </p:sp>
      <p:sp>
        <p:nvSpPr>
          <p:cNvPr id="7" name="Content Placeholder 6">
            <a:extLst>
              <a:ext uri="{FF2B5EF4-FFF2-40B4-BE49-F238E27FC236}">
                <a16:creationId xmlns:a16="http://schemas.microsoft.com/office/drawing/2014/main" id="{2C391B95-7893-35FC-3ED5-D9364425B84D}"/>
              </a:ext>
            </a:extLst>
          </p:cNvPr>
          <p:cNvSpPr>
            <a:spLocks noGrp="1"/>
          </p:cNvSpPr>
          <p:nvPr>
            <p:ph idx="14"/>
          </p:nvPr>
        </p:nvSpPr>
        <p:spPr>
          <a:xfrm>
            <a:off x="1106488" y="1520825"/>
            <a:ext cx="7153592" cy="5019720"/>
          </a:xfrm>
        </p:spPr>
        <p:txBody>
          <a:bodyPr/>
          <a:lstStyle/>
          <a:p>
            <a:r>
              <a:rPr lang="en-US"/>
              <a:t>Improvement efforts sometimes take an overly simplistic world view of their context. </a:t>
            </a:r>
          </a:p>
          <a:p>
            <a:r>
              <a:rPr lang="en-US"/>
              <a:t>As a coach, you may need to consider the human factors and biases that exist in the context of the QI work. </a:t>
            </a:r>
          </a:p>
        </p:txBody>
      </p:sp>
      <p:pic>
        <p:nvPicPr>
          <p:cNvPr id="3" name="Picture 2">
            <a:extLst>
              <a:ext uri="{FF2B5EF4-FFF2-40B4-BE49-F238E27FC236}">
                <a16:creationId xmlns:a16="http://schemas.microsoft.com/office/drawing/2014/main" id="{A1EEB61C-9DEC-79E2-60E7-D9DDC2B20B49}"/>
              </a:ext>
            </a:extLst>
          </p:cNvPr>
          <p:cNvPicPr>
            <a:picLocks noChangeAspect="1"/>
          </p:cNvPicPr>
          <p:nvPr/>
        </p:nvPicPr>
        <p:blipFill>
          <a:blip r:embed="rId3"/>
          <a:stretch>
            <a:fillRect/>
          </a:stretch>
        </p:blipFill>
        <p:spPr>
          <a:xfrm>
            <a:off x="9874043" y="1592665"/>
            <a:ext cx="1562490" cy="327930"/>
          </a:xfrm>
          <a:prstGeom prst="rect">
            <a:avLst/>
          </a:prstGeom>
        </p:spPr>
      </p:pic>
      <p:pic>
        <p:nvPicPr>
          <p:cNvPr id="10" name="Picture 9">
            <a:extLst>
              <a:ext uri="{FF2B5EF4-FFF2-40B4-BE49-F238E27FC236}">
                <a16:creationId xmlns:a16="http://schemas.microsoft.com/office/drawing/2014/main" id="{8D079914-372F-7EA2-70D0-386109AFB24C}"/>
              </a:ext>
            </a:extLst>
          </p:cNvPr>
          <p:cNvPicPr>
            <a:picLocks noChangeAspect="1"/>
          </p:cNvPicPr>
          <p:nvPr/>
        </p:nvPicPr>
        <p:blipFill>
          <a:blip r:embed="rId4"/>
          <a:stretch>
            <a:fillRect/>
          </a:stretch>
        </p:blipFill>
        <p:spPr>
          <a:xfrm>
            <a:off x="10414163" y="1515505"/>
            <a:ext cx="482250" cy="482250"/>
          </a:xfrm>
          <a:prstGeom prst="rect">
            <a:avLst/>
          </a:prstGeom>
        </p:spPr>
      </p:pic>
      <p:pic>
        <p:nvPicPr>
          <p:cNvPr id="19" name="back">
            <a:extLst>
              <a:ext uri="{FF2B5EF4-FFF2-40B4-BE49-F238E27FC236}">
                <a16:creationId xmlns:a16="http://schemas.microsoft.com/office/drawing/2014/main" id="{D637CEEF-9173-B86E-AAC0-A08D4F01971A}"/>
              </a:ext>
            </a:extLst>
          </p:cNvPr>
          <p:cNvPicPr>
            <a:picLocks noChangeAspect="1"/>
          </p:cNvPicPr>
          <p:nvPr/>
        </p:nvPicPr>
        <p:blipFill>
          <a:blip r:embed="rId5"/>
          <a:stretch>
            <a:fillRect/>
          </a:stretch>
        </p:blipFill>
        <p:spPr>
          <a:xfrm>
            <a:off x="9687733" y="2135310"/>
            <a:ext cx="1032977" cy="1269700"/>
          </a:xfrm>
          <a:prstGeom prst="rect">
            <a:avLst/>
          </a:prstGeom>
        </p:spPr>
      </p:pic>
      <p:pic>
        <p:nvPicPr>
          <p:cNvPr id="20" name="front">
            <a:extLst>
              <a:ext uri="{FF2B5EF4-FFF2-40B4-BE49-F238E27FC236}">
                <a16:creationId xmlns:a16="http://schemas.microsoft.com/office/drawing/2014/main" id="{7DB30975-CFCE-FB4D-5B95-68F343E9A335}"/>
              </a:ext>
            </a:extLst>
          </p:cNvPr>
          <p:cNvPicPr>
            <a:picLocks noChangeAspect="1"/>
          </p:cNvPicPr>
          <p:nvPr/>
        </p:nvPicPr>
        <p:blipFill>
          <a:blip r:embed="rId6"/>
          <a:stretch>
            <a:fillRect/>
          </a:stretch>
        </p:blipFill>
        <p:spPr>
          <a:xfrm>
            <a:off x="10967300" y="2669853"/>
            <a:ext cx="753212" cy="150642"/>
          </a:xfrm>
          <a:prstGeom prst="rect">
            <a:avLst/>
          </a:prstGeom>
        </p:spPr>
      </p:pic>
      <p:pic>
        <p:nvPicPr>
          <p:cNvPr id="32" name="ringR2">
            <a:extLst>
              <a:ext uri="{FF2B5EF4-FFF2-40B4-BE49-F238E27FC236}">
                <a16:creationId xmlns:a16="http://schemas.microsoft.com/office/drawing/2014/main" id="{45B298ED-4901-2745-B871-563E0FCBDDAB}"/>
              </a:ext>
            </a:extLst>
          </p:cNvPr>
          <p:cNvPicPr>
            <a:picLocks noChangeAspect="1"/>
          </p:cNvPicPr>
          <p:nvPr/>
        </p:nvPicPr>
        <p:blipFill>
          <a:blip r:embed="rId7"/>
          <a:stretch>
            <a:fillRect/>
          </a:stretch>
        </p:blipFill>
        <p:spPr>
          <a:xfrm>
            <a:off x="10766154" y="2723653"/>
            <a:ext cx="193683" cy="193683"/>
          </a:xfrm>
          <a:prstGeom prst="rect">
            <a:avLst/>
          </a:prstGeom>
        </p:spPr>
      </p:pic>
      <p:pic>
        <p:nvPicPr>
          <p:cNvPr id="33" name="ringR3">
            <a:extLst>
              <a:ext uri="{FF2B5EF4-FFF2-40B4-BE49-F238E27FC236}">
                <a16:creationId xmlns:a16="http://schemas.microsoft.com/office/drawing/2014/main" id="{57A37CD8-2F0D-DE20-276F-01B4D1D820E6}"/>
              </a:ext>
            </a:extLst>
          </p:cNvPr>
          <p:cNvPicPr>
            <a:picLocks noChangeAspect="1"/>
          </p:cNvPicPr>
          <p:nvPr/>
        </p:nvPicPr>
        <p:blipFill>
          <a:blip r:embed="rId7"/>
          <a:stretch>
            <a:fillRect/>
          </a:stretch>
        </p:blipFill>
        <p:spPr>
          <a:xfrm>
            <a:off x="10769329" y="2717929"/>
            <a:ext cx="193683" cy="193683"/>
          </a:xfrm>
          <a:prstGeom prst="rect">
            <a:avLst/>
          </a:prstGeom>
        </p:spPr>
      </p:pic>
      <p:pic>
        <p:nvPicPr>
          <p:cNvPr id="31" name="ringR1">
            <a:extLst>
              <a:ext uri="{FF2B5EF4-FFF2-40B4-BE49-F238E27FC236}">
                <a16:creationId xmlns:a16="http://schemas.microsoft.com/office/drawing/2014/main" id="{DB2FE8B0-1700-4E5B-A992-122EC8276146}"/>
              </a:ext>
            </a:extLst>
          </p:cNvPr>
          <p:cNvPicPr>
            <a:picLocks noChangeAspect="1"/>
          </p:cNvPicPr>
          <p:nvPr/>
        </p:nvPicPr>
        <p:blipFill>
          <a:blip r:embed="rId7"/>
          <a:stretch>
            <a:fillRect/>
          </a:stretch>
        </p:blipFill>
        <p:spPr>
          <a:xfrm>
            <a:off x="10766154" y="2715784"/>
            <a:ext cx="193683" cy="193683"/>
          </a:xfrm>
          <a:prstGeom prst="rect">
            <a:avLst/>
          </a:prstGeom>
        </p:spPr>
      </p:pic>
      <p:pic>
        <p:nvPicPr>
          <p:cNvPr id="37" name="ringR6">
            <a:extLst>
              <a:ext uri="{FF2B5EF4-FFF2-40B4-BE49-F238E27FC236}">
                <a16:creationId xmlns:a16="http://schemas.microsoft.com/office/drawing/2014/main" id="{3B0371D3-9482-3093-8D09-B1CC7B3BA194}"/>
              </a:ext>
            </a:extLst>
          </p:cNvPr>
          <p:cNvPicPr>
            <a:picLocks noChangeAspect="1"/>
          </p:cNvPicPr>
          <p:nvPr/>
        </p:nvPicPr>
        <p:blipFill>
          <a:blip r:embed="rId7"/>
          <a:stretch>
            <a:fillRect/>
          </a:stretch>
        </p:blipFill>
        <p:spPr>
          <a:xfrm>
            <a:off x="10767168" y="2724291"/>
            <a:ext cx="193683" cy="193683"/>
          </a:xfrm>
          <a:prstGeom prst="rect">
            <a:avLst/>
          </a:prstGeom>
        </p:spPr>
      </p:pic>
      <p:pic>
        <p:nvPicPr>
          <p:cNvPr id="38" name="ringR5">
            <a:extLst>
              <a:ext uri="{FF2B5EF4-FFF2-40B4-BE49-F238E27FC236}">
                <a16:creationId xmlns:a16="http://schemas.microsoft.com/office/drawing/2014/main" id="{B842E39F-8E9F-FA60-7D42-487275B50891}"/>
              </a:ext>
            </a:extLst>
          </p:cNvPr>
          <p:cNvPicPr>
            <a:picLocks noChangeAspect="1"/>
          </p:cNvPicPr>
          <p:nvPr/>
        </p:nvPicPr>
        <p:blipFill>
          <a:blip r:embed="rId7"/>
          <a:stretch>
            <a:fillRect/>
          </a:stretch>
        </p:blipFill>
        <p:spPr>
          <a:xfrm>
            <a:off x="10770343" y="2718567"/>
            <a:ext cx="193683" cy="193683"/>
          </a:xfrm>
          <a:prstGeom prst="rect">
            <a:avLst/>
          </a:prstGeom>
        </p:spPr>
      </p:pic>
      <p:pic>
        <p:nvPicPr>
          <p:cNvPr id="39" name="ringR4">
            <a:extLst>
              <a:ext uri="{FF2B5EF4-FFF2-40B4-BE49-F238E27FC236}">
                <a16:creationId xmlns:a16="http://schemas.microsoft.com/office/drawing/2014/main" id="{0BAD69E1-CCB8-7655-0E4C-A7948C9389FA}"/>
              </a:ext>
            </a:extLst>
          </p:cNvPr>
          <p:cNvPicPr>
            <a:picLocks noChangeAspect="1"/>
          </p:cNvPicPr>
          <p:nvPr/>
        </p:nvPicPr>
        <p:blipFill>
          <a:blip r:embed="rId7"/>
          <a:stretch>
            <a:fillRect/>
          </a:stretch>
        </p:blipFill>
        <p:spPr>
          <a:xfrm>
            <a:off x="10767168" y="2716422"/>
            <a:ext cx="193683" cy="193683"/>
          </a:xfrm>
          <a:prstGeom prst="rect">
            <a:avLst/>
          </a:prstGeom>
        </p:spPr>
      </p:pic>
      <p:pic>
        <p:nvPicPr>
          <p:cNvPr id="21" name="ringTL">
            <a:extLst>
              <a:ext uri="{FF2B5EF4-FFF2-40B4-BE49-F238E27FC236}">
                <a16:creationId xmlns:a16="http://schemas.microsoft.com/office/drawing/2014/main" id="{AFF49C5E-5CCD-5B99-836C-72F0975D1C19}"/>
              </a:ext>
            </a:extLst>
          </p:cNvPr>
          <p:cNvPicPr>
            <a:picLocks noChangeAspect="1"/>
          </p:cNvPicPr>
          <p:nvPr/>
        </p:nvPicPr>
        <p:blipFill>
          <a:blip r:embed="rId7"/>
          <a:stretch>
            <a:fillRect/>
          </a:stretch>
        </p:blipFill>
        <p:spPr>
          <a:xfrm>
            <a:off x="9359182" y="2648332"/>
            <a:ext cx="193683" cy="193683"/>
          </a:xfrm>
          <a:prstGeom prst="rect">
            <a:avLst/>
          </a:prstGeom>
        </p:spPr>
      </p:pic>
      <p:pic>
        <p:nvPicPr>
          <p:cNvPr id="34" name="ringTL2">
            <a:extLst>
              <a:ext uri="{FF2B5EF4-FFF2-40B4-BE49-F238E27FC236}">
                <a16:creationId xmlns:a16="http://schemas.microsoft.com/office/drawing/2014/main" id="{A674E398-D2A7-CB8D-1FB7-FAFCF6E464A8}"/>
              </a:ext>
            </a:extLst>
          </p:cNvPr>
          <p:cNvPicPr>
            <a:picLocks noChangeAspect="1"/>
          </p:cNvPicPr>
          <p:nvPr/>
        </p:nvPicPr>
        <p:blipFill>
          <a:blip r:embed="rId7"/>
          <a:stretch>
            <a:fillRect/>
          </a:stretch>
        </p:blipFill>
        <p:spPr>
          <a:xfrm>
            <a:off x="9360499" y="2651577"/>
            <a:ext cx="193683" cy="193683"/>
          </a:xfrm>
          <a:prstGeom prst="rect">
            <a:avLst/>
          </a:prstGeom>
        </p:spPr>
      </p:pic>
      <p:sp>
        <p:nvSpPr>
          <p:cNvPr id="27" name="Rectangle 26">
            <a:extLst>
              <a:ext uri="{FF2B5EF4-FFF2-40B4-BE49-F238E27FC236}">
                <a16:creationId xmlns:a16="http://schemas.microsoft.com/office/drawing/2014/main" id="{88D436FE-F6CA-89A1-C8E5-56161360CB7B}"/>
              </a:ext>
            </a:extLst>
          </p:cNvPr>
          <p:cNvSpPr/>
          <p:nvPr/>
        </p:nvSpPr>
        <p:spPr>
          <a:xfrm rot="8210960">
            <a:off x="9009868" y="2648895"/>
            <a:ext cx="805692" cy="299534"/>
          </a:xfrm>
          <a:prstGeom prst="rect">
            <a:avLst/>
          </a:prstGeom>
          <a:gradFill>
            <a:gsLst>
              <a:gs pos="0">
                <a:schemeClr val="bg1">
                  <a:alpha val="0"/>
                </a:schemeClr>
              </a:gs>
              <a:gs pos="21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ringML">
            <a:extLst>
              <a:ext uri="{FF2B5EF4-FFF2-40B4-BE49-F238E27FC236}">
                <a16:creationId xmlns:a16="http://schemas.microsoft.com/office/drawing/2014/main" id="{622B84E9-418E-0A02-13BB-7632D610F1CF}"/>
              </a:ext>
            </a:extLst>
          </p:cNvPr>
          <p:cNvPicPr>
            <a:picLocks noChangeAspect="1"/>
          </p:cNvPicPr>
          <p:nvPr/>
        </p:nvPicPr>
        <p:blipFill>
          <a:blip r:embed="rId7"/>
          <a:stretch>
            <a:fillRect/>
          </a:stretch>
        </p:blipFill>
        <p:spPr>
          <a:xfrm>
            <a:off x="9370565" y="2781128"/>
            <a:ext cx="193683" cy="193683"/>
          </a:xfrm>
          <a:prstGeom prst="rect">
            <a:avLst/>
          </a:prstGeom>
        </p:spPr>
      </p:pic>
      <p:pic>
        <p:nvPicPr>
          <p:cNvPr id="35" name="ringML2">
            <a:extLst>
              <a:ext uri="{FF2B5EF4-FFF2-40B4-BE49-F238E27FC236}">
                <a16:creationId xmlns:a16="http://schemas.microsoft.com/office/drawing/2014/main" id="{B1D88A8F-2528-6532-2899-FC20E0B15556}"/>
              </a:ext>
            </a:extLst>
          </p:cNvPr>
          <p:cNvPicPr>
            <a:picLocks noChangeAspect="1"/>
          </p:cNvPicPr>
          <p:nvPr/>
        </p:nvPicPr>
        <p:blipFill>
          <a:blip r:embed="rId7"/>
          <a:stretch>
            <a:fillRect/>
          </a:stretch>
        </p:blipFill>
        <p:spPr>
          <a:xfrm>
            <a:off x="9373740" y="2785938"/>
            <a:ext cx="193683" cy="193683"/>
          </a:xfrm>
          <a:prstGeom prst="rect">
            <a:avLst/>
          </a:prstGeom>
        </p:spPr>
      </p:pic>
      <p:pic>
        <p:nvPicPr>
          <p:cNvPr id="30" name="ringBL">
            <a:extLst>
              <a:ext uri="{FF2B5EF4-FFF2-40B4-BE49-F238E27FC236}">
                <a16:creationId xmlns:a16="http://schemas.microsoft.com/office/drawing/2014/main" id="{BE37E79B-D574-4FFC-7EBD-3CDB9FBD7106}"/>
              </a:ext>
            </a:extLst>
          </p:cNvPr>
          <p:cNvPicPr>
            <a:picLocks noChangeAspect="1"/>
          </p:cNvPicPr>
          <p:nvPr/>
        </p:nvPicPr>
        <p:blipFill>
          <a:blip r:embed="rId7"/>
          <a:stretch>
            <a:fillRect/>
          </a:stretch>
        </p:blipFill>
        <p:spPr>
          <a:xfrm>
            <a:off x="9381274" y="3224205"/>
            <a:ext cx="193683" cy="193683"/>
          </a:xfrm>
          <a:prstGeom prst="rect">
            <a:avLst/>
          </a:prstGeom>
        </p:spPr>
      </p:pic>
      <p:pic>
        <p:nvPicPr>
          <p:cNvPr id="36" name="ringBL2">
            <a:extLst>
              <a:ext uri="{FF2B5EF4-FFF2-40B4-BE49-F238E27FC236}">
                <a16:creationId xmlns:a16="http://schemas.microsoft.com/office/drawing/2014/main" id="{B982675B-158B-9778-1E7B-20FA40EC6A36}"/>
              </a:ext>
            </a:extLst>
          </p:cNvPr>
          <p:cNvPicPr>
            <a:picLocks noChangeAspect="1"/>
          </p:cNvPicPr>
          <p:nvPr/>
        </p:nvPicPr>
        <p:blipFill>
          <a:blip r:embed="rId7"/>
          <a:stretch>
            <a:fillRect/>
          </a:stretch>
        </p:blipFill>
        <p:spPr>
          <a:xfrm>
            <a:off x="9388109" y="3224205"/>
            <a:ext cx="193683" cy="193683"/>
          </a:xfrm>
          <a:prstGeom prst="rect">
            <a:avLst/>
          </a:prstGeom>
        </p:spPr>
      </p:pic>
      <p:pic>
        <p:nvPicPr>
          <p:cNvPr id="22" name="middle">
            <a:extLst>
              <a:ext uri="{FF2B5EF4-FFF2-40B4-BE49-F238E27FC236}">
                <a16:creationId xmlns:a16="http://schemas.microsoft.com/office/drawing/2014/main" id="{27F059A0-A25B-5E66-709F-E419A595674E}"/>
              </a:ext>
            </a:extLst>
          </p:cNvPr>
          <p:cNvPicPr>
            <a:picLocks noChangeAspect="1"/>
          </p:cNvPicPr>
          <p:nvPr/>
        </p:nvPicPr>
        <p:blipFill>
          <a:blip r:embed="rId8"/>
          <a:stretch>
            <a:fillRect/>
          </a:stretch>
        </p:blipFill>
        <p:spPr>
          <a:xfrm>
            <a:off x="10550661" y="2135310"/>
            <a:ext cx="516488" cy="1269700"/>
          </a:xfrm>
          <a:prstGeom prst="rect">
            <a:avLst/>
          </a:prstGeom>
        </p:spPr>
      </p:pic>
      <p:sp>
        <p:nvSpPr>
          <p:cNvPr id="23" name="Rectangle 22">
            <a:extLst>
              <a:ext uri="{FF2B5EF4-FFF2-40B4-BE49-F238E27FC236}">
                <a16:creationId xmlns:a16="http://schemas.microsoft.com/office/drawing/2014/main" id="{FE299658-57CF-8F4A-FBA7-F89375517E68}"/>
              </a:ext>
            </a:extLst>
          </p:cNvPr>
          <p:cNvSpPr/>
          <p:nvPr/>
        </p:nvSpPr>
        <p:spPr>
          <a:xfrm rot="19286247">
            <a:off x="11593148" y="2166884"/>
            <a:ext cx="805692" cy="527088"/>
          </a:xfrm>
          <a:prstGeom prst="rect">
            <a:avLst/>
          </a:prstGeom>
          <a:gradFill>
            <a:gsLst>
              <a:gs pos="0">
                <a:schemeClr val="bg1">
                  <a:alpha val="0"/>
                </a:schemeClr>
              </a:gs>
              <a:gs pos="21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332CACB9-8D22-71AF-5721-05F72D47B607}"/>
              </a:ext>
            </a:extLst>
          </p:cNvPr>
          <p:cNvSpPr/>
          <p:nvPr/>
        </p:nvSpPr>
        <p:spPr>
          <a:xfrm rot="9422511">
            <a:off x="8971841" y="3242426"/>
            <a:ext cx="805692" cy="325168"/>
          </a:xfrm>
          <a:prstGeom prst="rect">
            <a:avLst/>
          </a:prstGeom>
          <a:gradFill>
            <a:gsLst>
              <a:gs pos="0">
                <a:schemeClr val="bg1">
                  <a:alpha val="0"/>
                </a:schemeClr>
              </a:gs>
              <a:gs pos="21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07EE2B18-7FBA-56D9-A154-D99D5E984601}"/>
              </a:ext>
            </a:extLst>
          </p:cNvPr>
          <p:cNvSpPr/>
          <p:nvPr/>
        </p:nvSpPr>
        <p:spPr>
          <a:xfrm rot="9946556">
            <a:off x="8921251" y="2789512"/>
            <a:ext cx="805692" cy="299534"/>
          </a:xfrm>
          <a:prstGeom prst="rect">
            <a:avLst/>
          </a:prstGeom>
          <a:gradFill>
            <a:gsLst>
              <a:gs pos="0">
                <a:schemeClr val="bg1">
                  <a:alpha val="0"/>
                </a:schemeClr>
              </a:gs>
              <a:gs pos="21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539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5000" fill="hold"/>
                                        <p:tgtEl>
                                          <p:spTgt spid="10"/>
                                        </p:tgtEl>
                                        <p:attrNameLst>
                                          <p:attrName>r</p:attrName>
                                        </p:attrNameLst>
                                      </p:cBhvr>
                                    </p:animRot>
                                  </p:childTnLst>
                                </p:cTn>
                              </p:par>
                              <p:par>
                                <p:cTn id="7" presetID="0" presetClass="path" presetSubtype="0" repeatCount="indefinite" accel="50000" decel="50000" fill="hold" nodeType="withEffect">
                                  <p:stCondLst>
                                    <p:cond delay="0"/>
                                  </p:stCondLst>
                                  <p:childTnLst>
                                    <p:animMotion origin="layout" path="M -0.00052 0.00069 C 0.01706 -0.00741 0.03464 -0.01412 0.04883 -0.01528 C 0.06302 -0.01667 0.07331 -0.00602 0.08451 -0.00718 C 0.09558 -0.00741 0.11081 -0.01737 0.11667 -0.02061 " pathEditMode="relative" rAng="0" ptsTypes="AAAA">
                                      <p:cBhvr>
                                        <p:cTn id="8" dur="3000" fill="hold"/>
                                        <p:tgtEl>
                                          <p:spTgt spid="29"/>
                                        </p:tgtEl>
                                        <p:attrNameLst>
                                          <p:attrName>ppt_x</p:attrName>
                                          <p:attrName>ppt_y</p:attrName>
                                        </p:attrNameLst>
                                      </p:cBhvr>
                                      <p:rCtr x="5859" y="-1065"/>
                                    </p:animMotion>
                                  </p:childTnLst>
                                </p:cTn>
                              </p:par>
                              <p:par>
                                <p:cTn id="9" presetID="0" presetClass="path" presetSubtype="0" repeatCount="indefinite" accel="50000" decel="50000" fill="hold" nodeType="withEffect">
                                  <p:stCondLst>
                                    <p:cond delay="1500"/>
                                  </p:stCondLst>
                                  <p:childTnLst>
                                    <p:animMotion origin="layout" path="M -0.00052 0.00069 C 0.01706 -0.00741 0.03464 -0.01412 0.04883 -0.01528 C 0.06302 -0.01667 0.07331 -0.00602 0.08451 -0.00718 C 0.09558 -0.00741 0.11081 -0.01736 0.11667 -0.0206 " pathEditMode="relative" rAng="0" ptsTypes="AAAA">
                                      <p:cBhvr>
                                        <p:cTn id="10" dur="3000" fill="hold"/>
                                        <p:tgtEl>
                                          <p:spTgt spid="35"/>
                                        </p:tgtEl>
                                        <p:attrNameLst>
                                          <p:attrName>ppt_x</p:attrName>
                                          <p:attrName>ppt_y</p:attrName>
                                        </p:attrNameLst>
                                      </p:cBhvr>
                                      <p:rCtr x="5859" y="-1065"/>
                                    </p:animMotion>
                                  </p:childTnLst>
                                </p:cTn>
                              </p:par>
                              <p:par>
                                <p:cTn id="11" presetID="0" presetClass="path" presetSubtype="0" repeatCount="indefinite" accel="50000" decel="50000" fill="hold" nodeType="withEffect">
                                  <p:stCondLst>
                                    <p:cond delay="1000"/>
                                  </p:stCondLst>
                                  <p:childTnLst>
                                    <p:animMotion origin="layout" path="M -1.04167E-6 -1.48148E-6 C 0.01524 -0.02361 0.03307 -0.04838 0.04883 -0.05185 C 0.06445 -0.05555 0.08294 -0.02569 0.0944 -0.02176 C 0.10586 -0.01782 0.11107 -0.02129 0.11693 -0.02685 " pathEditMode="relative" rAng="0" ptsTypes="AAAA">
                                      <p:cBhvr>
                                        <p:cTn id="12" dur="3000" fill="hold"/>
                                        <p:tgtEl>
                                          <p:spTgt spid="21"/>
                                        </p:tgtEl>
                                        <p:attrNameLst>
                                          <p:attrName>ppt_x</p:attrName>
                                          <p:attrName>ppt_y</p:attrName>
                                        </p:attrNameLst>
                                      </p:cBhvr>
                                      <p:rCtr x="5846" y="-2616"/>
                                    </p:animMotion>
                                  </p:childTnLst>
                                </p:cTn>
                              </p:par>
                              <p:par>
                                <p:cTn id="13" presetID="0" presetClass="path" presetSubtype="0" repeatCount="indefinite" accel="50000" decel="50000" fill="hold" nodeType="withEffect">
                                  <p:stCondLst>
                                    <p:cond delay="2500"/>
                                  </p:stCondLst>
                                  <p:childTnLst>
                                    <p:animMotion origin="layout" path="M -1.04167E-6 -4.44444E-6 C 0.01524 -0.02361 0.03307 -0.04838 0.04883 -0.05185 C 0.06445 -0.05555 0.08294 -0.02569 0.0944 -0.02175 C 0.10586 -0.01782 0.11107 -0.02129 0.11693 -0.02685 " pathEditMode="relative" rAng="0" ptsTypes="AAAA">
                                      <p:cBhvr>
                                        <p:cTn id="14" dur="3000" fill="hold"/>
                                        <p:tgtEl>
                                          <p:spTgt spid="34"/>
                                        </p:tgtEl>
                                        <p:attrNameLst>
                                          <p:attrName>ppt_x</p:attrName>
                                          <p:attrName>ppt_y</p:attrName>
                                        </p:attrNameLst>
                                      </p:cBhvr>
                                      <p:rCtr x="5846" y="-2616"/>
                                    </p:animMotion>
                                  </p:childTnLst>
                                </p:cTn>
                              </p:par>
                              <p:par>
                                <p:cTn id="15" presetID="0" presetClass="path" presetSubtype="0" repeatCount="indefinite" accel="50000" decel="50000" fill="hold" nodeType="withEffect">
                                  <p:stCondLst>
                                    <p:cond delay="2000"/>
                                  </p:stCondLst>
                                  <p:childTnLst>
                                    <p:animMotion origin="layout" path="M 0.00026 7.40741E-7 C 0.01576 -0.01227 0.03164 -0.02801 0.04454 -0.0287 C 0.05743 -0.02963 0.06276 -0.02037 0.07865 -0.03032 C 0.09454 -0.04028 0.10495 -0.05324 0.1112 -0.05741 " pathEditMode="relative" rAng="0" ptsTypes="AAAA">
                                      <p:cBhvr>
                                        <p:cTn id="16" dur="3000" fill="hold"/>
                                        <p:tgtEl>
                                          <p:spTgt spid="30"/>
                                        </p:tgtEl>
                                        <p:attrNameLst>
                                          <p:attrName>ppt_x</p:attrName>
                                          <p:attrName>ppt_y</p:attrName>
                                        </p:attrNameLst>
                                      </p:cBhvr>
                                      <p:rCtr x="5547" y="-2870"/>
                                    </p:animMotion>
                                  </p:childTnLst>
                                </p:cTn>
                              </p:par>
                              <p:par>
                                <p:cTn id="17" presetID="0" presetClass="path" presetSubtype="0" repeatCount="indefinite" accel="50000" decel="50000" fill="hold" nodeType="withEffect">
                                  <p:stCondLst>
                                    <p:cond delay="3500"/>
                                  </p:stCondLst>
                                  <p:childTnLst>
                                    <p:animMotion origin="layout" path="M 0.00027 7.40741E-7 C 0.01576 -0.01227 0.03165 -0.02801 0.04454 -0.0287 C 0.05743 -0.02963 0.06277 -0.02037 0.07865 -0.03032 C 0.09454 -0.04028 0.10495 -0.05324 0.1112 -0.05741 " pathEditMode="relative" rAng="0" ptsTypes="AAAA">
                                      <p:cBhvr>
                                        <p:cTn id="18" dur="3000" fill="hold"/>
                                        <p:tgtEl>
                                          <p:spTgt spid="36"/>
                                        </p:tgtEl>
                                        <p:attrNameLst>
                                          <p:attrName>ppt_x</p:attrName>
                                          <p:attrName>ppt_y</p:attrName>
                                        </p:attrNameLst>
                                      </p:cBhvr>
                                      <p:rCtr x="5547" y="-2870"/>
                                    </p:animMotion>
                                  </p:childTnLst>
                                </p:cTn>
                              </p:par>
                              <p:par>
                                <p:cTn id="19" presetID="0" presetClass="path" presetSubtype="0" repeatCount="indefinite" decel="50000" fill="hold" nodeType="withEffect">
                                  <p:stCondLst>
                                    <p:cond delay="2000"/>
                                  </p:stCondLst>
                                  <p:childTnLst>
                                    <p:animMotion origin="layout" path="M 4.375E-6 0.003 C 0.01054 -0.00394 0.0207 -0.01112 0.02994 -0.01297 C 0.03932 -0.01459 0.04414 -0.00116 0.05586 -0.00695 C 0.06744 -0.01343 0.08033 -0.0301 0.10078 -0.04885 " pathEditMode="relative" rAng="0" ptsTypes="AAAA">
                                      <p:cBhvr>
                                        <p:cTn id="20" dur="3000" fill="hold"/>
                                        <p:tgtEl>
                                          <p:spTgt spid="31"/>
                                        </p:tgtEl>
                                        <p:attrNameLst>
                                          <p:attrName>ppt_x</p:attrName>
                                          <p:attrName>ppt_y</p:attrName>
                                        </p:attrNameLst>
                                      </p:cBhvr>
                                      <p:rCtr x="5039" y="-2593"/>
                                    </p:animMotion>
                                  </p:childTnLst>
                                </p:cTn>
                              </p:par>
                              <p:par>
                                <p:cTn id="21" presetID="0" presetClass="path" presetSubtype="0" repeatCount="indefinite" decel="50000" fill="hold" nodeType="withEffect">
                                  <p:stCondLst>
                                    <p:cond delay="3000"/>
                                  </p:stCondLst>
                                  <p:childTnLst>
                                    <p:animMotion origin="layout" path="M 4.375E-6 0.00301 C 0.01054 -0.00393 0.0207 -0.01111 0.02994 -0.01296 C 0.03932 -0.01458 0.04414 -0.00115 0.05586 -0.00694 C 0.06744 -0.01342 0.08033 -0.03009 0.10078 -0.04884 " pathEditMode="relative" rAng="0" ptsTypes="AAAA">
                                      <p:cBhvr>
                                        <p:cTn id="22" dur="3000" fill="hold"/>
                                        <p:tgtEl>
                                          <p:spTgt spid="32"/>
                                        </p:tgtEl>
                                        <p:attrNameLst>
                                          <p:attrName>ppt_x</p:attrName>
                                          <p:attrName>ppt_y</p:attrName>
                                        </p:attrNameLst>
                                      </p:cBhvr>
                                      <p:rCtr x="5039" y="-2593"/>
                                    </p:animMotion>
                                  </p:childTnLst>
                                </p:cTn>
                              </p:par>
                              <p:par>
                                <p:cTn id="23" presetID="0" presetClass="path" presetSubtype="0" repeatCount="indefinite" decel="50000" fill="hold" nodeType="withEffect">
                                  <p:stCondLst>
                                    <p:cond delay="4000"/>
                                  </p:stCondLst>
                                  <p:childTnLst>
                                    <p:animMotion origin="layout" path="M 3.95833E-6 0.00301 C 0.01054 -0.00394 0.0207 -0.01111 0.02994 -0.01297 C 0.03932 -0.01459 0.04414 -0.00116 0.05586 -0.00695 C 0.06744 -0.01343 0.08033 -0.0301 0.10078 -0.04885 " pathEditMode="relative" rAng="0" ptsTypes="AAAA">
                                      <p:cBhvr>
                                        <p:cTn id="24" dur="3000" fill="hold"/>
                                        <p:tgtEl>
                                          <p:spTgt spid="33"/>
                                        </p:tgtEl>
                                        <p:attrNameLst>
                                          <p:attrName>ppt_x</p:attrName>
                                          <p:attrName>ppt_y</p:attrName>
                                        </p:attrNameLst>
                                      </p:cBhvr>
                                      <p:rCtr x="5039" y="-2593"/>
                                    </p:animMotion>
                                  </p:childTnLst>
                                </p:cTn>
                              </p:par>
                              <p:par>
                                <p:cTn id="25" presetID="0" presetClass="path" presetSubtype="0" repeatCount="indefinite" decel="50000" fill="hold" nodeType="withEffect">
                                  <p:stCondLst>
                                    <p:cond delay="4500"/>
                                  </p:stCondLst>
                                  <p:childTnLst>
                                    <p:animMotion origin="layout" path="M 4.375E-6 0.003 C 0.01054 -0.00394 0.0207 -0.01112 0.02994 -0.01297 C 0.03932 -0.01459 0.04414 -0.00116 0.05586 -0.00695 C 0.06744 -0.01343 0.08033 -0.0301 0.10078 -0.04885 " pathEditMode="relative" rAng="0" ptsTypes="AAAA">
                                      <p:cBhvr>
                                        <p:cTn id="26" dur="3000" fill="hold"/>
                                        <p:tgtEl>
                                          <p:spTgt spid="39"/>
                                        </p:tgtEl>
                                        <p:attrNameLst>
                                          <p:attrName>ppt_x</p:attrName>
                                          <p:attrName>ppt_y</p:attrName>
                                        </p:attrNameLst>
                                      </p:cBhvr>
                                      <p:rCtr x="5039" y="-2593"/>
                                    </p:animMotion>
                                  </p:childTnLst>
                                </p:cTn>
                              </p:par>
                              <p:par>
                                <p:cTn id="27" presetID="0" presetClass="path" presetSubtype="0" repeatCount="indefinite" decel="50000" fill="hold" nodeType="withEffect">
                                  <p:stCondLst>
                                    <p:cond delay="5500"/>
                                  </p:stCondLst>
                                  <p:childTnLst>
                                    <p:animMotion origin="layout" path="M 4.375E-6 0.00301 C 0.01054 -0.00393 0.0207 -0.01111 0.02994 -0.01296 C 0.03932 -0.01458 0.04414 -0.00115 0.05586 -0.00694 C 0.06744 -0.01342 0.08033 -0.03009 0.10078 -0.04884 " pathEditMode="relative" rAng="0" ptsTypes="AAAA">
                                      <p:cBhvr>
                                        <p:cTn id="28" dur="3000" fill="hold"/>
                                        <p:tgtEl>
                                          <p:spTgt spid="37"/>
                                        </p:tgtEl>
                                        <p:attrNameLst>
                                          <p:attrName>ppt_x</p:attrName>
                                          <p:attrName>ppt_y</p:attrName>
                                        </p:attrNameLst>
                                      </p:cBhvr>
                                      <p:rCtr x="5039" y="-2593"/>
                                    </p:animMotion>
                                  </p:childTnLst>
                                </p:cTn>
                              </p:par>
                              <p:par>
                                <p:cTn id="29" presetID="0" presetClass="path" presetSubtype="0" repeatCount="indefinite" decel="50000" fill="hold" nodeType="withEffect">
                                  <p:stCondLst>
                                    <p:cond delay="6500"/>
                                  </p:stCondLst>
                                  <p:childTnLst>
                                    <p:animMotion origin="layout" path="M 3.95833E-6 0.00301 C 0.01054 -0.00394 0.0207 -0.01111 0.02994 -0.01297 C 0.03932 -0.01459 0.04414 -0.00116 0.05586 -0.00695 C 0.06744 -0.01343 0.08033 -0.0301 0.10078 -0.04885 " pathEditMode="relative" rAng="0" ptsTypes="AAAA">
                                      <p:cBhvr>
                                        <p:cTn id="30" dur="3000" fill="hold"/>
                                        <p:tgtEl>
                                          <p:spTgt spid="38"/>
                                        </p:tgtEl>
                                        <p:attrNameLst>
                                          <p:attrName>ppt_x</p:attrName>
                                          <p:attrName>ppt_y</p:attrName>
                                        </p:attrNameLst>
                                      </p:cBhvr>
                                      <p:rCtr x="5039" y="-25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B4-5849-9251-8243-A909FC3EA940}"/>
              </a:ext>
            </a:extLst>
          </p:cNvPr>
          <p:cNvSpPr>
            <a:spLocks noGrp="1"/>
          </p:cNvSpPr>
          <p:nvPr>
            <p:ph type="title"/>
          </p:nvPr>
        </p:nvSpPr>
        <p:spPr/>
        <p:txBody>
          <a:bodyPr/>
          <a:lstStyle/>
          <a:p>
            <a:r>
              <a:rPr lang="en-US"/>
              <a:t>An example</a:t>
            </a:r>
          </a:p>
        </p:txBody>
      </p:sp>
      <p:sp>
        <p:nvSpPr>
          <p:cNvPr id="3" name="Content Placeholder 2">
            <a:extLst>
              <a:ext uri="{FF2B5EF4-FFF2-40B4-BE49-F238E27FC236}">
                <a16:creationId xmlns:a16="http://schemas.microsoft.com/office/drawing/2014/main" id="{E0882FDE-8698-DF38-3121-054B9BEDE9BE}"/>
              </a:ext>
            </a:extLst>
          </p:cNvPr>
          <p:cNvSpPr>
            <a:spLocks noGrp="1"/>
          </p:cNvSpPr>
          <p:nvPr>
            <p:ph idx="1"/>
          </p:nvPr>
        </p:nvSpPr>
        <p:spPr>
          <a:xfrm>
            <a:off x="1077914" y="1520825"/>
            <a:ext cx="7100886" cy="5019720"/>
          </a:xfrm>
        </p:spPr>
        <p:txBody>
          <a:bodyPr/>
          <a:lstStyle/>
          <a:p>
            <a:pPr lvl="1"/>
            <a:r>
              <a:rPr lang="en-US" sz="2000" b="1"/>
              <a:t>A team are looking to reduce the number of falls in a bedded unit</a:t>
            </a:r>
          </a:p>
          <a:p>
            <a:pPr lvl="2"/>
            <a:r>
              <a:rPr lang="en-US" sz="2000"/>
              <a:t>Their theory of change focuses on staff remembering to complete the risk assessment for falls, including recording lying and standing BPs. This isn’t always done and so they keep reminding people to complete it through posters, emails and at handover. </a:t>
            </a:r>
          </a:p>
          <a:p>
            <a:pPr lvl="2"/>
            <a:r>
              <a:rPr lang="en-US" sz="2000"/>
              <a:t>They saw a short term improvement. </a:t>
            </a:r>
          </a:p>
          <a:p>
            <a:pPr lvl="1"/>
            <a:r>
              <a:rPr lang="en-US" sz="2000"/>
              <a:t>As a coach, we appreciate that this is an overly simplistic approach to a problem. </a:t>
            </a:r>
          </a:p>
          <a:p>
            <a:pPr lvl="1"/>
            <a:r>
              <a:rPr lang="en-US" sz="2000"/>
              <a:t>Can you think of what </a:t>
            </a:r>
            <a:r>
              <a:rPr lang="en-US" sz="2000" b="1"/>
              <a:t>human factors </a:t>
            </a:r>
            <a:r>
              <a:rPr lang="en-US" sz="2000"/>
              <a:t>may influence the lack of sustainable change? </a:t>
            </a:r>
          </a:p>
        </p:txBody>
      </p:sp>
      <p:sp>
        <p:nvSpPr>
          <p:cNvPr id="4" name="Footer Placeholder 3">
            <a:extLst>
              <a:ext uri="{FF2B5EF4-FFF2-40B4-BE49-F238E27FC236}">
                <a16:creationId xmlns:a16="http://schemas.microsoft.com/office/drawing/2014/main" id="{1ADB6B4C-F353-D810-F13D-9C7E150E158A}"/>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9E4049BE-55BB-D219-D846-B3F9CC75A1CD}"/>
              </a:ext>
            </a:extLst>
          </p:cNvPr>
          <p:cNvSpPr>
            <a:spLocks noGrp="1"/>
          </p:cNvSpPr>
          <p:nvPr>
            <p:ph type="sldNum" sz="quarter" idx="12"/>
          </p:nvPr>
        </p:nvSpPr>
        <p:spPr/>
        <p:txBody>
          <a:bodyPr/>
          <a:lstStyle/>
          <a:p>
            <a:fld id="{16C5AC08-0ACD-404A-9C9F-AB39E786C34A}" type="slidenum">
              <a:rPr lang="en-GB"/>
              <a:t>55</a:t>
            </a:fld>
            <a:endParaRPr lang="en-GB"/>
          </a:p>
        </p:txBody>
      </p:sp>
      <p:sp>
        <p:nvSpPr>
          <p:cNvPr id="6" name="Text Placeholder 5">
            <a:extLst>
              <a:ext uri="{FF2B5EF4-FFF2-40B4-BE49-F238E27FC236}">
                <a16:creationId xmlns:a16="http://schemas.microsoft.com/office/drawing/2014/main" id="{E22436C2-EDA3-DF5F-DDEB-6A9E58139024}"/>
              </a:ext>
            </a:extLst>
          </p:cNvPr>
          <p:cNvSpPr>
            <a:spLocks noGrp="1"/>
          </p:cNvSpPr>
          <p:nvPr>
            <p:ph type="body" sz="quarter" idx="13"/>
          </p:nvPr>
        </p:nvSpPr>
        <p:spPr/>
        <p:txBody>
          <a:bodyPr/>
          <a:lstStyle/>
          <a:p>
            <a:r>
              <a:rPr lang="en-US"/>
              <a:t>An example</a:t>
            </a:r>
          </a:p>
        </p:txBody>
      </p:sp>
      <p:pic>
        <p:nvPicPr>
          <p:cNvPr id="9" name="floor">
            <a:extLst>
              <a:ext uri="{FF2B5EF4-FFF2-40B4-BE49-F238E27FC236}">
                <a16:creationId xmlns:a16="http://schemas.microsoft.com/office/drawing/2014/main" id="{418023CE-C0BE-4074-57C8-C79BE56A4A5A}"/>
              </a:ext>
            </a:extLst>
          </p:cNvPr>
          <p:cNvPicPr>
            <a:picLocks noChangeAspect="1"/>
          </p:cNvPicPr>
          <p:nvPr/>
        </p:nvPicPr>
        <p:blipFill>
          <a:blip r:embed="rId3"/>
          <a:stretch>
            <a:fillRect/>
          </a:stretch>
        </p:blipFill>
        <p:spPr>
          <a:xfrm>
            <a:off x="10560685" y="2701925"/>
            <a:ext cx="1231900" cy="38100"/>
          </a:xfrm>
          <a:prstGeom prst="rect">
            <a:avLst/>
          </a:prstGeom>
        </p:spPr>
      </p:pic>
      <p:pic>
        <p:nvPicPr>
          <p:cNvPr id="10" name="person">
            <a:extLst>
              <a:ext uri="{FF2B5EF4-FFF2-40B4-BE49-F238E27FC236}">
                <a16:creationId xmlns:a16="http://schemas.microsoft.com/office/drawing/2014/main" id="{D4013888-E2F9-45FE-A401-A40BB8C581AD}"/>
              </a:ext>
            </a:extLst>
          </p:cNvPr>
          <p:cNvPicPr>
            <a:picLocks noChangeAspect="1"/>
          </p:cNvPicPr>
          <p:nvPr/>
        </p:nvPicPr>
        <p:blipFill>
          <a:blip r:embed="rId4"/>
          <a:stretch>
            <a:fillRect/>
          </a:stretch>
        </p:blipFill>
        <p:spPr>
          <a:xfrm>
            <a:off x="10712892" y="1520824"/>
            <a:ext cx="1054100" cy="1168400"/>
          </a:xfrm>
          <a:prstGeom prst="rect">
            <a:avLst/>
          </a:prstGeom>
        </p:spPr>
      </p:pic>
      <p:pic>
        <p:nvPicPr>
          <p:cNvPr id="11" name="slip">
            <a:extLst>
              <a:ext uri="{FF2B5EF4-FFF2-40B4-BE49-F238E27FC236}">
                <a16:creationId xmlns:a16="http://schemas.microsoft.com/office/drawing/2014/main" id="{19479AAC-734E-AB92-3549-646F2E6900B2}"/>
              </a:ext>
            </a:extLst>
          </p:cNvPr>
          <p:cNvPicPr>
            <a:picLocks noChangeAspect="1"/>
          </p:cNvPicPr>
          <p:nvPr/>
        </p:nvPicPr>
        <p:blipFill>
          <a:blip r:embed="rId5"/>
          <a:stretch>
            <a:fillRect/>
          </a:stretch>
        </p:blipFill>
        <p:spPr>
          <a:xfrm>
            <a:off x="10481226" y="2204259"/>
            <a:ext cx="889000" cy="889000"/>
          </a:xfrm>
          <a:prstGeom prst="rect">
            <a:avLst/>
          </a:prstGeom>
        </p:spPr>
      </p:pic>
      <p:pic>
        <p:nvPicPr>
          <p:cNvPr id="12" name="surprise">
            <a:extLst>
              <a:ext uri="{FF2B5EF4-FFF2-40B4-BE49-F238E27FC236}">
                <a16:creationId xmlns:a16="http://schemas.microsoft.com/office/drawing/2014/main" id="{62EB01B0-0DCC-8236-4BD9-AA041347F669}"/>
              </a:ext>
            </a:extLst>
          </p:cNvPr>
          <p:cNvPicPr>
            <a:picLocks noChangeAspect="1"/>
          </p:cNvPicPr>
          <p:nvPr/>
        </p:nvPicPr>
        <p:blipFill>
          <a:blip r:embed="rId6"/>
          <a:stretch>
            <a:fillRect/>
          </a:stretch>
        </p:blipFill>
        <p:spPr>
          <a:xfrm rot="19730087">
            <a:off x="10506850" y="1603277"/>
            <a:ext cx="558800" cy="558800"/>
          </a:xfrm>
          <a:prstGeom prst="rect">
            <a:avLst/>
          </a:prstGeom>
        </p:spPr>
      </p:pic>
      <p:pic>
        <p:nvPicPr>
          <p:cNvPr id="13" name="surprise">
            <a:extLst>
              <a:ext uri="{FF2B5EF4-FFF2-40B4-BE49-F238E27FC236}">
                <a16:creationId xmlns:a16="http://schemas.microsoft.com/office/drawing/2014/main" id="{4CEEE32A-EA38-77E5-44B6-3858B7F8AE13}"/>
              </a:ext>
            </a:extLst>
          </p:cNvPr>
          <p:cNvPicPr>
            <a:picLocks noChangeAspect="1"/>
          </p:cNvPicPr>
          <p:nvPr/>
        </p:nvPicPr>
        <p:blipFill>
          <a:blip r:embed="rId6"/>
          <a:stretch>
            <a:fillRect/>
          </a:stretch>
        </p:blipFill>
        <p:spPr>
          <a:xfrm rot="19730087">
            <a:off x="10578926" y="1521660"/>
            <a:ext cx="558800" cy="558800"/>
          </a:xfrm>
          <a:prstGeom prst="rect">
            <a:avLst/>
          </a:prstGeom>
        </p:spPr>
      </p:pic>
      <p:pic>
        <p:nvPicPr>
          <p:cNvPr id="7" name="Picture 6">
            <a:extLst>
              <a:ext uri="{FF2B5EF4-FFF2-40B4-BE49-F238E27FC236}">
                <a16:creationId xmlns:a16="http://schemas.microsoft.com/office/drawing/2014/main" id="{12E989A7-D99C-489C-2080-C406BAEA87B4}"/>
              </a:ext>
            </a:extLst>
          </p:cNvPr>
          <p:cNvPicPr>
            <a:picLocks noChangeAspect="1"/>
          </p:cNvPicPr>
          <p:nvPr/>
        </p:nvPicPr>
        <p:blipFill>
          <a:blip r:embed="rId7"/>
          <a:stretch>
            <a:fillRect/>
          </a:stretch>
        </p:blipFill>
        <p:spPr>
          <a:xfrm>
            <a:off x="238124" y="800100"/>
            <a:ext cx="495301" cy="376859"/>
          </a:xfrm>
          <a:prstGeom prst="rect">
            <a:avLst/>
          </a:prstGeom>
        </p:spPr>
      </p:pic>
    </p:spTree>
    <p:extLst>
      <p:ext uri="{BB962C8B-B14F-4D97-AF65-F5344CB8AC3E}">
        <p14:creationId xmlns:p14="http://schemas.microsoft.com/office/powerpoint/2010/main" val="35871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0" accel="50000" decel="50000" autoRev="1" fill="hold" nodeType="withEffect">
                                  <p:stCondLst>
                                    <p:cond delay="0"/>
                                  </p:stCondLst>
                                  <p:childTnLst>
                                    <p:animRot by="-600000">
                                      <p:cBhvr>
                                        <p:cTn id="6" dur="1200" fill="hold"/>
                                        <p:tgtEl>
                                          <p:spTgt spid="10"/>
                                        </p:tgtEl>
                                        <p:attrNameLst>
                                          <p:attrName>r</p:attrName>
                                        </p:attrNameLst>
                                      </p:cBhvr>
                                    </p:animRot>
                                  </p:childTnLst>
                                </p:cTn>
                              </p:par>
                              <p:par>
                                <p:cTn id="7" presetID="6" presetClass="entr" presetSubtype="32" repeatCount="0" fill="hold" nodeType="withEffect">
                                  <p:stCondLst>
                                    <p:cond delay="1000"/>
                                  </p:stCondLst>
                                  <p:childTnLst>
                                    <p:set>
                                      <p:cBhvr>
                                        <p:cTn id="8" dur="1" fill="hold">
                                          <p:stCondLst>
                                            <p:cond delay="0"/>
                                          </p:stCondLst>
                                        </p:cTn>
                                        <p:tgtEl>
                                          <p:spTgt spid="12"/>
                                        </p:tgtEl>
                                        <p:attrNameLst>
                                          <p:attrName>style.visibility</p:attrName>
                                        </p:attrNameLst>
                                      </p:cBhvr>
                                      <p:to>
                                        <p:strVal val="visible"/>
                                      </p:to>
                                    </p:set>
                                    <p:animEffect transition="in" filter="circle(out)">
                                      <p:cBhvr>
                                        <p:cTn id="9" dur="500"/>
                                        <p:tgtEl>
                                          <p:spTgt spid="12"/>
                                        </p:tgtEl>
                                      </p:cBhvr>
                                    </p:animEffect>
                                  </p:childTnLst>
                                </p:cTn>
                              </p:par>
                              <p:par>
                                <p:cTn id="10" presetID="6" presetClass="exit" presetSubtype="32" repeatCount="0" fill="hold" nodeType="withEffect">
                                  <p:stCondLst>
                                    <p:cond delay="1200"/>
                                  </p:stCondLst>
                                  <p:childTnLst>
                                    <p:animEffect transition="out" filter="circle(out)">
                                      <p:cBhvr>
                                        <p:cTn id="11" dur="1000"/>
                                        <p:tgtEl>
                                          <p:spTgt spid="12"/>
                                        </p:tgtEl>
                                      </p:cBhvr>
                                    </p:animEffect>
                                    <p:set>
                                      <p:cBhvr>
                                        <p:cTn id="12" dur="1" fill="hold">
                                          <p:stCondLst>
                                            <p:cond delay="999"/>
                                          </p:stCondLst>
                                        </p:cTn>
                                        <p:tgtEl>
                                          <p:spTgt spid="12"/>
                                        </p:tgtEl>
                                        <p:attrNameLst>
                                          <p:attrName>style.visibility</p:attrName>
                                        </p:attrNameLst>
                                      </p:cBhvr>
                                      <p:to>
                                        <p:strVal val="hidden"/>
                                      </p:to>
                                    </p:set>
                                  </p:childTnLst>
                                </p:cTn>
                              </p:par>
                              <p:par>
                                <p:cTn id="13" presetID="6" presetClass="entr" presetSubtype="32" repeatCount="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out)">
                                      <p:cBhvr>
                                        <p:cTn id="15" dur="1000"/>
                                        <p:tgtEl>
                                          <p:spTgt spid="11"/>
                                        </p:tgtEl>
                                      </p:cBhvr>
                                    </p:animEffect>
                                  </p:childTnLst>
                                </p:cTn>
                              </p:par>
                              <p:par>
                                <p:cTn id="16" presetID="6" presetClass="exit" presetSubtype="32" repeatCount="0" fill="hold" nodeType="withEffect">
                                  <p:stCondLst>
                                    <p:cond delay="500"/>
                                  </p:stCondLst>
                                  <p:childTnLst>
                                    <p:animEffect transition="out" filter="circle(out)">
                                      <p:cBhvr>
                                        <p:cTn id="17" dur="1000"/>
                                        <p:tgtEl>
                                          <p:spTgt spid="11"/>
                                        </p:tgtEl>
                                      </p:cBhvr>
                                    </p:animEffect>
                                    <p:set>
                                      <p:cBhvr>
                                        <p:cTn id="18" dur="1" fill="hold">
                                          <p:stCondLst>
                                            <p:cond delay="999"/>
                                          </p:stCondLst>
                                        </p:cTn>
                                        <p:tgtEl>
                                          <p:spTgt spid="11"/>
                                        </p:tgtEl>
                                        <p:attrNameLst>
                                          <p:attrName>style.visibility</p:attrName>
                                        </p:attrNameLst>
                                      </p:cBhvr>
                                      <p:to>
                                        <p:strVal val="hidden"/>
                                      </p:to>
                                    </p:set>
                                  </p:childTnLst>
                                </p:cTn>
                              </p:par>
                            </p:childTnLst>
                          </p:cTn>
                        </p:par>
                        <p:par>
                          <p:cTn id="19" fill="hold">
                            <p:stCondLst>
                              <p:cond delay="2400"/>
                            </p:stCondLst>
                            <p:childTnLst>
                              <p:par>
                                <p:cTn id="20" presetID="6" presetClass="entr" presetSubtype="3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circle(out)">
                                      <p:cBhvr>
                                        <p:cTn id="22" dur="500"/>
                                        <p:tgtEl>
                                          <p:spTgt spid="11"/>
                                        </p:tgtEl>
                                      </p:cBhvr>
                                    </p:animEffect>
                                  </p:childTnLst>
                                </p:cTn>
                              </p:par>
                              <p:par>
                                <p:cTn id="23" presetID="6" presetClass="entr" presetSubtype="32" repeatCount="0"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circle(out)">
                                      <p:cBhvr>
                                        <p:cTn id="2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5EB8CE-AC01-5E5D-A68E-A090ADA6B93C}"/>
              </a:ext>
            </a:extLst>
          </p:cNvPr>
          <p:cNvSpPr>
            <a:spLocks noGrp="1"/>
          </p:cNvSpPr>
          <p:nvPr>
            <p:ph type="title"/>
          </p:nvPr>
        </p:nvSpPr>
        <p:spPr/>
        <p:txBody>
          <a:bodyPr/>
          <a:lstStyle/>
          <a:p>
            <a:r>
              <a:rPr lang="en-US"/>
              <a:t>Raise your hand if you are biased!</a:t>
            </a:r>
          </a:p>
        </p:txBody>
      </p:sp>
      <p:sp>
        <p:nvSpPr>
          <p:cNvPr id="4" name="Footer Placeholder 3">
            <a:extLst>
              <a:ext uri="{FF2B5EF4-FFF2-40B4-BE49-F238E27FC236}">
                <a16:creationId xmlns:a16="http://schemas.microsoft.com/office/drawing/2014/main" id="{6BC539E9-AB85-F3CC-584D-82885F2099B5}"/>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3332C6B1-502A-6DB1-CF94-B768F7EFBF23}"/>
              </a:ext>
            </a:extLst>
          </p:cNvPr>
          <p:cNvSpPr>
            <a:spLocks noGrp="1"/>
          </p:cNvSpPr>
          <p:nvPr>
            <p:ph type="sldNum" sz="quarter" idx="12"/>
          </p:nvPr>
        </p:nvSpPr>
        <p:spPr/>
        <p:txBody>
          <a:bodyPr/>
          <a:lstStyle/>
          <a:p>
            <a:fld id="{16C5AC08-0ACD-404A-9C9F-AB39E786C34A}" type="slidenum">
              <a:rPr lang="en-GB"/>
              <a:t>56</a:t>
            </a:fld>
            <a:endParaRPr lang="en-GB"/>
          </a:p>
        </p:txBody>
      </p:sp>
      <p:sp>
        <p:nvSpPr>
          <p:cNvPr id="6" name="Text Placeholder 5">
            <a:extLst>
              <a:ext uri="{FF2B5EF4-FFF2-40B4-BE49-F238E27FC236}">
                <a16:creationId xmlns:a16="http://schemas.microsoft.com/office/drawing/2014/main" id="{357E8E81-89D2-8B65-AF50-F8F11A636EE9}"/>
              </a:ext>
            </a:extLst>
          </p:cNvPr>
          <p:cNvSpPr>
            <a:spLocks noGrp="1"/>
          </p:cNvSpPr>
          <p:nvPr>
            <p:ph type="body" sz="quarter" idx="13"/>
          </p:nvPr>
        </p:nvSpPr>
        <p:spPr/>
        <p:txBody>
          <a:bodyPr/>
          <a:lstStyle/>
          <a:p>
            <a:r>
              <a:rPr lang="en-US"/>
              <a:t>Bias</a:t>
            </a:r>
          </a:p>
        </p:txBody>
      </p:sp>
      <p:sp>
        <p:nvSpPr>
          <p:cNvPr id="8" name="Content Placeholder 2">
            <a:extLst>
              <a:ext uri="{FF2B5EF4-FFF2-40B4-BE49-F238E27FC236}">
                <a16:creationId xmlns:a16="http://schemas.microsoft.com/office/drawing/2014/main" id="{74BE346B-AB12-5A79-714C-6E1145AC5F71}"/>
              </a:ext>
            </a:extLst>
          </p:cNvPr>
          <p:cNvSpPr>
            <a:spLocks noGrp="1"/>
          </p:cNvSpPr>
          <p:nvPr>
            <p:ph idx="1"/>
          </p:nvPr>
        </p:nvSpPr>
        <p:spPr>
          <a:xfrm>
            <a:off x="1077913" y="1520825"/>
            <a:ext cx="10872787" cy="1194095"/>
          </a:xfrm>
        </p:spPr>
        <p:txBody>
          <a:bodyPr/>
          <a:lstStyle/>
          <a:p>
            <a:r>
              <a:rPr lang="en-US" sz="8400" i="1">
                <a:solidFill>
                  <a:schemeClr val="accent2"/>
                </a:solidFill>
                <a:latin typeface="Petrona Light" pitchFamily="2" charset="77"/>
              </a:rPr>
              <a:t>Bias</a:t>
            </a:r>
            <a:endParaRPr lang="en-US"/>
          </a:p>
          <a:p>
            <a:endParaRPr lang="en-US"/>
          </a:p>
        </p:txBody>
      </p:sp>
      <p:sp>
        <p:nvSpPr>
          <p:cNvPr id="9" name="Content Placeholder 2">
            <a:extLst>
              <a:ext uri="{FF2B5EF4-FFF2-40B4-BE49-F238E27FC236}">
                <a16:creationId xmlns:a16="http://schemas.microsoft.com/office/drawing/2014/main" id="{153AD5CB-F100-4824-1BFD-61E9CDD96FCF}"/>
              </a:ext>
            </a:extLst>
          </p:cNvPr>
          <p:cNvSpPr txBox="1">
            <a:spLocks/>
          </p:cNvSpPr>
          <p:nvPr/>
        </p:nvSpPr>
        <p:spPr>
          <a:xfrm>
            <a:off x="1077913" y="4076700"/>
            <a:ext cx="8665527" cy="119409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3"/>
            <a:r>
              <a:rPr lang="en-US" sz="3600"/>
              <a:t>A tendency to respond one way compared to another when making some kind of a life choice</a:t>
            </a:r>
          </a:p>
        </p:txBody>
      </p:sp>
      <p:cxnSp>
        <p:nvCxnSpPr>
          <p:cNvPr id="10" name="Straight Connector 9">
            <a:extLst>
              <a:ext uri="{FF2B5EF4-FFF2-40B4-BE49-F238E27FC236}">
                <a16:creationId xmlns:a16="http://schemas.microsoft.com/office/drawing/2014/main" id="{9ECF7593-A869-BCEF-2963-EC7B14C9A6C7}"/>
              </a:ext>
            </a:extLst>
          </p:cNvPr>
          <p:cNvCxnSpPr/>
          <p:nvPr/>
        </p:nvCxnSpPr>
        <p:spPr>
          <a:xfrm>
            <a:off x="1077913" y="3219450"/>
            <a:ext cx="1087278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D1FD91F5-9DBF-33B9-978E-7B9CDC636632}"/>
              </a:ext>
            </a:extLst>
          </p:cNvPr>
          <p:cNvPicPr>
            <a:picLocks noChangeAspect="1"/>
          </p:cNvPicPr>
          <p:nvPr/>
        </p:nvPicPr>
        <p:blipFill>
          <a:blip r:embed="rId3"/>
          <a:stretch>
            <a:fillRect/>
          </a:stretch>
        </p:blipFill>
        <p:spPr>
          <a:xfrm>
            <a:off x="10691485" y="4076700"/>
            <a:ext cx="939800" cy="254000"/>
          </a:xfrm>
          <a:prstGeom prst="rect">
            <a:avLst/>
          </a:prstGeom>
        </p:spPr>
      </p:pic>
      <p:pic>
        <p:nvPicPr>
          <p:cNvPr id="7" name="Picture 6">
            <a:extLst>
              <a:ext uri="{FF2B5EF4-FFF2-40B4-BE49-F238E27FC236}">
                <a16:creationId xmlns:a16="http://schemas.microsoft.com/office/drawing/2014/main" id="{7A43599E-E16F-1EB4-286E-B70780026511}"/>
              </a:ext>
            </a:extLst>
          </p:cNvPr>
          <p:cNvPicPr>
            <a:picLocks noChangeAspect="1"/>
          </p:cNvPicPr>
          <p:nvPr/>
        </p:nvPicPr>
        <p:blipFill>
          <a:blip r:embed="rId4"/>
          <a:stretch>
            <a:fillRect/>
          </a:stretch>
        </p:blipFill>
        <p:spPr>
          <a:xfrm>
            <a:off x="10646612" y="4446694"/>
            <a:ext cx="508000" cy="660400"/>
          </a:xfrm>
          <a:prstGeom prst="rect">
            <a:avLst/>
          </a:prstGeom>
        </p:spPr>
      </p:pic>
      <p:sp>
        <p:nvSpPr>
          <p:cNvPr id="12" name="Rectangle 11">
            <a:extLst>
              <a:ext uri="{FF2B5EF4-FFF2-40B4-BE49-F238E27FC236}">
                <a16:creationId xmlns:a16="http://schemas.microsoft.com/office/drawing/2014/main" id="{3402B23A-F54F-D757-F15A-6233092DC9AA}"/>
              </a:ext>
            </a:extLst>
          </p:cNvPr>
          <p:cNvSpPr/>
          <p:nvPr/>
        </p:nvSpPr>
        <p:spPr>
          <a:xfrm>
            <a:off x="10335802" y="3873357"/>
            <a:ext cx="1614898" cy="176715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75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1000"/>
                                        <p:tgtEl>
                                          <p:spTgt spid="10"/>
                                        </p:tgtEl>
                                      </p:cBhvr>
                                    </p:animEffect>
                                  </p:childTnLst>
                                </p:cTn>
                              </p:par>
                              <p:par>
                                <p:cTn id="11" presetID="10" presetClass="exit" presetSubtype="0" fill="hold" grpId="0" nodeType="withEffect">
                                  <p:stCondLst>
                                    <p:cond delay="1000"/>
                                  </p:stCondLst>
                                  <p:childTnLst>
                                    <p:animEffect transition="out" filter="fade">
                                      <p:cBhvr>
                                        <p:cTn id="12" dur="500"/>
                                        <p:tgtEl>
                                          <p:spTgt spid="12"/>
                                        </p:tgtEl>
                                      </p:cBhvr>
                                    </p:animEffect>
                                    <p:set>
                                      <p:cBhvr>
                                        <p:cTn id="13" dur="1" fill="hold">
                                          <p:stCondLst>
                                            <p:cond delay="499"/>
                                          </p:stCondLst>
                                        </p:cTn>
                                        <p:tgtEl>
                                          <p:spTgt spid="12"/>
                                        </p:tgtEl>
                                        <p:attrNameLst>
                                          <p:attrName>style.visibility</p:attrName>
                                        </p:attrNameLst>
                                      </p:cBhvr>
                                      <p:to>
                                        <p:strVal val="hidden"/>
                                      </p:to>
                                    </p:set>
                                  </p:childTnLst>
                                </p:cTn>
                              </p:par>
                              <p:par>
                                <p:cTn id="14" presetID="63" presetClass="path" presetSubtype="0" repeatCount="indefinite" accel="50000" decel="50000" autoRev="1" fill="hold" nodeType="withEffect">
                                  <p:stCondLst>
                                    <p:cond delay="1000"/>
                                  </p:stCondLst>
                                  <p:childTnLst>
                                    <p:animMotion origin="layout" path="M -6.25E-7 2.22222E-6 L 0.05391 2.22222E-6 " pathEditMode="relative" rAng="0" ptsTypes="AA">
                                      <p:cBhvr>
                                        <p:cTn id="15" dur="5000" fill="hold"/>
                                        <p:tgtEl>
                                          <p:spTgt spid="7"/>
                                        </p:tgtEl>
                                        <p:attrNameLst>
                                          <p:attrName>ppt_x</p:attrName>
                                          <p:attrName>ppt_y</p:attrName>
                                        </p:attrNameLst>
                                      </p:cBhvr>
                                      <p:rCtr x="2695" y="0"/>
                                    </p:animMotion>
                                  </p:childTnLst>
                                </p:cTn>
                              </p:par>
                              <p:par>
                                <p:cTn id="16" presetID="10" presetClass="entr" presetSubtype="0" fill="hold" grpId="0" nodeType="withEffect">
                                  <p:stCondLst>
                                    <p:cond delay="1000"/>
                                  </p:stCondLst>
                                  <p:iterate type="wd">
                                    <p:tmPct val="10000"/>
                                  </p:iterate>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allAtOnce"/>
      <p:bldP spid="1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See">
            <a:extLst>
              <a:ext uri="{FF2B5EF4-FFF2-40B4-BE49-F238E27FC236}">
                <a16:creationId xmlns:a16="http://schemas.microsoft.com/office/drawing/2014/main" id="{B6CA3410-E7E7-2DB8-80A1-13FDCCDCE804}"/>
              </a:ext>
            </a:extLst>
          </p:cNvPr>
          <p:cNvGrpSpPr/>
          <p:nvPr/>
        </p:nvGrpSpPr>
        <p:grpSpPr>
          <a:xfrm>
            <a:off x="4851400" y="1520824"/>
            <a:ext cx="3327400" cy="5095875"/>
            <a:chOff x="4851400" y="1520824"/>
            <a:chExt cx="3327400" cy="5095875"/>
          </a:xfrm>
        </p:grpSpPr>
        <p:sp>
          <p:nvSpPr>
            <p:cNvPr id="3" name="TextBox 2">
              <a:extLst>
                <a:ext uri="{FF2B5EF4-FFF2-40B4-BE49-F238E27FC236}">
                  <a16:creationId xmlns:a16="http://schemas.microsoft.com/office/drawing/2014/main" id="{10D8A38F-EEEC-FD4C-42E2-FF6ABC2E1D94}"/>
                </a:ext>
              </a:extLst>
            </p:cNvPr>
            <p:cNvSpPr txBox="1"/>
            <p:nvPr/>
          </p:nvSpPr>
          <p:spPr>
            <a:xfrm>
              <a:off x="4851400" y="1520824"/>
              <a:ext cx="3327400" cy="5095875"/>
            </a:xfrm>
            <a:prstGeom prst="roundRect">
              <a:avLst>
                <a:gd name="adj" fmla="val 5204"/>
              </a:avLst>
            </a:prstGeom>
            <a:solidFill>
              <a:schemeClr val="accent2">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See the world as it is</a:t>
              </a:r>
            </a:p>
          </p:txBody>
        </p:sp>
        <p:pic>
          <p:nvPicPr>
            <p:cNvPr id="7" name="Picture 6">
              <a:extLst>
                <a:ext uri="{FF2B5EF4-FFF2-40B4-BE49-F238E27FC236}">
                  <a16:creationId xmlns:a16="http://schemas.microsoft.com/office/drawing/2014/main" id="{5B47799F-FA8B-CF9E-AD28-B81ED3532F39}"/>
                </a:ext>
              </a:extLst>
            </p:cNvPr>
            <p:cNvPicPr>
              <a:picLocks noChangeAspect="1"/>
            </p:cNvPicPr>
            <p:nvPr/>
          </p:nvPicPr>
          <p:blipFill>
            <a:blip r:embed="rId3"/>
            <a:stretch>
              <a:fillRect/>
            </a:stretch>
          </p:blipFill>
          <p:spPr>
            <a:xfrm>
              <a:off x="5448300" y="2559326"/>
              <a:ext cx="2133600" cy="1739348"/>
            </a:xfrm>
            <a:prstGeom prst="rect">
              <a:avLst/>
            </a:prstGeom>
          </p:spPr>
        </p:pic>
      </p:grpSp>
      <p:grpSp>
        <p:nvGrpSpPr>
          <p:cNvPr id="19" name="Say">
            <a:extLst>
              <a:ext uri="{FF2B5EF4-FFF2-40B4-BE49-F238E27FC236}">
                <a16:creationId xmlns:a16="http://schemas.microsoft.com/office/drawing/2014/main" id="{7B893387-AEAD-1EDD-B8F4-1C79700FFA61}"/>
              </a:ext>
            </a:extLst>
          </p:cNvPr>
          <p:cNvGrpSpPr/>
          <p:nvPr/>
        </p:nvGrpSpPr>
        <p:grpSpPr>
          <a:xfrm>
            <a:off x="4852987" y="1520823"/>
            <a:ext cx="3327400" cy="5095875"/>
            <a:chOff x="4844892" y="2059910"/>
            <a:chExt cx="3327400" cy="5095875"/>
          </a:xfrm>
        </p:grpSpPr>
        <p:sp>
          <p:nvSpPr>
            <p:cNvPr id="20" name="TextBox 19">
              <a:extLst>
                <a:ext uri="{FF2B5EF4-FFF2-40B4-BE49-F238E27FC236}">
                  <a16:creationId xmlns:a16="http://schemas.microsoft.com/office/drawing/2014/main" id="{3291BC39-292D-B6D4-0A94-74F2BF1F7144}"/>
                </a:ext>
              </a:extLst>
            </p:cNvPr>
            <p:cNvSpPr txBox="1"/>
            <p:nvPr/>
          </p:nvSpPr>
          <p:spPr>
            <a:xfrm>
              <a:off x="4844892" y="2059910"/>
              <a:ext cx="3327400" cy="5095875"/>
            </a:xfrm>
            <a:prstGeom prst="roundRect">
              <a:avLst>
                <a:gd name="adj" fmla="val 5204"/>
              </a:avLst>
            </a:prstGeom>
            <a:solidFill>
              <a:schemeClr val="accent1">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Say what they think</a:t>
              </a:r>
            </a:p>
          </p:txBody>
        </p:sp>
        <p:pic>
          <p:nvPicPr>
            <p:cNvPr id="21" name="Picture 20">
              <a:extLst>
                <a:ext uri="{FF2B5EF4-FFF2-40B4-BE49-F238E27FC236}">
                  <a16:creationId xmlns:a16="http://schemas.microsoft.com/office/drawing/2014/main" id="{A3BC244C-D2D3-74F5-B95B-782CA695D005}"/>
                </a:ext>
              </a:extLst>
            </p:cNvPr>
            <p:cNvPicPr>
              <a:picLocks noChangeAspect="1"/>
            </p:cNvPicPr>
            <p:nvPr/>
          </p:nvPicPr>
          <p:blipFill>
            <a:blip r:embed="rId4"/>
            <a:srcRect/>
            <a:stretch/>
          </p:blipFill>
          <p:spPr>
            <a:xfrm>
              <a:off x="5448300" y="3238171"/>
              <a:ext cx="2133600" cy="1459831"/>
            </a:xfrm>
            <a:prstGeom prst="rect">
              <a:avLst/>
            </a:prstGeom>
          </p:spPr>
        </p:pic>
      </p:grpSp>
      <p:grpSp>
        <p:nvGrpSpPr>
          <p:cNvPr id="22" name="Think">
            <a:extLst>
              <a:ext uri="{FF2B5EF4-FFF2-40B4-BE49-F238E27FC236}">
                <a16:creationId xmlns:a16="http://schemas.microsoft.com/office/drawing/2014/main" id="{DD2C3800-9E52-679E-8EDC-8454C3B61BC8}"/>
              </a:ext>
            </a:extLst>
          </p:cNvPr>
          <p:cNvGrpSpPr/>
          <p:nvPr/>
        </p:nvGrpSpPr>
        <p:grpSpPr>
          <a:xfrm>
            <a:off x="4859495" y="1520822"/>
            <a:ext cx="3327400" cy="5095875"/>
            <a:chOff x="4844892" y="2059910"/>
            <a:chExt cx="3327400" cy="5095875"/>
          </a:xfrm>
        </p:grpSpPr>
        <p:sp>
          <p:nvSpPr>
            <p:cNvPr id="23" name="TextBox 22">
              <a:extLst>
                <a:ext uri="{FF2B5EF4-FFF2-40B4-BE49-F238E27FC236}">
                  <a16:creationId xmlns:a16="http://schemas.microsoft.com/office/drawing/2014/main" id="{D676D24B-E3B5-3CC1-7A78-2C9CD5D7900B}"/>
                </a:ext>
              </a:extLst>
            </p:cNvPr>
            <p:cNvSpPr txBox="1"/>
            <p:nvPr/>
          </p:nvSpPr>
          <p:spPr>
            <a:xfrm>
              <a:off x="4844892" y="2059910"/>
              <a:ext cx="3327400" cy="5095875"/>
            </a:xfrm>
            <a:prstGeom prst="roundRect">
              <a:avLst>
                <a:gd name="adj" fmla="val 5204"/>
              </a:avLst>
            </a:prstGeom>
            <a:solidFill>
              <a:schemeClr val="accent4">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Think how they feel</a:t>
              </a:r>
            </a:p>
          </p:txBody>
        </p:sp>
        <p:pic>
          <p:nvPicPr>
            <p:cNvPr id="24" name="Picture 23">
              <a:extLst>
                <a:ext uri="{FF2B5EF4-FFF2-40B4-BE49-F238E27FC236}">
                  <a16:creationId xmlns:a16="http://schemas.microsoft.com/office/drawing/2014/main" id="{FA071527-F0D3-3035-4F9A-FE79FBED1E39}"/>
                </a:ext>
              </a:extLst>
            </p:cNvPr>
            <p:cNvPicPr>
              <a:picLocks noChangeAspect="1"/>
            </p:cNvPicPr>
            <p:nvPr/>
          </p:nvPicPr>
          <p:blipFill>
            <a:blip r:embed="rId5"/>
            <a:srcRect/>
            <a:stretch/>
          </p:blipFill>
          <p:spPr>
            <a:xfrm>
              <a:off x="5448846" y="3185460"/>
              <a:ext cx="1957342" cy="1652302"/>
            </a:xfrm>
            <a:prstGeom prst="rect">
              <a:avLst/>
            </a:prstGeom>
          </p:spPr>
        </p:pic>
      </p:grpSp>
      <p:grpSp>
        <p:nvGrpSpPr>
          <p:cNvPr id="26" name="Do">
            <a:extLst>
              <a:ext uri="{FF2B5EF4-FFF2-40B4-BE49-F238E27FC236}">
                <a16:creationId xmlns:a16="http://schemas.microsoft.com/office/drawing/2014/main" id="{7A4100ED-3BD6-7664-9319-9CFBFE0BB098}"/>
              </a:ext>
            </a:extLst>
          </p:cNvPr>
          <p:cNvGrpSpPr/>
          <p:nvPr/>
        </p:nvGrpSpPr>
        <p:grpSpPr>
          <a:xfrm>
            <a:off x="4840130" y="1520820"/>
            <a:ext cx="3327400" cy="5095875"/>
            <a:chOff x="4844892" y="2059910"/>
            <a:chExt cx="3327400" cy="5095875"/>
          </a:xfrm>
        </p:grpSpPr>
        <p:sp>
          <p:nvSpPr>
            <p:cNvPr id="27" name="TextBox 26">
              <a:extLst>
                <a:ext uri="{FF2B5EF4-FFF2-40B4-BE49-F238E27FC236}">
                  <a16:creationId xmlns:a16="http://schemas.microsoft.com/office/drawing/2014/main" id="{29D9FC54-DEFA-3F51-79BD-944854747B04}"/>
                </a:ext>
              </a:extLst>
            </p:cNvPr>
            <p:cNvSpPr txBox="1"/>
            <p:nvPr/>
          </p:nvSpPr>
          <p:spPr>
            <a:xfrm>
              <a:off x="4844892" y="2059910"/>
              <a:ext cx="3327400" cy="5095875"/>
            </a:xfrm>
            <a:prstGeom prst="roundRect">
              <a:avLst>
                <a:gd name="adj" fmla="val 5204"/>
              </a:avLst>
            </a:prstGeom>
            <a:solidFill>
              <a:schemeClr val="accent3">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Do what they say</a:t>
              </a:r>
            </a:p>
          </p:txBody>
        </p:sp>
        <p:pic>
          <p:nvPicPr>
            <p:cNvPr id="28" name="Picture 27">
              <a:extLst>
                <a:ext uri="{FF2B5EF4-FFF2-40B4-BE49-F238E27FC236}">
                  <a16:creationId xmlns:a16="http://schemas.microsoft.com/office/drawing/2014/main" id="{7E7D5E22-09BB-4691-B56C-09820387AA20}"/>
                </a:ext>
              </a:extLst>
            </p:cNvPr>
            <p:cNvPicPr>
              <a:picLocks noChangeAspect="1"/>
            </p:cNvPicPr>
            <p:nvPr/>
          </p:nvPicPr>
          <p:blipFill>
            <a:blip r:embed="rId6"/>
            <a:srcRect/>
            <a:stretch/>
          </p:blipFill>
          <p:spPr>
            <a:xfrm>
              <a:off x="5448846" y="3386677"/>
              <a:ext cx="1957342" cy="1249868"/>
            </a:xfrm>
            <a:prstGeom prst="rect">
              <a:avLst/>
            </a:prstGeom>
          </p:spPr>
        </p:pic>
      </p:grpSp>
      <p:sp>
        <p:nvSpPr>
          <p:cNvPr id="14" name="Rectangle 13">
            <a:extLst>
              <a:ext uri="{FF2B5EF4-FFF2-40B4-BE49-F238E27FC236}">
                <a16:creationId xmlns:a16="http://schemas.microsoft.com/office/drawing/2014/main" id="{41171C0E-F461-2AEE-9959-8A234F04E617}"/>
              </a:ext>
            </a:extLst>
          </p:cNvPr>
          <p:cNvSpPr/>
          <p:nvPr/>
        </p:nvSpPr>
        <p:spPr>
          <a:xfrm>
            <a:off x="0" y="0"/>
            <a:ext cx="1077912"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4C7D29-FE0F-8BFE-35CB-CA99984C761F}"/>
              </a:ext>
            </a:extLst>
          </p:cNvPr>
          <p:cNvSpPr>
            <a:spLocks noGrp="1"/>
          </p:cNvSpPr>
          <p:nvPr>
            <p:ph type="title"/>
          </p:nvPr>
        </p:nvSpPr>
        <p:spPr/>
        <p:txBody>
          <a:bodyPr/>
          <a:lstStyle/>
          <a:p>
            <a:r>
              <a:rPr lang="en-US"/>
              <a:t>People don’t…</a:t>
            </a:r>
          </a:p>
        </p:txBody>
      </p:sp>
      <p:sp>
        <p:nvSpPr>
          <p:cNvPr id="6" name="Text Placeholder 5">
            <a:extLst>
              <a:ext uri="{FF2B5EF4-FFF2-40B4-BE49-F238E27FC236}">
                <a16:creationId xmlns:a16="http://schemas.microsoft.com/office/drawing/2014/main" id="{F58B74F9-1C49-7902-212C-3A7302E14ED9}"/>
              </a:ext>
            </a:extLst>
          </p:cNvPr>
          <p:cNvSpPr>
            <a:spLocks noGrp="1"/>
          </p:cNvSpPr>
          <p:nvPr>
            <p:ph type="body" sz="quarter" idx="13"/>
          </p:nvPr>
        </p:nvSpPr>
        <p:spPr/>
        <p:txBody>
          <a:bodyPr/>
          <a:lstStyle/>
          <a:p>
            <a:r>
              <a:rPr lang="en-US" dirty="0"/>
              <a:t>People don’t…</a:t>
            </a:r>
          </a:p>
        </p:txBody>
      </p:sp>
      <p:sp>
        <p:nvSpPr>
          <p:cNvPr id="10" name="fade left">
            <a:extLst>
              <a:ext uri="{FF2B5EF4-FFF2-40B4-BE49-F238E27FC236}">
                <a16:creationId xmlns:a16="http://schemas.microsoft.com/office/drawing/2014/main" id="{9D2AA3CB-1DE1-59B7-59F1-D3A937D95DF5}"/>
              </a:ext>
            </a:extLst>
          </p:cNvPr>
          <p:cNvSpPr/>
          <p:nvPr/>
        </p:nvSpPr>
        <p:spPr>
          <a:xfrm rot="10800000">
            <a:off x="1077913" y="1520824"/>
            <a:ext cx="3770312"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1" name="fade right">
            <a:extLst>
              <a:ext uri="{FF2B5EF4-FFF2-40B4-BE49-F238E27FC236}">
                <a16:creationId xmlns:a16="http://schemas.microsoft.com/office/drawing/2014/main" id="{FC0A22BB-9270-AD98-556B-826CD577EC42}"/>
              </a:ext>
            </a:extLst>
          </p:cNvPr>
          <p:cNvSpPr/>
          <p:nvPr/>
        </p:nvSpPr>
        <p:spPr>
          <a:xfrm>
            <a:off x="8178800" y="1520824"/>
            <a:ext cx="4013200" cy="5095875"/>
          </a:xfrm>
          <a:prstGeom prst="rect">
            <a:avLst/>
          </a:prstGeom>
          <a:gradFill>
            <a:gsLst>
              <a:gs pos="0">
                <a:schemeClr val="bg1">
                  <a:alpha val="0"/>
                </a:schemeClr>
              </a:gs>
              <a:gs pos="30000">
                <a:schemeClr val="bg1">
                  <a:alpha val="50000"/>
                </a:schemeClr>
              </a:gs>
              <a:gs pos="50000">
                <a:schemeClr val="bg1"/>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Petrona" pitchFamily="2" charset="77"/>
              </a:rPr>
              <a:t>`</a:t>
            </a:r>
          </a:p>
        </p:txBody>
      </p:sp>
      <p:grpSp>
        <p:nvGrpSpPr>
          <p:cNvPr id="41" name="!!groupbias">
            <a:extLst>
              <a:ext uri="{FF2B5EF4-FFF2-40B4-BE49-F238E27FC236}">
                <a16:creationId xmlns:a16="http://schemas.microsoft.com/office/drawing/2014/main" id="{2E66F53E-F906-5FE3-C698-7E5EE8BBA9D1}"/>
              </a:ext>
            </a:extLst>
          </p:cNvPr>
          <p:cNvGrpSpPr/>
          <p:nvPr/>
        </p:nvGrpSpPr>
        <p:grpSpPr>
          <a:xfrm>
            <a:off x="12856915" y="1520816"/>
            <a:ext cx="10873328" cy="5095879"/>
            <a:chOff x="1070958" y="1520816"/>
            <a:chExt cx="10873328" cy="5095879"/>
          </a:xfrm>
        </p:grpSpPr>
        <p:grpSp>
          <p:nvGrpSpPr>
            <p:cNvPr id="29" name="See">
              <a:extLst>
                <a:ext uri="{FF2B5EF4-FFF2-40B4-BE49-F238E27FC236}">
                  <a16:creationId xmlns:a16="http://schemas.microsoft.com/office/drawing/2014/main" id="{238A6C3C-C45B-CB80-83A9-197C3AE501CD}"/>
                </a:ext>
              </a:extLst>
            </p:cNvPr>
            <p:cNvGrpSpPr/>
            <p:nvPr/>
          </p:nvGrpSpPr>
          <p:grpSpPr>
            <a:xfrm>
              <a:off x="1070958" y="1520820"/>
              <a:ext cx="2340000" cy="5095875"/>
              <a:chOff x="4851400" y="1520824"/>
              <a:chExt cx="2340000" cy="5095875"/>
            </a:xfrm>
          </p:grpSpPr>
          <p:sp>
            <p:nvSpPr>
              <p:cNvPr id="30" name="TextBox 29">
                <a:extLst>
                  <a:ext uri="{FF2B5EF4-FFF2-40B4-BE49-F238E27FC236}">
                    <a16:creationId xmlns:a16="http://schemas.microsoft.com/office/drawing/2014/main" id="{6B433D26-905C-7EE5-B53A-946626C7CCAD}"/>
                  </a:ext>
                </a:extLst>
              </p:cNvPr>
              <p:cNvSpPr txBox="1"/>
              <p:nvPr/>
            </p:nvSpPr>
            <p:spPr>
              <a:xfrm>
                <a:off x="4851400" y="1520824"/>
                <a:ext cx="2340000" cy="5095875"/>
              </a:xfrm>
              <a:prstGeom prst="roundRect">
                <a:avLst>
                  <a:gd name="adj" fmla="val 5204"/>
                </a:avLst>
              </a:prstGeom>
              <a:solidFill>
                <a:schemeClr val="accent2">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See the world as it is</a:t>
                </a:r>
              </a:p>
            </p:txBody>
          </p:sp>
          <p:pic>
            <p:nvPicPr>
              <p:cNvPr id="31" name="Picture 30">
                <a:extLst>
                  <a:ext uri="{FF2B5EF4-FFF2-40B4-BE49-F238E27FC236}">
                    <a16:creationId xmlns:a16="http://schemas.microsoft.com/office/drawing/2014/main" id="{AA88D16E-5C89-A567-7D68-6550F1D4A307}"/>
                  </a:ext>
                </a:extLst>
              </p:cNvPr>
              <p:cNvPicPr>
                <a:picLocks noChangeAspect="1"/>
              </p:cNvPicPr>
              <p:nvPr/>
            </p:nvPicPr>
            <p:blipFill>
              <a:blip r:embed="rId3"/>
              <a:stretch>
                <a:fillRect/>
              </a:stretch>
            </p:blipFill>
            <p:spPr>
              <a:xfrm>
                <a:off x="5238804" y="2559326"/>
                <a:ext cx="1560871" cy="1272449"/>
              </a:xfrm>
              <a:prstGeom prst="rect">
                <a:avLst/>
              </a:prstGeom>
            </p:spPr>
          </p:pic>
        </p:grpSp>
        <p:grpSp>
          <p:nvGrpSpPr>
            <p:cNvPr id="32" name="Say">
              <a:extLst>
                <a:ext uri="{FF2B5EF4-FFF2-40B4-BE49-F238E27FC236}">
                  <a16:creationId xmlns:a16="http://schemas.microsoft.com/office/drawing/2014/main" id="{8AC6899C-C055-FD61-3BC3-B741F550F880}"/>
                </a:ext>
              </a:extLst>
            </p:cNvPr>
            <p:cNvGrpSpPr/>
            <p:nvPr/>
          </p:nvGrpSpPr>
          <p:grpSpPr>
            <a:xfrm>
              <a:off x="3938473" y="1520819"/>
              <a:ext cx="2340000" cy="5095875"/>
              <a:chOff x="3915775" y="2059910"/>
              <a:chExt cx="2340000" cy="5095875"/>
            </a:xfrm>
          </p:grpSpPr>
          <p:sp>
            <p:nvSpPr>
              <p:cNvPr id="33" name="TextBox 32">
                <a:extLst>
                  <a:ext uri="{FF2B5EF4-FFF2-40B4-BE49-F238E27FC236}">
                    <a16:creationId xmlns:a16="http://schemas.microsoft.com/office/drawing/2014/main" id="{7C7F30F4-32DB-98C9-CACA-94AFD8D7271C}"/>
                  </a:ext>
                </a:extLst>
              </p:cNvPr>
              <p:cNvSpPr txBox="1"/>
              <p:nvPr/>
            </p:nvSpPr>
            <p:spPr>
              <a:xfrm>
                <a:off x="3915775" y="2059910"/>
                <a:ext cx="2340000" cy="5095875"/>
              </a:xfrm>
              <a:prstGeom prst="roundRect">
                <a:avLst>
                  <a:gd name="adj" fmla="val 5204"/>
                </a:avLst>
              </a:prstGeom>
              <a:solidFill>
                <a:schemeClr val="accent1">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Say what they think</a:t>
                </a:r>
              </a:p>
            </p:txBody>
          </p:sp>
          <p:pic>
            <p:nvPicPr>
              <p:cNvPr id="34" name="Picture 33">
                <a:extLst>
                  <a:ext uri="{FF2B5EF4-FFF2-40B4-BE49-F238E27FC236}">
                    <a16:creationId xmlns:a16="http://schemas.microsoft.com/office/drawing/2014/main" id="{589C9B76-3D4F-ED59-4C46-4A33CBFB8FED}"/>
                  </a:ext>
                </a:extLst>
              </p:cNvPr>
              <p:cNvPicPr>
                <a:picLocks noChangeAspect="1"/>
              </p:cNvPicPr>
              <p:nvPr/>
            </p:nvPicPr>
            <p:blipFill>
              <a:blip r:embed="rId4"/>
              <a:srcRect/>
              <a:stretch/>
            </p:blipFill>
            <p:spPr>
              <a:xfrm>
                <a:off x="4363797" y="3261983"/>
                <a:ext cx="1516758" cy="1037782"/>
              </a:xfrm>
              <a:prstGeom prst="rect">
                <a:avLst/>
              </a:prstGeom>
            </p:spPr>
          </p:pic>
        </p:grpSp>
        <p:grpSp>
          <p:nvGrpSpPr>
            <p:cNvPr id="35" name="Think">
              <a:extLst>
                <a:ext uri="{FF2B5EF4-FFF2-40B4-BE49-F238E27FC236}">
                  <a16:creationId xmlns:a16="http://schemas.microsoft.com/office/drawing/2014/main" id="{C3E49F15-A5AF-ED69-A83E-304A21E471CB}"/>
                </a:ext>
              </a:extLst>
            </p:cNvPr>
            <p:cNvGrpSpPr/>
            <p:nvPr/>
          </p:nvGrpSpPr>
          <p:grpSpPr>
            <a:xfrm>
              <a:off x="6756177" y="1520818"/>
              <a:ext cx="2340000" cy="5095875"/>
              <a:chOff x="4844892" y="2059910"/>
              <a:chExt cx="2340000" cy="5095875"/>
            </a:xfrm>
          </p:grpSpPr>
          <p:sp>
            <p:nvSpPr>
              <p:cNvPr id="36" name="TextBox 35">
                <a:extLst>
                  <a:ext uri="{FF2B5EF4-FFF2-40B4-BE49-F238E27FC236}">
                    <a16:creationId xmlns:a16="http://schemas.microsoft.com/office/drawing/2014/main" id="{642478FC-4161-5CA8-6C2B-31DFBF65392B}"/>
                  </a:ext>
                </a:extLst>
              </p:cNvPr>
              <p:cNvSpPr txBox="1"/>
              <p:nvPr/>
            </p:nvSpPr>
            <p:spPr>
              <a:xfrm>
                <a:off x="4844892" y="2059910"/>
                <a:ext cx="2340000" cy="5095875"/>
              </a:xfrm>
              <a:prstGeom prst="roundRect">
                <a:avLst>
                  <a:gd name="adj" fmla="val 5204"/>
                </a:avLst>
              </a:prstGeom>
              <a:solidFill>
                <a:schemeClr val="accent4">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Think how they feel</a:t>
                </a:r>
              </a:p>
            </p:txBody>
          </p:sp>
          <p:pic>
            <p:nvPicPr>
              <p:cNvPr id="37" name="Picture 36">
                <a:extLst>
                  <a:ext uri="{FF2B5EF4-FFF2-40B4-BE49-F238E27FC236}">
                    <a16:creationId xmlns:a16="http://schemas.microsoft.com/office/drawing/2014/main" id="{E2C7A47C-4ABB-A89C-3505-BF77934BDCB1}"/>
                  </a:ext>
                </a:extLst>
              </p:cNvPr>
              <p:cNvPicPr>
                <a:picLocks noChangeAspect="1"/>
              </p:cNvPicPr>
              <p:nvPr/>
            </p:nvPicPr>
            <p:blipFill>
              <a:blip r:embed="rId5"/>
              <a:srcRect/>
              <a:stretch/>
            </p:blipFill>
            <p:spPr>
              <a:xfrm>
                <a:off x="5343076" y="3185460"/>
                <a:ext cx="1320024" cy="1114306"/>
              </a:xfrm>
              <a:prstGeom prst="rect">
                <a:avLst/>
              </a:prstGeom>
            </p:spPr>
          </p:pic>
        </p:grpSp>
        <p:grpSp>
          <p:nvGrpSpPr>
            <p:cNvPr id="38" name="Do">
              <a:extLst>
                <a:ext uri="{FF2B5EF4-FFF2-40B4-BE49-F238E27FC236}">
                  <a16:creationId xmlns:a16="http://schemas.microsoft.com/office/drawing/2014/main" id="{1203C82E-FDAE-3B9E-54DD-1A3BB17E7B93}"/>
                </a:ext>
              </a:extLst>
            </p:cNvPr>
            <p:cNvGrpSpPr/>
            <p:nvPr/>
          </p:nvGrpSpPr>
          <p:grpSpPr>
            <a:xfrm>
              <a:off x="9604286" y="1520816"/>
              <a:ext cx="2340000" cy="5095875"/>
              <a:chOff x="4844892" y="2059910"/>
              <a:chExt cx="2340000" cy="5095875"/>
            </a:xfrm>
          </p:grpSpPr>
          <p:sp>
            <p:nvSpPr>
              <p:cNvPr id="39" name="TextBox 38">
                <a:extLst>
                  <a:ext uri="{FF2B5EF4-FFF2-40B4-BE49-F238E27FC236}">
                    <a16:creationId xmlns:a16="http://schemas.microsoft.com/office/drawing/2014/main" id="{A849145A-04C0-1C09-9562-B8E313FFEAFF}"/>
                  </a:ext>
                </a:extLst>
              </p:cNvPr>
              <p:cNvSpPr txBox="1"/>
              <p:nvPr/>
            </p:nvSpPr>
            <p:spPr>
              <a:xfrm>
                <a:off x="4844892" y="2059910"/>
                <a:ext cx="2340000" cy="5095875"/>
              </a:xfrm>
              <a:prstGeom prst="roundRect">
                <a:avLst>
                  <a:gd name="adj" fmla="val 5204"/>
                </a:avLst>
              </a:prstGeom>
              <a:solidFill>
                <a:schemeClr val="accent3">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Do what </a:t>
                </a:r>
                <a:br>
                  <a:rPr lang="en-US" sz="2400" b="1">
                    <a:solidFill>
                      <a:schemeClr val="accent5"/>
                    </a:solidFill>
                    <a:latin typeface="DM Sans" pitchFamily="2" charset="77"/>
                  </a:rPr>
                </a:br>
                <a:r>
                  <a:rPr lang="en-US" sz="2400" b="1">
                    <a:solidFill>
                      <a:schemeClr val="accent5"/>
                    </a:solidFill>
                    <a:latin typeface="DM Sans" pitchFamily="2" charset="77"/>
                  </a:rPr>
                  <a:t>they say</a:t>
                </a:r>
              </a:p>
            </p:txBody>
          </p:sp>
          <p:pic>
            <p:nvPicPr>
              <p:cNvPr id="40" name="Picture 39">
                <a:extLst>
                  <a:ext uri="{FF2B5EF4-FFF2-40B4-BE49-F238E27FC236}">
                    <a16:creationId xmlns:a16="http://schemas.microsoft.com/office/drawing/2014/main" id="{7A777B25-A180-4A0E-9801-E227455E6D3F}"/>
                  </a:ext>
                </a:extLst>
              </p:cNvPr>
              <p:cNvPicPr>
                <a:picLocks noChangeAspect="1"/>
              </p:cNvPicPr>
              <p:nvPr/>
            </p:nvPicPr>
            <p:blipFill>
              <a:blip r:embed="rId6"/>
              <a:srcRect/>
              <a:stretch/>
            </p:blipFill>
            <p:spPr>
              <a:xfrm>
                <a:off x="5289392" y="3386677"/>
                <a:ext cx="1541277" cy="984188"/>
              </a:xfrm>
              <a:prstGeom prst="rect">
                <a:avLst/>
              </a:prstGeom>
            </p:spPr>
          </p:pic>
        </p:grpSp>
      </p:grpSp>
      <p:pic>
        <p:nvPicPr>
          <p:cNvPr id="12" name="Picture 11">
            <a:extLst>
              <a:ext uri="{FF2B5EF4-FFF2-40B4-BE49-F238E27FC236}">
                <a16:creationId xmlns:a16="http://schemas.microsoft.com/office/drawing/2014/main" id="{B6D0A55C-5D6D-DAE3-1471-71A796E7A693}"/>
              </a:ext>
            </a:extLst>
          </p:cNvPr>
          <p:cNvPicPr>
            <a:picLocks noChangeAspect="1"/>
          </p:cNvPicPr>
          <p:nvPr/>
        </p:nvPicPr>
        <p:blipFill>
          <a:blip r:embed="rId7"/>
          <a:stretch>
            <a:fillRect/>
          </a:stretch>
        </p:blipFill>
        <p:spPr>
          <a:xfrm>
            <a:off x="238124" y="6210000"/>
            <a:ext cx="474483" cy="406700"/>
          </a:xfrm>
          <a:prstGeom prst="rect">
            <a:avLst/>
          </a:prstGeom>
        </p:spPr>
      </p:pic>
      <p:cxnSp>
        <p:nvCxnSpPr>
          <p:cNvPr id="13" name="Straight Connector 12">
            <a:extLst>
              <a:ext uri="{FF2B5EF4-FFF2-40B4-BE49-F238E27FC236}">
                <a16:creationId xmlns:a16="http://schemas.microsoft.com/office/drawing/2014/main" id="{1948F511-3C57-0CA3-DE96-E53982ACD298}"/>
              </a:ext>
            </a:extLst>
          </p:cNvPr>
          <p:cNvCxnSpPr/>
          <p:nvPr/>
        </p:nvCxnSpPr>
        <p:spPr>
          <a:xfrm flipV="1">
            <a:off x="809625" y="238125"/>
            <a:ext cx="0" cy="6378575"/>
          </a:xfrm>
          <a:prstGeom prst="line">
            <a:avLst/>
          </a:prstGeom>
          <a:ln w="3175">
            <a:solidFill>
              <a:schemeClr val="accent6"/>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4F2AFDC4-A19C-00AC-2326-6DDEA70018D0}"/>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8901718C-251A-3161-168F-6B57767DAE7D}"/>
              </a:ext>
            </a:extLst>
          </p:cNvPr>
          <p:cNvSpPr>
            <a:spLocks noGrp="1"/>
          </p:cNvSpPr>
          <p:nvPr>
            <p:ph type="sldNum" sz="quarter" idx="12"/>
          </p:nvPr>
        </p:nvSpPr>
        <p:spPr/>
        <p:txBody>
          <a:bodyPr/>
          <a:lstStyle/>
          <a:p>
            <a:fld id="{16C5AC08-0ACD-404A-9C9F-AB39E786C34A}" type="slidenum">
              <a:rPr lang="en-GB"/>
              <a:t>57</a:t>
            </a:fld>
            <a:endParaRPr lang="en-GB"/>
          </a:p>
        </p:txBody>
      </p:sp>
      <p:sp>
        <p:nvSpPr>
          <p:cNvPr id="15" name="TextBox 14">
            <a:extLst>
              <a:ext uri="{FF2B5EF4-FFF2-40B4-BE49-F238E27FC236}">
                <a16:creationId xmlns:a16="http://schemas.microsoft.com/office/drawing/2014/main" id="{595D2BB2-D873-A5F5-4FF5-919D0A4C1415}"/>
              </a:ext>
            </a:extLst>
          </p:cNvPr>
          <p:cNvSpPr txBox="1"/>
          <p:nvPr/>
        </p:nvSpPr>
        <p:spPr>
          <a:xfrm rot="16200000">
            <a:off x="9465548" y="3885327"/>
            <a:ext cx="5216525" cy="246221"/>
          </a:xfrm>
          <a:prstGeom prst="rect">
            <a:avLst/>
          </a:prstGeom>
          <a:noFill/>
        </p:spPr>
        <p:txBody>
          <a:bodyPr wrap="square" lIns="0" rtlCol="0">
            <a:spAutoFit/>
          </a:bodyPr>
          <a:lstStyle/>
          <a:p>
            <a:r>
              <a:rPr lang="en-US" sz="1000" b="0">
                <a:solidFill>
                  <a:schemeClr val="accent6">
                    <a:lumMod val="20000"/>
                    <a:lumOff val="80000"/>
                  </a:schemeClr>
                </a:solidFill>
                <a:latin typeface="DM Sans" pitchFamily="2" charset="77"/>
              </a:rPr>
              <a:t>© Quality Coach Design Group</a:t>
            </a:r>
          </a:p>
        </p:txBody>
      </p:sp>
      <p:grpSp>
        <p:nvGrpSpPr>
          <p:cNvPr id="42" name="!!Confirmation">
            <a:extLst>
              <a:ext uri="{FF2B5EF4-FFF2-40B4-BE49-F238E27FC236}">
                <a16:creationId xmlns:a16="http://schemas.microsoft.com/office/drawing/2014/main" id="{A84BEE3F-09D3-0803-3019-99DCE77B8EA6}"/>
              </a:ext>
            </a:extLst>
          </p:cNvPr>
          <p:cNvGrpSpPr/>
          <p:nvPr/>
        </p:nvGrpSpPr>
        <p:grpSpPr>
          <a:xfrm>
            <a:off x="32234779" y="1520825"/>
            <a:ext cx="2380841" cy="5095875"/>
            <a:chOff x="6742295" y="1520825"/>
            <a:chExt cx="2380841" cy="5095875"/>
          </a:xfrm>
        </p:grpSpPr>
        <p:sp>
          <p:nvSpPr>
            <p:cNvPr id="43" name="Rounded Rectangle 42">
              <a:extLst>
                <a:ext uri="{FF2B5EF4-FFF2-40B4-BE49-F238E27FC236}">
                  <a16:creationId xmlns:a16="http://schemas.microsoft.com/office/drawing/2014/main" id="{68A2EBBE-2A2A-6E35-0B9B-2671F578F899}"/>
                </a:ext>
              </a:extLst>
            </p:cNvPr>
            <p:cNvSpPr/>
            <p:nvPr/>
          </p:nvSpPr>
          <p:spPr>
            <a:xfrm>
              <a:off x="6742295"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Confirmation bias</a:t>
              </a:r>
            </a:p>
            <a:p>
              <a:pPr>
                <a:spcAft>
                  <a:spcPts val="800"/>
                </a:spcAft>
              </a:pPr>
              <a:r>
                <a:rPr lang="en-US" sz="1400">
                  <a:solidFill>
                    <a:schemeClr val="accent5"/>
                  </a:solidFill>
                  <a:latin typeface="DM Sans" pitchFamily="2" charset="77"/>
                </a:rPr>
                <a:t>People usually consider the information that supports their own hypothesis only and discard the one that goes against it</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If investors do not analyse the signals of a sudden change in the evolution of financial markets and stick to their old strategy, they may incur huge losses.</a:t>
              </a:r>
            </a:p>
          </p:txBody>
        </p:sp>
        <p:pic>
          <p:nvPicPr>
            <p:cNvPr id="44" name="Picture 43">
              <a:extLst>
                <a:ext uri="{FF2B5EF4-FFF2-40B4-BE49-F238E27FC236}">
                  <a16:creationId xmlns:a16="http://schemas.microsoft.com/office/drawing/2014/main" id="{5DEEBB07-9554-7FFC-F7CF-3990B8B2762F}"/>
                </a:ext>
              </a:extLst>
            </p:cNvPr>
            <p:cNvPicPr>
              <a:picLocks noChangeAspect="1"/>
            </p:cNvPicPr>
            <p:nvPr/>
          </p:nvPicPr>
          <p:blipFill>
            <a:blip r:embed="rId8"/>
            <a:stretch>
              <a:fillRect/>
            </a:stretch>
          </p:blipFill>
          <p:spPr>
            <a:xfrm>
              <a:off x="7440179" y="1876425"/>
              <a:ext cx="888124" cy="990600"/>
            </a:xfrm>
            <a:prstGeom prst="rect">
              <a:avLst/>
            </a:prstGeom>
          </p:spPr>
        </p:pic>
      </p:grpSp>
      <p:grpSp>
        <p:nvGrpSpPr>
          <p:cNvPr id="45" name="!!Framing">
            <a:extLst>
              <a:ext uri="{FF2B5EF4-FFF2-40B4-BE49-F238E27FC236}">
                <a16:creationId xmlns:a16="http://schemas.microsoft.com/office/drawing/2014/main" id="{06658CE0-9DD1-E22D-8056-83FDD2560642}"/>
              </a:ext>
            </a:extLst>
          </p:cNvPr>
          <p:cNvGrpSpPr/>
          <p:nvPr/>
        </p:nvGrpSpPr>
        <p:grpSpPr>
          <a:xfrm>
            <a:off x="12877752" y="1520825"/>
            <a:ext cx="2380841" cy="5095875"/>
            <a:chOff x="1077913" y="1520825"/>
            <a:chExt cx="2380841" cy="5095875"/>
          </a:xfrm>
        </p:grpSpPr>
        <p:sp>
          <p:nvSpPr>
            <p:cNvPr id="46" name="Rounded Rectangle 45">
              <a:extLst>
                <a:ext uri="{FF2B5EF4-FFF2-40B4-BE49-F238E27FC236}">
                  <a16:creationId xmlns:a16="http://schemas.microsoft.com/office/drawing/2014/main" id="{86722CC4-6166-091E-CC27-6002B67946CB}"/>
                </a:ext>
              </a:extLst>
            </p:cNvPr>
            <p:cNvSpPr/>
            <p:nvPr/>
          </p:nvSpPr>
          <p:spPr>
            <a:xfrm>
              <a:off x="1077913"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Framing effect</a:t>
              </a:r>
            </a:p>
            <a:p>
              <a:pPr>
                <a:spcAft>
                  <a:spcPts val="800"/>
                </a:spcAft>
              </a:pPr>
              <a:r>
                <a:rPr lang="en-US" sz="1400">
                  <a:solidFill>
                    <a:schemeClr val="accent5"/>
                  </a:solidFill>
                  <a:latin typeface="DM Sans" pitchFamily="2" charset="77"/>
                </a:rPr>
                <a:t>Due to this effect people can react to a particulary choice in different ways depending on how information about it is presented</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Although the sentences “90 patients have survived” and “10 patients have died” in a month in a hospital include the same information, the reputation of that hospital may be interpreted in a slightly different way.</a:t>
              </a:r>
            </a:p>
          </p:txBody>
        </p:sp>
        <p:pic>
          <p:nvPicPr>
            <p:cNvPr id="47" name="Picture 46">
              <a:extLst>
                <a:ext uri="{FF2B5EF4-FFF2-40B4-BE49-F238E27FC236}">
                  <a16:creationId xmlns:a16="http://schemas.microsoft.com/office/drawing/2014/main" id="{693DF980-B45A-3641-51DD-8BBF8DC8F940}"/>
                </a:ext>
              </a:extLst>
            </p:cNvPr>
            <p:cNvPicPr>
              <a:picLocks noChangeAspect="1"/>
            </p:cNvPicPr>
            <p:nvPr/>
          </p:nvPicPr>
          <p:blipFill>
            <a:blip r:embed="rId9"/>
            <a:stretch>
              <a:fillRect/>
            </a:stretch>
          </p:blipFill>
          <p:spPr>
            <a:xfrm>
              <a:off x="1760333" y="1771799"/>
              <a:ext cx="1016000" cy="1016000"/>
            </a:xfrm>
            <a:prstGeom prst="rect">
              <a:avLst/>
            </a:prstGeom>
          </p:spPr>
        </p:pic>
      </p:grpSp>
      <p:grpSp>
        <p:nvGrpSpPr>
          <p:cNvPr id="48" name="!!Bandwagon">
            <a:extLst>
              <a:ext uri="{FF2B5EF4-FFF2-40B4-BE49-F238E27FC236}">
                <a16:creationId xmlns:a16="http://schemas.microsoft.com/office/drawing/2014/main" id="{6109E610-C302-32E8-D513-EDBB94383413}"/>
              </a:ext>
            </a:extLst>
          </p:cNvPr>
          <p:cNvGrpSpPr/>
          <p:nvPr/>
        </p:nvGrpSpPr>
        <p:grpSpPr>
          <a:xfrm>
            <a:off x="20644322" y="1520825"/>
            <a:ext cx="2380841" cy="5095875"/>
            <a:chOff x="3912009" y="1520825"/>
            <a:chExt cx="2380841" cy="5095875"/>
          </a:xfrm>
        </p:grpSpPr>
        <p:sp>
          <p:nvSpPr>
            <p:cNvPr id="49" name="Rounded Rectangle 48">
              <a:extLst>
                <a:ext uri="{FF2B5EF4-FFF2-40B4-BE49-F238E27FC236}">
                  <a16:creationId xmlns:a16="http://schemas.microsoft.com/office/drawing/2014/main" id="{21B5B0F3-0F07-5ACC-464A-D1488A5CD130}"/>
                </a:ext>
              </a:extLst>
            </p:cNvPr>
            <p:cNvSpPr/>
            <p:nvPr/>
          </p:nvSpPr>
          <p:spPr>
            <a:xfrm>
              <a:off x="391200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Bandwagon effect</a:t>
              </a:r>
            </a:p>
            <a:p>
              <a:pPr>
                <a:spcAft>
                  <a:spcPts val="800"/>
                </a:spcAft>
              </a:pPr>
              <a:r>
                <a:rPr lang="en-US" sz="1400">
                  <a:solidFill>
                    <a:schemeClr val="accent5"/>
                  </a:solidFill>
                  <a:latin typeface="DM Sans" pitchFamily="2" charset="77"/>
                </a:rPr>
                <a:t>It takes place when an individual’s thoughts and beliefs change if a large number of people think or believe in a different way</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If attendants to a work meeting do not write down their own thoughts in advance, it is very likely that all of htem end up thinking in the same way.</a:t>
              </a:r>
            </a:p>
          </p:txBody>
        </p:sp>
        <p:pic>
          <p:nvPicPr>
            <p:cNvPr id="50" name="Picture 49">
              <a:extLst>
                <a:ext uri="{FF2B5EF4-FFF2-40B4-BE49-F238E27FC236}">
                  <a16:creationId xmlns:a16="http://schemas.microsoft.com/office/drawing/2014/main" id="{8F1BEC79-F85E-784A-01C9-0FC17A9D9625}"/>
                </a:ext>
              </a:extLst>
            </p:cNvPr>
            <p:cNvPicPr>
              <a:picLocks noChangeAspect="1"/>
            </p:cNvPicPr>
            <p:nvPr/>
          </p:nvPicPr>
          <p:blipFill>
            <a:blip r:embed="rId10"/>
            <a:stretch>
              <a:fillRect/>
            </a:stretch>
          </p:blipFill>
          <p:spPr>
            <a:xfrm>
              <a:off x="4118656" y="1852055"/>
              <a:ext cx="1887092" cy="768499"/>
            </a:xfrm>
            <a:prstGeom prst="rect">
              <a:avLst/>
            </a:prstGeom>
          </p:spPr>
        </p:pic>
      </p:grpSp>
      <p:grpSp>
        <p:nvGrpSpPr>
          <p:cNvPr id="51" name="!!Negativity">
            <a:extLst>
              <a:ext uri="{FF2B5EF4-FFF2-40B4-BE49-F238E27FC236}">
                <a16:creationId xmlns:a16="http://schemas.microsoft.com/office/drawing/2014/main" id="{A49111AA-34B7-FD6A-CF53-D022BCB58EF2}"/>
              </a:ext>
            </a:extLst>
          </p:cNvPr>
          <p:cNvGrpSpPr/>
          <p:nvPr/>
        </p:nvGrpSpPr>
        <p:grpSpPr>
          <a:xfrm>
            <a:off x="47240489" y="1520825"/>
            <a:ext cx="2380841" cy="5095875"/>
            <a:chOff x="9569859" y="1520825"/>
            <a:chExt cx="2380841" cy="5095875"/>
          </a:xfrm>
        </p:grpSpPr>
        <p:sp>
          <p:nvSpPr>
            <p:cNvPr id="52" name="Rounded Rectangle 51">
              <a:extLst>
                <a:ext uri="{FF2B5EF4-FFF2-40B4-BE49-F238E27FC236}">
                  <a16:creationId xmlns:a16="http://schemas.microsoft.com/office/drawing/2014/main" id="{09CBE60A-F742-F16A-81F8-F177C52E7FB4}"/>
                </a:ext>
              </a:extLst>
            </p:cNvPr>
            <p:cNvSpPr/>
            <p:nvPr/>
          </p:nvSpPr>
          <p:spPr>
            <a:xfrm>
              <a:off x="956985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Negativity bias</a:t>
              </a:r>
            </a:p>
            <a:p>
              <a:pPr>
                <a:spcAft>
                  <a:spcPts val="800"/>
                </a:spcAft>
              </a:pPr>
              <a:r>
                <a:rPr lang="en-US" sz="1400">
                  <a:solidFill>
                    <a:schemeClr val="accent5"/>
                  </a:solidFill>
                  <a:latin typeface="DM Sans" pitchFamily="2" charset="77"/>
                </a:rPr>
                <a:t>Propensity of unpleasant memories to have a greater effect on our psychological state than positive or nutral ones</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Entrepreneurs may not repeat twice if they had a bad experience when they first decided to set up a business, even if they have learnt from it and know how to correct their mistakes.</a:t>
              </a:r>
            </a:p>
          </p:txBody>
        </p:sp>
        <p:pic>
          <p:nvPicPr>
            <p:cNvPr id="53" name="Picture 52">
              <a:extLst>
                <a:ext uri="{FF2B5EF4-FFF2-40B4-BE49-F238E27FC236}">
                  <a16:creationId xmlns:a16="http://schemas.microsoft.com/office/drawing/2014/main" id="{E0412ECE-0E96-BCBC-7A06-22234EF2B474}"/>
                </a:ext>
              </a:extLst>
            </p:cNvPr>
            <p:cNvPicPr>
              <a:picLocks noChangeAspect="1"/>
            </p:cNvPicPr>
            <p:nvPr/>
          </p:nvPicPr>
          <p:blipFill>
            <a:blip r:embed="rId11"/>
            <a:stretch>
              <a:fillRect/>
            </a:stretch>
          </p:blipFill>
          <p:spPr>
            <a:xfrm>
              <a:off x="10125279" y="1876425"/>
              <a:ext cx="1270000" cy="990600"/>
            </a:xfrm>
            <a:prstGeom prst="rect">
              <a:avLst/>
            </a:prstGeom>
          </p:spPr>
        </p:pic>
      </p:grpSp>
    </p:spTree>
    <p:extLst>
      <p:ext uri="{BB962C8B-B14F-4D97-AF65-F5344CB8AC3E}">
        <p14:creationId xmlns:p14="http://schemas.microsoft.com/office/powerpoint/2010/main" val="3033894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5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xit" presetSubtype="8" accel="50000" fill="hold" nodeType="afterEffect">
                                  <p:stCondLst>
                                    <p:cond delay="2000"/>
                                  </p:stCondLst>
                                  <p:childTnLst>
                                    <p:anim calcmode="lin" valueType="num">
                                      <p:cBhvr additive="base">
                                        <p:cTn id="11" dur="500"/>
                                        <p:tgtEl>
                                          <p:spTgt spid="9"/>
                                        </p:tgtEl>
                                        <p:attrNameLst>
                                          <p:attrName>ppt_x</p:attrName>
                                        </p:attrNameLst>
                                      </p:cBhvr>
                                      <p:tavLst>
                                        <p:tav tm="0">
                                          <p:val>
                                            <p:strVal val="ppt_x"/>
                                          </p:val>
                                        </p:tav>
                                        <p:tav tm="100000">
                                          <p:val>
                                            <p:strVal val="0-ppt_w/2"/>
                                          </p:val>
                                        </p:tav>
                                      </p:tavLst>
                                    </p:anim>
                                    <p:anim calcmode="lin" valueType="num">
                                      <p:cBhvr additive="base">
                                        <p:cTn id="12" dur="500"/>
                                        <p:tgtEl>
                                          <p:spTgt spid="9"/>
                                        </p:tgtEl>
                                        <p:attrNameLst>
                                          <p:attrName>ppt_y</p:attrName>
                                        </p:attrNameLst>
                                      </p:cBhvr>
                                      <p:tavLst>
                                        <p:tav tm="0">
                                          <p:val>
                                            <p:strVal val="ppt_y"/>
                                          </p:val>
                                        </p:tav>
                                        <p:tav tm="100000">
                                          <p:val>
                                            <p:strVal val="ppt_y"/>
                                          </p:val>
                                        </p:tav>
                                      </p:tavLst>
                                    </p:anim>
                                    <p:set>
                                      <p:cBhvr>
                                        <p:cTn id="13" dur="1" fill="hold">
                                          <p:stCondLst>
                                            <p:cond delay="499"/>
                                          </p:stCondLst>
                                        </p:cTn>
                                        <p:tgtEl>
                                          <p:spTgt spid="9"/>
                                        </p:tgtEl>
                                        <p:attrNameLst>
                                          <p:attrName>style.visibility</p:attrName>
                                        </p:attrNameLst>
                                      </p:cBhvr>
                                      <p:to>
                                        <p:strVal val="hidden"/>
                                      </p:to>
                                    </p:set>
                                  </p:childTnLst>
                                </p:cTn>
                              </p:par>
                            </p:childTnLst>
                          </p:cTn>
                        </p:par>
                        <p:par>
                          <p:cTn id="14" fill="hold">
                            <p:stCondLst>
                              <p:cond delay="3000"/>
                            </p:stCondLst>
                            <p:childTnLst>
                              <p:par>
                                <p:cTn id="15" presetID="2" presetClass="entr" presetSubtype="2" decel="50000" fill="hold" nodeType="afterEffect">
                                  <p:stCondLst>
                                    <p:cond delay="0"/>
                                  </p:stCondLst>
                                  <p:childTnLst>
                                    <p:set>
                                      <p:cBhvr>
                                        <p:cTn id="16" dur="1" fill="hold">
                                          <p:stCondLst>
                                            <p:cond delay="0"/>
                                          </p:stCondLst>
                                        </p:cTn>
                                        <p:tgtEl>
                                          <p:spTgt spid="19"/>
                                        </p:tgtEl>
                                        <p:attrNameLst>
                                          <p:attrName>style.visibility</p:attrName>
                                        </p:attrNameLst>
                                      </p:cBhvr>
                                      <p:to>
                                        <p:strVal val="visible"/>
                                      </p:to>
                                    </p:set>
                                    <p:anim calcmode="lin" valueType="num">
                                      <p:cBhvr additive="base">
                                        <p:cTn id="17" dur="500" fill="hold"/>
                                        <p:tgtEl>
                                          <p:spTgt spid="19"/>
                                        </p:tgtEl>
                                        <p:attrNameLst>
                                          <p:attrName>ppt_x</p:attrName>
                                        </p:attrNameLst>
                                      </p:cBhvr>
                                      <p:tavLst>
                                        <p:tav tm="0">
                                          <p:val>
                                            <p:strVal val="1+#ppt_w/2"/>
                                          </p:val>
                                        </p:tav>
                                        <p:tav tm="100000">
                                          <p:val>
                                            <p:strVal val="#ppt_x"/>
                                          </p:val>
                                        </p:tav>
                                      </p:tavLst>
                                    </p:anim>
                                    <p:anim calcmode="lin" valueType="num">
                                      <p:cBhvr additive="base">
                                        <p:cTn id="18" dur="500" fill="hold"/>
                                        <p:tgtEl>
                                          <p:spTgt spid="19"/>
                                        </p:tgtEl>
                                        <p:attrNameLst>
                                          <p:attrName>ppt_y</p:attrName>
                                        </p:attrNameLst>
                                      </p:cBhvr>
                                      <p:tavLst>
                                        <p:tav tm="0">
                                          <p:val>
                                            <p:strVal val="#ppt_y"/>
                                          </p:val>
                                        </p:tav>
                                        <p:tav tm="100000">
                                          <p:val>
                                            <p:strVal val="#ppt_y"/>
                                          </p:val>
                                        </p:tav>
                                      </p:tavLst>
                                    </p:anim>
                                  </p:childTnLst>
                                </p:cTn>
                              </p:par>
                            </p:childTnLst>
                          </p:cTn>
                        </p:par>
                        <p:par>
                          <p:cTn id="19" fill="hold">
                            <p:stCondLst>
                              <p:cond delay="3500"/>
                            </p:stCondLst>
                            <p:childTnLst>
                              <p:par>
                                <p:cTn id="20" presetID="2" presetClass="exit" presetSubtype="8" accel="50000" fill="hold" nodeType="afterEffect">
                                  <p:stCondLst>
                                    <p:cond delay="2000"/>
                                  </p:stCondLst>
                                  <p:childTnLst>
                                    <p:anim calcmode="lin" valueType="num">
                                      <p:cBhvr additive="base">
                                        <p:cTn id="21" dur="500"/>
                                        <p:tgtEl>
                                          <p:spTgt spid="19"/>
                                        </p:tgtEl>
                                        <p:attrNameLst>
                                          <p:attrName>ppt_x</p:attrName>
                                        </p:attrNameLst>
                                      </p:cBhvr>
                                      <p:tavLst>
                                        <p:tav tm="0">
                                          <p:val>
                                            <p:strVal val="ppt_x"/>
                                          </p:val>
                                        </p:tav>
                                        <p:tav tm="100000">
                                          <p:val>
                                            <p:strVal val="0-ppt_w/2"/>
                                          </p:val>
                                        </p:tav>
                                      </p:tavLst>
                                    </p:anim>
                                    <p:anim calcmode="lin" valueType="num">
                                      <p:cBhvr additive="base">
                                        <p:cTn id="22" dur="500"/>
                                        <p:tgtEl>
                                          <p:spTgt spid="19"/>
                                        </p:tgtEl>
                                        <p:attrNameLst>
                                          <p:attrName>ppt_y</p:attrName>
                                        </p:attrNameLst>
                                      </p:cBhvr>
                                      <p:tavLst>
                                        <p:tav tm="0">
                                          <p:val>
                                            <p:strVal val="ppt_y"/>
                                          </p:val>
                                        </p:tav>
                                        <p:tav tm="100000">
                                          <p:val>
                                            <p:strVal val="ppt_y"/>
                                          </p:val>
                                        </p:tav>
                                      </p:tavLst>
                                    </p:anim>
                                    <p:set>
                                      <p:cBhvr>
                                        <p:cTn id="23" dur="1" fill="hold">
                                          <p:stCondLst>
                                            <p:cond delay="499"/>
                                          </p:stCondLst>
                                        </p:cTn>
                                        <p:tgtEl>
                                          <p:spTgt spid="19"/>
                                        </p:tgtEl>
                                        <p:attrNameLst>
                                          <p:attrName>style.visibility</p:attrName>
                                        </p:attrNameLst>
                                      </p:cBhvr>
                                      <p:to>
                                        <p:strVal val="hidden"/>
                                      </p:to>
                                    </p:set>
                                  </p:childTnLst>
                                </p:cTn>
                              </p:par>
                            </p:childTnLst>
                          </p:cTn>
                        </p:par>
                        <p:par>
                          <p:cTn id="24" fill="hold">
                            <p:stCondLst>
                              <p:cond delay="6000"/>
                            </p:stCondLst>
                            <p:childTnLst>
                              <p:par>
                                <p:cTn id="25" presetID="2" presetClass="entr" presetSubtype="2" decel="50000" fill="hold"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1+#ppt_w/2"/>
                                          </p:val>
                                        </p:tav>
                                        <p:tav tm="100000">
                                          <p:val>
                                            <p:strVal val="#ppt_x"/>
                                          </p:val>
                                        </p:tav>
                                      </p:tavLst>
                                    </p:anim>
                                    <p:anim calcmode="lin" valueType="num">
                                      <p:cBhvr additive="base">
                                        <p:cTn id="28" dur="500" fill="hold"/>
                                        <p:tgtEl>
                                          <p:spTgt spid="22"/>
                                        </p:tgtEl>
                                        <p:attrNameLst>
                                          <p:attrName>ppt_y</p:attrName>
                                        </p:attrNameLst>
                                      </p:cBhvr>
                                      <p:tavLst>
                                        <p:tav tm="0">
                                          <p:val>
                                            <p:strVal val="#ppt_y"/>
                                          </p:val>
                                        </p:tav>
                                        <p:tav tm="100000">
                                          <p:val>
                                            <p:strVal val="#ppt_y"/>
                                          </p:val>
                                        </p:tav>
                                      </p:tavLst>
                                    </p:anim>
                                  </p:childTnLst>
                                </p:cTn>
                              </p:par>
                            </p:childTnLst>
                          </p:cTn>
                        </p:par>
                        <p:par>
                          <p:cTn id="29" fill="hold">
                            <p:stCondLst>
                              <p:cond delay="6500"/>
                            </p:stCondLst>
                            <p:childTnLst>
                              <p:par>
                                <p:cTn id="30" presetID="2" presetClass="exit" presetSubtype="8" accel="50000" fill="hold" nodeType="afterEffect">
                                  <p:stCondLst>
                                    <p:cond delay="2000"/>
                                  </p:stCondLst>
                                  <p:childTnLst>
                                    <p:anim calcmode="lin" valueType="num">
                                      <p:cBhvr additive="base">
                                        <p:cTn id="31" dur="500"/>
                                        <p:tgtEl>
                                          <p:spTgt spid="22"/>
                                        </p:tgtEl>
                                        <p:attrNameLst>
                                          <p:attrName>ppt_x</p:attrName>
                                        </p:attrNameLst>
                                      </p:cBhvr>
                                      <p:tavLst>
                                        <p:tav tm="0">
                                          <p:val>
                                            <p:strVal val="ppt_x"/>
                                          </p:val>
                                        </p:tav>
                                        <p:tav tm="100000">
                                          <p:val>
                                            <p:strVal val="0-ppt_w/2"/>
                                          </p:val>
                                        </p:tav>
                                      </p:tavLst>
                                    </p:anim>
                                    <p:anim calcmode="lin" valueType="num">
                                      <p:cBhvr additive="base">
                                        <p:cTn id="32" dur="500"/>
                                        <p:tgtEl>
                                          <p:spTgt spid="22"/>
                                        </p:tgtEl>
                                        <p:attrNameLst>
                                          <p:attrName>ppt_y</p:attrName>
                                        </p:attrNameLst>
                                      </p:cBhvr>
                                      <p:tavLst>
                                        <p:tav tm="0">
                                          <p:val>
                                            <p:strVal val="ppt_y"/>
                                          </p:val>
                                        </p:tav>
                                        <p:tav tm="100000">
                                          <p:val>
                                            <p:strVal val="ppt_y"/>
                                          </p:val>
                                        </p:tav>
                                      </p:tavLst>
                                    </p:anim>
                                    <p:set>
                                      <p:cBhvr>
                                        <p:cTn id="33" dur="1" fill="hold">
                                          <p:stCondLst>
                                            <p:cond delay="499"/>
                                          </p:stCondLst>
                                        </p:cTn>
                                        <p:tgtEl>
                                          <p:spTgt spid="22"/>
                                        </p:tgtEl>
                                        <p:attrNameLst>
                                          <p:attrName>style.visibility</p:attrName>
                                        </p:attrNameLst>
                                      </p:cBhvr>
                                      <p:to>
                                        <p:strVal val="hidden"/>
                                      </p:to>
                                    </p:set>
                                  </p:childTnLst>
                                </p:cTn>
                              </p:par>
                            </p:childTnLst>
                          </p:cTn>
                        </p:par>
                        <p:par>
                          <p:cTn id="34" fill="hold">
                            <p:stCondLst>
                              <p:cond delay="9000"/>
                            </p:stCondLst>
                            <p:childTnLst>
                              <p:par>
                                <p:cTn id="35" presetID="2" presetClass="entr" presetSubtype="2" decel="50000" fill="hold"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1+#ppt_w/2"/>
                                          </p:val>
                                        </p:tav>
                                        <p:tav tm="100000">
                                          <p:val>
                                            <p:strVal val="#ppt_x"/>
                                          </p:val>
                                        </p:tav>
                                      </p:tavLst>
                                    </p:anim>
                                    <p:anim calcmode="lin" valueType="num">
                                      <p:cBhvr additive="base">
                                        <p:cTn id="38" dur="500" fill="hold"/>
                                        <p:tgtEl>
                                          <p:spTgt spid="26"/>
                                        </p:tgtEl>
                                        <p:attrNameLst>
                                          <p:attrName>ppt_y</p:attrName>
                                        </p:attrNameLst>
                                      </p:cBhvr>
                                      <p:tavLst>
                                        <p:tav tm="0">
                                          <p:val>
                                            <p:strVal val="#ppt_y"/>
                                          </p:val>
                                        </p:tav>
                                        <p:tav tm="100000">
                                          <p:val>
                                            <p:strVal val="#ppt_y"/>
                                          </p:val>
                                        </p:tav>
                                      </p:tavLst>
                                    </p:anim>
                                  </p:childTnLst>
                                </p:cTn>
                              </p:par>
                            </p:childTnLst>
                          </p:cTn>
                        </p:par>
                        <p:par>
                          <p:cTn id="39" fill="hold">
                            <p:stCondLst>
                              <p:cond delay="9500"/>
                            </p:stCondLst>
                            <p:childTnLst>
                              <p:par>
                                <p:cTn id="40" presetID="2" presetClass="exit" presetSubtype="8" accel="50000" fill="hold" nodeType="afterEffect">
                                  <p:stCondLst>
                                    <p:cond delay="2000"/>
                                  </p:stCondLst>
                                  <p:childTnLst>
                                    <p:anim calcmode="lin" valueType="num">
                                      <p:cBhvr additive="base">
                                        <p:cTn id="41" dur="500"/>
                                        <p:tgtEl>
                                          <p:spTgt spid="26"/>
                                        </p:tgtEl>
                                        <p:attrNameLst>
                                          <p:attrName>ppt_x</p:attrName>
                                        </p:attrNameLst>
                                      </p:cBhvr>
                                      <p:tavLst>
                                        <p:tav tm="0">
                                          <p:val>
                                            <p:strVal val="ppt_x"/>
                                          </p:val>
                                        </p:tav>
                                        <p:tav tm="100000">
                                          <p:val>
                                            <p:strVal val="0-ppt_w/2"/>
                                          </p:val>
                                        </p:tav>
                                      </p:tavLst>
                                    </p:anim>
                                    <p:anim calcmode="lin" valueType="num">
                                      <p:cBhvr additive="base">
                                        <p:cTn id="42" dur="500"/>
                                        <p:tgtEl>
                                          <p:spTgt spid="26"/>
                                        </p:tgtEl>
                                        <p:attrNameLst>
                                          <p:attrName>ppt_y</p:attrName>
                                        </p:attrNameLst>
                                      </p:cBhvr>
                                      <p:tavLst>
                                        <p:tav tm="0">
                                          <p:val>
                                            <p:strVal val="ppt_y"/>
                                          </p:val>
                                        </p:tav>
                                        <p:tav tm="100000">
                                          <p:val>
                                            <p:strVal val="ppt_y"/>
                                          </p:val>
                                        </p:tav>
                                      </p:tavLst>
                                    </p:anim>
                                    <p:set>
                                      <p:cBhvr>
                                        <p:cTn id="43" dur="1" fill="hold">
                                          <p:stCondLst>
                                            <p:cond delay="499"/>
                                          </p:stCondLst>
                                        </p:cTn>
                                        <p:tgtEl>
                                          <p:spTgt spid="26"/>
                                        </p:tgtEl>
                                        <p:attrNameLst>
                                          <p:attrName>style.visibility</p:attrName>
                                        </p:attrNameLst>
                                      </p:cBhvr>
                                      <p:to>
                                        <p:strVal val="hidden"/>
                                      </p:to>
                                    </p:set>
                                  </p:childTnLst>
                                </p:cTn>
                              </p:par>
                            </p:childTnLst>
                          </p:cTn>
                        </p:par>
                        <p:par>
                          <p:cTn id="44" fill="hold">
                            <p:stCondLst>
                              <p:cond delay="12000"/>
                            </p:stCondLst>
                            <p:childTnLst>
                              <p:par>
                                <p:cTn id="45" presetID="35" presetClass="path" presetSubtype="0" accel="50000" decel="50000" fill="hold" nodeType="afterEffect">
                                  <p:stCondLst>
                                    <p:cond delay="0"/>
                                  </p:stCondLst>
                                  <p:childTnLst>
                                    <p:animMotion origin="layout" path="M -6.25E-7 2.96296E-6 L -0.96536 2.96296E-6 " pathEditMode="relative" rAng="0" ptsTypes="AA">
                                      <p:cBhvr>
                                        <p:cTn id="46" dur="1000" fill="hold"/>
                                        <p:tgtEl>
                                          <p:spTgt spid="41"/>
                                        </p:tgtEl>
                                        <p:attrNameLst>
                                          <p:attrName>ppt_x</p:attrName>
                                          <p:attrName>ppt_y</p:attrName>
                                        </p:attrNameLst>
                                      </p:cBhvr>
                                      <p:rCtr x="-48268"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99FB-9B34-99C7-D783-C9D8BBC44B45}"/>
              </a:ext>
            </a:extLst>
          </p:cNvPr>
          <p:cNvSpPr>
            <a:spLocks noGrp="1"/>
          </p:cNvSpPr>
          <p:nvPr>
            <p:ph type="title"/>
          </p:nvPr>
        </p:nvSpPr>
        <p:spPr/>
        <p:txBody>
          <a:bodyPr/>
          <a:lstStyle/>
          <a:p>
            <a:r>
              <a:rPr lang="en-US"/>
              <a:t>Biases</a:t>
            </a:r>
          </a:p>
        </p:txBody>
      </p:sp>
      <p:sp>
        <p:nvSpPr>
          <p:cNvPr id="4" name="Footer Placeholder 3">
            <a:extLst>
              <a:ext uri="{FF2B5EF4-FFF2-40B4-BE49-F238E27FC236}">
                <a16:creationId xmlns:a16="http://schemas.microsoft.com/office/drawing/2014/main" id="{2426D468-9BCB-C261-87E8-385CE0769886}"/>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C956774C-3FE5-5C7E-10EC-7426DF11B6F7}"/>
              </a:ext>
            </a:extLst>
          </p:cNvPr>
          <p:cNvSpPr>
            <a:spLocks noGrp="1"/>
          </p:cNvSpPr>
          <p:nvPr>
            <p:ph type="sldNum" sz="quarter" idx="12"/>
          </p:nvPr>
        </p:nvSpPr>
        <p:spPr/>
        <p:txBody>
          <a:bodyPr/>
          <a:lstStyle/>
          <a:p>
            <a:fld id="{16C5AC08-0ACD-404A-9C9F-AB39E786C34A}" type="slidenum">
              <a:rPr lang="en-GB"/>
              <a:t>58</a:t>
            </a:fld>
            <a:endParaRPr lang="en-GB"/>
          </a:p>
        </p:txBody>
      </p:sp>
      <p:sp>
        <p:nvSpPr>
          <p:cNvPr id="6" name="Text Placeholder 5">
            <a:extLst>
              <a:ext uri="{FF2B5EF4-FFF2-40B4-BE49-F238E27FC236}">
                <a16:creationId xmlns:a16="http://schemas.microsoft.com/office/drawing/2014/main" id="{29C07221-567D-B7EB-C143-E00A4DD212BE}"/>
              </a:ext>
            </a:extLst>
          </p:cNvPr>
          <p:cNvSpPr>
            <a:spLocks noGrp="1"/>
          </p:cNvSpPr>
          <p:nvPr>
            <p:ph type="body" sz="quarter" idx="13"/>
          </p:nvPr>
        </p:nvSpPr>
        <p:spPr/>
        <p:txBody>
          <a:bodyPr/>
          <a:lstStyle/>
          <a:p>
            <a:r>
              <a:rPr lang="en-US"/>
              <a:t>Biases</a:t>
            </a:r>
          </a:p>
        </p:txBody>
      </p:sp>
      <p:sp>
        <p:nvSpPr>
          <p:cNvPr id="7" name="Content Placeholder 2">
            <a:extLst>
              <a:ext uri="{FF2B5EF4-FFF2-40B4-BE49-F238E27FC236}">
                <a16:creationId xmlns:a16="http://schemas.microsoft.com/office/drawing/2014/main" id="{33C93072-4CDC-A322-DCF2-9618300BF19D}"/>
              </a:ext>
            </a:extLst>
          </p:cNvPr>
          <p:cNvSpPr txBox="1">
            <a:spLocks/>
          </p:cNvSpPr>
          <p:nvPr/>
        </p:nvSpPr>
        <p:spPr>
          <a:xfrm>
            <a:off x="3902393" y="1520825"/>
            <a:ext cx="238664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pSp>
        <p:nvGrpSpPr>
          <p:cNvPr id="11" name="!!Confirmation">
            <a:extLst>
              <a:ext uri="{FF2B5EF4-FFF2-40B4-BE49-F238E27FC236}">
                <a16:creationId xmlns:a16="http://schemas.microsoft.com/office/drawing/2014/main" id="{4212265A-C40C-CC20-FDBF-2E0D5C16E796}"/>
              </a:ext>
            </a:extLst>
          </p:cNvPr>
          <p:cNvGrpSpPr/>
          <p:nvPr/>
        </p:nvGrpSpPr>
        <p:grpSpPr>
          <a:xfrm>
            <a:off x="6742295" y="1520825"/>
            <a:ext cx="2380841" cy="5095875"/>
            <a:chOff x="6742295" y="1520825"/>
            <a:chExt cx="2380841" cy="5095875"/>
          </a:xfrm>
        </p:grpSpPr>
        <p:sp>
          <p:nvSpPr>
            <p:cNvPr id="21" name="Rounded Rectangle 20">
              <a:extLst>
                <a:ext uri="{FF2B5EF4-FFF2-40B4-BE49-F238E27FC236}">
                  <a16:creationId xmlns:a16="http://schemas.microsoft.com/office/drawing/2014/main" id="{F7851159-253B-7BFA-755C-D57A2045738E}"/>
                </a:ext>
              </a:extLst>
            </p:cNvPr>
            <p:cNvSpPr/>
            <p:nvPr/>
          </p:nvSpPr>
          <p:spPr>
            <a:xfrm>
              <a:off x="6742295"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Confirmation bias</a:t>
              </a:r>
            </a:p>
            <a:p>
              <a:pPr>
                <a:spcAft>
                  <a:spcPts val="800"/>
                </a:spcAft>
              </a:pPr>
              <a:r>
                <a:rPr lang="en-US" sz="1400">
                  <a:solidFill>
                    <a:schemeClr val="accent5"/>
                  </a:solidFill>
                  <a:latin typeface="DM Sans" pitchFamily="2" charset="77"/>
                </a:rPr>
                <a:t>People usually consider the information that supports their own hypothesis only and discard the one that goes against it</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If investors do not analyse the signals of a sudden change in the evolution of financial markets and stick to their old strategy, they may incur huge losses.</a:t>
              </a:r>
            </a:p>
          </p:txBody>
        </p:sp>
        <p:pic>
          <p:nvPicPr>
            <p:cNvPr id="3" name="Picture 2">
              <a:extLst>
                <a:ext uri="{FF2B5EF4-FFF2-40B4-BE49-F238E27FC236}">
                  <a16:creationId xmlns:a16="http://schemas.microsoft.com/office/drawing/2014/main" id="{124460D8-00CC-CA37-687E-6096CC8D1341}"/>
                </a:ext>
              </a:extLst>
            </p:cNvPr>
            <p:cNvPicPr>
              <a:picLocks noChangeAspect="1"/>
            </p:cNvPicPr>
            <p:nvPr/>
          </p:nvPicPr>
          <p:blipFill>
            <a:blip r:embed="rId3"/>
            <a:stretch>
              <a:fillRect/>
            </a:stretch>
          </p:blipFill>
          <p:spPr>
            <a:xfrm>
              <a:off x="7440179" y="1876425"/>
              <a:ext cx="888124" cy="990600"/>
            </a:xfrm>
            <a:prstGeom prst="rect">
              <a:avLst/>
            </a:prstGeom>
          </p:spPr>
        </p:pic>
      </p:grpSp>
      <p:grpSp>
        <p:nvGrpSpPr>
          <p:cNvPr id="10" name="!!Framing">
            <a:extLst>
              <a:ext uri="{FF2B5EF4-FFF2-40B4-BE49-F238E27FC236}">
                <a16:creationId xmlns:a16="http://schemas.microsoft.com/office/drawing/2014/main" id="{971F690B-49C8-A011-C8B2-60D5A6AF9AEA}"/>
              </a:ext>
            </a:extLst>
          </p:cNvPr>
          <p:cNvGrpSpPr/>
          <p:nvPr/>
        </p:nvGrpSpPr>
        <p:grpSpPr>
          <a:xfrm>
            <a:off x="1077913" y="1520825"/>
            <a:ext cx="2380841" cy="5095875"/>
            <a:chOff x="1077913" y="1520825"/>
            <a:chExt cx="2380841" cy="5095875"/>
          </a:xfrm>
        </p:grpSpPr>
        <p:sp>
          <p:nvSpPr>
            <p:cNvPr id="9" name="Rounded Rectangle 8">
              <a:extLst>
                <a:ext uri="{FF2B5EF4-FFF2-40B4-BE49-F238E27FC236}">
                  <a16:creationId xmlns:a16="http://schemas.microsoft.com/office/drawing/2014/main" id="{6EC80209-2623-23FB-292E-EC2A746648BE}"/>
                </a:ext>
              </a:extLst>
            </p:cNvPr>
            <p:cNvSpPr/>
            <p:nvPr/>
          </p:nvSpPr>
          <p:spPr>
            <a:xfrm>
              <a:off x="1077913"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Framing effect</a:t>
              </a:r>
            </a:p>
            <a:p>
              <a:pPr>
                <a:spcAft>
                  <a:spcPts val="800"/>
                </a:spcAft>
              </a:pPr>
              <a:r>
                <a:rPr lang="en-US" sz="1400">
                  <a:solidFill>
                    <a:schemeClr val="accent5"/>
                  </a:solidFill>
                  <a:latin typeface="DM Sans" pitchFamily="2" charset="77"/>
                </a:rPr>
                <a:t>Due to this effect people can react to a particulary choice in different ways depending on how information about it is presented</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Although the sentences “90 patients have survived” and “10 patients have died” in a month in a hospital include the same information, the reputation of that hospital may be interpreted in a slightly different way.</a:t>
              </a:r>
            </a:p>
          </p:txBody>
        </p:sp>
        <p:pic>
          <p:nvPicPr>
            <p:cNvPr id="8" name="Picture 7">
              <a:extLst>
                <a:ext uri="{FF2B5EF4-FFF2-40B4-BE49-F238E27FC236}">
                  <a16:creationId xmlns:a16="http://schemas.microsoft.com/office/drawing/2014/main" id="{36A25720-CF08-9BFC-877F-0A25A0AA8C27}"/>
                </a:ext>
              </a:extLst>
            </p:cNvPr>
            <p:cNvPicPr>
              <a:picLocks noChangeAspect="1"/>
            </p:cNvPicPr>
            <p:nvPr/>
          </p:nvPicPr>
          <p:blipFill>
            <a:blip r:embed="rId4"/>
            <a:stretch>
              <a:fillRect/>
            </a:stretch>
          </p:blipFill>
          <p:spPr>
            <a:xfrm>
              <a:off x="1760333" y="1771799"/>
              <a:ext cx="1016000" cy="1016000"/>
            </a:xfrm>
            <a:prstGeom prst="rect">
              <a:avLst/>
            </a:prstGeom>
          </p:spPr>
        </p:pic>
      </p:grpSp>
      <p:grpSp>
        <p:nvGrpSpPr>
          <p:cNvPr id="28" name="!!Bandwagon">
            <a:extLst>
              <a:ext uri="{FF2B5EF4-FFF2-40B4-BE49-F238E27FC236}">
                <a16:creationId xmlns:a16="http://schemas.microsoft.com/office/drawing/2014/main" id="{3CF80193-FE34-B3DF-3AA1-D2269A629215}"/>
              </a:ext>
            </a:extLst>
          </p:cNvPr>
          <p:cNvGrpSpPr/>
          <p:nvPr/>
        </p:nvGrpSpPr>
        <p:grpSpPr>
          <a:xfrm>
            <a:off x="3912009" y="1520825"/>
            <a:ext cx="2380841" cy="5095875"/>
            <a:chOff x="3912009" y="1520825"/>
            <a:chExt cx="2380841" cy="5095875"/>
          </a:xfrm>
        </p:grpSpPr>
        <p:sp>
          <p:nvSpPr>
            <p:cNvPr id="20" name="Rounded Rectangle 19">
              <a:extLst>
                <a:ext uri="{FF2B5EF4-FFF2-40B4-BE49-F238E27FC236}">
                  <a16:creationId xmlns:a16="http://schemas.microsoft.com/office/drawing/2014/main" id="{2F95BC01-C5E1-0069-1865-1D3DB2BFD258}"/>
                </a:ext>
              </a:extLst>
            </p:cNvPr>
            <p:cNvSpPr/>
            <p:nvPr/>
          </p:nvSpPr>
          <p:spPr>
            <a:xfrm>
              <a:off x="391200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Bandwagon effect</a:t>
              </a:r>
            </a:p>
            <a:p>
              <a:pPr>
                <a:spcAft>
                  <a:spcPts val="800"/>
                </a:spcAft>
              </a:pPr>
              <a:r>
                <a:rPr lang="en-US" sz="1400">
                  <a:solidFill>
                    <a:schemeClr val="accent5"/>
                  </a:solidFill>
                  <a:latin typeface="DM Sans" pitchFamily="2" charset="77"/>
                </a:rPr>
                <a:t>It takes place when an individual’s thoughts and beliefs change if a large number of people think or believe in a different way</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If attendants to a work meeting do not write down their own thoughts in advance, it is very likely that all of htem end up thinking in the same way.</a:t>
              </a:r>
            </a:p>
          </p:txBody>
        </p:sp>
        <p:pic>
          <p:nvPicPr>
            <p:cNvPr id="12" name="Picture 11">
              <a:extLst>
                <a:ext uri="{FF2B5EF4-FFF2-40B4-BE49-F238E27FC236}">
                  <a16:creationId xmlns:a16="http://schemas.microsoft.com/office/drawing/2014/main" id="{F3FBC515-C5DE-6D45-6E98-BB408EB9D819}"/>
                </a:ext>
              </a:extLst>
            </p:cNvPr>
            <p:cNvPicPr>
              <a:picLocks noChangeAspect="1"/>
            </p:cNvPicPr>
            <p:nvPr/>
          </p:nvPicPr>
          <p:blipFill>
            <a:blip r:embed="rId5"/>
            <a:stretch>
              <a:fillRect/>
            </a:stretch>
          </p:blipFill>
          <p:spPr>
            <a:xfrm>
              <a:off x="4118656" y="1852055"/>
              <a:ext cx="1887092" cy="768499"/>
            </a:xfrm>
            <a:prstGeom prst="rect">
              <a:avLst/>
            </a:prstGeom>
          </p:spPr>
        </p:pic>
      </p:grpSp>
      <p:grpSp>
        <p:nvGrpSpPr>
          <p:cNvPr id="27" name="!!Negativity">
            <a:extLst>
              <a:ext uri="{FF2B5EF4-FFF2-40B4-BE49-F238E27FC236}">
                <a16:creationId xmlns:a16="http://schemas.microsoft.com/office/drawing/2014/main" id="{70711448-7E9C-06FC-2754-810658106689}"/>
              </a:ext>
            </a:extLst>
          </p:cNvPr>
          <p:cNvGrpSpPr/>
          <p:nvPr/>
        </p:nvGrpSpPr>
        <p:grpSpPr>
          <a:xfrm>
            <a:off x="9569859" y="1520825"/>
            <a:ext cx="2380841" cy="5095875"/>
            <a:chOff x="9569859" y="1520825"/>
            <a:chExt cx="2380841" cy="5095875"/>
          </a:xfrm>
        </p:grpSpPr>
        <p:sp>
          <p:nvSpPr>
            <p:cNvPr id="22" name="Rounded Rectangle 21">
              <a:extLst>
                <a:ext uri="{FF2B5EF4-FFF2-40B4-BE49-F238E27FC236}">
                  <a16:creationId xmlns:a16="http://schemas.microsoft.com/office/drawing/2014/main" id="{400BBA41-5934-822C-797E-FDE2E63411BB}"/>
                </a:ext>
              </a:extLst>
            </p:cNvPr>
            <p:cNvSpPr/>
            <p:nvPr/>
          </p:nvSpPr>
          <p:spPr>
            <a:xfrm>
              <a:off x="956985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Negativity bias</a:t>
              </a:r>
            </a:p>
            <a:p>
              <a:pPr>
                <a:spcAft>
                  <a:spcPts val="800"/>
                </a:spcAft>
              </a:pPr>
              <a:r>
                <a:rPr lang="en-US" sz="1400">
                  <a:solidFill>
                    <a:schemeClr val="accent5"/>
                  </a:solidFill>
                  <a:latin typeface="DM Sans" pitchFamily="2" charset="77"/>
                </a:rPr>
                <a:t>Propensity of unpleasant memories to have a greater effect on our psychological state than positive or nutral ones</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Entrepreneurs may not repeat twice if they had a bad experience when they first decided to set up a business, even if they have learnt from it and know how to correct their mistakes.</a:t>
              </a:r>
            </a:p>
          </p:txBody>
        </p:sp>
        <p:pic>
          <p:nvPicPr>
            <p:cNvPr id="13" name="Picture 12">
              <a:extLst>
                <a:ext uri="{FF2B5EF4-FFF2-40B4-BE49-F238E27FC236}">
                  <a16:creationId xmlns:a16="http://schemas.microsoft.com/office/drawing/2014/main" id="{1D1B73AF-38AA-56A5-5AA6-61829FA16D23}"/>
                </a:ext>
              </a:extLst>
            </p:cNvPr>
            <p:cNvPicPr>
              <a:picLocks noChangeAspect="1"/>
            </p:cNvPicPr>
            <p:nvPr/>
          </p:nvPicPr>
          <p:blipFill>
            <a:blip r:embed="rId6"/>
            <a:stretch>
              <a:fillRect/>
            </a:stretch>
          </p:blipFill>
          <p:spPr>
            <a:xfrm>
              <a:off x="10125279" y="1876425"/>
              <a:ext cx="1270000" cy="990600"/>
            </a:xfrm>
            <a:prstGeom prst="rect">
              <a:avLst/>
            </a:prstGeom>
          </p:spPr>
        </p:pic>
      </p:grpSp>
      <p:grpSp>
        <p:nvGrpSpPr>
          <p:cNvPr id="30" name="!!ikea">
            <a:extLst>
              <a:ext uri="{FF2B5EF4-FFF2-40B4-BE49-F238E27FC236}">
                <a16:creationId xmlns:a16="http://schemas.microsoft.com/office/drawing/2014/main" id="{0893926C-6454-742B-9355-D13C3A02663E}"/>
              </a:ext>
            </a:extLst>
          </p:cNvPr>
          <p:cNvGrpSpPr/>
          <p:nvPr/>
        </p:nvGrpSpPr>
        <p:grpSpPr>
          <a:xfrm>
            <a:off x="16336963" y="1520824"/>
            <a:ext cx="2380841" cy="5095875"/>
            <a:chOff x="1077913" y="1520825"/>
            <a:chExt cx="2380841" cy="5095875"/>
          </a:xfrm>
        </p:grpSpPr>
        <p:sp>
          <p:nvSpPr>
            <p:cNvPr id="31" name="Rounded Rectangle 30">
              <a:extLst>
                <a:ext uri="{FF2B5EF4-FFF2-40B4-BE49-F238E27FC236}">
                  <a16:creationId xmlns:a16="http://schemas.microsoft.com/office/drawing/2014/main" id="{FF9E55AF-EE56-91F2-D5BC-7E82AAAC1E89}"/>
                </a:ext>
              </a:extLst>
            </p:cNvPr>
            <p:cNvSpPr/>
            <p:nvPr/>
          </p:nvSpPr>
          <p:spPr>
            <a:xfrm>
              <a:off x="1077913"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IKEA effect</a:t>
              </a:r>
            </a:p>
            <a:p>
              <a:pPr>
                <a:spcAft>
                  <a:spcPts val="800"/>
                </a:spcAft>
              </a:pPr>
              <a:r>
                <a:rPr lang="en-US" sz="1400">
                  <a:solidFill>
                    <a:schemeClr val="accent5"/>
                  </a:solidFill>
                  <a:latin typeface="DM Sans" pitchFamily="2" charset="77"/>
                </a:rPr>
                <a:t>Subjective preference for those items or activities that we have created by our own means, even if less useful or functional</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Some managers do not consider good ideas developed out of the organization in favour of (possibly inferior) internally developed ideas.</a:t>
              </a:r>
            </a:p>
          </p:txBody>
        </p:sp>
        <p:pic>
          <p:nvPicPr>
            <p:cNvPr id="32" name="Picture 31">
              <a:extLst>
                <a:ext uri="{FF2B5EF4-FFF2-40B4-BE49-F238E27FC236}">
                  <a16:creationId xmlns:a16="http://schemas.microsoft.com/office/drawing/2014/main" id="{3FF8439E-9FD0-BF8C-68FF-FF01B5DEF4BF}"/>
                </a:ext>
              </a:extLst>
            </p:cNvPr>
            <p:cNvPicPr>
              <a:picLocks noChangeAspect="1"/>
            </p:cNvPicPr>
            <p:nvPr/>
          </p:nvPicPr>
          <p:blipFill>
            <a:blip r:embed="rId7"/>
            <a:stretch>
              <a:fillRect/>
            </a:stretch>
          </p:blipFill>
          <p:spPr>
            <a:xfrm>
              <a:off x="1741231" y="1767140"/>
              <a:ext cx="1054204" cy="1022576"/>
            </a:xfrm>
            <a:prstGeom prst="rect">
              <a:avLst/>
            </a:prstGeom>
          </p:spPr>
        </p:pic>
      </p:grpSp>
      <p:grpSp>
        <p:nvGrpSpPr>
          <p:cNvPr id="33" name="!!correlation">
            <a:extLst>
              <a:ext uri="{FF2B5EF4-FFF2-40B4-BE49-F238E27FC236}">
                <a16:creationId xmlns:a16="http://schemas.microsoft.com/office/drawing/2014/main" id="{D56B1748-6E03-8D45-BE15-2FAF1085892E}"/>
              </a:ext>
            </a:extLst>
          </p:cNvPr>
          <p:cNvGrpSpPr/>
          <p:nvPr/>
        </p:nvGrpSpPr>
        <p:grpSpPr>
          <a:xfrm>
            <a:off x="24098097" y="1520824"/>
            <a:ext cx="2380841" cy="5095875"/>
            <a:chOff x="3912009" y="1520825"/>
            <a:chExt cx="2380841" cy="5095875"/>
          </a:xfrm>
        </p:grpSpPr>
        <p:sp>
          <p:nvSpPr>
            <p:cNvPr id="34" name="Rounded Rectangle 33">
              <a:extLst>
                <a:ext uri="{FF2B5EF4-FFF2-40B4-BE49-F238E27FC236}">
                  <a16:creationId xmlns:a16="http://schemas.microsoft.com/office/drawing/2014/main" id="{2606B67B-BB07-2491-F58D-036DB549F37C}"/>
                </a:ext>
              </a:extLst>
            </p:cNvPr>
            <p:cNvSpPr/>
            <p:nvPr/>
          </p:nvSpPr>
          <p:spPr>
            <a:xfrm>
              <a:off x="391200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Illusory correlation</a:t>
              </a:r>
            </a:p>
            <a:p>
              <a:pPr>
                <a:spcAft>
                  <a:spcPts val="800"/>
                </a:spcAft>
              </a:pPr>
              <a:r>
                <a:rPr lang="en-US" sz="1400">
                  <a:solidFill>
                    <a:schemeClr val="accent5"/>
                  </a:solidFill>
                  <a:latin typeface="DM Sans" pitchFamily="2" charset="77"/>
                </a:rPr>
                <a:t>It occurs if we assume that there is a relationship between two variables even if there is no data that supports this idea</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We think that updating our facebook profile with better content gives us more “likes”, when the key variable is the time at which we add the new post.</a:t>
              </a:r>
            </a:p>
          </p:txBody>
        </p:sp>
        <p:pic>
          <p:nvPicPr>
            <p:cNvPr id="35" name="Picture 34">
              <a:extLst>
                <a:ext uri="{FF2B5EF4-FFF2-40B4-BE49-F238E27FC236}">
                  <a16:creationId xmlns:a16="http://schemas.microsoft.com/office/drawing/2014/main" id="{DE450C7C-200A-8636-2B7D-34DDADF74ACC}"/>
                </a:ext>
              </a:extLst>
            </p:cNvPr>
            <p:cNvPicPr>
              <a:picLocks noChangeAspect="1"/>
            </p:cNvPicPr>
            <p:nvPr/>
          </p:nvPicPr>
          <p:blipFill>
            <a:blip r:embed="rId8"/>
            <a:stretch>
              <a:fillRect/>
            </a:stretch>
          </p:blipFill>
          <p:spPr>
            <a:xfrm>
              <a:off x="4613479" y="1789478"/>
              <a:ext cx="977900" cy="977900"/>
            </a:xfrm>
            <a:prstGeom prst="rect">
              <a:avLst/>
            </a:prstGeom>
          </p:spPr>
        </p:pic>
      </p:grpSp>
      <p:grpSp>
        <p:nvGrpSpPr>
          <p:cNvPr id="36" name="!!overconfidence">
            <a:extLst>
              <a:ext uri="{FF2B5EF4-FFF2-40B4-BE49-F238E27FC236}">
                <a16:creationId xmlns:a16="http://schemas.microsoft.com/office/drawing/2014/main" id="{B95FFC9F-1317-34D7-E59A-A985A163DAA2}"/>
              </a:ext>
            </a:extLst>
          </p:cNvPr>
          <p:cNvGrpSpPr/>
          <p:nvPr/>
        </p:nvGrpSpPr>
        <p:grpSpPr>
          <a:xfrm>
            <a:off x="34719071" y="1520824"/>
            <a:ext cx="2380841" cy="5095875"/>
            <a:chOff x="6742295" y="1520825"/>
            <a:chExt cx="2380841" cy="5095875"/>
          </a:xfrm>
        </p:grpSpPr>
        <p:sp>
          <p:nvSpPr>
            <p:cNvPr id="37" name="Rounded Rectangle 36">
              <a:extLst>
                <a:ext uri="{FF2B5EF4-FFF2-40B4-BE49-F238E27FC236}">
                  <a16:creationId xmlns:a16="http://schemas.microsoft.com/office/drawing/2014/main" id="{2B592E73-B9E9-3FD0-EC0E-AD587EF78C13}"/>
                </a:ext>
              </a:extLst>
            </p:cNvPr>
            <p:cNvSpPr/>
            <p:nvPr/>
          </p:nvSpPr>
          <p:spPr>
            <a:xfrm>
              <a:off x="6742295"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Overconfidence</a:t>
              </a:r>
            </a:p>
            <a:p>
              <a:pPr>
                <a:spcAft>
                  <a:spcPts val="800"/>
                </a:spcAft>
              </a:pPr>
              <a:r>
                <a:rPr lang="en-US" sz="1400">
                  <a:solidFill>
                    <a:schemeClr val="accent5"/>
                  </a:solidFill>
                  <a:latin typeface="DM Sans" pitchFamily="2" charset="77"/>
                </a:rPr>
                <a:t>It happens when a person trusts more their own decisions or judgements than they should from an objective point of view</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The Ukrainian Minister of Power stated the probability of a meltdown is 0.0001% two months before the Chernobyl disaster.</a:t>
              </a:r>
            </a:p>
          </p:txBody>
        </p:sp>
        <p:pic>
          <p:nvPicPr>
            <p:cNvPr id="38" name="Picture 37">
              <a:extLst>
                <a:ext uri="{FF2B5EF4-FFF2-40B4-BE49-F238E27FC236}">
                  <a16:creationId xmlns:a16="http://schemas.microsoft.com/office/drawing/2014/main" id="{A0CD4387-B1BF-E61E-820E-B426F1A59ABA}"/>
                </a:ext>
              </a:extLst>
            </p:cNvPr>
            <p:cNvPicPr>
              <a:picLocks noChangeAspect="1"/>
            </p:cNvPicPr>
            <p:nvPr/>
          </p:nvPicPr>
          <p:blipFill>
            <a:blip r:embed="rId9"/>
            <a:stretch>
              <a:fillRect/>
            </a:stretch>
          </p:blipFill>
          <p:spPr>
            <a:xfrm>
              <a:off x="7392965" y="1767140"/>
              <a:ext cx="1079500" cy="1079500"/>
            </a:xfrm>
            <a:prstGeom prst="rect">
              <a:avLst/>
            </a:prstGeom>
          </p:spPr>
        </p:pic>
      </p:grpSp>
      <p:grpSp>
        <p:nvGrpSpPr>
          <p:cNvPr id="39" name="!!stereotype">
            <a:extLst>
              <a:ext uri="{FF2B5EF4-FFF2-40B4-BE49-F238E27FC236}">
                <a16:creationId xmlns:a16="http://schemas.microsoft.com/office/drawing/2014/main" id="{E534A7B6-C7D5-2C4D-0A96-6AD2282361DF}"/>
              </a:ext>
            </a:extLst>
          </p:cNvPr>
          <p:cNvGrpSpPr/>
          <p:nvPr/>
        </p:nvGrpSpPr>
        <p:grpSpPr>
          <a:xfrm>
            <a:off x="45008139" y="1520824"/>
            <a:ext cx="2380841" cy="5095875"/>
            <a:chOff x="9569859" y="1520825"/>
            <a:chExt cx="2380841" cy="5095875"/>
          </a:xfrm>
        </p:grpSpPr>
        <p:sp>
          <p:nvSpPr>
            <p:cNvPr id="40" name="Rounded Rectangle 39">
              <a:extLst>
                <a:ext uri="{FF2B5EF4-FFF2-40B4-BE49-F238E27FC236}">
                  <a16:creationId xmlns:a16="http://schemas.microsoft.com/office/drawing/2014/main" id="{656DCCA7-872E-2EF8-0AEC-AC8F45AE2472}"/>
                </a:ext>
              </a:extLst>
            </p:cNvPr>
            <p:cNvSpPr/>
            <p:nvPr/>
          </p:nvSpPr>
          <p:spPr>
            <a:xfrm>
              <a:off x="956985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Stereotyping</a:t>
              </a:r>
            </a:p>
            <a:p>
              <a:pPr>
                <a:spcAft>
                  <a:spcPts val="800"/>
                </a:spcAft>
              </a:pPr>
              <a:r>
                <a:rPr lang="en-US" sz="1400">
                  <a:solidFill>
                    <a:schemeClr val="accent5"/>
                  </a:solidFill>
                  <a:latin typeface="DM Sans" pitchFamily="2" charset="77"/>
                </a:rPr>
                <a:t>Expecting a member of a group to have certain attributes typically associated to that group, without having analysed the specific person</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Nowadays it is a mistake to consider only housewifes as interested in cleaning products, as it usually happens in TV commercials.</a:t>
              </a:r>
            </a:p>
          </p:txBody>
        </p:sp>
        <p:pic>
          <p:nvPicPr>
            <p:cNvPr id="41" name="Picture 40">
              <a:extLst>
                <a:ext uri="{FF2B5EF4-FFF2-40B4-BE49-F238E27FC236}">
                  <a16:creationId xmlns:a16="http://schemas.microsoft.com/office/drawing/2014/main" id="{4BE53EE2-E18B-0E0F-7826-4D4F7B4D6112}"/>
                </a:ext>
              </a:extLst>
            </p:cNvPr>
            <p:cNvPicPr>
              <a:picLocks noChangeAspect="1"/>
            </p:cNvPicPr>
            <p:nvPr/>
          </p:nvPicPr>
          <p:blipFill>
            <a:blip r:embed="rId10"/>
            <a:stretch>
              <a:fillRect/>
            </a:stretch>
          </p:blipFill>
          <p:spPr>
            <a:xfrm>
              <a:off x="10313987" y="1837216"/>
              <a:ext cx="800100" cy="952500"/>
            </a:xfrm>
            <a:prstGeom prst="rect">
              <a:avLst/>
            </a:prstGeom>
          </p:spPr>
        </p:pic>
      </p:grpSp>
      <p:grpSp>
        <p:nvGrpSpPr>
          <p:cNvPr id="42" name="!!groupbias">
            <a:extLst>
              <a:ext uri="{FF2B5EF4-FFF2-40B4-BE49-F238E27FC236}">
                <a16:creationId xmlns:a16="http://schemas.microsoft.com/office/drawing/2014/main" id="{F9D6418D-6C15-FB5D-A648-F402E924028D}"/>
              </a:ext>
            </a:extLst>
          </p:cNvPr>
          <p:cNvGrpSpPr/>
          <p:nvPr/>
        </p:nvGrpSpPr>
        <p:grpSpPr>
          <a:xfrm>
            <a:off x="-31053924" y="1520816"/>
            <a:ext cx="10873328" cy="5095879"/>
            <a:chOff x="1070958" y="1520816"/>
            <a:chExt cx="10873328" cy="5095879"/>
          </a:xfrm>
        </p:grpSpPr>
        <p:grpSp>
          <p:nvGrpSpPr>
            <p:cNvPr id="43" name="See">
              <a:extLst>
                <a:ext uri="{FF2B5EF4-FFF2-40B4-BE49-F238E27FC236}">
                  <a16:creationId xmlns:a16="http://schemas.microsoft.com/office/drawing/2014/main" id="{85ECAB94-BCE4-9B8E-19CF-708FDB81C8D6}"/>
                </a:ext>
              </a:extLst>
            </p:cNvPr>
            <p:cNvGrpSpPr/>
            <p:nvPr/>
          </p:nvGrpSpPr>
          <p:grpSpPr>
            <a:xfrm>
              <a:off x="1070958" y="1520820"/>
              <a:ext cx="2340000" cy="5095875"/>
              <a:chOff x="4851400" y="1520824"/>
              <a:chExt cx="2340000" cy="5095875"/>
            </a:xfrm>
          </p:grpSpPr>
          <p:sp>
            <p:nvSpPr>
              <p:cNvPr id="53" name="TextBox 52">
                <a:extLst>
                  <a:ext uri="{FF2B5EF4-FFF2-40B4-BE49-F238E27FC236}">
                    <a16:creationId xmlns:a16="http://schemas.microsoft.com/office/drawing/2014/main" id="{81AA7849-1E06-7C35-5170-9A6F7A1198E4}"/>
                  </a:ext>
                </a:extLst>
              </p:cNvPr>
              <p:cNvSpPr txBox="1"/>
              <p:nvPr/>
            </p:nvSpPr>
            <p:spPr>
              <a:xfrm>
                <a:off x="4851400" y="1520824"/>
                <a:ext cx="2340000" cy="5095875"/>
              </a:xfrm>
              <a:prstGeom prst="roundRect">
                <a:avLst>
                  <a:gd name="adj" fmla="val 5204"/>
                </a:avLst>
              </a:prstGeom>
              <a:solidFill>
                <a:schemeClr val="accent2">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See the world as it is</a:t>
                </a:r>
              </a:p>
            </p:txBody>
          </p:sp>
          <p:pic>
            <p:nvPicPr>
              <p:cNvPr id="54" name="Picture 53">
                <a:extLst>
                  <a:ext uri="{FF2B5EF4-FFF2-40B4-BE49-F238E27FC236}">
                    <a16:creationId xmlns:a16="http://schemas.microsoft.com/office/drawing/2014/main" id="{DA86F922-FEC0-EBA7-F46F-14AD21DC4B3A}"/>
                  </a:ext>
                </a:extLst>
              </p:cNvPr>
              <p:cNvPicPr>
                <a:picLocks noChangeAspect="1"/>
              </p:cNvPicPr>
              <p:nvPr/>
            </p:nvPicPr>
            <p:blipFill>
              <a:blip r:embed="rId11"/>
              <a:stretch>
                <a:fillRect/>
              </a:stretch>
            </p:blipFill>
            <p:spPr>
              <a:xfrm>
                <a:off x="5238804" y="2559326"/>
                <a:ext cx="1560871" cy="1272449"/>
              </a:xfrm>
              <a:prstGeom prst="rect">
                <a:avLst/>
              </a:prstGeom>
            </p:spPr>
          </p:pic>
        </p:grpSp>
        <p:grpSp>
          <p:nvGrpSpPr>
            <p:cNvPr id="44" name="Say">
              <a:extLst>
                <a:ext uri="{FF2B5EF4-FFF2-40B4-BE49-F238E27FC236}">
                  <a16:creationId xmlns:a16="http://schemas.microsoft.com/office/drawing/2014/main" id="{F0EA5D2E-0FC6-0C71-D925-74B0B937B92A}"/>
                </a:ext>
              </a:extLst>
            </p:cNvPr>
            <p:cNvGrpSpPr/>
            <p:nvPr/>
          </p:nvGrpSpPr>
          <p:grpSpPr>
            <a:xfrm>
              <a:off x="3938473" y="1520819"/>
              <a:ext cx="2340000" cy="5095875"/>
              <a:chOff x="3915775" y="2059910"/>
              <a:chExt cx="2340000" cy="5095875"/>
            </a:xfrm>
          </p:grpSpPr>
          <p:sp>
            <p:nvSpPr>
              <p:cNvPr id="51" name="TextBox 50">
                <a:extLst>
                  <a:ext uri="{FF2B5EF4-FFF2-40B4-BE49-F238E27FC236}">
                    <a16:creationId xmlns:a16="http://schemas.microsoft.com/office/drawing/2014/main" id="{F00D393E-E518-6807-609D-5FB0FF7C5B61}"/>
                  </a:ext>
                </a:extLst>
              </p:cNvPr>
              <p:cNvSpPr txBox="1"/>
              <p:nvPr/>
            </p:nvSpPr>
            <p:spPr>
              <a:xfrm>
                <a:off x="3915775" y="2059910"/>
                <a:ext cx="2340000" cy="5095875"/>
              </a:xfrm>
              <a:prstGeom prst="roundRect">
                <a:avLst>
                  <a:gd name="adj" fmla="val 5204"/>
                </a:avLst>
              </a:prstGeom>
              <a:solidFill>
                <a:schemeClr val="accent1">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Say what they think</a:t>
                </a:r>
              </a:p>
            </p:txBody>
          </p:sp>
          <p:pic>
            <p:nvPicPr>
              <p:cNvPr id="52" name="Picture 51">
                <a:extLst>
                  <a:ext uri="{FF2B5EF4-FFF2-40B4-BE49-F238E27FC236}">
                    <a16:creationId xmlns:a16="http://schemas.microsoft.com/office/drawing/2014/main" id="{9BA45AF9-A555-CC13-6556-A4DD62A0AAD9}"/>
                  </a:ext>
                </a:extLst>
              </p:cNvPr>
              <p:cNvPicPr>
                <a:picLocks noChangeAspect="1"/>
              </p:cNvPicPr>
              <p:nvPr/>
            </p:nvPicPr>
            <p:blipFill>
              <a:blip r:embed="rId12"/>
              <a:srcRect/>
              <a:stretch/>
            </p:blipFill>
            <p:spPr>
              <a:xfrm>
                <a:off x="4363797" y="3261983"/>
                <a:ext cx="1516758" cy="1037782"/>
              </a:xfrm>
              <a:prstGeom prst="rect">
                <a:avLst/>
              </a:prstGeom>
            </p:spPr>
          </p:pic>
        </p:grpSp>
        <p:grpSp>
          <p:nvGrpSpPr>
            <p:cNvPr id="45" name="Think">
              <a:extLst>
                <a:ext uri="{FF2B5EF4-FFF2-40B4-BE49-F238E27FC236}">
                  <a16:creationId xmlns:a16="http://schemas.microsoft.com/office/drawing/2014/main" id="{5C239EE0-10E1-CCBA-5C98-A5EFD562D70C}"/>
                </a:ext>
              </a:extLst>
            </p:cNvPr>
            <p:cNvGrpSpPr/>
            <p:nvPr/>
          </p:nvGrpSpPr>
          <p:grpSpPr>
            <a:xfrm>
              <a:off x="6756177" y="1520818"/>
              <a:ext cx="2340000" cy="5095875"/>
              <a:chOff x="4844892" y="2059910"/>
              <a:chExt cx="2340000" cy="5095875"/>
            </a:xfrm>
          </p:grpSpPr>
          <p:sp>
            <p:nvSpPr>
              <p:cNvPr id="49" name="TextBox 48">
                <a:extLst>
                  <a:ext uri="{FF2B5EF4-FFF2-40B4-BE49-F238E27FC236}">
                    <a16:creationId xmlns:a16="http://schemas.microsoft.com/office/drawing/2014/main" id="{D38480B0-EDFF-9560-E8BE-0FD9166FAD0E}"/>
                  </a:ext>
                </a:extLst>
              </p:cNvPr>
              <p:cNvSpPr txBox="1"/>
              <p:nvPr/>
            </p:nvSpPr>
            <p:spPr>
              <a:xfrm>
                <a:off x="4844892" y="2059910"/>
                <a:ext cx="2340000" cy="5095875"/>
              </a:xfrm>
              <a:prstGeom prst="roundRect">
                <a:avLst>
                  <a:gd name="adj" fmla="val 5204"/>
                </a:avLst>
              </a:prstGeom>
              <a:solidFill>
                <a:schemeClr val="accent4">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Think how they feel</a:t>
                </a:r>
              </a:p>
            </p:txBody>
          </p:sp>
          <p:pic>
            <p:nvPicPr>
              <p:cNvPr id="50" name="Picture 49">
                <a:extLst>
                  <a:ext uri="{FF2B5EF4-FFF2-40B4-BE49-F238E27FC236}">
                    <a16:creationId xmlns:a16="http://schemas.microsoft.com/office/drawing/2014/main" id="{6CB99070-7243-4B89-1F23-E6B1BADFB21A}"/>
                  </a:ext>
                </a:extLst>
              </p:cNvPr>
              <p:cNvPicPr>
                <a:picLocks noChangeAspect="1"/>
              </p:cNvPicPr>
              <p:nvPr/>
            </p:nvPicPr>
            <p:blipFill>
              <a:blip r:embed="rId13"/>
              <a:srcRect/>
              <a:stretch/>
            </p:blipFill>
            <p:spPr>
              <a:xfrm>
                <a:off x="5343076" y="3185460"/>
                <a:ext cx="1320024" cy="1114306"/>
              </a:xfrm>
              <a:prstGeom prst="rect">
                <a:avLst/>
              </a:prstGeom>
            </p:spPr>
          </p:pic>
        </p:grpSp>
        <p:grpSp>
          <p:nvGrpSpPr>
            <p:cNvPr id="46" name="Do">
              <a:extLst>
                <a:ext uri="{FF2B5EF4-FFF2-40B4-BE49-F238E27FC236}">
                  <a16:creationId xmlns:a16="http://schemas.microsoft.com/office/drawing/2014/main" id="{95F5DC34-5BB2-1B09-795A-7F136420EDF5}"/>
                </a:ext>
              </a:extLst>
            </p:cNvPr>
            <p:cNvGrpSpPr/>
            <p:nvPr/>
          </p:nvGrpSpPr>
          <p:grpSpPr>
            <a:xfrm>
              <a:off x="9604286" y="1520816"/>
              <a:ext cx="2340000" cy="5095875"/>
              <a:chOff x="4844892" y="2059910"/>
              <a:chExt cx="2340000" cy="5095875"/>
            </a:xfrm>
          </p:grpSpPr>
          <p:sp>
            <p:nvSpPr>
              <p:cNvPr id="47" name="TextBox 46">
                <a:extLst>
                  <a:ext uri="{FF2B5EF4-FFF2-40B4-BE49-F238E27FC236}">
                    <a16:creationId xmlns:a16="http://schemas.microsoft.com/office/drawing/2014/main" id="{22FCB65B-CAD4-5C41-A545-9CD4DE687077}"/>
                  </a:ext>
                </a:extLst>
              </p:cNvPr>
              <p:cNvSpPr txBox="1"/>
              <p:nvPr/>
            </p:nvSpPr>
            <p:spPr>
              <a:xfrm>
                <a:off x="4844892" y="2059910"/>
                <a:ext cx="2340000" cy="5095875"/>
              </a:xfrm>
              <a:prstGeom prst="roundRect">
                <a:avLst>
                  <a:gd name="adj" fmla="val 5204"/>
                </a:avLst>
              </a:prstGeom>
              <a:solidFill>
                <a:schemeClr val="accent3">
                  <a:lumMod val="20000"/>
                  <a:lumOff val="80000"/>
                  <a:alpha val="50000"/>
                </a:schemeClr>
              </a:solidFill>
            </p:spPr>
            <p:txBody>
              <a:bodyPr wrap="square" tIns="3600000" bIns="46800" rtlCol="0">
                <a:noAutofit/>
              </a:bodyPr>
              <a:lstStyle/>
              <a:p>
                <a:pPr algn="ctr"/>
                <a:r>
                  <a:rPr lang="en-US" sz="2400" b="1">
                    <a:solidFill>
                      <a:schemeClr val="accent5"/>
                    </a:solidFill>
                    <a:latin typeface="DM Sans" pitchFamily="2" charset="77"/>
                  </a:rPr>
                  <a:t>Do what </a:t>
                </a:r>
                <a:br>
                  <a:rPr lang="en-US" sz="2400" b="1">
                    <a:solidFill>
                      <a:schemeClr val="accent5"/>
                    </a:solidFill>
                    <a:latin typeface="DM Sans" pitchFamily="2" charset="77"/>
                  </a:rPr>
                </a:br>
                <a:r>
                  <a:rPr lang="en-US" sz="2400" b="1">
                    <a:solidFill>
                      <a:schemeClr val="accent5"/>
                    </a:solidFill>
                    <a:latin typeface="DM Sans" pitchFamily="2" charset="77"/>
                  </a:rPr>
                  <a:t>they say</a:t>
                </a:r>
              </a:p>
            </p:txBody>
          </p:sp>
          <p:pic>
            <p:nvPicPr>
              <p:cNvPr id="48" name="Picture 47">
                <a:extLst>
                  <a:ext uri="{FF2B5EF4-FFF2-40B4-BE49-F238E27FC236}">
                    <a16:creationId xmlns:a16="http://schemas.microsoft.com/office/drawing/2014/main" id="{74F9F5B5-7601-2D06-AAC4-23B52B730A19}"/>
                  </a:ext>
                </a:extLst>
              </p:cNvPr>
              <p:cNvPicPr>
                <a:picLocks noChangeAspect="1"/>
              </p:cNvPicPr>
              <p:nvPr/>
            </p:nvPicPr>
            <p:blipFill>
              <a:blip r:embed="rId14"/>
              <a:srcRect/>
              <a:stretch/>
            </p:blipFill>
            <p:spPr>
              <a:xfrm>
                <a:off x="5289392" y="3386677"/>
                <a:ext cx="1541277" cy="984188"/>
              </a:xfrm>
              <a:prstGeom prst="rect">
                <a:avLst/>
              </a:prstGeom>
            </p:spPr>
          </p:pic>
        </p:grpSp>
      </p:grpSp>
      <p:sp>
        <p:nvSpPr>
          <p:cNvPr id="14" name="TextBox 13">
            <a:extLst>
              <a:ext uri="{FF2B5EF4-FFF2-40B4-BE49-F238E27FC236}">
                <a16:creationId xmlns:a16="http://schemas.microsoft.com/office/drawing/2014/main" id="{26CECE56-5A3A-0F61-82D3-6CD64F90E7EB}"/>
              </a:ext>
            </a:extLst>
          </p:cNvPr>
          <p:cNvSpPr txBox="1"/>
          <p:nvPr/>
        </p:nvSpPr>
        <p:spPr>
          <a:xfrm>
            <a:off x="5961529" y="6500817"/>
            <a:ext cx="5989171" cy="424598"/>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Source: LINEEX, Heuristics and Cognitive Biases</a:t>
            </a:r>
          </a:p>
          <a:p>
            <a:pPr algn="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1512455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7C8D6-3FED-BB6C-B791-6D8C4844A964}"/>
              </a:ext>
            </a:extLst>
          </p:cNvPr>
          <p:cNvSpPr>
            <a:spLocks noGrp="1"/>
          </p:cNvSpPr>
          <p:nvPr>
            <p:ph type="title"/>
          </p:nvPr>
        </p:nvSpPr>
        <p:spPr/>
        <p:txBody>
          <a:bodyPr/>
          <a:lstStyle/>
          <a:p>
            <a:r>
              <a:rPr lang="en-US"/>
              <a:t>Housekeeping</a:t>
            </a:r>
          </a:p>
        </p:txBody>
      </p:sp>
      <p:sp>
        <p:nvSpPr>
          <p:cNvPr id="4" name="Footer Placeholder 3">
            <a:extLst>
              <a:ext uri="{FF2B5EF4-FFF2-40B4-BE49-F238E27FC236}">
                <a16:creationId xmlns:a16="http://schemas.microsoft.com/office/drawing/2014/main" id="{D31DC396-C46E-0922-5C7C-E166B9CB5DEC}"/>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606AC19E-E490-9FA2-566E-52926A918007}"/>
              </a:ext>
            </a:extLst>
          </p:cNvPr>
          <p:cNvSpPr>
            <a:spLocks noGrp="1"/>
          </p:cNvSpPr>
          <p:nvPr>
            <p:ph type="sldNum" sz="quarter" idx="12"/>
          </p:nvPr>
        </p:nvSpPr>
        <p:spPr/>
        <p:txBody>
          <a:bodyPr/>
          <a:lstStyle/>
          <a:p>
            <a:fld id="{16C5AC08-0ACD-404A-9C9F-AB39E786C34A}" type="slidenum">
              <a:rPr lang="en-GB"/>
              <a:t>5</a:t>
            </a:fld>
            <a:endParaRPr lang="en-GB"/>
          </a:p>
        </p:txBody>
      </p:sp>
      <p:sp>
        <p:nvSpPr>
          <p:cNvPr id="6" name="Text Placeholder 5">
            <a:extLst>
              <a:ext uri="{FF2B5EF4-FFF2-40B4-BE49-F238E27FC236}">
                <a16:creationId xmlns:a16="http://schemas.microsoft.com/office/drawing/2014/main" id="{50741477-4FE0-6222-F853-4934353D005B}"/>
              </a:ext>
            </a:extLst>
          </p:cNvPr>
          <p:cNvSpPr>
            <a:spLocks noGrp="1"/>
          </p:cNvSpPr>
          <p:nvPr>
            <p:ph type="body" sz="quarter" idx="13"/>
          </p:nvPr>
        </p:nvSpPr>
        <p:spPr/>
        <p:txBody>
          <a:bodyPr/>
          <a:lstStyle/>
          <a:p>
            <a:r>
              <a:rPr lang="en-US" dirty="0"/>
              <a:t>Housekeeping</a:t>
            </a:r>
          </a:p>
        </p:txBody>
      </p:sp>
      <p:sp>
        <p:nvSpPr>
          <p:cNvPr id="10" name="Oval 9">
            <a:extLst>
              <a:ext uri="{FF2B5EF4-FFF2-40B4-BE49-F238E27FC236}">
                <a16:creationId xmlns:a16="http://schemas.microsoft.com/office/drawing/2014/main" id="{FE008D59-04EB-23D1-4267-A7AB290DE282}"/>
              </a:ext>
            </a:extLst>
          </p:cNvPr>
          <p:cNvSpPr/>
          <p:nvPr/>
        </p:nvSpPr>
        <p:spPr>
          <a:xfrm>
            <a:off x="8433873" y="3237403"/>
            <a:ext cx="276161" cy="276161"/>
          </a:xfrm>
          <a:prstGeom prst="ellipse">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9" name="Picture 8">
            <a:extLst>
              <a:ext uri="{FF2B5EF4-FFF2-40B4-BE49-F238E27FC236}">
                <a16:creationId xmlns:a16="http://schemas.microsoft.com/office/drawing/2014/main" id="{7326C05A-D561-0C60-D671-E6890A7B8C1F}"/>
              </a:ext>
            </a:extLst>
          </p:cNvPr>
          <p:cNvPicPr>
            <a:picLocks noChangeAspect="1"/>
          </p:cNvPicPr>
          <p:nvPr/>
        </p:nvPicPr>
        <p:blipFill>
          <a:blip r:embed="rId3"/>
          <a:srcRect/>
          <a:stretch/>
        </p:blipFill>
        <p:spPr>
          <a:xfrm>
            <a:off x="7422292" y="1767016"/>
            <a:ext cx="4645673" cy="5090983"/>
          </a:xfrm>
          <a:prstGeom prst="rect">
            <a:avLst/>
          </a:prstGeom>
        </p:spPr>
      </p:pic>
    </p:spTree>
    <p:extLst>
      <p:ext uri="{BB962C8B-B14F-4D97-AF65-F5344CB8AC3E}">
        <p14:creationId xmlns:p14="http://schemas.microsoft.com/office/powerpoint/2010/main" val="156744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decel="50000" fill="hold" grpId="0" nodeType="withEffect">
                                  <p:stCondLst>
                                    <p:cond delay="0"/>
                                  </p:stCondLst>
                                  <p:childTnLst>
                                    <p:animScale>
                                      <p:cBhvr>
                                        <p:cTn id="6" dur="20000" fill="hold"/>
                                        <p:tgtEl>
                                          <p:spTgt spid="10"/>
                                        </p:tgtEl>
                                      </p:cBhvr>
                                      <p:by x="200000" y="2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099FB-9B34-99C7-D783-C9D8BBC44B45}"/>
              </a:ext>
            </a:extLst>
          </p:cNvPr>
          <p:cNvSpPr>
            <a:spLocks noGrp="1"/>
          </p:cNvSpPr>
          <p:nvPr>
            <p:ph type="title"/>
          </p:nvPr>
        </p:nvSpPr>
        <p:spPr/>
        <p:txBody>
          <a:bodyPr/>
          <a:lstStyle/>
          <a:p>
            <a:r>
              <a:rPr lang="en-US"/>
              <a:t>Biases</a:t>
            </a:r>
          </a:p>
        </p:txBody>
      </p:sp>
      <p:sp>
        <p:nvSpPr>
          <p:cNvPr id="4" name="Footer Placeholder 3">
            <a:extLst>
              <a:ext uri="{FF2B5EF4-FFF2-40B4-BE49-F238E27FC236}">
                <a16:creationId xmlns:a16="http://schemas.microsoft.com/office/drawing/2014/main" id="{2426D468-9BCB-C261-87E8-385CE0769886}"/>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C956774C-3FE5-5C7E-10EC-7426DF11B6F7}"/>
              </a:ext>
            </a:extLst>
          </p:cNvPr>
          <p:cNvSpPr>
            <a:spLocks noGrp="1"/>
          </p:cNvSpPr>
          <p:nvPr>
            <p:ph type="sldNum" sz="quarter" idx="12"/>
          </p:nvPr>
        </p:nvSpPr>
        <p:spPr/>
        <p:txBody>
          <a:bodyPr/>
          <a:lstStyle/>
          <a:p>
            <a:fld id="{16C5AC08-0ACD-404A-9C9F-AB39E786C34A}" type="slidenum">
              <a:rPr lang="en-GB"/>
              <a:t>59</a:t>
            </a:fld>
            <a:endParaRPr lang="en-GB"/>
          </a:p>
        </p:txBody>
      </p:sp>
      <p:sp>
        <p:nvSpPr>
          <p:cNvPr id="6" name="Text Placeholder 5">
            <a:extLst>
              <a:ext uri="{FF2B5EF4-FFF2-40B4-BE49-F238E27FC236}">
                <a16:creationId xmlns:a16="http://schemas.microsoft.com/office/drawing/2014/main" id="{29C07221-567D-B7EB-C143-E00A4DD212BE}"/>
              </a:ext>
            </a:extLst>
          </p:cNvPr>
          <p:cNvSpPr>
            <a:spLocks noGrp="1"/>
          </p:cNvSpPr>
          <p:nvPr>
            <p:ph type="body" sz="quarter" idx="13"/>
          </p:nvPr>
        </p:nvSpPr>
        <p:spPr/>
        <p:txBody>
          <a:bodyPr/>
          <a:lstStyle/>
          <a:p>
            <a:r>
              <a:rPr lang="en-US"/>
              <a:t>Biases</a:t>
            </a:r>
          </a:p>
        </p:txBody>
      </p:sp>
      <p:sp>
        <p:nvSpPr>
          <p:cNvPr id="7" name="Content Placeholder 2">
            <a:extLst>
              <a:ext uri="{FF2B5EF4-FFF2-40B4-BE49-F238E27FC236}">
                <a16:creationId xmlns:a16="http://schemas.microsoft.com/office/drawing/2014/main" id="{33C93072-4CDC-A322-DCF2-9618300BF19D}"/>
              </a:ext>
            </a:extLst>
          </p:cNvPr>
          <p:cNvSpPr txBox="1">
            <a:spLocks/>
          </p:cNvSpPr>
          <p:nvPr/>
        </p:nvSpPr>
        <p:spPr>
          <a:xfrm>
            <a:off x="3902393" y="1520825"/>
            <a:ext cx="2386647" cy="501972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a:p>
        </p:txBody>
      </p:sp>
      <p:grpSp>
        <p:nvGrpSpPr>
          <p:cNvPr id="3" name="!!Confirmation">
            <a:extLst>
              <a:ext uri="{FF2B5EF4-FFF2-40B4-BE49-F238E27FC236}">
                <a16:creationId xmlns:a16="http://schemas.microsoft.com/office/drawing/2014/main" id="{89B12815-0014-B23E-CFC7-7DE2DCEEEBB9}"/>
              </a:ext>
            </a:extLst>
          </p:cNvPr>
          <p:cNvGrpSpPr/>
          <p:nvPr/>
        </p:nvGrpSpPr>
        <p:grpSpPr>
          <a:xfrm>
            <a:off x="-18590968" y="1673225"/>
            <a:ext cx="2380841" cy="5095875"/>
            <a:chOff x="6742295" y="1520825"/>
            <a:chExt cx="2380841" cy="5095875"/>
          </a:xfrm>
        </p:grpSpPr>
        <p:sp>
          <p:nvSpPr>
            <p:cNvPr id="8" name="Rounded Rectangle 7">
              <a:extLst>
                <a:ext uri="{FF2B5EF4-FFF2-40B4-BE49-F238E27FC236}">
                  <a16:creationId xmlns:a16="http://schemas.microsoft.com/office/drawing/2014/main" id="{3CF69120-13D6-AF09-07CB-E3306C9444DD}"/>
                </a:ext>
              </a:extLst>
            </p:cNvPr>
            <p:cNvSpPr/>
            <p:nvPr/>
          </p:nvSpPr>
          <p:spPr>
            <a:xfrm>
              <a:off x="6742295"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Confirmation bias</a:t>
              </a:r>
            </a:p>
            <a:p>
              <a:pPr>
                <a:spcAft>
                  <a:spcPts val="800"/>
                </a:spcAft>
              </a:pPr>
              <a:r>
                <a:rPr lang="en-US" sz="1400">
                  <a:solidFill>
                    <a:schemeClr val="accent5"/>
                  </a:solidFill>
                  <a:latin typeface="DM Sans" pitchFamily="2" charset="77"/>
                </a:rPr>
                <a:t>People usually consider the information that supports their own hypothesis only and discard the one that goes against it</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If investors do not analyse the signals of a sudden change in the evolution of financial markets and stick to their old strategy, they may incur huge losses.</a:t>
              </a:r>
            </a:p>
          </p:txBody>
        </p:sp>
        <p:pic>
          <p:nvPicPr>
            <p:cNvPr id="16" name="Picture 15">
              <a:extLst>
                <a:ext uri="{FF2B5EF4-FFF2-40B4-BE49-F238E27FC236}">
                  <a16:creationId xmlns:a16="http://schemas.microsoft.com/office/drawing/2014/main" id="{B584D9E2-C3B3-9A36-F817-5DF117006A38}"/>
                </a:ext>
              </a:extLst>
            </p:cNvPr>
            <p:cNvPicPr>
              <a:picLocks noChangeAspect="1"/>
            </p:cNvPicPr>
            <p:nvPr/>
          </p:nvPicPr>
          <p:blipFill>
            <a:blip r:embed="rId3"/>
            <a:stretch>
              <a:fillRect/>
            </a:stretch>
          </p:blipFill>
          <p:spPr>
            <a:xfrm>
              <a:off x="7440179" y="1876425"/>
              <a:ext cx="888124" cy="990600"/>
            </a:xfrm>
            <a:prstGeom prst="rect">
              <a:avLst/>
            </a:prstGeom>
          </p:spPr>
        </p:pic>
      </p:grpSp>
      <p:grpSp>
        <p:nvGrpSpPr>
          <p:cNvPr id="17" name="!!Framing">
            <a:extLst>
              <a:ext uri="{FF2B5EF4-FFF2-40B4-BE49-F238E27FC236}">
                <a16:creationId xmlns:a16="http://schemas.microsoft.com/office/drawing/2014/main" id="{BCF0DDDB-AC42-EA1C-512D-215B3D774A7A}"/>
              </a:ext>
            </a:extLst>
          </p:cNvPr>
          <p:cNvGrpSpPr/>
          <p:nvPr/>
        </p:nvGrpSpPr>
        <p:grpSpPr>
          <a:xfrm>
            <a:off x="-18520727" y="1673225"/>
            <a:ext cx="2380841" cy="5095875"/>
            <a:chOff x="1077913" y="1520825"/>
            <a:chExt cx="2380841" cy="5095875"/>
          </a:xfrm>
        </p:grpSpPr>
        <p:sp>
          <p:nvSpPr>
            <p:cNvPr id="18" name="Rounded Rectangle 17">
              <a:extLst>
                <a:ext uri="{FF2B5EF4-FFF2-40B4-BE49-F238E27FC236}">
                  <a16:creationId xmlns:a16="http://schemas.microsoft.com/office/drawing/2014/main" id="{189408AD-AA33-8883-4EF6-FC3C4F13B67F}"/>
                </a:ext>
              </a:extLst>
            </p:cNvPr>
            <p:cNvSpPr/>
            <p:nvPr/>
          </p:nvSpPr>
          <p:spPr>
            <a:xfrm>
              <a:off x="1077913"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Framing effect</a:t>
              </a:r>
            </a:p>
            <a:p>
              <a:pPr>
                <a:spcAft>
                  <a:spcPts val="800"/>
                </a:spcAft>
              </a:pPr>
              <a:r>
                <a:rPr lang="en-US" sz="1400">
                  <a:solidFill>
                    <a:schemeClr val="accent5"/>
                  </a:solidFill>
                  <a:latin typeface="DM Sans" pitchFamily="2" charset="77"/>
                </a:rPr>
                <a:t>Due to this effect people can react to a particulary choice in different ways depending on how information about it is presented</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Although the sentences “90 patients have survived” and “10 patients have died” in a month in a hospital include the same information, the reputation of that hospital may be interpreted in a slightly different way.</a:t>
              </a:r>
            </a:p>
          </p:txBody>
        </p:sp>
        <p:pic>
          <p:nvPicPr>
            <p:cNvPr id="19" name="Picture 18">
              <a:extLst>
                <a:ext uri="{FF2B5EF4-FFF2-40B4-BE49-F238E27FC236}">
                  <a16:creationId xmlns:a16="http://schemas.microsoft.com/office/drawing/2014/main" id="{F5CAAFFA-FCFF-B31C-7BBE-B4A5CE67EB8B}"/>
                </a:ext>
              </a:extLst>
            </p:cNvPr>
            <p:cNvPicPr>
              <a:picLocks noChangeAspect="1"/>
            </p:cNvPicPr>
            <p:nvPr/>
          </p:nvPicPr>
          <p:blipFill>
            <a:blip r:embed="rId4"/>
            <a:stretch>
              <a:fillRect/>
            </a:stretch>
          </p:blipFill>
          <p:spPr>
            <a:xfrm>
              <a:off x="1760333" y="1771799"/>
              <a:ext cx="1016000" cy="1016000"/>
            </a:xfrm>
            <a:prstGeom prst="rect">
              <a:avLst/>
            </a:prstGeom>
          </p:spPr>
        </p:pic>
      </p:grpSp>
      <p:grpSp>
        <p:nvGrpSpPr>
          <p:cNvPr id="25" name="!!Bandwagon">
            <a:extLst>
              <a:ext uri="{FF2B5EF4-FFF2-40B4-BE49-F238E27FC236}">
                <a16:creationId xmlns:a16="http://schemas.microsoft.com/office/drawing/2014/main" id="{5CAAE130-E2D3-BE94-42B3-D09DED294182}"/>
              </a:ext>
            </a:extLst>
          </p:cNvPr>
          <p:cNvGrpSpPr/>
          <p:nvPr/>
        </p:nvGrpSpPr>
        <p:grpSpPr>
          <a:xfrm>
            <a:off x="-18520728" y="1673225"/>
            <a:ext cx="2380841" cy="5095875"/>
            <a:chOff x="3912009" y="1520825"/>
            <a:chExt cx="2380841" cy="5095875"/>
          </a:xfrm>
        </p:grpSpPr>
        <p:sp>
          <p:nvSpPr>
            <p:cNvPr id="26" name="Rounded Rectangle 25">
              <a:extLst>
                <a:ext uri="{FF2B5EF4-FFF2-40B4-BE49-F238E27FC236}">
                  <a16:creationId xmlns:a16="http://schemas.microsoft.com/office/drawing/2014/main" id="{51F98BC2-A85E-8974-1AFA-C727988D390B}"/>
                </a:ext>
              </a:extLst>
            </p:cNvPr>
            <p:cNvSpPr/>
            <p:nvPr/>
          </p:nvSpPr>
          <p:spPr>
            <a:xfrm>
              <a:off x="391200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Bandwagon effect</a:t>
              </a:r>
            </a:p>
            <a:p>
              <a:pPr>
                <a:spcAft>
                  <a:spcPts val="800"/>
                </a:spcAft>
              </a:pPr>
              <a:r>
                <a:rPr lang="en-US" sz="1400">
                  <a:solidFill>
                    <a:schemeClr val="accent5"/>
                  </a:solidFill>
                  <a:latin typeface="DM Sans" pitchFamily="2" charset="77"/>
                </a:rPr>
                <a:t>It takes place when an individual’s thoughts and beliefs change if a large number of people think or believe in a different way</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If attendants to a work meeting do not write down their own thoughts in advance, it is very likely that all of htem end up thinking in the same way.</a:t>
              </a:r>
            </a:p>
          </p:txBody>
        </p:sp>
        <p:pic>
          <p:nvPicPr>
            <p:cNvPr id="27" name="Picture 26">
              <a:extLst>
                <a:ext uri="{FF2B5EF4-FFF2-40B4-BE49-F238E27FC236}">
                  <a16:creationId xmlns:a16="http://schemas.microsoft.com/office/drawing/2014/main" id="{6642767F-F300-0128-2771-CB98A772838F}"/>
                </a:ext>
              </a:extLst>
            </p:cNvPr>
            <p:cNvPicPr>
              <a:picLocks noChangeAspect="1"/>
            </p:cNvPicPr>
            <p:nvPr/>
          </p:nvPicPr>
          <p:blipFill>
            <a:blip r:embed="rId5"/>
            <a:stretch>
              <a:fillRect/>
            </a:stretch>
          </p:blipFill>
          <p:spPr>
            <a:xfrm>
              <a:off x="4118656" y="1852055"/>
              <a:ext cx="1887092" cy="768499"/>
            </a:xfrm>
            <a:prstGeom prst="rect">
              <a:avLst/>
            </a:prstGeom>
          </p:spPr>
        </p:pic>
      </p:grpSp>
      <p:grpSp>
        <p:nvGrpSpPr>
          <p:cNvPr id="28" name="!!Negativity">
            <a:extLst>
              <a:ext uri="{FF2B5EF4-FFF2-40B4-BE49-F238E27FC236}">
                <a16:creationId xmlns:a16="http://schemas.microsoft.com/office/drawing/2014/main" id="{18DBA324-B36A-33F8-D613-AC09EF6E1CC4}"/>
              </a:ext>
            </a:extLst>
          </p:cNvPr>
          <p:cNvGrpSpPr/>
          <p:nvPr/>
        </p:nvGrpSpPr>
        <p:grpSpPr>
          <a:xfrm>
            <a:off x="-18529731" y="1673225"/>
            <a:ext cx="2380841" cy="5095875"/>
            <a:chOff x="9569859" y="1520825"/>
            <a:chExt cx="2380841" cy="5095875"/>
          </a:xfrm>
        </p:grpSpPr>
        <p:sp>
          <p:nvSpPr>
            <p:cNvPr id="29" name="Rounded Rectangle 28">
              <a:extLst>
                <a:ext uri="{FF2B5EF4-FFF2-40B4-BE49-F238E27FC236}">
                  <a16:creationId xmlns:a16="http://schemas.microsoft.com/office/drawing/2014/main" id="{DDE14C3D-D7AE-8105-C3FA-B8FFFA63AA3B}"/>
                </a:ext>
              </a:extLst>
            </p:cNvPr>
            <p:cNvSpPr/>
            <p:nvPr/>
          </p:nvSpPr>
          <p:spPr>
            <a:xfrm>
              <a:off x="956985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Negativity bias</a:t>
              </a:r>
            </a:p>
            <a:p>
              <a:pPr>
                <a:spcAft>
                  <a:spcPts val="800"/>
                </a:spcAft>
              </a:pPr>
              <a:r>
                <a:rPr lang="en-US" sz="1400">
                  <a:solidFill>
                    <a:schemeClr val="accent5"/>
                  </a:solidFill>
                  <a:latin typeface="DM Sans" pitchFamily="2" charset="77"/>
                </a:rPr>
                <a:t>Propensity of unpleasant memories to have a greater effect on our psychological state than positive or nutral ones</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Entrepreneurs may not repeat twice if they had a bad experience when they first decided to set up a business, even if they have learnt from it and know how to correct their mistakes.</a:t>
              </a:r>
            </a:p>
          </p:txBody>
        </p:sp>
        <p:pic>
          <p:nvPicPr>
            <p:cNvPr id="30" name="Picture 29">
              <a:extLst>
                <a:ext uri="{FF2B5EF4-FFF2-40B4-BE49-F238E27FC236}">
                  <a16:creationId xmlns:a16="http://schemas.microsoft.com/office/drawing/2014/main" id="{1277106E-F56C-B4BA-C50F-9DD56CD1498F}"/>
                </a:ext>
              </a:extLst>
            </p:cNvPr>
            <p:cNvPicPr>
              <a:picLocks noChangeAspect="1"/>
            </p:cNvPicPr>
            <p:nvPr/>
          </p:nvPicPr>
          <p:blipFill>
            <a:blip r:embed="rId6"/>
            <a:stretch>
              <a:fillRect/>
            </a:stretch>
          </p:blipFill>
          <p:spPr>
            <a:xfrm>
              <a:off x="10125279" y="1876425"/>
              <a:ext cx="1270000" cy="990600"/>
            </a:xfrm>
            <a:prstGeom prst="rect">
              <a:avLst/>
            </a:prstGeom>
          </p:spPr>
        </p:pic>
      </p:grpSp>
      <p:grpSp>
        <p:nvGrpSpPr>
          <p:cNvPr id="40" name="!!ikea">
            <a:extLst>
              <a:ext uri="{FF2B5EF4-FFF2-40B4-BE49-F238E27FC236}">
                <a16:creationId xmlns:a16="http://schemas.microsoft.com/office/drawing/2014/main" id="{A9D00A8C-E480-6B88-B5CD-87C7EDD7FF11}"/>
              </a:ext>
            </a:extLst>
          </p:cNvPr>
          <p:cNvGrpSpPr/>
          <p:nvPr/>
        </p:nvGrpSpPr>
        <p:grpSpPr>
          <a:xfrm>
            <a:off x="1077913" y="1520825"/>
            <a:ext cx="2380841" cy="5095875"/>
            <a:chOff x="1077913" y="1520825"/>
            <a:chExt cx="2380841" cy="5095875"/>
          </a:xfrm>
        </p:grpSpPr>
        <p:sp>
          <p:nvSpPr>
            <p:cNvPr id="9" name="Rounded Rectangle 8">
              <a:extLst>
                <a:ext uri="{FF2B5EF4-FFF2-40B4-BE49-F238E27FC236}">
                  <a16:creationId xmlns:a16="http://schemas.microsoft.com/office/drawing/2014/main" id="{6EC80209-2623-23FB-292E-EC2A746648BE}"/>
                </a:ext>
              </a:extLst>
            </p:cNvPr>
            <p:cNvSpPr/>
            <p:nvPr/>
          </p:nvSpPr>
          <p:spPr>
            <a:xfrm>
              <a:off x="1077913"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IKEA effect</a:t>
              </a:r>
            </a:p>
            <a:p>
              <a:pPr>
                <a:spcAft>
                  <a:spcPts val="800"/>
                </a:spcAft>
              </a:pPr>
              <a:r>
                <a:rPr lang="en-US" sz="1400">
                  <a:solidFill>
                    <a:schemeClr val="accent5"/>
                  </a:solidFill>
                  <a:latin typeface="DM Sans" pitchFamily="2" charset="77"/>
                </a:rPr>
                <a:t>Subjective preference for those items or activities that we have created by our own means, even if less useful or functional</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Some managers do not consider good ideas developed out of the organization in favour of (possibly inferior) internally developed ideas.</a:t>
              </a:r>
            </a:p>
          </p:txBody>
        </p:sp>
        <p:pic>
          <p:nvPicPr>
            <p:cNvPr id="32" name="Picture 31">
              <a:extLst>
                <a:ext uri="{FF2B5EF4-FFF2-40B4-BE49-F238E27FC236}">
                  <a16:creationId xmlns:a16="http://schemas.microsoft.com/office/drawing/2014/main" id="{EFE41D54-30AD-26D4-6E86-668E03567F32}"/>
                </a:ext>
              </a:extLst>
            </p:cNvPr>
            <p:cNvPicPr>
              <a:picLocks noChangeAspect="1"/>
            </p:cNvPicPr>
            <p:nvPr/>
          </p:nvPicPr>
          <p:blipFill>
            <a:blip r:embed="rId7"/>
            <a:stretch>
              <a:fillRect/>
            </a:stretch>
          </p:blipFill>
          <p:spPr>
            <a:xfrm>
              <a:off x="1741231" y="1767140"/>
              <a:ext cx="1054204" cy="1022576"/>
            </a:xfrm>
            <a:prstGeom prst="rect">
              <a:avLst/>
            </a:prstGeom>
          </p:spPr>
        </p:pic>
      </p:grpSp>
      <p:grpSp>
        <p:nvGrpSpPr>
          <p:cNvPr id="39" name="!!correlation">
            <a:extLst>
              <a:ext uri="{FF2B5EF4-FFF2-40B4-BE49-F238E27FC236}">
                <a16:creationId xmlns:a16="http://schemas.microsoft.com/office/drawing/2014/main" id="{DFC90BCC-5E0F-62A0-F8B8-4E7B7F320DB5}"/>
              </a:ext>
            </a:extLst>
          </p:cNvPr>
          <p:cNvGrpSpPr/>
          <p:nvPr/>
        </p:nvGrpSpPr>
        <p:grpSpPr>
          <a:xfrm>
            <a:off x="3912009" y="1520825"/>
            <a:ext cx="2380841" cy="5095875"/>
            <a:chOff x="3912009" y="1520825"/>
            <a:chExt cx="2380841" cy="5095875"/>
          </a:xfrm>
        </p:grpSpPr>
        <p:sp>
          <p:nvSpPr>
            <p:cNvPr id="20" name="Rounded Rectangle 19">
              <a:extLst>
                <a:ext uri="{FF2B5EF4-FFF2-40B4-BE49-F238E27FC236}">
                  <a16:creationId xmlns:a16="http://schemas.microsoft.com/office/drawing/2014/main" id="{2F95BC01-C5E1-0069-1865-1D3DB2BFD258}"/>
                </a:ext>
              </a:extLst>
            </p:cNvPr>
            <p:cNvSpPr/>
            <p:nvPr/>
          </p:nvSpPr>
          <p:spPr>
            <a:xfrm>
              <a:off x="391200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Illusory correlation</a:t>
              </a:r>
            </a:p>
            <a:p>
              <a:pPr>
                <a:spcAft>
                  <a:spcPts val="800"/>
                </a:spcAft>
              </a:pPr>
              <a:r>
                <a:rPr lang="en-US" sz="1400">
                  <a:solidFill>
                    <a:schemeClr val="accent5"/>
                  </a:solidFill>
                  <a:latin typeface="DM Sans" pitchFamily="2" charset="77"/>
                </a:rPr>
                <a:t>It occurs if we assume that there is a relationship between two variables even if there is no data that supports this idea</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We think that updating our facebook profile with better content gives us more “likes”, when the key variable is the time at which we add the new post.</a:t>
              </a:r>
            </a:p>
          </p:txBody>
        </p:sp>
        <p:pic>
          <p:nvPicPr>
            <p:cNvPr id="34" name="Picture 33">
              <a:extLst>
                <a:ext uri="{FF2B5EF4-FFF2-40B4-BE49-F238E27FC236}">
                  <a16:creationId xmlns:a16="http://schemas.microsoft.com/office/drawing/2014/main" id="{4E2CA0C6-76BB-E987-D40F-9B6811B3CCBD}"/>
                </a:ext>
              </a:extLst>
            </p:cNvPr>
            <p:cNvPicPr>
              <a:picLocks noChangeAspect="1"/>
            </p:cNvPicPr>
            <p:nvPr/>
          </p:nvPicPr>
          <p:blipFill>
            <a:blip r:embed="rId8"/>
            <a:stretch>
              <a:fillRect/>
            </a:stretch>
          </p:blipFill>
          <p:spPr>
            <a:xfrm>
              <a:off x="4613479" y="1789478"/>
              <a:ext cx="977900" cy="977900"/>
            </a:xfrm>
            <a:prstGeom prst="rect">
              <a:avLst/>
            </a:prstGeom>
          </p:spPr>
        </p:pic>
      </p:grpSp>
      <p:grpSp>
        <p:nvGrpSpPr>
          <p:cNvPr id="38" name="!!overconfidence">
            <a:extLst>
              <a:ext uri="{FF2B5EF4-FFF2-40B4-BE49-F238E27FC236}">
                <a16:creationId xmlns:a16="http://schemas.microsoft.com/office/drawing/2014/main" id="{A111C1D4-9C18-377E-B89F-AA4366A4A7DC}"/>
              </a:ext>
            </a:extLst>
          </p:cNvPr>
          <p:cNvGrpSpPr/>
          <p:nvPr/>
        </p:nvGrpSpPr>
        <p:grpSpPr>
          <a:xfrm>
            <a:off x="6742295" y="1520825"/>
            <a:ext cx="2380841" cy="5095875"/>
            <a:chOff x="6742295" y="1520825"/>
            <a:chExt cx="2380841" cy="5095875"/>
          </a:xfrm>
        </p:grpSpPr>
        <p:sp>
          <p:nvSpPr>
            <p:cNvPr id="21" name="Rounded Rectangle 20">
              <a:extLst>
                <a:ext uri="{FF2B5EF4-FFF2-40B4-BE49-F238E27FC236}">
                  <a16:creationId xmlns:a16="http://schemas.microsoft.com/office/drawing/2014/main" id="{F7851159-253B-7BFA-755C-D57A2045738E}"/>
                </a:ext>
              </a:extLst>
            </p:cNvPr>
            <p:cNvSpPr/>
            <p:nvPr/>
          </p:nvSpPr>
          <p:spPr>
            <a:xfrm>
              <a:off x="6742295"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Overconfidence</a:t>
              </a:r>
            </a:p>
            <a:p>
              <a:pPr>
                <a:spcAft>
                  <a:spcPts val="800"/>
                </a:spcAft>
              </a:pPr>
              <a:r>
                <a:rPr lang="en-US" sz="1400">
                  <a:solidFill>
                    <a:schemeClr val="accent5"/>
                  </a:solidFill>
                  <a:latin typeface="DM Sans" pitchFamily="2" charset="77"/>
                </a:rPr>
                <a:t>It happens when a person trusts more their own decisions or judgements than they should from an objective point of view</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The Ukrainian Minister of Power stated the probability of a meltdown is 0.0001% two months before the Chernobyl disaster.</a:t>
              </a:r>
            </a:p>
          </p:txBody>
        </p:sp>
        <p:pic>
          <p:nvPicPr>
            <p:cNvPr id="35" name="Picture 34">
              <a:extLst>
                <a:ext uri="{FF2B5EF4-FFF2-40B4-BE49-F238E27FC236}">
                  <a16:creationId xmlns:a16="http://schemas.microsoft.com/office/drawing/2014/main" id="{9AEF1835-7010-6A86-9602-3CDC055FEC63}"/>
                </a:ext>
              </a:extLst>
            </p:cNvPr>
            <p:cNvPicPr>
              <a:picLocks noChangeAspect="1"/>
            </p:cNvPicPr>
            <p:nvPr/>
          </p:nvPicPr>
          <p:blipFill>
            <a:blip r:embed="rId9"/>
            <a:stretch>
              <a:fillRect/>
            </a:stretch>
          </p:blipFill>
          <p:spPr>
            <a:xfrm>
              <a:off x="7392965" y="1767140"/>
              <a:ext cx="1079500" cy="1079500"/>
            </a:xfrm>
            <a:prstGeom prst="rect">
              <a:avLst/>
            </a:prstGeom>
          </p:spPr>
        </p:pic>
      </p:grpSp>
      <p:grpSp>
        <p:nvGrpSpPr>
          <p:cNvPr id="37" name="!!stereotype">
            <a:extLst>
              <a:ext uri="{FF2B5EF4-FFF2-40B4-BE49-F238E27FC236}">
                <a16:creationId xmlns:a16="http://schemas.microsoft.com/office/drawing/2014/main" id="{1E380BBB-8F57-135F-C6AA-ED359B6CE714}"/>
              </a:ext>
            </a:extLst>
          </p:cNvPr>
          <p:cNvGrpSpPr/>
          <p:nvPr/>
        </p:nvGrpSpPr>
        <p:grpSpPr>
          <a:xfrm>
            <a:off x="9569859" y="1520825"/>
            <a:ext cx="2380841" cy="5095875"/>
            <a:chOff x="9569859" y="1520825"/>
            <a:chExt cx="2380841" cy="5095875"/>
          </a:xfrm>
        </p:grpSpPr>
        <p:sp>
          <p:nvSpPr>
            <p:cNvPr id="22" name="Rounded Rectangle 21">
              <a:extLst>
                <a:ext uri="{FF2B5EF4-FFF2-40B4-BE49-F238E27FC236}">
                  <a16:creationId xmlns:a16="http://schemas.microsoft.com/office/drawing/2014/main" id="{400BBA41-5934-822C-797E-FDE2E63411BB}"/>
                </a:ext>
              </a:extLst>
            </p:cNvPr>
            <p:cNvSpPr/>
            <p:nvPr/>
          </p:nvSpPr>
          <p:spPr>
            <a:xfrm>
              <a:off x="956985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Stereotyping</a:t>
              </a:r>
            </a:p>
            <a:p>
              <a:pPr>
                <a:spcAft>
                  <a:spcPts val="800"/>
                </a:spcAft>
              </a:pPr>
              <a:r>
                <a:rPr lang="en-US" sz="1400">
                  <a:solidFill>
                    <a:schemeClr val="accent5"/>
                  </a:solidFill>
                  <a:latin typeface="DM Sans" pitchFamily="2" charset="77"/>
                </a:rPr>
                <a:t>Expecting a member of a group to have certain attributes typically associated to that group, without having analysed the specific person</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Nowadays it is a mistake to consider only housewifes as interested in cleaning products, as it usually happens in TV commercials.</a:t>
              </a:r>
            </a:p>
          </p:txBody>
        </p:sp>
        <p:pic>
          <p:nvPicPr>
            <p:cNvPr id="36" name="Picture 35">
              <a:extLst>
                <a:ext uri="{FF2B5EF4-FFF2-40B4-BE49-F238E27FC236}">
                  <a16:creationId xmlns:a16="http://schemas.microsoft.com/office/drawing/2014/main" id="{AE069750-0932-7F1E-803C-3602247CED65}"/>
                </a:ext>
              </a:extLst>
            </p:cNvPr>
            <p:cNvPicPr>
              <a:picLocks noChangeAspect="1"/>
            </p:cNvPicPr>
            <p:nvPr/>
          </p:nvPicPr>
          <p:blipFill>
            <a:blip r:embed="rId10"/>
            <a:stretch>
              <a:fillRect/>
            </a:stretch>
          </p:blipFill>
          <p:spPr>
            <a:xfrm>
              <a:off x="10313987" y="1837216"/>
              <a:ext cx="800100" cy="952500"/>
            </a:xfrm>
            <a:prstGeom prst="rect">
              <a:avLst/>
            </a:prstGeom>
          </p:spPr>
        </p:pic>
      </p:grpSp>
      <p:sp>
        <p:nvSpPr>
          <p:cNvPr id="10" name="TextBox 9">
            <a:extLst>
              <a:ext uri="{FF2B5EF4-FFF2-40B4-BE49-F238E27FC236}">
                <a16:creationId xmlns:a16="http://schemas.microsoft.com/office/drawing/2014/main" id="{C8385ADA-CE7B-0C66-3887-CDB5177BFDA5}"/>
              </a:ext>
            </a:extLst>
          </p:cNvPr>
          <p:cNvSpPr txBox="1"/>
          <p:nvPr/>
        </p:nvSpPr>
        <p:spPr>
          <a:xfrm>
            <a:off x="5961529" y="6500817"/>
            <a:ext cx="5989171" cy="424598"/>
          </a:xfrm>
          <a:prstGeom prst="rect">
            <a:avLst/>
          </a:prstGeom>
          <a:noFill/>
        </p:spPr>
        <p:txBody>
          <a:bodyPr wrap="square" lIns="0" tIns="0" rIns="0" bIns="0" anchor="b" anchorCtr="0">
            <a:noAutofit/>
          </a:bodyPr>
          <a:lstStyle/>
          <a:p>
            <a:pPr algn="r"/>
            <a:r>
              <a:rPr lang="en-GB" sz="1000" dirty="0">
                <a:solidFill>
                  <a:schemeClr val="accent5"/>
                </a:solidFill>
                <a:latin typeface="DM Sans" pitchFamily="2" charset="77"/>
              </a:rPr>
              <a:t>Source: LINEEX, Heuristics and Cognitive Biases</a:t>
            </a:r>
          </a:p>
          <a:p>
            <a:pPr algn="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3545006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1A55-F58A-2DB1-A870-FD92608677FD}"/>
              </a:ext>
            </a:extLst>
          </p:cNvPr>
          <p:cNvSpPr>
            <a:spLocks noGrp="1"/>
          </p:cNvSpPr>
          <p:nvPr>
            <p:ph type="title"/>
          </p:nvPr>
        </p:nvSpPr>
        <p:spPr/>
        <p:txBody>
          <a:bodyPr/>
          <a:lstStyle/>
          <a:p>
            <a:r>
              <a:rPr lang="en-US"/>
              <a:t>Cognitive Biases &amp; Human Factors</a:t>
            </a:r>
          </a:p>
        </p:txBody>
      </p:sp>
      <p:sp>
        <p:nvSpPr>
          <p:cNvPr id="4" name="Footer Placeholder 3">
            <a:extLst>
              <a:ext uri="{FF2B5EF4-FFF2-40B4-BE49-F238E27FC236}">
                <a16:creationId xmlns:a16="http://schemas.microsoft.com/office/drawing/2014/main" id="{C378F0C2-7C70-AD5B-C6FE-3AB03A18CBA5}"/>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B0D14D55-FBEA-0A0C-F95C-79A136D79632}"/>
              </a:ext>
            </a:extLst>
          </p:cNvPr>
          <p:cNvSpPr>
            <a:spLocks noGrp="1"/>
          </p:cNvSpPr>
          <p:nvPr>
            <p:ph type="sldNum" sz="quarter" idx="12"/>
          </p:nvPr>
        </p:nvSpPr>
        <p:spPr/>
        <p:txBody>
          <a:bodyPr/>
          <a:lstStyle/>
          <a:p>
            <a:fld id="{16C5AC08-0ACD-404A-9C9F-AB39E786C34A}" type="slidenum">
              <a:rPr lang="en-GB"/>
              <a:t>60</a:t>
            </a:fld>
            <a:endParaRPr lang="en-GB"/>
          </a:p>
        </p:txBody>
      </p:sp>
      <p:sp>
        <p:nvSpPr>
          <p:cNvPr id="6" name="Text Placeholder 5">
            <a:extLst>
              <a:ext uri="{FF2B5EF4-FFF2-40B4-BE49-F238E27FC236}">
                <a16:creationId xmlns:a16="http://schemas.microsoft.com/office/drawing/2014/main" id="{09B36002-245C-1ADB-E113-3C3981A74955}"/>
              </a:ext>
            </a:extLst>
          </p:cNvPr>
          <p:cNvSpPr>
            <a:spLocks noGrp="1"/>
          </p:cNvSpPr>
          <p:nvPr>
            <p:ph type="body" sz="quarter" idx="13"/>
          </p:nvPr>
        </p:nvSpPr>
        <p:spPr/>
        <p:txBody>
          <a:bodyPr/>
          <a:lstStyle/>
          <a:p>
            <a:r>
              <a:rPr lang="en-US"/>
              <a:t>Cognitive Biases &amp; Human Factors</a:t>
            </a:r>
          </a:p>
        </p:txBody>
      </p:sp>
      <p:grpSp>
        <p:nvGrpSpPr>
          <p:cNvPr id="8" name="!!ikea">
            <a:extLst>
              <a:ext uri="{FF2B5EF4-FFF2-40B4-BE49-F238E27FC236}">
                <a16:creationId xmlns:a16="http://schemas.microsoft.com/office/drawing/2014/main" id="{C82F3F7B-CE4B-427A-96F0-7A62FD614D99}"/>
              </a:ext>
            </a:extLst>
          </p:cNvPr>
          <p:cNvGrpSpPr/>
          <p:nvPr/>
        </p:nvGrpSpPr>
        <p:grpSpPr>
          <a:xfrm>
            <a:off x="-18900342" y="1520825"/>
            <a:ext cx="2380841" cy="5095875"/>
            <a:chOff x="1077913" y="1520825"/>
            <a:chExt cx="2380841" cy="5095875"/>
          </a:xfrm>
        </p:grpSpPr>
        <p:sp>
          <p:nvSpPr>
            <p:cNvPr id="9" name="Rounded Rectangle 8">
              <a:extLst>
                <a:ext uri="{FF2B5EF4-FFF2-40B4-BE49-F238E27FC236}">
                  <a16:creationId xmlns:a16="http://schemas.microsoft.com/office/drawing/2014/main" id="{E6DEC332-C15E-2839-BCD1-285BFC8019A6}"/>
                </a:ext>
              </a:extLst>
            </p:cNvPr>
            <p:cNvSpPr/>
            <p:nvPr/>
          </p:nvSpPr>
          <p:spPr>
            <a:xfrm>
              <a:off x="1077913"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IKEA effect</a:t>
              </a:r>
            </a:p>
            <a:p>
              <a:pPr>
                <a:spcAft>
                  <a:spcPts val="800"/>
                </a:spcAft>
              </a:pPr>
              <a:r>
                <a:rPr lang="en-US" sz="1400">
                  <a:solidFill>
                    <a:schemeClr val="accent5"/>
                  </a:solidFill>
                  <a:latin typeface="DM Sans" pitchFamily="2" charset="77"/>
                </a:rPr>
                <a:t>Subjective preference for those items or activities that we have created by our own means, even if less useful or functional</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Some managers do not consider good ideas developed out of the organization in favour of (possibly inferior) internally developed ideas.</a:t>
              </a:r>
            </a:p>
          </p:txBody>
        </p:sp>
        <p:pic>
          <p:nvPicPr>
            <p:cNvPr id="10" name="Picture 9">
              <a:extLst>
                <a:ext uri="{FF2B5EF4-FFF2-40B4-BE49-F238E27FC236}">
                  <a16:creationId xmlns:a16="http://schemas.microsoft.com/office/drawing/2014/main" id="{407AB89C-AC1F-3A53-4881-A8A3E9EA6A1E}"/>
                </a:ext>
              </a:extLst>
            </p:cNvPr>
            <p:cNvPicPr>
              <a:picLocks noChangeAspect="1"/>
            </p:cNvPicPr>
            <p:nvPr/>
          </p:nvPicPr>
          <p:blipFill>
            <a:blip r:embed="rId3"/>
            <a:stretch>
              <a:fillRect/>
            </a:stretch>
          </p:blipFill>
          <p:spPr>
            <a:xfrm>
              <a:off x="1741231" y="1767140"/>
              <a:ext cx="1054204" cy="1022576"/>
            </a:xfrm>
            <a:prstGeom prst="rect">
              <a:avLst/>
            </a:prstGeom>
          </p:spPr>
        </p:pic>
      </p:grpSp>
      <p:grpSp>
        <p:nvGrpSpPr>
          <p:cNvPr id="11" name="!!correlation">
            <a:extLst>
              <a:ext uri="{FF2B5EF4-FFF2-40B4-BE49-F238E27FC236}">
                <a16:creationId xmlns:a16="http://schemas.microsoft.com/office/drawing/2014/main" id="{E4B8C33B-7C65-57AC-42D9-D6E45E5B13EC}"/>
              </a:ext>
            </a:extLst>
          </p:cNvPr>
          <p:cNvGrpSpPr/>
          <p:nvPr/>
        </p:nvGrpSpPr>
        <p:grpSpPr>
          <a:xfrm>
            <a:off x="-18900343" y="1520825"/>
            <a:ext cx="2380841" cy="5095875"/>
            <a:chOff x="3912009" y="1520825"/>
            <a:chExt cx="2380841" cy="5095875"/>
          </a:xfrm>
        </p:grpSpPr>
        <p:sp>
          <p:nvSpPr>
            <p:cNvPr id="12" name="Rounded Rectangle 11">
              <a:extLst>
                <a:ext uri="{FF2B5EF4-FFF2-40B4-BE49-F238E27FC236}">
                  <a16:creationId xmlns:a16="http://schemas.microsoft.com/office/drawing/2014/main" id="{42CEC625-35E4-5EE2-9FFE-AB9527DA9BA1}"/>
                </a:ext>
              </a:extLst>
            </p:cNvPr>
            <p:cNvSpPr/>
            <p:nvPr/>
          </p:nvSpPr>
          <p:spPr>
            <a:xfrm>
              <a:off x="391200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Illusory correlation</a:t>
              </a:r>
            </a:p>
            <a:p>
              <a:pPr>
                <a:spcAft>
                  <a:spcPts val="800"/>
                </a:spcAft>
              </a:pPr>
              <a:r>
                <a:rPr lang="en-US" sz="1400">
                  <a:solidFill>
                    <a:schemeClr val="accent5"/>
                  </a:solidFill>
                  <a:latin typeface="DM Sans" pitchFamily="2" charset="77"/>
                </a:rPr>
                <a:t>It occurs if we assume that there is a relationship between two variables even if there is no data that supports this idea</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We think that updating our facebook profile with better content gives us more “likes”, when the key variable is the time at which we add the new post.</a:t>
              </a:r>
            </a:p>
          </p:txBody>
        </p:sp>
        <p:pic>
          <p:nvPicPr>
            <p:cNvPr id="13" name="Picture 12">
              <a:extLst>
                <a:ext uri="{FF2B5EF4-FFF2-40B4-BE49-F238E27FC236}">
                  <a16:creationId xmlns:a16="http://schemas.microsoft.com/office/drawing/2014/main" id="{4205C7C9-8441-898C-3A6D-A0A804BEC9A0}"/>
                </a:ext>
              </a:extLst>
            </p:cNvPr>
            <p:cNvPicPr>
              <a:picLocks noChangeAspect="1"/>
            </p:cNvPicPr>
            <p:nvPr/>
          </p:nvPicPr>
          <p:blipFill>
            <a:blip r:embed="rId4"/>
            <a:stretch>
              <a:fillRect/>
            </a:stretch>
          </p:blipFill>
          <p:spPr>
            <a:xfrm>
              <a:off x="4613479" y="1789478"/>
              <a:ext cx="977900" cy="977900"/>
            </a:xfrm>
            <a:prstGeom prst="rect">
              <a:avLst/>
            </a:prstGeom>
          </p:spPr>
        </p:pic>
      </p:grpSp>
      <p:grpSp>
        <p:nvGrpSpPr>
          <p:cNvPr id="14" name="!!overconfidence">
            <a:extLst>
              <a:ext uri="{FF2B5EF4-FFF2-40B4-BE49-F238E27FC236}">
                <a16:creationId xmlns:a16="http://schemas.microsoft.com/office/drawing/2014/main" id="{DE36B3C9-44E6-CFEE-ED6A-01C824D69B0D}"/>
              </a:ext>
            </a:extLst>
          </p:cNvPr>
          <p:cNvGrpSpPr/>
          <p:nvPr/>
        </p:nvGrpSpPr>
        <p:grpSpPr>
          <a:xfrm>
            <a:off x="-18961303" y="1520825"/>
            <a:ext cx="2380841" cy="5095875"/>
            <a:chOff x="6742295" y="1520825"/>
            <a:chExt cx="2380841" cy="5095875"/>
          </a:xfrm>
        </p:grpSpPr>
        <p:sp>
          <p:nvSpPr>
            <p:cNvPr id="15" name="Rounded Rectangle 14">
              <a:extLst>
                <a:ext uri="{FF2B5EF4-FFF2-40B4-BE49-F238E27FC236}">
                  <a16:creationId xmlns:a16="http://schemas.microsoft.com/office/drawing/2014/main" id="{829C564B-B483-CA21-C0BC-F6F47B5AEC63}"/>
                </a:ext>
              </a:extLst>
            </p:cNvPr>
            <p:cNvSpPr/>
            <p:nvPr/>
          </p:nvSpPr>
          <p:spPr>
            <a:xfrm>
              <a:off x="6742295"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Overconfidence</a:t>
              </a:r>
            </a:p>
            <a:p>
              <a:pPr>
                <a:spcAft>
                  <a:spcPts val="800"/>
                </a:spcAft>
              </a:pPr>
              <a:r>
                <a:rPr lang="en-US" sz="1400">
                  <a:solidFill>
                    <a:schemeClr val="accent5"/>
                  </a:solidFill>
                  <a:latin typeface="DM Sans" pitchFamily="2" charset="77"/>
                </a:rPr>
                <a:t>It happens when a person trusts more their own decisions or judgements than they should from an objective point of view</a:t>
              </a:r>
              <a:br>
                <a:rPr lang="en-US" sz="1400">
                  <a:solidFill>
                    <a:schemeClr val="accent5"/>
                  </a:solidFill>
                  <a:latin typeface="DM Sans" pitchFamily="2" charset="77"/>
                </a:rPr>
              </a:br>
              <a:endParaRPr lang="en-US" sz="1400">
                <a:solidFill>
                  <a:schemeClr val="accent5"/>
                </a:solidFill>
                <a:latin typeface="DM Sans" pitchFamily="2" charset="77"/>
              </a:endParaRP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The Ukrainian Minister of Power stated the probability of a meltdown is 0.0001% two months before the Chernobyl disaster.</a:t>
              </a:r>
            </a:p>
          </p:txBody>
        </p:sp>
        <p:pic>
          <p:nvPicPr>
            <p:cNvPr id="16" name="Picture 15">
              <a:extLst>
                <a:ext uri="{FF2B5EF4-FFF2-40B4-BE49-F238E27FC236}">
                  <a16:creationId xmlns:a16="http://schemas.microsoft.com/office/drawing/2014/main" id="{F0E19982-EE13-4261-E919-1433D47F86AE}"/>
                </a:ext>
              </a:extLst>
            </p:cNvPr>
            <p:cNvPicPr>
              <a:picLocks noChangeAspect="1"/>
            </p:cNvPicPr>
            <p:nvPr/>
          </p:nvPicPr>
          <p:blipFill>
            <a:blip r:embed="rId5"/>
            <a:stretch>
              <a:fillRect/>
            </a:stretch>
          </p:blipFill>
          <p:spPr>
            <a:xfrm>
              <a:off x="7392965" y="1767140"/>
              <a:ext cx="1079500" cy="1079500"/>
            </a:xfrm>
            <a:prstGeom prst="rect">
              <a:avLst/>
            </a:prstGeom>
          </p:spPr>
        </p:pic>
      </p:grpSp>
      <p:grpSp>
        <p:nvGrpSpPr>
          <p:cNvPr id="17" name="!!stereotype">
            <a:extLst>
              <a:ext uri="{FF2B5EF4-FFF2-40B4-BE49-F238E27FC236}">
                <a16:creationId xmlns:a16="http://schemas.microsoft.com/office/drawing/2014/main" id="{0CCDAA59-3B1E-B1E3-16BD-C7ECF0E19915}"/>
              </a:ext>
            </a:extLst>
          </p:cNvPr>
          <p:cNvGrpSpPr/>
          <p:nvPr/>
        </p:nvGrpSpPr>
        <p:grpSpPr>
          <a:xfrm>
            <a:off x="-18961304" y="1520825"/>
            <a:ext cx="2380841" cy="5095875"/>
            <a:chOff x="9569859" y="1520825"/>
            <a:chExt cx="2380841" cy="5095875"/>
          </a:xfrm>
        </p:grpSpPr>
        <p:sp>
          <p:nvSpPr>
            <p:cNvPr id="18" name="Rounded Rectangle 17">
              <a:extLst>
                <a:ext uri="{FF2B5EF4-FFF2-40B4-BE49-F238E27FC236}">
                  <a16:creationId xmlns:a16="http://schemas.microsoft.com/office/drawing/2014/main" id="{E276C22A-F6CF-9267-B047-65730FCDF1D8}"/>
                </a:ext>
              </a:extLst>
            </p:cNvPr>
            <p:cNvSpPr/>
            <p:nvPr/>
          </p:nvSpPr>
          <p:spPr>
            <a:xfrm>
              <a:off x="9569859" y="1520825"/>
              <a:ext cx="2380841" cy="5095875"/>
            </a:xfrm>
            <a:prstGeom prst="roundRect">
              <a:avLst>
                <a:gd name="adj" fmla="val 3865"/>
              </a:avLst>
            </a:prstGeom>
            <a:solidFill>
              <a:schemeClr val="accent2">
                <a:lumMod val="20000"/>
                <a:lumOff val="8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tIns="1584000" bIns="90000" rtlCol="0" anchor="t" anchorCtr="0"/>
            <a:lstStyle/>
            <a:p>
              <a:pPr algn="ctr">
                <a:spcAft>
                  <a:spcPts val="400"/>
                </a:spcAft>
              </a:pPr>
              <a:r>
                <a:rPr lang="en-US" sz="1600" b="1">
                  <a:solidFill>
                    <a:schemeClr val="accent5"/>
                  </a:solidFill>
                  <a:latin typeface="DM Sans" pitchFamily="2" charset="77"/>
                </a:rPr>
                <a:t>Stereotyping</a:t>
              </a:r>
            </a:p>
            <a:p>
              <a:pPr>
                <a:spcAft>
                  <a:spcPts val="800"/>
                </a:spcAft>
              </a:pPr>
              <a:r>
                <a:rPr lang="en-US" sz="1400">
                  <a:solidFill>
                    <a:schemeClr val="accent5"/>
                  </a:solidFill>
                  <a:latin typeface="DM Sans" pitchFamily="2" charset="77"/>
                </a:rPr>
                <a:t>Expecting a member of a group to have certain attributes typically associated to that group, without having analysed the specific person</a:t>
              </a:r>
            </a:p>
            <a:p>
              <a:pPr>
                <a:spcAft>
                  <a:spcPts val="400"/>
                </a:spcAft>
              </a:pPr>
              <a:r>
                <a:rPr lang="en-US" sz="1200" b="1">
                  <a:solidFill>
                    <a:schemeClr val="accent2"/>
                  </a:solidFill>
                  <a:latin typeface="DM Sans" pitchFamily="2" charset="77"/>
                </a:rPr>
                <a:t>Example</a:t>
              </a:r>
            </a:p>
            <a:p>
              <a:r>
                <a:rPr lang="en-US" sz="1200">
                  <a:solidFill>
                    <a:schemeClr val="accent5"/>
                  </a:solidFill>
                  <a:latin typeface="DM Sans" pitchFamily="2" charset="77"/>
                </a:rPr>
                <a:t>Nowadays it is a mistake to consider only housewifes as interested in cleaning products, as it usually happens in TV commercials.</a:t>
              </a:r>
            </a:p>
          </p:txBody>
        </p:sp>
        <p:pic>
          <p:nvPicPr>
            <p:cNvPr id="19" name="Picture 18">
              <a:extLst>
                <a:ext uri="{FF2B5EF4-FFF2-40B4-BE49-F238E27FC236}">
                  <a16:creationId xmlns:a16="http://schemas.microsoft.com/office/drawing/2014/main" id="{DF304967-7453-8F88-5AD7-4A6F787EB41B}"/>
                </a:ext>
              </a:extLst>
            </p:cNvPr>
            <p:cNvPicPr>
              <a:picLocks noChangeAspect="1"/>
            </p:cNvPicPr>
            <p:nvPr/>
          </p:nvPicPr>
          <p:blipFill>
            <a:blip r:embed="rId6"/>
            <a:stretch>
              <a:fillRect/>
            </a:stretch>
          </p:blipFill>
          <p:spPr>
            <a:xfrm>
              <a:off x="10313987" y="1837216"/>
              <a:ext cx="800100" cy="952500"/>
            </a:xfrm>
            <a:prstGeom prst="rect">
              <a:avLst/>
            </a:prstGeom>
          </p:spPr>
        </p:pic>
      </p:grpSp>
      <p:graphicFrame>
        <p:nvGraphicFramePr>
          <p:cNvPr id="20" name="Diagram 19">
            <a:extLst>
              <a:ext uri="{FF2B5EF4-FFF2-40B4-BE49-F238E27FC236}">
                <a16:creationId xmlns:a16="http://schemas.microsoft.com/office/drawing/2014/main" id="{1A9804B8-4975-B74A-735C-067FCB201B87}"/>
              </a:ext>
            </a:extLst>
          </p:cNvPr>
          <p:cNvGraphicFramePr/>
          <p:nvPr>
            <p:extLst>
              <p:ext uri="{D42A27DB-BD31-4B8C-83A1-F6EECF244321}">
                <p14:modId xmlns:p14="http://schemas.microsoft.com/office/powerpoint/2010/main" val="1534391934"/>
              </p:ext>
            </p:extLst>
          </p:nvPr>
        </p:nvGraphicFramePr>
        <p:xfrm>
          <a:off x="1077914" y="1384942"/>
          <a:ext cx="10872786" cy="523175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pSp>
        <p:nvGrpSpPr>
          <p:cNvPr id="61" name="Group 60">
            <a:extLst>
              <a:ext uri="{FF2B5EF4-FFF2-40B4-BE49-F238E27FC236}">
                <a16:creationId xmlns:a16="http://schemas.microsoft.com/office/drawing/2014/main" id="{19154585-2F77-64A4-A7F2-70F8C2ABE397}"/>
              </a:ext>
            </a:extLst>
          </p:cNvPr>
          <p:cNvGrpSpPr/>
          <p:nvPr/>
        </p:nvGrpSpPr>
        <p:grpSpPr>
          <a:xfrm>
            <a:off x="2338754" y="2362200"/>
            <a:ext cx="8182231" cy="3333015"/>
            <a:chOff x="2004884" y="1762492"/>
            <a:chExt cx="8182231" cy="3333015"/>
          </a:xfrm>
        </p:grpSpPr>
        <p:sp>
          <p:nvSpPr>
            <p:cNvPr id="59" name="Straight Connector 3">
              <a:extLst>
                <a:ext uri="{FF2B5EF4-FFF2-40B4-BE49-F238E27FC236}">
                  <a16:creationId xmlns:a16="http://schemas.microsoft.com/office/drawing/2014/main" id="{97CF5863-0E2D-F1FD-9A1F-42DA1DCCA045}"/>
                </a:ext>
              </a:extLst>
            </p:cNvPr>
            <p:cNvSpPr/>
            <p:nvPr/>
          </p:nvSpPr>
          <p:spPr>
            <a:xfrm rot="16200000">
              <a:off x="5743209" y="2277834"/>
              <a:ext cx="870349" cy="13516"/>
            </a:xfrm>
            <a:custGeom>
              <a:avLst/>
              <a:gdLst/>
              <a:ahLst/>
              <a:cxnLst/>
              <a:rect l="0" t="0" r="0" b="0"/>
              <a:pathLst>
                <a:path>
                  <a:moveTo>
                    <a:pt x="0" y="6758"/>
                  </a:moveTo>
                  <a:lnTo>
                    <a:pt x="870349"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7" name="Straight Connector 5">
              <a:extLst>
                <a:ext uri="{FF2B5EF4-FFF2-40B4-BE49-F238E27FC236}">
                  <a16:creationId xmlns:a16="http://schemas.microsoft.com/office/drawing/2014/main" id="{C801F391-DA88-33C4-376E-B8A2811F4FE7}"/>
                </a:ext>
              </a:extLst>
            </p:cNvPr>
            <p:cNvSpPr/>
            <p:nvPr/>
          </p:nvSpPr>
          <p:spPr>
            <a:xfrm rot="18570876">
              <a:off x="6406266" y="2389224"/>
              <a:ext cx="1265991" cy="13516"/>
            </a:xfrm>
            <a:custGeom>
              <a:avLst/>
              <a:gdLst/>
              <a:ahLst/>
              <a:cxnLst/>
              <a:rect l="0" t="0" r="0" b="0"/>
              <a:pathLst>
                <a:path>
                  <a:moveTo>
                    <a:pt x="0" y="6758"/>
                  </a:moveTo>
                  <a:lnTo>
                    <a:pt x="126599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5" name="Straight Connector 7">
              <a:extLst>
                <a:ext uri="{FF2B5EF4-FFF2-40B4-BE49-F238E27FC236}">
                  <a16:creationId xmlns:a16="http://schemas.microsoft.com/office/drawing/2014/main" id="{EEA9CB74-70B7-4AD2-6197-C25A5FE20401}"/>
                </a:ext>
              </a:extLst>
            </p:cNvPr>
            <p:cNvSpPr/>
            <p:nvPr/>
          </p:nvSpPr>
          <p:spPr>
            <a:xfrm rot="20133078">
              <a:off x="6737967" y="2692570"/>
              <a:ext cx="2138058" cy="13516"/>
            </a:xfrm>
            <a:custGeom>
              <a:avLst/>
              <a:gdLst/>
              <a:ahLst/>
              <a:cxnLst/>
              <a:rect l="0" t="0" r="0" b="0"/>
              <a:pathLst>
                <a:path>
                  <a:moveTo>
                    <a:pt x="0" y="6758"/>
                  </a:moveTo>
                  <a:lnTo>
                    <a:pt x="2138058"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3" name="Straight Connector 9">
              <a:extLst>
                <a:ext uri="{FF2B5EF4-FFF2-40B4-BE49-F238E27FC236}">
                  <a16:creationId xmlns:a16="http://schemas.microsoft.com/office/drawing/2014/main" id="{14D142FA-6BBC-524B-1CAA-F475399AAB39}"/>
                </a:ext>
              </a:extLst>
            </p:cNvPr>
            <p:cNvSpPr/>
            <p:nvPr/>
          </p:nvSpPr>
          <p:spPr>
            <a:xfrm rot="21180686">
              <a:off x="6880754" y="3144263"/>
              <a:ext cx="3306361" cy="13516"/>
            </a:xfrm>
            <a:custGeom>
              <a:avLst/>
              <a:gdLst/>
              <a:ahLst/>
              <a:cxnLst/>
              <a:rect l="0" t="0" r="0" b="0"/>
              <a:pathLst>
                <a:path>
                  <a:moveTo>
                    <a:pt x="0" y="6758"/>
                  </a:moveTo>
                  <a:lnTo>
                    <a:pt x="330636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51" name="Straight Connector 11">
              <a:extLst>
                <a:ext uri="{FF2B5EF4-FFF2-40B4-BE49-F238E27FC236}">
                  <a16:creationId xmlns:a16="http://schemas.microsoft.com/office/drawing/2014/main" id="{5A6188A1-CAFF-CA9C-014E-872140E7C240}"/>
                </a:ext>
              </a:extLst>
            </p:cNvPr>
            <p:cNvSpPr/>
            <p:nvPr/>
          </p:nvSpPr>
          <p:spPr>
            <a:xfrm rot="733860">
              <a:off x="6845954" y="3922365"/>
              <a:ext cx="3179735" cy="13516"/>
            </a:xfrm>
            <a:custGeom>
              <a:avLst/>
              <a:gdLst/>
              <a:ahLst/>
              <a:cxnLst/>
              <a:rect l="0" t="0" r="0" b="0"/>
              <a:pathLst>
                <a:path>
                  <a:moveTo>
                    <a:pt x="0" y="6758"/>
                  </a:moveTo>
                  <a:lnTo>
                    <a:pt x="3179735"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9" name="Straight Connector 13">
              <a:extLst>
                <a:ext uri="{FF2B5EF4-FFF2-40B4-BE49-F238E27FC236}">
                  <a16:creationId xmlns:a16="http://schemas.microsoft.com/office/drawing/2014/main" id="{24F2BB9D-4BB5-C338-4DCD-0831266974F0}"/>
                </a:ext>
              </a:extLst>
            </p:cNvPr>
            <p:cNvSpPr/>
            <p:nvPr/>
          </p:nvSpPr>
          <p:spPr>
            <a:xfrm rot="1840860">
              <a:off x="6654418" y="4322335"/>
              <a:ext cx="2045780" cy="13516"/>
            </a:xfrm>
            <a:custGeom>
              <a:avLst/>
              <a:gdLst/>
              <a:ahLst/>
              <a:cxnLst/>
              <a:rect l="0" t="0" r="0" b="0"/>
              <a:pathLst>
                <a:path>
                  <a:moveTo>
                    <a:pt x="0" y="6758"/>
                  </a:moveTo>
                  <a:lnTo>
                    <a:pt x="2045780"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7" name="Straight Connector 15">
              <a:extLst>
                <a:ext uri="{FF2B5EF4-FFF2-40B4-BE49-F238E27FC236}">
                  <a16:creationId xmlns:a16="http://schemas.microsoft.com/office/drawing/2014/main" id="{3D3C10D6-7299-79E2-51EE-F7761761CEF9}"/>
                </a:ext>
              </a:extLst>
            </p:cNvPr>
            <p:cNvSpPr/>
            <p:nvPr/>
          </p:nvSpPr>
          <p:spPr>
            <a:xfrm rot="3733186">
              <a:off x="6235808" y="4530950"/>
              <a:ext cx="1041937" cy="13516"/>
            </a:xfrm>
            <a:custGeom>
              <a:avLst/>
              <a:gdLst/>
              <a:ahLst/>
              <a:cxnLst/>
              <a:rect l="0" t="0" r="0" b="0"/>
              <a:pathLst>
                <a:path>
                  <a:moveTo>
                    <a:pt x="0" y="6758"/>
                  </a:moveTo>
                  <a:lnTo>
                    <a:pt x="1041937"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5" name="Straight Connector 17">
              <a:extLst>
                <a:ext uri="{FF2B5EF4-FFF2-40B4-BE49-F238E27FC236}">
                  <a16:creationId xmlns:a16="http://schemas.microsoft.com/office/drawing/2014/main" id="{60C946D7-B6FC-D320-F73A-4178DD89052E}"/>
                </a:ext>
              </a:extLst>
            </p:cNvPr>
            <p:cNvSpPr/>
            <p:nvPr/>
          </p:nvSpPr>
          <p:spPr>
            <a:xfrm rot="7256113">
              <a:off x="4962152" y="4529924"/>
              <a:ext cx="1117651" cy="13516"/>
            </a:xfrm>
            <a:custGeom>
              <a:avLst/>
              <a:gdLst/>
              <a:ahLst/>
              <a:cxnLst/>
              <a:rect l="0" t="0" r="0" b="0"/>
              <a:pathLst>
                <a:path>
                  <a:moveTo>
                    <a:pt x="0" y="6758"/>
                  </a:moveTo>
                  <a:lnTo>
                    <a:pt x="111765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3" name="Straight Connector 19">
              <a:extLst>
                <a:ext uri="{FF2B5EF4-FFF2-40B4-BE49-F238E27FC236}">
                  <a16:creationId xmlns:a16="http://schemas.microsoft.com/office/drawing/2014/main" id="{AE9CE0B7-DB43-B535-B256-C49A88A7F946}"/>
                </a:ext>
              </a:extLst>
            </p:cNvPr>
            <p:cNvSpPr/>
            <p:nvPr/>
          </p:nvSpPr>
          <p:spPr>
            <a:xfrm rot="9042915">
              <a:off x="3498186" y="4321382"/>
              <a:ext cx="2192301" cy="13516"/>
            </a:xfrm>
            <a:custGeom>
              <a:avLst/>
              <a:gdLst/>
              <a:ahLst/>
              <a:cxnLst/>
              <a:rect l="0" t="0" r="0" b="0"/>
              <a:pathLst>
                <a:path>
                  <a:moveTo>
                    <a:pt x="0" y="6758"/>
                  </a:moveTo>
                  <a:lnTo>
                    <a:pt x="219230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41" name="Straight Connector 21">
              <a:extLst>
                <a:ext uri="{FF2B5EF4-FFF2-40B4-BE49-F238E27FC236}">
                  <a16:creationId xmlns:a16="http://schemas.microsoft.com/office/drawing/2014/main" id="{71F782A7-F6B0-6252-5332-3E92713C309F}"/>
                </a:ext>
              </a:extLst>
            </p:cNvPr>
            <p:cNvSpPr/>
            <p:nvPr/>
          </p:nvSpPr>
          <p:spPr>
            <a:xfrm rot="10137653">
              <a:off x="2230117" y="3884123"/>
              <a:ext cx="3271857" cy="13516"/>
            </a:xfrm>
            <a:custGeom>
              <a:avLst/>
              <a:gdLst/>
              <a:ahLst/>
              <a:cxnLst/>
              <a:rect l="0" t="0" r="0" b="0"/>
              <a:pathLst>
                <a:path>
                  <a:moveTo>
                    <a:pt x="0" y="6758"/>
                  </a:moveTo>
                  <a:lnTo>
                    <a:pt x="3271857"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9" name="Straight Connector 23">
              <a:extLst>
                <a:ext uri="{FF2B5EF4-FFF2-40B4-BE49-F238E27FC236}">
                  <a16:creationId xmlns:a16="http://schemas.microsoft.com/office/drawing/2014/main" id="{03796ECE-924A-6A13-8FE9-1F0D3C9FA70F}"/>
                </a:ext>
              </a:extLst>
            </p:cNvPr>
            <p:cNvSpPr/>
            <p:nvPr/>
          </p:nvSpPr>
          <p:spPr>
            <a:xfrm rot="11250825">
              <a:off x="2004884" y="3111684"/>
              <a:ext cx="3474597" cy="13516"/>
            </a:xfrm>
            <a:custGeom>
              <a:avLst/>
              <a:gdLst/>
              <a:ahLst/>
              <a:cxnLst/>
              <a:rect l="0" t="0" r="0" b="0"/>
              <a:pathLst>
                <a:path>
                  <a:moveTo>
                    <a:pt x="0" y="6758"/>
                  </a:moveTo>
                  <a:lnTo>
                    <a:pt x="3474597"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7" name="Straight Connector 25">
              <a:extLst>
                <a:ext uri="{FF2B5EF4-FFF2-40B4-BE49-F238E27FC236}">
                  <a16:creationId xmlns:a16="http://schemas.microsoft.com/office/drawing/2014/main" id="{CDE36461-37BC-80AC-922B-66655B44C6DC}"/>
                </a:ext>
              </a:extLst>
            </p:cNvPr>
            <p:cNvSpPr/>
            <p:nvPr/>
          </p:nvSpPr>
          <p:spPr>
            <a:xfrm rot="12227494">
              <a:off x="3385701" y="2693042"/>
              <a:ext cx="2228559" cy="13516"/>
            </a:xfrm>
            <a:custGeom>
              <a:avLst/>
              <a:gdLst/>
              <a:ahLst/>
              <a:cxnLst/>
              <a:rect l="0" t="0" r="0" b="0"/>
              <a:pathLst>
                <a:path>
                  <a:moveTo>
                    <a:pt x="0" y="6758"/>
                  </a:moveTo>
                  <a:lnTo>
                    <a:pt x="2228559"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35" name="Straight Connector 27">
              <a:extLst>
                <a:ext uri="{FF2B5EF4-FFF2-40B4-BE49-F238E27FC236}">
                  <a16:creationId xmlns:a16="http://schemas.microsoft.com/office/drawing/2014/main" id="{6A4585C9-9412-FB59-4755-604CF36FFE56}"/>
                </a:ext>
              </a:extLst>
            </p:cNvPr>
            <p:cNvSpPr/>
            <p:nvPr/>
          </p:nvSpPr>
          <p:spPr>
            <a:xfrm rot="13827504">
              <a:off x="4683186" y="2389238"/>
              <a:ext cx="1267008" cy="13516"/>
            </a:xfrm>
            <a:custGeom>
              <a:avLst/>
              <a:gdLst/>
              <a:ahLst/>
              <a:cxnLst/>
              <a:rect l="0" t="0" r="0" b="0"/>
              <a:pathLst>
                <a:path>
                  <a:moveTo>
                    <a:pt x="0" y="6758"/>
                  </a:moveTo>
                  <a:lnTo>
                    <a:pt x="1267008"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1386020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wheel(1)">
                                      <p:cBhvr>
                                        <p:cTn id="7" dur="1400"/>
                                        <p:tgtEl>
                                          <p:spTgt spid="61"/>
                                        </p:tgtEl>
                                      </p:cBhvr>
                                    </p:animEffect>
                                  </p:childTnLst>
                                </p:cTn>
                              </p:par>
                              <p:par>
                                <p:cTn id="8" presetID="23" presetClass="entr" presetSubtype="16" fill="hold" grpId="0" nodeType="withEffect">
                                  <p:stCondLst>
                                    <p:cond delay="0"/>
                                  </p:stCondLst>
                                  <p:childTnLst>
                                    <p:set>
                                      <p:cBhvr>
                                        <p:cTn id="9" dur="1" fill="hold">
                                          <p:stCondLst>
                                            <p:cond delay="0"/>
                                          </p:stCondLst>
                                        </p:cTn>
                                        <p:tgtEl>
                                          <p:spTgt spid="20">
                                            <p:graphicEl>
                                              <a:dgm id="{10DA6DC9-7309-4E6B-886E-745506138D30}"/>
                                            </p:graphicEl>
                                          </p:spTgt>
                                        </p:tgtEl>
                                        <p:attrNameLst>
                                          <p:attrName>style.visibility</p:attrName>
                                        </p:attrNameLst>
                                      </p:cBhvr>
                                      <p:to>
                                        <p:strVal val="visible"/>
                                      </p:to>
                                    </p:set>
                                    <p:anim calcmode="lin" valueType="num">
                                      <p:cBhvr>
                                        <p:cTn id="10" dur="250" fill="hold"/>
                                        <p:tgtEl>
                                          <p:spTgt spid="20">
                                            <p:graphicEl>
                                              <a:dgm id="{10DA6DC9-7309-4E6B-886E-745506138D30}"/>
                                            </p:graphicEl>
                                          </p:spTgt>
                                        </p:tgtEl>
                                        <p:attrNameLst>
                                          <p:attrName>ppt_w</p:attrName>
                                        </p:attrNameLst>
                                      </p:cBhvr>
                                      <p:tavLst>
                                        <p:tav tm="0">
                                          <p:val>
                                            <p:fltVal val="0"/>
                                          </p:val>
                                        </p:tav>
                                        <p:tav tm="100000">
                                          <p:val>
                                            <p:strVal val="#ppt_w"/>
                                          </p:val>
                                        </p:tav>
                                      </p:tavLst>
                                    </p:anim>
                                    <p:anim calcmode="lin" valueType="num">
                                      <p:cBhvr>
                                        <p:cTn id="11" dur="250" fill="hold"/>
                                        <p:tgtEl>
                                          <p:spTgt spid="20">
                                            <p:graphicEl>
                                              <a:dgm id="{10DA6DC9-7309-4E6B-886E-745506138D30}"/>
                                            </p:graphicEl>
                                          </p:spTgt>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00"/>
                                  </p:stCondLst>
                                  <p:childTnLst>
                                    <p:set>
                                      <p:cBhvr>
                                        <p:cTn id="13" dur="1" fill="hold">
                                          <p:stCondLst>
                                            <p:cond delay="0"/>
                                          </p:stCondLst>
                                        </p:cTn>
                                        <p:tgtEl>
                                          <p:spTgt spid="20">
                                            <p:graphicEl>
                                              <a:dgm id="{4550605B-116F-4636-9A5F-E21BFA167168}"/>
                                            </p:graphicEl>
                                          </p:spTgt>
                                        </p:tgtEl>
                                        <p:attrNameLst>
                                          <p:attrName>style.visibility</p:attrName>
                                        </p:attrNameLst>
                                      </p:cBhvr>
                                      <p:to>
                                        <p:strVal val="visible"/>
                                      </p:to>
                                    </p:set>
                                    <p:anim calcmode="lin" valueType="num">
                                      <p:cBhvr>
                                        <p:cTn id="14" dur="250" fill="hold"/>
                                        <p:tgtEl>
                                          <p:spTgt spid="20">
                                            <p:graphicEl>
                                              <a:dgm id="{4550605B-116F-4636-9A5F-E21BFA167168}"/>
                                            </p:graphicEl>
                                          </p:spTgt>
                                        </p:tgtEl>
                                        <p:attrNameLst>
                                          <p:attrName>ppt_w</p:attrName>
                                        </p:attrNameLst>
                                      </p:cBhvr>
                                      <p:tavLst>
                                        <p:tav tm="0">
                                          <p:val>
                                            <p:fltVal val="0"/>
                                          </p:val>
                                        </p:tav>
                                        <p:tav tm="100000">
                                          <p:val>
                                            <p:strVal val="#ppt_w"/>
                                          </p:val>
                                        </p:tav>
                                      </p:tavLst>
                                    </p:anim>
                                    <p:anim calcmode="lin" valueType="num">
                                      <p:cBhvr>
                                        <p:cTn id="15" dur="250" fill="hold"/>
                                        <p:tgtEl>
                                          <p:spTgt spid="20">
                                            <p:graphicEl>
                                              <a:dgm id="{4550605B-116F-4636-9A5F-E21BFA167168}"/>
                                            </p:graphicEl>
                                          </p:spTgt>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200"/>
                                  </p:stCondLst>
                                  <p:childTnLst>
                                    <p:set>
                                      <p:cBhvr>
                                        <p:cTn id="17" dur="1" fill="hold">
                                          <p:stCondLst>
                                            <p:cond delay="0"/>
                                          </p:stCondLst>
                                        </p:cTn>
                                        <p:tgtEl>
                                          <p:spTgt spid="20">
                                            <p:graphicEl>
                                              <a:dgm id="{A4662C06-163B-4CD0-BE52-317508A0C48A}"/>
                                            </p:graphicEl>
                                          </p:spTgt>
                                        </p:tgtEl>
                                        <p:attrNameLst>
                                          <p:attrName>style.visibility</p:attrName>
                                        </p:attrNameLst>
                                      </p:cBhvr>
                                      <p:to>
                                        <p:strVal val="visible"/>
                                      </p:to>
                                    </p:set>
                                    <p:anim calcmode="lin" valueType="num">
                                      <p:cBhvr>
                                        <p:cTn id="18" dur="250" fill="hold"/>
                                        <p:tgtEl>
                                          <p:spTgt spid="20">
                                            <p:graphicEl>
                                              <a:dgm id="{A4662C06-163B-4CD0-BE52-317508A0C48A}"/>
                                            </p:graphicEl>
                                          </p:spTgt>
                                        </p:tgtEl>
                                        <p:attrNameLst>
                                          <p:attrName>ppt_w</p:attrName>
                                        </p:attrNameLst>
                                      </p:cBhvr>
                                      <p:tavLst>
                                        <p:tav tm="0">
                                          <p:val>
                                            <p:fltVal val="0"/>
                                          </p:val>
                                        </p:tav>
                                        <p:tav tm="100000">
                                          <p:val>
                                            <p:strVal val="#ppt_w"/>
                                          </p:val>
                                        </p:tav>
                                      </p:tavLst>
                                    </p:anim>
                                    <p:anim calcmode="lin" valueType="num">
                                      <p:cBhvr>
                                        <p:cTn id="19" dur="250" fill="hold"/>
                                        <p:tgtEl>
                                          <p:spTgt spid="20">
                                            <p:graphicEl>
                                              <a:dgm id="{A4662C06-163B-4CD0-BE52-317508A0C48A}"/>
                                            </p:graphicEl>
                                          </p:spTgt>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300"/>
                                  </p:stCondLst>
                                  <p:childTnLst>
                                    <p:set>
                                      <p:cBhvr>
                                        <p:cTn id="21" dur="1" fill="hold">
                                          <p:stCondLst>
                                            <p:cond delay="0"/>
                                          </p:stCondLst>
                                        </p:cTn>
                                        <p:tgtEl>
                                          <p:spTgt spid="20">
                                            <p:graphicEl>
                                              <a:dgm id="{B59D64EB-8E58-4C2C-AC05-14467607E8CC}"/>
                                            </p:graphicEl>
                                          </p:spTgt>
                                        </p:tgtEl>
                                        <p:attrNameLst>
                                          <p:attrName>style.visibility</p:attrName>
                                        </p:attrNameLst>
                                      </p:cBhvr>
                                      <p:to>
                                        <p:strVal val="visible"/>
                                      </p:to>
                                    </p:set>
                                    <p:anim calcmode="lin" valueType="num">
                                      <p:cBhvr>
                                        <p:cTn id="22" dur="250" fill="hold"/>
                                        <p:tgtEl>
                                          <p:spTgt spid="20">
                                            <p:graphicEl>
                                              <a:dgm id="{B59D64EB-8E58-4C2C-AC05-14467607E8CC}"/>
                                            </p:graphicEl>
                                          </p:spTgt>
                                        </p:tgtEl>
                                        <p:attrNameLst>
                                          <p:attrName>ppt_w</p:attrName>
                                        </p:attrNameLst>
                                      </p:cBhvr>
                                      <p:tavLst>
                                        <p:tav tm="0">
                                          <p:val>
                                            <p:fltVal val="0"/>
                                          </p:val>
                                        </p:tav>
                                        <p:tav tm="100000">
                                          <p:val>
                                            <p:strVal val="#ppt_w"/>
                                          </p:val>
                                        </p:tav>
                                      </p:tavLst>
                                    </p:anim>
                                    <p:anim calcmode="lin" valueType="num">
                                      <p:cBhvr>
                                        <p:cTn id="23" dur="250" fill="hold"/>
                                        <p:tgtEl>
                                          <p:spTgt spid="20">
                                            <p:graphicEl>
                                              <a:dgm id="{B59D64EB-8E58-4C2C-AC05-14467607E8CC}"/>
                                            </p:graphicEl>
                                          </p:spTgt>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400"/>
                                  </p:stCondLst>
                                  <p:childTnLst>
                                    <p:set>
                                      <p:cBhvr>
                                        <p:cTn id="25" dur="1" fill="hold">
                                          <p:stCondLst>
                                            <p:cond delay="0"/>
                                          </p:stCondLst>
                                        </p:cTn>
                                        <p:tgtEl>
                                          <p:spTgt spid="20">
                                            <p:graphicEl>
                                              <a:dgm id="{BFC068DD-935A-45FF-93A2-10B27D4253E5}"/>
                                            </p:graphicEl>
                                          </p:spTgt>
                                        </p:tgtEl>
                                        <p:attrNameLst>
                                          <p:attrName>style.visibility</p:attrName>
                                        </p:attrNameLst>
                                      </p:cBhvr>
                                      <p:to>
                                        <p:strVal val="visible"/>
                                      </p:to>
                                    </p:set>
                                    <p:anim calcmode="lin" valueType="num">
                                      <p:cBhvr>
                                        <p:cTn id="26" dur="250" fill="hold"/>
                                        <p:tgtEl>
                                          <p:spTgt spid="20">
                                            <p:graphicEl>
                                              <a:dgm id="{BFC068DD-935A-45FF-93A2-10B27D4253E5}"/>
                                            </p:graphicEl>
                                          </p:spTgt>
                                        </p:tgtEl>
                                        <p:attrNameLst>
                                          <p:attrName>ppt_w</p:attrName>
                                        </p:attrNameLst>
                                      </p:cBhvr>
                                      <p:tavLst>
                                        <p:tav tm="0">
                                          <p:val>
                                            <p:fltVal val="0"/>
                                          </p:val>
                                        </p:tav>
                                        <p:tav tm="100000">
                                          <p:val>
                                            <p:strVal val="#ppt_w"/>
                                          </p:val>
                                        </p:tav>
                                      </p:tavLst>
                                    </p:anim>
                                    <p:anim calcmode="lin" valueType="num">
                                      <p:cBhvr>
                                        <p:cTn id="27" dur="250" fill="hold"/>
                                        <p:tgtEl>
                                          <p:spTgt spid="20">
                                            <p:graphicEl>
                                              <a:dgm id="{BFC068DD-935A-45FF-93A2-10B27D4253E5}"/>
                                            </p:graphicEl>
                                          </p:spTgt>
                                        </p:tgtEl>
                                        <p:attrNameLst>
                                          <p:attrName>ppt_h</p:attrName>
                                        </p:attrNameLst>
                                      </p:cBhvr>
                                      <p:tavLst>
                                        <p:tav tm="0">
                                          <p:val>
                                            <p:fltVal val="0"/>
                                          </p:val>
                                        </p:tav>
                                        <p:tav tm="100000">
                                          <p:val>
                                            <p:strVal val="#ppt_h"/>
                                          </p:val>
                                        </p:tav>
                                      </p:tavLst>
                                    </p:anim>
                                  </p:childTnLst>
                                </p:cTn>
                              </p:par>
                              <p:par>
                                <p:cTn id="28" presetID="23" presetClass="entr" presetSubtype="16" fill="hold" grpId="0" nodeType="withEffect">
                                  <p:stCondLst>
                                    <p:cond delay="500"/>
                                  </p:stCondLst>
                                  <p:childTnLst>
                                    <p:set>
                                      <p:cBhvr>
                                        <p:cTn id="29" dur="1" fill="hold">
                                          <p:stCondLst>
                                            <p:cond delay="0"/>
                                          </p:stCondLst>
                                        </p:cTn>
                                        <p:tgtEl>
                                          <p:spTgt spid="20">
                                            <p:graphicEl>
                                              <a:dgm id="{B478D503-1859-4946-8988-AA080FC41F55}"/>
                                            </p:graphicEl>
                                          </p:spTgt>
                                        </p:tgtEl>
                                        <p:attrNameLst>
                                          <p:attrName>style.visibility</p:attrName>
                                        </p:attrNameLst>
                                      </p:cBhvr>
                                      <p:to>
                                        <p:strVal val="visible"/>
                                      </p:to>
                                    </p:set>
                                    <p:anim calcmode="lin" valueType="num">
                                      <p:cBhvr>
                                        <p:cTn id="30" dur="250" fill="hold"/>
                                        <p:tgtEl>
                                          <p:spTgt spid="20">
                                            <p:graphicEl>
                                              <a:dgm id="{B478D503-1859-4946-8988-AA080FC41F55}"/>
                                            </p:graphicEl>
                                          </p:spTgt>
                                        </p:tgtEl>
                                        <p:attrNameLst>
                                          <p:attrName>ppt_w</p:attrName>
                                        </p:attrNameLst>
                                      </p:cBhvr>
                                      <p:tavLst>
                                        <p:tav tm="0">
                                          <p:val>
                                            <p:fltVal val="0"/>
                                          </p:val>
                                        </p:tav>
                                        <p:tav tm="100000">
                                          <p:val>
                                            <p:strVal val="#ppt_w"/>
                                          </p:val>
                                        </p:tav>
                                      </p:tavLst>
                                    </p:anim>
                                    <p:anim calcmode="lin" valueType="num">
                                      <p:cBhvr>
                                        <p:cTn id="31" dur="250" fill="hold"/>
                                        <p:tgtEl>
                                          <p:spTgt spid="20">
                                            <p:graphicEl>
                                              <a:dgm id="{B478D503-1859-4946-8988-AA080FC41F55}"/>
                                            </p:graphicEl>
                                          </p:spTgt>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600"/>
                                  </p:stCondLst>
                                  <p:childTnLst>
                                    <p:set>
                                      <p:cBhvr>
                                        <p:cTn id="33" dur="1" fill="hold">
                                          <p:stCondLst>
                                            <p:cond delay="0"/>
                                          </p:stCondLst>
                                        </p:cTn>
                                        <p:tgtEl>
                                          <p:spTgt spid="20">
                                            <p:graphicEl>
                                              <a:dgm id="{0B5AE1BB-655A-44C3-AF3C-F555B932393C}"/>
                                            </p:graphicEl>
                                          </p:spTgt>
                                        </p:tgtEl>
                                        <p:attrNameLst>
                                          <p:attrName>style.visibility</p:attrName>
                                        </p:attrNameLst>
                                      </p:cBhvr>
                                      <p:to>
                                        <p:strVal val="visible"/>
                                      </p:to>
                                    </p:set>
                                    <p:anim calcmode="lin" valueType="num">
                                      <p:cBhvr>
                                        <p:cTn id="34" dur="250" fill="hold"/>
                                        <p:tgtEl>
                                          <p:spTgt spid="20">
                                            <p:graphicEl>
                                              <a:dgm id="{0B5AE1BB-655A-44C3-AF3C-F555B932393C}"/>
                                            </p:graphicEl>
                                          </p:spTgt>
                                        </p:tgtEl>
                                        <p:attrNameLst>
                                          <p:attrName>ppt_w</p:attrName>
                                        </p:attrNameLst>
                                      </p:cBhvr>
                                      <p:tavLst>
                                        <p:tav tm="0">
                                          <p:val>
                                            <p:fltVal val="0"/>
                                          </p:val>
                                        </p:tav>
                                        <p:tav tm="100000">
                                          <p:val>
                                            <p:strVal val="#ppt_w"/>
                                          </p:val>
                                        </p:tav>
                                      </p:tavLst>
                                    </p:anim>
                                    <p:anim calcmode="lin" valueType="num">
                                      <p:cBhvr>
                                        <p:cTn id="35" dur="250" fill="hold"/>
                                        <p:tgtEl>
                                          <p:spTgt spid="20">
                                            <p:graphicEl>
                                              <a:dgm id="{0B5AE1BB-655A-44C3-AF3C-F555B932393C}"/>
                                            </p:graphicEl>
                                          </p:spTgt>
                                        </p:tgtEl>
                                        <p:attrNameLst>
                                          <p:attrName>ppt_h</p:attrName>
                                        </p:attrNameLst>
                                      </p:cBhvr>
                                      <p:tavLst>
                                        <p:tav tm="0">
                                          <p:val>
                                            <p:fltVal val="0"/>
                                          </p:val>
                                        </p:tav>
                                        <p:tav tm="100000">
                                          <p:val>
                                            <p:strVal val="#ppt_h"/>
                                          </p:val>
                                        </p:tav>
                                      </p:tavLst>
                                    </p:anim>
                                  </p:childTnLst>
                                </p:cTn>
                              </p:par>
                              <p:par>
                                <p:cTn id="36" presetID="23" presetClass="entr" presetSubtype="16" fill="hold" grpId="0" nodeType="withEffect">
                                  <p:stCondLst>
                                    <p:cond delay="700"/>
                                  </p:stCondLst>
                                  <p:childTnLst>
                                    <p:set>
                                      <p:cBhvr>
                                        <p:cTn id="37" dur="1" fill="hold">
                                          <p:stCondLst>
                                            <p:cond delay="0"/>
                                          </p:stCondLst>
                                        </p:cTn>
                                        <p:tgtEl>
                                          <p:spTgt spid="20">
                                            <p:graphicEl>
                                              <a:dgm id="{E217175F-6600-45FE-B60B-6AA5A7B1001E}"/>
                                            </p:graphicEl>
                                          </p:spTgt>
                                        </p:tgtEl>
                                        <p:attrNameLst>
                                          <p:attrName>style.visibility</p:attrName>
                                        </p:attrNameLst>
                                      </p:cBhvr>
                                      <p:to>
                                        <p:strVal val="visible"/>
                                      </p:to>
                                    </p:set>
                                    <p:anim calcmode="lin" valueType="num">
                                      <p:cBhvr>
                                        <p:cTn id="38" dur="250" fill="hold"/>
                                        <p:tgtEl>
                                          <p:spTgt spid="20">
                                            <p:graphicEl>
                                              <a:dgm id="{E217175F-6600-45FE-B60B-6AA5A7B1001E}"/>
                                            </p:graphicEl>
                                          </p:spTgt>
                                        </p:tgtEl>
                                        <p:attrNameLst>
                                          <p:attrName>ppt_w</p:attrName>
                                        </p:attrNameLst>
                                      </p:cBhvr>
                                      <p:tavLst>
                                        <p:tav tm="0">
                                          <p:val>
                                            <p:fltVal val="0"/>
                                          </p:val>
                                        </p:tav>
                                        <p:tav tm="100000">
                                          <p:val>
                                            <p:strVal val="#ppt_w"/>
                                          </p:val>
                                        </p:tav>
                                      </p:tavLst>
                                    </p:anim>
                                    <p:anim calcmode="lin" valueType="num">
                                      <p:cBhvr>
                                        <p:cTn id="39" dur="250" fill="hold"/>
                                        <p:tgtEl>
                                          <p:spTgt spid="20">
                                            <p:graphicEl>
                                              <a:dgm id="{E217175F-6600-45FE-B60B-6AA5A7B1001E}"/>
                                            </p:graphicEl>
                                          </p:spTgt>
                                        </p:tgtEl>
                                        <p:attrNameLst>
                                          <p:attrName>ppt_h</p:attrName>
                                        </p:attrNameLst>
                                      </p:cBhvr>
                                      <p:tavLst>
                                        <p:tav tm="0">
                                          <p:val>
                                            <p:fltVal val="0"/>
                                          </p:val>
                                        </p:tav>
                                        <p:tav tm="100000">
                                          <p:val>
                                            <p:strVal val="#ppt_h"/>
                                          </p:val>
                                        </p:tav>
                                      </p:tavLst>
                                    </p:anim>
                                  </p:childTnLst>
                                </p:cTn>
                              </p:par>
                              <p:par>
                                <p:cTn id="40" presetID="23" presetClass="entr" presetSubtype="16" fill="hold" grpId="0" nodeType="withEffect">
                                  <p:stCondLst>
                                    <p:cond delay="800"/>
                                  </p:stCondLst>
                                  <p:childTnLst>
                                    <p:set>
                                      <p:cBhvr>
                                        <p:cTn id="41" dur="1" fill="hold">
                                          <p:stCondLst>
                                            <p:cond delay="0"/>
                                          </p:stCondLst>
                                        </p:cTn>
                                        <p:tgtEl>
                                          <p:spTgt spid="20">
                                            <p:graphicEl>
                                              <a:dgm id="{CB711405-4311-42D9-A1D4-76CCB85DC959}"/>
                                            </p:graphicEl>
                                          </p:spTgt>
                                        </p:tgtEl>
                                        <p:attrNameLst>
                                          <p:attrName>style.visibility</p:attrName>
                                        </p:attrNameLst>
                                      </p:cBhvr>
                                      <p:to>
                                        <p:strVal val="visible"/>
                                      </p:to>
                                    </p:set>
                                    <p:anim calcmode="lin" valueType="num">
                                      <p:cBhvr>
                                        <p:cTn id="42" dur="250" fill="hold"/>
                                        <p:tgtEl>
                                          <p:spTgt spid="20">
                                            <p:graphicEl>
                                              <a:dgm id="{CB711405-4311-42D9-A1D4-76CCB85DC959}"/>
                                            </p:graphicEl>
                                          </p:spTgt>
                                        </p:tgtEl>
                                        <p:attrNameLst>
                                          <p:attrName>ppt_w</p:attrName>
                                        </p:attrNameLst>
                                      </p:cBhvr>
                                      <p:tavLst>
                                        <p:tav tm="0">
                                          <p:val>
                                            <p:fltVal val="0"/>
                                          </p:val>
                                        </p:tav>
                                        <p:tav tm="100000">
                                          <p:val>
                                            <p:strVal val="#ppt_w"/>
                                          </p:val>
                                        </p:tav>
                                      </p:tavLst>
                                    </p:anim>
                                    <p:anim calcmode="lin" valueType="num">
                                      <p:cBhvr>
                                        <p:cTn id="43" dur="250" fill="hold"/>
                                        <p:tgtEl>
                                          <p:spTgt spid="20">
                                            <p:graphicEl>
                                              <a:dgm id="{CB711405-4311-42D9-A1D4-76CCB85DC959}"/>
                                            </p:graphicEl>
                                          </p:spTgt>
                                        </p:tgtEl>
                                        <p:attrNameLst>
                                          <p:attrName>ppt_h</p:attrName>
                                        </p:attrNameLst>
                                      </p:cBhvr>
                                      <p:tavLst>
                                        <p:tav tm="0">
                                          <p:val>
                                            <p:fltVal val="0"/>
                                          </p:val>
                                        </p:tav>
                                        <p:tav tm="100000">
                                          <p:val>
                                            <p:strVal val="#ppt_h"/>
                                          </p:val>
                                        </p:tav>
                                      </p:tavLst>
                                    </p:anim>
                                  </p:childTnLst>
                                </p:cTn>
                              </p:par>
                              <p:par>
                                <p:cTn id="44" presetID="23" presetClass="entr" presetSubtype="16" fill="hold" grpId="0" nodeType="withEffect">
                                  <p:stCondLst>
                                    <p:cond delay="900"/>
                                  </p:stCondLst>
                                  <p:childTnLst>
                                    <p:set>
                                      <p:cBhvr>
                                        <p:cTn id="45" dur="1" fill="hold">
                                          <p:stCondLst>
                                            <p:cond delay="0"/>
                                          </p:stCondLst>
                                        </p:cTn>
                                        <p:tgtEl>
                                          <p:spTgt spid="20">
                                            <p:graphicEl>
                                              <a:dgm id="{ED771B17-D15F-43E8-8399-8E4FE4F37753}"/>
                                            </p:graphicEl>
                                          </p:spTgt>
                                        </p:tgtEl>
                                        <p:attrNameLst>
                                          <p:attrName>style.visibility</p:attrName>
                                        </p:attrNameLst>
                                      </p:cBhvr>
                                      <p:to>
                                        <p:strVal val="visible"/>
                                      </p:to>
                                    </p:set>
                                    <p:anim calcmode="lin" valueType="num">
                                      <p:cBhvr>
                                        <p:cTn id="46" dur="250" fill="hold"/>
                                        <p:tgtEl>
                                          <p:spTgt spid="20">
                                            <p:graphicEl>
                                              <a:dgm id="{ED771B17-D15F-43E8-8399-8E4FE4F37753}"/>
                                            </p:graphicEl>
                                          </p:spTgt>
                                        </p:tgtEl>
                                        <p:attrNameLst>
                                          <p:attrName>ppt_w</p:attrName>
                                        </p:attrNameLst>
                                      </p:cBhvr>
                                      <p:tavLst>
                                        <p:tav tm="0">
                                          <p:val>
                                            <p:fltVal val="0"/>
                                          </p:val>
                                        </p:tav>
                                        <p:tav tm="100000">
                                          <p:val>
                                            <p:strVal val="#ppt_w"/>
                                          </p:val>
                                        </p:tav>
                                      </p:tavLst>
                                    </p:anim>
                                    <p:anim calcmode="lin" valueType="num">
                                      <p:cBhvr>
                                        <p:cTn id="47" dur="250" fill="hold"/>
                                        <p:tgtEl>
                                          <p:spTgt spid="20">
                                            <p:graphicEl>
                                              <a:dgm id="{ED771B17-D15F-43E8-8399-8E4FE4F37753}"/>
                                            </p:graphicEl>
                                          </p:spTgt>
                                        </p:tgtEl>
                                        <p:attrNameLst>
                                          <p:attrName>ppt_h</p:attrName>
                                        </p:attrNameLst>
                                      </p:cBhvr>
                                      <p:tavLst>
                                        <p:tav tm="0">
                                          <p:val>
                                            <p:fltVal val="0"/>
                                          </p:val>
                                        </p:tav>
                                        <p:tav tm="100000">
                                          <p:val>
                                            <p:strVal val="#ppt_h"/>
                                          </p:val>
                                        </p:tav>
                                      </p:tavLst>
                                    </p:anim>
                                  </p:childTnLst>
                                </p:cTn>
                              </p:par>
                              <p:par>
                                <p:cTn id="48" presetID="23" presetClass="entr" presetSubtype="16" fill="hold" grpId="0" nodeType="withEffect">
                                  <p:stCondLst>
                                    <p:cond delay="1000"/>
                                  </p:stCondLst>
                                  <p:childTnLst>
                                    <p:set>
                                      <p:cBhvr>
                                        <p:cTn id="49" dur="1" fill="hold">
                                          <p:stCondLst>
                                            <p:cond delay="0"/>
                                          </p:stCondLst>
                                        </p:cTn>
                                        <p:tgtEl>
                                          <p:spTgt spid="20">
                                            <p:graphicEl>
                                              <a:dgm id="{BC7750CA-FDC6-415B-8E32-633BF5A2F4C6}"/>
                                            </p:graphicEl>
                                          </p:spTgt>
                                        </p:tgtEl>
                                        <p:attrNameLst>
                                          <p:attrName>style.visibility</p:attrName>
                                        </p:attrNameLst>
                                      </p:cBhvr>
                                      <p:to>
                                        <p:strVal val="visible"/>
                                      </p:to>
                                    </p:set>
                                    <p:anim calcmode="lin" valueType="num">
                                      <p:cBhvr>
                                        <p:cTn id="50" dur="250" fill="hold"/>
                                        <p:tgtEl>
                                          <p:spTgt spid="20">
                                            <p:graphicEl>
                                              <a:dgm id="{BC7750CA-FDC6-415B-8E32-633BF5A2F4C6}"/>
                                            </p:graphicEl>
                                          </p:spTgt>
                                        </p:tgtEl>
                                        <p:attrNameLst>
                                          <p:attrName>ppt_w</p:attrName>
                                        </p:attrNameLst>
                                      </p:cBhvr>
                                      <p:tavLst>
                                        <p:tav tm="0">
                                          <p:val>
                                            <p:fltVal val="0"/>
                                          </p:val>
                                        </p:tav>
                                        <p:tav tm="100000">
                                          <p:val>
                                            <p:strVal val="#ppt_w"/>
                                          </p:val>
                                        </p:tav>
                                      </p:tavLst>
                                    </p:anim>
                                    <p:anim calcmode="lin" valueType="num">
                                      <p:cBhvr>
                                        <p:cTn id="51" dur="250" fill="hold"/>
                                        <p:tgtEl>
                                          <p:spTgt spid="20">
                                            <p:graphicEl>
                                              <a:dgm id="{BC7750CA-FDC6-415B-8E32-633BF5A2F4C6}"/>
                                            </p:graphicEl>
                                          </p:spTgt>
                                        </p:tgtEl>
                                        <p:attrNameLst>
                                          <p:attrName>ppt_h</p:attrName>
                                        </p:attrNameLst>
                                      </p:cBhvr>
                                      <p:tavLst>
                                        <p:tav tm="0">
                                          <p:val>
                                            <p:fltVal val="0"/>
                                          </p:val>
                                        </p:tav>
                                        <p:tav tm="100000">
                                          <p:val>
                                            <p:strVal val="#ppt_h"/>
                                          </p:val>
                                        </p:tav>
                                      </p:tavLst>
                                    </p:anim>
                                  </p:childTnLst>
                                </p:cTn>
                              </p:par>
                              <p:par>
                                <p:cTn id="52" presetID="23" presetClass="entr" presetSubtype="16" fill="hold" grpId="0" nodeType="withEffect">
                                  <p:stCondLst>
                                    <p:cond delay="1100"/>
                                  </p:stCondLst>
                                  <p:childTnLst>
                                    <p:set>
                                      <p:cBhvr>
                                        <p:cTn id="53" dur="1" fill="hold">
                                          <p:stCondLst>
                                            <p:cond delay="0"/>
                                          </p:stCondLst>
                                        </p:cTn>
                                        <p:tgtEl>
                                          <p:spTgt spid="20">
                                            <p:graphicEl>
                                              <a:dgm id="{37557FC4-329C-4BD6-996D-5681B785719E}"/>
                                            </p:graphicEl>
                                          </p:spTgt>
                                        </p:tgtEl>
                                        <p:attrNameLst>
                                          <p:attrName>style.visibility</p:attrName>
                                        </p:attrNameLst>
                                      </p:cBhvr>
                                      <p:to>
                                        <p:strVal val="visible"/>
                                      </p:to>
                                    </p:set>
                                    <p:anim calcmode="lin" valueType="num">
                                      <p:cBhvr>
                                        <p:cTn id="54" dur="250" fill="hold"/>
                                        <p:tgtEl>
                                          <p:spTgt spid="20">
                                            <p:graphicEl>
                                              <a:dgm id="{37557FC4-329C-4BD6-996D-5681B785719E}"/>
                                            </p:graphicEl>
                                          </p:spTgt>
                                        </p:tgtEl>
                                        <p:attrNameLst>
                                          <p:attrName>ppt_w</p:attrName>
                                        </p:attrNameLst>
                                      </p:cBhvr>
                                      <p:tavLst>
                                        <p:tav tm="0">
                                          <p:val>
                                            <p:fltVal val="0"/>
                                          </p:val>
                                        </p:tav>
                                        <p:tav tm="100000">
                                          <p:val>
                                            <p:strVal val="#ppt_w"/>
                                          </p:val>
                                        </p:tav>
                                      </p:tavLst>
                                    </p:anim>
                                    <p:anim calcmode="lin" valueType="num">
                                      <p:cBhvr>
                                        <p:cTn id="55" dur="250" fill="hold"/>
                                        <p:tgtEl>
                                          <p:spTgt spid="20">
                                            <p:graphicEl>
                                              <a:dgm id="{37557FC4-329C-4BD6-996D-5681B785719E}"/>
                                            </p:graphicEl>
                                          </p:spTgt>
                                        </p:tgtEl>
                                        <p:attrNameLst>
                                          <p:attrName>ppt_h</p:attrName>
                                        </p:attrNameLst>
                                      </p:cBhvr>
                                      <p:tavLst>
                                        <p:tav tm="0">
                                          <p:val>
                                            <p:fltVal val="0"/>
                                          </p:val>
                                        </p:tav>
                                        <p:tav tm="100000">
                                          <p:val>
                                            <p:strVal val="#ppt_h"/>
                                          </p:val>
                                        </p:tav>
                                      </p:tavLst>
                                    </p:anim>
                                  </p:childTnLst>
                                </p:cTn>
                              </p:par>
                              <p:par>
                                <p:cTn id="56" presetID="23" presetClass="entr" presetSubtype="16" fill="hold" grpId="0" nodeType="withEffect">
                                  <p:stCondLst>
                                    <p:cond delay="1200"/>
                                  </p:stCondLst>
                                  <p:childTnLst>
                                    <p:set>
                                      <p:cBhvr>
                                        <p:cTn id="57" dur="1" fill="hold">
                                          <p:stCondLst>
                                            <p:cond delay="0"/>
                                          </p:stCondLst>
                                        </p:cTn>
                                        <p:tgtEl>
                                          <p:spTgt spid="20">
                                            <p:graphicEl>
                                              <a:dgm id="{C6B5CD80-8D9C-4F29-B5AA-5316937A80E2}"/>
                                            </p:graphicEl>
                                          </p:spTgt>
                                        </p:tgtEl>
                                        <p:attrNameLst>
                                          <p:attrName>style.visibility</p:attrName>
                                        </p:attrNameLst>
                                      </p:cBhvr>
                                      <p:to>
                                        <p:strVal val="visible"/>
                                      </p:to>
                                    </p:set>
                                    <p:anim calcmode="lin" valueType="num">
                                      <p:cBhvr>
                                        <p:cTn id="58" dur="250" fill="hold"/>
                                        <p:tgtEl>
                                          <p:spTgt spid="20">
                                            <p:graphicEl>
                                              <a:dgm id="{C6B5CD80-8D9C-4F29-B5AA-5316937A80E2}"/>
                                            </p:graphicEl>
                                          </p:spTgt>
                                        </p:tgtEl>
                                        <p:attrNameLst>
                                          <p:attrName>ppt_w</p:attrName>
                                        </p:attrNameLst>
                                      </p:cBhvr>
                                      <p:tavLst>
                                        <p:tav tm="0">
                                          <p:val>
                                            <p:fltVal val="0"/>
                                          </p:val>
                                        </p:tav>
                                        <p:tav tm="100000">
                                          <p:val>
                                            <p:strVal val="#ppt_w"/>
                                          </p:val>
                                        </p:tav>
                                      </p:tavLst>
                                    </p:anim>
                                    <p:anim calcmode="lin" valueType="num">
                                      <p:cBhvr>
                                        <p:cTn id="59" dur="250" fill="hold"/>
                                        <p:tgtEl>
                                          <p:spTgt spid="20">
                                            <p:graphicEl>
                                              <a:dgm id="{C6B5CD80-8D9C-4F29-B5AA-5316937A80E2}"/>
                                            </p:graphic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0" grpId="0" uiExpand="1">
        <p:bldSub>
          <a:bldDgm bld="lvlOne"/>
        </p:bldSub>
      </p:bldGraphic>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681A55-F58A-2DB1-A870-FD92608677FD}"/>
              </a:ext>
            </a:extLst>
          </p:cNvPr>
          <p:cNvSpPr>
            <a:spLocks noGrp="1"/>
          </p:cNvSpPr>
          <p:nvPr>
            <p:ph type="title"/>
          </p:nvPr>
        </p:nvSpPr>
        <p:spPr/>
        <p:txBody>
          <a:bodyPr/>
          <a:lstStyle/>
          <a:p>
            <a:r>
              <a:rPr lang="en-US"/>
              <a:t>Cognitive Biases &amp; Human Factors</a:t>
            </a:r>
          </a:p>
        </p:txBody>
      </p:sp>
      <p:sp>
        <p:nvSpPr>
          <p:cNvPr id="4" name="Footer Placeholder 3">
            <a:extLst>
              <a:ext uri="{FF2B5EF4-FFF2-40B4-BE49-F238E27FC236}">
                <a16:creationId xmlns:a16="http://schemas.microsoft.com/office/drawing/2014/main" id="{C378F0C2-7C70-AD5B-C6FE-3AB03A18CBA5}"/>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B0D14D55-FBEA-0A0C-F95C-79A136D79632}"/>
              </a:ext>
            </a:extLst>
          </p:cNvPr>
          <p:cNvSpPr>
            <a:spLocks noGrp="1"/>
          </p:cNvSpPr>
          <p:nvPr>
            <p:ph type="sldNum" sz="quarter" idx="12"/>
          </p:nvPr>
        </p:nvSpPr>
        <p:spPr/>
        <p:txBody>
          <a:bodyPr/>
          <a:lstStyle/>
          <a:p>
            <a:fld id="{16C5AC08-0ACD-404A-9C9F-AB39E786C34A}" type="slidenum">
              <a:rPr lang="en-GB"/>
              <a:t>61</a:t>
            </a:fld>
            <a:endParaRPr lang="en-GB"/>
          </a:p>
        </p:txBody>
      </p:sp>
      <p:sp>
        <p:nvSpPr>
          <p:cNvPr id="6" name="Text Placeholder 5">
            <a:extLst>
              <a:ext uri="{FF2B5EF4-FFF2-40B4-BE49-F238E27FC236}">
                <a16:creationId xmlns:a16="http://schemas.microsoft.com/office/drawing/2014/main" id="{09B36002-245C-1ADB-E113-3C3981A74955}"/>
              </a:ext>
            </a:extLst>
          </p:cNvPr>
          <p:cNvSpPr>
            <a:spLocks noGrp="1"/>
          </p:cNvSpPr>
          <p:nvPr>
            <p:ph type="body" sz="quarter" idx="13"/>
          </p:nvPr>
        </p:nvSpPr>
        <p:spPr/>
        <p:txBody>
          <a:bodyPr/>
          <a:lstStyle/>
          <a:p>
            <a:r>
              <a:rPr lang="en-US"/>
              <a:t>Cognitive Biases &amp; Human Factors</a:t>
            </a:r>
          </a:p>
        </p:txBody>
      </p:sp>
      <p:graphicFrame>
        <p:nvGraphicFramePr>
          <p:cNvPr id="8" name="Diagram 7">
            <a:extLst>
              <a:ext uri="{FF2B5EF4-FFF2-40B4-BE49-F238E27FC236}">
                <a16:creationId xmlns:a16="http://schemas.microsoft.com/office/drawing/2014/main" id="{5AEF7F6D-CF9A-9260-E0AB-EAC8B11235DF}"/>
              </a:ext>
            </a:extLst>
          </p:cNvPr>
          <p:cNvGraphicFramePr/>
          <p:nvPr>
            <p:extLst>
              <p:ext uri="{D42A27DB-BD31-4B8C-83A1-F6EECF244321}">
                <p14:modId xmlns:p14="http://schemas.microsoft.com/office/powerpoint/2010/main" val="826320990"/>
              </p:ext>
            </p:extLst>
          </p:nvPr>
        </p:nvGraphicFramePr>
        <p:xfrm>
          <a:off x="1077914" y="1384942"/>
          <a:ext cx="10872786" cy="5231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9" name="Group 8">
            <a:extLst>
              <a:ext uri="{FF2B5EF4-FFF2-40B4-BE49-F238E27FC236}">
                <a16:creationId xmlns:a16="http://schemas.microsoft.com/office/drawing/2014/main" id="{652970AF-CFDA-CF22-18AE-30FDBD62ADEC}"/>
              </a:ext>
            </a:extLst>
          </p:cNvPr>
          <p:cNvGrpSpPr/>
          <p:nvPr/>
        </p:nvGrpSpPr>
        <p:grpSpPr>
          <a:xfrm>
            <a:off x="2338754" y="2362200"/>
            <a:ext cx="8182231" cy="3333015"/>
            <a:chOff x="2004884" y="1762492"/>
            <a:chExt cx="8182231" cy="3333015"/>
          </a:xfrm>
        </p:grpSpPr>
        <p:sp>
          <p:nvSpPr>
            <p:cNvPr id="10" name="Straight Connector 3">
              <a:extLst>
                <a:ext uri="{FF2B5EF4-FFF2-40B4-BE49-F238E27FC236}">
                  <a16:creationId xmlns:a16="http://schemas.microsoft.com/office/drawing/2014/main" id="{3A49DC2F-BB4E-2947-1D9A-A0FF9F9ECF72}"/>
                </a:ext>
              </a:extLst>
            </p:cNvPr>
            <p:cNvSpPr/>
            <p:nvPr/>
          </p:nvSpPr>
          <p:spPr>
            <a:xfrm rot="16200000">
              <a:off x="5743209" y="2277834"/>
              <a:ext cx="870349" cy="13516"/>
            </a:xfrm>
            <a:custGeom>
              <a:avLst/>
              <a:gdLst/>
              <a:ahLst/>
              <a:cxnLst/>
              <a:rect l="0" t="0" r="0" b="0"/>
              <a:pathLst>
                <a:path>
                  <a:moveTo>
                    <a:pt x="0" y="6758"/>
                  </a:moveTo>
                  <a:lnTo>
                    <a:pt x="870349"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1" name="Straight Connector 5">
              <a:extLst>
                <a:ext uri="{FF2B5EF4-FFF2-40B4-BE49-F238E27FC236}">
                  <a16:creationId xmlns:a16="http://schemas.microsoft.com/office/drawing/2014/main" id="{FFABC667-6043-025D-EA2C-68386960E940}"/>
                </a:ext>
              </a:extLst>
            </p:cNvPr>
            <p:cNvSpPr/>
            <p:nvPr/>
          </p:nvSpPr>
          <p:spPr>
            <a:xfrm rot="18570876">
              <a:off x="6406266" y="2389224"/>
              <a:ext cx="1265991" cy="13516"/>
            </a:xfrm>
            <a:custGeom>
              <a:avLst/>
              <a:gdLst/>
              <a:ahLst/>
              <a:cxnLst/>
              <a:rect l="0" t="0" r="0" b="0"/>
              <a:pathLst>
                <a:path>
                  <a:moveTo>
                    <a:pt x="0" y="6758"/>
                  </a:moveTo>
                  <a:lnTo>
                    <a:pt x="126599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2" name="Straight Connector 7">
              <a:extLst>
                <a:ext uri="{FF2B5EF4-FFF2-40B4-BE49-F238E27FC236}">
                  <a16:creationId xmlns:a16="http://schemas.microsoft.com/office/drawing/2014/main" id="{AEAE152C-6160-6324-A281-642F5DAC06D3}"/>
                </a:ext>
              </a:extLst>
            </p:cNvPr>
            <p:cNvSpPr/>
            <p:nvPr/>
          </p:nvSpPr>
          <p:spPr>
            <a:xfrm rot="20133078">
              <a:off x="6737967" y="2692570"/>
              <a:ext cx="2138058" cy="13516"/>
            </a:xfrm>
            <a:custGeom>
              <a:avLst/>
              <a:gdLst/>
              <a:ahLst/>
              <a:cxnLst/>
              <a:rect l="0" t="0" r="0" b="0"/>
              <a:pathLst>
                <a:path>
                  <a:moveTo>
                    <a:pt x="0" y="6758"/>
                  </a:moveTo>
                  <a:lnTo>
                    <a:pt x="2138058"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3" name="Straight Connector 9">
              <a:extLst>
                <a:ext uri="{FF2B5EF4-FFF2-40B4-BE49-F238E27FC236}">
                  <a16:creationId xmlns:a16="http://schemas.microsoft.com/office/drawing/2014/main" id="{FD5BABBD-3CBC-5C6E-2455-BE528FABA30D}"/>
                </a:ext>
              </a:extLst>
            </p:cNvPr>
            <p:cNvSpPr/>
            <p:nvPr/>
          </p:nvSpPr>
          <p:spPr>
            <a:xfrm rot="21180686">
              <a:off x="6880754" y="3144263"/>
              <a:ext cx="3306361" cy="13516"/>
            </a:xfrm>
            <a:custGeom>
              <a:avLst/>
              <a:gdLst/>
              <a:ahLst/>
              <a:cxnLst/>
              <a:rect l="0" t="0" r="0" b="0"/>
              <a:pathLst>
                <a:path>
                  <a:moveTo>
                    <a:pt x="0" y="6758"/>
                  </a:moveTo>
                  <a:lnTo>
                    <a:pt x="330636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4" name="Straight Connector 11">
              <a:extLst>
                <a:ext uri="{FF2B5EF4-FFF2-40B4-BE49-F238E27FC236}">
                  <a16:creationId xmlns:a16="http://schemas.microsoft.com/office/drawing/2014/main" id="{8B756454-6958-8704-1397-D751A6A6419C}"/>
                </a:ext>
              </a:extLst>
            </p:cNvPr>
            <p:cNvSpPr/>
            <p:nvPr/>
          </p:nvSpPr>
          <p:spPr>
            <a:xfrm rot="733860">
              <a:off x="6845954" y="3922365"/>
              <a:ext cx="3179735" cy="13516"/>
            </a:xfrm>
            <a:custGeom>
              <a:avLst/>
              <a:gdLst/>
              <a:ahLst/>
              <a:cxnLst/>
              <a:rect l="0" t="0" r="0" b="0"/>
              <a:pathLst>
                <a:path>
                  <a:moveTo>
                    <a:pt x="0" y="6758"/>
                  </a:moveTo>
                  <a:lnTo>
                    <a:pt x="3179735"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5" name="Straight Connector 13">
              <a:extLst>
                <a:ext uri="{FF2B5EF4-FFF2-40B4-BE49-F238E27FC236}">
                  <a16:creationId xmlns:a16="http://schemas.microsoft.com/office/drawing/2014/main" id="{770706E9-CA19-C679-CE7F-12F52B8CFAB4}"/>
                </a:ext>
              </a:extLst>
            </p:cNvPr>
            <p:cNvSpPr/>
            <p:nvPr/>
          </p:nvSpPr>
          <p:spPr>
            <a:xfrm rot="1840860">
              <a:off x="6654418" y="4322335"/>
              <a:ext cx="2045780" cy="13516"/>
            </a:xfrm>
            <a:custGeom>
              <a:avLst/>
              <a:gdLst/>
              <a:ahLst/>
              <a:cxnLst/>
              <a:rect l="0" t="0" r="0" b="0"/>
              <a:pathLst>
                <a:path>
                  <a:moveTo>
                    <a:pt x="0" y="6758"/>
                  </a:moveTo>
                  <a:lnTo>
                    <a:pt x="2045780"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6" name="Straight Connector 15">
              <a:extLst>
                <a:ext uri="{FF2B5EF4-FFF2-40B4-BE49-F238E27FC236}">
                  <a16:creationId xmlns:a16="http://schemas.microsoft.com/office/drawing/2014/main" id="{D579E9A6-B9B8-66EE-18EB-01D8A6F48645}"/>
                </a:ext>
              </a:extLst>
            </p:cNvPr>
            <p:cNvSpPr/>
            <p:nvPr/>
          </p:nvSpPr>
          <p:spPr>
            <a:xfrm rot="3733186">
              <a:off x="6235808" y="4530950"/>
              <a:ext cx="1041937" cy="13516"/>
            </a:xfrm>
            <a:custGeom>
              <a:avLst/>
              <a:gdLst/>
              <a:ahLst/>
              <a:cxnLst/>
              <a:rect l="0" t="0" r="0" b="0"/>
              <a:pathLst>
                <a:path>
                  <a:moveTo>
                    <a:pt x="0" y="6758"/>
                  </a:moveTo>
                  <a:lnTo>
                    <a:pt x="1041937"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Straight Connector 17">
              <a:extLst>
                <a:ext uri="{FF2B5EF4-FFF2-40B4-BE49-F238E27FC236}">
                  <a16:creationId xmlns:a16="http://schemas.microsoft.com/office/drawing/2014/main" id="{19E0FE99-ECE1-9644-803D-040ECD476515}"/>
                </a:ext>
              </a:extLst>
            </p:cNvPr>
            <p:cNvSpPr/>
            <p:nvPr/>
          </p:nvSpPr>
          <p:spPr>
            <a:xfrm rot="7256113">
              <a:off x="4962152" y="4529924"/>
              <a:ext cx="1117651" cy="13516"/>
            </a:xfrm>
            <a:custGeom>
              <a:avLst/>
              <a:gdLst/>
              <a:ahLst/>
              <a:cxnLst/>
              <a:rect l="0" t="0" r="0" b="0"/>
              <a:pathLst>
                <a:path>
                  <a:moveTo>
                    <a:pt x="0" y="6758"/>
                  </a:moveTo>
                  <a:lnTo>
                    <a:pt x="111765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8" name="Straight Connector 19">
              <a:extLst>
                <a:ext uri="{FF2B5EF4-FFF2-40B4-BE49-F238E27FC236}">
                  <a16:creationId xmlns:a16="http://schemas.microsoft.com/office/drawing/2014/main" id="{EE4834A6-B14C-27F1-E038-36B21139D42C}"/>
                </a:ext>
              </a:extLst>
            </p:cNvPr>
            <p:cNvSpPr/>
            <p:nvPr/>
          </p:nvSpPr>
          <p:spPr>
            <a:xfrm rot="9042915">
              <a:off x="3498186" y="4321382"/>
              <a:ext cx="2192301" cy="13516"/>
            </a:xfrm>
            <a:custGeom>
              <a:avLst/>
              <a:gdLst/>
              <a:ahLst/>
              <a:cxnLst/>
              <a:rect l="0" t="0" r="0" b="0"/>
              <a:pathLst>
                <a:path>
                  <a:moveTo>
                    <a:pt x="0" y="6758"/>
                  </a:moveTo>
                  <a:lnTo>
                    <a:pt x="2192301"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9" name="Straight Connector 21">
              <a:extLst>
                <a:ext uri="{FF2B5EF4-FFF2-40B4-BE49-F238E27FC236}">
                  <a16:creationId xmlns:a16="http://schemas.microsoft.com/office/drawing/2014/main" id="{6E53A442-89D8-BD14-58EE-566BA232B7AB}"/>
                </a:ext>
              </a:extLst>
            </p:cNvPr>
            <p:cNvSpPr/>
            <p:nvPr/>
          </p:nvSpPr>
          <p:spPr>
            <a:xfrm rot="10137653">
              <a:off x="2230117" y="3884123"/>
              <a:ext cx="3271857" cy="13516"/>
            </a:xfrm>
            <a:custGeom>
              <a:avLst/>
              <a:gdLst/>
              <a:ahLst/>
              <a:cxnLst/>
              <a:rect l="0" t="0" r="0" b="0"/>
              <a:pathLst>
                <a:path>
                  <a:moveTo>
                    <a:pt x="0" y="6758"/>
                  </a:moveTo>
                  <a:lnTo>
                    <a:pt x="3271857"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0" name="Straight Connector 23">
              <a:extLst>
                <a:ext uri="{FF2B5EF4-FFF2-40B4-BE49-F238E27FC236}">
                  <a16:creationId xmlns:a16="http://schemas.microsoft.com/office/drawing/2014/main" id="{0F545B3A-7213-E7D3-DE63-D2B00E49470B}"/>
                </a:ext>
              </a:extLst>
            </p:cNvPr>
            <p:cNvSpPr/>
            <p:nvPr/>
          </p:nvSpPr>
          <p:spPr>
            <a:xfrm rot="11250825">
              <a:off x="2004884" y="3111684"/>
              <a:ext cx="3474597" cy="13516"/>
            </a:xfrm>
            <a:custGeom>
              <a:avLst/>
              <a:gdLst/>
              <a:ahLst/>
              <a:cxnLst/>
              <a:rect l="0" t="0" r="0" b="0"/>
              <a:pathLst>
                <a:path>
                  <a:moveTo>
                    <a:pt x="0" y="6758"/>
                  </a:moveTo>
                  <a:lnTo>
                    <a:pt x="3474597"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1" name="Straight Connector 25">
              <a:extLst>
                <a:ext uri="{FF2B5EF4-FFF2-40B4-BE49-F238E27FC236}">
                  <a16:creationId xmlns:a16="http://schemas.microsoft.com/office/drawing/2014/main" id="{E179491F-C04F-B5C8-EC95-F9E29B6F124E}"/>
                </a:ext>
              </a:extLst>
            </p:cNvPr>
            <p:cNvSpPr/>
            <p:nvPr/>
          </p:nvSpPr>
          <p:spPr>
            <a:xfrm rot="12227494">
              <a:off x="3385701" y="2693042"/>
              <a:ext cx="2228559" cy="13516"/>
            </a:xfrm>
            <a:custGeom>
              <a:avLst/>
              <a:gdLst/>
              <a:ahLst/>
              <a:cxnLst/>
              <a:rect l="0" t="0" r="0" b="0"/>
              <a:pathLst>
                <a:path>
                  <a:moveTo>
                    <a:pt x="0" y="6758"/>
                  </a:moveTo>
                  <a:lnTo>
                    <a:pt x="2228559"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22" name="Straight Connector 27">
              <a:extLst>
                <a:ext uri="{FF2B5EF4-FFF2-40B4-BE49-F238E27FC236}">
                  <a16:creationId xmlns:a16="http://schemas.microsoft.com/office/drawing/2014/main" id="{BE3A2663-805E-EAC1-AC11-5CF46787EBA6}"/>
                </a:ext>
              </a:extLst>
            </p:cNvPr>
            <p:cNvSpPr/>
            <p:nvPr/>
          </p:nvSpPr>
          <p:spPr>
            <a:xfrm rot="13827504">
              <a:off x="4683186" y="2389238"/>
              <a:ext cx="1267008" cy="13516"/>
            </a:xfrm>
            <a:custGeom>
              <a:avLst/>
              <a:gdLst/>
              <a:ahLst/>
              <a:cxnLst/>
              <a:rect l="0" t="0" r="0" b="0"/>
              <a:pathLst>
                <a:path>
                  <a:moveTo>
                    <a:pt x="0" y="6758"/>
                  </a:moveTo>
                  <a:lnTo>
                    <a:pt x="1267008" y="6758"/>
                  </a:lnTo>
                </a:path>
              </a:pathLst>
            </a:custGeom>
            <a:noFill/>
            <a:ln>
              <a:solidFill>
                <a:schemeClr val="accent5"/>
              </a:solidFill>
            </a:ln>
          </p:spPr>
          <p:style>
            <a:lnRef idx="2">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spTree>
    <p:extLst>
      <p:ext uri="{BB962C8B-B14F-4D97-AF65-F5344CB8AC3E}">
        <p14:creationId xmlns:p14="http://schemas.microsoft.com/office/powerpoint/2010/main" val="21484218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38834-60D5-BFF8-79CC-67FC5E54807C}"/>
              </a:ext>
            </a:extLst>
          </p:cNvPr>
          <p:cNvSpPr>
            <a:spLocks noGrp="1"/>
          </p:cNvSpPr>
          <p:nvPr>
            <p:ph type="title"/>
          </p:nvPr>
        </p:nvSpPr>
        <p:spPr/>
        <p:txBody>
          <a:bodyPr/>
          <a:lstStyle/>
          <a:p>
            <a:r>
              <a:rPr lang="en-US"/>
              <a:t>Judges are human too…</a:t>
            </a:r>
          </a:p>
        </p:txBody>
      </p:sp>
      <p:sp>
        <p:nvSpPr>
          <p:cNvPr id="4" name="Footer Placeholder 3">
            <a:extLst>
              <a:ext uri="{FF2B5EF4-FFF2-40B4-BE49-F238E27FC236}">
                <a16:creationId xmlns:a16="http://schemas.microsoft.com/office/drawing/2014/main" id="{2357C8F4-ED66-8D31-B433-E6BFD937750E}"/>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E6D302B6-D7BA-55F0-4FF7-BC3C4B4F2B87}"/>
              </a:ext>
            </a:extLst>
          </p:cNvPr>
          <p:cNvSpPr>
            <a:spLocks noGrp="1"/>
          </p:cNvSpPr>
          <p:nvPr>
            <p:ph type="sldNum" sz="quarter" idx="12"/>
          </p:nvPr>
        </p:nvSpPr>
        <p:spPr/>
        <p:txBody>
          <a:bodyPr/>
          <a:lstStyle/>
          <a:p>
            <a:fld id="{16C5AC08-0ACD-404A-9C9F-AB39E786C34A}" type="slidenum">
              <a:rPr lang="en-GB"/>
              <a:t>62</a:t>
            </a:fld>
            <a:endParaRPr lang="en-GB"/>
          </a:p>
        </p:txBody>
      </p:sp>
      <p:sp>
        <p:nvSpPr>
          <p:cNvPr id="6" name="Text Placeholder 5">
            <a:extLst>
              <a:ext uri="{FF2B5EF4-FFF2-40B4-BE49-F238E27FC236}">
                <a16:creationId xmlns:a16="http://schemas.microsoft.com/office/drawing/2014/main" id="{40A19D48-12A1-4921-9041-6A7A1D7D50DC}"/>
              </a:ext>
            </a:extLst>
          </p:cNvPr>
          <p:cNvSpPr>
            <a:spLocks noGrp="1"/>
          </p:cNvSpPr>
          <p:nvPr>
            <p:ph type="body" sz="quarter" idx="13"/>
          </p:nvPr>
        </p:nvSpPr>
        <p:spPr/>
        <p:txBody>
          <a:bodyPr/>
          <a:lstStyle/>
          <a:p>
            <a:r>
              <a:rPr lang="en-US"/>
              <a:t>Judges are human too…</a:t>
            </a:r>
          </a:p>
        </p:txBody>
      </p:sp>
      <p:pic>
        <p:nvPicPr>
          <p:cNvPr id="7" name="Content Placeholder 6">
            <a:extLst>
              <a:ext uri="{FF2B5EF4-FFF2-40B4-BE49-F238E27FC236}">
                <a16:creationId xmlns:a16="http://schemas.microsoft.com/office/drawing/2014/main" id="{9962C2DD-C14A-4EED-2072-8EAF5F5272F7}"/>
              </a:ext>
            </a:extLst>
          </p:cNvPr>
          <p:cNvPicPr>
            <a:picLocks noGrp="1" noChangeAspect="1"/>
          </p:cNvPicPr>
          <p:nvPr>
            <p:ph idx="1"/>
          </p:nvPr>
        </p:nvPicPr>
        <p:blipFill rotWithShape="1">
          <a:blip r:embed="rId3" cstate="print">
            <a:duotone>
              <a:prstClr val="black"/>
              <a:schemeClr val="accent1">
                <a:tint val="45000"/>
                <a:satMod val="400000"/>
              </a:schemeClr>
            </a:duotone>
            <a:extLst>
              <a:ext uri="{28A0092B-C50C-407E-A947-70E740481C1C}">
                <a14:useLocalDpi xmlns:a14="http://schemas.microsoft.com/office/drawing/2010/main" val="0"/>
              </a:ext>
            </a:extLst>
          </a:blip>
          <a:srcRect l="10588" t="8389" b="11664"/>
          <a:stretch/>
        </p:blipFill>
        <p:spPr>
          <a:xfrm>
            <a:off x="1044575" y="1284970"/>
            <a:ext cx="11147425" cy="5456499"/>
          </a:xfrm>
          <a:prstGeom prst="rect">
            <a:avLst/>
          </a:prstGeom>
        </p:spPr>
      </p:pic>
      <p:sp>
        <p:nvSpPr>
          <p:cNvPr id="3" name="TextBox 2">
            <a:extLst>
              <a:ext uri="{FF2B5EF4-FFF2-40B4-BE49-F238E27FC236}">
                <a16:creationId xmlns:a16="http://schemas.microsoft.com/office/drawing/2014/main" id="{1D167D98-3A4D-4805-F6A1-EDC0F7562BBC}"/>
              </a:ext>
            </a:extLst>
          </p:cNvPr>
          <p:cNvSpPr txBox="1"/>
          <p:nvPr/>
        </p:nvSpPr>
        <p:spPr>
          <a:xfrm>
            <a:off x="5961529" y="6500817"/>
            <a:ext cx="5989171" cy="424598"/>
          </a:xfrm>
          <a:prstGeom prst="rect">
            <a:avLst/>
          </a:prstGeom>
          <a:noFill/>
        </p:spPr>
        <p:txBody>
          <a:bodyPr wrap="square" lIns="0" tIns="0" rIns="0" bIns="0" anchor="b" anchorCtr="0">
            <a:noAutofit/>
          </a:bodyPr>
          <a:lstStyle/>
          <a:p>
            <a:pPr algn="r"/>
            <a:r>
              <a:rPr lang="en-GB" sz="1000" b="1" dirty="0">
                <a:solidFill>
                  <a:schemeClr val="accent5"/>
                </a:solidFill>
                <a:latin typeface="DM Sans" pitchFamily="2" charset="77"/>
              </a:rPr>
              <a:t>Source</a:t>
            </a:r>
            <a:r>
              <a:rPr lang="en-GB" sz="1000" dirty="0">
                <a:solidFill>
                  <a:schemeClr val="accent5"/>
                </a:solidFill>
                <a:latin typeface="DM Sans" pitchFamily="2" charset="77"/>
              </a:rPr>
              <a:t>: </a:t>
            </a:r>
            <a:r>
              <a:rPr lang="en-GB" sz="1000" dirty="0" err="1">
                <a:solidFill>
                  <a:schemeClr val="accent5"/>
                </a:solidFill>
                <a:latin typeface="DM Sans" pitchFamily="2" charset="77"/>
              </a:rPr>
              <a:t>Danzinger</a:t>
            </a:r>
            <a:r>
              <a:rPr lang="en-GB" sz="1000" dirty="0">
                <a:solidFill>
                  <a:schemeClr val="accent5"/>
                </a:solidFill>
                <a:latin typeface="DM Sans" pitchFamily="2" charset="77"/>
              </a:rPr>
              <a:t> et al (2011)</a:t>
            </a:r>
          </a:p>
          <a:p>
            <a:pPr algn="r"/>
            <a:endParaRPr lang="en-GB" sz="1000" dirty="0">
              <a:solidFill>
                <a:schemeClr val="accent5"/>
              </a:solidFill>
              <a:latin typeface="DM Sans" pitchFamily="2" charset="77"/>
            </a:endParaRPr>
          </a:p>
        </p:txBody>
      </p:sp>
    </p:spTree>
    <p:extLst>
      <p:ext uri="{BB962C8B-B14F-4D97-AF65-F5344CB8AC3E}">
        <p14:creationId xmlns:p14="http://schemas.microsoft.com/office/powerpoint/2010/main" val="28612923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3898A51F-3AF4-AEC5-7B64-9E6EE4503681}"/>
              </a:ext>
            </a:extLst>
          </p:cNvPr>
          <p:cNvPicPr>
            <a:picLocks noGrp="1" noChangeAspect="1"/>
          </p:cNvPicPr>
          <p:nvPr>
            <p:ph idx="1"/>
          </p:nvPr>
        </p:nvPicPr>
        <p:blipFill rotWithShape="1">
          <a:blip r:embed="rId3">
            <a:duotone>
              <a:schemeClr val="accent3">
                <a:shade val="45000"/>
                <a:satMod val="135000"/>
              </a:schemeClr>
              <a:prstClr val="white"/>
            </a:duotone>
            <a:alphaModFix amt="25000"/>
          </a:blip>
          <a:srcRect t="744" r="16922" b="744"/>
          <a:stretch/>
        </p:blipFill>
        <p:spPr>
          <a:xfrm>
            <a:off x="1077913" y="0"/>
            <a:ext cx="7100887" cy="5613400"/>
          </a:xfrm>
        </p:spPr>
      </p:pic>
      <p:sp>
        <p:nvSpPr>
          <p:cNvPr id="4" name="Footer Placeholder 3">
            <a:extLst>
              <a:ext uri="{FF2B5EF4-FFF2-40B4-BE49-F238E27FC236}">
                <a16:creationId xmlns:a16="http://schemas.microsoft.com/office/drawing/2014/main" id="{C1299FA6-0B0A-CAB9-0A9C-79D8CCF681AA}"/>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15C0EDA4-0E50-B4DD-579F-C145D111B39D}"/>
              </a:ext>
            </a:extLst>
          </p:cNvPr>
          <p:cNvSpPr>
            <a:spLocks noGrp="1"/>
          </p:cNvSpPr>
          <p:nvPr>
            <p:ph type="sldNum" sz="quarter" idx="12"/>
          </p:nvPr>
        </p:nvSpPr>
        <p:spPr/>
        <p:txBody>
          <a:bodyPr/>
          <a:lstStyle/>
          <a:p>
            <a:fld id="{16C5AC08-0ACD-404A-9C9F-AB39E786C34A}" type="slidenum">
              <a:rPr lang="en-GB"/>
              <a:t>63</a:t>
            </a:fld>
            <a:endParaRPr lang="en-GB"/>
          </a:p>
        </p:txBody>
      </p:sp>
      <p:sp>
        <p:nvSpPr>
          <p:cNvPr id="6" name="Text Placeholder 5">
            <a:extLst>
              <a:ext uri="{FF2B5EF4-FFF2-40B4-BE49-F238E27FC236}">
                <a16:creationId xmlns:a16="http://schemas.microsoft.com/office/drawing/2014/main" id="{87E00C22-2BF7-020A-E87A-ABB7B03C93D1}"/>
              </a:ext>
            </a:extLst>
          </p:cNvPr>
          <p:cNvSpPr>
            <a:spLocks noGrp="1"/>
          </p:cNvSpPr>
          <p:nvPr>
            <p:ph type="body" sz="quarter" idx="13"/>
          </p:nvPr>
        </p:nvSpPr>
        <p:spPr/>
        <p:txBody>
          <a:bodyPr/>
          <a:lstStyle/>
          <a:p>
            <a:r>
              <a:rPr lang="en-US"/>
              <a:t>Human error and QI</a:t>
            </a:r>
          </a:p>
        </p:txBody>
      </p:sp>
      <p:sp>
        <p:nvSpPr>
          <p:cNvPr id="9" name="Content Placeholder 2">
            <a:extLst>
              <a:ext uri="{FF2B5EF4-FFF2-40B4-BE49-F238E27FC236}">
                <a16:creationId xmlns:a16="http://schemas.microsoft.com/office/drawing/2014/main" id="{2512AA5C-7E06-FF2F-0720-85F4EF6FB9A7}"/>
              </a:ext>
            </a:extLst>
          </p:cNvPr>
          <p:cNvSpPr txBox="1">
            <a:spLocks/>
          </p:cNvSpPr>
          <p:nvPr/>
        </p:nvSpPr>
        <p:spPr>
          <a:xfrm>
            <a:off x="2566837" y="2371725"/>
            <a:ext cx="9387037" cy="4296155"/>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lnSpc>
                <a:spcPts val="5000"/>
              </a:lnSpc>
              <a:spcAft>
                <a:spcPts val="0"/>
              </a:spcAft>
            </a:pPr>
            <a:r>
              <a:rPr lang="en-US" sz="4800" i="1">
                <a:solidFill>
                  <a:schemeClr val="accent4"/>
                </a:solidFill>
                <a:latin typeface="Petrona Light" pitchFamily="2" charset="77"/>
              </a:rPr>
              <a:t>“For a long time people were saying most accidents were due to human error and this is true in a sense, but it’s not very helpful. It’s a bit like saying that falls are due to gravity.”  </a:t>
            </a:r>
          </a:p>
          <a:p>
            <a:pPr marL="6350" indent="222250">
              <a:lnSpc>
                <a:spcPct val="300000"/>
              </a:lnSpc>
            </a:pPr>
            <a:r>
              <a:rPr lang="en-US" sz="1800" b="1"/>
              <a:t>Trevor Kletz , safety expert</a:t>
            </a:r>
          </a:p>
        </p:txBody>
      </p:sp>
    </p:spTree>
    <p:extLst>
      <p:ext uri="{BB962C8B-B14F-4D97-AF65-F5344CB8AC3E}">
        <p14:creationId xmlns:p14="http://schemas.microsoft.com/office/powerpoint/2010/main" val="1234876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11A121-5972-A3F5-B43B-D3DA19A49CF3}"/>
              </a:ext>
            </a:extLst>
          </p:cNvPr>
          <p:cNvSpPr>
            <a:spLocks noGrp="1"/>
          </p:cNvSpPr>
          <p:nvPr>
            <p:ph type="title"/>
          </p:nvPr>
        </p:nvSpPr>
        <p:spPr/>
        <p:txBody>
          <a:bodyPr/>
          <a:lstStyle/>
          <a:p>
            <a:r>
              <a:rPr lang="en-US"/>
              <a:t>Human error and QI</a:t>
            </a:r>
          </a:p>
        </p:txBody>
      </p:sp>
      <p:sp>
        <p:nvSpPr>
          <p:cNvPr id="4" name="Footer Placeholder 3">
            <a:extLst>
              <a:ext uri="{FF2B5EF4-FFF2-40B4-BE49-F238E27FC236}">
                <a16:creationId xmlns:a16="http://schemas.microsoft.com/office/drawing/2014/main" id="{5FA8E967-E69A-4940-9D94-0FB0C5D439D5}"/>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7A820C15-832D-0D0A-427A-37574D8BF66D}"/>
              </a:ext>
            </a:extLst>
          </p:cNvPr>
          <p:cNvSpPr>
            <a:spLocks noGrp="1"/>
          </p:cNvSpPr>
          <p:nvPr>
            <p:ph type="sldNum" sz="quarter" idx="12"/>
          </p:nvPr>
        </p:nvSpPr>
        <p:spPr/>
        <p:txBody>
          <a:bodyPr/>
          <a:lstStyle/>
          <a:p>
            <a:fld id="{16C5AC08-0ACD-404A-9C9F-AB39E786C34A}" type="slidenum">
              <a:rPr lang="en-GB"/>
              <a:t>64</a:t>
            </a:fld>
            <a:endParaRPr lang="en-GB"/>
          </a:p>
        </p:txBody>
      </p:sp>
      <p:sp>
        <p:nvSpPr>
          <p:cNvPr id="6" name="Text Placeholder 5">
            <a:extLst>
              <a:ext uri="{FF2B5EF4-FFF2-40B4-BE49-F238E27FC236}">
                <a16:creationId xmlns:a16="http://schemas.microsoft.com/office/drawing/2014/main" id="{6F7B9602-E05B-7047-A9F5-1917BF8CBB63}"/>
              </a:ext>
            </a:extLst>
          </p:cNvPr>
          <p:cNvSpPr>
            <a:spLocks noGrp="1"/>
          </p:cNvSpPr>
          <p:nvPr>
            <p:ph type="body" sz="quarter" idx="13"/>
          </p:nvPr>
        </p:nvSpPr>
        <p:spPr/>
        <p:txBody>
          <a:bodyPr/>
          <a:lstStyle/>
          <a:p>
            <a:r>
              <a:rPr lang="en-US"/>
              <a:t>Human error and QI</a:t>
            </a:r>
          </a:p>
        </p:txBody>
      </p:sp>
      <p:sp>
        <p:nvSpPr>
          <p:cNvPr id="7" name="Content Placeholder 6">
            <a:extLst>
              <a:ext uri="{FF2B5EF4-FFF2-40B4-BE49-F238E27FC236}">
                <a16:creationId xmlns:a16="http://schemas.microsoft.com/office/drawing/2014/main" id="{228D3568-45BA-4F6A-88AA-E317E5C29C1A}"/>
              </a:ext>
            </a:extLst>
          </p:cNvPr>
          <p:cNvSpPr>
            <a:spLocks noGrp="1"/>
          </p:cNvSpPr>
          <p:nvPr>
            <p:ph idx="14"/>
          </p:nvPr>
        </p:nvSpPr>
        <p:spPr>
          <a:xfrm>
            <a:off x="8620124" y="5765800"/>
            <a:ext cx="3338885" cy="774744"/>
          </a:xfrm>
        </p:spPr>
        <p:txBody>
          <a:bodyPr/>
          <a:lstStyle/>
          <a:p>
            <a:r>
              <a:rPr lang="en-US" sz="1600"/>
              <a:t>Video link </a:t>
            </a:r>
            <a:r>
              <a:rPr lang="en-GB" sz="1200" dirty="0">
                <a:hlinkClick r:id="rId4"/>
              </a:rPr>
              <a:t>www.youtube.com/watch?v=cLbui_sh3KU</a:t>
            </a:r>
            <a:endParaRPr lang="en-GB" sz="1200" dirty="0"/>
          </a:p>
        </p:txBody>
      </p:sp>
      <p:sp>
        <p:nvSpPr>
          <p:cNvPr id="9" name="Content Placeholder 8">
            <a:extLst>
              <a:ext uri="{FF2B5EF4-FFF2-40B4-BE49-F238E27FC236}">
                <a16:creationId xmlns:a16="http://schemas.microsoft.com/office/drawing/2014/main" id="{D442BF29-6358-73C7-E616-84E1A55095D6}"/>
              </a:ext>
            </a:extLst>
          </p:cNvPr>
          <p:cNvSpPr>
            <a:spLocks noGrp="1"/>
          </p:cNvSpPr>
          <p:nvPr>
            <p:ph idx="1"/>
          </p:nvPr>
        </p:nvSpPr>
        <p:spPr/>
        <p:txBody>
          <a:bodyPr/>
          <a:lstStyle/>
          <a:p>
            <a:endParaRPr lang="en-US"/>
          </a:p>
        </p:txBody>
      </p:sp>
      <p:pic>
        <p:nvPicPr>
          <p:cNvPr id="10" name="Online Media 2" title="The SRK Framework">
            <a:hlinkClick r:id="" action="ppaction://media"/>
            <a:extLst>
              <a:ext uri="{FF2B5EF4-FFF2-40B4-BE49-F238E27FC236}">
                <a16:creationId xmlns:a16="http://schemas.microsoft.com/office/drawing/2014/main" id="{4E5648FB-43DB-FE9E-1E9D-076557F23B91}"/>
              </a:ext>
            </a:extLst>
          </p:cNvPr>
          <p:cNvPicPr>
            <a:picLocks noRot="1" noChangeAspect="1"/>
          </p:cNvPicPr>
          <p:nvPr>
            <a:videoFile r:link="rId1"/>
          </p:nvPr>
        </p:nvPicPr>
        <p:blipFill>
          <a:blip r:embed="rId5">
            <a:duotone>
              <a:schemeClr val="accent2">
                <a:shade val="45000"/>
                <a:satMod val="135000"/>
              </a:schemeClr>
              <a:prstClr val="white"/>
            </a:duotone>
          </a:blip>
          <a:stretch>
            <a:fillRect/>
          </a:stretch>
        </p:blipFill>
        <p:spPr>
          <a:xfrm>
            <a:off x="1077913" y="1520825"/>
            <a:ext cx="7100886" cy="5095875"/>
          </a:xfrm>
          <a:prstGeom prst="rect">
            <a:avLst/>
          </a:prstGeom>
        </p:spPr>
      </p:pic>
      <p:sp>
        <p:nvSpPr>
          <p:cNvPr id="11" name="Content Placeholder 6">
            <a:extLst>
              <a:ext uri="{FF2B5EF4-FFF2-40B4-BE49-F238E27FC236}">
                <a16:creationId xmlns:a16="http://schemas.microsoft.com/office/drawing/2014/main" id="{7087591E-1CA6-BE62-78FF-12B3398B7ECE}"/>
              </a:ext>
            </a:extLst>
          </p:cNvPr>
          <p:cNvSpPr txBox="1">
            <a:spLocks/>
          </p:cNvSpPr>
          <p:nvPr/>
        </p:nvSpPr>
        <p:spPr>
          <a:xfrm>
            <a:off x="8620124" y="2449575"/>
            <a:ext cx="3338885" cy="2468499"/>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500"/>
              </a:spcAft>
            </a:pPr>
            <a:r>
              <a:rPr lang="en-US" sz="3200" b="1"/>
              <a:t>S </a:t>
            </a:r>
            <a:r>
              <a:rPr lang="en-US" sz="3200"/>
              <a:t>– Skill</a:t>
            </a:r>
          </a:p>
          <a:p>
            <a:pPr>
              <a:spcAft>
                <a:spcPts val="500"/>
              </a:spcAft>
            </a:pPr>
            <a:r>
              <a:rPr lang="en-US" sz="3200" b="1"/>
              <a:t>R</a:t>
            </a:r>
            <a:r>
              <a:rPr lang="en-US" sz="3200"/>
              <a:t> – Rule</a:t>
            </a:r>
          </a:p>
          <a:p>
            <a:pPr>
              <a:spcAft>
                <a:spcPts val="500"/>
              </a:spcAft>
            </a:pPr>
            <a:r>
              <a:rPr lang="en-US" sz="3200" b="1"/>
              <a:t>K</a:t>
            </a:r>
            <a:r>
              <a:rPr lang="en-US" sz="3200"/>
              <a:t> – Knowledge</a:t>
            </a:r>
          </a:p>
        </p:txBody>
      </p:sp>
    </p:spTree>
    <p:extLst>
      <p:ext uri="{BB962C8B-B14F-4D97-AF65-F5344CB8AC3E}">
        <p14:creationId xmlns:p14="http://schemas.microsoft.com/office/powerpoint/2010/main" val="256943510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FDA3F-D999-B298-9F66-D2C0F7A7DBDB}"/>
              </a:ext>
            </a:extLst>
          </p:cNvPr>
          <p:cNvSpPr>
            <a:spLocks noGrp="1"/>
          </p:cNvSpPr>
          <p:nvPr>
            <p:ph type="title"/>
          </p:nvPr>
        </p:nvSpPr>
        <p:spPr/>
        <p:txBody>
          <a:bodyPr/>
          <a:lstStyle/>
          <a:p>
            <a:r>
              <a:rPr lang="en-US"/>
              <a:t>Human error and QI</a:t>
            </a:r>
          </a:p>
        </p:txBody>
      </p:sp>
      <p:sp>
        <p:nvSpPr>
          <p:cNvPr id="4" name="Footer Placeholder 3">
            <a:extLst>
              <a:ext uri="{FF2B5EF4-FFF2-40B4-BE49-F238E27FC236}">
                <a16:creationId xmlns:a16="http://schemas.microsoft.com/office/drawing/2014/main" id="{BBA2B2E6-211B-4EA5-9520-631DF782E9C7}"/>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EA707452-4CCC-67AB-F979-385C741CB8F5}"/>
              </a:ext>
            </a:extLst>
          </p:cNvPr>
          <p:cNvSpPr>
            <a:spLocks noGrp="1"/>
          </p:cNvSpPr>
          <p:nvPr>
            <p:ph type="sldNum" sz="quarter" idx="12"/>
          </p:nvPr>
        </p:nvSpPr>
        <p:spPr/>
        <p:txBody>
          <a:bodyPr/>
          <a:lstStyle/>
          <a:p>
            <a:fld id="{16C5AC08-0ACD-404A-9C9F-AB39E786C34A}" type="slidenum">
              <a:rPr lang="en-GB"/>
              <a:t>65</a:t>
            </a:fld>
            <a:endParaRPr lang="en-GB"/>
          </a:p>
        </p:txBody>
      </p:sp>
      <p:sp>
        <p:nvSpPr>
          <p:cNvPr id="9" name="Text Placeholder 8">
            <a:extLst>
              <a:ext uri="{FF2B5EF4-FFF2-40B4-BE49-F238E27FC236}">
                <a16:creationId xmlns:a16="http://schemas.microsoft.com/office/drawing/2014/main" id="{9362521B-1814-6508-CDBF-350AE0730960}"/>
              </a:ext>
            </a:extLst>
          </p:cNvPr>
          <p:cNvSpPr>
            <a:spLocks noGrp="1"/>
          </p:cNvSpPr>
          <p:nvPr>
            <p:ph type="body" sz="quarter" idx="13"/>
          </p:nvPr>
        </p:nvSpPr>
        <p:spPr/>
        <p:txBody>
          <a:bodyPr/>
          <a:lstStyle/>
          <a:p>
            <a:r>
              <a:rPr lang="en-US" dirty="0"/>
              <a:t>Human error and QI</a:t>
            </a:r>
          </a:p>
        </p:txBody>
      </p:sp>
      <p:pic>
        <p:nvPicPr>
          <p:cNvPr id="10" name="Picture 2" descr="https://lh5.googleusercontent.com/9kDBr8lUmi-uUyDyEmuL1QbLqE7viFtQhZ3Hu3-WILASaSBxgh2WEB0VbSUT2DMmguKVkqLxOaEuwdzTeVGDiuAo1TVKkHScUEK6sx75TEMMHcii4N5u6AFfjomTDhEBDnTlwhDQpRU">
            <a:extLst>
              <a:ext uri="{FF2B5EF4-FFF2-40B4-BE49-F238E27FC236}">
                <a16:creationId xmlns:a16="http://schemas.microsoft.com/office/drawing/2014/main" id="{4C2E18D4-980C-2A1C-EBEA-3F3FE049C27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2726927" y="1520825"/>
            <a:ext cx="7529512" cy="501967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F629BB8-79F3-C1A9-3163-4C4012273266}"/>
              </a:ext>
            </a:extLst>
          </p:cNvPr>
          <p:cNvSpPr txBox="1"/>
          <p:nvPr/>
        </p:nvSpPr>
        <p:spPr>
          <a:xfrm>
            <a:off x="2962275" y="1520825"/>
            <a:ext cx="7102475" cy="547257"/>
          </a:xfrm>
          <a:prstGeom prst="roundRect">
            <a:avLst/>
          </a:prstGeom>
          <a:solidFill>
            <a:schemeClr val="accent5"/>
          </a:solidFill>
          <a:ln>
            <a:noFill/>
          </a:ln>
        </p:spPr>
        <p:txBody>
          <a:bodyPr wrap="square" rtlCol="0" anchor="ctr" anchorCtr="0">
            <a:noAutofit/>
          </a:bodyPr>
          <a:lstStyle/>
          <a:p>
            <a:pPr algn="ctr"/>
            <a:r>
              <a:rPr lang="en-US" b="1">
                <a:solidFill>
                  <a:schemeClr val="bg1"/>
                </a:solidFill>
                <a:latin typeface="DM Sans" pitchFamily="2" charset="77"/>
              </a:rPr>
              <a:t>Unsafe Acts</a:t>
            </a:r>
          </a:p>
        </p:txBody>
      </p:sp>
      <p:grpSp>
        <p:nvGrpSpPr>
          <p:cNvPr id="53" name="Group 52">
            <a:extLst>
              <a:ext uri="{FF2B5EF4-FFF2-40B4-BE49-F238E27FC236}">
                <a16:creationId xmlns:a16="http://schemas.microsoft.com/office/drawing/2014/main" id="{549DEB64-8387-9810-EECE-86AD53F951C5}"/>
              </a:ext>
            </a:extLst>
          </p:cNvPr>
          <p:cNvGrpSpPr/>
          <p:nvPr/>
        </p:nvGrpSpPr>
        <p:grpSpPr>
          <a:xfrm>
            <a:off x="2962276" y="2657416"/>
            <a:ext cx="7102473" cy="547257"/>
            <a:chOff x="2962276" y="2657416"/>
            <a:chExt cx="7102473" cy="547257"/>
          </a:xfrm>
        </p:grpSpPr>
        <p:sp>
          <p:nvSpPr>
            <p:cNvPr id="14" name="TextBox 13">
              <a:extLst>
                <a:ext uri="{FF2B5EF4-FFF2-40B4-BE49-F238E27FC236}">
                  <a16:creationId xmlns:a16="http://schemas.microsoft.com/office/drawing/2014/main" id="{8B970221-CF7B-69A8-E1CE-49C5708C600A}"/>
                </a:ext>
              </a:extLst>
            </p:cNvPr>
            <p:cNvSpPr txBox="1"/>
            <p:nvPr/>
          </p:nvSpPr>
          <p:spPr>
            <a:xfrm>
              <a:off x="2962276" y="2657416"/>
              <a:ext cx="1447800" cy="547257"/>
            </a:xfrm>
            <a:prstGeom prst="roundRect">
              <a:avLst/>
            </a:prstGeom>
            <a:solidFill>
              <a:schemeClr val="accent1"/>
            </a:solidFill>
            <a:ln>
              <a:noFill/>
            </a:ln>
          </p:spPr>
          <p:txBody>
            <a:bodyPr wrap="square" rtlCol="0" anchor="ctr" anchorCtr="0">
              <a:noAutofit/>
            </a:bodyPr>
            <a:lstStyle/>
            <a:p>
              <a:pPr algn="ctr"/>
              <a:r>
                <a:rPr lang="en-US" b="1">
                  <a:solidFill>
                    <a:schemeClr val="bg1"/>
                  </a:solidFill>
                  <a:latin typeface="DM Sans" pitchFamily="2" charset="77"/>
                </a:rPr>
                <a:t>Violations</a:t>
              </a:r>
            </a:p>
          </p:txBody>
        </p:sp>
        <p:sp>
          <p:nvSpPr>
            <p:cNvPr id="15" name="TextBox 14">
              <a:extLst>
                <a:ext uri="{FF2B5EF4-FFF2-40B4-BE49-F238E27FC236}">
                  <a16:creationId xmlns:a16="http://schemas.microsoft.com/office/drawing/2014/main" id="{ADE25568-25AA-1704-BE2A-AFCB92F103C7}"/>
                </a:ext>
              </a:extLst>
            </p:cNvPr>
            <p:cNvSpPr txBox="1"/>
            <p:nvPr/>
          </p:nvSpPr>
          <p:spPr>
            <a:xfrm>
              <a:off x="4842350" y="2657416"/>
              <a:ext cx="5222399" cy="547257"/>
            </a:xfrm>
            <a:prstGeom prst="roundRect">
              <a:avLst/>
            </a:prstGeom>
            <a:solidFill>
              <a:schemeClr val="accent2"/>
            </a:solidFill>
            <a:ln>
              <a:noFill/>
            </a:ln>
          </p:spPr>
          <p:txBody>
            <a:bodyPr wrap="square" rtlCol="0" anchor="ctr" anchorCtr="0">
              <a:noAutofit/>
            </a:bodyPr>
            <a:lstStyle/>
            <a:p>
              <a:pPr algn="ctr"/>
              <a:r>
                <a:rPr lang="en-US" b="1">
                  <a:solidFill>
                    <a:schemeClr val="bg1"/>
                  </a:solidFill>
                  <a:latin typeface="DM Sans" pitchFamily="2" charset="77"/>
                </a:rPr>
                <a:t>Errors</a:t>
              </a:r>
            </a:p>
          </p:txBody>
        </p:sp>
      </p:grpSp>
      <p:grpSp>
        <p:nvGrpSpPr>
          <p:cNvPr id="54" name="Group 53">
            <a:extLst>
              <a:ext uri="{FF2B5EF4-FFF2-40B4-BE49-F238E27FC236}">
                <a16:creationId xmlns:a16="http://schemas.microsoft.com/office/drawing/2014/main" id="{20FA2DD9-A404-7845-B09D-7E93BBD5F734}"/>
              </a:ext>
            </a:extLst>
          </p:cNvPr>
          <p:cNvGrpSpPr/>
          <p:nvPr/>
        </p:nvGrpSpPr>
        <p:grpSpPr>
          <a:xfrm>
            <a:off x="4842351" y="4067472"/>
            <a:ext cx="5236287" cy="547257"/>
            <a:chOff x="4842351" y="4067472"/>
            <a:chExt cx="5236287" cy="547257"/>
          </a:xfrm>
        </p:grpSpPr>
        <p:sp>
          <p:nvSpPr>
            <p:cNvPr id="16" name="TextBox 15">
              <a:extLst>
                <a:ext uri="{FF2B5EF4-FFF2-40B4-BE49-F238E27FC236}">
                  <a16:creationId xmlns:a16="http://schemas.microsoft.com/office/drawing/2014/main" id="{7B218733-AF69-7932-7BC0-16BFE104A726}"/>
                </a:ext>
              </a:extLst>
            </p:cNvPr>
            <p:cNvSpPr txBox="1"/>
            <p:nvPr/>
          </p:nvSpPr>
          <p:spPr>
            <a:xfrm>
              <a:off x="4842351" y="4067472"/>
              <a:ext cx="1450500" cy="547257"/>
            </a:xfrm>
            <a:prstGeom prst="roundRect">
              <a:avLst/>
            </a:prstGeom>
            <a:solidFill>
              <a:schemeClr val="accent2"/>
            </a:solidFill>
            <a:ln>
              <a:noFill/>
            </a:ln>
          </p:spPr>
          <p:txBody>
            <a:bodyPr wrap="square" rtlCol="0" anchor="ctr" anchorCtr="0">
              <a:noAutofit/>
            </a:bodyPr>
            <a:lstStyle/>
            <a:p>
              <a:pPr algn="ctr"/>
              <a:r>
                <a:rPr lang="en-US" b="1">
                  <a:solidFill>
                    <a:schemeClr val="bg1"/>
                  </a:solidFill>
                  <a:latin typeface="DM Sans" pitchFamily="2" charset="77"/>
                </a:rPr>
                <a:t>Slips</a:t>
              </a:r>
            </a:p>
          </p:txBody>
        </p:sp>
        <p:sp>
          <p:nvSpPr>
            <p:cNvPr id="17" name="TextBox 16">
              <a:extLst>
                <a:ext uri="{FF2B5EF4-FFF2-40B4-BE49-F238E27FC236}">
                  <a16:creationId xmlns:a16="http://schemas.microsoft.com/office/drawing/2014/main" id="{9D647D01-FB56-6EF8-3C98-2E4C0D1786F8}"/>
                </a:ext>
              </a:extLst>
            </p:cNvPr>
            <p:cNvSpPr txBox="1"/>
            <p:nvPr/>
          </p:nvSpPr>
          <p:spPr>
            <a:xfrm>
              <a:off x="6730972" y="4067472"/>
              <a:ext cx="1450500" cy="547257"/>
            </a:xfrm>
            <a:prstGeom prst="roundRect">
              <a:avLst/>
            </a:prstGeom>
            <a:solidFill>
              <a:schemeClr val="accent2"/>
            </a:solidFill>
            <a:ln>
              <a:noFill/>
            </a:ln>
          </p:spPr>
          <p:txBody>
            <a:bodyPr wrap="square" rtlCol="0" anchor="ctr" anchorCtr="0">
              <a:noAutofit/>
            </a:bodyPr>
            <a:lstStyle/>
            <a:p>
              <a:pPr algn="ctr"/>
              <a:r>
                <a:rPr lang="en-US" b="1">
                  <a:solidFill>
                    <a:schemeClr val="bg1"/>
                  </a:solidFill>
                  <a:latin typeface="DM Sans" pitchFamily="2" charset="77"/>
                </a:rPr>
                <a:t>Lapses</a:t>
              </a:r>
            </a:p>
          </p:txBody>
        </p:sp>
        <p:sp>
          <p:nvSpPr>
            <p:cNvPr id="18" name="TextBox 17">
              <a:extLst>
                <a:ext uri="{FF2B5EF4-FFF2-40B4-BE49-F238E27FC236}">
                  <a16:creationId xmlns:a16="http://schemas.microsoft.com/office/drawing/2014/main" id="{EFCE9695-3CC7-BE75-6CBE-8EFA472E6B85}"/>
                </a:ext>
              </a:extLst>
            </p:cNvPr>
            <p:cNvSpPr txBox="1"/>
            <p:nvPr/>
          </p:nvSpPr>
          <p:spPr>
            <a:xfrm>
              <a:off x="8628138" y="4067472"/>
              <a:ext cx="1450500" cy="547257"/>
            </a:xfrm>
            <a:prstGeom prst="roundRect">
              <a:avLst/>
            </a:prstGeom>
            <a:solidFill>
              <a:schemeClr val="accent2"/>
            </a:solidFill>
            <a:ln>
              <a:noFill/>
            </a:ln>
          </p:spPr>
          <p:txBody>
            <a:bodyPr wrap="square" rtlCol="0" anchor="ctr" anchorCtr="0">
              <a:noAutofit/>
            </a:bodyPr>
            <a:lstStyle/>
            <a:p>
              <a:pPr algn="ctr"/>
              <a:r>
                <a:rPr lang="en-US" b="1">
                  <a:solidFill>
                    <a:schemeClr val="bg1"/>
                  </a:solidFill>
                  <a:latin typeface="DM Sans" pitchFamily="2" charset="77"/>
                </a:rPr>
                <a:t>Mistakes</a:t>
              </a:r>
            </a:p>
          </p:txBody>
        </p:sp>
      </p:grpSp>
      <p:sp>
        <p:nvSpPr>
          <p:cNvPr id="19" name="TextBox 18">
            <a:extLst>
              <a:ext uri="{FF2B5EF4-FFF2-40B4-BE49-F238E27FC236}">
                <a16:creationId xmlns:a16="http://schemas.microsoft.com/office/drawing/2014/main" id="{C40CEFAF-D7A1-E58B-D656-53A6FEA53CCF}"/>
              </a:ext>
            </a:extLst>
          </p:cNvPr>
          <p:cNvSpPr txBox="1"/>
          <p:nvPr/>
        </p:nvSpPr>
        <p:spPr>
          <a:xfrm>
            <a:off x="9055574" y="5218543"/>
            <a:ext cx="2895125" cy="547257"/>
          </a:xfrm>
          <a:prstGeom prst="roundRect">
            <a:avLst/>
          </a:prstGeom>
          <a:solidFill>
            <a:schemeClr val="accent4"/>
          </a:solidFill>
          <a:ln>
            <a:noFill/>
          </a:ln>
        </p:spPr>
        <p:txBody>
          <a:bodyPr wrap="square" rtlCol="0" anchor="ctr" anchorCtr="0">
            <a:noAutofit/>
          </a:bodyPr>
          <a:lstStyle/>
          <a:p>
            <a:pPr algn="ctr"/>
            <a:r>
              <a:rPr lang="en-US" b="1">
                <a:solidFill>
                  <a:schemeClr val="bg1"/>
                </a:solidFill>
                <a:latin typeface="DM Sans" pitchFamily="2" charset="77"/>
              </a:rPr>
              <a:t>Knowledge-based</a:t>
            </a:r>
          </a:p>
        </p:txBody>
      </p:sp>
      <p:sp>
        <p:nvSpPr>
          <p:cNvPr id="20" name="TextBox 19">
            <a:extLst>
              <a:ext uri="{FF2B5EF4-FFF2-40B4-BE49-F238E27FC236}">
                <a16:creationId xmlns:a16="http://schemas.microsoft.com/office/drawing/2014/main" id="{364DE194-DE5B-9B60-1377-D83E04B907E9}"/>
              </a:ext>
            </a:extLst>
          </p:cNvPr>
          <p:cNvSpPr txBox="1"/>
          <p:nvPr/>
        </p:nvSpPr>
        <p:spPr>
          <a:xfrm>
            <a:off x="9055574" y="6081668"/>
            <a:ext cx="2895125" cy="547257"/>
          </a:xfrm>
          <a:prstGeom prst="roundRect">
            <a:avLst/>
          </a:prstGeom>
          <a:solidFill>
            <a:schemeClr val="accent4"/>
          </a:solidFill>
          <a:ln>
            <a:noFill/>
          </a:ln>
        </p:spPr>
        <p:txBody>
          <a:bodyPr wrap="square" rtlCol="0" anchor="ctr" anchorCtr="0">
            <a:noAutofit/>
          </a:bodyPr>
          <a:lstStyle/>
          <a:p>
            <a:pPr algn="ctr"/>
            <a:r>
              <a:rPr lang="en-US" b="1">
                <a:solidFill>
                  <a:schemeClr val="bg1"/>
                </a:solidFill>
                <a:latin typeface="DM Sans" pitchFamily="2" charset="77"/>
              </a:rPr>
              <a:t>Rule-based</a:t>
            </a:r>
          </a:p>
        </p:txBody>
      </p:sp>
      <p:sp>
        <p:nvSpPr>
          <p:cNvPr id="21" name="TextBox 20">
            <a:extLst>
              <a:ext uri="{FF2B5EF4-FFF2-40B4-BE49-F238E27FC236}">
                <a16:creationId xmlns:a16="http://schemas.microsoft.com/office/drawing/2014/main" id="{BD12934F-20DC-5A37-6D00-C37252F21B06}"/>
              </a:ext>
            </a:extLst>
          </p:cNvPr>
          <p:cNvSpPr txBox="1"/>
          <p:nvPr/>
        </p:nvSpPr>
        <p:spPr>
          <a:xfrm>
            <a:off x="4859589" y="5218543"/>
            <a:ext cx="2895125" cy="547257"/>
          </a:xfrm>
          <a:prstGeom prst="roundRect">
            <a:avLst/>
          </a:prstGeom>
          <a:solidFill>
            <a:schemeClr val="accent4"/>
          </a:solidFill>
          <a:ln>
            <a:noFill/>
          </a:ln>
        </p:spPr>
        <p:txBody>
          <a:bodyPr wrap="square" rtlCol="0" anchor="ctr" anchorCtr="0">
            <a:noAutofit/>
          </a:bodyPr>
          <a:lstStyle/>
          <a:p>
            <a:pPr algn="ctr"/>
            <a:r>
              <a:rPr lang="en-US" b="1">
                <a:solidFill>
                  <a:schemeClr val="bg1"/>
                </a:solidFill>
                <a:latin typeface="DM Sans" pitchFamily="2" charset="77"/>
              </a:rPr>
              <a:t>Skill-based</a:t>
            </a:r>
          </a:p>
        </p:txBody>
      </p:sp>
      <p:grpSp>
        <p:nvGrpSpPr>
          <p:cNvPr id="32" name="Group 31">
            <a:extLst>
              <a:ext uri="{FF2B5EF4-FFF2-40B4-BE49-F238E27FC236}">
                <a16:creationId xmlns:a16="http://schemas.microsoft.com/office/drawing/2014/main" id="{0060B5B0-96DD-A060-4FC2-C9F849B56586}"/>
              </a:ext>
            </a:extLst>
          </p:cNvPr>
          <p:cNvGrpSpPr/>
          <p:nvPr/>
        </p:nvGrpSpPr>
        <p:grpSpPr>
          <a:xfrm>
            <a:off x="3686175" y="2068082"/>
            <a:ext cx="3767375" cy="589335"/>
            <a:chOff x="3686175" y="2068082"/>
            <a:chExt cx="3767375" cy="589335"/>
          </a:xfrm>
        </p:grpSpPr>
        <p:cxnSp>
          <p:nvCxnSpPr>
            <p:cNvPr id="25" name="Elbow Connector 24">
              <a:extLst>
                <a:ext uri="{FF2B5EF4-FFF2-40B4-BE49-F238E27FC236}">
                  <a16:creationId xmlns:a16="http://schemas.microsoft.com/office/drawing/2014/main" id="{90CC6944-DC1F-7082-7FBA-909F7AA0E359}"/>
                </a:ext>
              </a:extLst>
            </p:cNvPr>
            <p:cNvCxnSpPr>
              <a:cxnSpLocks/>
              <a:stCxn id="14" idx="0"/>
              <a:endCxn id="3" idx="2"/>
            </p:cNvCxnSpPr>
            <p:nvPr/>
          </p:nvCxnSpPr>
          <p:spPr>
            <a:xfrm rot="5400000" flipH="1" flipV="1">
              <a:off x="4805177" y="949081"/>
              <a:ext cx="589334" cy="2827337"/>
            </a:xfrm>
            <a:prstGeom prst="bentConnector3">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cxnSp>
          <p:nvCxnSpPr>
            <p:cNvPr id="27" name="Elbow Connector 26">
              <a:extLst>
                <a:ext uri="{FF2B5EF4-FFF2-40B4-BE49-F238E27FC236}">
                  <a16:creationId xmlns:a16="http://schemas.microsoft.com/office/drawing/2014/main" id="{DD8D2B12-4BCE-F05C-1E76-FF747A2E64A6}"/>
                </a:ext>
              </a:extLst>
            </p:cNvPr>
            <p:cNvCxnSpPr>
              <a:cxnSpLocks/>
              <a:stCxn id="15" idx="0"/>
              <a:endCxn id="3" idx="2"/>
            </p:cNvCxnSpPr>
            <p:nvPr/>
          </p:nvCxnSpPr>
          <p:spPr>
            <a:xfrm rot="16200000" flipV="1">
              <a:off x="6688865" y="1892730"/>
              <a:ext cx="589334" cy="940037"/>
            </a:xfrm>
            <a:prstGeom prst="bentConnector3">
              <a:avLst>
                <a:gd name="adj1" fmla="val 50000"/>
              </a:avLst>
            </a:prstGeom>
            <a:ln w="28575">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2" name="Group 41">
            <a:extLst>
              <a:ext uri="{FF2B5EF4-FFF2-40B4-BE49-F238E27FC236}">
                <a16:creationId xmlns:a16="http://schemas.microsoft.com/office/drawing/2014/main" id="{C92CACAF-283B-309D-7C12-7982DED3F6C2}"/>
              </a:ext>
            </a:extLst>
          </p:cNvPr>
          <p:cNvGrpSpPr/>
          <p:nvPr/>
        </p:nvGrpSpPr>
        <p:grpSpPr>
          <a:xfrm>
            <a:off x="5567601" y="3204673"/>
            <a:ext cx="3785788" cy="862800"/>
            <a:chOff x="5567601" y="3204673"/>
            <a:chExt cx="3785788" cy="862800"/>
          </a:xfrm>
        </p:grpSpPr>
        <p:cxnSp>
          <p:nvCxnSpPr>
            <p:cNvPr id="31" name="Elbow Connector 30">
              <a:extLst>
                <a:ext uri="{FF2B5EF4-FFF2-40B4-BE49-F238E27FC236}">
                  <a16:creationId xmlns:a16="http://schemas.microsoft.com/office/drawing/2014/main" id="{F2A5EF0B-926F-79C4-111D-500A78A0BD96}"/>
                </a:ext>
              </a:extLst>
            </p:cNvPr>
            <p:cNvCxnSpPr>
              <a:cxnSpLocks/>
              <a:stCxn id="18" idx="0"/>
              <a:endCxn id="15" idx="2"/>
            </p:cNvCxnSpPr>
            <p:nvPr/>
          </p:nvCxnSpPr>
          <p:spPr>
            <a:xfrm rot="16200000" flipV="1">
              <a:off x="7972070" y="2686154"/>
              <a:ext cx="862799" cy="1899838"/>
            </a:xfrm>
            <a:prstGeom prst="bentConnector3">
              <a:avLst>
                <a:gd name="adj1"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37C3EC3E-345E-CE83-34D0-D8C87CCFF594}"/>
                </a:ext>
              </a:extLst>
            </p:cNvPr>
            <p:cNvCxnSpPr>
              <a:cxnSpLocks/>
              <a:stCxn id="16" idx="0"/>
              <a:endCxn id="15" idx="2"/>
            </p:cNvCxnSpPr>
            <p:nvPr/>
          </p:nvCxnSpPr>
          <p:spPr>
            <a:xfrm rot="5400000" flipH="1" flipV="1">
              <a:off x="6079176" y="2693099"/>
              <a:ext cx="862799" cy="1885949"/>
            </a:xfrm>
            <a:prstGeom prst="bentConnector3">
              <a:avLst>
                <a:gd name="adj1"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8" name="Elbow Connector 37">
              <a:extLst>
                <a:ext uri="{FF2B5EF4-FFF2-40B4-BE49-F238E27FC236}">
                  <a16:creationId xmlns:a16="http://schemas.microsoft.com/office/drawing/2014/main" id="{C2992A49-83D2-936A-4DBC-6EFBB482616F}"/>
                </a:ext>
              </a:extLst>
            </p:cNvPr>
            <p:cNvCxnSpPr>
              <a:cxnSpLocks/>
              <a:stCxn id="17" idx="0"/>
            </p:cNvCxnSpPr>
            <p:nvPr/>
          </p:nvCxnSpPr>
          <p:spPr>
            <a:xfrm rot="16200000" flipV="1">
              <a:off x="7050178" y="3661428"/>
              <a:ext cx="806242" cy="5846"/>
            </a:xfrm>
            <a:prstGeom prst="bentConnector3">
              <a:avLst>
                <a:gd name="adj1" fmla="val 50000"/>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8" name="Group 47">
            <a:extLst>
              <a:ext uri="{FF2B5EF4-FFF2-40B4-BE49-F238E27FC236}">
                <a16:creationId xmlns:a16="http://schemas.microsoft.com/office/drawing/2014/main" id="{76423AD4-D614-9E85-C424-89678878EEFC}"/>
              </a:ext>
            </a:extLst>
          </p:cNvPr>
          <p:cNvGrpSpPr/>
          <p:nvPr/>
        </p:nvGrpSpPr>
        <p:grpSpPr>
          <a:xfrm>
            <a:off x="8797756" y="4614729"/>
            <a:ext cx="257819" cy="1740568"/>
            <a:chOff x="8797756" y="4614729"/>
            <a:chExt cx="257819" cy="1740568"/>
          </a:xfrm>
        </p:grpSpPr>
        <p:cxnSp>
          <p:nvCxnSpPr>
            <p:cNvPr id="41" name="Elbow Connector 40">
              <a:extLst>
                <a:ext uri="{FF2B5EF4-FFF2-40B4-BE49-F238E27FC236}">
                  <a16:creationId xmlns:a16="http://schemas.microsoft.com/office/drawing/2014/main" id="{71F9914B-C942-ECA3-494D-1ED010B21406}"/>
                </a:ext>
              </a:extLst>
            </p:cNvPr>
            <p:cNvCxnSpPr>
              <a:cxnSpLocks/>
              <a:stCxn id="20" idx="1"/>
            </p:cNvCxnSpPr>
            <p:nvPr/>
          </p:nvCxnSpPr>
          <p:spPr>
            <a:xfrm rot="10800000">
              <a:off x="8797756" y="4614729"/>
              <a:ext cx="257819" cy="1740568"/>
            </a:xfrm>
            <a:prstGeom prst="bentConnector2">
              <a:avLst/>
            </a:prstGeom>
            <a:ln w="28575">
              <a:solidFill>
                <a:schemeClr val="accent2"/>
              </a:solidFill>
              <a:headEnd type="triangle"/>
            </a:ln>
          </p:spPr>
          <p:style>
            <a:lnRef idx="1">
              <a:schemeClr val="accent1"/>
            </a:lnRef>
            <a:fillRef idx="0">
              <a:schemeClr val="accent1"/>
            </a:fillRef>
            <a:effectRef idx="0">
              <a:schemeClr val="accent1"/>
            </a:effectRef>
            <a:fontRef idx="minor">
              <a:schemeClr val="tx1"/>
            </a:fontRef>
          </p:style>
        </p:cxnSp>
        <p:cxnSp>
          <p:nvCxnSpPr>
            <p:cNvPr id="44" name="Elbow Connector 43">
              <a:extLst>
                <a:ext uri="{FF2B5EF4-FFF2-40B4-BE49-F238E27FC236}">
                  <a16:creationId xmlns:a16="http://schemas.microsoft.com/office/drawing/2014/main" id="{3581ADC6-1A19-BFAD-9F79-262CB3DDF428}"/>
                </a:ext>
              </a:extLst>
            </p:cNvPr>
            <p:cNvCxnSpPr>
              <a:cxnSpLocks/>
              <a:stCxn id="19" idx="1"/>
            </p:cNvCxnSpPr>
            <p:nvPr/>
          </p:nvCxnSpPr>
          <p:spPr>
            <a:xfrm rot="10800000">
              <a:off x="8797756" y="4671288"/>
              <a:ext cx="257819" cy="820885"/>
            </a:xfrm>
            <a:prstGeom prst="bentConnector2">
              <a:avLst/>
            </a:prstGeom>
            <a:ln w="28575">
              <a:solidFill>
                <a:schemeClr val="accent2"/>
              </a:solidFill>
              <a:headEnd type="triangle"/>
            </a:ln>
          </p:spPr>
          <p:style>
            <a:lnRef idx="1">
              <a:schemeClr val="accent1"/>
            </a:lnRef>
            <a:fillRef idx="0">
              <a:schemeClr val="accent1"/>
            </a:fillRef>
            <a:effectRef idx="0">
              <a:schemeClr val="accent1"/>
            </a:effectRef>
            <a:fontRef idx="minor">
              <a:schemeClr val="tx1"/>
            </a:fontRef>
          </p:style>
        </p:cxnSp>
      </p:grpSp>
      <p:grpSp>
        <p:nvGrpSpPr>
          <p:cNvPr id="52" name="Group 51">
            <a:extLst>
              <a:ext uri="{FF2B5EF4-FFF2-40B4-BE49-F238E27FC236}">
                <a16:creationId xmlns:a16="http://schemas.microsoft.com/office/drawing/2014/main" id="{AD143ADE-F713-C3B5-76AB-4B95CCC27638}"/>
              </a:ext>
            </a:extLst>
          </p:cNvPr>
          <p:cNvGrpSpPr/>
          <p:nvPr/>
        </p:nvGrpSpPr>
        <p:grpSpPr>
          <a:xfrm>
            <a:off x="5578931" y="4614729"/>
            <a:ext cx="1878828" cy="617448"/>
            <a:chOff x="5578931" y="4614729"/>
            <a:chExt cx="1878828" cy="617448"/>
          </a:xfrm>
        </p:grpSpPr>
        <p:cxnSp>
          <p:nvCxnSpPr>
            <p:cNvPr id="47" name="Elbow Connector 46">
              <a:extLst>
                <a:ext uri="{FF2B5EF4-FFF2-40B4-BE49-F238E27FC236}">
                  <a16:creationId xmlns:a16="http://schemas.microsoft.com/office/drawing/2014/main" id="{F6169D64-C342-F757-437C-1DF897E00128}"/>
                </a:ext>
              </a:extLst>
            </p:cNvPr>
            <p:cNvCxnSpPr>
              <a:cxnSpLocks/>
              <a:endCxn id="17" idx="2"/>
            </p:cNvCxnSpPr>
            <p:nvPr/>
          </p:nvCxnSpPr>
          <p:spPr>
            <a:xfrm rot="16200000" flipV="1">
              <a:off x="7155084" y="4915868"/>
              <a:ext cx="603813" cy="1536"/>
            </a:xfrm>
            <a:prstGeom prst="bentConnector3">
              <a:avLst>
                <a:gd name="adj1" fmla="val 50000"/>
              </a:avLst>
            </a:prstGeom>
            <a:ln w="28575">
              <a:solidFill>
                <a:schemeClr val="accent2"/>
              </a:solidFill>
              <a:headEnd type="triangle"/>
            </a:ln>
          </p:spPr>
          <p:style>
            <a:lnRef idx="1">
              <a:schemeClr val="accent1"/>
            </a:lnRef>
            <a:fillRef idx="0">
              <a:schemeClr val="accent1"/>
            </a:fillRef>
            <a:effectRef idx="0">
              <a:schemeClr val="accent1"/>
            </a:effectRef>
            <a:fontRef idx="minor">
              <a:schemeClr val="tx1"/>
            </a:fontRef>
          </p:style>
        </p:cxnSp>
        <p:cxnSp>
          <p:nvCxnSpPr>
            <p:cNvPr id="51" name="Elbow Connector 50">
              <a:extLst>
                <a:ext uri="{FF2B5EF4-FFF2-40B4-BE49-F238E27FC236}">
                  <a16:creationId xmlns:a16="http://schemas.microsoft.com/office/drawing/2014/main" id="{20CA4654-3C63-F9CE-731C-249C8CC9AC4F}"/>
                </a:ext>
              </a:extLst>
            </p:cNvPr>
            <p:cNvCxnSpPr>
              <a:cxnSpLocks/>
            </p:cNvCxnSpPr>
            <p:nvPr/>
          </p:nvCxnSpPr>
          <p:spPr>
            <a:xfrm rot="16200000" flipV="1">
              <a:off x="5277792" y="4929503"/>
              <a:ext cx="603813" cy="1536"/>
            </a:xfrm>
            <a:prstGeom prst="bentConnector3">
              <a:avLst>
                <a:gd name="adj1" fmla="val 50000"/>
              </a:avLst>
            </a:prstGeom>
            <a:ln w="28575">
              <a:solidFill>
                <a:schemeClr val="accent2"/>
              </a:solidFill>
              <a:head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63822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fade">
                                      <p:cBhvr>
                                        <p:cTn id="7" dur="500"/>
                                        <p:tgtEl>
                                          <p:spTgt spid="53"/>
                                        </p:tgtEl>
                                      </p:cBhvr>
                                    </p:animEffect>
                                  </p:childTnLst>
                                </p:cTn>
                              </p:par>
                              <p:par>
                                <p:cTn id="8" presetID="22" presetClass="entr" presetSubtype="1" fill="hold" nodeType="withEffect">
                                  <p:stCondLst>
                                    <p:cond delay="250"/>
                                  </p:stCondLst>
                                  <p:childTnLst>
                                    <p:set>
                                      <p:cBhvr>
                                        <p:cTn id="9" dur="1" fill="hold">
                                          <p:stCondLst>
                                            <p:cond delay="0"/>
                                          </p:stCondLst>
                                        </p:cTn>
                                        <p:tgtEl>
                                          <p:spTgt spid="32"/>
                                        </p:tgtEl>
                                        <p:attrNameLst>
                                          <p:attrName>style.visibility</p:attrName>
                                        </p:attrNameLst>
                                      </p:cBhvr>
                                      <p:to>
                                        <p:strVal val="visible"/>
                                      </p:to>
                                    </p:set>
                                    <p:animEffect transition="in" filter="wipe(up)">
                                      <p:cBhvr>
                                        <p:cTn id="10" dur="500"/>
                                        <p:tgtEl>
                                          <p:spTgt spid="3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4"/>
                                        </p:tgtEl>
                                        <p:attrNameLst>
                                          <p:attrName>style.visibility</p:attrName>
                                        </p:attrNameLst>
                                      </p:cBhvr>
                                      <p:to>
                                        <p:strVal val="visible"/>
                                      </p:to>
                                    </p:set>
                                    <p:animEffect transition="in" filter="fade">
                                      <p:cBhvr>
                                        <p:cTn id="15" dur="500"/>
                                        <p:tgtEl>
                                          <p:spTgt spid="54"/>
                                        </p:tgtEl>
                                      </p:cBhvr>
                                    </p:animEffect>
                                  </p:childTnLst>
                                </p:cTn>
                              </p:par>
                              <p:par>
                                <p:cTn id="16" presetID="22" presetClass="entr" presetSubtype="1" fill="hold" nodeType="withEffect">
                                  <p:stCondLst>
                                    <p:cond delay="0"/>
                                  </p:stCondLst>
                                  <p:childTnLst>
                                    <p:set>
                                      <p:cBhvr>
                                        <p:cTn id="17" dur="1" fill="hold">
                                          <p:stCondLst>
                                            <p:cond delay="0"/>
                                          </p:stCondLst>
                                        </p:cTn>
                                        <p:tgtEl>
                                          <p:spTgt spid="42"/>
                                        </p:tgtEl>
                                        <p:attrNameLst>
                                          <p:attrName>style.visibility</p:attrName>
                                        </p:attrNameLst>
                                      </p:cBhvr>
                                      <p:to>
                                        <p:strVal val="visible"/>
                                      </p:to>
                                    </p:set>
                                    <p:animEffect transition="in" filter="wipe(up)">
                                      <p:cBhvr>
                                        <p:cTn id="18" dur="500"/>
                                        <p:tgtEl>
                                          <p:spTgt spid="4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22" presetClass="entr" presetSubtype="1"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Effect transition="in" filter="wipe(up)">
                                      <p:cBhvr>
                                        <p:cTn id="26" dur="500"/>
                                        <p:tgtEl>
                                          <p:spTgt spid="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2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500"/>
                                        <p:tgtEl>
                                          <p:spTgt spid="20"/>
                                        </p:tgtEl>
                                      </p:cBhvr>
                                    </p:animEffect>
                                  </p:childTnLst>
                                </p:cTn>
                              </p:par>
                              <p:par>
                                <p:cTn id="35" presetID="22" presetClass="entr" presetSubtype="1" fill="hold" nodeType="withEffect">
                                  <p:stCondLst>
                                    <p:cond delay="0"/>
                                  </p:stCondLst>
                                  <p:childTnLst>
                                    <p:set>
                                      <p:cBhvr>
                                        <p:cTn id="36" dur="1" fill="hold">
                                          <p:stCondLst>
                                            <p:cond delay="0"/>
                                          </p:stCondLst>
                                        </p:cTn>
                                        <p:tgtEl>
                                          <p:spTgt spid="48"/>
                                        </p:tgtEl>
                                        <p:attrNameLst>
                                          <p:attrName>style.visibility</p:attrName>
                                        </p:attrNameLst>
                                      </p:cBhvr>
                                      <p:to>
                                        <p:strVal val="visible"/>
                                      </p:to>
                                    </p:set>
                                    <p:animEffect transition="in" filter="wipe(up)">
                                      <p:cBhvr>
                                        <p:cTn id="3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A7E99-9477-494E-F952-BCB7CE0DA9E5}"/>
              </a:ext>
            </a:extLst>
          </p:cNvPr>
          <p:cNvSpPr>
            <a:spLocks noGrp="1"/>
          </p:cNvSpPr>
          <p:nvPr>
            <p:ph type="title"/>
          </p:nvPr>
        </p:nvSpPr>
        <p:spPr/>
        <p:txBody>
          <a:bodyPr/>
          <a:lstStyle/>
          <a:p>
            <a:r>
              <a:rPr lang="en-US"/>
              <a:t>Back to the falls example…</a:t>
            </a:r>
          </a:p>
        </p:txBody>
      </p:sp>
      <p:sp>
        <p:nvSpPr>
          <p:cNvPr id="3" name="Content Placeholder 2">
            <a:extLst>
              <a:ext uri="{FF2B5EF4-FFF2-40B4-BE49-F238E27FC236}">
                <a16:creationId xmlns:a16="http://schemas.microsoft.com/office/drawing/2014/main" id="{ACF88101-972E-D505-2CC5-E5AEAA31E567}"/>
              </a:ext>
            </a:extLst>
          </p:cNvPr>
          <p:cNvSpPr>
            <a:spLocks noGrp="1"/>
          </p:cNvSpPr>
          <p:nvPr>
            <p:ph idx="1"/>
          </p:nvPr>
        </p:nvSpPr>
        <p:spPr>
          <a:xfrm>
            <a:off x="1077913" y="1520825"/>
            <a:ext cx="8986837" cy="5019720"/>
          </a:xfrm>
        </p:spPr>
        <p:txBody>
          <a:bodyPr/>
          <a:lstStyle/>
          <a:p>
            <a:pPr marL="6350" lvl="2" indent="0">
              <a:buNone/>
            </a:pPr>
            <a:r>
              <a:rPr lang="en-US" sz="2000" b="1"/>
              <a:t>The team are looking to tackle a slip or lapse i.e. a skill-based error</a:t>
            </a:r>
          </a:p>
          <a:p>
            <a:pPr lvl="2"/>
            <a:r>
              <a:rPr lang="en-US" sz="2000"/>
              <a:t>The solution of raising awareness won’t work as this would fix a knowledge-based error</a:t>
            </a:r>
          </a:p>
          <a:p>
            <a:pPr lvl="2"/>
            <a:r>
              <a:rPr lang="en-US" sz="2000"/>
              <a:t>Perhaps we should think more broadly about the causes of the </a:t>
            </a:r>
            <a:br>
              <a:rPr lang="en-US" sz="2000"/>
            </a:br>
            <a:r>
              <a:rPr lang="en-US" sz="2000"/>
              <a:t>slip or lapse…</a:t>
            </a:r>
          </a:p>
          <a:p>
            <a:pPr lvl="2"/>
            <a:r>
              <a:rPr lang="en-US" sz="2000"/>
              <a:t>Is it environmental? </a:t>
            </a:r>
          </a:p>
          <a:p>
            <a:pPr lvl="2"/>
            <a:r>
              <a:rPr lang="en-US" sz="2000"/>
              <a:t>Is it a process challenge? </a:t>
            </a:r>
          </a:p>
          <a:p>
            <a:pPr lvl="2"/>
            <a:r>
              <a:rPr lang="en-US" sz="2000"/>
              <a:t>Do they need to go back to an understanding of the relationship between cause and effect?</a:t>
            </a:r>
          </a:p>
          <a:p>
            <a:pPr marL="6350" lvl="2" indent="0">
              <a:buNone/>
            </a:pPr>
            <a:r>
              <a:rPr lang="en-US" sz="2000" b="1"/>
              <a:t>Have you experienced anything similar? </a:t>
            </a:r>
          </a:p>
          <a:p>
            <a:pPr lvl="2"/>
            <a:endParaRPr lang="en-US" sz="2000"/>
          </a:p>
          <a:p>
            <a:pPr lvl="2"/>
            <a:endParaRPr lang="en-US" sz="2000"/>
          </a:p>
        </p:txBody>
      </p:sp>
      <p:sp>
        <p:nvSpPr>
          <p:cNvPr id="4" name="Footer Placeholder 3">
            <a:extLst>
              <a:ext uri="{FF2B5EF4-FFF2-40B4-BE49-F238E27FC236}">
                <a16:creationId xmlns:a16="http://schemas.microsoft.com/office/drawing/2014/main" id="{173078E4-422D-B586-853F-1605830786A2}"/>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038269F9-8F96-317D-2394-3A3BB36BE5EF}"/>
              </a:ext>
            </a:extLst>
          </p:cNvPr>
          <p:cNvSpPr>
            <a:spLocks noGrp="1"/>
          </p:cNvSpPr>
          <p:nvPr>
            <p:ph type="sldNum" sz="quarter" idx="12"/>
          </p:nvPr>
        </p:nvSpPr>
        <p:spPr/>
        <p:txBody>
          <a:bodyPr/>
          <a:lstStyle/>
          <a:p>
            <a:fld id="{16C5AC08-0ACD-404A-9C9F-AB39E786C34A}" type="slidenum">
              <a:rPr lang="en-GB"/>
              <a:t>66</a:t>
            </a:fld>
            <a:endParaRPr lang="en-GB"/>
          </a:p>
        </p:txBody>
      </p:sp>
      <p:sp>
        <p:nvSpPr>
          <p:cNvPr id="6" name="Text Placeholder 5">
            <a:extLst>
              <a:ext uri="{FF2B5EF4-FFF2-40B4-BE49-F238E27FC236}">
                <a16:creationId xmlns:a16="http://schemas.microsoft.com/office/drawing/2014/main" id="{3468B6EF-0D37-ADA0-C883-F864CE3A42D4}"/>
              </a:ext>
            </a:extLst>
          </p:cNvPr>
          <p:cNvSpPr>
            <a:spLocks noGrp="1"/>
          </p:cNvSpPr>
          <p:nvPr>
            <p:ph type="body" sz="quarter" idx="13"/>
          </p:nvPr>
        </p:nvSpPr>
        <p:spPr/>
        <p:txBody>
          <a:bodyPr/>
          <a:lstStyle/>
          <a:p>
            <a:r>
              <a:rPr lang="en-US" dirty="0"/>
              <a:t>Back to the falls example</a:t>
            </a:r>
          </a:p>
        </p:txBody>
      </p:sp>
      <p:pic>
        <p:nvPicPr>
          <p:cNvPr id="8" name="floor">
            <a:extLst>
              <a:ext uri="{FF2B5EF4-FFF2-40B4-BE49-F238E27FC236}">
                <a16:creationId xmlns:a16="http://schemas.microsoft.com/office/drawing/2014/main" id="{3467FE02-F8EB-5999-ADC9-60AE108D41F5}"/>
              </a:ext>
            </a:extLst>
          </p:cNvPr>
          <p:cNvPicPr>
            <a:picLocks noChangeAspect="1"/>
          </p:cNvPicPr>
          <p:nvPr/>
        </p:nvPicPr>
        <p:blipFill>
          <a:blip r:embed="rId3"/>
          <a:stretch>
            <a:fillRect/>
          </a:stretch>
        </p:blipFill>
        <p:spPr>
          <a:xfrm>
            <a:off x="10560685" y="2701925"/>
            <a:ext cx="1231900" cy="38100"/>
          </a:xfrm>
          <a:prstGeom prst="rect">
            <a:avLst/>
          </a:prstGeom>
        </p:spPr>
      </p:pic>
      <p:pic>
        <p:nvPicPr>
          <p:cNvPr id="9" name="person">
            <a:extLst>
              <a:ext uri="{FF2B5EF4-FFF2-40B4-BE49-F238E27FC236}">
                <a16:creationId xmlns:a16="http://schemas.microsoft.com/office/drawing/2014/main" id="{4109FC62-3B5F-04C4-4F43-59FA073D8236}"/>
              </a:ext>
            </a:extLst>
          </p:cNvPr>
          <p:cNvPicPr>
            <a:picLocks noChangeAspect="1"/>
          </p:cNvPicPr>
          <p:nvPr/>
        </p:nvPicPr>
        <p:blipFill>
          <a:blip r:embed="rId4"/>
          <a:stretch>
            <a:fillRect/>
          </a:stretch>
        </p:blipFill>
        <p:spPr>
          <a:xfrm>
            <a:off x="10712892" y="1520824"/>
            <a:ext cx="1054100" cy="1168400"/>
          </a:xfrm>
          <a:prstGeom prst="rect">
            <a:avLst/>
          </a:prstGeom>
        </p:spPr>
      </p:pic>
      <p:pic>
        <p:nvPicPr>
          <p:cNvPr id="10" name="slip">
            <a:extLst>
              <a:ext uri="{FF2B5EF4-FFF2-40B4-BE49-F238E27FC236}">
                <a16:creationId xmlns:a16="http://schemas.microsoft.com/office/drawing/2014/main" id="{CA3C7ED8-44D4-BA05-A839-73F26A7E4E5C}"/>
              </a:ext>
            </a:extLst>
          </p:cNvPr>
          <p:cNvPicPr>
            <a:picLocks noChangeAspect="1"/>
          </p:cNvPicPr>
          <p:nvPr/>
        </p:nvPicPr>
        <p:blipFill>
          <a:blip r:embed="rId5"/>
          <a:stretch>
            <a:fillRect/>
          </a:stretch>
        </p:blipFill>
        <p:spPr>
          <a:xfrm>
            <a:off x="10481226" y="2204259"/>
            <a:ext cx="889000" cy="889000"/>
          </a:xfrm>
          <a:prstGeom prst="rect">
            <a:avLst/>
          </a:prstGeom>
        </p:spPr>
      </p:pic>
      <p:pic>
        <p:nvPicPr>
          <p:cNvPr id="11" name="surprise">
            <a:extLst>
              <a:ext uri="{FF2B5EF4-FFF2-40B4-BE49-F238E27FC236}">
                <a16:creationId xmlns:a16="http://schemas.microsoft.com/office/drawing/2014/main" id="{3E3FB827-94C5-DA05-8E72-7421BCD63455}"/>
              </a:ext>
            </a:extLst>
          </p:cNvPr>
          <p:cNvPicPr>
            <a:picLocks noChangeAspect="1"/>
          </p:cNvPicPr>
          <p:nvPr/>
        </p:nvPicPr>
        <p:blipFill>
          <a:blip r:embed="rId6"/>
          <a:stretch>
            <a:fillRect/>
          </a:stretch>
        </p:blipFill>
        <p:spPr>
          <a:xfrm rot="19730087">
            <a:off x="10506850" y="1603277"/>
            <a:ext cx="558800" cy="558800"/>
          </a:xfrm>
          <a:prstGeom prst="rect">
            <a:avLst/>
          </a:prstGeom>
        </p:spPr>
      </p:pic>
      <p:pic>
        <p:nvPicPr>
          <p:cNvPr id="12" name="surprise">
            <a:extLst>
              <a:ext uri="{FF2B5EF4-FFF2-40B4-BE49-F238E27FC236}">
                <a16:creationId xmlns:a16="http://schemas.microsoft.com/office/drawing/2014/main" id="{C429EFBE-C4B6-2E5C-6135-30F3A91CC7B4}"/>
              </a:ext>
            </a:extLst>
          </p:cNvPr>
          <p:cNvPicPr>
            <a:picLocks noChangeAspect="1"/>
          </p:cNvPicPr>
          <p:nvPr/>
        </p:nvPicPr>
        <p:blipFill>
          <a:blip r:embed="rId6"/>
          <a:stretch>
            <a:fillRect/>
          </a:stretch>
        </p:blipFill>
        <p:spPr>
          <a:xfrm rot="19730087">
            <a:off x="10578926" y="1521660"/>
            <a:ext cx="558800" cy="558800"/>
          </a:xfrm>
          <a:prstGeom prst="rect">
            <a:avLst/>
          </a:prstGeom>
        </p:spPr>
      </p:pic>
    </p:spTree>
    <p:extLst>
      <p:ext uri="{BB962C8B-B14F-4D97-AF65-F5344CB8AC3E}">
        <p14:creationId xmlns:p14="http://schemas.microsoft.com/office/powerpoint/2010/main" val="3283969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0" accel="50000" decel="50000" autoRev="1" fill="hold" nodeType="withEffect">
                                  <p:stCondLst>
                                    <p:cond delay="0"/>
                                  </p:stCondLst>
                                  <p:childTnLst>
                                    <p:animRot by="-600000">
                                      <p:cBhvr>
                                        <p:cTn id="6" dur="1200" fill="hold"/>
                                        <p:tgtEl>
                                          <p:spTgt spid="9"/>
                                        </p:tgtEl>
                                        <p:attrNameLst>
                                          <p:attrName>r</p:attrName>
                                        </p:attrNameLst>
                                      </p:cBhvr>
                                    </p:animRot>
                                  </p:childTnLst>
                                </p:cTn>
                              </p:par>
                              <p:par>
                                <p:cTn id="7" presetID="6" presetClass="entr" presetSubtype="32" repeatCount="0" fill="hold" nodeType="withEffect">
                                  <p:stCondLst>
                                    <p:cond delay="1000"/>
                                  </p:stCondLst>
                                  <p:childTnLst>
                                    <p:set>
                                      <p:cBhvr>
                                        <p:cTn id="8" dur="1" fill="hold">
                                          <p:stCondLst>
                                            <p:cond delay="0"/>
                                          </p:stCondLst>
                                        </p:cTn>
                                        <p:tgtEl>
                                          <p:spTgt spid="11"/>
                                        </p:tgtEl>
                                        <p:attrNameLst>
                                          <p:attrName>style.visibility</p:attrName>
                                        </p:attrNameLst>
                                      </p:cBhvr>
                                      <p:to>
                                        <p:strVal val="visible"/>
                                      </p:to>
                                    </p:set>
                                    <p:animEffect transition="in" filter="circle(out)">
                                      <p:cBhvr>
                                        <p:cTn id="9" dur="500"/>
                                        <p:tgtEl>
                                          <p:spTgt spid="11"/>
                                        </p:tgtEl>
                                      </p:cBhvr>
                                    </p:animEffect>
                                  </p:childTnLst>
                                </p:cTn>
                              </p:par>
                              <p:par>
                                <p:cTn id="10" presetID="6" presetClass="exit" presetSubtype="32" repeatCount="0" fill="hold" nodeType="withEffect">
                                  <p:stCondLst>
                                    <p:cond delay="1200"/>
                                  </p:stCondLst>
                                  <p:childTnLst>
                                    <p:animEffect transition="out" filter="circle(out)">
                                      <p:cBhvr>
                                        <p:cTn id="11" dur="1000"/>
                                        <p:tgtEl>
                                          <p:spTgt spid="11"/>
                                        </p:tgtEl>
                                      </p:cBhvr>
                                    </p:animEffect>
                                    <p:set>
                                      <p:cBhvr>
                                        <p:cTn id="12" dur="1" fill="hold">
                                          <p:stCondLst>
                                            <p:cond delay="999"/>
                                          </p:stCondLst>
                                        </p:cTn>
                                        <p:tgtEl>
                                          <p:spTgt spid="11"/>
                                        </p:tgtEl>
                                        <p:attrNameLst>
                                          <p:attrName>style.visibility</p:attrName>
                                        </p:attrNameLst>
                                      </p:cBhvr>
                                      <p:to>
                                        <p:strVal val="hidden"/>
                                      </p:to>
                                    </p:set>
                                  </p:childTnLst>
                                </p:cTn>
                              </p:par>
                              <p:par>
                                <p:cTn id="13" presetID="6" presetClass="entr" presetSubtype="32" repeatCount="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circle(out)">
                                      <p:cBhvr>
                                        <p:cTn id="15" dur="1000"/>
                                        <p:tgtEl>
                                          <p:spTgt spid="10"/>
                                        </p:tgtEl>
                                      </p:cBhvr>
                                    </p:animEffect>
                                  </p:childTnLst>
                                </p:cTn>
                              </p:par>
                              <p:par>
                                <p:cTn id="16" presetID="6" presetClass="exit" presetSubtype="32" repeatCount="0" fill="hold" nodeType="withEffect">
                                  <p:stCondLst>
                                    <p:cond delay="500"/>
                                  </p:stCondLst>
                                  <p:childTnLst>
                                    <p:animEffect transition="out" filter="circle(out)">
                                      <p:cBhvr>
                                        <p:cTn id="17" dur="1000"/>
                                        <p:tgtEl>
                                          <p:spTgt spid="10"/>
                                        </p:tgtEl>
                                      </p:cBhvr>
                                    </p:animEffect>
                                    <p:set>
                                      <p:cBhvr>
                                        <p:cTn id="18" dur="1" fill="hold">
                                          <p:stCondLst>
                                            <p:cond delay="999"/>
                                          </p:stCondLst>
                                        </p:cTn>
                                        <p:tgtEl>
                                          <p:spTgt spid="10"/>
                                        </p:tgtEl>
                                        <p:attrNameLst>
                                          <p:attrName>style.visibility</p:attrName>
                                        </p:attrNameLst>
                                      </p:cBhvr>
                                      <p:to>
                                        <p:strVal val="hidden"/>
                                      </p:to>
                                    </p:set>
                                  </p:childTnLst>
                                </p:cTn>
                              </p:par>
                            </p:childTnLst>
                          </p:cTn>
                        </p:par>
                        <p:par>
                          <p:cTn id="19" fill="hold">
                            <p:stCondLst>
                              <p:cond delay="2400"/>
                            </p:stCondLst>
                            <p:childTnLst>
                              <p:par>
                                <p:cTn id="20" presetID="6" presetClass="entr" presetSubtype="32"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circle(out)">
                                      <p:cBhvr>
                                        <p:cTn id="22" dur="500"/>
                                        <p:tgtEl>
                                          <p:spTgt spid="10"/>
                                        </p:tgtEl>
                                      </p:cBhvr>
                                    </p:animEffect>
                                  </p:childTnLst>
                                </p:cTn>
                              </p:par>
                              <p:par>
                                <p:cTn id="23" presetID="6" presetClass="entr" presetSubtype="32" repeatCount="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09E72-69AC-45C4-AC0D-5AFD6ACADB73}"/>
              </a:ext>
            </a:extLst>
          </p:cNvPr>
          <p:cNvSpPr>
            <a:spLocks noGrp="1"/>
          </p:cNvSpPr>
          <p:nvPr>
            <p:ph type="title"/>
          </p:nvPr>
        </p:nvSpPr>
        <p:spPr/>
        <p:txBody>
          <a:bodyPr/>
          <a:lstStyle/>
          <a:p>
            <a:r>
              <a:rPr lang="en-US"/>
              <a:t>Cognitive biases and human factors</a:t>
            </a:r>
          </a:p>
        </p:txBody>
      </p:sp>
      <p:sp>
        <p:nvSpPr>
          <p:cNvPr id="3" name="Content Placeholder 2">
            <a:extLst>
              <a:ext uri="{FF2B5EF4-FFF2-40B4-BE49-F238E27FC236}">
                <a16:creationId xmlns:a16="http://schemas.microsoft.com/office/drawing/2014/main" id="{6DD75DD4-D418-56C8-E22B-CDDD08294996}"/>
              </a:ext>
            </a:extLst>
          </p:cNvPr>
          <p:cNvSpPr>
            <a:spLocks noGrp="1"/>
          </p:cNvSpPr>
          <p:nvPr>
            <p:ph idx="1"/>
          </p:nvPr>
        </p:nvSpPr>
        <p:spPr>
          <a:xfrm>
            <a:off x="1077913" y="1520825"/>
            <a:ext cx="8986837" cy="5019720"/>
          </a:xfrm>
        </p:spPr>
        <p:txBody>
          <a:bodyPr/>
          <a:lstStyle/>
          <a:p>
            <a:pPr lvl="1"/>
            <a:r>
              <a:rPr lang="en-US" dirty="0"/>
              <a:t>As a coach you will often experience the role </a:t>
            </a:r>
            <a:r>
              <a:rPr lang="en-US" b="1" dirty="0">
                <a:solidFill>
                  <a:schemeClr val="accent2"/>
                </a:solidFill>
              </a:rPr>
              <a:t>human factors</a:t>
            </a:r>
            <a:r>
              <a:rPr lang="en-US" dirty="0">
                <a:solidFill>
                  <a:schemeClr val="accent2"/>
                </a:solidFill>
              </a:rPr>
              <a:t> </a:t>
            </a:r>
            <a:r>
              <a:rPr lang="en-US" dirty="0"/>
              <a:t>play in supporting or inhibiting QI work. </a:t>
            </a:r>
          </a:p>
          <a:p>
            <a:pPr lvl="1"/>
            <a:r>
              <a:rPr lang="en-US" b="1" dirty="0">
                <a:solidFill>
                  <a:schemeClr val="accent2"/>
                </a:solidFill>
              </a:rPr>
              <a:t>Bias</a:t>
            </a:r>
            <a:r>
              <a:rPr lang="en-US" dirty="0"/>
              <a:t> plays a very large role in the way we operate and therefore could impact QI work. </a:t>
            </a:r>
          </a:p>
          <a:p>
            <a:pPr lvl="1"/>
            <a:r>
              <a:rPr lang="en-US" dirty="0"/>
              <a:t>Your role is to </a:t>
            </a:r>
            <a:r>
              <a:rPr lang="en-US" dirty="0" err="1"/>
              <a:t>recognise</a:t>
            </a:r>
            <a:r>
              <a:rPr lang="en-US" dirty="0"/>
              <a:t> the role of </a:t>
            </a:r>
            <a:r>
              <a:rPr lang="en-US" b="1" dirty="0">
                <a:solidFill>
                  <a:schemeClr val="accent2"/>
                </a:solidFill>
              </a:rPr>
              <a:t>bias, </a:t>
            </a:r>
            <a:r>
              <a:rPr lang="en-US" b="1" dirty="0" err="1">
                <a:solidFill>
                  <a:schemeClr val="accent2"/>
                </a:solidFill>
              </a:rPr>
              <a:t>behaviour</a:t>
            </a:r>
            <a:r>
              <a:rPr lang="en-US" b="1" dirty="0">
                <a:solidFill>
                  <a:schemeClr val="accent2"/>
                </a:solidFill>
              </a:rPr>
              <a:t> and human factors</a:t>
            </a:r>
            <a:r>
              <a:rPr lang="en-US" dirty="0"/>
              <a:t> in QI and help teams to work with this information to design and implement sustainable change. </a:t>
            </a:r>
          </a:p>
        </p:txBody>
      </p:sp>
      <p:sp>
        <p:nvSpPr>
          <p:cNvPr id="4" name="Footer Placeholder 3">
            <a:extLst>
              <a:ext uri="{FF2B5EF4-FFF2-40B4-BE49-F238E27FC236}">
                <a16:creationId xmlns:a16="http://schemas.microsoft.com/office/drawing/2014/main" id="{E262258D-1CF6-55F1-50A9-67CBF678EF63}"/>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4173A1A3-2183-AE11-A797-564ADD5CAEC5}"/>
              </a:ext>
            </a:extLst>
          </p:cNvPr>
          <p:cNvSpPr>
            <a:spLocks noGrp="1"/>
          </p:cNvSpPr>
          <p:nvPr>
            <p:ph type="sldNum" sz="quarter" idx="12"/>
          </p:nvPr>
        </p:nvSpPr>
        <p:spPr/>
        <p:txBody>
          <a:bodyPr/>
          <a:lstStyle/>
          <a:p>
            <a:fld id="{16C5AC08-0ACD-404A-9C9F-AB39E786C34A}" type="slidenum">
              <a:rPr lang="en-GB"/>
              <a:t>67</a:t>
            </a:fld>
            <a:endParaRPr lang="en-GB"/>
          </a:p>
        </p:txBody>
      </p:sp>
      <p:sp>
        <p:nvSpPr>
          <p:cNvPr id="6" name="Text Placeholder 5">
            <a:extLst>
              <a:ext uri="{FF2B5EF4-FFF2-40B4-BE49-F238E27FC236}">
                <a16:creationId xmlns:a16="http://schemas.microsoft.com/office/drawing/2014/main" id="{065A3F15-C5BA-C72B-F828-CDE7AE8FD51F}"/>
              </a:ext>
            </a:extLst>
          </p:cNvPr>
          <p:cNvSpPr>
            <a:spLocks noGrp="1"/>
          </p:cNvSpPr>
          <p:nvPr>
            <p:ph type="body" sz="quarter" idx="13"/>
          </p:nvPr>
        </p:nvSpPr>
        <p:spPr/>
        <p:txBody>
          <a:bodyPr/>
          <a:lstStyle/>
          <a:p>
            <a:r>
              <a:rPr lang="en-US" dirty="0"/>
              <a:t>Cognitive biases and human factors</a:t>
            </a:r>
          </a:p>
        </p:txBody>
      </p:sp>
    </p:spTree>
    <p:extLst>
      <p:ext uri="{BB962C8B-B14F-4D97-AF65-F5344CB8AC3E}">
        <p14:creationId xmlns:p14="http://schemas.microsoft.com/office/powerpoint/2010/main" val="377554833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8BA14B-23AE-D722-363A-4D33C7C03707}"/>
              </a:ext>
            </a:extLst>
          </p:cNvPr>
          <p:cNvSpPr>
            <a:spLocks noGrp="1"/>
          </p:cNvSpPr>
          <p:nvPr>
            <p:ph type="title"/>
          </p:nvPr>
        </p:nvSpPr>
        <p:spPr/>
        <p:txBody>
          <a:bodyPr/>
          <a:lstStyle/>
          <a:p>
            <a:r>
              <a:rPr lang="en-US"/>
              <a:t>Whodunnit!</a:t>
            </a:r>
          </a:p>
        </p:txBody>
      </p:sp>
      <p:sp>
        <p:nvSpPr>
          <p:cNvPr id="4" name="Footer Placeholder 3">
            <a:extLst>
              <a:ext uri="{FF2B5EF4-FFF2-40B4-BE49-F238E27FC236}">
                <a16:creationId xmlns:a16="http://schemas.microsoft.com/office/drawing/2014/main" id="{FE3ABA75-275D-444B-0407-45F08CBEFC1C}"/>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77C5539F-B9F6-68F2-224C-915A0E4EE5C3}"/>
              </a:ext>
            </a:extLst>
          </p:cNvPr>
          <p:cNvSpPr>
            <a:spLocks noGrp="1"/>
          </p:cNvSpPr>
          <p:nvPr>
            <p:ph type="sldNum" sz="quarter" idx="12"/>
          </p:nvPr>
        </p:nvSpPr>
        <p:spPr/>
        <p:txBody>
          <a:bodyPr/>
          <a:lstStyle/>
          <a:p>
            <a:fld id="{16C5AC08-0ACD-404A-9C9F-AB39E786C34A}" type="slidenum">
              <a:rPr lang="en-GB"/>
              <a:t>68</a:t>
            </a:fld>
            <a:endParaRPr lang="en-GB"/>
          </a:p>
        </p:txBody>
      </p:sp>
      <p:sp>
        <p:nvSpPr>
          <p:cNvPr id="6" name="Text Placeholder 5">
            <a:extLst>
              <a:ext uri="{FF2B5EF4-FFF2-40B4-BE49-F238E27FC236}">
                <a16:creationId xmlns:a16="http://schemas.microsoft.com/office/drawing/2014/main" id="{ACC202A0-DA40-26A0-1578-73D5C2E38AA6}"/>
              </a:ext>
            </a:extLst>
          </p:cNvPr>
          <p:cNvSpPr>
            <a:spLocks noGrp="1"/>
          </p:cNvSpPr>
          <p:nvPr>
            <p:ph type="body" sz="quarter" idx="13"/>
          </p:nvPr>
        </p:nvSpPr>
        <p:spPr/>
        <p:txBody>
          <a:bodyPr/>
          <a:lstStyle/>
          <a:p>
            <a:r>
              <a:rPr lang="en-US"/>
              <a:t>Whodunnit!</a:t>
            </a:r>
          </a:p>
        </p:txBody>
      </p:sp>
      <p:pic>
        <p:nvPicPr>
          <p:cNvPr id="10" name="Online Media 9" descr="Test Your Awareness : Whodunnit?">
            <a:hlinkClick r:id="" action="ppaction://media"/>
            <a:extLst>
              <a:ext uri="{FF2B5EF4-FFF2-40B4-BE49-F238E27FC236}">
                <a16:creationId xmlns:a16="http://schemas.microsoft.com/office/drawing/2014/main" id="{54FC7FD7-A274-2BAF-1313-C707AD28528B}"/>
              </a:ext>
            </a:extLst>
          </p:cNvPr>
          <p:cNvPicPr>
            <a:picLocks noGrp="1" noRot="1" noChangeAspect="1"/>
          </p:cNvPicPr>
          <p:nvPr>
            <p:ph idx="1"/>
            <a:videoFile r:link="rId1"/>
          </p:nvPr>
        </p:nvPicPr>
        <p:blipFill>
          <a:blip r:embed="rId4">
            <a:duotone>
              <a:schemeClr val="accent2">
                <a:shade val="45000"/>
                <a:satMod val="135000"/>
              </a:schemeClr>
              <a:prstClr val="white"/>
            </a:duotone>
          </a:blip>
          <a:stretch>
            <a:fillRect/>
          </a:stretch>
        </p:blipFill>
        <p:spPr>
          <a:xfrm>
            <a:off x="1993370" y="1520825"/>
            <a:ext cx="9024125" cy="5099050"/>
          </a:xfrm>
          <a:prstGeom prst="rect">
            <a:avLst/>
          </a:prstGeom>
        </p:spPr>
      </p:pic>
    </p:spTree>
    <p:extLst>
      <p:ext uri="{BB962C8B-B14F-4D97-AF65-F5344CB8AC3E}">
        <p14:creationId xmlns:p14="http://schemas.microsoft.com/office/powerpoint/2010/main" val="385644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a:extLst>
              <a:ext uri="{FF2B5EF4-FFF2-40B4-BE49-F238E27FC236}">
                <a16:creationId xmlns:a16="http://schemas.microsoft.com/office/drawing/2014/main" id="{5B6960E8-65DA-190A-6F1F-821B4405195E}"/>
              </a:ext>
            </a:extLst>
          </p:cNvPr>
          <p:cNvCxnSpPr>
            <a:cxnSpLocks/>
            <a:stCxn id="10" idx="2"/>
            <a:endCxn id="7" idx="0"/>
          </p:cNvCxnSpPr>
          <p:nvPr/>
        </p:nvCxnSpPr>
        <p:spPr>
          <a:xfrm>
            <a:off x="1794588" y="1870818"/>
            <a:ext cx="0" cy="4183449"/>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66530AF-5F02-3E37-4124-1A2C2F30C7EB}"/>
              </a:ext>
            </a:extLst>
          </p:cNvPr>
          <p:cNvSpPr>
            <a:spLocks noGrp="1"/>
          </p:cNvSpPr>
          <p:nvPr>
            <p:ph type="title"/>
          </p:nvPr>
        </p:nvSpPr>
        <p:spPr/>
        <p:txBody>
          <a:bodyPr/>
          <a:lstStyle/>
          <a:p>
            <a:r>
              <a:rPr lang="en-US"/>
              <a:t>Agenda for today</a:t>
            </a:r>
          </a:p>
        </p:txBody>
      </p:sp>
      <p:sp>
        <p:nvSpPr>
          <p:cNvPr id="4" name="Footer Placeholder 3">
            <a:extLst>
              <a:ext uri="{FF2B5EF4-FFF2-40B4-BE49-F238E27FC236}">
                <a16:creationId xmlns:a16="http://schemas.microsoft.com/office/drawing/2014/main" id="{8AD09F88-A435-F1E8-CA3F-9F6C9C0C6C83}"/>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F7D9D10E-9854-F7C1-1608-A83FCF1BE67A}"/>
              </a:ext>
            </a:extLst>
          </p:cNvPr>
          <p:cNvSpPr>
            <a:spLocks noGrp="1"/>
          </p:cNvSpPr>
          <p:nvPr>
            <p:ph type="sldNum" sz="quarter" idx="12"/>
          </p:nvPr>
        </p:nvSpPr>
        <p:spPr/>
        <p:txBody>
          <a:bodyPr/>
          <a:lstStyle/>
          <a:p>
            <a:fld id="{16C5AC08-0ACD-404A-9C9F-AB39E786C34A}" type="slidenum">
              <a:rPr lang="en-GB"/>
              <a:t>6</a:t>
            </a:fld>
            <a:endParaRPr lang="en-GB"/>
          </a:p>
        </p:txBody>
      </p:sp>
      <p:sp>
        <p:nvSpPr>
          <p:cNvPr id="6" name="Text Placeholder 5">
            <a:extLst>
              <a:ext uri="{FF2B5EF4-FFF2-40B4-BE49-F238E27FC236}">
                <a16:creationId xmlns:a16="http://schemas.microsoft.com/office/drawing/2014/main" id="{25834981-5436-ED8B-025A-11FA4CD3E965}"/>
              </a:ext>
            </a:extLst>
          </p:cNvPr>
          <p:cNvSpPr>
            <a:spLocks noGrp="1"/>
          </p:cNvSpPr>
          <p:nvPr>
            <p:ph type="body" sz="quarter" idx="13"/>
          </p:nvPr>
        </p:nvSpPr>
        <p:spPr/>
        <p:txBody>
          <a:bodyPr/>
          <a:lstStyle/>
          <a:p>
            <a:r>
              <a:rPr lang="en-US"/>
              <a:t>Agenda for today</a:t>
            </a:r>
          </a:p>
        </p:txBody>
      </p:sp>
      <p:sp>
        <p:nvSpPr>
          <p:cNvPr id="10" name="TextBox 9">
            <a:extLst>
              <a:ext uri="{FF2B5EF4-FFF2-40B4-BE49-F238E27FC236}">
                <a16:creationId xmlns:a16="http://schemas.microsoft.com/office/drawing/2014/main" id="{888DC024-6C70-7F91-34B9-86AD8CDA6486}"/>
              </a:ext>
            </a:extLst>
          </p:cNvPr>
          <p:cNvSpPr txBox="1"/>
          <p:nvPr/>
        </p:nvSpPr>
        <p:spPr>
          <a:xfrm>
            <a:off x="1517779" y="164688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a:solidFill>
                  <a:schemeClr val="bg1"/>
                </a:solidFill>
                <a:latin typeface="DM Sans" pitchFamily="2" charset="77"/>
              </a:rPr>
              <a:t>9.00</a:t>
            </a:r>
          </a:p>
        </p:txBody>
      </p:sp>
      <p:sp>
        <p:nvSpPr>
          <p:cNvPr id="11" name="TextBox 10">
            <a:extLst>
              <a:ext uri="{FF2B5EF4-FFF2-40B4-BE49-F238E27FC236}">
                <a16:creationId xmlns:a16="http://schemas.microsoft.com/office/drawing/2014/main" id="{42C805E1-43E9-5670-6C92-31AA7E857E1F}"/>
              </a:ext>
            </a:extLst>
          </p:cNvPr>
          <p:cNvSpPr txBox="1"/>
          <p:nvPr/>
        </p:nvSpPr>
        <p:spPr>
          <a:xfrm>
            <a:off x="1517779" y="210537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9.50</a:t>
            </a:r>
          </a:p>
        </p:txBody>
      </p:sp>
      <p:sp>
        <p:nvSpPr>
          <p:cNvPr id="12" name="TextBox 11">
            <a:extLst>
              <a:ext uri="{FF2B5EF4-FFF2-40B4-BE49-F238E27FC236}">
                <a16:creationId xmlns:a16="http://schemas.microsoft.com/office/drawing/2014/main" id="{0E192586-4AC6-2F53-44FC-ECFD1B531CA1}"/>
              </a:ext>
            </a:extLst>
          </p:cNvPr>
          <p:cNvSpPr txBox="1"/>
          <p:nvPr/>
        </p:nvSpPr>
        <p:spPr>
          <a:xfrm>
            <a:off x="1517779" y="2501590"/>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10.30</a:t>
            </a:r>
          </a:p>
        </p:txBody>
      </p:sp>
      <p:sp>
        <p:nvSpPr>
          <p:cNvPr id="13" name="TextBox 12">
            <a:extLst>
              <a:ext uri="{FF2B5EF4-FFF2-40B4-BE49-F238E27FC236}">
                <a16:creationId xmlns:a16="http://schemas.microsoft.com/office/drawing/2014/main" id="{59DAFE50-9BE5-0EB8-EE8E-22D4BE202436}"/>
              </a:ext>
            </a:extLst>
          </p:cNvPr>
          <p:cNvSpPr txBox="1"/>
          <p:nvPr/>
        </p:nvSpPr>
        <p:spPr>
          <a:xfrm>
            <a:off x="1517779" y="290636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10.45</a:t>
            </a:r>
          </a:p>
        </p:txBody>
      </p:sp>
      <p:sp>
        <p:nvSpPr>
          <p:cNvPr id="14" name="TextBox 13">
            <a:extLst>
              <a:ext uri="{FF2B5EF4-FFF2-40B4-BE49-F238E27FC236}">
                <a16:creationId xmlns:a16="http://schemas.microsoft.com/office/drawing/2014/main" id="{D44B30B5-EB8B-848C-4B18-6F88B74925AA}"/>
              </a:ext>
            </a:extLst>
          </p:cNvPr>
          <p:cNvSpPr txBox="1"/>
          <p:nvPr/>
        </p:nvSpPr>
        <p:spPr>
          <a:xfrm>
            <a:off x="1517779" y="3299856"/>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12.00</a:t>
            </a:r>
          </a:p>
        </p:txBody>
      </p:sp>
      <p:sp>
        <p:nvSpPr>
          <p:cNvPr id="15" name="TextBox 14">
            <a:extLst>
              <a:ext uri="{FF2B5EF4-FFF2-40B4-BE49-F238E27FC236}">
                <a16:creationId xmlns:a16="http://schemas.microsoft.com/office/drawing/2014/main" id="{9BB13A20-FB4C-689C-5FB6-6FF4971BB499}"/>
              </a:ext>
            </a:extLst>
          </p:cNvPr>
          <p:cNvSpPr txBox="1"/>
          <p:nvPr/>
        </p:nvSpPr>
        <p:spPr>
          <a:xfrm>
            <a:off x="1517779" y="409811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1.30</a:t>
            </a:r>
          </a:p>
        </p:txBody>
      </p:sp>
      <p:sp>
        <p:nvSpPr>
          <p:cNvPr id="16" name="TextBox 15">
            <a:extLst>
              <a:ext uri="{FF2B5EF4-FFF2-40B4-BE49-F238E27FC236}">
                <a16:creationId xmlns:a16="http://schemas.microsoft.com/office/drawing/2014/main" id="{E3609382-2323-3996-DEC3-8B22EA1A35AF}"/>
              </a:ext>
            </a:extLst>
          </p:cNvPr>
          <p:cNvSpPr txBox="1"/>
          <p:nvPr/>
        </p:nvSpPr>
        <p:spPr>
          <a:xfrm>
            <a:off x="1517779" y="449160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1.55</a:t>
            </a:r>
          </a:p>
        </p:txBody>
      </p:sp>
      <p:sp>
        <p:nvSpPr>
          <p:cNvPr id="17" name="TextBox 16">
            <a:extLst>
              <a:ext uri="{FF2B5EF4-FFF2-40B4-BE49-F238E27FC236}">
                <a16:creationId xmlns:a16="http://schemas.microsoft.com/office/drawing/2014/main" id="{119068BA-E208-BF32-F33B-CF91E5E79E9F}"/>
              </a:ext>
            </a:extLst>
          </p:cNvPr>
          <p:cNvSpPr txBox="1"/>
          <p:nvPr/>
        </p:nvSpPr>
        <p:spPr>
          <a:xfrm>
            <a:off x="1517779" y="487380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2.00</a:t>
            </a:r>
          </a:p>
        </p:txBody>
      </p:sp>
      <p:sp>
        <p:nvSpPr>
          <p:cNvPr id="18" name="TextBox 17">
            <a:extLst>
              <a:ext uri="{FF2B5EF4-FFF2-40B4-BE49-F238E27FC236}">
                <a16:creationId xmlns:a16="http://schemas.microsoft.com/office/drawing/2014/main" id="{5A1AD796-B8A2-F288-5D9E-A6203195A4F8}"/>
              </a:ext>
            </a:extLst>
          </p:cNvPr>
          <p:cNvSpPr txBox="1"/>
          <p:nvPr/>
        </p:nvSpPr>
        <p:spPr>
          <a:xfrm>
            <a:off x="1517779" y="527293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2.30</a:t>
            </a:r>
          </a:p>
        </p:txBody>
      </p:sp>
      <p:sp>
        <p:nvSpPr>
          <p:cNvPr id="28" name="Content Placeholder 27">
            <a:extLst>
              <a:ext uri="{FF2B5EF4-FFF2-40B4-BE49-F238E27FC236}">
                <a16:creationId xmlns:a16="http://schemas.microsoft.com/office/drawing/2014/main" id="{19F5F891-DB85-3A43-0C2F-AD7AE0BD893F}"/>
              </a:ext>
            </a:extLst>
          </p:cNvPr>
          <p:cNvSpPr>
            <a:spLocks noGrp="1"/>
          </p:cNvSpPr>
          <p:nvPr>
            <p:ph idx="1"/>
          </p:nvPr>
        </p:nvSpPr>
        <p:spPr>
          <a:xfrm>
            <a:off x="2524125" y="1652529"/>
            <a:ext cx="9426575" cy="4888015"/>
          </a:xfrm>
        </p:spPr>
        <p:txBody>
          <a:bodyPr/>
          <a:lstStyle/>
          <a:p>
            <a:pPr lvl="3">
              <a:lnSpc>
                <a:spcPct val="80000"/>
              </a:lnSpc>
              <a:spcBef>
                <a:spcPts val="1200"/>
              </a:spcBef>
              <a:spcAft>
                <a:spcPts val="400"/>
              </a:spcAft>
            </a:pPr>
            <a:r>
              <a:rPr lang="en-US" sz="1700" b="1" dirty="0"/>
              <a:t>Introduction and </a:t>
            </a:r>
            <a:r>
              <a:rPr lang="en-US" sz="1700" b="1" dirty="0" err="1"/>
              <a:t>teachback</a:t>
            </a:r>
            <a:endParaRPr lang="en-US" sz="1700" b="1" dirty="0"/>
          </a:p>
          <a:p>
            <a:pPr lvl="3">
              <a:lnSpc>
                <a:spcPct val="80000"/>
              </a:lnSpc>
              <a:spcBef>
                <a:spcPts val="1500"/>
              </a:spcBef>
              <a:spcAft>
                <a:spcPts val="400"/>
              </a:spcAft>
            </a:pPr>
            <a:r>
              <a:rPr lang="en-US" sz="1700" b="1" dirty="0"/>
              <a:t>Your experience with data</a:t>
            </a:r>
          </a:p>
          <a:p>
            <a:pPr lvl="3">
              <a:lnSpc>
                <a:spcPct val="80000"/>
              </a:lnSpc>
              <a:spcBef>
                <a:spcPts val="1300"/>
              </a:spcBef>
              <a:spcAft>
                <a:spcPts val="200"/>
              </a:spcAft>
            </a:pPr>
            <a:r>
              <a:rPr lang="en-US" sz="1400" dirty="0">
                <a:solidFill>
                  <a:schemeClr val="accent6"/>
                </a:solidFill>
              </a:rPr>
              <a:t> Coffee break</a:t>
            </a:r>
          </a:p>
          <a:p>
            <a:pPr lvl="3">
              <a:lnSpc>
                <a:spcPct val="80000"/>
              </a:lnSpc>
              <a:spcBef>
                <a:spcPts val="1500"/>
              </a:spcBef>
              <a:spcAft>
                <a:spcPts val="400"/>
              </a:spcAft>
            </a:pPr>
            <a:r>
              <a:rPr lang="en-US" sz="1800" b="1" dirty="0"/>
              <a:t>Coaching measurement</a:t>
            </a:r>
          </a:p>
          <a:p>
            <a:pPr lvl="3">
              <a:lnSpc>
                <a:spcPct val="80000"/>
              </a:lnSpc>
              <a:spcBef>
                <a:spcPts val="1300"/>
              </a:spcBef>
              <a:spcAft>
                <a:spcPts val="200"/>
              </a:spcAft>
            </a:pPr>
            <a:r>
              <a:rPr lang="en-US" sz="1400" dirty="0">
                <a:solidFill>
                  <a:schemeClr val="accent6"/>
                </a:solidFill>
              </a:rPr>
              <a:t> Lunch</a:t>
            </a:r>
          </a:p>
          <a:p>
            <a:pPr lvl="3">
              <a:lnSpc>
                <a:spcPct val="80000"/>
              </a:lnSpc>
              <a:spcBef>
                <a:spcPts val="1200"/>
              </a:spcBef>
              <a:spcAft>
                <a:spcPts val="400"/>
              </a:spcAft>
            </a:pPr>
            <a:r>
              <a:rPr lang="en-US" sz="1700" b="1" dirty="0"/>
              <a:t>Just enough data</a:t>
            </a:r>
          </a:p>
          <a:p>
            <a:pPr lvl="3">
              <a:lnSpc>
                <a:spcPct val="80000"/>
              </a:lnSpc>
              <a:spcBef>
                <a:spcPts val="1200"/>
              </a:spcBef>
              <a:spcAft>
                <a:spcPts val="400"/>
              </a:spcAft>
            </a:pPr>
            <a:r>
              <a:rPr lang="en-US" sz="1700" b="1" dirty="0"/>
              <a:t>Presenting data</a:t>
            </a:r>
          </a:p>
          <a:p>
            <a:pPr lvl="3">
              <a:lnSpc>
                <a:spcPct val="80000"/>
              </a:lnSpc>
              <a:spcBef>
                <a:spcPts val="1300"/>
              </a:spcBef>
              <a:spcAft>
                <a:spcPts val="200"/>
              </a:spcAft>
            </a:pPr>
            <a:r>
              <a:rPr lang="en-US" sz="1400" dirty="0">
                <a:solidFill>
                  <a:schemeClr val="accent6"/>
                </a:solidFill>
              </a:rPr>
              <a:t> Comfort break</a:t>
            </a:r>
          </a:p>
          <a:p>
            <a:pPr lvl="3">
              <a:lnSpc>
                <a:spcPct val="80000"/>
              </a:lnSpc>
              <a:spcBef>
                <a:spcPts val="1200"/>
              </a:spcBef>
              <a:spcAft>
                <a:spcPts val="400"/>
              </a:spcAft>
            </a:pPr>
            <a:r>
              <a:rPr lang="en-US" sz="1700" b="1" dirty="0"/>
              <a:t>Resistance to change</a:t>
            </a:r>
          </a:p>
          <a:p>
            <a:pPr lvl="3">
              <a:lnSpc>
                <a:spcPct val="80000"/>
              </a:lnSpc>
              <a:spcBef>
                <a:spcPts val="1300"/>
              </a:spcBef>
              <a:spcAft>
                <a:spcPts val="200"/>
              </a:spcAft>
            </a:pPr>
            <a:r>
              <a:rPr lang="en-US" sz="1400" dirty="0">
                <a:solidFill>
                  <a:schemeClr val="accent6"/>
                </a:solidFill>
              </a:rPr>
              <a:t> Coffee break</a:t>
            </a:r>
          </a:p>
          <a:p>
            <a:pPr lvl="3">
              <a:lnSpc>
                <a:spcPct val="80000"/>
              </a:lnSpc>
              <a:spcBef>
                <a:spcPts val="1200"/>
              </a:spcBef>
              <a:spcAft>
                <a:spcPts val="400"/>
              </a:spcAft>
            </a:pPr>
            <a:r>
              <a:rPr lang="en-US" sz="1700" b="1" dirty="0"/>
              <a:t>Human Factors and bias</a:t>
            </a:r>
          </a:p>
          <a:p>
            <a:pPr lvl="3">
              <a:lnSpc>
                <a:spcPct val="80000"/>
              </a:lnSpc>
              <a:spcBef>
                <a:spcPts val="1200"/>
              </a:spcBef>
              <a:spcAft>
                <a:spcPts val="400"/>
              </a:spcAft>
            </a:pPr>
            <a:r>
              <a:rPr lang="en-US" sz="1700" b="1" dirty="0"/>
              <a:t>Close</a:t>
            </a:r>
            <a:endParaRPr lang="en-US" sz="1700" dirty="0"/>
          </a:p>
        </p:txBody>
      </p:sp>
      <p:sp>
        <p:nvSpPr>
          <p:cNvPr id="25" name="TextBox 24">
            <a:extLst>
              <a:ext uri="{FF2B5EF4-FFF2-40B4-BE49-F238E27FC236}">
                <a16:creationId xmlns:a16="http://schemas.microsoft.com/office/drawing/2014/main" id="{AB2F63B7-89D6-77E4-25F5-0548DAB20970}"/>
              </a:ext>
            </a:extLst>
          </p:cNvPr>
          <p:cNvSpPr txBox="1"/>
          <p:nvPr/>
        </p:nvSpPr>
        <p:spPr>
          <a:xfrm>
            <a:off x="1517779" y="3687699"/>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12.45</a:t>
            </a:r>
          </a:p>
        </p:txBody>
      </p:sp>
      <p:sp>
        <p:nvSpPr>
          <p:cNvPr id="26" name="TextBox 25">
            <a:extLst>
              <a:ext uri="{FF2B5EF4-FFF2-40B4-BE49-F238E27FC236}">
                <a16:creationId xmlns:a16="http://schemas.microsoft.com/office/drawing/2014/main" id="{316479D5-648B-E23B-C59C-12F4A1C9BFE4}"/>
              </a:ext>
            </a:extLst>
          </p:cNvPr>
          <p:cNvSpPr txBox="1"/>
          <p:nvPr/>
        </p:nvSpPr>
        <p:spPr>
          <a:xfrm>
            <a:off x="1517779" y="5655135"/>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2.45</a:t>
            </a:r>
          </a:p>
        </p:txBody>
      </p:sp>
      <p:sp>
        <p:nvSpPr>
          <p:cNvPr id="7" name="TextBox 6">
            <a:extLst>
              <a:ext uri="{FF2B5EF4-FFF2-40B4-BE49-F238E27FC236}">
                <a16:creationId xmlns:a16="http://schemas.microsoft.com/office/drawing/2014/main" id="{6E5C9ECB-3EF9-8FB6-B760-6FD199D4DEE8}"/>
              </a:ext>
            </a:extLst>
          </p:cNvPr>
          <p:cNvSpPr txBox="1"/>
          <p:nvPr/>
        </p:nvSpPr>
        <p:spPr>
          <a:xfrm>
            <a:off x="1517779" y="6054267"/>
            <a:ext cx="553617" cy="223933"/>
          </a:xfrm>
          <a:prstGeom prst="roundRect">
            <a:avLst>
              <a:gd name="adj" fmla="val 50000"/>
            </a:avLst>
          </a:prstGeom>
          <a:solidFill>
            <a:schemeClr val="accent1"/>
          </a:solidFill>
        </p:spPr>
        <p:txBody>
          <a:bodyPr wrap="square" lIns="0" tIns="0" rIns="0" bIns="0" rtlCol="0">
            <a:noAutofit/>
          </a:bodyPr>
          <a:lstStyle/>
          <a:p>
            <a:pPr algn="ctr"/>
            <a:r>
              <a:rPr lang="en-US" sz="1200" b="1" dirty="0">
                <a:solidFill>
                  <a:schemeClr val="bg1"/>
                </a:solidFill>
                <a:latin typeface="DM Sans" pitchFamily="2" charset="77"/>
              </a:rPr>
              <a:t>4.00</a:t>
            </a:r>
          </a:p>
        </p:txBody>
      </p:sp>
    </p:spTree>
    <p:extLst>
      <p:ext uri="{BB962C8B-B14F-4D97-AF65-F5344CB8AC3E}">
        <p14:creationId xmlns:p14="http://schemas.microsoft.com/office/powerpoint/2010/main" val="18450716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932DE-AA2C-B617-0F21-D18EC19B3A35}"/>
              </a:ext>
            </a:extLst>
          </p:cNvPr>
          <p:cNvSpPr>
            <a:spLocks noGrp="1"/>
          </p:cNvSpPr>
          <p:nvPr>
            <p:ph type="title"/>
          </p:nvPr>
        </p:nvSpPr>
        <p:spPr/>
        <p:txBody>
          <a:bodyPr/>
          <a:lstStyle/>
          <a:p>
            <a:r>
              <a:rPr lang="en-US"/>
              <a:t>Self-directed learning</a:t>
            </a:r>
          </a:p>
        </p:txBody>
      </p:sp>
      <p:sp>
        <p:nvSpPr>
          <p:cNvPr id="4" name="Footer Placeholder 3">
            <a:extLst>
              <a:ext uri="{FF2B5EF4-FFF2-40B4-BE49-F238E27FC236}">
                <a16:creationId xmlns:a16="http://schemas.microsoft.com/office/drawing/2014/main" id="{B52B7FC4-26B7-6944-5011-9ED8480941E7}"/>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B003F053-CD03-8733-F622-0D7EAB132157}"/>
              </a:ext>
            </a:extLst>
          </p:cNvPr>
          <p:cNvSpPr>
            <a:spLocks noGrp="1"/>
          </p:cNvSpPr>
          <p:nvPr>
            <p:ph type="sldNum" sz="quarter" idx="12"/>
          </p:nvPr>
        </p:nvSpPr>
        <p:spPr/>
        <p:txBody>
          <a:bodyPr/>
          <a:lstStyle/>
          <a:p>
            <a:fld id="{16C5AC08-0ACD-404A-9C9F-AB39E786C34A}" type="slidenum">
              <a:rPr lang="en-GB"/>
              <a:t>69</a:t>
            </a:fld>
            <a:endParaRPr lang="en-GB"/>
          </a:p>
        </p:txBody>
      </p:sp>
      <p:sp>
        <p:nvSpPr>
          <p:cNvPr id="8" name="Text Placeholder 7">
            <a:extLst>
              <a:ext uri="{FF2B5EF4-FFF2-40B4-BE49-F238E27FC236}">
                <a16:creationId xmlns:a16="http://schemas.microsoft.com/office/drawing/2014/main" id="{1B9885CA-1CC4-C128-B789-2FD1FCA3078D}"/>
              </a:ext>
            </a:extLst>
          </p:cNvPr>
          <p:cNvSpPr>
            <a:spLocks noGrp="1"/>
          </p:cNvSpPr>
          <p:nvPr>
            <p:ph type="body" sz="quarter" idx="13"/>
          </p:nvPr>
        </p:nvSpPr>
        <p:spPr/>
        <p:txBody>
          <a:bodyPr/>
          <a:lstStyle/>
          <a:p>
            <a:r>
              <a:rPr lang="en-US"/>
              <a:t>Self-directed learning</a:t>
            </a:r>
          </a:p>
        </p:txBody>
      </p:sp>
      <p:sp>
        <p:nvSpPr>
          <p:cNvPr id="11" name="Content Placeholder 6">
            <a:extLst>
              <a:ext uri="{FF2B5EF4-FFF2-40B4-BE49-F238E27FC236}">
                <a16:creationId xmlns:a16="http://schemas.microsoft.com/office/drawing/2014/main" id="{3FFF45CA-625A-4124-ED9C-9CAB55551A39}"/>
              </a:ext>
            </a:extLst>
          </p:cNvPr>
          <p:cNvSpPr>
            <a:spLocks noGrp="1"/>
          </p:cNvSpPr>
          <p:nvPr>
            <p:ph idx="1"/>
          </p:nvPr>
        </p:nvSpPr>
        <p:spPr>
          <a:xfrm>
            <a:off x="1077914" y="2371725"/>
            <a:ext cx="3332161" cy="3878489"/>
          </a:xfrm>
        </p:spPr>
        <p:txBody>
          <a:bodyPr/>
          <a:lstStyle/>
          <a:p>
            <a:pPr lvl="1">
              <a:spcBef>
                <a:spcPts val="0"/>
              </a:spcBef>
              <a:spcAft>
                <a:spcPts val="1000"/>
              </a:spcAft>
            </a:pPr>
            <a:r>
              <a:rPr lang="en-US" dirty="0">
                <a:latin typeface="DM Sans" pitchFamily="2" charset="77"/>
              </a:rPr>
              <a:t>Find your local data expert to support you going forward</a:t>
            </a:r>
          </a:p>
          <a:p>
            <a:pPr lvl="1">
              <a:spcBef>
                <a:spcPts val="0"/>
              </a:spcBef>
              <a:spcAft>
                <a:spcPts val="1000"/>
              </a:spcAft>
            </a:pPr>
            <a:endParaRPr lang="en-US" dirty="0">
              <a:latin typeface="DM Sans" pitchFamily="2" charset="77"/>
            </a:endParaRPr>
          </a:p>
          <a:p>
            <a:pPr lvl="1">
              <a:spcBef>
                <a:spcPts val="0"/>
              </a:spcBef>
              <a:spcAft>
                <a:spcPts val="1000"/>
              </a:spcAft>
            </a:pPr>
            <a:endParaRPr lang="en-US" dirty="0">
              <a:latin typeface="DM Sans" pitchFamily="2" charset="77"/>
            </a:endParaRPr>
          </a:p>
        </p:txBody>
      </p:sp>
      <p:sp>
        <p:nvSpPr>
          <p:cNvPr id="12" name="Content Placeholder 8">
            <a:extLst>
              <a:ext uri="{FF2B5EF4-FFF2-40B4-BE49-F238E27FC236}">
                <a16:creationId xmlns:a16="http://schemas.microsoft.com/office/drawing/2014/main" id="{FE8C0959-ED64-1E7B-0CC3-185502DB50CE}"/>
              </a:ext>
            </a:extLst>
          </p:cNvPr>
          <p:cNvSpPr>
            <a:spLocks noGrp="1"/>
          </p:cNvSpPr>
          <p:nvPr>
            <p:ph idx="14"/>
          </p:nvPr>
        </p:nvSpPr>
        <p:spPr>
          <a:xfrm>
            <a:off x="12958660" y="2371725"/>
            <a:ext cx="3338885" cy="3878489"/>
          </a:xfrm>
        </p:spPr>
        <p:txBody>
          <a:bodyPr/>
          <a:lstStyle/>
          <a:p>
            <a:pPr lvl="1"/>
            <a:endParaRPr lang="en-US">
              <a:latin typeface="DM Sans" pitchFamily="2" charset="77"/>
            </a:endParaRPr>
          </a:p>
        </p:txBody>
      </p:sp>
      <p:sp>
        <p:nvSpPr>
          <p:cNvPr id="14" name="TextBox 13">
            <a:extLst>
              <a:ext uri="{FF2B5EF4-FFF2-40B4-BE49-F238E27FC236}">
                <a16:creationId xmlns:a16="http://schemas.microsoft.com/office/drawing/2014/main" id="{A3ECC60C-9EC2-2A81-DD1F-0F99A79A942C}"/>
              </a:ext>
            </a:extLst>
          </p:cNvPr>
          <p:cNvSpPr txBox="1"/>
          <p:nvPr/>
        </p:nvSpPr>
        <p:spPr>
          <a:xfrm>
            <a:off x="1077913"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1</a:t>
            </a:r>
          </a:p>
        </p:txBody>
      </p:sp>
      <p:sp>
        <p:nvSpPr>
          <p:cNvPr id="16" name="TextBox 15">
            <a:extLst>
              <a:ext uri="{FF2B5EF4-FFF2-40B4-BE49-F238E27FC236}">
                <a16:creationId xmlns:a16="http://schemas.microsoft.com/office/drawing/2014/main" id="{EB4FFEF4-6E0D-0703-0F04-75C683F9113C}"/>
              </a:ext>
            </a:extLst>
          </p:cNvPr>
          <p:cNvSpPr txBox="1"/>
          <p:nvPr/>
        </p:nvSpPr>
        <p:spPr>
          <a:xfrm>
            <a:off x="13363378" y="1520826"/>
            <a:ext cx="438150" cy="451496"/>
          </a:xfrm>
          <a:prstGeom prst="ellipse">
            <a:avLst/>
          </a:prstGeom>
          <a:solidFill>
            <a:schemeClr val="accent2"/>
          </a:solidFill>
        </p:spPr>
        <p:txBody>
          <a:bodyPr wrap="square" rtlCol="0" anchor="ctr" anchorCtr="0">
            <a:noAutofit/>
          </a:bodyPr>
          <a:lstStyle/>
          <a:p>
            <a:pPr algn="ctr"/>
            <a:r>
              <a:rPr lang="en-US" sz="2000" b="1">
                <a:solidFill>
                  <a:schemeClr val="bg1"/>
                </a:solidFill>
                <a:latin typeface="DM Sans" pitchFamily="2" charset="77"/>
              </a:rPr>
              <a:t>3</a:t>
            </a:r>
          </a:p>
        </p:txBody>
      </p:sp>
      <p:cxnSp>
        <p:nvCxnSpPr>
          <p:cNvPr id="17" name="Straight Connector 16">
            <a:extLst>
              <a:ext uri="{FF2B5EF4-FFF2-40B4-BE49-F238E27FC236}">
                <a16:creationId xmlns:a16="http://schemas.microsoft.com/office/drawing/2014/main" id="{F44B6277-5123-84BC-46CE-826D8638FC15}"/>
              </a:ext>
            </a:extLst>
          </p:cNvPr>
          <p:cNvCxnSpPr/>
          <p:nvPr/>
        </p:nvCxnSpPr>
        <p:spPr>
          <a:xfrm>
            <a:off x="4641273" y="1520825"/>
            <a:ext cx="0" cy="5095875"/>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1768291-A4EA-B331-CD23-75A63068CCB0}"/>
              </a:ext>
            </a:extLst>
          </p:cNvPr>
          <p:cNvCxnSpPr/>
          <p:nvPr/>
        </p:nvCxnSpPr>
        <p:spPr>
          <a:xfrm>
            <a:off x="8400256" y="1520825"/>
            <a:ext cx="0" cy="5095875"/>
          </a:xfrm>
          <a:prstGeom prst="line">
            <a:avLst/>
          </a:prstGeom>
          <a:ln w="12700">
            <a:noFill/>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2CF81A6-A8F1-8137-0580-671C16079E64}"/>
              </a:ext>
            </a:extLst>
          </p:cNvPr>
          <p:cNvPicPr>
            <a:picLocks noChangeAspect="1"/>
          </p:cNvPicPr>
          <p:nvPr/>
        </p:nvPicPr>
        <p:blipFill>
          <a:blip r:embed="rId3"/>
          <a:srcRect/>
          <a:stretch/>
        </p:blipFill>
        <p:spPr>
          <a:xfrm>
            <a:off x="279031" y="1565547"/>
            <a:ext cx="376254" cy="367756"/>
          </a:xfrm>
          <a:prstGeom prst="rect">
            <a:avLst/>
          </a:prstGeom>
        </p:spPr>
      </p:pic>
    </p:spTree>
    <p:extLst>
      <p:ext uri="{BB962C8B-B14F-4D97-AF65-F5344CB8AC3E}">
        <p14:creationId xmlns:p14="http://schemas.microsoft.com/office/powerpoint/2010/main" val="249518939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Today’s learning outcomes</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a:xfrm>
            <a:off x="1077913" y="1520825"/>
            <a:ext cx="10264538" cy="5019720"/>
          </a:xfrm>
        </p:spPr>
        <p:txBody>
          <a:bodyPr/>
          <a:lstStyle/>
          <a:p>
            <a:pPr lvl="1"/>
            <a:r>
              <a:rPr lang="en-US" b="1" dirty="0"/>
              <a:t>By the end of the session, you will…</a:t>
            </a:r>
          </a:p>
          <a:p>
            <a:pPr lvl="2"/>
            <a:r>
              <a:rPr lang="en-US" b="1" dirty="0">
                <a:solidFill>
                  <a:schemeClr val="accent2"/>
                </a:solidFill>
              </a:rPr>
              <a:t>Coach a team to identify, collect and interpret data in support of their improvement work </a:t>
            </a:r>
          </a:p>
          <a:p>
            <a:pPr lvl="2"/>
            <a:r>
              <a:rPr lang="en-US" b="1" dirty="0">
                <a:solidFill>
                  <a:schemeClr val="accent2"/>
                </a:solidFill>
              </a:rPr>
              <a:t>Apply creative problem-solving methods and </a:t>
            </a:r>
            <a:r>
              <a:rPr lang="en-US" b="1" dirty="0" err="1">
                <a:solidFill>
                  <a:schemeClr val="accent2"/>
                </a:solidFill>
              </a:rPr>
              <a:t>behaviour</a:t>
            </a:r>
            <a:r>
              <a:rPr lang="en-US" b="1" dirty="0">
                <a:solidFill>
                  <a:schemeClr val="accent2"/>
                </a:solidFill>
              </a:rPr>
              <a:t> change concepts to support teams to revive a stalled effort  </a:t>
            </a:r>
          </a:p>
          <a:p>
            <a:pPr lvl="2"/>
            <a:r>
              <a:rPr lang="en-US" dirty="0"/>
              <a:t>Understand your role as a ‘connector’ in supporting teams through measurement of improvement work</a:t>
            </a:r>
          </a:p>
          <a:p>
            <a:pPr lvl="2"/>
            <a:r>
              <a:rPr lang="en-US" dirty="0"/>
              <a:t>Advocate for just enough data in QI work</a:t>
            </a:r>
          </a:p>
          <a:p>
            <a:pPr lvl="2"/>
            <a:r>
              <a:rPr lang="en-US" dirty="0" err="1"/>
              <a:t>Recognise</a:t>
            </a:r>
            <a:r>
              <a:rPr lang="en-US" dirty="0"/>
              <a:t> how human factors, bias and resistance can influence QI work.</a:t>
            </a:r>
          </a:p>
          <a:p>
            <a:pPr lvl="2"/>
            <a:endParaRPr lang="en-US" dirty="0"/>
          </a:p>
          <a:p>
            <a:pPr lvl="2"/>
            <a:endParaRPr lang="en-US" dirty="0"/>
          </a:p>
          <a:p>
            <a:pPr lvl="2"/>
            <a:endParaRPr lang="en-US" dirty="0"/>
          </a:p>
          <a:p>
            <a:pPr lvl="2"/>
            <a:endParaRPr lang="en-US" dirty="0"/>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70</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Today’s learning outcomes</a:t>
            </a:r>
          </a:p>
        </p:txBody>
      </p:sp>
    </p:spTree>
    <p:extLst>
      <p:ext uri="{BB962C8B-B14F-4D97-AF65-F5344CB8AC3E}">
        <p14:creationId xmlns:p14="http://schemas.microsoft.com/office/powerpoint/2010/main" val="30638133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51F9B-220F-E524-51C9-294AA94A68BE}"/>
              </a:ext>
            </a:extLst>
          </p:cNvPr>
          <p:cNvSpPr>
            <a:spLocks noGrp="1"/>
          </p:cNvSpPr>
          <p:nvPr>
            <p:ph type="title"/>
          </p:nvPr>
        </p:nvSpPr>
        <p:spPr/>
        <p:txBody>
          <a:bodyPr/>
          <a:lstStyle/>
          <a:p>
            <a:r>
              <a:rPr lang="en-US"/>
              <a:t>Join the Q Community</a:t>
            </a:r>
          </a:p>
        </p:txBody>
      </p:sp>
      <p:sp>
        <p:nvSpPr>
          <p:cNvPr id="3" name="Content Placeholder 2">
            <a:extLst>
              <a:ext uri="{FF2B5EF4-FFF2-40B4-BE49-F238E27FC236}">
                <a16:creationId xmlns:a16="http://schemas.microsoft.com/office/drawing/2014/main" id="{863F0A63-AF49-828E-951F-BA13BDC43238}"/>
              </a:ext>
            </a:extLst>
          </p:cNvPr>
          <p:cNvSpPr>
            <a:spLocks noGrp="1"/>
          </p:cNvSpPr>
          <p:nvPr>
            <p:ph idx="1"/>
          </p:nvPr>
        </p:nvSpPr>
        <p:spPr>
          <a:xfrm>
            <a:off x="4848226" y="1520825"/>
            <a:ext cx="7102474" cy="5099049"/>
          </a:xfrm>
        </p:spPr>
        <p:txBody>
          <a:bodyPr anchor="ctr" anchorCtr="0"/>
          <a:lstStyle/>
          <a:p>
            <a:pPr lvl="2"/>
            <a:r>
              <a:rPr lang="en-US"/>
              <a:t>Great network for learning, networking, funding and more. </a:t>
            </a:r>
          </a:p>
          <a:p>
            <a:pPr lvl="2"/>
            <a:r>
              <a:rPr lang="en-US"/>
              <a:t>There are 5000 members and the community continues to grow.</a:t>
            </a:r>
          </a:p>
          <a:p>
            <a:pPr lvl="2"/>
            <a:r>
              <a:rPr lang="en-US"/>
              <a:t>Q is being delivered by the Health Foundation and supported and co-funded by partners across the UK and Ireland.</a:t>
            </a:r>
          </a:p>
          <a:p>
            <a:pPr lvl="2"/>
            <a:r>
              <a:rPr lang="en-US"/>
              <a:t>Opportunities to join Q are open on a continuous basis.</a:t>
            </a:r>
          </a:p>
        </p:txBody>
      </p:sp>
      <p:sp>
        <p:nvSpPr>
          <p:cNvPr id="4" name="Footer Placeholder 3">
            <a:extLst>
              <a:ext uri="{FF2B5EF4-FFF2-40B4-BE49-F238E27FC236}">
                <a16:creationId xmlns:a16="http://schemas.microsoft.com/office/drawing/2014/main" id="{56F27942-40DE-CDCE-6ACB-889AB3392D79}"/>
              </a:ext>
            </a:extLst>
          </p:cNvPr>
          <p:cNvSpPr>
            <a:spLocks noGrp="1"/>
          </p:cNvSpPr>
          <p:nvPr>
            <p:ph type="ftr" sz="quarter" idx="11"/>
          </p:nvPr>
        </p:nvSpPr>
        <p:spPr/>
        <p:txBody>
          <a:bodyPr/>
          <a:lstStyle/>
          <a:p>
            <a:r>
              <a:rPr lang="en-US"/>
              <a:t>Session 6    Coaching Measurement</a:t>
            </a:r>
          </a:p>
        </p:txBody>
      </p:sp>
      <p:sp>
        <p:nvSpPr>
          <p:cNvPr id="5" name="Slide Number Placeholder 4">
            <a:extLst>
              <a:ext uri="{FF2B5EF4-FFF2-40B4-BE49-F238E27FC236}">
                <a16:creationId xmlns:a16="http://schemas.microsoft.com/office/drawing/2014/main" id="{ACB08A4C-924E-C55F-084E-2864221BF4BE}"/>
              </a:ext>
            </a:extLst>
          </p:cNvPr>
          <p:cNvSpPr>
            <a:spLocks noGrp="1"/>
          </p:cNvSpPr>
          <p:nvPr>
            <p:ph type="sldNum" sz="quarter" idx="12"/>
          </p:nvPr>
        </p:nvSpPr>
        <p:spPr/>
        <p:txBody>
          <a:bodyPr/>
          <a:lstStyle/>
          <a:p>
            <a:fld id="{16C5AC08-0ACD-404A-9C9F-AB39E786C34A}" type="slidenum">
              <a:rPr lang="en-GB"/>
              <a:t>71</a:t>
            </a:fld>
            <a:endParaRPr lang="en-GB"/>
          </a:p>
        </p:txBody>
      </p:sp>
      <p:sp>
        <p:nvSpPr>
          <p:cNvPr id="6" name="Text Placeholder 5">
            <a:extLst>
              <a:ext uri="{FF2B5EF4-FFF2-40B4-BE49-F238E27FC236}">
                <a16:creationId xmlns:a16="http://schemas.microsoft.com/office/drawing/2014/main" id="{AF331290-70B6-9197-EABB-B7CF74892BED}"/>
              </a:ext>
            </a:extLst>
          </p:cNvPr>
          <p:cNvSpPr>
            <a:spLocks noGrp="1"/>
          </p:cNvSpPr>
          <p:nvPr>
            <p:ph type="body" sz="quarter" idx="13"/>
          </p:nvPr>
        </p:nvSpPr>
        <p:spPr/>
        <p:txBody>
          <a:bodyPr/>
          <a:lstStyle/>
          <a:p>
            <a:r>
              <a:rPr lang="en-US"/>
              <a:t>Q Community</a:t>
            </a:r>
          </a:p>
        </p:txBody>
      </p:sp>
      <p:pic>
        <p:nvPicPr>
          <p:cNvPr id="7" name="Picture 2">
            <a:extLst>
              <a:ext uri="{FF2B5EF4-FFF2-40B4-BE49-F238E27FC236}">
                <a16:creationId xmlns:a16="http://schemas.microsoft.com/office/drawing/2014/main" id="{6269D27A-CE06-51A2-906A-451285C63406}"/>
              </a:ext>
            </a:extLst>
          </p:cNvPr>
          <p:cNvPicPr>
            <a:picLocks noChangeAspect="1" noChangeArrowheads="1"/>
          </p:cNvPicPr>
          <p:nvPr/>
        </p:nvPicPr>
        <p:blipFill>
          <a:blip r:embed="rId3"/>
          <a:srcRect/>
          <a:stretch/>
        </p:blipFill>
        <p:spPr bwMode="auto">
          <a:xfrm>
            <a:off x="1077913" y="2383435"/>
            <a:ext cx="2656114" cy="2518389"/>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47746772-C0CB-74F6-59C1-F5B542EDDA49}"/>
              </a:ext>
            </a:extLst>
          </p:cNvPr>
          <p:cNvSpPr txBox="1">
            <a:spLocks/>
          </p:cNvSpPr>
          <p:nvPr/>
        </p:nvSpPr>
        <p:spPr>
          <a:xfrm>
            <a:off x="1107345" y="5215669"/>
            <a:ext cx="2394042" cy="550131"/>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3800" b="0" kern="1200">
                <a:solidFill>
                  <a:schemeClr val="accent5"/>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2600" b="0" i="0" kern="1200">
                <a:solidFill>
                  <a:schemeClr val="accent5"/>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2600" b="0" i="0" kern="1200">
                <a:solidFill>
                  <a:schemeClr val="accent5"/>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950" kern="1200">
                <a:solidFill>
                  <a:schemeClr val="accent5"/>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550" kern="1200">
                <a:solidFill>
                  <a:schemeClr val="accent5"/>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200" dirty="0">
                <a:solidFill>
                  <a:schemeClr val="accent2"/>
                </a:solidFill>
                <a:hlinkClick r:id="rId4"/>
              </a:rPr>
              <a:t>https://q.health.org.uk/join-q/ </a:t>
            </a:r>
            <a:endParaRPr lang="en-US" sz="1200" dirty="0">
              <a:solidFill>
                <a:schemeClr val="accent2"/>
              </a:solidFill>
            </a:endParaRPr>
          </a:p>
        </p:txBody>
      </p:sp>
    </p:spTree>
    <p:extLst>
      <p:ext uri="{BB962C8B-B14F-4D97-AF65-F5344CB8AC3E}">
        <p14:creationId xmlns:p14="http://schemas.microsoft.com/office/powerpoint/2010/main" val="229198297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46D62FA-025A-8349-FFF7-A3B70C3510ED}"/>
              </a:ext>
            </a:extLst>
          </p:cNvPr>
          <p:cNvPicPr>
            <a:picLocks noChangeAspect="1"/>
          </p:cNvPicPr>
          <p:nvPr/>
        </p:nvPicPr>
        <p:blipFill>
          <a:blip r:embed="rId3"/>
          <a:srcRect/>
          <a:stretch/>
        </p:blipFill>
        <p:spPr>
          <a:xfrm>
            <a:off x="5546477" y="4620932"/>
            <a:ext cx="2011679" cy="819573"/>
          </a:xfrm>
          <a:prstGeom prst="rect">
            <a:avLst/>
          </a:prstGeom>
        </p:spPr>
      </p:pic>
      <p:pic>
        <p:nvPicPr>
          <p:cNvPr id="11" name="Picture 10">
            <a:extLst>
              <a:ext uri="{FF2B5EF4-FFF2-40B4-BE49-F238E27FC236}">
                <a16:creationId xmlns:a16="http://schemas.microsoft.com/office/drawing/2014/main" id="{ECE953D1-3EC8-957E-C60A-AB8821355789}"/>
              </a:ext>
            </a:extLst>
          </p:cNvPr>
          <p:cNvPicPr>
            <a:picLocks noChangeAspect="1"/>
          </p:cNvPicPr>
          <p:nvPr/>
        </p:nvPicPr>
        <p:blipFill>
          <a:blip r:embed="rId4"/>
          <a:srcRect/>
          <a:stretch/>
        </p:blipFill>
        <p:spPr>
          <a:xfrm>
            <a:off x="5546477" y="3591408"/>
            <a:ext cx="2011679" cy="819573"/>
          </a:xfrm>
          <a:prstGeom prst="rect">
            <a:avLst/>
          </a:prstGeom>
        </p:spPr>
      </p:pic>
      <p:pic>
        <p:nvPicPr>
          <p:cNvPr id="12" name="Picture 11">
            <a:extLst>
              <a:ext uri="{FF2B5EF4-FFF2-40B4-BE49-F238E27FC236}">
                <a16:creationId xmlns:a16="http://schemas.microsoft.com/office/drawing/2014/main" id="{B3684288-A050-600E-3653-5EEE7A6D4DAF}"/>
              </a:ext>
            </a:extLst>
          </p:cNvPr>
          <p:cNvPicPr>
            <a:picLocks noChangeAspect="1"/>
          </p:cNvPicPr>
          <p:nvPr/>
        </p:nvPicPr>
        <p:blipFill>
          <a:blip r:embed="rId5"/>
          <a:srcRect/>
          <a:stretch/>
        </p:blipFill>
        <p:spPr>
          <a:xfrm>
            <a:off x="5546477" y="2561884"/>
            <a:ext cx="2011679" cy="819573"/>
          </a:xfrm>
          <a:prstGeom prst="rect">
            <a:avLst/>
          </a:prstGeom>
        </p:spPr>
      </p:pic>
      <p:sp>
        <p:nvSpPr>
          <p:cNvPr id="2" name="Title 1">
            <a:extLst>
              <a:ext uri="{FF2B5EF4-FFF2-40B4-BE49-F238E27FC236}">
                <a16:creationId xmlns:a16="http://schemas.microsoft.com/office/drawing/2014/main" id="{96E2AA72-2674-3F66-B668-20841690C9D7}"/>
              </a:ext>
            </a:extLst>
          </p:cNvPr>
          <p:cNvSpPr>
            <a:spLocks noGrp="1"/>
          </p:cNvSpPr>
          <p:nvPr>
            <p:ph type="title"/>
          </p:nvPr>
        </p:nvSpPr>
        <p:spPr/>
        <p:txBody>
          <a:bodyPr/>
          <a:lstStyle/>
          <a:p>
            <a:r>
              <a:rPr lang="en-US"/>
              <a:t>We need your feedback</a:t>
            </a:r>
          </a:p>
        </p:txBody>
      </p:sp>
      <p:sp>
        <p:nvSpPr>
          <p:cNvPr id="4" name="Footer Placeholder 3">
            <a:extLst>
              <a:ext uri="{FF2B5EF4-FFF2-40B4-BE49-F238E27FC236}">
                <a16:creationId xmlns:a16="http://schemas.microsoft.com/office/drawing/2014/main" id="{67118C54-EC13-2EE0-1954-24FA9E4F75D8}"/>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F8C62BAB-7753-A102-DC79-0C326554132D}"/>
              </a:ext>
            </a:extLst>
          </p:cNvPr>
          <p:cNvSpPr>
            <a:spLocks noGrp="1"/>
          </p:cNvSpPr>
          <p:nvPr>
            <p:ph type="sldNum" sz="quarter" idx="12"/>
          </p:nvPr>
        </p:nvSpPr>
        <p:spPr/>
        <p:txBody>
          <a:bodyPr/>
          <a:lstStyle/>
          <a:p>
            <a:fld id="{16C5AC08-0ACD-404A-9C9F-AB39E786C34A}" type="slidenum">
              <a:rPr lang="en-GB"/>
              <a:t>72</a:t>
            </a:fld>
            <a:endParaRPr lang="en-GB"/>
          </a:p>
        </p:txBody>
      </p:sp>
      <p:sp>
        <p:nvSpPr>
          <p:cNvPr id="6" name="Text Placeholder 5">
            <a:extLst>
              <a:ext uri="{FF2B5EF4-FFF2-40B4-BE49-F238E27FC236}">
                <a16:creationId xmlns:a16="http://schemas.microsoft.com/office/drawing/2014/main" id="{EF4125A5-E104-D573-AEC1-518E6BA13BB4}"/>
              </a:ext>
            </a:extLst>
          </p:cNvPr>
          <p:cNvSpPr>
            <a:spLocks noGrp="1"/>
          </p:cNvSpPr>
          <p:nvPr>
            <p:ph type="body" sz="quarter" idx="13"/>
          </p:nvPr>
        </p:nvSpPr>
        <p:spPr/>
        <p:txBody>
          <a:bodyPr/>
          <a:lstStyle/>
          <a:p>
            <a:r>
              <a:rPr lang="en-US"/>
              <a:t>Feedback</a:t>
            </a:r>
          </a:p>
        </p:txBody>
      </p:sp>
      <p:sp>
        <p:nvSpPr>
          <p:cNvPr id="15" name="Rectangle 14">
            <a:extLst>
              <a:ext uri="{FF2B5EF4-FFF2-40B4-BE49-F238E27FC236}">
                <a16:creationId xmlns:a16="http://schemas.microsoft.com/office/drawing/2014/main" id="{E375FE19-D830-E8AF-F65B-65BEFC9793A8}"/>
              </a:ext>
            </a:extLst>
          </p:cNvPr>
          <p:cNvSpPr/>
          <p:nvPr/>
        </p:nvSpPr>
        <p:spPr>
          <a:xfrm>
            <a:off x="4848225" y="800100"/>
            <a:ext cx="3330575" cy="15716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7C3BFAEF-67C3-5EDE-D1FF-9DFB3B41B3D3}"/>
              </a:ext>
            </a:extLst>
          </p:cNvPr>
          <p:cNvPicPr>
            <a:picLocks noChangeAspect="1"/>
          </p:cNvPicPr>
          <p:nvPr/>
        </p:nvPicPr>
        <p:blipFill>
          <a:blip r:embed="rId6"/>
          <a:srcRect/>
          <a:stretch/>
        </p:blipFill>
        <p:spPr>
          <a:xfrm>
            <a:off x="5291817" y="2263986"/>
            <a:ext cx="3352800" cy="3501813"/>
          </a:xfrm>
          <a:prstGeom prst="rect">
            <a:avLst/>
          </a:prstGeom>
        </p:spPr>
      </p:pic>
    </p:spTree>
    <p:extLst>
      <p:ext uri="{BB962C8B-B14F-4D97-AF65-F5344CB8AC3E}">
        <p14:creationId xmlns:p14="http://schemas.microsoft.com/office/powerpoint/2010/main" val="2173619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3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750"/>
                                        <p:tgtEl>
                                          <p:spTgt spid="11"/>
                                        </p:tgtEl>
                                      </p:cBhvr>
                                    </p:animEffect>
                                    <p:anim calcmode="lin" valueType="num">
                                      <p:cBhvr>
                                        <p:cTn id="13" dur="750" fill="hold"/>
                                        <p:tgtEl>
                                          <p:spTgt spid="11"/>
                                        </p:tgtEl>
                                        <p:attrNameLst>
                                          <p:attrName>ppt_x</p:attrName>
                                        </p:attrNameLst>
                                      </p:cBhvr>
                                      <p:tavLst>
                                        <p:tav tm="0">
                                          <p:val>
                                            <p:strVal val="#ppt_x"/>
                                          </p:val>
                                        </p:tav>
                                        <p:tav tm="100000">
                                          <p:val>
                                            <p:strVal val="#ppt_x"/>
                                          </p:val>
                                        </p:tav>
                                      </p:tavLst>
                                    </p:anim>
                                    <p:anim calcmode="lin" valueType="num">
                                      <p:cBhvr>
                                        <p:cTn id="14" dur="750" fill="hold"/>
                                        <p:tgtEl>
                                          <p:spTgt spid="11"/>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6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6C24-9E85-9ADE-4286-D9E890BA809F}"/>
              </a:ext>
            </a:extLst>
          </p:cNvPr>
          <p:cNvSpPr>
            <a:spLocks noGrp="1"/>
          </p:cNvSpPr>
          <p:nvPr>
            <p:ph type="title"/>
          </p:nvPr>
        </p:nvSpPr>
        <p:spPr/>
        <p:txBody>
          <a:bodyPr/>
          <a:lstStyle/>
          <a:p>
            <a:r>
              <a:rPr lang="en-US" dirty="0"/>
              <a:t>References and links</a:t>
            </a:r>
          </a:p>
        </p:txBody>
      </p:sp>
      <p:sp>
        <p:nvSpPr>
          <p:cNvPr id="3" name="Footer Placeholder 2">
            <a:extLst>
              <a:ext uri="{FF2B5EF4-FFF2-40B4-BE49-F238E27FC236}">
                <a16:creationId xmlns:a16="http://schemas.microsoft.com/office/drawing/2014/main" id="{CDABC4A5-528E-BEC4-6706-0367E246C891}"/>
              </a:ext>
            </a:extLst>
          </p:cNvPr>
          <p:cNvSpPr>
            <a:spLocks noGrp="1"/>
          </p:cNvSpPr>
          <p:nvPr>
            <p:ph type="ftr" sz="quarter" idx="11"/>
          </p:nvPr>
        </p:nvSpPr>
        <p:spPr/>
        <p:txBody>
          <a:bodyPr/>
          <a:lstStyle/>
          <a:p>
            <a:r>
              <a:rPr lang="en-US" dirty="0"/>
              <a:t>Session 6    Coaching Measurement</a:t>
            </a:r>
          </a:p>
        </p:txBody>
      </p:sp>
      <p:sp>
        <p:nvSpPr>
          <p:cNvPr id="4" name="Slide Number Placeholder 3">
            <a:extLst>
              <a:ext uri="{FF2B5EF4-FFF2-40B4-BE49-F238E27FC236}">
                <a16:creationId xmlns:a16="http://schemas.microsoft.com/office/drawing/2014/main" id="{B5827313-8612-2246-5FA7-1388E1D4CDA5}"/>
              </a:ext>
            </a:extLst>
          </p:cNvPr>
          <p:cNvSpPr>
            <a:spLocks noGrp="1"/>
          </p:cNvSpPr>
          <p:nvPr>
            <p:ph type="sldNum" sz="quarter" idx="12"/>
          </p:nvPr>
        </p:nvSpPr>
        <p:spPr/>
        <p:txBody>
          <a:bodyPr/>
          <a:lstStyle/>
          <a:p>
            <a:fld id="{16C5AC08-0ACD-404A-9C9F-AB39E786C34A}" type="slidenum">
              <a:rPr lang="en-GB"/>
              <a:t>73</a:t>
            </a:fld>
            <a:endParaRPr lang="en-GB"/>
          </a:p>
        </p:txBody>
      </p:sp>
      <p:sp>
        <p:nvSpPr>
          <p:cNvPr id="5" name="Text Placeholder 4">
            <a:extLst>
              <a:ext uri="{FF2B5EF4-FFF2-40B4-BE49-F238E27FC236}">
                <a16:creationId xmlns:a16="http://schemas.microsoft.com/office/drawing/2014/main" id="{65A31814-86D5-74D5-8BED-4A8C442C7329}"/>
              </a:ext>
            </a:extLst>
          </p:cNvPr>
          <p:cNvSpPr>
            <a:spLocks noGrp="1"/>
          </p:cNvSpPr>
          <p:nvPr>
            <p:ph type="body" sz="quarter" idx="13"/>
          </p:nvPr>
        </p:nvSpPr>
        <p:spPr/>
        <p:txBody>
          <a:bodyPr/>
          <a:lstStyle/>
          <a:p>
            <a:r>
              <a:rPr lang="en-US" dirty="0"/>
              <a:t>References and links</a:t>
            </a:r>
          </a:p>
        </p:txBody>
      </p:sp>
      <p:sp>
        <p:nvSpPr>
          <p:cNvPr id="6" name="Content Placeholder 5">
            <a:extLst>
              <a:ext uri="{FF2B5EF4-FFF2-40B4-BE49-F238E27FC236}">
                <a16:creationId xmlns:a16="http://schemas.microsoft.com/office/drawing/2014/main" id="{24AAE932-D6C3-FC38-4C64-E13F58F7B9B1}"/>
              </a:ext>
            </a:extLst>
          </p:cNvPr>
          <p:cNvSpPr>
            <a:spLocks noGrp="1"/>
          </p:cNvSpPr>
          <p:nvPr>
            <p:ph idx="1"/>
          </p:nvPr>
        </p:nvSpPr>
        <p:spPr/>
        <p:txBody>
          <a:bodyPr/>
          <a:lstStyle/>
          <a:p>
            <a:r>
              <a:rPr lang="en-US" sz="1600" dirty="0"/>
              <a:t>Gladwell, M. (2002). </a:t>
            </a:r>
            <a:r>
              <a:rPr lang="en-US" sz="1600" i="1" dirty="0"/>
              <a:t>The Tipping Point: How Little Things Can Make a Big Difference</a:t>
            </a:r>
            <a:r>
              <a:rPr lang="en-US" sz="1600" dirty="0"/>
              <a:t>. Abacus. </a:t>
            </a:r>
          </a:p>
          <a:p>
            <a:r>
              <a:rPr lang="en-US" sz="1600" dirty="0"/>
              <a:t>Solberg, L.I., Mosser, G. and McDonald, S. (1997). The Three Faces of Performance Management: Improvement, Accountability and Research. </a:t>
            </a:r>
            <a:r>
              <a:rPr lang="en-US" sz="1600" i="1" dirty="0"/>
              <a:t>Journal of Quality Improvement. </a:t>
            </a:r>
          </a:p>
          <a:p>
            <a:pPr lvl="1"/>
            <a:r>
              <a:rPr lang="en-US" sz="1300" dirty="0"/>
              <a:t>https://</a:t>
            </a:r>
            <a:r>
              <a:rPr lang="en-US" sz="1300" dirty="0" err="1"/>
              <a:t>pubmed.ncbi.nlm.nih.gov</a:t>
            </a:r>
            <a:r>
              <a:rPr lang="en-US" sz="1300" dirty="0"/>
              <a:t>/9103968/</a:t>
            </a:r>
            <a:endParaRPr lang="en-US" sz="1600" dirty="0"/>
          </a:p>
          <a:p>
            <a:r>
              <a:rPr lang="en-US" sz="1600" dirty="0"/>
              <a:t>Mike </a:t>
            </a:r>
            <a:r>
              <a:rPr lang="en-US" sz="1600" dirty="0" err="1"/>
              <a:t>Davidage</a:t>
            </a:r>
            <a:r>
              <a:rPr lang="en-US" sz="1600" dirty="0"/>
              <a:t> – Measurement for improvement</a:t>
            </a:r>
          </a:p>
          <a:p>
            <a:pPr lvl="1"/>
            <a:r>
              <a:rPr lang="en-US" sz="1300" dirty="0"/>
              <a:t>https://</a:t>
            </a:r>
            <a:r>
              <a:rPr lang="en-US" sz="1300" dirty="0" err="1"/>
              <a:t>www.youtube.com</a:t>
            </a:r>
            <a:r>
              <a:rPr lang="en-US" sz="1300" dirty="0"/>
              <a:t>/</a:t>
            </a:r>
            <a:r>
              <a:rPr lang="en-US" sz="1300" dirty="0" err="1"/>
              <a:t>watch?v</a:t>
            </a:r>
            <a:r>
              <a:rPr lang="en-US" sz="1300" dirty="0"/>
              <a:t>=Za1o77jAnbw</a:t>
            </a:r>
            <a:endParaRPr lang="en-US" sz="1600" dirty="0"/>
          </a:p>
          <a:p>
            <a:r>
              <a:rPr lang="en-US" sz="1600" dirty="0"/>
              <a:t>Institute for Healthcare Improvement. Know When Enough Data is Enough. </a:t>
            </a:r>
          </a:p>
          <a:p>
            <a:pPr lvl="1"/>
            <a:r>
              <a:rPr lang="en-US" sz="1300" dirty="0"/>
              <a:t>https://</a:t>
            </a:r>
            <a:r>
              <a:rPr lang="en-US" sz="1300" dirty="0" err="1"/>
              <a:t>www.ihi.org</a:t>
            </a:r>
            <a:r>
              <a:rPr lang="en-US" sz="1300" dirty="0"/>
              <a:t>/resources/Pages/</a:t>
            </a:r>
            <a:r>
              <a:rPr lang="en-US" sz="1300" dirty="0" err="1"/>
              <a:t>ImprovementStories</a:t>
            </a:r>
            <a:r>
              <a:rPr lang="en-US" sz="1300" dirty="0"/>
              <a:t>/</a:t>
            </a:r>
            <a:r>
              <a:rPr lang="en-US" sz="1300" dirty="0" err="1"/>
              <a:t>KnowWhenEnoughDataisEnough.aspx</a:t>
            </a:r>
            <a:endParaRPr lang="en-US" sz="1600" dirty="0"/>
          </a:p>
          <a:p>
            <a:r>
              <a:rPr lang="en-US" sz="1600" dirty="0"/>
              <a:t>Kettering General Hospital (2018). </a:t>
            </a:r>
            <a:br>
              <a:rPr lang="en-US" sz="1600" dirty="0"/>
            </a:br>
            <a:r>
              <a:rPr lang="en-US" sz="1600" dirty="0"/>
              <a:t>Quality Report 2017–2018. </a:t>
            </a:r>
          </a:p>
          <a:p>
            <a:pPr lvl="1"/>
            <a:r>
              <a:rPr lang="en-US" sz="1300" dirty="0">
                <a:hlinkClick r:id="rId3"/>
              </a:rPr>
              <a:t>https://www.kgh.nhs.uk/download.cfm?doc=docm93jijm4n681.pdf&amp;ver=1022</a:t>
            </a:r>
            <a:endParaRPr lang="en-US" sz="1600" dirty="0"/>
          </a:p>
          <a:p>
            <a:r>
              <a:rPr lang="en-US" sz="1600" dirty="0"/>
              <a:t>BBC News. UK economy lags behind other countries in Covid recovery (tabular format example). </a:t>
            </a:r>
          </a:p>
          <a:p>
            <a:pPr lvl="1"/>
            <a:r>
              <a:rPr lang="en-US" sz="1300" dirty="0"/>
              <a:t>https://</a:t>
            </a:r>
            <a:r>
              <a:rPr lang="en-US" sz="1300" dirty="0" err="1"/>
              <a:t>www.bbc.co.uk</a:t>
            </a:r>
            <a:r>
              <a:rPr lang="en-US" sz="1300" dirty="0"/>
              <a:t>/news/business-57427997 </a:t>
            </a:r>
            <a:endParaRPr lang="en-US" sz="1600" dirty="0"/>
          </a:p>
          <a:p>
            <a:endParaRPr lang="en-US" sz="1600" dirty="0"/>
          </a:p>
          <a:p>
            <a:endParaRPr lang="en-US" sz="1600" dirty="0"/>
          </a:p>
          <a:p>
            <a:endParaRPr lang="en-US" sz="1600" dirty="0"/>
          </a:p>
          <a:p>
            <a:endParaRPr lang="en-US" sz="1600" dirty="0"/>
          </a:p>
          <a:p>
            <a:r>
              <a:rPr lang="en-US" sz="1600" dirty="0"/>
              <a:t>East London NHS Foundation Trust. The Pareto Principle. </a:t>
            </a:r>
          </a:p>
          <a:p>
            <a:pPr lvl="1"/>
            <a:r>
              <a:rPr lang="en-US" sz="1300" dirty="0"/>
              <a:t>https://</a:t>
            </a:r>
            <a:r>
              <a:rPr lang="en-US" sz="1300" dirty="0" err="1"/>
              <a:t>qi.elft.nhs.uk</a:t>
            </a:r>
            <a:r>
              <a:rPr lang="en-US" sz="1300" dirty="0"/>
              <a:t>/the-pareto-principle </a:t>
            </a:r>
            <a:endParaRPr lang="en-US" sz="1600" dirty="0"/>
          </a:p>
          <a:p>
            <a:r>
              <a:rPr lang="en-US" sz="1600" dirty="0"/>
              <a:t>Yamada, R., </a:t>
            </a:r>
            <a:r>
              <a:rPr lang="en-US" sz="1600" dirty="0" err="1"/>
              <a:t>Kume</a:t>
            </a:r>
            <a:r>
              <a:rPr lang="en-US" sz="1600" dirty="0"/>
              <a:t>, T., Okamoto, H. et al. (2022). Effects of the Current Japanese Guideline for Dedicated, Intensive Lipid-lowering Therapy on Lipid Profile and Coronary Events in Patients After Acute Coronary Syndrome. </a:t>
            </a:r>
            <a:r>
              <a:rPr lang="en-US" sz="1600" i="1" dirty="0"/>
              <a:t>Journal of Asian Pacific Society of Cardiology.</a:t>
            </a:r>
            <a:r>
              <a:rPr lang="en-US" sz="1600" dirty="0"/>
              <a:t> </a:t>
            </a:r>
          </a:p>
          <a:p>
            <a:pPr lvl="1"/>
            <a:r>
              <a:rPr lang="en-US" sz="1300" dirty="0" err="1"/>
              <a:t>www.japscjournal.com</a:t>
            </a:r>
            <a:r>
              <a:rPr lang="en-US" sz="1300" dirty="0"/>
              <a:t>/articles/effects-current-japanese-guideline-dedicated-intensive-lipid-lowering-therapy-lipid </a:t>
            </a:r>
          </a:p>
          <a:p>
            <a:r>
              <a:rPr lang="en-US" sz="1600" dirty="0" err="1"/>
              <a:t>Loewenthal</a:t>
            </a:r>
            <a:r>
              <a:rPr lang="en-US" sz="1600" dirty="0"/>
              <a:t>, G. et al (2020). COVID-19 pandemic-related lockdown: response time is more important than its strictness. </a:t>
            </a:r>
            <a:r>
              <a:rPr lang="en-US" sz="1600" i="1" dirty="0"/>
              <a:t>EMBO Molecular Medicine. </a:t>
            </a:r>
          </a:p>
          <a:p>
            <a:pPr lvl="1"/>
            <a:r>
              <a:rPr lang="en-US" sz="1300" dirty="0" err="1"/>
              <a:t>www.embopress.org</a:t>
            </a:r>
            <a:r>
              <a:rPr lang="en-US" sz="1300" dirty="0"/>
              <a:t>/</a:t>
            </a:r>
            <a:r>
              <a:rPr lang="en-US" sz="1300" dirty="0" err="1"/>
              <a:t>doi</a:t>
            </a:r>
            <a:r>
              <a:rPr lang="en-US" sz="1300" dirty="0"/>
              <a:t>/full/10.15252/emmm.202013171 </a:t>
            </a:r>
          </a:p>
          <a:p>
            <a:r>
              <a:rPr lang="en-US" sz="1600" dirty="0"/>
              <a:t>SAS Blogs (2020). Visualize the case fatality rate for COVID-19 in US counties. </a:t>
            </a:r>
          </a:p>
          <a:p>
            <a:pPr lvl="1"/>
            <a:r>
              <a:rPr lang="en-US" sz="1300" dirty="0"/>
              <a:t>https://</a:t>
            </a:r>
            <a:r>
              <a:rPr lang="en-US" sz="1300" dirty="0" err="1"/>
              <a:t>blogs.sas.com</a:t>
            </a:r>
            <a:r>
              <a:rPr lang="en-US" sz="1300" dirty="0"/>
              <a:t>/content/</a:t>
            </a:r>
            <a:r>
              <a:rPr lang="en-US" sz="1300" dirty="0" err="1"/>
              <a:t>iml</a:t>
            </a:r>
            <a:r>
              <a:rPr lang="en-US" sz="1300" dirty="0"/>
              <a:t>/2020/04/22/funnel-plot-covid-</a:t>
            </a:r>
            <a:r>
              <a:rPr lang="en-US" sz="1300" dirty="0" err="1"/>
              <a:t>us.html</a:t>
            </a:r>
            <a:r>
              <a:rPr lang="en-US" sz="1300" dirty="0"/>
              <a:t> </a:t>
            </a:r>
          </a:p>
          <a:p>
            <a:r>
              <a:rPr lang="en-US" sz="1600" dirty="0"/>
              <a:t>NHS Digital. Charts. </a:t>
            </a:r>
          </a:p>
          <a:p>
            <a:pPr lvl="1"/>
            <a:r>
              <a:rPr lang="en-US" sz="1300" dirty="0"/>
              <a:t>https://</a:t>
            </a:r>
            <a:r>
              <a:rPr lang="en-US" sz="1300" dirty="0" err="1"/>
              <a:t>digital.nhs.uk</a:t>
            </a:r>
            <a:r>
              <a:rPr lang="en-US" sz="1300" dirty="0"/>
              <a:t>/about-</a:t>
            </a:r>
            <a:r>
              <a:rPr lang="en-US" sz="1300" dirty="0" err="1"/>
              <a:t>nhs</a:t>
            </a:r>
            <a:r>
              <a:rPr lang="en-US" sz="1300" dirty="0"/>
              <a:t>-digital/corporate-information-and-documents/our-style-guidelines/visual-style-guide/</a:t>
            </a:r>
            <a:r>
              <a:rPr lang="en-US" sz="1300" dirty="0" err="1"/>
              <a:t>charts#choosing-the-right-chart-type</a:t>
            </a:r>
            <a:endParaRPr lang="en-US" sz="1600" dirty="0"/>
          </a:p>
          <a:p>
            <a:endParaRPr lang="en-US" sz="1600" dirty="0"/>
          </a:p>
        </p:txBody>
      </p:sp>
    </p:spTree>
    <p:extLst>
      <p:ext uri="{BB962C8B-B14F-4D97-AF65-F5344CB8AC3E}">
        <p14:creationId xmlns:p14="http://schemas.microsoft.com/office/powerpoint/2010/main" val="41322828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366C24-9E85-9ADE-4286-D9E890BA809F}"/>
              </a:ext>
            </a:extLst>
          </p:cNvPr>
          <p:cNvSpPr>
            <a:spLocks noGrp="1"/>
          </p:cNvSpPr>
          <p:nvPr>
            <p:ph type="title"/>
          </p:nvPr>
        </p:nvSpPr>
        <p:spPr/>
        <p:txBody>
          <a:bodyPr/>
          <a:lstStyle/>
          <a:p>
            <a:r>
              <a:rPr lang="en-US" dirty="0"/>
              <a:t>References and links (continued)</a:t>
            </a:r>
          </a:p>
        </p:txBody>
      </p:sp>
      <p:sp>
        <p:nvSpPr>
          <p:cNvPr id="3" name="Footer Placeholder 2">
            <a:extLst>
              <a:ext uri="{FF2B5EF4-FFF2-40B4-BE49-F238E27FC236}">
                <a16:creationId xmlns:a16="http://schemas.microsoft.com/office/drawing/2014/main" id="{CDABC4A5-528E-BEC4-6706-0367E246C891}"/>
              </a:ext>
            </a:extLst>
          </p:cNvPr>
          <p:cNvSpPr>
            <a:spLocks noGrp="1"/>
          </p:cNvSpPr>
          <p:nvPr>
            <p:ph type="ftr" sz="quarter" idx="11"/>
          </p:nvPr>
        </p:nvSpPr>
        <p:spPr/>
        <p:txBody>
          <a:bodyPr/>
          <a:lstStyle/>
          <a:p>
            <a:r>
              <a:rPr lang="en-US" dirty="0"/>
              <a:t>Session 6    Coaching Measurement</a:t>
            </a:r>
          </a:p>
        </p:txBody>
      </p:sp>
      <p:sp>
        <p:nvSpPr>
          <p:cNvPr id="4" name="Slide Number Placeholder 3">
            <a:extLst>
              <a:ext uri="{FF2B5EF4-FFF2-40B4-BE49-F238E27FC236}">
                <a16:creationId xmlns:a16="http://schemas.microsoft.com/office/drawing/2014/main" id="{B5827313-8612-2246-5FA7-1388E1D4CDA5}"/>
              </a:ext>
            </a:extLst>
          </p:cNvPr>
          <p:cNvSpPr>
            <a:spLocks noGrp="1"/>
          </p:cNvSpPr>
          <p:nvPr>
            <p:ph type="sldNum" sz="quarter" idx="12"/>
          </p:nvPr>
        </p:nvSpPr>
        <p:spPr/>
        <p:txBody>
          <a:bodyPr/>
          <a:lstStyle/>
          <a:p>
            <a:fld id="{16C5AC08-0ACD-404A-9C9F-AB39E786C34A}" type="slidenum">
              <a:rPr lang="en-GB"/>
              <a:t>74</a:t>
            </a:fld>
            <a:endParaRPr lang="en-GB"/>
          </a:p>
        </p:txBody>
      </p:sp>
      <p:sp>
        <p:nvSpPr>
          <p:cNvPr id="5" name="Text Placeholder 4">
            <a:extLst>
              <a:ext uri="{FF2B5EF4-FFF2-40B4-BE49-F238E27FC236}">
                <a16:creationId xmlns:a16="http://schemas.microsoft.com/office/drawing/2014/main" id="{65A31814-86D5-74D5-8BED-4A8C442C7329}"/>
              </a:ext>
            </a:extLst>
          </p:cNvPr>
          <p:cNvSpPr>
            <a:spLocks noGrp="1"/>
          </p:cNvSpPr>
          <p:nvPr>
            <p:ph type="body" sz="quarter" idx="13"/>
          </p:nvPr>
        </p:nvSpPr>
        <p:spPr/>
        <p:txBody>
          <a:bodyPr/>
          <a:lstStyle/>
          <a:p>
            <a:r>
              <a:rPr lang="en-US" dirty="0"/>
              <a:t>References and links (continued)</a:t>
            </a:r>
          </a:p>
        </p:txBody>
      </p:sp>
      <p:sp>
        <p:nvSpPr>
          <p:cNvPr id="6" name="Content Placeholder 5">
            <a:extLst>
              <a:ext uri="{FF2B5EF4-FFF2-40B4-BE49-F238E27FC236}">
                <a16:creationId xmlns:a16="http://schemas.microsoft.com/office/drawing/2014/main" id="{24AAE932-D6C3-FC38-4C64-E13F58F7B9B1}"/>
              </a:ext>
            </a:extLst>
          </p:cNvPr>
          <p:cNvSpPr>
            <a:spLocks noGrp="1"/>
          </p:cNvSpPr>
          <p:nvPr>
            <p:ph idx="1"/>
          </p:nvPr>
        </p:nvSpPr>
        <p:spPr/>
        <p:txBody>
          <a:bodyPr/>
          <a:lstStyle/>
          <a:p>
            <a:r>
              <a:rPr lang="en-US" sz="1600" dirty="0"/>
              <a:t>Perla, R. J., Provost, L. P., Murray, S. K. (2011). The run chart: a simple analytical tool for learning from variation in healthcare </a:t>
            </a:r>
            <a:r>
              <a:rPr lang="en-US" sz="1600" dirty="0" err="1"/>
              <a:t>processe</a:t>
            </a:r>
            <a:r>
              <a:rPr lang="en-US" sz="1600" dirty="0"/>
              <a:t>. BMJ Quality &amp; Safety. </a:t>
            </a:r>
          </a:p>
          <a:p>
            <a:pPr lvl="1"/>
            <a:r>
              <a:rPr lang="en-US" sz="1300" dirty="0"/>
              <a:t>https://</a:t>
            </a:r>
            <a:r>
              <a:rPr lang="en-US" sz="1300" dirty="0" err="1"/>
              <a:t>qualitysafety.bmj.com</a:t>
            </a:r>
            <a:r>
              <a:rPr lang="en-US" sz="1300" dirty="0"/>
              <a:t>/content/20/1/46 </a:t>
            </a:r>
          </a:p>
          <a:p>
            <a:r>
              <a:rPr lang="en-US" sz="1600" dirty="0" err="1"/>
              <a:t>Benneyan</a:t>
            </a:r>
            <a:r>
              <a:rPr lang="en-US" sz="1600" dirty="0"/>
              <a:t>, J., Lloyd, R., </a:t>
            </a:r>
            <a:r>
              <a:rPr lang="en-US" sz="1600" dirty="0" err="1"/>
              <a:t>Plsek</a:t>
            </a:r>
            <a:r>
              <a:rPr lang="en-US" sz="1600" dirty="0"/>
              <a:t>, P. (2003). Statistical process control as a tool for research and healthcare improvement. Quality &amp; Safety in Healthcare. </a:t>
            </a:r>
          </a:p>
          <a:p>
            <a:pPr lvl="1"/>
            <a:r>
              <a:rPr lang="en-US" sz="1300" dirty="0"/>
              <a:t>https://</a:t>
            </a:r>
            <a:r>
              <a:rPr lang="en-US" sz="1300" dirty="0" err="1"/>
              <a:t>qualitysafety.bmj.com</a:t>
            </a:r>
            <a:r>
              <a:rPr lang="en-US" sz="1300" dirty="0"/>
              <a:t>/content/</a:t>
            </a:r>
            <a:r>
              <a:rPr lang="en-US" sz="1300" dirty="0" err="1"/>
              <a:t>qhc</a:t>
            </a:r>
            <a:r>
              <a:rPr lang="en-US" sz="1300" dirty="0"/>
              <a:t>/12/6/458.full.pdf </a:t>
            </a:r>
            <a:endParaRPr lang="en-US" sz="1600" dirty="0"/>
          </a:p>
          <a:p>
            <a:r>
              <a:rPr lang="en-US" sz="1600" dirty="0"/>
              <a:t>Institute for Healthcare Improvement (2018). Visual Management Board. </a:t>
            </a:r>
          </a:p>
          <a:p>
            <a:pPr lvl="1"/>
            <a:r>
              <a:rPr lang="en-US" sz="1300" dirty="0" err="1"/>
              <a:t>www.ihi.org</a:t>
            </a:r>
            <a:r>
              <a:rPr lang="en-US" sz="1300" dirty="0"/>
              <a:t>/resources/Pages/Tools/Visual-Management-</a:t>
            </a:r>
            <a:r>
              <a:rPr lang="en-US" sz="1300" dirty="0" err="1"/>
              <a:t>Board.aspx</a:t>
            </a:r>
            <a:endParaRPr lang="en-US" sz="1600" dirty="0"/>
          </a:p>
          <a:p>
            <a:r>
              <a:rPr lang="en-US" sz="1600" dirty="0"/>
              <a:t>Maurer, R. (2008). Resistance to Change. </a:t>
            </a:r>
          </a:p>
          <a:p>
            <a:pPr lvl="1"/>
            <a:r>
              <a:rPr lang="en-US" sz="1300" dirty="0" err="1"/>
              <a:t>www.youtube.com</a:t>
            </a:r>
            <a:r>
              <a:rPr lang="en-US" sz="1300" dirty="0"/>
              <a:t>/</a:t>
            </a:r>
            <a:r>
              <a:rPr lang="en-US" sz="1300" dirty="0" err="1"/>
              <a:t>watch?v</a:t>
            </a:r>
            <a:r>
              <a:rPr lang="en-US" sz="1300" dirty="0"/>
              <a:t>=a0sdpX1JOrU</a:t>
            </a:r>
            <a:endParaRPr lang="en-US" sz="1600" dirty="0"/>
          </a:p>
          <a:p>
            <a:r>
              <a:rPr lang="en-US" sz="1600" dirty="0"/>
              <a:t>Maurer, R. Dealing Effectively with the Seven Key Challenges of Major Change. </a:t>
            </a:r>
          </a:p>
          <a:p>
            <a:pPr lvl="1"/>
            <a:r>
              <a:rPr lang="en-US" sz="1300" dirty="0">
                <a:hlinkClick r:id="rId3"/>
              </a:rPr>
              <a:t>www.energybartools.com/images/The-Challenges-of-Change-White-Paper.pdf</a:t>
            </a:r>
            <a:br>
              <a:rPr lang="en-US" sz="1300" dirty="0"/>
            </a:br>
            <a:endParaRPr lang="en-US" sz="1300" dirty="0"/>
          </a:p>
          <a:p>
            <a:endParaRPr lang="en-US" sz="1600" dirty="0"/>
          </a:p>
          <a:p>
            <a:r>
              <a:rPr lang="en-US" sz="1600" dirty="0"/>
              <a:t>Maurer, R. Resistance to Change – Why it Matters and What to Do About It. </a:t>
            </a:r>
          </a:p>
          <a:p>
            <a:pPr lvl="1"/>
            <a:r>
              <a:rPr lang="en-US" sz="1300" dirty="0"/>
              <a:t>https://</a:t>
            </a:r>
            <a:r>
              <a:rPr lang="en-US" sz="1300" dirty="0" err="1"/>
              <a:t>rickmaurer.com</a:t>
            </a:r>
            <a:r>
              <a:rPr lang="en-US" sz="1300" dirty="0"/>
              <a:t>/articles/resistance-to-change-why-it-matters/</a:t>
            </a:r>
            <a:endParaRPr lang="en-US" sz="1600" dirty="0"/>
          </a:p>
          <a:p>
            <a:r>
              <a:rPr lang="en-US" sz="1600" dirty="0"/>
              <a:t>Maurer, R. (2010). Beyond the Wall of Resistance. Bard.</a:t>
            </a:r>
          </a:p>
          <a:p>
            <a:r>
              <a:rPr lang="en-US" sz="1600" dirty="0"/>
              <a:t>LINEEX. Heuristics and Cognitive Biases. https://</a:t>
            </a:r>
            <a:r>
              <a:rPr lang="en-US" sz="1600" dirty="0" err="1"/>
              <a:t>www.lineex.es</a:t>
            </a:r>
            <a:r>
              <a:rPr lang="en-US" sz="1600" dirty="0"/>
              <a:t>/</a:t>
            </a:r>
            <a:r>
              <a:rPr lang="en-US" sz="1600" dirty="0" err="1"/>
              <a:t>en</a:t>
            </a:r>
            <a:r>
              <a:rPr lang="en-US" sz="1600" dirty="0"/>
              <a:t>/cognitive-biases/</a:t>
            </a:r>
          </a:p>
          <a:p>
            <a:pPr lvl="1"/>
            <a:r>
              <a:rPr lang="en-US" sz="1300" dirty="0" err="1"/>
              <a:t>Danzinger</a:t>
            </a:r>
            <a:r>
              <a:rPr lang="en-US" sz="1300" dirty="0"/>
              <a:t>, S., </a:t>
            </a:r>
            <a:r>
              <a:rPr lang="en-US" sz="1300" dirty="0" err="1"/>
              <a:t>Levav</a:t>
            </a:r>
            <a:r>
              <a:rPr lang="en-US" sz="1300" dirty="0"/>
              <a:t>, J., </a:t>
            </a:r>
            <a:r>
              <a:rPr lang="en-US" sz="1300" dirty="0" err="1"/>
              <a:t>Avnaim-Pesso</a:t>
            </a:r>
            <a:r>
              <a:rPr lang="en-US" sz="1300" dirty="0"/>
              <a:t>, L. (2011). Extraneous factors in judicial decisions. PNAS. </a:t>
            </a:r>
            <a:r>
              <a:rPr lang="en-US" sz="1300" dirty="0" err="1"/>
              <a:t>www.pnas.org</a:t>
            </a:r>
            <a:r>
              <a:rPr lang="en-US" sz="1300" dirty="0"/>
              <a:t>/</a:t>
            </a:r>
            <a:r>
              <a:rPr lang="en-US" sz="1300" dirty="0" err="1"/>
              <a:t>doi</a:t>
            </a:r>
            <a:r>
              <a:rPr lang="en-US" sz="1300" dirty="0"/>
              <a:t>/</a:t>
            </a:r>
            <a:r>
              <a:rPr lang="en-US" sz="1300" dirty="0" err="1"/>
              <a:t>epdf</a:t>
            </a:r>
            <a:r>
              <a:rPr lang="en-US" sz="1300" dirty="0"/>
              <a:t>/10.1073/pnas.1018033108</a:t>
            </a:r>
            <a:endParaRPr lang="en-US" sz="1600" dirty="0"/>
          </a:p>
          <a:p>
            <a:r>
              <a:rPr lang="en-US" sz="1600" dirty="0"/>
              <a:t>Mitchell, P. (ed.) (2013). Safer Care: Human Factors for Healthcare Course Handbook. Swan &amp; Horn.</a:t>
            </a:r>
          </a:p>
          <a:p>
            <a:r>
              <a:rPr lang="en-US" sz="1600" dirty="0"/>
              <a:t>Institute for Healthcare Improvement (2018). The SRK Framework (video). </a:t>
            </a:r>
          </a:p>
          <a:p>
            <a:pPr lvl="1"/>
            <a:r>
              <a:rPr lang="en-US" sz="1300" dirty="0" err="1"/>
              <a:t>www.youtube.com</a:t>
            </a:r>
            <a:r>
              <a:rPr lang="en-US" sz="1300" dirty="0"/>
              <a:t>/</a:t>
            </a:r>
            <a:r>
              <a:rPr lang="en-US" sz="1300" dirty="0" err="1"/>
              <a:t>watch?v</a:t>
            </a:r>
            <a:r>
              <a:rPr lang="en-US" sz="1300" dirty="0"/>
              <a:t>=cLbui_sh3KU</a:t>
            </a:r>
            <a:endParaRPr lang="en-US" sz="1600" dirty="0"/>
          </a:p>
          <a:p>
            <a:r>
              <a:rPr lang="en-US" sz="1600" dirty="0"/>
              <a:t>Do The Test (2008). Test Your Awareness: Whodunnit?  </a:t>
            </a:r>
          </a:p>
          <a:p>
            <a:pPr lvl="1"/>
            <a:r>
              <a:rPr lang="en-US" sz="1300" dirty="0" err="1"/>
              <a:t>www.youtube.com</a:t>
            </a:r>
            <a:r>
              <a:rPr lang="en-US" sz="1300" dirty="0"/>
              <a:t>/</a:t>
            </a:r>
            <a:r>
              <a:rPr lang="en-US" sz="1300" dirty="0" err="1"/>
              <a:t>watch?v</a:t>
            </a:r>
            <a:r>
              <a:rPr lang="en-US" sz="1300" dirty="0"/>
              <a:t>=ubNF9QNEQLA</a:t>
            </a:r>
            <a:endParaRPr lang="en-US" sz="1600" dirty="0"/>
          </a:p>
          <a:p>
            <a:r>
              <a:rPr lang="en-US" sz="1600" dirty="0"/>
              <a:t>The Q Community. </a:t>
            </a:r>
          </a:p>
          <a:p>
            <a:pPr lvl="1"/>
            <a:r>
              <a:rPr lang="en-US" sz="1300" dirty="0"/>
              <a:t>https://</a:t>
            </a:r>
            <a:r>
              <a:rPr lang="en-US" sz="1300" dirty="0" err="1"/>
              <a:t>q.health.org.uk</a:t>
            </a:r>
            <a:r>
              <a:rPr lang="en-US" sz="1300" dirty="0"/>
              <a:t>/join-q</a:t>
            </a:r>
          </a:p>
        </p:txBody>
      </p:sp>
    </p:spTree>
    <p:extLst>
      <p:ext uri="{BB962C8B-B14F-4D97-AF65-F5344CB8AC3E}">
        <p14:creationId xmlns:p14="http://schemas.microsoft.com/office/powerpoint/2010/main" val="101351467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Jonathon </a:t>
            </a:r>
            <a:r>
              <a:rPr lang="en-GB" dirty="0" err="1"/>
              <a:t>Grellier</a:t>
            </a:r>
            <a:br>
              <a:rPr lang="en-GB" dirty="0"/>
            </a:br>
            <a:r>
              <a:rPr lang="en-GB" dirty="0"/>
              <a:t>Samantha Machen</a:t>
            </a:r>
            <a:br>
              <a:rPr lang="en-GB" dirty="0"/>
            </a:br>
            <a:r>
              <a:rPr lang="en-GB" dirty="0"/>
              <a:t>Hannah Pearson</a:t>
            </a:r>
            <a:br>
              <a:rPr lang="en-GB" dirty="0"/>
            </a:br>
            <a:r>
              <a:rPr lang="en-GB" dirty="0"/>
              <a:t>Jem </a:t>
            </a:r>
            <a:r>
              <a:rPr lang="en-GB" dirty="0" err="1"/>
              <a:t>Ramazanoglu</a:t>
            </a:r>
            <a:br>
              <a:rPr lang="en-GB" dirty="0"/>
            </a:br>
            <a:r>
              <a:rPr lang="en-GB" dirty="0"/>
              <a:t>Emma </a:t>
            </a:r>
            <a:r>
              <a:rPr lang="en-GB" dirty="0" err="1"/>
              <a:t>Stinton</a:t>
            </a:r>
            <a:endParaRPr lang="en-GB"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5" name="Title 1">
            <a:extLst>
              <a:ext uri="{FF2B5EF4-FFF2-40B4-BE49-F238E27FC236}">
                <a16:creationId xmlns:a16="http://schemas.microsoft.com/office/drawing/2014/main" id="{9AA0C2E7-5564-820C-FF7A-6EF67664184C}"/>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6" name="Content Placeholder 2">
            <a:extLst>
              <a:ext uri="{FF2B5EF4-FFF2-40B4-BE49-F238E27FC236}">
                <a16:creationId xmlns:a16="http://schemas.microsoft.com/office/drawing/2014/main" id="{497C35B5-3FC8-68FC-43C7-EB55E1667395}"/>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Jennifer Cotter</a:t>
            </a:r>
            <a:br>
              <a:rPr lang="en-GB" dirty="0"/>
            </a:br>
            <a:r>
              <a:rPr lang="en-GB" dirty="0" err="1"/>
              <a:t>Geetika</a:t>
            </a:r>
            <a:r>
              <a:rPr lang="en-GB" dirty="0"/>
              <a:t> Singh</a:t>
            </a:r>
          </a:p>
          <a:p>
            <a:endParaRPr lang="en-US" dirty="0"/>
          </a:p>
        </p:txBody>
      </p:sp>
      <p:sp>
        <p:nvSpPr>
          <p:cNvPr id="4" name="Content Placeholder 2">
            <a:extLst>
              <a:ext uri="{FF2B5EF4-FFF2-40B4-BE49-F238E27FC236}">
                <a16:creationId xmlns:a16="http://schemas.microsoft.com/office/drawing/2014/main" id="{B19493CF-717A-A668-97BB-4A9AC9C1BA1A}"/>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3">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113707340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F27C7E5-F451-47D1-BB71-97AF7EF1C753}"/>
              </a:ext>
            </a:extLst>
          </p:cNvPr>
          <p:cNvSpPr txBox="1">
            <a:spLocks/>
          </p:cNvSpPr>
          <p:nvPr/>
        </p:nvSpPr>
        <p:spPr>
          <a:xfrm>
            <a:off x="1077914" y="4055017"/>
            <a:ext cx="3332162" cy="235338"/>
          </a:xfrm>
          <a:prstGeom prst="rect">
            <a:avLst/>
          </a:prstGeom>
        </p:spPr>
        <p:txBody>
          <a:bodyPr vert="horz" lIns="0" tIns="0" rIns="0" bIns="0" rtlCol="0" anchor="t" anchorCtr="0">
            <a:noAutofit/>
          </a:bodyPr>
          <a:lstStyle>
            <a:lvl1pPr algn="l" defTabSz="914400" rtl="0" eaLnBrk="1" latinLnBrk="0" hangingPunct="1">
              <a:lnSpc>
                <a:spcPct val="90000"/>
              </a:lnSpc>
              <a:spcBef>
                <a:spcPct val="0"/>
              </a:spcBef>
              <a:buNone/>
              <a:defRPr sz="1400" b="1" kern="1200">
                <a:solidFill>
                  <a:schemeClr val="accent1"/>
                </a:solidFill>
                <a:latin typeface="DM Sans" pitchFamily="2" charset="77"/>
                <a:ea typeface="+mj-ea"/>
                <a:cs typeface="+mj-cs"/>
              </a:defRPr>
            </a:lvl1pPr>
          </a:lstStyle>
          <a:p>
            <a:r>
              <a:rPr lang="en-US"/>
              <a:t>Contributors</a:t>
            </a:r>
          </a:p>
        </p:txBody>
      </p:sp>
      <p:sp>
        <p:nvSpPr>
          <p:cNvPr id="5" name="Content Placeholder 2">
            <a:extLst>
              <a:ext uri="{FF2B5EF4-FFF2-40B4-BE49-F238E27FC236}">
                <a16:creationId xmlns:a16="http://schemas.microsoft.com/office/drawing/2014/main" id="{DA44B322-4F6A-8425-E599-E3628BE8017B}"/>
              </a:ext>
            </a:extLst>
          </p:cNvPr>
          <p:cNvSpPr txBox="1">
            <a:spLocks/>
          </p:cNvSpPr>
          <p:nvPr/>
        </p:nvSpPr>
        <p:spPr>
          <a:xfrm>
            <a:off x="1077913" y="4509120"/>
            <a:ext cx="5337755" cy="147986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Jennifer Cotter</a:t>
            </a:r>
            <a:br>
              <a:rPr lang="en-GB" dirty="0"/>
            </a:br>
            <a:r>
              <a:rPr lang="en-GB" dirty="0" err="1"/>
              <a:t>Geetika</a:t>
            </a:r>
            <a:r>
              <a:rPr lang="en-GB" dirty="0"/>
              <a:t> Singh</a:t>
            </a:r>
          </a:p>
          <a:p>
            <a:endParaRPr lang="en-US" dirty="0"/>
          </a:p>
        </p:txBody>
      </p:sp>
      <p:sp>
        <p:nvSpPr>
          <p:cNvPr id="2" name="Title 1">
            <a:extLst>
              <a:ext uri="{FF2B5EF4-FFF2-40B4-BE49-F238E27FC236}">
                <a16:creationId xmlns:a16="http://schemas.microsoft.com/office/drawing/2014/main" id="{B554045E-C76C-420C-CB0F-F77E7735D9E4}"/>
              </a:ext>
            </a:extLst>
          </p:cNvPr>
          <p:cNvSpPr>
            <a:spLocks noGrp="1"/>
          </p:cNvSpPr>
          <p:nvPr>
            <p:ph type="title"/>
          </p:nvPr>
        </p:nvSpPr>
        <p:spPr>
          <a:xfrm>
            <a:off x="1077914" y="1285487"/>
            <a:ext cx="3332162" cy="235338"/>
          </a:xfrm>
        </p:spPr>
        <p:txBody>
          <a:bodyPr/>
          <a:lstStyle/>
          <a:p>
            <a:r>
              <a:rPr lang="en-US"/>
              <a:t>Authors</a:t>
            </a:r>
          </a:p>
        </p:txBody>
      </p:sp>
      <p:sp>
        <p:nvSpPr>
          <p:cNvPr id="3" name="Content Placeholder 2">
            <a:extLst>
              <a:ext uri="{FF2B5EF4-FFF2-40B4-BE49-F238E27FC236}">
                <a16:creationId xmlns:a16="http://schemas.microsoft.com/office/drawing/2014/main" id="{5F80C020-AF5B-CA90-00FC-C4E2F107BFEF}"/>
              </a:ext>
            </a:extLst>
          </p:cNvPr>
          <p:cNvSpPr>
            <a:spLocks noGrp="1"/>
          </p:cNvSpPr>
          <p:nvPr>
            <p:ph idx="1"/>
          </p:nvPr>
        </p:nvSpPr>
        <p:spPr/>
        <p:txBody>
          <a:bodyPr/>
          <a:lstStyle/>
          <a:p>
            <a:r>
              <a:rPr lang="en-GB" dirty="0"/>
              <a:t>Sidney Beech</a:t>
            </a:r>
            <a:br>
              <a:rPr lang="en-GB" dirty="0"/>
            </a:br>
            <a:r>
              <a:rPr lang="en-GB" dirty="0"/>
              <a:t>Bridget Browne</a:t>
            </a:r>
            <a:br>
              <a:rPr lang="en-GB" dirty="0"/>
            </a:br>
            <a:r>
              <a:rPr lang="en-GB" dirty="0"/>
              <a:t>Jonathon </a:t>
            </a:r>
            <a:r>
              <a:rPr lang="en-GB" dirty="0" err="1"/>
              <a:t>Grellier</a:t>
            </a:r>
            <a:br>
              <a:rPr lang="en-GB" dirty="0"/>
            </a:br>
            <a:r>
              <a:rPr lang="en-GB" dirty="0"/>
              <a:t>Samantha Machen</a:t>
            </a:r>
            <a:br>
              <a:rPr lang="en-GB" dirty="0"/>
            </a:br>
            <a:r>
              <a:rPr lang="en-GB" dirty="0"/>
              <a:t>Hannah Pearson</a:t>
            </a:r>
            <a:br>
              <a:rPr lang="en-GB" dirty="0"/>
            </a:br>
            <a:r>
              <a:rPr lang="en-GB" dirty="0"/>
              <a:t>Jem </a:t>
            </a:r>
            <a:r>
              <a:rPr lang="en-GB" dirty="0" err="1"/>
              <a:t>Ramazanoglu</a:t>
            </a:r>
            <a:br>
              <a:rPr lang="en-GB" dirty="0"/>
            </a:br>
            <a:r>
              <a:rPr lang="en-GB" dirty="0"/>
              <a:t>Emma </a:t>
            </a:r>
            <a:r>
              <a:rPr lang="en-GB" dirty="0" err="1"/>
              <a:t>Stinton</a:t>
            </a:r>
            <a:endParaRPr lang="en-GB" dirty="0"/>
          </a:p>
        </p:txBody>
      </p:sp>
      <p:sp>
        <p:nvSpPr>
          <p:cNvPr id="7" name="Rectangle 6">
            <a:extLst>
              <a:ext uri="{FF2B5EF4-FFF2-40B4-BE49-F238E27FC236}">
                <a16:creationId xmlns:a16="http://schemas.microsoft.com/office/drawing/2014/main" id="{F26ACC3F-1FA6-BFF7-D152-13DF612BB40C}"/>
              </a:ext>
            </a:extLst>
          </p:cNvPr>
          <p:cNvSpPr/>
          <p:nvPr/>
        </p:nvSpPr>
        <p:spPr>
          <a:xfrm>
            <a:off x="6292850" y="4918075"/>
            <a:ext cx="1885950" cy="84772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13" name="Rectangle 12">
            <a:extLst>
              <a:ext uri="{FF2B5EF4-FFF2-40B4-BE49-F238E27FC236}">
                <a16:creationId xmlns:a16="http://schemas.microsoft.com/office/drawing/2014/main" id="{171D7AA4-333A-637F-BE64-FA3C56FEE2FF}"/>
              </a:ext>
            </a:extLst>
          </p:cNvPr>
          <p:cNvSpPr/>
          <p:nvPr/>
        </p:nvSpPr>
        <p:spPr>
          <a:xfrm>
            <a:off x="0" y="0"/>
            <a:ext cx="2962275" cy="685800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pic>
        <p:nvPicPr>
          <p:cNvPr id="10" name="C">
            <a:extLst>
              <a:ext uri="{FF2B5EF4-FFF2-40B4-BE49-F238E27FC236}">
                <a16:creationId xmlns:a16="http://schemas.microsoft.com/office/drawing/2014/main" id="{00CCC93C-713F-17D5-879F-9672D3EF5CE8}"/>
              </a:ext>
            </a:extLst>
          </p:cNvPr>
          <p:cNvPicPr>
            <a:picLocks/>
          </p:cNvPicPr>
          <p:nvPr/>
        </p:nvPicPr>
        <p:blipFill>
          <a:blip r:embed="rId3"/>
          <a:stretch>
            <a:fillRect/>
          </a:stretch>
        </p:blipFill>
        <p:spPr>
          <a:xfrm>
            <a:off x="9627278" y="-1854208"/>
            <a:ext cx="10206569" cy="10206569"/>
          </a:xfrm>
          <a:prstGeom prst="rect">
            <a:avLst/>
          </a:prstGeom>
        </p:spPr>
      </p:pic>
      <p:pic>
        <p:nvPicPr>
          <p:cNvPr id="11" name="Q">
            <a:extLst>
              <a:ext uri="{FF2B5EF4-FFF2-40B4-BE49-F238E27FC236}">
                <a16:creationId xmlns:a16="http://schemas.microsoft.com/office/drawing/2014/main" id="{1ADB4417-864C-CAF3-DBBB-E2FDEE08D37F}"/>
              </a:ext>
            </a:extLst>
          </p:cNvPr>
          <p:cNvPicPr>
            <a:picLocks noChangeAspect="1"/>
          </p:cNvPicPr>
          <p:nvPr/>
        </p:nvPicPr>
        <p:blipFill>
          <a:blip r:embed="rId4"/>
          <a:stretch>
            <a:fillRect/>
          </a:stretch>
        </p:blipFill>
        <p:spPr>
          <a:xfrm>
            <a:off x="2524125" y="-1929066"/>
            <a:ext cx="10462314" cy="10462314"/>
          </a:xfrm>
          <a:prstGeom prst="rect">
            <a:avLst/>
          </a:prstGeom>
        </p:spPr>
      </p:pic>
      <p:pic>
        <p:nvPicPr>
          <p:cNvPr id="12" name="Tail">
            <a:extLst>
              <a:ext uri="{FF2B5EF4-FFF2-40B4-BE49-F238E27FC236}">
                <a16:creationId xmlns:a16="http://schemas.microsoft.com/office/drawing/2014/main" id="{1F4F3D4A-F9AA-298E-C5F0-752524C2A855}"/>
              </a:ext>
            </a:extLst>
          </p:cNvPr>
          <p:cNvPicPr>
            <a:picLocks noChangeAspect="1"/>
          </p:cNvPicPr>
          <p:nvPr/>
        </p:nvPicPr>
        <p:blipFill>
          <a:blip r:embed="rId5"/>
          <a:stretch>
            <a:fillRect/>
          </a:stretch>
        </p:blipFill>
        <p:spPr>
          <a:xfrm>
            <a:off x="7874411" y="3394383"/>
            <a:ext cx="6889817" cy="5103568"/>
          </a:xfrm>
          <a:prstGeom prst="rect">
            <a:avLst/>
          </a:prstGeom>
        </p:spPr>
      </p:pic>
      <p:sp>
        <p:nvSpPr>
          <p:cNvPr id="6" name="design by SQL">
            <a:extLst>
              <a:ext uri="{FF2B5EF4-FFF2-40B4-BE49-F238E27FC236}">
                <a16:creationId xmlns:a16="http://schemas.microsoft.com/office/drawing/2014/main" id="{E383028F-2317-3498-5485-77D240553D5F}"/>
              </a:ext>
            </a:extLst>
          </p:cNvPr>
          <p:cNvSpPr txBox="1">
            <a:spLocks/>
          </p:cNvSpPr>
          <p:nvPr/>
        </p:nvSpPr>
        <p:spPr>
          <a:xfrm rot="16200000">
            <a:off x="10651292" y="5317292"/>
            <a:ext cx="2219810" cy="379007"/>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spcAft>
                <a:spcPts val="1700"/>
              </a:spcAft>
              <a:buFont typeface="Arial" panose="020B0604020202020204" pitchFamily="34" charset="0"/>
              <a:buNone/>
              <a:defRPr sz="1400" b="0" kern="1200" spc="-20" baseline="0">
                <a:solidFill>
                  <a:schemeClr val="bg1"/>
                </a:solidFill>
                <a:latin typeface="DM Sans" pitchFamily="2" charset="77"/>
                <a:ea typeface="+mn-ea"/>
                <a:cs typeface="+mn-cs"/>
              </a:defRPr>
            </a:lvl1pPr>
            <a:lvl2pPr marL="6350" indent="0" algn="l" defTabSz="914400" rtl="0" eaLnBrk="1" latinLnBrk="0" hangingPunct="1">
              <a:lnSpc>
                <a:spcPct val="90000"/>
              </a:lnSpc>
              <a:spcBef>
                <a:spcPts val="500"/>
              </a:spcBef>
              <a:spcAft>
                <a:spcPts val="1700"/>
              </a:spcAft>
              <a:buFont typeface="Arial" panose="020B0604020202020204" pitchFamily="34" charset="0"/>
              <a:buNone/>
              <a:tabLst/>
              <a:defRPr sz="1400" b="0" i="0" kern="1200">
                <a:solidFill>
                  <a:schemeClr val="bg1"/>
                </a:solidFill>
                <a:latin typeface="DM Sans Medium" pitchFamily="2" charset="77"/>
                <a:ea typeface="+mn-ea"/>
                <a:cs typeface="+mn-cs"/>
              </a:defRPr>
            </a:lvl2pPr>
            <a:lvl3pPr marL="268288" indent="-261938" algn="l" defTabSz="914400" rtl="0" eaLnBrk="1" latinLnBrk="0" hangingPunct="1">
              <a:lnSpc>
                <a:spcPct val="90000"/>
              </a:lnSpc>
              <a:spcBef>
                <a:spcPts val="500"/>
              </a:spcBef>
              <a:spcAft>
                <a:spcPts val="1700"/>
              </a:spcAft>
              <a:buClr>
                <a:schemeClr val="accent2"/>
              </a:buClr>
              <a:buFont typeface="Arial" panose="020B0604020202020204" pitchFamily="34" charset="0"/>
              <a:buChar char="•"/>
              <a:tabLst/>
              <a:defRPr sz="1400" b="0" i="0" kern="1200">
                <a:solidFill>
                  <a:schemeClr val="bg1"/>
                </a:solidFill>
                <a:latin typeface="DM Sans Medium" pitchFamily="2" charset="77"/>
                <a:ea typeface="+mn-ea"/>
                <a:cs typeface="+mn-cs"/>
              </a:defRPr>
            </a:lvl3pPr>
            <a:lvl4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4pPr>
            <a:lvl5pPr marL="6350" indent="0" algn="l" defTabSz="914400" rtl="0" eaLnBrk="1" latinLnBrk="0" hangingPunct="1">
              <a:lnSpc>
                <a:spcPct val="90000"/>
              </a:lnSpc>
              <a:spcBef>
                <a:spcPts val="500"/>
              </a:spcBef>
              <a:buFont typeface="Arial" panose="020B0604020202020204" pitchFamily="34" charset="0"/>
              <a:buNone/>
              <a:tabLst/>
              <a:defRPr sz="1400" kern="1200">
                <a:solidFill>
                  <a:schemeClr val="bg1"/>
                </a:solidFill>
                <a:latin typeface="DM Sans"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800" dirty="0">
                <a:solidFill>
                  <a:schemeClr val="accent1"/>
                </a:solidFill>
              </a:rPr>
              <a:t>Slide design and layout by </a:t>
            </a:r>
            <a:r>
              <a:rPr lang="en-GB" sz="800" dirty="0">
                <a:solidFill>
                  <a:schemeClr val="accent1"/>
                </a:solidFill>
                <a:hlinkClick r:id="rId6">
                  <a:extLst>
                    <a:ext uri="{A12FA001-AC4F-418D-AE19-62706E023703}">
                      <ahyp:hlinkClr xmlns:ahyp="http://schemas.microsoft.com/office/drawing/2018/hyperlinkcolor" val="tx"/>
                    </a:ext>
                  </a:extLst>
                </a:hlinkClick>
              </a:rPr>
              <a:t>Studio Quercus</a:t>
            </a:r>
            <a:endParaRPr lang="en-US" sz="800" dirty="0">
              <a:solidFill>
                <a:schemeClr val="accent1"/>
              </a:solidFill>
            </a:endParaRPr>
          </a:p>
        </p:txBody>
      </p:sp>
    </p:spTree>
    <p:extLst>
      <p:ext uri="{BB962C8B-B14F-4D97-AF65-F5344CB8AC3E}">
        <p14:creationId xmlns:p14="http://schemas.microsoft.com/office/powerpoint/2010/main" val="4089413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750"/>
                                        <p:tgtEl>
                                          <p:spTgt spid="11"/>
                                        </p:tgtEl>
                                      </p:cBhvr>
                                    </p:animEffect>
                                  </p:childTnLst>
                                </p:cTn>
                              </p:par>
                              <p:par>
                                <p:cTn id="8" presetID="21" presetClass="entr" presetSubtype="1" fill="hold" nodeType="withEffect">
                                  <p:stCondLst>
                                    <p:cond delay="10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900"/>
                                        <p:tgtEl>
                                          <p:spTgt spid="10"/>
                                        </p:tgtEl>
                                      </p:cBhvr>
                                    </p:animEffect>
                                  </p:childTnLst>
                                </p:cTn>
                              </p:par>
                              <p:par>
                                <p:cTn id="11" presetID="22" presetClass="entr" presetSubtype="8" fill="hold" nodeType="withEffect">
                                  <p:stCondLst>
                                    <p:cond delay="35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500"/>
                                        <p:tgtEl>
                                          <p:spTgt spid="12"/>
                                        </p:tgtEl>
                                      </p:cBhvr>
                                    </p:animEffect>
                                  </p:childTnLst>
                                </p:cTn>
                              </p:par>
                              <p:par>
                                <p:cTn id="14" presetID="21" presetClass="exit" presetSubtype="1" fill="hold" nodeType="withEffect">
                                  <p:stCondLst>
                                    <p:cond delay="750"/>
                                  </p:stCondLst>
                                  <p:childTnLst>
                                    <p:animEffect transition="out" filter="wheel(1)">
                                      <p:cBhvr>
                                        <p:cTn id="15" dur="1250"/>
                                        <p:tgtEl>
                                          <p:spTgt spid="10"/>
                                        </p:tgtEl>
                                      </p:cBhvr>
                                    </p:animEffect>
                                    <p:set>
                                      <p:cBhvr>
                                        <p:cTn id="16" dur="1" fill="hold">
                                          <p:stCondLst>
                                            <p:cond delay="1249"/>
                                          </p:stCondLst>
                                        </p:cTn>
                                        <p:tgtEl>
                                          <p:spTgt spid="10"/>
                                        </p:tgtEl>
                                        <p:attrNameLst>
                                          <p:attrName>style.visibility</p:attrName>
                                        </p:attrNameLst>
                                      </p:cBhvr>
                                      <p:to>
                                        <p:strVal val="hidden"/>
                                      </p:to>
                                    </p:set>
                                  </p:childTnLst>
                                </p:cTn>
                              </p:par>
                              <p:par>
                                <p:cTn id="17" presetID="21" presetClass="exit" presetSubtype="1" fill="hold" nodeType="withEffect">
                                  <p:stCondLst>
                                    <p:cond delay="1000"/>
                                  </p:stCondLst>
                                  <p:childTnLst>
                                    <p:animEffect transition="out" filter="wheel(1)">
                                      <p:cBhvr>
                                        <p:cTn id="18" dur="1600"/>
                                        <p:tgtEl>
                                          <p:spTgt spid="11"/>
                                        </p:tgtEl>
                                      </p:cBhvr>
                                    </p:animEffect>
                                    <p:set>
                                      <p:cBhvr>
                                        <p:cTn id="19" dur="1" fill="hold">
                                          <p:stCondLst>
                                            <p:cond delay="1599"/>
                                          </p:stCondLst>
                                        </p:cTn>
                                        <p:tgtEl>
                                          <p:spTgt spid="11"/>
                                        </p:tgtEl>
                                        <p:attrNameLst>
                                          <p:attrName>style.visibility</p:attrName>
                                        </p:attrNameLst>
                                      </p:cBhvr>
                                      <p:to>
                                        <p:strVal val="hidden"/>
                                      </p:to>
                                    </p:set>
                                  </p:childTnLst>
                                </p:cTn>
                              </p:par>
                              <p:par>
                                <p:cTn id="20" presetID="22" presetClass="exit" presetSubtype="8" fill="hold" nodeType="withEffect">
                                  <p:stCondLst>
                                    <p:cond delay="1500"/>
                                  </p:stCondLst>
                                  <p:childTnLst>
                                    <p:animEffect transition="out" filter="wipe(left)">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2" presetClass="exit" presetSubtype="8" fill="hold" nodeType="withEffect">
                                  <p:stCondLst>
                                    <p:cond delay="0"/>
                                  </p:stCondLst>
                                  <p:childTnLst>
                                    <p:anim calcmode="lin" valueType="num">
                                      <p:cBhvr additive="base">
                                        <p:cTn id="24" dur="5000"/>
                                        <p:tgtEl>
                                          <p:spTgt spid="10"/>
                                        </p:tgtEl>
                                        <p:attrNameLst>
                                          <p:attrName>ppt_x</p:attrName>
                                        </p:attrNameLst>
                                      </p:cBhvr>
                                      <p:tavLst>
                                        <p:tav tm="0">
                                          <p:val>
                                            <p:strVal val="ppt_x"/>
                                          </p:val>
                                        </p:tav>
                                        <p:tav tm="100000">
                                          <p:val>
                                            <p:strVal val="0-ppt_w/2"/>
                                          </p:val>
                                        </p:tav>
                                      </p:tavLst>
                                    </p:anim>
                                    <p:anim calcmode="lin" valueType="num">
                                      <p:cBhvr additive="base">
                                        <p:cTn id="25" dur="5000"/>
                                        <p:tgtEl>
                                          <p:spTgt spid="10"/>
                                        </p:tgtEl>
                                        <p:attrNameLst>
                                          <p:attrName>ppt_y</p:attrName>
                                        </p:attrNameLst>
                                      </p:cBhvr>
                                      <p:tavLst>
                                        <p:tav tm="0">
                                          <p:val>
                                            <p:strVal val="ppt_y"/>
                                          </p:val>
                                        </p:tav>
                                        <p:tav tm="100000">
                                          <p:val>
                                            <p:strVal val="ppt_y"/>
                                          </p:val>
                                        </p:tav>
                                      </p:tavLst>
                                    </p:anim>
                                    <p:set>
                                      <p:cBhvr>
                                        <p:cTn id="26" dur="1" fill="hold">
                                          <p:stCondLst>
                                            <p:cond delay="4999"/>
                                          </p:stCondLst>
                                        </p:cTn>
                                        <p:tgtEl>
                                          <p:spTgt spid="10"/>
                                        </p:tgtEl>
                                        <p:attrNameLst>
                                          <p:attrName>style.visibility</p:attrName>
                                        </p:attrNameLst>
                                      </p:cBhvr>
                                      <p:to>
                                        <p:strVal val="hidden"/>
                                      </p:to>
                                    </p:set>
                                  </p:childTnLst>
                                </p:cTn>
                              </p:par>
                              <p:par>
                                <p:cTn id="27" presetID="2" presetClass="exit" presetSubtype="8" fill="hold" nodeType="withEffect">
                                  <p:stCondLst>
                                    <p:cond delay="0"/>
                                  </p:stCondLst>
                                  <p:childTnLst>
                                    <p:anim calcmode="lin" valueType="num">
                                      <p:cBhvr additive="base">
                                        <p:cTn id="28" dur="5000"/>
                                        <p:tgtEl>
                                          <p:spTgt spid="11"/>
                                        </p:tgtEl>
                                        <p:attrNameLst>
                                          <p:attrName>ppt_x</p:attrName>
                                        </p:attrNameLst>
                                      </p:cBhvr>
                                      <p:tavLst>
                                        <p:tav tm="0">
                                          <p:val>
                                            <p:strVal val="ppt_x"/>
                                          </p:val>
                                        </p:tav>
                                        <p:tav tm="100000">
                                          <p:val>
                                            <p:strVal val="0-ppt_w/2"/>
                                          </p:val>
                                        </p:tav>
                                      </p:tavLst>
                                    </p:anim>
                                    <p:anim calcmode="lin" valueType="num">
                                      <p:cBhvr additive="base">
                                        <p:cTn id="29" dur="5000"/>
                                        <p:tgtEl>
                                          <p:spTgt spid="11"/>
                                        </p:tgtEl>
                                        <p:attrNameLst>
                                          <p:attrName>ppt_y</p:attrName>
                                        </p:attrNameLst>
                                      </p:cBhvr>
                                      <p:tavLst>
                                        <p:tav tm="0">
                                          <p:val>
                                            <p:strVal val="ppt_y"/>
                                          </p:val>
                                        </p:tav>
                                        <p:tav tm="100000">
                                          <p:val>
                                            <p:strVal val="ppt_y"/>
                                          </p:val>
                                        </p:tav>
                                      </p:tavLst>
                                    </p:anim>
                                    <p:set>
                                      <p:cBhvr>
                                        <p:cTn id="30" dur="1" fill="hold">
                                          <p:stCondLst>
                                            <p:cond delay="4999"/>
                                          </p:stCondLst>
                                        </p:cTn>
                                        <p:tgtEl>
                                          <p:spTgt spid="11"/>
                                        </p:tgtEl>
                                        <p:attrNameLst>
                                          <p:attrName>style.visibility</p:attrName>
                                        </p:attrNameLst>
                                      </p:cBhvr>
                                      <p:to>
                                        <p:strVal val="hidden"/>
                                      </p:to>
                                    </p:set>
                                  </p:childTnLst>
                                </p:cTn>
                              </p:par>
                              <p:par>
                                <p:cTn id="31" presetID="2" presetClass="exit" presetSubtype="8" fill="hold" nodeType="withEffect">
                                  <p:stCondLst>
                                    <p:cond delay="0"/>
                                  </p:stCondLst>
                                  <p:childTnLst>
                                    <p:anim calcmode="lin" valueType="num">
                                      <p:cBhvr additive="base">
                                        <p:cTn id="32" dur="5000"/>
                                        <p:tgtEl>
                                          <p:spTgt spid="12"/>
                                        </p:tgtEl>
                                        <p:attrNameLst>
                                          <p:attrName>ppt_x</p:attrName>
                                        </p:attrNameLst>
                                      </p:cBhvr>
                                      <p:tavLst>
                                        <p:tav tm="0">
                                          <p:val>
                                            <p:strVal val="ppt_x"/>
                                          </p:val>
                                        </p:tav>
                                        <p:tav tm="100000">
                                          <p:val>
                                            <p:strVal val="0-ppt_w/2"/>
                                          </p:val>
                                        </p:tav>
                                      </p:tavLst>
                                    </p:anim>
                                    <p:anim calcmode="lin" valueType="num">
                                      <p:cBhvr additive="base">
                                        <p:cTn id="33" dur="5000"/>
                                        <p:tgtEl>
                                          <p:spTgt spid="12"/>
                                        </p:tgtEl>
                                        <p:attrNameLst>
                                          <p:attrName>ppt_y</p:attrName>
                                        </p:attrNameLst>
                                      </p:cBhvr>
                                      <p:tavLst>
                                        <p:tav tm="0">
                                          <p:val>
                                            <p:strVal val="ppt_y"/>
                                          </p:val>
                                        </p:tav>
                                        <p:tav tm="100000">
                                          <p:val>
                                            <p:strVal val="ppt_y"/>
                                          </p:val>
                                        </p:tav>
                                      </p:tavLst>
                                    </p:anim>
                                    <p:set>
                                      <p:cBhvr>
                                        <p:cTn id="34" dur="1" fill="hold">
                                          <p:stCondLst>
                                            <p:cond delay="4999"/>
                                          </p:stCondLst>
                                        </p:cTn>
                                        <p:tgtEl>
                                          <p:spTgt spid="12"/>
                                        </p:tgtEl>
                                        <p:attrNameLst>
                                          <p:attrName>style.visibility</p:attrName>
                                        </p:attrNameLst>
                                      </p:cBhvr>
                                      <p:to>
                                        <p:strVal val="hidden"/>
                                      </p:to>
                                    </p:set>
                                  </p:childTnLst>
                                </p:cTn>
                              </p:par>
                              <p:par>
                                <p:cTn id="35" presetID="10" presetClass="entr" presetSubtype="0" fill="hold" grpId="0" nodeType="withEffect">
                                  <p:stCondLst>
                                    <p:cond delay="50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200"/>
                                        <p:tgtEl>
                                          <p:spTgt spid="13"/>
                                        </p:tgtEl>
                                      </p:cBhvr>
                                    </p:animEffect>
                                  </p:childTnLst>
                                </p:cTn>
                              </p:par>
                              <p:par>
                                <p:cTn id="38" presetID="10" presetClass="exit" presetSubtype="0" fill="hold" grpId="0" nodeType="withEffect">
                                  <p:stCondLst>
                                    <p:cond delay="1000"/>
                                  </p:stCondLst>
                                  <p:childTnLst>
                                    <p:animEffect transition="out" filter="fade">
                                      <p:cBhvr>
                                        <p:cTn id="39" dur="500"/>
                                        <p:tgtEl>
                                          <p:spTgt spid="6"/>
                                        </p:tgtEl>
                                      </p:cBhvr>
                                    </p:animEffect>
                                    <p:set>
                                      <p:cBhvr>
                                        <p:cTn id="40"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22">
            <a:extLst>
              <a:ext uri="{FF2B5EF4-FFF2-40B4-BE49-F238E27FC236}">
                <a16:creationId xmlns:a16="http://schemas.microsoft.com/office/drawing/2014/main" id="{52CA7915-D0C7-959C-9BC3-D31075691B46}"/>
              </a:ext>
            </a:extLst>
          </p:cNvPr>
          <p:cNvSpPr/>
          <p:nvPr/>
        </p:nvSpPr>
        <p:spPr>
          <a:xfrm>
            <a:off x="-3538330" y="0"/>
            <a:ext cx="3200400" cy="6858000"/>
          </a:xfrm>
          <a:prstGeom prst="roundRect">
            <a:avLst>
              <a:gd name="adj" fmla="val 2545"/>
            </a:avLst>
          </a:prstGeom>
          <a:solidFill>
            <a:schemeClr val="accent4"/>
          </a:solidFill>
          <a:ln>
            <a:noFill/>
          </a:ln>
          <a:effectLst>
            <a:outerShdw blurRad="417802" sx="102539" sy="102539" algn="ctr" rotWithShape="0">
              <a:prstClr val="black">
                <a:alpha val="60973"/>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Petrona" pitchFamily="2" charset="77"/>
            </a:endParaRPr>
          </a:p>
        </p:txBody>
      </p:sp>
      <p:sp>
        <p:nvSpPr>
          <p:cNvPr id="2" name="Title 1">
            <a:extLst>
              <a:ext uri="{FF2B5EF4-FFF2-40B4-BE49-F238E27FC236}">
                <a16:creationId xmlns:a16="http://schemas.microsoft.com/office/drawing/2014/main" id="{17BFC154-AB83-C426-9809-BADE066BAEA9}"/>
              </a:ext>
            </a:extLst>
          </p:cNvPr>
          <p:cNvSpPr>
            <a:spLocks noGrp="1"/>
          </p:cNvSpPr>
          <p:nvPr>
            <p:ph type="title"/>
          </p:nvPr>
        </p:nvSpPr>
        <p:spPr/>
        <p:txBody>
          <a:bodyPr/>
          <a:lstStyle/>
          <a:p>
            <a:r>
              <a:rPr lang="en-US" dirty="0"/>
              <a:t>Today’s facilitators</a:t>
            </a:r>
          </a:p>
        </p:txBody>
      </p:sp>
      <p:sp>
        <p:nvSpPr>
          <p:cNvPr id="3" name="Content Placeholder 2">
            <a:extLst>
              <a:ext uri="{FF2B5EF4-FFF2-40B4-BE49-F238E27FC236}">
                <a16:creationId xmlns:a16="http://schemas.microsoft.com/office/drawing/2014/main" id="{FE7451E8-643F-C464-140A-CC2E5166FF38}"/>
              </a:ext>
            </a:extLst>
          </p:cNvPr>
          <p:cNvSpPr>
            <a:spLocks noGrp="1"/>
          </p:cNvSpPr>
          <p:nvPr>
            <p:ph idx="1"/>
          </p:nvPr>
        </p:nvSpPr>
        <p:spPr/>
        <p:txBody>
          <a:bodyPr/>
          <a:lstStyle/>
          <a:p>
            <a:r>
              <a:rPr lang="en-US"/>
              <a:t>Person name</a:t>
            </a:r>
          </a:p>
          <a:p>
            <a:pPr lvl="1"/>
            <a:r>
              <a:rPr lang="en-US"/>
              <a:t>Job title</a:t>
            </a:r>
          </a:p>
          <a:p>
            <a:pPr lvl="1"/>
            <a:r>
              <a:rPr lang="en-US"/>
              <a:t>Email</a:t>
            </a:r>
          </a:p>
          <a:p>
            <a:pPr lvl="1"/>
            <a:r>
              <a:rPr lang="en-US"/>
              <a:t>Mobile</a:t>
            </a:r>
          </a:p>
        </p:txBody>
      </p:sp>
      <p:sp>
        <p:nvSpPr>
          <p:cNvPr id="4" name="Footer Placeholder 3">
            <a:extLst>
              <a:ext uri="{FF2B5EF4-FFF2-40B4-BE49-F238E27FC236}">
                <a16:creationId xmlns:a16="http://schemas.microsoft.com/office/drawing/2014/main" id="{863285A8-DC45-691E-9F4D-1E6EA8063AF1}"/>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03645411-4E3C-8CC1-2A8D-827E5043B9EF}"/>
              </a:ext>
            </a:extLst>
          </p:cNvPr>
          <p:cNvSpPr>
            <a:spLocks noGrp="1"/>
          </p:cNvSpPr>
          <p:nvPr>
            <p:ph type="sldNum" sz="quarter" idx="12"/>
          </p:nvPr>
        </p:nvSpPr>
        <p:spPr/>
        <p:txBody>
          <a:bodyPr/>
          <a:lstStyle/>
          <a:p>
            <a:fld id="{16C5AC08-0ACD-404A-9C9F-AB39E786C34A}" type="slidenum">
              <a:rPr lang="en-GB"/>
              <a:t>7</a:t>
            </a:fld>
            <a:endParaRPr lang="en-GB"/>
          </a:p>
        </p:txBody>
      </p:sp>
      <p:sp>
        <p:nvSpPr>
          <p:cNvPr id="6" name="Text Placeholder 5">
            <a:extLst>
              <a:ext uri="{FF2B5EF4-FFF2-40B4-BE49-F238E27FC236}">
                <a16:creationId xmlns:a16="http://schemas.microsoft.com/office/drawing/2014/main" id="{A71C26F1-C2FB-1BAE-4493-B387C1F65026}"/>
              </a:ext>
            </a:extLst>
          </p:cNvPr>
          <p:cNvSpPr>
            <a:spLocks noGrp="1"/>
          </p:cNvSpPr>
          <p:nvPr>
            <p:ph type="body" sz="quarter" idx="13"/>
          </p:nvPr>
        </p:nvSpPr>
        <p:spPr/>
        <p:txBody>
          <a:bodyPr/>
          <a:lstStyle/>
          <a:p>
            <a:r>
              <a:rPr lang="en-US" dirty="0"/>
              <a:t>Today’s facilitators</a:t>
            </a:r>
          </a:p>
        </p:txBody>
      </p:sp>
      <p:pic>
        <p:nvPicPr>
          <p:cNvPr id="17" name="Picture Placeholder 16" descr="A person with glasses smiling&#10;&#10;Description automatically generated">
            <a:extLst>
              <a:ext uri="{FF2B5EF4-FFF2-40B4-BE49-F238E27FC236}">
                <a16:creationId xmlns:a16="http://schemas.microsoft.com/office/drawing/2014/main" id="{5217F489-898B-BB70-E267-59A37A464B16}"/>
              </a:ext>
            </a:extLst>
          </p:cNvPr>
          <p:cNvPicPr>
            <a:picLocks noGrp="1" noChangeAspect="1"/>
          </p:cNvPicPr>
          <p:nvPr>
            <p:ph type="pic" sz="quarter" idx="14"/>
          </p:nvPr>
        </p:nvPicPr>
        <p:blipFill>
          <a:blip r:embed="rId3" cstate="screen">
            <a:duotone>
              <a:schemeClr val="accent1">
                <a:shade val="45000"/>
                <a:satMod val="135000"/>
              </a:schemeClr>
              <a:prstClr val="white"/>
            </a:duotone>
            <a:extLst>
              <a:ext uri="{BEBA8EAE-BF5A-486C-A8C5-ECC9F3942E4B}">
                <a14:imgProps xmlns:a14="http://schemas.microsoft.com/office/drawing/2010/main">
                  <a14:imgLayer r:embed="rId4">
                    <a14:imgEffect>
                      <a14:saturation sat="166000"/>
                    </a14:imgEffect>
                    <a14:imgEffect>
                      <a14:brightnessContrast bright="-19000" contrast="-3000"/>
                    </a14:imgEffect>
                  </a14:imgLayer>
                </a14:imgProps>
              </a:ext>
              <a:ext uri="{28A0092B-C50C-407E-A947-70E740481C1C}">
                <a14:useLocalDpi xmlns:a14="http://schemas.microsoft.com/office/drawing/2010/main"/>
              </a:ext>
            </a:extLst>
          </a:blip>
          <a:srcRect/>
          <a:stretch>
            <a:fillRect/>
          </a:stretch>
        </p:blipFill>
        <p:spPr/>
      </p:pic>
      <p:sp>
        <p:nvSpPr>
          <p:cNvPr id="8" name="Content Placeholder 7">
            <a:extLst>
              <a:ext uri="{FF2B5EF4-FFF2-40B4-BE49-F238E27FC236}">
                <a16:creationId xmlns:a16="http://schemas.microsoft.com/office/drawing/2014/main" id="{7CE1A151-7A66-A514-6FE8-24E1F097EDCC}"/>
              </a:ext>
            </a:extLst>
          </p:cNvPr>
          <p:cNvSpPr>
            <a:spLocks noGrp="1"/>
          </p:cNvSpPr>
          <p:nvPr>
            <p:ph idx="15"/>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5" name="Picture Placeholder 14">
            <a:extLst>
              <a:ext uri="{FF2B5EF4-FFF2-40B4-BE49-F238E27FC236}">
                <a16:creationId xmlns:a16="http://schemas.microsoft.com/office/drawing/2014/main" id="{6C7B4F46-DD39-F49E-1C6A-3EC72C38ED23}"/>
              </a:ext>
            </a:extLst>
          </p:cNvPr>
          <p:cNvPicPr>
            <a:picLocks noGrp="1" noChangeAspect="1"/>
          </p:cNvPicPr>
          <p:nvPr>
            <p:ph type="pic" sz="quarter" idx="16"/>
          </p:nvPr>
        </p:nvPicPr>
        <p:blipFill>
          <a:blip r:embed="rId5">
            <a:duotone>
              <a:schemeClr val="accent1">
                <a:shade val="45000"/>
                <a:satMod val="135000"/>
              </a:schemeClr>
              <a:prstClr val="white"/>
            </a:duotone>
          </a:blip>
          <a:srcRect/>
          <a:stretch/>
        </p:blipFill>
        <p:spPr/>
      </p:pic>
      <p:sp>
        <p:nvSpPr>
          <p:cNvPr id="10" name="Content Placeholder 9">
            <a:extLst>
              <a:ext uri="{FF2B5EF4-FFF2-40B4-BE49-F238E27FC236}">
                <a16:creationId xmlns:a16="http://schemas.microsoft.com/office/drawing/2014/main" id="{C8F77289-2983-40B9-B315-72ED28F5D225}"/>
              </a:ext>
            </a:extLst>
          </p:cNvPr>
          <p:cNvSpPr>
            <a:spLocks noGrp="1"/>
          </p:cNvSpPr>
          <p:nvPr>
            <p:ph idx="17"/>
          </p:nvPr>
        </p:nvSpPr>
        <p:spPr/>
        <p:txBody>
          <a:bodyPr/>
          <a:lstStyle/>
          <a:p>
            <a:r>
              <a:rPr lang="en-US"/>
              <a:t>Person name</a:t>
            </a:r>
          </a:p>
          <a:p>
            <a:pPr lvl="1"/>
            <a:r>
              <a:rPr lang="en-US"/>
              <a:t>Job title</a:t>
            </a:r>
          </a:p>
          <a:p>
            <a:pPr lvl="1"/>
            <a:r>
              <a:rPr lang="en-US"/>
              <a:t>Email</a:t>
            </a:r>
          </a:p>
          <a:p>
            <a:pPr lvl="1"/>
            <a:r>
              <a:rPr lang="en-US"/>
              <a:t>Mobile</a:t>
            </a:r>
          </a:p>
          <a:p>
            <a:endParaRPr lang="en-US"/>
          </a:p>
        </p:txBody>
      </p:sp>
      <p:pic>
        <p:nvPicPr>
          <p:cNvPr id="19" name="Picture Placeholder 18">
            <a:extLst>
              <a:ext uri="{FF2B5EF4-FFF2-40B4-BE49-F238E27FC236}">
                <a16:creationId xmlns:a16="http://schemas.microsoft.com/office/drawing/2014/main" id="{F5DA8591-09FC-29FC-6A47-A1AC1047C5D5}"/>
              </a:ext>
            </a:extLst>
          </p:cNvPr>
          <p:cNvPicPr>
            <a:picLocks noGrp="1" noChangeAspect="1"/>
          </p:cNvPicPr>
          <p:nvPr>
            <p:ph type="pic" sz="quarter" idx="18"/>
          </p:nvPr>
        </p:nvPicPr>
        <p:blipFill>
          <a:blip r:embed="rId6">
            <a:duotone>
              <a:schemeClr val="accent1">
                <a:shade val="45000"/>
                <a:satMod val="135000"/>
              </a:schemeClr>
              <a:prstClr val="white"/>
            </a:duotone>
          </a:blip>
          <a:srcRect/>
          <a:stretch/>
        </p:blipFill>
        <p:spPr/>
      </p:pic>
      <p:sp>
        <p:nvSpPr>
          <p:cNvPr id="22" name="TextBox 21">
            <a:extLst>
              <a:ext uri="{FF2B5EF4-FFF2-40B4-BE49-F238E27FC236}">
                <a16:creationId xmlns:a16="http://schemas.microsoft.com/office/drawing/2014/main" id="{7F3E9264-F02D-DCF2-9C57-6A8086CBD89E}"/>
              </a:ext>
            </a:extLst>
          </p:cNvPr>
          <p:cNvSpPr txBox="1"/>
          <p:nvPr/>
        </p:nvSpPr>
        <p:spPr>
          <a:xfrm>
            <a:off x="-3101009" y="2371725"/>
            <a:ext cx="2385391" cy="3394075"/>
          </a:xfrm>
          <a:prstGeom prst="roundRect">
            <a:avLst>
              <a:gd name="adj" fmla="val 9183"/>
            </a:avLst>
          </a:prstGeom>
          <a:solidFill>
            <a:schemeClr val="accent2"/>
          </a:solidFill>
        </p:spPr>
        <p:txBody>
          <a:bodyPr wrap="square" rtlCol="0" anchor="ctr" anchorCtr="0">
            <a:noAutofit/>
          </a:bodyPr>
          <a:lstStyle/>
          <a:p>
            <a:r>
              <a:rPr lang="en-US" b="1">
                <a:solidFill>
                  <a:schemeClr val="bg1"/>
                </a:solidFill>
                <a:latin typeface="DM Sans" pitchFamily="2" charset="77"/>
              </a:rPr>
              <a:t>To tint photos:</a:t>
            </a:r>
          </a:p>
          <a:p>
            <a:r>
              <a:rPr lang="en-US">
                <a:solidFill>
                  <a:schemeClr val="bg1"/>
                </a:solidFill>
                <a:latin typeface="DM Sans" pitchFamily="2" charset="77"/>
              </a:rPr>
              <a:t>Format picture &gt; Picture &gt; </a:t>
            </a:r>
            <a:br>
              <a:rPr lang="en-US">
                <a:solidFill>
                  <a:schemeClr val="bg1"/>
                </a:solidFill>
                <a:latin typeface="DM Sans" pitchFamily="2" charset="77"/>
              </a:rPr>
            </a:br>
            <a:r>
              <a:rPr lang="en-US">
                <a:solidFill>
                  <a:schemeClr val="bg1"/>
                </a:solidFill>
                <a:latin typeface="DM Sans" pitchFamily="2" charset="77"/>
              </a:rPr>
              <a:t>Picture colour &gt;</a:t>
            </a:r>
            <a:br>
              <a:rPr lang="en-US">
                <a:solidFill>
                  <a:schemeClr val="bg1"/>
                </a:solidFill>
                <a:latin typeface="DM Sans" pitchFamily="2" charset="77"/>
              </a:rPr>
            </a:br>
            <a:r>
              <a:rPr lang="en-US">
                <a:solidFill>
                  <a:schemeClr val="bg1"/>
                </a:solidFill>
                <a:latin typeface="DM Sans" pitchFamily="2" charset="77"/>
              </a:rPr>
              <a:t>recolour </a:t>
            </a:r>
          </a:p>
        </p:txBody>
      </p:sp>
    </p:spTree>
    <p:extLst>
      <p:ext uri="{BB962C8B-B14F-4D97-AF65-F5344CB8AC3E}">
        <p14:creationId xmlns:p14="http://schemas.microsoft.com/office/powerpoint/2010/main" val="390759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2CE6A8-CD1A-CEC2-CD9D-6603B2A45371}"/>
              </a:ext>
            </a:extLst>
          </p:cNvPr>
          <p:cNvSpPr>
            <a:spLocks noGrp="1"/>
          </p:cNvSpPr>
          <p:nvPr>
            <p:ph type="title"/>
          </p:nvPr>
        </p:nvSpPr>
        <p:spPr/>
        <p:txBody>
          <a:bodyPr/>
          <a:lstStyle/>
          <a:p>
            <a:r>
              <a:rPr lang="en-US"/>
              <a:t>Programme aim</a:t>
            </a:r>
          </a:p>
        </p:txBody>
      </p:sp>
      <p:sp>
        <p:nvSpPr>
          <p:cNvPr id="3" name="Content Placeholder 2">
            <a:extLst>
              <a:ext uri="{FF2B5EF4-FFF2-40B4-BE49-F238E27FC236}">
                <a16:creationId xmlns:a16="http://schemas.microsoft.com/office/drawing/2014/main" id="{3874B56F-165A-080A-30B1-9DB9735C7730}"/>
              </a:ext>
            </a:extLst>
          </p:cNvPr>
          <p:cNvSpPr>
            <a:spLocks noGrp="1"/>
          </p:cNvSpPr>
          <p:nvPr>
            <p:ph idx="1"/>
          </p:nvPr>
        </p:nvSpPr>
        <p:spPr/>
        <p:txBody>
          <a:bodyPr/>
          <a:lstStyle/>
          <a:p>
            <a:r>
              <a:rPr lang="en-US" b="1"/>
              <a:t>The aim of this eight week programme is to…</a:t>
            </a:r>
          </a:p>
          <a:p>
            <a:r>
              <a:rPr lang="en-US">
                <a:latin typeface="DM Sans Medium" pitchFamily="2" charset="77"/>
              </a:rPr>
              <a:t>Support individuals to develop the skills </a:t>
            </a:r>
            <a:br>
              <a:rPr lang="en-US">
                <a:latin typeface="DM Sans Medium" pitchFamily="2" charset="77"/>
              </a:rPr>
            </a:br>
            <a:r>
              <a:rPr lang="en-US">
                <a:latin typeface="DM Sans Medium" pitchFamily="2" charset="77"/>
              </a:rPr>
              <a:t>and knowledge required to independently </a:t>
            </a:r>
            <a:br>
              <a:rPr lang="en-US">
                <a:latin typeface="DM Sans Medium" pitchFamily="2" charset="77"/>
              </a:rPr>
            </a:br>
            <a:r>
              <a:rPr lang="en-US">
                <a:latin typeface="DM Sans Medium" pitchFamily="2" charset="77"/>
              </a:rPr>
              <a:t>and confidently coach a team through improvement work.</a:t>
            </a:r>
          </a:p>
        </p:txBody>
      </p:sp>
      <p:sp>
        <p:nvSpPr>
          <p:cNvPr id="4" name="Footer Placeholder 3">
            <a:extLst>
              <a:ext uri="{FF2B5EF4-FFF2-40B4-BE49-F238E27FC236}">
                <a16:creationId xmlns:a16="http://schemas.microsoft.com/office/drawing/2014/main" id="{D1DE1C69-56E5-E5E1-E559-71E5573696EA}"/>
              </a:ext>
            </a:extLst>
          </p:cNvPr>
          <p:cNvSpPr>
            <a:spLocks noGrp="1"/>
          </p:cNvSpPr>
          <p:nvPr>
            <p:ph type="ftr" sz="quarter" idx="11"/>
          </p:nvPr>
        </p:nvSpPr>
        <p:spPr/>
        <p:txBody>
          <a:bodyPr/>
          <a:lstStyle/>
          <a:p>
            <a:r>
              <a:rPr lang="en-US" dirty="0"/>
              <a:t>Session 6    Coaching Measurement</a:t>
            </a:r>
          </a:p>
        </p:txBody>
      </p:sp>
      <p:sp>
        <p:nvSpPr>
          <p:cNvPr id="5" name="Slide Number Placeholder 4">
            <a:extLst>
              <a:ext uri="{FF2B5EF4-FFF2-40B4-BE49-F238E27FC236}">
                <a16:creationId xmlns:a16="http://schemas.microsoft.com/office/drawing/2014/main" id="{D8E39496-C2D1-EDE0-5A03-26C363F8786E}"/>
              </a:ext>
            </a:extLst>
          </p:cNvPr>
          <p:cNvSpPr>
            <a:spLocks noGrp="1"/>
          </p:cNvSpPr>
          <p:nvPr>
            <p:ph type="sldNum" sz="quarter" idx="12"/>
          </p:nvPr>
        </p:nvSpPr>
        <p:spPr/>
        <p:txBody>
          <a:bodyPr/>
          <a:lstStyle/>
          <a:p>
            <a:fld id="{16C5AC08-0ACD-404A-9C9F-AB39E786C34A}" type="slidenum">
              <a:rPr lang="en-US"/>
              <a:t>8</a:t>
            </a:fld>
            <a:endParaRPr lang="en-US"/>
          </a:p>
        </p:txBody>
      </p:sp>
      <p:sp>
        <p:nvSpPr>
          <p:cNvPr id="6" name="Text Placeholder 5">
            <a:extLst>
              <a:ext uri="{FF2B5EF4-FFF2-40B4-BE49-F238E27FC236}">
                <a16:creationId xmlns:a16="http://schemas.microsoft.com/office/drawing/2014/main" id="{182C3469-8333-AA19-5194-58AB83676912}"/>
              </a:ext>
            </a:extLst>
          </p:cNvPr>
          <p:cNvSpPr>
            <a:spLocks noGrp="1"/>
          </p:cNvSpPr>
          <p:nvPr>
            <p:ph type="body" sz="quarter" idx="13"/>
          </p:nvPr>
        </p:nvSpPr>
        <p:spPr/>
        <p:txBody>
          <a:bodyPr/>
          <a:lstStyle/>
          <a:p>
            <a:r>
              <a:rPr lang="en-US"/>
              <a:t>Programme aim</a:t>
            </a:r>
          </a:p>
        </p:txBody>
      </p:sp>
    </p:spTree>
    <p:extLst>
      <p:ext uri="{BB962C8B-B14F-4D97-AF65-F5344CB8AC3E}">
        <p14:creationId xmlns:p14="http://schemas.microsoft.com/office/powerpoint/2010/main" val="1504587798"/>
      </p:ext>
    </p:extLst>
  </p:cSld>
  <p:clrMapOvr>
    <a:masterClrMapping/>
  </p:clrMapOvr>
</p:sld>
</file>

<file path=ppt/theme/theme1.xml><?xml version="1.0" encoding="utf-8"?>
<a:theme xmlns:a="http://schemas.openxmlformats.org/drawingml/2006/main" name="Office Theme">
  <a:themeElements>
    <a:clrScheme name="QCDP">
      <a:dk1>
        <a:srgbClr val="000000"/>
      </a:dk1>
      <a:lt1>
        <a:srgbClr val="FFFFFF"/>
      </a:lt1>
      <a:dk2>
        <a:srgbClr val="243F4C"/>
      </a:dk2>
      <a:lt2>
        <a:srgbClr val="FCF2F0"/>
      </a:lt2>
      <a:accent1>
        <a:srgbClr val="EB6057"/>
      </a:accent1>
      <a:accent2>
        <a:srgbClr val="49B8AC"/>
      </a:accent2>
      <a:accent3>
        <a:srgbClr val="B35793"/>
      </a:accent3>
      <a:accent4>
        <a:srgbClr val="412669"/>
      </a:accent4>
      <a:accent5>
        <a:srgbClr val="243F4C"/>
      </a:accent5>
      <a:accent6>
        <a:srgbClr val="5C5753"/>
      </a:accent6>
      <a:hlink>
        <a:srgbClr val="49B8AC"/>
      </a:hlink>
      <a:folHlink>
        <a:srgbClr val="243F4C"/>
      </a:folHlink>
    </a:clrScheme>
    <a:fontScheme name="Georgia">
      <a:maj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panose="020405020504050203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15452</TotalTime>
  <Words>13697</Words>
  <Application>Microsoft Macintosh PowerPoint</Application>
  <PresentationFormat>Widescreen</PresentationFormat>
  <Paragraphs>1490</Paragraphs>
  <Slides>77</Slides>
  <Notes>77</Notes>
  <HiddenSlides>0</HiddenSlides>
  <MMClips>4</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77</vt:i4>
      </vt:variant>
    </vt:vector>
  </HeadingPairs>
  <TitlesOfParts>
    <vt:vector size="85" baseType="lpstr">
      <vt:lpstr>Arial</vt:lpstr>
      <vt:lpstr>DM Sans Medium</vt:lpstr>
      <vt:lpstr>Petrona Light</vt:lpstr>
      <vt:lpstr>Petrona</vt:lpstr>
      <vt:lpstr>Calibri</vt:lpstr>
      <vt:lpstr>Georgia</vt:lpstr>
      <vt:lpstr>DM Sans</vt:lpstr>
      <vt:lpstr>Office Theme</vt:lpstr>
      <vt:lpstr>PowerPoint Presentation</vt:lpstr>
      <vt:lpstr>Coaching Measurement</vt:lpstr>
      <vt:lpstr>Funding Acknowledgement</vt:lpstr>
      <vt:lpstr>Coaching Measurement</vt:lpstr>
      <vt:lpstr>Making the most of our virtual  environment</vt:lpstr>
      <vt:lpstr>Housekeeping</vt:lpstr>
      <vt:lpstr>Agenda for today</vt:lpstr>
      <vt:lpstr>Today’s facilitators</vt:lpstr>
      <vt:lpstr>Programme aim</vt:lpstr>
      <vt:lpstr>Ten learning outcomes of the programme</vt:lpstr>
      <vt:lpstr>PowerPoint Presentation</vt:lpstr>
      <vt:lpstr>Today’s learning outcomes</vt:lpstr>
      <vt:lpstr>Self-directed learning</vt:lpstr>
      <vt:lpstr>Teachback</vt:lpstr>
      <vt:lpstr>Teachback – over to you!</vt:lpstr>
      <vt:lpstr>Your experience with data</vt:lpstr>
      <vt:lpstr>Coffee break</vt:lpstr>
      <vt:lpstr>Important!</vt:lpstr>
      <vt:lpstr>You’re a connector!</vt:lpstr>
      <vt:lpstr>PowerPoint Presentation</vt:lpstr>
      <vt:lpstr>Coaching measurement</vt:lpstr>
      <vt:lpstr>Hesitancy around measurement</vt:lpstr>
      <vt:lpstr>Explaining measurement for QI</vt:lpstr>
      <vt:lpstr>Coaching measurement</vt:lpstr>
      <vt:lpstr>Coaching measurement</vt:lpstr>
      <vt:lpstr>Lunch break</vt:lpstr>
      <vt:lpstr>Coaching measurement</vt:lpstr>
      <vt:lpstr>Developing your measures</vt:lpstr>
      <vt:lpstr>Developing your measures</vt:lpstr>
      <vt:lpstr>Measurement for improvement</vt:lpstr>
      <vt:lpstr>What are the challenges we may face?</vt:lpstr>
      <vt:lpstr>Comfort break</vt:lpstr>
      <vt:lpstr>PowerPoint Presentation</vt:lpstr>
      <vt:lpstr>Just enough data – an example </vt:lpstr>
      <vt:lpstr>Distribution of patient age –  two similar stories </vt:lpstr>
      <vt:lpstr>Distribution of patient age –  two similar stories </vt:lpstr>
      <vt:lpstr>Just enough data</vt:lpstr>
      <vt:lpstr>Take away points </vt:lpstr>
      <vt:lpstr>Many ways to look at data</vt:lpstr>
      <vt:lpstr>Many ways to look at data</vt:lpstr>
      <vt:lpstr>Pareto</vt:lpstr>
      <vt:lpstr>Bar charts </vt:lpstr>
      <vt:lpstr>Run to Statistical Process Control Charts</vt:lpstr>
      <vt:lpstr>Time Series </vt:lpstr>
      <vt:lpstr>Visual displays</vt:lpstr>
      <vt:lpstr>Visual displays</vt:lpstr>
      <vt:lpstr>Comfort break</vt:lpstr>
      <vt:lpstr>PowerPoint Presentation</vt:lpstr>
      <vt:lpstr>Rick Maurer – Three levels of resistance </vt:lpstr>
      <vt:lpstr>Rick Maurer – Three levels of resistance </vt:lpstr>
      <vt:lpstr>Rick Maurer – Overcoming three levels  of resistance </vt:lpstr>
      <vt:lpstr>Coaching use</vt:lpstr>
      <vt:lpstr>Activity </vt:lpstr>
      <vt:lpstr>Coffee break</vt:lpstr>
      <vt:lpstr>QI can sometimes be too simplistic </vt:lpstr>
      <vt:lpstr>An example</vt:lpstr>
      <vt:lpstr>Raise your hand if you are biased!</vt:lpstr>
      <vt:lpstr>People don’t…</vt:lpstr>
      <vt:lpstr>Biases</vt:lpstr>
      <vt:lpstr>Biases</vt:lpstr>
      <vt:lpstr>Cognitive Biases &amp; Human Factors</vt:lpstr>
      <vt:lpstr>Cognitive Biases &amp; Human Factors</vt:lpstr>
      <vt:lpstr>Judges are human too…</vt:lpstr>
      <vt:lpstr>PowerPoint Presentation</vt:lpstr>
      <vt:lpstr>Human error and QI</vt:lpstr>
      <vt:lpstr>Human error and QI</vt:lpstr>
      <vt:lpstr>Back to the falls example…</vt:lpstr>
      <vt:lpstr>Cognitive biases and human factors</vt:lpstr>
      <vt:lpstr>Whodunnit!</vt:lpstr>
      <vt:lpstr>Self-directed learning</vt:lpstr>
      <vt:lpstr>Today’s learning outcomes</vt:lpstr>
      <vt:lpstr>Join the Q Community</vt:lpstr>
      <vt:lpstr>We need your feedback</vt:lpstr>
      <vt:lpstr>References and links</vt:lpstr>
      <vt:lpstr>References and links (continued)</vt:lpstr>
      <vt:lpstr>Authors</vt:lpstr>
      <vt:lpstr>Authors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Quality Coach Development Programme</dc:creator>
  <cp:keywords/>
  <dc:description/>
  <cp:lastModifiedBy>Rosie Downes</cp:lastModifiedBy>
  <cp:revision>145</cp:revision>
  <cp:lastPrinted>2023-08-14T15:23:45Z</cp:lastPrinted>
  <dcterms:created xsi:type="dcterms:W3CDTF">2023-07-18T08:55:06Z</dcterms:created>
  <dcterms:modified xsi:type="dcterms:W3CDTF">2023-09-27T14:01:50Z</dcterms:modified>
  <cp:category/>
</cp:coreProperties>
</file>