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62"/>
  </p:notesMasterIdLst>
  <p:handoutMasterIdLst>
    <p:handoutMasterId r:id="rId63"/>
  </p:handoutMasterIdLst>
  <p:sldIdLst>
    <p:sldId id="265" r:id="rId2"/>
    <p:sldId id="264" r:id="rId3"/>
    <p:sldId id="263" r:id="rId4"/>
    <p:sldId id="257" r:id="rId5"/>
    <p:sldId id="267" r:id="rId6"/>
    <p:sldId id="268" r:id="rId7"/>
    <p:sldId id="269" r:id="rId8"/>
    <p:sldId id="1735" r:id="rId9"/>
    <p:sldId id="258" r:id="rId10"/>
    <p:sldId id="271" r:id="rId11"/>
    <p:sldId id="353" r:id="rId12"/>
    <p:sldId id="274" r:id="rId13"/>
    <p:sldId id="275" r:id="rId14"/>
    <p:sldId id="259"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04" r:id="rId33"/>
    <p:sldId id="432" r:id="rId34"/>
    <p:sldId id="433" r:id="rId35"/>
    <p:sldId id="434" r:id="rId36"/>
    <p:sldId id="435" r:id="rId37"/>
    <p:sldId id="437" r:id="rId38"/>
    <p:sldId id="438" r:id="rId39"/>
    <p:sldId id="451" r:id="rId40"/>
    <p:sldId id="439" r:id="rId41"/>
    <p:sldId id="440" r:id="rId42"/>
    <p:sldId id="307" r:id="rId43"/>
    <p:sldId id="436" r:id="rId44"/>
    <p:sldId id="442" r:id="rId45"/>
    <p:sldId id="443" r:id="rId46"/>
    <p:sldId id="444" r:id="rId47"/>
    <p:sldId id="445" r:id="rId48"/>
    <p:sldId id="446" r:id="rId49"/>
    <p:sldId id="447" r:id="rId50"/>
    <p:sldId id="441" r:id="rId51"/>
    <p:sldId id="289" r:id="rId52"/>
    <p:sldId id="1736" r:id="rId53"/>
    <p:sldId id="448" r:id="rId54"/>
    <p:sldId id="449" r:id="rId55"/>
    <p:sldId id="450" r:id="rId56"/>
    <p:sldId id="374" r:id="rId57"/>
    <p:sldId id="452" r:id="rId58"/>
    <p:sldId id="453" r:id="rId59"/>
    <p:sldId id="341" r:id="rId60"/>
    <p:sldId id="342" r:id="rId61"/>
  </p:sldIdLst>
  <p:sldSz cx="12192000" cy="6858000"/>
  <p:notesSz cx="6858000" cy="9144000"/>
  <p:embeddedFontLst>
    <p:embeddedFont>
      <p:font typeface="DM Sans" pitchFamily="2" charset="77"/>
      <p:regular r:id="rId64"/>
      <p:bold r:id="rId65"/>
      <p:italic r:id="rId66"/>
      <p:boldItalic r:id="rId67"/>
    </p:embeddedFont>
    <p:embeddedFont>
      <p:font typeface="DM Sans Medium" pitchFamily="2" charset="77"/>
      <p:regular r:id="rId68"/>
      <p:italic r:id="rId69"/>
    </p:embeddedFont>
    <p:embeddedFont>
      <p:font typeface="Petrona" pitchFamily="2" charset="77"/>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5" id="{01F3CF81-4D9A-5147-8731-3A784A5E2FD5}">
          <p14:sldIdLst>
            <p14:sldId id="257"/>
            <p14:sldId id="267"/>
            <p14:sldId id="268"/>
            <p14:sldId id="269"/>
            <p14:sldId id="1735"/>
            <p14:sldId id="258"/>
            <p14:sldId id="271"/>
            <p14:sldId id="353"/>
            <p14:sldId id="274"/>
            <p14:sldId id="275"/>
            <p14:sldId id="259"/>
            <p14:sldId id="414"/>
            <p14:sldId id="415"/>
            <p14:sldId id="416"/>
            <p14:sldId id="417"/>
            <p14:sldId id="418"/>
            <p14:sldId id="419"/>
            <p14:sldId id="420"/>
            <p14:sldId id="421"/>
            <p14:sldId id="422"/>
            <p14:sldId id="423"/>
            <p14:sldId id="424"/>
            <p14:sldId id="425"/>
            <p14:sldId id="426"/>
            <p14:sldId id="427"/>
            <p14:sldId id="428"/>
            <p14:sldId id="429"/>
            <p14:sldId id="430"/>
            <p14:sldId id="404"/>
            <p14:sldId id="432"/>
            <p14:sldId id="433"/>
            <p14:sldId id="434"/>
            <p14:sldId id="435"/>
            <p14:sldId id="437"/>
            <p14:sldId id="438"/>
            <p14:sldId id="451"/>
            <p14:sldId id="439"/>
            <p14:sldId id="440"/>
            <p14:sldId id="307"/>
            <p14:sldId id="436"/>
            <p14:sldId id="442"/>
            <p14:sldId id="443"/>
            <p14:sldId id="444"/>
            <p14:sldId id="445"/>
            <p14:sldId id="446"/>
            <p14:sldId id="447"/>
            <p14:sldId id="441"/>
            <p14:sldId id="289"/>
            <p14:sldId id="1736"/>
            <p14:sldId id="448"/>
            <p14:sldId id="449"/>
            <p14:sldId id="450"/>
            <p14:sldId id="374"/>
            <p14:sldId id="452"/>
            <p14:sldId id="453"/>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475D"/>
    <a:srgbClr val="47A3A2"/>
    <a:srgbClr val="8064A2"/>
    <a:srgbClr val="616EA7"/>
    <a:srgbClr val="5DB18E"/>
    <a:srgbClr val="5E9EAC"/>
    <a:srgbClr val="5FB65A"/>
    <a:srgbClr val="9BBB59"/>
    <a:srgbClr val="D9D5D5"/>
    <a:srgbClr val="136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65374"/>
  </p:normalViewPr>
  <p:slideViewPr>
    <p:cSldViewPr snapToGrid="0">
      <p:cViewPr varScale="1">
        <p:scale>
          <a:sx n="81" d="100"/>
          <a:sy n="81" d="100"/>
        </p:scale>
        <p:origin x="2952" y="184"/>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mjopenquality.bmj.com/content/10/3/e001497"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pubmed.ncbi.nlm.nih.gov/1743831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questionpro.com/blog/qualitative-data/"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health.org.uk/sites/default/files/MeasuringPatientExperience.pdf" TargetMode="External"/><Relationship Id="rId4" Type="http://schemas.openxmlformats.org/officeDocument/2006/relationships/hyperlink" Target="https://www.questionpro.com/blog/qualitative-data-collection-method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naettie.com/en-us/pz/pdsa_basic.ph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unaettie.com/en-us/pz/pdsa_basic.php"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3858082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161168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See activity 5.1 in the Trainer Guide.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60 mins</a:t>
            </a:r>
          </a:p>
        </p:txBody>
      </p:sp>
      <p:sp>
        <p:nvSpPr>
          <p:cNvPr id="4" name="Slide Number Placeholder 3"/>
          <p:cNvSpPr>
            <a:spLocks noGrp="1"/>
          </p:cNvSpPr>
          <p:nvPr>
            <p:ph type="sldNum" sz="quarter" idx="5"/>
          </p:nvPr>
        </p:nvSpPr>
        <p:spPr/>
        <p:txBody>
          <a:bodyPr/>
          <a:lstStyle/>
          <a:p>
            <a:fld id="{065E61C6-C2E9-8C4B-A7F2-C0544F7348CB}" type="slidenum">
              <a:rPr lang="en-GB"/>
              <a:pPr/>
              <a:t>10</a:t>
            </a:fld>
            <a:endParaRPr lang="en-GB"/>
          </a:p>
        </p:txBody>
      </p:sp>
    </p:spTree>
    <p:extLst>
      <p:ext uri="{BB962C8B-B14F-4D97-AF65-F5344CB8AC3E}">
        <p14:creationId xmlns:p14="http://schemas.microsoft.com/office/powerpoint/2010/main" val="135671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11</a:t>
            </a:fld>
            <a:endParaRPr lang="en-GB"/>
          </a:p>
        </p:txBody>
      </p:sp>
    </p:spTree>
    <p:extLst>
      <p:ext uri="{BB962C8B-B14F-4D97-AF65-F5344CB8AC3E}">
        <p14:creationId xmlns:p14="http://schemas.microsoft.com/office/powerpoint/2010/main" val="179666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Explain that this is the second of four modules of the coach programme. </a:t>
            </a:r>
          </a:p>
        </p:txBody>
      </p:sp>
      <p:sp>
        <p:nvSpPr>
          <p:cNvPr id="4" name="Slide Number Placeholder 3"/>
          <p:cNvSpPr>
            <a:spLocks noGrp="1"/>
          </p:cNvSpPr>
          <p:nvPr>
            <p:ph type="sldNum" sz="quarter" idx="5"/>
          </p:nvPr>
        </p:nvSpPr>
        <p:spPr/>
        <p:txBody>
          <a:bodyPr/>
          <a:lstStyle/>
          <a:p>
            <a:fld id="{065E61C6-C2E9-8C4B-A7F2-C0544F7348CB}" type="slidenum">
              <a:rPr lang="en-GB" smtClean="0"/>
              <a:pPr/>
              <a:t>12</a:t>
            </a:fld>
            <a:endParaRPr lang="en-GB"/>
          </a:p>
        </p:txBody>
      </p:sp>
    </p:spTree>
    <p:extLst>
      <p:ext uri="{BB962C8B-B14F-4D97-AF65-F5344CB8AC3E}">
        <p14:creationId xmlns:p14="http://schemas.microsoft.com/office/powerpoint/2010/main" val="2861806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is on working with people.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dirty="0"/>
              <a:t>This d</a:t>
            </a:r>
            <a:r>
              <a:rPr lang="en-GB" dirty="0"/>
              <a:t>ata comes from ELFT – they did a review in 2019 looking at the involvement of pts in their projects.</a:t>
            </a:r>
          </a:p>
          <a:p>
            <a:pPr marL="158750" indent="0">
              <a:buNone/>
            </a:pPr>
            <a:endParaRPr lang="en-GB" b="1" dirty="0"/>
          </a:p>
          <a:p>
            <a:pPr marL="158750" indent="0">
              <a:buNone/>
            </a:pPr>
            <a:r>
              <a:rPr lang="en-GB" b="1" dirty="0"/>
              <a:t>Read slide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i="0" dirty="0"/>
              <a:t>Flag up further reading: see reference</a:t>
            </a:r>
            <a:endParaRPr lang="en-GB" dirty="0"/>
          </a:p>
          <a:p>
            <a:pPr marL="158750" indent="0">
              <a:buNone/>
            </a:pPr>
            <a:endParaRPr lang="en-GB" i="1" dirty="0"/>
          </a:p>
          <a:p>
            <a:pPr marL="158750" indent="0">
              <a:buNone/>
            </a:pPr>
            <a:r>
              <a:rPr lang="en-GB" i="1" dirty="0"/>
              <a:t>Reference:</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DM Sans" pitchFamily="2" charset="77"/>
              </a:rPr>
              <a:t>Kostal</a:t>
            </a:r>
            <a:r>
              <a:rPr lang="en-GB" sz="1200" dirty="0">
                <a:latin typeface="DM Sans" pitchFamily="2" charset="77"/>
              </a:rPr>
              <a:t>, G. and Shah, A. (2021). </a:t>
            </a:r>
            <a:r>
              <a:rPr lang="en-GB" u="none" strike="noStrike" dirty="0">
                <a:solidFill>
                  <a:srgbClr val="000000"/>
                </a:solidFill>
                <a:effectLst/>
              </a:rPr>
              <a:t>Putting improvement in everyone's hands: opening up healthcare improvement by simplifying, supporting and refocusing on core purpose</a:t>
            </a:r>
            <a:r>
              <a:rPr lang="en-GB" sz="1200" dirty="0">
                <a:latin typeface="DM Sans" pitchFamily="2" charset="77"/>
              </a:rPr>
              <a:t>. </a:t>
            </a:r>
            <a:r>
              <a:rPr lang="en-GB" sz="1200" i="1" dirty="0">
                <a:latin typeface="DM Sans" pitchFamily="2" charset="77"/>
              </a:rPr>
              <a:t>British Journal of Healthcare Management. </a:t>
            </a:r>
            <a:r>
              <a:rPr lang="en-GB" b="0" dirty="0"/>
              <a:t>https://</a:t>
            </a:r>
            <a:r>
              <a:rPr lang="en-GB" b="0" dirty="0" err="1"/>
              <a:t>www.magonlinelibrary.com</a:t>
            </a:r>
            <a:r>
              <a:rPr lang="en-GB" b="0" dirty="0"/>
              <a:t>/</a:t>
            </a:r>
            <a:r>
              <a:rPr lang="en-GB" b="0" dirty="0" err="1"/>
              <a:t>doi</a:t>
            </a:r>
            <a:r>
              <a:rPr lang="en-GB" b="0" dirty="0"/>
              <a:t>/full/10.12968/bjhc.2020.0189  </a:t>
            </a:r>
          </a:p>
          <a:p>
            <a:pPr marL="158750" indent="0">
              <a:buNone/>
            </a:pPr>
            <a:endParaRPr lang="en-GB"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14</a:t>
            </a:fld>
            <a:endParaRPr lang="en-GB"/>
          </a:p>
        </p:txBody>
      </p:sp>
    </p:spTree>
    <p:extLst>
      <p:ext uri="{BB962C8B-B14F-4D97-AF65-F5344CB8AC3E}">
        <p14:creationId xmlns:p14="http://schemas.microsoft.com/office/powerpoint/2010/main" val="253541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spcBef>
                <a:spcPts val="0"/>
              </a:spcBef>
              <a:spcAft>
                <a:spcPts val="0"/>
              </a:spcAft>
              <a:buNone/>
            </a:pPr>
            <a:r>
              <a:rPr lang="en-GB" sz="1200" b="1" i="0" u="none" strike="noStrike" dirty="0">
                <a:solidFill>
                  <a:schemeClr val="tx1"/>
                </a:solidFill>
                <a:effectLst/>
                <a:latin typeface="DM Sans" pitchFamily="2" charset="77"/>
              </a:rPr>
              <a:t>Nesta model, also known as </a:t>
            </a:r>
            <a:r>
              <a:rPr lang="en-GB" sz="1200" b="1" i="0" u="none" strike="noStrike" dirty="0" err="1">
                <a:solidFill>
                  <a:schemeClr val="tx1"/>
                </a:solidFill>
                <a:effectLst/>
                <a:latin typeface="DM Sans" pitchFamily="2" charset="77"/>
              </a:rPr>
              <a:t>Arnstein’s</a:t>
            </a:r>
            <a:r>
              <a:rPr lang="en-GB" sz="1200" b="1" i="0" u="none" strike="noStrike" dirty="0">
                <a:solidFill>
                  <a:schemeClr val="tx1"/>
                </a:solidFill>
                <a:effectLst/>
                <a:latin typeface="DM Sans" pitchFamily="2" charset="77"/>
              </a:rPr>
              <a:t> ladder of participation, also known as NHSI patient involvement ladder.</a:t>
            </a:r>
          </a:p>
          <a:p>
            <a:pPr marL="158750" indent="0" rtl="0">
              <a:spcBef>
                <a:spcPts val="0"/>
              </a:spcBef>
              <a:spcAft>
                <a:spcPts val="0"/>
              </a:spcAft>
              <a:buNone/>
            </a:pPr>
            <a:endParaRPr lang="en-GB" sz="1200" b="0" i="0" u="none" strike="noStrike" dirty="0">
              <a:solidFill>
                <a:schemeClr val="tx1"/>
              </a:solidFill>
              <a:effectLst/>
              <a:latin typeface="DM Sans" pitchFamily="2" charset="77"/>
            </a:endParaRPr>
          </a:p>
          <a:p>
            <a:pPr marL="158750" indent="0" rtl="0">
              <a:spcBef>
                <a:spcPts val="0"/>
              </a:spcBef>
              <a:spcAft>
                <a:spcPts val="0"/>
              </a:spcAft>
              <a:buNone/>
            </a:pPr>
            <a:r>
              <a:rPr lang="en-GB" sz="1200" b="0" i="0" u="none" strike="noStrike" dirty="0">
                <a:solidFill>
                  <a:schemeClr val="tx1"/>
                </a:solidFill>
                <a:effectLst/>
                <a:latin typeface="DM Sans" pitchFamily="2" charset="77"/>
              </a:rPr>
              <a:t>Engagement and involvement can take many forms, ranging from little-to-no involvement through to the co-production of change and improvement. </a:t>
            </a:r>
          </a:p>
          <a:p>
            <a:pPr marL="158750" indent="0" rtl="0">
              <a:spcBef>
                <a:spcPts val="0"/>
              </a:spcBef>
              <a:spcAft>
                <a:spcPts val="0"/>
              </a:spcAft>
              <a:buNone/>
            </a:pPr>
            <a:endParaRPr lang="en-GB" sz="1200" b="0" i="0" u="none" strike="noStrike" dirty="0">
              <a:solidFill>
                <a:schemeClr val="tx1"/>
              </a:solidFill>
              <a:effectLst/>
              <a:latin typeface="DM Sans" pitchFamily="2" charset="77"/>
            </a:endParaRPr>
          </a:p>
          <a:p>
            <a:pPr marL="158750" indent="0" rtl="0">
              <a:spcBef>
                <a:spcPts val="0"/>
              </a:spcBef>
              <a:spcAft>
                <a:spcPts val="0"/>
              </a:spcAft>
              <a:buNone/>
            </a:pPr>
            <a:r>
              <a:rPr lang="en-GB" sz="1200" b="0" i="0" u="none" strike="noStrike" dirty="0">
                <a:solidFill>
                  <a:schemeClr val="tx1"/>
                </a:solidFill>
                <a:effectLst/>
                <a:latin typeface="DM Sans" pitchFamily="2" charset="77"/>
              </a:rPr>
              <a:t>Many improvers use the ‘ladder of participation’ as a guiding tool for identifying the level of engagement and participation that stakeholders experience in a project. This is particularly relevant for patient involvement in improvement. A visual representation of the ladder of participation is shown on the slide. </a:t>
            </a:r>
            <a:endParaRPr lang="en-GB" sz="1200" b="0" dirty="0">
              <a:solidFill>
                <a:schemeClr val="tx1"/>
              </a:solidFill>
              <a:effectLst/>
              <a:latin typeface="DM Sans" pitchFamily="2" charset="77"/>
            </a:endParaRPr>
          </a:p>
          <a:p>
            <a:pPr marL="158750" indent="0">
              <a:buNone/>
            </a:pPr>
            <a:endParaRPr kumimoji="0" lang="en-US" sz="1200" b="1"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dirty="0">
                <a:solidFill>
                  <a:schemeClr val="tx1"/>
                </a:solidFill>
                <a:effectLst/>
                <a:latin typeface="DM Sans" pitchFamily="2" charset="77"/>
              </a:rPr>
              <a:t>National Institute for Health and Care Research (</a:t>
            </a:r>
            <a:r>
              <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NIHR) define involvement as ‘an activity that is done ‘with’ and ‘by’ patients, </a:t>
            </a:r>
            <a:r>
              <a:rPr kumimoji="0" lang="en-US" sz="1200" b="0" i="0" u="none" strike="noStrike" kern="0" cap="none" spc="0" normalizeH="0" baseline="0" noProof="0" dirty="0" err="1">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carers</a:t>
            </a:r>
            <a:r>
              <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 members of the public and wider communities not ‘to’, ‘for’ or ‘about’ them’.</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a:t>
            </a:r>
            <a:r>
              <a:rPr kumimoji="0" lang="en-US" sz="1200" b="1"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NIHR https://www.spcr.nihr.ac.uk/PPI/what-is-patient-and-public-involvement-and-engagement]</a:t>
            </a:r>
          </a:p>
          <a:p>
            <a:pPr marL="158750" indent="0">
              <a:buNone/>
            </a:pPr>
            <a:endPar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pPr marL="158750" indent="0">
              <a:buNone/>
            </a:pPr>
            <a:r>
              <a:rPr lang="en-GB" sz="1200" b="0" i="0" u="none" strike="noStrike" dirty="0">
                <a:solidFill>
                  <a:schemeClr val="tx1"/>
                </a:solidFill>
                <a:effectLst/>
                <a:latin typeface="DM Sans" pitchFamily="2" charset="77"/>
              </a:rPr>
              <a:t>As a coach, your role will be to advocate for better involvement of all stakeholders in the project, with a particular emphasis on patient involvement. Teams may be unsure of how to do this; so be prepared to support them with patient engagement. </a:t>
            </a:r>
            <a:r>
              <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Let’s break down what doing to, for and with looks like in QI…</a:t>
            </a:r>
          </a:p>
          <a:p>
            <a:pPr marL="158750" indent="0">
              <a:buNone/>
            </a:pPr>
            <a:endParaRPr kumimoji="0" lang="en-US" sz="1200" b="0"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pPr marL="158750" indent="0">
              <a:buNone/>
            </a:pPr>
            <a:r>
              <a:rPr kumimoji="0" lang="en-US" sz="1200" b="0" i="1"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References:</a:t>
            </a:r>
          </a:p>
          <a:p>
            <a:pPr marL="158750" indent="0">
              <a:buNone/>
            </a:pPr>
            <a:r>
              <a:rPr lang="en-GB" sz="1200" b="0" i="0" dirty="0" err="1">
                <a:solidFill>
                  <a:schemeClr val="tx1"/>
                </a:solidFill>
                <a:effectLst/>
                <a:latin typeface="DM Sans" pitchFamily="2" charset="77"/>
              </a:rPr>
              <a:t>Arnstein</a:t>
            </a:r>
            <a:r>
              <a:rPr lang="en-GB" sz="1200" b="0" i="0" dirty="0">
                <a:solidFill>
                  <a:schemeClr val="tx1"/>
                </a:solidFill>
                <a:effectLst/>
                <a:latin typeface="DM Sans" pitchFamily="2" charset="77"/>
              </a:rPr>
              <a:t>, S. (1969). A Ladder of Citizen Participation. Journal of the American Institute of Planners. http://lithgow-schmidt.dk/sherry-arnstein/ladder-of-citizen-participation.html</a:t>
            </a:r>
          </a:p>
          <a:p>
            <a:pPr marL="158750" indent="0">
              <a:buNone/>
            </a:pP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dirty="0">
                <a:solidFill>
                  <a:schemeClr val="tx1"/>
                </a:solidFill>
                <a:effectLst/>
                <a:latin typeface="DM Sans" pitchFamily="2" charset="77"/>
              </a:rPr>
              <a:t>Ladder source: Slay, J. and Stephens, L. (2013). Co-production in mental health: a literature review. New Economics Foundation. https://neweconomics.org/2013/11/co-production-mental-health -</a:t>
            </a: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dirty="0">
                <a:solidFill>
                  <a:schemeClr val="tx1"/>
                </a:solidFill>
                <a:effectLst/>
                <a:latin typeface="DM Sans" pitchFamily="2" charset="77"/>
              </a:rPr>
              <a:t>Image adapted from: </a:t>
            </a:r>
            <a:r>
              <a:rPr lang="en-GB" sz="1200" b="0" i="0" dirty="0" err="1">
                <a:solidFill>
                  <a:schemeClr val="tx1"/>
                </a:solidFill>
                <a:effectLst/>
                <a:latin typeface="DM Sans" pitchFamily="2" charset="77"/>
              </a:rPr>
              <a:t>Iriss</a:t>
            </a:r>
            <a:r>
              <a:rPr lang="en-GB" sz="1200" b="0" i="0" dirty="0">
                <a:solidFill>
                  <a:schemeClr val="tx1"/>
                </a:solidFill>
                <a:effectLst/>
                <a:latin typeface="DM Sans" pitchFamily="2" charset="77"/>
              </a:rPr>
              <a:t>. </a:t>
            </a:r>
            <a:r>
              <a:rPr lang="en-GB" sz="1200" u="none" strike="noStrike" dirty="0">
                <a:solidFill>
                  <a:schemeClr val="tx1"/>
                </a:solidFill>
                <a:effectLst/>
              </a:rPr>
              <a:t>Participation: its impact on services and the people who use them.</a:t>
            </a:r>
            <a:r>
              <a:rPr lang="en-GB" sz="1200" b="0" i="0" dirty="0">
                <a:solidFill>
                  <a:schemeClr val="tx1"/>
                </a:solidFill>
                <a:effectLst/>
                <a:latin typeface="DM Sans" pitchFamily="2" charset="77"/>
              </a:rPr>
              <a:t> https://</a:t>
            </a:r>
            <a:r>
              <a:rPr lang="en-GB" sz="1200" b="0" i="0" dirty="0" err="1">
                <a:solidFill>
                  <a:schemeClr val="tx1"/>
                </a:solidFill>
                <a:effectLst/>
                <a:latin typeface="DM Sans" pitchFamily="2" charset="77"/>
              </a:rPr>
              <a:t>www.iriss.org.uk</a:t>
            </a:r>
            <a:r>
              <a:rPr lang="en-GB" sz="1200" b="0" i="0" dirty="0">
                <a:solidFill>
                  <a:schemeClr val="tx1"/>
                </a:solidFill>
                <a:effectLst/>
                <a:latin typeface="DM Sans" pitchFamily="2" charset="77"/>
              </a:rPr>
              <a:t>/resources/insights/participation-its-impact-services-and-people-who-use-them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dirty="0">
                <a:solidFill>
                  <a:schemeClr val="tx1"/>
                </a:solidFill>
                <a:effectLst/>
                <a:latin typeface="DM Sans" pitchFamily="2" charset="77"/>
              </a:rPr>
              <a:t>Nesta (2012). People powered health co-production catalogue. https://</a:t>
            </a:r>
            <a:r>
              <a:rPr lang="en-GB" sz="1200" b="0" i="0" dirty="0" err="1">
                <a:solidFill>
                  <a:schemeClr val="tx1"/>
                </a:solidFill>
                <a:effectLst/>
                <a:latin typeface="DM Sans" pitchFamily="2" charset="77"/>
              </a:rPr>
              <a:t>media.nesta.org.uk</a:t>
            </a:r>
            <a:r>
              <a:rPr lang="en-GB" sz="1200" b="0" i="0" dirty="0">
                <a:solidFill>
                  <a:schemeClr val="tx1"/>
                </a:solidFill>
                <a:effectLst/>
                <a:latin typeface="DM Sans" pitchFamily="2" charset="77"/>
              </a:rPr>
              <a:t>/documents/co-</a:t>
            </a:r>
            <a:r>
              <a:rPr lang="en-GB" sz="1200" b="0" i="0" dirty="0" err="1">
                <a:solidFill>
                  <a:schemeClr val="tx1"/>
                </a:solidFill>
                <a:effectLst/>
                <a:latin typeface="DM Sans" pitchFamily="2" charset="77"/>
              </a:rPr>
              <a:t>production_catalogue.pdf</a:t>
            </a:r>
            <a:endParaRPr lang="en-GB" sz="1200" b="0"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i="0" dirty="0">
                <a:solidFill>
                  <a:schemeClr val="tx1"/>
                </a:solidFill>
                <a:effectLst/>
                <a:latin typeface="DM Sans" pitchFamily="2" charset="77"/>
              </a:rPr>
              <a:t> </a:t>
            </a:r>
          </a:p>
          <a:p>
            <a:pPr marL="158750" indent="0">
              <a:buNone/>
            </a:pPr>
            <a:endParaRPr lang="en-GB" sz="1200" b="1" i="0" dirty="0">
              <a:solidFill>
                <a:schemeClr val="tx1"/>
              </a:solidFill>
              <a:effectLst/>
              <a:latin typeface="DM Sans" pitchFamily="2" charset="77"/>
            </a:endParaRPr>
          </a:p>
          <a:p>
            <a:pPr marL="158750" indent="0">
              <a:buNone/>
            </a:pPr>
            <a:endParaRPr kumimoji="0" lang="en-GB" sz="1200" b="1" i="0" u="none" strike="noStrike" kern="1200" cap="none" spc="0" normalizeH="0" baseline="0" noProof="0" dirty="0">
              <a:ln>
                <a:noFill/>
              </a:ln>
              <a:solidFill>
                <a:schemeClr val="tx1"/>
              </a:solidFill>
              <a:effectLst/>
              <a:uLnTx/>
              <a:uFillTx/>
              <a:latin typeface="DM Sans" pitchFamily="2" charset="77"/>
              <a:ea typeface="ＭＳ Ｐゴシック" pitchFamily="-106" charset="-128"/>
              <a:cs typeface="Arial"/>
              <a:sym typeface="Arial"/>
            </a:endParaRPr>
          </a:p>
          <a:p>
            <a:pPr marL="158750" indent="0">
              <a:buNone/>
            </a:pPr>
            <a:endParaRPr kumimoji="0" lang="en-US" sz="1200" b="0" i="0" u="none" strike="noStrike" kern="1200" cap="none" spc="0" normalizeH="0" baseline="0" noProof="0" dirty="0">
              <a:ln>
                <a:noFill/>
              </a:ln>
              <a:solidFill>
                <a:schemeClr val="tx1"/>
              </a:solidFill>
              <a:effectLst/>
              <a:uLnTx/>
              <a:uFillTx/>
              <a:latin typeface="DM Sans" pitchFamily="2" charset="77"/>
              <a:ea typeface="ＭＳ Ｐゴシック" pitchFamily="-106" charset="-128"/>
              <a:cs typeface="Arial"/>
              <a:sym typeface="Arial"/>
            </a:endParaRPr>
          </a:p>
          <a:p>
            <a:pPr marL="158750" indent="0">
              <a:buNone/>
            </a:pPr>
            <a:endParaRPr lang="en-GB"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15</a:t>
            </a:fld>
            <a:endParaRPr lang="en-GB"/>
          </a:p>
        </p:txBody>
      </p:sp>
    </p:spTree>
    <p:extLst>
      <p:ext uri="{BB962C8B-B14F-4D97-AF65-F5344CB8AC3E}">
        <p14:creationId xmlns:p14="http://schemas.microsoft.com/office/powerpoint/2010/main" val="381656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chemeClr val="tx1"/>
                </a:solidFill>
              </a:rPr>
              <a:t>These slides were created by Janet Seale – Carer at CNWL – this is what </a:t>
            </a:r>
            <a:r>
              <a:rPr lang="en-GB" sz="1200" b="0" u="sng" dirty="0">
                <a:solidFill>
                  <a:schemeClr val="tx1"/>
                </a:solidFill>
              </a:rPr>
              <a:t>doing to</a:t>
            </a:r>
            <a:r>
              <a:rPr lang="en-GB" sz="1200" b="0" u="none" dirty="0">
                <a:solidFill>
                  <a:schemeClr val="tx1"/>
                </a:solidFill>
              </a:rPr>
              <a:t> me</a:t>
            </a:r>
            <a:r>
              <a:rPr lang="en-GB" sz="1200" b="0" dirty="0">
                <a:solidFill>
                  <a:schemeClr val="tx1"/>
                </a:solidFill>
              </a:rPr>
              <a:t>ans to her.</a:t>
            </a:r>
            <a:endParaRPr kumimoji="0" lang="en-GB" sz="1200" b="0" i="0" u="none" strike="noStrike" kern="1200" cap="none" spc="0" normalizeH="0" baseline="0" dirty="0">
              <a:ln>
                <a:noFill/>
              </a:ln>
              <a:solidFill>
                <a:schemeClr val="tx1"/>
              </a:solidFill>
              <a:effectLst/>
              <a:uLnTx/>
              <a:uFillTx/>
              <a:latin typeface="DM Sans" pitchFamily="2" charset="77"/>
              <a:ea typeface="+mn-ea"/>
              <a:cs typeface="+mn-cs"/>
            </a:endParaRPr>
          </a:p>
          <a:p>
            <a:endParaRPr kumimoji="0" lang="en-GB" sz="1200" b="0" i="0" u="none" strike="noStrike" kern="1200" cap="none" spc="0" normalizeH="0" baseline="0" noProof="0" dirty="0">
              <a:ln>
                <a:noFill/>
              </a:ln>
              <a:solidFill>
                <a:schemeClr val="tx1"/>
              </a:solidFill>
              <a:effectLst/>
              <a:uLnTx/>
              <a:uFillTx/>
              <a:latin typeface="DM Sans" pitchFamily="2" charset="77"/>
              <a:ea typeface="+mn-ea"/>
              <a:cs typeface="+mn-cs"/>
              <a:sym typeface="Arial"/>
            </a:endParaRPr>
          </a:p>
          <a:p>
            <a:r>
              <a:rPr kumimoji="0" lang="en-US" sz="1200" b="0" i="1"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References:</a:t>
            </a:r>
            <a:endParaRPr kumimoji="0" lang="en-GB" sz="1200" b="1"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r>
              <a:rPr lang="en-GB" sz="1200" b="0" i="0" dirty="0">
                <a:solidFill>
                  <a:schemeClr val="tx1"/>
                </a:solidFill>
                <a:effectLst/>
                <a:latin typeface="DM Sans" pitchFamily="2" charset="77"/>
              </a:rPr>
              <a:t>Ladder source: Slay, J. and Stephens, L. (2013). Co-production in mental health: a literature review. New Economics Foundation. https://</a:t>
            </a:r>
            <a:r>
              <a:rPr lang="en-GB" sz="1200" b="0" i="0" dirty="0" err="1">
                <a:solidFill>
                  <a:schemeClr val="tx1"/>
                </a:solidFill>
                <a:effectLst/>
                <a:latin typeface="DM Sans" pitchFamily="2" charset="77"/>
              </a:rPr>
              <a:t>neweconomics.org</a:t>
            </a:r>
            <a:r>
              <a:rPr lang="en-GB" sz="1200" b="0" i="0" dirty="0">
                <a:solidFill>
                  <a:schemeClr val="tx1"/>
                </a:solidFill>
                <a:effectLst/>
                <a:latin typeface="DM Sans" pitchFamily="2" charset="77"/>
              </a:rPr>
              <a:t>/2013/11/co-production-mental-health -</a:t>
            </a:r>
            <a:endParaRPr lang="en-GB" sz="1200" b="1" i="0" dirty="0">
              <a:solidFill>
                <a:schemeClr val="tx1"/>
              </a:solidFill>
              <a:effectLst/>
              <a:latin typeface="DM Sans" pitchFamily="2" charset="77"/>
            </a:endParaRPr>
          </a:p>
          <a:p>
            <a:r>
              <a:rPr lang="en-GB" sz="1200" b="0" i="0" dirty="0">
                <a:solidFill>
                  <a:schemeClr val="tx1"/>
                </a:solidFill>
                <a:effectLst/>
                <a:latin typeface="DM Sans" pitchFamily="2" charset="77"/>
              </a:rPr>
              <a:t>Image adapted from: </a:t>
            </a:r>
            <a:r>
              <a:rPr lang="en-GB" sz="1200" b="0" i="0" dirty="0" err="1">
                <a:solidFill>
                  <a:schemeClr val="tx1"/>
                </a:solidFill>
                <a:effectLst/>
                <a:latin typeface="DM Sans" pitchFamily="2" charset="77"/>
              </a:rPr>
              <a:t>Iriss</a:t>
            </a:r>
            <a:r>
              <a:rPr lang="en-GB" sz="1200" b="0" i="0" dirty="0">
                <a:solidFill>
                  <a:schemeClr val="tx1"/>
                </a:solidFill>
                <a:effectLst/>
                <a:latin typeface="DM Sans" pitchFamily="2" charset="77"/>
              </a:rPr>
              <a:t>. </a:t>
            </a:r>
            <a:r>
              <a:rPr lang="en-GB" sz="1200" u="none" strike="noStrike" dirty="0">
                <a:solidFill>
                  <a:schemeClr val="tx1"/>
                </a:solidFill>
                <a:effectLst/>
              </a:rPr>
              <a:t>Participation: its impact on services and the people who use them.</a:t>
            </a:r>
            <a:r>
              <a:rPr lang="en-GB" sz="1200" b="0" i="0" dirty="0">
                <a:solidFill>
                  <a:schemeClr val="tx1"/>
                </a:solidFill>
                <a:effectLst/>
                <a:latin typeface="DM Sans" pitchFamily="2" charset="77"/>
              </a:rPr>
              <a:t> https://</a:t>
            </a:r>
            <a:r>
              <a:rPr lang="en-GB" sz="1200" b="0" i="0" dirty="0" err="1">
                <a:solidFill>
                  <a:schemeClr val="tx1"/>
                </a:solidFill>
                <a:effectLst/>
                <a:latin typeface="DM Sans" pitchFamily="2" charset="77"/>
              </a:rPr>
              <a:t>www.iriss.org.uk</a:t>
            </a:r>
            <a:r>
              <a:rPr lang="en-GB" sz="1200" b="0" i="0" dirty="0">
                <a:solidFill>
                  <a:schemeClr val="tx1"/>
                </a:solidFill>
                <a:effectLst/>
                <a:latin typeface="DM Sans" pitchFamily="2" charset="77"/>
              </a:rPr>
              <a:t>/resources/insights/participation-its-impact-services-and-people-who-use-them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i="0" dirty="0">
              <a:solidFill>
                <a:schemeClr val="tx1"/>
              </a:solidFill>
              <a:effectLst/>
              <a:latin typeface="DM Sans" pitchFamily="2" charset="77"/>
            </a:endParaRPr>
          </a:p>
          <a:p>
            <a:pPr marL="158750" indent="0">
              <a:buNone/>
            </a:pPr>
            <a:endParaRPr kumimoji="0" lang="en-US" sz="1200" b="0" i="0" u="none" strike="noStrike" kern="1200" cap="none" spc="0" normalizeH="0" baseline="0" noProof="0" dirty="0">
              <a:ln>
                <a:noFill/>
              </a:ln>
              <a:solidFill>
                <a:schemeClr val="tx1"/>
              </a:solidFill>
              <a:effectLst/>
              <a:uLnTx/>
              <a:uFillTx/>
              <a:latin typeface="DM Sans" pitchFamily="2" charset="77"/>
              <a:ea typeface="ＭＳ Ｐゴシック" pitchFamily="-106" charset="-128"/>
              <a:cs typeface="Arial"/>
              <a:sym typeface="Aria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16</a:t>
            </a:fld>
            <a:endParaRPr lang="en-GB"/>
          </a:p>
        </p:txBody>
      </p:sp>
    </p:spTree>
    <p:extLst>
      <p:ext uri="{BB962C8B-B14F-4D97-AF65-F5344CB8AC3E}">
        <p14:creationId xmlns:p14="http://schemas.microsoft.com/office/powerpoint/2010/main" val="1040686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After that we move up the ladder – more meaningful engagement occurs. </a:t>
            </a:r>
          </a:p>
          <a:p>
            <a:r>
              <a:rPr lang="en-GB" sz="1200" dirty="0">
                <a:solidFill>
                  <a:schemeClr val="tx1"/>
                </a:solidFill>
              </a:rPr>
              <a:t>This next section including engaging, consulting and informing is ‘doing for’ </a:t>
            </a:r>
          </a:p>
          <a:p>
            <a:r>
              <a:rPr lang="en-GB" sz="1200" b="1" dirty="0">
                <a:solidFill>
                  <a:schemeClr val="tx1"/>
                </a:solidFill>
              </a:rPr>
              <a:t>Read through bullet points </a:t>
            </a:r>
          </a:p>
          <a:p>
            <a:endParaRPr kumimoji="0" lang="en-GB" sz="1200" b="1" i="1"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r>
              <a:rPr kumimoji="0" lang="en-US" sz="1200" b="0" i="1"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References:</a:t>
            </a:r>
            <a:endParaRPr kumimoji="0" lang="en-GB" sz="1200" b="1" i="0"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endParaRPr>
          </a:p>
          <a:p>
            <a:r>
              <a:rPr lang="en-GB" sz="1200" b="0" i="0" dirty="0">
                <a:solidFill>
                  <a:schemeClr val="tx1"/>
                </a:solidFill>
                <a:effectLst/>
                <a:latin typeface="DM Sans" pitchFamily="2" charset="77"/>
              </a:rPr>
              <a:t>Ladder source: Slay, J. and Stephens, L. (2013). Co-production in mental health: a literature review. New Economics Foundation. https://</a:t>
            </a:r>
            <a:r>
              <a:rPr lang="en-GB" sz="1200" b="0" i="0" dirty="0" err="1">
                <a:solidFill>
                  <a:schemeClr val="tx1"/>
                </a:solidFill>
                <a:effectLst/>
                <a:latin typeface="DM Sans" pitchFamily="2" charset="77"/>
              </a:rPr>
              <a:t>neweconomics.org</a:t>
            </a:r>
            <a:r>
              <a:rPr lang="en-GB" sz="1200" b="0" i="0" dirty="0">
                <a:solidFill>
                  <a:schemeClr val="tx1"/>
                </a:solidFill>
                <a:effectLst/>
                <a:latin typeface="DM Sans" pitchFamily="2" charset="77"/>
              </a:rPr>
              <a:t>/2013/11/co-production-mental-health -</a:t>
            </a:r>
            <a:endParaRPr lang="en-GB" sz="1200" b="1" i="0" dirty="0">
              <a:solidFill>
                <a:schemeClr val="tx1"/>
              </a:solidFill>
              <a:effectLst/>
              <a:latin typeface="DM Sans" pitchFamily="2" charset="77"/>
            </a:endParaRPr>
          </a:p>
          <a:p>
            <a:r>
              <a:rPr lang="en-GB" sz="1200" b="0" i="0" dirty="0">
                <a:solidFill>
                  <a:schemeClr val="tx1"/>
                </a:solidFill>
                <a:effectLst/>
                <a:latin typeface="DM Sans" pitchFamily="2" charset="77"/>
              </a:rPr>
              <a:t>Image adapted from: </a:t>
            </a:r>
            <a:r>
              <a:rPr lang="en-GB" sz="1200" b="0" i="0" dirty="0" err="1">
                <a:solidFill>
                  <a:schemeClr val="tx1"/>
                </a:solidFill>
                <a:effectLst/>
                <a:latin typeface="DM Sans" pitchFamily="2" charset="77"/>
              </a:rPr>
              <a:t>Iriss</a:t>
            </a:r>
            <a:r>
              <a:rPr lang="en-GB" sz="1200" b="0" i="0" dirty="0">
                <a:solidFill>
                  <a:schemeClr val="tx1"/>
                </a:solidFill>
                <a:effectLst/>
                <a:latin typeface="DM Sans" pitchFamily="2" charset="77"/>
              </a:rPr>
              <a:t>. </a:t>
            </a:r>
            <a:r>
              <a:rPr lang="en-GB" sz="1200" u="none" strike="noStrike" dirty="0">
                <a:solidFill>
                  <a:schemeClr val="tx1"/>
                </a:solidFill>
                <a:effectLst/>
              </a:rPr>
              <a:t>Participation: its impact on services and the people who use them.</a:t>
            </a:r>
            <a:r>
              <a:rPr lang="en-GB" sz="1200" b="0" i="0" dirty="0">
                <a:solidFill>
                  <a:schemeClr val="tx1"/>
                </a:solidFill>
                <a:effectLst/>
                <a:latin typeface="DM Sans" pitchFamily="2" charset="77"/>
              </a:rPr>
              <a:t> https://</a:t>
            </a:r>
            <a:r>
              <a:rPr lang="en-GB" sz="1200" b="0" i="0" dirty="0" err="1">
                <a:solidFill>
                  <a:schemeClr val="tx1"/>
                </a:solidFill>
                <a:effectLst/>
                <a:latin typeface="DM Sans" pitchFamily="2" charset="77"/>
              </a:rPr>
              <a:t>www.iriss.org.uk</a:t>
            </a:r>
            <a:r>
              <a:rPr lang="en-GB" sz="1200" b="0" i="0" dirty="0">
                <a:solidFill>
                  <a:schemeClr val="tx1"/>
                </a:solidFill>
                <a:effectLst/>
                <a:latin typeface="DM Sans" pitchFamily="2" charset="77"/>
              </a:rPr>
              <a:t>/resources/insights/participation-its-impact-services-and-people-who-use-them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i="0" dirty="0">
              <a:solidFill>
                <a:schemeClr val="tx1"/>
              </a:solidFill>
              <a:effectLst/>
              <a:latin typeface="DM Sans" pitchFamily="2" charset="77"/>
            </a:endParaRPr>
          </a:p>
          <a:p>
            <a:pPr marL="158750" indent="0">
              <a:buNone/>
            </a:pPr>
            <a:endParaRPr kumimoji="0" lang="en-US" sz="1200" b="0" i="0" u="none" strike="noStrike" kern="1200" cap="none" spc="0" normalizeH="0" baseline="0" noProof="0" dirty="0">
              <a:ln>
                <a:noFill/>
              </a:ln>
              <a:solidFill>
                <a:schemeClr val="tx1"/>
              </a:solidFill>
              <a:effectLst/>
              <a:uLnTx/>
              <a:uFillTx/>
              <a:latin typeface="DM Sans" pitchFamily="2" charset="77"/>
              <a:ea typeface="ＭＳ Ｐゴシック" pitchFamily="-106" charset="-128"/>
              <a:cs typeface="Arial"/>
              <a:sym typeface="Arial"/>
            </a:endParaRPr>
          </a:p>
          <a:p>
            <a:endParaRPr lang="en-GB" sz="1200" b="1"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17</a:t>
            </a:fld>
            <a:endParaRPr lang="en-GB"/>
          </a:p>
        </p:txBody>
      </p:sp>
    </p:spTree>
    <p:extLst>
      <p:ext uri="{BB962C8B-B14F-4D97-AF65-F5344CB8AC3E}">
        <p14:creationId xmlns:p14="http://schemas.microsoft.com/office/powerpoint/2010/main" val="131990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dirty="0">
                <a:solidFill>
                  <a:schemeClr val="tx1"/>
                </a:solidFill>
              </a:rPr>
              <a:t>At the top of the ladder we have the most meaningful types of engagement – co-production and co-design – where we are ‘doing with’ patients/carers/family. </a:t>
            </a:r>
          </a:p>
          <a:p>
            <a:pPr marL="158750" indent="0">
              <a:buNone/>
            </a:pPr>
            <a:r>
              <a:rPr lang="en-GB" sz="1200" b="1" dirty="0">
                <a:solidFill>
                  <a:schemeClr val="tx1"/>
                </a:solidFill>
              </a:rPr>
              <a:t>Read bullet points </a:t>
            </a:r>
          </a:p>
          <a:p>
            <a:pPr marL="158750" indent="0">
              <a:buNone/>
            </a:pPr>
            <a:endParaRPr lang="en-GB" sz="1200" b="1" dirty="0">
              <a:solidFill>
                <a:schemeClr val="tx1"/>
              </a:solidFill>
            </a:endParaRPr>
          </a:p>
          <a:p>
            <a:pPr marL="158750" indent="0">
              <a:buNone/>
            </a:pPr>
            <a:r>
              <a:rPr lang="en-GB" sz="1200" b="1" dirty="0">
                <a:solidFill>
                  <a:schemeClr val="tx1"/>
                </a:solidFill>
              </a:rPr>
              <a:t>Speak through an example </a:t>
            </a:r>
          </a:p>
          <a:p>
            <a:pPr marL="158750" indent="0">
              <a:buNone/>
            </a:pPr>
            <a:endParaRPr lang="en-GB" sz="1200" dirty="0">
              <a:solidFill>
                <a:schemeClr val="tx1"/>
              </a:solidFill>
            </a:endParaRPr>
          </a:p>
          <a:p>
            <a:pPr marL="158750" indent="0">
              <a:buNone/>
            </a:pPr>
            <a:r>
              <a:rPr lang="en-GB" sz="1200" dirty="0">
                <a:solidFill>
                  <a:schemeClr val="tx1"/>
                </a:solidFill>
              </a:rPr>
              <a:t>Does anyone have any experience of ‘doing with’?</a:t>
            </a:r>
          </a:p>
          <a:p>
            <a:pPr marL="158750" indent="0">
              <a:buNone/>
            </a:pPr>
            <a:endParaRPr lang="en-GB" sz="1200" dirty="0">
              <a:solidFill>
                <a:schemeClr val="tx1"/>
              </a:solidFill>
            </a:endParaRPr>
          </a:p>
          <a:p>
            <a:pPr marL="158750" indent="0">
              <a:buNone/>
            </a:pPr>
            <a:r>
              <a:rPr kumimoji="0" lang="en-US" sz="1200" b="0" i="1" u="none" strike="noStrike" kern="0" cap="none" spc="0" normalizeH="0" baseline="0" noProof="0" dirty="0">
                <a:ln>
                  <a:noFill/>
                </a:ln>
                <a:solidFill>
                  <a:schemeClr val="tx1"/>
                </a:solidFill>
                <a:effectLst/>
                <a:uLnTx/>
                <a:uFillTx/>
                <a:latin typeface="DM Sans" pitchFamily="2" charset="77"/>
                <a:ea typeface="ＭＳ Ｐゴシック" pitchFamily="-65" charset="-128"/>
                <a:cs typeface="Arial" panose="020B0604020202020204" pitchFamily="34" charset="0"/>
                <a:sym typeface="Arial"/>
              </a:rPr>
              <a:t>References:</a:t>
            </a: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dirty="0">
                <a:solidFill>
                  <a:schemeClr val="tx1"/>
                </a:solidFill>
                <a:effectLst/>
                <a:latin typeface="DM Sans" pitchFamily="2" charset="77"/>
              </a:rPr>
              <a:t>Ladder source: Slay, J. and Stephens, L. (2013). Co-production in mental health: a literature review. New Economics Foundation. https://</a:t>
            </a:r>
            <a:r>
              <a:rPr lang="en-GB" sz="1200" b="0" i="0" dirty="0" err="1">
                <a:solidFill>
                  <a:schemeClr val="tx1"/>
                </a:solidFill>
                <a:effectLst/>
                <a:latin typeface="DM Sans" pitchFamily="2" charset="77"/>
              </a:rPr>
              <a:t>neweconomics.org</a:t>
            </a:r>
            <a:r>
              <a:rPr lang="en-GB" sz="1200" b="0" i="0" dirty="0">
                <a:solidFill>
                  <a:schemeClr val="tx1"/>
                </a:solidFill>
                <a:effectLst/>
                <a:latin typeface="DM Sans" pitchFamily="2" charset="77"/>
              </a:rPr>
              <a:t>/2013/11/co-production-mental-health -</a:t>
            </a:r>
            <a:endParaRPr lang="en-GB" sz="1200" b="1"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i="0" dirty="0">
              <a:solidFill>
                <a:schemeClr val="tx1"/>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dirty="0">
                <a:solidFill>
                  <a:schemeClr val="tx1"/>
                </a:solidFill>
                <a:effectLst/>
                <a:latin typeface="DM Sans" pitchFamily="2" charset="77"/>
              </a:rPr>
              <a:t>Image adapted from: </a:t>
            </a:r>
            <a:r>
              <a:rPr lang="en-GB" sz="1200" b="0" i="0" dirty="0" err="1">
                <a:solidFill>
                  <a:schemeClr val="tx1"/>
                </a:solidFill>
                <a:effectLst/>
                <a:latin typeface="DM Sans" pitchFamily="2" charset="77"/>
              </a:rPr>
              <a:t>Iriss</a:t>
            </a:r>
            <a:r>
              <a:rPr lang="en-GB" sz="1200" b="0" i="0" dirty="0">
                <a:solidFill>
                  <a:schemeClr val="tx1"/>
                </a:solidFill>
                <a:effectLst/>
                <a:latin typeface="DM Sans" pitchFamily="2" charset="77"/>
              </a:rPr>
              <a:t>. </a:t>
            </a:r>
            <a:r>
              <a:rPr lang="en-GB" sz="1200" u="none" strike="noStrike" dirty="0">
                <a:solidFill>
                  <a:schemeClr val="tx1"/>
                </a:solidFill>
                <a:effectLst/>
              </a:rPr>
              <a:t>Participation: its impact on services and the people who use them.</a:t>
            </a:r>
            <a:r>
              <a:rPr lang="en-GB" sz="1200" b="0" i="0" dirty="0">
                <a:solidFill>
                  <a:schemeClr val="tx1"/>
                </a:solidFill>
                <a:effectLst/>
                <a:latin typeface="DM Sans" pitchFamily="2" charset="77"/>
              </a:rPr>
              <a:t> https://</a:t>
            </a:r>
            <a:r>
              <a:rPr lang="en-GB" sz="1200" b="0" i="0" dirty="0" err="1">
                <a:solidFill>
                  <a:schemeClr val="tx1"/>
                </a:solidFill>
                <a:effectLst/>
                <a:latin typeface="DM Sans" pitchFamily="2" charset="77"/>
              </a:rPr>
              <a:t>www.iriss.org.uk</a:t>
            </a:r>
            <a:r>
              <a:rPr lang="en-GB" sz="1200" b="0" i="0" dirty="0">
                <a:solidFill>
                  <a:schemeClr val="tx1"/>
                </a:solidFill>
                <a:effectLst/>
                <a:latin typeface="DM Sans" pitchFamily="2" charset="77"/>
              </a:rPr>
              <a:t>/resources/insights/participation-its-impact-services-and-people-who-use-them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i="0" dirty="0">
              <a:solidFill>
                <a:schemeClr val="tx1"/>
              </a:solidFill>
              <a:effectLst/>
              <a:latin typeface="DM Sans" pitchFamily="2" charset="77"/>
            </a:endParaRPr>
          </a:p>
          <a:p>
            <a:pPr marL="158750" indent="0">
              <a:buNone/>
            </a:pPr>
            <a:endParaRPr kumimoji="0" lang="en-US" sz="1200" b="0" i="0" u="none" strike="noStrike" kern="1200" cap="none" spc="0" normalizeH="0" baseline="0" noProof="0" dirty="0">
              <a:ln>
                <a:noFill/>
              </a:ln>
              <a:solidFill>
                <a:schemeClr val="tx1"/>
              </a:solidFill>
              <a:effectLst/>
              <a:uLnTx/>
              <a:uFillTx/>
              <a:latin typeface="DM Sans" pitchFamily="2" charset="77"/>
              <a:ea typeface="ＭＳ Ｐゴシック" pitchFamily="-106" charset="-128"/>
              <a:cs typeface="Arial"/>
              <a:sym typeface="Arial"/>
            </a:endParaRPr>
          </a:p>
          <a:p>
            <a:pPr marL="158750" indent="0">
              <a:buNone/>
            </a:pPr>
            <a:endParaRPr lang="en-GB"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141210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263318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dirty="0"/>
              <a:t>This is just a nice visualisation of why user experience is important.</a:t>
            </a:r>
          </a:p>
          <a:p>
            <a:pPr marL="158750" indent="0">
              <a:buNone/>
            </a:pPr>
            <a:r>
              <a:rPr lang="en-GB" dirty="0"/>
              <a:t>How many times have you seen something like this?</a:t>
            </a:r>
          </a:p>
          <a:p>
            <a:pPr marL="158750" indent="0">
              <a:buNone/>
            </a:pPr>
            <a:r>
              <a:rPr lang="en-GB" dirty="0"/>
              <a:t>People will find the best route for them – they will not always follow the path.</a:t>
            </a:r>
          </a:p>
          <a:p>
            <a:pPr marL="158750" indent="0">
              <a:buNone/>
            </a:pPr>
            <a:endParaRPr lang="en-GB" dirty="0"/>
          </a:p>
          <a:p>
            <a:pPr marL="158750" indent="0">
              <a:buNone/>
            </a:pPr>
            <a:r>
              <a:rPr lang="en-GB" dirty="0"/>
              <a:t>In Canada they sometimes create ‘desire paths’; this means that they look at where people walk when there is heavy snowfall, and any footpaths are created in line with this – so that they don’t have this problem.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19</a:t>
            </a:fld>
            <a:endParaRPr lang="en-GB"/>
          </a:p>
        </p:txBody>
      </p:sp>
    </p:spTree>
    <p:extLst>
      <p:ext uri="{BB962C8B-B14F-4D97-AF65-F5344CB8AC3E}">
        <p14:creationId xmlns:p14="http://schemas.microsoft.com/office/powerpoint/2010/main" val="1482311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dirty="0">
                <a:solidFill>
                  <a:schemeClr val="tx1"/>
                </a:solidFill>
              </a:rPr>
              <a:t>A starter for ten of how patients can be involved.</a:t>
            </a:r>
          </a:p>
          <a:p>
            <a:pPr marL="158750" indent="0">
              <a:buNone/>
            </a:pPr>
            <a:endParaRPr lang="en-GB" sz="1200" dirty="0">
              <a:solidFill>
                <a:schemeClr val="tx1"/>
              </a:solidFill>
            </a:endParaRPr>
          </a:p>
          <a:p>
            <a:pPr marL="158750" indent="0">
              <a:buNone/>
            </a:pPr>
            <a:r>
              <a:rPr lang="en-GB" sz="1200" dirty="0">
                <a:solidFill>
                  <a:schemeClr val="tx1"/>
                </a:solidFill>
              </a:rPr>
              <a:t>If involving in QI – how can we make it accessible? </a:t>
            </a:r>
            <a:r>
              <a:rPr lang="en-GB" sz="1200" dirty="0">
                <a:solidFill>
                  <a:schemeClr val="tx1"/>
                </a:solidFill>
                <a:effectLst/>
                <a:ea typeface="Calibri" panose="020F0502020204030204" pitchFamily="34" charset="0"/>
                <a:cs typeface="Times New Roman" panose="02020603050405020304" pitchFamily="18" charset="0"/>
              </a:rPr>
              <a:t>For example the phrase ‘driver diagram’ may alienate some people as it is not a common term outside of improvement. You should make sure you explain things, when needed.</a:t>
            </a:r>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20</a:t>
            </a:fld>
            <a:endParaRPr lang="en-GB"/>
          </a:p>
        </p:txBody>
      </p:sp>
    </p:spTree>
    <p:extLst>
      <p:ext uri="{BB962C8B-B14F-4D97-AF65-F5344CB8AC3E}">
        <p14:creationId xmlns:p14="http://schemas.microsoft.com/office/powerpoint/2010/main" val="131454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See activity 5.2 in the Trainer Guide.</a:t>
            </a:r>
          </a:p>
          <a:p>
            <a:endParaRPr lang="en-US" sz="1200" b="1" dirty="0">
              <a:solidFill>
                <a:schemeClr val="tx1"/>
              </a:solidFill>
            </a:endParaRPr>
          </a:p>
          <a:p>
            <a:r>
              <a:rPr lang="en-US" sz="1200" b="0" i="1" dirty="0">
                <a:solidFill>
                  <a:schemeClr val="tx1"/>
                </a:solidFill>
              </a:rPr>
              <a:t>Reference: </a:t>
            </a:r>
          </a:p>
          <a:p>
            <a:r>
              <a:rPr lang="en-GB" sz="1200" dirty="0">
                <a:solidFill>
                  <a:schemeClr val="tx1"/>
                </a:solidFill>
                <a:effectLst/>
                <a:ea typeface="Times New Roman" panose="02020603050405020304" pitchFamily="18" charset="0"/>
              </a:rPr>
              <a:t>Lewin, K. (1951). Field Theory in Social Science. Harper and Row. https://ia802905.us.archive.org/4/items/in.ernet.dli.2015.138989/2015.138989.Field-Theory-In-Social-Science-Selected-Theoretical-Oaoers.pdf</a:t>
            </a:r>
            <a:endParaRPr lang="en-US" sz="1200" b="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21</a:t>
            </a:fld>
            <a:endParaRPr lang="en-GB"/>
          </a:p>
        </p:txBody>
      </p:sp>
    </p:spTree>
    <p:extLst>
      <p:ext uri="{BB962C8B-B14F-4D97-AF65-F5344CB8AC3E}">
        <p14:creationId xmlns:p14="http://schemas.microsoft.com/office/powerpoint/2010/main" val="45938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409877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See activity 5.2 in the Trainer Guide.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20 mins in small groups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5 mins group feedback</a:t>
            </a:r>
          </a:p>
          <a:p>
            <a:pPr marL="0" lvl="0" indent="0" algn="l" rtl="0">
              <a:spcBef>
                <a:spcPts val="0"/>
              </a:spcBef>
              <a:spcAft>
                <a:spcPts val="0"/>
              </a:spcAft>
              <a:buNone/>
            </a:pPr>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23</a:t>
            </a:fld>
            <a:endParaRPr lang="en-GB"/>
          </a:p>
        </p:txBody>
      </p:sp>
    </p:spTree>
    <p:extLst>
      <p:ext uri="{BB962C8B-B14F-4D97-AF65-F5344CB8AC3E}">
        <p14:creationId xmlns:p14="http://schemas.microsoft.com/office/powerpoint/2010/main" val="3706966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0" dirty="0"/>
              <a:t>Force field analysis is a useful tool for QI teams to use. It helps them explore what is supporting and hindering their work and what they might need to do differently to shift things. </a:t>
            </a:r>
          </a:p>
          <a:p>
            <a:pPr marL="158750" indent="0">
              <a:buNone/>
            </a:pPr>
            <a:endParaRPr lang="en-GB" b="0" dirty="0"/>
          </a:p>
          <a:p>
            <a:pPr marL="158750" indent="0">
              <a:buNone/>
            </a:pPr>
            <a:r>
              <a:rPr lang="en-GB" b="0" dirty="0"/>
              <a:t>Beyond that it’s also a powerful tool for reflection. As a coach you are a key part of the wider QI team in the organisation and a representative of all that we do to improve. This brings responsibility and your insights are crucial to helping to enhance our approach to improvement. We know that we can always do more with involvement. Some of the topics today are the responsibility of the QI team, others are our collective responsibility and some are yours.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24</a:t>
            </a:fld>
            <a:endParaRPr lang="en-GB"/>
          </a:p>
        </p:txBody>
      </p:sp>
    </p:spTree>
    <p:extLst>
      <p:ext uri="{BB962C8B-B14F-4D97-AF65-F5344CB8AC3E}">
        <p14:creationId xmlns:p14="http://schemas.microsoft.com/office/powerpoint/2010/main" val="2795715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715233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26</a:t>
            </a:fld>
            <a:endParaRPr lang="en-GB"/>
          </a:p>
        </p:txBody>
      </p:sp>
    </p:spTree>
    <p:extLst>
      <p:ext uri="{BB962C8B-B14F-4D97-AF65-F5344CB8AC3E}">
        <p14:creationId xmlns:p14="http://schemas.microsoft.com/office/powerpoint/2010/main" val="280804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normal for us to think to involve patients, therefore it can be hard to remember to do, and because we’re not used to it, it means that it requires more effort. We need to change this mindset and involve patients throughout projects, co-producing effective healthcare solutions with them not for them</a:t>
            </a:r>
          </a:p>
          <a:p>
            <a:r>
              <a:rPr lang="en-GB" dirty="0"/>
              <a:t>Sometimes involving patients can create challenges. With the already existing issues of scheduling/engagement then to have to engage someone outside the organisation can add another layer of complexity. It’s important to push past this.</a:t>
            </a:r>
          </a:p>
          <a:p>
            <a:r>
              <a:rPr lang="en-GB" dirty="0"/>
              <a:t>Mindset of staff can be that involving carers and patients may make the project slow down; this may be true. But is that a reason not to do it? </a:t>
            </a:r>
          </a:p>
          <a:p>
            <a:r>
              <a:rPr lang="en-GB" dirty="0"/>
              <a:t>Involving a different perspective can bring challenges that you might not have thought of. </a:t>
            </a:r>
          </a:p>
          <a:p>
            <a:r>
              <a:rPr lang="en-GB" b="1" dirty="0"/>
              <a:t>Example: (Facilitator to use own example) </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346479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 the chat or using the poll function.</a:t>
            </a:r>
          </a:p>
        </p:txBody>
      </p:sp>
      <p:sp>
        <p:nvSpPr>
          <p:cNvPr id="4" name="Slide Number Placeholder 3"/>
          <p:cNvSpPr>
            <a:spLocks noGrp="1"/>
          </p:cNvSpPr>
          <p:nvPr>
            <p:ph type="sldNum" sz="quarter" idx="5"/>
          </p:nvPr>
        </p:nvSpPr>
        <p:spPr/>
        <p:txBody>
          <a:bodyPr/>
          <a:lstStyle/>
          <a:p>
            <a:fld id="{065E61C6-C2E9-8C4B-A7F2-C0544F7348CB}" type="slidenum">
              <a:rPr lang="en-GB"/>
              <a:pPr/>
              <a:t>28</a:t>
            </a:fld>
            <a:endParaRPr lang="en-GB"/>
          </a:p>
        </p:txBody>
      </p:sp>
    </p:spTree>
    <p:extLst>
      <p:ext uri="{BB962C8B-B14F-4D97-AF65-F5344CB8AC3E}">
        <p14:creationId xmlns:p14="http://schemas.microsoft.com/office/powerpoint/2010/main" val="39301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i="1" dirty="0">
                <a:solidFill>
                  <a:schemeClr val="tx1"/>
                </a:solidFill>
                <a:effectLst/>
                <a:ea typeface="Calibri" panose="020F0502020204030204" pitchFamily="34" charset="0"/>
                <a:cs typeface="Times New Roman" panose="02020603050405020304" pitchFamily="18" charset="0"/>
              </a:rPr>
              <a:t>References to answer this question: </a:t>
            </a:r>
          </a:p>
          <a:p>
            <a:pPr>
              <a:lnSpc>
                <a:spcPct val="115000"/>
              </a:lnSpc>
              <a:spcAft>
                <a:spcPts val="1000"/>
              </a:spcAft>
            </a:pPr>
            <a:endParaRPr lang="en-GB" sz="1200" dirty="0">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tx1"/>
                </a:solidFill>
                <a:effectLst/>
              </a:rPr>
              <a:t>Hunt, D.F., Dunn, M., Harrison, G., et al. (2021). Ethical considerations in quality improvement: key questions and a practical guide. BMJ Open Quality. </a:t>
            </a:r>
            <a:r>
              <a:rPr lang="en-GB" sz="1200" u="sng"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https://bmjopenquality.bmj.com/content/10/3/e001497</a:t>
            </a:r>
            <a:r>
              <a:rPr lang="en-GB" sz="1200" dirty="0">
                <a:solidFill>
                  <a:schemeClr val="tx1"/>
                </a:solidFill>
                <a:effectLst/>
                <a:ea typeface="Calibri" panose="020F0502020204030204" pitchFamily="34" charset="0"/>
                <a:cs typeface="Times New Roman" panose="02020603050405020304" pitchFamily="18" charset="0"/>
              </a:rPr>
              <a:t> </a:t>
            </a:r>
          </a:p>
          <a:p>
            <a:pPr>
              <a:lnSpc>
                <a:spcPct val="115000"/>
              </a:lnSpc>
              <a:spcAft>
                <a:spcPts val="1000"/>
              </a:spcAft>
            </a:pPr>
            <a:endParaRPr lang="en-GB" sz="1200" dirty="0">
              <a:solidFill>
                <a:schemeClr val="tx1"/>
              </a:solidFill>
              <a:effectLst/>
              <a:ea typeface="Calibri" panose="020F0502020204030204" pitchFamily="34" charset="0"/>
              <a:cs typeface="Times New Roman" panose="02020603050405020304" pitchFamily="18" charset="0"/>
            </a:endParaRPr>
          </a:p>
          <a:p>
            <a:pPr>
              <a:lnSpc>
                <a:spcPct val="115000"/>
              </a:lnSpc>
              <a:spcAft>
                <a:spcPts val="1000"/>
              </a:spcAft>
            </a:pPr>
            <a:r>
              <a:rPr lang="en-GB" sz="1200" u="none" strike="noStrike" dirty="0">
                <a:solidFill>
                  <a:schemeClr val="tx1"/>
                </a:solidFill>
                <a:effectLst/>
              </a:rPr>
              <a:t>Lynn, J., Baily, M.A., Bottrell, M. et al. (2007). The ethics of using quality improvement methods in health care. Annals of Internal Medicine.</a:t>
            </a:r>
            <a:r>
              <a:rPr lang="en-GB" sz="1200" u="none" strike="noStrike" dirty="0">
                <a:solidFill>
                  <a:schemeClr val="tx1"/>
                </a:solidFill>
                <a:effectLst/>
                <a:ea typeface="+mn-ea"/>
                <a:cs typeface="+mn-cs"/>
              </a:rPr>
              <a:t> </a:t>
            </a:r>
            <a:r>
              <a:rPr lang="en-GB" sz="1200" u="sng" dirty="0">
                <a:solidFill>
                  <a:schemeClr val="tx1"/>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https://pubmed.ncbi.nlm.nih.gov/17438310/</a:t>
            </a:r>
            <a:endParaRPr lang="en-GB" sz="1200" u="sng" dirty="0">
              <a:solidFill>
                <a:schemeClr val="tx1"/>
              </a:solidFill>
              <a:effectLst/>
              <a:ea typeface="Calibri" panose="020F0502020204030204" pitchFamily="34" charset="0"/>
              <a:cs typeface="Times New Roman" panose="02020603050405020304" pitchFamily="18" charset="0"/>
            </a:endParaRPr>
          </a:p>
          <a:p>
            <a:pPr>
              <a:lnSpc>
                <a:spcPct val="115000"/>
              </a:lnSpc>
              <a:spcAft>
                <a:spcPts val="1000"/>
              </a:spcAft>
            </a:pPr>
            <a:endParaRPr lang="en-GB" sz="1200" u="none" dirty="0">
              <a:solidFill>
                <a:schemeClr val="tx1"/>
              </a:solidFill>
              <a:effectLst/>
              <a:ea typeface="Calibri" panose="020F0502020204030204" pitchFamily="34" charset="0"/>
              <a:cs typeface="Times New Roman" panose="02020603050405020304" pitchFamily="18" charset="0"/>
            </a:endParaRPr>
          </a:p>
          <a:p>
            <a:pPr>
              <a:lnSpc>
                <a:spcPct val="115000"/>
              </a:lnSpc>
              <a:spcAft>
                <a:spcPts val="1000"/>
              </a:spcAft>
            </a:pPr>
            <a:r>
              <a:rPr lang="en-GB" sz="1200" u="none" dirty="0">
                <a:solidFill>
                  <a:schemeClr val="tx1"/>
                </a:solidFill>
                <a:effectLst/>
                <a:ea typeface="Calibri" panose="020F0502020204030204" pitchFamily="34" charset="0"/>
                <a:cs typeface="Times New Roman" panose="02020603050405020304" pitchFamily="18" charset="0"/>
              </a:rPr>
              <a:t>Healthcare Quality Improvement Project (2017). </a:t>
            </a:r>
            <a:r>
              <a:rPr lang="en-GB" sz="1200" dirty="0">
                <a:solidFill>
                  <a:schemeClr val="tx1"/>
                </a:solidFill>
                <a:effectLst/>
              </a:rPr>
              <a:t>Guide to managing ethical issues in quality improvement or clinical audit projects. https://</a:t>
            </a:r>
            <a:r>
              <a:rPr lang="en-GB" sz="1200" dirty="0" err="1">
                <a:solidFill>
                  <a:schemeClr val="tx1"/>
                </a:solidFill>
                <a:effectLst/>
              </a:rPr>
              <a:t>www.hqip.org.uk</a:t>
            </a:r>
            <a:r>
              <a:rPr lang="en-GB" sz="1200" dirty="0">
                <a:solidFill>
                  <a:schemeClr val="tx1"/>
                </a:solidFill>
                <a:effectLst/>
              </a:rPr>
              <a:t>/</a:t>
            </a:r>
            <a:r>
              <a:rPr lang="en-GB" sz="1200" dirty="0" err="1">
                <a:solidFill>
                  <a:schemeClr val="tx1"/>
                </a:solidFill>
                <a:effectLst/>
              </a:rPr>
              <a:t>wp</a:t>
            </a:r>
            <a:r>
              <a:rPr lang="en-GB" sz="1200" dirty="0">
                <a:solidFill>
                  <a:schemeClr val="tx1"/>
                </a:solidFill>
                <a:effectLst/>
              </a:rPr>
              <a:t>-content/uploads/2017/02/guide-to-managing-ethical-issues-in-quality-improvement-or-clinical-audit-projects.pdf </a:t>
            </a:r>
            <a:endParaRPr lang="en-GB" sz="1200" dirty="0">
              <a:solidFill>
                <a:schemeClr val="tx1"/>
              </a:solidFill>
            </a:endParaRPr>
          </a:p>
          <a:p>
            <a:pPr>
              <a:lnSpc>
                <a:spcPct val="115000"/>
              </a:lnSpc>
              <a:spcAft>
                <a:spcPts val="1000"/>
              </a:spcAft>
            </a:pPr>
            <a:endParaRPr lang="en-GB" sz="1200" u="sng" dirty="0">
              <a:solidFill>
                <a:schemeClr val="tx1"/>
              </a:solidFill>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5E61C6-C2E9-8C4B-A7F2-C0544F7348CB}" type="slidenum">
              <a:rPr lang="en-GB"/>
              <a:pPr/>
              <a:t>29</a:t>
            </a:fld>
            <a:endParaRPr lang="en-GB"/>
          </a:p>
        </p:txBody>
      </p:sp>
    </p:spTree>
    <p:extLst>
      <p:ext uri="{BB962C8B-B14F-4D97-AF65-F5344CB8AC3E}">
        <p14:creationId xmlns:p14="http://schemas.microsoft.com/office/powerpoint/2010/main" val="259526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ea typeface="Calibri" panose="020F0502020204030204" pitchFamily="34" charset="0"/>
                <a:cs typeface="Times New Roman" panose="02020603050405020304" pitchFamily="18" charset="0"/>
              </a:rPr>
              <a:t>Here are a few tips for how you as a new Quality Coach can make it easier to involve patients in improvement work.</a:t>
            </a:r>
            <a:endParaRPr lang="en-GB" sz="1200" dirty="0"/>
          </a:p>
        </p:txBody>
      </p:sp>
      <p:sp>
        <p:nvSpPr>
          <p:cNvPr id="4" name="Slide Number Placeholder 3"/>
          <p:cNvSpPr>
            <a:spLocks noGrp="1"/>
          </p:cNvSpPr>
          <p:nvPr>
            <p:ph type="sldNum" sz="quarter" idx="5"/>
          </p:nvPr>
        </p:nvSpPr>
        <p:spPr/>
        <p:txBody>
          <a:bodyPr/>
          <a:lstStyle/>
          <a:p>
            <a:fld id="{065E61C6-C2E9-8C4B-A7F2-C0544F7348CB}" type="slidenum">
              <a:rPr lang="en-GB"/>
              <a:pPr/>
              <a:t>30</a:t>
            </a:fld>
            <a:endParaRPr lang="en-GB"/>
          </a:p>
        </p:txBody>
      </p:sp>
    </p:spTree>
    <p:extLst>
      <p:ext uri="{BB962C8B-B14F-4D97-AF65-F5344CB8AC3E}">
        <p14:creationId xmlns:p14="http://schemas.microsoft.com/office/powerpoint/2010/main" val="3515407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5 mins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31</a:t>
            </a:fld>
            <a:endParaRPr lang="en-GB"/>
          </a:p>
        </p:txBody>
      </p:sp>
    </p:spTree>
    <p:extLst>
      <p:ext uri="{BB962C8B-B14F-4D97-AF65-F5344CB8AC3E}">
        <p14:creationId xmlns:p14="http://schemas.microsoft.com/office/powerpoint/2010/main" val="2665351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32</a:t>
            </a:fld>
            <a:endParaRPr lang="en-GB"/>
          </a:p>
        </p:txBody>
      </p:sp>
    </p:spTree>
    <p:extLst>
      <p:ext uri="{BB962C8B-B14F-4D97-AF65-F5344CB8AC3E}">
        <p14:creationId xmlns:p14="http://schemas.microsoft.com/office/powerpoint/2010/main" val="1587309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1302097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marR="0" lvl="0" indent="-185766" algn="l" defTabSz="914400" rtl="0" eaLnBrk="1" fontAlgn="auto" latinLnBrk="0" hangingPunct="1">
              <a:lnSpc>
                <a:spcPct val="100000"/>
              </a:lnSpc>
              <a:spcBef>
                <a:spcPts val="0"/>
              </a:spcBef>
              <a:spcAft>
                <a:spcPts val="0"/>
              </a:spcAft>
              <a:buClr>
                <a:schemeClr val="dk1"/>
              </a:buClr>
              <a:buSzPts val="1100"/>
              <a:buFont typeface="Arial,Sans-Serif"/>
              <a:buChar char="•"/>
              <a:tabLst/>
              <a:defRPr/>
            </a:pPr>
            <a:r>
              <a:rPr lang="en-GB" b="1" dirty="0">
                <a:solidFill>
                  <a:schemeClr val="tx1"/>
                </a:solidFill>
              </a:rPr>
              <a:t>Qualitative data </a:t>
            </a:r>
            <a:endParaRPr lang="en-GB" dirty="0">
              <a:solidFill>
                <a:schemeClr val="tx1"/>
              </a:solidFill>
            </a:endParaRPr>
          </a:p>
          <a:p>
            <a:pPr marL="185766" indent="-185766">
              <a:buClr>
                <a:schemeClr val="dk1"/>
              </a:buClr>
              <a:buFont typeface="Arial,Sans-Serif"/>
              <a:buChar char="•"/>
            </a:pPr>
            <a:r>
              <a:rPr lang="en-GB" dirty="0">
                <a:solidFill>
                  <a:schemeClr val="tx1"/>
                </a:solidFill>
              </a:rPr>
              <a:t>Focuses on the how and why </a:t>
            </a:r>
          </a:p>
          <a:p>
            <a:pPr marL="185766" indent="-185766">
              <a:buClr>
                <a:schemeClr val="dk1"/>
              </a:buClr>
              <a:buFont typeface="Arial,Sans-Serif"/>
              <a:buChar char="•"/>
            </a:pPr>
            <a:r>
              <a:rPr lang="en-GB" dirty="0">
                <a:solidFill>
                  <a:schemeClr val="tx1"/>
                </a:solidFill>
              </a:rPr>
              <a:t>Data is represented in word form</a:t>
            </a:r>
          </a:p>
          <a:p>
            <a:pPr marL="185766" indent="-185766">
              <a:spcBef>
                <a:spcPts val="520"/>
              </a:spcBef>
              <a:buClr>
                <a:schemeClr val="dk1"/>
              </a:buClr>
              <a:buFont typeface="Arial,Sans-Serif"/>
              <a:buChar char="•"/>
            </a:pPr>
            <a:r>
              <a:rPr lang="en-GB" dirty="0">
                <a:solidFill>
                  <a:schemeClr val="tx1"/>
                </a:solidFill>
              </a:rPr>
              <a:t>Data is narrative and normally can be seen to develop a story or guide someone through a process </a:t>
            </a:r>
          </a:p>
          <a:p>
            <a:pPr marL="185766" indent="-185766">
              <a:spcBef>
                <a:spcPts val="520"/>
              </a:spcBef>
              <a:buClr>
                <a:schemeClr val="dk1"/>
              </a:buClr>
              <a:buFont typeface="Arial,Sans-Serif"/>
              <a:buChar char="•"/>
            </a:pPr>
            <a:r>
              <a:rPr lang="en-GB" dirty="0">
                <a:solidFill>
                  <a:schemeClr val="tx1"/>
                </a:solidFill>
              </a:rPr>
              <a:t>Qualitative data can be used to understand how an individual subjectively perceives and gives meaning to things. </a:t>
            </a:r>
          </a:p>
          <a:p>
            <a:pPr marL="185766" indent="0">
              <a:lnSpc>
                <a:spcPct val="114999"/>
              </a:lnSpc>
              <a:buClr>
                <a:schemeClr val="dk1"/>
              </a:buClr>
              <a:buNone/>
            </a:pPr>
            <a:endParaRPr lang="en-GB" b="1" dirty="0">
              <a:solidFill>
                <a:schemeClr val="tx1"/>
              </a:solidFill>
            </a:endParaRPr>
          </a:p>
          <a:p>
            <a:pPr marL="185766" indent="0">
              <a:lnSpc>
                <a:spcPct val="114999"/>
              </a:lnSpc>
              <a:buNone/>
            </a:pPr>
            <a:r>
              <a:rPr lang="en-GB" b="1" dirty="0">
                <a:solidFill>
                  <a:schemeClr val="tx1"/>
                </a:solidFill>
              </a:rPr>
              <a:t>Overview</a:t>
            </a:r>
            <a:endParaRPr lang="en-GB" dirty="0">
              <a:solidFill>
                <a:schemeClr val="tx1"/>
              </a:solidFill>
            </a:endParaRPr>
          </a:p>
          <a:p>
            <a:pPr marL="371532" indent="-185766">
              <a:lnSpc>
                <a:spcPct val="114999"/>
              </a:lnSpc>
              <a:buClr>
                <a:schemeClr val="dk1"/>
              </a:buClr>
              <a:buFont typeface="Arial" panose="020B0604020202020204" pitchFamily="34" charset="0"/>
              <a:buChar char="•"/>
            </a:pPr>
            <a:r>
              <a:rPr lang="en-GB" dirty="0">
                <a:solidFill>
                  <a:schemeClr val="tx1"/>
                </a:solidFill>
              </a:rPr>
              <a:t>Depth versus breadth</a:t>
            </a:r>
          </a:p>
          <a:p>
            <a:pPr marL="371532" indent="-185766">
              <a:lnSpc>
                <a:spcPct val="114999"/>
              </a:lnSpc>
              <a:buClr>
                <a:schemeClr val="dk1"/>
              </a:buClr>
              <a:buFont typeface="Arial" panose="020B0604020202020204" pitchFamily="34" charset="0"/>
              <a:buChar char="•"/>
            </a:pPr>
            <a:r>
              <a:rPr lang="en-GB" dirty="0">
                <a:solidFill>
                  <a:schemeClr val="tx1"/>
                </a:solidFill>
              </a:rPr>
              <a:t>Perspective of the individual</a:t>
            </a:r>
          </a:p>
          <a:p>
            <a:pPr marL="371532" indent="-185766">
              <a:lnSpc>
                <a:spcPct val="114999"/>
              </a:lnSpc>
              <a:buClr>
                <a:schemeClr val="dk1"/>
              </a:buClr>
              <a:buFont typeface="Arial" panose="020B0604020202020204" pitchFamily="34" charset="0"/>
              <a:buChar char="•"/>
            </a:pPr>
            <a:r>
              <a:rPr lang="en-GB" dirty="0">
                <a:solidFill>
                  <a:schemeClr val="tx1"/>
                </a:solidFill>
              </a:rPr>
              <a:t>Insights are specific to a context </a:t>
            </a:r>
          </a:p>
          <a:p>
            <a:pPr marL="371532" indent="-185766">
              <a:lnSpc>
                <a:spcPct val="114999"/>
              </a:lnSpc>
              <a:buClr>
                <a:schemeClr val="dk1"/>
              </a:buClr>
              <a:buFont typeface="Arial" panose="020B0604020202020204" pitchFamily="34" charset="0"/>
              <a:buChar char="•"/>
            </a:pPr>
            <a:r>
              <a:rPr lang="en-GB" dirty="0">
                <a:solidFill>
                  <a:schemeClr val="tx1"/>
                </a:solidFill>
              </a:rPr>
              <a:t>Allows an open-ended conversation</a:t>
            </a:r>
          </a:p>
          <a:p>
            <a:pPr marL="371532" indent="-185766">
              <a:lnSpc>
                <a:spcPct val="114999"/>
              </a:lnSpc>
              <a:buClr>
                <a:schemeClr val="dk1"/>
              </a:buClr>
              <a:buFont typeface="Arial" panose="020B0604020202020204" pitchFamily="34" charset="0"/>
              <a:buChar char="•"/>
            </a:pPr>
            <a:r>
              <a:rPr lang="en-GB" dirty="0">
                <a:solidFill>
                  <a:schemeClr val="tx1"/>
                </a:solidFill>
              </a:rPr>
              <a:t>Individuals can guide the conversation rather than you as the lead.</a:t>
            </a:r>
          </a:p>
          <a:p>
            <a:pPr marL="371532" indent="-185766">
              <a:lnSpc>
                <a:spcPct val="114999"/>
              </a:lnSpc>
              <a:buClr>
                <a:schemeClr val="dk1"/>
              </a:buClr>
              <a:buFont typeface="Arial" panose="020B0604020202020204" pitchFamily="34" charset="0"/>
              <a:buChar char="•"/>
            </a:pPr>
            <a:endParaRPr lang="en-GB" dirty="0">
              <a:solidFill>
                <a:schemeClr val="tx1"/>
              </a:solidFill>
            </a:endParaRPr>
          </a:p>
          <a:p>
            <a:pPr marL="185766" indent="0">
              <a:lnSpc>
                <a:spcPct val="114999"/>
              </a:lnSpc>
              <a:buClr>
                <a:schemeClr val="dk1"/>
              </a:buClr>
              <a:buFont typeface="Arial" panose="020B0604020202020204" pitchFamily="34" charset="0"/>
              <a:buNone/>
            </a:pPr>
            <a:r>
              <a:rPr lang="en-GB" i="1" dirty="0">
                <a:solidFill>
                  <a:schemeClr val="tx1"/>
                </a:solidFill>
              </a:rPr>
              <a:t>References:</a:t>
            </a:r>
          </a:p>
          <a:p>
            <a:pPr marL="185766" marR="0" lvl="0" indent="0" algn="l" defTabSz="914400" rtl="0" eaLnBrk="1" fontAlgn="auto" latinLnBrk="0" hangingPunct="1">
              <a:lnSpc>
                <a:spcPct val="114999"/>
              </a:lnSpc>
              <a:spcBef>
                <a:spcPts val="0"/>
              </a:spcBef>
              <a:spcAft>
                <a:spcPts val="0"/>
              </a:spcAft>
              <a:buClr>
                <a:schemeClr val="dk1"/>
              </a:buClr>
              <a:buSzTx/>
              <a:buFont typeface="Arial" panose="020B0604020202020204" pitchFamily="34" charset="0"/>
              <a:buNone/>
              <a:tabLst/>
              <a:defRPr/>
            </a:pPr>
            <a:r>
              <a:rPr lang="en-GB" b="0" i="0" dirty="0" err="1">
                <a:solidFill>
                  <a:schemeClr val="tx1"/>
                </a:solidFill>
              </a:rPr>
              <a:t>Scribbr</a:t>
            </a:r>
            <a:r>
              <a:rPr lang="en-GB" b="0" i="0" dirty="0">
                <a:solidFill>
                  <a:schemeClr val="tx1"/>
                </a:solidFill>
              </a:rPr>
              <a:t> (2019). </a:t>
            </a:r>
            <a:r>
              <a:rPr lang="en-GB" u="none" strike="noStrike" dirty="0">
                <a:solidFill>
                  <a:schemeClr val="tx1"/>
                </a:solidFill>
                <a:effectLst/>
              </a:rPr>
              <a:t>Qualitative vs. Quantitative Research | Differences, Examples &amp; Methods. </a:t>
            </a:r>
            <a:r>
              <a:rPr lang="en-GB" b="0" i="0" dirty="0">
                <a:solidFill>
                  <a:schemeClr val="tx1"/>
                </a:solidFill>
              </a:rPr>
              <a:t>https://www.scribbr.com/methodology/qualitative-quantitative-research/ </a:t>
            </a:r>
          </a:p>
          <a:p>
            <a:pPr marL="185766" marR="0" lvl="0" indent="0" algn="l" defTabSz="914400" rtl="0" eaLnBrk="1" fontAlgn="auto" latinLnBrk="0" hangingPunct="1">
              <a:lnSpc>
                <a:spcPct val="114999"/>
              </a:lnSpc>
              <a:spcBef>
                <a:spcPts val="0"/>
              </a:spcBef>
              <a:spcAft>
                <a:spcPts val="0"/>
              </a:spcAft>
              <a:buClr>
                <a:schemeClr val="dk1"/>
              </a:buClr>
              <a:buSzTx/>
              <a:buFont typeface="Arial" panose="020B0604020202020204" pitchFamily="34" charset="0"/>
              <a:buNone/>
              <a:tabLst/>
              <a:defRPr/>
            </a:pPr>
            <a:r>
              <a:rPr lang="en-US" i="0" dirty="0" err="1">
                <a:solidFill>
                  <a:schemeClr val="tx1"/>
                </a:solidFill>
              </a:rPr>
              <a:t>Renjith</a:t>
            </a:r>
            <a:r>
              <a:rPr lang="en-US" i="0" dirty="0">
                <a:solidFill>
                  <a:schemeClr val="tx1"/>
                </a:solidFill>
              </a:rPr>
              <a:t>, V., </a:t>
            </a:r>
            <a:r>
              <a:rPr lang="en-US" i="0" dirty="0" err="1">
                <a:solidFill>
                  <a:schemeClr val="tx1"/>
                </a:solidFill>
              </a:rPr>
              <a:t>Yesodharan</a:t>
            </a:r>
            <a:r>
              <a:rPr lang="en-US" i="0" dirty="0">
                <a:solidFill>
                  <a:schemeClr val="tx1"/>
                </a:solidFill>
              </a:rPr>
              <a:t>, R., Noronha, J.A., Ladd, E., George, A. (2021). Qualitative Methods in Health Care Research. </a:t>
            </a:r>
            <a:r>
              <a:rPr lang="en-US" i="1" dirty="0">
                <a:solidFill>
                  <a:schemeClr val="tx1"/>
                </a:solidFill>
              </a:rPr>
              <a:t>International Journal of Preventative Medicine. </a:t>
            </a:r>
            <a:r>
              <a:rPr lang="en-US" i="0" dirty="0">
                <a:solidFill>
                  <a:schemeClr val="tx1"/>
                </a:solidFill>
              </a:rPr>
              <a:t>https://</a:t>
            </a:r>
            <a:r>
              <a:rPr lang="en-US" i="0" dirty="0" err="1">
                <a:solidFill>
                  <a:schemeClr val="tx1"/>
                </a:solidFill>
              </a:rPr>
              <a:t>www.ncbi.nlm.nih.gov</a:t>
            </a:r>
            <a:r>
              <a:rPr lang="en-US" i="0" dirty="0">
                <a:solidFill>
                  <a:schemeClr val="tx1"/>
                </a:solidFill>
              </a:rPr>
              <a:t>/</a:t>
            </a:r>
            <a:r>
              <a:rPr lang="en-US" i="0" dirty="0" err="1">
                <a:solidFill>
                  <a:schemeClr val="tx1"/>
                </a:solidFill>
              </a:rPr>
              <a:t>pmc</a:t>
            </a:r>
            <a:r>
              <a:rPr lang="en-US" i="0" dirty="0">
                <a:solidFill>
                  <a:schemeClr val="tx1"/>
                </a:solidFill>
              </a:rPr>
              <a:t>/articles/PMC8106287/</a:t>
            </a:r>
          </a:p>
        </p:txBody>
      </p:sp>
      <p:sp>
        <p:nvSpPr>
          <p:cNvPr id="4" name="Slide Number Placeholder 3"/>
          <p:cNvSpPr>
            <a:spLocks noGrp="1"/>
          </p:cNvSpPr>
          <p:nvPr>
            <p:ph type="sldNum" sz="quarter" idx="5"/>
          </p:nvPr>
        </p:nvSpPr>
        <p:spPr/>
        <p:txBody>
          <a:bodyPr/>
          <a:lstStyle/>
          <a:p>
            <a:fld id="{065E61C6-C2E9-8C4B-A7F2-C0544F7348CB}" type="slidenum">
              <a:rPr lang="en-GB"/>
              <a:pPr/>
              <a:t>34</a:t>
            </a:fld>
            <a:endParaRPr lang="en-GB"/>
          </a:p>
        </p:txBody>
      </p:sp>
    </p:spTree>
    <p:extLst>
      <p:ext uri="{BB962C8B-B14F-4D97-AF65-F5344CB8AC3E}">
        <p14:creationId xmlns:p14="http://schemas.microsoft.com/office/powerpoint/2010/main" val="387273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06" indent="0">
              <a:buNone/>
            </a:pPr>
            <a:r>
              <a:rPr lang="en-GB" b="1" dirty="0"/>
              <a:t>Interviews</a:t>
            </a:r>
          </a:p>
          <a:p>
            <a:pPr marL="357772" indent="-185766">
              <a:buFont typeface="Arial" panose="020B0604020202020204" pitchFamily="34" charset="0"/>
              <a:buChar char="•"/>
            </a:pPr>
            <a:r>
              <a:rPr lang="en-GB" dirty="0"/>
              <a:t>A common and very useful tool for supporting improvement in healthcare. Interviews provide unique and detailed perspectives on a selected topic, with flexibility to probe for further detail and clarity when needed. They can be used to understand patient or staff perspectives on particular services, processes or problems</a:t>
            </a:r>
          </a:p>
          <a:p>
            <a:pPr marL="357772" indent="-185766">
              <a:buFont typeface="Arial" panose="020B0604020202020204" pitchFamily="34" charset="0"/>
              <a:buChar char="•"/>
            </a:pPr>
            <a:r>
              <a:rPr lang="en-GB" dirty="0"/>
              <a:t>Can be used at various stages of a project – to help clarify the situation, learn about what matters to stakeholders, develop ideas, explore a particular topic in detail or even to evaluate findings</a:t>
            </a:r>
          </a:p>
          <a:p>
            <a:pPr marL="357772" indent="-185766">
              <a:buFont typeface="Arial" panose="020B0604020202020204" pitchFamily="34" charset="0"/>
              <a:buChar char="•"/>
            </a:pPr>
            <a:r>
              <a:rPr lang="en-GB" dirty="0"/>
              <a:t>When done well, they offer the most descriptive insights in qualitative data collection. This means that data may not be generalisable.</a:t>
            </a:r>
          </a:p>
          <a:p>
            <a:pPr marL="172006" indent="0">
              <a:buNone/>
            </a:pPr>
            <a:endParaRPr lang="en-GB" b="1" dirty="0"/>
          </a:p>
          <a:p>
            <a:pPr marL="172006" indent="0">
              <a:buNone/>
            </a:pPr>
            <a:r>
              <a:rPr lang="en-GB" b="1" dirty="0"/>
              <a:t>Focus groups</a:t>
            </a:r>
            <a:endParaRPr lang="en-GB" dirty="0"/>
          </a:p>
          <a:p>
            <a:pPr marL="357772" indent="-185766">
              <a:buFont typeface="Arial" panose="020B0604020202020204" pitchFamily="34" charset="0"/>
              <a:buChar char="•"/>
            </a:pPr>
            <a:r>
              <a:rPr lang="en-GB" dirty="0"/>
              <a:t>Similar to interviews, focus groups have a lot of potential in QI. They provide detailed perspectives on a selected topic, with flexibility to probe for further detail and clarity when needed. However, they may provide less depth on an individual basis, owing to their group nature</a:t>
            </a:r>
            <a:endParaRPr lang="en-GB" b="1" dirty="0"/>
          </a:p>
          <a:p>
            <a:pPr marL="357772" indent="-185766">
              <a:buFont typeface="Arial" panose="020B0604020202020204" pitchFamily="34" charset="0"/>
              <a:buChar char="•"/>
            </a:pPr>
            <a:r>
              <a:rPr lang="en-GB" dirty="0"/>
              <a:t>Focus groups are typically used to understand stakeholder needs, prioritise these needs, test concepts and seek feedback</a:t>
            </a:r>
            <a:endParaRPr lang="en-GB" b="1" dirty="0"/>
          </a:p>
          <a:p>
            <a:pPr marL="357772" indent="-185766">
              <a:buFont typeface="Arial" panose="020B0604020202020204" pitchFamily="34" charset="0"/>
              <a:buChar char="•"/>
            </a:pPr>
            <a:r>
              <a:rPr lang="en-GB" dirty="0"/>
              <a:t>Beware the time taken to undertake these. Don't just suggest these or interviews on a whim... they require a lot of planning and thought. </a:t>
            </a:r>
          </a:p>
          <a:p>
            <a:pPr marL="357772" indent="-185766">
              <a:buFont typeface="Arial" panose="020B0604020202020204" pitchFamily="34" charset="0"/>
              <a:buChar char="•"/>
            </a:pPr>
            <a:endParaRPr lang="en-GB" b="1" dirty="0"/>
          </a:p>
          <a:p>
            <a:pPr marL="172006" indent="0">
              <a:buNone/>
            </a:pPr>
            <a:r>
              <a:rPr lang="en-GB" b="1" dirty="0"/>
              <a:t>Stories</a:t>
            </a:r>
          </a:p>
          <a:p>
            <a:pPr marL="343456" indent="-171450">
              <a:buFont typeface="Arial" panose="020B0604020202020204" pitchFamily="34" charset="0"/>
              <a:buChar char="•"/>
            </a:pPr>
            <a:r>
              <a:rPr lang="en-GB" dirty="0"/>
              <a:t>Patient stories are used to provide a ‘human face’ to patient safety problems. Storytelling is an effective strategy for growing and learning. Patients are encouraged to provide their own individual experiences, typically relating to a poor outcome or experience, as a form of learning. These are either presented in person, via video or even through social media (X, Facebook, blogs etc)</a:t>
            </a:r>
            <a:endParaRPr lang="en-GB" b="1" dirty="0"/>
          </a:p>
          <a:p>
            <a:pPr marL="343456" indent="-171450">
              <a:buFont typeface="Arial" panose="020B0604020202020204" pitchFamily="34" charset="0"/>
              <a:buChar char="•"/>
            </a:pPr>
            <a:r>
              <a:rPr lang="en-GB" dirty="0"/>
              <a:t>Patient stories are typically used at the start of a project to provide the groundwork for improvement</a:t>
            </a:r>
          </a:p>
          <a:p>
            <a:pPr marL="343456" indent="-171450">
              <a:buFont typeface="Arial" panose="020B0604020202020204" pitchFamily="34" charset="0"/>
              <a:buChar char="•"/>
            </a:pPr>
            <a:r>
              <a:rPr lang="en-GB" dirty="0"/>
              <a:t>Less focused on analysis and more on motivation.</a:t>
            </a:r>
          </a:p>
          <a:p>
            <a:pPr marL="357772" indent="-185766"/>
            <a:endParaRPr lang="en-GB" b="1" dirty="0"/>
          </a:p>
          <a:p>
            <a:pPr marL="172006" indent="0">
              <a:buNone/>
            </a:pPr>
            <a:r>
              <a:rPr lang="en-GB" b="1" dirty="0"/>
              <a:t>Observations</a:t>
            </a:r>
          </a:p>
          <a:p>
            <a:pPr marL="357772" indent="-185766">
              <a:buFont typeface="Arial" panose="020B0604020202020204" pitchFamily="34" charset="0"/>
              <a:buChar char="•"/>
            </a:pPr>
            <a:r>
              <a:rPr lang="en-GB" dirty="0"/>
              <a:t>Recorded description of events, actions and artefacts or ‘things’</a:t>
            </a:r>
            <a:endParaRPr lang="en-GB" b="1" dirty="0"/>
          </a:p>
          <a:p>
            <a:pPr marL="357772" indent="-185766">
              <a:buFont typeface="Arial" panose="020B0604020202020204" pitchFamily="34" charset="0"/>
              <a:buChar char="•"/>
            </a:pPr>
            <a:r>
              <a:rPr lang="en-GB" dirty="0"/>
              <a:t>May be a blend of qual and quant (see example).</a:t>
            </a:r>
          </a:p>
          <a:p>
            <a:pPr marL="357772" indent="-185766"/>
            <a:endParaRPr lang="en-GB" dirty="0"/>
          </a:p>
          <a:p>
            <a:pPr marL="172006" indent="0">
              <a:buNone/>
            </a:pPr>
            <a:r>
              <a:rPr lang="en-GB" b="1" dirty="0"/>
              <a:t>Documentary analysis</a:t>
            </a:r>
          </a:p>
          <a:p>
            <a:pPr marL="495376" indent="-323371" defTabSz="990752">
              <a:buFont typeface="Arial" panose="020B0604020202020204" pitchFamily="34" charset="0"/>
              <a:buChar char="•"/>
              <a:defRPr/>
            </a:pPr>
            <a:r>
              <a:rPr lang="en-GB" sz="1400" dirty="0"/>
              <a:t>Analysis of existing (generally written) pre-existing materials.</a:t>
            </a:r>
            <a:endParaRPr lang="en-GB" sz="1400" b="1" dirty="0"/>
          </a:p>
          <a:p>
            <a:pPr marL="495376" indent="-323371" defTabSz="990752">
              <a:defRPr/>
            </a:pPr>
            <a:endParaRPr lang="en-GB" sz="1400" b="1" dirty="0"/>
          </a:p>
          <a:p>
            <a:pPr marL="172006" indent="0" defTabSz="990752">
              <a:buNone/>
              <a:defRPr/>
            </a:pPr>
            <a:r>
              <a:rPr lang="en-GB" sz="1400" b="1" dirty="0"/>
              <a:t>Diaries/journals</a:t>
            </a:r>
          </a:p>
          <a:p>
            <a:pPr marL="495376" indent="-323371" defTabSz="990752">
              <a:buFont typeface="Arial" panose="020B0604020202020204" pitchFamily="34" charset="0"/>
              <a:buChar char="•"/>
              <a:defRPr/>
            </a:pPr>
            <a:r>
              <a:rPr lang="en-GB" sz="1400" dirty="0"/>
              <a:t>As a team you may keep note of how things felt/what was unexpected etc during the project. As a coach I try to encourage teams I work with to reflect often and in detail. This information is rich and almost always qualitative. It can be really powerful for the way forward.</a:t>
            </a:r>
          </a:p>
          <a:p>
            <a:pPr marL="495376" indent="-323371" defTabSz="990752">
              <a:defRPr/>
            </a:pPr>
            <a:endParaRPr lang="en-GB" sz="1400" dirty="0"/>
          </a:p>
          <a:p>
            <a:pPr marL="172006" indent="0" defTabSz="990752">
              <a:buNone/>
              <a:defRPr/>
            </a:pPr>
            <a:r>
              <a:rPr lang="en-GB" sz="1400" b="1" dirty="0"/>
              <a:t>Surveys</a:t>
            </a:r>
          </a:p>
          <a:p>
            <a:pPr marL="495376" indent="-323371" defTabSz="990752">
              <a:buFont typeface="Arial" panose="020B0604020202020204" pitchFamily="34" charset="0"/>
              <a:buChar char="•"/>
              <a:defRPr/>
            </a:pPr>
            <a:r>
              <a:rPr lang="en-GB" sz="1400" dirty="0"/>
              <a:t>Surveys are often the most generalisable qualitative data. This is often as the pool is much larger and varied. Think about QI work you’ve undertaken in the past. Have you asked teams questions like “how could this process be better?” “name 3 things that come to mind when…” ?</a:t>
            </a:r>
          </a:p>
          <a:p>
            <a:pPr marL="495376" indent="-323371" defTabSz="990752">
              <a:defRPr/>
            </a:pPr>
            <a:endParaRPr lang="en-GB" sz="1400" i="1" dirty="0"/>
          </a:p>
          <a:p>
            <a:pPr marL="172005" indent="0" defTabSz="990752">
              <a:buNone/>
              <a:defRPr/>
            </a:pPr>
            <a:r>
              <a:rPr lang="en-GB" sz="1400" i="1" dirty="0"/>
              <a:t>References:</a:t>
            </a:r>
          </a:p>
          <a:p>
            <a:pPr marL="172005" indent="0" defTabSz="990752">
              <a:buNone/>
              <a:defRPr/>
            </a:pPr>
            <a:r>
              <a:rPr lang="en-GB" sz="1800" dirty="0" err="1">
                <a:effectLst/>
                <a:ea typeface="Calibri" panose="020F0502020204030204" pitchFamily="34" charset="0"/>
                <a:cs typeface="Times New Roman" panose="02020603050405020304" pitchFamily="18" charset="0"/>
              </a:rPr>
              <a:t>QuestionPro</a:t>
            </a:r>
            <a:r>
              <a:rPr lang="en-GB" sz="1800" dirty="0">
                <a:effectLst/>
                <a:ea typeface="Calibri" panose="020F0502020204030204" pitchFamily="34" charset="0"/>
                <a:cs typeface="Times New Roman" panose="02020603050405020304" pitchFamily="18" charset="0"/>
              </a:rPr>
              <a:t>. Qualitative Data – Definition, Types, Analysis, and Examples. </a:t>
            </a:r>
            <a:r>
              <a:rPr lang="en-GB" sz="1800" u="sng" dirty="0">
                <a:solidFill>
                  <a:srgbClr val="0563C1"/>
                </a:solidFill>
                <a:effectLst/>
                <a:ea typeface="Calibri" panose="020F0502020204030204" pitchFamily="34" charset="0"/>
                <a:cs typeface="Times New Roman" panose="02020603050405020304" pitchFamily="18" charset="0"/>
                <a:hlinkClick r:id="rId3"/>
              </a:rPr>
              <a:t>https://www.questionpro.com/blog/qualitative-data/</a:t>
            </a:r>
            <a:endParaRPr lang="en-GB" sz="1800" u="sng" dirty="0">
              <a:solidFill>
                <a:srgbClr val="0563C1"/>
              </a:solidFill>
              <a:effectLst/>
              <a:ea typeface="Calibri" panose="020F0502020204030204" pitchFamily="34" charset="0"/>
              <a:cs typeface="Times New Roman" panose="02020603050405020304" pitchFamily="18" charset="0"/>
            </a:endParaRPr>
          </a:p>
          <a:p>
            <a:pPr marL="172005" indent="0" defTabSz="990752">
              <a:buNone/>
              <a:defRPr/>
            </a:pPr>
            <a:endParaRPr lang="en-GB" sz="1800" dirty="0">
              <a:effectLst/>
              <a:ea typeface="Calibri" panose="020F0502020204030204" pitchFamily="34" charset="0"/>
              <a:cs typeface="Times New Roman" panose="02020603050405020304" pitchFamily="18" charset="0"/>
            </a:endParaRPr>
          </a:p>
          <a:p>
            <a:pPr marL="172005" indent="0" defTabSz="990752">
              <a:buNone/>
              <a:defRPr/>
            </a:pPr>
            <a:r>
              <a:rPr lang="en-GB" sz="1800" dirty="0" err="1">
                <a:effectLst/>
                <a:ea typeface="Calibri" panose="020F0502020204030204" pitchFamily="34" charset="0"/>
                <a:cs typeface="Times New Roman" panose="02020603050405020304" pitchFamily="18" charset="0"/>
              </a:rPr>
              <a:t>QuestionPro</a:t>
            </a:r>
            <a:r>
              <a:rPr lang="en-GB" sz="1800" dirty="0">
                <a:effectLst/>
                <a:ea typeface="Calibri" panose="020F0502020204030204" pitchFamily="34" charset="0"/>
                <a:cs typeface="Times New Roman" panose="02020603050405020304" pitchFamily="18" charset="0"/>
              </a:rPr>
              <a:t>: Qualitative Data Collection: What it is + Methods to do it. </a:t>
            </a:r>
            <a:r>
              <a:rPr lang="en-GB" sz="1800" u="sng" dirty="0">
                <a:solidFill>
                  <a:srgbClr val="0563C1"/>
                </a:solidFill>
                <a:effectLst/>
                <a:ea typeface="Calibri" panose="020F0502020204030204" pitchFamily="34" charset="0"/>
                <a:cs typeface="Times New Roman" panose="02020603050405020304" pitchFamily="18" charset="0"/>
                <a:hlinkClick r:id="rId4"/>
              </a:rPr>
              <a:t>https://www.questionpro.com/blog/qualitative-data-collection-methods/</a:t>
            </a:r>
            <a:r>
              <a:rPr lang="en-GB" sz="1800" dirty="0">
                <a:effectLst/>
                <a:ea typeface="Calibri" panose="020F0502020204030204" pitchFamily="34" charset="0"/>
                <a:cs typeface="Times New Roman" panose="02020603050405020304" pitchFamily="18" charset="0"/>
              </a:rPr>
              <a:t> </a:t>
            </a:r>
          </a:p>
          <a:p>
            <a:pPr marL="172005" indent="0" defTabSz="990752">
              <a:buNone/>
              <a:defRPr/>
            </a:pPr>
            <a:endParaRPr lang="en-GB" sz="1800" dirty="0">
              <a:effectLst/>
              <a:ea typeface="Calibri" panose="020F0502020204030204" pitchFamily="34" charset="0"/>
              <a:cs typeface="Times New Roman" panose="02020603050405020304" pitchFamily="18" charset="0"/>
            </a:endParaRPr>
          </a:p>
          <a:p>
            <a:pPr marL="172005" indent="0" defTabSz="990752">
              <a:buNone/>
              <a:defRPr/>
            </a:pPr>
            <a:r>
              <a:rPr lang="en-GB" sz="1800" dirty="0">
                <a:effectLst/>
                <a:ea typeface="Calibri" panose="020F0502020204030204" pitchFamily="34" charset="0"/>
                <a:cs typeface="Times New Roman" panose="02020603050405020304" pitchFamily="18" charset="0"/>
              </a:rPr>
              <a:t>The Health Foundation (2013). Measuring patient experience. </a:t>
            </a:r>
            <a:r>
              <a:rPr lang="en-GB" sz="1800" u="sng" dirty="0">
                <a:solidFill>
                  <a:srgbClr val="0563C1"/>
                </a:solidFill>
                <a:effectLst/>
                <a:ea typeface="Calibri" panose="020F0502020204030204" pitchFamily="34" charset="0"/>
                <a:cs typeface="Times New Roman" panose="02020603050405020304" pitchFamily="18" charset="0"/>
                <a:hlinkClick r:id="rId5"/>
              </a:rPr>
              <a:t>https://www.health.org.uk/sites/default/files/MeasuringPatientExperience.pdf</a:t>
            </a:r>
            <a:r>
              <a:rPr lang="en-GB" sz="1800" dirty="0">
                <a:effectLst/>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65E61C6-C2E9-8C4B-A7F2-C0544F7348CB}" type="slidenum">
              <a:rPr lang="en-GB"/>
              <a:pPr/>
              <a:t>35</a:t>
            </a:fld>
            <a:endParaRPr lang="en-GB"/>
          </a:p>
        </p:txBody>
      </p:sp>
    </p:spTree>
    <p:extLst>
      <p:ext uri="{BB962C8B-B14F-4D97-AF65-F5344CB8AC3E}">
        <p14:creationId xmlns:p14="http://schemas.microsoft.com/office/powerpoint/2010/main" val="2415404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cs typeface="Segoe UI" panose="020B0502040204020203" pitchFamily="34" charset="0"/>
              </a:rPr>
              <a:t>How might you present qualitative data:</a:t>
            </a:r>
            <a:endParaRPr lang="en-GB"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How do you show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Annotated charts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Patient stories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Word clouds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Pareto Chart – analysis of qualitative data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Quotes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Sometimes there is so much emphasises on the presentation of data (don’t make that your main focus). Qualitative data can be a really useful tool for informing decisions (helping to develop driver diagrams, fishbones and stakeholder analysis).</a:t>
            </a:r>
          </a:p>
          <a:p>
            <a:endParaRPr lang="en-GB" dirty="0"/>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36</a:t>
            </a:fld>
            <a:endParaRPr lang="en-GB"/>
          </a:p>
        </p:txBody>
      </p:sp>
    </p:spTree>
    <p:extLst>
      <p:ext uri="{BB962C8B-B14F-4D97-AF65-F5344CB8AC3E}">
        <p14:creationId xmlns:p14="http://schemas.microsoft.com/office/powerpoint/2010/main" val="1215502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dirty="0">
                <a:solidFill>
                  <a:schemeClr val="tx1"/>
                </a:solidFill>
                <a:ea typeface="Calibri"/>
                <a:cs typeface="Calibri"/>
                <a:sym typeface="Calibri"/>
              </a:rPr>
              <a:t>There may be different focuses for qualitative data, so you will need to keep in mind the type of data collected, the source of data, sample size and the rationale for that method.</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dirty="0">
                <a:solidFill>
                  <a:schemeClr val="tx1"/>
                </a:solidFill>
                <a:ea typeface="Calibri"/>
                <a:cs typeface="Calibri"/>
                <a:sym typeface="Calibri"/>
              </a:rPr>
              <a:t>This diagram highlights the relationship between how descriptive/generalisable a method might be – this should be considered when collecting/analysing the data.</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dirty="0" err="1">
                <a:solidFill>
                  <a:schemeClr val="tx1"/>
                </a:solidFill>
                <a:ea typeface="Calibri"/>
                <a:cs typeface="Calibri"/>
                <a:sym typeface="Calibri"/>
              </a:rPr>
              <a:t>E.g</a:t>
            </a:r>
            <a:r>
              <a:rPr lang="en-GB" sz="1200" dirty="0">
                <a:solidFill>
                  <a:schemeClr val="tx1"/>
                </a:solidFill>
                <a:ea typeface="Calibri"/>
                <a:cs typeface="Calibri"/>
                <a:sym typeface="Calibri"/>
              </a:rPr>
              <a:t> – understanding the service – data could be gathered either via one patient interview to understand the patient pathway (deep detailed understanding in one interview – descriptive) or a large samples survey with a small number of questions – more generalised. </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i="1" dirty="0">
                <a:solidFill>
                  <a:schemeClr val="tx1"/>
                </a:solidFill>
                <a:ea typeface="Calibri"/>
                <a:cs typeface="Calibri"/>
                <a:sym typeface="Calibri"/>
              </a:rPr>
              <a:t>Reference</a:t>
            </a:r>
            <a:r>
              <a:rPr lang="en-GB" sz="1200" dirty="0">
                <a:solidFill>
                  <a:schemeClr val="tx1"/>
                </a:solidFill>
                <a:ea typeface="Calibri"/>
                <a:cs typeface="Calibri"/>
                <a:sym typeface="Calibri"/>
              </a:rPr>
              <a:t>:</a:t>
            </a:r>
          </a:p>
          <a:p>
            <a:pPr marL="0" lvl="1" indent="0">
              <a:spcBef>
                <a:spcPts val="390"/>
              </a:spcBef>
              <a:buClr>
                <a:schemeClr val="dk1"/>
              </a:buClr>
              <a:buSzPts val="1200"/>
              <a:buNone/>
            </a:pPr>
            <a:r>
              <a:rPr lang="en-GB" sz="1200" dirty="0">
                <a:solidFill>
                  <a:schemeClr val="tx1"/>
                </a:solidFill>
                <a:effectLst/>
                <a:ea typeface="Calibri" panose="020F0502020204030204" pitchFamily="34" charset="0"/>
                <a:cs typeface="Times New Roman" panose="02020603050405020304" pitchFamily="18" charset="0"/>
              </a:rPr>
              <a:t>The Health Foundation (2013). Measuring patient experience. </a:t>
            </a:r>
            <a:r>
              <a:rPr lang="en-GB" sz="1200" dirty="0">
                <a:solidFill>
                  <a:schemeClr val="tx1"/>
                </a:solidFill>
                <a:ea typeface="Calibri"/>
                <a:cs typeface="Calibri"/>
                <a:sym typeface="Calibri"/>
              </a:rPr>
              <a:t>https://</a:t>
            </a:r>
            <a:r>
              <a:rPr lang="en-GB" sz="1200" dirty="0" err="1">
                <a:solidFill>
                  <a:schemeClr val="tx1"/>
                </a:solidFill>
                <a:ea typeface="Calibri"/>
                <a:cs typeface="Calibri"/>
                <a:sym typeface="Calibri"/>
              </a:rPr>
              <a:t>www.health.org.uk</a:t>
            </a:r>
            <a:r>
              <a:rPr lang="en-GB" sz="1200" dirty="0">
                <a:solidFill>
                  <a:schemeClr val="tx1"/>
                </a:solidFill>
                <a:ea typeface="Calibri"/>
                <a:cs typeface="Calibri"/>
                <a:sym typeface="Calibri"/>
              </a:rPr>
              <a:t>/sites/default/files/</a:t>
            </a:r>
            <a:r>
              <a:rPr lang="en-GB" sz="1200" dirty="0" err="1">
                <a:solidFill>
                  <a:schemeClr val="tx1"/>
                </a:solidFill>
                <a:ea typeface="Calibri"/>
                <a:cs typeface="Calibri"/>
                <a:sym typeface="Calibri"/>
              </a:rPr>
              <a:t>MeasuringPatientExperience.pdf</a:t>
            </a:r>
            <a:endParaRPr lang="en-GB" sz="1200" dirty="0">
              <a:solidFill>
                <a:schemeClr val="tx1"/>
              </a:solidFill>
              <a:ea typeface="Calibri"/>
              <a:cs typeface="Calibri"/>
              <a:sym typeface="Calibri"/>
            </a:endParaRP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37</a:t>
            </a:fld>
            <a:endParaRPr lang="en-GB"/>
          </a:p>
        </p:txBody>
      </p:sp>
    </p:spTree>
    <p:extLst>
      <p:ext uri="{BB962C8B-B14F-4D97-AF65-F5344CB8AC3E}">
        <p14:creationId xmlns:p14="http://schemas.microsoft.com/office/powerpoint/2010/main" val="2324627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390"/>
              </a:spcBef>
              <a:buClr>
                <a:schemeClr val="dk1"/>
              </a:buClr>
              <a:buSzPts val="1200"/>
              <a:buNone/>
            </a:pPr>
            <a:r>
              <a:rPr lang="en-GB" sz="1200" b="1" dirty="0">
                <a:solidFill>
                  <a:schemeClr val="tx1"/>
                </a:solidFill>
                <a:ea typeface="Calibri"/>
                <a:cs typeface="Calibri"/>
                <a:sym typeface="Calibri"/>
              </a:rPr>
              <a:t>Get group to discuss. When might we use surveys? </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dirty="0">
                <a:solidFill>
                  <a:schemeClr val="tx1"/>
                </a:solidFill>
                <a:effectLst/>
                <a:ea typeface="Calibri" panose="020F0502020204030204" pitchFamily="34" charset="0"/>
                <a:cs typeface="Times New Roman" panose="02020603050405020304" pitchFamily="18" charset="0"/>
              </a:rPr>
              <a:t>We want to ensure that we have the patient voice throughout the journey of improvement work. This activity can help us think about this. </a:t>
            </a:r>
          </a:p>
          <a:p>
            <a:pPr marL="0" lvl="1" indent="0">
              <a:spcBef>
                <a:spcPts val="390"/>
              </a:spcBef>
              <a:buClr>
                <a:schemeClr val="dk1"/>
              </a:buClr>
              <a:buSzPts val="1200"/>
              <a:buNone/>
            </a:pPr>
            <a:endParaRPr lang="en-GB" sz="1200" dirty="0">
              <a:solidFill>
                <a:schemeClr val="tx1"/>
              </a:solidFill>
              <a:effectLst/>
              <a:ea typeface="Calibri"/>
              <a:cs typeface="Times New Roman" panose="02020603050405020304" pitchFamily="18" charset="0"/>
              <a:sym typeface="Calibri"/>
            </a:endParaRPr>
          </a:p>
          <a:p>
            <a:pPr marL="0" lvl="1" indent="0">
              <a:spcBef>
                <a:spcPts val="390"/>
              </a:spcBef>
              <a:buClr>
                <a:schemeClr val="dk1"/>
              </a:buClr>
              <a:buSzPts val="1200"/>
              <a:buNone/>
            </a:pPr>
            <a:r>
              <a:rPr lang="en-GB" sz="1200" dirty="0">
                <a:solidFill>
                  <a:schemeClr val="tx1"/>
                </a:solidFill>
                <a:ea typeface="Calibri"/>
                <a:cs typeface="Calibri"/>
                <a:sym typeface="Calibri"/>
              </a:rPr>
              <a:t>Some suggestions: </a:t>
            </a:r>
          </a:p>
          <a:p>
            <a:pPr marL="0" lvl="1" indent="0">
              <a:spcBef>
                <a:spcPts val="390"/>
              </a:spcBef>
              <a:buClr>
                <a:schemeClr val="dk1"/>
              </a:buClr>
              <a:buSzPts val="1200"/>
              <a:buNone/>
            </a:pPr>
            <a:r>
              <a:rPr lang="en-GB" sz="1200" dirty="0">
                <a:solidFill>
                  <a:schemeClr val="tx1"/>
                </a:solidFill>
                <a:ea typeface="Calibri"/>
                <a:cs typeface="Calibri"/>
                <a:sym typeface="Calibri"/>
              </a:rPr>
              <a:t>Surveys – Stages 1/5/6</a:t>
            </a:r>
          </a:p>
          <a:p>
            <a:pPr marL="0" lvl="1" indent="0">
              <a:spcBef>
                <a:spcPts val="390"/>
              </a:spcBef>
              <a:buClr>
                <a:schemeClr val="dk1"/>
              </a:buClr>
              <a:buSzPts val="1200"/>
              <a:buNone/>
            </a:pPr>
            <a:r>
              <a:rPr lang="en-GB" sz="1200" dirty="0">
                <a:solidFill>
                  <a:schemeClr val="tx1"/>
                </a:solidFill>
                <a:ea typeface="Calibri"/>
                <a:cs typeface="Calibri"/>
                <a:sym typeface="Calibri"/>
              </a:rPr>
              <a:t>Observations – Stages 2/5</a:t>
            </a:r>
          </a:p>
          <a:p>
            <a:pPr marL="0" lvl="1" indent="0">
              <a:spcBef>
                <a:spcPts val="390"/>
              </a:spcBef>
              <a:buClr>
                <a:schemeClr val="dk1"/>
              </a:buClr>
              <a:buSzPts val="1200"/>
              <a:buNone/>
            </a:pPr>
            <a:r>
              <a:rPr lang="en-GB" sz="1200" dirty="0">
                <a:solidFill>
                  <a:schemeClr val="tx1"/>
                </a:solidFill>
                <a:ea typeface="Calibri"/>
                <a:cs typeface="Calibri"/>
                <a:sym typeface="Calibri"/>
              </a:rPr>
              <a:t>Focus groups – Stages 2/4/5</a:t>
            </a:r>
          </a:p>
          <a:p>
            <a:pPr marL="0" lvl="1" indent="0">
              <a:spcBef>
                <a:spcPts val="390"/>
              </a:spcBef>
              <a:buClr>
                <a:schemeClr val="dk1"/>
              </a:buClr>
              <a:buSzPts val="1200"/>
              <a:buNone/>
            </a:pPr>
            <a:r>
              <a:rPr lang="en-GB" sz="1200" dirty="0">
                <a:solidFill>
                  <a:schemeClr val="tx1"/>
                </a:solidFill>
                <a:ea typeface="Calibri"/>
                <a:cs typeface="Calibri"/>
                <a:sym typeface="Calibri"/>
              </a:rPr>
              <a:t>Documentary analysis – Stages 2/4</a:t>
            </a:r>
          </a:p>
          <a:p>
            <a:pPr marL="0" lvl="1" indent="0">
              <a:spcBef>
                <a:spcPts val="390"/>
              </a:spcBef>
              <a:buClr>
                <a:schemeClr val="dk1"/>
              </a:buClr>
              <a:buSzPts val="1200"/>
              <a:buNone/>
            </a:pPr>
            <a:r>
              <a:rPr lang="en-GB" sz="1200" dirty="0">
                <a:solidFill>
                  <a:schemeClr val="tx1"/>
                </a:solidFill>
                <a:ea typeface="Calibri"/>
                <a:cs typeface="Calibri"/>
                <a:sym typeface="Calibri"/>
              </a:rPr>
              <a:t>Interviews – Stages 1/2/4</a:t>
            </a:r>
          </a:p>
          <a:p>
            <a:pPr marL="0" lvl="1" indent="0">
              <a:spcBef>
                <a:spcPts val="390"/>
              </a:spcBef>
              <a:buClr>
                <a:schemeClr val="dk1"/>
              </a:buClr>
              <a:buSzPts val="1200"/>
              <a:buNone/>
            </a:pPr>
            <a:r>
              <a:rPr lang="en-GB" sz="1200" dirty="0">
                <a:solidFill>
                  <a:schemeClr val="tx1"/>
                </a:solidFill>
                <a:ea typeface="Calibri"/>
                <a:cs typeface="Calibri"/>
                <a:sym typeface="Calibri"/>
              </a:rPr>
              <a:t>Diaries/journals – Stages 5/1/2</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38</a:t>
            </a:fld>
            <a:endParaRPr lang="en-GB"/>
          </a:p>
        </p:txBody>
      </p:sp>
    </p:spTree>
    <p:extLst>
      <p:ext uri="{BB962C8B-B14F-4D97-AF65-F5344CB8AC3E}">
        <p14:creationId xmlns:p14="http://schemas.microsoft.com/office/powerpoint/2010/main" val="84899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Hello faculty of the Quality Coach Development Programme. </a:t>
            </a:r>
          </a:p>
          <a:p>
            <a:pPr marL="158750" indent="0">
              <a:buNone/>
            </a:pPr>
            <a:endParaRPr lang="en-GB" b="1" dirty="0"/>
          </a:p>
          <a:p>
            <a:pPr marL="158750" indent="0">
              <a:buNone/>
            </a:pPr>
            <a:r>
              <a:rPr lang="en-GB" b="1" dirty="0"/>
              <a:t>Welcome to Session 5 of the Quality Coach Development Programme. Please refer to the Trainer Guide for more detailed information on the day, including activity templates for the breakout rooms. </a:t>
            </a:r>
          </a:p>
          <a:p>
            <a:pPr marL="158750" indent="0">
              <a:buNone/>
            </a:pPr>
            <a:endParaRPr lang="en-GB" b="1" dirty="0"/>
          </a:p>
          <a:p>
            <a:pPr marL="158750" indent="0">
              <a:buNone/>
            </a:pPr>
            <a:r>
              <a:rPr lang="en-GB" b="1" dirty="0"/>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indent="0">
              <a:buNone/>
            </a:pPr>
            <a:endParaRPr lang="en-GB" b="1"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Arial" panose="020B0604020202020204" pitchFamily="34" charset="0"/>
              </a:rPr>
              <a:t>Notes in bold are instructions for the faculty. Notes in regular text are notes for delegates, and can be read out during the session or adapted as required.</a:t>
            </a:r>
            <a:endParaRPr lang="en-GB" b="1" dirty="0"/>
          </a:p>
          <a:p>
            <a:pPr marL="158750" indent="0">
              <a:buNone/>
            </a:pPr>
            <a:endParaRPr lang="en-GB" b="1" dirty="0"/>
          </a:p>
          <a:p>
            <a:pPr marL="158750" indent="0">
              <a:buNone/>
            </a:pPr>
            <a:r>
              <a:rPr lang="en-GB" b="1" dirty="0"/>
              <a:t>Please do not delete large sections of content – if significant changes are made to the content then it may no longer meet the learning outcomes. See further explanation in the Programme Leader Guide</a:t>
            </a:r>
          </a:p>
          <a:p>
            <a:pPr marL="158750" indent="0">
              <a:buNone/>
            </a:pPr>
            <a:endParaRPr lang="en-GB" b="1" dirty="0"/>
          </a:p>
          <a:p>
            <a:pPr marL="158750" indent="0">
              <a:buNone/>
            </a:pPr>
            <a:r>
              <a:rPr lang="en-GB" b="1" dirty="0"/>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390"/>
              </a:spcBef>
              <a:buClr>
                <a:schemeClr val="dk1"/>
              </a:buClr>
              <a:buSzPts val="1200"/>
              <a:buNone/>
            </a:pPr>
            <a:r>
              <a:rPr lang="en-GB" sz="1200" dirty="0">
                <a:solidFill>
                  <a:schemeClr val="tx1"/>
                </a:solidFill>
                <a:ea typeface="Calibri"/>
                <a:cs typeface="Calibri"/>
                <a:sym typeface="Calibri"/>
              </a:rPr>
              <a:t>These are some ideas.</a:t>
            </a:r>
          </a:p>
          <a:p>
            <a:pPr marL="0" lvl="1" indent="0">
              <a:spcBef>
                <a:spcPts val="390"/>
              </a:spcBef>
              <a:buClr>
                <a:schemeClr val="dk1"/>
              </a:buClr>
              <a:buSzPts val="1200"/>
              <a:buNone/>
            </a:pPr>
            <a:endParaRPr lang="en-GB" sz="1200" dirty="0">
              <a:solidFill>
                <a:schemeClr val="tx1"/>
              </a:solidFill>
              <a:ea typeface="Calibri"/>
              <a:cs typeface="Calibri"/>
              <a:sym typeface="Calibri"/>
            </a:endParaRPr>
          </a:p>
          <a:p>
            <a:pPr marL="0" lvl="1" indent="0">
              <a:spcBef>
                <a:spcPts val="390"/>
              </a:spcBef>
              <a:buClr>
                <a:schemeClr val="dk1"/>
              </a:buClr>
              <a:buSzPts val="1200"/>
              <a:buNone/>
            </a:pPr>
            <a:r>
              <a:rPr lang="en-GB" sz="1200" b="1" dirty="0">
                <a:solidFill>
                  <a:schemeClr val="tx1"/>
                </a:solidFill>
                <a:effectLst/>
                <a:ea typeface="Calibri" panose="020F0502020204030204" pitchFamily="34" charset="0"/>
                <a:cs typeface="Times New Roman" panose="02020603050405020304" pitchFamily="18" charset="0"/>
              </a:rPr>
              <a:t>Talk through some examples, referring to the discussion you have just had with the group.</a:t>
            </a:r>
            <a:endParaRPr lang="en-GB" sz="1200" b="1" dirty="0">
              <a:solidFill>
                <a:schemeClr val="tx1"/>
              </a:solidFill>
              <a:ea typeface="Calibri"/>
              <a:cs typeface="Calibri"/>
              <a:sym typeface="Calibri"/>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39</a:t>
            </a:fld>
            <a:endParaRPr lang="en-GB"/>
          </a:p>
        </p:txBody>
      </p:sp>
    </p:spTree>
    <p:extLst>
      <p:ext uri="{BB962C8B-B14F-4D97-AF65-F5344CB8AC3E}">
        <p14:creationId xmlns:p14="http://schemas.microsoft.com/office/powerpoint/2010/main" val="3732812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390"/>
              </a:spcBef>
              <a:buClr>
                <a:schemeClr val="dk1"/>
              </a:buClr>
              <a:buSzPts val="1200"/>
              <a:buNone/>
            </a:pPr>
            <a:r>
              <a:rPr lang="en-GB" sz="1200" dirty="0">
                <a:effectLst/>
                <a:ea typeface="Calibri" panose="020F0502020204030204" pitchFamily="34" charset="0"/>
                <a:cs typeface="Times New Roman" panose="02020603050405020304" pitchFamily="18" charset="0"/>
              </a:rPr>
              <a:t>As a Quality Coach you have an important role in advocating for qualitative data.</a:t>
            </a:r>
          </a:p>
          <a:p>
            <a:pPr marL="0" lvl="1" indent="0">
              <a:spcBef>
                <a:spcPts val="390"/>
              </a:spcBef>
              <a:buClr>
                <a:schemeClr val="dk1"/>
              </a:buClr>
              <a:buSzPts val="1200"/>
              <a:buNone/>
            </a:pPr>
            <a:endParaRPr lang="en-GB" sz="1200" b="1" dirty="0">
              <a:effectLst/>
            </a:endParaRPr>
          </a:p>
          <a:p>
            <a:pPr marL="0" lvl="1" indent="0">
              <a:spcBef>
                <a:spcPts val="390"/>
              </a:spcBef>
              <a:buClr>
                <a:schemeClr val="dk1"/>
              </a:buClr>
              <a:buSzPts val="1200"/>
              <a:buNone/>
            </a:pPr>
            <a:r>
              <a:rPr lang="en-GB" sz="1200" b="1" dirty="0">
                <a:solidFill>
                  <a:schemeClr val="dk1"/>
                </a:solidFill>
                <a:ea typeface="Calibri"/>
                <a:cs typeface="Calibri"/>
                <a:sym typeface="Calibri"/>
              </a:rPr>
              <a:t>Summarise the slide.</a:t>
            </a:r>
          </a:p>
          <a:p>
            <a:pPr marL="0" lvl="1" indent="0">
              <a:spcBef>
                <a:spcPts val="390"/>
              </a:spcBef>
              <a:buClr>
                <a:schemeClr val="dk1"/>
              </a:buClr>
              <a:buSzPts val="1200"/>
              <a:buNone/>
            </a:pPr>
            <a:endParaRPr lang="en-GB" sz="1200" dirty="0">
              <a:solidFill>
                <a:schemeClr val="dk1"/>
              </a:solidFill>
              <a:ea typeface="Calibri"/>
              <a:cs typeface="Calibri"/>
              <a:sym typeface="Calibri"/>
            </a:endParaRPr>
          </a:p>
          <a:p>
            <a:pPr marL="0" lvl="1" indent="0">
              <a:spcBef>
                <a:spcPts val="390"/>
              </a:spcBef>
              <a:buClr>
                <a:schemeClr val="dk1"/>
              </a:buClr>
              <a:buSzPts val="1200"/>
              <a:buNone/>
            </a:pPr>
            <a:r>
              <a:rPr lang="en-GB" sz="1200" dirty="0">
                <a:effectLst/>
                <a:ea typeface="Calibri" panose="020F0502020204030204" pitchFamily="34" charset="0"/>
                <a:cs typeface="Times New Roman" panose="02020603050405020304" pitchFamily="18" charset="0"/>
              </a:rPr>
              <a:t>You should always consider these points:</a:t>
            </a:r>
            <a:endParaRPr lang="en-GB" sz="1200" dirty="0">
              <a:solidFill>
                <a:schemeClr val="dk1"/>
              </a:solidFill>
              <a:ea typeface="Calibri"/>
              <a:cs typeface="Calibri"/>
              <a:sym typeface="Calibri"/>
            </a:endParaRPr>
          </a:p>
          <a:p>
            <a:pPr marL="0" lvl="1" indent="0">
              <a:spcBef>
                <a:spcPts val="390"/>
              </a:spcBef>
              <a:buClr>
                <a:schemeClr val="dk1"/>
              </a:buClr>
              <a:buSzPts val="1200"/>
              <a:buNone/>
            </a:pPr>
            <a:endParaRPr lang="en-GB" sz="1200" dirty="0">
              <a:solidFill>
                <a:schemeClr val="dk1"/>
              </a:solidFill>
              <a:ea typeface="Calibri"/>
              <a:cs typeface="Calibri"/>
              <a:sym typeface="Calibri"/>
            </a:endParaRPr>
          </a:p>
          <a:p>
            <a:pPr marL="285750" marR="0" lvl="1" indent="-285750" algn="l" defTabSz="914400" rtl="0" eaLnBrk="1" fontAlgn="auto" latinLnBrk="0" hangingPunct="1">
              <a:lnSpc>
                <a:spcPct val="100000"/>
              </a:lnSpc>
              <a:spcBef>
                <a:spcPts val="390"/>
              </a:spcBef>
              <a:spcAft>
                <a:spcPts val="0"/>
              </a:spcAft>
              <a:buClr>
                <a:schemeClr val="dk1"/>
              </a:buClr>
              <a:buSzPts val="1200"/>
              <a:buFont typeface="Wingdings" panose="05000000000000000000" pitchFamily="2" charset="2"/>
              <a:buChar char="§"/>
              <a:tabLst/>
              <a:defRPr/>
            </a:pPr>
            <a:r>
              <a:rPr lang="en-GB" sz="1200" dirty="0">
                <a:solidFill>
                  <a:schemeClr val="dk1"/>
                </a:solidFill>
                <a:ea typeface="Calibri"/>
                <a:cs typeface="Calibri"/>
                <a:sym typeface="Calibri"/>
              </a:rPr>
              <a:t>Always ask the question – does the data already exist in this format? Are they already collecting qualitative data?</a:t>
            </a:r>
          </a:p>
          <a:p>
            <a:pPr marL="285750" lvl="1" indent="-285750">
              <a:spcBef>
                <a:spcPts val="390"/>
              </a:spcBef>
              <a:buClr>
                <a:schemeClr val="dk1"/>
              </a:buClr>
              <a:buSzPts val="1200"/>
              <a:buFont typeface="Wingdings" panose="05000000000000000000" pitchFamily="2" charset="2"/>
              <a:buChar char="§"/>
            </a:pPr>
            <a:r>
              <a:rPr lang="en-GB" sz="1200" dirty="0">
                <a:solidFill>
                  <a:schemeClr val="dk1"/>
                </a:solidFill>
                <a:ea typeface="Calibri"/>
                <a:cs typeface="Calibri"/>
                <a:sym typeface="Calibri"/>
              </a:rPr>
              <a:t>Encourage people to use it – QI is about learning, can they use one piece qualitative data in their work?</a:t>
            </a:r>
          </a:p>
          <a:p>
            <a:pPr marL="285750" lvl="1" indent="-285750">
              <a:spcBef>
                <a:spcPts val="390"/>
              </a:spcBef>
              <a:buClr>
                <a:schemeClr val="dk1"/>
              </a:buClr>
              <a:buSzPts val="1200"/>
              <a:buFont typeface="Wingdings" panose="05000000000000000000" pitchFamily="2" charset="2"/>
              <a:buChar char="§"/>
            </a:pPr>
            <a:r>
              <a:rPr lang="en-GB" sz="1200" dirty="0">
                <a:solidFill>
                  <a:schemeClr val="dk1"/>
                </a:solidFill>
                <a:ea typeface="Calibri"/>
                <a:cs typeface="Calibri"/>
                <a:sym typeface="Calibri"/>
              </a:rPr>
              <a:t>Myth bust – you are there to ease their concerns – highlight the benefits etc</a:t>
            </a:r>
          </a:p>
          <a:p>
            <a:pPr marL="285750" lvl="1" indent="-285750">
              <a:spcBef>
                <a:spcPts val="390"/>
              </a:spcBef>
              <a:buClr>
                <a:schemeClr val="dk1"/>
              </a:buClr>
              <a:buSzPts val="1200"/>
              <a:buFont typeface="Wingdings" panose="05000000000000000000" pitchFamily="2" charset="2"/>
              <a:buChar char="§"/>
            </a:pPr>
            <a:r>
              <a:rPr lang="en-GB" sz="1200" dirty="0">
                <a:solidFill>
                  <a:schemeClr val="dk1"/>
                </a:solidFill>
                <a:ea typeface="Calibri"/>
                <a:cs typeface="Calibri"/>
                <a:sym typeface="Calibri"/>
              </a:rPr>
              <a:t>6 Stages – when to use it </a:t>
            </a:r>
          </a:p>
          <a:p>
            <a:pPr marL="285750" marR="0" lvl="1" indent="-285750" algn="l" defTabSz="914400" rtl="0" eaLnBrk="1" fontAlgn="auto" latinLnBrk="0" hangingPunct="1">
              <a:lnSpc>
                <a:spcPct val="100000"/>
              </a:lnSpc>
              <a:spcBef>
                <a:spcPts val="390"/>
              </a:spcBef>
              <a:spcAft>
                <a:spcPts val="0"/>
              </a:spcAft>
              <a:buClr>
                <a:schemeClr val="dk1"/>
              </a:buClr>
              <a:buSzPts val="1200"/>
              <a:buFont typeface="Wingdings" panose="05000000000000000000" pitchFamily="2" charset="2"/>
              <a:buChar char="§"/>
              <a:tabLst/>
              <a:defRPr/>
            </a:pPr>
            <a:r>
              <a:rPr lang="en-GB" sz="1200" dirty="0">
                <a:solidFill>
                  <a:schemeClr val="dk1"/>
                </a:solidFill>
                <a:ea typeface="Calibri"/>
                <a:cs typeface="Calibri"/>
                <a:sym typeface="Calibri"/>
              </a:rPr>
              <a:t>Surveys – sometimes it is more helpful to shift from quant to qual to get useful data.</a:t>
            </a:r>
          </a:p>
          <a:p>
            <a:pPr marL="285750" lvl="1" indent="-285750">
              <a:spcBef>
                <a:spcPts val="390"/>
              </a:spcBef>
              <a:buClr>
                <a:schemeClr val="dk1"/>
              </a:buClr>
              <a:buSzPts val="1200"/>
              <a:buFont typeface="Wingdings" panose="05000000000000000000" pitchFamily="2" charset="2"/>
              <a:buChar char="§"/>
            </a:pPr>
            <a:endParaRPr lang="en-GB" sz="1200" dirty="0">
              <a:solidFill>
                <a:schemeClr val="dk1"/>
              </a:solidFill>
              <a:ea typeface="Calibri"/>
              <a:cs typeface="Calibri"/>
              <a:sym typeface="Calibri"/>
            </a:endParaRPr>
          </a:p>
          <a:p>
            <a:pPr marL="0" lvl="1" indent="0">
              <a:spcBef>
                <a:spcPts val="390"/>
              </a:spcBef>
              <a:buClr>
                <a:schemeClr val="dk1"/>
              </a:buClr>
              <a:buSzPts val="1200"/>
              <a:buNone/>
            </a:pPr>
            <a:endParaRPr lang="en-GB" sz="1200" dirty="0">
              <a:solidFill>
                <a:schemeClr val="dk1"/>
              </a:solidFill>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40</a:t>
            </a:fld>
            <a:endParaRPr lang="en-GB"/>
          </a:p>
        </p:txBody>
      </p:sp>
    </p:spTree>
    <p:extLst>
      <p:ext uri="{BB962C8B-B14F-4D97-AF65-F5344CB8AC3E}">
        <p14:creationId xmlns:p14="http://schemas.microsoft.com/office/powerpoint/2010/main" val="538518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mins</a:t>
            </a:r>
          </a:p>
        </p:txBody>
      </p:sp>
      <p:sp>
        <p:nvSpPr>
          <p:cNvPr id="4" name="Slide Number Placeholder 3"/>
          <p:cNvSpPr>
            <a:spLocks noGrp="1"/>
          </p:cNvSpPr>
          <p:nvPr>
            <p:ph type="sldNum" sz="quarter" idx="5"/>
          </p:nvPr>
        </p:nvSpPr>
        <p:spPr/>
        <p:txBody>
          <a:bodyPr/>
          <a:lstStyle/>
          <a:p>
            <a:fld id="{065E61C6-C2E9-8C4B-A7F2-C0544F7348CB}" type="slidenum">
              <a:rPr lang="en-GB"/>
              <a:pPr/>
              <a:t>41</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42</a:t>
            </a:fld>
            <a:endParaRPr lang="en-GB"/>
          </a:p>
        </p:txBody>
      </p:sp>
    </p:spTree>
    <p:extLst>
      <p:ext uri="{BB962C8B-B14F-4D97-AF65-F5344CB8AC3E}">
        <p14:creationId xmlns:p14="http://schemas.microsoft.com/office/powerpoint/2010/main" val="3860986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dirty="0">
                <a:solidFill>
                  <a:schemeClr val="tx1"/>
                </a:solidFill>
              </a:rPr>
              <a:t>This is the theory of a PDSA cycle. Subsequent and more complex PDSA are tested over time. This is the theory of testing on a small scale and scaling up the best ideas. </a:t>
            </a:r>
          </a:p>
          <a:p>
            <a:pPr marL="0" lvl="0" indent="0" algn="l" rtl="0">
              <a:spcBef>
                <a:spcPts val="0"/>
              </a:spcBef>
              <a:spcAft>
                <a:spcPts val="0"/>
              </a:spcAft>
              <a:buNone/>
            </a:pPr>
            <a:endParaRPr lang="en-GB" sz="1200" dirty="0">
              <a:solidFill>
                <a:schemeClr val="tx1"/>
              </a:solidFill>
            </a:endParaRPr>
          </a:p>
          <a:p>
            <a:pPr marL="0" lvl="0" indent="0" algn="l" rtl="0">
              <a:spcBef>
                <a:spcPts val="0"/>
              </a:spcBef>
              <a:spcAft>
                <a:spcPts val="0"/>
              </a:spcAft>
              <a:buNone/>
            </a:pPr>
            <a:r>
              <a:rPr lang="en-GB" sz="1200" dirty="0">
                <a:solidFill>
                  <a:schemeClr val="tx1"/>
                </a:solidFill>
              </a:rPr>
              <a:t>Next slide shows what it might look like in real life.</a:t>
            </a:r>
          </a:p>
          <a:p>
            <a:pPr marL="0" lvl="0" indent="0" algn="l" rtl="0">
              <a:spcBef>
                <a:spcPts val="0"/>
              </a:spcBef>
              <a:spcAft>
                <a:spcPts val="0"/>
              </a:spcAft>
              <a:buNone/>
            </a:pPr>
            <a:endParaRPr lang="en-GB" sz="1200" i="1" dirty="0">
              <a:solidFill>
                <a:schemeClr val="tx1"/>
              </a:solidFill>
            </a:endParaRPr>
          </a:p>
          <a:p>
            <a:pPr marL="0" lvl="0" indent="0" algn="l" rtl="0">
              <a:spcBef>
                <a:spcPts val="0"/>
              </a:spcBef>
              <a:spcAft>
                <a:spcPts val="0"/>
              </a:spcAft>
              <a:buNone/>
            </a:pPr>
            <a:r>
              <a:rPr lang="en-GB" sz="1200" i="1" dirty="0">
                <a:solidFill>
                  <a:schemeClr val="tx1"/>
                </a:solidFill>
              </a:rPr>
              <a:t>References/inspired by: </a:t>
            </a:r>
          </a:p>
          <a:p>
            <a:pPr marL="0" lvl="0" indent="0" algn="l" rtl="0">
              <a:spcBef>
                <a:spcPts val="0"/>
              </a:spcBef>
              <a:spcAft>
                <a:spcPts val="0"/>
              </a:spcAft>
              <a:buNone/>
            </a:pPr>
            <a:r>
              <a:rPr lang="en-GB" sz="1200" dirty="0">
                <a:solidFill>
                  <a:schemeClr val="tx1"/>
                </a:solidFill>
              </a:rPr>
              <a:t>NIHR CLAHRC. QI4U. https://www.qi4u.org/ </a:t>
            </a:r>
            <a:endParaRPr lang="en-GB" sz="1200" dirty="0">
              <a:solidFill>
                <a:schemeClr val="tx1"/>
              </a:solidFill>
              <a:effectLst/>
              <a:ea typeface="Calibri" panose="020F0502020204030204" pitchFamily="34" charset="0"/>
              <a:cs typeface="Times New Roman" panose="02020603050405020304" pitchFamily="18" charset="0"/>
            </a:endParaRPr>
          </a:p>
          <a:p>
            <a:r>
              <a:rPr lang="en-GB" sz="1200" dirty="0" err="1">
                <a:solidFill>
                  <a:schemeClr val="tx1"/>
                </a:solidFill>
                <a:effectLst/>
                <a:ea typeface="Calibri" panose="020F0502020204030204" pitchFamily="34" charset="0"/>
                <a:cs typeface="Times New Roman" panose="02020603050405020304" pitchFamily="18" charset="0"/>
              </a:rPr>
              <a:t>Unaettie.com</a:t>
            </a:r>
            <a:r>
              <a:rPr lang="en-GB" sz="1200" dirty="0">
                <a:solidFill>
                  <a:schemeClr val="tx1"/>
                </a:solidFill>
                <a:effectLst/>
                <a:ea typeface="Calibri" panose="020F0502020204030204" pitchFamily="34" charset="0"/>
                <a:cs typeface="Times New Roman" panose="02020603050405020304" pitchFamily="18" charset="0"/>
              </a:rPr>
              <a:t>. Plan-Do-Study-Act (PDSA) Model. </a:t>
            </a:r>
            <a:r>
              <a:rPr lang="en-GB" sz="1200" u="sng"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https://unaettie.com/en-us/pz/pdsa_basic.php</a:t>
            </a:r>
            <a:r>
              <a:rPr lang="en-GB" sz="1200" dirty="0">
                <a:solidFill>
                  <a:schemeClr val="tx1"/>
                </a:solidFill>
                <a:effectLst/>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lang="en-GB" sz="1200" dirty="0">
              <a:solidFill>
                <a:schemeClr val="tx1"/>
              </a:solidFill>
            </a:endParaRPr>
          </a:p>
          <a:p>
            <a:pPr marL="0" lvl="0" indent="0" algn="l" rtl="0">
              <a:spcBef>
                <a:spcPts val="0"/>
              </a:spcBef>
              <a:spcAft>
                <a:spcPts val="0"/>
              </a:spcAft>
              <a:buNone/>
            </a:pPr>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3748640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solidFill>
                  <a:schemeClr val="tx1"/>
                </a:solidFill>
              </a:rPr>
              <a:t>Here we can see the complexity of PDSA in practice </a:t>
            </a:r>
          </a:p>
          <a:p>
            <a:pPr marL="0" lvl="0" indent="0" algn="l" rtl="0">
              <a:spcBef>
                <a:spcPts val="0"/>
              </a:spcBef>
              <a:spcAft>
                <a:spcPts val="0"/>
              </a:spcAft>
              <a:buNone/>
            </a:pPr>
            <a:endParaRPr lang="en-GB" dirty="0">
              <a:solidFill>
                <a:schemeClr val="tx1"/>
              </a:solidFill>
            </a:endParaRPr>
          </a:p>
          <a:p>
            <a:pPr marL="0" lvl="0" indent="0" algn="l" rtl="0">
              <a:spcBef>
                <a:spcPts val="0"/>
              </a:spcBef>
              <a:spcAft>
                <a:spcPts val="0"/>
              </a:spcAft>
              <a:buNone/>
            </a:pPr>
            <a:r>
              <a:rPr lang="en-GB" dirty="0">
                <a:solidFill>
                  <a:schemeClr val="tx1"/>
                </a:solidFill>
              </a:rPr>
              <a:t>You may start some cycles and realise quite quickly that they are too complex and so stop and move on (shown in top left ‘too complex’). The other dotted lines show where change becomes quite complex. Sometimes a small scale and challenging PDSA helps to inform other, simpler ideas. (Shown with the challenges in the top right feeding to a PDSA in the bottom right.)</a:t>
            </a:r>
          </a:p>
          <a:p>
            <a:pPr marL="0" lvl="0" indent="0" algn="l" rtl="0">
              <a:spcBef>
                <a:spcPts val="0"/>
              </a:spcBef>
              <a:spcAft>
                <a:spcPts val="0"/>
              </a:spcAft>
              <a:buNone/>
            </a:pPr>
            <a:endParaRPr lang="en-GB" dirty="0">
              <a:solidFill>
                <a:schemeClr val="tx1"/>
              </a:solidFill>
            </a:endParaRPr>
          </a:p>
          <a:p>
            <a:pPr marL="0" lvl="0" indent="0" algn="l" rtl="0">
              <a:spcBef>
                <a:spcPts val="0"/>
              </a:spcBef>
              <a:spcAft>
                <a:spcPts val="0"/>
              </a:spcAft>
              <a:buNone/>
            </a:pPr>
            <a:r>
              <a:rPr lang="en-GB" dirty="0">
                <a:solidFill>
                  <a:schemeClr val="tx1"/>
                </a:solidFill>
              </a:rPr>
              <a:t>Does anyone in the group have any reflections on this slide? Can they relate? What makes PDSA so hard? </a:t>
            </a:r>
          </a:p>
          <a:p>
            <a:pPr marL="0" lvl="0" indent="0" algn="l">
              <a:spcBef>
                <a:spcPts val="0"/>
              </a:spcBef>
              <a:spcAft>
                <a:spcPts val="0"/>
              </a:spcAft>
              <a:buNone/>
            </a:pPr>
            <a:endParaRPr lang="en-GB" dirty="0">
              <a:solidFill>
                <a:schemeClr val="tx1"/>
              </a:solidFill>
            </a:endParaRPr>
          </a:p>
          <a:p>
            <a:pPr marL="0" indent="0">
              <a:buNone/>
            </a:pPr>
            <a:r>
              <a:rPr lang="en-GB" dirty="0">
                <a:solidFill>
                  <a:schemeClr val="tx1"/>
                </a:solidFill>
              </a:rPr>
              <a:t>Real world view (testing multiple PDSA vs not)</a:t>
            </a:r>
          </a:p>
          <a:p>
            <a:pPr marL="0" lvl="0" indent="0" algn="l" rtl="0">
              <a:spcBef>
                <a:spcPts val="0"/>
              </a:spcBef>
              <a:spcAft>
                <a:spcPts val="0"/>
              </a:spcAft>
              <a:buNone/>
            </a:pPr>
            <a:endParaRPr lang="en-GB" dirty="0">
              <a:solidFill>
                <a:schemeClr val="tx1"/>
              </a:solidFill>
            </a:endParaRPr>
          </a:p>
          <a:p>
            <a:pPr marL="0" lvl="0" indent="0" algn="l" rtl="0">
              <a:spcBef>
                <a:spcPts val="0"/>
              </a:spcBef>
              <a:spcAft>
                <a:spcPts val="0"/>
              </a:spcAft>
              <a:buNone/>
            </a:pPr>
            <a:r>
              <a:rPr lang="en-GB" i="1" dirty="0">
                <a:solidFill>
                  <a:schemeClr val="tx1"/>
                </a:solidFill>
              </a:rPr>
              <a:t>References/inspired by: </a:t>
            </a:r>
          </a:p>
          <a:p>
            <a:pPr marL="0" lvl="0" indent="0" algn="l" rtl="0">
              <a:spcBef>
                <a:spcPts val="0"/>
              </a:spcBef>
              <a:spcAft>
                <a:spcPts val="0"/>
              </a:spcAft>
              <a:buNone/>
            </a:pPr>
            <a:r>
              <a:rPr lang="en-GB" dirty="0">
                <a:solidFill>
                  <a:schemeClr val="tx1"/>
                </a:solidFill>
              </a:rPr>
              <a:t>NIHR CLAHRC. QI4U. https://www.qi4u.org/ </a:t>
            </a:r>
            <a:endParaRPr lang="en-GB" sz="1200" dirty="0">
              <a:solidFill>
                <a:schemeClr val="tx1"/>
              </a:solidFill>
              <a:effectLst/>
              <a:ea typeface="Calibri" panose="020F0502020204030204" pitchFamily="34" charset="0"/>
              <a:cs typeface="Times New Roman" panose="02020603050405020304" pitchFamily="18" charset="0"/>
            </a:endParaRPr>
          </a:p>
          <a:p>
            <a:r>
              <a:rPr lang="en-GB" sz="1200" dirty="0" err="1">
                <a:solidFill>
                  <a:schemeClr val="tx1"/>
                </a:solidFill>
                <a:effectLst/>
                <a:ea typeface="Calibri" panose="020F0502020204030204" pitchFamily="34" charset="0"/>
                <a:cs typeface="Times New Roman" panose="02020603050405020304" pitchFamily="18" charset="0"/>
              </a:rPr>
              <a:t>Unaettie.com</a:t>
            </a:r>
            <a:r>
              <a:rPr lang="en-GB" sz="1200" dirty="0">
                <a:solidFill>
                  <a:schemeClr val="tx1"/>
                </a:solidFill>
                <a:effectLst/>
                <a:ea typeface="Calibri" panose="020F0502020204030204" pitchFamily="34" charset="0"/>
                <a:cs typeface="Times New Roman" panose="02020603050405020304" pitchFamily="18" charset="0"/>
              </a:rPr>
              <a:t>. Plan-Do-Study-Act (PDSA) Model. </a:t>
            </a:r>
            <a:r>
              <a:rPr lang="en-GB" sz="1200" u="sng"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https://unaettie.com/en-us/pz/pdsa_basic.php</a:t>
            </a:r>
            <a:r>
              <a:rPr lang="en-GB" sz="1200" dirty="0">
                <a:solidFill>
                  <a:schemeClr val="tx1"/>
                </a:solidFill>
                <a:effectLst/>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44</a:t>
            </a:fld>
            <a:endParaRPr lang="en-GB"/>
          </a:p>
        </p:txBody>
      </p:sp>
    </p:spTree>
    <p:extLst>
      <p:ext uri="{BB962C8B-B14F-4D97-AF65-F5344CB8AC3E}">
        <p14:creationId xmlns:p14="http://schemas.microsoft.com/office/powerpoint/2010/main" val="325347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sz="1200" dirty="0">
              <a:solidFill>
                <a:schemeClr val="tx1"/>
              </a:solidFill>
            </a:endParaRPr>
          </a:p>
          <a:p>
            <a:pPr marL="158750" indent="0">
              <a:buNone/>
            </a:pPr>
            <a:r>
              <a:rPr lang="en-GB" sz="1200" dirty="0">
                <a:solidFill>
                  <a:schemeClr val="tx1"/>
                </a:solidFill>
              </a:rPr>
              <a:t>We can use an impact and effort matrix to make sure that we’re focussing on the right thing – this can be particularly helpful during the ‘study’ part of PDSA. </a:t>
            </a:r>
          </a:p>
          <a:p>
            <a:pPr marL="158750" indent="0">
              <a:buNone/>
            </a:pPr>
            <a:r>
              <a:rPr lang="en-GB" sz="1200" dirty="0">
                <a:solidFill>
                  <a:schemeClr val="tx1"/>
                </a:solidFill>
              </a:rPr>
              <a:t>Do we want to pursue something that had a minor impact but took up loads of effort ? Probably not, that’s definitely not the best way to get people on board with our work. </a:t>
            </a:r>
          </a:p>
          <a:p>
            <a:pPr marL="158750" indent="0">
              <a:buNone/>
            </a:pPr>
            <a:r>
              <a:rPr lang="en-GB" sz="1200" dirty="0">
                <a:solidFill>
                  <a:schemeClr val="tx1"/>
                </a:solidFill>
              </a:rPr>
              <a:t>Make sure that you help the team to identify quick wins.</a:t>
            </a:r>
          </a:p>
          <a:p>
            <a:pPr marL="158750" indent="0">
              <a:buNone/>
            </a:pPr>
            <a:endParaRPr lang="en-GB" sz="1200" dirty="0">
              <a:solidFill>
                <a:schemeClr val="tx1"/>
              </a:solidFill>
            </a:endParaRPr>
          </a:p>
          <a:p>
            <a:pPr marL="158750" indent="0">
              <a:buNone/>
            </a:pPr>
            <a:r>
              <a:rPr lang="en-GB" sz="1200" dirty="0">
                <a:solidFill>
                  <a:schemeClr val="tx1"/>
                </a:solidFill>
                <a:effectLst/>
                <a:ea typeface="Calibri" panose="020F0502020204030204" pitchFamily="34" charset="0"/>
                <a:cs typeface="Times New Roman" panose="02020603050405020304" pitchFamily="18" charset="0"/>
              </a:rPr>
              <a:t>Also make sure you think back to the CIA model – thinking about the pebbles and the boulders.</a:t>
            </a:r>
            <a:endParaRPr lang="en-GB" sz="1200" dirty="0">
              <a:solidFill>
                <a:schemeClr val="tx1"/>
              </a:solidFill>
              <a:effectLst/>
            </a:endParaRPr>
          </a:p>
          <a:p>
            <a:pPr marL="158750" indent="0">
              <a:buNone/>
            </a:pPr>
            <a:r>
              <a:rPr lang="en-GB" sz="1200" dirty="0">
                <a:solidFill>
                  <a:schemeClr val="tx1"/>
                </a:solidFill>
              </a:rPr>
              <a:t>Don’t spend a long time on the boulders, start with the pebbles. </a:t>
            </a:r>
          </a:p>
          <a:p>
            <a:pPr marL="158750" indent="0">
              <a:buNone/>
            </a:pPr>
            <a:r>
              <a:rPr lang="en-GB" sz="1200" dirty="0">
                <a:solidFill>
                  <a:schemeClr val="tx1"/>
                </a:solidFill>
              </a:rPr>
              <a:t>Improvement work shouldn’t be trying to change the world – just making improvement </a:t>
            </a:r>
          </a:p>
          <a:p>
            <a:pPr marL="158750" indent="0">
              <a:buNone/>
            </a:pPr>
            <a:r>
              <a:rPr lang="en-GB" sz="1200" dirty="0">
                <a:solidFill>
                  <a:schemeClr val="tx1"/>
                </a:solidFill>
              </a:rPr>
              <a:t>Remember to start small.</a:t>
            </a:r>
          </a:p>
          <a:p>
            <a:pPr marL="158750" indent="0">
              <a:buNone/>
            </a:pPr>
            <a:endParaRPr lang="en-GB" sz="1200" dirty="0">
              <a:solidFill>
                <a:schemeClr val="tx1"/>
              </a:solidFill>
            </a:endParaRPr>
          </a:p>
          <a:p>
            <a:pPr marL="158750" indent="0">
              <a:buNone/>
            </a:pPr>
            <a:r>
              <a:rPr lang="en-GB" sz="1200" i="1" dirty="0">
                <a:solidFill>
                  <a:schemeClr val="tx1"/>
                </a:solidFill>
              </a:rPr>
              <a:t>Reference:</a:t>
            </a:r>
            <a:endParaRPr lang="en-GB" sz="1200" i="1" dirty="0">
              <a:solidFill>
                <a:schemeClr val="tx1"/>
              </a:solidFill>
              <a:effectLst/>
              <a:latin typeface="DM Sans" pitchFamily="2" charset="77"/>
              <a:ea typeface="+mn-ea"/>
              <a:cs typeface="+mn-cs"/>
            </a:endParaRPr>
          </a:p>
          <a:p>
            <a:pPr marL="158750" indent="0">
              <a:buNone/>
            </a:pPr>
            <a:r>
              <a:rPr lang="en-GB" sz="1200" dirty="0">
                <a:solidFill>
                  <a:schemeClr val="tx1"/>
                </a:solidFill>
                <a:effectLst/>
                <a:ea typeface="Calibri" panose="020F0502020204030204" pitchFamily="34" charset="0"/>
                <a:cs typeface="Times New Roman" panose="02020603050405020304" pitchFamily="18" charset="0"/>
              </a:rPr>
              <a:t>TURAS Learn. Prioritisation Matrix. https://</a:t>
            </a:r>
            <a:r>
              <a:rPr lang="en-GB" sz="1200" dirty="0" err="1">
                <a:solidFill>
                  <a:schemeClr val="tx1"/>
                </a:solidFill>
                <a:effectLst/>
                <a:ea typeface="Calibri" panose="020F0502020204030204" pitchFamily="34" charset="0"/>
                <a:cs typeface="Times New Roman" panose="02020603050405020304" pitchFamily="18" charset="0"/>
              </a:rPr>
              <a:t>learn.nes.nhs.scot</a:t>
            </a:r>
            <a:r>
              <a:rPr lang="en-GB" sz="1200" dirty="0">
                <a:solidFill>
                  <a:schemeClr val="tx1"/>
                </a:solidFill>
                <a:effectLst/>
                <a:ea typeface="Calibri" panose="020F0502020204030204" pitchFamily="34" charset="0"/>
                <a:cs typeface="Times New Roman" panose="02020603050405020304" pitchFamily="18" charset="0"/>
              </a:rPr>
              <a:t>/3981</a:t>
            </a:r>
          </a:p>
          <a:p>
            <a:pPr marL="158750" indent="0">
              <a:buNone/>
            </a:pPr>
            <a:endParaRPr lang="en-GB"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4131318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chemeClr val="tx1"/>
                </a:solidFill>
              </a:rPr>
              <a:t>These are eight common pitfalls with PDSA. </a:t>
            </a:r>
          </a:p>
          <a:p>
            <a:pPr marL="0" indent="0">
              <a:buNone/>
            </a:pPr>
            <a:endParaRPr lang="en-GB" sz="1200" dirty="0">
              <a:solidFill>
                <a:schemeClr val="tx1"/>
              </a:solidFill>
            </a:endParaRPr>
          </a:p>
          <a:p>
            <a:pPr marL="0" indent="0">
              <a:buNone/>
            </a:pPr>
            <a:r>
              <a:rPr lang="en-GB" sz="1200" dirty="0">
                <a:solidFill>
                  <a:schemeClr val="tx1"/>
                </a:solidFill>
              </a:rPr>
              <a:t>You will see these a lot as a coach. It’s important not to be thrown off – help guide the team where you can. We’re going to go through some common fixes for them. </a:t>
            </a:r>
          </a:p>
          <a:p>
            <a:pPr marL="0" indent="0">
              <a:buNone/>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i="1" dirty="0">
                <a:solidFill>
                  <a:schemeClr val="tx1"/>
                </a:solidFill>
              </a:rPr>
              <a:t>Pitfall</a:t>
            </a:r>
            <a:r>
              <a:rPr lang="en-GB" sz="1200" dirty="0">
                <a:solidFill>
                  <a:schemeClr val="tx1"/>
                </a:solidFill>
              </a:rPr>
              <a:t>: Lots of PDSAs at once. </a:t>
            </a:r>
            <a:r>
              <a:rPr lang="en-GB" sz="1200" i="1" dirty="0">
                <a:solidFill>
                  <a:schemeClr val="tx1"/>
                </a:solidFill>
              </a:rPr>
              <a:t>Possible fix</a:t>
            </a:r>
            <a:r>
              <a:rPr lang="en-GB" sz="1200" dirty="0">
                <a:solidFill>
                  <a:schemeClr val="tx1"/>
                </a:solidFill>
              </a:rPr>
              <a:t>: </a:t>
            </a:r>
            <a:r>
              <a:rPr lang="en" sz="1200" dirty="0">
                <a:solidFill>
                  <a:schemeClr val="tx1"/>
                </a:solidFill>
                <a:ea typeface="Roboto"/>
                <a:cs typeface="Segoe UI" panose="020B0502040204020203" pitchFamily="34" charset="0"/>
                <a:sym typeface="Roboto"/>
              </a:rPr>
              <a:t>Use PDSA series/ramps to manage different topics. Delegate responsibility for ramps. Meet frequently to update one another (weekly is best)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i="1" dirty="0">
                <a:solidFill>
                  <a:schemeClr val="tx1"/>
                </a:solidFill>
                <a:ea typeface="Roboto"/>
                <a:cs typeface="Segoe UI" panose="020B0502040204020203" pitchFamily="34" charset="0"/>
                <a:sym typeface="Roboto"/>
              </a:rPr>
              <a:t>Pitfall</a:t>
            </a:r>
            <a:r>
              <a:rPr lang="en" sz="1200" dirty="0">
                <a:solidFill>
                  <a:schemeClr val="tx1"/>
                </a:solidFill>
                <a:ea typeface="Roboto"/>
                <a:cs typeface="Segoe UI" panose="020B0502040204020203" pitchFamily="34" charset="0"/>
                <a:sym typeface="Roboto"/>
              </a:rPr>
              <a:t>: Documentation (PDSAs in the ether). Possible fix: Have consistency in the team in the tool you use to document PDSA learning. Use Life QI to record PDSAs centrally</a:t>
            </a:r>
          </a:p>
          <a:p>
            <a:pPr marL="0" lvl="0" indent="0" rtl="0">
              <a:spcBef>
                <a:spcPts val="0"/>
              </a:spcBef>
              <a:spcAft>
                <a:spcPts val="0"/>
              </a:spcAft>
              <a:buNone/>
            </a:pPr>
            <a:r>
              <a:rPr lang="en" sz="1200" i="1" u="none" dirty="0">
                <a:solidFill>
                  <a:schemeClr val="tx1"/>
                </a:solidFill>
                <a:ea typeface="Roboto"/>
                <a:cs typeface="Segoe UI" panose="020B0502040204020203" pitchFamily="34" charset="0"/>
                <a:sym typeface="Roboto"/>
              </a:rPr>
              <a:t>Pitfall</a:t>
            </a:r>
            <a:r>
              <a:rPr lang="en" sz="1200" u="none" dirty="0">
                <a:solidFill>
                  <a:schemeClr val="tx1"/>
                </a:solidFill>
                <a:ea typeface="Roboto"/>
                <a:cs typeface="Segoe UI" panose="020B0502040204020203" pitchFamily="34" charset="0"/>
                <a:sym typeface="Roboto"/>
              </a:rPr>
              <a:t>: </a:t>
            </a:r>
            <a:r>
              <a:rPr lang="en-GB" sz="1200" b="0" i="0" u="none" dirty="0">
                <a:solidFill>
                  <a:schemeClr val="tx1"/>
                </a:solidFill>
              </a:rPr>
              <a:t>Doing PDSA when it isn’t needed. </a:t>
            </a:r>
            <a:r>
              <a:rPr lang="en-GB" sz="1200" b="0" i="1" u="none" dirty="0">
                <a:solidFill>
                  <a:schemeClr val="tx1"/>
                </a:solidFill>
              </a:rPr>
              <a:t>Possible fix: </a:t>
            </a:r>
            <a:r>
              <a:rPr lang="en" sz="1200" u="none" dirty="0">
                <a:solidFill>
                  <a:schemeClr val="tx1"/>
                </a:solidFill>
                <a:ea typeface="Roboto"/>
                <a:cs typeface="Segoe UI" panose="020B0502040204020203" pitchFamily="34" charset="0"/>
                <a:sym typeface="Roboto"/>
              </a:rPr>
              <a:t>Sense check with a QI Team – they are always happy to help! Ask yourself… do we need to test this to learn?</a:t>
            </a:r>
          </a:p>
          <a:p>
            <a:pPr marL="0" lvl="0" indent="0" rtl="0">
              <a:spcBef>
                <a:spcPts val="0"/>
              </a:spcBef>
              <a:spcAft>
                <a:spcPts val="0"/>
              </a:spcAft>
              <a:buNone/>
            </a:pPr>
            <a:r>
              <a:rPr lang="en" sz="1200" i="1" u="none" dirty="0">
                <a:solidFill>
                  <a:schemeClr val="tx1"/>
                </a:solidFill>
                <a:ea typeface="Roboto"/>
                <a:cs typeface="Segoe UI" panose="020B0502040204020203" pitchFamily="34" charset="0"/>
                <a:sym typeface="Roboto"/>
              </a:rPr>
              <a:t>Pitfall</a:t>
            </a:r>
            <a:r>
              <a:rPr lang="en" sz="1200" u="none" dirty="0">
                <a:solidFill>
                  <a:schemeClr val="tx1"/>
                </a:solidFill>
                <a:ea typeface="Roboto"/>
                <a:cs typeface="Segoe UI" panose="020B0502040204020203" pitchFamily="34" charset="0"/>
                <a:sym typeface="Roboto"/>
              </a:rPr>
              <a:t>: Planning Paralysis. </a:t>
            </a:r>
            <a:r>
              <a:rPr lang="en" sz="1200" i="1" u="none" dirty="0">
                <a:solidFill>
                  <a:schemeClr val="tx1"/>
                </a:solidFill>
                <a:ea typeface="Roboto"/>
                <a:cs typeface="Segoe UI" panose="020B0502040204020203" pitchFamily="34" charset="0"/>
                <a:sym typeface="Roboto"/>
              </a:rPr>
              <a:t>Possible fix</a:t>
            </a:r>
            <a:r>
              <a:rPr lang="en" sz="1200" u="none" dirty="0">
                <a:solidFill>
                  <a:schemeClr val="tx1"/>
                </a:solidFill>
                <a:ea typeface="Roboto"/>
                <a:cs typeface="Segoe UI" panose="020B0502040204020203" pitchFamily="34" charset="0"/>
                <a:sym typeface="Roboto"/>
              </a:rPr>
              <a:t>: </a:t>
            </a:r>
            <a:r>
              <a:rPr lang="en-GB" sz="1200" dirty="0">
                <a:solidFill>
                  <a:schemeClr val="tx1"/>
                </a:solidFill>
              </a:rPr>
              <a:t>Ask yourself… does this level of detail in planning/analysis actually help with the PDSA test? Remember – PDSA is small/rapid cycles of improvement so don’t be OTT!</a:t>
            </a:r>
          </a:p>
          <a:p>
            <a:pPr marL="0" lvl="0" indent="0" rtl="0">
              <a:spcBef>
                <a:spcPts val="0"/>
              </a:spcBef>
              <a:spcAft>
                <a:spcPts val="0"/>
              </a:spcAft>
              <a:buNone/>
            </a:pPr>
            <a:r>
              <a:rPr lang="en-US" sz="1200" dirty="0">
                <a:solidFill>
                  <a:schemeClr val="tx1"/>
                </a:solidFill>
                <a:ea typeface="Roboto"/>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dirty="0">
                <a:solidFill>
                  <a:schemeClr val="tx1"/>
                </a:solidFill>
                <a:ea typeface="Roboto"/>
                <a:cs typeface="Segoe UI" panose="020B0502040204020203" pitchFamily="34" charset="0"/>
                <a:sym typeface="Roboto"/>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sz="1200" dirty="0">
              <a:solidFill>
                <a:schemeClr val="tx1"/>
              </a:solidFill>
              <a:ea typeface="Roboto"/>
              <a:cs typeface="Segoe UI" panose="020B0502040204020203"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chemeClr val="tx1"/>
              </a:solidFill>
              <a:ea typeface="Robot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chemeClr val="tx1"/>
              </a:solidFill>
              <a:ea typeface="Robot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sz="1200" dirty="0">
              <a:solidFill>
                <a:schemeClr val="tx1"/>
              </a:solidFill>
              <a:ea typeface="Roboto"/>
              <a:cs typeface="Segoe UI" panose="020B0502040204020203"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sz="1200" dirty="0">
              <a:solidFill>
                <a:schemeClr val="tx1"/>
              </a:solidFill>
              <a:ea typeface="Roboto"/>
              <a:cs typeface="Segoe UI" panose="020B0502040204020203"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chemeClr val="tx1"/>
              </a:solidFill>
              <a:ea typeface="Roboto"/>
              <a:cs typeface="Segoe UI" panose="020B0502040204020203" pitchFamily="34" charset="0"/>
            </a:endParaRPr>
          </a:p>
          <a:p>
            <a:pPr marL="0" indent="0">
              <a:buNone/>
            </a:pPr>
            <a:r>
              <a:rPr lang="en-GB" dirty="0">
                <a:solidFill>
                  <a:schemeClr val="tx1"/>
                </a:solidFill>
              </a:rPr>
              <a:t>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46</a:t>
            </a:fld>
            <a:endParaRPr lang="en-GB"/>
          </a:p>
        </p:txBody>
      </p:sp>
    </p:spTree>
    <p:extLst>
      <p:ext uri="{BB962C8B-B14F-4D97-AF65-F5344CB8AC3E}">
        <p14:creationId xmlns:p14="http://schemas.microsoft.com/office/powerpoint/2010/main" val="3521082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chemeClr val="tx1"/>
                </a:solidFill>
              </a:rPr>
              <a:t>These are eight common pitfalls with PDSA (continued).</a:t>
            </a:r>
          </a:p>
          <a:p>
            <a:pPr marL="0" indent="0">
              <a:buNone/>
            </a:pPr>
            <a:endParaRPr lang="en-GB" sz="1200" dirty="0">
              <a:solidFill>
                <a:schemeClr val="tx1"/>
              </a:solidFill>
            </a:endParaRPr>
          </a:p>
          <a:p>
            <a:pPr marL="0" indent="0">
              <a:buNone/>
            </a:pPr>
            <a:r>
              <a:rPr lang="en-GB" sz="1200" dirty="0">
                <a:solidFill>
                  <a:schemeClr val="tx1"/>
                </a:solidFill>
              </a:rPr>
              <a:t>You will see these a lot as a coach. It’s important not to be thrown off – help guide the team where you can. We’re going to go through some common fixes for them. </a:t>
            </a:r>
          </a:p>
          <a:p>
            <a:pPr marL="0" lvl="0" indent="0" rtl="0">
              <a:spcBef>
                <a:spcPts val="0"/>
              </a:spcBef>
              <a:spcAft>
                <a:spcPts val="0"/>
              </a:spcAft>
              <a:buNone/>
            </a:pPr>
            <a:r>
              <a:rPr lang="en-GB" sz="1200" i="1" dirty="0">
                <a:solidFill>
                  <a:schemeClr val="tx1"/>
                </a:solidFill>
              </a:rPr>
              <a:t>Pitfall</a:t>
            </a:r>
            <a:r>
              <a:rPr lang="en-GB" sz="1200" dirty="0">
                <a:solidFill>
                  <a:schemeClr val="tx1"/>
                </a:solidFill>
              </a:rPr>
              <a:t>: Fear of ‘failure’.</a:t>
            </a:r>
            <a:r>
              <a:rPr lang="en-GB" sz="1200" b="1" u="none" dirty="0">
                <a:solidFill>
                  <a:schemeClr val="tx1"/>
                </a:solidFill>
              </a:rPr>
              <a:t> </a:t>
            </a:r>
            <a:r>
              <a:rPr lang="en-GB" sz="1200" b="0" i="1" u="none" dirty="0">
                <a:solidFill>
                  <a:schemeClr val="tx1"/>
                </a:solidFill>
              </a:rPr>
              <a:t>Possible fix</a:t>
            </a:r>
            <a:r>
              <a:rPr lang="en-GB" sz="1200" b="0" u="none" dirty="0">
                <a:solidFill>
                  <a:schemeClr val="tx1"/>
                </a:solidFill>
              </a:rPr>
              <a:t>: </a:t>
            </a:r>
            <a:r>
              <a:rPr lang="en" sz="1200" dirty="0">
                <a:solidFill>
                  <a:schemeClr val="tx1"/>
                </a:solidFill>
                <a:ea typeface="Roboto"/>
                <a:cs typeface="Segoe UI" panose="020B0502040204020203" pitchFamily="34" charset="0"/>
                <a:sym typeface="Roboto"/>
              </a:rPr>
              <a:t>Don’t be afraid to fail! It is often the best opportunity for learning. Sometimes PDSAs can ‘stop’ quickly. </a:t>
            </a:r>
          </a:p>
          <a:p>
            <a:pPr marL="0" lvl="0" indent="0" rtl="0">
              <a:spcBef>
                <a:spcPts val="0"/>
              </a:spcBef>
              <a:spcAft>
                <a:spcPts val="0"/>
              </a:spcAft>
              <a:buNone/>
            </a:pPr>
            <a:r>
              <a:rPr lang="en" sz="1200" i="1" dirty="0">
                <a:solidFill>
                  <a:schemeClr val="tx1"/>
                </a:solidFill>
                <a:ea typeface="Roboto"/>
                <a:cs typeface="Segoe UI" panose="020B0502040204020203" pitchFamily="34" charset="0"/>
                <a:sym typeface="Roboto"/>
              </a:rPr>
              <a:t>Pitfall</a:t>
            </a:r>
            <a:r>
              <a:rPr lang="en" sz="1200" dirty="0">
                <a:solidFill>
                  <a:schemeClr val="tx1"/>
                </a:solidFill>
                <a:ea typeface="Roboto"/>
                <a:cs typeface="Segoe UI" panose="020B0502040204020203" pitchFamily="34" charset="0"/>
                <a:sym typeface="Roboto"/>
              </a:rPr>
              <a:t>: </a:t>
            </a:r>
            <a:r>
              <a:rPr lang="en-GB" sz="1200" dirty="0">
                <a:solidFill>
                  <a:schemeClr val="tx1"/>
                </a:solidFill>
              </a:rPr>
              <a:t>Skipping the Plan (or any other step). </a:t>
            </a:r>
            <a:r>
              <a:rPr lang="en-GB" sz="1200" b="0" i="1" u="none" dirty="0">
                <a:solidFill>
                  <a:schemeClr val="tx1"/>
                </a:solidFill>
              </a:rPr>
              <a:t>Possible fix:</a:t>
            </a:r>
            <a:r>
              <a:rPr lang="en-GB" sz="1200" b="1" i="1" u="none" dirty="0">
                <a:solidFill>
                  <a:schemeClr val="tx1"/>
                </a:solidFill>
              </a:rPr>
              <a:t> </a:t>
            </a:r>
            <a:r>
              <a:rPr lang="en" sz="1200" dirty="0">
                <a:solidFill>
                  <a:schemeClr val="tx1"/>
                </a:solidFill>
                <a:ea typeface="Roboto"/>
                <a:cs typeface="Segoe UI" panose="020B0502040204020203" pitchFamily="34" charset="0"/>
                <a:sym typeface="Roboto"/>
              </a:rPr>
              <a:t>Use PDSAs as part of the Model for Improvement to ensure you have a clear aim, measures and theory of change. Meet as a team.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i="1" dirty="0">
                <a:solidFill>
                  <a:schemeClr val="tx1"/>
                </a:solidFill>
                <a:ea typeface="Roboto"/>
                <a:cs typeface="Segoe UI" panose="020B0502040204020203" pitchFamily="34" charset="0"/>
                <a:sym typeface="Roboto"/>
              </a:rPr>
              <a:t>Pitfall</a:t>
            </a:r>
            <a:r>
              <a:rPr lang="en" sz="1200" dirty="0">
                <a:solidFill>
                  <a:schemeClr val="tx1"/>
                </a:solidFill>
                <a:ea typeface="Roboto"/>
                <a:cs typeface="Segoe UI" panose="020B0502040204020203" pitchFamily="34" charset="0"/>
                <a:sym typeface="Roboto"/>
              </a:rPr>
              <a:t>: </a:t>
            </a:r>
            <a:r>
              <a:rPr lang="en-GB" sz="1200" dirty="0">
                <a:solidFill>
                  <a:schemeClr val="tx1"/>
                </a:solidFill>
              </a:rPr>
              <a:t>Testing things that won’t last. </a:t>
            </a:r>
            <a:r>
              <a:rPr lang="en-GB" sz="1200" i="1" dirty="0">
                <a:solidFill>
                  <a:schemeClr val="tx1"/>
                </a:solidFill>
              </a:rPr>
              <a:t>Possible fix: </a:t>
            </a:r>
            <a:r>
              <a:rPr lang="en-GB" sz="1200" dirty="0">
                <a:solidFill>
                  <a:schemeClr val="tx1"/>
                </a:solidFill>
                <a:effectLst/>
                <a:ea typeface="Times New Roman" panose="02020603050405020304" pitchFamily="18" charset="0"/>
              </a:rPr>
              <a:t>Ensure that you consider the sustainability of this change. If the responsibility for this change is with one person, what happens if that person is not there? You don’t want a ‘flash in the pan’ solution that fixes the change and then it regresses to how it was before because it will be much harder to engage people with a change the next time, and the hard work will be wasted.</a:t>
            </a:r>
            <a:r>
              <a:rPr lang="en-GB" sz="1200" dirty="0">
                <a:solidFill>
                  <a:schemeClr val="tx1"/>
                </a:solidFill>
                <a:effectLst/>
              </a:rPr>
              <a:t> </a:t>
            </a: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i="1" dirty="0">
                <a:solidFill>
                  <a:schemeClr val="tx1"/>
                </a:solidFill>
              </a:rPr>
              <a:t>Pitfall</a:t>
            </a:r>
            <a:r>
              <a:rPr lang="en-GB" sz="1200" dirty="0">
                <a:solidFill>
                  <a:schemeClr val="tx1"/>
                </a:solidFill>
              </a:rPr>
              <a:t>: Changes not addressing the cause (root cause) of the problem. </a:t>
            </a:r>
            <a:r>
              <a:rPr lang="en-GB" sz="1200" i="1" dirty="0">
                <a:solidFill>
                  <a:schemeClr val="tx1"/>
                </a:solidFill>
              </a:rPr>
              <a:t>Possible fix</a:t>
            </a:r>
            <a:r>
              <a:rPr lang="en-GB" sz="1200" dirty="0">
                <a:solidFill>
                  <a:schemeClr val="tx1"/>
                </a:solidFill>
              </a:rPr>
              <a:t>: </a:t>
            </a:r>
            <a:r>
              <a:rPr lang="en" sz="1200" dirty="0">
                <a:solidFill>
                  <a:schemeClr val="tx1"/>
                </a:solidFill>
                <a:ea typeface="Roboto"/>
                <a:cs typeface="Segoe UI" panose="020B0502040204020203" pitchFamily="34" charset="0"/>
                <a:sym typeface="Roboto"/>
              </a:rPr>
              <a:t>Use tools such as fishbone diagrams, 5 whys, appreciative inquiry or process maps to explore the cause-and-effect relationship.</a:t>
            </a:r>
            <a:endParaRPr lang="en-US" sz="1200" dirty="0">
              <a:solidFill>
                <a:schemeClr val="tx1"/>
              </a:solidFill>
              <a:ea typeface="Robot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solidFill>
                  <a:schemeClr val="tx1"/>
                </a:solidFill>
              </a:rPr>
              <a:t> </a:t>
            </a:r>
            <a:endParaRPr lang="en-US" sz="1200" dirty="0">
              <a:solidFill>
                <a:schemeClr val="tx1"/>
              </a:solidFill>
              <a:ea typeface="Robot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u="none"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47</a:t>
            </a:fld>
            <a:endParaRPr lang="en-GB"/>
          </a:p>
        </p:txBody>
      </p:sp>
    </p:spTree>
    <p:extLst>
      <p:ext uri="{BB962C8B-B14F-4D97-AF65-F5344CB8AC3E}">
        <p14:creationId xmlns:p14="http://schemas.microsoft.com/office/powerpoint/2010/main" val="3834598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48</a:t>
            </a:fld>
            <a:endParaRPr lang="en-GB"/>
          </a:p>
        </p:txBody>
      </p:sp>
    </p:spTree>
    <p:extLst>
      <p:ext uri="{BB962C8B-B14F-4D97-AF65-F5344CB8AC3E}">
        <p14:creationId xmlns:p14="http://schemas.microsoft.com/office/powerpoint/2010/main" val="2055888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If you are using an online whiteboard, ask delegates to open your preferred internet browser. If you are using Mural, we find it works best with Google Chrome.</a:t>
            </a:r>
          </a:p>
          <a:p>
            <a:pPr marL="0" lvl="0" indent="0" algn="l" rtl="0">
              <a:spcBef>
                <a:spcPts val="0"/>
              </a:spcBef>
              <a:spcAft>
                <a:spcPts val="0"/>
              </a:spcAft>
              <a:buNone/>
            </a:pPr>
            <a:endParaRPr lang="en-GB" b="0"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5.3 in the Trainer Guide</a:t>
            </a:r>
          </a:p>
          <a:p>
            <a:endParaRPr lang="en-US" dirty="0"/>
          </a:p>
          <a:p>
            <a:r>
              <a:rPr lang="en-US" b="1" dirty="0"/>
              <a:t>2 hours 20 mins with break</a:t>
            </a:r>
          </a:p>
        </p:txBody>
      </p:sp>
      <p:sp>
        <p:nvSpPr>
          <p:cNvPr id="4" name="Slide Number Placeholder 3"/>
          <p:cNvSpPr>
            <a:spLocks noGrp="1"/>
          </p:cNvSpPr>
          <p:nvPr>
            <p:ph type="sldNum" sz="quarter" idx="5"/>
          </p:nvPr>
        </p:nvSpPr>
        <p:spPr/>
        <p:txBody>
          <a:bodyPr/>
          <a:lstStyle/>
          <a:p>
            <a:fld id="{065E61C6-C2E9-8C4B-A7F2-C0544F7348CB}" type="slidenum">
              <a:rPr lang="en-GB"/>
              <a:pPr/>
              <a:t>49</a:t>
            </a:fld>
            <a:endParaRPr lang="en-GB"/>
          </a:p>
        </p:txBody>
      </p:sp>
    </p:spTree>
    <p:extLst>
      <p:ext uri="{BB962C8B-B14F-4D97-AF65-F5344CB8AC3E}">
        <p14:creationId xmlns:p14="http://schemas.microsoft.com/office/powerpoint/2010/main" val="3708574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mins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50</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5.3 in the Trainer Guide</a:t>
            </a:r>
          </a:p>
          <a:p>
            <a:endParaRPr lang="en-US" dirty="0"/>
          </a:p>
          <a:p>
            <a:r>
              <a:rPr lang="en-US" b="1" dirty="0"/>
              <a:t>2 hours 20 mins with break</a:t>
            </a:r>
          </a:p>
        </p:txBody>
      </p:sp>
      <p:sp>
        <p:nvSpPr>
          <p:cNvPr id="4" name="Slide Number Placeholder 3"/>
          <p:cNvSpPr>
            <a:spLocks noGrp="1"/>
          </p:cNvSpPr>
          <p:nvPr>
            <p:ph type="sldNum" sz="quarter" idx="5"/>
          </p:nvPr>
        </p:nvSpPr>
        <p:spPr/>
        <p:txBody>
          <a:bodyPr/>
          <a:lstStyle/>
          <a:p>
            <a:fld id="{065E61C6-C2E9-8C4B-A7F2-C0544F7348CB}" type="slidenum">
              <a:rPr lang="en-GB"/>
              <a:pPr/>
              <a:t>51</a:t>
            </a:fld>
            <a:endParaRPr lang="en-GB"/>
          </a:p>
        </p:txBody>
      </p:sp>
    </p:spTree>
    <p:extLst>
      <p:ext uri="{BB962C8B-B14F-4D97-AF65-F5344CB8AC3E}">
        <p14:creationId xmlns:p14="http://schemas.microsoft.com/office/powerpoint/2010/main" val="1366561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is on working with people.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52</a:t>
            </a:fld>
            <a:endParaRPr lang="en-GB"/>
          </a:p>
        </p:txBody>
      </p:sp>
    </p:spTree>
    <p:extLst>
      <p:ext uri="{BB962C8B-B14F-4D97-AF65-F5344CB8AC3E}">
        <p14:creationId xmlns:p14="http://schemas.microsoft.com/office/powerpoint/2010/main" val="3542322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ea typeface="Calibri" panose="020F0502020204030204" pitchFamily="34" charset="0"/>
                <a:cs typeface="Times New Roman" panose="02020603050405020304" pitchFamily="18" charset="0"/>
              </a:rPr>
              <a:t>You should revise for the </a:t>
            </a:r>
            <a:r>
              <a:rPr lang="en-GB" sz="1200" dirty="0" err="1">
                <a:effectLst/>
                <a:ea typeface="Calibri" panose="020F0502020204030204" pitchFamily="34" charset="0"/>
                <a:cs typeface="Times New Roman" panose="02020603050405020304" pitchFamily="18" charset="0"/>
              </a:rPr>
              <a:t>teachback</a:t>
            </a:r>
            <a:r>
              <a:rPr lang="en-GB" sz="1200" dirty="0">
                <a:effectLst/>
                <a:ea typeface="Calibri" panose="020F0502020204030204" pitchFamily="34" charset="0"/>
                <a:cs typeface="Times New Roman" panose="02020603050405020304" pitchFamily="18" charset="0"/>
              </a:rPr>
              <a:t> on the topics, if you do not feel confident in all of them.</a:t>
            </a:r>
          </a:p>
          <a:p>
            <a:endParaRPr lang="en-GB" sz="1200" dirty="0">
              <a:effectLst/>
              <a:cs typeface="Times New Roman" panose="02020603050405020304" pitchFamily="18" charset="0"/>
            </a:endParaRPr>
          </a:p>
          <a:p>
            <a:r>
              <a:rPr lang="en-GB" sz="1200" b="1" dirty="0">
                <a:effectLst/>
                <a:ea typeface="Calibri" panose="020F0502020204030204" pitchFamily="34" charset="0"/>
                <a:cs typeface="Times New Roman" panose="02020603050405020304" pitchFamily="18" charset="0"/>
              </a:rPr>
              <a:t>You may wish to change the topics provided on the slide for </a:t>
            </a:r>
            <a:r>
              <a:rPr lang="en-GB" sz="1200" b="1" dirty="0" err="1">
                <a:effectLst/>
                <a:ea typeface="Calibri" panose="020F0502020204030204" pitchFamily="34" charset="0"/>
                <a:cs typeface="Times New Roman" panose="02020603050405020304" pitchFamily="18" charset="0"/>
              </a:rPr>
              <a:t>teachback</a:t>
            </a:r>
            <a:r>
              <a:rPr lang="en-GB" sz="1200" b="1" dirty="0">
                <a:effectLst/>
                <a:ea typeface="Calibri" panose="020F0502020204030204" pitchFamily="34" charset="0"/>
                <a:cs typeface="Times New Roman" panose="02020603050405020304" pitchFamily="18" charset="0"/>
              </a:rPr>
              <a:t>. This may be helpful if you do not use some of the tools provided or want to strengthen knowledge in particular areas.</a:t>
            </a:r>
            <a:r>
              <a:rPr lang="en-GB" sz="1200" b="1" dirty="0">
                <a:effectLst/>
              </a:rPr>
              <a:t> </a:t>
            </a:r>
            <a:endParaRPr lang="en-US" sz="1200" b="1"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53</a:t>
            </a:fld>
            <a:endParaRPr lang="en-GB"/>
          </a:p>
        </p:txBody>
      </p:sp>
    </p:spTree>
    <p:extLst>
      <p:ext uri="{BB962C8B-B14F-4D97-AF65-F5344CB8AC3E}">
        <p14:creationId xmlns:p14="http://schemas.microsoft.com/office/powerpoint/2010/main" val="827079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References:</a:t>
            </a:r>
          </a:p>
          <a:p>
            <a:endParaRPr lang="en-US" i="1" dirty="0"/>
          </a:p>
          <a:p>
            <a:pPr algn="l"/>
            <a:r>
              <a:rPr lang="en-US" i="0" dirty="0"/>
              <a:t>Reed, J. and Card, A. (2016). </a:t>
            </a:r>
            <a:r>
              <a:rPr lang="en-GB" u="none" strike="noStrike" dirty="0">
                <a:solidFill>
                  <a:srgbClr val="333333"/>
                </a:solidFill>
                <a:effectLst/>
              </a:rPr>
              <a:t>The problem with Plan-Do-Study-Act cycles. BMJ Quality &amp; Safety. </a:t>
            </a:r>
            <a:r>
              <a:rPr lang="en-US" i="0" dirty="0"/>
              <a:t>https://</a:t>
            </a:r>
            <a:r>
              <a:rPr lang="en-US" i="0" dirty="0" err="1"/>
              <a:t>qualitysafety.bmj.com</a:t>
            </a:r>
            <a:r>
              <a:rPr lang="en-US" i="0" dirty="0"/>
              <a:t>/content/25/3/147</a:t>
            </a:r>
          </a:p>
          <a:p>
            <a:pPr algn="l"/>
            <a:endParaRPr lang="en-US" i="0" dirty="0"/>
          </a:p>
          <a:p>
            <a:pPr algn="l"/>
            <a:r>
              <a:rPr lang="en-GB" u="none" strike="noStrike" dirty="0">
                <a:solidFill>
                  <a:srgbClr val="333333"/>
                </a:solidFill>
                <a:effectLst/>
              </a:rPr>
              <a:t>Taylor M. J., McNicholas C., Nicolay C. et al. (2014). Systematic review of the application of the plan–do–study–act method to improve quality in healthcare. BMJ Quality &amp; Safety. https://</a:t>
            </a:r>
            <a:r>
              <a:rPr lang="en-GB" u="none" strike="noStrike" dirty="0" err="1">
                <a:solidFill>
                  <a:srgbClr val="333333"/>
                </a:solidFill>
                <a:effectLst/>
              </a:rPr>
              <a:t>qualitysafety.bmj.com</a:t>
            </a:r>
            <a:r>
              <a:rPr lang="en-GB" u="none" strike="noStrike" dirty="0">
                <a:solidFill>
                  <a:srgbClr val="333333"/>
                </a:solidFill>
                <a:effectLst/>
              </a:rPr>
              <a:t>/content/23/4/290</a:t>
            </a:r>
          </a:p>
          <a:p>
            <a:pPr algn="l"/>
            <a:endParaRPr lang="en-GB" u="none" strike="noStrike" dirty="0">
              <a:solidFill>
                <a:srgbClr val="333333"/>
              </a:solidFill>
              <a:effectLst/>
            </a:endParaRPr>
          </a:p>
          <a:p>
            <a:pPr algn="l"/>
            <a:r>
              <a:rPr lang="en-GB" u="none" strike="noStrike" dirty="0">
                <a:solidFill>
                  <a:srgbClr val="333333"/>
                </a:solidFill>
                <a:effectLst/>
              </a:rPr>
              <a:t>Leis J. A., </a:t>
            </a:r>
            <a:r>
              <a:rPr lang="en-GB" u="none" strike="noStrike" dirty="0" err="1">
                <a:solidFill>
                  <a:srgbClr val="333333"/>
                </a:solidFill>
                <a:effectLst/>
              </a:rPr>
              <a:t>Shojania</a:t>
            </a:r>
            <a:r>
              <a:rPr lang="en-GB" u="none" strike="noStrike" dirty="0">
                <a:solidFill>
                  <a:srgbClr val="333333"/>
                </a:solidFill>
                <a:effectLst/>
              </a:rPr>
              <a:t> K. G. (2017). A primer on PDSA: executing plan–do–study–act cycles in practice, not just in name. BMJ Quality &amp; Safety. https://</a:t>
            </a:r>
            <a:r>
              <a:rPr lang="en-GB" u="none" strike="noStrike" dirty="0" err="1">
                <a:solidFill>
                  <a:srgbClr val="333333"/>
                </a:solidFill>
                <a:effectLst/>
              </a:rPr>
              <a:t>qualitysafety.bmj.com</a:t>
            </a:r>
            <a:r>
              <a:rPr lang="en-GB" u="none" strike="noStrike" dirty="0">
                <a:solidFill>
                  <a:srgbClr val="333333"/>
                </a:solidFill>
                <a:effectLst/>
              </a:rPr>
              <a:t>/content/26/7/572</a:t>
            </a:r>
          </a:p>
        </p:txBody>
      </p:sp>
      <p:sp>
        <p:nvSpPr>
          <p:cNvPr id="4" name="Slide Number Placeholder 3"/>
          <p:cNvSpPr>
            <a:spLocks noGrp="1"/>
          </p:cNvSpPr>
          <p:nvPr>
            <p:ph type="sldNum" sz="quarter" idx="5"/>
          </p:nvPr>
        </p:nvSpPr>
        <p:spPr/>
        <p:txBody>
          <a:bodyPr/>
          <a:lstStyle/>
          <a:p>
            <a:fld id="{065E61C6-C2E9-8C4B-A7F2-C0544F7348CB}" type="slidenum">
              <a:rPr lang="en-GB" smtClean="0"/>
              <a:pPr/>
              <a:t>54</a:t>
            </a:fld>
            <a:endParaRPr lang="en-GB"/>
          </a:p>
        </p:txBody>
      </p:sp>
    </p:spTree>
    <p:extLst>
      <p:ext uri="{BB962C8B-B14F-4D97-AF65-F5344CB8AC3E}">
        <p14:creationId xmlns:p14="http://schemas.microsoft.com/office/powerpoint/2010/main" val="328018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55</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56</a:t>
            </a:fld>
            <a:endParaRPr lang="en-GB"/>
          </a:p>
        </p:txBody>
      </p:sp>
    </p:spTree>
    <p:extLst>
      <p:ext uri="{BB962C8B-B14F-4D97-AF65-F5344CB8AC3E}">
        <p14:creationId xmlns:p14="http://schemas.microsoft.com/office/powerpoint/2010/main" val="1068015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57</a:t>
            </a:fld>
            <a:endParaRPr lang="en-GB"/>
          </a:p>
        </p:txBody>
      </p:sp>
    </p:spTree>
    <p:extLst>
      <p:ext uri="{BB962C8B-B14F-4D97-AF65-F5344CB8AC3E}">
        <p14:creationId xmlns:p14="http://schemas.microsoft.com/office/powerpoint/2010/main" val="3046449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58</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Suggested housekeeping – adapt to suit your environment</a:t>
            </a:r>
            <a:br>
              <a:rPr lang="en-GB" sz="1200" b="1" dirty="0"/>
            </a:br>
            <a:endParaRPr lang="en-GB" sz="1200" b="1" dirty="0"/>
          </a:p>
          <a:p>
            <a:pPr marL="0" indent="0">
              <a:buNone/>
            </a:pPr>
            <a:r>
              <a:rPr lang="en-GB" sz="1200" b="1" dirty="0"/>
              <a:t>Technology</a:t>
            </a:r>
          </a:p>
          <a:p>
            <a:r>
              <a:rPr lang="en-GB" sz="1200" dirty="0"/>
              <a:t>Where possible, please turn off emails, websites, mute phones </a:t>
            </a:r>
          </a:p>
          <a:p>
            <a:r>
              <a:rPr lang="en-GB" sz="1200" dirty="0"/>
              <a:t>Mute yourself when you’re not speaking</a:t>
            </a:r>
          </a:p>
          <a:p>
            <a:r>
              <a:rPr lang="en-GB" sz="1200" dirty="0"/>
              <a:t>Use emojis and reactions</a:t>
            </a:r>
          </a:p>
          <a:p>
            <a:r>
              <a:rPr lang="en-GB" sz="1200" dirty="0"/>
              <a:t>Keep cameras on</a:t>
            </a:r>
          </a:p>
          <a:p>
            <a:pPr marL="0" indent="0">
              <a:buNone/>
            </a:pPr>
            <a:endParaRPr lang="en-GB" sz="1200" dirty="0"/>
          </a:p>
          <a:p>
            <a:pPr marL="0" indent="0">
              <a:buNone/>
            </a:pPr>
            <a:r>
              <a:rPr lang="en-GB" sz="1200" b="1" dirty="0"/>
              <a:t>Movement</a:t>
            </a:r>
          </a:p>
          <a:p>
            <a:r>
              <a:rPr lang="en-GB" sz="1200" dirty="0"/>
              <a:t>Stretch if you need to, move around as desired</a:t>
            </a:r>
          </a:p>
          <a:p>
            <a:r>
              <a:rPr lang="en-GB" sz="1200" dirty="0"/>
              <a:t>Feel free to fidget and doodle</a:t>
            </a:r>
          </a:p>
          <a:p>
            <a:r>
              <a:rPr lang="en-GB" sz="1200" dirty="0"/>
              <a:t>Excuse yourself when you need to (sign off and re-sign on)</a:t>
            </a:r>
          </a:p>
          <a:p>
            <a:pPr>
              <a:buFontTx/>
              <a:buChar char="-"/>
            </a:pPr>
            <a:endParaRPr lang="en-GB" sz="1200" dirty="0"/>
          </a:p>
          <a:p>
            <a:pPr marL="0" indent="0">
              <a:buNone/>
            </a:pPr>
            <a:r>
              <a:rPr lang="en-GB" sz="1200" b="1" dirty="0"/>
              <a:t>Fun</a:t>
            </a:r>
          </a:p>
          <a:p>
            <a:r>
              <a:rPr lang="en-GB" sz="1200" dirty="0"/>
              <a:t>Have fun</a:t>
            </a:r>
          </a:p>
          <a:p>
            <a:r>
              <a:rPr lang="en-GB" sz="1200" dirty="0"/>
              <a:t>Lean in with curiosity</a:t>
            </a: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59</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a:t>
            </a:fld>
            <a:endParaRPr lang="en-GB"/>
          </a:p>
        </p:txBody>
      </p:sp>
    </p:spTree>
    <p:extLst>
      <p:ext uri="{BB962C8B-B14F-4D97-AF65-F5344CB8AC3E}">
        <p14:creationId xmlns:p14="http://schemas.microsoft.com/office/powerpoint/2010/main" val="53308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3691103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0FB73D6D-6F8C-456D-05BB-5095F81A5159}"/>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5     Working with People</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E526F2B0-54BB-988F-2593-5C5F0A503ECF}"/>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5     Working with People</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0F1A2181-7351-A922-9680-874E5B5DB5CE}"/>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5     Working with People</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10872786" cy="5019720"/>
          </a:xfrm>
        </p:spPr>
        <p:txBody>
          <a:bodyPr numCol="2" spcCol="360000"/>
          <a:lstStyle>
            <a:lvl1pPr marL="363538" indent="-355600">
              <a:spcBef>
                <a:spcPts val="1200"/>
              </a:spcBef>
              <a:spcAft>
                <a:spcPts val="0"/>
              </a:spcAft>
              <a:tabLst/>
              <a:defRPr sz="1200"/>
            </a:lvl1pPr>
            <a:lvl2pPr marL="363538" indent="0">
              <a:spcBef>
                <a:spcPts val="400"/>
              </a:spcBef>
              <a:spcAft>
                <a:spcPts val="0"/>
              </a:spcAft>
              <a:tabLst/>
              <a:defRPr sz="90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82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4"/>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4"/>
                </a:solidFill>
              </a:defRPr>
            </a:lvl1pPr>
          </a:lstStyle>
          <a:p>
            <a:r>
              <a:rPr lang="en-US" b="1"/>
              <a:t>Session 5     Working with People</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4"/>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t>Wednesday, 27 September 2023</a:t>
            </a:fld>
            <a:endParaRPr lang="en-US" b="0"/>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4"/>
                </a:solidFill>
              </a:defRPr>
            </a:lvl1pPr>
          </a:lstStyle>
          <a:p>
            <a:pPr lvl="0"/>
            <a:r>
              <a:rPr lang="en-GB"/>
              <a:t>Session 1</a:t>
            </a:r>
            <a:endParaRPr lang="en-US"/>
          </a:p>
        </p:txBody>
      </p:sp>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57DDCF4-0452-DB6B-2550-844CFA6DD401}"/>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F4280222-0812-56F5-5ACC-864B6D06D037}"/>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175C2D00-2C21-8118-F8D9-5E5588B972AB}"/>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8769AA6-CC5F-2DF0-25C8-E7C2D503F723}"/>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5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14E82AA-6557-0DB6-1321-56A3825F4E38}"/>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b="1"/>
              <a:t>Session 5     Working with People</a:t>
            </a:r>
            <a:endParaRPr lang="en-US"/>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55" r:id="rId15"/>
    <p:sldLayoutId id="214748366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commons.wikimedia.org/wiki/File:Camino_del_deseo_en_Santander.jp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5.emf"/><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4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 Id="rId9" Type="http://schemas.openxmlformats.org/officeDocument/2006/relationships/image" Target="../media/image1.emf"/></Relationships>
</file>

<file path=ppt/slides/_rels/slide4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0.emf"/><Relationship Id="rId4" Type="http://schemas.openxmlformats.org/officeDocument/2006/relationships/image" Target="../media/image89.emf"/></Relationships>
</file>

<file path=ppt/slides/_rels/slide4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1.emf"/><Relationship Id="rId7" Type="http://schemas.openxmlformats.org/officeDocument/2006/relationships/image" Target="../media/image94.emf"/><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89.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99.emf"/><Relationship Id="rId5" Type="http://schemas.openxmlformats.org/officeDocument/2006/relationships/image" Target="../media/image98.emf"/><Relationship Id="rId10" Type="http://schemas.openxmlformats.org/officeDocument/2006/relationships/image" Target="../media/image103.emf"/><Relationship Id="rId4" Type="http://schemas.openxmlformats.org/officeDocument/2006/relationships/image" Target="../media/image97.emf"/><Relationship Id="rId9" Type="http://schemas.openxmlformats.org/officeDocument/2006/relationships/image" Target="../media/image102.emf"/></Relationships>
</file>

<file path=ppt/slides/_rels/slide48.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9.emf"/><Relationship Id="rId5" Type="http://schemas.openxmlformats.org/officeDocument/2006/relationships/image" Target="../media/image98.emf"/><Relationship Id="rId10" Type="http://schemas.openxmlformats.org/officeDocument/2006/relationships/image" Target="../media/image103.emf"/><Relationship Id="rId4" Type="http://schemas.openxmlformats.org/officeDocument/2006/relationships/image" Target="../media/image97.emf"/><Relationship Id="rId9" Type="http://schemas.openxmlformats.org/officeDocument/2006/relationships/image" Target="../media/image102.emf"/></Relationships>
</file>

<file path=ppt/slides/_rels/slide4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27.emf"/><Relationship Id="rId4" Type="http://schemas.openxmlformats.org/officeDocument/2006/relationships/image" Target="../media/image109.emf"/></Relationships>
</file>

<file path=ppt/slides/_rels/slide5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27.emf"/><Relationship Id="rId4" Type="http://schemas.openxmlformats.org/officeDocument/2006/relationships/image" Target="../media/image109.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12.emf"/></Relationships>
</file>

<file path=ppt/slides/_rels/slide5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57.xml.rels><?xml version="1.0" encoding="UTF-8" standalone="yes"?>
<Relationships xmlns="http://schemas.openxmlformats.org/package/2006/relationships"><Relationship Id="rId3" Type="http://schemas.openxmlformats.org/officeDocument/2006/relationships/hyperlink" Target="https://ia802905.us.archive.org/4/items/in.ernet.dli.2015.138989/2015.138989.Field-Theory-In-Social-Science-Selected-Theoretical-Oaoers.pdf"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
        <p:nvSpPr>
          <p:cNvPr id="2" name="Footer Placeholder 1">
            <a:extLst>
              <a:ext uri="{FF2B5EF4-FFF2-40B4-BE49-F238E27FC236}">
                <a16:creationId xmlns:a16="http://schemas.microsoft.com/office/drawing/2014/main" id="{89F8433F-6793-E4CB-FB62-DD6697FC26DC}"/>
              </a:ext>
            </a:extLst>
          </p:cNvPr>
          <p:cNvSpPr>
            <a:spLocks noGrp="1"/>
          </p:cNvSpPr>
          <p:nvPr>
            <p:ph type="ftr" sz="quarter" idx="11"/>
          </p:nvPr>
        </p:nvSpPr>
        <p:spPr/>
        <p:txBody>
          <a:bodyPr/>
          <a:lstStyle/>
          <a:p>
            <a:r>
              <a:rPr lang="en-US">
                <a:solidFill>
                  <a:schemeClr val="accent4"/>
                </a:solidFill>
              </a:rPr>
              <a:t>Session 5     Working with People</a:t>
            </a:r>
          </a:p>
        </p:txBody>
      </p:sp>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a:solidFill>
                    <a:schemeClr val="accent2"/>
                  </a:solidFill>
                  <a:latin typeface="DM Sans Medium" pitchFamily="2" charset="77"/>
                </a:rPr>
                <a:t>Advocate for meaningful involvement in </a:t>
              </a:r>
              <a:br>
                <a:rPr lang="en-US" sz="1600" b="1" spc="-10">
                  <a:solidFill>
                    <a:schemeClr val="accent2"/>
                  </a:solidFill>
                  <a:latin typeface="DM Sans Medium" pitchFamily="2" charset="77"/>
                </a:rPr>
              </a:br>
              <a:r>
                <a:rPr lang="en-US" sz="1600" b="1" spc="-10">
                  <a:solidFill>
                    <a:schemeClr val="accent2"/>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Coach a team to identify, collect and interpret data in support of their improvement work </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Apply creative problem-solving methods and behaviour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291F25-FCF3-2053-03C1-5346CD88027F}"/>
              </a:ext>
            </a:extLst>
          </p:cNvPr>
          <p:cNvGrpSpPr/>
          <p:nvPr/>
        </p:nvGrpSpPr>
        <p:grpSpPr>
          <a:xfrm>
            <a:off x="6065912" y="7144809"/>
            <a:ext cx="822176" cy="822176"/>
            <a:chOff x="6065912" y="3185552"/>
            <a:chExt cx="822176" cy="822176"/>
          </a:xfrm>
        </p:grpSpPr>
        <p:sp>
          <p:nvSpPr>
            <p:cNvPr id="9" name="Oval 8">
              <a:extLst>
                <a:ext uri="{FF2B5EF4-FFF2-40B4-BE49-F238E27FC236}">
                  <a16:creationId xmlns:a16="http://schemas.microsoft.com/office/drawing/2014/main" id="{9C45D004-5A24-13B2-C6E3-19F03EC6D322}"/>
                </a:ext>
              </a:extLst>
            </p:cNvPr>
            <p:cNvSpPr/>
            <p:nvPr/>
          </p:nvSpPr>
          <p:spPr>
            <a:xfrm>
              <a:off x="6065912" y="3185552"/>
              <a:ext cx="822176" cy="822176"/>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883E7583-E9C4-49C9-9FC5-DD5EAB37197B}"/>
                </a:ext>
              </a:extLst>
            </p:cNvPr>
            <p:cNvPicPr>
              <a:picLocks noChangeAspect="1"/>
            </p:cNvPicPr>
            <p:nvPr/>
          </p:nvPicPr>
          <p:blipFill>
            <a:blip r:embed="rId3"/>
            <a:stretch>
              <a:fillRect/>
            </a:stretch>
          </p:blipFill>
          <p:spPr>
            <a:xfrm>
              <a:off x="6242685" y="3283180"/>
              <a:ext cx="483870" cy="545640"/>
            </a:xfrm>
            <a:prstGeom prst="rect">
              <a:avLst/>
            </a:prstGeom>
          </p:spPr>
        </p:pic>
      </p:grpSp>
      <p:sp>
        <p:nvSpPr>
          <p:cNvPr id="12" name="Oval 11">
            <a:extLst>
              <a:ext uri="{FF2B5EF4-FFF2-40B4-BE49-F238E27FC236}">
                <a16:creationId xmlns:a16="http://schemas.microsoft.com/office/drawing/2014/main" id="{5EC8C08A-DA6A-D336-D9B1-1935657BE0FA}"/>
              </a:ext>
            </a:extLst>
          </p:cNvPr>
          <p:cNvSpPr/>
          <p:nvPr/>
        </p:nvSpPr>
        <p:spPr>
          <a:xfrm>
            <a:off x="2493645" y="2371725"/>
            <a:ext cx="8012430" cy="2546350"/>
          </a:xfrm>
          <a:prstGeom prst="ellipse">
            <a:avLst/>
          </a:prstGeom>
          <a:no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9215C56C-1BF9-83FC-77F9-5FC10136CA15}"/>
              </a:ext>
            </a:extLst>
          </p:cNvPr>
          <p:cNvSpPr>
            <a:spLocks noGrp="1"/>
          </p:cNvSpPr>
          <p:nvPr>
            <p:ph type="title"/>
          </p:nvPr>
        </p:nvSpPr>
        <p:spPr/>
        <p:txBody>
          <a:bodyPr/>
          <a:lstStyle/>
          <a:p>
            <a:r>
              <a:rPr lang="en-US"/>
              <a:t>Coaching circle</a:t>
            </a:r>
          </a:p>
        </p:txBody>
      </p:sp>
      <p:sp>
        <p:nvSpPr>
          <p:cNvPr id="4" name="Footer Placeholder 3">
            <a:extLst>
              <a:ext uri="{FF2B5EF4-FFF2-40B4-BE49-F238E27FC236}">
                <a16:creationId xmlns:a16="http://schemas.microsoft.com/office/drawing/2014/main" id="{CECDD12A-D4FD-A448-CD63-73CC661A39E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44FC6D0D-2D00-018F-1AA8-375DDEB81E00}"/>
              </a:ext>
            </a:extLst>
          </p:cNvPr>
          <p:cNvSpPr>
            <a:spLocks noGrp="1"/>
          </p:cNvSpPr>
          <p:nvPr>
            <p:ph type="sldNum" sz="quarter" idx="12"/>
          </p:nvPr>
        </p:nvSpPr>
        <p:spPr/>
        <p:txBody>
          <a:bodyPr/>
          <a:lstStyle/>
          <a:p>
            <a:fld id="{16C5AC08-0ACD-404A-9C9F-AB39E786C34A}" type="slidenum">
              <a:rPr lang="en-GB"/>
              <a:t>10</a:t>
            </a:fld>
            <a:endParaRPr lang="en-GB"/>
          </a:p>
        </p:txBody>
      </p:sp>
      <p:sp>
        <p:nvSpPr>
          <p:cNvPr id="6" name="Text Placeholder 5">
            <a:extLst>
              <a:ext uri="{FF2B5EF4-FFF2-40B4-BE49-F238E27FC236}">
                <a16:creationId xmlns:a16="http://schemas.microsoft.com/office/drawing/2014/main" id="{E4BF5968-BC66-BEB9-8D9F-BFFFBA8BC4AD}"/>
              </a:ext>
            </a:extLst>
          </p:cNvPr>
          <p:cNvSpPr>
            <a:spLocks noGrp="1"/>
          </p:cNvSpPr>
          <p:nvPr>
            <p:ph type="body" sz="quarter" idx="13"/>
          </p:nvPr>
        </p:nvSpPr>
        <p:spPr/>
        <p:txBody>
          <a:bodyPr/>
          <a:lstStyle/>
          <a:p>
            <a:r>
              <a:rPr lang="en-US"/>
              <a:t>Activity 5.1</a:t>
            </a:r>
          </a:p>
        </p:txBody>
      </p:sp>
      <p:sp>
        <p:nvSpPr>
          <p:cNvPr id="7" name="Oval 6">
            <a:extLst>
              <a:ext uri="{FF2B5EF4-FFF2-40B4-BE49-F238E27FC236}">
                <a16:creationId xmlns:a16="http://schemas.microsoft.com/office/drawing/2014/main" id="{9AD4C9EE-FB60-E455-F27D-CB303456810C}"/>
              </a:ext>
            </a:extLst>
          </p:cNvPr>
          <p:cNvSpPr/>
          <p:nvPr/>
        </p:nvSpPr>
        <p:spPr>
          <a:xfrm>
            <a:off x="2517557" y="2371725"/>
            <a:ext cx="8012430" cy="2546350"/>
          </a:xfrm>
          <a:prstGeom prst="ellipse">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4" name="Group 13">
            <a:extLst>
              <a:ext uri="{FF2B5EF4-FFF2-40B4-BE49-F238E27FC236}">
                <a16:creationId xmlns:a16="http://schemas.microsoft.com/office/drawing/2014/main" id="{32894B4C-2FE4-6384-FFA9-58846A309333}"/>
              </a:ext>
            </a:extLst>
          </p:cNvPr>
          <p:cNvGrpSpPr/>
          <p:nvPr/>
        </p:nvGrpSpPr>
        <p:grpSpPr>
          <a:xfrm>
            <a:off x="7968208" y="7144809"/>
            <a:ext cx="822176" cy="822176"/>
            <a:chOff x="6065912" y="3185552"/>
            <a:chExt cx="822176" cy="822176"/>
          </a:xfrm>
        </p:grpSpPr>
        <p:sp>
          <p:nvSpPr>
            <p:cNvPr id="15" name="Oval 14">
              <a:extLst>
                <a:ext uri="{FF2B5EF4-FFF2-40B4-BE49-F238E27FC236}">
                  <a16:creationId xmlns:a16="http://schemas.microsoft.com/office/drawing/2014/main" id="{3899F789-CAD7-4FE4-79C2-2E7F6E7E7956}"/>
                </a:ext>
              </a:extLst>
            </p:cNvPr>
            <p:cNvSpPr/>
            <p:nvPr/>
          </p:nvSpPr>
          <p:spPr>
            <a:xfrm>
              <a:off x="6065912" y="3185552"/>
              <a:ext cx="822176" cy="822176"/>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6" name="Picture 15">
              <a:extLst>
                <a:ext uri="{FF2B5EF4-FFF2-40B4-BE49-F238E27FC236}">
                  <a16:creationId xmlns:a16="http://schemas.microsoft.com/office/drawing/2014/main" id="{C9E2A5B9-393E-9E2F-8566-6E679D3679B5}"/>
                </a:ext>
              </a:extLst>
            </p:cNvPr>
            <p:cNvPicPr>
              <a:picLocks noChangeAspect="1"/>
            </p:cNvPicPr>
            <p:nvPr/>
          </p:nvPicPr>
          <p:blipFill>
            <a:blip r:embed="rId4"/>
            <a:srcRect/>
            <a:stretch/>
          </p:blipFill>
          <p:spPr>
            <a:xfrm>
              <a:off x="6257270" y="3311461"/>
              <a:ext cx="454700" cy="545640"/>
            </a:xfrm>
            <a:prstGeom prst="rect">
              <a:avLst/>
            </a:prstGeom>
          </p:spPr>
        </p:pic>
      </p:grpSp>
      <p:grpSp>
        <p:nvGrpSpPr>
          <p:cNvPr id="19" name="Group 18">
            <a:extLst>
              <a:ext uri="{FF2B5EF4-FFF2-40B4-BE49-F238E27FC236}">
                <a16:creationId xmlns:a16="http://schemas.microsoft.com/office/drawing/2014/main" id="{D483DD8A-91F1-345A-2354-27597D82A75B}"/>
              </a:ext>
            </a:extLst>
          </p:cNvPr>
          <p:cNvGrpSpPr/>
          <p:nvPr/>
        </p:nvGrpSpPr>
        <p:grpSpPr>
          <a:xfrm>
            <a:off x="8228546" y="3401620"/>
            <a:ext cx="318374" cy="318374"/>
            <a:chOff x="8228546" y="3401620"/>
            <a:chExt cx="318374" cy="318374"/>
          </a:xfrm>
        </p:grpSpPr>
        <p:sp>
          <p:nvSpPr>
            <p:cNvPr id="18" name="Oval 17">
              <a:extLst>
                <a:ext uri="{FF2B5EF4-FFF2-40B4-BE49-F238E27FC236}">
                  <a16:creationId xmlns:a16="http://schemas.microsoft.com/office/drawing/2014/main" id="{269B2198-BC3B-6F5C-1AC5-7390187C9479}"/>
                </a:ext>
              </a:extLst>
            </p:cNvPr>
            <p:cNvSpPr/>
            <p:nvPr/>
          </p:nvSpPr>
          <p:spPr>
            <a:xfrm>
              <a:off x="8228546" y="3401620"/>
              <a:ext cx="318374" cy="31837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7" name="Picture 16">
              <a:extLst>
                <a:ext uri="{FF2B5EF4-FFF2-40B4-BE49-F238E27FC236}">
                  <a16:creationId xmlns:a16="http://schemas.microsoft.com/office/drawing/2014/main" id="{54440B3C-0495-606E-6614-6757B954C603}"/>
                </a:ext>
              </a:extLst>
            </p:cNvPr>
            <p:cNvPicPr>
              <a:picLocks noChangeAspect="1"/>
            </p:cNvPicPr>
            <p:nvPr/>
          </p:nvPicPr>
          <p:blipFill>
            <a:blip r:embed="rId5"/>
            <a:stretch>
              <a:fillRect/>
            </a:stretch>
          </p:blipFill>
          <p:spPr>
            <a:xfrm>
              <a:off x="8355464" y="3454434"/>
              <a:ext cx="62939" cy="132871"/>
            </a:xfrm>
            <a:prstGeom prst="rect">
              <a:avLst/>
            </a:prstGeom>
          </p:spPr>
        </p:pic>
      </p:grpSp>
      <p:grpSp>
        <p:nvGrpSpPr>
          <p:cNvPr id="23" name="Group 22">
            <a:extLst>
              <a:ext uri="{FF2B5EF4-FFF2-40B4-BE49-F238E27FC236}">
                <a16:creationId xmlns:a16="http://schemas.microsoft.com/office/drawing/2014/main" id="{100754E9-2992-8E02-F201-78091B15D6A7}"/>
              </a:ext>
            </a:extLst>
          </p:cNvPr>
          <p:cNvGrpSpPr/>
          <p:nvPr/>
        </p:nvGrpSpPr>
        <p:grpSpPr>
          <a:xfrm>
            <a:off x="6280785" y="2145030"/>
            <a:ext cx="453390" cy="453390"/>
            <a:chOff x="8990854" y="1294130"/>
            <a:chExt cx="453390" cy="453390"/>
          </a:xfrm>
        </p:grpSpPr>
        <p:sp>
          <p:nvSpPr>
            <p:cNvPr id="24" name="second">
              <a:extLst>
                <a:ext uri="{FF2B5EF4-FFF2-40B4-BE49-F238E27FC236}">
                  <a16:creationId xmlns:a16="http://schemas.microsoft.com/office/drawing/2014/main" id="{58249144-0439-833C-7C33-5175D701B2F8}"/>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5" name="Picture 24">
              <a:extLst>
                <a:ext uri="{FF2B5EF4-FFF2-40B4-BE49-F238E27FC236}">
                  <a16:creationId xmlns:a16="http://schemas.microsoft.com/office/drawing/2014/main" id="{5D118F25-C9E9-C4B0-74C8-ECB8CD2B5246}"/>
                </a:ext>
              </a:extLst>
            </p:cNvPr>
            <p:cNvPicPr>
              <a:picLocks noChangeAspect="1"/>
            </p:cNvPicPr>
            <p:nvPr/>
          </p:nvPicPr>
          <p:blipFill>
            <a:blip r:embed="rId6"/>
            <a:stretch>
              <a:fillRect/>
            </a:stretch>
          </p:blipFill>
          <p:spPr>
            <a:xfrm>
              <a:off x="9079445" y="1403013"/>
              <a:ext cx="280164" cy="203256"/>
            </a:xfrm>
            <a:prstGeom prst="rect">
              <a:avLst/>
            </a:prstGeom>
          </p:spPr>
        </p:pic>
      </p:grpSp>
      <p:grpSp>
        <p:nvGrpSpPr>
          <p:cNvPr id="29" name="Group 28">
            <a:extLst>
              <a:ext uri="{FF2B5EF4-FFF2-40B4-BE49-F238E27FC236}">
                <a16:creationId xmlns:a16="http://schemas.microsoft.com/office/drawing/2014/main" id="{7DFC7C6A-5983-2F55-F5A7-D36AC6FF8498}"/>
              </a:ext>
            </a:extLst>
          </p:cNvPr>
          <p:cNvGrpSpPr/>
          <p:nvPr/>
        </p:nvGrpSpPr>
        <p:grpSpPr>
          <a:xfrm>
            <a:off x="6043349" y="4464390"/>
            <a:ext cx="907370" cy="907370"/>
            <a:chOff x="8990854" y="1294130"/>
            <a:chExt cx="453390" cy="453390"/>
          </a:xfrm>
        </p:grpSpPr>
        <p:sp>
          <p:nvSpPr>
            <p:cNvPr id="30" name="second">
              <a:extLst>
                <a:ext uri="{FF2B5EF4-FFF2-40B4-BE49-F238E27FC236}">
                  <a16:creationId xmlns:a16="http://schemas.microsoft.com/office/drawing/2014/main" id="{0A5E71A8-358B-60C9-FE0B-F631C2446DB1}"/>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31" name="Picture 30">
              <a:extLst>
                <a:ext uri="{FF2B5EF4-FFF2-40B4-BE49-F238E27FC236}">
                  <a16:creationId xmlns:a16="http://schemas.microsoft.com/office/drawing/2014/main" id="{A8700671-5295-CE38-9339-9B1E2DB38162}"/>
                </a:ext>
              </a:extLst>
            </p:cNvPr>
            <p:cNvPicPr>
              <a:picLocks noChangeAspect="1"/>
            </p:cNvPicPr>
            <p:nvPr/>
          </p:nvPicPr>
          <p:blipFill>
            <a:blip r:embed="rId6"/>
            <a:stretch>
              <a:fillRect/>
            </a:stretch>
          </p:blipFill>
          <p:spPr>
            <a:xfrm>
              <a:off x="9079445" y="1403013"/>
              <a:ext cx="280164" cy="203256"/>
            </a:xfrm>
            <a:prstGeom prst="rect">
              <a:avLst/>
            </a:prstGeom>
          </p:spPr>
        </p:pic>
      </p:grpSp>
      <p:pic>
        <p:nvPicPr>
          <p:cNvPr id="3" name="Picture 2">
            <a:extLst>
              <a:ext uri="{FF2B5EF4-FFF2-40B4-BE49-F238E27FC236}">
                <a16:creationId xmlns:a16="http://schemas.microsoft.com/office/drawing/2014/main" id="{ABD411F4-D0FA-B2C2-C814-5F74AB615822}"/>
              </a:ext>
            </a:extLst>
          </p:cNvPr>
          <p:cNvPicPr>
            <a:picLocks noChangeAspect="1"/>
          </p:cNvPicPr>
          <p:nvPr/>
        </p:nvPicPr>
        <p:blipFill>
          <a:blip r:embed="rId7"/>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422A2640-5B77-CC44-DBF7-B0FE168E94E1}"/>
              </a:ext>
            </a:extLst>
          </p:cNvPr>
          <p:cNvPicPr>
            <a:picLocks noChangeAspect="1"/>
          </p:cNvPicPr>
          <p:nvPr/>
        </p:nvPicPr>
        <p:blipFill>
          <a:blip r:embed="rId8"/>
          <a:stretch>
            <a:fillRect/>
          </a:stretch>
        </p:blipFill>
        <p:spPr>
          <a:xfrm>
            <a:off x="238124" y="800100"/>
            <a:ext cx="495301" cy="376859"/>
          </a:xfrm>
          <a:prstGeom prst="rect">
            <a:avLst/>
          </a:prstGeom>
        </p:spPr>
      </p:pic>
    </p:spTree>
    <p:extLst>
      <p:ext uri="{BB962C8B-B14F-4D97-AF65-F5344CB8AC3E}">
        <p14:creationId xmlns:p14="http://schemas.microsoft.com/office/powerpoint/2010/main" val="38385223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3"/>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3"/>
                                            </p:tgtEl>
                                          </p:cBhvr>
                                          <p:by x="200000" y="200000"/>
                                        </p:animScale>
                                      </p:childTnLst>
                                    </p:cTn>
                                  </p:par>
                                  <p:par>
                                    <p:cTn id="9" presetID="64" presetClass="path" presetSubtype="0" accel="50000" fill="hold" nodeType="withEffect" p14:presetBounceEnd="50000">
                                      <p:stCondLst>
                                        <p:cond delay="0"/>
                                      </p:stCondLst>
                                      <p:childTnLst>
                                        <p:animMotion origin="layout" path="M 0 -1.85185E-6 L 0 -0.58773 " pathEditMode="relative" rAng="0" ptsTypes="AA" p14:bounceEnd="50000">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14:presetBounceEnd="50000">
                                      <p:stCondLst>
                                        <p:cond delay="500"/>
                                      </p:stCondLst>
                                      <p:childTnLst>
                                        <p:animMotion origin="layout" path="M 0 -1.85185E-6 L 0 -0.58773 " pathEditMode="relative" rAng="0" ptsTypes="AA" p14:bounceEnd="50000">
                                          <p:cBhvr>
                                            <p:cTn id="12" dur="2500" fill="hold"/>
                                            <p:tgtEl>
                                              <p:spTgt spid="14"/>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3" presetClass="entr" presetSubtype="16" fill="hold" nodeType="withEffect">
                                      <p:stCondLst>
                                        <p:cond delay="175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8" presetClass="emph" presetSubtype="0" repeatCount="indefinite" fill="hold" nodeType="withEffect">
                                      <p:stCondLst>
                                        <p:cond delay="0"/>
                                      </p:stCondLst>
                                      <p:childTnLst>
                                        <p:animRot by="21600000">
                                          <p:cBhvr>
                                            <p:cTn id="21" dur="7500" fill="hold"/>
                                            <p:tgtEl>
                                              <p:spTgt spid="19"/>
                                            </p:tgtEl>
                                            <p:attrNameLst>
                                              <p:attrName>r</p:attrName>
                                            </p:attrNameLst>
                                          </p:cBhvr>
                                        </p:animRot>
                                      </p:childTnLst>
                                    </p:cTn>
                                  </p:par>
                                  <p:par>
                                    <p:cTn id="22"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23" dur="15000" fill="hold"/>
                                            <p:tgtEl>
                                              <p:spTgt spid="29"/>
                                            </p:tgtEl>
                                            <p:attrNameLst>
                                              <p:attrName>ppt_x</p:attrName>
                                              <p:attrName>ppt_y</p:attrName>
                                            </p:attrNameLst>
                                          </p:cBhvr>
                                          <p:rCtr x="156" y="-18565"/>
                                        </p:animMotion>
                                      </p:childTnLst>
                                    </p:cTn>
                                  </p:par>
                                  <p:par>
                                    <p:cTn id="24" presetID="6" presetClass="emph" presetSubtype="0" repeatCount="indefinite" autoRev="1" fill="hold" nodeType="withEffect">
                                      <p:stCondLst>
                                        <p:cond delay="0"/>
                                      </p:stCondLst>
                                      <p:childTnLst>
                                        <p:animScale>
                                          <p:cBhvr>
                                            <p:cTn id="25" dur="7500" fill="hold"/>
                                            <p:tgtEl>
                                              <p:spTgt spid="2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3"/>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3"/>
                                            </p:tgtEl>
                                          </p:cBhvr>
                                          <p:by x="200000" y="200000"/>
                                        </p:animScale>
                                      </p:childTnLst>
                                    </p:cTn>
                                  </p:par>
                                  <p:par>
                                    <p:cTn id="9" presetID="64" presetClass="path" presetSubtype="0" accel="50000" fill="hold" nodeType="withEffect">
                                      <p:stCondLst>
                                        <p:cond delay="0"/>
                                      </p:stCondLst>
                                      <p:childTnLst>
                                        <p:animMotion origin="layout" path="M 0 -1.85185E-6 L 0 -0.58773 " pathEditMode="relative" rAng="0" ptsTypes="AA">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stCondLst>
                                        <p:cond delay="500"/>
                                      </p:stCondLst>
                                      <p:childTnLst>
                                        <p:animMotion origin="layout" path="M 0 -1.85185E-6 L 0 -0.58773 " pathEditMode="relative" rAng="0" ptsTypes="AA">
                                          <p:cBhvr>
                                            <p:cTn id="12" dur="2500" fill="hold"/>
                                            <p:tgtEl>
                                              <p:spTgt spid="14"/>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3" presetClass="entr" presetSubtype="16" fill="hold" nodeType="withEffect">
                                      <p:stCondLst>
                                        <p:cond delay="175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8" presetClass="emph" presetSubtype="0" repeatCount="indefinite" fill="hold" nodeType="withEffect">
                                      <p:stCondLst>
                                        <p:cond delay="0"/>
                                      </p:stCondLst>
                                      <p:childTnLst>
                                        <p:animRot by="21600000">
                                          <p:cBhvr>
                                            <p:cTn id="21" dur="7500" fill="hold"/>
                                            <p:tgtEl>
                                              <p:spTgt spid="19"/>
                                            </p:tgtEl>
                                            <p:attrNameLst>
                                              <p:attrName>r</p:attrName>
                                            </p:attrNameLst>
                                          </p:cBhvr>
                                        </p:animRot>
                                      </p:childTnLst>
                                    </p:cTn>
                                  </p:par>
                                  <p:par>
                                    <p:cTn id="22"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23" dur="15000" fill="hold"/>
                                            <p:tgtEl>
                                              <p:spTgt spid="29"/>
                                            </p:tgtEl>
                                            <p:attrNameLst>
                                              <p:attrName>ppt_x</p:attrName>
                                              <p:attrName>ppt_y</p:attrName>
                                            </p:attrNameLst>
                                          </p:cBhvr>
                                          <p:rCtr x="156" y="-18565"/>
                                        </p:animMotion>
                                      </p:childTnLst>
                                    </p:cTn>
                                  </p:par>
                                  <p:par>
                                    <p:cTn id="24" presetID="6" presetClass="emph" presetSubtype="0" repeatCount="indefinite" autoRev="1" fill="hold" nodeType="withEffect">
                                      <p:stCondLst>
                                        <p:cond delay="0"/>
                                      </p:stCondLst>
                                      <p:childTnLst>
                                        <p:animScale>
                                          <p:cBhvr>
                                            <p:cTn id="25" dur="7500" fill="hold"/>
                                            <p:tgtEl>
                                              <p:spTgt spid="2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11</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a:t>Session 5     Working with People</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12</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3"/>
          </a:solidFill>
        </p:spPr>
        <p:txBody>
          <a:bodyPr lIns="360000"/>
          <a:lstStyle/>
          <a:p>
            <a:r>
              <a:rPr lang="en-US"/>
              <a:t>Working</a:t>
            </a:r>
            <a:br>
              <a:rPr lang="en-US"/>
            </a:br>
            <a:r>
              <a:rPr lang="en-US"/>
              <a:t>with People</a:t>
            </a:r>
          </a:p>
          <a:p>
            <a:pPr lvl="1"/>
            <a:r>
              <a:rPr lang="en-US"/>
              <a:t>Quality Coach Development Programme</a:t>
            </a:r>
          </a:p>
        </p:txBody>
      </p:sp>
      <p:sp>
        <p:nvSpPr>
          <p:cNvPr id="6" name="Rectangle 5">
            <a:extLst>
              <a:ext uri="{FF2B5EF4-FFF2-40B4-BE49-F238E27FC236}">
                <a16:creationId xmlns:a16="http://schemas.microsoft.com/office/drawing/2014/main" id="{F852C6AD-1ABE-8BA6-CC0A-12EEE08B6237}"/>
              </a:ext>
            </a:extLst>
          </p:cNvPr>
          <p:cNvSpPr/>
          <p:nvPr/>
        </p:nvSpPr>
        <p:spPr>
          <a:xfrm>
            <a:off x="116006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636730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8921040"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8986837" cy="5019720"/>
          </a:xfrm>
        </p:spPr>
        <p:txBody>
          <a:bodyPr/>
          <a:lstStyle/>
          <a:p>
            <a:pPr lvl="1"/>
            <a:r>
              <a:rPr lang="en-US" b="1"/>
              <a:t>By the end of the session, you will…</a:t>
            </a:r>
          </a:p>
          <a:p>
            <a:pPr lvl="2"/>
            <a:r>
              <a:rPr lang="en-US" b="1">
                <a:solidFill>
                  <a:schemeClr val="accent2"/>
                </a:solidFill>
              </a:rPr>
              <a:t>Be able to advocate for meaningful involvement in improvement work</a:t>
            </a:r>
          </a:p>
          <a:p>
            <a:pPr lvl="2"/>
            <a:r>
              <a:rPr lang="en-US"/>
              <a:t>Understand the importance of qualitative data in improvement work</a:t>
            </a:r>
          </a:p>
          <a:p>
            <a:pPr lvl="2"/>
            <a:r>
              <a:rPr lang="en-US"/>
              <a:t>Consider the potential challenges in using PDSA cycles in QI work</a:t>
            </a:r>
          </a:p>
          <a:p>
            <a:pPr lvl="2"/>
            <a:r>
              <a:rPr lang="en-US"/>
              <a:t>Recognise the role of a Quality Coach as an educator and practise teaching more advanced QI concepts.</a:t>
            </a:r>
          </a:p>
          <a:p>
            <a:pPr lvl="2"/>
            <a:endParaRPr lang="en-US"/>
          </a:p>
          <a:p>
            <a:pPr lvl="2"/>
            <a:endParaRPr lang="en-US"/>
          </a:p>
          <a:p>
            <a:pPr lvl="2"/>
            <a:endParaRPr lang="en-US"/>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13</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871A-B269-6E7D-1163-DD27873694C4}"/>
              </a:ext>
            </a:extLst>
          </p:cNvPr>
          <p:cNvSpPr>
            <a:spLocks noGrp="1"/>
          </p:cNvSpPr>
          <p:nvPr>
            <p:ph type="title"/>
          </p:nvPr>
        </p:nvSpPr>
        <p:spPr/>
        <p:txBody>
          <a:bodyPr/>
          <a:lstStyle/>
          <a:p>
            <a:r>
              <a:rPr lang="en-US"/>
              <a:t>Did you know…?</a:t>
            </a:r>
          </a:p>
        </p:txBody>
      </p:sp>
      <p:sp>
        <p:nvSpPr>
          <p:cNvPr id="3" name="Content Placeholder 2">
            <a:extLst>
              <a:ext uri="{FF2B5EF4-FFF2-40B4-BE49-F238E27FC236}">
                <a16:creationId xmlns:a16="http://schemas.microsoft.com/office/drawing/2014/main" id="{0EA43E68-C89E-DDF0-ECA7-BBB7BA3B1BD6}"/>
              </a:ext>
            </a:extLst>
          </p:cNvPr>
          <p:cNvSpPr>
            <a:spLocks noGrp="1"/>
          </p:cNvSpPr>
          <p:nvPr>
            <p:ph idx="1"/>
          </p:nvPr>
        </p:nvSpPr>
        <p:spPr/>
        <p:txBody>
          <a:bodyPr/>
          <a:lstStyle/>
          <a:p>
            <a:r>
              <a:rPr lang="en-US"/>
              <a:t>Research has shown that projects with </a:t>
            </a:r>
            <a:r>
              <a:rPr lang="en-US" b="1">
                <a:solidFill>
                  <a:schemeClr val="accent2"/>
                </a:solidFill>
              </a:rPr>
              <a:t>involvement</a:t>
            </a:r>
            <a:r>
              <a:rPr lang="en-US"/>
              <a:t> were four times more likely to succeed than those with none?</a:t>
            </a:r>
          </a:p>
          <a:p>
            <a:endParaRPr lang="en-US"/>
          </a:p>
          <a:p>
            <a:endParaRPr lang="en-US"/>
          </a:p>
        </p:txBody>
      </p:sp>
      <p:sp>
        <p:nvSpPr>
          <p:cNvPr id="4" name="Footer Placeholder 3">
            <a:extLst>
              <a:ext uri="{FF2B5EF4-FFF2-40B4-BE49-F238E27FC236}">
                <a16:creationId xmlns:a16="http://schemas.microsoft.com/office/drawing/2014/main" id="{D45B8E8C-1AD9-2937-1B9B-1C7B560B3DD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C6E1DDA3-E2C7-FF08-1B62-75C41155AC57}"/>
              </a:ext>
            </a:extLst>
          </p:cNvPr>
          <p:cNvSpPr>
            <a:spLocks noGrp="1"/>
          </p:cNvSpPr>
          <p:nvPr>
            <p:ph type="sldNum" sz="quarter" idx="12"/>
          </p:nvPr>
        </p:nvSpPr>
        <p:spPr/>
        <p:txBody>
          <a:bodyPr/>
          <a:lstStyle/>
          <a:p>
            <a:fld id="{16C5AC08-0ACD-404A-9C9F-AB39E786C34A}" type="slidenum">
              <a:rPr lang="en-GB"/>
              <a:t>14</a:t>
            </a:fld>
            <a:endParaRPr lang="en-GB"/>
          </a:p>
        </p:txBody>
      </p:sp>
      <p:sp>
        <p:nvSpPr>
          <p:cNvPr id="6" name="Text Placeholder 5">
            <a:extLst>
              <a:ext uri="{FF2B5EF4-FFF2-40B4-BE49-F238E27FC236}">
                <a16:creationId xmlns:a16="http://schemas.microsoft.com/office/drawing/2014/main" id="{240D8A8D-D11C-2685-9892-35FC352BE000}"/>
              </a:ext>
            </a:extLst>
          </p:cNvPr>
          <p:cNvSpPr>
            <a:spLocks noGrp="1"/>
          </p:cNvSpPr>
          <p:nvPr>
            <p:ph type="body" sz="quarter" idx="13"/>
          </p:nvPr>
        </p:nvSpPr>
        <p:spPr/>
        <p:txBody>
          <a:bodyPr/>
          <a:lstStyle/>
          <a:p>
            <a:r>
              <a:rPr lang="en-US"/>
              <a:t>Did you know…?</a:t>
            </a:r>
          </a:p>
        </p:txBody>
      </p:sp>
      <p:sp>
        <p:nvSpPr>
          <p:cNvPr id="8" name="TextBox 7">
            <a:extLst>
              <a:ext uri="{FF2B5EF4-FFF2-40B4-BE49-F238E27FC236}">
                <a16:creationId xmlns:a16="http://schemas.microsoft.com/office/drawing/2014/main" id="{79EE2E21-4430-8488-F1CB-7C58E80EB41C}"/>
              </a:ext>
            </a:extLst>
          </p:cNvPr>
          <p:cNvSpPr txBox="1"/>
          <p:nvPr/>
        </p:nvSpPr>
        <p:spPr>
          <a:xfrm>
            <a:off x="9775371" y="5636870"/>
            <a:ext cx="2229758" cy="1015663"/>
          </a:xfrm>
          <a:prstGeom prst="rect">
            <a:avLst/>
          </a:prstGeom>
          <a:noFill/>
        </p:spPr>
        <p:txBody>
          <a:bodyPr wrap="square" lIns="0" tIns="0" rIns="0" bIns="0" anchor="b" anchorCtr="0">
            <a:noAutofit/>
          </a:bodyPr>
          <a:lstStyle/>
          <a:p>
            <a:r>
              <a:rPr lang="en-GB" sz="1000" b="1" dirty="0">
                <a:latin typeface="DM Sans" pitchFamily="2" charset="77"/>
              </a:rPr>
              <a:t>Source: </a:t>
            </a:r>
            <a:r>
              <a:rPr lang="en-GB" sz="1000" dirty="0" err="1">
                <a:latin typeface="DM Sans" pitchFamily="2" charset="77"/>
              </a:rPr>
              <a:t>Kostal</a:t>
            </a:r>
            <a:r>
              <a:rPr lang="en-GB" sz="1000" dirty="0">
                <a:latin typeface="DM Sans" pitchFamily="2" charset="77"/>
              </a:rPr>
              <a:t>, G. and Shah, A. (2021)</a:t>
            </a:r>
          </a:p>
        </p:txBody>
      </p:sp>
      <p:pic>
        <p:nvPicPr>
          <p:cNvPr id="13" name="Picture 12">
            <a:extLst>
              <a:ext uri="{FF2B5EF4-FFF2-40B4-BE49-F238E27FC236}">
                <a16:creationId xmlns:a16="http://schemas.microsoft.com/office/drawing/2014/main" id="{094107A9-F7C4-02D6-F89B-A10272D268AA}"/>
              </a:ext>
            </a:extLst>
          </p:cNvPr>
          <p:cNvPicPr>
            <a:picLocks noChangeAspect="1"/>
          </p:cNvPicPr>
          <p:nvPr/>
        </p:nvPicPr>
        <p:blipFill>
          <a:blip r:embed="rId3"/>
          <a:stretch>
            <a:fillRect/>
          </a:stretch>
        </p:blipFill>
        <p:spPr>
          <a:xfrm>
            <a:off x="10695815" y="-59696"/>
            <a:ext cx="596900" cy="673100"/>
          </a:xfrm>
          <a:prstGeom prst="rect">
            <a:avLst/>
          </a:prstGeom>
        </p:spPr>
      </p:pic>
      <p:pic>
        <p:nvPicPr>
          <p:cNvPr id="14" name="Picture 13">
            <a:extLst>
              <a:ext uri="{FF2B5EF4-FFF2-40B4-BE49-F238E27FC236}">
                <a16:creationId xmlns:a16="http://schemas.microsoft.com/office/drawing/2014/main" id="{40F98060-602E-376F-A90C-2C3D83D8D4F3}"/>
              </a:ext>
            </a:extLst>
          </p:cNvPr>
          <p:cNvPicPr>
            <a:picLocks noChangeAspect="1"/>
          </p:cNvPicPr>
          <p:nvPr/>
        </p:nvPicPr>
        <p:blipFill>
          <a:blip r:embed="rId3"/>
          <a:stretch>
            <a:fillRect/>
          </a:stretch>
        </p:blipFill>
        <p:spPr>
          <a:xfrm>
            <a:off x="10356852" y="1647185"/>
            <a:ext cx="596900" cy="673100"/>
          </a:xfrm>
          <a:prstGeom prst="rect">
            <a:avLst/>
          </a:prstGeom>
        </p:spPr>
      </p:pic>
      <p:pic>
        <p:nvPicPr>
          <p:cNvPr id="15" name="Picture 14">
            <a:extLst>
              <a:ext uri="{FF2B5EF4-FFF2-40B4-BE49-F238E27FC236}">
                <a16:creationId xmlns:a16="http://schemas.microsoft.com/office/drawing/2014/main" id="{0A28F47B-53D1-92C9-5942-E8340217CA93}"/>
              </a:ext>
            </a:extLst>
          </p:cNvPr>
          <p:cNvPicPr>
            <a:picLocks noChangeAspect="1"/>
          </p:cNvPicPr>
          <p:nvPr/>
        </p:nvPicPr>
        <p:blipFill>
          <a:blip r:embed="rId3"/>
          <a:stretch>
            <a:fillRect/>
          </a:stretch>
        </p:blipFill>
        <p:spPr>
          <a:xfrm>
            <a:off x="11010600" y="1647185"/>
            <a:ext cx="596900" cy="673100"/>
          </a:xfrm>
          <a:prstGeom prst="rect">
            <a:avLst/>
          </a:prstGeom>
        </p:spPr>
      </p:pic>
    </p:spTree>
    <p:extLst>
      <p:ext uri="{BB962C8B-B14F-4D97-AF65-F5344CB8AC3E}">
        <p14:creationId xmlns:p14="http://schemas.microsoft.com/office/powerpoint/2010/main" val="1817137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14:presetBounceEnd="50000">
                                      <p:stCondLst>
                                        <p:cond delay="0"/>
                                      </p:stCondLst>
                                      <p:childTnLst>
                                        <p:animMotion origin="layout" path="M -2.91667E-6 2.22222E-6 L -2.91667E-6 0.25 " pathEditMode="relative" rAng="0" ptsTypes="AA" p14:bounceEnd="50000">
                                          <p:cBhvr>
                                            <p:cTn id="6" dur="1000" fill="hold"/>
                                            <p:tgtEl>
                                              <p:spTgt spid="13"/>
                                            </p:tgtEl>
                                            <p:attrNameLst>
                                              <p:attrName>ppt_x</p:attrName>
                                              <p:attrName>ppt_y</p:attrName>
                                            </p:attrNameLst>
                                          </p:cBhvr>
                                          <p:rCtr x="0" y="12500"/>
                                        </p:animMotion>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35" presetClass="path" presetSubtype="0" accel="50000" fill="hold" nodeType="withEffect" p14:presetBounceEnd="50000">
                                      <p:stCondLst>
                                        <p:cond delay="300"/>
                                      </p:stCondLst>
                                      <p:childTnLst>
                                        <p:animMotion origin="layout" path="M 1.66667E-6 -1.85185E-6 L -0.02448 -1.85185E-6 " pathEditMode="relative" rAng="0" ptsTypes="AA" p14:bounceEnd="50000">
                                          <p:cBhvr>
                                            <p:cTn id="11" dur="500" fill="hold"/>
                                            <p:tgtEl>
                                              <p:spTgt spid="14"/>
                                            </p:tgtEl>
                                            <p:attrNameLst>
                                              <p:attrName>ppt_x</p:attrName>
                                              <p:attrName>ppt_y</p:attrName>
                                            </p:attrNameLst>
                                          </p:cBhvr>
                                          <p:rCtr x="-1224" y="0"/>
                                        </p:animMotion>
                                      </p:childTnLst>
                                    </p:cTn>
                                  </p:par>
                                  <p:par>
                                    <p:cTn id="12" presetID="63" presetClass="path" presetSubtype="0" accel="50000" fill="hold" nodeType="withEffect" p14:presetBounceEnd="50000">
                                      <p:stCondLst>
                                        <p:cond delay="300"/>
                                      </p:stCondLst>
                                      <p:childTnLst>
                                        <p:animMotion origin="layout" path="M -4.16667E-6 -1.85185E-6 L 0.02644 -1.85185E-6 " pathEditMode="relative" rAng="0" ptsTypes="AA" p14:bounceEnd="50000">
                                          <p:cBhvr>
                                            <p:cTn id="13" dur="500" fill="hold"/>
                                            <p:tgtEl>
                                              <p:spTgt spid="15"/>
                                            </p:tgtEl>
                                            <p:attrNameLst>
                                              <p:attrName>ppt_x</p:attrName>
                                              <p:attrName>ppt_y</p:attrName>
                                            </p:attrNameLst>
                                          </p:cBhvr>
                                          <p:rCtr x="13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0"/>
                                      </p:stCondLst>
                                      <p:childTnLst>
                                        <p:animMotion origin="layout" path="M -2.91667E-6 2.22222E-6 L -2.91667E-6 0.25 " pathEditMode="relative" rAng="0" ptsTypes="AA">
                                          <p:cBhvr>
                                            <p:cTn id="6" dur="1000" fill="hold"/>
                                            <p:tgtEl>
                                              <p:spTgt spid="13"/>
                                            </p:tgtEl>
                                            <p:attrNameLst>
                                              <p:attrName>ppt_x</p:attrName>
                                              <p:attrName>ppt_y</p:attrName>
                                            </p:attrNameLst>
                                          </p:cBhvr>
                                          <p:rCtr x="0" y="12500"/>
                                        </p:animMotion>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35" presetClass="path" presetSubtype="0" accel="50000" fill="hold" nodeType="withEffect">
                                      <p:stCondLst>
                                        <p:cond delay="300"/>
                                      </p:stCondLst>
                                      <p:childTnLst>
                                        <p:animMotion origin="layout" path="M 1.66667E-6 -1.85185E-6 L -0.02448 -1.85185E-6 " pathEditMode="relative" rAng="0" ptsTypes="AA">
                                          <p:cBhvr>
                                            <p:cTn id="11" dur="500" fill="hold"/>
                                            <p:tgtEl>
                                              <p:spTgt spid="14"/>
                                            </p:tgtEl>
                                            <p:attrNameLst>
                                              <p:attrName>ppt_x</p:attrName>
                                              <p:attrName>ppt_y</p:attrName>
                                            </p:attrNameLst>
                                          </p:cBhvr>
                                          <p:rCtr x="-1224" y="0"/>
                                        </p:animMotion>
                                      </p:childTnLst>
                                    </p:cTn>
                                  </p:par>
                                  <p:par>
                                    <p:cTn id="12" presetID="63" presetClass="path" presetSubtype="0" accel="50000" fill="hold" nodeType="withEffect">
                                      <p:stCondLst>
                                        <p:cond delay="300"/>
                                      </p:stCondLst>
                                      <p:childTnLst>
                                        <p:animMotion origin="layout" path="M -4.16667E-6 -1.85185E-6 L 0.02644 -1.85185E-6 " pathEditMode="relative" rAng="0" ptsTypes="AA">
                                          <p:cBhvr>
                                            <p:cTn id="13" dur="500" fill="hold"/>
                                            <p:tgtEl>
                                              <p:spTgt spid="15"/>
                                            </p:tgtEl>
                                            <p:attrNameLst>
                                              <p:attrName>ppt_x</p:attrName>
                                              <p:attrName>ppt_y</p:attrName>
                                            </p:attrNameLst>
                                          </p:cBhvr>
                                          <p:rCtr x="13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74E710-3860-2DEC-3489-D5FE82824F28}"/>
              </a:ext>
            </a:extLst>
          </p:cNvPr>
          <p:cNvSpPr>
            <a:spLocks noGrp="1"/>
          </p:cNvSpPr>
          <p:nvPr>
            <p:ph type="sldNum" sz="quarter" idx="12"/>
          </p:nvPr>
        </p:nvSpPr>
        <p:spPr/>
        <p:txBody>
          <a:bodyPr/>
          <a:lstStyle/>
          <a:p>
            <a:fld id="{16C5AC08-0ACD-404A-9C9F-AB39E786C34A}" type="slidenum">
              <a:rPr lang="en-GB"/>
              <a:t>15</a:t>
            </a:fld>
            <a:endParaRPr lang="en-GB"/>
          </a:p>
        </p:txBody>
      </p:sp>
      <p:grpSp>
        <p:nvGrpSpPr>
          <p:cNvPr id="7" name="Group 6">
            <a:extLst>
              <a:ext uri="{FF2B5EF4-FFF2-40B4-BE49-F238E27FC236}">
                <a16:creationId xmlns:a16="http://schemas.microsoft.com/office/drawing/2014/main" id="{4094410C-D50A-404A-9913-FD6864D30FC6}"/>
              </a:ext>
            </a:extLst>
          </p:cNvPr>
          <p:cNvGrpSpPr/>
          <p:nvPr/>
        </p:nvGrpSpPr>
        <p:grpSpPr>
          <a:xfrm>
            <a:off x="238126" y="808387"/>
            <a:ext cx="466724" cy="569563"/>
            <a:chOff x="238126" y="808387"/>
            <a:chExt cx="466724" cy="569563"/>
          </a:xfrm>
        </p:grpSpPr>
        <p:pic>
          <p:nvPicPr>
            <p:cNvPr id="8" name="Picture 7">
              <a:extLst>
                <a:ext uri="{FF2B5EF4-FFF2-40B4-BE49-F238E27FC236}">
                  <a16:creationId xmlns:a16="http://schemas.microsoft.com/office/drawing/2014/main" id="{F9363F68-1288-A8C9-B9F2-84C5C04FC649}"/>
                </a:ext>
              </a:extLst>
            </p:cNvPr>
            <p:cNvPicPr>
              <a:picLocks noChangeAspect="1"/>
            </p:cNvPicPr>
            <p:nvPr/>
          </p:nvPicPr>
          <p:blipFill>
            <a:blip r:embed="rId3"/>
            <a:srcRect/>
            <a:stretch/>
          </p:blipFill>
          <p:spPr>
            <a:xfrm>
              <a:off x="331788" y="808387"/>
              <a:ext cx="279400" cy="330200"/>
            </a:xfrm>
            <a:prstGeom prst="rect">
              <a:avLst/>
            </a:prstGeom>
          </p:spPr>
        </p:pic>
        <p:sp>
          <p:nvSpPr>
            <p:cNvPr id="9" name="TextBox 8">
              <a:extLst>
                <a:ext uri="{FF2B5EF4-FFF2-40B4-BE49-F238E27FC236}">
                  <a16:creationId xmlns:a16="http://schemas.microsoft.com/office/drawing/2014/main" id="{FDDCA86E-3E41-8E8A-0AE7-CBFA85E6E143}"/>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p148</a:t>
              </a:r>
              <a:endParaRPr lang="en-US" sz="800" dirty="0">
                <a:latin typeface="Petrona" pitchFamily="2" charset="77"/>
              </a:endParaRPr>
            </a:p>
          </p:txBody>
        </p:sp>
      </p:grpSp>
      <p:grpSp>
        <p:nvGrpSpPr>
          <p:cNvPr id="28" name="Doing to group">
            <a:extLst>
              <a:ext uri="{FF2B5EF4-FFF2-40B4-BE49-F238E27FC236}">
                <a16:creationId xmlns:a16="http://schemas.microsoft.com/office/drawing/2014/main" id="{3C1FDFFB-5E04-6CA5-5E7F-56D9167C0B87}"/>
              </a:ext>
            </a:extLst>
          </p:cNvPr>
          <p:cNvGrpSpPr/>
          <p:nvPr/>
        </p:nvGrpSpPr>
        <p:grpSpPr>
          <a:xfrm>
            <a:off x="4846638" y="4606954"/>
            <a:ext cx="3773488" cy="1158846"/>
            <a:chOff x="4846638" y="4606954"/>
            <a:chExt cx="3773488" cy="1158846"/>
          </a:xfrm>
        </p:grpSpPr>
        <p:sp>
          <p:nvSpPr>
            <p:cNvPr id="12" name="Coercing">
              <a:extLst>
                <a:ext uri="{FF2B5EF4-FFF2-40B4-BE49-F238E27FC236}">
                  <a16:creationId xmlns:a16="http://schemas.microsoft.com/office/drawing/2014/main" id="{FDCBA1AB-E8F6-5EA2-2AFB-A102297AF3A7}"/>
                </a:ext>
              </a:extLst>
            </p:cNvPr>
            <p:cNvSpPr txBox="1">
              <a:spLocks/>
            </p:cNvSpPr>
            <p:nvPr/>
          </p:nvSpPr>
          <p:spPr>
            <a:xfrm>
              <a:off x="4846638" y="5224182"/>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Coercing</a:t>
              </a:r>
            </a:p>
          </p:txBody>
        </p:sp>
        <p:sp>
          <p:nvSpPr>
            <p:cNvPr id="14" name="Educating">
              <a:extLst>
                <a:ext uri="{FF2B5EF4-FFF2-40B4-BE49-F238E27FC236}">
                  <a16:creationId xmlns:a16="http://schemas.microsoft.com/office/drawing/2014/main" id="{70C56D21-63BC-373E-D3FD-DDDB1B72FE19}"/>
                </a:ext>
              </a:extLst>
            </p:cNvPr>
            <p:cNvSpPr txBox="1">
              <a:spLocks/>
            </p:cNvSpPr>
            <p:nvPr/>
          </p:nvSpPr>
          <p:spPr>
            <a:xfrm>
              <a:off x="4846638" y="4606954"/>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Educating</a:t>
              </a:r>
            </a:p>
          </p:txBody>
        </p:sp>
        <p:sp>
          <p:nvSpPr>
            <p:cNvPr id="20" name="Doing it">
              <a:extLst>
                <a:ext uri="{FF2B5EF4-FFF2-40B4-BE49-F238E27FC236}">
                  <a16:creationId xmlns:a16="http://schemas.microsoft.com/office/drawing/2014/main" id="{5BE19083-9A83-B7E4-CDC6-C3C49BBA1F63}"/>
                </a:ext>
              </a:extLst>
            </p:cNvPr>
            <p:cNvSpPr txBox="1">
              <a:spLocks/>
            </p:cNvSpPr>
            <p:nvPr/>
          </p:nvSpPr>
          <p:spPr>
            <a:xfrm rot="16200000">
              <a:off x="7848350" y="4994023"/>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1"/>
                  </a:solidFill>
                </a:rPr>
                <a:t>Doing to</a:t>
              </a:r>
            </a:p>
          </p:txBody>
        </p:sp>
      </p:grpSp>
      <p:grpSp>
        <p:nvGrpSpPr>
          <p:cNvPr id="30" name="Doing for group">
            <a:extLst>
              <a:ext uri="{FF2B5EF4-FFF2-40B4-BE49-F238E27FC236}">
                <a16:creationId xmlns:a16="http://schemas.microsoft.com/office/drawing/2014/main" id="{7B10C330-4EFE-2A8A-C67B-E5CF52AE8C78}"/>
              </a:ext>
            </a:extLst>
          </p:cNvPr>
          <p:cNvGrpSpPr/>
          <p:nvPr/>
        </p:nvGrpSpPr>
        <p:grpSpPr>
          <a:xfrm>
            <a:off x="4846638" y="2755274"/>
            <a:ext cx="3773489" cy="1776072"/>
            <a:chOff x="4846638" y="2755274"/>
            <a:chExt cx="3773489" cy="1776072"/>
          </a:xfrm>
        </p:grpSpPr>
        <p:sp>
          <p:nvSpPr>
            <p:cNvPr id="15" name="Informing">
              <a:extLst>
                <a:ext uri="{FF2B5EF4-FFF2-40B4-BE49-F238E27FC236}">
                  <a16:creationId xmlns:a16="http://schemas.microsoft.com/office/drawing/2014/main" id="{36F6F63D-ABAB-3145-D3F8-2F402D1B0438}"/>
                </a:ext>
              </a:extLst>
            </p:cNvPr>
            <p:cNvSpPr txBox="1">
              <a:spLocks/>
            </p:cNvSpPr>
            <p:nvPr/>
          </p:nvSpPr>
          <p:spPr>
            <a:xfrm>
              <a:off x="4846638" y="3989728"/>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Informing</a:t>
              </a:r>
            </a:p>
          </p:txBody>
        </p:sp>
        <p:sp>
          <p:nvSpPr>
            <p:cNvPr id="16" name="Consulting">
              <a:extLst>
                <a:ext uri="{FF2B5EF4-FFF2-40B4-BE49-F238E27FC236}">
                  <a16:creationId xmlns:a16="http://schemas.microsoft.com/office/drawing/2014/main" id="{DDCA044F-CBA4-3974-CF2E-3AF4F4E274E6}"/>
                </a:ext>
              </a:extLst>
            </p:cNvPr>
            <p:cNvSpPr txBox="1">
              <a:spLocks/>
            </p:cNvSpPr>
            <p:nvPr/>
          </p:nvSpPr>
          <p:spPr>
            <a:xfrm>
              <a:off x="4846638" y="3372502"/>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Consulting</a:t>
              </a:r>
            </a:p>
          </p:txBody>
        </p:sp>
        <p:sp>
          <p:nvSpPr>
            <p:cNvPr id="17" name="Engaging">
              <a:extLst>
                <a:ext uri="{FF2B5EF4-FFF2-40B4-BE49-F238E27FC236}">
                  <a16:creationId xmlns:a16="http://schemas.microsoft.com/office/drawing/2014/main" id="{435667AE-5935-2551-4C84-745FD1D89C9E}"/>
                </a:ext>
              </a:extLst>
            </p:cNvPr>
            <p:cNvSpPr txBox="1">
              <a:spLocks/>
            </p:cNvSpPr>
            <p:nvPr/>
          </p:nvSpPr>
          <p:spPr>
            <a:xfrm>
              <a:off x="4846638" y="2755276"/>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Engaging</a:t>
              </a:r>
            </a:p>
          </p:txBody>
        </p:sp>
        <p:sp>
          <p:nvSpPr>
            <p:cNvPr id="21" name="Doing it">
              <a:extLst>
                <a:ext uri="{FF2B5EF4-FFF2-40B4-BE49-F238E27FC236}">
                  <a16:creationId xmlns:a16="http://schemas.microsoft.com/office/drawing/2014/main" id="{55403342-1D26-F76F-187A-427FEB2743D9}"/>
                </a:ext>
              </a:extLst>
            </p:cNvPr>
            <p:cNvSpPr txBox="1">
              <a:spLocks/>
            </p:cNvSpPr>
            <p:nvPr/>
          </p:nvSpPr>
          <p:spPr>
            <a:xfrm rot="16200000">
              <a:off x="7530228" y="3441447"/>
              <a:ext cx="1776071" cy="403726"/>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3"/>
                  </a:solidFill>
                </a:rPr>
                <a:t>Doing for</a:t>
              </a:r>
            </a:p>
          </p:txBody>
        </p:sp>
      </p:grpSp>
      <p:grpSp>
        <p:nvGrpSpPr>
          <p:cNvPr id="31" name="Doing with group">
            <a:extLst>
              <a:ext uri="{FF2B5EF4-FFF2-40B4-BE49-F238E27FC236}">
                <a16:creationId xmlns:a16="http://schemas.microsoft.com/office/drawing/2014/main" id="{FD417B8A-CA8C-F7D4-3EB3-2814C1DDA22C}"/>
              </a:ext>
            </a:extLst>
          </p:cNvPr>
          <p:cNvGrpSpPr/>
          <p:nvPr/>
        </p:nvGrpSpPr>
        <p:grpSpPr>
          <a:xfrm>
            <a:off x="4846638" y="1520824"/>
            <a:ext cx="3773491" cy="1158844"/>
            <a:chOff x="4846638" y="1520824"/>
            <a:chExt cx="3773491" cy="1158844"/>
          </a:xfrm>
        </p:grpSpPr>
        <p:sp>
          <p:nvSpPr>
            <p:cNvPr id="18" name="Co-designing">
              <a:extLst>
                <a:ext uri="{FF2B5EF4-FFF2-40B4-BE49-F238E27FC236}">
                  <a16:creationId xmlns:a16="http://schemas.microsoft.com/office/drawing/2014/main" id="{5DE5C143-1B5B-609C-B76C-73EB75674E52}"/>
                </a:ext>
              </a:extLst>
            </p:cNvPr>
            <p:cNvSpPr txBox="1">
              <a:spLocks/>
            </p:cNvSpPr>
            <p:nvPr/>
          </p:nvSpPr>
          <p:spPr>
            <a:xfrm>
              <a:off x="4846638" y="2138050"/>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Co-designing</a:t>
              </a:r>
            </a:p>
          </p:txBody>
        </p:sp>
        <p:sp>
          <p:nvSpPr>
            <p:cNvPr id="19" name="Co-producing">
              <a:extLst>
                <a:ext uri="{FF2B5EF4-FFF2-40B4-BE49-F238E27FC236}">
                  <a16:creationId xmlns:a16="http://schemas.microsoft.com/office/drawing/2014/main" id="{6BEC97C4-9F94-881C-ACCC-C1F2099E00CB}"/>
                </a:ext>
              </a:extLst>
            </p:cNvPr>
            <p:cNvSpPr txBox="1">
              <a:spLocks/>
            </p:cNvSpPr>
            <p:nvPr/>
          </p:nvSpPr>
          <p:spPr>
            <a:xfrm>
              <a:off x="4846638" y="1520824"/>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Co-producing</a:t>
              </a:r>
            </a:p>
          </p:txBody>
        </p:sp>
        <p:sp>
          <p:nvSpPr>
            <p:cNvPr id="22" name="Doing with">
              <a:extLst>
                <a:ext uri="{FF2B5EF4-FFF2-40B4-BE49-F238E27FC236}">
                  <a16:creationId xmlns:a16="http://schemas.microsoft.com/office/drawing/2014/main" id="{CCD53D60-D4F5-1FAE-4102-5C5E1C9EF34C}"/>
                </a:ext>
              </a:extLst>
            </p:cNvPr>
            <p:cNvSpPr txBox="1">
              <a:spLocks/>
            </p:cNvSpPr>
            <p:nvPr/>
          </p:nvSpPr>
          <p:spPr>
            <a:xfrm rot="16200000">
              <a:off x="7848353" y="1902200"/>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2"/>
                  </a:solidFill>
                </a:rPr>
                <a:t>Doing with</a:t>
              </a:r>
            </a:p>
          </p:txBody>
        </p:sp>
      </p:grpSp>
      <p:sp>
        <p:nvSpPr>
          <p:cNvPr id="35" name="!!Semimask">
            <a:extLst>
              <a:ext uri="{FF2B5EF4-FFF2-40B4-BE49-F238E27FC236}">
                <a16:creationId xmlns:a16="http://schemas.microsoft.com/office/drawing/2014/main" id="{5D7B289A-F94E-2238-682C-7996C7B82D64}"/>
              </a:ext>
            </a:extLst>
          </p:cNvPr>
          <p:cNvSpPr/>
          <p:nvPr/>
        </p:nvSpPr>
        <p:spPr>
          <a:xfrm>
            <a:off x="-5604170" y="1377950"/>
            <a:ext cx="5214937" cy="4540250"/>
          </a:xfrm>
          <a:prstGeom prst="rect">
            <a:avLst/>
          </a:prstGeom>
          <a:gradFill flip="none" rotWithShape="1">
            <a:gsLst>
              <a:gs pos="0">
                <a:schemeClr val="bg1">
                  <a:alpha val="0"/>
                </a:schemeClr>
              </a:gs>
              <a:gs pos="1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Cover">
            <a:extLst>
              <a:ext uri="{FF2B5EF4-FFF2-40B4-BE49-F238E27FC236}">
                <a16:creationId xmlns:a16="http://schemas.microsoft.com/office/drawing/2014/main" id="{4EA7AB2F-DC78-500F-B65C-1A0F81444F30}"/>
              </a:ext>
            </a:extLst>
          </p:cNvPr>
          <p:cNvSpPr/>
          <p:nvPr/>
        </p:nvSpPr>
        <p:spPr>
          <a:xfrm>
            <a:off x="4763911" y="1377950"/>
            <a:ext cx="3856215" cy="4387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5" name="!!Ladder of participation">
            <a:extLst>
              <a:ext uri="{FF2B5EF4-FFF2-40B4-BE49-F238E27FC236}">
                <a16:creationId xmlns:a16="http://schemas.microsoft.com/office/drawing/2014/main" id="{2B49FF03-5E51-1BB2-075D-22109897E3B1}"/>
              </a:ext>
            </a:extLst>
          </p:cNvPr>
          <p:cNvGrpSpPr/>
          <p:nvPr/>
        </p:nvGrpSpPr>
        <p:grpSpPr>
          <a:xfrm>
            <a:off x="4410077" y="1558009"/>
            <a:ext cx="253916" cy="4207792"/>
            <a:chOff x="4410077" y="1558009"/>
            <a:chExt cx="253916" cy="4207792"/>
          </a:xfrm>
        </p:grpSpPr>
        <p:sp>
          <p:nvSpPr>
            <p:cNvPr id="23" name="TextBox 22">
              <a:extLst>
                <a:ext uri="{FF2B5EF4-FFF2-40B4-BE49-F238E27FC236}">
                  <a16:creationId xmlns:a16="http://schemas.microsoft.com/office/drawing/2014/main" id="{3C57032D-C543-38E4-BBFC-4B5602A7F27E}"/>
                </a:ext>
              </a:extLst>
            </p:cNvPr>
            <p:cNvSpPr txBox="1"/>
            <p:nvPr/>
          </p:nvSpPr>
          <p:spPr>
            <a:xfrm rot="16200000">
              <a:off x="2480698" y="3582506"/>
              <a:ext cx="4112674" cy="253916"/>
            </a:xfrm>
            <a:prstGeom prst="rect">
              <a:avLst/>
            </a:prstGeom>
            <a:solidFill>
              <a:schemeClr val="accent6">
                <a:lumMod val="20000"/>
                <a:lumOff val="80000"/>
              </a:schemeClr>
            </a:solidFill>
          </p:spPr>
          <p:txBody>
            <a:bodyPr wrap="square" rtlCol="0">
              <a:spAutoFit/>
            </a:bodyPr>
            <a:lstStyle/>
            <a:p>
              <a:pPr algn="ctr"/>
              <a:r>
                <a:rPr lang="en-US" sz="1050">
                  <a:solidFill>
                    <a:schemeClr val="accent6"/>
                  </a:solidFill>
                  <a:latin typeface="DM Sans" pitchFamily="2" charset="77"/>
                </a:rPr>
                <a:t>Ladder of participation</a:t>
              </a:r>
            </a:p>
          </p:txBody>
        </p:sp>
        <p:sp>
          <p:nvSpPr>
            <p:cNvPr id="24" name="Rectangle 23">
              <a:extLst>
                <a:ext uri="{FF2B5EF4-FFF2-40B4-BE49-F238E27FC236}">
                  <a16:creationId xmlns:a16="http://schemas.microsoft.com/office/drawing/2014/main" id="{E2E3504E-B074-9C73-2A0C-98DAA6ECA314}"/>
                </a:ext>
              </a:extLst>
            </p:cNvPr>
            <p:cNvSpPr/>
            <p:nvPr/>
          </p:nvSpPr>
          <p:spPr>
            <a:xfrm rot="2700000">
              <a:off x="4447261" y="1558009"/>
              <a:ext cx="179546" cy="17954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2" name="Title 1">
            <a:extLst>
              <a:ext uri="{FF2B5EF4-FFF2-40B4-BE49-F238E27FC236}">
                <a16:creationId xmlns:a16="http://schemas.microsoft.com/office/drawing/2014/main" id="{3F005F3F-B3F0-8228-888D-13D98858B40B}"/>
              </a:ext>
            </a:extLst>
          </p:cNvPr>
          <p:cNvSpPr>
            <a:spLocks noGrp="1"/>
          </p:cNvSpPr>
          <p:nvPr>
            <p:ph type="title"/>
          </p:nvPr>
        </p:nvSpPr>
        <p:spPr/>
        <p:txBody>
          <a:bodyPr/>
          <a:lstStyle/>
          <a:p>
            <a:r>
              <a:rPr lang="en-US"/>
              <a:t>What is ‘involvement’?</a:t>
            </a:r>
          </a:p>
        </p:txBody>
      </p:sp>
      <p:sp>
        <p:nvSpPr>
          <p:cNvPr id="4" name="Footer Placeholder 3">
            <a:extLst>
              <a:ext uri="{FF2B5EF4-FFF2-40B4-BE49-F238E27FC236}">
                <a16:creationId xmlns:a16="http://schemas.microsoft.com/office/drawing/2014/main" id="{036C6FF5-14B2-6CB9-259F-05C38855A9C2}"/>
              </a:ext>
            </a:extLst>
          </p:cNvPr>
          <p:cNvSpPr>
            <a:spLocks noGrp="1"/>
          </p:cNvSpPr>
          <p:nvPr>
            <p:ph type="ftr" sz="quarter" idx="11"/>
          </p:nvPr>
        </p:nvSpPr>
        <p:spPr/>
        <p:txBody>
          <a:bodyPr/>
          <a:lstStyle/>
          <a:p>
            <a:r>
              <a:rPr lang="en-US"/>
              <a:t>Session 5     Working with People</a:t>
            </a:r>
          </a:p>
        </p:txBody>
      </p:sp>
      <p:sp>
        <p:nvSpPr>
          <p:cNvPr id="6" name="Text Placeholder 5">
            <a:extLst>
              <a:ext uri="{FF2B5EF4-FFF2-40B4-BE49-F238E27FC236}">
                <a16:creationId xmlns:a16="http://schemas.microsoft.com/office/drawing/2014/main" id="{60496425-921D-1F1F-E2AC-95032E006715}"/>
              </a:ext>
            </a:extLst>
          </p:cNvPr>
          <p:cNvSpPr>
            <a:spLocks noGrp="1"/>
          </p:cNvSpPr>
          <p:nvPr>
            <p:ph type="body" sz="quarter" idx="13"/>
          </p:nvPr>
        </p:nvSpPr>
        <p:spPr/>
        <p:txBody>
          <a:bodyPr/>
          <a:lstStyle/>
          <a:p>
            <a:r>
              <a:rPr lang="en-US"/>
              <a:t>What is ‘involvement’?</a:t>
            </a:r>
          </a:p>
        </p:txBody>
      </p:sp>
      <p:cxnSp>
        <p:nvCxnSpPr>
          <p:cNvPr id="33" name="!!Straight Connector 32">
            <a:extLst>
              <a:ext uri="{FF2B5EF4-FFF2-40B4-BE49-F238E27FC236}">
                <a16:creationId xmlns:a16="http://schemas.microsoft.com/office/drawing/2014/main" id="{A2C2EB56-8095-69A6-FFEC-C6806D72035C}"/>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0A0747-4507-8734-A491-271812BF3FC7}"/>
              </a:ext>
            </a:extLst>
          </p:cNvPr>
          <p:cNvSpPr txBox="1"/>
          <p:nvPr/>
        </p:nvSpPr>
        <p:spPr>
          <a:xfrm>
            <a:off x="6734175" y="6363092"/>
            <a:ext cx="521652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Sources: </a:t>
            </a:r>
            <a:r>
              <a:rPr lang="en-GB" sz="1000" dirty="0" err="1">
                <a:solidFill>
                  <a:schemeClr val="accent5"/>
                </a:solidFill>
                <a:latin typeface="DM Sans" pitchFamily="2" charset="77"/>
              </a:rPr>
              <a:t>Arnstein</a:t>
            </a:r>
            <a:r>
              <a:rPr lang="en-GB" sz="1000" dirty="0">
                <a:solidFill>
                  <a:schemeClr val="accent5"/>
                </a:solidFill>
                <a:latin typeface="DM Sans" pitchFamily="2" charset="77"/>
              </a:rPr>
              <a:t> (1969); Slay and Stephens (2013); </a:t>
            </a:r>
            <a:r>
              <a:rPr lang="en-GB" sz="1000" dirty="0" err="1">
                <a:solidFill>
                  <a:schemeClr val="accent5"/>
                </a:solidFill>
                <a:latin typeface="DM Sans" pitchFamily="2" charset="77"/>
              </a:rPr>
              <a:t>Iriss</a:t>
            </a:r>
            <a:r>
              <a:rPr lang="en-GB" sz="1000" dirty="0">
                <a:solidFill>
                  <a:schemeClr val="accent5"/>
                </a:solidFill>
                <a:latin typeface="DM Sans" pitchFamily="2" charset="77"/>
              </a:rPr>
              <a:t> and Nesta (2012)</a:t>
            </a:r>
          </a:p>
        </p:txBody>
      </p:sp>
    </p:spTree>
    <p:extLst>
      <p:ext uri="{BB962C8B-B14F-4D97-AF65-F5344CB8AC3E}">
        <p14:creationId xmlns:p14="http://schemas.microsoft.com/office/powerpoint/2010/main" val="19001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1" nodeType="withEffect">
                                  <p:stCondLst>
                                    <p:cond delay="0"/>
                                  </p:stCondLst>
                                  <p:childTnLst>
                                    <p:animMotion origin="layout" path="M 1.875E-6 -3.33333E-6 L 1.875E-6 -0.67662 " pathEditMode="relative" rAng="0" ptsTypes="AA">
                                      <p:cBhvr>
                                        <p:cTn id="6" dur="2000" fill="hold"/>
                                        <p:tgtEl>
                                          <p:spTgt spid="26"/>
                                        </p:tgtEl>
                                        <p:attrNameLst>
                                          <p:attrName>ppt_x</p:attrName>
                                          <p:attrName>ppt_y</p:attrName>
                                        </p:attrNameLst>
                                      </p:cBhvr>
                                      <p:rCtr x="0" y="-33843"/>
                                    </p:animMotion>
                                  </p:childTnLst>
                                </p:cTn>
                              </p:par>
                              <p:par>
                                <p:cTn id="7" presetID="2" presetClass="entr" presetSubtype="4" accel="50000" decel="50000" fill="hold" nodeType="withEffect">
                                  <p:stCondLst>
                                    <p:cond delay="50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1200" fill="hold"/>
                                        <p:tgtEl>
                                          <p:spTgt spid="25"/>
                                        </p:tgtEl>
                                        <p:attrNameLst>
                                          <p:attrName>ppt_x</p:attrName>
                                        </p:attrNameLst>
                                      </p:cBhvr>
                                      <p:tavLst>
                                        <p:tav tm="0">
                                          <p:val>
                                            <p:strVal val="#ppt_x"/>
                                          </p:val>
                                        </p:tav>
                                        <p:tav tm="100000">
                                          <p:val>
                                            <p:strVal val="#ppt_x"/>
                                          </p:val>
                                        </p:tav>
                                      </p:tavLst>
                                    </p:anim>
                                    <p:anim calcmode="lin" valueType="num">
                                      <p:cBhvr additive="base">
                                        <p:cTn id="10" dur="12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nvolvement">
            <a:extLst>
              <a:ext uri="{FF2B5EF4-FFF2-40B4-BE49-F238E27FC236}">
                <a16:creationId xmlns:a16="http://schemas.microsoft.com/office/drawing/2014/main" id="{DB3B02B2-89E6-8D9D-EA3E-E6201DF3A8A2}"/>
              </a:ext>
            </a:extLst>
          </p:cNvPr>
          <p:cNvSpPr txBox="1">
            <a:spLocks/>
          </p:cNvSpPr>
          <p:nvPr/>
        </p:nvSpPr>
        <p:spPr>
          <a:xfrm>
            <a:off x="6744072" y="7186839"/>
            <a:ext cx="521493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spcAft>
                <a:spcPts val="700"/>
              </a:spcAft>
            </a:pPr>
            <a:r>
              <a:rPr lang="en-GB" dirty="0"/>
              <a:t>Involvement is mostly on professionals’ terms</a:t>
            </a:r>
          </a:p>
          <a:p>
            <a:pPr lvl="2">
              <a:lnSpc>
                <a:spcPct val="80000"/>
              </a:lnSpc>
              <a:spcAft>
                <a:spcPts val="700"/>
              </a:spcAft>
            </a:pPr>
            <a:r>
              <a:rPr lang="en-GB" dirty="0"/>
              <a:t>People invited to give a view but the power to make decisions is retained by professionals </a:t>
            </a:r>
          </a:p>
          <a:p>
            <a:pPr lvl="2">
              <a:lnSpc>
                <a:spcPct val="80000"/>
              </a:lnSpc>
              <a:spcAft>
                <a:spcPts val="700"/>
              </a:spcAft>
            </a:pPr>
            <a:r>
              <a:rPr lang="en-GB" dirty="0"/>
              <a:t>Cultural norms remain unchanged </a:t>
            </a:r>
          </a:p>
          <a:p>
            <a:pPr lvl="2">
              <a:lnSpc>
                <a:spcPct val="80000"/>
              </a:lnSpc>
              <a:spcAft>
                <a:spcPts val="700"/>
              </a:spcAft>
            </a:pPr>
            <a:r>
              <a:rPr lang="en-GB" dirty="0"/>
              <a:t>There may be a risk of tokenism.</a:t>
            </a:r>
          </a:p>
          <a:p>
            <a:pPr lvl="2">
              <a:lnSpc>
                <a:spcPct val="80000"/>
              </a:lnSpc>
              <a:spcAft>
                <a:spcPts val="700"/>
              </a:spcAft>
            </a:pPr>
            <a:endParaRPr lang="en-GB" dirty="0"/>
          </a:p>
          <a:p>
            <a:pPr lvl="2">
              <a:lnSpc>
                <a:spcPct val="80000"/>
              </a:lnSpc>
              <a:spcAft>
                <a:spcPts val="700"/>
              </a:spcAft>
            </a:pPr>
            <a:endParaRPr lang="en-GB" dirty="0"/>
          </a:p>
        </p:txBody>
      </p:sp>
      <p:sp>
        <p:nvSpPr>
          <p:cNvPr id="5" name="Slide Number Placeholder 4">
            <a:extLst>
              <a:ext uri="{FF2B5EF4-FFF2-40B4-BE49-F238E27FC236}">
                <a16:creationId xmlns:a16="http://schemas.microsoft.com/office/drawing/2014/main" id="{81F9C701-7959-0A27-362A-B43B247CC7CA}"/>
              </a:ext>
            </a:extLst>
          </p:cNvPr>
          <p:cNvSpPr>
            <a:spLocks noGrp="1"/>
          </p:cNvSpPr>
          <p:nvPr>
            <p:ph type="sldNum" sz="quarter" idx="12"/>
          </p:nvPr>
        </p:nvSpPr>
        <p:spPr/>
        <p:txBody>
          <a:bodyPr/>
          <a:lstStyle/>
          <a:p>
            <a:fld id="{16C5AC08-0ACD-404A-9C9F-AB39E786C34A}" type="slidenum">
              <a:rPr lang="en-GB"/>
              <a:t>16</a:t>
            </a:fld>
            <a:endParaRPr lang="en-GB"/>
          </a:p>
        </p:txBody>
      </p:sp>
      <p:sp>
        <p:nvSpPr>
          <p:cNvPr id="7" name="!!traditional">
            <a:extLst>
              <a:ext uri="{FF2B5EF4-FFF2-40B4-BE49-F238E27FC236}">
                <a16:creationId xmlns:a16="http://schemas.microsoft.com/office/drawing/2014/main" id="{E735C89D-F9BB-7FAA-2237-DCB090164D77}"/>
              </a:ext>
            </a:extLst>
          </p:cNvPr>
          <p:cNvSpPr>
            <a:spLocks noGrp="1"/>
          </p:cNvSpPr>
          <p:nvPr>
            <p:ph idx="14"/>
          </p:nvPr>
        </p:nvSpPr>
        <p:spPr>
          <a:xfrm>
            <a:off x="6744072" y="7186839"/>
            <a:ext cx="5214937" cy="4244975"/>
          </a:xfrm>
        </p:spPr>
        <p:txBody>
          <a:bodyPr/>
          <a:lstStyle/>
          <a:p>
            <a:pPr lvl="2">
              <a:lnSpc>
                <a:spcPct val="80000"/>
              </a:lnSpc>
              <a:spcAft>
                <a:spcPts val="700"/>
              </a:spcAft>
            </a:pPr>
            <a:r>
              <a:rPr lang="en-GB" sz="2800" dirty="0"/>
              <a:t>Traditional paternalistic approach </a:t>
            </a:r>
          </a:p>
          <a:p>
            <a:pPr lvl="2">
              <a:lnSpc>
                <a:spcPct val="80000"/>
              </a:lnSpc>
              <a:spcAft>
                <a:spcPts val="700"/>
              </a:spcAft>
            </a:pPr>
            <a:r>
              <a:rPr lang="en-GB" sz="2800" dirty="0"/>
              <a:t>Expectation of compliance</a:t>
            </a:r>
          </a:p>
          <a:p>
            <a:pPr lvl="2">
              <a:lnSpc>
                <a:spcPct val="80000"/>
              </a:lnSpc>
              <a:spcAft>
                <a:spcPts val="700"/>
              </a:spcAft>
            </a:pPr>
            <a:r>
              <a:rPr lang="en-GB" sz="2800" dirty="0"/>
              <a:t>Expertise and control lies with professionals</a:t>
            </a:r>
          </a:p>
          <a:p>
            <a:pPr lvl="2">
              <a:lnSpc>
                <a:spcPct val="80000"/>
              </a:lnSpc>
              <a:spcAft>
                <a:spcPts val="700"/>
              </a:spcAft>
            </a:pPr>
            <a:r>
              <a:rPr lang="en-GB" sz="2800" dirty="0"/>
              <a:t>Passive role for patients and participants </a:t>
            </a:r>
          </a:p>
          <a:p>
            <a:pPr lvl="2">
              <a:lnSpc>
                <a:spcPct val="80000"/>
              </a:lnSpc>
              <a:spcAft>
                <a:spcPts val="700"/>
              </a:spcAft>
            </a:pPr>
            <a:r>
              <a:rPr lang="en-GB" sz="2800" dirty="0"/>
              <a:t>No meaningful service user engagement in design.</a:t>
            </a:r>
            <a:endParaRPr lang="en-US"/>
          </a:p>
        </p:txBody>
      </p:sp>
      <p:grpSp>
        <p:nvGrpSpPr>
          <p:cNvPr id="10" name="Doing to group">
            <a:extLst>
              <a:ext uri="{FF2B5EF4-FFF2-40B4-BE49-F238E27FC236}">
                <a16:creationId xmlns:a16="http://schemas.microsoft.com/office/drawing/2014/main" id="{6B86A7CF-2CC8-B68E-6CC2-B6EE20762585}"/>
              </a:ext>
            </a:extLst>
          </p:cNvPr>
          <p:cNvGrpSpPr/>
          <p:nvPr/>
        </p:nvGrpSpPr>
        <p:grpSpPr>
          <a:xfrm>
            <a:off x="1516585" y="4606954"/>
            <a:ext cx="3773488" cy="1158846"/>
            <a:chOff x="4846638" y="4606954"/>
            <a:chExt cx="3773488" cy="1158846"/>
          </a:xfrm>
        </p:grpSpPr>
        <p:sp>
          <p:nvSpPr>
            <p:cNvPr id="11" name="Coercing">
              <a:extLst>
                <a:ext uri="{FF2B5EF4-FFF2-40B4-BE49-F238E27FC236}">
                  <a16:creationId xmlns:a16="http://schemas.microsoft.com/office/drawing/2014/main" id="{9253A400-02FA-24EE-A717-27B9D962F801}"/>
                </a:ext>
              </a:extLst>
            </p:cNvPr>
            <p:cNvSpPr txBox="1">
              <a:spLocks/>
            </p:cNvSpPr>
            <p:nvPr/>
          </p:nvSpPr>
          <p:spPr>
            <a:xfrm>
              <a:off x="4846638" y="5224182"/>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Coercing</a:t>
              </a:r>
            </a:p>
          </p:txBody>
        </p:sp>
        <p:sp>
          <p:nvSpPr>
            <p:cNvPr id="12" name="Educating">
              <a:extLst>
                <a:ext uri="{FF2B5EF4-FFF2-40B4-BE49-F238E27FC236}">
                  <a16:creationId xmlns:a16="http://schemas.microsoft.com/office/drawing/2014/main" id="{A9826C5C-A72A-5CC1-589F-B52C160599B8}"/>
                </a:ext>
              </a:extLst>
            </p:cNvPr>
            <p:cNvSpPr txBox="1">
              <a:spLocks/>
            </p:cNvSpPr>
            <p:nvPr/>
          </p:nvSpPr>
          <p:spPr>
            <a:xfrm>
              <a:off x="4846638" y="4606954"/>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Educating</a:t>
              </a:r>
            </a:p>
          </p:txBody>
        </p:sp>
        <p:sp>
          <p:nvSpPr>
            <p:cNvPr id="13" name="Doing it">
              <a:extLst>
                <a:ext uri="{FF2B5EF4-FFF2-40B4-BE49-F238E27FC236}">
                  <a16:creationId xmlns:a16="http://schemas.microsoft.com/office/drawing/2014/main" id="{ED98F239-4238-A52C-86AF-40F0C852F3E2}"/>
                </a:ext>
              </a:extLst>
            </p:cNvPr>
            <p:cNvSpPr txBox="1">
              <a:spLocks/>
            </p:cNvSpPr>
            <p:nvPr/>
          </p:nvSpPr>
          <p:spPr>
            <a:xfrm rot="16200000">
              <a:off x="7848350" y="4994023"/>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1"/>
                  </a:solidFill>
                </a:rPr>
                <a:t>Doing to</a:t>
              </a:r>
            </a:p>
          </p:txBody>
        </p:sp>
      </p:grpSp>
      <p:grpSp>
        <p:nvGrpSpPr>
          <p:cNvPr id="14" name="Doing for group">
            <a:extLst>
              <a:ext uri="{FF2B5EF4-FFF2-40B4-BE49-F238E27FC236}">
                <a16:creationId xmlns:a16="http://schemas.microsoft.com/office/drawing/2014/main" id="{A1ED9990-36F9-8C09-1F88-482C17239485}"/>
              </a:ext>
            </a:extLst>
          </p:cNvPr>
          <p:cNvGrpSpPr/>
          <p:nvPr/>
        </p:nvGrpSpPr>
        <p:grpSpPr>
          <a:xfrm>
            <a:off x="1516585" y="2755274"/>
            <a:ext cx="3773489" cy="1776072"/>
            <a:chOff x="4846638" y="2755274"/>
            <a:chExt cx="3773489" cy="1776072"/>
          </a:xfrm>
        </p:grpSpPr>
        <p:sp>
          <p:nvSpPr>
            <p:cNvPr id="15" name="Informing">
              <a:extLst>
                <a:ext uri="{FF2B5EF4-FFF2-40B4-BE49-F238E27FC236}">
                  <a16:creationId xmlns:a16="http://schemas.microsoft.com/office/drawing/2014/main" id="{1FECE281-567F-ABF1-032D-488737E211E2}"/>
                </a:ext>
              </a:extLst>
            </p:cNvPr>
            <p:cNvSpPr txBox="1">
              <a:spLocks/>
            </p:cNvSpPr>
            <p:nvPr/>
          </p:nvSpPr>
          <p:spPr>
            <a:xfrm>
              <a:off x="4846638" y="3989728"/>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Informing</a:t>
              </a:r>
            </a:p>
          </p:txBody>
        </p:sp>
        <p:sp>
          <p:nvSpPr>
            <p:cNvPr id="16" name="Consulting">
              <a:extLst>
                <a:ext uri="{FF2B5EF4-FFF2-40B4-BE49-F238E27FC236}">
                  <a16:creationId xmlns:a16="http://schemas.microsoft.com/office/drawing/2014/main" id="{AE7F791E-515D-5F5A-DFBE-23E50AEBC2F9}"/>
                </a:ext>
              </a:extLst>
            </p:cNvPr>
            <p:cNvSpPr txBox="1">
              <a:spLocks/>
            </p:cNvSpPr>
            <p:nvPr/>
          </p:nvSpPr>
          <p:spPr>
            <a:xfrm>
              <a:off x="4846638" y="3372502"/>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Consulting</a:t>
              </a:r>
            </a:p>
          </p:txBody>
        </p:sp>
        <p:sp>
          <p:nvSpPr>
            <p:cNvPr id="17" name="Engaging">
              <a:extLst>
                <a:ext uri="{FF2B5EF4-FFF2-40B4-BE49-F238E27FC236}">
                  <a16:creationId xmlns:a16="http://schemas.microsoft.com/office/drawing/2014/main" id="{6CF1B792-1B4B-742B-53C4-A64FF8F45030}"/>
                </a:ext>
              </a:extLst>
            </p:cNvPr>
            <p:cNvSpPr txBox="1">
              <a:spLocks/>
            </p:cNvSpPr>
            <p:nvPr/>
          </p:nvSpPr>
          <p:spPr>
            <a:xfrm>
              <a:off x="4846638" y="2755276"/>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Engaging</a:t>
              </a:r>
            </a:p>
          </p:txBody>
        </p:sp>
        <p:sp>
          <p:nvSpPr>
            <p:cNvPr id="18" name="Doing it">
              <a:extLst>
                <a:ext uri="{FF2B5EF4-FFF2-40B4-BE49-F238E27FC236}">
                  <a16:creationId xmlns:a16="http://schemas.microsoft.com/office/drawing/2014/main" id="{566CEB07-50BC-DE03-044D-C91D2F8D036C}"/>
                </a:ext>
              </a:extLst>
            </p:cNvPr>
            <p:cNvSpPr txBox="1">
              <a:spLocks/>
            </p:cNvSpPr>
            <p:nvPr/>
          </p:nvSpPr>
          <p:spPr>
            <a:xfrm rot="16200000">
              <a:off x="7530228" y="3441447"/>
              <a:ext cx="1776071" cy="403726"/>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3"/>
                  </a:solidFill>
                </a:rPr>
                <a:t>Doing for</a:t>
              </a:r>
            </a:p>
          </p:txBody>
        </p:sp>
      </p:grpSp>
      <p:grpSp>
        <p:nvGrpSpPr>
          <p:cNvPr id="19" name="Doing with group">
            <a:extLst>
              <a:ext uri="{FF2B5EF4-FFF2-40B4-BE49-F238E27FC236}">
                <a16:creationId xmlns:a16="http://schemas.microsoft.com/office/drawing/2014/main" id="{BDC23287-06BB-F3DE-6A9B-8E798210696A}"/>
              </a:ext>
            </a:extLst>
          </p:cNvPr>
          <p:cNvGrpSpPr/>
          <p:nvPr/>
        </p:nvGrpSpPr>
        <p:grpSpPr>
          <a:xfrm>
            <a:off x="1516585" y="1520824"/>
            <a:ext cx="3773491" cy="1158844"/>
            <a:chOff x="4846638" y="1520824"/>
            <a:chExt cx="3773491" cy="1158844"/>
          </a:xfrm>
        </p:grpSpPr>
        <p:sp>
          <p:nvSpPr>
            <p:cNvPr id="20" name="Co-designing">
              <a:extLst>
                <a:ext uri="{FF2B5EF4-FFF2-40B4-BE49-F238E27FC236}">
                  <a16:creationId xmlns:a16="http://schemas.microsoft.com/office/drawing/2014/main" id="{A1DADFAB-8FCD-F530-F26A-20DD12AF4A43}"/>
                </a:ext>
              </a:extLst>
            </p:cNvPr>
            <p:cNvSpPr txBox="1">
              <a:spLocks/>
            </p:cNvSpPr>
            <p:nvPr/>
          </p:nvSpPr>
          <p:spPr>
            <a:xfrm>
              <a:off x="4846638" y="2138050"/>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Co-designing</a:t>
              </a:r>
            </a:p>
          </p:txBody>
        </p:sp>
        <p:sp>
          <p:nvSpPr>
            <p:cNvPr id="21" name="Co-producing">
              <a:extLst>
                <a:ext uri="{FF2B5EF4-FFF2-40B4-BE49-F238E27FC236}">
                  <a16:creationId xmlns:a16="http://schemas.microsoft.com/office/drawing/2014/main" id="{6607EB13-6DC5-E742-1A31-848027ACEAD6}"/>
                </a:ext>
              </a:extLst>
            </p:cNvPr>
            <p:cNvSpPr txBox="1">
              <a:spLocks/>
            </p:cNvSpPr>
            <p:nvPr/>
          </p:nvSpPr>
          <p:spPr>
            <a:xfrm>
              <a:off x="4846638" y="1520824"/>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Co-producing</a:t>
              </a:r>
            </a:p>
          </p:txBody>
        </p:sp>
        <p:sp>
          <p:nvSpPr>
            <p:cNvPr id="22" name="Doing with">
              <a:extLst>
                <a:ext uri="{FF2B5EF4-FFF2-40B4-BE49-F238E27FC236}">
                  <a16:creationId xmlns:a16="http://schemas.microsoft.com/office/drawing/2014/main" id="{2204BB5D-2931-D293-928F-90045075F400}"/>
                </a:ext>
              </a:extLst>
            </p:cNvPr>
            <p:cNvSpPr txBox="1">
              <a:spLocks/>
            </p:cNvSpPr>
            <p:nvPr/>
          </p:nvSpPr>
          <p:spPr>
            <a:xfrm rot="16200000">
              <a:off x="7848353" y="1902200"/>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2"/>
                  </a:solidFill>
                </a:rPr>
                <a:t>Doing with</a:t>
              </a:r>
            </a:p>
          </p:txBody>
        </p:sp>
      </p:grpSp>
      <p:sp>
        <p:nvSpPr>
          <p:cNvPr id="27" name="Semimask bottom">
            <a:extLst>
              <a:ext uri="{FF2B5EF4-FFF2-40B4-BE49-F238E27FC236}">
                <a16:creationId xmlns:a16="http://schemas.microsoft.com/office/drawing/2014/main" id="{8D105970-E03D-C10C-FEBA-55D51889DB6E}"/>
              </a:ext>
            </a:extLst>
          </p:cNvPr>
          <p:cNvSpPr/>
          <p:nvPr/>
        </p:nvSpPr>
        <p:spPr>
          <a:xfrm>
            <a:off x="1476015" y="7058025"/>
            <a:ext cx="3814058" cy="454025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28" name="!!Straight Connector 32">
            <a:extLst>
              <a:ext uri="{FF2B5EF4-FFF2-40B4-BE49-F238E27FC236}">
                <a16:creationId xmlns:a16="http://schemas.microsoft.com/office/drawing/2014/main" id="{DD7C408F-A68C-18D1-A10A-7813A74A1FBE}"/>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C777BCA-6E45-3827-BEF8-173EAF31ABC8}"/>
              </a:ext>
            </a:extLst>
          </p:cNvPr>
          <p:cNvSpPr>
            <a:spLocks noGrp="1"/>
          </p:cNvSpPr>
          <p:nvPr>
            <p:ph type="body" sz="quarter" idx="13"/>
          </p:nvPr>
        </p:nvSpPr>
        <p:spPr/>
        <p:txBody>
          <a:bodyPr/>
          <a:lstStyle/>
          <a:p>
            <a:r>
              <a:rPr lang="en-US"/>
              <a:t>Doing to…</a:t>
            </a:r>
          </a:p>
        </p:txBody>
      </p:sp>
      <p:sp>
        <p:nvSpPr>
          <p:cNvPr id="29" name="!!Semimask">
            <a:extLst>
              <a:ext uri="{FF2B5EF4-FFF2-40B4-BE49-F238E27FC236}">
                <a16:creationId xmlns:a16="http://schemas.microsoft.com/office/drawing/2014/main" id="{DFDBFBAB-12C8-15B6-AA97-0CE232F51C5F}"/>
              </a:ext>
            </a:extLst>
          </p:cNvPr>
          <p:cNvSpPr/>
          <p:nvPr/>
        </p:nvSpPr>
        <p:spPr>
          <a:xfrm>
            <a:off x="1077912" y="1377950"/>
            <a:ext cx="5214937" cy="4540250"/>
          </a:xfrm>
          <a:prstGeom prst="rect">
            <a:avLst/>
          </a:prstGeom>
          <a:gradFill flip="none" rotWithShape="1">
            <a:gsLst>
              <a:gs pos="0">
                <a:schemeClr val="bg1">
                  <a:alpha val="0"/>
                </a:schemeClr>
              </a:gs>
              <a:gs pos="10000">
                <a:schemeClr val="bg1">
                  <a:alpha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3" name="!!Ladder of participation">
            <a:extLst>
              <a:ext uri="{FF2B5EF4-FFF2-40B4-BE49-F238E27FC236}">
                <a16:creationId xmlns:a16="http://schemas.microsoft.com/office/drawing/2014/main" id="{9EC70578-D02E-F85A-3A44-60D3FB130C4B}"/>
              </a:ext>
            </a:extLst>
          </p:cNvPr>
          <p:cNvGrpSpPr/>
          <p:nvPr/>
        </p:nvGrpSpPr>
        <p:grpSpPr>
          <a:xfrm>
            <a:off x="1080024" y="1558009"/>
            <a:ext cx="253916" cy="4207792"/>
            <a:chOff x="4410077" y="1558009"/>
            <a:chExt cx="253916" cy="4207792"/>
          </a:xfrm>
        </p:grpSpPr>
        <p:sp>
          <p:nvSpPr>
            <p:cNvPr id="24" name="TextBox 23">
              <a:extLst>
                <a:ext uri="{FF2B5EF4-FFF2-40B4-BE49-F238E27FC236}">
                  <a16:creationId xmlns:a16="http://schemas.microsoft.com/office/drawing/2014/main" id="{9729CEDA-DDA9-ACC7-6AFC-149A2B736F66}"/>
                </a:ext>
              </a:extLst>
            </p:cNvPr>
            <p:cNvSpPr txBox="1"/>
            <p:nvPr/>
          </p:nvSpPr>
          <p:spPr>
            <a:xfrm rot="16200000">
              <a:off x="2480698" y="3582506"/>
              <a:ext cx="4112674" cy="253916"/>
            </a:xfrm>
            <a:prstGeom prst="rect">
              <a:avLst/>
            </a:prstGeom>
            <a:solidFill>
              <a:schemeClr val="accent6">
                <a:lumMod val="20000"/>
                <a:lumOff val="80000"/>
              </a:schemeClr>
            </a:solidFill>
          </p:spPr>
          <p:txBody>
            <a:bodyPr wrap="square" rtlCol="0">
              <a:spAutoFit/>
            </a:bodyPr>
            <a:lstStyle/>
            <a:p>
              <a:pPr algn="ctr"/>
              <a:r>
                <a:rPr lang="en-US" sz="1050">
                  <a:solidFill>
                    <a:schemeClr val="accent6"/>
                  </a:solidFill>
                  <a:latin typeface="DM Sans" pitchFamily="2" charset="77"/>
                </a:rPr>
                <a:t>Ladder of participation</a:t>
              </a:r>
            </a:p>
          </p:txBody>
        </p:sp>
        <p:sp>
          <p:nvSpPr>
            <p:cNvPr id="25" name="Rectangle 24">
              <a:extLst>
                <a:ext uri="{FF2B5EF4-FFF2-40B4-BE49-F238E27FC236}">
                  <a16:creationId xmlns:a16="http://schemas.microsoft.com/office/drawing/2014/main" id="{8BA14E27-0226-AF50-F8DE-ACCDABBD0715}"/>
                </a:ext>
              </a:extLst>
            </p:cNvPr>
            <p:cNvSpPr/>
            <p:nvPr/>
          </p:nvSpPr>
          <p:spPr>
            <a:xfrm rot="2700000">
              <a:off x="4447261" y="1558009"/>
              <a:ext cx="179546" cy="17954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4" name="Footer Placeholder 3">
            <a:extLst>
              <a:ext uri="{FF2B5EF4-FFF2-40B4-BE49-F238E27FC236}">
                <a16:creationId xmlns:a16="http://schemas.microsoft.com/office/drawing/2014/main" id="{B4284FB1-651D-F353-A81C-7407BA809C29}"/>
              </a:ext>
            </a:extLst>
          </p:cNvPr>
          <p:cNvSpPr>
            <a:spLocks noGrp="1"/>
          </p:cNvSpPr>
          <p:nvPr>
            <p:ph type="ftr" sz="quarter" idx="11"/>
          </p:nvPr>
        </p:nvSpPr>
        <p:spPr/>
        <p:txBody>
          <a:bodyPr/>
          <a:lstStyle/>
          <a:p>
            <a:r>
              <a:rPr lang="en-US"/>
              <a:t>Session 5     Working with People</a:t>
            </a:r>
          </a:p>
        </p:txBody>
      </p:sp>
      <p:sp>
        <p:nvSpPr>
          <p:cNvPr id="2" name="Title 1">
            <a:extLst>
              <a:ext uri="{FF2B5EF4-FFF2-40B4-BE49-F238E27FC236}">
                <a16:creationId xmlns:a16="http://schemas.microsoft.com/office/drawing/2014/main" id="{CF99F321-03E8-372B-9C5F-5B53CB6ACC2C}"/>
              </a:ext>
            </a:extLst>
          </p:cNvPr>
          <p:cNvSpPr>
            <a:spLocks noGrp="1"/>
          </p:cNvSpPr>
          <p:nvPr>
            <p:ph type="title"/>
          </p:nvPr>
        </p:nvSpPr>
        <p:spPr/>
        <p:txBody>
          <a:bodyPr/>
          <a:lstStyle/>
          <a:p>
            <a:r>
              <a:rPr lang="en-US"/>
              <a:t>Doing to…</a:t>
            </a:r>
          </a:p>
        </p:txBody>
      </p:sp>
      <p:sp>
        <p:nvSpPr>
          <p:cNvPr id="3" name="TextBox 2">
            <a:extLst>
              <a:ext uri="{FF2B5EF4-FFF2-40B4-BE49-F238E27FC236}">
                <a16:creationId xmlns:a16="http://schemas.microsoft.com/office/drawing/2014/main" id="{EAC947FF-9754-30DD-DB50-D5ECE8492C78}"/>
              </a:ext>
            </a:extLst>
          </p:cNvPr>
          <p:cNvSpPr txBox="1"/>
          <p:nvPr/>
        </p:nvSpPr>
        <p:spPr>
          <a:xfrm>
            <a:off x="6734175" y="6363092"/>
            <a:ext cx="521652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Sources: </a:t>
            </a:r>
            <a:r>
              <a:rPr lang="en-GB" sz="1000" dirty="0" err="1">
                <a:solidFill>
                  <a:schemeClr val="accent5"/>
                </a:solidFill>
                <a:latin typeface="DM Sans" pitchFamily="2" charset="77"/>
              </a:rPr>
              <a:t>Arnstein</a:t>
            </a:r>
            <a:r>
              <a:rPr lang="en-GB" sz="1000" dirty="0">
                <a:solidFill>
                  <a:schemeClr val="accent5"/>
                </a:solidFill>
                <a:latin typeface="DM Sans" pitchFamily="2" charset="77"/>
              </a:rPr>
              <a:t> (1969); Slay and Stephens (2013); </a:t>
            </a:r>
            <a:r>
              <a:rPr lang="en-GB" sz="1000" dirty="0" err="1">
                <a:solidFill>
                  <a:schemeClr val="accent5"/>
                </a:solidFill>
                <a:latin typeface="DM Sans" pitchFamily="2" charset="77"/>
              </a:rPr>
              <a:t>Iriss</a:t>
            </a:r>
            <a:r>
              <a:rPr lang="en-GB" sz="1000" dirty="0">
                <a:solidFill>
                  <a:schemeClr val="accent5"/>
                </a:solidFill>
                <a:latin typeface="DM Sans" pitchFamily="2" charset="77"/>
              </a:rPr>
              <a:t> and Nesta (2012)</a:t>
            </a:r>
          </a:p>
        </p:txBody>
      </p:sp>
    </p:spTree>
    <p:extLst>
      <p:ext uri="{BB962C8B-B14F-4D97-AF65-F5344CB8AC3E}">
        <p14:creationId xmlns:p14="http://schemas.microsoft.com/office/powerpoint/2010/main" val="8447214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64" presetClass="path" presetSubtype="0" accel="50000" decel="50000" fill="hold" grpId="0" nodeType="withEffect">
                                  <p:stCondLst>
                                    <p:cond delay="0"/>
                                  </p:stCondLst>
                                  <p:childTnLst>
                                    <p:animMotion origin="layout" path="M -3.54167E-6 -4.44444E-6 L -3.54167E-6 -0.19398 " pathEditMode="relative" rAng="0" ptsTypes="AA">
                                      <p:cBhvr>
                                        <p:cTn id="8" dur="1000" fill="hold"/>
                                        <p:tgtEl>
                                          <p:spTgt spid="29"/>
                                        </p:tgtEl>
                                        <p:attrNameLst>
                                          <p:attrName>ppt_x</p:attrName>
                                          <p:attrName>ppt_y</p:attrName>
                                        </p:attrNameLst>
                                      </p:cBhvr>
                                      <p:rCtr x="0" y="-9699"/>
                                    </p:animMotion>
                                  </p:childTnLst>
                                </p:cTn>
                              </p:par>
                              <p:par>
                                <p:cTn id="9" presetID="64" presetClass="path" presetSubtype="0" accel="50000" decel="50000" fill="hold" grpId="0" nodeType="withEffect">
                                  <p:stCondLst>
                                    <p:cond delay="0"/>
                                  </p:stCondLst>
                                  <p:childTnLst>
                                    <p:animMotion origin="layout" path="M 2.91667E-6 2.59259E-6 L 2.91667E-6 -0.82408 " pathEditMode="relative" rAng="0" ptsTypes="AA">
                                      <p:cBhvr>
                                        <p:cTn id="10" dur="1000" fill="hold"/>
                                        <p:tgtEl>
                                          <p:spTgt spid="7"/>
                                        </p:tgtEl>
                                        <p:attrNameLst>
                                          <p:attrName>ppt_x</p:attrName>
                                          <p:attrName>ppt_y</p:attrName>
                                        </p:attrNameLst>
                                      </p:cBhvr>
                                      <p:rCtr x="0" y="-4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Doing to group">
            <a:extLst>
              <a:ext uri="{FF2B5EF4-FFF2-40B4-BE49-F238E27FC236}">
                <a16:creationId xmlns:a16="http://schemas.microsoft.com/office/drawing/2014/main" id="{1C6636FB-69FA-9BF7-DE5F-C0C0986B493C}"/>
              </a:ext>
            </a:extLst>
          </p:cNvPr>
          <p:cNvGrpSpPr/>
          <p:nvPr/>
        </p:nvGrpSpPr>
        <p:grpSpPr>
          <a:xfrm>
            <a:off x="1516585" y="4606954"/>
            <a:ext cx="3773488" cy="1158846"/>
            <a:chOff x="4846638" y="4606954"/>
            <a:chExt cx="3773488" cy="1158846"/>
          </a:xfrm>
        </p:grpSpPr>
        <p:sp>
          <p:nvSpPr>
            <p:cNvPr id="11" name="Coercing">
              <a:extLst>
                <a:ext uri="{FF2B5EF4-FFF2-40B4-BE49-F238E27FC236}">
                  <a16:creationId xmlns:a16="http://schemas.microsoft.com/office/drawing/2014/main" id="{E90B923D-F53C-6DF1-9D93-999979DBF225}"/>
                </a:ext>
              </a:extLst>
            </p:cNvPr>
            <p:cNvSpPr txBox="1">
              <a:spLocks/>
            </p:cNvSpPr>
            <p:nvPr/>
          </p:nvSpPr>
          <p:spPr>
            <a:xfrm>
              <a:off x="4846638" y="5224182"/>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Coercing</a:t>
              </a:r>
            </a:p>
          </p:txBody>
        </p:sp>
        <p:sp>
          <p:nvSpPr>
            <p:cNvPr id="12" name="Educating">
              <a:extLst>
                <a:ext uri="{FF2B5EF4-FFF2-40B4-BE49-F238E27FC236}">
                  <a16:creationId xmlns:a16="http://schemas.microsoft.com/office/drawing/2014/main" id="{F005AA11-1AB7-5564-2FEC-2A00017A37D0}"/>
                </a:ext>
              </a:extLst>
            </p:cNvPr>
            <p:cNvSpPr txBox="1">
              <a:spLocks/>
            </p:cNvSpPr>
            <p:nvPr/>
          </p:nvSpPr>
          <p:spPr>
            <a:xfrm>
              <a:off x="4846638" y="4606954"/>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Educating</a:t>
              </a:r>
            </a:p>
          </p:txBody>
        </p:sp>
        <p:sp>
          <p:nvSpPr>
            <p:cNvPr id="13" name="Doing it">
              <a:extLst>
                <a:ext uri="{FF2B5EF4-FFF2-40B4-BE49-F238E27FC236}">
                  <a16:creationId xmlns:a16="http://schemas.microsoft.com/office/drawing/2014/main" id="{3B0B18CE-467D-69DE-447B-F0619923A3D3}"/>
                </a:ext>
              </a:extLst>
            </p:cNvPr>
            <p:cNvSpPr txBox="1">
              <a:spLocks/>
            </p:cNvSpPr>
            <p:nvPr/>
          </p:nvSpPr>
          <p:spPr>
            <a:xfrm rot="16200000">
              <a:off x="7848350" y="4994023"/>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1"/>
                  </a:solidFill>
                </a:rPr>
                <a:t>Doing to</a:t>
              </a:r>
            </a:p>
          </p:txBody>
        </p:sp>
      </p:grpSp>
      <p:grpSp>
        <p:nvGrpSpPr>
          <p:cNvPr id="14" name="Doing for group">
            <a:extLst>
              <a:ext uri="{FF2B5EF4-FFF2-40B4-BE49-F238E27FC236}">
                <a16:creationId xmlns:a16="http://schemas.microsoft.com/office/drawing/2014/main" id="{A7538F30-DB22-B8B5-338E-32F5D27CD06C}"/>
              </a:ext>
            </a:extLst>
          </p:cNvPr>
          <p:cNvGrpSpPr/>
          <p:nvPr/>
        </p:nvGrpSpPr>
        <p:grpSpPr>
          <a:xfrm>
            <a:off x="1516585" y="2755274"/>
            <a:ext cx="3773489" cy="1776072"/>
            <a:chOff x="4846638" y="2755274"/>
            <a:chExt cx="3773489" cy="1776072"/>
          </a:xfrm>
        </p:grpSpPr>
        <p:sp>
          <p:nvSpPr>
            <p:cNvPr id="15" name="Informing">
              <a:extLst>
                <a:ext uri="{FF2B5EF4-FFF2-40B4-BE49-F238E27FC236}">
                  <a16:creationId xmlns:a16="http://schemas.microsoft.com/office/drawing/2014/main" id="{BCEE319E-C681-7667-A4D8-F3F97AF0945F}"/>
                </a:ext>
              </a:extLst>
            </p:cNvPr>
            <p:cNvSpPr txBox="1">
              <a:spLocks/>
            </p:cNvSpPr>
            <p:nvPr/>
          </p:nvSpPr>
          <p:spPr>
            <a:xfrm>
              <a:off x="4846638" y="3989728"/>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Informing</a:t>
              </a:r>
            </a:p>
          </p:txBody>
        </p:sp>
        <p:sp>
          <p:nvSpPr>
            <p:cNvPr id="16" name="Consulting">
              <a:extLst>
                <a:ext uri="{FF2B5EF4-FFF2-40B4-BE49-F238E27FC236}">
                  <a16:creationId xmlns:a16="http://schemas.microsoft.com/office/drawing/2014/main" id="{D78FC76B-7FCE-9868-E791-D5C8D79E8F3D}"/>
                </a:ext>
              </a:extLst>
            </p:cNvPr>
            <p:cNvSpPr txBox="1">
              <a:spLocks/>
            </p:cNvSpPr>
            <p:nvPr/>
          </p:nvSpPr>
          <p:spPr>
            <a:xfrm>
              <a:off x="4846638" y="3372502"/>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Consulting</a:t>
              </a:r>
            </a:p>
          </p:txBody>
        </p:sp>
        <p:sp>
          <p:nvSpPr>
            <p:cNvPr id="17" name="Engaging">
              <a:extLst>
                <a:ext uri="{FF2B5EF4-FFF2-40B4-BE49-F238E27FC236}">
                  <a16:creationId xmlns:a16="http://schemas.microsoft.com/office/drawing/2014/main" id="{B1CECB26-35B7-5B48-9C07-3211ABFAADB6}"/>
                </a:ext>
              </a:extLst>
            </p:cNvPr>
            <p:cNvSpPr txBox="1">
              <a:spLocks/>
            </p:cNvSpPr>
            <p:nvPr/>
          </p:nvSpPr>
          <p:spPr>
            <a:xfrm>
              <a:off x="4846638" y="2755276"/>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Engaging</a:t>
              </a:r>
            </a:p>
          </p:txBody>
        </p:sp>
        <p:sp>
          <p:nvSpPr>
            <p:cNvPr id="18" name="Doing it">
              <a:extLst>
                <a:ext uri="{FF2B5EF4-FFF2-40B4-BE49-F238E27FC236}">
                  <a16:creationId xmlns:a16="http://schemas.microsoft.com/office/drawing/2014/main" id="{22439ED5-9278-972C-4660-106D8C1699FD}"/>
                </a:ext>
              </a:extLst>
            </p:cNvPr>
            <p:cNvSpPr txBox="1">
              <a:spLocks/>
            </p:cNvSpPr>
            <p:nvPr/>
          </p:nvSpPr>
          <p:spPr>
            <a:xfrm rot="16200000">
              <a:off x="7530228" y="3441447"/>
              <a:ext cx="1776071" cy="403726"/>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3"/>
                  </a:solidFill>
                </a:rPr>
                <a:t>Doing for</a:t>
              </a:r>
            </a:p>
          </p:txBody>
        </p:sp>
      </p:grpSp>
      <p:grpSp>
        <p:nvGrpSpPr>
          <p:cNvPr id="19" name="Doing with group">
            <a:extLst>
              <a:ext uri="{FF2B5EF4-FFF2-40B4-BE49-F238E27FC236}">
                <a16:creationId xmlns:a16="http://schemas.microsoft.com/office/drawing/2014/main" id="{72664CB8-4B74-F031-1A19-307E96BC7921}"/>
              </a:ext>
            </a:extLst>
          </p:cNvPr>
          <p:cNvGrpSpPr/>
          <p:nvPr/>
        </p:nvGrpSpPr>
        <p:grpSpPr>
          <a:xfrm>
            <a:off x="1516585" y="1520824"/>
            <a:ext cx="3773491" cy="1158844"/>
            <a:chOff x="4846638" y="1520824"/>
            <a:chExt cx="3773491" cy="1158844"/>
          </a:xfrm>
        </p:grpSpPr>
        <p:sp>
          <p:nvSpPr>
            <p:cNvPr id="20" name="Co-designing">
              <a:extLst>
                <a:ext uri="{FF2B5EF4-FFF2-40B4-BE49-F238E27FC236}">
                  <a16:creationId xmlns:a16="http://schemas.microsoft.com/office/drawing/2014/main" id="{AD4256C7-F252-1BA3-0EBE-9313E1B7B438}"/>
                </a:ext>
              </a:extLst>
            </p:cNvPr>
            <p:cNvSpPr txBox="1">
              <a:spLocks/>
            </p:cNvSpPr>
            <p:nvPr/>
          </p:nvSpPr>
          <p:spPr>
            <a:xfrm>
              <a:off x="4846638" y="2138050"/>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Co-designing</a:t>
              </a:r>
            </a:p>
          </p:txBody>
        </p:sp>
        <p:sp>
          <p:nvSpPr>
            <p:cNvPr id="21" name="Co-producing">
              <a:extLst>
                <a:ext uri="{FF2B5EF4-FFF2-40B4-BE49-F238E27FC236}">
                  <a16:creationId xmlns:a16="http://schemas.microsoft.com/office/drawing/2014/main" id="{58B91654-924F-E458-352C-5FC7980FFA3C}"/>
                </a:ext>
              </a:extLst>
            </p:cNvPr>
            <p:cNvSpPr txBox="1">
              <a:spLocks/>
            </p:cNvSpPr>
            <p:nvPr/>
          </p:nvSpPr>
          <p:spPr>
            <a:xfrm>
              <a:off x="4846638" y="1520824"/>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Co-producing</a:t>
              </a:r>
            </a:p>
          </p:txBody>
        </p:sp>
        <p:sp>
          <p:nvSpPr>
            <p:cNvPr id="22" name="Doing with">
              <a:extLst>
                <a:ext uri="{FF2B5EF4-FFF2-40B4-BE49-F238E27FC236}">
                  <a16:creationId xmlns:a16="http://schemas.microsoft.com/office/drawing/2014/main" id="{294AAD2C-60A1-954D-B668-407AEFD2A8DD}"/>
                </a:ext>
              </a:extLst>
            </p:cNvPr>
            <p:cNvSpPr txBox="1">
              <a:spLocks/>
            </p:cNvSpPr>
            <p:nvPr/>
          </p:nvSpPr>
          <p:spPr>
            <a:xfrm rot="16200000">
              <a:off x="7848353" y="1902200"/>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2"/>
                  </a:solidFill>
                </a:rPr>
                <a:t>Doing with</a:t>
              </a:r>
            </a:p>
          </p:txBody>
        </p:sp>
      </p:grpSp>
      <p:sp>
        <p:nvSpPr>
          <p:cNvPr id="23" name="Semimask bottom">
            <a:extLst>
              <a:ext uri="{FF2B5EF4-FFF2-40B4-BE49-F238E27FC236}">
                <a16:creationId xmlns:a16="http://schemas.microsoft.com/office/drawing/2014/main" id="{81F9B105-26DB-8CBC-9713-FCF48A30E591}"/>
              </a:ext>
            </a:extLst>
          </p:cNvPr>
          <p:cNvSpPr/>
          <p:nvPr/>
        </p:nvSpPr>
        <p:spPr>
          <a:xfrm>
            <a:off x="1476015" y="4587875"/>
            <a:ext cx="3814058" cy="454025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Semimask">
            <a:extLst>
              <a:ext uri="{FF2B5EF4-FFF2-40B4-BE49-F238E27FC236}">
                <a16:creationId xmlns:a16="http://schemas.microsoft.com/office/drawing/2014/main" id="{2EDFDD47-434D-1310-9995-C711C72825CE}"/>
              </a:ext>
            </a:extLst>
          </p:cNvPr>
          <p:cNvSpPr/>
          <p:nvPr/>
        </p:nvSpPr>
        <p:spPr>
          <a:xfrm>
            <a:off x="1077912" y="-1819971"/>
            <a:ext cx="5214937" cy="4540250"/>
          </a:xfrm>
          <a:prstGeom prst="rect">
            <a:avLst/>
          </a:prstGeom>
          <a:gradFill flip="none" rotWithShape="1">
            <a:gsLst>
              <a:gs pos="0">
                <a:schemeClr val="bg1">
                  <a:alpha val="0"/>
                </a:schemeClr>
              </a:gs>
              <a:gs pos="10000">
                <a:schemeClr val="bg1">
                  <a:alpha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5" name="!!Ladder of participation">
            <a:extLst>
              <a:ext uri="{FF2B5EF4-FFF2-40B4-BE49-F238E27FC236}">
                <a16:creationId xmlns:a16="http://schemas.microsoft.com/office/drawing/2014/main" id="{598BB97B-2803-DF0B-D03C-8B2368537BD7}"/>
              </a:ext>
            </a:extLst>
          </p:cNvPr>
          <p:cNvGrpSpPr/>
          <p:nvPr/>
        </p:nvGrpSpPr>
        <p:grpSpPr>
          <a:xfrm>
            <a:off x="1080024" y="1558009"/>
            <a:ext cx="253916" cy="4207792"/>
            <a:chOff x="4410077" y="1558009"/>
            <a:chExt cx="253916" cy="4207792"/>
          </a:xfrm>
        </p:grpSpPr>
        <p:sp>
          <p:nvSpPr>
            <p:cNvPr id="26" name="TextBox 25">
              <a:extLst>
                <a:ext uri="{FF2B5EF4-FFF2-40B4-BE49-F238E27FC236}">
                  <a16:creationId xmlns:a16="http://schemas.microsoft.com/office/drawing/2014/main" id="{601B55B6-90D5-34E1-DD89-8076F88C30FB}"/>
                </a:ext>
              </a:extLst>
            </p:cNvPr>
            <p:cNvSpPr txBox="1"/>
            <p:nvPr/>
          </p:nvSpPr>
          <p:spPr>
            <a:xfrm rot="16200000">
              <a:off x="2480698" y="3582506"/>
              <a:ext cx="4112674" cy="253916"/>
            </a:xfrm>
            <a:prstGeom prst="rect">
              <a:avLst/>
            </a:prstGeom>
            <a:solidFill>
              <a:schemeClr val="accent6">
                <a:lumMod val="20000"/>
                <a:lumOff val="80000"/>
              </a:schemeClr>
            </a:solidFill>
          </p:spPr>
          <p:txBody>
            <a:bodyPr wrap="square" rtlCol="0">
              <a:spAutoFit/>
            </a:bodyPr>
            <a:lstStyle/>
            <a:p>
              <a:pPr algn="ctr"/>
              <a:r>
                <a:rPr lang="en-US" sz="1050">
                  <a:solidFill>
                    <a:schemeClr val="accent6"/>
                  </a:solidFill>
                  <a:latin typeface="DM Sans" pitchFamily="2" charset="77"/>
                </a:rPr>
                <a:t>Ladder of participation</a:t>
              </a:r>
            </a:p>
          </p:txBody>
        </p:sp>
        <p:sp>
          <p:nvSpPr>
            <p:cNvPr id="27" name="Rectangle 26">
              <a:extLst>
                <a:ext uri="{FF2B5EF4-FFF2-40B4-BE49-F238E27FC236}">
                  <a16:creationId xmlns:a16="http://schemas.microsoft.com/office/drawing/2014/main" id="{442098FA-AF70-BE81-F471-A85B468470C3}"/>
                </a:ext>
              </a:extLst>
            </p:cNvPr>
            <p:cNvSpPr/>
            <p:nvPr/>
          </p:nvSpPr>
          <p:spPr>
            <a:xfrm rot="2700000">
              <a:off x="4447261" y="1558009"/>
              <a:ext cx="179546" cy="17954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2" name="Title 1">
            <a:extLst>
              <a:ext uri="{FF2B5EF4-FFF2-40B4-BE49-F238E27FC236}">
                <a16:creationId xmlns:a16="http://schemas.microsoft.com/office/drawing/2014/main" id="{CF99F321-03E8-372B-9C5F-5B53CB6ACC2C}"/>
              </a:ext>
            </a:extLst>
          </p:cNvPr>
          <p:cNvSpPr>
            <a:spLocks noGrp="1"/>
          </p:cNvSpPr>
          <p:nvPr>
            <p:ph type="title"/>
          </p:nvPr>
        </p:nvSpPr>
        <p:spPr/>
        <p:txBody>
          <a:bodyPr/>
          <a:lstStyle/>
          <a:p>
            <a:r>
              <a:rPr lang="en-US"/>
              <a:t>Doing for…</a:t>
            </a:r>
          </a:p>
        </p:txBody>
      </p:sp>
      <p:sp>
        <p:nvSpPr>
          <p:cNvPr id="4" name="Footer Placeholder 3">
            <a:extLst>
              <a:ext uri="{FF2B5EF4-FFF2-40B4-BE49-F238E27FC236}">
                <a16:creationId xmlns:a16="http://schemas.microsoft.com/office/drawing/2014/main" id="{B4284FB1-651D-F353-A81C-7407BA809C2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81F9C701-7959-0A27-362A-B43B247CC7CA}"/>
              </a:ext>
            </a:extLst>
          </p:cNvPr>
          <p:cNvSpPr>
            <a:spLocks noGrp="1"/>
          </p:cNvSpPr>
          <p:nvPr>
            <p:ph type="sldNum" sz="quarter" idx="12"/>
          </p:nvPr>
        </p:nvSpPr>
        <p:spPr/>
        <p:txBody>
          <a:bodyPr/>
          <a:lstStyle/>
          <a:p>
            <a:fld id="{16C5AC08-0ACD-404A-9C9F-AB39E786C34A}" type="slidenum">
              <a:rPr lang="en-GB"/>
              <a:t>17</a:t>
            </a:fld>
            <a:endParaRPr lang="en-GB"/>
          </a:p>
        </p:txBody>
      </p:sp>
      <p:sp>
        <p:nvSpPr>
          <p:cNvPr id="6" name="Text Placeholder 5">
            <a:extLst>
              <a:ext uri="{FF2B5EF4-FFF2-40B4-BE49-F238E27FC236}">
                <a16:creationId xmlns:a16="http://schemas.microsoft.com/office/drawing/2014/main" id="{DC777BCA-6E45-3827-BEF8-173EAF31ABC8}"/>
              </a:ext>
            </a:extLst>
          </p:cNvPr>
          <p:cNvSpPr>
            <a:spLocks noGrp="1"/>
          </p:cNvSpPr>
          <p:nvPr>
            <p:ph type="body" sz="quarter" idx="13"/>
          </p:nvPr>
        </p:nvSpPr>
        <p:spPr/>
        <p:txBody>
          <a:bodyPr/>
          <a:lstStyle/>
          <a:p>
            <a:r>
              <a:rPr lang="en-US"/>
              <a:t>Doing for…</a:t>
            </a:r>
          </a:p>
        </p:txBody>
      </p:sp>
      <p:sp>
        <p:nvSpPr>
          <p:cNvPr id="7" name="!!involvement">
            <a:extLst>
              <a:ext uri="{FF2B5EF4-FFF2-40B4-BE49-F238E27FC236}">
                <a16:creationId xmlns:a16="http://schemas.microsoft.com/office/drawing/2014/main" id="{E735C89D-F9BB-7FAA-2237-DCB090164D77}"/>
              </a:ext>
            </a:extLst>
          </p:cNvPr>
          <p:cNvSpPr>
            <a:spLocks noGrp="1"/>
          </p:cNvSpPr>
          <p:nvPr>
            <p:ph idx="14"/>
          </p:nvPr>
        </p:nvSpPr>
        <p:spPr/>
        <p:txBody>
          <a:bodyPr/>
          <a:lstStyle/>
          <a:p>
            <a:pPr lvl="2">
              <a:lnSpc>
                <a:spcPct val="80000"/>
              </a:lnSpc>
              <a:spcAft>
                <a:spcPts val="700"/>
              </a:spcAft>
            </a:pPr>
            <a:r>
              <a:rPr lang="en-GB" dirty="0"/>
              <a:t>Involvement is mostly on professionals’ terms</a:t>
            </a:r>
          </a:p>
          <a:p>
            <a:pPr lvl="2">
              <a:lnSpc>
                <a:spcPct val="80000"/>
              </a:lnSpc>
              <a:spcAft>
                <a:spcPts val="700"/>
              </a:spcAft>
            </a:pPr>
            <a:r>
              <a:rPr lang="en-GB" dirty="0"/>
              <a:t>People invited to give a view but the power to make decisions is retained by professionals </a:t>
            </a:r>
          </a:p>
          <a:p>
            <a:pPr lvl="2">
              <a:lnSpc>
                <a:spcPct val="80000"/>
              </a:lnSpc>
              <a:spcAft>
                <a:spcPts val="700"/>
              </a:spcAft>
            </a:pPr>
            <a:r>
              <a:rPr lang="en-GB" dirty="0"/>
              <a:t>Cultural norms remain unchanged </a:t>
            </a:r>
          </a:p>
          <a:p>
            <a:pPr lvl="2">
              <a:lnSpc>
                <a:spcPct val="80000"/>
              </a:lnSpc>
              <a:spcAft>
                <a:spcPts val="700"/>
              </a:spcAft>
            </a:pPr>
            <a:r>
              <a:rPr lang="en-GB" dirty="0"/>
              <a:t>There may be a risk of tokenism.</a:t>
            </a:r>
          </a:p>
          <a:p>
            <a:pPr lvl="2">
              <a:lnSpc>
                <a:spcPct val="80000"/>
              </a:lnSpc>
              <a:spcAft>
                <a:spcPts val="700"/>
              </a:spcAft>
            </a:pPr>
            <a:endParaRPr lang="en-GB" dirty="0"/>
          </a:p>
          <a:p>
            <a:pPr lvl="2">
              <a:lnSpc>
                <a:spcPct val="80000"/>
              </a:lnSpc>
              <a:spcAft>
                <a:spcPts val="700"/>
              </a:spcAft>
            </a:pPr>
            <a:endParaRPr lang="en-GB" dirty="0"/>
          </a:p>
        </p:txBody>
      </p:sp>
      <p:sp>
        <p:nvSpPr>
          <p:cNvPr id="9" name="!!traditional">
            <a:extLst>
              <a:ext uri="{FF2B5EF4-FFF2-40B4-BE49-F238E27FC236}">
                <a16:creationId xmlns:a16="http://schemas.microsoft.com/office/drawing/2014/main" id="{F29610DE-120B-D15F-74BF-8988923C9B12}"/>
              </a:ext>
            </a:extLst>
          </p:cNvPr>
          <p:cNvSpPr txBox="1">
            <a:spLocks/>
          </p:cNvSpPr>
          <p:nvPr/>
        </p:nvSpPr>
        <p:spPr>
          <a:xfrm>
            <a:off x="6744072" y="-4918075"/>
            <a:ext cx="5214937" cy="42449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spcAft>
                <a:spcPts val="700"/>
              </a:spcAft>
            </a:pPr>
            <a:r>
              <a:rPr lang="en-GB" sz="2800" dirty="0"/>
              <a:t>Traditional paternalistic approach </a:t>
            </a:r>
          </a:p>
          <a:p>
            <a:pPr lvl="2">
              <a:lnSpc>
                <a:spcPct val="80000"/>
              </a:lnSpc>
              <a:spcAft>
                <a:spcPts val="700"/>
              </a:spcAft>
            </a:pPr>
            <a:r>
              <a:rPr lang="en-GB" sz="2800" dirty="0"/>
              <a:t>Expectation of compliance</a:t>
            </a:r>
          </a:p>
          <a:p>
            <a:pPr lvl="2">
              <a:lnSpc>
                <a:spcPct val="80000"/>
              </a:lnSpc>
              <a:spcAft>
                <a:spcPts val="700"/>
              </a:spcAft>
            </a:pPr>
            <a:r>
              <a:rPr lang="en-GB" sz="2800" dirty="0"/>
              <a:t>Expertise and control lies with professionals</a:t>
            </a:r>
          </a:p>
          <a:p>
            <a:pPr lvl="2">
              <a:lnSpc>
                <a:spcPct val="80000"/>
              </a:lnSpc>
              <a:spcAft>
                <a:spcPts val="700"/>
              </a:spcAft>
            </a:pPr>
            <a:r>
              <a:rPr lang="en-GB" sz="2800" dirty="0"/>
              <a:t>Passive role for patients and participants </a:t>
            </a:r>
          </a:p>
          <a:p>
            <a:pPr lvl="2">
              <a:lnSpc>
                <a:spcPct val="80000"/>
              </a:lnSpc>
              <a:spcAft>
                <a:spcPts val="700"/>
              </a:spcAft>
            </a:pPr>
            <a:r>
              <a:rPr lang="en-GB" sz="2800" dirty="0"/>
              <a:t>No meaningful service user engagement in design.</a:t>
            </a:r>
            <a:endParaRPr lang="en-US"/>
          </a:p>
        </p:txBody>
      </p:sp>
      <p:sp>
        <p:nvSpPr>
          <p:cNvPr id="28" name="!!equal">
            <a:extLst>
              <a:ext uri="{FF2B5EF4-FFF2-40B4-BE49-F238E27FC236}">
                <a16:creationId xmlns:a16="http://schemas.microsoft.com/office/drawing/2014/main" id="{B2786DD2-0E56-ED76-9831-636DFB3545F4}"/>
              </a:ext>
            </a:extLst>
          </p:cNvPr>
          <p:cNvSpPr txBox="1">
            <a:spLocks/>
          </p:cNvSpPr>
          <p:nvPr/>
        </p:nvSpPr>
        <p:spPr>
          <a:xfrm>
            <a:off x="6761160" y="7685990"/>
            <a:ext cx="521493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spcAft>
                <a:spcPts val="700"/>
              </a:spcAft>
            </a:pPr>
            <a:r>
              <a:rPr lang="en-GB" dirty="0"/>
              <a:t>Equal and reciprocal relationships </a:t>
            </a:r>
          </a:p>
          <a:p>
            <a:pPr lvl="2">
              <a:lnSpc>
                <a:spcPct val="80000"/>
              </a:lnSpc>
              <a:spcAft>
                <a:spcPts val="700"/>
              </a:spcAft>
            </a:pPr>
            <a:r>
              <a:rPr lang="en-GB" dirty="0"/>
              <a:t>‘Blank piece of paper approach’ </a:t>
            </a:r>
          </a:p>
          <a:p>
            <a:pPr lvl="2">
              <a:lnSpc>
                <a:spcPct val="80000"/>
              </a:lnSpc>
              <a:spcAft>
                <a:spcPts val="700"/>
              </a:spcAft>
            </a:pPr>
            <a:r>
              <a:rPr lang="en-GB" dirty="0"/>
              <a:t>Power and roles are shared</a:t>
            </a:r>
          </a:p>
          <a:p>
            <a:pPr lvl="2">
              <a:lnSpc>
                <a:spcPct val="80000"/>
              </a:lnSpc>
              <a:spcAft>
                <a:spcPts val="700"/>
              </a:spcAft>
            </a:pPr>
            <a:r>
              <a:rPr lang="en-GB" dirty="0"/>
              <a:t>Strengths and talents of service users are nurtured</a:t>
            </a:r>
          </a:p>
          <a:p>
            <a:pPr lvl="2">
              <a:lnSpc>
                <a:spcPct val="80000"/>
              </a:lnSpc>
              <a:spcAft>
                <a:spcPts val="700"/>
              </a:spcAft>
            </a:pPr>
            <a:r>
              <a:rPr lang="en-GB" dirty="0"/>
              <a:t>People become catalysts for change – considered as genuine assets </a:t>
            </a:r>
          </a:p>
          <a:p>
            <a:pPr lvl="2">
              <a:lnSpc>
                <a:spcPct val="80000"/>
              </a:lnSpc>
              <a:spcAft>
                <a:spcPts val="700"/>
              </a:spcAft>
            </a:pPr>
            <a:r>
              <a:rPr lang="en-GB" dirty="0"/>
              <a:t>Changes nature of conversation</a:t>
            </a:r>
          </a:p>
          <a:p>
            <a:pPr lvl="2">
              <a:lnSpc>
                <a:spcPct val="80000"/>
              </a:lnSpc>
              <a:spcAft>
                <a:spcPts val="700"/>
              </a:spcAft>
            </a:pPr>
            <a:r>
              <a:rPr lang="en-GB" dirty="0"/>
              <a:t>But – this can feel at odds with cultural norms.</a:t>
            </a:r>
          </a:p>
        </p:txBody>
      </p:sp>
      <p:sp>
        <p:nvSpPr>
          <p:cNvPr id="3" name="TextBox 2">
            <a:extLst>
              <a:ext uri="{FF2B5EF4-FFF2-40B4-BE49-F238E27FC236}">
                <a16:creationId xmlns:a16="http://schemas.microsoft.com/office/drawing/2014/main" id="{86121201-845B-137C-0ABC-27D8FD5E4CDA}"/>
              </a:ext>
            </a:extLst>
          </p:cNvPr>
          <p:cNvSpPr txBox="1"/>
          <p:nvPr/>
        </p:nvSpPr>
        <p:spPr>
          <a:xfrm>
            <a:off x="6734175" y="6363092"/>
            <a:ext cx="521652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Sources: </a:t>
            </a:r>
            <a:r>
              <a:rPr lang="en-GB" sz="1000" dirty="0" err="1">
                <a:solidFill>
                  <a:schemeClr val="accent5"/>
                </a:solidFill>
                <a:latin typeface="DM Sans" pitchFamily="2" charset="77"/>
              </a:rPr>
              <a:t>Arnstein</a:t>
            </a:r>
            <a:r>
              <a:rPr lang="en-GB" sz="1000" dirty="0">
                <a:solidFill>
                  <a:schemeClr val="accent5"/>
                </a:solidFill>
                <a:latin typeface="DM Sans" pitchFamily="2" charset="77"/>
              </a:rPr>
              <a:t> (1969); Slay and Stephens (2013); </a:t>
            </a:r>
            <a:r>
              <a:rPr lang="en-GB" sz="1000" dirty="0" err="1">
                <a:solidFill>
                  <a:schemeClr val="accent5"/>
                </a:solidFill>
                <a:latin typeface="DM Sans" pitchFamily="2" charset="77"/>
              </a:rPr>
              <a:t>Iriss</a:t>
            </a:r>
            <a:r>
              <a:rPr lang="en-GB" sz="1000" dirty="0">
                <a:solidFill>
                  <a:schemeClr val="accent5"/>
                </a:solidFill>
                <a:latin typeface="DM Sans" pitchFamily="2" charset="77"/>
              </a:rPr>
              <a:t> and Nesta (2012)</a:t>
            </a:r>
          </a:p>
        </p:txBody>
      </p:sp>
    </p:spTree>
    <p:extLst>
      <p:ext uri="{BB962C8B-B14F-4D97-AF65-F5344CB8AC3E}">
        <p14:creationId xmlns:p14="http://schemas.microsoft.com/office/powerpoint/2010/main" val="275031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284FB1-651D-F353-A81C-7407BA809C2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81F9C701-7959-0A27-362A-B43B247CC7CA}"/>
              </a:ext>
            </a:extLst>
          </p:cNvPr>
          <p:cNvSpPr>
            <a:spLocks noGrp="1"/>
          </p:cNvSpPr>
          <p:nvPr>
            <p:ph type="sldNum" sz="quarter" idx="12"/>
          </p:nvPr>
        </p:nvSpPr>
        <p:spPr/>
        <p:txBody>
          <a:bodyPr/>
          <a:lstStyle/>
          <a:p>
            <a:fld id="{16C5AC08-0ACD-404A-9C9F-AB39E786C34A}" type="slidenum">
              <a:rPr lang="en-GB"/>
              <a:t>18</a:t>
            </a:fld>
            <a:endParaRPr lang="en-GB"/>
          </a:p>
        </p:txBody>
      </p:sp>
      <p:sp>
        <p:nvSpPr>
          <p:cNvPr id="6" name="Text Placeholder 5">
            <a:extLst>
              <a:ext uri="{FF2B5EF4-FFF2-40B4-BE49-F238E27FC236}">
                <a16:creationId xmlns:a16="http://schemas.microsoft.com/office/drawing/2014/main" id="{DC777BCA-6E45-3827-BEF8-173EAF31ABC8}"/>
              </a:ext>
            </a:extLst>
          </p:cNvPr>
          <p:cNvSpPr>
            <a:spLocks noGrp="1"/>
          </p:cNvSpPr>
          <p:nvPr>
            <p:ph type="body" sz="quarter" idx="13"/>
          </p:nvPr>
        </p:nvSpPr>
        <p:spPr/>
        <p:txBody>
          <a:bodyPr/>
          <a:lstStyle/>
          <a:p>
            <a:r>
              <a:rPr lang="en-US"/>
              <a:t>Doing with</a:t>
            </a:r>
          </a:p>
        </p:txBody>
      </p:sp>
      <p:sp>
        <p:nvSpPr>
          <p:cNvPr id="7" name="!!equal">
            <a:extLst>
              <a:ext uri="{FF2B5EF4-FFF2-40B4-BE49-F238E27FC236}">
                <a16:creationId xmlns:a16="http://schemas.microsoft.com/office/drawing/2014/main" id="{E735C89D-F9BB-7FAA-2237-DCB090164D77}"/>
              </a:ext>
            </a:extLst>
          </p:cNvPr>
          <p:cNvSpPr>
            <a:spLocks noGrp="1"/>
          </p:cNvSpPr>
          <p:nvPr>
            <p:ph idx="14"/>
          </p:nvPr>
        </p:nvSpPr>
        <p:spPr/>
        <p:txBody>
          <a:bodyPr/>
          <a:lstStyle/>
          <a:p>
            <a:pPr lvl="2">
              <a:lnSpc>
                <a:spcPct val="80000"/>
              </a:lnSpc>
              <a:spcAft>
                <a:spcPts val="200"/>
              </a:spcAft>
            </a:pPr>
            <a:r>
              <a:rPr lang="en-GB" dirty="0"/>
              <a:t>Equal and reciprocal relationships </a:t>
            </a:r>
          </a:p>
          <a:p>
            <a:pPr lvl="2">
              <a:lnSpc>
                <a:spcPct val="80000"/>
              </a:lnSpc>
              <a:spcAft>
                <a:spcPts val="200"/>
              </a:spcAft>
            </a:pPr>
            <a:r>
              <a:rPr lang="en-GB" dirty="0"/>
              <a:t>‘Blank piece of paper approach’ </a:t>
            </a:r>
          </a:p>
          <a:p>
            <a:pPr lvl="2">
              <a:lnSpc>
                <a:spcPct val="80000"/>
              </a:lnSpc>
              <a:spcAft>
                <a:spcPts val="200"/>
              </a:spcAft>
            </a:pPr>
            <a:r>
              <a:rPr lang="en-GB" dirty="0"/>
              <a:t>Power and roles are shared</a:t>
            </a:r>
          </a:p>
          <a:p>
            <a:pPr lvl="2">
              <a:lnSpc>
                <a:spcPct val="80000"/>
              </a:lnSpc>
              <a:spcAft>
                <a:spcPts val="200"/>
              </a:spcAft>
            </a:pPr>
            <a:r>
              <a:rPr lang="en-GB" dirty="0"/>
              <a:t>Strengths and talents of service users are nurtured</a:t>
            </a:r>
          </a:p>
          <a:p>
            <a:pPr lvl="2">
              <a:lnSpc>
                <a:spcPct val="80000"/>
              </a:lnSpc>
              <a:spcAft>
                <a:spcPts val="200"/>
              </a:spcAft>
            </a:pPr>
            <a:r>
              <a:rPr lang="en-GB" dirty="0"/>
              <a:t>People become catalysts for change – considered as genuine assets </a:t>
            </a:r>
          </a:p>
          <a:p>
            <a:pPr lvl="2">
              <a:lnSpc>
                <a:spcPct val="80000"/>
              </a:lnSpc>
              <a:spcAft>
                <a:spcPts val="200"/>
              </a:spcAft>
            </a:pPr>
            <a:r>
              <a:rPr lang="en-GB" dirty="0"/>
              <a:t>Changes nature of conversation</a:t>
            </a:r>
          </a:p>
          <a:p>
            <a:pPr lvl="2">
              <a:lnSpc>
                <a:spcPct val="80000"/>
              </a:lnSpc>
              <a:spcAft>
                <a:spcPts val="200"/>
              </a:spcAft>
            </a:pPr>
            <a:r>
              <a:rPr lang="en-GB" dirty="0"/>
              <a:t>But – this can feel at odds with cultural norms.</a:t>
            </a:r>
          </a:p>
        </p:txBody>
      </p:sp>
      <p:sp>
        <p:nvSpPr>
          <p:cNvPr id="9" name="!!involvement">
            <a:extLst>
              <a:ext uri="{FF2B5EF4-FFF2-40B4-BE49-F238E27FC236}">
                <a16:creationId xmlns:a16="http://schemas.microsoft.com/office/drawing/2014/main" id="{3E37C211-6B11-028F-F22F-684A82263634}"/>
              </a:ext>
            </a:extLst>
          </p:cNvPr>
          <p:cNvSpPr txBox="1">
            <a:spLocks/>
          </p:cNvSpPr>
          <p:nvPr/>
        </p:nvSpPr>
        <p:spPr>
          <a:xfrm>
            <a:off x="6744072" y="-5628438"/>
            <a:ext cx="521493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spcAft>
                <a:spcPts val="700"/>
              </a:spcAft>
            </a:pPr>
            <a:r>
              <a:rPr lang="en-GB" dirty="0"/>
              <a:t>Involvement is mostly on professionals’ terms</a:t>
            </a:r>
          </a:p>
          <a:p>
            <a:pPr lvl="2">
              <a:lnSpc>
                <a:spcPct val="80000"/>
              </a:lnSpc>
              <a:spcAft>
                <a:spcPts val="700"/>
              </a:spcAft>
            </a:pPr>
            <a:r>
              <a:rPr lang="en-GB" dirty="0"/>
              <a:t>People invited to give a view but the power to make decisions is retained by professionals </a:t>
            </a:r>
          </a:p>
          <a:p>
            <a:pPr lvl="2">
              <a:lnSpc>
                <a:spcPct val="80000"/>
              </a:lnSpc>
              <a:spcAft>
                <a:spcPts val="700"/>
              </a:spcAft>
            </a:pPr>
            <a:r>
              <a:rPr lang="en-GB" dirty="0"/>
              <a:t>Cultural norms remain unchanged </a:t>
            </a:r>
          </a:p>
          <a:p>
            <a:pPr lvl="2">
              <a:lnSpc>
                <a:spcPct val="80000"/>
              </a:lnSpc>
              <a:spcAft>
                <a:spcPts val="700"/>
              </a:spcAft>
            </a:pPr>
            <a:r>
              <a:rPr lang="en-GB" dirty="0"/>
              <a:t>There may be a risk of tokenism.</a:t>
            </a:r>
          </a:p>
          <a:p>
            <a:pPr lvl="2">
              <a:lnSpc>
                <a:spcPct val="80000"/>
              </a:lnSpc>
              <a:spcAft>
                <a:spcPts val="700"/>
              </a:spcAft>
            </a:pPr>
            <a:endParaRPr lang="en-GB" dirty="0"/>
          </a:p>
          <a:p>
            <a:pPr lvl="2">
              <a:lnSpc>
                <a:spcPct val="80000"/>
              </a:lnSpc>
              <a:spcAft>
                <a:spcPts val="700"/>
              </a:spcAft>
            </a:pPr>
            <a:endParaRPr lang="en-GB" dirty="0"/>
          </a:p>
        </p:txBody>
      </p:sp>
      <p:grpSp>
        <p:nvGrpSpPr>
          <p:cNvPr id="10" name="Doing to group">
            <a:extLst>
              <a:ext uri="{FF2B5EF4-FFF2-40B4-BE49-F238E27FC236}">
                <a16:creationId xmlns:a16="http://schemas.microsoft.com/office/drawing/2014/main" id="{26AF4D61-EA63-67F9-CE06-3CDFA824875C}"/>
              </a:ext>
            </a:extLst>
          </p:cNvPr>
          <p:cNvGrpSpPr/>
          <p:nvPr/>
        </p:nvGrpSpPr>
        <p:grpSpPr>
          <a:xfrm>
            <a:off x="1516585" y="4606954"/>
            <a:ext cx="3773488" cy="1158846"/>
            <a:chOff x="4846638" y="4606954"/>
            <a:chExt cx="3773488" cy="1158846"/>
          </a:xfrm>
        </p:grpSpPr>
        <p:sp>
          <p:nvSpPr>
            <p:cNvPr id="11" name="Coercing">
              <a:extLst>
                <a:ext uri="{FF2B5EF4-FFF2-40B4-BE49-F238E27FC236}">
                  <a16:creationId xmlns:a16="http://schemas.microsoft.com/office/drawing/2014/main" id="{1139E762-3C3F-8E16-782D-CFDCC900A876}"/>
                </a:ext>
              </a:extLst>
            </p:cNvPr>
            <p:cNvSpPr txBox="1">
              <a:spLocks/>
            </p:cNvSpPr>
            <p:nvPr/>
          </p:nvSpPr>
          <p:spPr>
            <a:xfrm>
              <a:off x="4846638" y="5224182"/>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Coercing</a:t>
              </a:r>
            </a:p>
          </p:txBody>
        </p:sp>
        <p:sp>
          <p:nvSpPr>
            <p:cNvPr id="12" name="Educating">
              <a:extLst>
                <a:ext uri="{FF2B5EF4-FFF2-40B4-BE49-F238E27FC236}">
                  <a16:creationId xmlns:a16="http://schemas.microsoft.com/office/drawing/2014/main" id="{753EE8EC-B0A6-758D-F3EF-0E9400731BED}"/>
                </a:ext>
              </a:extLst>
            </p:cNvPr>
            <p:cNvSpPr txBox="1">
              <a:spLocks/>
            </p:cNvSpPr>
            <p:nvPr/>
          </p:nvSpPr>
          <p:spPr>
            <a:xfrm>
              <a:off x="4846638" y="4606954"/>
              <a:ext cx="3332162" cy="541618"/>
            </a:xfrm>
            <a:prstGeom prst="roundRect">
              <a:avLst>
                <a:gd name="adj" fmla="val 14937"/>
              </a:avLst>
            </a:prstGeom>
            <a:solidFill>
              <a:schemeClr val="accent1"/>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Educating</a:t>
              </a:r>
            </a:p>
          </p:txBody>
        </p:sp>
        <p:sp>
          <p:nvSpPr>
            <p:cNvPr id="13" name="Doing it">
              <a:extLst>
                <a:ext uri="{FF2B5EF4-FFF2-40B4-BE49-F238E27FC236}">
                  <a16:creationId xmlns:a16="http://schemas.microsoft.com/office/drawing/2014/main" id="{8B9B0FD6-A1CD-A286-569D-111644D74AA0}"/>
                </a:ext>
              </a:extLst>
            </p:cNvPr>
            <p:cNvSpPr txBox="1">
              <a:spLocks/>
            </p:cNvSpPr>
            <p:nvPr/>
          </p:nvSpPr>
          <p:spPr>
            <a:xfrm rot="16200000">
              <a:off x="7848350" y="4994023"/>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1"/>
                  </a:solidFill>
                </a:rPr>
                <a:t>Doing to</a:t>
              </a:r>
            </a:p>
          </p:txBody>
        </p:sp>
      </p:grpSp>
      <p:grpSp>
        <p:nvGrpSpPr>
          <p:cNvPr id="14" name="Doing for group">
            <a:extLst>
              <a:ext uri="{FF2B5EF4-FFF2-40B4-BE49-F238E27FC236}">
                <a16:creationId xmlns:a16="http://schemas.microsoft.com/office/drawing/2014/main" id="{543C6F85-B768-5063-E1D1-D819C342B297}"/>
              </a:ext>
            </a:extLst>
          </p:cNvPr>
          <p:cNvGrpSpPr/>
          <p:nvPr/>
        </p:nvGrpSpPr>
        <p:grpSpPr>
          <a:xfrm>
            <a:off x="1516585" y="2755274"/>
            <a:ext cx="3773489" cy="1776072"/>
            <a:chOff x="4846638" y="2755274"/>
            <a:chExt cx="3773489" cy="1776072"/>
          </a:xfrm>
        </p:grpSpPr>
        <p:sp>
          <p:nvSpPr>
            <p:cNvPr id="15" name="Informing">
              <a:extLst>
                <a:ext uri="{FF2B5EF4-FFF2-40B4-BE49-F238E27FC236}">
                  <a16:creationId xmlns:a16="http://schemas.microsoft.com/office/drawing/2014/main" id="{0C1A91B7-F581-CA21-7021-E4C5003A2F0A}"/>
                </a:ext>
              </a:extLst>
            </p:cNvPr>
            <p:cNvSpPr txBox="1">
              <a:spLocks/>
            </p:cNvSpPr>
            <p:nvPr/>
          </p:nvSpPr>
          <p:spPr>
            <a:xfrm>
              <a:off x="4846638" y="3989728"/>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Informing</a:t>
              </a:r>
            </a:p>
          </p:txBody>
        </p:sp>
        <p:sp>
          <p:nvSpPr>
            <p:cNvPr id="16" name="Consulting">
              <a:extLst>
                <a:ext uri="{FF2B5EF4-FFF2-40B4-BE49-F238E27FC236}">
                  <a16:creationId xmlns:a16="http://schemas.microsoft.com/office/drawing/2014/main" id="{35D2B7A8-7021-CF7B-32B7-F6A26F1931B1}"/>
                </a:ext>
              </a:extLst>
            </p:cNvPr>
            <p:cNvSpPr txBox="1">
              <a:spLocks/>
            </p:cNvSpPr>
            <p:nvPr/>
          </p:nvSpPr>
          <p:spPr>
            <a:xfrm>
              <a:off x="4846638" y="3372502"/>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Consulting</a:t>
              </a:r>
            </a:p>
          </p:txBody>
        </p:sp>
        <p:sp>
          <p:nvSpPr>
            <p:cNvPr id="17" name="Engaging">
              <a:extLst>
                <a:ext uri="{FF2B5EF4-FFF2-40B4-BE49-F238E27FC236}">
                  <a16:creationId xmlns:a16="http://schemas.microsoft.com/office/drawing/2014/main" id="{96D8BE30-B465-BFA0-1F27-D237428C6287}"/>
                </a:ext>
              </a:extLst>
            </p:cNvPr>
            <p:cNvSpPr txBox="1">
              <a:spLocks/>
            </p:cNvSpPr>
            <p:nvPr/>
          </p:nvSpPr>
          <p:spPr>
            <a:xfrm>
              <a:off x="4846638" y="2755276"/>
              <a:ext cx="3332162" cy="541618"/>
            </a:xfrm>
            <a:prstGeom prst="roundRect">
              <a:avLst>
                <a:gd name="adj" fmla="val 14937"/>
              </a:avLst>
            </a:prstGeom>
            <a:solidFill>
              <a:schemeClr val="accent3"/>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Engaging</a:t>
              </a:r>
            </a:p>
          </p:txBody>
        </p:sp>
        <p:sp>
          <p:nvSpPr>
            <p:cNvPr id="18" name="Doing it">
              <a:extLst>
                <a:ext uri="{FF2B5EF4-FFF2-40B4-BE49-F238E27FC236}">
                  <a16:creationId xmlns:a16="http://schemas.microsoft.com/office/drawing/2014/main" id="{A4600164-B1E4-B05C-A93A-9DCDB1C097E0}"/>
                </a:ext>
              </a:extLst>
            </p:cNvPr>
            <p:cNvSpPr txBox="1">
              <a:spLocks/>
            </p:cNvSpPr>
            <p:nvPr/>
          </p:nvSpPr>
          <p:spPr>
            <a:xfrm rot="16200000">
              <a:off x="7530228" y="3441447"/>
              <a:ext cx="1776071" cy="403726"/>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3"/>
                  </a:solidFill>
                </a:rPr>
                <a:t>Doing for</a:t>
              </a:r>
            </a:p>
          </p:txBody>
        </p:sp>
      </p:grpSp>
      <p:grpSp>
        <p:nvGrpSpPr>
          <p:cNvPr id="19" name="Doing with group">
            <a:extLst>
              <a:ext uri="{FF2B5EF4-FFF2-40B4-BE49-F238E27FC236}">
                <a16:creationId xmlns:a16="http://schemas.microsoft.com/office/drawing/2014/main" id="{D6F2FB2C-66E0-E7AD-C682-53F2B71D8FB4}"/>
              </a:ext>
            </a:extLst>
          </p:cNvPr>
          <p:cNvGrpSpPr/>
          <p:nvPr/>
        </p:nvGrpSpPr>
        <p:grpSpPr>
          <a:xfrm>
            <a:off x="1516585" y="1520824"/>
            <a:ext cx="3773491" cy="1158844"/>
            <a:chOff x="4846638" y="1520824"/>
            <a:chExt cx="3773491" cy="1158844"/>
          </a:xfrm>
        </p:grpSpPr>
        <p:sp>
          <p:nvSpPr>
            <p:cNvPr id="20" name="Co-designing">
              <a:extLst>
                <a:ext uri="{FF2B5EF4-FFF2-40B4-BE49-F238E27FC236}">
                  <a16:creationId xmlns:a16="http://schemas.microsoft.com/office/drawing/2014/main" id="{4631E805-58F1-4136-2596-79CB0927B0CF}"/>
                </a:ext>
              </a:extLst>
            </p:cNvPr>
            <p:cNvSpPr txBox="1">
              <a:spLocks/>
            </p:cNvSpPr>
            <p:nvPr/>
          </p:nvSpPr>
          <p:spPr>
            <a:xfrm>
              <a:off x="4846638" y="2138050"/>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Co-designing</a:t>
              </a:r>
            </a:p>
          </p:txBody>
        </p:sp>
        <p:sp>
          <p:nvSpPr>
            <p:cNvPr id="21" name="Co-producing">
              <a:extLst>
                <a:ext uri="{FF2B5EF4-FFF2-40B4-BE49-F238E27FC236}">
                  <a16:creationId xmlns:a16="http://schemas.microsoft.com/office/drawing/2014/main" id="{6B26D7FB-9835-FECC-23C7-E599E61D84CB}"/>
                </a:ext>
              </a:extLst>
            </p:cNvPr>
            <p:cNvSpPr txBox="1">
              <a:spLocks/>
            </p:cNvSpPr>
            <p:nvPr/>
          </p:nvSpPr>
          <p:spPr>
            <a:xfrm>
              <a:off x="4846638" y="1520824"/>
              <a:ext cx="3332162" cy="541618"/>
            </a:xfrm>
            <a:prstGeom prst="roundRect">
              <a:avLst>
                <a:gd name="adj" fmla="val 14937"/>
              </a:avLst>
            </a:prstGeom>
            <a:solidFill>
              <a:schemeClr val="accent2"/>
            </a:solidFill>
          </p:spPr>
          <p:txBody>
            <a:bodyPr vert="horz" lIns="180000" tIns="144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Co-producing</a:t>
              </a:r>
            </a:p>
          </p:txBody>
        </p:sp>
        <p:sp>
          <p:nvSpPr>
            <p:cNvPr id="22" name="Doing with">
              <a:extLst>
                <a:ext uri="{FF2B5EF4-FFF2-40B4-BE49-F238E27FC236}">
                  <a16:creationId xmlns:a16="http://schemas.microsoft.com/office/drawing/2014/main" id="{BF8450E7-5D7B-3B3D-FCF9-9B762247BD4B}"/>
                </a:ext>
              </a:extLst>
            </p:cNvPr>
            <p:cNvSpPr txBox="1">
              <a:spLocks/>
            </p:cNvSpPr>
            <p:nvPr/>
          </p:nvSpPr>
          <p:spPr>
            <a:xfrm rot="16200000">
              <a:off x="7848353" y="1902200"/>
              <a:ext cx="1139825" cy="403727"/>
            </a:xfrm>
            <a:prstGeom prst="roundRect">
              <a:avLst>
                <a:gd name="adj" fmla="val 14937"/>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200" b="1">
                  <a:solidFill>
                    <a:schemeClr val="accent2"/>
                  </a:solidFill>
                </a:rPr>
                <a:t>Doing with</a:t>
              </a:r>
            </a:p>
          </p:txBody>
        </p:sp>
      </p:grpSp>
      <p:sp>
        <p:nvSpPr>
          <p:cNvPr id="23" name="Semimask bottom">
            <a:extLst>
              <a:ext uri="{FF2B5EF4-FFF2-40B4-BE49-F238E27FC236}">
                <a16:creationId xmlns:a16="http://schemas.microsoft.com/office/drawing/2014/main" id="{4CAC3C60-090C-F3C3-6EED-9855CFCB08CE}"/>
              </a:ext>
            </a:extLst>
          </p:cNvPr>
          <p:cNvSpPr/>
          <p:nvPr/>
        </p:nvSpPr>
        <p:spPr>
          <a:xfrm>
            <a:off x="1476015" y="2716840"/>
            <a:ext cx="3814058" cy="454025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Semimask">
            <a:extLst>
              <a:ext uri="{FF2B5EF4-FFF2-40B4-BE49-F238E27FC236}">
                <a16:creationId xmlns:a16="http://schemas.microsoft.com/office/drawing/2014/main" id="{EFAF2E68-7F92-448E-0389-4FF866B78C03}"/>
              </a:ext>
            </a:extLst>
          </p:cNvPr>
          <p:cNvSpPr/>
          <p:nvPr/>
        </p:nvSpPr>
        <p:spPr>
          <a:xfrm>
            <a:off x="1077912" y="-3162300"/>
            <a:ext cx="5214937" cy="4540250"/>
          </a:xfrm>
          <a:prstGeom prst="rect">
            <a:avLst/>
          </a:prstGeom>
          <a:gradFill flip="none" rotWithShape="1">
            <a:gsLst>
              <a:gs pos="0">
                <a:schemeClr val="bg1">
                  <a:alpha val="0"/>
                </a:schemeClr>
              </a:gs>
              <a:gs pos="10000">
                <a:schemeClr val="bg1">
                  <a:alpha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5" name="!!Ladder of participation">
            <a:extLst>
              <a:ext uri="{FF2B5EF4-FFF2-40B4-BE49-F238E27FC236}">
                <a16:creationId xmlns:a16="http://schemas.microsoft.com/office/drawing/2014/main" id="{32272670-6250-1003-B050-B487D3DD64EE}"/>
              </a:ext>
            </a:extLst>
          </p:cNvPr>
          <p:cNvGrpSpPr/>
          <p:nvPr/>
        </p:nvGrpSpPr>
        <p:grpSpPr>
          <a:xfrm>
            <a:off x="1080024" y="1558009"/>
            <a:ext cx="253916" cy="4207792"/>
            <a:chOff x="4410077" y="1558009"/>
            <a:chExt cx="253916" cy="4207792"/>
          </a:xfrm>
        </p:grpSpPr>
        <p:sp>
          <p:nvSpPr>
            <p:cNvPr id="26" name="TextBox 25">
              <a:extLst>
                <a:ext uri="{FF2B5EF4-FFF2-40B4-BE49-F238E27FC236}">
                  <a16:creationId xmlns:a16="http://schemas.microsoft.com/office/drawing/2014/main" id="{C415E52D-6E0F-94A8-BACE-EB0DDD3E9AB1}"/>
                </a:ext>
              </a:extLst>
            </p:cNvPr>
            <p:cNvSpPr txBox="1"/>
            <p:nvPr/>
          </p:nvSpPr>
          <p:spPr>
            <a:xfrm rot="16200000">
              <a:off x="2480698" y="3582506"/>
              <a:ext cx="4112674" cy="253916"/>
            </a:xfrm>
            <a:prstGeom prst="rect">
              <a:avLst/>
            </a:prstGeom>
            <a:solidFill>
              <a:schemeClr val="accent6">
                <a:lumMod val="20000"/>
                <a:lumOff val="80000"/>
              </a:schemeClr>
            </a:solidFill>
          </p:spPr>
          <p:txBody>
            <a:bodyPr wrap="square" rtlCol="0">
              <a:spAutoFit/>
            </a:bodyPr>
            <a:lstStyle/>
            <a:p>
              <a:pPr algn="ctr"/>
              <a:r>
                <a:rPr lang="en-US" sz="1050">
                  <a:solidFill>
                    <a:schemeClr val="accent6"/>
                  </a:solidFill>
                  <a:latin typeface="DM Sans" pitchFamily="2" charset="77"/>
                </a:rPr>
                <a:t>Ladder of participation</a:t>
              </a:r>
            </a:p>
          </p:txBody>
        </p:sp>
        <p:sp>
          <p:nvSpPr>
            <p:cNvPr id="27" name="Rectangle 26">
              <a:extLst>
                <a:ext uri="{FF2B5EF4-FFF2-40B4-BE49-F238E27FC236}">
                  <a16:creationId xmlns:a16="http://schemas.microsoft.com/office/drawing/2014/main" id="{93980F6C-BD11-2426-3934-8A57A3F79D3D}"/>
                </a:ext>
              </a:extLst>
            </p:cNvPr>
            <p:cNvSpPr/>
            <p:nvPr/>
          </p:nvSpPr>
          <p:spPr>
            <a:xfrm rot="2700000">
              <a:off x="4447261" y="1558009"/>
              <a:ext cx="179546" cy="17954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2" name="Title 1">
            <a:extLst>
              <a:ext uri="{FF2B5EF4-FFF2-40B4-BE49-F238E27FC236}">
                <a16:creationId xmlns:a16="http://schemas.microsoft.com/office/drawing/2014/main" id="{CF99F321-03E8-372B-9C5F-5B53CB6ACC2C}"/>
              </a:ext>
            </a:extLst>
          </p:cNvPr>
          <p:cNvSpPr>
            <a:spLocks noGrp="1"/>
          </p:cNvSpPr>
          <p:nvPr>
            <p:ph type="title"/>
          </p:nvPr>
        </p:nvSpPr>
        <p:spPr/>
        <p:txBody>
          <a:bodyPr/>
          <a:lstStyle/>
          <a:p>
            <a:r>
              <a:rPr lang="en-US"/>
              <a:t>Doing with…</a:t>
            </a:r>
          </a:p>
        </p:txBody>
      </p:sp>
      <p:sp>
        <p:nvSpPr>
          <p:cNvPr id="8" name="TextBox 7">
            <a:extLst>
              <a:ext uri="{FF2B5EF4-FFF2-40B4-BE49-F238E27FC236}">
                <a16:creationId xmlns:a16="http://schemas.microsoft.com/office/drawing/2014/main" id="{D4827252-E0A0-7DFE-3BA1-E6014DD17685}"/>
              </a:ext>
            </a:extLst>
          </p:cNvPr>
          <p:cNvSpPr txBox="1"/>
          <p:nvPr/>
        </p:nvSpPr>
        <p:spPr>
          <a:xfrm>
            <a:off x="6734175" y="6363092"/>
            <a:ext cx="521652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Sources: </a:t>
            </a:r>
            <a:r>
              <a:rPr lang="en-GB" sz="1000" dirty="0" err="1">
                <a:solidFill>
                  <a:schemeClr val="accent5"/>
                </a:solidFill>
                <a:latin typeface="DM Sans" pitchFamily="2" charset="77"/>
              </a:rPr>
              <a:t>Arnstein</a:t>
            </a:r>
            <a:r>
              <a:rPr lang="en-GB" sz="1000" dirty="0">
                <a:solidFill>
                  <a:schemeClr val="accent5"/>
                </a:solidFill>
                <a:latin typeface="DM Sans" pitchFamily="2" charset="77"/>
              </a:rPr>
              <a:t> (1969); Slay and Stephens (2013); </a:t>
            </a:r>
            <a:r>
              <a:rPr lang="en-GB" sz="1000" dirty="0" err="1">
                <a:solidFill>
                  <a:schemeClr val="accent5"/>
                </a:solidFill>
                <a:latin typeface="DM Sans" pitchFamily="2" charset="77"/>
              </a:rPr>
              <a:t>Iriss</a:t>
            </a:r>
            <a:r>
              <a:rPr lang="en-GB" sz="1000" dirty="0">
                <a:solidFill>
                  <a:schemeClr val="accent5"/>
                </a:solidFill>
                <a:latin typeface="DM Sans" pitchFamily="2" charset="77"/>
              </a:rPr>
              <a:t> and Nesta (2012)</a:t>
            </a:r>
          </a:p>
        </p:txBody>
      </p:sp>
    </p:spTree>
    <p:extLst>
      <p:ext uri="{BB962C8B-B14F-4D97-AF65-F5344CB8AC3E}">
        <p14:creationId xmlns:p14="http://schemas.microsoft.com/office/powerpoint/2010/main" val="745877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dirty="0"/>
              <a:t>Working</a:t>
            </a:r>
            <a:br>
              <a:rPr lang="en-US" dirty="0"/>
            </a:br>
            <a:r>
              <a:rPr lang="en-US" dirty="0"/>
              <a:t>With People</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606310" cy="511976"/>
          </a:xfrm>
          <a:solidFill>
            <a:schemeClr val="accent3"/>
          </a:solidFill>
        </p:spPr>
        <p:txBody>
          <a:bodyPr/>
          <a:lstStyle/>
          <a:p>
            <a:r>
              <a:rPr lang="en-US"/>
              <a:t>Session 5</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ire line in Santander (Spain). They are paths of erosion caused by human footsteps. They represent the shortest or easiest path to access.">
            <a:extLst>
              <a:ext uri="{FF2B5EF4-FFF2-40B4-BE49-F238E27FC236}">
                <a16:creationId xmlns:a16="http://schemas.microsoft.com/office/drawing/2014/main" id="{AB2ED1DB-9DE6-AA8D-76FF-7B57660762D4}"/>
              </a:ext>
            </a:extLst>
          </p:cNvPr>
          <p:cNvPicPr>
            <a:picLocks noChangeAspect="1"/>
          </p:cNvPicPr>
          <p:nvPr/>
        </p:nvPicPr>
        <p:blipFill rotWithShape="1">
          <a:blip r:embed="rId3">
            <a:alphaModFix amt="51000"/>
            <a:duotone>
              <a:schemeClr val="accent2">
                <a:shade val="45000"/>
                <a:satMod val="135000"/>
              </a:schemeClr>
              <a:prstClr val="white"/>
            </a:duotone>
          </a:blip>
          <a:srcRect l="22364" r="14426" b="31261"/>
          <a:stretch/>
        </p:blipFill>
        <p:spPr>
          <a:xfrm>
            <a:off x="1800665" y="-120254"/>
            <a:ext cx="8264085" cy="6740129"/>
          </a:xfrm>
          <a:prstGeom prst="rect">
            <a:avLst/>
          </a:prstGeom>
        </p:spPr>
      </p:pic>
      <p:sp>
        <p:nvSpPr>
          <p:cNvPr id="2" name="Title 1">
            <a:extLst>
              <a:ext uri="{FF2B5EF4-FFF2-40B4-BE49-F238E27FC236}">
                <a16:creationId xmlns:a16="http://schemas.microsoft.com/office/drawing/2014/main" id="{ECBC9AA5-CF62-9CB1-9360-0AF3331BEE5F}"/>
              </a:ext>
            </a:extLst>
          </p:cNvPr>
          <p:cNvSpPr>
            <a:spLocks noGrp="1"/>
          </p:cNvSpPr>
          <p:nvPr>
            <p:ph type="title"/>
          </p:nvPr>
        </p:nvSpPr>
        <p:spPr/>
        <p:txBody>
          <a:bodyPr/>
          <a:lstStyle/>
          <a:p>
            <a:r>
              <a:rPr lang="en-US"/>
              <a:t>Experts by Experience bring solutions that can help the project succeed</a:t>
            </a:r>
          </a:p>
        </p:txBody>
      </p:sp>
      <p:sp>
        <p:nvSpPr>
          <p:cNvPr id="4" name="Footer Placeholder 3">
            <a:extLst>
              <a:ext uri="{FF2B5EF4-FFF2-40B4-BE49-F238E27FC236}">
                <a16:creationId xmlns:a16="http://schemas.microsoft.com/office/drawing/2014/main" id="{E96EC6FE-E25B-3850-ECAA-0D58CA1F489E}"/>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FDFB384-234C-A738-52A0-B7B4D5714662}"/>
              </a:ext>
            </a:extLst>
          </p:cNvPr>
          <p:cNvSpPr>
            <a:spLocks noGrp="1"/>
          </p:cNvSpPr>
          <p:nvPr>
            <p:ph type="sldNum" sz="quarter" idx="12"/>
          </p:nvPr>
        </p:nvSpPr>
        <p:spPr/>
        <p:txBody>
          <a:bodyPr/>
          <a:lstStyle/>
          <a:p>
            <a:fld id="{16C5AC08-0ACD-404A-9C9F-AB39E786C34A}" type="slidenum">
              <a:rPr lang="en-GB"/>
              <a:t>19</a:t>
            </a:fld>
            <a:endParaRPr lang="en-GB"/>
          </a:p>
        </p:txBody>
      </p:sp>
      <p:sp>
        <p:nvSpPr>
          <p:cNvPr id="11" name="Text Placeholder 10">
            <a:extLst>
              <a:ext uri="{FF2B5EF4-FFF2-40B4-BE49-F238E27FC236}">
                <a16:creationId xmlns:a16="http://schemas.microsoft.com/office/drawing/2014/main" id="{47834F91-948F-159B-2512-F0527F0A06A8}"/>
              </a:ext>
            </a:extLst>
          </p:cNvPr>
          <p:cNvSpPr>
            <a:spLocks noGrp="1"/>
          </p:cNvSpPr>
          <p:nvPr>
            <p:ph type="body" sz="quarter" idx="13"/>
          </p:nvPr>
        </p:nvSpPr>
        <p:spPr/>
        <p:txBody>
          <a:bodyPr/>
          <a:lstStyle/>
          <a:p>
            <a:r>
              <a:rPr lang="en-US" dirty="0"/>
              <a:t>Experts by Experience bring solutions that can help </a:t>
            </a:r>
          </a:p>
        </p:txBody>
      </p:sp>
      <p:sp>
        <p:nvSpPr>
          <p:cNvPr id="14" name="Content Placeholder 8">
            <a:extLst>
              <a:ext uri="{FF2B5EF4-FFF2-40B4-BE49-F238E27FC236}">
                <a16:creationId xmlns:a16="http://schemas.microsoft.com/office/drawing/2014/main" id="{99A64833-69F1-19E6-7B75-FBD29F016929}"/>
              </a:ext>
            </a:extLst>
          </p:cNvPr>
          <p:cNvSpPr txBox="1">
            <a:spLocks/>
          </p:cNvSpPr>
          <p:nvPr/>
        </p:nvSpPr>
        <p:spPr>
          <a:xfrm>
            <a:off x="1077913" y="4403256"/>
            <a:ext cx="1446212" cy="437736"/>
          </a:xfrm>
          <a:prstGeom prst="roundRect">
            <a:avLst>
              <a:gd name="adj" fmla="val 5721"/>
            </a:avLst>
          </a:prstGeom>
          <a:solidFill>
            <a:schemeClr val="accent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Design</a:t>
            </a:r>
          </a:p>
        </p:txBody>
      </p:sp>
      <p:sp>
        <p:nvSpPr>
          <p:cNvPr id="15" name="Content Placeholder 8">
            <a:extLst>
              <a:ext uri="{FF2B5EF4-FFF2-40B4-BE49-F238E27FC236}">
                <a16:creationId xmlns:a16="http://schemas.microsoft.com/office/drawing/2014/main" id="{C47C87F8-486C-2F8B-8114-8C540A456F63}"/>
              </a:ext>
            </a:extLst>
          </p:cNvPr>
          <p:cNvSpPr txBox="1">
            <a:spLocks/>
          </p:cNvSpPr>
          <p:nvPr/>
        </p:nvSpPr>
        <p:spPr>
          <a:xfrm>
            <a:off x="6292850" y="3232002"/>
            <a:ext cx="2327275" cy="437736"/>
          </a:xfrm>
          <a:prstGeom prst="roundRect">
            <a:avLst>
              <a:gd name="adj" fmla="val 5721"/>
            </a:avLst>
          </a:prstGeom>
          <a:solidFill>
            <a:schemeClr val="accent4"/>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b="1">
                <a:solidFill>
                  <a:schemeClr val="bg1"/>
                </a:solidFill>
              </a:rPr>
              <a:t>User experience</a:t>
            </a:r>
          </a:p>
        </p:txBody>
      </p:sp>
      <p:sp>
        <p:nvSpPr>
          <p:cNvPr id="16" name="TextBox 15">
            <a:extLst>
              <a:ext uri="{FF2B5EF4-FFF2-40B4-BE49-F238E27FC236}">
                <a16:creationId xmlns:a16="http://schemas.microsoft.com/office/drawing/2014/main" id="{83A53960-F226-49AD-F337-76A555F426AB}"/>
              </a:ext>
            </a:extLst>
          </p:cNvPr>
          <p:cNvSpPr txBox="1"/>
          <p:nvPr/>
        </p:nvSpPr>
        <p:spPr>
          <a:xfrm>
            <a:off x="1800665" y="6309711"/>
            <a:ext cx="5755383" cy="306989"/>
          </a:xfrm>
          <a:prstGeom prst="rect">
            <a:avLst/>
          </a:prstGeom>
          <a:noFill/>
        </p:spPr>
        <p:txBody>
          <a:bodyPr wrap="square" lIns="72000" tIns="72000" rIns="72000" bIns="72000">
            <a:spAutoFit/>
          </a:bodyPr>
          <a:lstStyle/>
          <a:p>
            <a:r>
              <a:rPr lang="en-GB" sz="1050" dirty="0">
                <a:solidFill>
                  <a:schemeClr val="accent2"/>
                </a:solidFill>
                <a:latin typeface="DM Sans" pitchFamily="2" charset="77"/>
              </a:rPr>
              <a:t>Desire line in Santander, Spain. Emilio Gómez Fernández / </a:t>
            </a:r>
            <a:r>
              <a:rPr lang="en-GB" sz="1050" dirty="0">
                <a:solidFill>
                  <a:schemeClr val="accent2"/>
                </a:solidFill>
                <a:latin typeface="DM Sans" pitchFamily="2" charset="77"/>
                <a:hlinkClick r:id="rId4">
                  <a:extLst>
                    <a:ext uri="{A12FA001-AC4F-418D-AE19-62706E023703}">
                      <ahyp:hlinkClr xmlns:ahyp="http://schemas.microsoft.com/office/drawing/2018/hyperlinkcolor" val="tx"/>
                    </a:ext>
                  </a:extLst>
                </a:hlinkClick>
              </a:rPr>
              <a:t>Wikimedia Commons</a:t>
            </a:r>
            <a:endParaRPr lang="en-GB" sz="1050" dirty="0">
              <a:solidFill>
                <a:schemeClr val="accent2"/>
              </a:solidFill>
              <a:latin typeface="DM Sans" pitchFamily="2" charset="77"/>
            </a:endParaRPr>
          </a:p>
        </p:txBody>
      </p:sp>
    </p:spTree>
    <p:extLst>
      <p:ext uri="{BB962C8B-B14F-4D97-AF65-F5344CB8AC3E}">
        <p14:creationId xmlns:p14="http://schemas.microsoft.com/office/powerpoint/2010/main" val="330127614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91A-E790-840A-2FAF-783B2E43FC2D}"/>
              </a:ext>
            </a:extLst>
          </p:cNvPr>
          <p:cNvSpPr>
            <a:spLocks noGrp="1"/>
          </p:cNvSpPr>
          <p:nvPr>
            <p:ph type="title"/>
          </p:nvPr>
        </p:nvSpPr>
        <p:spPr/>
        <p:txBody>
          <a:bodyPr/>
          <a:lstStyle/>
          <a:p>
            <a:r>
              <a:rPr lang="en-US"/>
              <a:t>How might a patient support QI?</a:t>
            </a:r>
          </a:p>
        </p:txBody>
      </p:sp>
      <p:sp>
        <p:nvSpPr>
          <p:cNvPr id="4" name="Footer Placeholder 3">
            <a:extLst>
              <a:ext uri="{FF2B5EF4-FFF2-40B4-BE49-F238E27FC236}">
                <a16:creationId xmlns:a16="http://schemas.microsoft.com/office/drawing/2014/main" id="{C88C0F33-B050-4EB5-FF4F-93DD0B961B72}"/>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3CBF5E5F-DD0A-BD3A-A88B-82C386E871D3}"/>
              </a:ext>
            </a:extLst>
          </p:cNvPr>
          <p:cNvSpPr>
            <a:spLocks noGrp="1"/>
          </p:cNvSpPr>
          <p:nvPr>
            <p:ph type="sldNum" sz="quarter" idx="12"/>
          </p:nvPr>
        </p:nvSpPr>
        <p:spPr/>
        <p:txBody>
          <a:bodyPr/>
          <a:lstStyle/>
          <a:p>
            <a:fld id="{16C5AC08-0ACD-404A-9C9F-AB39E786C34A}" type="slidenum">
              <a:rPr lang="en-GB"/>
              <a:t>20</a:t>
            </a:fld>
            <a:endParaRPr lang="en-GB"/>
          </a:p>
        </p:txBody>
      </p:sp>
      <p:sp>
        <p:nvSpPr>
          <p:cNvPr id="6" name="Text Placeholder 5">
            <a:extLst>
              <a:ext uri="{FF2B5EF4-FFF2-40B4-BE49-F238E27FC236}">
                <a16:creationId xmlns:a16="http://schemas.microsoft.com/office/drawing/2014/main" id="{7005C649-93FB-3A72-747C-F279BB02AC97}"/>
              </a:ext>
            </a:extLst>
          </p:cNvPr>
          <p:cNvSpPr>
            <a:spLocks noGrp="1"/>
          </p:cNvSpPr>
          <p:nvPr>
            <p:ph type="body" sz="quarter" idx="13"/>
          </p:nvPr>
        </p:nvSpPr>
        <p:spPr/>
        <p:txBody>
          <a:bodyPr/>
          <a:lstStyle/>
          <a:p>
            <a:r>
              <a:rPr lang="en-US"/>
              <a:t>How might a patient support QI?</a:t>
            </a:r>
          </a:p>
        </p:txBody>
      </p:sp>
      <p:graphicFrame>
        <p:nvGraphicFramePr>
          <p:cNvPr id="10" name="Content Placeholder 9">
            <a:extLst>
              <a:ext uri="{FF2B5EF4-FFF2-40B4-BE49-F238E27FC236}">
                <a16:creationId xmlns:a16="http://schemas.microsoft.com/office/drawing/2014/main" id="{6C3376EB-8C64-A15E-A34E-88F03BAC5300}"/>
              </a:ext>
            </a:extLst>
          </p:cNvPr>
          <p:cNvGraphicFramePr>
            <a:graphicFrameLocks noGrp="1"/>
          </p:cNvGraphicFramePr>
          <p:nvPr>
            <p:ph idx="1"/>
            <p:extLst>
              <p:ext uri="{D42A27DB-BD31-4B8C-83A1-F6EECF244321}">
                <p14:modId xmlns:p14="http://schemas.microsoft.com/office/powerpoint/2010/main" val="1621895446"/>
              </p:ext>
            </p:extLst>
          </p:nvPr>
        </p:nvGraphicFramePr>
        <p:xfrm>
          <a:off x="1077912" y="1520824"/>
          <a:ext cx="10872790" cy="5178685"/>
        </p:xfrm>
        <a:graphic>
          <a:graphicData uri="http://schemas.openxmlformats.org/drawingml/2006/table">
            <a:tbl>
              <a:tblPr>
                <a:tableStyleId>{5C22544A-7EE6-4342-B048-85BDC9FD1C3A}</a:tableStyleId>
              </a:tblPr>
              <a:tblGrid>
                <a:gridCol w="2174558">
                  <a:extLst>
                    <a:ext uri="{9D8B030D-6E8A-4147-A177-3AD203B41FA5}">
                      <a16:colId xmlns:a16="http://schemas.microsoft.com/office/drawing/2014/main" val="2068273717"/>
                    </a:ext>
                  </a:extLst>
                </a:gridCol>
                <a:gridCol w="2174558">
                  <a:extLst>
                    <a:ext uri="{9D8B030D-6E8A-4147-A177-3AD203B41FA5}">
                      <a16:colId xmlns:a16="http://schemas.microsoft.com/office/drawing/2014/main" val="3859469799"/>
                    </a:ext>
                  </a:extLst>
                </a:gridCol>
                <a:gridCol w="2174558">
                  <a:extLst>
                    <a:ext uri="{9D8B030D-6E8A-4147-A177-3AD203B41FA5}">
                      <a16:colId xmlns:a16="http://schemas.microsoft.com/office/drawing/2014/main" val="1667963977"/>
                    </a:ext>
                  </a:extLst>
                </a:gridCol>
                <a:gridCol w="2174558">
                  <a:extLst>
                    <a:ext uri="{9D8B030D-6E8A-4147-A177-3AD203B41FA5}">
                      <a16:colId xmlns:a16="http://schemas.microsoft.com/office/drawing/2014/main" val="2741430813"/>
                    </a:ext>
                  </a:extLst>
                </a:gridCol>
                <a:gridCol w="2174558">
                  <a:extLst>
                    <a:ext uri="{9D8B030D-6E8A-4147-A177-3AD203B41FA5}">
                      <a16:colId xmlns:a16="http://schemas.microsoft.com/office/drawing/2014/main" val="3537333118"/>
                    </a:ext>
                  </a:extLst>
                </a:gridCol>
              </a:tblGrid>
              <a:tr h="2527549">
                <a:tc>
                  <a:txBody>
                    <a:bodyPr/>
                    <a:lstStyle/>
                    <a:p>
                      <a:pPr algn="ctr"/>
                      <a:r>
                        <a:rPr lang="en-US" sz="1200" b="1">
                          <a:solidFill>
                            <a:schemeClr val="accent5"/>
                          </a:solidFill>
                          <a:latin typeface="DM Sans" pitchFamily="2" charset="77"/>
                        </a:rPr>
                        <a:t>Identify areas for improvement</a:t>
                      </a:r>
                    </a:p>
                  </a:txBody>
                  <a:tcPr marT="2015999">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Help with the </a:t>
                      </a:r>
                      <a:br>
                        <a:rPr lang="en-US" sz="1200" b="1">
                          <a:solidFill>
                            <a:schemeClr val="accent5"/>
                          </a:solidFill>
                          <a:latin typeface="DM Sans" pitchFamily="2" charset="77"/>
                        </a:rPr>
                      </a:br>
                      <a:r>
                        <a:rPr lang="en-US" sz="1200" b="1">
                          <a:solidFill>
                            <a:schemeClr val="accent5"/>
                          </a:solidFill>
                          <a:latin typeface="DM Sans" pitchFamily="2" charset="77"/>
                        </a:rPr>
                        <a:t>setting of aims</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Being a QI project team member from start to finish</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Designing leaflets and questionnaires</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Engaging with other patients and carers</a:t>
                      </a:r>
                    </a:p>
                    <a:p>
                      <a:pPr algn="ctr"/>
                      <a:endParaRPr lang="en-US" sz="1200" b="1">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dirty="0">
                          <a:solidFill>
                            <a:schemeClr val="accent5"/>
                          </a:solidFill>
                          <a:latin typeface="DM Sans" pitchFamily="2" charset="77"/>
                        </a:rPr>
                        <a:t>Completing surveys</a:t>
                      </a:r>
                    </a:p>
                  </a:txBody>
                  <a:tcPr marT="2015999">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Helping to produce the driver diagram</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Share findings of the </a:t>
                      </a:r>
                      <a:br>
                        <a:rPr lang="en-US" sz="1200" b="1">
                          <a:solidFill>
                            <a:schemeClr val="accent5"/>
                          </a:solidFill>
                          <a:latin typeface="DM Sans" pitchFamily="2" charset="77"/>
                        </a:rPr>
                      </a:br>
                      <a:r>
                        <a:rPr lang="en-US" sz="1200" b="1">
                          <a:solidFill>
                            <a:schemeClr val="accent5"/>
                          </a:solidFill>
                          <a:latin typeface="DM Sans" pitchFamily="2" charset="77"/>
                        </a:rPr>
                        <a:t>QI project </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dirty="0">
                          <a:solidFill>
                            <a:schemeClr val="accent5"/>
                          </a:solidFill>
                          <a:latin typeface="DM Sans" pitchFamily="2" charset="77"/>
                        </a:rPr>
                        <a:t>Attending focus groups</a:t>
                      </a:r>
                    </a:p>
                    <a:p>
                      <a:pPr algn="ctr"/>
                      <a:endParaRPr lang="en-US" sz="1200" b="1" dirty="0">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endParaRPr lang="en-US" sz="1200" b="1" dirty="0">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pic>
        <p:nvPicPr>
          <p:cNvPr id="12" name="Picture 11">
            <a:extLst>
              <a:ext uri="{FF2B5EF4-FFF2-40B4-BE49-F238E27FC236}">
                <a16:creationId xmlns:a16="http://schemas.microsoft.com/office/drawing/2014/main" id="{69253FA7-F576-D3FD-56D7-847E30BF067D}"/>
              </a:ext>
            </a:extLst>
          </p:cNvPr>
          <p:cNvPicPr>
            <a:picLocks noChangeAspect="1"/>
          </p:cNvPicPr>
          <p:nvPr/>
        </p:nvPicPr>
        <p:blipFill>
          <a:blip r:embed="rId3"/>
          <a:stretch>
            <a:fillRect/>
          </a:stretch>
        </p:blipFill>
        <p:spPr>
          <a:xfrm>
            <a:off x="1548384" y="2027682"/>
            <a:ext cx="1048512" cy="1048512"/>
          </a:xfrm>
          <a:prstGeom prst="rect">
            <a:avLst/>
          </a:prstGeom>
        </p:spPr>
      </p:pic>
      <p:pic>
        <p:nvPicPr>
          <p:cNvPr id="13" name="Picture 12">
            <a:extLst>
              <a:ext uri="{FF2B5EF4-FFF2-40B4-BE49-F238E27FC236}">
                <a16:creationId xmlns:a16="http://schemas.microsoft.com/office/drawing/2014/main" id="{4A93D6EB-6F38-E5BD-B572-31007DEF52D5}"/>
              </a:ext>
            </a:extLst>
          </p:cNvPr>
          <p:cNvPicPr>
            <a:picLocks noChangeAspect="1"/>
          </p:cNvPicPr>
          <p:nvPr/>
        </p:nvPicPr>
        <p:blipFill>
          <a:blip r:embed="rId4"/>
          <a:stretch>
            <a:fillRect/>
          </a:stretch>
        </p:blipFill>
        <p:spPr>
          <a:xfrm>
            <a:off x="3800094" y="1957578"/>
            <a:ext cx="1104900" cy="1104900"/>
          </a:xfrm>
          <a:prstGeom prst="rect">
            <a:avLst/>
          </a:prstGeom>
        </p:spPr>
      </p:pic>
      <p:pic>
        <p:nvPicPr>
          <p:cNvPr id="14" name="Picture 13">
            <a:extLst>
              <a:ext uri="{FF2B5EF4-FFF2-40B4-BE49-F238E27FC236}">
                <a16:creationId xmlns:a16="http://schemas.microsoft.com/office/drawing/2014/main" id="{64A343B1-9758-4704-8759-DD010C8A9577}"/>
              </a:ext>
            </a:extLst>
          </p:cNvPr>
          <p:cNvPicPr>
            <a:picLocks noChangeAspect="1"/>
          </p:cNvPicPr>
          <p:nvPr/>
        </p:nvPicPr>
        <p:blipFill>
          <a:blip r:embed="rId5"/>
          <a:stretch>
            <a:fillRect/>
          </a:stretch>
        </p:blipFill>
        <p:spPr>
          <a:xfrm>
            <a:off x="5876544" y="2146156"/>
            <a:ext cx="1194816" cy="712504"/>
          </a:xfrm>
          <a:prstGeom prst="rect">
            <a:avLst/>
          </a:prstGeom>
        </p:spPr>
      </p:pic>
      <p:pic>
        <p:nvPicPr>
          <p:cNvPr id="15" name="Picture 14">
            <a:extLst>
              <a:ext uri="{FF2B5EF4-FFF2-40B4-BE49-F238E27FC236}">
                <a16:creationId xmlns:a16="http://schemas.microsoft.com/office/drawing/2014/main" id="{0F8047F4-D0A6-1CE6-40BD-7752E16CD632}"/>
              </a:ext>
            </a:extLst>
          </p:cNvPr>
          <p:cNvPicPr>
            <a:picLocks noChangeAspect="1"/>
          </p:cNvPicPr>
          <p:nvPr/>
        </p:nvPicPr>
        <p:blipFill>
          <a:blip r:embed="rId6"/>
          <a:stretch>
            <a:fillRect/>
          </a:stretch>
        </p:blipFill>
        <p:spPr>
          <a:xfrm>
            <a:off x="1712943" y="4739249"/>
            <a:ext cx="719394" cy="848517"/>
          </a:xfrm>
          <a:prstGeom prst="rect">
            <a:avLst/>
          </a:prstGeom>
        </p:spPr>
      </p:pic>
      <p:pic>
        <p:nvPicPr>
          <p:cNvPr id="16" name="Picture 15">
            <a:extLst>
              <a:ext uri="{FF2B5EF4-FFF2-40B4-BE49-F238E27FC236}">
                <a16:creationId xmlns:a16="http://schemas.microsoft.com/office/drawing/2014/main" id="{6B6D5FB7-88C0-0EC0-521C-90F29D0BCD1E}"/>
              </a:ext>
            </a:extLst>
          </p:cNvPr>
          <p:cNvPicPr>
            <a:picLocks noChangeAspect="1"/>
          </p:cNvPicPr>
          <p:nvPr/>
        </p:nvPicPr>
        <p:blipFill>
          <a:blip r:embed="rId7"/>
          <a:stretch>
            <a:fillRect/>
          </a:stretch>
        </p:blipFill>
        <p:spPr>
          <a:xfrm>
            <a:off x="10429480" y="2093585"/>
            <a:ext cx="848516" cy="848516"/>
          </a:xfrm>
          <a:prstGeom prst="rect">
            <a:avLst/>
          </a:prstGeom>
        </p:spPr>
      </p:pic>
      <p:pic>
        <p:nvPicPr>
          <p:cNvPr id="17" name="Picture 16">
            <a:extLst>
              <a:ext uri="{FF2B5EF4-FFF2-40B4-BE49-F238E27FC236}">
                <a16:creationId xmlns:a16="http://schemas.microsoft.com/office/drawing/2014/main" id="{137438ED-9AFD-CA98-56B8-ADC52E44C5BD}"/>
              </a:ext>
            </a:extLst>
          </p:cNvPr>
          <p:cNvPicPr>
            <a:picLocks noChangeAspect="1"/>
          </p:cNvPicPr>
          <p:nvPr/>
        </p:nvPicPr>
        <p:blipFill>
          <a:blip r:embed="rId8"/>
          <a:stretch>
            <a:fillRect/>
          </a:stretch>
        </p:blipFill>
        <p:spPr>
          <a:xfrm>
            <a:off x="8121382" y="4739249"/>
            <a:ext cx="1132545" cy="956684"/>
          </a:xfrm>
          <a:prstGeom prst="rect">
            <a:avLst/>
          </a:prstGeom>
        </p:spPr>
      </p:pic>
      <p:pic>
        <p:nvPicPr>
          <p:cNvPr id="18" name="Picture 17">
            <a:extLst>
              <a:ext uri="{FF2B5EF4-FFF2-40B4-BE49-F238E27FC236}">
                <a16:creationId xmlns:a16="http://schemas.microsoft.com/office/drawing/2014/main" id="{1DE4AD2D-BDF5-4879-BBED-9A1FC49500D1}"/>
              </a:ext>
            </a:extLst>
          </p:cNvPr>
          <p:cNvPicPr>
            <a:picLocks noChangeAspect="1"/>
          </p:cNvPicPr>
          <p:nvPr/>
        </p:nvPicPr>
        <p:blipFill>
          <a:blip r:embed="rId9"/>
          <a:stretch>
            <a:fillRect/>
          </a:stretch>
        </p:blipFill>
        <p:spPr>
          <a:xfrm>
            <a:off x="6096000" y="4739249"/>
            <a:ext cx="836732" cy="848517"/>
          </a:xfrm>
          <a:prstGeom prst="rect">
            <a:avLst/>
          </a:prstGeom>
        </p:spPr>
      </p:pic>
      <p:pic>
        <p:nvPicPr>
          <p:cNvPr id="20" name="Picture 19">
            <a:extLst>
              <a:ext uri="{FF2B5EF4-FFF2-40B4-BE49-F238E27FC236}">
                <a16:creationId xmlns:a16="http://schemas.microsoft.com/office/drawing/2014/main" id="{157F32BA-72AC-4300-32C8-CFB3C2A719B7}"/>
              </a:ext>
            </a:extLst>
          </p:cNvPr>
          <p:cNvPicPr>
            <a:picLocks noChangeAspect="1"/>
          </p:cNvPicPr>
          <p:nvPr/>
        </p:nvPicPr>
        <p:blipFill>
          <a:blip r:embed="rId10"/>
          <a:stretch>
            <a:fillRect/>
          </a:stretch>
        </p:blipFill>
        <p:spPr>
          <a:xfrm>
            <a:off x="3901220" y="4689123"/>
            <a:ext cx="744087" cy="956683"/>
          </a:xfrm>
          <a:prstGeom prst="rect">
            <a:avLst/>
          </a:prstGeom>
        </p:spPr>
      </p:pic>
      <p:pic>
        <p:nvPicPr>
          <p:cNvPr id="21" name="Picture 20">
            <a:extLst>
              <a:ext uri="{FF2B5EF4-FFF2-40B4-BE49-F238E27FC236}">
                <a16:creationId xmlns:a16="http://schemas.microsoft.com/office/drawing/2014/main" id="{9B03AD85-BF09-002A-AB8C-D9A9C94F940B}"/>
              </a:ext>
            </a:extLst>
          </p:cNvPr>
          <p:cNvPicPr>
            <a:picLocks noChangeAspect="1"/>
          </p:cNvPicPr>
          <p:nvPr/>
        </p:nvPicPr>
        <p:blipFill>
          <a:blip r:embed="rId11"/>
          <a:stretch>
            <a:fillRect/>
          </a:stretch>
        </p:blipFill>
        <p:spPr>
          <a:xfrm>
            <a:off x="8121382" y="1959043"/>
            <a:ext cx="977900" cy="1117600"/>
          </a:xfrm>
          <a:prstGeom prst="rect">
            <a:avLst/>
          </a:prstGeom>
        </p:spPr>
      </p:pic>
    </p:spTree>
    <p:extLst>
      <p:ext uri="{BB962C8B-B14F-4D97-AF65-F5344CB8AC3E}">
        <p14:creationId xmlns:p14="http://schemas.microsoft.com/office/powerpoint/2010/main" val="276853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3737CF-2B1F-6E19-D2E0-EE6C1FE822CE}"/>
              </a:ext>
            </a:extLst>
          </p:cNvPr>
          <p:cNvSpPr txBox="1"/>
          <p:nvPr/>
        </p:nvSpPr>
        <p:spPr>
          <a:xfrm>
            <a:off x="4495873" y="2393308"/>
            <a:ext cx="3108040" cy="1123712"/>
          </a:xfrm>
          <a:prstGeom prst="roundRect">
            <a:avLst>
              <a:gd name="adj" fmla="val 10564"/>
            </a:avLst>
          </a:prstGeom>
          <a:solidFill>
            <a:schemeClr val="accent3"/>
          </a:solidFill>
        </p:spPr>
        <p:txBody>
          <a:bodyPr wrap="square" rtlCol="0">
            <a:spAutoFit/>
          </a:bodyPr>
          <a:lstStyle/>
          <a:p>
            <a:r>
              <a:rPr lang="en-GB" sz="2000" dirty="0">
                <a:solidFill>
                  <a:schemeClr val="bg1"/>
                </a:solidFill>
                <a:latin typeface="DM Sans" pitchFamily="2" charset="77"/>
                <a:cs typeface="Calibri" panose="020F0502020204030204" pitchFamily="34" charset="0"/>
              </a:rPr>
              <a:t>Who or what is against us when involving patients in QI?</a:t>
            </a:r>
          </a:p>
        </p:txBody>
      </p:sp>
      <p:sp>
        <p:nvSpPr>
          <p:cNvPr id="52" name="Rectangle 51">
            <a:extLst>
              <a:ext uri="{FF2B5EF4-FFF2-40B4-BE49-F238E27FC236}">
                <a16:creationId xmlns:a16="http://schemas.microsoft.com/office/drawing/2014/main" id="{23BE4889-7A99-A2FA-DB82-449C3855EEC9}"/>
              </a:ext>
            </a:extLst>
          </p:cNvPr>
          <p:cNvSpPr/>
          <p:nvPr/>
        </p:nvSpPr>
        <p:spPr>
          <a:xfrm>
            <a:off x="4410075" y="1866762"/>
            <a:ext cx="4451310" cy="2199479"/>
          </a:xfrm>
          <a:prstGeom prst="rect">
            <a:avLst/>
          </a:prstGeom>
          <a:gradFill flip="none" rotWithShape="1">
            <a:gsLst>
              <a:gs pos="81000">
                <a:schemeClr val="bg1"/>
              </a:gs>
              <a:gs pos="100000">
                <a:schemeClr val="accent2">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11" name="Straight Arrow Connector 10">
            <a:extLst>
              <a:ext uri="{FF2B5EF4-FFF2-40B4-BE49-F238E27FC236}">
                <a16:creationId xmlns:a16="http://schemas.microsoft.com/office/drawing/2014/main" id="{A91A4FCB-EEDE-2112-2952-E7D8C7D2649E}"/>
              </a:ext>
            </a:extLst>
          </p:cNvPr>
          <p:cNvCxnSpPr>
            <a:cxnSpLocks/>
          </p:cNvCxnSpPr>
          <p:nvPr/>
        </p:nvCxnSpPr>
        <p:spPr>
          <a:xfrm flipV="1">
            <a:off x="1304792" y="5236703"/>
            <a:ext cx="3015231" cy="102127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550436F-53F4-BF3F-3148-A619CFEF13D8}"/>
              </a:ext>
            </a:extLst>
          </p:cNvPr>
          <p:cNvCxnSpPr>
            <a:cxnSpLocks/>
          </p:cNvCxnSpPr>
          <p:nvPr/>
        </p:nvCxnSpPr>
        <p:spPr>
          <a:xfrm flipV="1">
            <a:off x="4148953" y="5776594"/>
            <a:ext cx="450962" cy="4704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3B65DF-AC57-D7FA-67CA-47438FE8E237}"/>
              </a:ext>
            </a:extLst>
          </p:cNvPr>
          <p:cNvCxnSpPr>
            <a:cxnSpLocks/>
          </p:cNvCxnSpPr>
          <p:nvPr/>
        </p:nvCxnSpPr>
        <p:spPr>
          <a:xfrm flipV="1">
            <a:off x="2988467" y="5559925"/>
            <a:ext cx="1344564" cy="76707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A3B1620-4803-5D58-AA22-D8E02BEF0E8B}"/>
              </a:ext>
            </a:extLst>
          </p:cNvPr>
          <p:cNvGrpSpPr/>
          <p:nvPr/>
        </p:nvGrpSpPr>
        <p:grpSpPr>
          <a:xfrm>
            <a:off x="4933860" y="5837418"/>
            <a:ext cx="815685" cy="338348"/>
            <a:chOff x="4933860" y="7041147"/>
            <a:chExt cx="815685" cy="338348"/>
          </a:xfrm>
        </p:grpSpPr>
        <p:cxnSp>
          <p:nvCxnSpPr>
            <p:cNvPr id="14" name="Straight Arrow Connector 13">
              <a:extLst>
                <a:ext uri="{FF2B5EF4-FFF2-40B4-BE49-F238E27FC236}">
                  <a16:creationId xmlns:a16="http://schemas.microsoft.com/office/drawing/2014/main" id="{5333AC2F-D943-2517-C202-2198D5403CE0}"/>
                </a:ext>
              </a:extLst>
            </p:cNvPr>
            <p:cNvCxnSpPr>
              <a:cxnSpLocks/>
            </p:cNvCxnSpPr>
            <p:nvPr/>
          </p:nvCxnSpPr>
          <p:spPr>
            <a:xfrm flipV="1">
              <a:off x="4933860" y="7041147"/>
              <a:ext cx="0" cy="3383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E922D31-5653-6633-D300-374E9A16EB97}"/>
                </a:ext>
              </a:extLst>
            </p:cNvPr>
            <p:cNvCxnSpPr>
              <a:cxnSpLocks/>
            </p:cNvCxnSpPr>
            <p:nvPr/>
          </p:nvCxnSpPr>
          <p:spPr>
            <a:xfrm flipV="1">
              <a:off x="5205755" y="7041147"/>
              <a:ext cx="0" cy="3383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93937AE-A619-D83E-BD83-5172DBF26389}"/>
                </a:ext>
              </a:extLst>
            </p:cNvPr>
            <p:cNvCxnSpPr>
              <a:cxnSpLocks/>
            </p:cNvCxnSpPr>
            <p:nvPr/>
          </p:nvCxnSpPr>
          <p:spPr>
            <a:xfrm flipV="1">
              <a:off x="5477650" y="7041147"/>
              <a:ext cx="0" cy="3383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6FA662-3832-D6AA-EB7A-A4B151F2BF41}"/>
                </a:ext>
              </a:extLst>
            </p:cNvPr>
            <p:cNvCxnSpPr>
              <a:cxnSpLocks/>
            </p:cNvCxnSpPr>
            <p:nvPr/>
          </p:nvCxnSpPr>
          <p:spPr>
            <a:xfrm flipV="1">
              <a:off x="5749545" y="7041147"/>
              <a:ext cx="0" cy="3383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9146FF57-8228-DE01-9BD0-1FC07F177F72}"/>
              </a:ext>
            </a:extLst>
          </p:cNvPr>
          <p:cNvCxnSpPr>
            <a:cxnSpLocks/>
          </p:cNvCxnSpPr>
          <p:nvPr/>
        </p:nvCxnSpPr>
        <p:spPr>
          <a:xfrm flipV="1">
            <a:off x="1164750" y="4942169"/>
            <a:ext cx="3089315" cy="69805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A157209-6A55-D4A9-5C4C-4EFBFCE307AD}"/>
              </a:ext>
            </a:extLst>
          </p:cNvPr>
          <p:cNvCxnSpPr>
            <a:cxnSpLocks/>
          </p:cNvCxnSpPr>
          <p:nvPr/>
        </p:nvCxnSpPr>
        <p:spPr>
          <a:xfrm flipV="1">
            <a:off x="1164750" y="4710033"/>
            <a:ext cx="3047964" cy="31108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1C9FDB-5C13-5813-9697-DB38823C9641}"/>
              </a:ext>
            </a:extLst>
          </p:cNvPr>
          <p:cNvCxnSpPr>
            <a:cxnSpLocks/>
          </p:cNvCxnSpPr>
          <p:nvPr/>
        </p:nvCxnSpPr>
        <p:spPr>
          <a:xfrm flipV="1">
            <a:off x="1191743" y="4433735"/>
            <a:ext cx="3035328" cy="17817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06C44AC-7F5A-4D88-BA03-AB1B6B521F47}"/>
              </a:ext>
            </a:extLst>
          </p:cNvPr>
          <p:cNvCxnSpPr>
            <a:cxnSpLocks/>
          </p:cNvCxnSpPr>
          <p:nvPr/>
        </p:nvCxnSpPr>
        <p:spPr>
          <a:xfrm>
            <a:off x="1150625" y="4171224"/>
            <a:ext cx="3035328"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B7E59C-A669-1944-6B39-72B3279DF04E}"/>
              </a:ext>
            </a:extLst>
          </p:cNvPr>
          <p:cNvCxnSpPr>
            <a:cxnSpLocks/>
          </p:cNvCxnSpPr>
          <p:nvPr/>
        </p:nvCxnSpPr>
        <p:spPr>
          <a:xfrm>
            <a:off x="8848377" y="5204667"/>
            <a:ext cx="3015231" cy="102127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28D4418-42B6-C37C-04C6-2D16FB1FDCB2}"/>
              </a:ext>
            </a:extLst>
          </p:cNvPr>
          <p:cNvCxnSpPr>
            <a:cxnSpLocks/>
          </p:cNvCxnSpPr>
          <p:nvPr/>
        </p:nvCxnSpPr>
        <p:spPr>
          <a:xfrm>
            <a:off x="8625972" y="5679543"/>
            <a:ext cx="450962" cy="47048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0116894-447B-5EE9-6BCA-B7920DA9BB38}"/>
              </a:ext>
            </a:extLst>
          </p:cNvPr>
          <p:cNvCxnSpPr>
            <a:cxnSpLocks/>
          </p:cNvCxnSpPr>
          <p:nvPr/>
        </p:nvCxnSpPr>
        <p:spPr>
          <a:xfrm>
            <a:off x="8740826" y="5453879"/>
            <a:ext cx="1344564" cy="76707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B5B98A3-3D9A-C6A8-A488-E7413A5C074C}"/>
              </a:ext>
            </a:extLst>
          </p:cNvPr>
          <p:cNvGrpSpPr/>
          <p:nvPr/>
        </p:nvGrpSpPr>
        <p:grpSpPr>
          <a:xfrm>
            <a:off x="7537394" y="5811683"/>
            <a:ext cx="847593" cy="338348"/>
            <a:chOff x="7537394" y="6220958"/>
            <a:chExt cx="847593" cy="338348"/>
          </a:xfrm>
        </p:grpSpPr>
        <p:cxnSp>
          <p:nvCxnSpPr>
            <p:cNvPr id="25" name="Straight Arrow Connector 24">
              <a:extLst>
                <a:ext uri="{FF2B5EF4-FFF2-40B4-BE49-F238E27FC236}">
                  <a16:creationId xmlns:a16="http://schemas.microsoft.com/office/drawing/2014/main" id="{6A14C425-CD50-2451-D77E-4B7D59C16A72}"/>
                </a:ext>
              </a:extLst>
            </p:cNvPr>
            <p:cNvCxnSpPr>
              <a:cxnSpLocks/>
            </p:cNvCxnSpPr>
            <p:nvPr/>
          </p:nvCxnSpPr>
          <p:spPr>
            <a:xfrm>
              <a:off x="7537394" y="6220958"/>
              <a:ext cx="0" cy="3383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5384ABB-2A3D-D5BC-44FF-60FFFCAB33D1}"/>
                </a:ext>
              </a:extLst>
            </p:cNvPr>
            <p:cNvCxnSpPr>
              <a:cxnSpLocks/>
            </p:cNvCxnSpPr>
            <p:nvPr/>
          </p:nvCxnSpPr>
          <p:spPr>
            <a:xfrm>
              <a:off x="7819925" y="6220958"/>
              <a:ext cx="0" cy="3383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9CFE7E0-594E-9F6F-0538-5F4D76255B28}"/>
                </a:ext>
              </a:extLst>
            </p:cNvPr>
            <p:cNvCxnSpPr>
              <a:cxnSpLocks/>
            </p:cNvCxnSpPr>
            <p:nvPr/>
          </p:nvCxnSpPr>
          <p:spPr>
            <a:xfrm>
              <a:off x="8102456" y="6220958"/>
              <a:ext cx="0" cy="3383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F1D780B-F262-6D33-75DD-B4B9FF7A93FE}"/>
                </a:ext>
              </a:extLst>
            </p:cNvPr>
            <p:cNvCxnSpPr>
              <a:cxnSpLocks/>
            </p:cNvCxnSpPr>
            <p:nvPr/>
          </p:nvCxnSpPr>
          <p:spPr>
            <a:xfrm>
              <a:off x="8384987" y="6220958"/>
              <a:ext cx="0" cy="3383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3F7B67B6-FB72-C2E3-87D3-909DD3CF4050}"/>
              </a:ext>
            </a:extLst>
          </p:cNvPr>
          <p:cNvCxnSpPr>
            <a:cxnSpLocks/>
          </p:cNvCxnSpPr>
          <p:nvPr/>
        </p:nvCxnSpPr>
        <p:spPr>
          <a:xfrm>
            <a:off x="8861385" y="4988186"/>
            <a:ext cx="3089315" cy="69805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7CC3FD-FBD4-61E5-915E-E03C040EAEE6}"/>
              </a:ext>
            </a:extLst>
          </p:cNvPr>
          <p:cNvCxnSpPr>
            <a:cxnSpLocks/>
          </p:cNvCxnSpPr>
          <p:nvPr/>
        </p:nvCxnSpPr>
        <p:spPr>
          <a:xfrm>
            <a:off x="8877185" y="4847790"/>
            <a:ext cx="3049684" cy="28535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8109FFE-A3D8-9C91-135E-766F4CFE789A}"/>
              </a:ext>
            </a:extLst>
          </p:cNvPr>
          <p:cNvCxnSpPr>
            <a:cxnSpLocks/>
          </p:cNvCxnSpPr>
          <p:nvPr/>
        </p:nvCxnSpPr>
        <p:spPr>
          <a:xfrm>
            <a:off x="8891541" y="4537289"/>
            <a:ext cx="2972067" cy="20797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5AB118-B359-B089-78D6-682CAB54BDB6}"/>
              </a:ext>
            </a:extLst>
          </p:cNvPr>
          <p:cNvCxnSpPr>
            <a:cxnSpLocks/>
          </p:cNvCxnSpPr>
          <p:nvPr/>
        </p:nvCxnSpPr>
        <p:spPr>
          <a:xfrm>
            <a:off x="8877185" y="4168763"/>
            <a:ext cx="3035328" cy="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060738-F0CE-8E8A-ECE8-8737183C567E}"/>
              </a:ext>
            </a:extLst>
          </p:cNvPr>
          <p:cNvSpPr>
            <a:spLocks noGrp="1"/>
          </p:cNvSpPr>
          <p:nvPr>
            <p:ph type="title"/>
          </p:nvPr>
        </p:nvSpPr>
        <p:spPr/>
        <p:txBody>
          <a:bodyPr/>
          <a:lstStyle/>
          <a:p>
            <a:r>
              <a:rPr lang="en-US"/>
              <a:t>Force field analysis</a:t>
            </a:r>
          </a:p>
        </p:txBody>
      </p:sp>
      <p:sp>
        <p:nvSpPr>
          <p:cNvPr id="4" name="Footer Placeholder 3">
            <a:extLst>
              <a:ext uri="{FF2B5EF4-FFF2-40B4-BE49-F238E27FC236}">
                <a16:creationId xmlns:a16="http://schemas.microsoft.com/office/drawing/2014/main" id="{48A47E6D-3004-9A28-DC6F-5E899872F9F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13B77E6-B8B7-1E1E-667A-B49F86663451}"/>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987099B6-AE7C-03EB-AE60-AFDFD5DE406B}"/>
              </a:ext>
            </a:extLst>
          </p:cNvPr>
          <p:cNvSpPr>
            <a:spLocks noGrp="1"/>
          </p:cNvSpPr>
          <p:nvPr>
            <p:ph type="body" sz="quarter" idx="13"/>
          </p:nvPr>
        </p:nvSpPr>
        <p:spPr/>
        <p:txBody>
          <a:bodyPr/>
          <a:lstStyle/>
          <a:p>
            <a:r>
              <a:rPr lang="en-US"/>
              <a:t>Force field analysis</a:t>
            </a:r>
          </a:p>
        </p:txBody>
      </p:sp>
      <p:sp>
        <p:nvSpPr>
          <p:cNvPr id="7" name="TextBox 6">
            <a:extLst>
              <a:ext uri="{FF2B5EF4-FFF2-40B4-BE49-F238E27FC236}">
                <a16:creationId xmlns:a16="http://schemas.microsoft.com/office/drawing/2014/main" id="{D69CBC80-19BD-AA33-2AD8-FB562B93C7C3}"/>
              </a:ext>
            </a:extLst>
          </p:cNvPr>
          <p:cNvSpPr txBox="1"/>
          <p:nvPr/>
        </p:nvSpPr>
        <p:spPr>
          <a:xfrm>
            <a:off x="1077913" y="2461762"/>
            <a:ext cx="3108040" cy="1123712"/>
          </a:xfrm>
          <a:prstGeom prst="roundRect">
            <a:avLst>
              <a:gd name="adj" fmla="val 10564"/>
            </a:avLst>
          </a:prstGeom>
          <a:solidFill>
            <a:schemeClr val="accent2"/>
          </a:solidFill>
        </p:spPr>
        <p:txBody>
          <a:bodyPr wrap="square" rtlCol="0">
            <a:spAutoFit/>
          </a:bodyPr>
          <a:lstStyle/>
          <a:p>
            <a:r>
              <a:rPr lang="en-GB" sz="2000" dirty="0">
                <a:solidFill>
                  <a:schemeClr val="bg1"/>
                </a:solidFill>
                <a:latin typeface="DM Sans" pitchFamily="2" charset="77"/>
                <a:cs typeface="Calibri" panose="020F0502020204030204" pitchFamily="34" charset="0"/>
              </a:rPr>
              <a:t>Who or what is on our side when involving patients in QI?</a:t>
            </a:r>
          </a:p>
        </p:txBody>
      </p:sp>
      <p:pic>
        <p:nvPicPr>
          <p:cNvPr id="10" name="Magnet">
            <a:extLst>
              <a:ext uri="{FF2B5EF4-FFF2-40B4-BE49-F238E27FC236}">
                <a16:creationId xmlns:a16="http://schemas.microsoft.com/office/drawing/2014/main" id="{FD107D26-0178-025B-BD1E-75F6CD8B0BDB}"/>
              </a:ext>
            </a:extLst>
          </p:cNvPr>
          <p:cNvPicPr>
            <a:picLocks noChangeAspect="1"/>
          </p:cNvPicPr>
          <p:nvPr/>
        </p:nvPicPr>
        <p:blipFill>
          <a:blip r:embed="rId3"/>
          <a:stretch>
            <a:fillRect/>
          </a:stretch>
        </p:blipFill>
        <p:spPr>
          <a:xfrm rot="10800000">
            <a:off x="4629943" y="1866762"/>
            <a:ext cx="3768725" cy="3435799"/>
          </a:xfrm>
          <a:prstGeom prst="rect">
            <a:avLst/>
          </a:prstGeom>
        </p:spPr>
      </p:pic>
    </p:spTree>
    <p:extLst>
      <p:ext uri="{BB962C8B-B14F-4D97-AF65-F5344CB8AC3E}">
        <p14:creationId xmlns:p14="http://schemas.microsoft.com/office/powerpoint/2010/main" val="13773418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63" presetClass="path" presetSubtype="0" accel="50000" fill="hold" grpId="0" nodeType="withEffect" p14:presetBounceEnd="50000">
                                      <p:stCondLst>
                                        <p:cond delay="0"/>
                                      </p:stCondLst>
                                      <p:childTnLst>
                                        <p:animMotion origin="layout" path="M -3.95833E-6 2.96296E-6 L 0.35691 2.96296E-6 " pathEditMode="relative" rAng="0" ptsTypes="AA" p14:bounceEnd="50000">
                                          <p:cBhvr>
                                            <p:cTn id="10" dur="1000" fill="hold"/>
                                            <p:tgtEl>
                                              <p:spTgt spid="8"/>
                                            </p:tgtEl>
                                            <p:attrNameLst>
                                              <p:attrName>ppt_x</p:attrName>
                                              <p:attrName>ppt_y</p:attrName>
                                            </p:attrNameLst>
                                          </p:cBhvr>
                                          <p:rCtr x="17839" y="0"/>
                                        </p:animMotion>
                                      </p:childTnLst>
                                    </p:cTn>
                                  </p:par>
                                  <p:par>
                                    <p:cTn id="11" presetID="10" presetClass="exit" presetSubtype="0" fill="hold" grpId="0" nodeType="withEffect">
                                      <p:stCondLst>
                                        <p:cond delay="500"/>
                                      </p:stCondLst>
                                      <p:childTnLst>
                                        <p:animEffect transition="out" filter="fade">
                                          <p:cBhvr>
                                            <p:cTn id="12" dur="500"/>
                                            <p:tgtEl>
                                              <p:spTgt spid="52"/>
                                            </p:tgtEl>
                                          </p:cBhvr>
                                        </p:animEffect>
                                        <p:set>
                                          <p:cBhvr>
                                            <p:cTn id="13"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63" presetClass="path" presetSubtype="0" accel="50000" fill="hold" grpId="0" nodeType="withEffect">
                                      <p:stCondLst>
                                        <p:cond delay="0"/>
                                      </p:stCondLst>
                                      <p:childTnLst>
                                        <p:animMotion origin="layout" path="M -3.95833E-6 2.96296E-6 L 0.35691 2.96296E-6 " pathEditMode="relative" rAng="0" ptsTypes="AA">
                                          <p:cBhvr>
                                            <p:cTn id="10" dur="1000" fill="hold"/>
                                            <p:tgtEl>
                                              <p:spTgt spid="8"/>
                                            </p:tgtEl>
                                            <p:attrNameLst>
                                              <p:attrName>ppt_x</p:attrName>
                                              <p:attrName>ppt_y</p:attrName>
                                            </p:attrNameLst>
                                          </p:cBhvr>
                                          <p:rCtr x="17839" y="0"/>
                                        </p:animMotion>
                                      </p:childTnLst>
                                    </p:cTn>
                                  </p:par>
                                  <p:par>
                                    <p:cTn id="11" presetID="10" presetClass="exit" presetSubtype="0" fill="hold" grpId="0" nodeType="withEffect">
                                      <p:stCondLst>
                                        <p:cond delay="500"/>
                                      </p:stCondLst>
                                      <p:childTnLst>
                                        <p:animEffect transition="out" filter="fade">
                                          <p:cBhvr>
                                            <p:cTn id="12" dur="500"/>
                                            <p:tgtEl>
                                              <p:spTgt spid="52"/>
                                            </p:tgtEl>
                                          </p:cBhvr>
                                        </p:animEffect>
                                        <p:set>
                                          <p:cBhvr>
                                            <p:cTn id="13"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rivingBG">
            <a:extLst>
              <a:ext uri="{FF2B5EF4-FFF2-40B4-BE49-F238E27FC236}">
                <a16:creationId xmlns:a16="http://schemas.microsoft.com/office/drawing/2014/main" id="{68885B6C-6554-C725-4CB4-421EFC62F8A9}"/>
              </a:ext>
            </a:extLst>
          </p:cNvPr>
          <p:cNvSpPr txBox="1">
            <a:spLocks/>
          </p:cNvSpPr>
          <p:nvPr/>
        </p:nvSpPr>
        <p:spPr>
          <a:xfrm>
            <a:off x="1079500" y="1520825"/>
            <a:ext cx="3330575" cy="5099050"/>
          </a:xfrm>
          <a:prstGeom prst="roundRect">
            <a:avLst>
              <a:gd name="adj" fmla="val 3035"/>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9" name="!!Drivingtitle">
            <a:extLst>
              <a:ext uri="{FF2B5EF4-FFF2-40B4-BE49-F238E27FC236}">
                <a16:creationId xmlns:a16="http://schemas.microsoft.com/office/drawing/2014/main" id="{C85086C3-C67B-8694-1A36-D2EF5FE76C29}"/>
              </a:ext>
            </a:extLst>
          </p:cNvPr>
          <p:cNvSpPr txBox="1"/>
          <p:nvPr/>
        </p:nvSpPr>
        <p:spPr>
          <a:xfrm>
            <a:off x="1245912" y="1619318"/>
            <a:ext cx="3148288" cy="618708"/>
          </a:xfrm>
          <a:prstGeom prst="roundRect">
            <a:avLst>
              <a:gd name="adj" fmla="val 10564"/>
            </a:avLst>
          </a:prstGeom>
          <a:noFill/>
        </p:spPr>
        <p:txBody>
          <a:bodyPr wrap="square" lIns="0" rIns="0" rtlCol="0">
            <a:spAutoFit/>
          </a:bodyPr>
          <a:lstStyle/>
          <a:p>
            <a:r>
              <a:rPr lang="en-GB" sz="2000" dirty="0">
                <a:solidFill>
                  <a:schemeClr val="accent2"/>
                </a:solidFill>
                <a:latin typeface="DM Sans" pitchFamily="2" charset="77"/>
                <a:cs typeface="Calibri" panose="020F0502020204030204" pitchFamily="34" charset="0"/>
              </a:rPr>
              <a:t>Driving forces</a:t>
            </a:r>
          </a:p>
          <a:p>
            <a:r>
              <a:rPr lang="en-GB" sz="1200" dirty="0">
                <a:solidFill>
                  <a:schemeClr val="accent2"/>
                </a:solidFill>
                <a:latin typeface="DM Sans" pitchFamily="2" charset="77"/>
                <a:cs typeface="Calibri" panose="020F0502020204030204" pitchFamily="34" charset="0"/>
              </a:rPr>
              <a:t>For</a:t>
            </a:r>
          </a:p>
        </p:txBody>
      </p:sp>
      <p:grpSp>
        <p:nvGrpSpPr>
          <p:cNvPr id="16" name="!!Driving1">
            <a:extLst>
              <a:ext uri="{FF2B5EF4-FFF2-40B4-BE49-F238E27FC236}">
                <a16:creationId xmlns:a16="http://schemas.microsoft.com/office/drawing/2014/main" id="{C0F32EA1-E2FA-2A62-7087-171A09A6C57B}"/>
              </a:ext>
            </a:extLst>
          </p:cNvPr>
          <p:cNvGrpSpPr/>
          <p:nvPr/>
        </p:nvGrpSpPr>
        <p:grpSpPr>
          <a:xfrm>
            <a:off x="1245913" y="2670103"/>
            <a:ext cx="2997748" cy="549347"/>
            <a:chOff x="1237388" y="3802025"/>
            <a:chExt cx="2997748" cy="549347"/>
          </a:xfrm>
        </p:grpSpPr>
        <p:sp>
          <p:nvSpPr>
            <p:cNvPr id="14" name="Rectangle 13">
              <a:extLst>
                <a:ext uri="{FF2B5EF4-FFF2-40B4-BE49-F238E27FC236}">
                  <a16:creationId xmlns:a16="http://schemas.microsoft.com/office/drawing/2014/main" id="{C5E1D4EC-0FA9-2A6E-3B17-268C910ACA0F}"/>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TextBox 12">
              <a:extLst>
                <a:ext uri="{FF2B5EF4-FFF2-40B4-BE49-F238E27FC236}">
                  <a16:creationId xmlns:a16="http://schemas.microsoft.com/office/drawing/2014/main" id="{E76D1A2A-644D-F0D1-2EE7-7873E1000A9E}"/>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Good access to data</a:t>
              </a:r>
            </a:p>
          </p:txBody>
        </p:sp>
        <p:sp>
          <p:nvSpPr>
            <p:cNvPr id="15" name="TextBox 14">
              <a:extLst>
                <a:ext uri="{FF2B5EF4-FFF2-40B4-BE49-F238E27FC236}">
                  <a16:creationId xmlns:a16="http://schemas.microsoft.com/office/drawing/2014/main" id="{743EB0E4-31DD-B4BC-D3EB-26AD2E47EE7A}"/>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3</a:t>
              </a:r>
            </a:p>
          </p:txBody>
        </p:sp>
      </p:grpSp>
      <p:grpSp>
        <p:nvGrpSpPr>
          <p:cNvPr id="17" name="!!Driving2">
            <a:extLst>
              <a:ext uri="{FF2B5EF4-FFF2-40B4-BE49-F238E27FC236}">
                <a16:creationId xmlns:a16="http://schemas.microsoft.com/office/drawing/2014/main" id="{F8679CB6-5E13-47FC-9B7F-28441D873212}"/>
              </a:ext>
            </a:extLst>
          </p:cNvPr>
          <p:cNvGrpSpPr/>
          <p:nvPr/>
        </p:nvGrpSpPr>
        <p:grpSpPr>
          <a:xfrm>
            <a:off x="1245913" y="3536878"/>
            <a:ext cx="2997748" cy="549347"/>
            <a:chOff x="1237388" y="3802025"/>
            <a:chExt cx="2997748" cy="549347"/>
          </a:xfrm>
        </p:grpSpPr>
        <p:sp>
          <p:nvSpPr>
            <p:cNvPr id="18" name="Rectangle 17">
              <a:extLst>
                <a:ext uri="{FF2B5EF4-FFF2-40B4-BE49-F238E27FC236}">
                  <a16:creationId xmlns:a16="http://schemas.microsoft.com/office/drawing/2014/main" id="{744EEDFB-80AC-C339-62C3-811A4D1222D2}"/>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TextBox 18">
              <a:extLst>
                <a:ext uri="{FF2B5EF4-FFF2-40B4-BE49-F238E27FC236}">
                  <a16:creationId xmlns:a16="http://schemas.microsoft.com/office/drawing/2014/main" id="{31ADD13F-9990-BF6D-5A53-9F845DC7D829}"/>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Chief nurse sponsoring </a:t>
              </a:r>
              <a:br>
                <a:rPr lang="en-GB" sz="1200" dirty="0">
                  <a:solidFill>
                    <a:schemeClr val="bg1"/>
                  </a:solidFill>
                  <a:latin typeface="DM Sans" pitchFamily="2" charset="77"/>
                  <a:cs typeface="Calibri" panose="020F0502020204030204" pitchFamily="34" charset="0"/>
                </a:rPr>
              </a:br>
              <a:r>
                <a:rPr lang="en-GB" sz="1200" dirty="0">
                  <a:solidFill>
                    <a:schemeClr val="bg1"/>
                  </a:solidFill>
                  <a:latin typeface="DM Sans" pitchFamily="2" charset="77"/>
                  <a:cs typeface="Calibri" panose="020F0502020204030204" pitchFamily="34" charset="0"/>
                </a:rPr>
                <a:t>the project</a:t>
              </a:r>
            </a:p>
          </p:txBody>
        </p:sp>
        <p:sp>
          <p:nvSpPr>
            <p:cNvPr id="20" name="TextBox 19">
              <a:extLst>
                <a:ext uri="{FF2B5EF4-FFF2-40B4-BE49-F238E27FC236}">
                  <a16:creationId xmlns:a16="http://schemas.microsoft.com/office/drawing/2014/main" id="{FE1D7D2B-98A9-705A-1950-757BFC2B416D}"/>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5</a:t>
              </a:r>
            </a:p>
          </p:txBody>
        </p:sp>
      </p:grpSp>
      <p:grpSp>
        <p:nvGrpSpPr>
          <p:cNvPr id="21" name="!!Driving3">
            <a:extLst>
              <a:ext uri="{FF2B5EF4-FFF2-40B4-BE49-F238E27FC236}">
                <a16:creationId xmlns:a16="http://schemas.microsoft.com/office/drawing/2014/main" id="{42D0B46F-4805-1FD4-2644-AF6CBDA8C6ED}"/>
              </a:ext>
            </a:extLst>
          </p:cNvPr>
          <p:cNvGrpSpPr/>
          <p:nvPr/>
        </p:nvGrpSpPr>
        <p:grpSpPr>
          <a:xfrm>
            <a:off x="1245913" y="4384603"/>
            <a:ext cx="2997748" cy="549347"/>
            <a:chOff x="1237388" y="3802025"/>
            <a:chExt cx="2997748" cy="549347"/>
          </a:xfrm>
        </p:grpSpPr>
        <p:sp>
          <p:nvSpPr>
            <p:cNvPr id="22" name="Rectangle 21">
              <a:extLst>
                <a:ext uri="{FF2B5EF4-FFF2-40B4-BE49-F238E27FC236}">
                  <a16:creationId xmlns:a16="http://schemas.microsoft.com/office/drawing/2014/main" id="{CA47766E-E8A5-CF3F-B1FB-C399CF94823B}"/>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TextBox 22">
              <a:extLst>
                <a:ext uri="{FF2B5EF4-FFF2-40B4-BE49-F238E27FC236}">
                  <a16:creationId xmlns:a16="http://schemas.microsoft.com/office/drawing/2014/main" id="{F14D2CF7-63C6-736D-A477-CC6E6154313D}"/>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Team have some </a:t>
              </a:r>
              <a:br>
                <a:rPr lang="en-GB" sz="1200" dirty="0">
                  <a:solidFill>
                    <a:schemeClr val="bg1"/>
                  </a:solidFill>
                  <a:latin typeface="DM Sans" pitchFamily="2" charset="77"/>
                  <a:cs typeface="Calibri" panose="020F0502020204030204" pitchFamily="34" charset="0"/>
                </a:rPr>
              </a:br>
              <a:r>
                <a:rPr lang="en-GB" sz="1200" dirty="0">
                  <a:solidFill>
                    <a:schemeClr val="bg1"/>
                  </a:solidFill>
                  <a:latin typeface="DM Sans" pitchFamily="2" charset="77"/>
                  <a:cs typeface="Calibri" panose="020F0502020204030204" pitchFamily="34" charset="0"/>
                </a:rPr>
                <a:t>QI experience</a:t>
              </a:r>
            </a:p>
          </p:txBody>
        </p:sp>
        <p:sp>
          <p:nvSpPr>
            <p:cNvPr id="24" name="TextBox 23">
              <a:extLst>
                <a:ext uri="{FF2B5EF4-FFF2-40B4-BE49-F238E27FC236}">
                  <a16:creationId xmlns:a16="http://schemas.microsoft.com/office/drawing/2014/main" id="{BC23E91E-2CB0-4D0D-2B15-60FC4A873206}"/>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2</a:t>
              </a:r>
            </a:p>
          </p:txBody>
        </p:sp>
      </p:grpSp>
      <p:grpSp>
        <p:nvGrpSpPr>
          <p:cNvPr id="25" name="!!Driving4">
            <a:extLst>
              <a:ext uri="{FF2B5EF4-FFF2-40B4-BE49-F238E27FC236}">
                <a16:creationId xmlns:a16="http://schemas.microsoft.com/office/drawing/2014/main" id="{ED77A9EB-442B-DCCE-910B-C38BC66B00E6}"/>
              </a:ext>
            </a:extLst>
          </p:cNvPr>
          <p:cNvGrpSpPr/>
          <p:nvPr/>
        </p:nvGrpSpPr>
        <p:grpSpPr>
          <a:xfrm>
            <a:off x="1245913" y="5232328"/>
            <a:ext cx="2997748" cy="549347"/>
            <a:chOff x="1237388" y="3802025"/>
            <a:chExt cx="2997748" cy="549347"/>
          </a:xfrm>
        </p:grpSpPr>
        <p:sp>
          <p:nvSpPr>
            <p:cNvPr id="26" name="Rectangle 25">
              <a:extLst>
                <a:ext uri="{FF2B5EF4-FFF2-40B4-BE49-F238E27FC236}">
                  <a16:creationId xmlns:a16="http://schemas.microsoft.com/office/drawing/2014/main" id="{2BEC10DA-5BDB-86B9-3D89-89F66DBBE4E0}"/>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TextBox 26">
              <a:extLst>
                <a:ext uri="{FF2B5EF4-FFF2-40B4-BE49-F238E27FC236}">
                  <a16:creationId xmlns:a16="http://schemas.microsoft.com/office/drawing/2014/main" id="{B32651BF-B7AC-1157-CB32-5CB2F2338000}"/>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Identified as a key </a:t>
              </a:r>
              <a:br>
                <a:rPr lang="en-GB" sz="1200" dirty="0">
                  <a:solidFill>
                    <a:schemeClr val="bg1"/>
                  </a:solidFill>
                  <a:latin typeface="DM Sans" pitchFamily="2" charset="77"/>
                  <a:cs typeface="Calibri" panose="020F0502020204030204" pitchFamily="34" charset="0"/>
                </a:rPr>
              </a:br>
              <a:r>
                <a:rPr lang="en-GB" sz="1200" dirty="0">
                  <a:solidFill>
                    <a:schemeClr val="bg1"/>
                  </a:solidFill>
                  <a:latin typeface="DM Sans" pitchFamily="2" charset="77"/>
                  <a:cs typeface="Calibri" panose="020F0502020204030204" pitchFamily="34" charset="0"/>
                </a:rPr>
                <a:t>ward priority</a:t>
              </a:r>
            </a:p>
          </p:txBody>
        </p:sp>
        <p:sp>
          <p:nvSpPr>
            <p:cNvPr id="28" name="TextBox 27">
              <a:extLst>
                <a:ext uri="{FF2B5EF4-FFF2-40B4-BE49-F238E27FC236}">
                  <a16:creationId xmlns:a16="http://schemas.microsoft.com/office/drawing/2014/main" id="{0B7F80E9-FCC2-18A5-093A-63CABC38392F}"/>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4</a:t>
              </a:r>
            </a:p>
          </p:txBody>
        </p:sp>
      </p:grpSp>
      <p:sp>
        <p:nvSpPr>
          <p:cNvPr id="54" name="!!LeftMask">
            <a:extLst>
              <a:ext uri="{FF2B5EF4-FFF2-40B4-BE49-F238E27FC236}">
                <a16:creationId xmlns:a16="http://schemas.microsoft.com/office/drawing/2014/main" id="{815D6EEA-F29D-D8C5-6542-4D643A95AAEC}"/>
              </a:ext>
            </a:extLst>
          </p:cNvPr>
          <p:cNvSpPr/>
          <p:nvPr/>
        </p:nvSpPr>
        <p:spPr>
          <a:xfrm>
            <a:off x="0" y="1520825"/>
            <a:ext cx="1077913" cy="5337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RestrainingBG">
            <a:extLst>
              <a:ext uri="{FF2B5EF4-FFF2-40B4-BE49-F238E27FC236}">
                <a16:creationId xmlns:a16="http://schemas.microsoft.com/office/drawing/2014/main" id="{460EDF6F-A479-1BF4-1DF8-497D6A709CA7}"/>
              </a:ext>
            </a:extLst>
          </p:cNvPr>
          <p:cNvSpPr txBox="1">
            <a:spLocks/>
          </p:cNvSpPr>
          <p:nvPr/>
        </p:nvSpPr>
        <p:spPr>
          <a:xfrm>
            <a:off x="8632823" y="1520825"/>
            <a:ext cx="3330575" cy="5099050"/>
          </a:xfrm>
          <a:prstGeom prst="roundRect">
            <a:avLst>
              <a:gd name="adj" fmla="val 3035"/>
            </a:avLst>
          </a:prstGeom>
          <a:solidFill>
            <a:schemeClr val="accent3">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2" name="Title 1">
            <a:extLst>
              <a:ext uri="{FF2B5EF4-FFF2-40B4-BE49-F238E27FC236}">
                <a16:creationId xmlns:a16="http://schemas.microsoft.com/office/drawing/2014/main" id="{6B73B0B7-9743-EEBF-0272-614ED0110E71}"/>
              </a:ext>
            </a:extLst>
          </p:cNvPr>
          <p:cNvSpPr>
            <a:spLocks noGrp="1"/>
          </p:cNvSpPr>
          <p:nvPr>
            <p:ph type="title"/>
          </p:nvPr>
        </p:nvSpPr>
        <p:spPr/>
        <p:txBody>
          <a:bodyPr/>
          <a:lstStyle/>
          <a:p>
            <a:r>
              <a:rPr lang="en-US"/>
              <a:t>Force field analysis – example</a:t>
            </a:r>
          </a:p>
        </p:txBody>
      </p:sp>
      <p:sp>
        <p:nvSpPr>
          <p:cNvPr id="4" name="Footer Placeholder 3">
            <a:extLst>
              <a:ext uri="{FF2B5EF4-FFF2-40B4-BE49-F238E27FC236}">
                <a16:creationId xmlns:a16="http://schemas.microsoft.com/office/drawing/2014/main" id="{27BEE6AF-D6A3-B185-D9A0-6C759F1EDE45}"/>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DAA752A-C2E8-4BF1-278E-7B83EFBA4790}"/>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9637B67B-3D91-2968-C3F9-C040B87FE625}"/>
              </a:ext>
            </a:extLst>
          </p:cNvPr>
          <p:cNvSpPr>
            <a:spLocks noGrp="1"/>
          </p:cNvSpPr>
          <p:nvPr>
            <p:ph type="body" sz="quarter" idx="13"/>
          </p:nvPr>
        </p:nvSpPr>
        <p:spPr/>
        <p:txBody>
          <a:bodyPr/>
          <a:lstStyle/>
          <a:p>
            <a:r>
              <a:rPr lang="en-US"/>
              <a:t>Force field analysis</a:t>
            </a:r>
          </a:p>
          <a:p>
            <a:endParaRPr lang="en-US"/>
          </a:p>
          <a:p>
            <a:endParaRPr lang="en-US"/>
          </a:p>
        </p:txBody>
      </p:sp>
      <p:sp>
        <p:nvSpPr>
          <p:cNvPr id="8" name="!!Restrainingtitle">
            <a:extLst>
              <a:ext uri="{FF2B5EF4-FFF2-40B4-BE49-F238E27FC236}">
                <a16:creationId xmlns:a16="http://schemas.microsoft.com/office/drawing/2014/main" id="{C9E1F862-B154-B380-004A-81D5F9D3FD8C}"/>
              </a:ext>
            </a:extLst>
          </p:cNvPr>
          <p:cNvSpPr txBox="1"/>
          <p:nvPr/>
        </p:nvSpPr>
        <p:spPr>
          <a:xfrm>
            <a:off x="9041227" y="1619318"/>
            <a:ext cx="2341148" cy="618708"/>
          </a:xfrm>
          <a:prstGeom prst="roundRect">
            <a:avLst>
              <a:gd name="adj" fmla="val 10564"/>
            </a:avLst>
          </a:prstGeom>
          <a:noFill/>
        </p:spPr>
        <p:txBody>
          <a:bodyPr wrap="square" lIns="0" rIns="0" rtlCol="0">
            <a:spAutoFit/>
          </a:bodyPr>
          <a:lstStyle/>
          <a:p>
            <a:r>
              <a:rPr lang="en-GB" sz="2000" dirty="0">
                <a:solidFill>
                  <a:schemeClr val="accent3"/>
                </a:solidFill>
                <a:latin typeface="DM Sans" pitchFamily="2" charset="77"/>
                <a:cs typeface="Calibri" panose="020F0502020204030204" pitchFamily="34" charset="0"/>
              </a:rPr>
              <a:t>Restraining forces</a:t>
            </a:r>
          </a:p>
          <a:p>
            <a:r>
              <a:rPr lang="en-GB" sz="1200" dirty="0">
                <a:solidFill>
                  <a:schemeClr val="accent3"/>
                </a:solidFill>
                <a:latin typeface="DM Sans" pitchFamily="2" charset="77"/>
                <a:cs typeface="Calibri" panose="020F0502020204030204" pitchFamily="34" charset="0"/>
              </a:rPr>
              <a:t>Against</a:t>
            </a:r>
          </a:p>
        </p:txBody>
      </p:sp>
      <p:sp>
        <p:nvSpPr>
          <p:cNvPr id="10" name="!!Center">
            <a:extLst>
              <a:ext uri="{FF2B5EF4-FFF2-40B4-BE49-F238E27FC236}">
                <a16:creationId xmlns:a16="http://schemas.microsoft.com/office/drawing/2014/main" id="{AE16FD29-62D5-C6B3-DFEC-37DFF887DC5F}"/>
              </a:ext>
            </a:extLst>
          </p:cNvPr>
          <p:cNvSpPr txBox="1">
            <a:spLocks/>
          </p:cNvSpPr>
          <p:nvPr/>
        </p:nvSpPr>
        <p:spPr>
          <a:xfrm>
            <a:off x="4848224" y="2374843"/>
            <a:ext cx="3330575" cy="3390957"/>
          </a:xfrm>
          <a:prstGeom prst="roundRect">
            <a:avLst>
              <a:gd name="adj" fmla="val 5721"/>
            </a:avLst>
          </a:prstGeom>
          <a:solidFill>
            <a:schemeClr val="bg2"/>
          </a:solidFill>
        </p:spPr>
        <p:txBody>
          <a:bodyPr vert="horz" lIns="540000" tIns="540000" rIns="540000" bIns="54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2000" b="1">
                <a:solidFill>
                  <a:schemeClr val="accent1"/>
                </a:solidFill>
              </a:rPr>
              <a:t>Aim</a:t>
            </a:r>
          </a:p>
          <a:p>
            <a:pPr lvl="4"/>
            <a:r>
              <a:rPr lang="en-US" sz="2000">
                <a:solidFill>
                  <a:schemeClr val="accent1"/>
                </a:solidFill>
              </a:rPr>
              <a:t>Reduce the average number of unobserved falls on Red Ward by 25% within the next nine months</a:t>
            </a:r>
          </a:p>
        </p:txBody>
      </p:sp>
      <p:grpSp>
        <p:nvGrpSpPr>
          <p:cNvPr id="33" name="!!Rest4">
            <a:extLst>
              <a:ext uri="{FF2B5EF4-FFF2-40B4-BE49-F238E27FC236}">
                <a16:creationId xmlns:a16="http://schemas.microsoft.com/office/drawing/2014/main" id="{AEE08163-0570-1A75-91CC-476C9D70F2BD}"/>
              </a:ext>
            </a:extLst>
          </p:cNvPr>
          <p:cNvGrpSpPr/>
          <p:nvPr/>
        </p:nvGrpSpPr>
        <p:grpSpPr>
          <a:xfrm rot="10800000">
            <a:off x="8799236" y="5232328"/>
            <a:ext cx="2997748" cy="549347"/>
            <a:chOff x="1237388" y="3802025"/>
            <a:chExt cx="2997748" cy="549347"/>
          </a:xfrm>
        </p:grpSpPr>
        <p:sp>
          <p:nvSpPr>
            <p:cNvPr id="34" name="Rectangle 33">
              <a:extLst>
                <a:ext uri="{FF2B5EF4-FFF2-40B4-BE49-F238E27FC236}">
                  <a16:creationId xmlns:a16="http://schemas.microsoft.com/office/drawing/2014/main" id="{4E219A45-C517-F283-5887-D7EBA29A2DDC}"/>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5" name="TextBox 34">
              <a:extLst>
                <a:ext uri="{FF2B5EF4-FFF2-40B4-BE49-F238E27FC236}">
                  <a16:creationId xmlns:a16="http://schemas.microsoft.com/office/drawing/2014/main" id="{F96CAA40-819D-84AB-2FDF-A7F985103AFF}"/>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Limited access to IT</a:t>
              </a:r>
            </a:p>
          </p:txBody>
        </p:sp>
        <p:sp>
          <p:nvSpPr>
            <p:cNvPr id="36" name="TextBox 35">
              <a:extLst>
                <a:ext uri="{FF2B5EF4-FFF2-40B4-BE49-F238E27FC236}">
                  <a16:creationId xmlns:a16="http://schemas.microsoft.com/office/drawing/2014/main" id="{2A1EE878-7E6F-A603-8B9C-CE8822DF720F}"/>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1</a:t>
              </a:r>
            </a:p>
          </p:txBody>
        </p:sp>
      </p:grpSp>
      <p:grpSp>
        <p:nvGrpSpPr>
          <p:cNvPr id="42" name="!!Rest3">
            <a:extLst>
              <a:ext uri="{FF2B5EF4-FFF2-40B4-BE49-F238E27FC236}">
                <a16:creationId xmlns:a16="http://schemas.microsoft.com/office/drawing/2014/main" id="{2E861DB2-EBB9-5DE7-21AA-C9A4B4D3E1C7}"/>
              </a:ext>
            </a:extLst>
          </p:cNvPr>
          <p:cNvGrpSpPr/>
          <p:nvPr/>
        </p:nvGrpSpPr>
        <p:grpSpPr>
          <a:xfrm rot="10800000">
            <a:off x="8799236" y="4383243"/>
            <a:ext cx="2997748" cy="549347"/>
            <a:chOff x="1237388" y="3802025"/>
            <a:chExt cx="2997748" cy="549347"/>
          </a:xfrm>
        </p:grpSpPr>
        <p:sp>
          <p:nvSpPr>
            <p:cNvPr id="43" name="Rectangle 42">
              <a:extLst>
                <a:ext uri="{FF2B5EF4-FFF2-40B4-BE49-F238E27FC236}">
                  <a16:creationId xmlns:a16="http://schemas.microsoft.com/office/drawing/2014/main" id="{36925222-E4BE-251B-7438-A16AB78E420D}"/>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4" name="TextBox 43">
              <a:extLst>
                <a:ext uri="{FF2B5EF4-FFF2-40B4-BE49-F238E27FC236}">
                  <a16:creationId xmlns:a16="http://schemas.microsoft.com/office/drawing/2014/main" id="{D315911C-56CB-E122-2627-BC5E46B0729F}"/>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Similar falls initiatives have failed</a:t>
              </a:r>
            </a:p>
          </p:txBody>
        </p:sp>
        <p:sp>
          <p:nvSpPr>
            <p:cNvPr id="45" name="TextBox 44">
              <a:extLst>
                <a:ext uri="{FF2B5EF4-FFF2-40B4-BE49-F238E27FC236}">
                  <a16:creationId xmlns:a16="http://schemas.microsoft.com/office/drawing/2014/main" id="{0BCE30D3-EF77-3F6D-7A97-B89D1A261942}"/>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3</a:t>
              </a:r>
            </a:p>
          </p:txBody>
        </p:sp>
      </p:grpSp>
      <p:grpSp>
        <p:nvGrpSpPr>
          <p:cNvPr id="46" name="!!Rest2">
            <a:extLst>
              <a:ext uri="{FF2B5EF4-FFF2-40B4-BE49-F238E27FC236}">
                <a16:creationId xmlns:a16="http://schemas.microsoft.com/office/drawing/2014/main" id="{936A9980-B940-2254-B3B4-C7DF000972FA}"/>
              </a:ext>
            </a:extLst>
          </p:cNvPr>
          <p:cNvGrpSpPr/>
          <p:nvPr/>
        </p:nvGrpSpPr>
        <p:grpSpPr>
          <a:xfrm rot="10800000">
            <a:off x="8799236" y="3545043"/>
            <a:ext cx="2997748" cy="549347"/>
            <a:chOff x="1237388" y="3802025"/>
            <a:chExt cx="2997748" cy="549347"/>
          </a:xfrm>
        </p:grpSpPr>
        <p:sp>
          <p:nvSpPr>
            <p:cNvPr id="47" name="Rectangle 46">
              <a:extLst>
                <a:ext uri="{FF2B5EF4-FFF2-40B4-BE49-F238E27FC236}">
                  <a16:creationId xmlns:a16="http://schemas.microsoft.com/office/drawing/2014/main" id="{9EEC2349-2CEF-48BD-3B6B-3E23DBC87BF7}"/>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8" name="TextBox 47">
              <a:extLst>
                <a:ext uri="{FF2B5EF4-FFF2-40B4-BE49-F238E27FC236}">
                  <a16:creationId xmlns:a16="http://schemas.microsoft.com/office/drawing/2014/main" id="{C7ED7B27-035E-4ABC-64A2-BC31B818E278}"/>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Admin not engaged</a:t>
              </a:r>
            </a:p>
          </p:txBody>
        </p:sp>
        <p:sp>
          <p:nvSpPr>
            <p:cNvPr id="49" name="TextBox 48">
              <a:extLst>
                <a:ext uri="{FF2B5EF4-FFF2-40B4-BE49-F238E27FC236}">
                  <a16:creationId xmlns:a16="http://schemas.microsoft.com/office/drawing/2014/main" id="{70E6CBBE-D2F8-C2E2-A89A-B3B19C647BDB}"/>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2</a:t>
              </a:r>
            </a:p>
          </p:txBody>
        </p:sp>
      </p:grpSp>
      <p:grpSp>
        <p:nvGrpSpPr>
          <p:cNvPr id="50" name="!!Rest1">
            <a:extLst>
              <a:ext uri="{FF2B5EF4-FFF2-40B4-BE49-F238E27FC236}">
                <a16:creationId xmlns:a16="http://schemas.microsoft.com/office/drawing/2014/main" id="{9A3F6F80-DB52-F861-44F3-D3040A7E00D1}"/>
              </a:ext>
            </a:extLst>
          </p:cNvPr>
          <p:cNvGrpSpPr/>
          <p:nvPr/>
        </p:nvGrpSpPr>
        <p:grpSpPr>
          <a:xfrm rot="10800000">
            <a:off x="8799236" y="2685072"/>
            <a:ext cx="2997748" cy="549347"/>
            <a:chOff x="1237388" y="3802025"/>
            <a:chExt cx="2997748" cy="549347"/>
          </a:xfrm>
        </p:grpSpPr>
        <p:sp>
          <p:nvSpPr>
            <p:cNvPr id="51" name="Rectangle 50">
              <a:extLst>
                <a:ext uri="{FF2B5EF4-FFF2-40B4-BE49-F238E27FC236}">
                  <a16:creationId xmlns:a16="http://schemas.microsoft.com/office/drawing/2014/main" id="{DC0785B8-BD56-0119-0F84-A8B8F4E62D1F}"/>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2" name="TextBox 51">
              <a:extLst>
                <a:ext uri="{FF2B5EF4-FFF2-40B4-BE49-F238E27FC236}">
                  <a16:creationId xmlns:a16="http://schemas.microsoft.com/office/drawing/2014/main" id="{F04B48DB-1EA7-CE62-B948-8B85D0F373C6}"/>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Lack of communication across the team </a:t>
              </a:r>
            </a:p>
          </p:txBody>
        </p:sp>
        <p:sp>
          <p:nvSpPr>
            <p:cNvPr id="53" name="TextBox 52">
              <a:extLst>
                <a:ext uri="{FF2B5EF4-FFF2-40B4-BE49-F238E27FC236}">
                  <a16:creationId xmlns:a16="http://schemas.microsoft.com/office/drawing/2014/main" id="{DD6D24C8-6D01-CAA9-715D-DEB2938F9B3A}"/>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4</a:t>
              </a:r>
            </a:p>
          </p:txBody>
        </p:sp>
      </p:grpSp>
      <p:pic>
        <p:nvPicPr>
          <p:cNvPr id="55" name="!!Logo">
            <a:extLst>
              <a:ext uri="{FF2B5EF4-FFF2-40B4-BE49-F238E27FC236}">
                <a16:creationId xmlns:a16="http://schemas.microsoft.com/office/drawing/2014/main" id="{A0BA7A48-AA31-F58E-5A16-526FF43BC92F}"/>
              </a:ext>
            </a:extLst>
          </p:cNvPr>
          <p:cNvPicPr>
            <a:picLocks noChangeAspect="1"/>
          </p:cNvPicPr>
          <p:nvPr/>
        </p:nvPicPr>
        <p:blipFill>
          <a:blip r:embed="rId3"/>
          <a:stretch>
            <a:fillRect/>
          </a:stretch>
        </p:blipFill>
        <p:spPr>
          <a:xfrm>
            <a:off x="238124" y="6210000"/>
            <a:ext cx="474483" cy="406700"/>
          </a:xfrm>
          <a:prstGeom prst="rect">
            <a:avLst/>
          </a:prstGeom>
        </p:spPr>
      </p:pic>
      <p:cxnSp>
        <p:nvCxnSpPr>
          <p:cNvPr id="56" name="Straight Connector 55">
            <a:extLst>
              <a:ext uri="{FF2B5EF4-FFF2-40B4-BE49-F238E27FC236}">
                <a16:creationId xmlns:a16="http://schemas.microsoft.com/office/drawing/2014/main" id="{F75C133B-BE06-284F-8C80-E98E5B5C2D90}"/>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E7694F63-9008-BEAB-9FD4-AEC0B46728C0}"/>
              </a:ext>
            </a:extLst>
          </p:cNvPr>
          <p:cNvSpPr/>
          <p:nvPr/>
        </p:nvSpPr>
        <p:spPr>
          <a:xfrm>
            <a:off x="11979360" y="1533375"/>
            <a:ext cx="1077913" cy="5337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8" name="TextBox 57">
            <a:extLst>
              <a:ext uri="{FF2B5EF4-FFF2-40B4-BE49-F238E27FC236}">
                <a16:creationId xmlns:a16="http://schemas.microsoft.com/office/drawing/2014/main" id="{1BCF440D-07A2-72AF-8504-5070B150A8B3}"/>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grpSp>
        <p:nvGrpSpPr>
          <p:cNvPr id="61" name="!!TotalL">
            <a:extLst>
              <a:ext uri="{FF2B5EF4-FFF2-40B4-BE49-F238E27FC236}">
                <a16:creationId xmlns:a16="http://schemas.microsoft.com/office/drawing/2014/main" id="{BFD3591F-40F3-9BA7-1666-86964710646E}"/>
              </a:ext>
            </a:extLst>
          </p:cNvPr>
          <p:cNvGrpSpPr/>
          <p:nvPr/>
        </p:nvGrpSpPr>
        <p:grpSpPr>
          <a:xfrm>
            <a:off x="1245914" y="6040152"/>
            <a:ext cx="3008038" cy="435930"/>
            <a:chOff x="1237389" y="3858735"/>
            <a:chExt cx="3008038" cy="435930"/>
          </a:xfrm>
        </p:grpSpPr>
        <p:sp>
          <p:nvSpPr>
            <p:cNvPr id="63" name="TextBox 62">
              <a:extLst>
                <a:ext uri="{FF2B5EF4-FFF2-40B4-BE49-F238E27FC236}">
                  <a16:creationId xmlns:a16="http://schemas.microsoft.com/office/drawing/2014/main" id="{C59B415B-5E67-29BC-2980-2C3AF38104AD}"/>
                </a:ext>
              </a:extLst>
            </p:cNvPr>
            <p:cNvSpPr txBox="1"/>
            <p:nvPr/>
          </p:nvSpPr>
          <p:spPr>
            <a:xfrm rot="16200000">
              <a:off x="2576913" y="2572680"/>
              <a:ext cx="328990" cy="3008038"/>
            </a:xfrm>
            <a:prstGeom prst="roundRect">
              <a:avLst/>
            </a:prstGeom>
            <a:solidFill>
              <a:schemeClr val="accent5"/>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Total</a:t>
              </a:r>
            </a:p>
          </p:txBody>
        </p:sp>
        <p:sp>
          <p:nvSpPr>
            <p:cNvPr id="64" name="TextBox 63">
              <a:extLst>
                <a:ext uri="{FF2B5EF4-FFF2-40B4-BE49-F238E27FC236}">
                  <a16:creationId xmlns:a16="http://schemas.microsoft.com/office/drawing/2014/main" id="{FCE55222-D088-EA6E-93EE-4D562E346DD6}"/>
                </a:ext>
              </a:extLst>
            </p:cNvPr>
            <p:cNvSpPr txBox="1"/>
            <p:nvPr/>
          </p:nvSpPr>
          <p:spPr>
            <a:xfrm>
              <a:off x="1356248" y="3858735"/>
              <a:ext cx="435930" cy="435930"/>
            </a:xfrm>
            <a:prstGeom prst="ellipse">
              <a:avLst/>
            </a:prstGeom>
            <a:solidFill>
              <a:schemeClr val="accent2"/>
            </a:solidFill>
          </p:spPr>
          <p:txBody>
            <a:bodyPr wrap="square" lIns="0" tIns="0" rIns="0" bIns="0" rtlCol="0" anchor="ctr" anchorCtr="0">
              <a:noAutofit/>
            </a:bodyPr>
            <a:lstStyle/>
            <a:p>
              <a:pPr algn="ctr"/>
              <a:r>
                <a:rPr lang="en-US" sz="1600" b="1">
                  <a:solidFill>
                    <a:schemeClr val="bg2"/>
                  </a:solidFill>
                  <a:latin typeface="DM Sans" pitchFamily="2" charset="77"/>
                </a:rPr>
                <a:t>14</a:t>
              </a:r>
              <a:endParaRPr lang="en-US" sz="1200" b="1">
                <a:solidFill>
                  <a:schemeClr val="bg2"/>
                </a:solidFill>
                <a:latin typeface="DM Sans" pitchFamily="2" charset="77"/>
              </a:endParaRPr>
            </a:p>
          </p:txBody>
        </p:sp>
      </p:grpSp>
      <p:grpSp>
        <p:nvGrpSpPr>
          <p:cNvPr id="65" name="!!TotalR">
            <a:extLst>
              <a:ext uri="{FF2B5EF4-FFF2-40B4-BE49-F238E27FC236}">
                <a16:creationId xmlns:a16="http://schemas.microsoft.com/office/drawing/2014/main" id="{942357D3-58A6-F175-91C7-40923D6396B2}"/>
              </a:ext>
            </a:extLst>
          </p:cNvPr>
          <p:cNvGrpSpPr/>
          <p:nvPr/>
        </p:nvGrpSpPr>
        <p:grpSpPr>
          <a:xfrm>
            <a:off x="8809592" y="6040152"/>
            <a:ext cx="3008038" cy="435930"/>
            <a:chOff x="1237389" y="3858735"/>
            <a:chExt cx="3008038" cy="435930"/>
          </a:xfrm>
        </p:grpSpPr>
        <p:sp>
          <p:nvSpPr>
            <p:cNvPr id="66" name="TextBox 65">
              <a:extLst>
                <a:ext uri="{FF2B5EF4-FFF2-40B4-BE49-F238E27FC236}">
                  <a16:creationId xmlns:a16="http://schemas.microsoft.com/office/drawing/2014/main" id="{7E535163-E7E3-7111-DE16-067A038A3693}"/>
                </a:ext>
              </a:extLst>
            </p:cNvPr>
            <p:cNvSpPr txBox="1"/>
            <p:nvPr/>
          </p:nvSpPr>
          <p:spPr>
            <a:xfrm rot="16200000">
              <a:off x="2576913" y="2572680"/>
              <a:ext cx="328990" cy="3008038"/>
            </a:xfrm>
            <a:prstGeom prst="roundRect">
              <a:avLst/>
            </a:prstGeom>
            <a:solidFill>
              <a:schemeClr val="accent5"/>
            </a:solidFill>
          </p:spPr>
          <p:txBody>
            <a:bodyPr vert="vert" wrap="square" lIns="90000" tIns="36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Total</a:t>
              </a:r>
            </a:p>
          </p:txBody>
        </p:sp>
        <p:sp>
          <p:nvSpPr>
            <p:cNvPr id="67" name="TextBox 66">
              <a:extLst>
                <a:ext uri="{FF2B5EF4-FFF2-40B4-BE49-F238E27FC236}">
                  <a16:creationId xmlns:a16="http://schemas.microsoft.com/office/drawing/2014/main" id="{C7E88248-0B68-24BB-0283-23A9C15B896C}"/>
                </a:ext>
              </a:extLst>
            </p:cNvPr>
            <p:cNvSpPr txBox="1"/>
            <p:nvPr/>
          </p:nvSpPr>
          <p:spPr>
            <a:xfrm>
              <a:off x="3664416" y="3858735"/>
              <a:ext cx="435930" cy="435930"/>
            </a:xfrm>
            <a:prstGeom prst="ellipse">
              <a:avLst/>
            </a:prstGeom>
            <a:solidFill>
              <a:schemeClr val="accent3"/>
            </a:solidFill>
          </p:spPr>
          <p:txBody>
            <a:bodyPr wrap="square" lIns="0" tIns="0" rIns="0" bIns="0" rtlCol="0" anchor="ctr" anchorCtr="0">
              <a:noAutofit/>
            </a:bodyPr>
            <a:lstStyle/>
            <a:p>
              <a:pPr algn="ctr"/>
              <a:r>
                <a:rPr lang="en-US" sz="1600" b="1">
                  <a:solidFill>
                    <a:schemeClr val="bg2"/>
                  </a:solidFill>
                  <a:latin typeface="DM Sans" pitchFamily="2" charset="77"/>
                </a:rPr>
                <a:t>10</a:t>
              </a:r>
              <a:endParaRPr lang="en-US" sz="1200" b="1">
                <a:solidFill>
                  <a:schemeClr val="bg2"/>
                </a:solidFill>
                <a:latin typeface="DM Sans" pitchFamily="2" charset="77"/>
              </a:endParaRPr>
            </a:p>
          </p:txBody>
        </p:sp>
      </p:grpSp>
      <p:sp>
        <p:nvSpPr>
          <p:cNvPr id="59" name="!!Maskbottom">
            <a:extLst>
              <a:ext uri="{FF2B5EF4-FFF2-40B4-BE49-F238E27FC236}">
                <a16:creationId xmlns:a16="http://schemas.microsoft.com/office/drawing/2014/main" id="{4ABBA97C-EAA7-ED17-BAD1-29460FB3073F}"/>
              </a:ext>
            </a:extLst>
          </p:cNvPr>
          <p:cNvSpPr/>
          <p:nvPr/>
        </p:nvSpPr>
        <p:spPr>
          <a:xfrm>
            <a:off x="1091185" y="6616700"/>
            <a:ext cx="10859515" cy="235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8" name="!!HowTo">
            <a:extLst>
              <a:ext uri="{FF2B5EF4-FFF2-40B4-BE49-F238E27FC236}">
                <a16:creationId xmlns:a16="http://schemas.microsoft.com/office/drawing/2014/main" id="{BC23C494-8720-DFE2-BA90-BA352CCFBD57}"/>
              </a:ext>
            </a:extLst>
          </p:cNvPr>
          <p:cNvSpPr txBox="1"/>
          <p:nvPr/>
        </p:nvSpPr>
        <p:spPr>
          <a:xfrm>
            <a:off x="16101834" y="1520826"/>
            <a:ext cx="1444625" cy="4244974"/>
          </a:xfrm>
          <a:prstGeom prst="roundRect">
            <a:avLst>
              <a:gd name="adj" fmla="val 5788"/>
            </a:avLst>
          </a:prstGeom>
          <a:solidFill>
            <a:schemeClr val="accent5"/>
          </a:solidFill>
          <a:effectLst>
            <a:outerShdw blurRad="180537" sx="102000" sy="102000" algn="ctr" rotWithShape="0">
              <a:prstClr val="black">
                <a:alpha val="40000"/>
              </a:prstClr>
            </a:outerShdw>
          </a:effectLst>
        </p:spPr>
        <p:txBody>
          <a:bodyPr wrap="square" rtlCol="0" anchor="ctr" anchorCtr="0">
            <a:noAutofit/>
          </a:bodyPr>
          <a:lstStyle/>
          <a:p>
            <a:pPr>
              <a:lnSpc>
                <a:spcPct val="90000"/>
              </a:lnSpc>
              <a:spcAft>
                <a:spcPts val="1200"/>
              </a:spcAft>
            </a:pPr>
            <a:r>
              <a:rPr lang="en-US" sz="1400" b="1">
                <a:solidFill>
                  <a:schemeClr val="bg1"/>
                </a:solidFill>
                <a:latin typeface="DM Sans" pitchFamily="2" charset="77"/>
              </a:rPr>
              <a:t>How to</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List all the forces for and against the plan/change</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Estimate power of strength of each force (Rate 1–5)</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Consider any actions to take</a:t>
            </a:r>
          </a:p>
        </p:txBody>
      </p:sp>
      <p:sp>
        <p:nvSpPr>
          <p:cNvPr id="69" name="!!Q">
            <a:extLst>
              <a:ext uri="{FF2B5EF4-FFF2-40B4-BE49-F238E27FC236}">
                <a16:creationId xmlns:a16="http://schemas.microsoft.com/office/drawing/2014/main" id="{BF477A40-0D5A-4EBB-AE51-48E80658CBF1}"/>
              </a:ext>
            </a:extLst>
          </p:cNvPr>
          <p:cNvSpPr txBox="1"/>
          <p:nvPr/>
        </p:nvSpPr>
        <p:spPr>
          <a:xfrm>
            <a:off x="1077913" y="8901649"/>
            <a:ext cx="10872787" cy="423327"/>
          </a:xfrm>
          <a:prstGeom prst="roundRect">
            <a:avLst>
              <a:gd name="adj" fmla="val 10564"/>
            </a:avLst>
          </a:prstGeom>
          <a:noFill/>
        </p:spPr>
        <p:txBody>
          <a:bodyPr wrap="square" lIns="0" rIns="0" rtlCol="0">
            <a:spAutoFit/>
          </a:bodyPr>
          <a:lstStyle/>
          <a:p>
            <a:pPr algn="ctr"/>
            <a:r>
              <a:rPr lang="en-GB" sz="2000" dirty="0">
                <a:solidFill>
                  <a:schemeClr val="accent5"/>
                </a:solidFill>
                <a:latin typeface="DM Sans" pitchFamily="2" charset="77"/>
                <a:cs typeface="Calibri" panose="020F0502020204030204" pitchFamily="34" charset="0"/>
              </a:rPr>
              <a:t>What coaching questions can you ask to reduce the power of restraining forces?</a:t>
            </a:r>
          </a:p>
        </p:txBody>
      </p:sp>
    </p:spTree>
    <p:extLst>
      <p:ext uri="{BB962C8B-B14F-4D97-AF65-F5344CB8AC3E}">
        <p14:creationId xmlns:p14="http://schemas.microsoft.com/office/powerpoint/2010/main" val="16446531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par>
                              <p:cTn id="17" fill="hold">
                                <p:stCondLst>
                                  <p:cond delay="1000"/>
                                </p:stCondLst>
                                <p:childTnLst>
                                  <p:par>
                                    <p:cTn id="18" presetID="2" presetClass="entr" presetSubtype="8" accel="50000" fill="hold" nodeType="afterEffect" p14:presetBounceEnd="50000">
                                      <p:stCondLst>
                                        <p:cond delay="100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8" accel="50000" fill="hold" nodeType="withEffect" p14:presetBounceEnd="50000">
                                      <p:stCondLst>
                                        <p:cond delay="1400"/>
                                      </p:stCondLst>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8" accel="50000" fill="hold" nodeType="withEffect" p14:presetBounceEnd="50000">
                                      <p:stCondLst>
                                        <p:cond delay="1800"/>
                                      </p:stCondLst>
                                      <p:childTnLst>
                                        <p:set>
                                          <p:cBhvr>
                                            <p:cTn id="27" dur="1" fill="hold">
                                              <p:stCondLst>
                                                <p:cond delay="0"/>
                                              </p:stCondLst>
                                            </p:cTn>
                                            <p:tgtEl>
                                              <p:spTgt spid="21"/>
                                            </p:tgtEl>
                                            <p:attrNameLst>
                                              <p:attrName>style.visibility</p:attrName>
                                            </p:attrNameLst>
                                          </p:cBhvr>
                                          <p:to>
                                            <p:strVal val="visible"/>
                                          </p:to>
                                        </p:set>
                                        <p:anim calcmode="lin" valueType="num" p14:bounceEnd="50000">
                                          <p:cBhvr additive="base">
                                            <p:cTn id="2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2" presetClass="entr" presetSubtype="8" accel="50000" fill="hold" nodeType="withEffect" p14:presetBounceEnd="50000">
                                      <p:stCondLst>
                                        <p:cond delay="220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3700"/>
                                </p:stCondLst>
                                <p:childTnLst>
                                  <p:par>
                                    <p:cTn id="35" presetID="2" presetClass="entr" presetSubtype="2" accel="50000" fill="hold" nodeType="afterEffect" p14:presetBounceEnd="50000">
                                      <p:stCondLst>
                                        <p:cond delay="1000"/>
                                      </p:stCondLst>
                                      <p:childTnLst>
                                        <p:set>
                                          <p:cBhvr>
                                            <p:cTn id="36" dur="1" fill="hold">
                                              <p:stCondLst>
                                                <p:cond delay="0"/>
                                              </p:stCondLst>
                                            </p:cTn>
                                            <p:tgtEl>
                                              <p:spTgt spid="50"/>
                                            </p:tgtEl>
                                            <p:attrNameLst>
                                              <p:attrName>style.visibility</p:attrName>
                                            </p:attrNameLst>
                                          </p:cBhvr>
                                          <p:to>
                                            <p:strVal val="visible"/>
                                          </p:to>
                                        </p:set>
                                        <p:anim calcmode="lin" valueType="num" p14:bounceEnd="50000">
                                          <p:cBhvr additive="base">
                                            <p:cTn id="37" dur="500" fill="hold"/>
                                            <p:tgtEl>
                                              <p:spTgt spid="50"/>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50"/>
                                            </p:tgtEl>
                                            <p:attrNameLst>
                                              <p:attrName>ppt_y</p:attrName>
                                            </p:attrNameLst>
                                          </p:cBhvr>
                                          <p:tavLst>
                                            <p:tav tm="0">
                                              <p:val>
                                                <p:strVal val="#ppt_y"/>
                                              </p:val>
                                            </p:tav>
                                            <p:tav tm="100000">
                                              <p:val>
                                                <p:strVal val="#ppt_y"/>
                                              </p:val>
                                            </p:tav>
                                          </p:tavLst>
                                        </p:anim>
                                      </p:childTnLst>
                                    </p:cTn>
                                  </p:par>
                                  <p:par>
                                    <p:cTn id="39" presetID="2" presetClass="entr" presetSubtype="2" accel="50000" fill="hold" nodeType="withEffect" p14:presetBounceEnd="50000">
                                      <p:stCondLst>
                                        <p:cond delay="1400"/>
                                      </p:stCondLst>
                                      <p:childTnLst>
                                        <p:set>
                                          <p:cBhvr>
                                            <p:cTn id="40" dur="1" fill="hold">
                                              <p:stCondLst>
                                                <p:cond delay="0"/>
                                              </p:stCondLst>
                                            </p:cTn>
                                            <p:tgtEl>
                                              <p:spTgt spid="46"/>
                                            </p:tgtEl>
                                            <p:attrNameLst>
                                              <p:attrName>style.visibility</p:attrName>
                                            </p:attrNameLst>
                                          </p:cBhvr>
                                          <p:to>
                                            <p:strVal val="visible"/>
                                          </p:to>
                                        </p:set>
                                        <p:anim calcmode="lin" valueType="num" p14:bounceEnd="50000">
                                          <p:cBhvr additive="base">
                                            <p:cTn id="41" dur="500" fill="hold"/>
                                            <p:tgtEl>
                                              <p:spTgt spid="46"/>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46"/>
                                            </p:tgtEl>
                                            <p:attrNameLst>
                                              <p:attrName>ppt_y</p:attrName>
                                            </p:attrNameLst>
                                          </p:cBhvr>
                                          <p:tavLst>
                                            <p:tav tm="0">
                                              <p:val>
                                                <p:strVal val="#ppt_y"/>
                                              </p:val>
                                            </p:tav>
                                            <p:tav tm="100000">
                                              <p:val>
                                                <p:strVal val="#ppt_y"/>
                                              </p:val>
                                            </p:tav>
                                          </p:tavLst>
                                        </p:anim>
                                      </p:childTnLst>
                                    </p:cTn>
                                  </p:par>
                                  <p:par>
                                    <p:cTn id="43" presetID="2" presetClass="entr" presetSubtype="2" accel="50000" fill="hold" nodeType="withEffect" p14:presetBounceEnd="50000">
                                      <p:stCondLst>
                                        <p:cond delay="1800"/>
                                      </p:stCondLst>
                                      <p:childTnLst>
                                        <p:set>
                                          <p:cBhvr>
                                            <p:cTn id="44" dur="1" fill="hold">
                                              <p:stCondLst>
                                                <p:cond delay="0"/>
                                              </p:stCondLst>
                                            </p:cTn>
                                            <p:tgtEl>
                                              <p:spTgt spid="42"/>
                                            </p:tgtEl>
                                            <p:attrNameLst>
                                              <p:attrName>style.visibility</p:attrName>
                                            </p:attrNameLst>
                                          </p:cBhvr>
                                          <p:to>
                                            <p:strVal val="visible"/>
                                          </p:to>
                                        </p:set>
                                        <p:anim calcmode="lin" valueType="num" p14:bounceEnd="50000">
                                          <p:cBhvr additive="base">
                                            <p:cTn id="45" dur="5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 presetClass="entr" presetSubtype="2" accel="50000" fill="hold" nodeType="withEffect" p14:presetBounceEnd="50000">
                                      <p:stCondLst>
                                        <p:cond delay="2200"/>
                                      </p:stCondLst>
                                      <p:childTnLst>
                                        <p:set>
                                          <p:cBhvr>
                                            <p:cTn id="48" dur="1" fill="hold">
                                              <p:stCondLst>
                                                <p:cond delay="0"/>
                                              </p:stCondLst>
                                            </p:cTn>
                                            <p:tgtEl>
                                              <p:spTgt spid="33"/>
                                            </p:tgtEl>
                                            <p:attrNameLst>
                                              <p:attrName>style.visibility</p:attrName>
                                            </p:attrNameLst>
                                          </p:cBhvr>
                                          <p:to>
                                            <p:strVal val="visible"/>
                                          </p:to>
                                        </p:set>
                                        <p:anim calcmode="lin" valueType="num" p14:bounceEnd="50000">
                                          <p:cBhvr additive="base">
                                            <p:cTn id="49" dur="5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50" dur="500" fill="hold"/>
                                            <p:tgtEl>
                                              <p:spTgt spid="33"/>
                                            </p:tgtEl>
                                            <p:attrNameLst>
                                              <p:attrName>ppt_y</p:attrName>
                                            </p:attrNameLst>
                                          </p:cBhvr>
                                          <p:tavLst>
                                            <p:tav tm="0">
                                              <p:val>
                                                <p:strVal val="#ppt_y"/>
                                              </p:val>
                                            </p:tav>
                                            <p:tav tm="100000">
                                              <p:val>
                                                <p:strVal val="#ppt_y"/>
                                              </p:val>
                                            </p:tav>
                                          </p:tavLst>
                                        </p:anim>
                                      </p:childTnLst>
                                    </p:cTn>
                                  </p:par>
                                </p:childTnLst>
                              </p:cTn>
                            </p:par>
                            <p:par>
                              <p:cTn id="51" fill="hold">
                                <p:stCondLst>
                                  <p:cond delay="6400"/>
                                </p:stCondLst>
                                <p:childTnLst>
                                  <p:par>
                                    <p:cTn id="52" presetID="2" presetClass="entr" presetSubtype="4" accel="50000" decel="50000" fill="hold" nodeType="afterEffect">
                                      <p:stCondLst>
                                        <p:cond delay="100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1000" fill="hold"/>
                                            <p:tgtEl>
                                              <p:spTgt spid="61"/>
                                            </p:tgtEl>
                                            <p:attrNameLst>
                                              <p:attrName>ppt_x</p:attrName>
                                            </p:attrNameLst>
                                          </p:cBhvr>
                                          <p:tavLst>
                                            <p:tav tm="0">
                                              <p:val>
                                                <p:strVal val="#ppt_x"/>
                                              </p:val>
                                            </p:tav>
                                            <p:tav tm="100000">
                                              <p:val>
                                                <p:strVal val="#ppt_x"/>
                                              </p:val>
                                            </p:tav>
                                          </p:tavLst>
                                        </p:anim>
                                        <p:anim calcmode="lin" valueType="num">
                                          <p:cBhvr additive="base">
                                            <p:cTn id="55" dur="10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accel="50000" decel="50000" fill="hold" nodeType="withEffect">
                                      <p:stCondLst>
                                        <p:cond delay="100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1000" fill="hold"/>
                                            <p:tgtEl>
                                              <p:spTgt spid="65"/>
                                            </p:tgtEl>
                                            <p:attrNameLst>
                                              <p:attrName>ppt_x</p:attrName>
                                            </p:attrNameLst>
                                          </p:cBhvr>
                                          <p:tavLst>
                                            <p:tav tm="0">
                                              <p:val>
                                                <p:strVal val="#ppt_x"/>
                                              </p:val>
                                            </p:tav>
                                            <p:tav tm="100000">
                                              <p:val>
                                                <p:strVal val="#ppt_x"/>
                                              </p:val>
                                            </p:tav>
                                          </p:tavLst>
                                        </p:anim>
                                        <p:anim calcmode="lin" valueType="num">
                                          <p:cBhvr additive="base">
                                            <p:cTn id="59"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par>
                              <p:cTn id="17" fill="hold">
                                <p:stCondLst>
                                  <p:cond delay="1000"/>
                                </p:stCondLst>
                                <p:childTnLst>
                                  <p:par>
                                    <p:cTn id="18" presetID="2" presetClass="entr" presetSubtype="8" accel="50000" fill="hold" nodeType="afterEffect">
                                      <p:stCondLst>
                                        <p:cond delay="10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8" accel="50000" fill="hold" nodeType="withEffect">
                                      <p:stCondLst>
                                        <p:cond delay="14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8" accel="50000" fill="hold" nodeType="withEffect">
                                      <p:stCondLst>
                                        <p:cond delay="18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2" presetClass="entr" presetSubtype="8" accel="50000" fill="hold" nodeType="withEffect">
                                      <p:stCondLst>
                                        <p:cond delay="22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3700"/>
                                </p:stCondLst>
                                <p:childTnLst>
                                  <p:par>
                                    <p:cTn id="35" presetID="2" presetClass="entr" presetSubtype="2" accel="50000" fill="hold" nodeType="afterEffect">
                                      <p:stCondLst>
                                        <p:cond delay="100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1+#ppt_w/2"/>
                                              </p:val>
                                            </p:tav>
                                            <p:tav tm="100000">
                                              <p:val>
                                                <p:strVal val="#ppt_x"/>
                                              </p:val>
                                            </p:tav>
                                          </p:tavLst>
                                        </p:anim>
                                        <p:anim calcmode="lin" valueType="num">
                                          <p:cBhvr additive="base">
                                            <p:cTn id="38" dur="500" fill="hold"/>
                                            <p:tgtEl>
                                              <p:spTgt spid="50"/>
                                            </p:tgtEl>
                                            <p:attrNameLst>
                                              <p:attrName>ppt_y</p:attrName>
                                            </p:attrNameLst>
                                          </p:cBhvr>
                                          <p:tavLst>
                                            <p:tav tm="0">
                                              <p:val>
                                                <p:strVal val="#ppt_y"/>
                                              </p:val>
                                            </p:tav>
                                            <p:tav tm="100000">
                                              <p:val>
                                                <p:strVal val="#ppt_y"/>
                                              </p:val>
                                            </p:tav>
                                          </p:tavLst>
                                        </p:anim>
                                      </p:childTnLst>
                                    </p:cTn>
                                  </p:par>
                                  <p:par>
                                    <p:cTn id="39" presetID="2" presetClass="entr" presetSubtype="2" accel="50000" fill="hold" nodeType="withEffect">
                                      <p:stCondLst>
                                        <p:cond delay="140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1+#ppt_w/2"/>
                                              </p:val>
                                            </p:tav>
                                            <p:tav tm="100000">
                                              <p:val>
                                                <p:strVal val="#ppt_x"/>
                                              </p:val>
                                            </p:tav>
                                          </p:tavLst>
                                        </p:anim>
                                        <p:anim calcmode="lin" valueType="num">
                                          <p:cBhvr additive="base">
                                            <p:cTn id="42" dur="500" fill="hold"/>
                                            <p:tgtEl>
                                              <p:spTgt spid="46"/>
                                            </p:tgtEl>
                                            <p:attrNameLst>
                                              <p:attrName>ppt_y</p:attrName>
                                            </p:attrNameLst>
                                          </p:cBhvr>
                                          <p:tavLst>
                                            <p:tav tm="0">
                                              <p:val>
                                                <p:strVal val="#ppt_y"/>
                                              </p:val>
                                            </p:tav>
                                            <p:tav tm="100000">
                                              <p:val>
                                                <p:strVal val="#ppt_y"/>
                                              </p:val>
                                            </p:tav>
                                          </p:tavLst>
                                        </p:anim>
                                      </p:childTnLst>
                                    </p:cTn>
                                  </p:par>
                                  <p:par>
                                    <p:cTn id="43" presetID="2" presetClass="entr" presetSubtype="2" accel="50000" fill="hold" nodeType="withEffect">
                                      <p:stCondLst>
                                        <p:cond delay="180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1+#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 presetClass="entr" presetSubtype="2" accel="50000" fill="hold" nodeType="withEffect">
                                      <p:stCondLst>
                                        <p:cond delay="220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childTnLst>
                              </p:cTn>
                            </p:par>
                            <p:par>
                              <p:cTn id="51" fill="hold">
                                <p:stCondLst>
                                  <p:cond delay="6400"/>
                                </p:stCondLst>
                                <p:childTnLst>
                                  <p:par>
                                    <p:cTn id="52" presetID="2" presetClass="entr" presetSubtype="4" accel="50000" decel="50000" fill="hold" nodeType="afterEffect">
                                      <p:stCondLst>
                                        <p:cond delay="100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1000" fill="hold"/>
                                            <p:tgtEl>
                                              <p:spTgt spid="61"/>
                                            </p:tgtEl>
                                            <p:attrNameLst>
                                              <p:attrName>ppt_x</p:attrName>
                                            </p:attrNameLst>
                                          </p:cBhvr>
                                          <p:tavLst>
                                            <p:tav tm="0">
                                              <p:val>
                                                <p:strVal val="#ppt_x"/>
                                              </p:val>
                                            </p:tav>
                                            <p:tav tm="100000">
                                              <p:val>
                                                <p:strVal val="#ppt_x"/>
                                              </p:val>
                                            </p:tav>
                                          </p:tavLst>
                                        </p:anim>
                                        <p:anim calcmode="lin" valueType="num">
                                          <p:cBhvr additive="base">
                                            <p:cTn id="55" dur="10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accel="50000" decel="50000" fill="hold" nodeType="withEffect">
                                      <p:stCondLst>
                                        <p:cond delay="100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1000" fill="hold"/>
                                            <p:tgtEl>
                                              <p:spTgt spid="65"/>
                                            </p:tgtEl>
                                            <p:attrNameLst>
                                              <p:attrName>ppt_x</p:attrName>
                                            </p:attrNameLst>
                                          </p:cBhvr>
                                          <p:tavLst>
                                            <p:tav tm="0">
                                              <p:val>
                                                <p:strVal val="#ppt_x"/>
                                              </p:val>
                                            </p:tav>
                                            <p:tav tm="100000">
                                              <p:val>
                                                <p:strVal val="#ppt_x"/>
                                              </p:val>
                                            </p:tav>
                                          </p:tavLst>
                                        </p:anim>
                                        <p:anim calcmode="lin" valueType="num">
                                          <p:cBhvr additive="base">
                                            <p:cTn id="59"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enter">
            <a:extLst>
              <a:ext uri="{FF2B5EF4-FFF2-40B4-BE49-F238E27FC236}">
                <a16:creationId xmlns:a16="http://schemas.microsoft.com/office/drawing/2014/main" id="{10FB0699-1115-35F6-1275-63189DF0E7A7}"/>
              </a:ext>
            </a:extLst>
          </p:cNvPr>
          <p:cNvSpPr txBox="1">
            <a:spLocks/>
          </p:cNvSpPr>
          <p:nvPr/>
        </p:nvSpPr>
        <p:spPr>
          <a:xfrm>
            <a:off x="3832451" y="2374843"/>
            <a:ext cx="3330575" cy="3025833"/>
          </a:xfrm>
          <a:prstGeom prst="roundRect">
            <a:avLst>
              <a:gd name="adj" fmla="val 5721"/>
            </a:avLst>
          </a:prstGeom>
          <a:solidFill>
            <a:schemeClr val="bg2"/>
          </a:solidFill>
        </p:spPr>
        <p:txBody>
          <a:bodyPr vert="horz" lIns="540000" tIns="540000" rIns="540000" bIns="54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2000" b="1">
                <a:solidFill>
                  <a:schemeClr val="accent1"/>
                </a:solidFill>
              </a:rPr>
              <a:t>Aim</a:t>
            </a:r>
          </a:p>
          <a:p>
            <a:pPr lvl="4"/>
            <a:r>
              <a:rPr lang="en-US" sz="2000">
                <a:solidFill>
                  <a:schemeClr val="accent1"/>
                </a:solidFill>
              </a:rPr>
              <a:t>Reduce the average number of unobserved falls on Red Ward by 25% within the next nine months</a:t>
            </a:r>
          </a:p>
        </p:txBody>
      </p:sp>
      <p:sp>
        <p:nvSpPr>
          <p:cNvPr id="99" name="!!Plan">
            <a:extLst>
              <a:ext uri="{FF2B5EF4-FFF2-40B4-BE49-F238E27FC236}">
                <a16:creationId xmlns:a16="http://schemas.microsoft.com/office/drawing/2014/main" id="{C4FD01BF-DA1C-E006-300C-1648C0A2EA9E}"/>
              </a:ext>
            </a:extLst>
          </p:cNvPr>
          <p:cNvSpPr txBox="1">
            <a:spLocks/>
          </p:cNvSpPr>
          <p:nvPr/>
        </p:nvSpPr>
        <p:spPr>
          <a:xfrm>
            <a:off x="3832450" y="2371726"/>
            <a:ext cx="3330575" cy="3028950"/>
          </a:xfrm>
          <a:prstGeom prst="roundRect">
            <a:avLst>
              <a:gd name="adj" fmla="val 5721"/>
            </a:avLst>
          </a:prstGeom>
          <a:solidFill>
            <a:schemeClr val="bg2"/>
          </a:solidFill>
        </p:spPr>
        <p:txBody>
          <a:bodyPr vert="horz" lIns="540000" tIns="540000" rIns="540000" bIns="54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2000" b="1">
                <a:solidFill>
                  <a:schemeClr val="accent1"/>
                </a:solidFill>
              </a:rPr>
              <a:t>Plan</a:t>
            </a:r>
          </a:p>
          <a:p>
            <a:pPr lvl="4"/>
            <a:r>
              <a:rPr lang="en-US" sz="2000">
                <a:solidFill>
                  <a:schemeClr val="accent1"/>
                </a:solidFill>
              </a:rPr>
              <a:t>Involve patients/ service users and/or carers in 50% of QI projects</a:t>
            </a:r>
          </a:p>
          <a:p>
            <a:pPr lvl="4"/>
            <a:endParaRPr lang="en-US" sz="2000">
              <a:solidFill>
                <a:schemeClr val="accent1"/>
              </a:solidFill>
            </a:endParaRPr>
          </a:p>
        </p:txBody>
      </p:sp>
      <p:sp>
        <p:nvSpPr>
          <p:cNvPr id="2" name="!!Title 1">
            <a:extLst>
              <a:ext uri="{FF2B5EF4-FFF2-40B4-BE49-F238E27FC236}">
                <a16:creationId xmlns:a16="http://schemas.microsoft.com/office/drawing/2014/main" id="{6B73B0B7-9743-EEBF-0272-614ED0110E71}"/>
              </a:ext>
            </a:extLst>
          </p:cNvPr>
          <p:cNvSpPr>
            <a:spLocks noGrp="1"/>
          </p:cNvSpPr>
          <p:nvPr>
            <p:ph type="title"/>
          </p:nvPr>
        </p:nvSpPr>
        <p:spPr/>
        <p:txBody>
          <a:bodyPr/>
          <a:lstStyle/>
          <a:p>
            <a:r>
              <a:rPr lang="en-US"/>
              <a:t>Force field analysis</a:t>
            </a:r>
          </a:p>
        </p:txBody>
      </p:sp>
      <p:sp>
        <p:nvSpPr>
          <p:cNvPr id="4" name="Footer Placeholder 3">
            <a:extLst>
              <a:ext uri="{FF2B5EF4-FFF2-40B4-BE49-F238E27FC236}">
                <a16:creationId xmlns:a16="http://schemas.microsoft.com/office/drawing/2014/main" id="{27BEE6AF-D6A3-B185-D9A0-6C759F1EDE45}"/>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DAA752A-C2E8-4BF1-278E-7B83EFBA4790}"/>
              </a:ext>
            </a:extLst>
          </p:cNvPr>
          <p:cNvSpPr>
            <a:spLocks noGrp="1"/>
          </p:cNvSpPr>
          <p:nvPr>
            <p:ph type="sldNum" sz="quarter" idx="12"/>
          </p:nvPr>
        </p:nvSpPr>
        <p:spPr/>
        <p:txBody>
          <a:bodyPr/>
          <a:lstStyle/>
          <a:p>
            <a:fld id="{16C5AC08-0ACD-404A-9C9F-AB39E786C34A}" type="slidenum">
              <a:rPr lang="en-GB"/>
              <a:t>23</a:t>
            </a:fld>
            <a:endParaRPr lang="en-GB"/>
          </a:p>
        </p:txBody>
      </p:sp>
      <p:sp>
        <p:nvSpPr>
          <p:cNvPr id="6" name="Text Placeholder 5">
            <a:extLst>
              <a:ext uri="{FF2B5EF4-FFF2-40B4-BE49-F238E27FC236}">
                <a16:creationId xmlns:a16="http://schemas.microsoft.com/office/drawing/2014/main" id="{9637B67B-3D91-2968-C3F9-C040B87FE625}"/>
              </a:ext>
            </a:extLst>
          </p:cNvPr>
          <p:cNvSpPr>
            <a:spLocks noGrp="1"/>
          </p:cNvSpPr>
          <p:nvPr>
            <p:ph type="body" sz="quarter" idx="13"/>
          </p:nvPr>
        </p:nvSpPr>
        <p:spPr/>
        <p:txBody>
          <a:bodyPr/>
          <a:lstStyle/>
          <a:p>
            <a:r>
              <a:rPr lang="en-US"/>
              <a:t>Activity 5.2</a:t>
            </a:r>
          </a:p>
        </p:txBody>
      </p:sp>
      <p:sp>
        <p:nvSpPr>
          <p:cNvPr id="56" name="!!DrivingBG">
            <a:extLst>
              <a:ext uri="{FF2B5EF4-FFF2-40B4-BE49-F238E27FC236}">
                <a16:creationId xmlns:a16="http://schemas.microsoft.com/office/drawing/2014/main" id="{D824A92C-7610-90C8-FB37-AB2CB2C71AED}"/>
              </a:ext>
            </a:extLst>
          </p:cNvPr>
          <p:cNvSpPr txBox="1">
            <a:spLocks/>
          </p:cNvSpPr>
          <p:nvPr/>
        </p:nvSpPr>
        <p:spPr>
          <a:xfrm>
            <a:off x="1079500" y="1520825"/>
            <a:ext cx="2503673" cy="4244975"/>
          </a:xfrm>
          <a:prstGeom prst="roundRect">
            <a:avLst>
              <a:gd name="adj" fmla="val 3035"/>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57" name="!!Drivingtitle">
            <a:extLst>
              <a:ext uri="{FF2B5EF4-FFF2-40B4-BE49-F238E27FC236}">
                <a16:creationId xmlns:a16="http://schemas.microsoft.com/office/drawing/2014/main" id="{C715B8F7-48FC-7F11-20D1-AC112B3EC661}"/>
              </a:ext>
            </a:extLst>
          </p:cNvPr>
          <p:cNvSpPr txBox="1"/>
          <p:nvPr/>
        </p:nvSpPr>
        <p:spPr>
          <a:xfrm>
            <a:off x="1245912" y="1619318"/>
            <a:ext cx="3148288" cy="618708"/>
          </a:xfrm>
          <a:prstGeom prst="roundRect">
            <a:avLst>
              <a:gd name="adj" fmla="val 10564"/>
            </a:avLst>
          </a:prstGeom>
          <a:noFill/>
        </p:spPr>
        <p:txBody>
          <a:bodyPr wrap="square" lIns="0" rIns="0" rtlCol="0">
            <a:spAutoFit/>
          </a:bodyPr>
          <a:lstStyle/>
          <a:p>
            <a:r>
              <a:rPr lang="en-GB" sz="2000" dirty="0">
                <a:solidFill>
                  <a:schemeClr val="accent2"/>
                </a:solidFill>
                <a:latin typeface="DM Sans" pitchFamily="2" charset="77"/>
                <a:cs typeface="Calibri" panose="020F0502020204030204" pitchFamily="34" charset="0"/>
              </a:rPr>
              <a:t>Driving forces</a:t>
            </a:r>
          </a:p>
          <a:p>
            <a:r>
              <a:rPr lang="en-GB" sz="1200" dirty="0">
                <a:solidFill>
                  <a:schemeClr val="accent2"/>
                </a:solidFill>
                <a:latin typeface="DM Sans" pitchFamily="2" charset="77"/>
                <a:cs typeface="Calibri" panose="020F0502020204030204" pitchFamily="34" charset="0"/>
              </a:rPr>
              <a:t>For</a:t>
            </a:r>
          </a:p>
        </p:txBody>
      </p:sp>
      <p:grpSp>
        <p:nvGrpSpPr>
          <p:cNvPr id="58" name="!!Driving1">
            <a:extLst>
              <a:ext uri="{FF2B5EF4-FFF2-40B4-BE49-F238E27FC236}">
                <a16:creationId xmlns:a16="http://schemas.microsoft.com/office/drawing/2014/main" id="{DA3DF2E4-E52F-DC4A-85FB-41AAA2BD5D5A}"/>
              </a:ext>
            </a:extLst>
          </p:cNvPr>
          <p:cNvGrpSpPr/>
          <p:nvPr/>
        </p:nvGrpSpPr>
        <p:grpSpPr>
          <a:xfrm>
            <a:off x="1245913" y="2670103"/>
            <a:ext cx="2997748" cy="549347"/>
            <a:chOff x="1237388" y="3802025"/>
            <a:chExt cx="2997748" cy="549347"/>
          </a:xfrm>
        </p:grpSpPr>
        <p:sp>
          <p:nvSpPr>
            <p:cNvPr id="59" name="Rectangle 58">
              <a:extLst>
                <a:ext uri="{FF2B5EF4-FFF2-40B4-BE49-F238E27FC236}">
                  <a16:creationId xmlns:a16="http://schemas.microsoft.com/office/drawing/2014/main" id="{371448DD-FDA0-1F38-6D2E-806B2B48313E}"/>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0" name="TextBox 59">
              <a:extLst>
                <a:ext uri="{FF2B5EF4-FFF2-40B4-BE49-F238E27FC236}">
                  <a16:creationId xmlns:a16="http://schemas.microsoft.com/office/drawing/2014/main" id="{C9E1717D-A293-1DBA-DA81-6DF0B87DE917}"/>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61" name="TextBox 60">
              <a:extLst>
                <a:ext uri="{FF2B5EF4-FFF2-40B4-BE49-F238E27FC236}">
                  <a16:creationId xmlns:a16="http://schemas.microsoft.com/office/drawing/2014/main" id="{8A8897DB-D720-43A7-C213-862798E6C994}"/>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62" name="!!Driving2">
            <a:extLst>
              <a:ext uri="{FF2B5EF4-FFF2-40B4-BE49-F238E27FC236}">
                <a16:creationId xmlns:a16="http://schemas.microsoft.com/office/drawing/2014/main" id="{CA04FEA0-5450-9550-67AD-913F66FB0EF1}"/>
              </a:ext>
            </a:extLst>
          </p:cNvPr>
          <p:cNvGrpSpPr/>
          <p:nvPr/>
        </p:nvGrpSpPr>
        <p:grpSpPr>
          <a:xfrm>
            <a:off x="1245913" y="3536878"/>
            <a:ext cx="2997748" cy="549347"/>
            <a:chOff x="1237388" y="3802025"/>
            <a:chExt cx="2997748" cy="549347"/>
          </a:xfrm>
        </p:grpSpPr>
        <p:sp>
          <p:nvSpPr>
            <p:cNvPr id="63" name="Rectangle 62">
              <a:extLst>
                <a:ext uri="{FF2B5EF4-FFF2-40B4-BE49-F238E27FC236}">
                  <a16:creationId xmlns:a16="http://schemas.microsoft.com/office/drawing/2014/main" id="{3F217B6B-E187-4343-6FE0-6D9DB44229E3}"/>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4" name="TextBox 63">
              <a:extLst>
                <a:ext uri="{FF2B5EF4-FFF2-40B4-BE49-F238E27FC236}">
                  <a16:creationId xmlns:a16="http://schemas.microsoft.com/office/drawing/2014/main" id="{6D395137-E517-3C42-F62C-3C31C5C970E3}"/>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65" name="TextBox 64">
              <a:extLst>
                <a:ext uri="{FF2B5EF4-FFF2-40B4-BE49-F238E27FC236}">
                  <a16:creationId xmlns:a16="http://schemas.microsoft.com/office/drawing/2014/main" id="{E91FCE00-6602-F539-F3C8-28EF90248268}"/>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66" name="!!Driving3">
            <a:extLst>
              <a:ext uri="{FF2B5EF4-FFF2-40B4-BE49-F238E27FC236}">
                <a16:creationId xmlns:a16="http://schemas.microsoft.com/office/drawing/2014/main" id="{174130E1-B400-97DA-82DA-44B843F498EB}"/>
              </a:ext>
            </a:extLst>
          </p:cNvPr>
          <p:cNvGrpSpPr/>
          <p:nvPr/>
        </p:nvGrpSpPr>
        <p:grpSpPr>
          <a:xfrm>
            <a:off x="1245913" y="4384603"/>
            <a:ext cx="2997748" cy="549347"/>
            <a:chOff x="1237388" y="3802025"/>
            <a:chExt cx="2997748" cy="549347"/>
          </a:xfrm>
        </p:grpSpPr>
        <p:sp>
          <p:nvSpPr>
            <p:cNvPr id="67" name="Rectangle 66">
              <a:extLst>
                <a:ext uri="{FF2B5EF4-FFF2-40B4-BE49-F238E27FC236}">
                  <a16:creationId xmlns:a16="http://schemas.microsoft.com/office/drawing/2014/main" id="{4D669AB5-F920-60DD-6EBC-45F169EF7E0F}"/>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8" name="TextBox 67">
              <a:extLst>
                <a:ext uri="{FF2B5EF4-FFF2-40B4-BE49-F238E27FC236}">
                  <a16:creationId xmlns:a16="http://schemas.microsoft.com/office/drawing/2014/main" id="{452671A2-135D-A43D-51D3-49DB8739E4C1}"/>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69" name="TextBox 68">
              <a:extLst>
                <a:ext uri="{FF2B5EF4-FFF2-40B4-BE49-F238E27FC236}">
                  <a16:creationId xmlns:a16="http://schemas.microsoft.com/office/drawing/2014/main" id="{A66B991E-2E89-EFCA-605E-65EC7F031689}"/>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70" name="!!Driving4">
            <a:extLst>
              <a:ext uri="{FF2B5EF4-FFF2-40B4-BE49-F238E27FC236}">
                <a16:creationId xmlns:a16="http://schemas.microsoft.com/office/drawing/2014/main" id="{8F9C9A08-2F3B-7C54-FB32-2BCC13C33257}"/>
              </a:ext>
            </a:extLst>
          </p:cNvPr>
          <p:cNvGrpSpPr/>
          <p:nvPr/>
        </p:nvGrpSpPr>
        <p:grpSpPr>
          <a:xfrm>
            <a:off x="1245913" y="7949892"/>
            <a:ext cx="2997748" cy="549347"/>
            <a:chOff x="1237388" y="3802025"/>
            <a:chExt cx="2997748" cy="549347"/>
          </a:xfrm>
        </p:grpSpPr>
        <p:sp>
          <p:nvSpPr>
            <p:cNvPr id="71" name="Rectangle 70">
              <a:extLst>
                <a:ext uri="{FF2B5EF4-FFF2-40B4-BE49-F238E27FC236}">
                  <a16:creationId xmlns:a16="http://schemas.microsoft.com/office/drawing/2014/main" id="{728A2E7C-F393-5B48-A23A-1B4DD99FAD42}"/>
                </a:ext>
              </a:extLst>
            </p:cNvPr>
            <p:cNvSpPr/>
            <p:nvPr/>
          </p:nvSpPr>
          <p:spPr>
            <a:xfrm rot="2700000">
              <a:off x="3846689" y="3882476"/>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2" name="TextBox 71">
              <a:extLst>
                <a:ext uri="{FF2B5EF4-FFF2-40B4-BE49-F238E27FC236}">
                  <a16:creationId xmlns:a16="http://schemas.microsoft.com/office/drawing/2014/main" id="{4FC6D136-CC0A-2CE1-F0D3-7C80D6AEF0A4}"/>
                </a:ext>
              </a:extLst>
            </p:cNvPr>
            <p:cNvSpPr txBox="1"/>
            <p:nvPr/>
          </p:nvSpPr>
          <p:spPr>
            <a:xfrm rot="16200000">
              <a:off x="2363320" y="2676093"/>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Identified as a key </a:t>
              </a:r>
              <a:br>
                <a:rPr lang="en-GB" sz="1200" dirty="0">
                  <a:solidFill>
                    <a:schemeClr val="bg1"/>
                  </a:solidFill>
                  <a:latin typeface="DM Sans" pitchFamily="2" charset="77"/>
                  <a:cs typeface="Calibri" panose="020F0502020204030204" pitchFamily="34" charset="0"/>
                </a:rPr>
              </a:br>
              <a:r>
                <a:rPr lang="en-GB" sz="1200" dirty="0">
                  <a:solidFill>
                    <a:schemeClr val="bg1"/>
                  </a:solidFill>
                  <a:latin typeface="DM Sans" pitchFamily="2" charset="77"/>
                  <a:cs typeface="Calibri" panose="020F0502020204030204" pitchFamily="34" charset="0"/>
                </a:rPr>
                <a:t>ward priority</a:t>
              </a:r>
            </a:p>
          </p:txBody>
        </p:sp>
        <p:sp>
          <p:nvSpPr>
            <p:cNvPr id="73" name="TextBox 72">
              <a:extLst>
                <a:ext uri="{FF2B5EF4-FFF2-40B4-BE49-F238E27FC236}">
                  <a16:creationId xmlns:a16="http://schemas.microsoft.com/office/drawing/2014/main" id="{2CF73A8D-BB85-F759-2B58-BD07C656C681}"/>
                </a:ext>
              </a:extLst>
            </p:cNvPr>
            <p:cNvSpPr txBox="1"/>
            <p:nvPr/>
          </p:nvSpPr>
          <p:spPr>
            <a:xfrm>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4</a:t>
              </a:r>
            </a:p>
          </p:txBody>
        </p:sp>
      </p:grpSp>
      <p:sp>
        <p:nvSpPr>
          <p:cNvPr id="74" name="!!RestrainingBG">
            <a:extLst>
              <a:ext uri="{FF2B5EF4-FFF2-40B4-BE49-F238E27FC236}">
                <a16:creationId xmlns:a16="http://schemas.microsoft.com/office/drawing/2014/main" id="{4ED7EBD8-6E1B-E706-F2C3-3ADB176DE988}"/>
              </a:ext>
            </a:extLst>
          </p:cNvPr>
          <p:cNvSpPr txBox="1">
            <a:spLocks/>
          </p:cNvSpPr>
          <p:nvPr/>
        </p:nvSpPr>
        <p:spPr>
          <a:xfrm>
            <a:off x="7579157" y="1520825"/>
            <a:ext cx="2503673" cy="4244975"/>
          </a:xfrm>
          <a:prstGeom prst="roundRect">
            <a:avLst>
              <a:gd name="adj" fmla="val 3035"/>
            </a:avLst>
          </a:prstGeom>
          <a:solidFill>
            <a:schemeClr val="accent3">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75" name="!!Restrainingtitle">
            <a:extLst>
              <a:ext uri="{FF2B5EF4-FFF2-40B4-BE49-F238E27FC236}">
                <a16:creationId xmlns:a16="http://schemas.microsoft.com/office/drawing/2014/main" id="{19AEC72B-F2D2-BF37-92C1-5641E4AA22F8}"/>
              </a:ext>
            </a:extLst>
          </p:cNvPr>
          <p:cNvSpPr txBox="1"/>
          <p:nvPr/>
        </p:nvSpPr>
        <p:spPr>
          <a:xfrm>
            <a:off x="7739451" y="1619318"/>
            <a:ext cx="2341148" cy="618708"/>
          </a:xfrm>
          <a:prstGeom prst="roundRect">
            <a:avLst>
              <a:gd name="adj" fmla="val 10564"/>
            </a:avLst>
          </a:prstGeom>
          <a:noFill/>
        </p:spPr>
        <p:txBody>
          <a:bodyPr wrap="square" lIns="0" rIns="0" rtlCol="0">
            <a:spAutoFit/>
          </a:bodyPr>
          <a:lstStyle/>
          <a:p>
            <a:r>
              <a:rPr lang="en-GB" sz="2000" dirty="0">
                <a:solidFill>
                  <a:schemeClr val="accent3"/>
                </a:solidFill>
                <a:latin typeface="DM Sans" pitchFamily="2" charset="77"/>
                <a:cs typeface="Calibri" panose="020F0502020204030204" pitchFamily="34" charset="0"/>
              </a:rPr>
              <a:t>Restraining forces</a:t>
            </a:r>
          </a:p>
          <a:p>
            <a:r>
              <a:rPr lang="en-GB" sz="1200" dirty="0">
                <a:solidFill>
                  <a:schemeClr val="accent3"/>
                </a:solidFill>
                <a:latin typeface="DM Sans" pitchFamily="2" charset="77"/>
                <a:cs typeface="Calibri" panose="020F0502020204030204" pitchFamily="34" charset="0"/>
              </a:rPr>
              <a:t>Against</a:t>
            </a:r>
          </a:p>
        </p:txBody>
      </p:sp>
      <p:grpSp>
        <p:nvGrpSpPr>
          <p:cNvPr id="77" name="!!Rest4">
            <a:extLst>
              <a:ext uri="{FF2B5EF4-FFF2-40B4-BE49-F238E27FC236}">
                <a16:creationId xmlns:a16="http://schemas.microsoft.com/office/drawing/2014/main" id="{5FBA826F-90DB-22D6-B254-6C5BD3CA993B}"/>
              </a:ext>
            </a:extLst>
          </p:cNvPr>
          <p:cNvGrpSpPr/>
          <p:nvPr/>
        </p:nvGrpSpPr>
        <p:grpSpPr>
          <a:xfrm rot="10800000">
            <a:off x="8799236" y="7949892"/>
            <a:ext cx="2997748" cy="549347"/>
            <a:chOff x="1237388" y="3802025"/>
            <a:chExt cx="2997748" cy="549347"/>
          </a:xfrm>
        </p:grpSpPr>
        <p:sp>
          <p:nvSpPr>
            <p:cNvPr id="78" name="Rectangle 77">
              <a:extLst>
                <a:ext uri="{FF2B5EF4-FFF2-40B4-BE49-F238E27FC236}">
                  <a16:creationId xmlns:a16="http://schemas.microsoft.com/office/drawing/2014/main" id="{A9D50CA7-A136-5F6A-2E79-B0EBF7BA7C88}"/>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9" name="TextBox 78">
              <a:extLst>
                <a:ext uri="{FF2B5EF4-FFF2-40B4-BE49-F238E27FC236}">
                  <a16:creationId xmlns:a16="http://schemas.microsoft.com/office/drawing/2014/main" id="{477E6847-144B-E3CC-73BC-D08DCCA56467}"/>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Limited access to IT</a:t>
              </a:r>
            </a:p>
          </p:txBody>
        </p:sp>
        <p:sp>
          <p:nvSpPr>
            <p:cNvPr id="80" name="TextBox 79">
              <a:extLst>
                <a:ext uri="{FF2B5EF4-FFF2-40B4-BE49-F238E27FC236}">
                  <a16:creationId xmlns:a16="http://schemas.microsoft.com/office/drawing/2014/main" id="{6F0E2C97-1586-2ECD-6752-072C2BE0F3E9}"/>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r>
                <a:rPr lang="en-US" sz="1200" b="1">
                  <a:solidFill>
                    <a:schemeClr val="bg2"/>
                  </a:solidFill>
                  <a:latin typeface="DM Sans" pitchFamily="2" charset="77"/>
                </a:rPr>
                <a:t>1</a:t>
              </a:r>
            </a:p>
          </p:txBody>
        </p:sp>
      </p:grpSp>
      <p:grpSp>
        <p:nvGrpSpPr>
          <p:cNvPr id="81" name="!!Rest3">
            <a:extLst>
              <a:ext uri="{FF2B5EF4-FFF2-40B4-BE49-F238E27FC236}">
                <a16:creationId xmlns:a16="http://schemas.microsoft.com/office/drawing/2014/main" id="{7C909071-F885-B561-8D3C-D10F88675E74}"/>
              </a:ext>
            </a:extLst>
          </p:cNvPr>
          <p:cNvGrpSpPr/>
          <p:nvPr/>
        </p:nvGrpSpPr>
        <p:grpSpPr>
          <a:xfrm rot="10800000">
            <a:off x="6821222" y="4383243"/>
            <a:ext cx="2997748" cy="549347"/>
            <a:chOff x="1237388" y="3802025"/>
            <a:chExt cx="2997748" cy="549347"/>
          </a:xfrm>
        </p:grpSpPr>
        <p:sp>
          <p:nvSpPr>
            <p:cNvPr id="82" name="Rectangle 81">
              <a:extLst>
                <a:ext uri="{FF2B5EF4-FFF2-40B4-BE49-F238E27FC236}">
                  <a16:creationId xmlns:a16="http://schemas.microsoft.com/office/drawing/2014/main" id="{06BC70D1-6E44-C985-6FEB-4CB52C3950DF}"/>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3" name="TextBox 82">
              <a:extLst>
                <a:ext uri="{FF2B5EF4-FFF2-40B4-BE49-F238E27FC236}">
                  <a16:creationId xmlns:a16="http://schemas.microsoft.com/office/drawing/2014/main" id="{2F8BE17B-D7F4-2C42-6261-EE10F24FB0DE}"/>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84" name="TextBox 83">
              <a:extLst>
                <a:ext uri="{FF2B5EF4-FFF2-40B4-BE49-F238E27FC236}">
                  <a16:creationId xmlns:a16="http://schemas.microsoft.com/office/drawing/2014/main" id="{345A2590-A590-6DD8-B526-3DB70C55F25C}"/>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85" name="!!Rest2">
            <a:extLst>
              <a:ext uri="{FF2B5EF4-FFF2-40B4-BE49-F238E27FC236}">
                <a16:creationId xmlns:a16="http://schemas.microsoft.com/office/drawing/2014/main" id="{20D1F08F-589E-2B67-6BF7-BFE0D5B67D17}"/>
              </a:ext>
            </a:extLst>
          </p:cNvPr>
          <p:cNvGrpSpPr/>
          <p:nvPr/>
        </p:nvGrpSpPr>
        <p:grpSpPr>
          <a:xfrm rot="10800000">
            <a:off x="6821222" y="3545043"/>
            <a:ext cx="2997748" cy="549347"/>
            <a:chOff x="1237388" y="3802025"/>
            <a:chExt cx="2997748" cy="549347"/>
          </a:xfrm>
        </p:grpSpPr>
        <p:sp>
          <p:nvSpPr>
            <p:cNvPr id="86" name="Rectangle 85">
              <a:extLst>
                <a:ext uri="{FF2B5EF4-FFF2-40B4-BE49-F238E27FC236}">
                  <a16:creationId xmlns:a16="http://schemas.microsoft.com/office/drawing/2014/main" id="{D1B9F4A1-EB61-B650-E4DD-14A821E94492}"/>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7" name="TextBox 86">
              <a:extLst>
                <a:ext uri="{FF2B5EF4-FFF2-40B4-BE49-F238E27FC236}">
                  <a16:creationId xmlns:a16="http://schemas.microsoft.com/office/drawing/2014/main" id="{7B79728C-C387-A2C0-507F-109281A78A3B}"/>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88" name="TextBox 87">
              <a:extLst>
                <a:ext uri="{FF2B5EF4-FFF2-40B4-BE49-F238E27FC236}">
                  <a16:creationId xmlns:a16="http://schemas.microsoft.com/office/drawing/2014/main" id="{0952E6F4-8308-0F68-2B55-A5D65C9D4881}"/>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89" name="!!Rest1">
            <a:extLst>
              <a:ext uri="{FF2B5EF4-FFF2-40B4-BE49-F238E27FC236}">
                <a16:creationId xmlns:a16="http://schemas.microsoft.com/office/drawing/2014/main" id="{A74F76EF-1E22-4472-F046-D0BB94FA7251}"/>
              </a:ext>
            </a:extLst>
          </p:cNvPr>
          <p:cNvGrpSpPr/>
          <p:nvPr/>
        </p:nvGrpSpPr>
        <p:grpSpPr>
          <a:xfrm rot="10800000">
            <a:off x="6821222" y="2685072"/>
            <a:ext cx="2997748" cy="549347"/>
            <a:chOff x="1237388" y="3802025"/>
            <a:chExt cx="2997748" cy="549347"/>
          </a:xfrm>
        </p:grpSpPr>
        <p:sp>
          <p:nvSpPr>
            <p:cNvPr id="90" name="Rectangle 89">
              <a:extLst>
                <a:ext uri="{FF2B5EF4-FFF2-40B4-BE49-F238E27FC236}">
                  <a16:creationId xmlns:a16="http://schemas.microsoft.com/office/drawing/2014/main" id="{B1EC4CC8-F904-8932-0119-1BB29F1FF537}"/>
                </a:ext>
              </a:extLst>
            </p:cNvPr>
            <p:cNvSpPr/>
            <p:nvPr/>
          </p:nvSpPr>
          <p:spPr>
            <a:xfrm rot="2700000">
              <a:off x="3846689" y="3882476"/>
              <a:ext cx="388447" cy="3884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1" name="TextBox 90">
              <a:extLst>
                <a:ext uri="{FF2B5EF4-FFF2-40B4-BE49-F238E27FC236}">
                  <a16:creationId xmlns:a16="http://schemas.microsoft.com/office/drawing/2014/main" id="{3452EF6F-0439-E456-91C4-6C07FEA4F394}"/>
                </a:ext>
              </a:extLst>
            </p:cNvPr>
            <p:cNvSpPr txBox="1"/>
            <p:nvPr/>
          </p:nvSpPr>
          <p:spPr>
            <a:xfrm rot="16200000">
              <a:off x="2363320" y="2676093"/>
              <a:ext cx="549347" cy="2801212"/>
            </a:xfrm>
            <a:prstGeom prst="round2SameRect">
              <a:avLst>
                <a:gd name="adj1" fmla="val 18181"/>
                <a:gd name="adj2" fmla="val 0"/>
              </a:avLst>
            </a:prstGeom>
            <a:solidFill>
              <a:schemeClr val="accent3"/>
            </a:solidFill>
          </p:spPr>
          <p:txBody>
            <a:bodyPr vert="vert270" wrap="square" lIns="90000" tIns="630000" rIns="90000" bIns="18000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sp>
          <p:nvSpPr>
            <p:cNvPr id="92" name="TextBox 91">
              <a:extLst>
                <a:ext uri="{FF2B5EF4-FFF2-40B4-BE49-F238E27FC236}">
                  <a16:creationId xmlns:a16="http://schemas.microsoft.com/office/drawing/2014/main" id="{B2D6CC62-848E-13F8-3C33-5E00FEC54D8F}"/>
                </a:ext>
              </a:extLst>
            </p:cNvPr>
            <p:cNvSpPr txBox="1"/>
            <p:nvPr/>
          </p:nvSpPr>
          <p:spPr>
            <a:xfrm rot="10800000">
              <a:off x="1440157" y="3942644"/>
              <a:ext cx="268112" cy="268112"/>
            </a:xfrm>
            <a:prstGeom prst="ellipse">
              <a:avLst/>
            </a:prstGeom>
            <a:solidFill>
              <a:schemeClr val="accent5"/>
            </a:solidFill>
          </p:spPr>
          <p:txBody>
            <a:bodyPr wrap="square" lIns="0" tIns="0" rIns="0" bIns="0" rtlCol="0" anchor="ctr" anchorCtr="0">
              <a:noAutofit/>
            </a:bodyPr>
            <a:lstStyle/>
            <a:p>
              <a:pPr algn="ctr"/>
              <a:endParaRPr lang="en-US" sz="1200" b="1">
                <a:solidFill>
                  <a:schemeClr val="bg2"/>
                </a:solidFill>
                <a:latin typeface="DM Sans" pitchFamily="2" charset="77"/>
              </a:endParaRPr>
            </a:p>
          </p:txBody>
        </p:sp>
      </p:grpSp>
      <p:grpSp>
        <p:nvGrpSpPr>
          <p:cNvPr id="93" name="!!TotalL">
            <a:extLst>
              <a:ext uri="{FF2B5EF4-FFF2-40B4-BE49-F238E27FC236}">
                <a16:creationId xmlns:a16="http://schemas.microsoft.com/office/drawing/2014/main" id="{3FC15659-AC8B-EFE4-E69A-26AFCB434B75}"/>
              </a:ext>
            </a:extLst>
          </p:cNvPr>
          <p:cNvGrpSpPr/>
          <p:nvPr/>
        </p:nvGrpSpPr>
        <p:grpSpPr>
          <a:xfrm>
            <a:off x="1245914" y="7066920"/>
            <a:ext cx="3008038" cy="435930"/>
            <a:chOff x="1237389" y="3858735"/>
            <a:chExt cx="3008038" cy="435930"/>
          </a:xfrm>
        </p:grpSpPr>
        <p:sp>
          <p:nvSpPr>
            <p:cNvPr id="94" name="TextBox 93">
              <a:extLst>
                <a:ext uri="{FF2B5EF4-FFF2-40B4-BE49-F238E27FC236}">
                  <a16:creationId xmlns:a16="http://schemas.microsoft.com/office/drawing/2014/main" id="{9E632730-66B2-4B1F-3610-581DE10E309E}"/>
                </a:ext>
              </a:extLst>
            </p:cNvPr>
            <p:cNvSpPr txBox="1"/>
            <p:nvPr/>
          </p:nvSpPr>
          <p:spPr>
            <a:xfrm rot="16200000">
              <a:off x="2576913" y="2572680"/>
              <a:ext cx="328990" cy="3008038"/>
            </a:xfrm>
            <a:prstGeom prst="roundRect">
              <a:avLst/>
            </a:prstGeom>
            <a:solidFill>
              <a:schemeClr val="accent5"/>
            </a:solidFill>
          </p:spPr>
          <p:txBody>
            <a:bodyPr vert="vert" wrap="square" lIns="90000" tIns="630000" rIns="90000" bIns="0" rtlCol="0" anchor="ctr" anchorCtr="0">
              <a:noAutofit/>
            </a:bodyPr>
            <a:lstStyle/>
            <a:p>
              <a:r>
                <a:rPr lang="en-GB" sz="1200" dirty="0">
                  <a:solidFill>
                    <a:schemeClr val="bg1"/>
                  </a:solidFill>
                  <a:latin typeface="DM Sans" pitchFamily="2" charset="77"/>
                  <a:cs typeface="Calibri" panose="020F0502020204030204" pitchFamily="34" charset="0"/>
                </a:rPr>
                <a:t>Total</a:t>
              </a:r>
            </a:p>
          </p:txBody>
        </p:sp>
        <p:sp>
          <p:nvSpPr>
            <p:cNvPr id="95" name="TextBox 94">
              <a:extLst>
                <a:ext uri="{FF2B5EF4-FFF2-40B4-BE49-F238E27FC236}">
                  <a16:creationId xmlns:a16="http://schemas.microsoft.com/office/drawing/2014/main" id="{A504931F-46FB-A63C-A989-8DA6A7B40146}"/>
                </a:ext>
              </a:extLst>
            </p:cNvPr>
            <p:cNvSpPr txBox="1"/>
            <p:nvPr/>
          </p:nvSpPr>
          <p:spPr>
            <a:xfrm>
              <a:off x="1356248" y="3858735"/>
              <a:ext cx="435930" cy="435930"/>
            </a:xfrm>
            <a:prstGeom prst="ellipse">
              <a:avLst/>
            </a:prstGeom>
            <a:solidFill>
              <a:schemeClr val="accent2"/>
            </a:solidFill>
          </p:spPr>
          <p:txBody>
            <a:bodyPr wrap="square" lIns="0" tIns="0" rIns="0" bIns="0" rtlCol="0" anchor="ctr" anchorCtr="0">
              <a:noAutofit/>
            </a:bodyPr>
            <a:lstStyle/>
            <a:p>
              <a:pPr algn="ctr"/>
              <a:r>
                <a:rPr lang="en-US" sz="1600" b="1">
                  <a:solidFill>
                    <a:schemeClr val="bg2"/>
                  </a:solidFill>
                  <a:latin typeface="DM Sans" pitchFamily="2" charset="77"/>
                </a:rPr>
                <a:t>14</a:t>
              </a:r>
              <a:endParaRPr lang="en-US" sz="1200" b="1">
                <a:solidFill>
                  <a:schemeClr val="bg2"/>
                </a:solidFill>
                <a:latin typeface="DM Sans" pitchFamily="2" charset="77"/>
              </a:endParaRPr>
            </a:p>
          </p:txBody>
        </p:sp>
      </p:grpSp>
      <p:grpSp>
        <p:nvGrpSpPr>
          <p:cNvPr id="96" name="!!TotalR">
            <a:extLst>
              <a:ext uri="{FF2B5EF4-FFF2-40B4-BE49-F238E27FC236}">
                <a16:creationId xmlns:a16="http://schemas.microsoft.com/office/drawing/2014/main" id="{E9882A2A-B7D9-E406-10B6-88938C59EAED}"/>
              </a:ext>
            </a:extLst>
          </p:cNvPr>
          <p:cNvGrpSpPr/>
          <p:nvPr/>
        </p:nvGrpSpPr>
        <p:grpSpPr>
          <a:xfrm>
            <a:off x="8809592" y="7066920"/>
            <a:ext cx="3008038" cy="435930"/>
            <a:chOff x="1237389" y="3858735"/>
            <a:chExt cx="3008038" cy="435930"/>
          </a:xfrm>
        </p:grpSpPr>
        <p:sp>
          <p:nvSpPr>
            <p:cNvPr id="97" name="TextBox 96">
              <a:extLst>
                <a:ext uri="{FF2B5EF4-FFF2-40B4-BE49-F238E27FC236}">
                  <a16:creationId xmlns:a16="http://schemas.microsoft.com/office/drawing/2014/main" id="{966B2801-BFFD-0F43-63E2-15269F57FD54}"/>
                </a:ext>
              </a:extLst>
            </p:cNvPr>
            <p:cNvSpPr txBox="1"/>
            <p:nvPr/>
          </p:nvSpPr>
          <p:spPr>
            <a:xfrm rot="16200000">
              <a:off x="2576913" y="2572680"/>
              <a:ext cx="328990" cy="3008038"/>
            </a:xfrm>
            <a:prstGeom prst="roundRect">
              <a:avLst/>
            </a:prstGeom>
            <a:solidFill>
              <a:schemeClr val="accent5"/>
            </a:solidFill>
          </p:spPr>
          <p:txBody>
            <a:bodyPr vert="vert" wrap="square" lIns="90000" tIns="360000" rIns="90000" bIns="180000" rtlCol="0" anchor="ctr" anchorCtr="0">
              <a:noAutofit/>
            </a:bodyPr>
            <a:lstStyle/>
            <a:p>
              <a:r>
                <a:rPr lang="en-GB" sz="1200" dirty="0">
                  <a:solidFill>
                    <a:schemeClr val="bg1"/>
                  </a:solidFill>
                  <a:latin typeface="DM Sans" pitchFamily="2" charset="77"/>
                  <a:cs typeface="Calibri" panose="020F0502020204030204" pitchFamily="34" charset="0"/>
                </a:rPr>
                <a:t>Total</a:t>
              </a:r>
            </a:p>
          </p:txBody>
        </p:sp>
        <p:sp>
          <p:nvSpPr>
            <p:cNvPr id="98" name="TextBox 97">
              <a:extLst>
                <a:ext uri="{FF2B5EF4-FFF2-40B4-BE49-F238E27FC236}">
                  <a16:creationId xmlns:a16="http://schemas.microsoft.com/office/drawing/2014/main" id="{992DB40A-35EB-AE9F-EE5A-FCD23620D2D8}"/>
                </a:ext>
              </a:extLst>
            </p:cNvPr>
            <p:cNvSpPr txBox="1"/>
            <p:nvPr/>
          </p:nvSpPr>
          <p:spPr>
            <a:xfrm>
              <a:off x="3664416" y="3858735"/>
              <a:ext cx="435930" cy="435930"/>
            </a:xfrm>
            <a:prstGeom prst="ellipse">
              <a:avLst/>
            </a:prstGeom>
            <a:solidFill>
              <a:schemeClr val="accent3"/>
            </a:solidFill>
          </p:spPr>
          <p:txBody>
            <a:bodyPr wrap="square" lIns="0" tIns="0" rIns="0" bIns="0" rtlCol="0" anchor="ctr" anchorCtr="0">
              <a:noAutofit/>
            </a:bodyPr>
            <a:lstStyle/>
            <a:p>
              <a:pPr algn="ctr"/>
              <a:r>
                <a:rPr lang="en-US" sz="1600" b="1">
                  <a:solidFill>
                    <a:schemeClr val="bg2"/>
                  </a:solidFill>
                  <a:latin typeface="DM Sans" pitchFamily="2" charset="77"/>
                </a:rPr>
                <a:t>10</a:t>
              </a:r>
              <a:endParaRPr lang="en-US" sz="1200" b="1">
                <a:solidFill>
                  <a:schemeClr val="bg2"/>
                </a:solidFill>
                <a:latin typeface="DM Sans" pitchFamily="2" charset="77"/>
              </a:endParaRPr>
            </a:p>
          </p:txBody>
        </p:sp>
      </p:grpSp>
      <p:sp>
        <p:nvSpPr>
          <p:cNvPr id="100" name="!!HowTo">
            <a:extLst>
              <a:ext uri="{FF2B5EF4-FFF2-40B4-BE49-F238E27FC236}">
                <a16:creationId xmlns:a16="http://schemas.microsoft.com/office/drawing/2014/main" id="{700C291B-DD14-62AD-7F4B-DC75EF5BD3DF}"/>
              </a:ext>
            </a:extLst>
          </p:cNvPr>
          <p:cNvSpPr txBox="1"/>
          <p:nvPr/>
        </p:nvSpPr>
        <p:spPr>
          <a:xfrm>
            <a:off x="10506075" y="1520826"/>
            <a:ext cx="1444625" cy="4244974"/>
          </a:xfrm>
          <a:prstGeom prst="roundRect">
            <a:avLst>
              <a:gd name="adj" fmla="val 5788"/>
            </a:avLst>
          </a:prstGeom>
          <a:solidFill>
            <a:schemeClr val="accent5"/>
          </a:solidFill>
          <a:effectLst>
            <a:outerShdw blurRad="180537" sx="102000" sy="102000" algn="ctr" rotWithShape="0">
              <a:prstClr val="black">
                <a:alpha val="40000"/>
              </a:prstClr>
            </a:outerShdw>
          </a:effectLst>
        </p:spPr>
        <p:txBody>
          <a:bodyPr wrap="square" rtlCol="0" anchor="ctr" anchorCtr="0">
            <a:noAutofit/>
          </a:bodyPr>
          <a:lstStyle/>
          <a:p>
            <a:pPr>
              <a:lnSpc>
                <a:spcPct val="90000"/>
              </a:lnSpc>
              <a:spcAft>
                <a:spcPts val="1200"/>
              </a:spcAft>
            </a:pPr>
            <a:r>
              <a:rPr lang="en-US" sz="1400" b="1">
                <a:solidFill>
                  <a:schemeClr val="bg1"/>
                </a:solidFill>
                <a:latin typeface="DM Sans" pitchFamily="2" charset="77"/>
              </a:rPr>
              <a:t>How to</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List all the forces for and against the plan/change</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Estimate power of strength of each force (Rate 1–5)</a:t>
            </a:r>
          </a:p>
          <a:p>
            <a:pPr marL="184150" indent="-184150">
              <a:lnSpc>
                <a:spcPct val="90000"/>
              </a:lnSpc>
              <a:spcAft>
                <a:spcPts val="1200"/>
              </a:spcAft>
              <a:buFont typeface="Arial" panose="020B0604020202020204" pitchFamily="34" charset="0"/>
              <a:buChar char="•"/>
            </a:pPr>
            <a:r>
              <a:rPr lang="en-US" sz="1400">
                <a:solidFill>
                  <a:schemeClr val="bg1"/>
                </a:solidFill>
                <a:latin typeface="DM Sans" pitchFamily="2" charset="77"/>
              </a:rPr>
              <a:t>Consider any actions to take</a:t>
            </a:r>
          </a:p>
        </p:txBody>
      </p:sp>
      <p:sp>
        <p:nvSpPr>
          <p:cNvPr id="102" name="!!Q">
            <a:extLst>
              <a:ext uri="{FF2B5EF4-FFF2-40B4-BE49-F238E27FC236}">
                <a16:creationId xmlns:a16="http://schemas.microsoft.com/office/drawing/2014/main" id="{F2C8EF28-3E46-327E-B52C-05F1737249CC}"/>
              </a:ext>
            </a:extLst>
          </p:cNvPr>
          <p:cNvSpPr txBox="1"/>
          <p:nvPr/>
        </p:nvSpPr>
        <p:spPr>
          <a:xfrm>
            <a:off x="1077913" y="6177962"/>
            <a:ext cx="10872787" cy="423327"/>
          </a:xfrm>
          <a:prstGeom prst="roundRect">
            <a:avLst>
              <a:gd name="adj" fmla="val 10564"/>
            </a:avLst>
          </a:prstGeom>
          <a:noFill/>
        </p:spPr>
        <p:txBody>
          <a:bodyPr wrap="square" lIns="0" rIns="0" rtlCol="0">
            <a:spAutoFit/>
          </a:bodyPr>
          <a:lstStyle/>
          <a:p>
            <a:pPr algn="ctr"/>
            <a:r>
              <a:rPr lang="en-GB" sz="2000" dirty="0">
                <a:solidFill>
                  <a:schemeClr val="accent5"/>
                </a:solidFill>
                <a:latin typeface="DM Sans" pitchFamily="2" charset="77"/>
                <a:cs typeface="Calibri" panose="020F0502020204030204" pitchFamily="34" charset="0"/>
              </a:rPr>
              <a:t>What coaching questions can you ask to reduce the power of restraining forces?</a:t>
            </a:r>
          </a:p>
        </p:txBody>
      </p:sp>
      <p:pic>
        <p:nvPicPr>
          <p:cNvPr id="3" name="Picture 2">
            <a:extLst>
              <a:ext uri="{FF2B5EF4-FFF2-40B4-BE49-F238E27FC236}">
                <a16:creationId xmlns:a16="http://schemas.microsoft.com/office/drawing/2014/main" id="{EDFD702D-78C8-CDD0-F6BC-89EC5381AF5F}"/>
              </a:ext>
            </a:extLst>
          </p:cNvPr>
          <p:cNvPicPr>
            <a:picLocks noChangeAspect="1"/>
          </p:cNvPicPr>
          <p:nvPr/>
        </p:nvPicPr>
        <p:blipFill>
          <a:blip r:embed="rId3"/>
          <a:srcRect/>
          <a:stretch/>
        </p:blipFill>
        <p:spPr>
          <a:xfrm>
            <a:off x="238125" y="1317624"/>
            <a:ext cx="495300" cy="406400"/>
          </a:xfrm>
          <a:prstGeom prst="rect">
            <a:avLst/>
          </a:prstGeom>
        </p:spPr>
      </p:pic>
      <p:pic>
        <p:nvPicPr>
          <p:cNvPr id="11" name="Picture 10">
            <a:extLst>
              <a:ext uri="{FF2B5EF4-FFF2-40B4-BE49-F238E27FC236}">
                <a16:creationId xmlns:a16="http://schemas.microsoft.com/office/drawing/2014/main" id="{095A0434-652A-3182-9565-E51B513F1737}"/>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233592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000" fill="hold"/>
                                        <p:tgtEl>
                                          <p:spTgt spid="99"/>
                                        </p:tgtEl>
                                        <p:attrNameLst>
                                          <p:attrName>ppt_x</p:attrName>
                                        </p:attrNameLst>
                                      </p:cBhvr>
                                      <p:tavLst>
                                        <p:tav tm="0">
                                          <p:val>
                                            <p:strVal val="#ppt_x"/>
                                          </p:val>
                                        </p:tav>
                                        <p:tav tm="100000">
                                          <p:val>
                                            <p:strVal val="#ppt_x"/>
                                          </p:val>
                                        </p:tav>
                                      </p:tavLst>
                                    </p:anim>
                                    <p:anim calcmode="lin" valueType="num">
                                      <p:cBhvr additive="base">
                                        <p:cTn id="8" dur="10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rivingBG">
            <a:extLst>
              <a:ext uri="{FF2B5EF4-FFF2-40B4-BE49-F238E27FC236}">
                <a16:creationId xmlns:a16="http://schemas.microsoft.com/office/drawing/2014/main" id="{DFA3B8A6-544C-987C-9AC6-849BE45D09D3}"/>
              </a:ext>
            </a:extLst>
          </p:cNvPr>
          <p:cNvSpPr txBox="1">
            <a:spLocks/>
          </p:cNvSpPr>
          <p:nvPr/>
        </p:nvSpPr>
        <p:spPr>
          <a:xfrm>
            <a:off x="7175500" y="1520825"/>
            <a:ext cx="3330575" cy="5099050"/>
          </a:xfrm>
          <a:prstGeom prst="roundRect">
            <a:avLst>
              <a:gd name="adj" fmla="val 3035"/>
            </a:avLst>
          </a:prstGeom>
          <a:solidFill>
            <a:schemeClr val="accent3">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13" name="!!DrivingBG">
            <a:extLst>
              <a:ext uri="{FF2B5EF4-FFF2-40B4-BE49-F238E27FC236}">
                <a16:creationId xmlns:a16="http://schemas.microsoft.com/office/drawing/2014/main" id="{25A8AAC0-E1AB-3DAF-4AE6-DFACA1F3B678}"/>
              </a:ext>
            </a:extLst>
          </p:cNvPr>
          <p:cNvSpPr txBox="1">
            <a:spLocks/>
          </p:cNvSpPr>
          <p:nvPr/>
        </p:nvSpPr>
        <p:spPr>
          <a:xfrm>
            <a:off x="2524125" y="1520825"/>
            <a:ext cx="3330575" cy="5099050"/>
          </a:xfrm>
          <a:prstGeom prst="roundRect">
            <a:avLst>
              <a:gd name="adj" fmla="val 3035"/>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sz="2000">
              <a:solidFill>
                <a:schemeClr val="accent1"/>
              </a:solidFill>
            </a:endParaRPr>
          </a:p>
        </p:txBody>
      </p:sp>
      <p:sp>
        <p:nvSpPr>
          <p:cNvPr id="2" name="Title 1">
            <a:extLst>
              <a:ext uri="{FF2B5EF4-FFF2-40B4-BE49-F238E27FC236}">
                <a16:creationId xmlns:a16="http://schemas.microsoft.com/office/drawing/2014/main" id="{69255070-CE83-B0E2-07A8-65731396C061}"/>
              </a:ext>
            </a:extLst>
          </p:cNvPr>
          <p:cNvSpPr>
            <a:spLocks noGrp="1"/>
          </p:cNvSpPr>
          <p:nvPr>
            <p:ph type="title"/>
          </p:nvPr>
        </p:nvSpPr>
        <p:spPr/>
        <p:txBody>
          <a:bodyPr/>
          <a:lstStyle/>
          <a:p>
            <a:r>
              <a:rPr lang="en-US"/>
              <a:t>Your role as a coach – discussion</a:t>
            </a:r>
          </a:p>
        </p:txBody>
      </p:sp>
      <p:sp>
        <p:nvSpPr>
          <p:cNvPr id="4" name="Footer Placeholder 3">
            <a:extLst>
              <a:ext uri="{FF2B5EF4-FFF2-40B4-BE49-F238E27FC236}">
                <a16:creationId xmlns:a16="http://schemas.microsoft.com/office/drawing/2014/main" id="{508C9FDF-5B3B-6F31-F05A-3D1F948465CB}"/>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58468D4C-B6DA-48A4-5A99-CA8EB9625828}"/>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E0E554AD-8827-1757-5DC6-B23213FEFC6F}"/>
              </a:ext>
            </a:extLst>
          </p:cNvPr>
          <p:cNvSpPr>
            <a:spLocks noGrp="1"/>
          </p:cNvSpPr>
          <p:nvPr>
            <p:ph type="body" sz="quarter" idx="13"/>
          </p:nvPr>
        </p:nvSpPr>
        <p:spPr/>
        <p:txBody>
          <a:bodyPr/>
          <a:lstStyle/>
          <a:p>
            <a:r>
              <a:rPr lang="en-US"/>
              <a:t>Your role as a coach </a:t>
            </a:r>
          </a:p>
        </p:txBody>
      </p:sp>
      <p:sp>
        <p:nvSpPr>
          <p:cNvPr id="9" name="TextBox 8">
            <a:extLst>
              <a:ext uri="{FF2B5EF4-FFF2-40B4-BE49-F238E27FC236}">
                <a16:creationId xmlns:a16="http://schemas.microsoft.com/office/drawing/2014/main" id="{24175FD1-8471-69AA-C4AB-DADEEBD7D3D5}"/>
              </a:ext>
            </a:extLst>
          </p:cNvPr>
          <p:cNvSpPr txBox="1"/>
          <p:nvPr/>
        </p:nvSpPr>
        <p:spPr>
          <a:xfrm>
            <a:off x="2522538" y="4103401"/>
            <a:ext cx="3332162" cy="1400235"/>
          </a:xfrm>
          <a:prstGeom prst="roundRect">
            <a:avLst>
              <a:gd name="adj" fmla="val 10564"/>
            </a:avLst>
          </a:prstGeom>
          <a:noFill/>
        </p:spPr>
        <p:txBody>
          <a:bodyPr wrap="square" rtlCol="0">
            <a:spAutoFit/>
          </a:bodyPr>
          <a:lstStyle/>
          <a:p>
            <a:r>
              <a:rPr lang="en-GB" sz="2000" dirty="0">
                <a:solidFill>
                  <a:schemeClr val="accent2"/>
                </a:solidFill>
                <a:latin typeface="DM Sans" pitchFamily="2" charset="77"/>
                <a:cs typeface="Calibri" panose="020F0502020204030204" pitchFamily="34" charset="0"/>
              </a:rPr>
              <a:t>What things on the left (driving forces) can you amplify and make better as a coach?</a:t>
            </a:r>
          </a:p>
        </p:txBody>
      </p:sp>
      <p:sp>
        <p:nvSpPr>
          <p:cNvPr id="10" name="TextBox 9">
            <a:extLst>
              <a:ext uri="{FF2B5EF4-FFF2-40B4-BE49-F238E27FC236}">
                <a16:creationId xmlns:a16="http://schemas.microsoft.com/office/drawing/2014/main" id="{23BBB01F-8963-EB86-187F-2375FDAB4601}"/>
              </a:ext>
            </a:extLst>
          </p:cNvPr>
          <p:cNvSpPr txBox="1"/>
          <p:nvPr/>
        </p:nvSpPr>
        <p:spPr>
          <a:xfrm>
            <a:off x="7175500" y="4076700"/>
            <a:ext cx="3332162" cy="1400235"/>
          </a:xfrm>
          <a:prstGeom prst="roundRect">
            <a:avLst>
              <a:gd name="adj" fmla="val 10564"/>
            </a:avLst>
          </a:prstGeom>
          <a:noFill/>
        </p:spPr>
        <p:txBody>
          <a:bodyPr wrap="square" rtlCol="0">
            <a:spAutoFit/>
          </a:bodyPr>
          <a:lstStyle/>
          <a:p>
            <a:r>
              <a:rPr lang="en-GB" sz="2000" dirty="0">
                <a:solidFill>
                  <a:schemeClr val="accent3"/>
                </a:solidFill>
                <a:latin typeface="DM Sans" pitchFamily="2" charset="77"/>
                <a:cs typeface="Calibri" panose="020F0502020204030204" pitchFamily="34" charset="0"/>
              </a:rPr>
              <a:t>What things on the right (restraining forces) can you reduce or remove as a coach?</a:t>
            </a:r>
          </a:p>
        </p:txBody>
      </p:sp>
      <p:grpSp>
        <p:nvGrpSpPr>
          <p:cNvPr id="14" name="Group 13">
            <a:extLst>
              <a:ext uri="{FF2B5EF4-FFF2-40B4-BE49-F238E27FC236}">
                <a16:creationId xmlns:a16="http://schemas.microsoft.com/office/drawing/2014/main" id="{0D33BE2F-3C90-4853-F2B2-47CD21AF86DE}"/>
              </a:ext>
            </a:extLst>
          </p:cNvPr>
          <p:cNvGrpSpPr/>
          <p:nvPr/>
        </p:nvGrpSpPr>
        <p:grpSpPr>
          <a:xfrm>
            <a:off x="2690538" y="2707396"/>
            <a:ext cx="2997748" cy="549347"/>
            <a:chOff x="1245914" y="1600163"/>
            <a:chExt cx="2997748" cy="549347"/>
          </a:xfrm>
        </p:grpSpPr>
        <p:sp>
          <p:nvSpPr>
            <p:cNvPr id="11" name="Rectangle 10">
              <a:extLst>
                <a:ext uri="{FF2B5EF4-FFF2-40B4-BE49-F238E27FC236}">
                  <a16:creationId xmlns:a16="http://schemas.microsoft.com/office/drawing/2014/main" id="{79D1A07A-148D-2B93-F31B-0C21A8C39259}"/>
                </a:ext>
              </a:extLst>
            </p:cNvPr>
            <p:cNvSpPr/>
            <p:nvPr/>
          </p:nvSpPr>
          <p:spPr>
            <a:xfrm rot="2700000">
              <a:off x="3855215" y="1680614"/>
              <a:ext cx="388447" cy="388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TextBox 11">
              <a:extLst>
                <a:ext uri="{FF2B5EF4-FFF2-40B4-BE49-F238E27FC236}">
                  <a16:creationId xmlns:a16="http://schemas.microsoft.com/office/drawing/2014/main" id="{07D13CAA-E4BD-8351-1DBB-EBF11E904155}"/>
                </a:ext>
              </a:extLst>
            </p:cNvPr>
            <p:cNvSpPr txBox="1"/>
            <p:nvPr/>
          </p:nvSpPr>
          <p:spPr>
            <a:xfrm rot="16200000">
              <a:off x="2371846" y="474231"/>
              <a:ext cx="549347" cy="2801212"/>
            </a:xfrm>
            <a:prstGeom prst="round2SameRect">
              <a:avLst>
                <a:gd name="adj1" fmla="val 18181"/>
                <a:gd name="adj2" fmla="val 0"/>
              </a:avLst>
            </a:prstGeom>
            <a:solidFill>
              <a:schemeClr val="accent2"/>
            </a:solidFill>
          </p:spPr>
          <p:txBody>
            <a:bodyPr vert="vert" wrap="square" lIns="90000" tIns="630000" rIns="90000" bIns="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grpSp>
      <p:grpSp>
        <p:nvGrpSpPr>
          <p:cNvPr id="16" name="Group 15">
            <a:extLst>
              <a:ext uri="{FF2B5EF4-FFF2-40B4-BE49-F238E27FC236}">
                <a16:creationId xmlns:a16="http://schemas.microsoft.com/office/drawing/2014/main" id="{7094E097-5037-DCE3-922A-958BD04EAD3B}"/>
              </a:ext>
            </a:extLst>
          </p:cNvPr>
          <p:cNvGrpSpPr/>
          <p:nvPr/>
        </p:nvGrpSpPr>
        <p:grpSpPr>
          <a:xfrm rot="10800000">
            <a:off x="7341913" y="2695771"/>
            <a:ext cx="2997748" cy="549347"/>
            <a:chOff x="1245914" y="1600163"/>
            <a:chExt cx="2997748" cy="549347"/>
          </a:xfrm>
          <a:solidFill>
            <a:schemeClr val="accent3"/>
          </a:solidFill>
        </p:grpSpPr>
        <p:sp>
          <p:nvSpPr>
            <p:cNvPr id="17" name="Rectangle 16">
              <a:extLst>
                <a:ext uri="{FF2B5EF4-FFF2-40B4-BE49-F238E27FC236}">
                  <a16:creationId xmlns:a16="http://schemas.microsoft.com/office/drawing/2014/main" id="{C8858D1E-F834-9E10-027E-52692E5AD0A9}"/>
                </a:ext>
              </a:extLst>
            </p:cNvPr>
            <p:cNvSpPr/>
            <p:nvPr/>
          </p:nvSpPr>
          <p:spPr>
            <a:xfrm rot="2700000">
              <a:off x="3855215" y="1680614"/>
              <a:ext cx="388447" cy="38844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TextBox 17">
              <a:extLst>
                <a:ext uri="{FF2B5EF4-FFF2-40B4-BE49-F238E27FC236}">
                  <a16:creationId xmlns:a16="http://schemas.microsoft.com/office/drawing/2014/main" id="{A1EF9530-8C2C-FCDC-80AC-01CF02328D9C}"/>
                </a:ext>
              </a:extLst>
            </p:cNvPr>
            <p:cNvSpPr txBox="1"/>
            <p:nvPr/>
          </p:nvSpPr>
          <p:spPr>
            <a:xfrm rot="16200000">
              <a:off x="2371846" y="474231"/>
              <a:ext cx="549347" cy="2801212"/>
            </a:xfrm>
            <a:prstGeom prst="round2SameRect">
              <a:avLst>
                <a:gd name="adj1" fmla="val 18181"/>
                <a:gd name="adj2" fmla="val 0"/>
              </a:avLst>
            </a:prstGeom>
            <a:grpFill/>
          </p:spPr>
          <p:txBody>
            <a:bodyPr vert="vert" wrap="square" lIns="90000" tIns="630000" rIns="90000" bIns="0" rtlCol="0" anchor="ctr" anchorCtr="0">
              <a:noAutofit/>
            </a:bodyPr>
            <a:lstStyle/>
            <a:p>
              <a:endParaRPr lang="en-GB" sz="1200" dirty="0">
                <a:solidFill>
                  <a:schemeClr val="bg1"/>
                </a:solidFill>
                <a:latin typeface="DM Sans" pitchFamily="2" charset="77"/>
                <a:cs typeface="Calibri" panose="020F0502020204030204" pitchFamily="34" charset="0"/>
              </a:endParaRPr>
            </a:p>
          </p:txBody>
        </p:sp>
      </p:grpSp>
      <p:sp>
        <p:nvSpPr>
          <p:cNvPr id="19" name="!!Q">
            <a:extLst>
              <a:ext uri="{FF2B5EF4-FFF2-40B4-BE49-F238E27FC236}">
                <a16:creationId xmlns:a16="http://schemas.microsoft.com/office/drawing/2014/main" id="{2EDEFEDD-B394-BC9B-ADB0-8FFEB3C998AC}"/>
              </a:ext>
            </a:extLst>
          </p:cNvPr>
          <p:cNvSpPr txBox="1"/>
          <p:nvPr/>
        </p:nvSpPr>
        <p:spPr>
          <a:xfrm>
            <a:off x="1077913" y="3456782"/>
            <a:ext cx="10872787" cy="423327"/>
          </a:xfrm>
          <a:prstGeom prst="roundRect">
            <a:avLst>
              <a:gd name="adj" fmla="val 10564"/>
            </a:avLst>
          </a:prstGeom>
          <a:solidFill>
            <a:schemeClr val="accent1"/>
          </a:solidFill>
        </p:spPr>
        <p:txBody>
          <a:bodyPr wrap="square" lIns="0" rIns="0" rtlCol="0">
            <a:spAutoFit/>
          </a:bodyPr>
          <a:lstStyle/>
          <a:p>
            <a:pPr algn="ctr"/>
            <a:r>
              <a:rPr lang="en-GB" sz="2000" dirty="0">
                <a:solidFill>
                  <a:schemeClr val="bg1"/>
                </a:solidFill>
                <a:latin typeface="DM Sans" pitchFamily="2" charset="77"/>
                <a:cs typeface="Calibri" panose="020F0502020204030204" pitchFamily="34" charset="0"/>
              </a:rPr>
              <a:t>You are a champion for QI and you have a lot of power and influence in improvement.</a:t>
            </a:r>
          </a:p>
        </p:txBody>
      </p:sp>
      <p:pic>
        <p:nvPicPr>
          <p:cNvPr id="3" name="Picture 2">
            <a:extLst>
              <a:ext uri="{FF2B5EF4-FFF2-40B4-BE49-F238E27FC236}">
                <a16:creationId xmlns:a16="http://schemas.microsoft.com/office/drawing/2014/main" id="{B031989E-155E-7D4B-D67B-37823806BF26}"/>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30716915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accel="50000"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0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2000"/>
                                </p:stCondLst>
                                <p:childTnLst>
                                  <p:par>
                                    <p:cTn id="26" presetID="2" presetClass="entr" presetSubtype="4" accel="50000" fill="hold" grpId="0" nodeType="afterEffect" p14:presetBounceEnd="50000">
                                      <p:stCondLst>
                                        <p:cond delay="2000"/>
                                      </p:stCondLst>
                                      <p:childTnLst>
                                        <p:set>
                                          <p:cBhvr>
                                            <p:cTn id="27" dur="1" fill="hold">
                                              <p:stCondLst>
                                                <p:cond delay="0"/>
                                              </p:stCondLst>
                                            </p:cTn>
                                            <p:tgtEl>
                                              <p:spTgt spid="19"/>
                                            </p:tgtEl>
                                            <p:attrNameLst>
                                              <p:attrName>style.visibility</p:attrName>
                                            </p:attrNameLst>
                                          </p:cBhvr>
                                          <p:to>
                                            <p:strVal val="visible"/>
                                          </p:to>
                                        </p:set>
                                        <p:anim calcmode="lin" valueType="num" p14:bounceEnd="50000">
                                          <p:cBhvr additive="base">
                                            <p:cTn id="28" dur="10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9" grpId="0"/>
          <p:bldP spid="10"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accel="5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2000"/>
                                </p:stCondLst>
                                <p:childTnLst>
                                  <p:par>
                                    <p:cTn id="26" presetID="2" presetClass="entr" presetSubtype="4" accel="50000" fill="hold" grpId="0" nodeType="afterEffect">
                                      <p:stCondLst>
                                        <p:cond delay="20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1000" fill="hold"/>
                                            <p:tgtEl>
                                              <p:spTgt spid="19"/>
                                            </p:tgtEl>
                                            <p:attrNameLst>
                                              <p:attrName>ppt_x</p:attrName>
                                            </p:attrNameLst>
                                          </p:cBhvr>
                                          <p:tavLst>
                                            <p:tav tm="0">
                                              <p:val>
                                                <p:strVal val="#ppt_x"/>
                                              </p:val>
                                            </p:tav>
                                            <p:tav tm="100000">
                                              <p:val>
                                                <p:strVal val="#ppt_x"/>
                                              </p:val>
                                            </p:tav>
                                          </p:tavLst>
                                        </p:anim>
                                        <p:anim calcmode="lin" valueType="num">
                                          <p:cBhvr additive="base">
                                            <p:cTn id="29"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9" grpId="0"/>
          <p:bldP spid="10" grpId="0"/>
          <p:bldP spid="1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9824-5F81-0A91-751B-44ACEA584039}"/>
              </a:ext>
            </a:extLst>
          </p:cNvPr>
          <p:cNvSpPr>
            <a:spLocks noGrp="1"/>
          </p:cNvSpPr>
          <p:nvPr>
            <p:ph type="title"/>
          </p:nvPr>
        </p:nvSpPr>
        <p:spPr/>
        <p:txBody>
          <a:bodyPr/>
          <a:lstStyle/>
          <a:p>
            <a:r>
              <a:rPr lang="en-US"/>
              <a:t>Barriers to patient leadership in improvement</a:t>
            </a:r>
          </a:p>
        </p:txBody>
      </p:sp>
      <p:sp>
        <p:nvSpPr>
          <p:cNvPr id="4" name="Footer Placeholder 3">
            <a:extLst>
              <a:ext uri="{FF2B5EF4-FFF2-40B4-BE49-F238E27FC236}">
                <a16:creationId xmlns:a16="http://schemas.microsoft.com/office/drawing/2014/main" id="{A8913471-D1F9-394C-F95B-4C795B42EEC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EF01A41-C2B2-AFC5-D1BD-4B3D74AA23CC}"/>
              </a:ext>
            </a:extLst>
          </p:cNvPr>
          <p:cNvSpPr>
            <a:spLocks noGrp="1"/>
          </p:cNvSpPr>
          <p:nvPr>
            <p:ph type="sldNum" sz="quarter" idx="12"/>
          </p:nvPr>
        </p:nvSpPr>
        <p:spPr/>
        <p:txBody>
          <a:bodyPr/>
          <a:lstStyle/>
          <a:p>
            <a:fld id="{16C5AC08-0ACD-404A-9C9F-AB39E786C34A}" type="slidenum">
              <a:rPr lang="en-GB"/>
              <a:t>25</a:t>
            </a:fld>
            <a:endParaRPr lang="en-GB"/>
          </a:p>
        </p:txBody>
      </p:sp>
      <p:sp>
        <p:nvSpPr>
          <p:cNvPr id="6" name="Text Placeholder 5">
            <a:extLst>
              <a:ext uri="{FF2B5EF4-FFF2-40B4-BE49-F238E27FC236}">
                <a16:creationId xmlns:a16="http://schemas.microsoft.com/office/drawing/2014/main" id="{CA9A5613-E8B3-75ED-C7C1-6BF06951FED8}"/>
              </a:ext>
            </a:extLst>
          </p:cNvPr>
          <p:cNvSpPr>
            <a:spLocks noGrp="1"/>
          </p:cNvSpPr>
          <p:nvPr>
            <p:ph type="body" sz="quarter" idx="13"/>
          </p:nvPr>
        </p:nvSpPr>
        <p:spPr/>
        <p:txBody>
          <a:bodyPr/>
          <a:lstStyle/>
          <a:p>
            <a:r>
              <a:rPr lang="en-US"/>
              <a:t>Barriers to patient leadership in improvement</a:t>
            </a:r>
          </a:p>
        </p:txBody>
      </p:sp>
      <p:pic>
        <p:nvPicPr>
          <p:cNvPr id="7" name="Content Placeholder 6">
            <a:extLst>
              <a:ext uri="{FF2B5EF4-FFF2-40B4-BE49-F238E27FC236}">
                <a16:creationId xmlns:a16="http://schemas.microsoft.com/office/drawing/2014/main" id="{7090D6FA-45C0-7417-E508-A64A312F7C10}"/>
              </a:ext>
            </a:extLst>
          </p:cNvPr>
          <p:cNvPicPr>
            <a:picLocks noGrp="1" noChangeAspect="1"/>
          </p:cNvPicPr>
          <p:nvPr>
            <p:ph idx="1"/>
          </p:nvPr>
        </p:nvPicPr>
        <p:blipFill rotWithShape="1">
          <a:blip r:embed="rId3"/>
          <a:srcRect t="15646"/>
          <a:stretch/>
        </p:blipFill>
        <p:spPr>
          <a:xfrm>
            <a:off x="3690391" y="1520825"/>
            <a:ext cx="6087567" cy="5135074"/>
          </a:xfrm>
          <a:prstGeom prst="rect">
            <a:avLst/>
          </a:prstGeom>
        </p:spPr>
      </p:pic>
      <p:sp>
        <p:nvSpPr>
          <p:cNvPr id="8" name="TextBox 7">
            <a:extLst>
              <a:ext uri="{FF2B5EF4-FFF2-40B4-BE49-F238E27FC236}">
                <a16:creationId xmlns:a16="http://schemas.microsoft.com/office/drawing/2014/main" id="{C3956C11-03EF-B9A6-174C-6D1E3E7F1222}"/>
              </a:ext>
            </a:extLst>
          </p:cNvPr>
          <p:cNvSpPr txBox="1"/>
          <p:nvPr/>
        </p:nvSpPr>
        <p:spPr>
          <a:xfrm>
            <a:off x="10064750" y="5765800"/>
            <a:ext cx="1885950" cy="892464"/>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Sonia Sparkles / twitter.com</a:t>
            </a:r>
          </a:p>
        </p:txBody>
      </p:sp>
    </p:spTree>
    <p:extLst>
      <p:ext uri="{BB962C8B-B14F-4D97-AF65-F5344CB8AC3E}">
        <p14:creationId xmlns:p14="http://schemas.microsoft.com/office/powerpoint/2010/main" val="2553455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B638-F3E9-ADD1-3470-FF0A41B61115}"/>
              </a:ext>
            </a:extLst>
          </p:cNvPr>
          <p:cNvSpPr>
            <a:spLocks noGrp="1"/>
          </p:cNvSpPr>
          <p:nvPr>
            <p:ph type="title"/>
          </p:nvPr>
        </p:nvSpPr>
        <p:spPr/>
        <p:txBody>
          <a:bodyPr/>
          <a:lstStyle/>
          <a:p>
            <a:r>
              <a:rPr lang="en-US"/>
              <a:t>What works well with the involvement of service users and carers</a:t>
            </a:r>
          </a:p>
        </p:txBody>
      </p:sp>
      <p:sp>
        <p:nvSpPr>
          <p:cNvPr id="3" name="Content Placeholder 2">
            <a:extLst>
              <a:ext uri="{FF2B5EF4-FFF2-40B4-BE49-F238E27FC236}">
                <a16:creationId xmlns:a16="http://schemas.microsoft.com/office/drawing/2014/main" id="{E2F7DDCA-54FA-F4E9-D658-57FCE61ADCDD}"/>
              </a:ext>
            </a:extLst>
          </p:cNvPr>
          <p:cNvSpPr>
            <a:spLocks noGrp="1"/>
          </p:cNvSpPr>
          <p:nvPr>
            <p:ph idx="1"/>
          </p:nvPr>
        </p:nvSpPr>
        <p:spPr/>
        <p:txBody>
          <a:bodyPr/>
          <a:lstStyle/>
          <a:p>
            <a:pPr lvl="2"/>
            <a:r>
              <a:rPr lang="en-US" spc="-50" dirty="0"/>
              <a:t>Have the service users and </a:t>
            </a:r>
            <a:r>
              <a:rPr lang="en-US" spc="-50" dirty="0" err="1"/>
              <a:t>carers</a:t>
            </a:r>
            <a:r>
              <a:rPr lang="en-US" spc="-50" dirty="0"/>
              <a:t> involved from the start of your project – not just as an afterthought</a:t>
            </a:r>
          </a:p>
          <a:p>
            <a:pPr lvl="2"/>
            <a:r>
              <a:rPr lang="en-US" spc="-50" dirty="0"/>
              <a:t>Make sure they have all the training they need to be involved</a:t>
            </a:r>
          </a:p>
          <a:p>
            <a:pPr lvl="2"/>
            <a:r>
              <a:rPr lang="en-US" spc="-50" dirty="0"/>
              <a:t>Have a designated link person</a:t>
            </a:r>
          </a:p>
          <a:p>
            <a:pPr lvl="2"/>
            <a:r>
              <a:rPr lang="en-US" spc="-50" dirty="0"/>
              <a:t>Be inclusive, copy them into all group emails, meetings decisions </a:t>
            </a:r>
            <a:r>
              <a:rPr lang="en-US" spc="-50" dirty="0" err="1"/>
              <a:t>etc</a:t>
            </a:r>
            <a:endParaRPr lang="en-US" spc="-50" dirty="0"/>
          </a:p>
          <a:p>
            <a:pPr lvl="2"/>
            <a:r>
              <a:rPr lang="en-US" spc="-50" dirty="0"/>
              <a:t>Explain any jargon/acronyms that you use both in meetings and in documents. Use plain English in your documents</a:t>
            </a:r>
          </a:p>
          <a:p>
            <a:pPr lvl="2"/>
            <a:r>
              <a:rPr lang="en-US" spc="-50" dirty="0"/>
              <a:t>Pick the right person for the project – not just any old service user </a:t>
            </a:r>
            <a:br>
              <a:rPr lang="en-US" spc="-50" dirty="0"/>
            </a:br>
            <a:r>
              <a:rPr lang="en-US" spc="-50" dirty="0"/>
              <a:t>or </a:t>
            </a:r>
            <a:r>
              <a:rPr lang="en-US" spc="-50" dirty="0" err="1"/>
              <a:t>carer</a:t>
            </a:r>
            <a:r>
              <a:rPr lang="en-US" spc="-50" dirty="0"/>
              <a:t>.</a:t>
            </a:r>
          </a:p>
        </p:txBody>
      </p:sp>
      <p:sp>
        <p:nvSpPr>
          <p:cNvPr id="4" name="Footer Placeholder 3">
            <a:extLst>
              <a:ext uri="{FF2B5EF4-FFF2-40B4-BE49-F238E27FC236}">
                <a16:creationId xmlns:a16="http://schemas.microsoft.com/office/drawing/2014/main" id="{047C3B8E-B916-8338-3CFC-6EE2560D3611}"/>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FF7DB51-34CE-33F5-5CE9-9B0E494F816A}"/>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D109B70E-5D16-ECC9-8655-65355767BCBA}"/>
              </a:ext>
            </a:extLst>
          </p:cNvPr>
          <p:cNvSpPr>
            <a:spLocks noGrp="1"/>
          </p:cNvSpPr>
          <p:nvPr>
            <p:ph type="body" sz="quarter" idx="13"/>
          </p:nvPr>
        </p:nvSpPr>
        <p:spPr/>
        <p:txBody>
          <a:bodyPr/>
          <a:lstStyle/>
          <a:p>
            <a:r>
              <a:rPr lang="en-US"/>
              <a:t>What works well with the involvement of service users and carers</a:t>
            </a:r>
          </a:p>
        </p:txBody>
      </p:sp>
    </p:spTree>
    <p:extLst>
      <p:ext uri="{BB962C8B-B14F-4D97-AF65-F5344CB8AC3E}">
        <p14:creationId xmlns:p14="http://schemas.microsoft.com/office/powerpoint/2010/main" val="2891322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9F3F-6E8F-1CC7-10B2-3CC9DB9FBAC3}"/>
              </a:ext>
            </a:extLst>
          </p:cNvPr>
          <p:cNvSpPr>
            <a:spLocks noGrp="1"/>
          </p:cNvSpPr>
          <p:nvPr>
            <p:ph type="title"/>
          </p:nvPr>
        </p:nvSpPr>
        <p:spPr/>
        <p:txBody>
          <a:bodyPr/>
          <a:lstStyle/>
          <a:p>
            <a:r>
              <a:rPr lang="en-US"/>
              <a:t>Challenges with involving patients+</a:t>
            </a:r>
          </a:p>
        </p:txBody>
      </p:sp>
      <p:sp>
        <p:nvSpPr>
          <p:cNvPr id="7" name="Content Placeholder 6">
            <a:extLst>
              <a:ext uri="{FF2B5EF4-FFF2-40B4-BE49-F238E27FC236}">
                <a16:creationId xmlns:a16="http://schemas.microsoft.com/office/drawing/2014/main" id="{E1637367-539E-37AB-99F3-531E1753A13E}"/>
              </a:ext>
            </a:extLst>
          </p:cNvPr>
          <p:cNvSpPr>
            <a:spLocks noGrp="1"/>
          </p:cNvSpPr>
          <p:nvPr>
            <p:ph idx="1"/>
          </p:nvPr>
        </p:nvSpPr>
        <p:spPr/>
        <p:txBody>
          <a:bodyPr/>
          <a:lstStyle/>
          <a:p>
            <a:pPr lvl="2"/>
            <a:r>
              <a:rPr lang="en-US"/>
              <a:t>Mind shift/mindset</a:t>
            </a:r>
          </a:p>
          <a:p>
            <a:pPr lvl="2"/>
            <a:r>
              <a:rPr lang="en-US"/>
              <a:t>Fear/challenges</a:t>
            </a:r>
          </a:p>
        </p:txBody>
      </p:sp>
      <p:sp>
        <p:nvSpPr>
          <p:cNvPr id="4" name="Footer Placeholder 3">
            <a:extLst>
              <a:ext uri="{FF2B5EF4-FFF2-40B4-BE49-F238E27FC236}">
                <a16:creationId xmlns:a16="http://schemas.microsoft.com/office/drawing/2014/main" id="{80363D3C-2421-2C88-E9FC-772D9851949C}"/>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9F001F47-9FE2-DBE3-B154-FE2B2A8445C4}"/>
              </a:ext>
            </a:extLst>
          </p:cNvPr>
          <p:cNvSpPr>
            <a:spLocks noGrp="1"/>
          </p:cNvSpPr>
          <p:nvPr>
            <p:ph type="sldNum" sz="quarter" idx="12"/>
          </p:nvPr>
        </p:nvSpPr>
        <p:spPr/>
        <p:txBody>
          <a:bodyPr/>
          <a:lstStyle/>
          <a:p>
            <a:fld id="{16C5AC08-0ACD-404A-9C9F-AB39E786C34A}" type="slidenum">
              <a:rPr lang="en-GB"/>
              <a:t>27</a:t>
            </a:fld>
            <a:endParaRPr lang="en-GB"/>
          </a:p>
        </p:txBody>
      </p:sp>
      <p:sp>
        <p:nvSpPr>
          <p:cNvPr id="8" name="Text Placeholder 7">
            <a:extLst>
              <a:ext uri="{FF2B5EF4-FFF2-40B4-BE49-F238E27FC236}">
                <a16:creationId xmlns:a16="http://schemas.microsoft.com/office/drawing/2014/main" id="{C970D85D-F5F5-8069-8E9E-CFB3FA4DCEBF}"/>
              </a:ext>
            </a:extLst>
          </p:cNvPr>
          <p:cNvSpPr>
            <a:spLocks noGrp="1"/>
          </p:cNvSpPr>
          <p:nvPr>
            <p:ph type="body" sz="quarter" idx="13"/>
          </p:nvPr>
        </p:nvSpPr>
        <p:spPr/>
        <p:txBody>
          <a:bodyPr/>
          <a:lstStyle/>
          <a:p>
            <a:r>
              <a:rPr lang="en-US" dirty="0"/>
              <a:t>Challenges with involving patients</a:t>
            </a:r>
          </a:p>
        </p:txBody>
      </p:sp>
      <p:pic>
        <p:nvPicPr>
          <p:cNvPr id="13" name="Lines">
            <a:extLst>
              <a:ext uri="{FF2B5EF4-FFF2-40B4-BE49-F238E27FC236}">
                <a16:creationId xmlns:a16="http://schemas.microsoft.com/office/drawing/2014/main" id="{A9CD42E2-1127-BBE4-ECD1-A0C6E5A17C1A}"/>
              </a:ext>
            </a:extLst>
          </p:cNvPr>
          <p:cNvPicPr>
            <a:picLocks noChangeAspect="1"/>
          </p:cNvPicPr>
          <p:nvPr/>
        </p:nvPicPr>
        <p:blipFill>
          <a:blip r:embed="rId3"/>
          <a:stretch>
            <a:fillRect/>
          </a:stretch>
        </p:blipFill>
        <p:spPr>
          <a:xfrm>
            <a:off x="10655664" y="1218594"/>
            <a:ext cx="1181100" cy="1181100"/>
          </a:xfrm>
          <a:prstGeom prst="rect">
            <a:avLst/>
          </a:prstGeom>
        </p:spPr>
      </p:pic>
      <p:pic>
        <p:nvPicPr>
          <p:cNvPr id="15" name="Mask">
            <a:extLst>
              <a:ext uri="{FF2B5EF4-FFF2-40B4-BE49-F238E27FC236}">
                <a16:creationId xmlns:a16="http://schemas.microsoft.com/office/drawing/2014/main" id="{13391E2C-750E-D3B8-057E-3702A6606B9E}"/>
              </a:ext>
            </a:extLst>
          </p:cNvPr>
          <p:cNvPicPr>
            <a:picLocks noChangeAspect="1"/>
          </p:cNvPicPr>
          <p:nvPr/>
        </p:nvPicPr>
        <p:blipFill>
          <a:blip r:embed="rId4"/>
          <a:stretch>
            <a:fillRect/>
          </a:stretch>
        </p:blipFill>
        <p:spPr>
          <a:xfrm>
            <a:off x="10655664" y="1218594"/>
            <a:ext cx="1181100" cy="1181100"/>
          </a:xfrm>
          <a:prstGeom prst="rect">
            <a:avLst/>
          </a:prstGeom>
        </p:spPr>
      </p:pic>
      <p:pic>
        <p:nvPicPr>
          <p:cNvPr id="14" name="Arrows">
            <a:extLst>
              <a:ext uri="{FF2B5EF4-FFF2-40B4-BE49-F238E27FC236}">
                <a16:creationId xmlns:a16="http://schemas.microsoft.com/office/drawing/2014/main" id="{178152A1-78A2-454A-35DA-1D552AEB6486}"/>
              </a:ext>
            </a:extLst>
          </p:cNvPr>
          <p:cNvPicPr>
            <a:picLocks noChangeAspect="1"/>
          </p:cNvPicPr>
          <p:nvPr/>
        </p:nvPicPr>
        <p:blipFill>
          <a:blip r:embed="rId5"/>
          <a:stretch>
            <a:fillRect/>
          </a:stretch>
        </p:blipFill>
        <p:spPr>
          <a:xfrm rot="2438696">
            <a:off x="10655664" y="1218594"/>
            <a:ext cx="1181100" cy="1181100"/>
          </a:xfrm>
          <a:prstGeom prst="rect">
            <a:avLst/>
          </a:prstGeom>
        </p:spPr>
      </p:pic>
      <p:sp>
        <p:nvSpPr>
          <p:cNvPr id="16" name="TextBox 15">
            <a:extLst>
              <a:ext uri="{FF2B5EF4-FFF2-40B4-BE49-F238E27FC236}">
                <a16:creationId xmlns:a16="http://schemas.microsoft.com/office/drawing/2014/main" id="{38B94D9D-8F24-3CB0-1816-59EC881E0908}"/>
              </a:ext>
            </a:extLst>
          </p:cNvPr>
          <p:cNvSpPr txBox="1"/>
          <p:nvPr/>
        </p:nvSpPr>
        <p:spPr>
          <a:xfrm>
            <a:off x="12112831" y="166255"/>
            <a:ext cx="184731" cy="369332"/>
          </a:xfrm>
          <a:prstGeom prst="rect">
            <a:avLst/>
          </a:prstGeom>
          <a:noFill/>
        </p:spPr>
        <p:txBody>
          <a:bodyPr wrap="none" rtlCol="0">
            <a:spAutoFit/>
          </a:bodyPr>
          <a:lstStyle/>
          <a:p>
            <a:endParaRPr lang="en-US">
              <a:latin typeface="Petrona" pitchFamily="2" charset="77"/>
            </a:endParaRPr>
          </a:p>
        </p:txBody>
      </p:sp>
      <p:pic>
        <p:nvPicPr>
          <p:cNvPr id="17" name="Lines">
            <a:extLst>
              <a:ext uri="{FF2B5EF4-FFF2-40B4-BE49-F238E27FC236}">
                <a16:creationId xmlns:a16="http://schemas.microsoft.com/office/drawing/2014/main" id="{A6D89EB5-21D1-616B-90D8-35634F5F1FEB}"/>
              </a:ext>
            </a:extLst>
          </p:cNvPr>
          <p:cNvPicPr>
            <a:picLocks noChangeAspect="1"/>
          </p:cNvPicPr>
          <p:nvPr/>
        </p:nvPicPr>
        <p:blipFill>
          <a:blip r:embed="rId3"/>
          <a:stretch>
            <a:fillRect/>
          </a:stretch>
        </p:blipFill>
        <p:spPr>
          <a:xfrm>
            <a:off x="10655664" y="1806312"/>
            <a:ext cx="1181100" cy="1181100"/>
          </a:xfrm>
          <a:prstGeom prst="rect">
            <a:avLst/>
          </a:prstGeom>
        </p:spPr>
      </p:pic>
      <p:pic>
        <p:nvPicPr>
          <p:cNvPr id="18" name="Mask">
            <a:extLst>
              <a:ext uri="{FF2B5EF4-FFF2-40B4-BE49-F238E27FC236}">
                <a16:creationId xmlns:a16="http://schemas.microsoft.com/office/drawing/2014/main" id="{A6EA4863-5EFC-1C2F-77EB-EFB2018320E8}"/>
              </a:ext>
            </a:extLst>
          </p:cNvPr>
          <p:cNvPicPr>
            <a:picLocks noChangeAspect="1"/>
          </p:cNvPicPr>
          <p:nvPr/>
        </p:nvPicPr>
        <p:blipFill>
          <a:blip r:embed="rId4"/>
          <a:stretch>
            <a:fillRect/>
          </a:stretch>
        </p:blipFill>
        <p:spPr>
          <a:xfrm>
            <a:off x="10655664" y="1806312"/>
            <a:ext cx="1181100" cy="1181100"/>
          </a:xfrm>
          <a:prstGeom prst="rect">
            <a:avLst/>
          </a:prstGeom>
        </p:spPr>
      </p:pic>
      <p:pic>
        <p:nvPicPr>
          <p:cNvPr id="19" name="Arrows">
            <a:extLst>
              <a:ext uri="{FF2B5EF4-FFF2-40B4-BE49-F238E27FC236}">
                <a16:creationId xmlns:a16="http://schemas.microsoft.com/office/drawing/2014/main" id="{BB70E5C0-30FB-DDF7-8EB8-DFBD1ACFD6E5}"/>
              </a:ext>
            </a:extLst>
          </p:cNvPr>
          <p:cNvPicPr>
            <a:picLocks noChangeAspect="1"/>
          </p:cNvPicPr>
          <p:nvPr/>
        </p:nvPicPr>
        <p:blipFill>
          <a:blip r:embed="rId5"/>
          <a:stretch>
            <a:fillRect/>
          </a:stretch>
        </p:blipFill>
        <p:spPr>
          <a:xfrm rot="2438696">
            <a:off x="10655664" y="1806312"/>
            <a:ext cx="1181100" cy="1181100"/>
          </a:xfrm>
          <a:prstGeom prst="rect">
            <a:avLst/>
          </a:prstGeom>
        </p:spPr>
      </p:pic>
      <p:sp>
        <p:nvSpPr>
          <p:cNvPr id="20" name="MASK">
            <a:extLst>
              <a:ext uri="{FF2B5EF4-FFF2-40B4-BE49-F238E27FC236}">
                <a16:creationId xmlns:a16="http://schemas.microsoft.com/office/drawing/2014/main" id="{46C8088D-4FAF-8D20-A408-9865A13BD06B}"/>
              </a:ext>
            </a:extLst>
          </p:cNvPr>
          <p:cNvSpPr/>
          <p:nvPr/>
        </p:nvSpPr>
        <p:spPr>
          <a:xfrm>
            <a:off x="10543678" y="1585547"/>
            <a:ext cx="1444625" cy="1020172"/>
          </a:xfrm>
          <a:prstGeom prst="rect">
            <a:avLst/>
          </a:prstGeom>
          <a:gradFill>
            <a:gsLst>
              <a:gs pos="90000">
                <a:schemeClr val="bg1"/>
              </a:gs>
              <a:gs pos="10000">
                <a:srgbClr val="FFFFFF"/>
              </a:gs>
              <a:gs pos="0">
                <a:schemeClr val="bg1">
                  <a:alpha val="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2" name="People">
            <a:extLst>
              <a:ext uri="{FF2B5EF4-FFF2-40B4-BE49-F238E27FC236}">
                <a16:creationId xmlns:a16="http://schemas.microsoft.com/office/drawing/2014/main" id="{09523053-5AD4-C55D-BF14-E2AA0DC41C01}"/>
              </a:ext>
            </a:extLst>
          </p:cNvPr>
          <p:cNvPicPr>
            <a:picLocks noChangeAspect="1"/>
          </p:cNvPicPr>
          <p:nvPr/>
        </p:nvPicPr>
        <p:blipFill>
          <a:blip r:embed="rId6"/>
          <a:stretch>
            <a:fillRect/>
          </a:stretch>
        </p:blipFill>
        <p:spPr>
          <a:xfrm>
            <a:off x="10693764" y="1800225"/>
            <a:ext cx="1143000" cy="571500"/>
          </a:xfrm>
          <a:prstGeom prst="rect">
            <a:avLst/>
          </a:prstGeom>
        </p:spPr>
      </p:pic>
    </p:spTree>
    <p:extLst>
      <p:ext uri="{BB962C8B-B14F-4D97-AF65-F5344CB8AC3E}">
        <p14:creationId xmlns:p14="http://schemas.microsoft.com/office/powerpoint/2010/main" val="6928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fill="hold" nodeType="afterEffect">
                                  <p:stCondLst>
                                    <p:cond delay="0"/>
                                  </p:stCondLst>
                                  <p:childTnLst>
                                    <p:animRot by="86400000">
                                      <p:cBhvr>
                                        <p:cTn id="6" dur="9000" fill="hold"/>
                                        <p:tgtEl>
                                          <p:spTgt spid="15"/>
                                        </p:tgtEl>
                                        <p:attrNameLst>
                                          <p:attrName>r</p:attrName>
                                        </p:attrNameLst>
                                      </p:cBhvr>
                                    </p:animRot>
                                  </p:childTnLst>
                                </p:cTn>
                              </p:par>
                              <p:par>
                                <p:cTn id="7" presetID="8" presetClass="emph" presetSubtype="0" repeatCount="indefinite" accel="50000" decel="50000" fill="hold" nodeType="withEffect">
                                  <p:stCondLst>
                                    <p:cond delay="0"/>
                                  </p:stCondLst>
                                  <p:childTnLst>
                                    <p:animRot by="21600000">
                                      <p:cBhvr>
                                        <p:cTn id="8" dur="3000" fill="hold"/>
                                        <p:tgtEl>
                                          <p:spTgt spid="14"/>
                                        </p:tgtEl>
                                        <p:attrNameLst>
                                          <p:attrName>r</p:attrName>
                                        </p:attrNameLst>
                                      </p:cBhvr>
                                    </p:animRot>
                                  </p:childTnLst>
                                </p:cTn>
                              </p:par>
                              <p:par>
                                <p:cTn id="9" presetID="8" presetClass="emph" presetSubtype="0" repeatCount="indefinite" accel="50000" decel="50000" fill="hold" nodeType="withEffect">
                                  <p:stCondLst>
                                    <p:cond delay="0"/>
                                  </p:stCondLst>
                                  <p:childTnLst>
                                    <p:animRot by="21600000">
                                      <p:cBhvr>
                                        <p:cTn id="10" dur="3000" fill="hold"/>
                                        <p:tgtEl>
                                          <p:spTgt spid="13"/>
                                        </p:tgtEl>
                                        <p:attrNameLst>
                                          <p:attrName>r</p:attrName>
                                        </p:attrNameLst>
                                      </p:cBhvr>
                                    </p:animRot>
                                  </p:childTnLst>
                                </p:cTn>
                              </p:par>
                              <p:par>
                                <p:cTn id="11" presetID="8" presetClass="emph" presetSubtype="0" repeatCount="indefinite" accel="50000" decel="50000" fill="hold" nodeType="withEffect">
                                  <p:stCondLst>
                                    <p:cond delay="0"/>
                                  </p:stCondLst>
                                  <p:childTnLst>
                                    <p:animRot by="86400000">
                                      <p:cBhvr>
                                        <p:cTn id="12" dur="9000" fill="hold"/>
                                        <p:tgtEl>
                                          <p:spTgt spid="18"/>
                                        </p:tgtEl>
                                        <p:attrNameLst>
                                          <p:attrName>r</p:attrName>
                                        </p:attrNameLst>
                                      </p:cBhvr>
                                    </p:animRot>
                                  </p:childTnLst>
                                </p:cTn>
                              </p:par>
                              <p:par>
                                <p:cTn id="13" presetID="8" presetClass="emph" presetSubtype="0" repeatCount="indefinite" accel="50000" decel="50000" fill="hold" nodeType="withEffect">
                                  <p:stCondLst>
                                    <p:cond delay="0"/>
                                  </p:stCondLst>
                                  <p:childTnLst>
                                    <p:animRot by="21600000">
                                      <p:cBhvr>
                                        <p:cTn id="14" dur="3000" fill="hold"/>
                                        <p:tgtEl>
                                          <p:spTgt spid="19"/>
                                        </p:tgtEl>
                                        <p:attrNameLst>
                                          <p:attrName>r</p:attrName>
                                        </p:attrNameLst>
                                      </p:cBhvr>
                                    </p:animRot>
                                  </p:childTnLst>
                                </p:cTn>
                              </p:par>
                              <p:par>
                                <p:cTn id="15" presetID="8" presetClass="emph" presetSubtype="0" repeatCount="indefinite" accel="50000" decel="50000" fill="hold" nodeType="withEffect">
                                  <p:stCondLst>
                                    <p:cond delay="0"/>
                                  </p:stCondLst>
                                  <p:childTnLst>
                                    <p:animRot by="21600000">
                                      <p:cBhvr>
                                        <p:cTn id="16" dur="3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NO">
            <a:extLst>
              <a:ext uri="{FF2B5EF4-FFF2-40B4-BE49-F238E27FC236}">
                <a16:creationId xmlns:a16="http://schemas.microsoft.com/office/drawing/2014/main" id="{76490B76-A97D-4920-3B80-2036ED88AB78}"/>
              </a:ext>
            </a:extLst>
          </p:cNvPr>
          <p:cNvGrpSpPr/>
          <p:nvPr/>
        </p:nvGrpSpPr>
        <p:grpSpPr>
          <a:xfrm>
            <a:off x="4818356" y="1947615"/>
            <a:ext cx="3378200" cy="4244905"/>
            <a:chOff x="4818356" y="1947615"/>
            <a:chExt cx="3378200" cy="4244905"/>
          </a:xfrm>
        </p:grpSpPr>
        <p:pic>
          <p:nvPicPr>
            <p:cNvPr id="21" name="Picture 20">
              <a:extLst>
                <a:ext uri="{FF2B5EF4-FFF2-40B4-BE49-F238E27FC236}">
                  <a16:creationId xmlns:a16="http://schemas.microsoft.com/office/drawing/2014/main" id="{6E296C0C-1DB9-DDA9-D9A0-20443769D344}"/>
                </a:ext>
              </a:extLst>
            </p:cNvPr>
            <p:cNvPicPr>
              <a:picLocks noChangeAspect="1"/>
            </p:cNvPicPr>
            <p:nvPr/>
          </p:nvPicPr>
          <p:blipFill>
            <a:blip r:embed="rId3">
              <a:alphaModFix/>
            </a:blip>
            <a:stretch>
              <a:fillRect/>
            </a:stretch>
          </p:blipFill>
          <p:spPr>
            <a:xfrm>
              <a:off x="4818356" y="1947615"/>
              <a:ext cx="3378200" cy="3378200"/>
            </a:xfrm>
            <a:prstGeom prst="rect">
              <a:avLst/>
            </a:prstGeom>
          </p:spPr>
        </p:pic>
        <p:sp>
          <p:nvSpPr>
            <p:cNvPr id="22" name="TextBox 21">
              <a:extLst>
                <a:ext uri="{FF2B5EF4-FFF2-40B4-BE49-F238E27FC236}">
                  <a16:creationId xmlns:a16="http://schemas.microsoft.com/office/drawing/2014/main" id="{C2E08C55-55B4-8A11-934B-7FEFAE377A5F}"/>
                </a:ext>
              </a:extLst>
            </p:cNvPr>
            <p:cNvSpPr txBox="1"/>
            <p:nvPr/>
          </p:nvSpPr>
          <p:spPr>
            <a:xfrm>
              <a:off x="4848225" y="5793833"/>
              <a:ext cx="3330575" cy="398687"/>
            </a:xfrm>
            <a:prstGeom prst="rect">
              <a:avLst/>
            </a:prstGeom>
            <a:noFill/>
          </p:spPr>
          <p:txBody>
            <a:bodyPr wrap="square" numCol="1" spcCol="360000" rtlCol="0">
              <a:noAutofit/>
            </a:bodyPr>
            <a:lstStyle/>
            <a:p>
              <a:pPr algn="ctr"/>
              <a:r>
                <a:rPr lang="en-US" sz="1500" b="1">
                  <a:solidFill>
                    <a:schemeClr val="accent2"/>
                  </a:solidFill>
                  <a:latin typeface="DM Sans" pitchFamily="2" charset="77"/>
                </a:rPr>
                <a:t>No</a:t>
              </a:r>
            </a:p>
          </p:txBody>
        </p:sp>
      </p:grpSp>
      <p:sp>
        <p:nvSpPr>
          <p:cNvPr id="8" name="Title 7">
            <a:extLst>
              <a:ext uri="{FF2B5EF4-FFF2-40B4-BE49-F238E27FC236}">
                <a16:creationId xmlns:a16="http://schemas.microsoft.com/office/drawing/2014/main" id="{2C1E4518-82F6-2D2B-4C89-BA4D9806F9FE}"/>
              </a:ext>
            </a:extLst>
          </p:cNvPr>
          <p:cNvSpPr>
            <a:spLocks noGrp="1"/>
          </p:cNvSpPr>
          <p:nvPr>
            <p:ph type="title"/>
          </p:nvPr>
        </p:nvSpPr>
        <p:spPr/>
        <p:txBody>
          <a:bodyPr/>
          <a:lstStyle/>
          <a:p>
            <a:r>
              <a:rPr lang="en-US"/>
              <a:t>Formal ethical approval isn’t needed </a:t>
            </a:r>
            <a:br>
              <a:rPr lang="en-US"/>
            </a:br>
            <a:r>
              <a:rPr lang="en-US"/>
              <a:t>for QI projects </a:t>
            </a:r>
            <a:br>
              <a:rPr lang="en-US"/>
            </a:br>
            <a:br>
              <a:rPr lang="en-US"/>
            </a:br>
            <a:endParaRPr lang="en-US"/>
          </a:p>
        </p:txBody>
      </p:sp>
      <p:sp>
        <p:nvSpPr>
          <p:cNvPr id="4" name="Footer Placeholder 3">
            <a:extLst>
              <a:ext uri="{FF2B5EF4-FFF2-40B4-BE49-F238E27FC236}">
                <a16:creationId xmlns:a16="http://schemas.microsoft.com/office/drawing/2014/main" id="{E65686AF-A273-3EFB-8E93-871CF17CA5A3}"/>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E8AF374B-7EB0-8457-5895-B5D346CCCF0E}"/>
              </a:ext>
            </a:extLst>
          </p:cNvPr>
          <p:cNvSpPr>
            <a:spLocks noGrp="1"/>
          </p:cNvSpPr>
          <p:nvPr>
            <p:ph type="sldNum" sz="quarter" idx="12"/>
          </p:nvPr>
        </p:nvSpPr>
        <p:spPr/>
        <p:txBody>
          <a:bodyPr/>
          <a:lstStyle/>
          <a:p>
            <a:fld id="{16C5AC08-0ACD-404A-9C9F-AB39E786C34A}" type="slidenum">
              <a:rPr lang="en-GB"/>
              <a:t>28</a:t>
            </a:fld>
            <a:endParaRPr lang="en-GB"/>
          </a:p>
        </p:txBody>
      </p:sp>
      <p:sp>
        <p:nvSpPr>
          <p:cNvPr id="10" name="Text Placeholder 9">
            <a:extLst>
              <a:ext uri="{FF2B5EF4-FFF2-40B4-BE49-F238E27FC236}">
                <a16:creationId xmlns:a16="http://schemas.microsoft.com/office/drawing/2014/main" id="{9497A2F2-D7E9-24ED-A4EC-B09DD1769287}"/>
              </a:ext>
            </a:extLst>
          </p:cNvPr>
          <p:cNvSpPr>
            <a:spLocks noGrp="1"/>
          </p:cNvSpPr>
          <p:nvPr>
            <p:ph type="body" sz="quarter" idx="13"/>
          </p:nvPr>
        </p:nvSpPr>
        <p:spPr/>
        <p:txBody>
          <a:bodyPr/>
          <a:lstStyle/>
          <a:p>
            <a:r>
              <a:rPr lang="en-US"/>
              <a:t>Poll</a:t>
            </a:r>
          </a:p>
        </p:txBody>
      </p:sp>
      <p:grpSp>
        <p:nvGrpSpPr>
          <p:cNvPr id="26" name="Group 25">
            <a:extLst>
              <a:ext uri="{FF2B5EF4-FFF2-40B4-BE49-F238E27FC236}">
                <a16:creationId xmlns:a16="http://schemas.microsoft.com/office/drawing/2014/main" id="{6CE76057-C8DA-87BC-ECE3-89A4FB510D4D}"/>
              </a:ext>
            </a:extLst>
          </p:cNvPr>
          <p:cNvGrpSpPr/>
          <p:nvPr/>
        </p:nvGrpSpPr>
        <p:grpSpPr>
          <a:xfrm>
            <a:off x="1788459" y="1947615"/>
            <a:ext cx="3402107" cy="4244905"/>
            <a:chOff x="1788459" y="1947615"/>
            <a:chExt cx="3402107" cy="4244905"/>
          </a:xfrm>
        </p:grpSpPr>
        <p:pic>
          <p:nvPicPr>
            <p:cNvPr id="19" name="Picture 18">
              <a:extLst>
                <a:ext uri="{FF2B5EF4-FFF2-40B4-BE49-F238E27FC236}">
                  <a16:creationId xmlns:a16="http://schemas.microsoft.com/office/drawing/2014/main" id="{2859E0F2-CD41-FFDE-6D32-DFA0B7820DC4}"/>
                </a:ext>
              </a:extLst>
            </p:cNvPr>
            <p:cNvPicPr>
              <a:picLocks noChangeAspect="1"/>
            </p:cNvPicPr>
            <p:nvPr/>
          </p:nvPicPr>
          <p:blipFill>
            <a:blip r:embed="rId4">
              <a:alphaModFix/>
            </a:blip>
            <a:stretch>
              <a:fillRect/>
            </a:stretch>
          </p:blipFill>
          <p:spPr>
            <a:xfrm>
              <a:off x="1799311" y="1947615"/>
              <a:ext cx="3378200" cy="3378200"/>
            </a:xfrm>
            <a:prstGeom prst="rect">
              <a:avLst/>
            </a:prstGeom>
          </p:spPr>
        </p:pic>
        <p:sp>
          <p:nvSpPr>
            <p:cNvPr id="13" name="TextBox 12">
              <a:extLst>
                <a:ext uri="{FF2B5EF4-FFF2-40B4-BE49-F238E27FC236}">
                  <a16:creationId xmlns:a16="http://schemas.microsoft.com/office/drawing/2014/main" id="{055038CD-0FE6-76C4-A5BD-0DB5D6D91DF3}"/>
                </a:ext>
              </a:extLst>
            </p:cNvPr>
            <p:cNvSpPr txBox="1"/>
            <p:nvPr/>
          </p:nvSpPr>
          <p:spPr>
            <a:xfrm>
              <a:off x="1788459" y="5793833"/>
              <a:ext cx="3402107" cy="398687"/>
            </a:xfrm>
            <a:prstGeom prst="rect">
              <a:avLst/>
            </a:prstGeom>
            <a:noFill/>
          </p:spPr>
          <p:txBody>
            <a:bodyPr wrap="square" numCol="1" spcCol="360000" rtlCol="0">
              <a:noAutofit/>
            </a:bodyPr>
            <a:lstStyle/>
            <a:p>
              <a:pPr algn="ctr"/>
              <a:r>
                <a:rPr lang="en-US" sz="1500" b="1">
                  <a:solidFill>
                    <a:schemeClr val="accent1"/>
                  </a:solidFill>
                  <a:latin typeface="DM Sans" pitchFamily="2" charset="77"/>
                </a:rPr>
                <a:t>Yes</a:t>
              </a:r>
            </a:p>
          </p:txBody>
        </p:sp>
        <p:pic>
          <p:nvPicPr>
            <p:cNvPr id="17" name="Picture 16">
              <a:extLst>
                <a:ext uri="{FF2B5EF4-FFF2-40B4-BE49-F238E27FC236}">
                  <a16:creationId xmlns:a16="http://schemas.microsoft.com/office/drawing/2014/main" id="{47B7C274-479C-D484-6B96-5965A5AD66C7}"/>
                </a:ext>
              </a:extLst>
            </p:cNvPr>
            <p:cNvPicPr>
              <a:picLocks noChangeAspect="1"/>
            </p:cNvPicPr>
            <p:nvPr/>
          </p:nvPicPr>
          <p:blipFill>
            <a:blip r:embed="rId5"/>
            <a:stretch>
              <a:fillRect/>
            </a:stretch>
          </p:blipFill>
          <p:spPr>
            <a:xfrm>
              <a:off x="4812834" y="2876829"/>
              <a:ext cx="368300" cy="1524000"/>
            </a:xfrm>
            <a:prstGeom prst="rect">
              <a:avLst/>
            </a:prstGeom>
          </p:spPr>
        </p:pic>
      </p:grpSp>
      <p:grpSp>
        <p:nvGrpSpPr>
          <p:cNvPr id="27" name="Group 26">
            <a:extLst>
              <a:ext uri="{FF2B5EF4-FFF2-40B4-BE49-F238E27FC236}">
                <a16:creationId xmlns:a16="http://schemas.microsoft.com/office/drawing/2014/main" id="{FAF2B2C5-F678-B4BC-B190-D72EA73CD546}"/>
              </a:ext>
            </a:extLst>
          </p:cNvPr>
          <p:cNvGrpSpPr/>
          <p:nvPr/>
        </p:nvGrpSpPr>
        <p:grpSpPr>
          <a:xfrm>
            <a:off x="7752184" y="1947615"/>
            <a:ext cx="3459534" cy="4244905"/>
            <a:chOff x="7752184" y="1947615"/>
            <a:chExt cx="3459534" cy="4244905"/>
          </a:xfrm>
        </p:grpSpPr>
        <p:pic>
          <p:nvPicPr>
            <p:cNvPr id="20" name="Picture 19">
              <a:extLst>
                <a:ext uri="{FF2B5EF4-FFF2-40B4-BE49-F238E27FC236}">
                  <a16:creationId xmlns:a16="http://schemas.microsoft.com/office/drawing/2014/main" id="{5E63EF1F-09F8-F136-D3B5-55468CBDDC9F}"/>
                </a:ext>
              </a:extLst>
            </p:cNvPr>
            <p:cNvPicPr>
              <a:picLocks noChangeAspect="1"/>
            </p:cNvPicPr>
            <p:nvPr/>
          </p:nvPicPr>
          <p:blipFill>
            <a:blip r:embed="rId6">
              <a:alphaModFix/>
            </a:blip>
            <a:stretch>
              <a:fillRect/>
            </a:stretch>
          </p:blipFill>
          <p:spPr>
            <a:xfrm>
              <a:off x="7833518" y="1947615"/>
              <a:ext cx="3378200" cy="3378200"/>
            </a:xfrm>
            <a:prstGeom prst="rect">
              <a:avLst/>
            </a:prstGeom>
          </p:spPr>
        </p:pic>
        <p:pic>
          <p:nvPicPr>
            <p:cNvPr id="18" name="Picture 17">
              <a:extLst>
                <a:ext uri="{FF2B5EF4-FFF2-40B4-BE49-F238E27FC236}">
                  <a16:creationId xmlns:a16="http://schemas.microsoft.com/office/drawing/2014/main" id="{786EF474-6F69-C174-9652-0E20F5A12B25}"/>
                </a:ext>
              </a:extLst>
            </p:cNvPr>
            <p:cNvPicPr>
              <a:picLocks noChangeAspect="1"/>
            </p:cNvPicPr>
            <p:nvPr/>
          </p:nvPicPr>
          <p:blipFill>
            <a:blip r:embed="rId7"/>
            <a:stretch>
              <a:fillRect/>
            </a:stretch>
          </p:blipFill>
          <p:spPr>
            <a:xfrm>
              <a:off x="7831379" y="2877759"/>
              <a:ext cx="368300" cy="1524000"/>
            </a:xfrm>
            <a:prstGeom prst="rect">
              <a:avLst/>
            </a:prstGeom>
          </p:spPr>
        </p:pic>
        <p:sp>
          <p:nvSpPr>
            <p:cNvPr id="23" name="TextBox 22">
              <a:extLst>
                <a:ext uri="{FF2B5EF4-FFF2-40B4-BE49-F238E27FC236}">
                  <a16:creationId xmlns:a16="http://schemas.microsoft.com/office/drawing/2014/main" id="{5DAAFE71-CBF4-437B-393E-78D27EBDA160}"/>
                </a:ext>
              </a:extLst>
            </p:cNvPr>
            <p:cNvSpPr txBox="1"/>
            <p:nvPr/>
          </p:nvSpPr>
          <p:spPr>
            <a:xfrm>
              <a:off x="7752184" y="5793833"/>
              <a:ext cx="3402107" cy="398687"/>
            </a:xfrm>
            <a:prstGeom prst="rect">
              <a:avLst/>
            </a:prstGeom>
            <a:noFill/>
          </p:spPr>
          <p:txBody>
            <a:bodyPr wrap="square" numCol="1" spcCol="360000" rtlCol="0">
              <a:noAutofit/>
            </a:bodyPr>
            <a:lstStyle/>
            <a:p>
              <a:pPr algn="ctr"/>
              <a:r>
                <a:rPr lang="en-US" sz="1500" b="1">
                  <a:solidFill>
                    <a:schemeClr val="accent3"/>
                  </a:solidFill>
                  <a:latin typeface="DM Sans" pitchFamily="2" charset="77"/>
                </a:rPr>
                <a:t>Maybe</a:t>
              </a:r>
            </a:p>
          </p:txBody>
        </p:sp>
      </p:grpSp>
      <p:sp>
        <p:nvSpPr>
          <p:cNvPr id="29" name="!!EXPLAIN">
            <a:extLst>
              <a:ext uri="{FF2B5EF4-FFF2-40B4-BE49-F238E27FC236}">
                <a16:creationId xmlns:a16="http://schemas.microsoft.com/office/drawing/2014/main" id="{4919AC09-6225-9E0E-91F7-7770562A7DE2}"/>
              </a:ext>
            </a:extLst>
          </p:cNvPr>
          <p:cNvSpPr txBox="1">
            <a:spLocks/>
          </p:cNvSpPr>
          <p:nvPr/>
        </p:nvSpPr>
        <p:spPr>
          <a:xfrm>
            <a:off x="27185712" y="1520825"/>
            <a:ext cx="7110784" cy="5019720"/>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200"/>
              </a:spcAft>
            </a:pPr>
            <a:r>
              <a:rPr lang="en-US"/>
              <a:t>BUT it is important to act ethically and </a:t>
            </a:r>
            <a:br>
              <a:rPr lang="en-US"/>
            </a:br>
            <a:r>
              <a:rPr lang="en-US"/>
              <a:t>to always take ethical considerations into account, for example: </a:t>
            </a:r>
          </a:p>
          <a:p>
            <a:pPr lvl="2">
              <a:spcAft>
                <a:spcPts val="1200"/>
              </a:spcAft>
            </a:pPr>
            <a:r>
              <a:rPr lang="en-US"/>
              <a:t>Choice to participate</a:t>
            </a:r>
          </a:p>
          <a:p>
            <a:pPr lvl="2">
              <a:spcAft>
                <a:spcPts val="1200"/>
              </a:spcAft>
            </a:pPr>
            <a:r>
              <a:rPr lang="en-US"/>
              <a:t>Choice to step back </a:t>
            </a:r>
          </a:p>
          <a:p>
            <a:pPr lvl="2">
              <a:spcAft>
                <a:spcPts val="1200"/>
              </a:spcAft>
            </a:pPr>
            <a:r>
              <a:rPr lang="en-US"/>
              <a:t>Our duty to act on views </a:t>
            </a:r>
            <a:br>
              <a:rPr lang="en-US"/>
            </a:br>
            <a:r>
              <a:rPr lang="en-US"/>
              <a:t>(or have reasons not to)</a:t>
            </a:r>
          </a:p>
          <a:p>
            <a:pPr lvl="2">
              <a:spcAft>
                <a:spcPts val="1200"/>
              </a:spcAft>
            </a:pPr>
            <a:r>
              <a:rPr lang="en-US"/>
              <a:t>A space for open reflection </a:t>
            </a:r>
          </a:p>
          <a:p>
            <a:pPr lvl="2">
              <a:spcAft>
                <a:spcPts val="1200"/>
              </a:spcAft>
            </a:pPr>
            <a:r>
              <a:rPr lang="en-US"/>
              <a:t>Managing expectations </a:t>
            </a:r>
          </a:p>
          <a:p>
            <a:pPr lvl="2">
              <a:spcAft>
                <a:spcPts val="1200"/>
              </a:spcAft>
            </a:pPr>
            <a:r>
              <a:rPr lang="en-US"/>
              <a:t>Not leaving people feeling exploited.</a:t>
            </a:r>
          </a:p>
        </p:txBody>
      </p:sp>
    </p:spTree>
    <p:extLst>
      <p:ext uri="{BB962C8B-B14F-4D97-AF65-F5344CB8AC3E}">
        <p14:creationId xmlns:p14="http://schemas.microsoft.com/office/powerpoint/2010/main" val="11041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1E4518-82F6-2D2B-4C89-BA4D9806F9FE}"/>
              </a:ext>
            </a:extLst>
          </p:cNvPr>
          <p:cNvSpPr>
            <a:spLocks noGrp="1"/>
          </p:cNvSpPr>
          <p:nvPr>
            <p:ph type="title"/>
          </p:nvPr>
        </p:nvSpPr>
        <p:spPr/>
        <p:txBody>
          <a:bodyPr/>
          <a:lstStyle/>
          <a:p>
            <a:r>
              <a:rPr lang="en-US"/>
              <a:t>Generally not </a:t>
            </a:r>
          </a:p>
        </p:txBody>
      </p:sp>
      <p:sp>
        <p:nvSpPr>
          <p:cNvPr id="4" name="Footer Placeholder 3">
            <a:extLst>
              <a:ext uri="{FF2B5EF4-FFF2-40B4-BE49-F238E27FC236}">
                <a16:creationId xmlns:a16="http://schemas.microsoft.com/office/drawing/2014/main" id="{E65686AF-A273-3EFB-8E93-871CF17CA5A3}"/>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E8AF374B-7EB0-8457-5895-B5D346CCCF0E}"/>
              </a:ext>
            </a:extLst>
          </p:cNvPr>
          <p:cNvSpPr>
            <a:spLocks noGrp="1"/>
          </p:cNvSpPr>
          <p:nvPr>
            <p:ph type="sldNum" sz="quarter" idx="12"/>
          </p:nvPr>
        </p:nvSpPr>
        <p:spPr/>
        <p:txBody>
          <a:bodyPr/>
          <a:lstStyle/>
          <a:p>
            <a:fld id="{16C5AC08-0ACD-404A-9C9F-AB39E786C34A}" type="slidenum">
              <a:rPr lang="en-GB"/>
              <a:t>29</a:t>
            </a:fld>
            <a:endParaRPr lang="en-GB"/>
          </a:p>
        </p:txBody>
      </p:sp>
      <p:sp>
        <p:nvSpPr>
          <p:cNvPr id="19" name="Text Placeholder 18">
            <a:extLst>
              <a:ext uri="{FF2B5EF4-FFF2-40B4-BE49-F238E27FC236}">
                <a16:creationId xmlns:a16="http://schemas.microsoft.com/office/drawing/2014/main" id="{4DDC2D06-EBC3-F936-DBA6-A1D887D94B66}"/>
              </a:ext>
            </a:extLst>
          </p:cNvPr>
          <p:cNvSpPr>
            <a:spLocks noGrp="1"/>
          </p:cNvSpPr>
          <p:nvPr>
            <p:ph type="body" sz="quarter" idx="13"/>
          </p:nvPr>
        </p:nvSpPr>
        <p:spPr/>
        <p:txBody>
          <a:bodyPr/>
          <a:lstStyle/>
          <a:p>
            <a:endParaRPr lang="en-US"/>
          </a:p>
        </p:txBody>
      </p:sp>
      <p:sp>
        <p:nvSpPr>
          <p:cNvPr id="20" name="!!EXPLAIN">
            <a:extLst>
              <a:ext uri="{FF2B5EF4-FFF2-40B4-BE49-F238E27FC236}">
                <a16:creationId xmlns:a16="http://schemas.microsoft.com/office/drawing/2014/main" id="{C7D1330A-5CCA-66A7-CE7B-6EF3C84B511C}"/>
              </a:ext>
            </a:extLst>
          </p:cNvPr>
          <p:cNvSpPr>
            <a:spLocks noGrp="1"/>
          </p:cNvSpPr>
          <p:nvPr>
            <p:ph idx="14"/>
          </p:nvPr>
        </p:nvSpPr>
        <p:spPr>
          <a:xfrm>
            <a:off x="4848226" y="1520825"/>
            <a:ext cx="7110784" cy="5019720"/>
          </a:xfrm>
        </p:spPr>
        <p:txBody>
          <a:bodyPr/>
          <a:lstStyle/>
          <a:p>
            <a:pPr lvl="1">
              <a:spcAft>
                <a:spcPts val="1200"/>
              </a:spcAft>
            </a:pPr>
            <a:r>
              <a:rPr lang="en-US"/>
              <a:t>BUT it is important to act ethically and </a:t>
            </a:r>
            <a:br>
              <a:rPr lang="en-US"/>
            </a:br>
            <a:r>
              <a:rPr lang="en-US"/>
              <a:t>to always take ethical considerations into account, for example: </a:t>
            </a:r>
          </a:p>
          <a:p>
            <a:pPr lvl="2">
              <a:spcAft>
                <a:spcPts val="1200"/>
              </a:spcAft>
            </a:pPr>
            <a:r>
              <a:rPr lang="en-US"/>
              <a:t>Choice to participate</a:t>
            </a:r>
          </a:p>
          <a:p>
            <a:pPr lvl="2">
              <a:spcAft>
                <a:spcPts val="1200"/>
              </a:spcAft>
            </a:pPr>
            <a:r>
              <a:rPr lang="en-US"/>
              <a:t>Choice to step back </a:t>
            </a:r>
          </a:p>
          <a:p>
            <a:pPr lvl="2">
              <a:spcAft>
                <a:spcPts val="1200"/>
              </a:spcAft>
            </a:pPr>
            <a:r>
              <a:rPr lang="en-US"/>
              <a:t>Our duty to act on views </a:t>
            </a:r>
            <a:br>
              <a:rPr lang="en-US"/>
            </a:br>
            <a:r>
              <a:rPr lang="en-US"/>
              <a:t>(or have reasons not to)</a:t>
            </a:r>
          </a:p>
          <a:p>
            <a:pPr lvl="2">
              <a:spcAft>
                <a:spcPts val="1200"/>
              </a:spcAft>
            </a:pPr>
            <a:r>
              <a:rPr lang="en-US"/>
              <a:t>A space for open reflection </a:t>
            </a:r>
          </a:p>
          <a:p>
            <a:pPr lvl="2">
              <a:spcAft>
                <a:spcPts val="1200"/>
              </a:spcAft>
            </a:pPr>
            <a:r>
              <a:rPr lang="en-US"/>
              <a:t>Managing expectations </a:t>
            </a:r>
          </a:p>
          <a:p>
            <a:pPr lvl="2">
              <a:spcAft>
                <a:spcPts val="1200"/>
              </a:spcAft>
            </a:pPr>
            <a:r>
              <a:rPr lang="en-US"/>
              <a:t>Not leaving people feeling exploited.</a:t>
            </a:r>
          </a:p>
        </p:txBody>
      </p:sp>
      <p:grpSp>
        <p:nvGrpSpPr>
          <p:cNvPr id="15" name="!!NO">
            <a:extLst>
              <a:ext uri="{FF2B5EF4-FFF2-40B4-BE49-F238E27FC236}">
                <a16:creationId xmlns:a16="http://schemas.microsoft.com/office/drawing/2014/main" id="{EE050295-B436-6291-437F-6AB0CAA74305}"/>
              </a:ext>
            </a:extLst>
          </p:cNvPr>
          <p:cNvGrpSpPr/>
          <p:nvPr/>
        </p:nvGrpSpPr>
        <p:grpSpPr>
          <a:xfrm>
            <a:off x="1077913" y="1947615"/>
            <a:ext cx="3378200" cy="4244905"/>
            <a:chOff x="4818356" y="1947615"/>
            <a:chExt cx="3378200" cy="4244905"/>
          </a:xfrm>
        </p:grpSpPr>
        <p:pic>
          <p:nvPicPr>
            <p:cNvPr id="16" name="Picture 15">
              <a:extLst>
                <a:ext uri="{FF2B5EF4-FFF2-40B4-BE49-F238E27FC236}">
                  <a16:creationId xmlns:a16="http://schemas.microsoft.com/office/drawing/2014/main" id="{993ABFCB-9FAC-18D7-CE1F-D0DA1961C077}"/>
                </a:ext>
              </a:extLst>
            </p:cNvPr>
            <p:cNvPicPr>
              <a:picLocks noChangeAspect="1"/>
            </p:cNvPicPr>
            <p:nvPr/>
          </p:nvPicPr>
          <p:blipFill>
            <a:blip r:embed="rId3">
              <a:alphaModFix/>
            </a:blip>
            <a:stretch>
              <a:fillRect/>
            </a:stretch>
          </p:blipFill>
          <p:spPr>
            <a:xfrm>
              <a:off x="4818356" y="1947615"/>
              <a:ext cx="3378200" cy="3378200"/>
            </a:xfrm>
            <a:prstGeom prst="rect">
              <a:avLst/>
            </a:prstGeom>
          </p:spPr>
        </p:pic>
        <p:sp>
          <p:nvSpPr>
            <p:cNvPr id="17" name="TextBox 16">
              <a:extLst>
                <a:ext uri="{FF2B5EF4-FFF2-40B4-BE49-F238E27FC236}">
                  <a16:creationId xmlns:a16="http://schemas.microsoft.com/office/drawing/2014/main" id="{DF55149A-0D5B-DAAC-F311-3D079F094AA4}"/>
                </a:ext>
              </a:extLst>
            </p:cNvPr>
            <p:cNvSpPr txBox="1"/>
            <p:nvPr/>
          </p:nvSpPr>
          <p:spPr>
            <a:xfrm>
              <a:off x="4848225" y="5793833"/>
              <a:ext cx="3330575" cy="398687"/>
            </a:xfrm>
            <a:prstGeom prst="rect">
              <a:avLst/>
            </a:prstGeom>
            <a:noFill/>
          </p:spPr>
          <p:txBody>
            <a:bodyPr wrap="square" numCol="1" spcCol="360000" rtlCol="0">
              <a:noAutofit/>
            </a:bodyPr>
            <a:lstStyle/>
            <a:p>
              <a:pPr algn="ctr"/>
              <a:r>
                <a:rPr lang="en-US" sz="1500" b="1">
                  <a:solidFill>
                    <a:schemeClr val="accent2"/>
                  </a:solidFill>
                  <a:latin typeface="DM Sans" pitchFamily="2" charset="77"/>
                </a:rPr>
                <a:t>No</a:t>
              </a:r>
            </a:p>
          </p:txBody>
        </p:sp>
      </p:grpSp>
    </p:spTree>
    <p:extLst>
      <p:ext uri="{BB962C8B-B14F-4D97-AF65-F5344CB8AC3E}">
        <p14:creationId xmlns:p14="http://schemas.microsoft.com/office/powerpoint/2010/main" val="1752400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How to make patients and </a:t>
            </a:r>
            <a:r>
              <a:rPr lang="en-US" dirty="0" err="1"/>
              <a:t>carers</a:t>
            </a:r>
            <a:r>
              <a:rPr lang="en-US" dirty="0"/>
              <a:t> feel genuinely involved?</a:t>
            </a:r>
          </a:p>
        </p:txBody>
      </p:sp>
      <p:sp>
        <p:nvSpPr>
          <p:cNvPr id="9" name="Content Placeholder 8">
            <a:extLst>
              <a:ext uri="{FF2B5EF4-FFF2-40B4-BE49-F238E27FC236}">
                <a16:creationId xmlns:a16="http://schemas.microsoft.com/office/drawing/2014/main" id="{789AE527-357E-6AE0-7AF8-AB844CCA3BA5}"/>
              </a:ext>
            </a:extLst>
          </p:cNvPr>
          <p:cNvSpPr>
            <a:spLocks noGrp="1"/>
          </p:cNvSpPr>
          <p:nvPr>
            <p:ph idx="1"/>
          </p:nvPr>
        </p:nvSpPr>
        <p:spPr>
          <a:xfrm>
            <a:off x="1077913" y="2371725"/>
            <a:ext cx="10872787" cy="3696634"/>
          </a:xfrm>
        </p:spPr>
        <p:txBody>
          <a:bodyPr numCol="2" spcCol="360000"/>
          <a:lstStyle/>
          <a:p>
            <a:pPr lvl="2"/>
            <a:r>
              <a:rPr lang="en-US" dirty="0"/>
              <a:t>Make it engaging and fun!</a:t>
            </a:r>
          </a:p>
          <a:p>
            <a:pPr lvl="2"/>
            <a:r>
              <a:rPr lang="en-US" dirty="0"/>
              <a:t>Avoid jargon </a:t>
            </a:r>
          </a:p>
          <a:p>
            <a:pPr lvl="2"/>
            <a:r>
              <a:rPr lang="en-US" dirty="0"/>
              <a:t>Respect all views – give airtime to all </a:t>
            </a:r>
          </a:p>
          <a:p>
            <a:pPr lvl="2"/>
            <a:r>
              <a:rPr lang="en-US" dirty="0"/>
              <a:t>Bring people into the conversation </a:t>
            </a:r>
          </a:p>
          <a:p>
            <a:pPr lvl="2"/>
            <a:r>
              <a:rPr lang="en-US" dirty="0"/>
              <a:t>Establish ground rules </a:t>
            </a:r>
          </a:p>
          <a:p>
            <a:pPr lvl="2"/>
            <a:endParaRPr lang="en-US" dirty="0"/>
          </a:p>
          <a:p>
            <a:pPr lvl="2"/>
            <a:r>
              <a:rPr lang="en-US" dirty="0"/>
              <a:t>Good preparation </a:t>
            </a:r>
          </a:p>
          <a:p>
            <a:pPr lvl="2"/>
            <a:r>
              <a:rPr lang="en-US" dirty="0"/>
              <a:t>Respect people’s difference experiences, skills and motivations </a:t>
            </a:r>
          </a:p>
          <a:p>
            <a:pPr lvl="2"/>
            <a:r>
              <a:rPr lang="en-US" dirty="0"/>
              <a:t>Be open and prepared to be challenged  </a:t>
            </a:r>
          </a:p>
          <a:p>
            <a:pPr lvl="2"/>
            <a:r>
              <a:rPr lang="en-US" dirty="0"/>
              <a:t>Be flexible. </a:t>
            </a:r>
          </a:p>
          <a:p>
            <a:pPr lvl="2"/>
            <a:endParaRPr lang="en-US" dirty="0"/>
          </a:p>
          <a:p>
            <a:pPr lvl="2"/>
            <a:endParaRPr lang="en-US" dirty="0"/>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30</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How to make patients and </a:t>
            </a:r>
            <a:r>
              <a:rPr lang="en-US" dirty="0" err="1"/>
              <a:t>carers</a:t>
            </a:r>
            <a:r>
              <a:rPr lang="en-US" dirty="0"/>
              <a:t> feel genuinely involved?</a:t>
            </a:r>
          </a:p>
        </p:txBody>
      </p:sp>
    </p:spTree>
    <p:extLst>
      <p:ext uri="{BB962C8B-B14F-4D97-AF65-F5344CB8AC3E}">
        <p14:creationId xmlns:p14="http://schemas.microsoft.com/office/powerpoint/2010/main" val="330547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31</a:t>
            </a:fld>
            <a:endParaRPr lang="en-GB"/>
          </a:p>
        </p:txBody>
      </p:sp>
      <p:sp>
        <p:nvSpPr>
          <p:cNvPr id="10" name="Title 9">
            <a:extLst>
              <a:ext uri="{FF2B5EF4-FFF2-40B4-BE49-F238E27FC236}">
                <a16:creationId xmlns:a16="http://schemas.microsoft.com/office/drawing/2014/main" id="{C789D7AD-6507-C3B9-F926-037CB4B6A24F}"/>
              </a:ext>
            </a:extLst>
          </p:cNvPr>
          <p:cNvSpPr>
            <a:spLocks noGrp="1"/>
          </p:cNvSpPr>
          <p:nvPr>
            <p:ph type="title"/>
          </p:nvPr>
        </p:nvSpPr>
        <p:spPr/>
        <p:txBody>
          <a:bodyPr/>
          <a:lstStyle/>
          <a:p>
            <a:r>
              <a:rPr lang="en-US"/>
              <a:t>Comfort break</a:t>
            </a:r>
          </a:p>
        </p:txBody>
      </p:sp>
      <p:sp>
        <p:nvSpPr>
          <p:cNvPr id="12" name="Pink cricle">
            <a:extLst>
              <a:ext uri="{FF2B5EF4-FFF2-40B4-BE49-F238E27FC236}">
                <a16:creationId xmlns:a16="http://schemas.microsoft.com/office/drawing/2014/main" id="{68AD5B7A-1AE2-86B5-C20F-EF6343B61753}"/>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Connector 12">
            <a:extLst>
              <a:ext uri="{FF2B5EF4-FFF2-40B4-BE49-F238E27FC236}">
                <a16:creationId xmlns:a16="http://schemas.microsoft.com/office/drawing/2014/main" id="{2F7C49ED-7274-A402-DAF2-AAF4EB5E2BCA}"/>
              </a:ext>
            </a:extLst>
          </p:cNvPr>
          <p:cNvSpPr/>
          <p:nvPr/>
        </p:nvSpPr>
        <p:spPr>
          <a:xfrm>
            <a:off x="8798705" y="3951392"/>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range circle">
            <a:extLst>
              <a:ext uri="{FF2B5EF4-FFF2-40B4-BE49-F238E27FC236}">
                <a16:creationId xmlns:a16="http://schemas.microsoft.com/office/drawing/2014/main" id="{B331873A-42F0-1D75-FDB2-95191B022EBB}"/>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5" name="Picture 14">
            <a:extLst>
              <a:ext uri="{FF2B5EF4-FFF2-40B4-BE49-F238E27FC236}">
                <a16:creationId xmlns:a16="http://schemas.microsoft.com/office/drawing/2014/main" id="{D0E7AEC9-E7B5-D403-E9A1-7CB33A01DDDF}"/>
              </a:ext>
            </a:extLst>
          </p:cNvPr>
          <p:cNvPicPr>
            <a:picLocks noChangeAspect="1"/>
          </p:cNvPicPr>
          <p:nvPr/>
        </p:nvPicPr>
        <p:blipFill>
          <a:blip r:embed="rId3"/>
          <a:srcRect/>
          <a:stretch/>
        </p:blipFill>
        <p:spPr>
          <a:xfrm flipH="1">
            <a:off x="7274791" y="1206500"/>
            <a:ext cx="4394200" cy="5410200"/>
          </a:xfrm>
          <a:prstGeom prst="rect">
            <a:avLst/>
          </a:prstGeom>
        </p:spPr>
      </p:pic>
    </p:spTree>
    <p:extLst>
      <p:ext uri="{BB962C8B-B14F-4D97-AF65-F5344CB8AC3E}">
        <p14:creationId xmlns:p14="http://schemas.microsoft.com/office/powerpoint/2010/main" val="24734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4.58333E-6 -1.85185E-6 C -0.38672 -0.2368 -0.77279 -0.47338 -0.9211 -0.33935 C -1.06967 -0.20509 -1.10782 0.69491 -0.88998 0.80556 C -0.67201 0.91574 0.23828 0.4581 0.3871 0.32454 C 0.53645 0.19121 0.13072 0.0956 0.0052 -0.00023 " pathEditMode="relative" rAng="0" ptsTypes="AAAAA">
                                      <p:cBhvr>
                                        <p:cTn id="6" dur="240000" fill="hold"/>
                                        <p:tgtEl>
                                          <p:spTgt spid="13"/>
                                        </p:tgtEl>
                                        <p:attrNameLst>
                                          <p:attrName>ppt_x</p:attrName>
                                          <p:attrName>ppt_y</p:attrName>
                                        </p:attrNameLst>
                                      </p:cBhvr>
                                      <p:rCtr x="-31159" y="22199"/>
                                    </p:animMotion>
                                  </p:childTnLst>
                                </p:cTn>
                              </p:par>
                              <p:par>
                                <p:cTn id="7" presetID="6" presetClass="emph" presetSubtype="0" repeatCount="indefinite" autoRev="1" fill="hold" grpId="1" nodeType="withEffect">
                                  <p:stCondLst>
                                    <p:cond delay="0"/>
                                  </p:stCondLst>
                                  <p:childTnLst>
                                    <p:animScale>
                                      <p:cBhvr>
                                        <p:cTn id="8" dur="37000" fill="hold"/>
                                        <p:tgtEl>
                                          <p:spTgt spid="13"/>
                                        </p:tgtEl>
                                      </p:cBhvr>
                                      <p:by x="25000" y="25000"/>
                                    </p:animScale>
                                  </p:childTnLst>
                                </p:cTn>
                              </p:par>
                              <p:par>
                                <p:cTn id="9" presetID="0" presetClass="path" presetSubtype="0" repeatCount="indefinite" fill="hold" grpId="1" nodeType="withEffect">
                                  <p:stCondLst>
                                    <p:cond delay="0"/>
                                  </p:stCondLst>
                                  <p:childTnLst>
                                    <p:animMotion origin="layout" path="M -0.00065 0.00046 C -0.03659 -0.13033 -0.41784 -0.47385 -0.50834 -0.48542 C -0.59831 -0.49607 -0.57709 -0.19676 -0.54154 -0.06644 C -0.50586 0.06296 -0.48203 0.3956 -0.2806 0.44722 C -0.07917 0.49861 0.03502 0.13009 -0.00065 0.00046 Z " pathEditMode="relative" rAng="12300000" ptsTypes="AAAAA">
                                      <p:cBhvr>
                                        <p:cTn id="10" dur="200000" fill="hold"/>
                                        <p:tgtEl>
                                          <p:spTgt spid="14"/>
                                        </p:tgtEl>
                                        <p:attrNameLst>
                                          <p:attrName>ppt_x</p:attrName>
                                          <p:attrName>ppt_y</p:attrName>
                                        </p:attrNameLst>
                                      </p:cBhvr>
                                      <p:rCtr x="-32643" y="3171"/>
                                    </p:animMotion>
                                  </p:childTnLst>
                                </p:cTn>
                              </p:par>
                              <p:par>
                                <p:cTn id="11" presetID="6" presetClass="emph" presetSubtype="0" repeatCount="indefinite" autoRev="1" fill="hold" grpId="0" nodeType="withEffect">
                                  <p:stCondLst>
                                    <p:cond delay="0"/>
                                  </p:stCondLst>
                                  <p:childTnLst>
                                    <p:animScale>
                                      <p:cBhvr>
                                        <p:cTn id="12" dur="90000" fill="hold"/>
                                        <p:tgtEl>
                                          <p:spTgt spid="14"/>
                                        </p:tgtEl>
                                      </p:cBhvr>
                                      <p:by x="400000" y="400000"/>
                                    </p:animScale>
                                  </p:childTnLst>
                                </p:cTn>
                              </p:par>
                              <p:par>
                                <p:cTn id="13" presetID="0" presetClass="path" presetSubtype="0" repeatCount="indefinite" fill="hold" grpId="1" nodeType="withEffect">
                                  <p:stCondLst>
                                    <p:cond delay="0"/>
                                  </p:stCondLst>
                                  <p:childTnLst>
                                    <p:animMotion origin="layout" path="M -0.00052 -0.00023 C -0.14544 -0.03148 -0.36198 -0.00255 -0.32969 0.11875 C -0.29739 0.24005 -0.04336 0.71319 0.19323 0.72662 C 0.43034 0.74051 0.53607 0.59583 0.55248 0.36227 C 0.5793 0.03009 0.14414 0.03125 -0.00052 -0.00023 Z " pathEditMode="relative" rAng="12300000" ptsTypes="AAAAA">
                                      <p:cBhvr>
                                        <p:cTn id="14" dur="200000" spd="-100000" fill="hold"/>
                                        <p:tgtEl>
                                          <p:spTgt spid="12"/>
                                        </p:tgtEl>
                                        <p:attrNameLst>
                                          <p:attrName>ppt_x</p:attrName>
                                          <p:attrName>ppt_y</p:attrName>
                                        </p:attrNameLst>
                                      </p:cBhvr>
                                      <p:rCtr x="10326" y="27593"/>
                                    </p:animMotion>
                                  </p:childTnLst>
                                </p:cTn>
                              </p:par>
                              <p:par>
                                <p:cTn id="15" presetID="6" presetClass="emph" presetSubtype="0" repeatCount="indefinite" autoRev="1" fill="hold" grpId="0" nodeType="withEffect">
                                  <p:stCondLst>
                                    <p:cond delay="0"/>
                                  </p:stCondLst>
                                  <p:childTnLst>
                                    <p:animScale>
                                      <p:cBhvr>
                                        <p:cTn id="16" dur="135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31C8-4563-8A6F-99A8-5B8E504DC78E}"/>
              </a:ext>
            </a:extLst>
          </p:cNvPr>
          <p:cNvSpPr>
            <a:spLocks noGrp="1"/>
          </p:cNvSpPr>
          <p:nvPr>
            <p:ph type="title"/>
          </p:nvPr>
        </p:nvSpPr>
        <p:spPr/>
        <p:txBody>
          <a:bodyPr/>
          <a:lstStyle/>
          <a:p>
            <a:r>
              <a:rPr lang="en-US"/>
              <a:t>Qualitative Data in Improvement</a:t>
            </a:r>
          </a:p>
        </p:txBody>
      </p:sp>
      <p:sp>
        <p:nvSpPr>
          <p:cNvPr id="4" name="Footer Placeholder 3">
            <a:extLst>
              <a:ext uri="{FF2B5EF4-FFF2-40B4-BE49-F238E27FC236}">
                <a16:creationId xmlns:a16="http://schemas.microsoft.com/office/drawing/2014/main" id="{3672B06D-0850-9927-0921-75BE9731CB30}"/>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BF8A2187-1383-DBA1-99BA-80FCF42F4811}"/>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99F6AB84-8004-F0AD-7753-D698955CFF04}"/>
              </a:ext>
            </a:extLst>
          </p:cNvPr>
          <p:cNvSpPr>
            <a:spLocks noGrp="1"/>
          </p:cNvSpPr>
          <p:nvPr>
            <p:ph type="body" sz="quarter" idx="13"/>
          </p:nvPr>
        </p:nvSpPr>
        <p:spPr/>
        <p:txBody>
          <a:bodyPr/>
          <a:lstStyle/>
          <a:p>
            <a:r>
              <a:rPr lang="en-US"/>
              <a:t>Qualitative Data in Improvement</a:t>
            </a:r>
          </a:p>
        </p:txBody>
      </p:sp>
      <p:pic>
        <p:nvPicPr>
          <p:cNvPr id="7" name="Left">
            <a:extLst>
              <a:ext uri="{FF2B5EF4-FFF2-40B4-BE49-F238E27FC236}">
                <a16:creationId xmlns:a16="http://schemas.microsoft.com/office/drawing/2014/main" id="{06A42CC2-DEB0-67F4-57E0-297E8D8B4BC3}"/>
              </a:ext>
            </a:extLst>
          </p:cNvPr>
          <p:cNvPicPr>
            <a:picLocks noChangeAspect="1"/>
          </p:cNvPicPr>
          <p:nvPr/>
        </p:nvPicPr>
        <p:blipFill>
          <a:blip r:embed="rId3"/>
          <a:stretch>
            <a:fillRect/>
          </a:stretch>
        </p:blipFill>
        <p:spPr>
          <a:xfrm>
            <a:off x="5476488" y="4664075"/>
            <a:ext cx="660400" cy="508000"/>
          </a:xfrm>
          <a:prstGeom prst="rect">
            <a:avLst/>
          </a:prstGeom>
        </p:spPr>
      </p:pic>
      <p:pic>
        <p:nvPicPr>
          <p:cNvPr id="8" name="Right">
            <a:extLst>
              <a:ext uri="{FF2B5EF4-FFF2-40B4-BE49-F238E27FC236}">
                <a16:creationId xmlns:a16="http://schemas.microsoft.com/office/drawing/2014/main" id="{E252B64D-7438-F00E-640E-2B1472B5C57B}"/>
              </a:ext>
            </a:extLst>
          </p:cNvPr>
          <p:cNvPicPr>
            <a:picLocks noChangeAspect="1"/>
          </p:cNvPicPr>
          <p:nvPr/>
        </p:nvPicPr>
        <p:blipFill>
          <a:blip r:embed="rId4"/>
          <a:stretch>
            <a:fillRect/>
          </a:stretch>
        </p:blipFill>
        <p:spPr>
          <a:xfrm>
            <a:off x="6851050" y="4664075"/>
            <a:ext cx="660400" cy="508000"/>
          </a:xfrm>
          <a:prstGeom prst="rect">
            <a:avLst/>
          </a:prstGeom>
        </p:spPr>
      </p:pic>
      <p:pic>
        <p:nvPicPr>
          <p:cNvPr id="9" name="Left">
            <a:extLst>
              <a:ext uri="{FF2B5EF4-FFF2-40B4-BE49-F238E27FC236}">
                <a16:creationId xmlns:a16="http://schemas.microsoft.com/office/drawing/2014/main" id="{A28E6FCF-3168-F3E6-8233-0B558E4B5077}"/>
              </a:ext>
            </a:extLst>
          </p:cNvPr>
          <p:cNvPicPr>
            <a:picLocks noChangeAspect="1"/>
          </p:cNvPicPr>
          <p:nvPr/>
        </p:nvPicPr>
        <p:blipFill>
          <a:blip r:embed="rId3"/>
          <a:stretch>
            <a:fillRect/>
          </a:stretch>
        </p:blipFill>
        <p:spPr>
          <a:xfrm>
            <a:off x="5476488" y="4664075"/>
            <a:ext cx="660400" cy="508000"/>
          </a:xfrm>
          <a:prstGeom prst="rect">
            <a:avLst/>
          </a:prstGeom>
        </p:spPr>
      </p:pic>
      <p:pic>
        <p:nvPicPr>
          <p:cNvPr id="10" name="Right">
            <a:extLst>
              <a:ext uri="{FF2B5EF4-FFF2-40B4-BE49-F238E27FC236}">
                <a16:creationId xmlns:a16="http://schemas.microsoft.com/office/drawing/2014/main" id="{500EAEC7-F215-4125-A7D6-BE65F9D90C5C}"/>
              </a:ext>
            </a:extLst>
          </p:cNvPr>
          <p:cNvPicPr>
            <a:picLocks noChangeAspect="1"/>
          </p:cNvPicPr>
          <p:nvPr/>
        </p:nvPicPr>
        <p:blipFill>
          <a:blip r:embed="rId4"/>
          <a:stretch>
            <a:fillRect/>
          </a:stretch>
        </p:blipFill>
        <p:spPr>
          <a:xfrm>
            <a:off x="6851050" y="4664075"/>
            <a:ext cx="660400" cy="508000"/>
          </a:xfrm>
          <a:prstGeom prst="rect">
            <a:avLst/>
          </a:prstGeom>
        </p:spPr>
      </p:pic>
      <p:sp>
        <p:nvSpPr>
          <p:cNvPr id="11" name="Rectangle 10">
            <a:extLst>
              <a:ext uri="{FF2B5EF4-FFF2-40B4-BE49-F238E27FC236}">
                <a16:creationId xmlns:a16="http://schemas.microsoft.com/office/drawing/2014/main" id="{E14FEEA7-104A-C359-7B4A-2CF028DB62AA}"/>
              </a:ext>
            </a:extLst>
          </p:cNvPr>
          <p:cNvSpPr/>
          <p:nvPr/>
        </p:nvSpPr>
        <p:spPr>
          <a:xfrm>
            <a:off x="5235547" y="2953593"/>
            <a:ext cx="2605635" cy="2459979"/>
          </a:xfrm>
          <a:prstGeom prst="rect">
            <a:avLst/>
          </a:prstGeom>
          <a:gradFill flip="none" rotWithShape="1">
            <a:gsLst>
              <a:gs pos="69000">
                <a:schemeClr val="bg1"/>
              </a:gs>
              <a:gs pos="94000">
                <a:schemeClr val="bg1">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2" name="Picture 11">
            <a:extLst>
              <a:ext uri="{FF2B5EF4-FFF2-40B4-BE49-F238E27FC236}">
                <a16:creationId xmlns:a16="http://schemas.microsoft.com/office/drawing/2014/main" id="{7FEFA4BC-B129-8979-CE07-470B57D2190A}"/>
              </a:ext>
            </a:extLst>
          </p:cNvPr>
          <p:cNvPicPr>
            <a:picLocks noChangeAspect="1"/>
          </p:cNvPicPr>
          <p:nvPr/>
        </p:nvPicPr>
        <p:blipFill>
          <a:blip r:embed="rId5"/>
          <a:srcRect/>
          <a:stretch/>
        </p:blipFill>
        <p:spPr>
          <a:xfrm>
            <a:off x="5474483" y="2947899"/>
            <a:ext cx="2044700" cy="1562100"/>
          </a:xfrm>
          <a:prstGeom prst="rect">
            <a:avLst/>
          </a:prstGeom>
        </p:spPr>
      </p:pic>
    </p:spTree>
    <p:extLst>
      <p:ext uri="{BB962C8B-B14F-4D97-AF65-F5344CB8AC3E}">
        <p14:creationId xmlns:p14="http://schemas.microsoft.com/office/powerpoint/2010/main" val="19013626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fill="hold" nodeType="withEffect" p14:presetBounceEnd="50000">
                                      <p:stCondLst>
                                        <p:cond delay="0"/>
                                      </p:stCondLst>
                                      <p:childTnLst>
                                        <p:animMotion origin="layout" path="M -2.08333E-6 3.7037E-7 L -2.08333E-6 -0.33357 " pathEditMode="relative" rAng="0" ptsTypes="AA" p14:bounceEnd="50000">
                                          <p:cBhvr>
                                            <p:cTn id="6" dur="1500" fill="hold"/>
                                            <p:tgtEl>
                                              <p:spTgt spid="9"/>
                                            </p:tgtEl>
                                            <p:attrNameLst>
                                              <p:attrName>ppt_x</p:attrName>
                                              <p:attrName>ppt_y</p:attrName>
                                            </p:attrNameLst>
                                          </p:cBhvr>
                                          <p:rCtr x="0" y="-16690"/>
                                        </p:animMotion>
                                      </p:childTnLst>
                                    </p:cTn>
                                  </p:par>
                                </p:childTnLst>
                              </p:cTn>
                            </p:par>
                            <p:par>
                              <p:cTn id="7" fill="hold">
                                <p:stCondLst>
                                  <p:cond delay="1500"/>
                                </p:stCondLst>
                                <p:childTnLst>
                                  <p:par>
                                    <p:cTn id="8" presetID="47" presetClass="exit" presetSubtype="0" repeatCount="0" fill="hold" nodeType="afterEffect">
                                      <p:stCondLst>
                                        <p:cond delay="500"/>
                                      </p:stCondLst>
                                      <p:childTnLst>
                                        <p:animEffect transition="out" filter="fade">
                                          <p:cBhvr>
                                            <p:cTn id="9" dur="250"/>
                                            <p:tgtEl>
                                              <p:spTgt spid="9"/>
                                            </p:tgtEl>
                                          </p:cBhvr>
                                        </p:animEffect>
                                        <p:anim calcmode="lin" valueType="num">
                                          <p:cBhvr>
                                            <p:cTn id="10" dur="250"/>
                                            <p:tgtEl>
                                              <p:spTgt spid="9"/>
                                            </p:tgtEl>
                                            <p:attrNameLst>
                                              <p:attrName>ppt_x</p:attrName>
                                            </p:attrNameLst>
                                          </p:cBhvr>
                                          <p:tavLst>
                                            <p:tav tm="0">
                                              <p:val>
                                                <p:strVal val="ppt_x"/>
                                              </p:val>
                                            </p:tav>
                                            <p:tav tm="100000">
                                              <p:val>
                                                <p:strVal val="ppt_x"/>
                                              </p:val>
                                            </p:tav>
                                          </p:tavLst>
                                        </p:anim>
                                        <p:anim calcmode="lin" valueType="num">
                                          <p:cBhvr>
                                            <p:cTn id="11" dur="250"/>
                                            <p:tgtEl>
                                              <p:spTgt spid="9"/>
                                            </p:tgtEl>
                                            <p:attrNameLst>
                                              <p:attrName>ppt_y</p:attrName>
                                            </p:attrNameLst>
                                          </p:cBhvr>
                                          <p:tavLst>
                                            <p:tav tm="0">
                                              <p:val>
                                                <p:strVal val="ppt_y"/>
                                              </p:val>
                                            </p:tav>
                                            <p:tav tm="100000">
                                              <p:val>
                                                <p:strVal val="ppt_y-.1"/>
                                              </p:val>
                                            </p:tav>
                                          </p:tavLst>
                                        </p:anim>
                                        <p:set>
                                          <p:cBhvr>
                                            <p:cTn id="12" dur="1" fill="hold">
                                              <p:stCondLst>
                                                <p:cond delay="249"/>
                                              </p:stCondLst>
                                            </p:cTn>
                                            <p:tgtEl>
                                              <p:spTgt spid="9"/>
                                            </p:tgtEl>
                                            <p:attrNameLst>
                                              <p:attrName>style.visibility</p:attrName>
                                            </p:attrNameLst>
                                          </p:cBhvr>
                                          <p:to>
                                            <p:strVal val="hidden"/>
                                          </p:to>
                                        </p:set>
                                      </p:childTnLst>
                                    </p:cTn>
                                  </p:par>
                                </p:childTnLst>
                              </p:cTn>
                            </p:par>
                            <p:par>
                              <p:cTn id="13" fill="hold">
                                <p:stCondLst>
                                  <p:cond delay="2250"/>
                                </p:stCondLst>
                                <p:childTnLst>
                                  <p:par>
                                    <p:cTn id="14" presetID="64" presetClass="path" presetSubtype="0" repeatCount="0" accel="50000" fill="hold" nodeType="afterEffect" p14:presetBounceEnd="50000">
                                      <p:stCondLst>
                                        <p:cond delay="0"/>
                                      </p:stCondLst>
                                      <p:childTnLst>
                                        <p:animMotion origin="layout" path="M -2.5E-6 3.7037E-7 L -2.5E-6 -0.33357 " pathEditMode="relative" rAng="0" ptsTypes="AA" p14:bounceEnd="50000">
                                          <p:cBhvr>
                                            <p:cTn id="15" dur="1500" fill="hold"/>
                                            <p:tgtEl>
                                              <p:spTgt spid="10"/>
                                            </p:tgtEl>
                                            <p:attrNameLst>
                                              <p:attrName>ppt_x</p:attrName>
                                              <p:attrName>ppt_y</p:attrName>
                                            </p:attrNameLst>
                                          </p:cBhvr>
                                          <p:rCtr x="0" y="-16690"/>
                                        </p:animMotion>
                                      </p:childTnLst>
                                    </p:cTn>
                                  </p:par>
                                </p:childTnLst>
                              </p:cTn>
                            </p:par>
                            <p:par>
                              <p:cTn id="16" fill="hold">
                                <p:stCondLst>
                                  <p:cond delay="3750"/>
                                </p:stCondLst>
                                <p:childTnLst>
                                  <p:par>
                                    <p:cTn id="17" presetID="47" presetClass="exit" presetSubtype="0" repeatCount="0" fill="hold" nodeType="afterEffect">
                                      <p:stCondLst>
                                        <p:cond delay="500"/>
                                      </p:stCondLst>
                                      <p:childTnLst>
                                        <p:animEffect transition="out" filter="fade">
                                          <p:cBhvr>
                                            <p:cTn id="18" dur="250"/>
                                            <p:tgtEl>
                                              <p:spTgt spid="10"/>
                                            </p:tgtEl>
                                          </p:cBhvr>
                                        </p:animEffect>
                                        <p:anim calcmode="lin" valueType="num">
                                          <p:cBhvr>
                                            <p:cTn id="19" dur="250"/>
                                            <p:tgtEl>
                                              <p:spTgt spid="10"/>
                                            </p:tgtEl>
                                            <p:attrNameLst>
                                              <p:attrName>ppt_x</p:attrName>
                                            </p:attrNameLst>
                                          </p:cBhvr>
                                          <p:tavLst>
                                            <p:tav tm="0">
                                              <p:val>
                                                <p:strVal val="ppt_x"/>
                                              </p:val>
                                            </p:tav>
                                            <p:tav tm="100000">
                                              <p:val>
                                                <p:strVal val="ppt_x"/>
                                              </p:val>
                                            </p:tav>
                                          </p:tavLst>
                                        </p:anim>
                                        <p:anim calcmode="lin" valueType="num">
                                          <p:cBhvr>
                                            <p:cTn id="20" dur="250"/>
                                            <p:tgtEl>
                                              <p:spTgt spid="10"/>
                                            </p:tgtEl>
                                            <p:attrNameLst>
                                              <p:attrName>ppt_y</p:attrName>
                                            </p:attrNameLst>
                                          </p:cBhvr>
                                          <p:tavLst>
                                            <p:tav tm="0">
                                              <p:val>
                                                <p:strVal val="ppt_y"/>
                                              </p:val>
                                            </p:tav>
                                            <p:tav tm="100000">
                                              <p:val>
                                                <p:strVal val="ppt_y-.1"/>
                                              </p:val>
                                            </p:tav>
                                          </p:tavLst>
                                        </p:anim>
                                        <p:set>
                                          <p:cBhvr>
                                            <p:cTn id="21" dur="1" fill="hold">
                                              <p:stCondLst>
                                                <p:cond delay="249"/>
                                              </p:stCondLst>
                                            </p:cTn>
                                            <p:tgtEl>
                                              <p:spTgt spid="10"/>
                                            </p:tgtEl>
                                            <p:attrNameLst>
                                              <p:attrName>style.visibility</p:attrName>
                                            </p:attrNameLst>
                                          </p:cBhvr>
                                          <p:to>
                                            <p:strVal val="hidden"/>
                                          </p:to>
                                        </p:set>
                                      </p:childTnLst>
                                    </p:cTn>
                                  </p:par>
                                  <p:par>
                                    <p:cTn id="22" presetID="64" presetClass="path" presetSubtype="0" repeatCount="0" accel="50000" fill="hold" nodeType="withEffect" p14:presetBounceEnd="50000">
                                      <p:stCondLst>
                                        <p:cond delay="500"/>
                                      </p:stCondLst>
                                      <p:childTnLst>
                                        <p:animMotion origin="layout" path="M -2.08333E-6 3.7037E-7 L -2.08333E-6 -0.33357 " pathEditMode="relative" rAng="0" ptsTypes="AA" p14:bounceEnd="50000">
                                          <p:cBhvr>
                                            <p:cTn id="23" dur="1500" fill="hold"/>
                                            <p:tgtEl>
                                              <p:spTgt spid="7"/>
                                            </p:tgtEl>
                                            <p:attrNameLst>
                                              <p:attrName>ppt_x</p:attrName>
                                              <p:attrName>ppt_y</p:attrName>
                                            </p:attrNameLst>
                                          </p:cBhvr>
                                          <p:rCtr x="0" y="-16690"/>
                                        </p:animMotion>
                                      </p:childTnLst>
                                    </p:cTn>
                                  </p:par>
                                </p:childTnLst>
                              </p:cTn>
                            </p:par>
                            <p:par>
                              <p:cTn id="24" fill="hold">
                                <p:stCondLst>
                                  <p:cond delay="5750"/>
                                </p:stCondLst>
                                <p:childTnLst>
                                  <p:par>
                                    <p:cTn id="25" presetID="47" presetClass="exit" presetSubtype="0" repeatCount="0" fill="hold" nodeType="afterEffect">
                                      <p:stCondLst>
                                        <p:cond delay="500"/>
                                      </p:stCondLst>
                                      <p:childTnLst>
                                        <p:animEffect transition="out" filter="fade">
                                          <p:cBhvr>
                                            <p:cTn id="26" dur="250"/>
                                            <p:tgtEl>
                                              <p:spTgt spid="7"/>
                                            </p:tgtEl>
                                          </p:cBhvr>
                                        </p:animEffect>
                                        <p:anim calcmode="lin" valueType="num">
                                          <p:cBhvr>
                                            <p:cTn id="27" dur="250"/>
                                            <p:tgtEl>
                                              <p:spTgt spid="7"/>
                                            </p:tgtEl>
                                            <p:attrNameLst>
                                              <p:attrName>ppt_x</p:attrName>
                                            </p:attrNameLst>
                                          </p:cBhvr>
                                          <p:tavLst>
                                            <p:tav tm="0">
                                              <p:val>
                                                <p:strVal val="ppt_x"/>
                                              </p:val>
                                            </p:tav>
                                            <p:tav tm="100000">
                                              <p:val>
                                                <p:strVal val="ppt_x"/>
                                              </p:val>
                                            </p:tav>
                                          </p:tavLst>
                                        </p:anim>
                                        <p:anim calcmode="lin" valueType="num">
                                          <p:cBhvr>
                                            <p:cTn id="28" dur="250"/>
                                            <p:tgtEl>
                                              <p:spTgt spid="7"/>
                                            </p:tgtEl>
                                            <p:attrNameLst>
                                              <p:attrName>ppt_y</p:attrName>
                                            </p:attrNameLst>
                                          </p:cBhvr>
                                          <p:tavLst>
                                            <p:tav tm="0">
                                              <p:val>
                                                <p:strVal val="ppt_y"/>
                                              </p:val>
                                            </p:tav>
                                            <p:tav tm="100000">
                                              <p:val>
                                                <p:strVal val="ppt_y-.1"/>
                                              </p:val>
                                            </p:tav>
                                          </p:tavLst>
                                        </p:anim>
                                        <p:set>
                                          <p:cBhvr>
                                            <p:cTn id="29" dur="1" fill="hold">
                                              <p:stCondLst>
                                                <p:cond delay="249"/>
                                              </p:stCondLst>
                                            </p:cTn>
                                            <p:tgtEl>
                                              <p:spTgt spid="7"/>
                                            </p:tgtEl>
                                            <p:attrNameLst>
                                              <p:attrName>style.visibility</p:attrName>
                                            </p:attrNameLst>
                                          </p:cBhvr>
                                          <p:to>
                                            <p:strVal val="hidden"/>
                                          </p:to>
                                        </p:set>
                                      </p:childTnLst>
                                    </p:cTn>
                                  </p:par>
                                </p:childTnLst>
                              </p:cTn>
                            </p:par>
                            <p:par>
                              <p:cTn id="30" fill="hold">
                                <p:stCondLst>
                                  <p:cond delay="6500"/>
                                </p:stCondLst>
                                <p:childTnLst>
                                  <p:par>
                                    <p:cTn id="31" presetID="64" presetClass="path" presetSubtype="0" repeatCount="0" accel="50000" fill="hold" nodeType="afterEffect" p14:presetBounceEnd="50000">
                                      <p:stCondLst>
                                        <p:cond delay="0"/>
                                      </p:stCondLst>
                                      <p:childTnLst>
                                        <p:animMotion origin="layout" path="M -2.5E-6 3.7037E-7 L -2.5E-6 -0.33357 " pathEditMode="relative" rAng="0" ptsTypes="AA" p14:bounceEnd="50000">
                                          <p:cBhvr>
                                            <p:cTn id="32" dur="1500" fill="hold"/>
                                            <p:tgtEl>
                                              <p:spTgt spid="8"/>
                                            </p:tgtEl>
                                            <p:attrNameLst>
                                              <p:attrName>ppt_x</p:attrName>
                                              <p:attrName>ppt_y</p:attrName>
                                            </p:attrNameLst>
                                          </p:cBhvr>
                                          <p:rCtr x="0" y="-16690"/>
                                        </p:animMotion>
                                      </p:childTnLst>
                                    </p:cTn>
                                  </p:par>
                                </p:childTnLst>
                              </p:cTn>
                            </p:par>
                            <p:par>
                              <p:cTn id="33" fill="hold">
                                <p:stCondLst>
                                  <p:cond delay="8000"/>
                                </p:stCondLst>
                                <p:childTnLst>
                                  <p:par>
                                    <p:cTn id="34" presetID="47" presetClass="exit" presetSubtype="0" repeatCount="0" fill="hold" nodeType="afterEffect">
                                      <p:stCondLst>
                                        <p:cond delay="500"/>
                                      </p:stCondLst>
                                      <p:childTnLst>
                                        <p:animEffect transition="out" filter="fade">
                                          <p:cBhvr>
                                            <p:cTn id="35" dur="250"/>
                                            <p:tgtEl>
                                              <p:spTgt spid="8"/>
                                            </p:tgtEl>
                                          </p:cBhvr>
                                        </p:animEffect>
                                        <p:anim calcmode="lin" valueType="num">
                                          <p:cBhvr>
                                            <p:cTn id="36" dur="250"/>
                                            <p:tgtEl>
                                              <p:spTgt spid="8"/>
                                            </p:tgtEl>
                                            <p:attrNameLst>
                                              <p:attrName>ppt_x</p:attrName>
                                            </p:attrNameLst>
                                          </p:cBhvr>
                                          <p:tavLst>
                                            <p:tav tm="0">
                                              <p:val>
                                                <p:strVal val="ppt_x"/>
                                              </p:val>
                                            </p:tav>
                                            <p:tav tm="100000">
                                              <p:val>
                                                <p:strVal val="ppt_x"/>
                                              </p:val>
                                            </p:tav>
                                          </p:tavLst>
                                        </p:anim>
                                        <p:anim calcmode="lin" valueType="num">
                                          <p:cBhvr>
                                            <p:cTn id="37" dur="250"/>
                                            <p:tgtEl>
                                              <p:spTgt spid="8"/>
                                            </p:tgtEl>
                                            <p:attrNameLst>
                                              <p:attrName>ppt_y</p:attrName>
                                            </p:attrNameLst>
                                          </p:cBhvr>
                                          <p:tavLst>
                                            <p:tav tm="0">
                                              <p:val>
                                                <p:strVal val="ppt_y"/>
                                              </p:val>
                                            </p:tav>
                                            <p:tav tm="100000">
                                              <p:val>
                                                <p:strVal val="ppt_y-.1"/>
                                              </p:val>
                                            </p:tav>
                                          </p:tavLst>
                                        </p:anim>
                                        <p:set>
                                          <p:cBhvr>
                                            <p:cTn id="3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fill="hold" nodeType="withEffect">
                                      <p:stCondLst>
                                        <p:cond delay="0"/>
                                      </p:stCondLst>
                                      <p:childTnLst>
                                        <p:animMotion origin="layout" path="M -2.08333E-6 3.7037E-7 L -2.08333E-6 -0.33357 " pathEditMode="relative" rAng="0" ptsTypes="AA">
                                          <p:cBhvr>
                                            <p:cTn id="6" dur="1500" fill="hold"/>
                                            <p:tgtEl>
                                              <p:spTgt spid="9"/>
                                            </p:tgtEl>
                                            <p:attrNameLst>
                                              <p:attrName>ppt_x</p:attrName>
                                              <p:attrName>ppt_y</p:attrName>
                                            </p:attrNameLst>
                                          </p:cBhvr>
                                          <p:rCtr x="0" y="-16690"/>
                                        </p:animMotion>
                                      </p:childTnLst>
                                    </p:cTn>
                                  </p:par>
                                </p:childTnLst>
                              </p:cTn>
                            </p:par>
                            <p:par>
                              <p:cTn id="7" fill="hold">
                                <p:stCondLst>
                                  <p:cond delay="1500"/>
                                </p:stCondLst>
                                <p:childTnLst>
                                  <p:par>
                                    <p:cTn id="8" presetID="47" presetClass="exit" presetSubtype="0" repeatCount="0" fill="hold" nodeType="afterEffect">
                                      <p:stCondLst>
                                        <p:cond delay="500"/>
                                      </p:stCondLst>
                                      <p:childTnLst>
                                        <p:animEffect transition="out" filter="fade">
                                          <p:cBhvr>
                                            <p:cTn id="9" dur="250"/>
                                            <p:tgtEl>
                                              <p:spTgt spid="9"/>
                                            </p:tgtEl>
                                          </p:cBhvr>
                                        </p:animEffect>
                                        <p:anim calcmode="lin" valueType="num">
                                          <p:cBhvr>
                                            <p:cTn id="10" dur="250"/>
                                            <p:tgtEl>
                                              <p:spTgt spid="9"/>
                                            </p:tgtEl>
                                            <p:attrNameLst>
                                              <p:attrName>ppt_x</p:attrName>
                                            </p:attrNameLst>
                                          </p:cBhvr>
                                          <p:tavLst>
                                            <p:tav tm="0">
                                              <p:val>
                                                <p:strVal val="ppt_x"/>
                                              </p:val>
                                            </p:tav>
                                            <p:tav tm="100000">
                                              <p:val>
                                                <p:strVal val="ppt_x"/>
                                              </p:val>
                                            </p:tav>
                                          </p:tavLst>
                                        </p:anim>
                                        <p:anim calcmode="lin" valueType="num">
                                          <p:cBhvr>
                                            <p:cTn id="11" dur="250"/>
                                            <p:tgtEl>
                                              <p:spTgt spid="9"/>
                                            </p:tgtEl>
                                            <p:attrNameLst>
                                              <p:attrName>ppt_y</p:attrName>
                                            </p:attrNameLst>
                                          </p:cBhvr>
                                          <p:tavLst>
                                            <p:tav tm="0">
                                              <p:val>
                                                <p:strVal val="ppt_y"/>
                                              </p:val>
                                            </p:tav>
                                            <p:tav tm="100000">
                                              <p:val>
                                                <p:strVal val="ppt_y-.1"/>
                                              </p:val>
                                            </p:tav>
                                          </p:tavLst>
                                        </p:anim>
                                        <p:set>
                                          <p:cBhvr>
                                            <p:cTn id="12" dur="1" fill="hold">
                                              <p:stCondLst>
                                                <p:cond delay="249"/>
                                              </p:stCondLst>
                                            </p:cTn>
                                            <p:tgtEl>
                                              <p:spTgt spid="9"/>
                                            </p:tgtEl>
                                            <p:attrNameLst>
                                              <p:attrName>style.visibility</p:attrName>
                                            </p:attrNameLst>
                                          </p:cBhvr>
                                          <p:to>
                                            <p:strVal val="hidden"/>
                                          </p:to>
                                        </p:set>
                                      </p:childTnLst>
                                    </p:cTn>
                                  </p:par>
                                </p:childTnLst>
                              </p:cTn>
                            </p:par>
                            <p:par>
                              <p:cTn id="13" fill="hold">
                                <p:stCondLst>
                                  <p:cond delay="2250"/>
                                </p:stCondLst>
                                <p:childTnLst>
                                  <p:par>
                                    <p:cTn id="14" presetID="64" presetClass="path" presetSubtype="0" repeatCount="0" accel="50000" fill="hold" nodeType="afterEffect">
                                      <p:stCondLst>
                                        <p:cond delay="0"/>
                                      </p:stCondLst>
                                      <p:childTnLst>
                                        <p:animMotion origin="layout" path="M -2.5E-6 3.7037E-7 L -2.5E-6 -0.33357 " pathEditMode="relative" rAng="0" ptsTypes="AA">
                                          <p:cBhvr>
                                            <p:cTn id="15" dur="1500" fill="hold"/>
                                            <p:tgtEl>
                                              <p:spTgt spid="10"/>
                                            </p:tgtEl>
                                            <p:attrNameLst>
                                              <p:attrName>ppt_x</p:attrName>
                                              <p:attrName>ppt_y</p:attrName>
                                            </p:attrNameLst>
                                          </p:cBhvr>
                                          <p:rCtr x="0" y="-16690"/>
                                        </p:animMotion>
                                      </p:childTnLst>
                                    </p:cTn>
                                  </p:par>
                                </p:childTnLst>
                              </p:cTn>
                            </p:par>
                            <p:par>
                              <p:cTn id="16" fill="hold">
                                <p:stCondLst>
                                  <p:cond delay="3750"/>
                                </p:stCondLst>
                                <p:childTnLst>
                                  <p:par>
                                    <p:cTn id="17" presetID="47" presetClass="exit" presetSubtype="0" repeatCount="0" fill="hold" nodeType="afterEffect">
                                      <p:stCondLst>
                                        <p:cond delay="500"/>
                                      </p:stCondLst>
                                      <p:childTnLst>
                                        <p:animEffect transition="out" filter="fade">
                                          <p:cBhvr>
                                            <p:cTn id="18" dur="250"/>
                                            <p:tgtEl>
                                              <p:spTgt spid="10"/>
                                            </p:tgtEl>
                                          </p:cBhvr>
                                        </p:animEffect>
                                        <p:anim calcmode="lin" valueType="num">
                                          <p:cBhvr>
                                            <p:cTn id="19" dur="250"/>
                                            <p:tgtEl>
                                              <p:spTgt spid="10"/>
                                            </p:tgtEl>
                                            <p:attrNameLst>
                                              <p:attrName>ppt_x</p:attrName>
                                            </p:attrNameLst>
                                          </p:cBhvr>
                                          <p:tavLst>
                                            <p:tav tm="0">
                                              <p:val>
                                                <p:strVal val="ppt_x"/>
                                              </p:val>
                                            </p:tav>
                                            <p:tav tm="100000">
                                              <p:val>
                                                <p:strVal val="ppt_x"/>
                                              </p:val>
                                            </p:tav>
                                          </p:tavLst>
                                        </p:anim>
                                        <p:anim calcmode="lin" valueType="num">
                                          <p:cBhvr>
                                            <p:cTn id="20" dur="250"/>
                                            <p:tgtEl>
                                              <p:spTgt spid="10"/>
                                            </p:tgtEl>
                                            <p:attrNameLst>
                                              <p:attrName>ppt_y</p:attrName>
                                            </p:attrNameLst>
                                          </p:cBhvr>
                                          <p:tavLst>
                                            <p:tav tm="0">
                                              <p:val>
                                                <p:strVal val="ppt_y"/>
                                              </p:val>
                                            </p:tav>
                                            <p:tav tm="100000">
                                              <p:val>
                                                <p:strVal val="ppt_y-.1"/>
                                              </p:val>
                                            </p:tav>
                                          </p:tavLst>
                                        </p:anim>
                                        <p:set>
                                          <p:cBhvr>
                                            <p:cTn id="21" dur="1" fill="hold">
                                              <p:stCondLst>
                                                <p:cond delay="249"/>
                                              </p:stCondLst>
                                            </p:cTn>
                                            <p:tgtEl>
                                              <p:spTgt spid="10"/>
                                            </p:tgtEl>
                                            <p:attrNameLst>
                                              <p:attrName>style.visibility</p:attrName>
                                            </p:attrNameLst>
                                          </p:cBhvr>
                                          <p:to>
                                            <p:strVal val="hidden"/>
                                          </p:to>
                                        </p:set>
                                      </p:childTnLst>
                                    </p:cTn>
                                  </p:par>
                                  <p:par>
                                    <p:cTn id="22" presetID="64" presetClass="path" presetSubtype="0" repeatCount="0" accel="50000" fill="hold" nodeType="withEffect">
                                      <p:stCondLst>
                                        <p:cond delay="500"/>
                                      </p:stCondLst>
                                      <p:childTnLst>
                                        <p:animMotion origin="layout" path="M -2.08333E-6 3.7037E-7 L -2.08333E-6 -0.33357 " pathEditMode="relative" rAng="0" ptsTypes="AA">
                                          <p:cBhvr>
                                            <p:cTn id="23" dur="1500" fill="hold"/>
                                            <p:tgtEl>
                                              <p:spTgt spid="7"/>
                                            </p:tgtEl>
                                            <p:attrNameLst>
                                              <p:attrName>ppt_x</p:attrName>
                                              <p:attrName>ppt_y</p:attrName>
                                            </p:attrNameLst>
                                          </p:cBhvr>
                                          <p:rCtr x="0" y="-16690"/>
                                        </p:animMotion>
                                      </p:childTnLst>
                                    </p:cTn>
                                  </p:par>
                                </p:childTnLst>
                              </p:cTn>
                            </p:par>
                            <p:par>
                              <p:cTn id="24" fill="hold">
                                <p:stCondLst>
                                  <p:cond delay="5750"/>
                                </p:stCondLst>
                                <p:childTnLst>
                                  <p:par>
                                    <p:cTn id="25" presetID="47" presetClass="exit" presetSubtype="0" repeatCount="0" fill="hold" nodeType="afterEffect">
                                      <p:stCondLst>
                                        <p:cond delay="500"/>
                                      </p:stCondLst>
                                      <p:childTnLst>
                                        <p:animEffect transition="out" filter="fade">
                                          <p:cBhvr>
                                            <p:cTn id="26" dur="250"/>
                                            <p:tgtEl>
                                              <p:spTgt spid="7"/>
                                            </p:tgtEl>
                                          </p:cBhvr>
                                        </p:animEffect>
                                        <p:anim calcmode="lin" valueType="num">
                                          <p:cBhvr>
                                            <p:cTn id="27" dur="250"/>
                                            <p:tgtEl>
                                              <p:spTgt spid="7"/>
                                            </p:tgtEl>
                                            <p:attrNameLst>
                                              <p:attrName>ppt_x</p:attrName>
                                            </p:attrNameLst>
                                          </p:cBhvr>
                                          <p:tavLst>
                                            <p:tav tm="0">
                                              <p:val>
                                                <p:strVal val="ppt_x"/>
                                              </p:val>
                                            </p:tav>
                                            <p:tav tm="100000">
                                              <p:val>
                                                <p:strVal val="ppt_x"/>
                                              </p:val>
                                            </p:tav>
                                          </p:tavLst>
                                        </p:anim>
                                        <p:anim calcmode="lin" valueType="num">
                                          <p:cBhvr>
                                            <p:cTn id="28" dur="250"/>
                                            <p:tgtEl>
                                              <p:spTgt spid="7"/>
                                            </p:tgtEl>
                                            <p:attrNameLst>
                                              <p:attrName>ppt_y</p:attrName>
                                            </p:attrNameLst>
                                          </p:cBhvr>
                                          <p:tavLst>
                                            <p:tav tm="0">
                                              <p:val>
                                                <p:strVal val="ppt_y"/>
                                              </p:val>
                                            </p:tav>
                                            <p:tav tm="100000">
                                              <p:val>
                                                <p:strVal val="ppt_y-.1"/>
                                              </p:val>
                                            </p:tav>
                                          </p:tavLst>
                                        </p:anim>
                                        <p:set>
                                          <p:cBhvr>
                                            <p:cTn id="29" dur="1" fill="hold">
                                              <p:stCondLst>
                                                <p:cond delay="249"/>
                                              </p:stCondLst>
                                            </p:cTn>
                                            <p:tgtEl>
                                              <p:spTgt spid="7"/>
                                            </p:tgtEl>
                                            <p:attrNameLst>
                                              <p:attrName>style.visibility</p:attrName>
                                            </p:attrNameLst>
                                          </p:cBhvr>
                                          <p:to>
                                            <p:strVal val="hidden"/>
                                          </p:to>
                                        </p:set>
                                      </p:childTnLst>
                                    </p:cTn>
                                  </p:par>
                                </p:childTnLst>
                              </p:cTn>
                            </p:par>
                            <p:par>
                              <p:cTn id="30" fill="hold">
                                <p:stCondLst>
                                  <p:cond delay="6500"/>
                                </p:stCondLst>
                                <p:childTnLst>
                                  <p:par>
                                    <p:cTn id="31" presetID="64" presetClass="path" presetSubtype="0" repeatCount="0" accel="50000" fill="hold" nodeType="afterEffect">
                                      <p:stCondLst>
                                        <p:cond delay="0"/>
                                      </p:stCondLst>
                                      <p:childTnLst>
                                        <p:animMotion origin="layout" path="M -2.5E-6 3.7037E-7 L -2.5E-6 -0.33357 " pathEditMode="relative" rAng="0" ptsTypes="AA">
                                          <p:cBhvr>
                                            <p:cTn id="32" dur="1500" fill="hold"/>
                                            <p:tgtEl>
                                              <p:spTgt spid="8"/>
                                            </p:tgtEl>
                                            <p:attrNameLst>
                                              <p:attrName>ppt_x</p:attrName>
                                              <p:attrName>ppt_y</p:attrName>
                                            </p:attrNameLst>
                                          </p:cBhvr>
                                          <p:rCtr x="0" y="-16690"/>
                                        </p:animMotion>
                                      </p:childTnLst>
                                    </p:cTn>
                                  </p:par>
                                </p:childTnLst>
                              </p:cTn>
                            </p:par>
                            <p:par>
                              <p:cTn id="33" fill="hold">
                                <p:stCondLst>
                                  <p:cond delay="8000"/>
                                </p:stCondLst>
                                <p:childTnLst>
                                  <p:par>
                                    <p:cTn id="34" presetID="47" presetClass="exit" presetSubtype="0" repeatCount="0" fill="hold" nodeType="afterEffect">
                                      <p:stCondLst>
                                        <p:cond delay="500"/>
                                      </p:stCondLst>
                                      <p:childTnLst>
                                        <p:animEffect transition="out" filter="fade">
                                          <p:cBhvr>
                                            <p:cTn id="35" dur="250"/>
                                            <p:tgtEl>
                                              <p:spTgt spid="8"/>
                                            </p:tgtEl>
                                          </p:cBhvr>
                                        </p:animEffect>
                                        <p:anim calcmode="lin" valueType="num">
                                          <p:cBhvr>
                                            <p:cTn id="36" dur="250"/>
                                            <p:tgtEl>
                                              <p:spTgt spid="8"/>
                                            </p:tgtEl>
                                            <p:attrNameLst>
                                              <p:attrName>ppt_x</p:attrName>
                                            </p:attrNameLst>
                                          </p:cBhvr>
                                          <p:tavLst>
                                            <p:tav tm="0">
                                              <p:val>
                                                <p:strVal val="ppt_x"/>
                                              </p:val>
                                            </p:tav>
                                            <p:tav tm="100000">
                                              <p:val>
                                                <p:strVal val="ppt_x"/>
                                              </p:val>
                                            </p:tav>
                                          </p:tavLst>
                                        </p:anim>
                                        <p:anim calcmode="lin" valueType="num">
                                          <p:cBhvr>
                                            <p:cTn id="37" dur="250"/>
                                            <p:tgtEl>
                                              <p:spTgt spid="8"/>
                                            </p:tgtEl>
                                            <p:attrNameLst>
                                              <p:attrName>ppt_y</p:attrName>
                                            </p:attrNameLst>
                                          </p:cBhvr>
                                          <p:tavLst>
                                            <p:tav tm="0">
                                              <p:val>
                                                <p:strVal val="ppt_y"/>
                                              </p:val>
                                            </p:tav>
                                            <p:tav tm="100000">
                                              <p:val>
                                                <p:strVal val="ppt_y-.1"/>
                                              </p:val>
                                            </p:tav>
                                          </p:tavLst>
                                        </p:anim>
                                        <p:set>
                                          <p:cBhvr>
                                            <p:cTn id="3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CBCB44-3F29-81B1-9AF3-416D7CDC8929}"/>
              </a:ext>
            </a:extLst>
          </p:cNvPr>
          <p:cNvPicPr>
            <a:picLocks noChangeAspect="1"/>
          </p:cNvPicPr>
          <p:nvPr/>
        </p:nvPicPr>
        <p:blipFill>
          <a:blip r:embed="rId3"/>
          <a:stretch>
            <a:fillRect/>
          </a:stretch>
        </p:blipFill>
        <p:spPr>
          <a:xfrm>
            <a:off x="2447925" y="3219450"/>
            <a:ext cx="2400300" cy="1143000"/>
          </a:xfrm>
          <a:prstGeom prst="rect">
            <a:avLst/>
          </a:prstGeom>
        </p:spPr>
      </p:pic>
      <p:pic>
        <p:nvPicPr>
          <p:cNvPr id="8" name="Picture 7">
            <a:extLst>
              <a:ext uri="{FF2B5EF4-FFF2-40B4-BE49-F238E27FC236}">
                <a16:creationId xmlns:a16="http://schemas.microsoft.com/office/drawing/2014/main" id="{FE9A449D-32E3-5AB9-044D-797E2319A22A}"/>
              </a:ext>
            </a:extLst>
          </p:cNvPr>
          <p:cNvPicPr>
            <a:picLocks noChangeAspect="1"/>
          </p:cNvPicPr>
          <p:nvPr/>
        </p:nvPicPr>
        <p:blipFill>
          <a:blip r:embed="rId4"/>
          <a:stretch>
            <a:fillRect/>
          </a:stretch>
        </p:blipFill>
        <p:spPr>
          <a:xfrm>
            <a:off x="5293415" y="3219450"/>
            <a:ext cx="2400300" cy="1143000"/>
          </a:xfrm>
          <a:prstGeom prst="rect">
            <a:avLst/>
          </a:prstGeom>
        </p:spPr>
      </p:pic>
      <p:pic>
        <p:nvPicPr>
          <p:cNvPr id="9" name="Picture 8">
            <a:extLst>
              <a:ext uri="{FF2B5EF4-FFF2-40B4-BE49-F238E27FC236}">
                <a16:creationId xmlns:a16="http://schemas.microsoft.com/office/drawing/2014/main" id="{B4D2F672-16F2-7958-EDA1-9B4F3A0E2ED3}"/>
              </a:ext>
            </a:extLst>
          </p:cNvPr>
          <p:cNvPicPr>
            <a:picLocks noChangeAspect="1"/>
          </p:cNvPicPr>
          <p:nvPr/>
        </p:nvPicPr>
        <p:blipFill>
          <a:blip r:embed="rId5"/>
          <a:stretch>
            <a:fillRect/>
          </a:stretch>
        </p:blipFill>
        <p:spPr>
          <a:xfrm>
            <a:off x="8178800" y="3219450"/>
            <a:ext cx="2400300" cy="1143000"/>
          </a:xfrm>
          <a:prstGeom prst="rect">
            <a:avLst/>
          </a:prstGeom>
        </p:spPr>
      </p:pic>
      <p:pic>
        <p:nvPicPr>
          <p:cNvPr id="12" name="Picture 11">
            <a:extLst>
              <a:ext uri="{FF2B5EF4-FFF2-40B4-BE49-F238E27FC236}">
                <a16:creationId xmlns:a16="http://schemas.microsoft.com/office/drawing/2014/main" id="{D28469E3-DF8C-23D7-9358-B2D880355020}"/>
              </a:ext>
            </a:extLst>
          </p:cNvPr>
          <p:cNvPicPr>
            <a:picLocks noChangeAspect="1"/>
          </p:cNvPicPr>
          <p:nvPr/>
        </p:nvPicPr>
        <p:blipFill>
          <a:blip r:embed="rId6"/>
          <a:stretch>
            <a:fillRect/>
          </a:stretch>
        </p:blipFill>
        <p:spPr>
          <a:xfrm>
            <a:off x="5293416" y="3219450"/>
            <a:ext cx="2400300" cy="1143000"/>
          </a:xfrm>
          <a:prstGeom prst="rect">
            <a:avLst/>
          </a:prstGeom>
        </p:spPr>
      </p:pic>
      <p:pic>
        <p:nvPicPr>
          <p:cNvPr id="14" name="Picture 13">
            <a:extLst>
              <a:ext uri="{FF2B5EF4-FFF2-40B4-BE49-F238E27FC236}">
                <a16:creationId xmlns:a16="http://schemas.microsoft.com/office/drawing/2014/main" id="{7E96E369-5BD2-1E7F-7D8D-0F86C1D8EC03}"/>
              </a:ext>
            </a:extLst>
          </p:cNvPr>
          <p:cNvPicPr>
            <a:picLocks noChangeAspect="1"/>
          </p:cNvPicPr>
          <p:nvPr/>
        </p:nvPicPr>
        <p:blipFill>
          <a:blip r:embed="rId7"/>
          <a:stretch>
            <a:fillRect/>
          </a:stretch>
        </p:blipFill>
        <p:spPr>
          <a:xfrm>
            <a:off x="2449305" y="3219450"/>
            <a:ext cx="2400300" cy="1143000"/>
          </a:xfrm>
          <a:prstGeom prst="rect">
            <a:avLst/>
          </a:prstGeom>
        </p:spPr>
      </p:pic>
      <p:pic>
        <p:nvPicPr>
          <p:cNvPr id="15" name="Picture 14">
            <a:extLst>
              <a:ext uri="{FF2B5EF4-FFF2-40B4-BE49-F238E27FC236}">
                <a16:creationId xmlns:a16="http://schemas.microsoft.com/office/drawing/2014/main" id="{9F99E549-DE8B-7CA5-2D5C-005248B44953}"/>
              </a:ext>
            </a:extLst>
          </p:cNvPr>
          <p:cNvPicPr>
            <a:picLocks noChangeAspect="1"/>
          </p:cNvPicPr>
          <p:nvPr/>
        </p:nvPicPr>
        <p:blipFill>
          <a:blip r:embed="rId8"/>
          <a:stretch>
            <a:fillRect/>
          </a:stretch>
        </p:blipFill>
        <p:spPr>
          <a:xfrm>
            <a:off x="8178800" y="3219450"/>
            <a:ext cx="2400300" cy="1143000"/>
          </a:xfrm>
          <a:prstGeom prst="rect">
            <a:avLst/>
          </a:prstGeom>
        </p:spPr>
      </p:pic>
      <p:pic>
        <p:nvPicPr>
          <p:cNvPr id="16" name="Picture 15">
            <a:extLst>
              <a:ext uri="{FF2B5EF4-FFF2-40B4-BE49-F238E27FC236}">
                <a16:creationId xmlns:a16="http://schemas.microsoft.com/office/drawing/2014/main" id="{7BD3DDB6-AAF1-D50A-D072-9FAEBE9ECBB1}"/>
              </a:ext>
            </a:extLst>
          </p:cNvPr>
          <p:cNvPicPr>
            <a:picLocks noChangeAspect="1"/>
          </p:cNvPicPr>
          <p:nvPr/>
        </p:nvPicPr>
        <p:blipFill>
          <a:blip r:embed="rId9"/>
          <a:stretch>
            <a:fillRect/>
          </a:stretch>
        </p:blipFill>
        <p:spPr>
          <a:xfrm>
            <a:off x="5293415" y="3219450"/>
            <a:ext cx="2400300" cy="1143000"/>
          </a:xfrm>
          <a:prstGeom prst="rect">
            <a:avLst/>
          </a:prstGeom>
        </p:spPr>
      </p:pic>
      <p:pic>
        <p:nvPicPr>
          <p:cNvPr id="17" name="Picture 16">
            <a:extLst>
              <a:ext uri="{FF2B5EF4-FFF2-40B4-BE49-F238E27FC236}">
                <a16:creationId xmlns:a16="http://schemas.microsoft.com/office/drawing/2014/main" id="{AF9C94AC-1B95-3F58-2056-3BB2195FE21D}"/>
              </a:ext>
            </a:extLst>
          </p:cNvPr>
          <p:cNvPicPr>
            <a:picLocks noChangeAspect="1"/>
          </p:cNvPicPr>
          <p:nvPr/>
        </p:nvPicPr>
        <p:blipFill>
          <a:blip r:embed="rId10"/>
          <a:stretch>
            <a:fillRect/>
          </a:stretch>
        </p:blipFill>
        <p:spPr>
          <a:xfrm>
            <a:off x="8178800" y="3219450"/>
            <a:ext cx="2400300" cy="1143000"/>
          </a:xfrm>
          <a:prstGeom prst="rect">
            <a:avLst/>
          </a:prstGeom>
        </p:spPr>
      </p:pic>
      <p:pic>
        <p:nvPicPr>
          <p:cNvPr id="18" name="Picture 17">
            <a:extLst>
              <a:ext uri="{FF2B5EF4-FFF2-40B4-BE49-F238E27FC236}">
                <a16:creationId xmlns:a16="http://schemas.microsoft.com/office/drawing/2014/main" id="{D0E94323-4BA2-3A65-EEE1-32463EC3D651}"/>
              </a:ext>
            </a:extLst>
          </p:cNvPr>
          <p:cNvPicPr>
            <a:picLocks noChangeAspect="1"/>
          </p:cNvPicPr>
          <p:nvPr/>
        </p:nvPicPr>
        <p:blipFill>
          <a:blip r:embed="rId11"/>
          <a:stretch>
            <a:fillRect/>
          </a:stretch>
        </p:blipFill>
        <p:spPr>
          <a:xfrm>
            <a:off x="2447925" y="3219450"/>
            <a:ext cx="2400300" cy="1143000"/>
          </a:xfrm>
          <a:prstGeom prst="rect">
            <a:avLst/>
          </a:prstGeom>
        </p:spPr>
      </p:pic>
      <p:sp>
        <p:nvSpPr>
          <p:cNvPr id="10" name="Rectangle 9">
            <a:extLst>
              <a:ext uri="{FF2B5EF4-FFF2-40B4-BE49-F238E27FC236}">
                <a16:creationId xmlns:a16="http://schemas.microsoft.com/office/drawing/2014/main" id="{DF6791A7-1B93-C0DC-263A-BF45E4697852}"/>
              </a:ext>
            </a:extLst>
          </p:cNvPr>
          <p:cNvSpPr/>
          <p:nvPr/>
        </p:nvSpPr>
        <p:spPr>
          <a:xfrm>
            <a:off x="1077913" y="0"/>
            <a:ext cx="10872787" cy="3140765"/>
          </a:xfrm>
          <a:prstGeom prst="rect">
            <a:avLst/>
          </a:prstGeom>
          <a:gradFill flip="none" rotWithShape="1">
            <a:gsLst>
              <a:gs pos="0">
                <a:schemeClr val="accent1">
                  <a:lumMod val="5000"/>
                  <a:lumOff val="95000"/>
                  <a:alpha val="0"/>
                </a:schemeClr>
              </a:gs>
              <a:gs pos="19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Rectangle 10">
            <a:extLst>
              <a:ext uri="{FF2B5EF4-FFF2-40B4-BE49-F238E27FC236}">
                <a16:creationId xmlns:a16="http://schemas.microsoft.com/office/drawing/2014/main" id="{AC560DE1-EF76-05F9-B571-0C5A8926C680}"/>
              </a:ext>
            </a:extLst>
          </p:cNvPr>
          <p:cNvSpPr/>
          <p:nvPr/>
        </p:nvSpPr>
        <p:spPr>
          <a:xfrm rot="10800000">
            <a:off x="1077912" y="4407902"/>
            <a:ext cx="10872787" cy="2450097"/>
          </a:xfrm>
          <a:prstGeom prst="rect">
            <a:avLst/>
          </a:prstGeom>
          <a:gradFill flip="none" rotWithShape="1">
            <a:gsLst>
              <a:gs pos="0">
                <a:schemeClr val="accent1">
                  <a:lumMod val="5000"/>
                  <a:lumOff val="95000"/>
                  <a:alpha val="0"/>
                </a:schemeClr>
              </a:gs>
              <a:gs pos="19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374DAABD-D1F8-9915-33E5-6656844CD8F3}"/>
              </a:ext>
            </a:extLst>
          </p:cNvPr>
          <p:cNvSpPr>
            <a:spLocks noGrp="1"/>
          </p:cNvSpPr>
          <p:nvPr>
            <p:ph type="title"/>
          </p:nvPr>
        </p:nvSpPr>
        <p:spPr/>
        <p:txBody>
          <a:bodyPr/>
          <a:lstStyle/>
          <a:p>
            <a:r>
              <a:rPr lang="en-US"/>
              <a:t>Poll</a:t>
            </a:r>
          </a:p>
        </p:txBody>
      </p:sp>
      <p:sp>
        <p:nvSpPr>
          <p:cNvPr id="3" name="Content Placeholder 2">
            <a:extLst>
              <a:ext uri="{FF2B5EF4-FFF2-40B4-BE49-F238E27FC236}">
                <a16:creationId xmlns:a16="http://schemas.microsoft.com/office/drawing/2014/main" id="{FF96CCAA-A1C1-AF83-5087-36E300044A1C}"/>
              </a:ext>
            </a:extLst>
          </p:cNvPr>
          <p:cNvSpPr>
            <a:spLocks noGrp="1"/>
          </p:cNvSpPr>
          <p:nvPr>
            <p:ph idx="1"/>
          </p:nvPr>
        </p:nvSpPr>
        <p:spPr>
          <a:xfrm>
            <a:off x="1077913" y="1520825"/>
            <a:ext cx="10872787" cy="1212436"/>
          </a:xfrm>
        </p:spPr>
        <p:txBody>
          <a:bodyPr/>
          <a:lstStyle/>
          <a:p>
            <a:r>
              <a:rPr lang="en-US"/>
              <a:t>Three words to describe how you feel </a:t>
            </a:r>
            <a:br>
              <a:rPr lang="en-US"/>
            </a:br>
            <a:r>
              <a:rPr lang="en-US"/>
              <a:t>about coaching</a:t>
            </a:r>
          </a:p>
        </p:txBody>
      </p:sp>
      <p:sp>
        <p:nvSpPr>
          <p:cNvPr id="4" name="Footer Placeholder 3">
            <a:extLst>
              <a:ext uri="{FF2B5EF4-FFF2-40B4-BE49-F238E27FC236}">
                <a16:creationId xmlns:a16="http://schemas.microsoft.com/office/drawing/2014/main" id="{0D8396EB-816A-81B8-57CF-FAAB57C2EB17}"/>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07060E77-F4BF-036D-6D74-6AA024124B86}"/>
              </a:ext>
            </a:extLst>
          </p:cNvPr>
          <p:cNvSpPr>
            <a:spLocks noGrp="1"/>
          </p:cNvSpPr>
          <p:nvPr>
            <p:ph type="sldNum" sz="quarter" idx="12"/>
          </p:nvPr>
        </p:nvSpPr>
        <p:spPr/>
        <p:txBody>
          <a:bodyPr/>
          <a:lstStyle/>
          <a:p>
            <a:fld id="{16C5AC08-0ACD-404A-9C9F-AB39E786C34A}" type="slidenum">
              <a:rPr lang="en-GB"/>
              <a:t>33</a:t>
            </a:fld>
            <a:endParaRPr lang="en-GB"/>
          </a:p>
        </p:txBody>
      </p:sp>
      <p:sp>
        <p:nvSpPr>
          <p:cNvPr id="6" name="Text Placeholder 5">
            <a:extLst>
              <a:ext uri="{FF2B5EF4-FFF2-40B4-BE49-F238E27FC236}">
                <a16:creationId xmlns:a16="http://schemas.microsoft.com/office/drawing/2014/main" id="{6554A614-1CDD-967C-CFE0-70E969FFDC79}"/>
              </a:ext>
            </a:extLst>
          </p:cNvPr>
          <p:cNvSpPr>
            <a:spLocks noGrp="1"/>
          </p:cNvSpPr>
          <p:nvPr>
            <p:ph type="body" sz="quarter" idx="13"/>
          </p:nvPr>
        </p:nvSpPr>
        <p:spPr/>
        <p:txBody>
          <a:bodyPr/>
          <a:lstStyle/>
          <a:p>
            <a:r>
              <a:rPr lang="en-US"/>
              <a:t>Poll</a:t>
            </a:r>
          </a:p>
        </p:txBody>
      </p:sp>
    </p:spTree>
    <p:extLst>
      <p:ext uri="{BB962C8B-B14F-4D97-AF65-F5344CB8AC3E}">
        <p14:creationId xmlns:p14="http://schemas.microsoft.com/office/powerpoint/2010/main" val="9049877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0" accel="50000"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repeatCount="0" accel="50000" fill="hold" nodeType="withEffect" p14:presetBounceEnd="50000">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1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repeatCount="0" accel="50000" fill="hold" nodeType="withEffect" p14:presetBounceEnd="50000">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1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900"/>
                                </p:stCondLst>
                                <p:childTnLst>
                                  <p:par>
                                    <p:cTn id="18" presetID="2" presetClass="exit" presetSubtype="1" repeatCount="0" accel="50000" fill="hold" nodeType="afterEffect">
                                      <p:stCondLst>
                                        <p:cond delay="2000"/>
                                      </p:stCondLst>
                                      <p:childTnLst>
                                        <p:anim calcmode="lin" valueType="num">
                                          <p:cBhvr additive="base">
                                            <p:cTn id="19" dur="1500"/>
                                            <p:tgtEl>
                                              <p:spTgt spid="8"/>
                                            </p:tgtEl>
                                            <p:attrNameLst>
                                              <p:attrName>ppt_x</p:attrName>
                                            </p:attrNameLst>
                                          </p:cBhvr>
                                          <p:tavLst>
                                            <p:tav tm="0">
                                              <p:val>
                                                <p:strVal val="ppt_x"/>
                                              </p:val>
                                            </p:tav>
                                            <p:tav tm="100000">
                                              <p:val>
                                                <p:strVal val="ppt_x"/>
                                              </p:val>
                                            </p:tav>
                                          </p:tavLst>
                                        </p:anim>
                                        <p:anim calcmode="lin" valueType="num">
                                          <p:cBhvr additive="base">
                                            <p:cTn id="20" dur="1500"/>
                                            <p:tgtEl>
                                              <p:spTgt spid="8"/>
                                            </p:tgtEl>
                                            <p:attrNameLst>
                                              <p:attrName>ppt_y</p:attrName>
                                            </p:attrNameLst>
                                          </p:cBhvr>
                                          <p:tavLst>
                                            <p:tav tm="0">
                                              <p:val>
                                                <p:strVal val="ppt_y"/>
                                              </p:val>
                                            </p:tav>
                                            <p:tav tm="100000">
                                              <p:val>
                                                <p:strVal val="0-ppt_h/2"/>
                                              </p:val>
                                            </p:tav>
                                          </p:tavLst>
                                        </p:anim>
                                        <p:set>
                                          <p:cBhvr>
                                            <p:cTn id="21" dur="1" fill="hold">
                                              <p:stCondLst>
                                                <p:cond delay="1499"/>
                                              </p:stCondLst>
                                            </p:cTn>
                                            <p:tgtEl>
                                              <p:spTgt spid="8"/>
                                            </p:tgtEl>
                                            <p:attrNameLst>
                                              <p:attrName>style.visibility</p:attrName>
                                            </p:attrNameLst>
                                          </p:cBhvr>
                                          <p:to>
                                            <p:strVal val="hidden"/>
                                          </p:to>
                                        </p:set>
                                      </p:childTnLst>
                                    </p:cTn>
                                  </p:par>
                                  <p:par>
                                    <p:cTn id="22" presetID="2" presetClass="entr" presetSubtype="4" repeatCount="0" accel="50000" fill="hold" nodeType="withEffect" p14:presetBounceEnd="50000">
                                      <p:stCondLst>
                                        <p:cond delay="200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1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5" dur="1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5400"/>
                                </p:stCondLst>
                                <p:childTnLst>
                                  <p:par>
                                    <p:cTn id="27" presetID="2" presetClass="exit" presetSubtype="1" repeatCount="0" accel="50000" fill="hold" nodeType="afterEffect">
                                      <p:stCondLst>
                                        <p:cond delay="1500"/>
                                      </p:stCondLst>
                                      <p:childTnLst>
                                        <p:anim calcmode="lin" valueType="num">
                                          <p:cBhvr additive="base">
                                            <p:cTn id="28" dur="1500"/>
                                            <p:tgtEl>
                                              <p:spTgt spid="7"/>
                                            </p:tgtEl>
                                            <p:attrNameLst>
                                              <p:attrName>ppt_x</p:attrName>
                                            </p:attrNameLst>
                                          </p:cBhvr>
                                          <p:tavLst>
                                            <p:tav tm="0">
                                              <p:val>
                                                <p:strVal val="ppt_x"/>
                                              </p:val>
                                            </p:tav>
                                            <p:tav tm="100000">
                                              <p:val>
                                                <p:strVal val="ppt_x"/>
                                              </p:val>
                                            </p:tav>
                                          </p:tavLst>
                                        </p:anim>
                                        <p:anim calcmode="lin" valueType="num">
                                          <p:cBhvr additive="base">
                                            <p:cTn id="29" dur="1500"/>
                                            <p:tgtEl>
                                              <p:spTgt spid="7"/>
                                            </p:tgtEl>
                                            <p:attrNameLst>
                                              <p:attrName>ppt_y</p:attrName>
                                            </p:attrNameLst>
                                          </p:cBhvr>
                                          <p:tavLst>
                                            <p:tav tm="0">
                                              <p:val>
                                                <p:strVal val="ppt_y"/>
                                              </p:val>
                                            </p:tav>
                                            <p:tav tm="100000">
                                              <p:val>
                                                <p:strVal val="0-ppt_h/2"/>
                                              </p:val>
                                            </p:tav>
                                          </p:tavLst>
                                        </p:anim>
                                        <p:set>
                                          <p:cBhvr>
                                            <p:cTn id="30" dur="1" fill="hold">
                                              <p:stCondLst>
                                                <p:cond delay="1499"/>
                                              </p:stCondLst>
                                            </p:cTn>
                                            <p:tgtEl>
                                              <p:spTgt spid="7"/>
                                            </p:tgtEl>
                                            <p:attrNameLst>
                                              <p:attrName>style.visibility</p:attrName>
                                            </p:attrNameLst>
                                          </p:cBhvr>
                                          <p:to>
                                            <p:strVal val="hidden"/>
                                          </p:to>
                                        </p:set>
                                      </p:childTnLst>
                                    </p:cTn>
                                  </p:par>
                                  <p:par>
                                    <p:cTn id="31" presetID="2" presetClass="entr" presetSubtype="4" repeatCount="0" accel="50000" fill="hold" nodeType="withEffect" p14:presetBounceEnd="50000">
                                      <p:stCondLst>
                                        <p:cond delay="1500"/>
                                      </p:stCondLst>
                                      <p:childTnLst>
                                        <p:set>
                                          <p:cBhvr>
                                            <p:cTn id="32" dur="1" fill="hold">
                                              <p:stCondLst>
                                                <p:cond delay="0"/>
                                              </p:stCondLst>
                                            </p:cTn>
                                            <p:tgtEl>
                                              <p:spTgt spid="14"/>
                                            </p:tgtEl>
                                            <p:attrNameLst>
                                              <p:attrName>style.visibility</p:attrName>
                                            </p:attrNameLst>
                                          </p:cBhvr>
                                          <p:to>
                                            <p:strVal val="visible"/>
                                          </p:to>
                                        </p:set>
                                        <p:anim calcmode="lin" valueType="num" p14:bounceEnd="50000">
                                          <p:cBhvr additive="base">
                                            <p:cTn id="33" dur="1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4" dur="1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8400"/>
                                </p:stCondLst>
                                <p:childTnLst>
                                  <p:par>
                                    <p:cTn id="36" presetID="2" presetClass="exit" presetSubtype="1" repeatCount="0" accel="50000" fill="hold" nodeType="afterEffect">
                                      <p:stCondLst>
                                        <p:cond delay="1600"/>
                                      </p:stCondLst>
                                      <p:childTnLst>
                                        <p:anim calcmode="lin" valueType="num">
                                          <p:cBhvr additive="base">
                                            <p:cTn id="37" dur="1500"/>
                                            <p:tgtEl>
                                              <p:spTgt spid="9"/>
                                            </p:tgtEl>
                                            <p:attrNameLst>
                                              <p:attrName>ppt_x</p:attrName>
                                            </p:attrNameLst>
                                          </p:cBhvr>
                                          <p:tavLst>
                                            <p:tav tm="0">
                                              <p:val>
                                                <p:strVal val="ppt_x"/>
                                              </p:val>
                                            </p:tav>
                                            <p:tav tm="100000">
                                              <p:val>
                                                <p:strVal val="ppt_x"/>
                                              </p:val>
                                            </p:tav>
                                          </p:tavLst>
                                        </p:anim>
                                        <p:anim calcmode="lin" valueType="num">
                                          <p:cBhvr additive="base">
                                            <p:cTn id="38" dur="1500"/>
                                            <p:tgtEl>
                                              <p:spTgt spid="9"/>
                                            </p:tgtEl>
                                            <p:attrNameLst>
                                              <p:attrName>ppt_y</p:attrName>
                                            </p:attrNameLst>
                                          </p:cBhvr>
                                          <p:tavLst>
                                            <p:tav tm="0">
                                              <p:val>
                                                <p:strVal val="ppt_y"/>
                                              </p:val>
                                            </p:tav>
                                            <p:tav tm="100000">
                                              <p:val>
                                                <p:strVal val="0-ppt_h/2"/>
                                              </p:val>
                                            </p:tav>
                                          </p:tavLst>
                                        </p:anim>
                                        <p:set>
                                          <p:cBhvr>
                                            <p:cTn id="39" dur="1" fill="hold">
                                              <p:stCondLst>
                                                <p:cond delay="1499"/>
                                              </p:stCondLst>
                                            </p:cTn>
                                            <p:tgtEl>
                                              <p:spTgt spid="9"/>
                                            </p:tgtEl>
                                            <p:attrNameLst>
                                              <p:attrName>style.visibility</p:attrName>
                                            </p:attrNameLst>
                                          </p:cBhvr>
                                          <p:to>
                                            <p:strVal val="hidden"/>
                                          </p:to>
                                        </p:set>
                                      </p:childTnLst>
                                    </p:cTn>
                                  </p:par>
                                  <p:par>
                                    <p:cTn id="40" presetID="2" presetClass="entr" presetSubtype="4" repeatCount="0" accel="50000" fill="hold" nodeType="withEffect" p14:presetBounceEnd="50000">
                                      <p:stCondLst>
                                        <p:cond delay="1600"/>
                                      </p:stCondLst>
                                      <p:childTnLst>
                                        <p:set>
                                          <p:cBhvr>
                                            <p:cTn id="41" dur="1" fill="hold">
                                              <p:stCondLst>
                                                <p:cond delay="0"/>
                                              </p:stCondLst>
                                            </p:cTn>
                                            <p:tgtEl>
                                              <p:spTgt spid="15"/>
                                            </p:tgtEl>
                                            <p:attrNameLst>
                                              <p:attrName>style.visibility</p:attrName>
                                            </p:attrNameLst>
                                          </p:cBhvr>
                                          <p:to>
                                            <p:strVal val="visible"/>
                                          </p:to>
                                        </p:set>
                                        <p:anim calcmode="lin" valueType="num" p14:bounceEnd="50000">
                                          <p:cBhvr additive="base">
                                            <p:cTn id="42" dur="1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3" dur="150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11500"/>
                                </p:stCondLst>
                                <p:childTnLst>
                                  <p:par>
                                    <p:cTn id="45" presetID="2" presetClass="exit" presetSubtype="1" repeatCount="0" accel="50000" fill="hold" nodeType="afterEffect">
                                      <p:stCondLst>
                                        <p:cond delay="1500"/>
                                      </p:stCondLst>
                                      <p:childTnLst>
                                        <p:anim calcmode="lin" valueType="num">
                                          <p:cBhvr additive="base">
                                            <p:cTn id="46" dur="1500"/>
                                            <p:tgtEl>
                                              <p:spTgt spid="12"/>
                                            </p:tgtEl>
                                            <p:attrNameLst>
                                              <p:attrName>ppt_x</p:attrName>
                                            </p:attrNameLst>
                                          </p:cBhvr>
                                          <p:tavLst>
                                            <p:tav tm="0">
                                              <p:val>
                                                <p:strVal val="ppt_x"/>
                                              </p:val>
                                            </p:tav>
                                            <p:tav tm="100000">
                                              <p:val>
                                                <p:strVal val="ppt_x"/>
                                              </p:val>
                                            </p:tav>
                                          </p:tavLst>
                                        </p:anim>
                                        <p:anim calcmode="lin" valueType="num">
                                          <p:cBhvr additive="base">
                                            <p:cTn id="47" dur="1500"/>
                                            <p:tgtEl>
                                              <p:spTgt spid="12"/>
                                            </p:tgtEl>
                                            <p:attrNameLst>
                                              <p:attrName>ppt_y</p:attrName>
                                            </p:attrNameLst>
                                          </p:cBhvr>
                                          <p:tavLst>
                                            <p:tav tm="0">
                                              <p:val>
                                                <p:strVal val="ppt_y"/>
                                              </p:val>
                                            </p:tav>
                                            <p:tav tm="100000">
                                              <p:val>
                                                <p:strVal val="0-ppt_h/2"/>
                                              </p:val>
                                            </p:tav>
                                          </p:tavLst>
                                        </p:anim>
                                        <p:set>
                                          <p:cBhvr>
                                            <p:cTn id="48" dur="1" fill="hold">
                                              <p:stCondLst>
                                                <p:cond delay="1499"/>
                                              </p:stCondLst>
                                            </p:cTn>
                                            <p:tgtEl>
                                              <p:spTgt spid="12"/>
                                            </p:tgtEl>
                                            <p:attrNameLst>
                                              <p:attrName>style.visibility</p:attrName>
                                            </p:attrNameLst>
                                          </p:cBhvr>
                                          <p:to>
                                            <p:strVal val="hidden"/>
                                          </p:to>
                                        </p:set>
                                      </p:childTnLst>
                                    </p:cTn>
                                  </p:par>
                                  <p:par>
                                    <p:cTn id="49" presetID="2" presetClass="entr" presetSubtype="4" repeatCount="0" accel="50000" fill="hold" nodeType="withEffect" p14:presetBounceEnd="50000">
                                      <p:stCondLst>
                                        <p:cond delay="1500"/>
                                      </p:stCondLst>
                                      <p:childTnLst>
                                        <p:set>
                                          <p:cBhvr>
                                            <p:cTn id="50" dur="1" fill="hold">
                                              <p:stCondLst>
                                                <p:cond delay="0"/>
                                              </p:stCondLst>
                                            </p:cTn>
                                            <p:tgtEl>
                                              <p:spTgt spid="16"/>
                                            </p:tgtEl>
                                            <p:attrNameLst>
                                              <p:attrName>style.visibility</p:attrName>
                                            </p:attrNameLst>
                                          </p:cBhvr>
                                          <p:to>
                                            <p:strVal val="visible"/>
                                          </p:to>
                                        </p:set>
                                        <p:anim calcmode="lin" valueType="num" p14:bounceEnd="50000">
                                          <p:cBhvr additive="base">
                                            <p:cTn id="51" dur="1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2" dur="1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14500"/>
                                </p:stCondLst>
                                <p:childTnLst>
                                  <p:par>
                                    <p:cTn id="54" presetID="2" presetClass="exit" presetSubtype="1" repeatCount="0" accel="50000" fill="hold" nodeType="afterEffect">
                                      <p:stCondLst>
                                        <p:cond delay="2000"/>
                                      </p:stCondLst>
                                      <p:childTnLst>
                                        <p:anim calcmode="lin" valueType="num">
                                          <p:cBhvr additive="base">
                                            <p:cTn id="55" dur="1500"/>
                                            <p:tgtEl>
                                              <p:spTgt spid="15"/>
                                            </p:tgtEl>
                                            <p:attrNameLst>
                                              <p:attrName>ppt_x</p:attrName>
                                            </p:attrNameLst>
                                          </p:cBhvr>
                                          <p:tavLst>
                                            <p:tav tm="0">
                                              <p:val>
                                                <p:strVal val="ppt_x"/>
                                              </p:val>
                                            </p:tav>
                                            <p:tav tm="100000">
                                              <p:val>
                                                <p:strVal val="ppt_x"/>
                                              </p:val>
                                            </p:tav>
                                          </p:tavLst>
                                        </p:anim>
                                        <p:anim calcmode="lin" valueType="num">
                                          <p:cBhvr additive="base">
                                            <p:cTn id="56" dur="1500"/>
                                            <p:tgtEl>
                                              <p:spTgt spid="15"/>
                                            </p:tgtEl>
                                            <p:attrNameLst>
                                              <p:attrName>ppt_y</p:attrName>
                                            </p:attrNameLst>
                                          </p:cBhvr>
                                          <p:tavLst>
                                            <p:tav tm="0">
                                              <p:val>
                                                <p:strVal val="ppt_y"/>
                                              </p:val>
                                            </p:tav>
                                            <p:tav tm="100000">
                                              <p:val>
                                                <p:strVal val="0-ppt_h/2"/>
                                              </p:val>
                                            </p:tav>
                                          </p:tavLst>
                                        </p:anim>
                                        <p:set>
                                          <p:cBhvr>
                                            <p:cTn id="57" dur="1" fill="hold">
                                              <p:stCondLst>
                                                <p:cond delay="1499"/>
                                              </p:stCondLst>
                                            </p:cTn>
                                            <p:tgtEl>
                                              <p:spTgt spid="15"/>
                                            </p:tgtEl>
                                            <p:attrNameLst>
                                              <p:attrName>style.visibility</p:attrName>
                                            </p:attrNameLst>
                                          </p:cBhvr>
                                          <p:to>
                                            <p:strVal val="hidden"/>
                                          </p:to>
                                        </p:set>
                                      </p:childTnLst>
                                    </p:cTn>
                                  </p:par>
                                  <p:par>
                                    <p:cTn id="58" presetID="2" presetClass="entr" presetSubtype="4" repeatCount="0" accel="50000" fill="hold" nodeType="withEffect" p14:presetBounceEnd="50000">
                                      <p:stCondLst>
                                        <p:cond delay="2000"/>
                                      </p:stCondLst>
                                      <p:childTnLst>
                                        <p:set>
                                          <p:cBhvr>
                                            <p:cTn id="59" dur="1" fill="hold">
                                              <p:stCondLst>
                                                <p:cond delay="0"/>
                                              </p:stCondLst>
                                            </p:cTn>
                                            <p:tgtEl>
                                              <p:spTgt spid="17"/>
                                            </p:tgtEl>
                                            <p:attrNameLst>
                                              <p:attrName>style.visibility</p:attrName>
                                            </p:attrNameLst>
                                          </p:cBhvr>
                                          <p:to>
                                            <p:strVal val="visible"/>
                                          </p:to>
                                        </p:set>
                                        <p:anim calcmode="lin" valueType="num" p14:bounceEnd="50000">
                                          <p:cBhvr additive="base">
                                            <p:cTn id="60" dur="1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61" dur="1500" fill="hold"/>
                                            <p:tgtEl>
                                              <p:spTgt spid="17"/>
                                            </p:tgtEl>
                                            <p:attrNameLst>
                                              <p:attrName>ppt_y</p:attrName>
                                            </p:attrNameLst>
                                          </p:cBhvr>
                                          <p:tavLst>
                                            <p:tav tm="0">
                                              <p:val>
                                                <p:strVal val="1+#ppt_h/2"/>
                                              </p:val>
                                            </p:tav>
                                            <p:tav tm="100000">
                                              <p:val>
                                                <p:strVal val="#ppt_y"/>
                                              </p:val>
                                            </p:tav>
                                          </p:tavLst>
                                        </p:anim>
                                      </p:childTnLst>
                                    </p:cTn>
                                  </p:par>
                                </p:childTnLst>
                              </p:cTn>
                            </p:par>
                            <p:par>
                              <p:cTn id="62" fill="hold">
                                <p:stCondLst>
                                  <p:cond delay="18000"/>
                                </p:stCondLst>
                                <p:childTnLst>
                                  <p:par>
                                    <p:cTn id="63" presetID="2" presetClass="exit" presetSubtype="1" repeatCount="0" accel="50000" fill="hold" nodeType="afterEffect">
                                      <p:stCondLst>
                                        <p:cond delay="1600"/>
                                      </p:stCondLst>
                                      <p:childTnLst>
                                        <p:anim calcmode="lin" valueType="num">
                                          <p:cBhvr additive="base">
                                            <p:cTn id="64" dur="1500"/>
                                            <p:tgtEl>
                                              <p:spTgt spid="14"/>
                                            </p:tgtEl>
                                            <p:attrNameLst>
                                              <p:attrName>ppt_x</p:attrName>
                                            </p:attrNameLst>
                                          </p:cBhvr>
                                          <p:tavLst>
                                            <p:tav tm="0">
                                              <p:val>
                                                <p:strVal val="ppt_x"/>
                                              </p:val>
                                            </p:tav>
                                            <p:tav tm="100000">
                                              <p:val>
                                                <p:strVal val="ppt_x"/>
                                              </p:val>
                                            </p:tav>
                                          </p:tavLst>
                                        </p:anim>
                                        <p:anim calcmode="lin" valueType="num">
                                          <p:cBhvr additive="base">
                                            <p:cTn id="65" dur="1500"/>
                                            <p:tgtEl>
                                              <p:spTgt spid="14"/>
                                            </p:tgtEl>
                                            <p:attrNameLst>
                                              <p:attrName>ppt_y</p:attrName>
                                            </p:attrNameLst>
                                          </p:cBhvr>
                                          <p:tavLst>
                                            <p:tav tm="0">
                                              <p:val>
                                                <p:strVal val="ppt_y"/>
                                              </p:val>
                                            </p:tav>
                                            <p:tav tm="100000">
                                              <p:val>
                                                <p:strVal val="0-ppt_h/2"/>
                                              </p:val>
                                            </p:tav>
                                          </p:tavLst>
                                        </p:anim>
                                        <p:set>
                                          <p:cBhvr>
                                            <p:cTn id="66" dur="1" fill="hold">
                                              <p:stCondLst>
                                                <p:cond delay="1499"/>
                                              </p:stCondLst>
                                            </p:cTn>
                                            <p:tgtEl>
                                              <p:spTgt spid="14"/>
                                            </p:tgtEl>
                                            <p:attrNameLst>
                                              <p:attrName>style.visibility</p:attrName>
                                            </p:attrNameLst>
                                          </p:cBhvr>
                                          <p:to>
                                            <p:strVal val="hidden"/>
                                          </p:to>
                                        </p:set>
                                      </p:childTnLst>
                                    </p:cTn>
                                  </p:par>
                                  <p:par>
                                    <p:cTn id="67" presetID="2" presetClass="entr" presetSubtype="4" repeatCount="0" accel="50000" fill="hold" nodeType="withEffect" p14:presetBounceEnd="50000">
                                      <p:stCondLst>
                                        <p:cond delay="1600"/>
                                      </p:stCondLst>
                                      <p:childTnLst>
                                        <p:set>
                                          <p:cBhvr>
                                            <p:cTn id="68" dur="1" fill="hold">
                                              <p:stCondLst>
                                                <p:cond delay="0"/>
                                              </p:stCondLst>
                                            </p:cTn>
                                            <p:tgtEl>
                                              <p:spTgt spid="18"/>
                                            </p:tgtEl>
                                            <p:attrNameLst>
                                              <p:attrName>style.visibility</p:attrName>
                                            </p:attrNameLst>
                                          </p:cBhvr>
                                          <p:to>
                                            <p:strVal val="visible"/>
                                          </p:to>
                                        </p:set>
                                        <p:anim calcmode="lin" valueType="num" p14:bounceEnd="50000">
                                          <p:cBhvr additive="base">
                                            <p:cTn id="69" dur="1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70" dur="1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0" ac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repeatCount="0" accel="50000"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repeatCount="0" accel="50000" fill="hold"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ppt_x"/>
                                              </p:val>
                                            </p:tav>
                                            <p:tav tm="100000">
                                              <p:val>
                                                <p:strVal val="#ppt_x"/>
                                              </p:val>
                                            </p:tav>
                                          </p:tavLst>
                                        </p:anim>
                                        <p:anim calcmode="lin" valueType="num">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900"/>
                                </p:stCondLst>
                                <p:childTnLst>
                                  <p:par>
                                    <p:cTn id="18" presetID="2" presetClass="exit" presetSubtype="1" repeatCount="0" accel="50000" fill="hold" nodeType="afterEffect">
                                      <p:stCondLst>
                                        <p:cond delay="2000"/>
                                      </p:stCondLst>
                                      <p:childTnLst>
                                        <p:anim calcmode="lin" valueType="num">
                                          <p:cBhvr additive="base">
                                            <p:cTn id="19" dur="1500"/>
                                            <p:tgtEl>
                                              <p:spTgt spid="8"/>
                                            </p:tgtEl>
                                            <p:attrNameLst>
                                              <p:attrName>ppt_x</p:attrName>
                                            </p:attrNameLst>
                                          </p:cBhvr>
                                          <p:tavLst>
                                            <p:tav tm="0">
                                              <p:val>
                                                <p:strVal val="ppt_x"/>
                                              </p:val>
                                            </p:tav>
                                            <p:tav tm="100000">
                                              <p:val>
                                                <p:strVal val="ppt_x"/>
                                              </p:val>
                                            </p:tav>
                                          </p:tavLst>
                                        </p:anim>
                                        <p:anim calcmode="lin" valueType="num">
                                          <p:cBhvr additive="base">
                                            <p:cTn id="20" dur="1500"/>
                                            <p:tgtEl>
                                              <p:spTgt spid="8"/>
                                            </p:tgtEl>
                                            <p:attrNameLst>
                                              <p:attrName>ppt_y</p:attrName>
                                            </p:attrNameLst>
                                          </p:cBhvr>
                                          <p:tavLst>
                                            <p:tav tm="0">
                                              <p:val>
                                                <p:strVal val="ppt_y"/>
                                              </p:val>
                                            </p:tav>
                                            <p:tav tm="100000">
                                              <p:val>
                                                <p:strVal val="0-ppt_h/2"/>
                                              </p:val>
                                            </p:tav>
                                          </p:tavLst>
                                        </p:anim>
                                        <p:set>
                                          <p:cBhvr>
                                            <p:cTn id="21" dur="1" fill="hold">
                                              <p:stCondLst>
                                                <p:cond delay="1499"/>
                                              </p:stCondLst>
                                            </p:cTn>
                                            <p:tgtEl>
                                              <p:spTgt spid="8"/>
                                            </p:tgtEl>
                                            <p:attrNameLst>
                                              <p:attrName>style.visibility</p:attrName>
                                            </p:attrNameLst>
                                          </p:cBhvr>
                                          <p:to>
                                            <p:strVal val="hidden"/>
                                          </p:to>
                                        </p:set>
                                      </p:childTnLst>
                                    </p:cTn>
                                  </p:par>
                                  <p:par>
                                    <p:cTn id="22" presetID="2" presetClass="entr" presetSubtype="4" repeatCount="0" accel="50000" fill="hold" nodeType="withEffect">
                                      <p:stCondLst>
                                        <p:cond delay="20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500" fill="hold"/>
                                            <p:tgtEl>
                                              <p:spTgt spid="12"/>
                                            </p:tgtEl>
                                            <p:attrNameLst>
                                              <p:attrName>ppt_x</p:attrName>
                                            </p:attrNameLst>
                                          </p:cBhvr>
                                          <p:tavLst>
                                            <p:tav tm="0">
                                              <p:val>
                                                <p:strVal val="#ppt_x"/>
                                              </p:val>
                                            </p:tav>
                                            <p:tav tm="100000">
                                              <p:val>
                                                <p:strVal val="#ppt_x"/>
                                              </p:val>
                                            </p:tav>
                                          </p:tavLst>
                                        </p:anim>
                                        <p:anim calcmode="lin" valueType="num">
                                          <p:cBhvr additive="base">
                                            <p:cTn id="25" dur="1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5400"/>
                                </p:stCondLst>
                                <p:childTnLst>
                                  <p:par>
                                    <p:cTn id="27" presetID="2" presetClass="exit" presetSubtype="1" repeatCount="0" accel="50000" fill="hold" nodeType="afterEffect">
                                      <p:stCondLst>
                                        <p:cond delay="1500"/>
                                      </p:stCondLst>
                                      <p:childTnLst>
                                        <p:anim calcmode="lin" valueType="num">
                                          <p:cBhvr additive="base">
                                            <p:cTn id="28" dur="1500"/>
                                            <p:tgtEl>
                                              <p:spTgt spid="7"/>
                                            </p:tgtEl>
                                            <p:attrNameLst>
                                              <p:attrName>ppt_x</p:attrName>
                                            </p:attrNameLst>
                                          </p:cBhvr>
                                          <p:tavLst>
                                            <p:tav tm="0">
                                              <p:val>
                                                <p:strVal val="ppt_x"/>
                                              </p:val>
                                            </p:tav>
                                            <p:tav tm="100000">
                                              <p:val>
                                                <p:strVal val="ppt_x"/>
                                              </p:val>
                                            </p:tav>
                                          </p:tavLst>
                                        </p:anim>
                                        <p:anim calcmode="lin" valueType="num">
                                          <p:cBhvr additive="base">
                                            <p:cTn id="29" dur="1500"/>
                                            <p:tgtEl>
                                              <p:spTgt spid="7"/>
                                            </p:tgtEl>
                                            <p:attrNameLst>
                                              <p:attrName>ppt_y</p:attrName>
                                            </p:attrNameLst>
                                          </p:cBhvr>
                                          <p:tavLst>
                                            <p:tav tm="0">
                                              <p:val>
                                                <p:strVal val="ppt_y"/>
                                              </p:val>
                                            </p:tav>
                                            <p:tav tm="100000">
                                              <p:val>
                                                <p:strVal val="0-ppt_h/2"/>
                                              </p:val>
                                            </p:tav>
                                          </p:tavLst>
                                        </p:anim>
                                        <p:set>
                                          <p:cBhvr>
                                            <p:cTn id="30" dur="1" fill="hold">
                                              <p:stCondLst>
                                                <p:cond delay="1499"/>
                                              </p:stCondLst>
                                            </p:cTn>
                                            <p:tgtEl>
                                              <p:spTgt spid="7"/>
                                            </p:tgtEl>
                                            <p:attrNameLst>
                                              <p:attrName>style.visibility</p:attrName>
                                            </p:attrNameLst>
                                          </p:cBhvr>
                                          <p:to>
                                            <p:strVal val="hidden"/>
                                          </p:to>
                                        </p:set>
                                      </p:childTnLst>
                                    </p:cTn>
                                  </p:par>
                                  <p:par>
                                    <p:cTn id="31" presetID="2" presetClass="entr" presetSubtype="4" repeatCount="0" accel="50000" fill="hold" nodeType="withEffect">
                                      <p:stCondLst>
                                        <p:cond delay="15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500" fill="hold"/>
                                            <p:tgtEl>
                                              <p:spTgt spid="14"/>
                                            </p:tgtEl>
                                            <p:attrNameLst>
                                              <p:attrName>ppt_x</p:attrName>
                                            </p:attrNameLst>
                                          </p:cBhvr>
                                          <p:tavLst>
                                            <p:tav tm="0">
                                              <p:val>
                                                <p:strVal val="#ppt_x"/>
                                              </p:val>
                                            </p:tav>
                                            <p:tav tm="100000">
                                              <p:val>
                                                <p:strVal val="#ppt_x"/>
                                              </p:val>
                                            </p:tav>
                                          </p:tavLst>
                                        </p:anim>
                                        <p:anim calcmode="lin" valueType="num">
                                          <p:cBhvr additive="base">
                                            <p:cTn id="34" dur="1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8400"/>
                                </p:stCondLst>
                                <p:childTnLst>
                                  <p:par>
                                    <p:cTn id="36" presetID="2" presetClass="exit" presetSubtype="1" repeatCount="0" accel="50000" fill="hold" nodeType="afterEffect">
                                      <p:stCondLst>
                                        <p:cond delay="1600"/>
                                      </p:stCondLst>
                                      <p:childTnLst>
                                        <p:anim calcmode="lin" valueType="num">
                                          <p:cBhvr additive="base">
                                            <p:cTn id="37" dur="1500"/>
                                            <p:tgtEl>
                                              <p:spTgt spid="9"/>
                                            </p:tgtEl>
                                            <p:attrNameLst>
                                              <p:attrName>ppt_x</p:attrName>
                                            </p:attrNameLst>
                                          </p:cBhvr>
                                          <p:tavLst>
                                            <p:tav tm="0">
                                              <p:val>
                                                <p:strVal val="ppt_x"/>
                                              </p:val>
                                            </p:tav>
                                            <p:tav tm="100000">
                                              <p:val>
                                                <p:strVal val="ppt_x"/>
                                              </p:val>
                                            </p:tav>
                                          </p:tavLst>
                                        </p:anim>
                                        <p:anim calcmode="lin" valueType="num">
                                          <p:cBhvr additive="base">
                                            <p:cTn id="38" dur="1500"/>
                                            <p:tgtEl>
                                              <p:spTgt spid="9"/>
                                            </p:tgtEl>
                                            <p:attrNameLst>
                                              <p:attrName>ppt_y</p:attrName>
                                            </p:attrNameLst>
                                          </p:cBhvr>
                                          <p:tavLst>
                                            <p:tav tm="0">
                                              <p:val>
                                                <p:strVal val="ppt_y"/>
                                              </p:val>
                                            </p:tav>
                                            <p:tav tm="100000">
                                              <p:val>
                                                <p:strVal val="0-ppt_h/2"/>
                                              </p:val>
                                            </p:tav>
                                          </p:tavLst>
                                        </p:anim>
                                        <p:set>
                                          <p:cBhvr>
                                            <p:cTn id="39" dur="1" fill="hold">
                                              <p:stCondLst>
                                                <p:cond delay="1499"/>
                                              </p:stCondLst>
                                            </p:cTn>
                                            <p:tgtEl>
                                              <p:spTgt spid="9"/>
                                            </p:tgtEl>
                                            <p:attrNameLst>
                                              <p:attrName>style.visibility</p:attrName>
                                            </p:attrNameLst>
                                          </p:cBhvr>
                                          <p:to>
                                            <p:strVal val="hidden"/>
                                          </p:to>
                                        </p:set>
                                      </p:childTnLst>
                                    </p:cTn>
                                  </p:par>
                                  <p:par>
                                    <p:cTn id="40" presetID="2" presetClass="entr" presetSubtype="4" repeatCount="0" accel="50000" fill="hold" nodeType="withEffect">
                                      <p:stCondLst>
                                        <p:cond delay="16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1500" fill="hold"/>
                                            <p:tgtEl>
                                              <p:spTgt spid="15"/>
                                            </p:tgtEl>
                                            <p:attrNameLst>
                                              <p:attrName>ppt_x</p:attrName>
                                            </p:attrNameLst>
                                          </p:cBhvr>
                                          <p:tavLst>
                                            <p:tav tm="0">
                                              <p:val>
                                                <p:strVal val="#ppt_x"/>
                                              </p:val>
                                            </p:tav>
                                            <p:tav tm="100000">
                                              <p:val>
                                                <p:strVal val="#ppt_x"/>
                                              </p:val>
                                            </p:tav>
                                          </p:tavLst>
                                        </p:anim>
                                        <p:anim calcmode="lin" valueType="num">
                                          <p:cBhvr additive="base">
                                            <p:cTn id="43" dur="150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11500"/>
                                </p:stCondLst>
                                <p:childTnLst>
                                  <p:par>
                                    <p:cTn id="45" presetID="2" presetClass="exit" presetSubtype="1" repeatCount="0" accel="50000" fill="hold" nodeType="afterEffect">
                                      <p:stCondLst>
                                        <p:cond delay="1500"/>
                                      </p:stCondLst>
                                      <p:childTnLst>
                                        <p:anim calcmode="lin" valueType="num">
                                          <p:cBhvr additive="base">
                                            <p:cTn id="46" dur="1500"/>
                                            <p:tgtEl>
                                              <p:spTgt spid="12"/>
                                            </p:tgtEl>
                                            <p:attrNameLst>
                                              <p:attrName>ppt_x</p:attrName>
                                            </p:attrNameLst>
                                          </p:cBhvr>
                                          <p:tavLst>
                                            <p:tav tm="0">
                                              <p:val>
                                                <p:strVal val="ppt_x"/>
                                              </p:val>
                                            </p:tav>
                                            <p:tav tm="100000">
                                              <p:val>
                                                <p:strVal val="ppt_x"/>
                                              </p:val>
                                            </p:tav>
                                          </p:tavLst>
                                        </p:anim>
                                        <p:anim calcmode="lin" valueType="num">
                                          <p:cBhvr additive="base">
                                            <p:cTn id="47" dur="1500"/>
                                            <p:tgtEl>
                                              <p:spTgt spid="12"/>
                                            </p:tgtEl>
                                            <p:attrNameLst>
                                              <p:attrName>ppt_y</p:attrName>
                                            </p:attrNameLst>
                                          </p:cBhvr>
                                          <p:tavLst>
                                            <p:tav tm="0">
                                              <p:val>
                                                <p:strVal val="ppt_y"/>
                                              </p:val>
                                            </p:tav>
                                            <p:tav tm="100000">
                                              <p:val>
                                                <p:strVal val="0-ppt_h/2"/>
                                              </p:val>
                                            </p:tav>
                                          </p:tavLst>
                                        </p:anim>
                                        <p:set>
                                          <p:cBhvr>
                                            <p:cTn id="48" dur="1" fill="hold">
                                              <p:stCondLst>
                                                <p:cond delay="1499"/>
                                              </p:stCondLst>
                                            </p:cTn>
                                            <p:tgtEl>
                                              <p:spTgt spid="12"/>
                                            </p:tgtEl>
                                            <p:attrNameLst>
                                              <p:attrName>style.visibility</p:attrName>
                                            </p:attrNameLst>
                                          </p:cBhvr>
                                          <p:to>
                                            <p:strVal val="hidden"/>
                                          </p:to>
                                        </p:set>
                                      </p:childTnLst>
                                    </p:cTn>
                                  </p:par>
                                  <p:par>
                                    <p:cTn id="49" presetID="2" presetClass="entr" presetSubtype="4" repeatCount="0" accel="50000" fill="hold" nodeType="withEffect">
                                      <p:stCondLst>
                                        <p:cond delay="15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1500" fill="hold"/>
                                            <p:tgtEl>
                                              <p:spTgt spid="16"/>
                                            </p:tgtEl>
                                            <p:attrNameLst>
                                              <p:attrName>ppt_x</p:attrName>
                                            </p:attrNameLst>
                                          </p:cBhvr>
                                          <p:tavLst>
                                            <p:tav tm="0">
                                              <p:val>
                                                <p:strVal val="#ppt_x"/>
                                              </p:val>
                                            </p:tav>
                                            <p:tav tm="100000">
                                              <p:val>
                                                <p:strVal val="#ppt_x"/>
                                              </p:val>
                                            </p:tav>
                                          </p:tavLst>
                                        </p:anim>
                                        <p:anim calcmode="lin" valueType="num">
                                          <p:cBhvr additive="base">
                                            <p:cTn id="52" dur="1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14500"/>
                                </p:stCondLst>
                                <p:childTnLst>
                                  <p:par>
                                    <p:cTn id="54" presetID="2" presetClass="exit" presetSubtype="1" repeatCount="0" accel="50000" fill="hold" nodeType="afterEffect">
                                      <p:stCondLst>
                                        <p:cond delay="2000"/>
                                      </p:stCondLst>
                                      <p:childTnLst>
                                        <p:anim calcmode="lin" valueType="num">
                                          <p:cBhvr additive="base">
                                            <p:cTn id="55" dur="1500"/>
                                            <p:tgtEl>
                                              <p:spTgt spid="15"/>
                                            </p:tgtEl>
                                            <p:attrNameLst>
                                              <p:attrName>ppt_x</p:attrName>
                                            </p:attrNameLst>
                                          </p:cBhvr>
                                          <p:tavLst>
                                            <p:tav tm="0">
                                              <p:val>
                                                <p:strVal val="ppt_x"/>
                                              </p:val>
                                            </p:tav>
                                            <p:tav tm="100000">
                                              <p:val>
                                                <p:strVal val="ppt_x"/>
                                              </p:val>
                                            </p:tav>
                                          </p:tavLst>
                                        </p:anim>
                                        <p:anim calcmode="lin" valueType="num">
                                          <p:cBhvr additive="base">
                                            <p:cTn id="56" dur="1500"/>
                                            <p:tgtEl>
                                              <p:spTgt spid="15"/>
                                            </p:tgtEl>
                                            <p:attrNameLst>
                                              <p:attrName>ppt_y</p:attrName>
                                            </p:attrNameLst>
                                          </p:cBhvr>
                                          <p:tavLst>
                                            <p:tav tm="0">
                                              <p:val>
                                                <p:strVal val="ppt_y"/>
                                              </p:val>
                                            </p:tav>
                                            <p:tav tm="100000">
                                              <p:val>
                                                <p:strVal val="0-ppt_h/2"/>
                                              </p:val>
                                            </p:tav>
                                          </p:tavLst>
                                        </p:anim>
                                        <p:set>
                                          <p:cBhvr>
                                            <p:cTn id="57" dur="1" fill="hold">
                                              <p:stCondLst>
                                                <p:cond delay="1499"/>
                                              </p:stCondLst>
                                            </p:cTn>
                                            <p:tgtEl>
                                              <p:spTgt spid="15"/>
                                            </p:tgtEl>
                                            <p:attrNameLst>
                                              <p:attrName>style.visibility</p:attrName>
                                            </p:attrNameLst>
                                          </p:cBhvr>
                                          <p:to>
                                            <p:strVal val="hidden"/>
                                          </p:to>
                                        </p:set>
                                      </p:childTnLst>
                                    </p:cTn>
                                  </p:par>
                                  <p:par>
                                    <p:cTn id="58" presetID="2" presetClass="entr" presetSubtype="4" repeatCount="0" accel="50000" fill="hold" nodeType="withEffect">
                                      <p:stCondLst>
                                        <p:cond delay="2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1500" fill="hold"/>
                                            <p:tgtEl>
                                              <p:spTgt spid="17"/>
                                            </p:tgtEl>
                                            <p:attrNameLst>
                                              <p:attrName>ppt_x</p:attrName>
                                            </p:attrNameLst>
                                          </p:cBhvr>
                                          <p:tavLst>
                                            <p:tav tm="0">
                                              <p:val>
                                                <p:strVal val="#ppt_x"/>
                                              </p:val>
                                            </p:tav>
                                            <p:tav tm="100000">
                                              <p:val>
                                                <p:strVal val="#ppt_x"/>
                                              </p:val>
                                            </p:tav>
                                          </p:tavLst>
                                        </p:anim>
                                        <p:anim calcmode="lin" valueType="num">
                                          <p:cBhvr additive="base">
                                            <p:cTn id="61" dur="1500" fill="hold"/>
                                            <p:tgtEl>
                                              <p:spTgt spid="17"/>
                                            </p:tgtEl>
                                            <p:attrNameLst>
                                              <p:attrName>ppt_y</p:attrName>
                                            </p:attrNameLst>
                                          </p:cBhvr>
                                          <p:tavLst>
                                            <p:tav tm="0">
                                              <p:val>
                                                <p:strVal val="1+#ppt_h/2"/>
                                              </p:val>
                                            </p:tav>
                                            <p:tav tm="100000">
                                              <p:val>
                                                <p:strVal val="#ppt_y"/>
                                              </p:val>
                                            </p:tav>
                                          </p:tavLst>
                                        </p:anim>
                                      </p:childTnLst>
                                    </p:cTn>
                                  </p:par>
                                </p:childTnLst>
                              </p:cTn>
                            </p:par>
                            <p:par>
                              <p:cTn id="62" fill="hold">
                                <p:stCondLst>
                                  <p:cond delay="18000"/>
                                </p:stCondLst>
                                <p:childTnLst>
                                  <p:par>
                                    <p:cTn id="63" presetID="2" presetClass="exit" presetSubtype="1" repeatCount="0" accel="50000" fill="hold" nodeType="afterEffect">
                                      <p:stCondLst>
                                        <p:cond delay="1600"/>
                                      </p:stCondLst>
                                      <p:childTnLst>
                                        <p:anim calcmode="lin" valueType="num">
                                          <p:cBhvr additive="base">
                                            <p:cTn id="64" dur="1500"/>
                                            <p:tgtEl>
                                              <p:spTgt spid="14"/>
                                            </p:tgtEl>
                                            <p:attrNameLst>
                                              <p:attrName>ppt_x</p:attrName>
                                            </p:attrNameLst>
                                          </p:cBhvr>
                                          <p:tavLst>
                                            <p:tav tm="0">
                                              <p:val>
                                                <p:strVal val="ppt_x"/>
                                              </p:val>
                                            </p:tav>
                                            <p:tav tm="100000">
                                              <p:val>
                                                <p:strVal val="ppt_x"/>
                                              </p:val>
                                            </p:tav>
                                          </p:tavLst>
                                        </p:anim>
                                        <p:anim calcmode="lin" valueType="num">
                                          <p:cBhvr additive="base">
                                            <p:cTn id="65" dur="1500"/>
                                            <p:tgtEl>
                                              <p:spTgt spid="14"/>
                                            </p:tgtEl>
                                            <p:attrNameLst>
                                              <p:attrName>ppt_y</p:attrName>
                                            </p:attrNameLst>
                                          </p:cBhvr>
                                          <p:tavLst>
                                            <p:tav tm="0">
                                              <p:val>
                                                <p:strVal val="ppt_y"/>
                                              </p:val>
                                            </p:tav>
                                            <p:tav tm="100000">
                                              <p:val>
                                                <p:strVal val="0-ppt_h/2"/>
                                              </p:val>
                                            </p:tav>
                                          </p:tavLst>
                                        </p:anim>
                                        <p:set>
                                          <p:cBhvr>
                                            <p:cTn id="66" dur="1" fill="hold">
                                              <p:stCondLst>
                                                <p:cond delay="1499"/>
                                              </p:stCondLst>
                                            </p:cTn>
                                            <p:tgtEl>
                                              <p:spTgt spid="14"/>
                                            </p:tgtEl>
                                            <p:attrNameLst>
                                              <p:attrName>style.visibility</p:attrName>
                                            </p:attrNameLst>
                                          </p:cBhvr>
                                          <p:to>
                                            <p:strVal val="hidden"/>
                                          </p:to>
                                        </p:set>
                                      </p:childTnLst>
                                    </p:cTn>
                                  </p:par>
                                  <p:par>
                                    <p:cTn id="67" presetID="2" presetClass="entr" presetSubtype="4" repeatCount="0" accel="50000" fill="hold" nodeType="withEffect">
                                      <p:stCondLst>
                                        <p:cond delay="160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1500" fill="hold"/>
                                            <p:tgtEl>
                                              <p:spTgt spid="18"/>
                                            </p:tgtEl>
                                            <p:attrNameLst>
                                              <p:attrName>ppt_x</p:attrName>
                                            </p:attrNameLst>
                                          </p:cBhvr>
                                          <p:tavLst>
                                            <p:tav tm="0">
                                              <p:val>
                                                <p:strVal val="#ppt_x"/>
                                              </p:val>
                                            </p:tav>
                                            <p:tav tm="100000">
                                              <p:val>
                                                <p:strVal val="#ppt_x"/>
                                              </p:val>
                                            </p:tav>
                                          </p:tavLst>
                                        </p:anim>
                                        <p:anim calcmode="lin" valueType="num">
                                          <p:cBhvr additive="base">
                                            <p:cTn id="70" dur="1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0F0D-986F-A82E-3FAA-324873ECBE74}"/>
              </a:ext>
            </a:extLst>
          </p:cNvPr>
          <p:cNvSpPr>
            <a:spLocks noGrp="1"/>
          </p:cNvSpPr>
          <p:nvPr>
            <p:ph type="title"/>
          </p:nvPr>
        </p:nvSpPr>
        <p:spPr/>
        <p:txBody>
          <a:bodyPr/>
          <a:lstStyle/>
          <a:p>
            <a:r>
              <a:rPr lang="en-US"/>
              <a:t>What is the difference between qualitative and quantitative?</a:t>
            </a:r>
          </a:p>
        </p:txBody>
      </p:sp>
      <p:sp>
        <p:nvSpPr>
          <p:cNvPr id="4" name="Footer Placeholder 3">
            <a:extLst>
              <a:ext uri="{FF2B5EF4-FFF2-40B4-BE49-F238E27FC236}">
                <a16:creationId xmlns:a16="http://schemas.microsoft.com/office/drawing/2014/main" id="{3D44F7BA-93E7-A5C4-55E7-FF18F47A4682}"/>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5EF3E90F-6F3B-8D5E-801F-64AB946F1258}"/>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BF097CF7-3744-DB76-1A71-70395DBAADDA}"/>
              </a:ext>
            </a:extLst>
          </p:cNvPr>
          <p:cNvSpPr>
            <a:spLocks noGrp="1"/>
          </p:cNvSpPr>
          <p:nvPr>
            <p:ph type="body" sz="quarter" idx="13"/>
          </p:nvPr>
        </p:nvSpPr>
        <p:spPr/>
        <p:txBody>
          <a:bodyPr/>
          <a:lstStyle/>
          <a:p>
            <a:r>
              <a:rPr lang="en-US"/>
              <a:t>What is the difference between qualitative and quantitative?</a:t>
            </a:r>
          </a:p>
        </p:txBody>
      </p:sp>
      <p:sp>
        <p:nvSpPr>
          <p:cNvPr id="8" name="TextBox 7">
            <a:extLst>
              <a:ext uri="{FF2B5EF4-FFF2-40B4-BE49-F238E27FC236}">
                <a16:creationId xmlns:a16="http://schemas.microsoft.com/office/drawing/2014/main" id="{EA3098AF-BB47-E0C7-16DB-AD9782159B07}"/>
              </a:ext>
            </a:extLst>
          </p:cNvPr>
          <p:cNvSpPr txBox="1"/>
          <p:nvPr/>
        </p:nvSpPr>
        <p:spPr>
          <a:xfrm>
            <a:off x="6734175" y="6363092"/>
            <a:ext cx="521652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 </a:t>
            </a:r>
            <a:r>
              <a:rPr lang="en-GB" sz="1000" dirty="0" err="1">
                <a:solidFill>
                  <a:schemeClr val="accent5"/>
                </a:solidFill>
                <a:latin typeface="DM Sans" pitchFamily="2" charset="77"/>
              </a:rPr>
              <a:t>Scribbr</a:t>
            </a:r>
            <a:r>
              <a:rPr lang="en-GB" sz="1000" dirty="0">
                <a:solidFill>
                  <a:schemeClr val="accent5"/>
                </a:solidFill>
                <a:latin typeface="DM Sans" pitchFamily="2" charset="77"/>
              </a:rPr>
              <a:t> (2019)</a:t>
            </a:r>
          </a:p>
        </p:txBody>
      </p:sp>
      <p:graphicFrame>
        <p:nvGraphicFramePr>
          <p:cNvPr id="9" name="Table 9">
            <a:extLst>
              <a:ext uri="{FF2B5EF4-FFF2-40B4-BE49-F238E27FC236}">
                <a16:creationId xmlns:a16="http://schemas.microsoft.com/office/drawing/2014/main" id="{48FB548C-0EF1-3A62-585F-CAE80AA7C1AB}"/>
              </a:ext>
            </a:extLst>
          </p:cNvPr>
          <p:cNvGraphicFramePr>
            <a:graphicFrameLocks noGrp="1"/>
          </p:cNvGraphicFramePr>
          <p:nvPr>
            <p:extLst>
              <p:ext uri="{D42A27DB-BD31-4B8C-83A1-F6EECF244321}">
                <p14:modId xmlns:p14="http://schemas.microsoft.com/office/powerpoint/2010/main" val="1601127437"/>
              </p:ext>
            </p:extLst>
          </p:nvPr>
        </p:nvGraphicFramePr>
        <p:xfrm>
          <a:off x="1077913" y="1377952"/>
          <a:ext cx="10872788" cy="4879473"/>
        </p:xfrm>
        <a:graphic>
          <a:graphicData uri="http://schemas.openxmlformats.org/drawingml/2006/table">
            <a:tbl>
              <a:tblPr firstRow="1" bandRow="1">
                <a:tableStyleId>{5C22544A-7EE6-4342-B048-85BDC9FD1C3A}</a:tableStyleId>
              </a:tblPr>
              <a:tblGrid>
                <a:gridCol w="2047077">
                  <a:extLst>
                    <a:ext uri="{9D8B030D-6E8A-4147-A177-3AD203B41FA5}">
                      <a16:colId xmlns:a16="http://schemas.microsoft.com/office/drawing/2014/main" val="3243152662"/>
                    </a:ext>
                  </a:extLst>
                </a:gridCol>
                <a:gridCol w="4338491">
                  <a:extLst>
                    <a:ext uri="{9D8B030D-6E8A-4147-A177-3AD203B41FA5}">
                      <a16:colId xmlns:a16="http://schemas.microsoft.com/office/drawing/2014/main" val="2991245166"/>
                    </a:ext>
                  </a:extLst>
                </a:gridCol>
                <a:gridCol w="4487220">
                  <a:extLst>
                    <a:ext uri="{9D8B030D-6E8A-4147-A177-3AD203B41FA5}">
                      <a16:colId xmlns:a16="http://schemas.microsoft.com/office/drawing/2014/main" val="1321294883"/>
                    </a:ext>
                  </a:extLst>
                </a:gridCol>
              </a:tblGrid>
              <a:tr h="431081">
                <a:tc>
                  <a:txBody>
                    <a:bodyPr/>
                    <a:lstStyle/>
                    <a:p>
                      <a:endParaRPr lang="en-US" b="0">
                        <a:latin typeface="DM Sans"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b="1">
                          <a:solidFill>
                            <a:schemeClr val="accent1"/>
                          </a:solidFill>
                          <a:latin typeface="DM Sans" pitchFamily="2" charset="77"/>
                        </a:rPr>
                        <a:t>Qualitative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en-US" sz="1400" b="1">
                          <a:solidFill>
                            <a:schemeClr val="accent2"/>
                          </a:solidFill>
                          <a:latin typeface="DM Sans" pitchFamily="2" charset="77"/>
                        </a:rPr>
                        <a:t>Quantitative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2397506605"/>
                  </a:ext>
                </a:extLst>
              </a:tr>
              <a:tr h="694916">
                <a:tc>
                  <a:txBody>
                    <a:bodyPr/>
                    <a:lstStyle/>
                    <a:p>
                      <a:r>
                        <a:rPr lang="en-US" sz="1200" b="1">
                          <a:solidFill>
                            <a:schemeClr val="accent6">
                              <a:lumMod val="60000"/>
                              <a:lumOff val="40000"/>
                            </a:schemeClr>
                          </a:solidFill>
                          <a:latin typeface="DM Sans" pitchFamily="2" charset="77"/>
                        </a:rPr>
                        <a:t>Description</a:t>
                      </a:r>
                    </a:p>
                  </a:txBody>
                  <a:tcPr marT="108000" marB="0">
                    <a:lnL w="12700" cmpd="sng">
                      <a:noFill/>
                    </a:lnL>
                    <a:lnR w="12700" cmpd="sng">
                      <a:noFill/>
                    </a:lnR>
                    <a:lnT w="38100" cmpd="sng">
                      <a:noFill/>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Non-numerical data (shown in words, sentences, paragraphs)</a:t>
                      </a:r>
                    </a:p>
                  </a:txBody>
                  <a:tcPr marT="108000" marB="108000">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Numerical data </a:t>
                      </a:r>
                    </a:p>
                  </a:txBody>
                  <a:tcPr marT="108000" marB="108000">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2366489072"/>
                  </a:ext>
                </a:extLst>
              </a:tr>
              <a:tr h="694916">
                <a:tc>
                  <a:txBody>
                    <a:bodyPr/>
                    <a:lstStyle/>
                    <a:p>
                      <a:r>
                        <a:rPr lang="en-US" sz="1200" b="1">
                          <a:solidFill>
                            <a:schemeClr val="accent6">
                              <a:lumMod val="60000"/>
                              <a:lumOff val="40000"/>
                            </a:schemeClr>
                          </a:solidFill>
                          <a:latin typeface="DM Sans" pitchFamily="2" charset="77"/>
                        </a:rPr>
                        <a:t>Focus</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The 'why' and 'how'</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The 'how many' and 'how much'</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3030439593"/>
                  </a:ext>
                </a:extLst>
              </a:tr>
              <a:tr h="694916">
                <a:tc>
                  <a:txBody>
                    <a:bodyPr/>
                    <a:lstStyle/>
                    <a:p>
                      <a:r>
                        <a:rPr lang="en-US" sz="1200" b="1">
                          <a:solidFill>
                            <a:schemeClr val="accent6">
                              <a:lumMod val="60000"/>
                              <a:lumOff val="40000"/>
                            </a:schemeClr>
                          </a:solidFill>
                          <a:latin typeface="DM Sans" pitchFamily="2" charset="77"/>
                        </a:rPr>
                        <a:t>Sample size</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Typically small </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Typically large</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2397056976"/>
                  </a:ext>
                </a:extLst>
              </a:tr>
              <a:tr h="694916">
                <a:tc>
                  <a:txBody>
                    <a:bodyPr/>
                    <a:lstStyle/>
                    <a:p>
                      <a:r>
                        <a:rPr lang="en-US" sz="1200" b="1">
                          <a:solidFill>
                            <a:schemeClr val="accent6">
                              <a:lumMod val="60000"/>
                              <a:lumOff val="40000"/>
                            </a:schemeClr>
                          </a:solidFill>
                          <a:latin typeface="DM Sans" pitchFamily="2" charset="77"/>
                        </a:rPr>
                        <a:t>Design</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Dynamic and subjective, open to interpretation</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Fixed and universal, operational definitions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178976538"/>
                  </a:ext>
                </a:extLst>
              </a:tr>
              <a:tr h="694916">
                <a:tc>
                  <a:txBody>
                    <a:bodyPr/>
                    <a:lstStyle/>
                    <a:p>
                      <a:r>
                        <a:rPr lang="en-US" sz="1200" b="1">
                          <a:solidFill>
                            <a:schemeClr val="accent6">
                              <a:lumMod val="60000"/>
                              <a:lumOff val="40000"/>
                            </a:schemeClr>
                          </a:solidFill>
                          <a:latin typeface="DM Sans" pitchFamily="2" charset="77"/>
                        </a:rPr>
                        <a:t>Collection</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Gathered through observations and interviews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Gathered by measuring and counting</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2044354937"/>
                  </a:ext>
                </a:extLst>
              </a:tr>
              <a:tr h="548776">
                <a:tc>
                  <a:txBody>
                    <a:bodyPr/>
                    <a:lstStyle/>
                    <a:p>
                      <a:r>
                        <a:rPr lang="en-US" sz="1200" b="1">
                          <a:solidFill>
                            <a:schemeClr val="accent6">
                              <a:lumMod val="60000"/>
                              <a:lumOff val="40000"/>
                            </a:schemeClr>
                          </a:solidFill>
                          <a:latin typeface="DM Sans" pitchFamily="2" charset="77"/>
                        </a:rPr>
                        <a:t>Analysis</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b="0">
                          <a:latin typeface="DM Sans" pitchFamily="2" charset="77"/>
                        </a:rPr>
                        <a:t>Grouping of themes, codes</a:t>
                      </a:r>
                      <a:br>
                        <a:rPr lang="en-US" b="0">
                          <a:latin typeface="DM Sans" pitchFamily="2" charset="77"/>
                        </a:rPr>
                      </a:br>
                      <a:r>
                        <a:rPr lang="en-US" b="0">
                          <a:latin typeface="DM Sans" pitchFamily="2" charset="77"/>
                        </a:rPr>
                        <a:t>PDSA, wordclouds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r>
                        <a:rPr lang="en-US" b="0">
                          <a:latin typeface="DM Sans" pitchFamily="2" charset="77"/>
                        </a:rPr>
                        <a:t>Statistical analysis via run charts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alpha val="70000"/>
                      </a:schemeClr>
                    </a:solidFill>
                  </a:tcPr>
                </a:tc>
                <a:extLst>
                  <a:ext uri="{0D108BD9-81ED-4DB2-BD59-A6C34878D82A}">
                    <a16:rowId xmlns:a16="http://schemas.microsoft.com/office/drawing/2014/main" val="573999103"/>
                  </a:ext>
                </a:extLst>
              </a:tr>
            </a:tbl>
          </a:graphicData>
        </a:graphic>
      </p:graphicFrame>
    </p:spTree>
    <p:extLst>
      <p:ext uri="{BB962C8B-B14F-4D97-AF65-F5344CB8AC3E}">
        <p14:creationId xmlns:p14="http://schemas.microsoft.com/office/powerpoint/2010/main" val="642348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4594-8C8F-2952-34BB-AE3D869A756C}"/>
              </a:ext>
            </a:extLst>
          </p:cNvPr>
          <p:cNvSpPr>
            <a:spLocks noGrp="1"/>
          </p:cNvSpPr>
          <p:nvPr>
            <p:ph type="title"/>
          </p:nvPr>
        </p:nvSpPr>
        <p:spPr/>
        <p:txBody>
          <a:bodyPr/>
          <a:lstStyle/>
          <a:p>
            <a:r>
              <a:rPr lang="en-US"/>
              <a:t>How do I collect qualitative data?</a:t>
            </a:r>
          </a:p>
        </p:txBody>
      </p:sp>
      <p:sp>
        <p:nvSpPr>
          <p:cNvPr id="4" name="Footer Placeholder 3">
            <a:extLst>
              <a:ext uri="{FF2B5EF4-FFF2-40B4-BE49-F238E27FC236}">
                <a16:creationId xmlns:a16="http://schemas.microsoft.com/office/drawing/2014/main" id="{6F028485-7564-64F1-BF4F-BA5231FAA3DD}"/>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CB9EB1F1-9733-7A0C-0D04-298B142368BB}"/>
              </a:ext>
            </a:extLst>
          </p:cNvPr>
          <p:cNvSpPr>
            <a:spLocks noGrp="1"/>
          </p:cNvSpPr>
          <p:nvPr>
            <p:ph type="sldNum" sz="quarter" idx="12"/>
          </p:nvPr>
        </p:nvSpPr>
        <p:spPr/>
        <p:txBody>
          <a:bodyPr/>
          <a:lstStyle/>
          <a:p>
            <a:fld id="{16C5AC08-0ACD-404A-9C9F-AB39E786C34A}" type="slidenum">
              <a:rPr lang="en-GB"/>
              <a:t>35</a:t>
            </a:fld>
            <a:endParaRPr lang="en-GB"/>
          </a:p>
        </p:txBody>
      </p:sp>
      <p:sp>
        <p:nvSpPr>
          <p:cNvPr id="6" name="Text Placeholder 5">
            <a:extLst>
              <a:ext uri="{FF2B5EF4-FFF2-40B4-BE49-F238E27FC236}">
                <a16:creationId xmlns:a16="http://schemas.microsoft.com/office/drawing/2014/main" id="{2CD14096-1428-4D40-9D41-B8BE960FBB00}"/>
              </a:ext>
            </a:extLst>
          </p:cNvPr>
          <p:cNvSpPr>
            <a:spLocks noGrp="1"/>
          </p:cNvSpPr>
          <p:nvPr>
            <p:ph type="body" sz="quarter" idx="13"/>
          </p:nvPr>
        </p:nvSpPr>
        <p:spPr/>
        <p:txBody>
          <a:bodyPr/>
          <a:lstStyle/>
          <a:p>
            <a:r>
              <a:rPr lang="en-US"/>
              <a:t>How do I collect qualitative data?</a:t>
            </a:r>
          </a:p>
        </p:txBody>
      </p:sp>
      <p:grpSp>
        <p:nvGrpSpPr>
          <p:cNvPr id="15" name="Group 14">
            <a:extLst>
              <a:ext uri="{FF2B5EF4-FFF2-40B4-BE49-F238E27FC236}">
                <a16:creationId xmlns:a16="http://schemas.microsoft.com/office/drawing/2014/main" id="{7AED62AB-36EE-5BAE-3D9A-A8155F0CC7BD}"/>
              </a:ext>
            </a:extLst>
          </p:cNvPr>
          <p:cNvGrpSpPr/>
          <p:nvPr/>
        </p:nvGrpSpPr>
        <p:grpSpPr>
          <a:xfrm>
            <a:off x="1077912" y="1520824"/>
            <a:ext cx="5214937" cy="850900"/>
            <a:chOff x="1077912" y="2510907"/>
            <a:chExt cx="5214937" cy="850900"/>
          </a:xfrm>
        </p:grpSpPr>
        <p:sp>
          <p:nvSpPr>
            <p:cNvPr id="14" name="Content Placeholder 8">
              <a:extLst>
                <a:ext uri="{FF2B5EF4-FFF2-40B4-BE49-F238E27FC236}">
                  <a16:creationId xmlns:a16="http://schemas.microsoft.com/office/drawing/2014/main" id="{E8735A74-E3B8-E624-0627-2EA91F500432}"/>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Interviews</a:t>
              </a:r>
              <a:br>
                <a:rPr lang="en-US">
                  <a:solidFill>
                    <a:schemeClr val="accent4"/>
                  </a:solidFill>
                  <a:latin typeface="DM Sans" pitchFamily="2" charset="77"/>
                </a:rPr>
              </a:br>
              <a:r>
                <a:rPr lang="en-US" sz="1800">
                  <a:solidFill>
                    <a:schemeClr val="accent4"/>
                  </a:solidFill>
                  <a:latin typeface="DM Sans" pitchFamily="2" charset="77"/>
                </a:rPr>
                <a:t>(unstructured or semi-structured)</a:t>
              </a:r>
            </a:p>
          </p:txBody>
        </p:sp>
        <p:pic>
          <p:nvPicPr>
            <p:cNvPr id="11" name="Picture 10">
              <a:extLst>
                <a:ext uri="{FF2B5EF4-FFF2-40B4-BE49-F238E27FC236}">
                  <a16:creationId xmlns:a16="http://schemas.microsoft.com/office/drawing/2014/main" id="{9BC51AEE-3177-048C-D608-6446D8285006}"/>
                </a:ext>
              </a:extLst>
            </p:cNvPr>
            <p:cNvPicPr>
              <a:picLocks noChangeAspect="1"/>
            </p:cNvPicPr>
            <p:nvPr/>
          </p:nvPicPr>
          <p:blipFill>
            <a:blip r:embed="rId3"/>
            <a:srcRect/>
            <a:stretch/>
          </p:blipFill>
          <p:spPr>
            <a:xfrm>
              <a:off x="1289074" y="2568326"/>
              <a:ext cx="644054" cy="736062"/>
            </a:xfrm>
            <a:prstGeom prst="rect">
              <a:avLst/>
            </a:prstGeom>
          </p:spPr>
        </p:pic>
      </p:grpSp>
      <p:grpSp>
        <p:nvGrpSpPr>
          <p:cNvPr id="18" name="Group 17">
            <a:extLst>
              <a:ext uri="{FF2B5EF4-FFF2-40B4-BE49-F238E27FC236}">
                <a16:creationId xmlns:a16="http://schemas.microsoft.com/office/drawing/2014/main" id="{4DEE2D08-8797-1467-1A1D-F51763E36D73}"/>
              </a:ext>
            </a:extLst>
          </p:cNvPr>
          <p:cNvGrpSpPr/>
          <p:nvPr/>
        </p:nvGrpSpPr>
        <p:grpSpPr>
          <a:xfrm>
            <a:off x="1077912" y="2793570"/>
            <a:ext cx="5214937" cy="850900"/>
            <a:chOff x="1077912" y="2510907"/>
            <a:chExt cx="5214937" cy="850900"/>
          </a:xfrm>
        </p:grpSpPr>
        <p:sp>
          <p:nvSpPr>
            <p:cNvPr id="19" name="Content Placeholder 8">
              <a:extLst>
                <a:ext uri="{FF2B5EF4-FFF2-40B4-BE49-F238E27FC236}">
                  <a16:creationId xmlns:a16="http://schemas.microsoft.com/office/drawing/2014/main" id="{60875B74-212E-B186-B4F5-422D425CBA1C}"/>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Focus groups</a:t>
              </a:r>
              <a:br>
                <a:rPr lang="en-US">
                  <a:solidFill>
                    <a:schemeClr val="accent4"/>
                  </a:solidFill>
                  <a:latin typeface="DM Sans" pitchFamily="2" charset="77"/>
                </a:rPr>
              </a:br>
              <a:r>
                <a:rPr lang="en-US" sz="1800">
                  <a:solidFill>
                    <a:schemeClr val="accent4"/>
                  </a:solidFill>
                  <a:latin typeface="DM Sans" pitchFamily="2" charset="77"/>
                </a:rPr>
                <a:t>(typically 6–8 people)</a:t>
              </a:r>
            </a:p>
          </p:txBody>
        </p:sp>
        <p:pic>
          <p:nvPicPr>
            <p:cNvPr id="20" name="Picture 19">
              <a:extLst>
                <a:ext uri="{FF2B5EF4-FFF2-40B4-BE49-F238E27FC236}">
                  <a16:creationId xmlns:a16="http://schemas.microsoft.com/office/drawing/2014/main" id="{6BA05630-C849-90E2-50A5-5958A609F9FE}"/>
                </a:ext>
              </a:extLst>
            </p:cNvPr>
            <p:cNvPicPr>
              <a:picLocks noChangeAspect="1"/>
            </p:cNvPicPr>
            <p:nvPr/>
          </p:nvPicPr>
          <p:blipFill>
            <a:blip r:embed="rId4"/>
            <a:srcRect/>
            <a:stretch/>
          </p:blipFill>
          <p:spPr>
            <a:xfrm>
              <a:off x="1243630" y="2703120"/>
              <a:ext cx="782240" cy="466472"/>
            </a:xfrm>
            <a:prstGeom prst="rect">
              <a:avLst/>
            </a:prstGeom>
          </p:spPr>
        </p:pic>
      </p:grpSp>
      <p:grpSp>
        <p:nvGrpSpPr>
          <p:cNvPr id="21" name="Group 20">
            <a:extLst>
              <a:ext uri="{FF2B5EF4-FFF2-40B4-BE49-F238E27FC236}">
                <a16:creationId xmlns:a16="http://schemas.microsoft.com/office/drawing/2014/main" id="{CAC4CFE7-24C8-E6F6-E35A-8B0D25E7F5C4}"/>
              </a:ext>
            </a:extLst>
          </p:cNvPr>
          <p:cNvGrpSpPr/>
          <p:nvPr/>
        </p:nvGrpSpPr>
        <p:grpSpPr>
          <a:xfrm>
            <a:off x="1077912" y="4066316"/>
            <a:ext cx="5214937" cy="850900"/>
            <a:chOff x="1077912" y="2510907"/>
            <a:chExt cx="5214937" cy="850900"/>
          </a:xfrm>
        </p:grpSpPr>
        <p:sp>
          <p:nvSpPr>
            <p:cNvPr id="22" name="Content Placeholder 8">
              <a:extLst>
                <a:ext uri="{FF2B5EF4-FFF2-40B4-BE49-F238E27FC236}">
                  <a16:creationId xmlns:a16="http://schemas.microsoft.com/office/drawing/2014/main" id="{D36D690F-1438-5A03-03FE-2795A39E0EB1}"/>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Patient stories</a:t>
              </a:r>
              <a:br>
                <a:rPr lang="en-US">
                  <a:solidFill>
                    <a:schemeClr val="accent4"/>
                  </a:solidFill>
                  <a:latin typeface="DM Sans" pitchFamily="2" charset="77"/>
                </a:rPr>
              </a:br>
              <a:r>
                <a:rPr lang="en-US" sz="1800">
                  <a:solidFill>
                    <a:schemeClr val="accent4"/>
                  </a:solidFill>
                  <a:latin typeface="DM Sans" pitchFamily="2" charset="77"/>
                </a:rPr>
                <a:t>(incl. emotional mapping)</a:t>
              </a:r>
            </a:p>
          </p:txBody>
        </p:sp>
        <p:pic>
          <p:nvPicPr>
            <p:cNvPr id="23" name="Picture 22">
              <a:extLst>
                <a:ext uri="{FF2B5EF4-FFF2-40B4-BE49-F238E27FC236}">
                  <a16:creationId xmlns:a16="http://schemas.microsoft.com/office/drawing/2014/main" id="{1BE7F5DF-5B96-39E8-0784-F3FB4CAD235A}"/>
                </a:ext>
              </a:extLst>
            </p:cNvPr>
            <p:cNvPicPr>
              <a:picLocks noChangeAspect="1"/>
            </p:cNvPicPr>
            <p:nvPr/>
          </p:nvPicPr>
          <p:blipFill>
            <a:blip r:embed="rId5"/>
            <a:srcRect/>
            <a:stretch/>
          </p:blipFill>
          <p:spPr>
            <a:xfrm>
              <a:off x="1305087" y="2684401"/>
              <a:ext cx="759034" cy="518888"/>
            </a:xfrm>
            <a:prstGeom prst="rect">
              <a:avLst/>
            </a:prstGeom>
          </p:spPr>
        </p:pic>
      </p:grpSp>
      <p:grpSp>
        <p:nvGrpSpPr>
          <p:cNvPr id="24" name="Group 23">
            <a:extLst>
              <a:ext uri="{FF2B5EF4-FFF2-40B4-BE49-F238E27FC236}">
                <a16:creationId xmlns:a16="http://schemas.microsoft.com/office/drawing/2014/main" id="{FEEE3AD1-3305-1701-3F0D-B606B4FD606C}"/>
              </a:ext>
            </a:extLst>
          </p:cNvPr>
          <p:cNvGrpSpPr/>
          <p:nvPr/>
        </p:nvGrpSpPr>
        <p:grpSpPr>
          <a:xfrm>
            <a:off x="1077912" y="5339062"/>
            <a:ext cx="5214937" cy="850900"/>
            <a:chOff x="1077912" y="2510907"/>
            <a:chExt cx="5214937" cy="850900"/>
          </a:xfrm>
        </p:grpSpPr>
        <p:sp>
          <p:nvSpPr>
            <p:cNvPr id="25" name="Content Placeholder 8">
              <a:extLst>
                <a:ext uri="{FF2B5EF4-FFF2-40B4-BE49-F238E27FC236}">
                  <a16:creationId xmlns:a16="http://schemas.microsoft.com/office/drawing/2014/main" id="{CC69D800-FD91-BA63-61D6-CAA46F36843F}"/>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Observations</a:t>
              </a:r>
            </a:p>
          </p:txBody>
        </p:sp>
        <p:pic>
          <p:nvPicPr>
            <p:cNvPr id="26" name="Picture 25">
              <a:extLst>
                <a:ext uri="{FF2B5EF4-FFF2-40B4-BE49-F238E27FC236}">
                  <a16:creationId xmlns:a16="http://schemas.microsoft.com/office/drawing/2014/main" id="{F5D5675D-5C30-83CE-5DAC-F8AA36624B66}"/>
                </a:ext>
              </a:extLst>
            </p:cNvPr>
            <p:cNvPicPr>
              <a:picLocks noChangeAspect="1"/>
            </p:cNvPicPr>
            <p:nvPr/>
          </p:nvPicPr>
          <p:blipFill>
            <a:blip r:embed="rId6"/>
            <a:srcRect/>
            <a:stretch/>
          </p:blipFill>
          <p:spPr>
            <a:xfrm>
              <a:off x="1279176" y="2574326"/>
              <a:ext cx="663850" cy="541181"/>
            </a:xfrm>
            <a:prstGeom prst="rect">
              <a:avLst/>
            </a:prstGeom>
          </p:spPr>
        </p:pic>
      </p:grpSp>
      <p:grpSp>
        <p:nvGrpSpPr>
          <p:cNvPr id="27" name="Group 26">
            <a:extLst>
              <a:ext uri="{FF2B5EF4-FFF2-40B4-BE49-F238E27FC236}">
                <a16:creationId xmlns:a16="http://schemas.microsoft.com/office/drawing/2014/main" id="{D590DA1A-38FE-4853-F433-CEA14A32234A}"/>
              </a:ext>
            </a:extLst>
          </p:cNvPr>
          <p:cNvGrpSpPr/>
          <p:nvPr/>
        </p:nvGrpSpPr>
        <p:grpSpPr>
          <a:xfrm>
            <a:off x="6734175" y="1520824"/>
            <a:ext cx="5214937" cy="850900"/>
            <a:chOff x="1077912" y="2510907"/>
            <a:chExt cx="5214937" cy="850900"/>
          </a:xfrm>
        </p:grpSpPr>
        <p:sp>
          <p:nvSpPr>
            <p:cNvPr id="28" name="Content Placeholder 8">
              <a:extLst>
                <a:ext uri="{FF2B5EF4-FFF2-40B4-BE49-F238E27FC236}">
                  <a16:creationId xmlns:a16="http://schemas.microsoft.com/office/drawing/2014/main" id="{9FD7438E-61CC-C3A8-3A1B-0B4E506B23BE}"/>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Documentary analysis </a:t>
              </a:r>
            </a:p>
          </p:txBody>
        </p:sp>
        <p:pic>
          <p:nvPicPr>
            <p:cNvPr id="29" name="Picture 28">
              <a:extLst>
                <a:ext uri="{FF2B5EF4-FFF2-40B4-BE49-F238E27FC236}">
                  <a16:creationId xmlns:a16="http://schemas.microsoft.com/office/drawing/2014/main" id="{C202A2E7-6723-93BC-C1E4-E61F9224B31B}"/>
                </a:ext>
              </a:extLst>
            </p:cNvPr>
            <p:cNvPicPr>
              <a:picLocks noChangeAspect="1"/>
            </p:cNvPicPr>
            <p:nvPr/>
          </p:nvPicPr>
          <p:blipFill>
            <a:blip r:embed="rId7"/>
            <a:srcRect/>
            <a:stretch/>
          </p:blipFill>
          <p:spPr>
            <a:xfrm>
              <a:off x="1307155" y="2632410"/>
              <a:ext cx="607892" cy="607892"/>
            </a:xfrm>
            <a:prstGeom prst="rect">
              <a:avLst/>
            </a:prstGeom>
          </p:spPr>
        </p:pic>
      </p:grpSp>
      <p:grpSp>
        <p:nvGrpSpPr>
          <p:cNvPr id="30" name="Group 29">
            <a:extLst>
              <a:ext uri="{FF2B5EF4-FFF2-40B4-BE49-F238E27FC236}">
                <a16:creationId xmlns:a16="http://schemas.microsoft.com/office/drawing/2014/main" id="{D7A95E4B-5009-CC37-F8A6-E0D1500AA8D5}"/>
              </a:ext>
            </a:extLst>
          </p:cNvPr>
          <p:cNvGrpSpPr/>
          <p:nvPr/>
        </p:nvGrpSpPr>
        <p:grpSpPr>
          <a:xfrm>
            <a:off x="6734175" y="2793570"/>
            <a:ext cx="5214937" cy="850900"/>
            <a:chOff x="1077912" y="2510907"/>
            <a:chExt cx="5214937" cy="850900"/>
          </a:xfrm>
        </p:grpSpPr>
        <p:sp>
          <p:nvSpPr>
            <p:cNvPr id="31" name="Content Placeholder 8">
              <a:extLst>
                <a:ext uri="{FF2B5EF4-FFF2-40B4-BE49-F238E27FC236}">
                  <a16:creationId xmlns:a16="http://schemas.microsoft.com/office/drawing/2014/main" id="{270765A8-842B-F91D-AF50-1840EF8B4434}"/>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Diaries/journals</a:t>
              </a:r>
            </a:p>
          </p:txBody>
        </p:sp>
        <p:pic>
          <p:nvPicPr>
            <p:cNvPr id="32" name="Picture 31">
              <a:extLst>
                <a:ext uri="{FF2B5EF4-FFF2-40B4-BE49-F238E27FC236}">
                  <a16:creationId xmlns:a16="http://schemas.microsoft.com/office/drawing/2014/main" id="{64B0E915-F30B-DA6F-8165-EF522EF856E8}"/>
                </a:ext>
              </a:extLst>
            </p:cNvPr>
            <p:cNvPicPr>
              <a:picLocks noChangeAspect="1"/>
            </p:cNvPicPr>
            <p:nvPr/>
          </p:nvPicPr>
          <p:blipFill>
            <a:blip r:embed="rId8"/>
            <a:stretch>
              <a:fillRect/>
            </a:stretch>
          </p:blipFill>
          <p:spPr>
            <a:xfrm>
              <a:off x="1384392" y="2645704"/>
              <a:ext cx="453418" cy="581305"/>
            </a:xfrm>
            <a:prstGeom prst="rect">
              <a:avLst/>
            </a:prstGeom>
          </p:spPr>
        </p:pic>
      </p:grpSp>
      <p:grpSp>
        <p:nvGrpSpPr>
          <p:cNvPr id="33" name="Group 32">
            <a:extLst>
              <a:ext uri="{FF2B5EF4-FFF2-40B4-BE49-F238E27FC236}">
                <a16:creationId xmlns:a16="http://schemas.microsoft.com/office/drawing/2014/main" id="{5E048906-D596-CCA5-3CDA-355C539954AC}"/>
              </a:ext>
            </a:extLst>
          </p:cNvPr>
          <p:cNvGrpSpPr/>
          <p:nvPr/>
        </p:nvGrpSpPr>
        <p:grpSpPr>
          <a:xfrm>
            <a:off x="6734175" y="4066316"/>
            <a:ext cx="5214937" cy="850900"/>
            <a:chOff x="1077912" y="2510907"/>
            <a:chExt cx="5214937" cy="850900"/>
          </a:xfrm>
        </p:grpSpPr>
        <p:sp>
          <p:nvSpPr>
            <p:cNvPr id="34" name="Content Placeholder 8">
              <a:extLst>
                <a:ext uri="{FF2B5EF4-FFF2-40B4-BE49-F238E27FC236}">
                  <a16:creationId xmlns:a16="http://schemas.microsoft.com/office/drawing/2014/main" id="{309D4A28-26A3-C126-369E-91C22A0ABCCA}"/>
                </a:ext>
              </a:extLst>
            </p:cNvPr>
            <p:cNvSpPr txBox="1">
              <a:spLocks/>
            </p:cNvSpPr>
            <p:nvPr/>
          </p:nvSpPr>
          <p:spPr>
            <a:xfrm>
              <a:off x="1077912" y="2510907"/>
              <a:ext cx="5214937" cy="850900"/>
            </a:xfrm>
            <a:prstGeom prst="roundRect">
              <a:avLst/>
            </a:prstGeom>
            <a:solidFill>
              <a:schemeClr val="accent4">
                <a:lumMod val="20000"/>
                <a:lumOff val="80000"/>
                <a:alpha val="25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Surveys</a:t>
              </a:r>
            </a:p>
          </p:txBody>
        </p:sp>
        <p:pic>
          <p:nvPicPr>
            <p:cNvPr id="35" name="Picture 34">
              <a:extLst>
                <a:ext uri="{FF2B5EF4-FFF2-40B4-BE49-F238E27FC236}">
                  <a16:creationId xmlns:a16="http://schemas.microsoft.com/office/drawing/2014/main" id="{B0F6B430-5178-4031-C673-DFA76846FAAA}"/>
                </a:ext>
              </a:extLst>
            </p:cNvPr>
            <p:cNvPicPr>
              <a:picLocks noChangeAspect="1"/>
            </p:cNvPicPr>
            <p:nvPr/>
          </p:nvPicPr>
          <p:blipFill>
            <a:blip r:embed="rId9"/>
            <a:srcRect/>
            <a:stretch/>
          </p:blipFill>
          <p:spPr>
            <a:xfrm>
              <a:off x="1384392" y="2669425"/>
              <a:ext cx="453418" cy="533863"/>
            </a:xfrm>
            <a:prstGeom prst="rect">
              <a:avLst/>
            </a:prstGeom>
          </p:spPr>
        </p:pic>
      </p:grpSp>
    </p:spTree>
    <p:extLst>
      <p:ext uri="{BB962C8B-B14F-4D97-AF65-F5344CB8AC3E}">
        <p14:creationId xmlns:p14="http://schemas.microsoft.com/office/powerpoint/2010/main" val="3184965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5FFFBCC-73BA-4C36-B467-44C5566C5D8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5245698" y="2429858"/>
            <a:ext cx="2349094" cy="189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37F81CA-0D97-05B5-3065-5A4A28B737D3}"/>
              </a:ext>
            </a:extLst>
          </p:cNvPr>
          <p:cNvSpPr>
            <a:spLocks noGrp="1"/>
          </p:cNvSpPr>
          <p:nvPr>
            <p:ph type="title"/>
          </p:nvPr>
        </p:nvSpPr>
        <p:spPr/>
        <p:txBody>
          <a:bodyPr/>
          <a:lstStyle/>
          <a:p>
            <a:r>
              <a:rPr lang="en-US"/>
              <a:t>How might you present qualitative data?</a:t>
            </a:r>
          </a:p>
        </p:txBody>
      </p:sp>
      <p:sp>
        <p:nvSpPr>
          <p:cNvPr id="4" name="Footer Placeholder 3">
            <a:extLst>
              <a:ext uri="{FF2B5EF4-FFF2-40B4-BE49-F238E27FC236}">
                <a16:creationId xmlns:a16="http://schemas.microsoft.com/office/drawing/2014/main" id="{E9738E62-52E0-A575-49FB-803FA168FC55}"/>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C8D8994A-AEA0-1B01-788E-EE0F82A14670}"/>
              </a:ext>
            </a:extLst>
          </p:cNvPr>
          <p:cNvSpPr>
            <a:spLocks noGrp="1"/>
          </p:cNvSpPr>
          <p:nvPr>
            <p:ph type="sldNum" sz="quarter" idx="12"/>
          </p:nvPr>
        </p:nvSpPr>
        <p:spPr/>
        <p:txBody>
          <a:bodyPr/>
          <a:lstStyle/>
          <a:p>
            <a:fld id="{16C5AC08-0ACD-404A-9C9F-AB39E786C34A}" type="slidenum">
              <a:rPr lang="en-GB"/>
              <a:t>36</a:t>
            </a:fld>
            <a:endParaRPr lang="en-GB"/>
          </a:p>
        </p:txBody>
      </p:sp>
      <p:sp>
        <p:nvSpPr>
          <p:cNvPr id="6" name="Text Placeholder 5">
            <a:extLst>
              <a:ext uri="{FF2B5EF4-FFF2-40B4-BE49-F238E27FC236}">
                <a16:creationId xmlns:a16="http://schemas.microsoft.com/office/drawing/2014/main" id="{6BC0282C-81CD-9BDA-055C-5068C420D6F1}"/>
              </a:ext>
            </a:extLst>
          </p:cNvPr>
          <p:cNvSpPr>
            <a:spLocks noGrp="1"/>
          </p:cNvSpPr>
          <p:nvPr>
            <p:ph type="body" sz="quarter" idx="13"/>
          </p:nvPr>
        </p:nvSpPr>
        <p:spPr/>
        <p:txBody>
          <a:bodyPr/>
          <a:lstStyle/>
          <a:p>
            <a:r>
              <a:rPr lang="en-US"/>
              <a:t>How might you present qualitative data?</a:t>
            </a:r>
          </a:p>
        </p:txBody>
      </p:sp>
      <p:pic>
        <p:nvPicPr>
          <p:cNvPr id="9" name="Picture 8">
            <a:extLst>
              <a:ext uri="{FF2B5EF4-FFF2-40B4-BE49-F238E27FC236}">
                <a16:creationId xmlns:a16="http://schemas.microsoft.com/office/drawing/2014/main" id="{CB412DAC-3885-F1C8-5CB7-3D4BA3F09031}"/>
              </a:ext>
            </a:extLst>
          </p:cNvPr>
          <p:cNvPicPr>
            <a:picLocks noChangeAspect="1"/>
          </p:cNvPicPr>
          <p:nvPr/>
        </p:nvPicPr>
        <p:blipFill>
          <a:blip r:embed="rId4"/>
          <a:stretch>
            <a:fillRect/>
          </a:stretch>
        </p:blipFill>
        <p:spPr>
          <a:xfrm>
            <a:off x="7648408" y="2594442"/>
            <a:ext cx="2096051" cy="1561989"/>
          </a:xfrm>
          <a:prstGeom prst="rect">
            <a:avLst/>
          </a:prstGeom>
        </p:spPr>
      </p:pic>
      <p:cxnSp>
        <p:nvCxnSpPr>
          <p:cNvPr id="13" name="Straight Connector 12">
            <a:extLst>
              <a:ext uri="{FF2B5EF4-FFF2-40B4-BE49-F238E27FC236}">
                <a16:creationId xmlns:a16="http://schemas.microsoft.com/office/drawing/2014/main" id="{53AF1218-92E5-9792-646A-7C6EEF478BCD}"/>
              </a:ext>
            </a:extLst>
          </p:cNvPr>
          <p:cNvCxnSpPr/>
          <p:nvPr/>
        </p:nvCxnSpPr>
        <p:spPr>
          <a:xfrm>
            <a:off x="3244250" y="1520825"/>
            <a:ext cx="0"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D151A5-4919-A90F-E505-414D028A3F99}"/>
              </a:ext>
            </a:extLst>
          </p:cNvPr>
          <p:cNvCxnSpPr/>
          <p:nvPr/>
        </p:nvCxnSpPr>
        <p:spPr>
          <a:xfrm>
            <a:off x="9770062" y="1520825"/>
            <a:ext cx="0"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9B61DD-8FBA-0522-454A-DF4C8503C607}"/>
              </a:ext>
            </a:extLst>
          </p:cNvPr>
          <p:cNvCxnSpPr/>
          <p:nvPr/>
        </p:nvCxnSpPr>
        <p:spPr>
          <a:xfrm>
            <a:off x="5419521" y="1520825"/>
            <a:ext cx="0"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7D5475-F9A5-DA70-21E9-CBECA4F7ABE8}"/>
              </a:ext>
            </a:extLst>
          </p:cNvPr>
          <p:cNvCxnSpPr/>
          <p:nvPr/>
        </p:nvCxnSpPr>
        <p:spPr>
          <a:xfrm>
            <a:off x="7594792" y="1520825"/>
            <a:ext cx="0"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3482EC8-0530-32C2-E7B6-A04C24B85D3E}"/>
              </a:ext>
            </a:extLst>
          </p:cNvPr>
          <p:cNvGrpSpPr/>
          <p:nvPr/>
        </p:nvGrpSpPr>
        <p:grpSpPr>
          <a:xfrm>
            <a:off x="3437308" y="1990414"/>
            <a:ext cx="1804709" cy="3775386"/>
            <a:chOff x="3437308" y="1520825"/>
            <a:chExt cx="1804709" cy="3775386"/>
          </a:xfrm>
        </p:grpSpPr>
        <p:sp>
          <p:nvSpPr>
            <p:cNvPr id="17" name="TextBox 16">
              <a:extLst>
                <a:ext uri="{FF2B5EF4-FFF2-40B4-BE49-F238E27FC236}">
                  <a16:creationId xmlns:a16="http://schemas.microsoft.com/office/drawing/2014/main" id="{FABB5F9A-D99D-B594-3299-092478974108}"/>
                </a:ext>
              </a:extLst>
            </p:cNvPr>
            <p:cNvSpPr txBox="1"/>
            <p:nvPr/>
          </p:nvSpPr>
          <p:spPr>
            <a:xfrm>
              <a:off x="3437308" y="1975009"/>
              <a:ext cx="156501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solidFill>
                    <a:schemeClr val="accent2"/>
                  </a:solidFill>
                  <a:latin typeface="Petrona" pitchFamily="2" charset="77"/>
                </a:rPr>
                <a:t>I'm much happier with the information I receive from the doctors and nurses about [my husband in the stroke unit] – it takes much less time to get much more detail about how he is doing and when he will be coming home.</a:t>
              </a:r>
              <a:endParaRPr lang="en-US" sz="1400" dirty="0">
                <a:solidFill>
                  <a:schemeClr val="accent2"/>
                </a:solidFill>
                <a:latin typeface="Petrona" pitchFamily="2" charset="77"/>
              </a:endParaRPr>
            </a:p>
          </p:txBody>
        </p:sp>
        <p:sp>
          <p:nvSpPr>
            <p:cNvPr id="18" name="TextBox 17">
              <a:extLst>
                <a:ext uri="{FF2B5EF4-FFF2-40B4-BE49-F238E27FC236}">
                  <a16:creationId xmlns:a16="http://schemas.microsoft.com/office/drawing/2014/main" id="{8E947201-AD24-3539-21DD-7946694CE126}"/>
                </a:ext>
              </a:extLst>
            </p:cNvPr>
            <p:cNvSpPr txBox="1"/>
            <p:nvPr/>
          </p:nvSpPr>
          <p:spPr>
            <a:xfrm>
              <a:off x="3511450" y="1520825"/>
              <a:ext cx="385291" cy="378136"/>
            </a:xfrm>
            <a:prstGeom prst="rect">
              <a:avLst/>
            </a:prstGeom>
            <a:solidFill>
              <a:schemeClr val="accent2">
                <a:lumMod val="20000"/>
                <a:lumOff val="80000"/>
              </a:schemeClr>
            </a:solidFill>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r>
                <a:rPr lang="en-GB" sz="4800" i="1" dirty="0">
                  <a:solidFill>
                    <a:schemeClr val="accent2"/>
                  </a:solidFill>
                  <a:latin typeface="Petrona" pitchFamily="2" charset="77"/>
                </a:rPr>
                <a:t>“</a:t>
              </a:r>
              <a:endParaRPr lang="en-US" sz="4800" dirty="0">
                <a:solidFill>
                  <a:schemeClr val="accent2"/>
                </a:solidFill>
                <a:latin typeface="Petrona" pitchFamily="2" charset="77"/>
              </a:endParaRPr>
            </a:p>
          </p:txBody>
        </p:sp>
        <p:sp>
          <p:nvSpPr>
            <p:cNvPr id="19" name="TextBox 18">
              <a:extLst>
                <a:ext uri="{FF2B5EF4-FFF2-40B4-BE49-F238E27FC236}">
                  <a16:creationId xmlns:a16="http://schemas.microsoft.com/office/drawing/2014/main" id="{FEBB6C6B-F2C5-9EAE-390F-3FE43623A0CD}"/>
                </a:ext>
              </a:extLst>
            </p:cNvPr>
            <p:cNvSpPr txBox="1"/>
            <p:nvPr/>
          </p:nvSpPr>
          <p:spPr>
            <a:xfrm>
              <a:off x="4856726" y="4918075"/>
              <a:ext cx="385291" cy="378136"/>
            </a:xfrm>
            <a:prstGeom prst="rect">
              <a:avLst/>
            </a:prstGeom>
            <a:solidFill>
              <a:schemeClr val="accent2">
                <a:lumMod val="20000"/>
                <a:lumOff val="80000"/>
              </a:schemeClr>
            </a:solidFill>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r>
                <a:rPr lang="en-GB" sz="4800" i="1" dirty="0">
                  <a:solidFill>
                    <a:schemeClr val="accent2"/>
                  </a:solidFill>
                  <a:latin typeface="Petrona" pitchFamily="2" charset="77"/>
                </a:rPr>
                <a:t>”</a:t>
              </a:r>
              <a:endParaRPr lang="en-US" sz="4800" dirty="0">
                <a:solidFill>
                  <a:schemeClr val="accent2"/>
                </a:solidFill>
                <a:latin typeface="Petrona" pitchFamily="2" charset="77"/>
              </a:endParaRPr>
            </a:p>
          </p:txBody>
        </p:sp>
      </p:grpSp>
      <p:pic>
        <p:nvPicPr>
          <p:cNvPr id="21" name="Picture 20">
            <a:extLst>
              <a:ext uri="{FF2B5EF4-FFF2-40B4-BE49-F238E27FC236}">
                <a16:creationId xmlns:a16="http://schemas.microsoft.com/office/drawing/2014/main" id="{CCD3E1CC-41E3-270A-EE4C-2E41A9FF7114}"/>
              </a:ext>
            </a:extLst>
          </p:cNvPr>
          <p:cNvPicPr>
            <a:picLocks noChangeAspect="1"/>
          </p:cNvPicPr>
          <p:nvPr/>
        </p:nvPicPr>
        <p:blipFill rotWithShape="1">
          <a:blip r:embed="rId5"/>
          <a:srcRect t="12138"/>
          <a:stretch/>
        </p:blipFill>
        <p:spPr>
          <a:xfrm>
            <a:off x="1026798" y="2640492"/>
            <a:ext cx="1881282" cy="925482"/>
          </a:xfrm>
          <a:prstGeom prst="rect">
            <a:avLst/>
          </a:prstGeom>
        </p:spPr>
      </p:pic>
      <p:sp>
        <p:nvSpPr>
          <p:cNvPr id="22" name="Freeform 17">
            <a:extLst>
              <a:ext uri="{FF2B5EF4-FFF2-40B4-BE49-F238E27FC236}">
                <a16:creationId xmlns:a16="http://schemas.microsoft.com/office/drawing/2014/main" id="{2F963CFA-96D1-140C-E622-B45101B8E0A3}"/>
              </a:ext>
            </a:extLst>
          </p:cNvPr>
          <p:cNvSpPr/>
          <p:nvPr/>
        </p:nvSpPr>
        <p:spPr>
          <a:xfrm>
            <a:off x="1093444" y="1420530"/>
            <a:ext cx="1488310" cy="1169553"/>
          </a:xfrm>
          <a:custGeom>
            <a:avLst/>
            <a:gdLst>
              <a:gd name="connsiteX0" fmla="*/ 2709244 w 3087659"/>
              <a:gd name="connsiteY0" fmla="*/ 489 h 2359036"/>
              <a:gd name="connsiteX1" fmla="*/ 3087659 w 3087659"/>
              <a:gd name="connsiteY1" fmla="*/ 265694 h 2359036"/>
              <a:gd name="connsiteX2" fmla="*/ 3087659 w 3087659"/>
              <a:gd name="connsiteY2" fmla="*/ 1805450 h 2359036"/>
              <a:gd name="connsiteX3" fmla="*/ 2805038 w 3087659"/>
              <a:gd name="connsiteY3" fmla="*/ 2079363 h 2359036"/>
              <a:gd name="connsiteX4" fmla="*/ 638000 w 3087659"/>
              <a:gd name="connsiteY4" fmla="*/ 2004027 h 2359036"/>
              <a:gd name="connsiteX5" fmla="*/ 601701 w 3087659"/>
              <a:gd name="connsiteY5" fmla="*/ 2002765 h 2359036"/>
              <a:gd name="connsiteX6" fmla="*/ 472644 w 3087659"/>
              <a:gd name="connsiteY6" fmla="*/ 2359036 h 2359036"/>
              <a:gd name="connsiteX7" fmla="*/ 363514 w 3087659"/>
              <a:gd name="connsiteY7" fmla="*/ 1994484 h 2359036"/>
              <a:gd name="connsiteX8" fmla="*/ 300063 w 3087659"/>
              <a:gd name="connsiteY8" fmla="*/ 1992278 h 2359036"/>
              <a:gd name="connsiteX9" fmla="*/ 24 w 3087659"/>
              <a:gd name="connsiteY9" fmla="*/ 1692239 h 2359036"/>
              <a:gd name="connsiteX10" fmla="*/ 24 w 3087659"/>
              <a:gd name="connsiteY10" fmla="*/ 492117 h 2359036"/>
              <a:gd name="connsiteX11" fmla="*/ 300063 w 3087659"/>
              <a:gd name="connsiteY11" fmla="*/ 192078 h 2359036"/>
              <a:gd name="connsiteX12" fmla="*/ 2709244 w 3087659"/>
              <a:gd name="connsiteY12" fmla="*/ 489 h 235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7659" h="2359036">
                <a:moveTo>
                  <a:pt x="2709244" y="489"/>
                </a:moveTo>
                <a:cubicBezTo>
                  <a:pt x="2979454" y="-8220"/>
                  <a:pt x="3087659" y="99987"/>
                  <a:pt x="3087659" y="265694"/>
                </a:cubicBezTo>
                <a:lnTo>
                  <a:pt x="3087659" y="1805450"/>
                </a:lnTo>
                <a:cubicBezTo>
                  <a:pt x="3087659" y="1971157"/>
                  <a:pt x="2970745" y="2079363"/>
                  <a:pt x="2805038" y="2079363"/>
                </a:cubicBezTo>
                <a:lnTo>
                  <a:pt x="638000" y="2004027"/>
                </a:lnTo>
                <a:lnTo>
                  <a:pt x="601701" y="2002765"/>
                </a:lnTo>
                <a:lnTo>
                  <a:pt x="472644" y="2359036"/>
                </a:lnTo>
                <a:lnTo>
                  <a:pt x="363514" y="1994484"/>
                </a:lnTo>
                <a:lnTo>
                  <a:pt x="300063" y="1992278"/>
                </a:lnTo>
                <a:cubicBezTo>
                  <a:pt x="150632" y="1984589"/>
                  <a:pt x="-2220" y="1959683"/>
                  <a:pt x="24" y="1692239"/>
                </a:cubicBezTo>
                <a:lnTo>
                  <a:pt x="24" y="492117"/>
                </a:lnTo>
                <a:cubicBezTo>
                  <a:pt x="4243" y="296310"/>
                  <a:pt x="34587" y="231131"/>
                  <a:pt x="300063" y="192078"/>
                </a:cubicBezTo>
                <a:cubicBezTo>
                  <a:pt x="751600" y="110140"/>
                  <a:pt x="2094869" y="9197"/>
                  <a:pt x="2709244" y="489"/>
                </a:cubicBezTo>
                <a:close/>
              </a:path>
            </a:pathLst>
          </a:cu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90000" numCol="1" spcCol="0" rtlCol="0" fromWordArt="0" anchor="ctr" anchorCtr="0" forceAA="0" compatLnSpc="1">
            <a:prstTxWarp prst="textNoShape">
              <a:avLst/>
            </a:prstTxWarp>
            <a:noAutofit/>
          </a:bodyPr>
          <a:lstStyle/>
          <a:p>
            <a:r>
              <a:rPr lang="en-GB" sz="1100" dirty="0">
                <a:solidFill>
                  <a:schemeClr val="tx1"/>
                </a:solidFill>
                <a:latin typeface="DM Sans" pitchFamily="2" charset="77"/>
              </a:rPr>
              <a:t>It’s not that we don’t want to improve. We have no time.</a:t>
            </a:r>
          </a:p>
        </p:txBody>
      </p:sp>
      <p:sp>
        <p:nvSpPr>
          <p:cNvPr id="23" name="TextBox 22">
            <a:extLst>
              <a:ext uri="{FF2B5EF4-FFF2-40B4-BE49-F238E27FC236}">
                <a16:creationId xmlns:a16="http://schemas.microsoft.com/office/drawing/2014/main" id="{13A9E161-1B22-307C-BB4A-6D4874654D5A}"/>
              </a:ext>
            </a:extLst>
          </p:cNvPr>
          <p:cNvSpPr txBox="1"/>
          <p:nvPr/>
        </p:nvSpPr>
        <p:spPr>
          <a:xfrm rot="16200000">
            <a:off x="2178329" y="1821941"/>
            <a:ext cx="1119666"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dirty="0">
                <a:solidFill>
                  <a:schemeClr val="accent5"/>
                </a:solidFill>
                <a:latin typeface="DM Sans" pitchFamily="2" charset="77"/>
              </a:rPr>
              <a:t>Clinical Lead</a:t>
            </a:r>
            <a:endParaRPr lang="en-US" sz="1100" dirty="0">
              <a:solidFill>
                <a:schemeClr val="accent5"/>
              </a:solidFill>
              <a:latin typeface="DM Sans" pitchFamily="2" charset="77"/>
            </a:endParaRPr>
          </a:p>
        </p:txBody>
      </p:sp>
      <p:grpSp>
        <p:nvGrpSpPr>
          <p:cNvPr id="33" name="Group 32">
            <a:extLst>
              <a:ext uri="{FF2B5EF4-FFF2-40B4-BE49-F238E27FC236}">
                <a16:creationId xmlns:a16="http://schemas.microsoft.com/office/drawing/2014/main" id="{4B672034-246F-D595-689A-372DD7867A9F}"/>
              </a:ext>
            </a:extLst>
          </p:cNvPr>
          <p:cNvGrpSpPr/>
          <p:nvPr/>
        </p:nvGrpSpPr>
        <p:grpSpPr>
          <a:xfrm>
            <a:off x="1093443" y="4942289"/>
            <a:ext cx="2069435" cy="1449274"/>
            <a:chOff x="1093443" y="3608599"/>
            <a:chExt cx="2069435" cy="1449274"/>
          </a:xfrm>
        </p:grpSpPr>
        <p:sp>
          <p:nvSpPr>
            <p:cNvPr id="26" name="Freeform 25">
              <a:extLst>
                <a:ext uri="{FF2B5EF4-FFF2-40B4-BE49-F238E27FC236}">
                  <a16:creationId xmlns:a16="http://schemas.microsoft.com/office/drawing/2014/main" id="{248C788A-C230-B3BC-96B5-5AFEF87CA317}"/>
                </a:ext>
              </a:extLst>
            </p:cNvPr>
            <p:cNvSpPr/>
            <p:nvPr/>
          </p:nvSpPr>
          <p:spPr>
            <a:xfrm rot="10800000">
              <a:off x="1337629" y="3608599"/>
              <a:ext cx="1825249" cy="1359885"/>
            </a:xfrm>
            <a:custGeom>
              <a:avLst/>
              <a:gdLst>
                <a:gd name="connsiteX0" fmla="*/ 2709244 w 3087659"/>
                <a:gd name="connsiteY0" fmla="*/ 489 h 2359036"/>
                <a:gd name="connsiteX1" fmla="*/ 3087659 w 3087659"/>
                <a:gd name="connsiteY1" fmla="*/ 265694 h 2359036"/>
                <a:gd name="connsiteX2" fmla="*/ 3087659 w 3087659"/>
                <a:gd name="connsiteY2" fmla="*/ 1805450 h 2359036"/>
                <a:gd name="connsiteX3" fmla="*/ 2805038 w 3087659"/>
                <a:gd name="connsiteY3" fmla="*/ 2079363 h 2359036"/>
                <a:gd name="connsiteX4" fmla="*/ 638000 w 3087659"/>
                <a:gd name="connsiteY4" fmla="*/ 2004027 h 2359036"/>
                <a:gd name="connsiteX5" fmla="*/ 601701 w 3087659"/>
                <a:gd name="connsiteY5" fmla="*/ 2002765 h 2359036"/>
                <a:gd name="connsiteX6" fmla="*/ 472644 w 3087659"/>
                <a:gd name="connsiteY6" fmla="*/ 2359036 h 2359036"/>
                <a:gd name="connsiteX7" fmla="*/ 363514 w 3087659"/>
                <a:gd name="connsiteY7" fmla="*/ 1994484 h 2359036"/>
                <a:gd name="connsiteX8" fmla="*/ 300063 w 3087659"/>
                <a:gd name="connsiteY8" fmla="*/ 1992278 h 2359036"/>
                <a:gd name="connsiteX9" fmla="*/ 24 w 3087659"/>
                <a:gd name="connsiteY9" fmla="*/ 1692239 h 2359036"/>
                <a:gd name="connsiteX10" fmla="*/ 24 w 3087659"/>
                <a:gd name="connsiteY10" fmla="*/ 492117 h 2359036"/>
                <a:gd name="connsiteX11" fmla="*/ 300063 w 3087659"/>
                <a:gd name="connsiteY11" fmla="*/ 192078 h 2359036"/>
                <a:gd name="connsiteX12" fmla="*/ 2709244 w 3087659"/>
                <a:gd name="connsiteY12" fmla="*/ 489 h 235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7659" h="2359036">
                  <a:moveTo>
                    <a:pt x="2709244" y="489"/>
                  </a:moveTo>
                  <a:cubicBezTo>
                    <a:pt x="2979454" y="-8220"/>
                    <a:pt x="3087659" y="99987"/>
                    <a:pt x="3087659" y="265694"/>
                  </a:cubicBezTo>
                  <a:lnTo>
                    <a:pt x="3087659" y="1805450"/>
                  </a:lnTo>
                  <a:cubicBezTo>
                    <a:pt x="3087659" y="1971157"/>
                    <a:pt x="2970745" y="2079363"/>
                    <a:pt x="2805038" y="2079363"/>
                  </a:cubicBezTo>
                  <a:lnTo>
                    <a:pt x="638000" y="2004027"/>
                  </a:lnTo>
                  <a:lnTo>
                    <a:pt x="601701" y="2002765"/>
                  </a:lnTo>
                  <a:lnTo>
                    <a:pt x="472644" y="2359036"/>
                  </a:lnTo>
                  <a:lnTo>
                    <a:pt x="363514" y="1994484"/>
                  </a:lnTo>
                  <a:lnTo>
                    <a:pt x="300063" y="1992278"/>
                  </a:lnTo>
                  <a:cubicBezTo>
                    <a:pt x="150632" y="1984589"/>
                    <a:pt x="-2220" y="1959683"/>
                    <a:pt x="24" y="1692239"/>
                  </a:cubicBezTo>
                  <a:lnTo>
                    <a:pt x="24" y="492117"/>
                  </a:lnTo>
                  <a:cubicBezTo>
                    <a:pt x="4243" y="296310"/>
                    <a:pt x="34587" y="231131"/>
                    <a:pt x="300063" y="192078"/>
                  </a:cubicBezTo>
                  <a:cubicBezTo>
                    <a:pt x="751600" y="110140"/>
                    <a:pt x="2094869" y="9197"/>
                    <a:pt x="2709244" y="489"/>
                  </a:cubicBezTo>
                  <a:close/>
                </a:path>
              </a:pathLst>
            </a:cu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latin typeface="Petrona" pitchFamily="2" charset="77"/>
              </a:endParaRPr>
            </a:p>
          </p:txBody>
        </p:sp>
        <p:sp>
          <p:nvSpPr>
            <p:cNvPr id="27" name="TextBox 26">
              <a:extLst>
                <a:ext uri="{FF2B5EF4-FFF2-40B4-BE49-F238E27FC236}">
                  <a16:creationId xmlns:a16="http://schemas.microsoft.com/office/drawing/2014/main" id="{0C99CA96-4835-A926-6D58-04C904278E1E}"/>
                </a:ext>
              </a:extLst>
            </p:cNvPr>
            <p:cNvSpPr txBox="1"/>
            <p:nvPr/>
          </p:nvSpPr>
          <p:spPr>
            <a:xfrm>
              <a:off x="1445948" y="3810079"/>
              <a:ext cx="1531103" cy="1107996"/>
            </a:xfrm>
            <a:prstGeom prst="rect">
              <a:avLst/>
            </a:prstGeom>
            <a:noFill/>
          </p:spPr>
          <p:txBody>
            <a:bodyPr wrap="square" rtlCol="0">
              <a:spAutoFit/>
            </a:bodyPr>
            <a:lstStyle/>
            <a:p>
              <a:r>
                <a:rPr lang="en-GB" sz="1100" dirty="0">
                  <a:latin typeface="DM Sans" pitchFamily="2" charset="77"/>
                </a:rPr>
                <a:t>We are now meeting our social care KPIs too and have no open complaints. We have a sense of pride in our work</a:t>
              </a:r>
            </a:p>
          </p:txBody>
        </p:sp>
        <p:sp>
          <p:nvSpPr>
            <p:cNvPr id="28" name="TextBox 27">
              <a:extLst>
                <a:ext uri="{FF2B5EF4-FFF2-40B4-BE49-F238E27FC236}">
                  <a16:creationId xmlns:a16="http://schemas.microsoft.com/office/drawing/2014/main" id="{2B4BA359-010B-BDC6-1C52-26163EF4163A}"/>
                </a:ext>
              </a:extLst>
            </p:cNvPr>
            <p:cNvSpPr txBox="1"/>
            <p:nvPr/>
          </p:nvSpPr>
          <p:spPr>
            <a:xfrm rot="16200000">
              <a:off x="542970" y="4245790"/>
              <a:ext cx="1362556"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dirty="0">
                  <a:solidFill>
                    <a:schemeClr val="accent5"/>
                  </a:solidFill>
                  <a:latin typeface="DM Sans" pitchFamily="2" charset="77"/>
                </a:rPr>
                <a:t>Team Manager</a:t>
              </a:r>
              <a:endParaRPr lang="en-US" sz="1100" dirty="0">
                <a:solidFill>
                  <a:schemeClr val="accent5"/>
                </a:solidFill>
                <a:latin typeface="DM Sans" pitchFamily="2" charset="77"/>
              </a:endParaRPr>
            </a:p>
          </p:txBody>
        </p:sp>
      </p:grpSp>
      <p:grpSp>
        <p:nvGrpSpPr>
          <p:cNvPr id="32" name="Group 31">
            <a:extLst>
              <a:ext uri="{FF2B5EF4-FFF2-40B4-BE49-F238E27FC236}">
                <a16:creationId xmlns:a16="http://schemas.microsoft.com/office/drawing/2014/main" id="{1558B299-BD33-CF50-95CC-1617287CFD93}"/>
              </a:ext>
            </a:extLst>
          </p:cNvPr>
          <p:cNvGrpSpPr/>
          <p:nvPr/>
        </p:nvGrpSpPr>
        <p:grpSpPr>
          <a:xfrm>
            <a:off x="1196379" y="3579733"/>
            <a:ext cx="1993307" cy="1362556"/>
            <a:chOff x="1196379" y="4825890"/>
            <a:chExt cx="1993307" cy="1362556"/>
          </a:xfrm>
        </p:grpSpPr>
        <p:sp>
          <p:nvSpPr>
            <p:cNvPr id="29" name="Freeform 17">
              <a:extLst>
                <a:ext uri="{FF2B5EF4-FFF2-40B4-BE49-F238E27FC236}">
                  <a16:creationId xmlns:a16="http://schemas.microsoft.com/office/drawing/2014/main" id="{4002B335-8D78-A324-D1EB-CE838ADED805}"/>
                </a:ext>
              </a:extLst>
            </p:cNvPr>
            <p:cNvSpPr/>
            <p:nvPr/>
          </p:nvSpPr>
          <p:spPr>
            <a:xfrm rot="10800000">
              <a:off x="1196379" y="4968485"/>
              <a:ext cx="1677134" cy="1169551"/>
            </a:xfrm>
            <a:custGeom>
              <a:avLst/>
              <a:gdLst>
                <a:gd name="connsiteX0" fmla="*/ 2709244 w 3087659"/>
                <a:gd name="connsiteY0" fmla="*/ 489 h 2359036"/>
                <a:gd name="connsiteX1" fmla="*/ 3087659 w 3087659"/>
                <a:gd name="connsiteY1" fmla="*/ 265694 h 2359036"/>
                <a:gd name="connsiteX2" fmla="*/ 3087659 w 3087659"/>
                <a:gd name="connsiteY2" fmla="*/ 1805450 h 2359036"/>
                <a:gd name="connsiteX3" fmla="*/ 2805038 w 3087659"/>
                <a:gd name="connsiteY3" fmla="*/ 2079363 h 2359036"/>
                <a:gd name="connsiteX4" fmla="*/ 638000 w 3087659"/>
                <a:gd name="connsiteY4" fmla="*/ 2004027 h 2359036"/>
                <a:gd name="connsiteX5" fmla="*/ 601701 w 3087659"/>
                <a:gd name="connsiteY5" fmla="*/ 2002765 h 2359036"/>
                <a:gd name="connsiteX6" fmla="*/ 472644 w 3087659"/>
                <a:gd name="connsiteY6" fmla="*/ 2359036 h 2359036"/>
                <a:gd name="connsiteX7" fmla="*/ 363514 w 3087659"/>
                <a:gd name="connsiteY7" fmla="*/ 1994484 h 2359036"/>
                <a:gd name="connsiteX8" fmla="*/ 300063 w 3087659"/>
                <a:gd name="connsiteY8" fmla="*/ 1992278 h 2359036"/>
                <a:gd name="connsiteX9" fmla="*/ 24 w 3087659"/>
                <a:gd name="connsiteY9" fmla="*/ 1692239 h 2359036"/>
                <a:gd name="connsiteX10" fmla="*/ 24 w 3087659"/>
                <a:gd name="connsiteY10" fmla="*/ 492117 h 2359036"/>
                <a:gd name="connsiteX11" fmla="*/ 300063 w 3087659"/>
                <a:gd name="connsiteY11" fmla="*/ 192078 h 2359036"/>
                <a:gd name="connsiteX12" fmla="*/ 2709244 w 3087659"/>
                <a:gd name="connsiteY12" fmla="*/ 489 h 235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7659" h="2359036">
                  <a:moveTo>
                    <a:pt x="2709244" y="489"/>
                  </a:moveTo>
                  <a:cubicBezTo>
                    <a:pt x="2979454" y="-8220"/>
                    <a:pt x="3087659" y="99987"/>
                    <a:pt x="3087659" y="265694"/>
                  </a:cubicBezTo>
                  <a:lnTo>
                    <a:pt x="3087659" y="1805450"/>
                  </a:lnTo>
                  <a:cubicBezTo>
                    <a:pt x="3087659" y="1971157"/>
                    <a:pt x="2970745" y="2079363"/>
                    <a:pt x="2805038" y="2079363"/>
                  </a:cubicBezTo>
                  <a:lnTo>
                    <a:pt x="638000" y="2004027"/>
                  </a:lnTo>
                  <a:lnTo>
                    <a:pt x="601701" y="2002765"/>
                  </a:lnTo>
                  <a:lnTo>
                    <a:pt x="472644" y="2359036"/>
                  </a:lnTo>
                  <a:lnTo>
                    <a:pt x="363514" y="1994484"/>
                  </a:lnTo>
                  <a:lnTo>
                    <a:pt x="300063" y="1992278"/>
                  </a:lnTo>
                  <a:cubicBezTo>
                    <a:pt x="150632" y="1984589"/>
                    <a:pt x="-2220" y="1959683"/>
                    <a:pt x="24" y="1692239"/>
                  </a:cubicBezTo>
                  <a:lnTo>
                    <a:pt x="24" y="492117"/>
                  </a:lnTo>
                  <a:cubicBezTo>
                    <a:pt x="4243" y="296310"/>
                    <a:pt x="34587" y="231131"/>
                    <a:pt x="300063" y="192078"/>
                  </a:cubicBezTo>
                  <a:cubicBezTo>
                    <a:pt x="751600" y="110140"/>
                    <a:pt x="2094869" y="9197"/>
                    <a:pt x="2709244" y="489"/>
                  </a:cubicBezTo>
                  <a:close/>
                </a:path>
              </a:pathLst>
            </a:cu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latin typeface="Petrona" pitchFamily="2" charset="77"/>
              </a:endParaRPr>
            </a:p>
          </p:txBody>
        </p:sp>
        <p:sp>
          <p:nvSpPr>
            <p:cNvPr id="30" name="TextBox 29">
              <a:extLst>
                <a:ext uri="{FF2B5EF4-FFF2-40B4-BE49-F238E27FC236}">
                  <a16:creationId xmlns:a16="http://schemas.microsoft.com/office/drawing/2014/main" id="{B026964F-2B76-F5EC-994C-AE2E939B01F7}"/>
                </a:ext>
              </a:extLst>
            </p:cNvPr>
            <p:cNvSpPr txBox="1"/>
            <p:nvPr/>
          </p:nvSpPr>
          <p:spPr>
            <a:xfrm rot="16200000">
              <a:off x="2377603" y="5376363"/>
              <a:ext cx="1362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dirty="0">
                  <a:solidFill>
                    <a:schemeClr val="accent5"/>
                  </a:solidFill>
                  <a:latin typeface="DM Sans" pitchFamily="2" charset="77"/>
                </a:rPr>
                <a:t>Triage Nurse</a:t>
              </a:r>
              <a:endParaRPr lang="en-US" sz="1100" dirty="0">
                <a:solidFill>
                  <a:schemeClr val="accent5"/>
                </a:solidFill>
                <a:latin typeface="DM Sans" pitchFamily="2" charset="77"/>
              </a:endParaRPr>
            </a:p>
          </p:txBody>
        </p:sp>
        <p:sp>
          <p:nvSpPr>
            <p:cNvPr id="31" name="TextBox 30">
              <a:extLst>
                <a:ext uri="{FF2B5EF4-FFF2-40B4-BE49-F238E27FC236}">
                  <a16:creationId xmlns:a16="http://schemas.microsoft.com/office/drawing/2014/main" id="{A98DF5F6-5828-4E3F-945E-656D47103ECC}"/>
                </a:ext>
              </a:extLst>
            </p:cNvPr>
            <p:cNvSpPr txBox="1"/>
            <p:nvPr/>
          </p:nvSpPr>
          <p:spPr>
            <a:xfrm>
              <a:off x="1288946" y="5337176"/>
              <a:ext cx="1438653" cy="600164"/>
            </a:xfrm>
            <a:prstGeom prst="rect">
              <a:avLst/>
            </a:prstGeom>
            <a:noFill/>
          </p:spPr>
          <p:txBody>
            <a:bodyPr wrap="square" rtlCol="0">
              <a:spAutoFit/>
            </a:bodyPr>
            <a:lstStyle/>
            <a:p>
              <a:r>
                <a:rPr lang="en-GB" sz="1100" dirty="0">
                  <a:latin typeface="DM Sans" pitchFamily="2" charset="77"/>
                </a:rPr>
                <a:t>We no longer feel like we are fire fighting</a:t>
              </a:r>
            </a:p>
          </p:txBody>
        </p:sp>
      </p:grpSp>
      <p:pic>
        <p:nvPicPr>
          <p:cNvPr id="12" name="Picture 11" descr="A person and person in medical uniforms&#10;&#10;Description automatically generated">
            <a:extLst>
              <a:ext uri="{FF2B5EF4-FFF2-40B4-BE49-F238E27FC236}">
                <a16:creationId xmlns:a16="http://schemas.microsoft.com/office/drawing/2014/main" id="{B61120DB-5B2C-EE3B-22F7-C94F8B46BA26}"/>
              </a:ext>
            </a:extLst>
          </p:cNvPr>
          <p:cNvPicPr>
            <a:picLocks noChangeAspect="1"/>
          </p:cNvPicPr>
          <p:nvPr/>
        </p:nvPicPr>
        <p:blipFill>
          <a:blip r:embed="rId6"/>
          <a:stretch>
            <a:fillRect/>
          </a:stretch>
        </p:blipFill>
        <p:spPr>
          <a:xfrm>
            <a:off x="10064750" y="2124655"/>
            <a:ext cx="2018994" cy="3019114"/>
          </a:xfrm>
          <a:prstGeom prst="rect">
            <a:avLst/>
          </a:prstGeom>
        </p:spPr>
      </p:pic>
    </p:spTree>
    <p:extLst>
      <p:ext uri="{BB962C8B-B14F-4D97-AF65-F5344CB8AC3E}">
        <p14:creationId xmlns:p14="http://schemas.microsoft.com/office/powerpoint/2010/main" val="374674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0725-1816-00DA-D4B3-129C969B131E}"/>
              </a:ext>
            </a:extLst>
          </p:cNvPr>
          <p:cNvSpPr>
            <a:spLocks noGrp="1"/>
          </p:cNvSpPr>
          <p:nvPr>
            <p:ph type="title"/>
          </p:nvPr>
        </p:nvSpPr>
        <p:spPr/>
        <p:txBody>
          <a:bodyPr/>
          <a:lstStyle/>
          <a:p>
            <a:r>
              <a:rPr lang="en-US"/>
              <a:t>How do I collect qualitative data? </a:t>
            </a:r>
          </a:p>
        </p:txBody>
      </p:sp>
      <p:sp>
        <p:nvSpPr>
          <p:cNvPr id="4" name="Footer Placeholder 3">
            <a:extLst>
              <a:ext uri="{FF2B5EF4-FFF2-40B4-BE49-F238E27FC236}">
                <a16:creationId xmlns:a16="http://schemas.microsoft.com/office/drawing/2014/main" id="{701262B3-2177-80F6-077E-9B48C85D5B3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E0FFCF2-4300-66B7-D996-51B222131FE0}"/>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A9090C03-D606-6133-3ADF-0E117771C7FD}"/>
              </a:ext>
            </a:extLst>
          </p:cNvPr>
          <p:cNvSpPr>
            <a:spLocks noGrp="1"/>
          </p:cNvSpPr>
          <p:nvPr>
            <p:ph type="body" sz="quarter" idx="13"/>
          </p:nvPr>
        </p:nvSpPr>
        <p:spPr/>
        <p:txBody>
          <a:bodyPr/>
          <a:lstStyle/>
          <a:p>
            <a:r>
              <a:rPr lang="en-US"/>
              <a:t>How do I collect qualitative data? </a:t>
            </a:r>
          </a:p>
        </p:txBody>
      </p:sp>
      <p:sp>
        <p:nvSpPr>
          <p:cNvPr id="12" name="Rectangle 11">
            <a:extLst>
              <a:ext uri="{FF2B5EF4-FFF2-40B4-BE49-F238E27FC236}">
                <a16:creationId xmlns:a16="http://schemas.microsoft.com/office/drawing/2014/main" id="{501B1390-9BFA-80A5-DA84-D73E90C86075}"/>
              </a:ext>
            </a:extLst>
          </p:cNvPr>
          <p:cNvSpPr/>
          <p:nvPr/>
        </p:nvSpPr>
        <p:spPr>
          <a:xfrm>
            <a:off x="6328846" y="3906982"/>
            <a:ext cx="369332" cy="45950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Rectangle 12">
            <a:extLst>
              <a:ext uri="{FF2B5EF4-FFF2-40B4-BE49-F238E27FC236}">
                <a16:creationId xmlns:a16="http://schemas.microsoft.com/office/drawing/2014/main" id="{7B08F0C7-08ED-CDD8-3DDC-7277C2F024C5}"/>
              </a:ext>
            </a:extLst>
          </p:cNvPr>
          <p:cNvSpPr/>
          <p:nvPr/>
        </p:nvSpPr>
        <p:spPr>
          <a:xfrm rot="2700000">
            <a:off x="1132279" y="4005483"/>
            <a:ext cx="262504" cy="2625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Rectangle 13">
            <a:extLst>
              <a:ext uri="{FF2B5EF4-FFF2-40B4-BE49-F238E27FC236}">
                <a16:creationId xmlns:a16="http://schemas.microsoft.com/office/drawing/2014/main" id="{3917DE6B-54A9-F22E-CCD1-B05DC2003FB6}"/>
              </a:ext>
            </a:extLst>
          </p:cNvPr>
          <p:cNvSpPr/>
          <p:nvPr/>
        </p:nvSpPr>
        <p:spPr>
          <a:xfrm rot="2700000">
            <a:off x="11633831" y="4005485"/>
            <a:ext cx="262504" cy="2625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Rectangle 14">
            <a:extLst>
              <a:ext uri="{FF2B5EF4-FFF2-40B4-BE49-F238E27FC236}">
                <a16:creationId xmlns:a16="http://schemas.microsoft.com/office/drawing/2014/main" id="{D36998DA-7355-4FBE-0BA8-11638B95EBC3}"/>
              </a:ext>
            </a:extLst>
          </p:cNvPr>
          <p:cNvSpPr/>
          <p:nvPr/>
        </p:nvSpPr>
        <p:spPr>
          <a:xfrm rot="2700000">
            <a:off x="6383212" y="1586762"/>
            <a:ext cx="262504" cy="2625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Rectangle 15">
            <a:extLst>
              <a:ext uri="{FF2B5EF4-FFF2-40B4-BE49-F238E27FC236}">
                <a16:creationId xmlns:a16="http://schemas.microsoft.com/office/drawing/2014/main" id="{15472AFA-2E79-8981-480F-624C218E8761}"/>
              </a:ext>
            </a:extLst>
          </p:cNvPr>
          <p:cNvSpPr/>
          <p:nvPr/>
        </p:nvSpPr>
        <p:spPr>
          <a:xfrm rot="2700000">
            <a:off x="6383212" y="6294494"/>
            <a:ext cx="262504" cy="2625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TextBox 8">
            <a:extLst>
              <a:ext uri="{FF2B5EF4-FFF2-40B4-BE49-F238E27FC236}">
                <a16:creationId xmlns:a16="http://schemas.microsoft.com/office/drawing/2014/main" id="{BC4E73F5-8748-92C5-1C8A-7306A0E82909}"/>
              </a:ext>
            </a:extLst>
          </p:cNvPr>
          <p:cNvSpPr txBox="1"/>
          <p:nvPr/>
        </p:nvSpPr>
        <p:spPr>
          <a:xfrm>
            <a:off x="6698177" y="3952068"/>
            <a:ext cx="5064068" cy="369332"/>
          </a:xfrm>
          <a:prstGeom prst="rect">
            <a:avLst/>
          </a:prstGeom>
          <a:gradFill>
            <a:gsLst>
              <a:gs pos="0">
                <a:schemeClr val="accent4"/>
              </a:gs>
              <a:gs pos="100000">
                <a:schemeClr val="accent5"/>
              </a:gs>
            </a:gsLst>
            <a:lin ang="0" scaled="0"/>
          </a:gradFill>
        </p:spPr>
        <p:txBody>
          <a:bodyPr wrap="square" rtlCol="0" anchor="ctr" anchorCtr="0">
            <a:noAutofit/>
          </a:bodyPr>
          <a:lstStyle/>
          <a:p>
            <a:pPr algn="r"/>
            <a:r>
              <a:rPr lang="en-US" sz="1200" b="1">
                <a:solidFill>
                  <a:schemeClr val="bg1"/>
                </a:solidFill>
                <a:latin typeface="DM Sans" pitchFamily="2" charset="77"/>
              </a:rPr>
              <a:t>More descriptive</a:t>
            </a:r>
          </a:p>
        </p:txBody>
      </p:sp>
      <p:sp>
        <p:nvSpPr>
          <p:cNvPr id="10" name="TextBox 9">
            <a:extLst>
              <a:ext uri="{FF2B5EF4-FFF2-40B4-BE49-F238E27FC236}">
                <a16:creationId xmlns:a16="http://schemas.microsoft.com/office/drawing/2014/main" id="{C5F29925-6C19-26AD-3083-EA2AF803E14D}"/>
              </a:ext>
            </a:extLst>
          </p:cNvPr>
          <p:cNvSpPr txBox="1"/>
          <p:nvPr/>
        </p:nvSpPr>
        <p:spPr>
          <a:xfrm rot="5400000">
            <a:off x="5397014" y="2650907"/>
            <a:ext cx="2232996" cy="369326"/>
          </a:xfrm>
          <a:prstGeom prst="rect">
            <a:avLst/>
          </a:prstGeom>
          <a:gradFill>
            <a:gsLst>
              <a:gs pos="0">
                <a:schemeClr val="accent1"/>
              </a:gs>
              <a:gs pos="100000">
                <a:schemeClr val="accent4"/>
              </a:gs>
            </a:gsLst>
            <a:lin ang="0" scaled="0"/>
          </a:gradFill>
        </p:spPr>
        <p:txBody>
          <a:bodyPr wrap="square" rtlCol="0" anchor="ctr" anchorCtr="0">
            <a:noAutofit/>
          </a:bodyPr>
          <a:lstStyle/>
          <a:p>
            <a:r>
              <a:rPr lang="en-US" sz="1200" b="1">
                <a:solidFill>
                  <a:schemeClr val="bg1"/>
                </a:solidFill>
                <a:latin typeface="DM Sans" pitchFamily="2" charset="77"/>
              </a:rPr>
              <a:t>More generalisable</a:t>
            </a:r>
          </a:p>
        </p:txBody>
      </p:sp>
      <p:sp>
        <p:nvSpPr>
          <p:cNvPr id="11" name="TextBox 10">
            <a:extLst>
              <a:ext uri="{FF2B5EF4-FFF2-40B4-BE49-F238E27FC236}">
                <a16:creationId xmlns:a16="http://schemas.microsoft.com/office/drawing/2014/main" id="{B9B37F99-DDEA-9085-566D-2AE02F481935}"/>
              </a:ext>
            </a:extLst>
          </p:cNvPr>
          <p:cNvSpPr txBox="1"/>
          <p:nvPr/>
        </p:nvSpPr>
        <p:spPr>
          <a:xfrm rot="5400000">
            <a:off x="5463095" y="5187155"/>
            <a:ext cx="2100831" cy="369322"/>
          </a:xfrm>
          <a:prstGeom prst="rect">
            <a:avLst/>
          </a:prstGeom>
          <a:gradFill>
            <a:gsLst>
              <a:gs pos="0">
                <a:schemeClr val="accent4"/>
              </a:gs>
              <a:gs pos="100000">
                <a:schemeClr val="accent3"/>
              </a:gs>
            </a:gsLst>
            <a:lin ang="0" scaled="0"/>
          </a:gradFill>
        </p:spPr>
        <p:txBody>
          <a:bodyPr wrap="square" rtlCol="0" anchor="ctr" anchorCtr="0">
            <a:noAutofit/>
          </a:bodyPr>
          <a:lstStyle/>
          <a:p>
            <a:pPr algn="r"/>
            <a:r>
              <a:rPr lang="en-US" sz="1200" b="1">
                <a:solidFill>
                  <a:schemeClr val="bg1"/>
                </a:solidFill>
                <a:latin typeface="DM Sans" pitchFamily="2" charset="77"/>
              </a:rPr>
              <a:t>More generalisable</a:t>
            </a:r>
          </a:p>
        </p:txBody>
      </p:sp>
      <p:sp>
        <p:nvSpPr>
          <p:cNvPr id="8" name="TextBox 7">
            <a:extLst>
              <a:ext uri="{FF2B5EF4-FFF2-40B4-BE49-F238E27FC236}">
                <a16:creationId xmlns:a16="http://schemas.microsoft.com/office/drawing/2014/main" id="{C21EB72B-75F3-DE2E-C2BC-C9D990418398}"/>
              </a:ext>
            </a:extLst>
          </p:cNvPr>
          <p:cNvSpPr txBox="1"/>
          <p:nvPr/>
        </p:nvSpPr>
        <p:spPr>
          <a:xfrm>
            <a:off x="1264778" y="3952068"/>
            <a:ext cx="5064068" cy="369332"/>
          </a:xfrm>
          <a:prstGeom prst="rect">
            <a:avLst/>
          </a:prstGeom>
          <a:gradFill>
            <a:gsLst>
              <a:gs pos="0">
                <a:schemeClr val="accent2"/>
              </a:gs>
              <a:gs pos="100000">
                <a:schemeClr val="accent4"/>
              </a:gs>
            </a:gsLst>
            <a:lin ang="0" scaled="0"/>
          </a:gradFill>
        </p:spPr>
        <p:txBody>
          <a:bodyPr wrap="square" rtlCol="0" anchor="ctr" anchorCtr="0">
            <a:noAutofit/>
          </a:bodyPr>
          <a:lstStyle/>
          <a:p>
            <a:r>
              <a:rPr lang="en-US" sz="1200" b="1">
                <a:solidFill>
                  <a:schemeClr val="bg1"/>
                </a:solidFill>
                <a:latin typeface="DM Sans" pitchFamily="2" charset="77"/>
              </a:rPr>
              <a:t>Less descriptive</a:t>
            </a:r>
          </a:p>
        </p:txBody>
      </p:sp>
      <p:sp>
        <p:nvSpPr>
          <p:cNvPr id="31" name="!!MASK">
            <a:extLst>
              <a:ext uri="{FF2B5EF4-FFF2-40B4-BE49-F238E27FC236}">
                <a16:creationId xmlns:a16="http://schemas.microsoft.com/office/drawing/2014/main" id="{C31B935B-4989-060A-77EB-F75CDD3C6EAA}"/>
              </a:ext>
            </a:extLst>
          </p:cNvPr>
          <p:cNvSpPr/>
          <p:nvPr/>
        </p:nvSpPr>
        <p:spPr>
          <a:xfrm>
            <a:off x="1077912" y="1520824"/>
            <a:ext cx="10872788" cy="50958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TextBox 16">
            <a:extLst>
              <a:ext uri="{FF2B5EF4-FFF2-40B4-BE49-F238E27FC236}">
                <a16:creationId xmlns:a16="http://schemas.microsoft.com/office/drawing/2014/main" id="{FA575313-535C-21AB-56AE-47B4EA25CEE6}"/>
              </a:ext>
            </a:extLst>
          </p:cNvPr>
          <p:cNvSpPr txBox="1"/>
          <p:nvPr/>
        </p:nvSpPr>
        <p:spPr>
          <a:xfrm>
            <a:off x="5703216" y="6536679"/>
            <a:ext cx="624748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 </a:t>
            </a:r>
            <a:r>
              <a:rPr lang="en-GB" sz="1000" dirty="0">
                <a:solidFill>
                  <a:schemeClr val="accent5"/>
                </a:solidFill>
                <a:latin typeface="DM Sans" pitchFamily="2" charset="77"/>
              </a:rPr>
              <a:t>The Health Foundation (2013)</a:t>
            </a:r>
          </a:p>
        </p:txBody>
      </p:sp>
      <p:sp>
        <p:nvSpPr>
          <p:cNvPr id="18" name="TextBox 17">
            <a:extLst>
              <a:ext uri="{FF2B5EF4-FFF2-40B4-BE49-F238E27FC236}">
                <a16:creationId xmlns:a16="http://schemas.microsoft.com/office/drawing/2014/main" id="{864C33CD-C6A2-4883-4632-53911A1324B9}"/>
              </a:ext>
            </a:extLst>
          </p:cNvPr>
          <p:cNvSpPr txBox="1"/>
          <p:nvPr/>
        </p:nvSpPr>
        <p:spPr>
          <a:xfrm>
            <a:off x="1479036" y="3397594"/>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SMS questions</a:t>
            </a:r>
          </a:p>
        </p:txBody>
      </p:sp>
      <p:sp>
        <p:nvSpPr>
          <p:cNvPr id="20" name="TextBox 19">
            <a:extLst>
              <a:ext uri="{FF2B5EF4-FFF2-40B4-BE49-F238E27FC236}">
                <a16:creationId xmlns:a16="http://schemas.microsoft.com/office/drawing/2014/main" id="{1951A6E8-9052-9ED7-BB5B-E66D92795604}"/>
              </a:ext>
            </a:extLst>
          </p:cNvPr>
          <p:cNvSpPr txBox="1"/>
          <p:nvPr/>
        </p:nvSpPr>
        <p:spPr>
          <a:xfrm>
            <a:off x="3713188" y="1625355"/>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Surveys</a:t>
            </a:r>
          </a:p>
        </p:txBody>
      </p:sp>
      <p:sp>
        <p:nvSpPr>
          <p:cNvPr id="21" name="TextBox 20">
            <a:extLst>
              <a:ext uri="{FF2B5EF4-FFF2-40B4-BE49-F238E27FC236}">
                <a16:creationId xmlns:a16="http://schemas.microsoft.com/office/drawing/2014/main" id="{171533D2-5940-7749-6A24-8C07267889B6}"/>
              </a:ext>
            </a:extLst>
          </p:cNvPr>
          <p:cNvSpPr txBox="1"/>
          <p:nvPr/>
        </p:nvSpPr>
        <p:spPr>
          <a:xfrm>
            <a:off x="2907989" y="2222264"/>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Comment cards</a:t>
            </a:r>
          </a:p>
        </p:txBody>
      </p:sp>
      <p:sp>
        <p:nvSpPr>
          <p:cNvPr id="22" name="TextBox 21">
            <a:extLst>
              <a:ext uri="{FF2B5EF4-FFF2-40B4-BE49-F238E27FC236}">
                <a16:creationId xmlns:a16="http://schemas.microsoft.com/office/drawing/2014/main" id="{566E7A81-EEBA-69A6-A844-A056C907E136}"/>
              </a:ext>
            </a:extLst>
          </p:cNvPr>
          <p:cNvSpPr txBox="1"/>
          <p:nvPr/>
        </p:nvSpPr>
        <p:spPr>
          <a:xfrm>
            <a:off x="2351807" y="2769019"/>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Kiosk questions</a:t>
            </a:r>
          </a:p>
        </p:txBody>
      </p:sp>
      <p:sp>
        <p:nvSpPr>
          <p:cNvPr id="23" name="TextBox 22">
            <a:extLst>
              <a:ext uri="{FF2B5EF4-FFF2-40B4-BE49-F238E27FC236}">
                <a16:creationId xmlns:a16="http://schemas.microsoft.com/office/drawing/2014/main" id="{4FAC7A55-55C1-34C9-C175-2BFB4398EBE4}"/>
              </a:ext>
            </a:extLst>
          </p:cNvPr>
          <p:cNvSpPr txBox="1"/>
          <p:nvPr/>
        </p:nvSpPr>
        <p:spPr>
          <a:xfrm>
            <a:off x="2365155" y="4755053"/>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Online ratings</a:t>
            </a:r>
          </a:p>
        </p:txBody>
      </p:sp>
      <p:sp>
        <p:nvSpPr>
          <p:cNvPr id="24" name="TextBox 23">
            <a:extLst>
              <a:ext uri="{FF2B5EF4-FFF2-40B4-BE49-F238E27FC236}">
                <a16:creationId xmlns:a16="http://schemas.microsoft.com/office/drawing/2014/main" id="{19E2EAEF-80C2-42D7-11EB-82FF86F862E5}"/>
              </a:ext>
            </a:extLst>
          </p:cNvPr>
          <p:cNvSpPr txBox="1"/>
          <p:nvPr/>
        </p:nvSpPr>
        <p:spPr>
          <a:xfrm>
            <a:off x="3072165" y="5339515"/>
            <a:ext cx="1610397" cy="369332"/>
          </a:xfrm>
          <a:prstGeom prst="rect">
            <a:avLst/>
          </a:prstGeom>
          <a:noFill/>
        </p:spPr>
        <p:txBody>
          <a:bodyPr wrap="square" rtlCol="0" anchor="ctr" anchorCtr="0">
            <a:noAutofit/>
          </a:bodyPr>
          <a:lstStyle/>
          <a:p>
            <a:r>
              <a:rPr lang="en-US" sz="1200">
                <a:solidFill>
                  <a:schemeClr val="accent4"/>
                </a:solidFill>
                <a:latin typeface="DM Sans" pitchFamily="2" charset="77"/>
              </a:rPr>
              <a:t>Public meetings</a:t>
            </a:r>
          </a:p>
        </p:txBody>
      </p:sp>
      <p:sp>
        <p:nvSpPr>
          <p:cNvPr id="25" name="TextBox 24">
            <a:extLst>
              <a:ext uri="{FF2B5EF4-FFF2-40B4-BE49-F238E27FC236}">
                <a16:creationId xmlns:a16="http://schemas.microsoft.com/office/drawing/2014/main" id="{90ABBCBB-C4ED-C3A1-ABA4-1F6B26461E58}"/>
              </a:ext>
            </a:extLst>
          </p:cNvPr>
          <p:cNvSpPr txBox="1"/>
          <p:nvPr/>
        </p:nvSpPr>
        <p:spPr>
          <a:xfrm>
            <a:off x="8322896" y="3397594"/>
            <a:ext cx="1741854" cy="369332"/>
          </a:xfrm>
          <a:prstGeom prst="rect">
            <a:avLst/>
          </a:prstGeom>
          <a:noFill/>
        </p:spPr>
        <p:txBody>
          <a:bodyPr wrap="square" rtlCol="0" anchor="ctr" anchorCtr="0">
            <a:noAutofit/>
          </a:bodyPr>
          <a:lstStyle/>
          <a:p>
            <a:r>
              <a:rPr lang="en-US" sz="1200">
                <a:solidFill>
                  <a:schemeClr val="accent4"/>
                </a:solidFill>
                <a:latin typeface="DM Sans" pitchFamily="2" charset="77"/>
              </a:rPr>
              <a:t>Focus groups/panels</a:t>
            </a:r>
          </a:p>
        </p:txBody>
      </p:sp>
      <p:sp>
        <p:nvSpPr>
          <p:cNvPr id="26" name="TextBox 25">
            <a:extLst>
              <a:ext uri="{FF2B5EF4-FFF2-40B4-BE49-F238E27FC236}">
                <a16:creationId xmlns:a16="http://schemas.microsoft.com/office/drawing/2014/main" id="{19D55955-263C-CD39-62D3-EC09B6E3CD45}"/>
              </a:ext>
            </a:extLst>
          </p:cNvPr>
          <p:cNvSpPr txBox="1"/>
          <p:nvPr/>
        </p:nvSpPr>
        <p:spPr>
          <a:xfrm>
            <a:off x="8916785" y="2747145"/>
            <a:ext cx="1741854" cy="369332"/>
          </a:xfrm>
          <a:prstGeom prst="rect">
            <a:avLst/>
          </a:prstGeom>
          <a:noFill/>
        </p:spPr>
        <p:txBody>
          <a:bodyPr wrap="square" rtlCol="0" anchor="ctr" anchorCtr="0">
            <a:noAutofit/>
          </a:bodyPr>
          <a:lstStyle/>
          <a:p>
            <a:r>
              <a:rPr lang="en-US" sz="1200">
                <a:solidFill>
                  <a:schemeClr val="accent4"/>
                </a:solidFill>
                <a:latin typeface="DM Sans" pitchFamily="2" charset="77"/>
              </a:rPr>
              <a:t>In-depth interviews</a:t>
            </a:r>
          </a:p>
        </p:txBody>
      </p:sp>
      <p:sp>
        <p:nvSpPr>
          <p:cNvPr id="27" name="TextBox 26">
            <a:extLst>
              <a:ext uri="{FF2B5EF4-FFF2-40B4-BE49-F238E27FC236}">
                <a16:creationId xmlns:a16="http://schemas.microsoft.com/office/drawing/2014/main" id="{6820BB9C-5B77-8640-C518-296DB8682F18}"/>
              </a:ext>
            </a:extLst>
          </p:cNvPr>
          <p:cNvSpPr txBox="1"/>
          <p:nvPr/>
        </p:nvSpPr>
        <p:spPr>
          <a:xfrm>
            <a:off x="8643024" y="4570387"/>
            <a:ext cx="1741854" cy="369332"/>
          </a:xfrm>
          <a:prstGeom prst="rect">
            <a:avLst/>
          </a:prstGeom>
          <a:noFill/>
        </p:spPr>
        <p:txBody>
          <a:bodyPr wrap="square" rtlCol="0" anchor="ctr" anchorCtr="0">
            <a:noAutofit/>
          </a:bodyPr>
          <a:lstStyle/>
          <a:p>
            <a:r>
              <a:rPr lang="en-US" sz="1200">
                <a:solidFill>
                  <a:schemeClr val="accent4"/>
                </a:solidFill>
                <a:latin typeface="DM Sans" pitchFamily="2" charset="77"/>
              </a:rPr>
              <a:t>Patient stories</a:t>
            </a:r>
          </a:p>
        </p:txBody>
      </p:sp>
      <p:sp>
        <p:nvSpPr>
          <p:cNvPr id="28" name="TextBox 27">
            <a:extLst>
              <a:ext uri="{FF2B5EF4-FFF2-40B4-BE49-F238E27FC236}">
                <a16:creationId xmlns:a16="http://schemas.microsoft.com/office/drawing/2014/main" id="{6221C033-329E-8120-C2EC-D49E175C2FC4}"/>
              </a:ext>
            </a:extLst>
          </p:cNvPr>
          <p:cNvSpPr txBox="1"/>
          <p:nvPr/>
        </p:nvSpPr>
        <p:spPr>
          <a:xfrm>
            <a:off x="8084991" y="4961468"/>
            <a:ext cx="1741854" cy="369332"/>
          </a:xfrm>
          <a:prstGeom prst="rect">
            <a:avLst/>
          </a:prstGeom>
          <a:noFill/>
        </p:spPr>
        <p:txBody>
          <a:bodyPr wrap="square" rtlCol="0" anchor="ctr" anchorCtr="0">
            <a:noAutofit/>
          </a:bodyPr>
          <a:lstStyle/>
          <a:p>
            <a:r>
              <a:rPr lang="en-US" sz="1200">
                <a:solidFill>
                  <a:schemeClr val="accent4"/>
                </a:solidFill>
                <a:latin typeface="DM Sans" pitchFamily="2" charset="77"/>
              </a:rPr>
              <a:t>Photovoice</a:t>
            </a:r>
          </a:p>
        </p:txBody>
      </p:sp>
      <p:sp>
        <p:nvSpPr>
          <p:cNvPr id="29" name="TextBox 28">
            <a:extLst>
              <a:ext uri="{FF2B5EF4-FFF2-40B4-BE49-F238E27FC236}">
                <a16:creationId xmlns:a16="http://schemas.microsoft.com/office/drawing/2014/main" id="{DB5DB87B-14F6-6227-77F8-EFBD5297DE90}"/>
              </a:ext>
            </a:extLst>
          </p:cNvPr>
          <p:cNvSpPr txBox="1"/>
          <p:nvPr/>
        </p:nvSpPr>
        <p:spPr>
          <a:xfrm>
            <a:off x="7443335" y="5417238"/>
            <a:ext cx="2118926" cy="369332"/>
          </a:xfrm>
          <a:prstGeom prst="rect">
            <a:avLst/>
          </a:prstGeom>
          <a:noFill/>
        </p:spPr>
        <p:txBody>
          <a:bodyPr wrap="square" rtlCol="0" anchor="ctr" anchorCtr="0">
            <a:noAutofit/>
          </a:bodyPr>
          <a:lstStyle/>
          <a:p>
            <a:r>
              <a:rPr lang="en-US" sz="1200">
                <a:solidFill>
                  <a:schemeClr val="accent4"/>
                </a:solidFill>
                <a:latin typeface="DM Sans" pitchFamily="2" charset="77"/>
              </a:rPr>
              <a:t>Ward rounds/observation</a:t>
            </a:r>
          </a:p>
        </p:txBody>
      </p:sp>
      <p:sp>
        <p:nvSpPr>
          <p:cNvPr id="30" name="TextBox 29">
            <a:extLst>
              <a:ext uri="{FF2B5EF4-FFF2-40B4-BE49-F238E27FC236}">
                <a16:creationId xmlns:a16="http://schemas.microsoft.com/office/drawing/2014/main" id="{35AA125A-B6F3-6DE5-D384-68DEBFAF148F}"/>
              </a:ext>
            </a:extLst>
          </p:cNvPr>
          <p:cNvSpPr txBox="1"/>
          <p:nvPr/>
        </p:nvSpPr>
        <p:spPr>
          <a:xfrm>
            <a:off x="8216332" y="6039407"/>
            <a:ext cx="2360541" cy="369332"/>
          </a:xfrm>
          <a:prstGeom prst="rect">
            <a:avLst/>
          </a:prstGeom>
          <a:noFill/>
        </p:spPr>
        <p:txBody>
          <a:bodyPr wrap="square" rtlCol="0" anchor="ctr" anchorCtr="0">
            <a:noAutofit/>
          </a:bodyPr>
          <a:lstStyle/>
          <a:p>
            <a:r>
              <a:rPr lang="en-US" sz="1200">
                <a:solidFill>
                  <a:schemeClr val="accent4"/>
                </a:solidFill>
                <a:latin typeface="DM Sans" pitchFamily="2" charset="77"/>
              </a:rPr>
              <a:t>Complaints and compliments</a:t>
            </a:r>
          </a:p>
        </p:txBody>
      </p:sp>
    </p:spTree>
    <p:extLst>
      <p:ext uri="{BB962C8B-B14F-4D97-AF65-F5344CB8AC3E}">
        <p14:creationId xmlns:p14="http://schemas.microsoft.com/office/powerpoint/2010/main" val="362340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8" grpId="0"/>
      <p:bldP spid="20" grpId="0"/>
      <p:bldP spid="21" grpId="0"/>
      <p:bldP spid="22" grpId="0"/>
      <p:bldP spid="23" grpId="0"/>
      <p:bldP spid="24" grpId="0"/>
      <p:bldP spid="25" grpId="0"/>
      <p:bldP spid="26" grpId="0"/>
      <p:bldP spid="27" grpId="0"/>
      <p:bldP spid="28"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D8EF-C353-EC54-13E5-B7A577BFA469}"/>
              </a:ext>
            </a:extLst>
          </p:cNvPr>
          <p:cNvSpPr>
            <a:spLocks noGrp="1"/>
          </p:cNvSpPr>
          <p:nvPr>
            <p:ph type="title"/>
          </p:nvPr>
        </p:nvSpPr>
        <p:spPr/>
        <p:txBody>
          <a:bodyPr/>
          <a:lstStyle/>
          <a:p>
            <a:r>
              <a:rPr lang="en-US"/>
              <a:t>When might we use these methods?</a:t>
            </a:r>
          </a:p>
        </p:txBody>
      </p:sp>
      <p:sp>
        <p:nvSpPr>
          <p:cNvPr id="4" name="Footer Placeholder 3">
            <a:extLst>
              <a:ext uri="{FF2B5EF4-FFF2-40B4-BE49-F238E27FC236}">
                <a16:creationId xmlns:a16="http://schemas.microsoft.com/office/drawing/2014/main" id="{46E28AF1-50EB-EBD1-8107-77A1BBA4DAF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1016062-7730-5FF4-E09E-4B8BA51755EA}"/>
              </a:ext>
            </a:extLst>
          </p:cNvPr>
          <p:cNvSpPr>
            <a:spLocks noGrp="1"/>
          </p:cNvSpPr>
          <p:nvPr>
            <p:ph type="sldNum" sz="quarter" idx="12"/>
          </p:nvPr>
        </p:nvSpPr>
        <p:spPr/>
        <p:txBody>
          <a:bodyPr/>
          <a:lstStyle/>
          <a:p>
            <a:fld id="{16C5AC08-0ACD-404A-9C9F-AB39E786C34A}" type="slidenum">
              <a:rPr lang="en-GB"/>
              <a:t>38</a:t>
            </a:fld>
            <a:endParaRPr lang="en-GB"/>
          </a:p>
        </p:txBody>
      </p:sp>
      <p:sp>
        <p:nvSpPr>
          <p:cNvPr id="6" name="Text Placeholder 5">
            <a:extLst>
              <a:ext uri="{FF2B5EF4-FFF2-40B4-BE49-F238E27FC236}">
                <a16:creationId xmlns:a16="http://schemas.microsoft.com/office/drawing/2014/main" id="{EC3049B3-615A-5A49-E498-B37068353644}"/>
              </a:ext>
            </a:extLst>
          </p:cNvPr>
          <p:cNvSpPr>
            <a:spLocks noGrp="1"/>
          </p:cNvSpPr>
          <p:nvPr>
            <p:ph type="body" sz="quarter" idx="13"/>
          </p:nvPr>
        </p:nvSpPr>
        <p:spPr/>
        <p:txBody>
          <a:bodyPr/>
          <a:lstStyle/>
          <a:p>
            <a:r>
              <a:rPr lang="en-US"/>
              <a:t>When might we use these methods?</a:t>
            </a:r>
          </a:p>
        </p:txBody>
      </p:sp>
      <p:grpSp>
        <p:nvGrpSpPr>
          <p:cNvPr id="8" name="Group 7">
            <a:extLst>
              <a:ext uri="{FF2B5EF4-FFF2-40B4-BE49-F238E27FC236}">
                <a16:creationId xmlns:a16="http://schemas.microsoft.com/office/drawing/2014/main" id="{7EC45FB8-1E88-1D04-942C-8E747503AD75}"/>
              </a:ext>
            </a:extLst>
          </p:cNvPr>
          <p:cNvGrpSpPr/>
          <p:nvPr/>
        </p:nvGrpSpPr>
        <p:grpSpPr>
          <a:xfrm>
            <a:off x="9792832" y="1544462"/>
            <a:ext cx="2041105" cy="869663"/>
            <a:chOff x="9792832" y="1870870"/>
            <a:chExt cx="2041105" cy="869663"/>
          </a:xfrm>
        </p:grpSpPr>
        <p:sp>
          <p:nvSpPr>
            <p:cNvPr id="9" name="Rectangle 8">
              <a:extLst>
                <a:ext uri="{FF2B5EF4-FFF2-40B4-BE49-F238E27FC236}">
                  <a16:creationId xmlns:a16="http://schemas.microsoft.com/office/drawing/2014/main" id="{C5E745EF-3D7A-F449-191F-7ABA3136178A}"/>
                </a:ext>
              </a:extLst>
            </p:cNvPr>
            <p:cNvSpPr/>
            <p:nvPr/>
          </p:nvSpPr>
          <p:spPr>
            <a:xfrm rot="2700000" flipV="1">
              <a:off x="11218907" y="2001448"/>
              <a:ext cx="621426" cy="608634"/>
            </a:xfrm>
            <a:prstGeom prst="rect">
              <a:avLst/>
            </a:prstGeom>
            <a:solidFill>
              <a:srgbClr val="8064A2"/>
            </a:solidFill>
            <a:ln w="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0" name="TextBox 9">
              <a:extLst>
                <a:ext uri="{FF2B5EF4-FFF2-40B4-BE49-F238E27FC236}">
                  <a16:creationId xmlns:a16="http://schemas.microsoft.com/office/drawing/2014/main" id="{CE67790B-132F-FCBC-B890-44E0989781FD}"/>
                </a:ext>
              </a:extLst>
            </p:cNvPr>
            <p:cNvSpPr txBox="1"/>
            <p:nvPr/>
          </p:nvSpPr>
          <p:spPr>
            <a:xfrm>
              <a:off x="9792832" y="1870870"/>
              <a:ext cx="1739332" cy="869663"/>
            </a:xfrm>
            <a:prstGeom prst="rect">
              <a:avLst/>
            </a:prstGeom>
            <a:solidFill>
              <a:srgbClr val="8064A2"/>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6</a:t>
              </a:r>
            </a:p>
            <a:p>
              <a:pPr>
                <a:spcAft>
                  <a:spcPts val="150"/>
                </a:spcAft>
              </a:pPr>
              <a:r>
                <a:rPr lang="en-US" sz="1050">
                  <a:solidFill>
                    <a:schemeClr val="bg1"/>
                  </a:solidFill>
                  <a:latin typeface="DM Sans" pitchFamily="2" charset="77"/>
                </a:rPr>
                <a:t>Sustain improvement</a:t>
              </a:r>
            </a:p>
          </p:txBody>
        </p:sp>
      </p:grpSp>
      <p:grpSp>
        <p:nvGrpSpPr>
          <p:cNvPr id="11" name="Group 10">
            <a:extLst>
              <a:ext uri="{FF2B5EF4-FFF2-40B4-BE49-F238E27FC236}">
                <a16:creationId xmlns:a16="http://schemas.microsoft.com/office/drawing/2014/main" id="{461FE9EA-2763-96BD-B021-574CE58B66E0}"/>
              </a:ext>
            </a:extLst>
          </p:cNvPr>
          <p:cNvGrpSpPr/>
          <p:nvPr/>
        </p:nvGrpSpPr>
        <p:grpSpPr>
          <a:xfrm>
            <a:off x="8044309" y="1544462"/>
            <a:ext cx="2062412" cy="869663"/>
            <a:chOff x="8044309" y="1870870"/>
            <a:chExt cx="2062412" cy="869663"/>
          </a:xfrm>
        </p:grpSpPr>
        <p:sp>
          <p:nvSpPr>
            <p:cNvPr id="12" name="Rectangle 11">
              <a:extLst>
                <a:ext uri="{FF2B5EF4-FFF2-40B4-BE49-F238E27FC236}">
                  <a16:creationId xmlns:a16="http://schemas.microsoft.com/office/drawing/2014/main" id="{D05ADEDD-889F-D9DC-1854-8DACDED00753}"/>
                </a:ext>
              </a:extLst>
            </p:cNvPr>
            <p:cNvSpPr/>
            <p:nvPr/>
          </p:nvSpPr>
          <p:spPr>
            <a:xfrm rot="2700000">
              <a:off x="9453689" y="1982644"/>
              <a:ext cx="659824" cy="646241"/>
            </a:xfrm>
            <a:prstGeom prst="rect">
              <a:avLst/>
            </a:prstGeom>
            <a:solidFill>
              <a:srgbClr val="616EA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3" name="TextBox 12">
              <a:extLst>
                <a:ext uri="{FF2B5EF4-FFF2-40B4-BE49-F238E27FC236}">
                  <a16:creationId xmlns:a16="http://schemas.microsoft.com/office/drawing/2014/main" id="{930B044D-E1FF-14C4-F8D6-0C2C360FC9CA}"/>
                </a:ext>
              </a:extLst>
            </p:cNvPr>
            <p:cNvSpPr txBox="1"/>
            <p:nvPr/>
          </p:nvSpPr>
          <p:spPr>
            <a:xfrm>
              <a:off x="8044309" y="1870870"/>
              <a:ext cx="1739332" cy="869663"/>
            </a:xfrm>
            <a:prstGeom prst="rect">
              <a:avLst/>
            </a:prstGeom>
            <a:solidFill>
              <a:srgbClr val="616EA7"/>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5</a:t>
              </a:r>
            </a:p>
            <a:p>
              <a:pPr>
                <a:spcAft>
                  <a:spcPts val="150"/>
                </a:spcAft>
              </a:pPr>
              <a:r>
                <a:rPr lang="en-US" sz="1050">
                  <a:solidFill>
                    <a:schemeClr val="bg1"/>
                  </a:solidFill>
                  <a:latin typeface="DM Sans" pitchFamily="2" charset="77"/>
                </a:rPr>
                <a:t>Small-scale testing</a:t>
              </a:r>
            </a:p>
          </p:txBody>
        </p:sp>
      </p:grpSp>
      <p:grpSp>
        <p:nvGrpSpPr>
          <p:cNvPr id="14" name="Group 13">
            <a:extLst>
              <a:ext uri="{FF2B5EF4-FFF2-40B4-BE49-F238E27FC236}">
                <a16:creationId xmlns:a16="http://schemas.microsoft.com/office/drawing/2014/main" id="{4BB78842-9668-B92F-6253-F72B6B7D2882}"/>
              </a:ext>
            </a:extLst>
          </p:cNvPr>
          <p:cNvGrpSpPr/>
          <p:nvPr/>
        </p:nvGrpSpPr>
        <p:grpSpPr>
          <a:xfrm>
            <a:off x="6303324" y="1544462"/>
            <a:ext cx="2057649" cy="869663"/>
            <a:chOff x="6303324" y="1870870"/>
            <a:chExt cx="2057649" cy="869663"/>
          </a:xfrm>
        </p:grpSpPr>
        <p:sp>
          <p:nvSpPr>
            <p:cNvPr id="15" name="Rectangle 14">
              <a:extLst>
                <a:ext uri="{FF2B5EF4-FFF2-40B4-BE49-F238E27FC236}">
                  <a16:creationId xmlns:a16="http://schemas.microsoft.com/office/drawing/2014/main" id="{DCC4FFD5-E85E-0FE8-1635-6BC5A560CE99}"/>
                </a:ext>
              </a:extLst>
            </p:cNvPr>
            <p:cNvSpPr/>
            <p:nvPr/>
          </p:nvSpPr>
          <p:spPr>
            <a:xfrm rot="2700000">
              <a:off x="7707941" y="1982644"/>
              <a:ext cx="659824" cy="646241"/>
            </a:xfrm>
            <a:prstGeom prst="rect">
              <a:avLst/>
            </a:prstGeom>
            <a:solidFill>
              <a:srgbClr val="5E9EA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6" name="TextBox 15">
              <a:extLst>
                <a:ext uri="{FF2B5EF4-FFF2-40B4-BE49-F238E27FC236}">
                  <a16:creationId xmlns:a16="http://schemas.microsoft.com/office/drawing/2014/main" id="{088AB71E-3132-5305-8FD3-A06387925064}"/>
                </a:ext>
              </a:extLst>
            </p:cNvPr>
            <p:cNvSpPr txBox="1"/>
            <p:nvPr/>
          </p:nvSpPr>
          <p:spPr>
            <a:xfrm>
              <a:off x="6303324" y="1870870"/>
              <a:ext cx="1739332" cy="869663"/>
            </a:xfrm>
            <a:prstGeom prst="rect">
              <a:avLst/>
            </a:prstGeom>
            <a:solidFill>
              <a:srgbClr val="5E9EAC"/>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4</a:t>
              </a:r>
            </a:p>
            <a:p>
              <a:pPr>
                <a:spcAft>
                  <a:spcPts val="150"/>
                </a:spcAft>
              </a:pPr>
              <a:r>
                <a:rPr lang="en-US" sz="1050">
                  <a:solidFill>
                    <a:schemeClr val="bg1"/>
                  </a:solidFill>
                  <a:latin typeface="DM Sans" pitchFamily="2" charset="77"/>
                </a:rPr>
                <a:t>Develop a strategy</a:t>
              </a:r>
              <a:br>
                <a:rPr lang="en-US" sz="1050">
                  <a:solidFill>
                    <a:schemeClr val="bg1"/>
                  </a:solidFill>
                  <a:latin typeface="DM Sans" pitchFamily="2" charset="77"/>
                </a:rPr>
              </a:br>
              <a:r>
                <a:rPr lang="en-US" sz="1050">
                  <a:solidFill>
                    <a:schemeClr val="bg1"/>
                  </a:solidFill>
                  <a:latin typeface="DM Sans" pitchFamily="2" charset="77"/>
                </a:rPr>
                <a:t>and change ideas</a:t>
              </a:r>
            </a:p>
          </p:txBody>
        </p:sp>
      </p:grpSp>
      <p:grpSp>
        <p:nvGrpSpPr>
          <p:cNvPr id="17" name="Group 16">
            <a:extLst>
              <a:ext uri="{FF2B5EF4-FFF2-40B4-BE49-F238E27FC236}">
                <a16:creationId xmlns:a16="http://schemas.microsoft.com/office/drawing/2014/main" id="{2D2286A5-1803-AC6B-5E78-10BCEFA8449A}"/>
              </a:ext>
            </a:extLst>
          </p:cNvPr>
          <p:cNvGrpSpPr/>
          <p:nvPr/>
        </p:nvGrpSpPr>
        <p:grpSpPr>
          <a:xfrm>
            <a:off x="4549037" y="1544462"/>
            <a:ext cx="2062412" cy="869663"/>
            <a:chOff x="4549037" y="1870870"/>
            <a:chExt cx="2062412" cy="869663"/>
          </a:xfrm>
        </p:grpSpPr>
        <p:sp>
          <p:nvSpPr>
            <p:cNvPr id="18" name="Rectangle 17">
              <a:extLst>
                <a:ext uri="{FF2B5EF4-FFF2-40B4-BE49-F238E27FC236}">
                  <a16:creationId xmlns:a16="http://schemas.microsoft.com/office/drawing/2014/main" id="{EF83B0E1-F946-D341-4DCB-5130E817B927}"/>
                </a:ext>
              </a:extLst>
            </p:cNvPr>
            <p:cNvSpPr/>
            <p:nvPr/>
          </p:nvSpPr>
          <p:spPr>
            <a:xfrm rot="2700000">
              <a:off x="5958417" y="1982644"/>
              <a:ext cx="659824" cy="646241"/>
            </a:xfrm>
            <a:prstGeom prst="rect">
              <a:avLst/>
            </a:prstGeom>
            <a:solidFill>
              <a:srgbClr val="5DB18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9" name="TextBox 18">
              <a:extLst>
                <a:ext uri="{FF2B5EF4-FFF2-40B4-BE49-F238E27FC236}">
                  <a16:creationId xmlns:a16="http://schemas.microsoft.com/office/drawing/2014/main" id="{395D6AEB-9A7F-7A0E-75A4-DD1FE82BDB07}"/>
                </a:ext>
              </a:extLst>
            </p:cNvPr>
            <p:cNvSpPr txBox="1"/>
            <p:nvPr/>
          </p:nvSpPr>
          <p:spPr>
            <a:xfrm>
              <a:off x="4549037" y="1870870"/>
              <a:ext cx="1739332" cy="869663"/>
            </a:xfrm>
            <a:prstGeom prst="rect">
              <a:avLst/>
            </a:prstGeom>
            <a:solidFill>
              <a:srgbClr val="5DB18E"/>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3</a:t>
              </a:r>
            </a:p>
            <a:p>
              <a:pPr>
                <a:spcAft>
                  <a:spcPts val="150"/>
                </a:spcAft>
              </a:pPr>
              <a:r>
                <a:rPr lang="en-US" sz="1050">
                  <a:solidFill>
                    <a:schemeClr val="bg1"/>
                  </a:solidFill>
                  <a:latin typeface="DM Sans" pitchFamily="2" charset="77"/>
                </a:rPr>
                <a:t>Measure for</a:t>
              </a:r>
              <a:br>
                <a:rPr lang="en-US" sz="1050">
                  <a:solidFill>
                    <a:schemeClr val="bg1"/>
                  </a:solidFill>
                  <a:latin typeface="DM Sans" pitchFamily="2" charset="77"/>
                </a:rPr>
              </a:br>
              <a:r>
                <a:rPr lang="en-US" sz="1050">
                  <a:solidFill>
                    <a:schemeClr val="bg1"/>
                  </a:solidFill>
                  <a:latin typeface="DM Sans" pitchFamily="2" charset="77"/>
                </a:rPr>
                <a:t>improvement</a:t>
              </a:r>
            </a:p>
          </p:txBody>
        </p:sp>
      </p:grpSp>
      <p:grpSp>
        <p:nvGrpSpPr>
          <p:cNvPr id="20" name="Group 19">
            <a:extLst>
              <a:ext uri="{FF2B5EF4-FFF2-40B4-BE49-F238E27FC236}">
                <a16:creationId xmlns:a16="http://schemas.microsoft.com/office/drawing/2014/main" id="{B29DF3C9-0BBF-84D1-C4C5-B78BA41D7AD9}"/>
              </a:ext>
            </a:extLst>
          </p:cNvPr>
          <p:cNvGrpSpPr/>
          <p:nvPr/>
        </p:nvGrpSpPr>
        <p:grpSpPr>
          <a:xfrm>
            <a:off x="2805515" y="1544462"/>
            <a:ext cx="2057647" cy="869663"/>
            <a:chOff x="2805515" y="1870870"/>
            <a:chExt cx="2057647" cy="869663"/>
          </a:xfrm>
        </p:grpSpPr>
        <p:sp>
          <p:nvSpPr>
            <p:cNvPr id="21" name="Rectangle 20">
              <a:extLst>
                <a:ext uri="{FF2B5EF4-FFF2-40B4-BE49-F238E27FC236}">
                  <a16:creationId xmlns:a16="http://schemas.microsoft.com/office/drawing/2014/main" id="{499E3543-715D-22D0-64EE-D75B38855B38}"/>
                </a:ext>
              </a:extLst>
            </p:cNvPr>
            <p:cNvSpPr/>
            <p:nvPr/>
          </p:nvSpPr>
          <p:spPr>
            <a:xfrm rot="2700000">
              <a:off x="4210130" y="1982644"/>
              <a:ext cx="659824" cy="646241"/>
            </a:xfrm>
            <a:prstGeom prst="rect">
              <a:avLst/>
            </a:prstGeom>
            <a:solidFill>
              <a:srgbClr val="5FB65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22" name="TextBox 21">
              <a:extLst>
                <a:ext uri="{FF2B5EF4-FFF2-40B4-BE49-F238E27FC236}">
                  <a16:creationId xmlns:a16="http://schemas.microsoft.com/office/drawing/2014/main" id="{397F2F2C-DE16-4B0B-C8AF-0AB587168CAE}"/>
                </a:ext>
              </a:extLst>
            </p:cNvPr>
            <p:cNvSpPr txBox="1"/>
            <p:nvPr/>
          </p:nvSpPr>
          <p:spPr>
            <a:xfrm>
              <a:off x="2805515" y="1870870"/>
              <a:ext cx="1737851" cy="869663"/>
            </a:xfrm>
            <a:prstGeom prst="rect">
              <a:avLst/>
            </a:prstGeom>
            <a:solidFill>
              <a:srgbClr val="5FB65A"/>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2</a:t>
              </a:r>
            </a:p>
            <a:p>
              <a:pPr>
                <a:spcAft>
                  <a:spcPts val="150"/>
                </a:spcAft>
              </a:pPr>
              <a:r>
                <a:rPr lang="en-US" sz="1050">
                  <a:solidFill>
                    <a:schemeClr val="bg1"/>
                  </a:solidFill>
                  <a:latin typeface="DM Sans" pitchFamily="2" charset="77"/>
                </a:rPr>
                <a:t>Understand the current situation/</a:t>
              </a:r>
              <a:br>
                <a:rPr lang="en-US" sz="1050">
                  <a:solidFill>
                    <a:schemeClr val="bg1"/>
                  </a:solidFill>
                  <a:latin typeface="DM Sans" pitchFamily="2" charset="77"/>
                </a:rPr>
              </a:br>
              <a:r>
                <a:rPr lang="en-US" sz="1050">
                  <a:solidFill>
                    <a:schemeClr val="bg1"/>
                  </a:solidFill>
                  <a:latin typeface="DM Sans" pitchFamily="2" charset="77"/>
                </a:rPr>
                <a:t>problem</a:t>
              </a:r>
            </a:p>
          </p:txBody>
        </p:sp>
      </p:grpSp>
      <p:grpSp>
        <p:nvGrpSpPr>
          <p:cNvPr id="23" name="Group 22">
            <a:extLst>
              <a:ext uri="{FF2B5EF4-FFF2-40B4-BE49-F238E27FC236}">
                <a16:creationId xmlns:a16="http://schemas.microsoft.com/office/drawing/2014/main" id="{D117B68E-4C76-6CF3-68C2-C34470014FEA}"/>
              </a:ext>
            </a:extLst>
          </p:cNvPr>
          <p:cNvGrpSpPr/>
          <p:nvPr/>
        </p:nvGrpSpPr>
        <p:grpSpPr>
          <a:xfrm>
            <a:off x="1077913" y="1544461"/>
            <a:ext cx="2048745" cy="869663"/>
            <a:chOff x="1077913" y="1870869"/>
            <a:chExt cx="2048745" cy="869663"/>
          </a:xfrm>
        </p:grpSpPr>
        <p:sp>
          <p:nvSpPr>
            <p:cNvPr id="24" name="Rectangle 23">
              <a:extLst>
                <a:ext uri="{FF2B5EF4-FFF2-40B4-BE49-F238E27FC236}">
                  <a16:creationId xmlns:a16="http://schemas.microsoft.com/office/drawing/2014/main" id="{4E1C1CB7-2F6E-13F4-E00A-639052A55607}"/>
                </a:ext>
              </a:extLst>
            </p:cNvPr>
            <p:cNvSpPr/>
            <p:nvPr/>
          </p:nvSpPr>
          <p:spPr>
            <a:xfrm rot="2700000">
              <a:off x="2473626" y="1982644"/>
              <a:ext cx="659824" cy="646241"/>
            </a:xfrm>
            <a:prstGeom prst="rect">
              <a:avLst/>
            </a:prstGeom>
            <a:solidFill>
              <a:srgbClr val="9BBB5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25" name="TextBox 24">
              <a:extLst>
                <a:ext uri="{FF2B5EF4-FFF2-40B4-BE49-F238E27FC236}">
                  <a16:creationId xmlns:a16="http://schemas.microsoft.com/office/drawing/2014/main" id="{314B83B7-1D00-DEC6-B550-61572EA7E9CA}"/>
                </a:ext>
              </a:extLst>
            </p:cNvPr>
            <p:cNvSpPr txBox="1"/>
            <p:nvPr/>
          </p:nvSpPr>
          <p:spPr>
            <a:xfrm>
              <a:off x="1077913" y="1870869"/>
              <a:ext cx="1737851" cy="869663"/>
            </a:xfrm>
            <a:prstGeom prst="rect">
              <a:avLst/>
            </a:prstGeom>
            <a:solidFill>
              <a:srgbClr val="9BBB59"/>
            </a:solidFill>
          </p:spPr>
          <p:txBody>
            <a:bodyPr wrap="square" lIns="72000" tIns="72000" rIns="0" bIns="36000" rtlCol="0">
              <a:noAutofit/>
            </a:bodyPr>
            <a:lstStyle/>
            <a:p>
              <a:pPr>
                <a:spcAft>
                  <a:spcPts val="150"/>
                </a:spcAft>
              </a:pPr>
              <a:r>
                <a:rPr lang="en-US" sz="800" b="1">
                  <a:solidFill>
                    <a:schemeClr val="bg1"/>
                  </a:solidFill>
                  <a:latin typeface="DM Sans" pitchFamily="2" charset="77"/>
                </a:rPr>
                <a:t>Stage 1</a:t>
              </a:r>
            </a:p>
            <a:p>
              <a:pPr>
                <a:spcAft>
                  <a:spcPts val="150"/>
                </a:spcAft>
              </a:pPr>
              <a:r>
                <a:rPr lang="en-US" sz="1050">
                  <a:solidFill>
                    <a:schemeClr val="bg1"/>
                  </a:solidFill>
                  <a:latin typeface="DM Sans" pitchFamily="2" charset="77"/>
                </a:rPr>
                <a:t>Identification of </a:t>
              </a:r>
              <a:br>
                <a:rPr lang="en-US" sz="1050">
                  <a:solidFill>
                    <a:schemeClr val="bg1"/>
                  </a:solidFill>
                  <a:latin typeface="DM Sans" pitchFamily="2" charset="77"/>
                </a:rPr>
              </a:br>
              <a:r>
                <a:rPr lang="en-US" sz="1050">
                  <a:solidFill>
                    <a:schemeClr val="bg1"/>
                  </a:solidFill>
                  <a:latin typeface="DM Sans" pitchFamily="2" charset="77"/>
                </a:rPr>
                <a:t>a quality issue</a:t>
              </a:r>
            </a:p>
          </p:txBody>
        </p:sp>
      </p:grpSp>
      <p:grpSp>
        <p:nvGrpSpPr>
          <p:cNvPr id="52" name="!!Int2">
            <a:extLst>
              <a:ext uri="{FF2B5EF4-FFF2-40B4-BE49-F238E27FC236}">
                <a16:creationId xmlns:a16="http://schemas.microsoft.com/office/drawing/2014/main" id="{89413C6E-C92A-92AC-2AA3-D4F359A33F83}"/>
              </a:ext>
            </a:extLst>
          </p:cNvPr>
          <p:cNvGrpSpPr/>
          <p:nvPr/>
        </p:nvGrpSpPr>
        <p:grpSpPr>
          <a:xfrm>
            <a:off x="-5078367" y="8024470"/>
            <a:ext cx="1537440" cy="408869"/>
            <a:chOff x="1079565" y="3553841"/>
            <a:chExt cx="1537440" cy="408869"/>
          </a:xfrm>
        </p:grpSpPr>
        <p:sp>
          <p:nvSpPr>
            <p:cNvPr id="27" name="Content Placeholder 8">
              <a:extLst>
                <a:ext uri="{FF2B5EF4-FFF2-40B4-BE49-F238E27FC236}">
                  <a16:creationId xmlns:a16="http://schemas.microsoft.com/office/drawing/2014/main" id="{F4BB32A3-71B8-4422-8196-6701EDB6259C}"/>
                </a:ext>
              </a:extLst>
            </p:cNvPr>
            <p:cNvSpPr txBox="1">
              <a:spLocks/>
            </p:cNvSpPr>
            <p:nvPr/>
          </p:nvSpPr>
          <p:spPr>
            <a:xfrm>
              <a:off x="1079565" y="3553841"/>
              <a:ext cx="153744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28" name="Picture 27">
              <a:extLst>
                <a:ext uri="{FF2B5EF4-FFF2-40B4-BE49-F238E27FC236}">
                  <a16:creationId xmlns:a16="http://schemas.microsoft.com/office/drawing/2014/main" id="{34EF23F7-D145-6D8F-53F5-5F6B0C7CC0A9}"/>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53" name="!!Focus1">
            <a:extLst>
              <a:ext uri="{FF2B5EF4-FFF2-40B4-BE49-F238E27FC236}">
                <a16:creationId xmlns:a16="http://schemas.microsoft.com/office/drawing/2014/main" id="{B21FD008-8745-AF93-C747-CF665043BA58}"/>
              </a:ext>
            </a:extLst>
          </p:cNvPr>
          <p:cNvGrpSpPr/>
          <p:nvPr/>
        </p:nvGrpSpPr>
        <p:grpSpPr>
          <a:xfrm>
            <a:off x="1077190" y="4398605"/>
            <a:ext cx="1882710" cy="408869"/>
            <a:chOff x="1079565" y="4165413"/>
            <a:chExt cx="1882710" cy="408869"/>
          </a:xfrm>
        </p:grpSpPr>
        <p:sp>
          <p:nvSpPr>
            <p:cNvPr id="30" name="Content Placeholder 8">
              <a:extLst>
                <a:ext uri="{FF2B5EF4-FFF2-40B4-BE49-F238E27FC236}">
                  <a16:creationId xmlns:a16="http://schemas.microsoft.com/office/drawing/2014/main" id="{267C0DE1-E871-6CFB-6B34-9B939258EA9E}"/>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31" name="Picture 30">
              <a:extLst>
                <a:ext uri="{FF2B5EF4-FFF2-40B4-BE49-F238E27FC236}">
                  <a16:creationId xmlns:a16="http://schemas.microsoft.com/office/drawing/2014/main" id="{F7D03117-A966-FB20-FDA7-8D31A4816548}"/>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54" name="!!Patient1">
            <a:extLst>
              <a:ext uri="{FF2B5EF4-FFF2-40B4-BE49-F238E27FC236}">
                <a16:creationId xmlns:a16="http://schemas.microsoft.com/office/drawing/2014/main" id="{17233657-3C6F-383A-3043-A2E5067EEA2F}"/>
              </a:ext>
            </a:extLst>
          </p:cNvPr>
          <p:cNvGrpSpPr/>
          <p:nvPr/>
        </p:nvGrpSpPr>
        <p:grpSpPr>
          <a:xfrm>
            <a:off x="1077190" y="6213736"/>
            <a:ext cx="1882710" cy="408869"/>
            <a:chOff x="1079565" y="4776984"/>
            <a:chExt cx="1882710" cy="408869"/>
          </a:xfrm>
        </p:grpSpPr>
        <p:sp>
          <p:nvSpPr>
            <p:cNvPr id="33" name="Content Placeholder 8">
              <a:extLst>
                <a:ext uri="{FF2B5EF4-FFF2-40B4-BE49-F238E27FC236}">
                  <a16:creationId xmlns:a16="http://schemas.microsoft.com/office/drawing/2014/main" id="{690CBE8B-7E15-C8F1-0CB2-ACC561061726}"/>
                </a:ext>
              </a:extLst>
            </p:cNvPr>
            <p:cNvSpPr txBox="1">
              <a:spLocks/>
            </p:cNvSpPr>
            <p:nvPr/>
          </p:nvSpPr>
          <p:spPr>
            <a:xfrm>
              <a:off x="1079565"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Patient stories</a:t>
              </a:r>
            </a:p>
          </p:txBody>
        </p:sp>
        <p:pic>
          <p:nvPicPr>
            <p:cNvPr id="34" name="Picture 33">
              <a:extLst>
                <a:ext uri="{FF2B5EF4-FFF2-40B4-BE49-F238E27FC236}">
                  <a16:creationId xmlns:a16="http://schemas.microsoft.com/office/drawing/2014/main" id="{1BFDC3A0-5B3C-A581-CE84-D683AA944641}"/>
                </a:ext>
              </a:extLst>
            </p:cNvPr>
            <p:cNvPicPr>
              <a:picLocks noChangeAspect="1"/>
            </p:cNvPicPr>
            <p:nvPr/>
          </p:nvPicPr>
          <p:blipFill>
            <a:blip r:embed="rId5"/>
            <a:srcRect/>
            <a:stretch/>
          </p:blipFill>
          <p:spPr>
            <a:xfrm>
              <a:off x="1188726" y="4860350"/>
              <a:ext cx="364726" cy="249333"/>
            </a:xfrm>
            <a:prstGeom prst="rect">
              <a:avLst/>
            </a:prstGeom>
          </p:spPr>
        </p:pic>
      </p:grpSp>
      <p:grpSp>
        <p:nvGrpSpPr>
          <p:cNvPr id="55" name="!!Observations1">
            <a:extLst>
              <a:ext uri="{FF2B5EF4-FFF2-40B4-BE49-F238E27FC236}">
                <a16:creationId xmlns:a16="http://schemas.microsoft.com/office/drawing/2014/main" id="{3B4BAC3B-673C-854C-276F-BDA424964A7F}"/>
              </a:ext>
            </a:extLst>
          </p:cNvPr>
          <p:cNvGrpSpPr/>
          <p:nvPr/>
        </p:nvGrpSpPr>
        <p:grpSpPr>
          <a:xfrm>
            <a:off x="1077190" y="3944822"/>
            <a:ext cx="1882710" cy="408869"/>
            <a:chOff x="1079565" y="5388556"/>
            <a:chExt cx="1882710" cy="408869"/>
          </a:xfrm>
        </p:grpSpPr>
        <p:sp>
          <p:nvSpPr>
            <p:cNvPr id="36" name="Content Placeholder 8">
              <a:extLst>
                <a:ext uri="{FF2B5EF4-FFF2-40B4-BE49-F238E27FC236}">
                  <a16:creationId xmlns:a16="http://schemas.microsoft.com/office/drawing/2014/main" id="{098F40B3-1E88-7A75-602F-332BC7AB64CF}"/>
                </a:ext>
              </a:extLst>
            </p:cNvPr>
            <p:cNvSpPr txBox="1">
              <a:spLocks/>
            </p:cNvSpPr>
            <p:nvPr/>
          </p:nvSpPr>
          <p:spPr>
            <a:xfrm>
              <a:off x="1079565" y="5388556"/>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Observations</a:t>
              </a:r>
            </a:p>
          </p:txBody>
        </p:sp>
        <p:pic>
          <p:nvPicPr>
            <p:cNvPr id="37" name="Picture 36">
              <a:extLst>
                <a:ext uri="{FF2B5EF4-FFF2-40B4-BE49-F238E27FC236}">
                  <a16:creationId xmlns:a16="http://schemas.microsoft.com/office/drawing/2014/main" id="{8C1E06EF-44FF-EA34-929D-E92CD9D404DB}"/>
                </a:ext>
              </a:extLst>
            </p:cNvPr>
            <p:cNvPicPr>
              <a:picLocks noChangeAspect="1"/>
            </p:cNvPicPr>
            <p:nvPr/>
          </p:nvPicPr>
          <p:blipFill>
            <a:blip r:embed="rId6"/>
            <a:srcRect/>
            <a:stretch/>
          </p:blipFill>
          <p:spPr>
            <a:xfrm>
              <a:off x="1176275" y="5419030"/>
              <a:ext cx="318989" cy="260045"/>
            </a:xfrm>
            <a:prstGeom prst="rect">
              <a:avLst/>
            </a:prstGeom>
          </p:spPr>
        </p:pic>
      </p:grpSp>
      <p:grpSp>
        <p:nvGrpSpPr>
          <p:cNvPr id="51" name="!!Doc2">
            <a:extLst>
              <a:ext uri="{FF2B5EF4-FFF2-40B4-BE49-F238E27FC236}">
                <a16:creationId xmlns:a16="http://schemas.microsoft.com/office/drawing/2014/main" id="{E4B1268A-5CF2-281D-E411-3A444CF36CA3}"/>
              </a:ext>
            </a:extLst>
          </p:cNvPr>
          <p:cNvGrpSpPr/>
          <p:nvPr/>
        </p:nvGrpSpPr>
        <p:grpSpPr>
          <a:xfrm>
            <a:off x="-5322371" y="5884075"/>
            <a:ext cx="1882710" cy="408869"/>
            <a:chOff x="3797476" y="3553841"/>
            <a:chExt cx="1882710" cy="408869"/>
          </a:xfrm>
        </p:grpSpPr>
        <p:sp>
          <p:nvSpPr>
            <p:cNvPr id="39" name="Content Placeholder 8">
              <a:extLst>
                <a:ext uri="{FF2B5EF4-FFF2-40B4-BE49-F238E27FC236}">
                  <a16:creationId xmlns:a16="http://schemas.microsoft.com/office/drawing/2014/main" id="{DEBBE352-CB97-0A64-4A58-0CE2D676EDD2}"/>
                </a:ext>
              </a:extLst>
            </p:cNvPr>
            <p:cNvSpPr txBox="1">
              <a:spLocks/>
            </p:cNvSpPr>
            <p:nvPr/>
          </p:nvSpPr>
          <p:spPr>
            <a:xfrm>
              <a:off x="3797476"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Documentary analysis </a:t>
              </a:r>
            </a:p>
          </p:txBody>
        </p:sp>
        <p:pic>
          <p:nvPicPr>
            <p:cNvPr id="40" name="Picture 39">
              <a:extLst>
                <a:ext uri="{FF2B5EF4-FFF2-40B4-BE49-F238E27FC236}">
                  <a16:creationId xmlns:a16="http://schemas.microsoft.com/office/drawing/2014/main" id="{AE469CB1-3FC2-5F5D-4AF4-3EC33348518D}"/>
                </a:ext>
              </a:extLst>
            </p:cNvPr>
            <p:cNvPicPr>
              <a:picLocks noChangeAspect="1"/>
            </p:cNvPicPr>
            <p:nvPr/>
          </p:nvPicPr>
          <p:blipFill>
            <a:blip r:embed="rId7"/>
            <a:srcRect/>
            <a:stretch/>
          </p:blipFill>
          <p:spPr>
            <a:xfrm>
              <a:off x="3907630" y="3612225"/>
              <a:ext cx="292100" cy="292100"/>
            </a:xfrm>
            <a:prstGeom prst="rect">
              <a:avLst/>
            </a:prstGeom>
          </p:spPr>
        </p:pic>
      </p:grpSp>
      <p:grpSp>
        <p:nvGrpSpPr>
          <p:cNvPr id="50" name="!!Diaries2">
            <a:extLst>
              <a:ext uri="{FF2B5EF4-FFF2-40B4-BE49-F238E27FC236}">
                <a16:creationId xmlns:a16="http://schemas.microsoft.com/office/drawing/2014/main" id="{B031115E-EDEA-8FF4-7BEA-D3104876D76F}"/>
              </a:ext>
            </a:extLst>
          </p:cNvPr>
          <p:cNvGrpSpPr/>
          <p:nvPr/>
        </p:nvGrpSpPr>
        <p:grpSpPr>
          <a:xfrm>
            <a:off x="-4884663" y="6919403"/>
            <a:ext cx="1527390" cy="408869"/>
            <a:chOff x="3797476" y="4165413"/>
            <a:chExt cx="1527390" cy="408869"/>
          </a:xfrm>
        </p:grpSpPr>
        <p:sp>
          <p:nvSpPr>
            <p:cNvPr id="42" name="Content Placeholder 8">
              <a:extLst>
                <a:ext uri="{FF2B5EF4-FFF2-40B4-BE49-F238E27FC236}">
                  <a16:creationId xmlns:a16="http://schemas.microsoft.com/office/drawing/2014/main" id="{324BD87E-63B9-55EC-AF66-C609DDB4456A}"/>
                </a:ext>
              </a:extLst>
            </p:cNvPr>
            <p:cNvSpPr txBox="1">
              <a:spLocks/>
            </p:cNvSpPr>
            <p:nvPr/>
          </p:nvSpPr>
          <p:spPr>
            <a:xfrm>
              <a:off x="3797476" y="4165413"/>
              <a:ext cx="152739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a:t>
              </a:r>
              <a:br>
                <a:rPr lang="en-US" sz="1200">
                  <a:solidFill>
                    <a:schemeClr val="accent4"/>
                  </a:solidFill>
                  <a:latin typeface="DM Sans" pitchFamily="2" charset="77"/>
                </a:rPr>
              </a:br>
              <a:r>
                <a:rPr lang="en-US" sz="1200">
                  <a:solidFill>
                    <a:schemeClr val="accent4"/>
                  </a:solidFill>
                  <a:latin typeface="DM Sans" pitchFamily="2" charset="77"/>
                </a:rPr>
                <a:t>journals</a:t>
              </a:r>
            </a:p>
          </p:txBody>
        </p:sp>
        <p:pic>
          <p:nvPicPr>
            <p:cNvPr id="43" name="Picture 42">
              <a:extLst>
                <a:ext uri="{FF2B5EF4-FFF2-40B4-BE49-F238E27FC236}">
                  <a16:creationId xmlns:a16="http://schemas.microsoft.com/office/drawing/2014/main" id="{B1CADE21-7BB9-4F2C-A6B2-D8CECD328792}"/>
                </a:ext>
              </a:extLst>
            </p:cNvPr>
            <p:cNvPicPr>
              <a:picLocks noChangeAspect="1"/>
            </p:cNvPicPr>
            <p:nvPr/>
          </p:nvPicPr>
          <p:blipFill>
            <a:blip r:embed="rId8"/>
            <a:stretch>
              <a:fillRect/>
            </a:stretch>
          </p:blipFill>
          <p:spPr>
            <a:xfrm>
              <a:off x="3944744" y="4230185"/>
              <a:ext cx="217874" cy="279325"/>
            </a:xfrm>
            <a:prstGeom prst="rect">
              <a:avLst/>
            </a:prstGeom>
          </p:spPr>
        </p:pic>
      </p:grpSp>
      <p:grpSp>
        <p:nvGrpSpPr>
          <p:cNvPr id="49" name="!!Surveys3">
            <a:extLst>
              <a:ext uri="{FF2B5EF4-FFF2-40B4-BE49-F238E27FC236}">
                <a16:creationId xmlns:a16="http://schemas.microsoft.com/office/drawing/2014/main" id="{DDB66399-0C3E-881A-8435-6A8ACBA8D389}"/>
              </a:ext>
            </a:extLst>
          </p:cNvPr>
          <p:cNvGrpSpPr/>
          <p:nvPr/>
        </p:nvGrpSpPr>
        <p:grpSpPr>
          <a:xfrm>
            <a:off x="-6317981" y="7366204"/>
            <a:ext cx="1537440" cy="408869"/>
            <a:chOff x="3797476" y="4776984"/>
            <a:chExt cx="1537440" cy="408869"/>
          </a:xfrm>
        </p:grpSpPr>
        <p:sp>
          <p:nvSpPr>
            <p:cNvPr id="45" name="Content Placeholder 8">
              <a:extLst>
                <a:ext uri="{FF2B5EF4-FFF2-40B4-BE49-F238E27FC236}">
                  <a16:creationId xmlns:a16="http://schemas.microsoft.com/office/drawing/2014/main" id="{322A9A71-E3D8-F483-685A-E31A1B210922}"/>
                </a:ext>
              </a:extLst>
            </p:cNvPr>
            <p:cNvSpPr txBox="1">
              <a:spLocks/>
            </p:cNvSpPr>
            <p:nvPr/>
          </p:nvSpPr>
          <p:spPr>
            <a:xfrm>
              <a:off x="3797476" y="4776984"/>
              <a:ext cx="153744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46" name="Picture 45">
              <a:extLst>
                <a:ext uri="{FF2B5EF4-FFF2-40B4-BE49-F238E27FC236}">
                  <a16:creationId xmlns:a16="http://schemas.microsoft.com/office/drawing/2014/main" id="{94DCB703-D1C0-7FAE-13C1-CADC22C061D2}"/>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56" name="!!Surveys1">
            <a:extLst>
              <a:ext uri="{FF2B5EF4-FFF2-40B4-BE49-F238E27FC236}">
                <a16:creationId xmlns:a16="http://schemas.microsoft.com/office/drawing/2014/main" id="{8A49AA57-C154-DDF7-03C8-B1201B2D1143}"/>
              </a:ext>
            </a:extLst>
          </p:cNvPr>
          <p:cNvGrpSpPr/>
          <p:nvPr/>
        </p:nvGrpSpPr>
        <p:grpSpPr>
          <a:xfrm>
            <a:off x="1077190" y="3491039"/>
            <a:ext cx="1882710" cy="408869"/>
            <a:chOff x="3797476" y="4776984"/>
            <a:chExt cx="1882710" cy="408869"/>
          </a:xfrm>
        </p:grpSpPr>
        <p:sp>
          <p:nvSpPr>
            <p:cNvPr id="57" name="Content Placeholder 8">
              <a:extLst>
                <a:ext uri="{FF2B5EF4-FFF2-40B4-BE49-F238E27FC236}">
                  <a16:creationId xmlns:a16="http://schemas.microsoft.com/office/drawing/2014/main" id="{7006F2E6-1752-5B6E-093B-13212660BE3F}"/>
                </a:ext>
              </a:extLst>
            </p:cNvPr>
            <p:cNvSpPr txBox="1">
              <a:spLocks/>
            </p:cNvSpPr>
            <p:nvPr/>
          </p:nvSpPr>
          <p:spPr>
            <a:xfrm>
              <a:off x="3797476"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58" name="Picture 57">
              <a:extLst>
                <a:ext uri="{FF2B5EF4-FFF2-40B4-BE49-F238E27FC236}">
                  <a16:creationId xmlns:a16="http://schemas.microsoft.com/office/drawing/2014/main" id="{0812C9BA-CAF0-33FE-0A0F-6651D784330C}"/>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59" name="!!Surveys2">
            <a:extLst>
              <a:ext uri="{FF2B5EF4-FFF2-40B4-BE49-F238E27FC236}">
                <a16:creationId xmlns:a16="http://schemas.microsoft.com/office/drawing/2014/main" id="{C93F057A-81F9-2CE1-8860-8B18F67DE2CB}"/>
              </a:ext>
            </a:extLst>
          </p:cNvPr>
          <p:cNvGrpSpPr/>
          <p:nvPr/>
        </p:nvGrpSpPr>
        <p:grpSpPr>
          <a:xfrm>
            <a:off x="-1691574" y="7344899"/>
            <a:ext cx="1882710" cy="408869"/>
            <a:chOff x="3797476" y="4776984"/>
            <a:chExt cx="1882710" cy="408869"/>
          </a:xfrm>
        </p:grpSpPr>
        <p:sp>
          <p:nvSpPr>
            <p:cNvPr id="60" name="Content Placeholder 8">
              <a:extLst>
                <a:ext uri="{FF2B5EF4-FFF2-40B4-BE49-F238E27FC236}">
                  <a16:creationId xmlns:a16="http://schemas.microsoft.com/office/drawing/2014/main" id="{08065E0D-C1FD-F4C1-A685-8974F53FAFBF}"/>
                </a:ext>
              </a:extLst>
            </p:cNvPr>
            <p:cNvSpPr txBox="1">
              <a:spLocks/>
            </p:cNvSpPr>
            <p:nvPr/>
          </p:nvSpPr>
          <p:spPr>
            <a:xfrm>
              <a:off x="3797476"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61" name="Picture 60">
              <a:extLst>
                <a:ext uri="{FF2B5EF4-FFF2-40B4-BE49-F238E27FC236}">
                  <a16:creationId xmlns:a16="http://schemas.microsoft.com/office/drawing/2014/main" id="{96A5BEE6-2B99-74FC-8ED2-42E2867D84FC}"/>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71" name="!!Observations2">
            <a:extLst>
              <a:ext uri="{FF2B5EF4-FFF2-40B4-BE49-F238E27FC236}">
                <a16:creationId xmlns:a16="http://schemas.microsoft.com/office/drawing/2014/main" id="{92CDA6BA-E749-2310-2503-BC782FA45905}"/>
              </a:ext>
            </a:extLst>
          </p:cNvPr>
          <p:cNvGrpSpPr/>
          <p:nvPr/>
        </p:nvGrpSpPr>
        <p:grpSpPr>
          <a:xfrm>
            <a:off x="-2671893" y="8588133"/>
            <a:ext cx="1882710" cy="408869"/>
            <a:chOff x="1079565" y="5388556"/>
            <a:chExt cx="1882710" cy="408869"/>
          </a:xfrm>
        </p:grpSpPr>
        <p:sp>
          <p:nvSpPr>
            <p:cNvPr id="72" name="Content Placeholder 8">
              <a:extLst>
                <a:ext uri="{FF2B5EF4-FFF2-40B4-BE49-F238E27FC236}">
                  <a16:creationId xmlns:a16="http://schemas.microsoft.com/office/drawing/2014/main" id="{6E42BEF4-237F-E6EA-6005-3CA7D3E3A127}"/>
                </a:ext>
              </a:extLst>
            </p:cNvPr>
            <p:cNvSpPr txBox="1">
              <a:spLocks/>
            </p:cNvSpPr>
            <p:nvPr/>
          </p:nvSpPr>
          <p:spPr>
            <a:xfrm>
              <a:off x="1079565" y="5388556"/>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Observations</a:t>
              </a:r>
            </a:p>
          </p:txBody>
        </p:sp>
        <p:pic>
          <p:nvPicPr>
            <p:cNvPr id="73" name="Picture 72">
              <a:extLst>
                <a:ext uri="{FF2B5EF4-FFF2-40B4-BE49-F238E27FC236}">
                  <a16:creationId xmlns:a16="http://schemas.microsoft.com/office/drawing/2014/main" id="{B6CA8E0A-AD94-797F-091B-11EC1C00566C}"/>
                </a:ext>
              </a:extLst>
            </p:cNvPr>
            <p:cNvPicPr>
              <a:picLocks noChangeAspect="1"/>
            </p:cNvPicPr>
            <p:nvPr/>
          </p:nvPicPr>
          <p:blipFill>
            <a:blip r:embed="rId6"/>
            <a:srcRect/>
            <a:stretch/>
          </p:blipFill>
          <p:spPr>
            <a:xfrm>
              <a:off x="1176275" y="5419030"/>
              <a:ext cx="318989" cy="260045"/>
            </a:xfrm>
            <a:prstGeom prst="rect">
              <a:avLst/>
            </a:prstGeom>
          </p:spPr>
        </p:pic>
      </p:grpSp>
      <p:grpSp>
        <p:nvGrpSpPr>
          <p:cNvPr id="74" name="!!Focus3">
            <a:extLst>
              <a:ext uri="{FF2B5EF4-FFF2-40B4-BE49-F238E27FC236}">
                <a16:creationId xmlns:a16="http://schemas.microsoft.com/office/drawing/2014/main" id="{B6E8B771-5954-62A9-68E3-0F055E1E2FE4}"/>
              </a:ext>
            </a:extLst>
          </p:cNvPr>
          <p:cNvGrpSpPr/>
          <p:nvPr/>
        </p:nvGrpSpPr>
        <p:grpSpPr>
          <a:xfrm>
            <a:off x="-5090480" y="8720668"/>
            <a:ext cx="1882710" cy="408869"/>
            <a:chOff x="1079565" y="4165413"/>
            <a:chExt cx="1882710" cy="408869"/>
          </a:xfrm>
        </p:grpSpPr>
        <p:sp>
          <p:nvSpPr>
            <p:cNvPr id="75" name="Content Placeholder 8">
              <a:extLst>
                <a:ext uri="{FF2B5EF4-FFF2-40B4-BE49-F238E27FC236}">
                  <a16:creationId xmlns:a16="http://schemas.microsoft.com/office/drawing/2014/main" id="{D0E43299-72FB-0F51-0981-6A4D79CC23AD}"/>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76" name="Picture 75">
              <a:extLst>
                <a:ext uri="{FF2B5EF4-FFF2-40B4-BE49-F238E27FC236}">
                  <a16:creationId xmlns:a16="http://schemas.microsoft.com/office/drawing/2014/main" id="{C5FB2E9E-383F-F277-EA5E-FFFCB4EC7184}"/>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77" name="!!Focus2">
            <a:extLst>
              <a:ext uri="{FF2B5EF4-FFF2-40B4-BE49-F238E27FC236}">
                <a16:creationId xmlns:a16="http://schemas.microsoft.com/office/drawing/2014/main" id="{C78CC729-AB1E-14A2-6615-987AD64D3F92}"/>
              </a:ext>
            </a:extLst>
          </p:cNvPr>
          <p:cNvGrpSpPr/>
          <p:nvPr/>
        </p:nvGrpSpPr>
        <p:grpSpPr>
          <a:xfrm>
            <a:off x="-3127400" y="5709121"/>
            <a:ext cx="1882710" cy="408869"/>
            <a:chOff x="1079565" y="4165413"/>
            <a:chExt cx="1882710" cy="408869"/>
          </a:xfrm>
        </p:grpSpPr>
        <p:sp>
          <p:nvSpPr>
            <p:cNvPr id="78" name="Content Placeholder 8">
              <a:extLst>
                <a:ext uri="{FF2B5EF4-FFF2-40B4-BE49-F238E27FC236}">
                  <a16:creationId xmlns:a16="http://schemas.microsoft.com/office/drawing/2014/main" id="{4B519B16-2031-D37C-E7DD-CAF52C27558B}"/>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79" name="Picture 78">
              <a:extLst>
                <a:ext uri="{FF2B5EF4-FFF2-40B4-BE49-F238E27FC236}">
                  <a16:creationId xmlns:a16="http://schemas.microsoft.com/office/drawing/2014/main" id="{99249933-1B4B-FD0B-9160-CBF737F29B79}"/>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80" name="!!Doc1">
            <a:extLst>
              <a:ext uri="{FF2B5EF4-FFF2-40B4-BE49-F238E27FC236}">
                <a16:creationId xmlns:a16="http://schemas.microsoft.com/office/drawing/2014/main" id="{F7BBDF9A-B6C6-2BF8-A2F3-E67BA31956A2}"/>
              </a:ext>
            </a:extLst>
          </p:cNvPr>
          <p:cNvGrpSpPr/>
          <p:nvPr/>
        </p:nvGrpSpPr>
        <p:grpSpPr>
          <a:xfrm>
            <a:off x="1077190" y="4852388"/>
            <a:ext cx="1882710" cy="408869"/>
            <a:chOff x="3797476" y="3553841"/>
            <a:chExt cx="1882710" cy="408869"/>
          </a:xfrm>
        </p:grpSpPr>
        <p:sp>
          <p:nvSpPr>
            <p:cNvPr id="81" name="Content Placeholder 8">
              <a:extLst>
                <a:ext uri="{FF2B5EF4-FFF2-40B4-BE49-F238E27FC236}">
                  <a16:creationId xmlns:a16="http://schemas.microsoft.com/office/drawing/2014/main" id="{EB1B7CE1-46CA-5EA8-9851-BEE87F0C5AEE}"/>
                </a:ext>
              </a:extLst>
            </p:cNvPr>
            <p:cNvSpPr txBox="1">
              <a:spLocks/>
            </p:cNvSpPr>
            <p:nvPr/>
          </p:nvSpPr>
          <p:spPr>
            <a:xfrm>
              <a:off x="3797476"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Documentary analysis </a:t>
              </a:r>
            </a:p>
          </p:txBody>
        </p:sp>
        <p:pic>
          <p:nvPicPr>
            <p:cNvPr id="82" name="Picture 81">
              <a:extLst>
                <a:ext uri="{FF2B5EF4-FFF2-40B4-BE49-F238E27FC236}">
                  <a16:creationId xmlns:a16="http://schemas.microsoft.com/office/drawing/2014/main" id="{B6B0337B-83F3-CDC5-5E9E-0BE4CEFC3A4D}"/>
                </a:ext>
              </a:extLst>
            </p:cNvPr>
            <p:cNvPicPr>
              <a:picLocks noChangeAspect="1"/>
            </p:cNvPicPr>
            <p:nvPr/>
          </p:nvPicPr>
          <p:blipFill>
            <a:blip r:embed="rId7"/>
            <a:srcRect/>
            <a:stretch/>
          </p:blipFill>
          <p:spPr>
            <a:xfrm>
              <a:off x="3907630" y="3612225"/>
              <a:ext cx="292100" cy="292100"/>
            </a:xfrm>
            <a:prstGeom prst="rect">
              <a:avLst/>
            </a:prstGeom>
          </p:spPr>
        </p:pic>
      </p:grpSp>
      <p:grpSp>
        <p:nvGrpSpPr>
          <p:cNvPr id="84" name="!!Int1">
            <a:extLst>
              <a:ext uri="{FF2B5EF4-FFF2-40B4-BE49-F238E27FC236}">
                <a16:creationId xmlns:a16="http://schemas.microsoft.com/office/drawing/2014/main" id="{C227FB9F-A471-3EEB-57BA-98CDD3867068}"/>
              </a:ext>
            </a:extLst>
          </p:cNvPr>
          <p:cNvGrpSpPr/>
          <p:nvPr/>
        </p:nvGrpSpPr>
        <p:grpSpPr>
          <a:xfrm>
            <a:off x="1077190" y="5306171"/>
            <a:ext cx="1882710" cy="408869"/>
            <a:chOff x="1079565" y="3553841"/>
            <a:chExt cx="1882710" cy="408869"/>
          </a:xfrm>
        </p:grpSpPr>
        <p:sp>
          <p:nvSpPr>
            <p:cNvPr id="85" name="Content Placeholder 8">
              <a:extLst>
                <a:ext uri="{FF2B5EF4-FFF2-40B4-BE49-F238E27FC236}">
                  <a16:creationId xmlns:a16="http://schemas.microsoft.com/office/drawing/2014/main" id="{5E1908A0-4BE8-7BB2-C5B2-678A95822F04}"/>
                </a:ext>
              </a:extLst>
            </p:cNvPr>
            <p:cNvSpPr txBox="1">
              <a:spLocks/>
            </p:cNvSpPr>
            <p:nvPr/>
          </p:nvSpPr>
          <p:spPr>
            <a:xfrm>
              <a:off x="1079565"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86" name="Picture 85">
              <a:extLst>
                <a:ext uri="{FF2B5EF4-FFF2-40B4-BE49-F238E27FC236}">
                  <a16:creationId xmlns:a16="http://schemas.microsoft.com/office/drawing/2014/main" id="{FCBFA14E-021E-E120-23B3-84E57B867837}"/>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87" name="!!Int3">
            <a:extLst>
              <a:ext uri="{FF2B5EF4-FFF2-40B4-BE49-F238E27FC236}">
                <a16:creationId xmlns:a16="http://schemas.microsoft.com/office/drawing/2014/main" id="{E59D9115-C952-914B-CA3A-0A62F867023A}"/>
              </a:ext>
            </a:extLst>
          </p:cNvPr>
          <p:cNvGrpSpPr/>
          <p:nvPr/>
        </p:nvGrpSpPr>
        <p:grpSpPr>
          <a:xfrm>
            <a:off x="-2657746" y="6678560"/>
            <a:ext cx="1882710" cy="408869"/>
            <a:chOff x="1079565" y="3553841"/>
            <a:chExt cx="1882710" cy="408869"/>
          </a:xfrm>
        </p:grpSpPr>
        <p:sp>
          <p:nvSpPr>
            <p:cNvPr id="88" name="Content Placeholder 8">
              <a:extLst>
                <a:ext uri="{FF2B5EF4-FFF2-40B4-BE49-F238E27FC236}">
                  <a16:creationId xmlns:a16="http://schemas.microsoft.com/office/drawing/2014/main" id="{0CCE02EC-B691-20E5-E5D4-770F1DF19CD6}"/>
                </a:ext>
              </a:extLst>
            </p:cNvPr>
            <p:cNvSpPr txBox="1">
              <a:spLocks/>
            </p:cNvSpPr>
            <p:nvPr/>
          </p:nvSpPr>
          <p:spPr>
            <a:xfrm>
              <a:off x="1079565"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89" name="Picture 88">
              <a:extLst>
                <a:ext uri="{FF2B5EF4-FFF2-40B4-BE49-F238E27FC236}">
                  <a16:creationId xmlns:a16="http://schemas.microsoft.com/office/drawing/2014/main" id="{783B2A7A-7634-836E-5170-E853BE770636}"/>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93" name="!!Diaries1">
            <a:extLst>
              <a:ext uri="{FF2B5EF4-FFF2-40B4-BE49-F238E27FC236}">
                <a16:creationId xmlns:a16="http://schemas.microsoft.com/office/drawing/2014/main" id="{27D46F91-CF5E-AE07-E1F4-46297B0FCF95}"/>
              </a:ext>
            </a:extLst>
          </p:cNvPr>
          <p:cNvGrpSpPr/>
          <p:nvPr/>
        </p:nvGrpSpPr>
        <p:grpSpPr>
          <a:xfrm>
            <a:off x="1077190" y="5759954"/>
            <a:ext cx="1882710" cy="408869"/>
            <a:chOff x="3797476" y="4165413"/>
            <a:chExt cx="1882710" cy="408869"/>
          </a:xfrm>
        </p:grpSpPr>
        <p:sp>
          <p:nvSpPr>
            <p:cNvPr id="94" name="Content Placeholder 8">
              <a:extLst>
                <a:ext uri="{FF2B5EF4-FFF2-40B4-BE49-F238E27FC236}">
                  <a16:creationId xmlns:a16="http://schemas.microsoft.com/office/drawing/2014/main" id="{AA129B74-D047-87A8-2C7A-7068F5FBFAC3}"/>
                </a:ext>
              </a:extLst>
            </p:cNvPr>
            <p:cNvSpPr txBox="1">
              <a:spLocks/>
            </p:cNvSpPr>
            <p:nvPr/>
          </p:nvSpPr>
          <p:spPr>
            <a:xfrm>
              <a:off x="3797476"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Diaries/journals</a:t>
              </a:r>
            </a:p>
          </p:txBody>
        </p:sp>
        <p:pic>
          <p:nvPicPr>
            <p:cNvPr id="95" name="Picture 94">
              <a:extLst>
                <a:ext uri="{FF2B5EF4-FFF2-40B4-BE49-F238E27FC236}">
                  <a16:creationId xmlns:a16="http://schemas.microsoft.com/office/drawing/2014/main" id="{B4FCC396-1799-CFD6-4A00-158BF3B44045}"/>
                </a:ext>
              </a:extLst>
            </p:cNvPr>
            <p:cNvPicPr>
              <a:picLocks noChangeAspect="1"/>
            </p:cNvPicPr>
            <p:nvPr/>
          </p:nvPicPr>
          <p:blipFill>
            <a:blip r:embed="rId8"/>
            <a:stretch>
              <a:fillRect/>
            </a:stretch>
          </p:blipFill>
          <p:spPr>
            <a:xfrm>
              <a:off x="3944744" y="4230185"/>
              <a:ext cx="217874" cy="279325"/>
            </a:xfrm>
            <a:prstGeom prst="rect">
              <a:avLst/>
            </a:prstGeom>
          </p:spPr>
        </p:pic>
      </p:grpSp>
      <p:grpSp>
        <p:nvGrpSpPr>
          <p:cNvPr id="96" name="!!Diaries3">
            <a:extLst>
              <a:ext uri="{FF2B5EF4-FFF2-40B4-BE49-F238E27FC236}">
                <a16:creationId xmlns:a16="http://schemas.microsoft.com/office/drawing/2014/main" id="{F26A54D6-2071-82D3-3C44-38EA57FAB9DA}"/>
              </a:ext>
            </a:extLst>
          </p:cNvPr>
          <p:cNvGrpSpPr/>
          <p:nvPr/>
        </p:nvGrpSpPr>
        <p:grpSpPr>
          <a:xfrm>
            <a:off x="-3414319" y="7753768"/>
            <a:ext cx="1882710" cy="408869"/>
            <a:chOff x="3797476" y="4165413"/>
            <a:chExt cx="1882710" cy="408869"/>
          </a:xfrm>
        </p:grpSpPr>
        <p:sp>
          <p:nvSpPr>
            <p:cNvPr id="97" name="Content Placeholder 8">
              <a:extLst>
                <a:ext uri="{FF2B5EF4-FFF2-40B4-BE49-F238E27FC236}">
                  <a16:creationId xmlns:a16="http://schemas.microsoft.com/office/drawing/2014/main" id="{AE594201-BE08-B001-F88F-82590D6C58AE}"/>
                </a:ext>
              </a:extLst>
            </p:cNvPr>
            <p:cNvSpPr txBox="1">
              <a:spLocks/>
            </p:cNvSpPr>
            <p:nvPr/>
          </p:nvSpPr>
          <p:spPr>
            <a:xfrm>
              <a:off x="3797476"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Diaries/journals</a:t>
              </a:r>
            </a:p>
          </p:txBody>
        </p:sp>
        <p:pic>
          <p:nvPicPr>
            <p:cNvPr id="98" name="Picture 97">
              <a:extLst>
                <a:ext uri="{FF2B5EF4-FFF2-40B4-BE49-F238E27FC236}">
                  <a16:creationId xmlns:a16="http://schemas.microsoft.com/office/drawing/2014/main" id="{AB01981E-5574-2215-D53A-C32E9A1192FD}"/>
                </a:ext>
              </a:extLst>
            </p:cNvPr>
            <p:cNvPicPr>
              <a:picLocks noChangeAspect="1"/>
            </p:cNvPicPr>
            <p:nvPr/>
          </p:nvPicPr>
          <p:blipFill>
            <a:blip r:embed="rId8"/>
            <a:stretch>
              <a:fillRect/>
            </a:stretch>
          </p:blipFill>
          <p:spPr>
            <a:xfrm>
              <a:off x="3944744" y="4230185"/>
              <a:ext cx="217874" cy="279325"/>
            </a:xfrm>
            <a:prstGeom prst="rect">
              <a:avLst/>
            </a:prstGeom>
          </p:spPr>
        </p:pic>
      </p:grpSp>
    </p:spTree>
    <p:extLst>
      <p:ext uri="{BB962C8B-B14F-4D97-AF65-F5344CB8AC3E}">
        <p14:creationId xmlns:p14="http://schemas.microsoft.com/office/powerpoint/2010/main" val="128195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100" fill="hold"/>
                                        <p:tgtEl>
                                          <p:spTgt spid="20"/>
                                        </p:tgtEl>
                                        <p:attrNameLst>
                                          <p:attrName>ppt_x</p:attrName>
                                        </p:attrNameLst>
                                      </p:cBhvr>
                                      <p:tavLst>
                                        <p:tav tm="0">
                                          <p:val>
                                            <p:strVal val="0-#ppt_w/2"/>
                                          </p:val>
                                        </p:tav>
                                        <p:tav tm="100000">
                                          <p:val>
                                            <p:strVal val="#ppt_x"/>
                                          </p:val>
                                        </p:tav>
                                      </p:tavLst>
                                    </p:anim>
                                    <p:anim calcmode="lin" valueType="num">
                                      <p:cBhvr additive="base">
                                        <p:cTn id="12" dur="11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00" fill="hold"/>
                                        <p:tgtEl>
                                          <p:spTgt spid="17"/>
                                        </p:tgtEl>
                                        <p:attrNameLst>
                                          <p:attrName>ppt_x</p:attrName>
                                        </p:attrNameLst>
                                      </p:cBhvr>
                                      <p:tavLst>
                                        <p:tav tm="0">
                                          <p:val>
                                            <p:strVal val="0-#ppt_w/2"/>
                                          </p:val>
                                        </p:tav>
                                        <p:tav tm="100000">
                                          <p:val>
                                            <p:strVal val="#ppt_x"/>
                                          </p:val>
                                        </p:tav>
                                      </p:tavLst>
                                    </p:anim>
                                    <p:anim calcmode="lin" valueType="num">
                                      <p:cBhvr additive="base">
                                        <p:cTn id="16" dur="12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300" fill="hold"/>
                                        <p:tgtEl>
                                          <p:spTgt spid="14"/>
                                        </p:tgtEl>
                                        <p:attrNameLst>
                                          <p:attrName>ppt_x</p:attrName>
                                        </p:attrNameLst>
                                      </p:cBhvr>
                                      <p:tavLst>
                                        <p:tav tm="0">
                                          <p:val>
                                            <p:strVal val="0-#ppt_w/2"/>
                                          </p:val>
                                        </p:tav>
                                        <p:tav tm="100000">
                                          <p:val>
                                            <p:strVal val="#ppt_x"/>
                                          </p:val>
                                        </p:tav>
                                      </p:tavLst>
                                    </p:anim>
                                    <p:anim calcmode="lin" valueType="num">
                                      <p:cBhvr additive="base">
                                        <p:cTn id="20" dur="13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400" fill="hold"/>
                                        <p:tgtEl>
                                          <p:spTgt spid="11"/>
                                        </p:tgtEl>
                                        <p:attrNameLst>
                                          <p:attrName>ppt_x</p:attrName>
                                        </p:attrNameLst>
                                      </p:cBhvr>
                                      <p:tavLst>
                                        <p:tav tm="0">
                                          <p:val>
                                            <p:strVal val="0-#ppt_w/2"/>
                                          </p:val>
                                        </p:tav>
                                        <p:tav tm="100000">
                                          <p:val>
                                            <p:strVal val="#ppt_x"/>
                                          </p:val>
                                        </p:tav>
                                      </p:tavLst>
                                    </p:anim>
                                    <p:anim calcmode="lin" valueType="num">
                                      <p:cBhvr additive="base">
                                        <p:cTn id="24" dur="14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500" fill="hold"/>
                                        <p:tgtEl>
                                          <p:spTgt spid="8"/>
                                        </p:tgtEl>
                                        <p:attrNameLst>
                                          <p:attrName>ppt_x</p:attrName>
                                        </p:attrNameLst>
                                      </p:cBhvr>
                                      <p:tavLst>
                                        <p:tav tm="0">
                                          <p:val>
                                            <p:strVal val="0-#ppt_w/2"/>
                                          </p:val>
                                        </p:tav>
                                        <p:tav tm="100000">
                                          <p:val>
                                            <p:strVal val="#ppt_x"/>
                                          </p:val>
                                        </p:tav>
                                      </p:tavLst>
                                    </p:anim>
                                    <p:anim calcmode="lin" valueType="num">
                                      <p:cBhvr additive="base">
                                        <p:cTn id="28" dur="1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4" accel="50000" decel="5000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ppt_x"/>
                                          </p:val>
                                        </p:tav>
                                        <p:tav tm="100000">
                                          <p:val>
                                            <p:strVal val="#ppt_x"/>
                                          </p:val>
                                        </p:tav>
                                      </p:tavLst>
                                    </p:anim>
                                    <p:anim calcmode="lin" valueType="num">
                                      <p:cBhvr additive="base">
                                        <p:cTn id="40" dur="500" fill="hold"/>
                                        <p:tgtEl>
                                          <p:spTgt spid="55"/>
                                        </p:tgtEl>
                                        <p:attrNameLst>
                                          <p:attrName>ppt_y</p:attrName>
                                        </p:attrNameLst>
                                      </p:cBhvr>
                                      <p:tavLst>
                                        <p:tav tm="0">
                                          <p:val>
                                            <p:strVal val="1+#ppt_h/2"/>
                                          </p:val>
                                        </p:tav>
                                        <p:tav tm="100000">
                                          <p:val>
                                            <p:strVal val="#ppt_y"/>
                                          </p:val>
                                        </p:tav>
                                      </p:tavLst>
                                    </p:anim>
                                  </p:childTnLst>
                                </p:cTn>
                              </p:par>
                              <p:par>
                                <p:cTn id="41" presetID="2" presetClass="entr" presetSubtype="4" accel="50000" decel="5000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par>
                                <p:cTn id="45" presetID="2" presetClass="entr" presetSubtype="4" accel="50000" decel="5000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additive="base">
                                        <p:cTn id="47" dur="500" fill="hold"/>
                                        <p:tgtEl>
                                          <p:spTgt spid="80"/>
                                        </p:tgtEl>
                                        <p:attrNameLst>
                                          <p:attrName>ppt_x</p:attrName>
                                        </p:attrNameLst>
                                      </p:cBhvr>
                                      <p:tavLst>
                                        <p:tav tm="0">
                                          <p:val>
                                            <p:strVal val="#ppt_x"/>
                                          </p:val>
                                        </p:tav>
                                        <p:tav tm="100000">
                                          <p:val>
                                            <p:strVal val="#ppt_x"/>
                                          </p:val>
                                        </p:tav>
                                      </p:tavLst>
                                    </p:anim>
                                    <p:anim calcmode="lin" valueType="num">
                                      <p:cBhvr additive="base">
                                        <p:cTn id="48" dur="500" fill="hold"/>
                                        <p:tgtEl>
                                          <p:spTgt spid="80"/>
                                        </p:tgtEl>
                                        <p:attrNameLst>
                                          <p:attrName>ppt_y</p:attrName>
                                        </p:attrNameLst>
                                      </p:cBhvr>
                                      <p:tavLst>
                                        <p:tav tm="0">
                                          <p:val>
                                            <p:strVal val="1+#ppt_h/2"/>
                                          </p:val>
                                        </p:tav>
                                        <p:tav tm="100000">
                                          <p:val>
                                            <p:strVal val="#ppt_y"/>
                                          </p:val>
                                        </p:tav>
                                      </p:tavLst>
                                    </p:anim>
                                  </p:childTnLst>
                                </p:cTn>
                              </p:par>
                              <p:par>
                                <p:cTn id="49" presetID="2" presetClass="entr" presetSubtype="4" accel="50000" decel="5000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anim calcmode="lin" valueType="num">
                                      <p:cBhvr additive="base">
                                        <p:cTn id="51" dur="500" fill="hold"/>
                                        <p:tgtEl>
                                          <p:spTgt spid="84"/>
                                        </p:tgtEl>
                                        <p:attrNameLst>
                                          <p:attrName>ppt_x</p:attrName>
                                        </p:attrNameLst>
                                      </p:cBhvr>
                                      <p:tavLst>
                                        <p:tav tm="0">
                                          <p:val>
                                            <p:strVal val="#ppt_x"/>
                                          </p:val>
                                        </p:tav>
                                        <p:tav tm="100000">
                                          <p:val>
                                            <p:strVal val="#ppt_x"/>
                                          </p:val>
                                        </p:tav>
                                      </p:tavLst>
                                    </p:anim>
                                    <p:anim calcmode="lin" valueType="num">
                                      <p:cBhvr additive="base">
                                        <p:cTn id="52" dur="500" fill="hold"/>
                                        <p:tgtEl>
                                          <p:spTgt spid="84"/>
                                        </p:tgtEl>
                                        <p:attrNameLst>
                                          <p:attrName>ppt_y</p:attrName>
                                        </p:attrNameLst>
                                      </p:cBhvr>
                                      <p:tavLst>
                                        <p:tav tm="0">
                                          <p:val>
                                            <p:strVal val="1+#ppt_h/2"/>
                                          </p:val>
                                        </p:tav>
                                        <p:tav tm="100000">
                                          <p:val>
                                            <p:strVal val="#ppt_y"/>
                                          </p:val>
                                        </p:tav>
                                      </p:tavLst>
                                    </p:anim>
                                  </p:childTnLst>
                                </p:cTn>
                              </p:par>
                              <p:par>
                                <p:cTn id="53" presetID="2" presetClass="entr" presetSubtype="4" accel="50000" decel="50000"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ppt_x"/>
                                          </p:val>
                                        </p:tav>
                                        <p:tav tm="100000">
                                          <p:val>
                                            <p:strVal val="#ppt_x"/>
                                          </p:val>
                                        </p:tav>
                                      </p:tavLst>
                                    </p:anim>
                                    <p:anim calcmode="lin" valueType="num">
                                      <p:cBhvr additive="base">
                                        <p:cTn id="56"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t>Working</a:t>
            </a:r>
            <a:br>
              <a:rPr lang="en-US" dirty="0"/>
            </a:br>
            <a:r>
              <a:rPr lang="en-US" dirty="0"/>
              <a:t>with People</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b="1"/>
              <a:t>Session 5     Working with People</a:t>
            </a:r>
            <a:endParaRPr lang="en-US"/>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81789" cy="330219"/>
          </a:xfrm>
        </p:spPr>
        <p:txBody>
          <a:bodyPr/>
          <a:lstStyle/>
          <a:p>
            <a:r>
              <a:rPr lang="en-US"/>
              <a:t>Session 5</a:t>
            </a:r>
          </a:p>
        </p:txBody>
      </p: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D8EF-C353-EC54-13E5-B7A577BFA469}"/>
              </a:ext>
            </a:extLst>
          </p:cNvPr>
          <p:cNvSpPr>
            <a:spLocks noGrp="1"/>
          </p:cNvSpPr>
          <p:nvPr>
            <p:ph type="title"/>
          </p:nvPr>
        </p:nvSpPr>
        <p:spPr/>
        <p:txBody>
          <a:bodyPr/>
          <a:lstStyle/>
          <a:p>
            <a:r>
              <a:rPr lang="en-US"/>
              <a:t>When might we use these methods?</a:t>
            </a:r>
          </a:p>
        </p:txBody>
      </p:sp>
      <p:sp>
        <p:nvSpPr>
          <p:cNvPr id="4" name="Footer Placeholder 3">
            <a:extLst>
              <a:ext uri="{FF2B5EF4-FFF2-40B4-BE49-F238E27FC236}">
                <a16:creationId xmlns:a16="http://schemas.microsoft.com/office/drawing/2014/main" id="{46E28AF1-50EB-EBD1-8107-77A1BBA4DAF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1016062-7730-5FF4-E09E-4B8BA51755EA}"/>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EC3049B3-615A-5A49-E498-B37068353644}"/>
              </a:ext>
            </a:extLst>
          </p:cNvPr>
          <p:cNvSpPr>
            <a:spLocks noGrp="1"/>
          </p:cNvSpPr>
          <p:nvPr>
            <p:ph type="body" sz="quarter" idx="13"/>
          </p:nvPr>
        </p:nvSpPr>
        <p:spPr/>
        <p:txBody>
          <a:bodyPr/>
          <a:lstStyle/>
          <a:p>
            <a:r>
              <a:rPr lang="en-US"/>
              <a:t>When might we use these methods?</a:t>
            </a:r>
          </a:p>
        </p:txBody>
      </p:sp>
      <p:grpSp>
        <p:nvGrpSpPr>
          <p:cNvPr id="8" name="Group 7">
            <a:extLst>
              <a:ext uri="{FF2B5EF4-FFF2-40B4-BE49-F238E27FC236}">
                <a16:creationId xmlns:a16="http://schemas.microsoft.com/office/drawing/2014/main" id="{7EC45FB8-1E88-1D04-942C-8E747503AD75}"/>
              </a:ext>
            </a:extLst>
          </p:cNvPr>
          <p:cNvGrpSpPr/>
          <p:nvPr/>
        </p:nvGrpSpPr>
        <p:grpSpPr>
          <a:xfrm>
            <a:off x="9792832" y="1544462"/>
            <a:ext cx="2041105" cy="869663"/>
            <a:chOff x="9792832" y="1870870"/>
            <a:chExt cx="2041105" cy="869663"/>
          </a:xfrm>
        </p:grpSpPr>
        <p:sp>
          <p:nvSpPr>
            <p:cNvPr id="9" name="Rectangle 8">
              <a:extLst>
                <a:ext uri="{FF2B5EF4-FFF2-40B4-BE49-F238E27FC236}">
                  <a16:creationId xmlns:a16="http://schemas.microsoft.com/office/drawing/2014/main" id="{C5E745EF-3D7A-F449-191F-7ABA3136178A}"/>
                </a:ext>
              </a:extLst>
            </p:cNvPr>
            <p:cNvSpPr/>
            <p:nvPr/>
          </p:nvSpPr>
          <p:spPr>
            <a:xfrm rot="2700000" flipV="1">
              <a:off x="11218907" y="2001448"/>
              <a:ext cx="621426" cy="608634"/>
            </a:xfrm>
            <a:prstGeom prst="rect">
              <a:avLst/>
            </a:prstGeom>
            <a:solidFill>
              <a:srgbClr val="8064A2"/>
            </a:solidFill>
            <a:ln w="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0" name="TextBox 9">
              <a:extLst>
                <a:ext uri="{FF2B5EF4-FFF2-40B4-BE49-F238E27FC236}">
                  <a16:creationId xmlns:a16="http://schemas.microsoft.com/office/drawing/2014/main" id="{CE67790B-132F-FCBC-B890-44E0989781FD}"/>
                </a:ext>
              </a:extLst>
            </p:cNvPr>
            <p:cNvSpPr txBox="1"/>
            <p:nvPr/>
          </p:nvSpPr>
          <p:spPr>
            <a:xfrm>
              <a:off x="9792832" y="1870870"/>
              <a:ext cx="1739332" cy="869663"/>
            </a:xfrm>
            <a:prstGeom prst="rect">
              <a:avLst/>
            </a:prstGeom>
            <a:solidFill>
              <a:srgbClr val="8064A2"/>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6</a:t>
              </a:r>
            </a:p>
            <a:p>
              <a:pPr>
                <a:spcAft>
                  <a:spcPts val="150"/>
                </a:spcAft>
              </a:pPr>
              <a:r>
                <a:rPr lang="en-US" sz="1050">
                  <a:solidFill>
                    <a:schemeClr val="bg1"/>
                  </a:solidFill>
                  <a:latin typeface="DM Sans" pitchFamily="2" charset="77"/>
                </a:rPr>
                <a:t>Sustain improvement</a:t>
              </a:r>
            </a:p>
          </p:txBody>
        </p:sp>
      </p:grpSp>
      <p:grpSp>
        <p:nvGrpSpPr>
          <p:cNvPr id="11" name="Group 10">
            <a:extLst>
              <a:ext uri="{FF2B5EF4-FFF2-40B4-BE49-F238E27FC236}">
                <a16:creationId xmlns:a16="http://schemas.microsoft.com/office/drawing/2014/main" id="{461FE9EA-2763-96BD-B021-574CE58B66E0}"/>
              </a:ext>
            </a:extLst>
          </p:cNvPr>
          <p:cNvGrpSpPr/>
          <p:nvPr/>
        </p:nvGrpSpPr>
        <p:grpSpPr>
          <a:xfrm>
            <a:off x="8044309" y="1544462"/>
            <a:ext cx="2062412" cy="869663"/>
            <a:chOff x="8044309" y="1870870"/>
            <a:chExt cx="2062412" cy="869663"/>
          </a:xfrm>
        </p:grpSpPr>
        <p:sp>
          <p:nvSpPr>
            <p:cNvPr id="12" name="Rectangle 11">
              <a:extLst>
                <a:ext uri="{FF2B5EF4-FFF2-40B4-BE49-F238E27FC236}">
                  <a16:creationId xmlns:a16="http://schemas.microsoft.com/office/drawing/2014/main" id="{D05ADEDD-889F-D9DC-1854-8DACDED00753}"/>
                </a:ext>
              </a:extLst>
            </p:cNvPr>
            <p:cNvSpPr/>
            <p:nvPr/>
          </p:nvSpPr>
          <p:spPr>
            <a:xfrm rot="2700000">
              <a:off x="9453689" y="1982644"/>
              <a:ext cx="659824" cy="646241"/>
            </a:xfrm>
            <a:prstGeom prst="rect">
              <a:avLst/>
            </a:prstGeom>
            <a:solidFill>
              <a:srgbClr val="616EA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3" name="TextBox 12">
              <a:extLst>
                <a:ext uri="{FF2B5EF4-FFF2-40B4-BE49-F238E27FC236}">
                  <a16:creationId xmlns:a16="http://schemas.microsoft.com/office/drawing/2014/main" id="{930B044D-E1FF-14C4-F8D6-0C2C360FC9CA}"/>
                </a:ext>
              </a:extLst>
            </p:cNvPr>
            <p:cNvSpPr txBox="1"/>
            <p:nvPr/>
          </p:nvSpPr>
          <p:spPr>
            <a:xfrm>
              <a:off x="8044309" y="1870870"/>
              <a:ext cx="1739332" cy="869663"/>
            </a:xfrm>
            <a:prstGeom prst="rect">
              <a:avLst/>
            </a:prstGeom>
            <a:solidFill>
              <a:srgbClr val="616EA7"/>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5</a:t>
              </a:r>
            </a:p>
            <a:p>
              <a:pPr>
                <a:spcAft>
                  <a:spcPts val="150"/>
                </a:spcAft>
              </a:pPr>
              <a:r>
                <a:rPr lang="en-US" sz="1050">
                  <a:solidFill>
                    <a:schemeClr val="bg1"/>
                  </a:solidFill>
                  <a:latin typeface="DM Sans" pitchFamily="2" charset="77"/>
                </a:rPr>
                <a:t>Small-scale testing</a:t>
              </a:r>
            </a:p>
          </p:txBody>
        </p:sp>
      </p:grpSp>
      <p:grpSp>
        <p:nvGrpSpPr>
          <p:cNvPr id="14" name="Group 13">
            <a:extLst>
              <a:ext uri="{FF2B5EF4-FFF2-40B4-BE49-F238E27FC236}">
                <a16:creationId xmlns:a16="http://schemas.microsoft.com/office/drawing/2014/main" id="{4BB78842-9668-B92F-6253-F72B6B7D2882}"/>
              </a:ext>
            </a:extLst>
          </p:cNvPr>
          <p:cNvGrpSpPr/>
          <p:nvPr/>
        </p:nvGrpSpPr>
        <p:grpSpPr>
          <a:xfrm>
            <a:off x="6303324" y="1544462"/>
            <a:ext cx="2057649" cy="869663"/>
            <a:chOff x="6303324" y="1870870"/>
            <a:chExt cx="2057649" cy="869663"/>
          </a:xfrm>
        </p:grpSpPr>
        <p:sp>
          <p:nvSpPr>
            <p:cNvPr id="15" name="Rectangle 14">
              <a:extLst>
                <a:ext uri="{FF2B5EF4-FFF2-40B4-BE49-F238E27FC236}">
                  <a16:creationId xmlns:a16="http://schemas.microsoft.com/office/drawing/2014/main" id="{DCC4FFD5-E85E-0FE8-1635-6BC5A560CE99}"/>
                </a:ext>
              </a:extLst>
            </p:cNvPr>
            <p:cNvSpPr/>
            <p:nvPr/>
          </p:nvSpPr>
          <p:spPr>
            <a:xfrm rot="2700000">
              <a:off x="7707941" y="1982644"/>
              <a:ext cx="659824" cy="646241"/>
            </a:xfrm>
            <a:prstGeom prst="rect">
              <a:avLst/>
            </a:prstGeom>
            <a:solidFill>
              <a:srgbClr val="5E9EA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6" name="TextBox 15">
              <a:extLst>
                <a:ext uri="{FF2B5EF4-FFF2-40B4-BE49-F238E27FC236}">
                  <a16:creationId xmlns:a16="http://schemas.microsoft.com/office/drawing/2014/main" id="{088AB71E-3132-5305-8FD3-A06387925064}"/>
                </a:ext>
              </a:extLst>
            </p:cNvPr>
            <p:cNvSpPr txBox="1"/>
            <p:nvPr/>
          </p:nvSpPr>
          <p:spPr>
            <a:xfrm>
              <a:off x="6303324" y="1870870"/>
              <a:ext cx="1739332" cy="869663"/>
            </a:xfrm>
            <a:prstGeom prst="rect">
              <a:avLst/>
            </a:prstGeom>
            <a:solidFill>
              <a:srgbClr val="5E9EAC"/>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4</a:t>
              </a:r>
            </a:p>
            <a:p>
              <a:pPr>
                <a:spcAft>
                  <a:spcPts val="150"/>
                </a:spcAft>
              </a:pPr>
              <a:r>
                <a:rPr lang="en-US" sz="1050">
                  <a:solidFill>
                    <a:schemeClr val="bg1"/>
                  </a:solidFill>
                  <a:latin typeface="DM Sans" pitchFamily="2" charset="77"/>
                </a:rPr>
                <a:t>Develop a strategy</a:t>
              </a:r>
              <a:br>
                <a:rPr lang="en-US" sz="1050">
                  <a:solidFill>
                    <a:schemeClr val="bg1"/>
                  </a:solidFill>
                  <a:latin typeface="DM Sans" pitchFamily="2" charset="77"/>
                </a:rPr>
              </a:br>
              <a:r>
                <a:rPr lang="en-US" sz="1050">
                  <a:solidFill>
                    <a:schemeClr val="bg1"/>
                  </a:solidFill>
                  <a:latin typeface="DM Sans" pitchFamily="2" charset="77"/>
                </a:rPr>
                <a:t>and change ideas</a:t>
              </a:r>
            </a:p>
          </p:txBody>
        </p:sp>
      </p:grpSp>
      <p:grpSp>
        <p:nvGrpSpPr>
          <p:cNvPr id="17" name="Group 16">
            <a:extLst>
              <a:ext uri="{FF2B5EF4-FFF2-40B4-BE49-F238E27FC236}">
                <a16:creationId xmlns:a16="http://schemas.microsoft.com/office/drawing/2014/main" id="{2D2286A5-1803-AC6B-5E78-10BCEFA8449A}"/>
              </a:ext>
            </a:extLst>
          </p:cNvPr>
          <p:cNvGrpSpPr/>
          <p:nvPr/>
        </p:nvGrpSpPr>
        <p:grpSpPr>
          <a:xfrm>
            <a:off x="4549037" y="1544462"/>
            <a:ext cx="2062412" cy="869663"/>
            <a:chOff x="4549037" y="1870870"/>
            <a:chExt cx="2062412" cy="869663"/>
          </a:xfrm>
        </p:grpSpPr>
        <p:sp>
          <p:nvSpPr>
            <p:cNvPr id="18" name="Rectangle 17">
              <a:extLst>
                <a:ext uri="{FF2B5EF4-FFF2-40B4-BE49-F238E27FC236}">
                  <a16:creationId xmlns:a16="http://schemas.microsoft.com/office/drawing/2014/main" id="{EF83B0E1-F946-D341-4DCB-5130E817B927}"/>
                </a:ext>
              </a:extLst>
            </p:cNvPr>
            <p:cNvSpPr/>
            <p:nvPr/>
          </p:nvSpPr>
          <p:spPr>
            <a:xfrm rot="2700000">
              <a:off x="5958417" y="1982644"/>
              <a:ext cx="659824" cy="646241"/>
            </a:xfrm>
            <a:prstGeom prst="rect">
              <a:avLst/>
            </a:prstGeom>
            <a:solidFill>
              <a:srgbClr val="5DB18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19" name="TextBox 18">
              <a:extLst>
                <a:ext uri="{FF2B5EF4-FFF2-40B4-BE49-F238E27FC236}">
                  <a16:creationId xmlns:a16="http://schemas.microsoft.com/office/drawing/2014/main" id="{395D6AEB-9A7F-7A0E-75A4-DD1FE82BDB07}"/>
                </a:ext>
              </a:extLst>
            </p:cNvPr>
            <p:cNvSpPr txBox="1"/>
            <p:nvPr/>
          </p:nvSpPr>
          <p:spPr>
            <a:xfrm>
              <a:off x="4549037" y="1870870"/>
              <a:ext cx="1739332" cy="869663"/>
            </a:xfrm>
            <a:prstGeom prst="rect">
              <a:avLst/>
            </a:prstGeom>
            <a:solidFill>
              <a:srgbClr val="5DB18E"/>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3</a:t>
              </a:r>
            </a:p>
            <a:p>
              <a:pPr>
                <a:spcAft>
                  <a:spcPts val="150"/>
                </a:spcAft>
              </a:pPr>
              <a:r>
                <a:rPr lang="en-US" sz="1050">
                  <a:solidFill>
                    <a:schemeClr val="bg1"/>
                  </a:solidFill>
                  <a:latin typeface="DM Sans" pitchFamily="2" charset="77"/>
                </a:rPr>
                <a:t>Measure for</a:t>
              </a:r>
              <a:br>
                <a:rPr lang="en-US" sz="1050">
                  <a:solidFill>
                    <a:schemeClr val="bg1"/>
                  </a:solidFill>
                  <a:latin typeface="DM Sans" pitchFamily="2" charset="77"/>
                </a:rPr>
              </a:br>
              <a:r>
                <a:rPr lang="en-US" sz="1050">
                  <a:solidFill>
                    <a:schemeClr val="bg1"/>
                  </a:solidFill>
                  <a:latin typeface="DM Sans" pitchFamily="2" charset="77"/>
                </a:rPr>
                <a:t>improvement</a:t>
              </a:r>
            </a:p>
          </p:txBody>
        </p:sp>
      </p:grpSp>
      <p:grpSp>
        <p:nvGrpSpPr>
          <p:cNvPr id="20" name="Group 19">
            <a:extLst>
              <a:ext uri="{FF2B5EF4-FFF2-40B4-BE49-F238E27FC236}">
                <a16:creationId xmlns:a16="http://schemas.microsoft.com/office/drawing/2014/main" id="{B29DF3C9-0BBF-84D1-C4C5-B78BA41D7AD9}"/>
              </a:ext>
            </a:extLst>
          </p:cNvPr>
          <p:cNvGrpSpPr/>
          <p:nvPr/>
        </p:nvGrpSpPr>
        <p:grpSpPr>
          <a:xfrm>
            <a:off x="2805515" y="1544462"/>
            <a:ext cx="2057647" cy="869663"/>
            <a:chOff x="2805515" y="1870870"/>
            <a:chExt cx="2057647" cy="869663"/>
          </a:xfrm>
        </p:grpSpPr>
        <p:sp>
          <p:nvSpPr>
            <p:cNvPr id="21" name="Rectangle 20">
              <a:extLst>
                <a:ext uri="{FF2B5EF4-FFF2-40B4-BE49-F238E27FC236}">
                  <a16:creationId xmlns:a16="http://schemas.microsoft.com/office/drawing/2014/main" id="{499E3543-715D-22D0-64EE-D75B38855B38}"/>
                </a:ext>
              </a:extLst>
            </p:cNvPr>
            <p:cNvSpPr/>
            <p:nvPr/>
          </p:nvSpPr>
          <p:spPr>
            <a:xfrm rot="2700000">
              <a:off x="4210130" y="1982644"/>
              <a:ext cx="659824" cy="646241"/>
            </a:xfrm>
            <a:prstGeom prst="rect">
              <a:avLst/>
            </a:prstGeom>
            <a:solidFill>
              <a:srgbClr val="5FB65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22" name="TextBox 21">
              <a:extLst>
                <a:ext uri="{FF2B5EF4-FFF2-40B4-BE49-F238E27FC236}">
                  <a16:creationId xmlns:a16="http://schemas.microsoft.com/office/drawing/2014/main" id="{397F2F2C-DE16-4B0B-C8AF-0AB587168CAE}"/>
                </a:ext>
              </a:extLst>
            </p:cNvPr>
            <p:cNvSpPr txBox="1"/>
            <p:nvPr/>
          </p:nvSpPr>
          <p:spPr>
            <a:xfrm>
              <a:off x="2805515" y="1870870"/>
              <a:ext cx="1737851" cy="869663"/>
            </a:xfrm>
            <a:prstGeom prst="rect">
              <a:avLst/>
            </a:prstGeom>
            <a:solidFill>
              <a:srgbClr val="5FB65A"/>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2</a:t>
              </a:r>
            </a:p>
            <a:p>
              <a:pPr>
                <a:spcAft>
                  <a:spcPts val="150"/>
                </a:spcAft>
              </a:pPr>
              <a:r>
                <a:rPr lang="en-US" sz="1050">
                  <a:solidFill>
                    <a:schemeClr val="bg1"/>
                  </a:solidFill>
                  <a:latin typeface="DM Sans" pitchFamily="2" charset="77"/>
                </a:rPr>
                <a:t>Understand the current situation/</a:t>
              </a:r>
              <a:br>
                <a:rPr lang="en-US" sz="1050">
                  <a:solidFill>
                    <a:schemeClr val="bg1"/>
                  </a:solidFill>
                  <a:latin typeface="DM Sans" pitchFamily="2" charset="77"/>
                </a:rPr>
              </a:br>
              <a:r>
                <a:rPr lang="en-US" sz="1050">
                  <a:solidFill>
                    <a:schemeClr val="bg1"/>
                  </a:solidFill>
                  <a:latin typeface="DM Sans" pitchFamily="2" charset="77"/>
                </a:rPr>
                <a:t>problem</a:t>
              </a:r>
            </a:p>
          </p:txBody>
        </p:sp>
      </p:grpSp>
      <p:grpSp>
        <p:nvGrpSpPr>
          <p:cNvPr id="23" name="Group 22">
            <a:extLst>
              <a:ext uri="{FF2B5EF4-FFF2-40B4-BE49-F238E27FC236}">
                <a16:creationId xmlns:a16="http://schemas.microsoft.com/office/drawing/2014/main" id="{D117B68E-4C76-6CF3-68C2-C34470014FEA}"/>
              </a:ext>
            </a:extLst>
          </p:cNvPr>
          <p:cNvGrpSpPr/>
          <p:nvPr/>
        </p:nvGrpSpPr>
        <p:grpSpPr>
          <a:xfrm>
            <a:off x="1077913" y="1544461"/>
            <a:ext cx="2048745" cy="869663"/>
            <a:chOff x="1077913" y="1870869"/>
            <a:chExt cx="2048745" cy="869663"/>
          </a:xfrm>
        </p:grpSpPr>
        <p:sp>
          <p:nvSpPr>
            <p:cNvPr id="24" name="Rectangle 23">
              <a:extLst>
                <a:ext uri="{FF2B5EF4-FFF2-40B4-BE49-F238E27FC236}">
                  <a16:creationId xmlns:a16="http://schemas.microsoft.com/office/drawing/2014/main" id="{4E1C1CB7-2F6E-13F4-E00A-639052A55607}"/>
                </a:ext>
              </a:extLst>
            </p:cNvPr>
            <p:cNvSpPr/>
            <p:nvPr/>
          </p:nvSpPr>
          <p:spPr>
            <a:xfrm rot="2700000">
              <a:off x="2473626" y="1982644"/>
              <a:ext cx="659824" cy="646241"/>
            </a:xfrm>
            <a:prstGeom prst="rect">
              <a:avLst/>
            </a:prstGeom>
            <a:solidFill>
              <a:srgbClr val="9BBB5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latin typeface="Petrona" pitchFamily="2" charset="77"/>
              </a:endParaRPr>
            </a:p>
          </p:txBody>
        </p:sp>
        <p:sp>
          <p:nvSpPr>
            <p:cNvPr id="25" name="TextBox 24">
              <a:extLst>
                <a:ext uri="{FF2B5EF4-FFF2-40B4-BE49-F238E27FC236}">
                  <a16:creationId xmlns:a16="http://schemas.microsoft.com/office/drawing/2014/main" id="{314B83B7-1D00-DEC6-B550-61572EA7E9CA}"/>
                </a:ext>
              </a:extLst>
            </p:cNvPr>
            <p:cNvSpPr txBox="1"/>
            <p:nvPr/>
          </p:nvSpPr>
          <p:spPr>
            <a:xfrm>
              <a:off x="1077913" y="1870869"/>
              <a:ext cx="1737851" cy="869663"/>
            </a:xfrm>
            <a:prstGeom prst="rect">
              <a:avLst/>
            </a:prstGeom>
            <a:solidFill>
              <a:srgbClr val="9BBB59"/>
            </a:solidFill>
          </p:spPr>
          <p:txBody>
            <a:bodyPr wrap="square" lIns="72000" tIns="72000" rIns="0" bIns="36000" rtlCol="0">
              <a:noAutofit/>
            </a:bodyPr>
            <a:lstStyle/>
            <a:p>
              <a:pPr>
                <a:spcAft>
                  <a:spcPts val="150"/>
                </a:spcAft>
              </a:pPr>
              <a:r>
                <a:rPr lang="en-US" sz="800" b="1">
                  <a:solidFill>
                    <a:schemeClr val="bg1"/>
                  </a:solidFill>
                  <a:latin typeface="DM Sans" pitchFamily="2" charset="77"/>
                </a:rPr>
                <a:t>Stage 1</a:t>
              </a:r>
            </a:p>
            <a:p>
              <a:pPr>
                <a:spcAft>
                  <a:spcPts val="150"/>
                </a:spcAft>
              </a:pPr>
              <a:r>
                <a:rPr lang="en-US" sz="1050">
                  <a:solidFill>
                    <a:schemeClr val="bg1"/>
                  </a:solidFill>
                  <a:latin typeface="DM Sans" pitchFamily="2" charset="77"/>
                </a:rPr>
                <a:t>Identification of </a:t>
              </a:r>
              <a:br>
                <a:rPr lang="en-US" sz="1050">
                  <a:solidFill>
                    <a:schemeClr val="bg1"/>
                  </a:solidFill>
                  <a:latin typeface="DM Sans" pitchFamily="2" charset="77"/>
                </a:rPr>
              </a:br>
              <a:r>
                <a:rPr lang="en-US" sz="1050">
                  <a:solidFill>
                    <a:schemeClr val="bg1"/>
                  </a:solidFill>
                  <a:latin typeface="DM Sans" pitchFamily="2" charset="77"/>
                </a:rPr>
                <a:t>a quality issue</a:t>
              </a:r>
            </a:p>
          </p:txBody>
        </p:sp>
      </p:grpSp>
      <p:grpSp>
        <p:nvGrpSpPr>
          <p:cNvPr id="52" name="!!Int2">
            <a:extLst>
              <a:ext uri="{FF2B5EF4-FFF2-40B4-BE49-F238E27FC236}">
                <a16:creationId xmlns:a16="http://schemas.microsoft.com/office/drawing/2014/main" id="{89413C6E-C92A-92AC-2AA3-D4F359A33F83}"/>
              </a:ext>
            </a:extLst>
          </p:cNvPr>
          <p:cNvGrpSpPr/>
          <p:nvPr/>
        </p:nvGrpSpPr>
        <p:grpSpPr>
          <a:xfrm>
            <a:off x="1079565" y="4938536"/>
            <a:ext cx="1537440" cy="408869"/>
            <a:chOff x="1079565" y="3553841"/>
            <a:chExt cx="1537440" cy="408869"/>
          </a:xfrm>
        </p:grpSpPr>
        <p:sp>
          <p:nvSpPr>
            <p:cNvPr id="27" name="Content Placeholder 8">
              <a:extLst>
                <a:ext uri="{FF2B5EF4-FFF2-40B4-BE49-F238E27FC236}">
                  <a16:creationId xmlns:a16="http://schemas.microsoft.com/office/drawing/2014/main" id="{F4BB32A3-71B8-4422-8196-6701EDB6259C}"/>
                </a:ext>
              </a:extLst>
            </p:cNvPr>
            <p:cNvSpPr txBox="1">
              <a:spLocks/>
            </p:cNvSpPr>
            <p:nvPr/>
          </p:nvSpPr>
          <p:spPr>
            <a:xfrm>
              <a:off x="1079565" y="3553841"/>
              <a:ext cx="153744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28" name="Picture 27">
              <a:extLst>
                <a:ext uri="{FF2B5EF4-FFF2-40B4-BE49-F238E27FC236}">
                  <a16:creationId xmlns:a16="http://schemas.microsoft.com/office/drawing/2014/main" id="{34EF23F7-D145-6D8F-53F5-5F6B0C7CC0A9}"/>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53" name="!!Focus3">
            <a:extLst>
              <a:ext uri="{FF2B5EF4-FFF2-40B4-BE49-F238E27FC236}">
                <a16:creationId xmlns:a16="http://schemas.microsoft.com/office/drawing/2014/main" id="{B21FD008-8745-AF93-C747-CF665043BA58}"/>
              </a:ext>
            </a:extLst>
          </p:cNvPr>
          <p:cNvGrpSpPr/>
          <p:nvPr/>
        </p:nvGrpSpPr>
        <p:grpSpPr>
          <a:xfrm>
            <a:off x="2736620" y="3855296"/>
            <a:ext cx="1882710" cy="408869"/>
            <a:chOff x="1079565" y="4165413"/>
            <a:chExt cx="1882710" cy="408869"/>
          </a:xfrm>
        </p:grpSpPr>
        <p:sp>
          <p:nvSpPr>
            <p:cNvPr id="30" name="Content Placeholder 8">
              <a:extLst>
                <a:ext uri="{FF2B5EF4-FFF2-40B4-BE49-F238E27FC236}">
                  <a16:creationId xmlns:a16="http://schemas.microsoft.com/office/drawing/2014/main" id="{267C0DE1-E871-6CFB-6B34-9B939258EA9E}"/>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31" name="Picture 30">
              <a:extLst>
                <a:ext uri="{FF2B5EF4-FFF2-40B4-BE49-F238E27FC236}">
                  <a16:creationId xmlns:a16="http://schemas.microsoft.com/office/drawing/2014/main" id="{F7D03117-A966-FB20-FDA7-8D31A4816548}"/>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54" name="!!Patient1">
            <a:extLst>
              <a:ext uri="{FF2B5EF4-FFF2-40B4-BE49-F238E27FC236}">
                <a16:creationId xmlns:a16="http://schemas.microsoft.com/office/drawing/2014/main" id="{17233657-3C6F-383A-3043-A2E5067EEA2F}"/>
              </a:ext>
            </a:extLst>
          </p:cNvPr>
          <p:cNvGrpSpPr/>
          <p:nvPr/>
        </p:nvGrpSpPr>
        <p:grpSpPr>
          <a:xfrm>
            <a:off x="1005483" y="7052588"/>
            <a:ext cx="1882710" cy="408869"/>
            <a:chOff x="1079565" y="4776984"/>
            <a:chExt cx="1882710" cy="408869"/>
          </a:xfrm>
        </p:grpSpPr>
        <p:sp>
          <p:nvSpPr>
            <p:cNvPr id="33" name="Content Placeholder 8">
              <a:extLst>
                <a:ext uri="{FF2B5EF4-FFF2-40B4-BE49-F238E27FC236}">
                  <a16:creationId xmlns:a16="http://schemas.microsoft.com/office/drawing/2014/main" id="{690CBE8B-7E15-C8F1-0CB2-ACC561061726}"/>
                </a:ext>
              </a:extLst>
            </p:cNvPr>
            <p:cNvSpPr txBox="1">
              <a:spLocks/>
            </p:cNvSpPr>
            <p:nvPr/>
          </p:nvSpPr>
          <p:spPr>
            <a:xfrm>
              <a:off x="1079565"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Patient stories</a:t>
              </a:r>
            </a:p>
          </p:txBody>
        </p:sp>
        <p:pic>
          <p:nvPicPr>
            <p:cNvPr id="34" name="Picture 33">
              <a:extLst>
                <a:ext uri="{FF2B5EF4-FFF2-40B4-BE49-F238E27FC236}">
                  <a16:creationId xmlns:a16="http://schemas.microsoft.com/office/drawing/2014/main" id="{1BFDC3A0-5B3C-A581-CE84-D683AA944641}"/>
                </a:ext>
              </a:extLst>
            </p:cNvPr>
            <p:cNvPicPr>
              <a:picLocks noChangeAspect="1"/>
            </p:cNvPicPr>
            <p:nvPr/>
          </p:nvPicPr>
          <p:blipFill>
            <a:blip r:embed="rId5"/>
            <a:srcRect/>
            <a:stretch/>
          </p:blipFill>
          <p:spPr>
            <a:xfrm>
              <a:off x="1188726" y="4860350"/>
              <a:ext cx="364726" cy="249333"/>
            </a:xfrm>
            <a:prstGeom prst="rect">
              <a:avLst/>
            </a:prstGeom>
          </p:spPr>
        </p:pic>
      </p:grpSp>
      <p:grpSp>
        <p:nvGrpSpPr>
          <p:cNvPr id="55" name="!!Observations2">
            <a:extLst>
              <a:ext uri="{FF2B5EF4-FFF2-40B4-BE49-F238E27FC236}">
                <a16:creationId xmlns:a16="http://schemas.microsoft.com/office/drawing/2014/main" id="{3B4BAC3B-673C-854C-276F-BDA424964A7F}"/>
              </a:ext>
            </a:extLst>
          </p:cNvPr>
          <p:cNvGrpSpPr/>
          <p:nvPr/>
        </p:nvGrpSpPr>
        <p:grpSpPr>
          <a:xfrm>
            <a:off x="2743378" y="3296778"/>
            <a:ext cx="1882710" cy="408869"/>
            <a:chOff x="1079565" y="5388556"/>
            <a:chExt cx="1882710" cy="408869"/>
          </a:xfrm>
        </p:grpSpPr>
        <p:sp>
          <p:nvSpPr>
            <p:cNvPr id="36" name="Content Placeholder 8">
              <a:extLst>
                <a:ext uri="{FF2B5EF4-FFF2-40B4-BE49-F238E27FC236}">
                  <a16:creationId xmlns:a16="http://schemas.microsoft.com/office/drawing/2014/main" id="{098F40B3-1E88-7A75-602F-332BC7AB64CF}"/>
                </a:ext>
              </a:extLst>
            </p:cNvPr>
            <p:cNvSpPr txBox="1">
              <a:spLocks/>
            </p:cNvSpPr>
            <p:nvPr/>
          </p:nvSpPr>
          <p:spPr>
            <a:xfrm>
              <a:off x="1079565" y="5388556"/>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Observations</a:t>
              </a:r>
            </a:p>
          </p:txBody>
        </p:sp>
        <p:pic>
          <p:nvPicPr>
            <p:cNvPr id="37" name="Picture 36">
              <a:extLst>
                <a:ext uri="{FF2B5EF4-FFF2-40B4-BE49-F238E27FC236}">
                  <a16:creationId xmlns:a16="http://schemas.microsoft.com/office/drawing/2014/main" id="{8C1E06EF-44FF-EA34-929D-E92CD9D404DB}"/>
                </a:ext>
              </a:extLst>
            </p:cNvPr>
            <p:cNvPicPr>
              <a:picLocks noChangeAspect="1"/>
            </p:cNvPicPr>
            <p:nvPr/>
          </p:nvPicPr>
          <p:blipFill>
            <a:blip r:embed="rId6"/>
            <a:srcRect/>
            <a:stretch/>
          </p:blipFill>
          <p:spPr>
            <a:xfrm>
              <a:off x="1176275" y="5419030"/>
              <a:ext cx="318989" cy="260045"/>
            </a:xfrm>
            <a:prstGeom prst="rect">
              <a:avLst/>
            </a:prstGeom>
          </p:spPr>
        </p:pic>
      </p:grpSp>
      <p:grpSp>
        <p:nvGrpSpPr>
          <p:cNvPr id="51" name="!!Doc1">
            <a:extLst>
              <a:ext uri="{FF2B5EF4-FFF2-40B4-BE49-F238E27FC236}">
                <a16:creationId xmlns:a16="http://schemas.microsoft.com/office/drawing/2014/main" id="{E4B1268A-5CF2-281D-E411-3A444CF36CA3}"/>
              </a:ext>
            </a:extLst>
          </p:cNvPr>
          <p:cNvGrpSpPr/>
          <p:nvPr/>
        </p:nvGrpSpPr>
        <p:grpSpPr>
          <a:xfrm>
            <a:off x="6096000" y="4386031"/>
            <a:ext cx="1882710" cy="408869"/>
            <a:chOff x="3797476" y="3553841"/>
            <a:chExt cx="1882710" cy="408869"/>
          </a:xfrm>
        </p:grpSpPr>
        <p:sp>
          <p:nvSpPr>
            <p:cNvPr id="39" name="Content Placeholder 8">
              <a:extLst>
                <a:ext uri="{FF2B5EF4-FFF2-40B4-BE49-F238E27FC236}">
                  <a16:creationId xmlns:a16="http://schemas.microsoft.com/office/drawing/2014/main" id="{DEBBE352-CB97-0A64-4A58-0CE2D676EDD2}"/>
                </a:ext>
              </a:extLst>
            </p:cNvPr>
            <p:cNvSpPr txBox="1">
              <a:spLocks/>
            </p:cNvSpPr>
            <p:nvPr/>
          </p:nvSpPr>
          <p:spPr>
            <a:xfrm>
              <a:off x="3797476"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Documentary analysis </a:t>
              </a:r>
            </a:p>
          </p:txBody>
        </p:sp>
        <p:pic>
          <p:nvPicPr>
            <p:cNvPr id="40" name="Picture 39">
              <a:extLst>
                <a:ext uri="{FF2B5EF4-FFF2-40B4-BE49-F238E27FC236}">
                  <a16:creationId xmlns:a16="http://schemas.microsoft.com/office/drawing/2014/main" id="{AE469CB1-3FC2-5F5D-4AF4-3EC33348518D}"/>
                </a:ext>
              </a:extLst>
            </p:cNvPr>
            <p:cNvPicPr>
              <a:picLocks noChangeAspect="1"/>
            </p:cNvPicPr>
            <p:nvPr/>
          </p:nvPicPr>
          <p:blipFill>
            <a:blip r:embed="rId7"/>
            <a:srcRect/>
            <a:stretch/>
          </p:blipFill>
          <p:spPr>
            <a:xfrm>
              <a:off x="3907630" y="3612225"/>
              <a:ext cx="292100" cy="292100"/>
            </a:xfrm>
            <a:prstGeom prst="rect">
              <a:avLst/>
            </a:prstGeom>
          </p:spPr>
        </p:pic>
      </p:grpSp>
      <p:grpSp>
        <p:nvGrpSpPr>
          <p:cNvPr id="50" name="!!Diaries2">
            <a:extLst>
              <a:ext uri="{FF2B5EF4-FFF2-40B4-BE49-F238E27FC236}">
                <a16:creationId xmlns:a16="http://schemas.microsoft.com/office/drawing/2014/main" id="{B031115E-EDEA-8FF4-7BEA-D3104876D76F}"/>
              </a:ext>
            </a:extLst>
          </p:cNvPr>
          <p:cNvGrpSpPr/>
          <p:nvPr/>
        </p:nvGrpSpPr>
        <p:grpSpPr>
          <a:xfrm>
            <a:off x="1087240" y="5494951"/>
            <a:ext cx="1527390" cy="408869"/>
            <a:chOff x="3797476" y="4165413"/>
            <a:chExt cx="1527390" cy="408869"/>
          </a:xfrm>
        </p:grpSpPr>
        <p:sp>
          <p:nvSpPr>
            <p:cNvPr id="42" name="Content Placeholder 8">
              <a:extLst>
                <a:ext uri="{FF2B5EF4-FFF2-40B4-BE49-F238E27FC236}">
                  <a16:creationId xmlns:a16="http://schemas.microsoft.com/office/drawing/2014/main" id="{324BD87E-63B9-55EC-AF66-C609DDB4456A}"/>
                </a:ext>
              </a:extLst>
            </p:cNvPr>
            <p:cNvSpPr txBox="1">
              <a:spLocks/>
            </p:cNvSpPr>
            <p:nvPr/>
          </p:nvSpPr>
          <p:spPr>
            <a:xfrm>
              <a:off x="3797476" y="4165413"/>
              <a:ext cx="152739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a:t>
              </a:r>
              <a:br>
                <a:rPr lang="en-US" sz="1200">
                  <a:solidFill>
                    <a:schemeClr val="accent4"/>
                  </a:solidFill>
                  <a:latin typeface="DM Sans" pitchFamily="2" charset="77"/>
                </a:rPr>
              </a:br>
              <a:r>
                <a:rPr lang="en-US" sz="1200">
                  <a:solidFill>
                    <a:schemeClr val="accent4"/>
                  </a:solidFill>
                  <a:latin typeface="DM Sans" pitchFamily="2" charset="77"/>
                </a:rPr>
                <a:t>journals</a:t>
              </a:r>
            </a:p>
          </p:txBody>
        </p:sp>
        <p:pic>
          <p:nvPicPr>
            <p:cNvPr id="43" name="Picture 42">
              <a:extLst>
                <a:ext uri="{FF2B5EF4-FFF2-40B4-BE49-F238E27FC236}">
                  <a16:creationId xmlns:a16="http://schemas.microsoft.com/office/drawing/2014/main" id="{B1CADE21-7BB9-4F2C-A6B2-D8CECD328792}"/>
                </a:ext>
              </a:extLst>
            </p:cNvPr>
            <p:cNvPicPr>
              <a:picLocks noChangeAspect="1"/>
            </p:cNvPicPr>
            <p:nvPr/>
          </p:nvPicPr>
          <p:blipFill>
            <a:blip r:embed="rId8"/>
            <a:stretch>
              <a:fillRect/>
            </a:stretch>
          </p:blipFill>
          <p:spPr>
            <a:xfrm>
              <a:off x="3944744" y="4230185"/>
              <a:ext cx="217874" cy="279325"/>
            </a:xfrm>
            <a:prstGeom prst="rect">
              <a:avLst/>
            </a:prstGeom>
          </p:spPr>
        </p:pic>
      </p:grpSp>
      <p:grpSp>
        <p:nvGrpSpPr>
          <p:cNvPr id="49" name="!!Surveys3">
            <a:extLst>
              <a:ext uri="{FF2B5EF4-FFF2-40B4-BE49-F238E27FC236}">
                <a16:creationId xmlns:a16="http://schemas.microsoft.com/office/drawing/2014/main" id="{DDB66399-0C3E-881A-8435-6A8ACBA8D389}"/>
              </a:ext>
            </a:extLst>
          </p:cNvPr>
          <p:cNvGrpSpPr/>
          <p:nvPr/>
        </p:nvGrpSpPr>
        <p:grpSpPr>
          <a:xfrm>
            <a:off x="1077190" y="2753234"/>
            <a:ext cx="1537440" cy="408869"/>
            <a:chOff x="3797476" y="4776984"/>
            <a:chExt cx="1537440" cy="408869"/>
          </a:xfrm>
        </p:grpSpPr>
        <p:sp>
          <p:nvSpPr>
            <p:cNvPr id="45" name="Content Placeholder 8">
              <a:extLst>
                <a:ext uri="{FF2B5EF4-FFF2-40B4-BE49-F238E27FC236}">
                  <a16:creationId xmlns:a16="http://schemas.microsoft.com/office/drawing/2014/main" id="{322A9A71-E3D8-F483-685A-E31A1B210922}"/>
                </a:ext>
              </a:extLst>
            </p:cNvPr>
            <p:cNvSpPr txBox="1">
              <a:spLocks/>
            </p:cNvSpPr>
            <p:nvPr/>
          </p:nvSpPr>
          <p:spPr>
            <a:xfrm>
              <a:off x="3797476" y="4776984"/>
              <a:ext cx="153744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46" name="Picture 45">
              <a:extLst>
                <a:ext uri="{FF2B5EF4-FFF2-40B4-BE49-F238E27FC236}">
                  <a16:creationId xmlns:a16="http://schemas.microsoft.com/office/drawing/2014/main" id="{94DCB703-D1C0-7FAE-13C1-CADC22C061D2}"/>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56" name="!!Surveys2">
            <a:extLst>
              <a:ext uri="{FF2B5EF4-FFF2-40B4-BE49-F238E27FC236}">
                <a16:creationId xmlns:a16="http://schemas.microsoft.com/office/drawing/2014/main" id="{8A49AA57-C154-DDF7-03C8-B1201B2D1143}"/>
              </a:ext>
            </a:extLst>
          </p:cNvPr>
          <p:cNvGrpSpPr/>
          <p:nvPr/>
        </p:nvGrpSpPr>
        <p:grpSpPr>
          <a:xfrm>
            <a:off x="8083770" y="2753234"/>
            <a:ext cx="1882710" cy="408869"/>
            <a:chOff x="3797476" y="4776984"/>
            <a:chExt cx="1882710" cy="408869"/>
          </a:xfrm>
        </p:grpSpPr>
        <p:sp>
          <p:nvSpPr>
            <p:cNvPr id="57" name="Content Placeholder 8">
              <a:extLst>
                <a:ext uri="{FF2B5EF4-FFF2-40B4-BE49-F238E27FC236}">
                  <a16:creationId xmlns:a16="http://schemas.microsoft.com/office/drawing/2014/main" id="{7006F2E6-1752-5B6E-093B-13212660BE3F}"/>
                </a:ext>
              </a:extLst>
            </p:cNvPr>
            <p:cNvSpPr txBox="1">
              <a:spLocks/>
            </p:cNvSpPr>
            <p:nvPr/>
          </p:nvSpPr>
          <p:spPr>
            <a:xfrm>
              <a:off x="3797476"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58" name="Picture 57">
              <a:extLst>
                <a:ext uri="{FF2B5EF4-FFF2-40B4-BE49-F238E27FC236}">
                  <a16:creationId xmlns:a16="http://schemas.microsoft.com/office/drawing/2014/main" id="{0812C9BA-CAF0-33FE-0A0F-6651D784330C}"/>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59" name="!!Surveys1">
            <a:extLst>
              <a:ext uri="{FF2B5EF4-FFF2-40B4-BE49-F238E27FC236}">
                <a16:creationId xmlns:a16="http://schemas.microsoft.com/office/drawing/2014/main" id="{C93F057A-81F9-2CE1-8860-8B18F67DE2CB}"/>
              </a:ext>
            </a:extLst>
          </p:cNvPr>
          <p:cNvGrpSpPr/>
          <p:nvPr/>
        </p:nvGrpSpPr>
        <p:grpSpPr>
          <a:xfrm>
            <a:off x="10079676" y="2753234"/>
            <a:ext cx="1882710" cy="408869"/>
            <a:chOff x="3797476" y="4776984"/>
            <a:chExt cx="1882710" cy="408869"/>
          </a:xfrm>
        </p:grpSpPr>
        <p:sp>
          <p:nvSpPr>
            <p:cNvPr id="60" name="Content Placeholder 8">
              <a:extLst>
                <a:ext uri="{FF2B5EF4-FFF2-40B4-BE49-F238E27FC236}">
                  <a16:creationId xmlns:a16="http://schemas.microsoft.com/office/drawing/2014/main" id="{08065E0D-C1FD-F4C1-A685-8974F53FAFBF}"/>
                </a:ext>
              </a:extLst>
            </p:cNvPr>
            <p:cNvSpPr txBox="1">
              <a:spLocks/>
            </p:cNvSpPr>
            <p:nvPr/>
          </p:nvSpPr>
          <p:spPr>
            <a:xfrm>
              <a:off x="3797476" y="4776984"/>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Surveys</a:t>
              </a:r>
            </a:p>
          </p:txBody>
        </p:sp>
        <p:pic>
          <p:nvPicPr>
            <p:cNvPr id="61" name="Picture 60">
              <a:extLst>
                <a:ext uri="{FF2B5EF4-FFF2-40B4-BE49-F238E27FC236}">
                  <a16:creationId xmlns:a16="http://schemas.microsoft.com/office/drawing/2014/main" id="{96A5BEE6-2B99-74FC-8ED2-42E2867D84FC}"/>
                </a:ext>
              </a:extLst>
            </p:cNvPr>
            <p:cNvPicPr>
              <a:picLocks noChangeAspect="1"/>
            </p:cNvPicPr>
            <p:nvPr/>
          </p:nvPicPr>
          <p:blipFill>
            <a:blip r:embed="rId9"/>
            <a:srcRect/>
            <a:stretch/>
          </p:blipFill>
          <p:spPr>
            <a:xfrm>
              <a:off x="3944744" y="4853154"/>
              <a:ext cx="217874" cy="256528"/>
            </a:xfrm>
            <a:prstGeom prst="rect">
              <a:avLst/>
            </a:prstGeom>
          </p:spPr>
        </p:pic>
      </p:grpSp>
      <p:grpSp>
        <p:nvGrpSpPr>
          <p:cNvPr id="71" name="!!Observations1">
            <a:extLst>
              <a:ext uri="{FF2B5EF4-FFF2-40B4-BE49-F238E27FC236}">
                <a16:creationId xmlns:a16="http://schemas.microsoft.com/office/drawing/2014/main" id="{92CDA6BA-E749-2310-2503-BC782FA45905}"/>
              </a:ext>
            </a:extLst>
          </p:cNvPr>
          <p:cNvGrpSpPr/>
          <p:nvPr/>
        </p:nvGrpSpPr>
        <p:grpSpPr>
          <a:xfrm>
            <a:off x="8083770" y="3304265"/>
            <a:ext cx="1882710" cy="408869"/>
            <a:chOff x="1079565" y="5388556"/>
            <a:chExt cx="1882710" cy="408869"/>
          </a:xfrm>
        </p:grpSpPr>
        <p:sp>
          <p:nvSpPr>
            <p:cNvPr id="72" name="Content Placeholder 8">
              <a:extLst>
                <a:ext uri="{FF2B5EF4-FFF2-40B4-BE49-F238E27FC236}">
                  <a16:creationId xmlns:a16="http://schemas.microsoft.com/office/drawing/2014/main" id="{6E42BEF4-237F-E6EA-6005-3CA7D3E3A127}"/>
                </a:ext>
              </a:extLst>
            </p:cNvPr>
            <p:cNvSpPr txBox="1">
              <a:spLocks/>
            </p:cNvSpPr>
            <p:nvPr/>
          </p:nvSpPr>
          <p:spPr>
            <a:xfrm>
              <a:off x="1079565" y="5388556"/>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Observations</a:t>
              </a:r>
            </a:p>
          </p:txBody>
        </p:sp>
        <p:pic>
          <p:nvPicPr>
            <p:cNvPr id="73" name="Picture 72">
              <a:extLst>
                <a:ext uri="{FF2B5EF4-FFF2-40B4-BE49-F238E27FC236}">
                  <a16:creationId xmlns:a16="http://schemas.microsoft.com/office/drawing/2014/main" id="{B6CA8E0A-AD94-797F-091B-11EC1C00566C}"/>
                </a:ext>
              </a:extLst>
            </p:cNvPr>
            <p:cNvPicPr>
              <a:picLocks noChangeAspect="1"/>
            </p:cNvPicPr>
            <p:nvPr/>
          </p:nvPicPr>
          <p:blipFill>
            <a:blip r:embed="rId6"/>
            <a:srcRect/>
            <a:stretch/>
          </p:blipFill>
          <p:spPr>
            <a:xfrm>
              <a:off x="1176275" y="5419030"/>
              <a:ext cx="318989" cy="260045"/>
            </a:xfrm>
            <a:prstGeom prst="rect">
              <a:avLst/>
            </a:prstGeom>
          </p:spPr>
        </p:pic>
      </p:grpSp>
      <p:grpSp>
        <p:nvGrpSpPr>
          <p:cNvPr id="74" name="!!Focus2">
            <a:extLst>
              <a:ext uri="{FF2B5EF4-FFF2-40B4-BE49-F238E27FC236}">
                <a16:creationId xmlns:a16="http://schemas.microsoft.com/office/drawing/2014/main" id="{B6E8B771-5954-62A9-68E3-0F055E1E2FE4}"/>
              </a:ext>
            </a:extLst>
          </p:cNvPr>
          <p:cNvGrpSpPr/>
          <p:nvPr/>
        </p:nvGrpSpPr>
        <p:grpSpPr>
          <a:xfrm>
            <a:off x="6096000" y="3855296"/>
            <a:ext cx="1882710" cy="408869"/>
            <a:chOff x="1079565" y="4165413"/>
            <a:chExt cx="1882710" cy="408869"/>
          </a:xfrm>
        </p:grpSpPr>
        <p:sp>
          <p:nvSpPr>
            <p:cNvPr id="75" name="Content Placeholder 8">
              <a:extLst>
                <a:ext uri="{FF2B5EF4-FFF2-40B4-BE49-F238E27FC236}">
                  <a16:creationId xmlns:a16="http://schemas.microsoft.com/office/drawing/2014/main" id="{D0E43299-72FB-0F51-0981-6A4D79CC23AD}"/>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76" name="Picture 75">
              <a:extLst>
                <a:ext uri="{FF2B5EF4-FFF2-40B4-BE49-F238E27FC236}">
                  <a16:creationId xmlns:a16="http://schemas.microsoft.com/office/drawing/2014/main" id="{C5FB2E9E-383F-F277-EA5E-FFFCB4EC7184}"/>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77" name="!!Focus1">
            <a:extLst>
              <a:ext uri="{FF2B5EF4-FFF2-40B4-BE49-F238E27FC236}">
                <a16:creationId xmlns:a16="http://schemas.microsoft.com/office/drawing/2014/main" id="{C78CC729-AB1E-14A2-6615-987AD64D3F92}"/>
              </a:ext>
            </a:extLst>
          </p:cNvPr>
          <p:cNvGrpSpPr/>
          <p:nvPr/>
        </p:nvGrpSpPr>
        <p:grpSpPr>
          <a:xfrm>
            <a:off x="8078088" y="3855296"/>
            <a:ext cx="1882710" cy="408869"/>
            <a:chOff x="1079565" y="4165413"/>
            <a:chExt cx="1882710" cy="408869"/>
          </a:xfrm>
        </p:grpSpPr>
        <p:sp>
          <p:nvSpPr>
            <p:cNvPr id="78" name="Content Placeholder 8">
              <a:extLst>
                <a:ext uri="{FF2B5EF4-FFF2-40B4-BE49-F238E27FC236}">
                  <a16:creationId xmlns:a16="http://schemas.microsoft.com/office/drawing/2014/main" id="{4B519B16-2031-D37C-E7DD-CAF52C27558B}"/>
                </a:ext>
              </a:extLst>
            </p:cNvPr>
            <p:cNvSpPr txBox="1">
              <a:spLocks/>
            </p:cNvSpPr>
            <p:nvPr/>
          </p:nvSpPr>
          <p:spPr>
            <a:xfrm>
              <a:off x="1079565"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Focus groups</a:t>
              </a:r>
            </a:p>
          </p:txBody>
        </p:sp>
        <p:pic>
          <p:nvPicPr>
            <p:cNvPr id="79" name="Picture 78">
              <a:extLst>
                <a:ext uri="{FF2B5EF4-FFF2-40B4-BE49-F238E27FC236}">
                  <a16:creationId xmlns:a16="http://schemas.microsoft.com/office/drawing/2014/main" id="{99249933-1B4B-FD0B-9160-CBF737F29B79}"/>
                </a:ext>
              </a:extLst>
            </p:cNvPr>
            <p:cNvPicPr>
              <a:picLocks noChangeAspect="1"/>
            </p:cNvPicPr>
            <p:nvPr/>
          </p:nvPicPr>
          <p:blipFill>
            <a:blip r:embed="rId4"/>
            <a:srcRect/>
            <a:stretch/>
          </p:blipFill>
          <p:spPr>
            <a:xfrm>
              <a:off x="1159195" y="4257774"/>
              <a:ext cx="375877" cy="224146"/>
            </a:xfrm>
            <a:prstGeom prst="rect">
              <a:avLst/>
            </a:prstGeom>
          </p:spPr>
        </p:pic>
      </p:grpSp>
      <p:grpSp>
        <p:nvGrpSpPr>
          <p:cNvPr id="80" name="!!Doc2">
            <a:extLst>
              <a:ext uri="{FF2B5EF4-FFF2-40B4-BE49-F238E27FC236}">
                <a16:creationId xmlns:a16="http://schemas.microsoft.com/office/drawing/2014/main" id="{F7BBDF9A-B6C6-2BF8-A2F3-E67BA31956A2}"/>
              </a:ext>
            </a:extLst>
          </p:cNvPr>
          <p:cNvGrpSpPr/>
          <p:nvPr/>
        </p:nvGrpSpPr>
        <p:grpSpPr>
          <a:xfrm>
            <a:off x="2708541" y="4409124"/>
            <a:ext cx="1882710" cy="408869"/>
            <a:chOff x="3797476" y="3553841"/>
            <a:chExt cx="1882710" cy="408869"/>
          </a:xfrm>
        </p:grpSpPr>
        <p:sp>
          <p:nvSpPr>
            <p:cNvPr id="81" name="Content Placeholder 8">
              <a:extLst>
                <a:ext uri="{FF2B5EF4-FFF2-40B4-BE49-F238E27FC236}">
                  <a16:creationId xmlns:a16="http://schemas.microsoft.com/office/drawing/2014/main" id="{EB1B7CE1-46CA-5EA8-9851-BEE87F0C5AEE}"/>
                </a:ext>
              </a:extLst>
            </p:cNvPr>
            <p:cNvSpPr txBox="1">
              <a:spLocks/>
            </p:cNvSpPr>
            <p:nvPr/>
          </p:nvSpPr>
          <p:spPr>
            <a:xfrm>
              <a:off x="3797476"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Documentary analysis </a:t>
              </a:r>
            </a:p>
          </p:txBody>
        </p:sp>
        <p:pic>
          <p:nvPicPr>
            <p:cNvPr id="82" name="Picture 81">
              <a:extLst>
                <a:ext uri="{FF2B5EF4-FFF2-40B4-BE49-F238E27FC236}">
                  <a16:creationId xmlns:a16="http://schemas.microsoft.com/office/drawing/2014/main" id="{B6B0337B-83F3-CDC5-5E9E-0BE4CEFC3A4D}"/>
                </a:ext>
              </a:extLst>
            </p:cNvPr>
            <p:cNvPicPr>
              <a:picLocks noChangeAspect="1"/>
            </p:cNvPicPr>
            <p:nvPr/>
          </p:nvPicPr>
          <p:blipFill>
            <a:blip r:embed="rId7"/>
            <a:srcRect/>
            <a:stretch/>
          </p:blipFill>
          <p:spPr>
            <a:xfrm>
              <a:off x="3907630" y="3612225"/>
              <a:ext cx="292100" cy="292100"/>
            </a:xfrm>
            <a:prstGeom prst="rect">
              <a:avLst/>
            </a:prstGeom>
          </p:spPr>
        </p:pic>
      </p:grpSp>
      <p:grpSp>
        <p:nvGrpSpPr>
          <p:cNvPr id="84" name="!!Int1">
            <a:extLst>
              <a:ext uri="{FF2B5EF4-FFF2-40B4-BE49-F238E27FC236}">
                <a16:creationId xmlns:a16="http://schemas.microsoft.com/office/drawing/2014/main" id="{C227FB9F-A471-3EEB-57BA-98CDD3867068}"/>
              </a:ext>
            </a:extLst>
          </p:cNvPr>
          <p:cNvGrpSpPr/>
          <p:nvPr/>
        </p:nvGrpSpPr>
        <p:grpSpPr>
          <a:xfrm>
            <a:off x="2708541" y="4938536"/>
            <a:ext cx="1882710" cy="408869"/>
            <a:chOff x="1079565" y="3553841"/>
            <a:chExt cx="1882710" cy="408869"/>
          </a:xfrm>
        </p:grpSpPr>
        <p:sp>
          <p:nvSpPr>
            <p:cNvPr id="85" name="Content Placeholder 8">
              <a:extLst>
                <a:ext uri="{FF2B5EF4-FFF2-40B4-BE49-F238E27FC236}">
                  <a16:creationId xmlns:a16="http://schemas.microsoft.com/office/drawing/2014/main" id="{5E1908A0-4BE8-7BB2-C5B2-678A95822F04}"/>
                </a:ext>
              </a:extLst>
            </p:cNvPr>
            <p:cNvSpPr txBox="1">
              <a:spLocks/>
            </p:cNvSpPr>
            <p:nvPr/>
          </p:nvSpPr>
          <p:spPr>
            <a:xfrm>
              <a:off x="1079565"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86" name="Picture 85">
              <a:extLst>
                <a:ext uri="{FF2B5EF4-FFF2-40B4-BE49-F238E27FC236}">
                  <a16:creationId xmlns:a16="http://schemas.microsoft.com/office/drawing/2014/main" id="{FCBFA14E-021E-E120-23B3-84E57B867837}"/>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87" name="!!Int3">
            <a:extLst>
              <a:ext uri="{FF2B5EF4-FFF2-40B4-BE49-F238E27FC236}">
                <a16:creationId xmlns:a16="http://schemas.microsoft.com/office/drawing/2014/main" id="{E59D9115-C952-914B-CA3A-0A62F867023A}"/>
              </a:ext>
            </a:extLst>
          </p:cNvPr>
          <p:cNvGrpSpPr/>
          <p:nvPr/>
        </p:nvGrpSpPr>
        <p:grpSpPr>
          <a:xfrm>
            <a:off x="6096000" y="4938536"/>
            <a:ext cx="1882710" cy="408869"/>
            <a:chOff x="1079565" y="3553841"/>
            <a:chExt cx="1882710" cy="408869"/>
          </a:xfrm>
        </p:grpSpPr>
        <p:sp>
          <p:nvSpPr>
            <p:cNvPr id="88" name="Content Placeholder 8">
              <a:extLst>
                <a:ext uri="{FF2B5EF4-FFF2-40B4-BE49-F238E27FC236}">
                  <a16:creationId xmlns:a16="http://schemas.microsoft.com/office/drawing/2014/main" id="{0CCE02EC-B691-20E5-E5D4-770F1DF19CD6}"/>
                </a:ext>
              </a:extLst>
            </p:cNvPr>
            <p:cNvSpPr txBox="1">
              <a:spLocks/>
            </p:cNvSpPr>
            <p:nvPr/>
          </p:nvSpPr>
          <p:spPr>
            <a:xfrm>
              <a:off x="1079565" y="3553841"/>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Interviews</a:t>
              </a:r>
            </a:p>
          </p:txBody>
        </p:sp>
        <p:pic>
          <p:nvPicPr>
            <p:cNvPr id="89" name="Picture 88">
              <a:extLst>
                <a:ext uri="{FF2B5EF4-FFF2-40B4-BE49-F238E27FC236}">
                  <a16:creationId xmlns:a16="http://schemas.microsoft.com/office/drawing/2014/main" id="{783B2A7A-7634-836E-5170-E853BE770636}"/>
                </a:ext>
              </a:extLst>
            </p:cNvPr>
            <p:cNvPicPr>
              <a:picLocks noChangeAspect="1"/>
            </p:cNvPicPr>
            <p:nvPr/>
          </p:nvPicPr>
          <p:blipFill>
            <a:blip r:embed="rId3"/>
            <a:srcRect/>
            <a:stretch/>
          </p:blipFill>
          <p:spPr>
            <a:xfrm>
              <a:off x="1181031" y="3581432"/>
              <a:ext cx="309477" cy="353688"/>
            </a:xfrm>
            <a:prstGeom prst="rect">
              <a:avLst/>
            </a:prstGeom>
          </p:spPr>
        </p:pic>
      </p:grpSp>
      <p:grpSp>
        <p:nvGrpSpPr>
          <p:cNvPr id="93" name="!!Diaries3">
            <a:extLst>
              <a:ext uri="{FF2B5EF4-FFF2-40B4-BE49-F238E27FC236}">
                <a16:creationId xmlns:a16="http://schemas.microsoft.com/office/drawing/2014/main" id="{27D46F91-CF5E-AE07-E1F4-46297B0FCF95}"/>
              </a:ext>
            </a:extLst>
          </p:cNvPr>
          <p:cNvGrpSpPr/>
          <p:nvPr/>
        </p:nvGrpSpPr>
        <p:grpSpPr>
          <a:xfrm>
            <a:off x="2708541" y="5494951"/>
            <a:ext cx="1882710" cy="408869"/>
            <a:chOff x="3797476" y="4165413"/>
            <a:chExt cx="1882710" cy="408869"/>
          </a:xfrm>
        </p:grpSpPr>
        <p:sp>
          <p:nvSpPr>
            <p:cNvPr id="94" name="Content Placeholder 8">
              <a:extLst>
                <a:ext uri="{FF2B5EF4-FFF2-40B4-BE49-F238E27FC236}">
                  <a16:creationId xmlns:a16="http://schemas.microsoft.com/office/drawing/2014/main" id="{AA129B74-D047-87A8-2C7A-7068F5FBFAC3}"/>
                </a:ext>
              </a:extLst>
            </p:cNvPr>
            <p:cNvSpPr txBox="1">
              <a:spLocks/>
            </p:cNvSpPr>
            <p:nvPr/>
          </p:nvSpPr>
          <p:spPr>
            <a:xfrm>
              <a:off x="3797476"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Diaries/journals</a:t>
              </a:r>
            </a:p>
          </p:txBody>
        </p:sp>
        <p:pic>
          <p:nvPicPr>
            <p:cNvPr id="95" name="Picture 94">
              <a:extLst>
                <a:ext uri="{FF2B5EF4-FFF2-40B4-BE49-F238E27FC236}">
                  <a16:creationId xmlns:a16="http://schemas.microsoft.com/office/drawing/2014/main" id="{B4FCC396-1799-CFD6-4A00-158BF3B44045}"/>
                </a:ext>
              </a:extLst>
            </p:cNvPr>
            <p:cNvPicPr>
              <a:picLocks noChangeAspect="1"/>
            </p:cNvPicPr>
            <p:nvPr/>
          </p:nvPicPr>
          <p:blipFill>
            <a:blip r:embed="rId8"/>
            <a:stretch>
              <a:fillRect/>
            </a:stretch>
          </p:blipFill>
          <p:spPr>
            <a:xfrm>
              <a:off x="3944744" y="4230185"/>
              <a:ext cx="217874" cy="279325"/>
            </a:xfrm>
            <a:prstGeom prst="rect">
              <a:avLst/>
            </a:prstGeom>
          </p:spPr>
        </p:pic>
      </p:grpSp>
      <p:grpSp>
        <p:nvGrpSpPr>
          <p:cNvPr id="96" name="!!Diaries1">
            <a:extLst>
              <a:ext uri="{FF2B5EF4-FFF2-40B4-BE49-F238E27FC236}">
                <a16:creationId xmlns:a16="http://schemas.microsoft.com/office/drawing/2014/main" id="{F26A54D6-2071-82D3-3C44-38EA57FAB9DA}"/>
              </a:ext>
            </a:extLst>
          </p:cNvPr>
          <p:cNvGrpSpPr/>
          <p:nvPr/>
        </p:nvGrpSpPr>
        <p:grpSpPr>
          <a:xfrm>
            <a:off x="8078088" y="5494951"/>
            <a:ext cx="1882710" cy="408869"/>
            <a:chOff x="3797476" y="4165413"/>
            <a:chExt cx="1882710" cy="408869"/>
          </a:xfrm>
        </p:grpSpPr>
        <p:sp>
          <p:nvSpPr>
            <p:cNvPr id="97" name="Content Placeholder 8">
              <a:extLst>
                <a:ext uri="{FF2B5EF4-FFF2-40B4-BE49-F238E27FC236}">
                  <a16:creationId xmlns:a16="http://schemas.microsoft.com/office/drawing/2014/main" id="{AE594201-BE08-B001-F88F-82590D6C58AE}"/>
                </a:ext>
              </a:extLst>
            </p:cNvPr>
            <p:cNvSpPr txBox="1">
              <a:spLocks/>
            </p:cNvSpPr>
            <p:nvPr/>
          </p:nvSpPr>
          <p:spPr>
            <a:xfrm>
              <a:off x="3797476" y="4165413"/>
              <a:ext cx="1882710" cy="408869"/>
            </a:xfrm>
            <a:prstGeom prst="roundRect">
              <a:avLst/>
            </a:prstGeom>
            <a:solidFill>
              <a:schemeClr val="accent4">
                <a:lumMod val="20000"/>
                <a:lumOff val="80000"/>
                <a:alpha val="25000"/>
              </a:schemeClr>
            </a:solidFill>
          </p:spPr>
          <p:txBody>
            <a:bodyPr vert="horz" lIns="540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4"/>
                  </a:solidFill>
                  <a:latin typeface="DM Sans" pitchFamily="2" charset="77"/>
                </a:rPr>
                <a:t>Diaries/journals</a:t>
              </a:r>
            </a:p>
          </p:txBody>
        </p:sp>
        <p:pic>
          <p:nvPicPr>
            <p:cNvPr id="98" name="Picture 97">
              <a:extLst>
                <a:ext uri="{FF2B5EF4-FFF2-40B4-BE49-F238E27FC236}">
                  <a16:creationId xmlns:a16="http://schemas.microsoft.com/office/drawing/2014/main" id="{AB01981E-5574-2215-D53A-C32E9A1192FD}"/>
                </a:ext>
              </a:extLst>
            </p:cNvPr>
            <p:cNvPicPr>
              <a:picLocks noChangeAspect="1"/>
            </p:cNvPicPr>
            <p:nvPr/>
          </p:nvPicPr>
          <p:blipFill>
            <a:blip r:embed="rId8"/>
            <a:stretch>
              <a:fillRect/>
            </a:stretch>
          </p:blipFill>
          <p:spPr>
            <a:xfrm>
              <a:off x="3944744" y="4230185"/>
              <a:ext cx="217874" cy="279325"/>
            </a:xfrm>
            <a:prstGeom prst="rect">
              <a:avLst/>
            </a:prstGeom>
          </p:spPr>
        </p:pic>
      </p:grpSp>
    </p:spTree>
    <p:extLst>
      <p:ext uri="{BB962C8B-B14F-4D97-AF65-F5344CB8AC3E}">
        <p14:creationId xmlns:p14="http://schemas.microsoft.com/office/powerpoint/2010/main" val="63572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D25C-8CBF-2F22-22A0-E570C58A0553}"/>
              </a:ext>
            </a:extLst>
          </p:cNvPr>
          <p:cNvSpPr>
            <a:spLocks noGrp="1"/>
          </p:cNvSpPr>
          <p:nvPr>
            <p:ph type="title"/>
          </p:nvPr>
        </p:nvSpPr>
        <p:spPr/>
        <p:txBody>
          <a:bodyPr/>
          <a:lstStyle/>
          <a:p>
            <a:r>
              <a:rPr lang="en-US"/>
              <a:t>Your role as a coach</a:t>
            </a:r>
          </a:p>
        </p:txBody>
      </p:sp>
      <p:sp>
        <p:nvSpPr>
          <p:cNvPr id="4" name="Footer Placeholder 3">
            <a:extLst>
              <a:ext uri="{FF2B5EF4-FFF2-40B4-BE49-F238E27FC236}">
                <a16:creationId xmlns:a16="http://schemas.microsoft.com/office/drawing/2014/main" id="{D24D30DE-6EBC-9197-CFEF-7226E820AB62}"/>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3C90B1D3-F147-0E9D-D6C6-97A430D79274}"/>
              </a:ext>
            </a:extLst>
          </p:cNvPr>
          <p:cNvSpPr>
            <a:spLocks noGrp="1"/>
          </p:cNvSpPr>
          <p:nvPr>
            <p:ph type="sldNum" sz="quarter" idx="12"/>
          </p:nvPr>
        </p:nvSpPr>
        <p:spPr/>
        <p:txBody>
          <a:bodyPr/>
          <a:lstStyle/>
          <a:p>
            <a:fld id="{16C5AC08-0ACD-404A-9C9F-AB39E786C34A}" type="slidenum">
              <a:rPr lang="en-GB"/>
              <a:t>40</a:t>
            </a:fld>
            <a:endParaRPr lang="en-GB"/>
          </a:p>
        </p:txBody>
      </p:sp>
      <p:sp>
        <p:nvSpPr>
          <p:cNvPr id="6" name="Text Placeholder 5">
            <a:extLst>
              <a:ext uri="{FF2B5EF4-FFF2-40B4-BE49-F238E27FC236}">
                <a16:creationId xmlns:a16="http://schemas.microsoft.com/office/drawing/2014/main" id="{3132CE1A-078C-D141-18CD-92A18286ECED}"/>
              </a:ext>
            </a:extLst>
          </p:cNvPr>
          <p:cNvSpPr>
            <a:spLocks noGrp="1"/>
          </p:cNvSpPr>
          <p:nvPr>
            <p:ph type="body" sz="quarter" idx="13"/>
          </p:nvPr>
        </p:nvSpPr>
        <p:spPr/>
        <p:txBody>
          <a:bodyPr/>
          <a:lstStyle/>
          <a:p>
            <a:r>
              <a:rPr lang="en-US"/>
              <a:t>Your role as a coach</a:t>
            </a:r>
          </a:p>
        </p:txBody>
      </p:sp>
      <p:grpSp>
        <p:nvGrpSpPr>
          <p:cNvPr id="25" name="1">
            <a:extLst>
              <a:ext uri="{FF2B5EF4-FFF2-40B4-BE49-F238E27FC236}">
                <a16:creationId xmlns:a16="http://schemas.microsoft.com/office/drawing/2014/main" id="{604B812A-55FB-2788-7736-4C8618EC892F}"/>
              </a:ext>
            </a:extLst>
          </p:cNvPr>
          <p:cNvGrpSpPr/>
          <p:nvPr/>
        </p:nvGrpSpPr>
        <p:grpSpPr>
          <a:xfrm>
            <a:off x="1077912" y="1520824"/>
            <a:ext cx="10872788" cy="850900"/>
            <a:chOff x="1077912" y="1520824"/>
            <a:chExt cx="10872788" cy="850900"/>
          </a:xfrm>
        </p:grpSpPr>
        <p:sp>
          <p:nvSpPr>
            <p:cNvPr id="9" name="Content Placeholder 8">
              <a:extLst>
                <a:ext uri="{FF2B5EF4-FFF2-40B4-BE49-F238E27FC236}">
                  <a16:creationId xmlns:a16="http://schemas.microsoft.com/office/drawing/2014/main" id="{23BA4D81-9D4C-3487-32A5-D05726EFD830}"/>
                </a:ext>
              </a:extLst>
            </p:cNvPr>
            <p:cNvSpPr txBox="1">
              <a:spLocks/>
            </p:cNvSpPr>
            <p:nvPr/>
          </p:nvSpPr>
          <p:spPr>
            <a:xfrm>
              <a:off x="1077912" y="1520824"/>
              <a:ext cx="10872788" cy="850900"/>
            </a:xfrm>
            <a:prstGeom prst="roundRect">
              <a:avLst/>
            </a:prstGeom>
            <a:solidFill>
              <a:schemeClr val="accent2">
                <a:lumMod val="20000"/>
                <a:lumOff val="80000"/>
                <a:alpha val="50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latin typeface="DM Sans" pitchFamily="2" charset="77"/>
                </a:rPr>
                <a:t>Advocate for a qualitative approach, when needed</a:t>
              </a:r>
            </a:p>
          </p:txBody>
        </p:sp>
        <p:pic>
          <p:nvPicPr>
            <p:cNvPr id="15" name="Picture 14">
              <a:extLst>
                <a:ext uri="{FF2B5EF4-FFF2-40B4-BE49-F238E27FC236}">
                  <a16:creationId xmlns:a16="http://schemas.microsoft.com/office/drawing/2014/main" id="{91F467B3-DD61-4B2E-B8A6-9410FB15A273}"/>
                </a:ext>
              </a:extLst>
            </p:cNvPr>
            <p:cNvPicPr>
              <a:picLocks noChangeAspect="1"/>
            </p:cNvPicPr>
            <p:nvPr/>
          </p:nvPicPr>
          <p:blipFill>
            <a:blip r:embed="rId3"/>
            <a:stretch>
              <a:fillRect/>
            </a:stretch>
          </p:blipFill>
          <p:spPr>
            <a:xfrm>
              <a:off x="1286626" y="1648322"/>
              <a:ext cx="633615" cy="642540"/>
            </a:xfrm>
            <a:prstGeom prst="rect">
              <a:avLst/>
            </a:prstGeom>
          </p:spPr>
        </p:pic>
      </p:grpSp>
      <p:grpSp>
        <p:nvGrpSpPr>
          <p:cNvPr id="24" name="2">
            <a:extLst>
              <a:ext uri="{FF2B5EF4-FFF2-40B4-BE49-F238E27FC236}">
                <a16:creationId xmlns:a16="http://schemas.microsoft.com/office/drawing/2014/main" id="{9166D86F-3614-AC4B-FAC7-828793933FCC}"/>
              </a:ext>
            </a:extLst>
          </p:cNvPr>
          <p:cNvGrpSpPr/>
          <p:nvPr/>
        </p:nvGrpSpPr>
        <p:grpSpPr>
          <a:xfrm>
            <a:off x="1077912" y="2582862"/>
            <a:ext cx="10872788" cy="850900"/>
            <a:chOff x="1077912" y="2582862"/>
            <a:chExt cx="10872788" cy="850900"/>
          </a:xfrm>
        </p:grpSpPr>
        <p:sp>
          <p:nvSpPr>
            <p:cNvPr id="11" name="Content Placeholder 8">
              <a:extLst>
                <a:ext uri="{FF2B5EF4-FFF2-40B4-BE49-F238E27FC236}">
                  <a16:creationId xmlns:a16="http://schemas.microsoft.com/office/drawing/2014/main" id="{7642CE2F-11BE-DC59-6A26-41E6D40EE420}"/>
                </a:ext>
              </a:extLst>
            </p:cNvPr>
            <p:cNvSpPr txBox="1">
              <a:spLocks/>
            </p:cNvSpPr>
            <p:nvPr/>
          </p:nvSpPr>
          <p:spPr>
            <a:xfrm>
              <a:off x="1077912" y="2582862"/>
              <a:ext cx="10872788" cy="850900"/>
            </a:xfrm>
            <a:prstGeom prst="roundRect">
              <a:avLst/>
            </a:prstGeom>
            <a:solidFill>
              <a:schemeClr val="accent2">
                <a:lumMod val="20000"/>
                <a:lumOff val="80000"/>
                <a:alpha val="50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latin typeface="DM Sans" pitchFamily="2" charset="77"/>
                </a:rPr>
                <a:t>Recognising when qualitative data is already available</a:t>
              </a:r>
            </a:p>
          </p:txBody>
        </p:sp>
        <p:pic>
          <p:nvPicPr>
            <p:cNvPr id="16" name="Picture 15">
              <a:extLst>
                <a:ext uri="{FF2B5EF4-FFF2-40B4-BE49-F238E27FC236}">
                  <a16:creationId xmlns:a16="http://schemas.microsoft.com/office/drawing/2014/main" id="{7AB1ABB7-76AC-E5BE-5942-D3647E8D90A1}"/>
                </a:ext>
              </a:extLst>
            </p:cNvPr>
            <p:cNvPicPr>
              <a:picLocks noChangeAspect="1"/>
            </p:cNvPicPr>
            <p:nvPr/>
          </p:nvPicPr>
          <p:blipFill>
            <a:blip r:embed="rId4"/>
            <a:stretch>
              <a:fillRect/>
            </a:stretch>
          </p:blipFill>
          <p:spPr>
            <a:xfrm>
              <a:off x="1234441" y="2659870"/>
              <a:ext cx="696884" cy="696884"/>
            </a:xfrm>
            <a:prstGeom prst="rect">
              <a:avLst/>
            </a:prstGeom>
          </p:spPr>
        </p:pic>
      </p:grpSp>
      <p:grpSp>
        <p:nvGrpSpPr>
          <p:cNvPr id="23" name="3">
            <a:extLst>
              <a:ext uri="{FF2B5EF4-FFF2-40B4-BE49-F238E27FC236}">
                <a16:creationId xmlns:a16="http://schemas.microsoft.com/office/drawing/2014/main" id="{AB2119A2-6F3F-FDB6-0941-22E2A33E7FAA}"/>
              </a:ext>
            </a:extLst>
          </p:cNvPr>
          <p:cNvGrpSpPr/>
          <p:nvPr/>
        </p:nvGrpSpPr>
        <p:grpSpPr>
          <a:xfrm>
            <a:off x="1077912" y="3644900"/>
            <a:ext cx="10872788" cy="850900"/>
            <a:chOff x="1077912" y="3644900"/>
            <a:chExt cx="10872788" cy="850900"/>
          </a:xfrm>
        </p:grpSpPr>
        <p:sp>
          <p:nvSpPr>
            <p:cNvPr id="12" name="Content Placeholder 8">
              <a:extLst>
                <a:ext uri="{FF2B5EF4-FFF2-40B4-BE49-F238E27FC236}">
                  <a16:creationId xmlns:a16="http://schemas.microsoft.com/office/drawing/2014/main" id="{81A00314-0C04-FA74-E212-1B370902DCDC}"/>
                </a:ext>
              </a:extLst>
            </p:cNvPr>
            <p:cNvSpPr txBox="1">
              <a:spLocks/>
            </p:cNvSpPr>
            <p:nvPr/>
          </p:nvSpPr>
          <p:spPr>
            <a:xfrm>
              <a:off x="1077912" y="3644900"/>
              <a:ext cx="10872788" cy="850900"/>
            </a:xfrm>
            <a:prstGeom prst="roundRect">
              <a:avLst/>
            </a:prstGeom>
            <a:solidFill>
              <a:schemeClr val="accent2">
                <a:lumMod val="20000"/>
                <a:lumOff val="80000"/>
                <a:alpha val="50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latin typeface="DM Sans" pitchFamily="2" charset="77"/>
                </a:rPr>
                <a:t>Mythbust</a:t>
              </a:r>
            </a:p>
          </p:txBody>
        </p:sp>
        <p:pic>
          <p:nvPicPr>
            <p:cNvPr id="17" name="Picture 16">
              <a:extLst>
                <a:ext uri="{FF2B5EF4-FFF2-40B4-BE49-F238E27FC236}">
                  <a16:creationId xmlns:a16="http://schemas.microsoft.com/office/drawing/2014/main" id="{D0688FB1-B444-3512-AFFA-EFE38F539900}"/>
                </a:ext>
              </a:extLst>
            </p:cNvPr>
            <p:cNvPicPr>
              <a:picLocks noChangeAspect="1"/>
            </p:cNvPicPr>
            <p:nvPr/>
          </p:nvPicPr>
          <p:blipFill>
            <a:blip r:embed="rId5"/>
            <a:stretch>
              <a:fillRect/>
            </a:stretch>
          </p:blipFill>
          <p:spPr>
            <a:xfrm>
              <a:off x="1286626" y="3728258"/>
              <a:ext cx="517685" cy="696884"/>
            </a:xfrm>
            <a:prstGeom prst="rect">
              <a:avLst/>
            </a:prstGeom>
          </p:spPr>
        </p:pic>
      </p:grpSp>
      <p:grpSp>
        <p:nvGrpSpPr>
          <p:cNvPr id="22" name="4">
            <a:extLst>
              <a:ext uri="{FF2B5EF4-FFF2-40B4-BE49-F238E27FC236}">
                <a16:creationId xmlns:a16="http://schemas.microsoft.com/office/drawing/2014/main" id="{70D66994-C827-7D54-ED6D-01B825EAA21C}"/>
              </a:ext>
            </a:extLst>
          </p:cNvPr>
          <p:cNvGrpSpPr/>
          <p:nvPr/>
        </p:nvGrpSpPr>
        <p:grpSpPr>
          <a:xfrm>
            <a:off x="1077912" y="4706938"/>
            <a:ext cx="10872788" cy="850900"/>
            <a:chOff x="1077912" y="4706938"/>
            <a:chExt cx="10872788" cy="850900"/>
          </a:xfrm>
        </p:grpSpPr>
        <p:sp>
          <p:nvSpPr>
            <p:cNvPr id="13" name="Content Placeholder 8">
              <a:extLst>
                <a:ext uri="{FF2B5EF4-FFF2-40B4-BE49-F238E27FC236}">
                  <a16:creationId xmlns:a16="http://schemas.microsoft.com/office/drawing/2014/main" id="{6927BBE1-D4FF-5D9C-5FA4-D11B43316AD7}"/>
                </a:ext>
              </a:extLst>
            </p:cNvPr>
            <p:cNvSpPr txBox="1">
              <a:spLocks/>
            </p:cNvSpPr>
            <p:nvPr/>
          </p:nvSpPr>
          <p:spPr>
            <a:xfrm>
              <a:off x="1077912" y="4706938"/>
              <a:ext cx="10872788" cy="850900"/>
            </a:xfrm>
            <a:prstGeom prst="roundRect">
              <a:avLst/>
            </a:prstGeom>
            <a:solidFill>
              <a:schemeClr val="accent2">
                <a:lumMod val="20000"/>
                <a:lumOff val="80000"/>
                <a:alpha val="50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latin typeface="DM Sans" pitchFamily="2" charset="77"/>
                </a:rPr>
                <a:t>Help with qual design (right tool, right time)</a:t>
              </a:r>
            </a:p>
          </p:txBody>
        </p:sp>
        <p:pic>
          <p:nvPicPr>
            <p:cNvPr id="19" name="Picture 18">
              <a:extLst>
                <a:ext uri="{FF2B5EF4-FFF2-40B4-BE49-F238E27FC236}">
                  <a16:creationId xmlns:a16="http://schemas.microsoft.com/office/drawing/2014/main" id="{5F589E56-5435-5371-D8E2-AFB4510FE730}"/>
                </a:ext>
              </a:extLst>
            </p:cNvPr>
            <p:cNvPicPr>
              <a:picLocks noChangeAspect="1"/>
            </p:cNvPicPr>
            <p:nvPr/>
          </p:nvPicPr>
          <p:blipFill>
            <a:blip r:embed="rId6"/>
            <a:stretch>
              <a:fillRect/>
            </a:stretch>
          </p:blipFill>
          <p:spPr>
            <a:xfrm>
              <a:off x="1234441" y="5040602"/>
              <a:ext cx="913014" cy="213037"/>
            </a:xfrm>
            <a:prstGeom prst="rect">
              <a:avLst/>
            </a:prstGeom>
          </p:spPr>
        </p:pic>
      </p:grpSp>
      <p:grpSp>
        <p:nvGrpSpPr>
          <p:cNvPr id="21" name="5">
            <a:extLst>
              <a:ext uri="{FF2B5EF4-FFF2-40B4-BE49-F238E27FC236}">
                <a16:creationId xmlns:a16="http://schemas.microsoft.com/office/drawing/2014/main" id="{2A9EA2C5-14B8-3061-0C80-0DE035E7C216}"/>
              </a:ext>
            </a:extLst>
          </p:cNvPr>
          <p:cNvGrpSpPr/>
          <p:nvPr/>
        </p:nvGrpSpPr>
        <p:grpSpPr>
          <a:xfrm>
            <a:off x="1077912" y="5768977"/>
            <a:ext cx="10872788" cy="850900"/>
            <a:chOff x="1077912" y="5768977"/>
            <a:chExt cx="10872788" cy="850900"/>
          </a:xfrm>
        </p:grpSpPr>
        <p:sp>
          <p:nvSpPr>
            <p:cNvPr id="14" name="Content Placeholder 8">
              <a:extLst>
                <a:ext uri="{FF2B5EF4-FFF2-40B4-BE49-F238E27FC236}">
                  <a16:creationId xmlns:a16="http://schemas.microsoft.com/office/drawing/2014/main" id="{6F1C584C-8E37-B53F-03EE-025C50FE9F55}"/>
                </a:ext>
              </a:extLst>
            </p:cNvPr>
            <p:cNvSpPr txBox="1">
              <a:spLocks/>
            </p:cNvSpPr>
            <p:nvPr/>
          </p:nvSpPr>
          <p:spPr>
            <a:xfrm>
              <a:off x="1077912" y="5768977"/>
              <a:ext cx="10872788" cy="850900"/>
            </a:xfrm>
            <a:prstGeom prst="roundRect">
              <a:avLst/>
            </a:prstGeom>
            <a:solidFill>
              <a:schemeClr val="accent2">
                <a:lumMod val="20000"/>
                <a:lumOff val="80000"/>
                <a:alpha val="50000"/>
              </a:schemeClr>
            </a:solidFill>
          </p:spPr>
          <p:txBody>
            <a:bodyPr vert="horz" lIns="1152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latin typeface="DM Sans" pitchFamily="2" charset="77"/>
                </a:rPr>
                <a:t>Advise on questioning</a:t>
              </a:r>
            </a:p>
          </p:txBody>
        </p:sp>
        <p:pic>
          <p:nvPicPr>
            <p:cNvPr id="20" name="Picture 19">
              <a:extLst>
                <a:ext uri="{FF2B5EF4-FFF2-40B4-BE49-F238E27FC236}">
                  <a16:creationId xmlns:a16="http://schemas.microsoft.com/office/drawing/2014/main" id="{1CF01007-30C7-4DB5-1EED-BADFD8F5A219}"/>
                </a:ext>
              </a:extLst>
            </p:cNvPr>
            <p:cNvPicPr>
              <a:picLocks noChangeAspect="1"/>
            </p:cNvPicPr>
            <p:nvPr/>
          </p:nvPicPr>
          <p:blipFill>
            <a:blip r:embed="rId7"/>
            <a:stretch>
              <a:fillRect/>
            </a:stretch>
          </p:blipFill>
          <p:spPr>
            <a:xfrm>
              <a:off x="1361455" y="5860890"/>
              <a:ext cx="569870" cy="651280"/>
            </a:xfrm>
            <a:prstGeom prst="rect">
              <a:avLst/>
            </a:prstGeom>
          </p:spPr>
        </p:pic>
      </p:grpSp>
    </p:spTree>
    <p:extLst>
      <p:ext uri="{BB962C8B-B14F-4D97-AF65-F5344CB8AC3E}">
        <p14:creationId xmlns:p14="http://schemas.microsoft.com/office/powerpoint/2010/main" val="14923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2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4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41</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eagull">
            <a:extLst>
              <a:ext uri="{FF2B5EF4-FFF2-40B4-BE49-F238E27FC236}">
                <a16:creationId xmlns:a16="http://schemas.microsoft.com/office/drawing/2014/main" id="{3DC9F7C8-5258-D70B-2C7D-0421A99524AF}"/>
              </a:ext>
            </a:extLst>
          </p:cNvPr>
          <p:cNvPicPr>
            <a:picLocks noChangeAspect="1"/>
          </p:cNvPicPr>
          <p:nvPr/>
        </p:nvPicPr>
        <p:blipFill>
          <a:blip r:embed="rId3"/>
          <a:stretch>
            <a:fillRect/>
          </a:stretch>
        </p:blipFill>
        <p:spPr>
          <a:xfrm>
            <a:off x="-712786" y="1881454"/>
            <a:ext cx="546100" cy="279400"/>
          </a:xfrm>
          <a:prstGeom prst="rect">
            <a:avLst/>
          </a:prstGeom>
        </p:spPr>
      </p:pic>
      <p:pic>
        <p:nvPicPr>
          <p:cNvPr id="22" name="ship">
            <a:extLst>
              <a:ext uri="{FF2B5EF4-FFF2-40B4-BE49-F238E27FC236}">
                <a16:creationId xmlns:a16="http://schemas.microsoft.com/office/drawing/2014/main" id="{11D5C14C-DE01-9A3B-2D8D-DE0B8E9B8985}"/>
              </a:ext>
            </a:extLst>
          </p:cNvPr>
          <p:cNvPicPr>
            <a:picLocks noChangeAspect="1"/>
          </p:cNvPicPr>
          <p:nvPr/>
        </p:nvPicPr>
        <p:blipFill>
          <a:blip r:embed="rId4"/>
          <a:stretch>
            <a:fillRect/>
          </a:stretch>
        </p:blipFill>
        <p:spPr>
          <a:xfrm>
            <a:off x="1077913" y="2849208"/>
            <a:ext cx="1041400" cy="609600"/>
          </a:xfrm>
          <a:prstGeom prst="rect">
            <a:avLst/>
          </a:prstGeom>
        </p:spPr>
      </p:pic>
      <p:pic>
        <p:nvPicPr>
          <p:cNvPr id="25" name="wavebottom">
            <a:extLst>
              <a:ext uri="{FF2B5EF4-FFF2-40B4-BE49-F238E27FC236}">
                <a16:creationId xmlns:a16="http://schemas.microsoft.com/office/drawing/2014/main" id="{FCD37816-FC27-B4C0-CCCD-A553E5754D7F}"/>
              </a:ext>
            </a:extLst>
          </p:cNvPr>
          <p:cNvPicPr>
            <a:picLocks noChangeAspect="1"/>
          </p:cNvPicPr>
          <p:nvPr/>
        </p:nvPicPr>
        <p:blipFill>
          <a:blip r:embed="rId5"/>
          <a:stretch>
            <a:fillRect/>
          </a:stretch>
        </p:blipFill>
        <p:spPr>
          <a:xfrm>
            <a:off x="975360" y="3527882"/>
            <a:ext cx="22433280" cy="83820"/>
          </a:xfrm>
          <a:prstGeom prst="rect">
            <a:avLst/>
          </a:prstGeom>
        </p:spPr>
      </p:pic>
      <p:pic>
        <p:nvPicPr>
          <p:cNvPr id="9" name="wavetop">
            <a:extLst>
              <a:ext uri="{FF2B5EF4-FFF2-40B4-BE49-F238E27FC236}">
                <a16:creationId xmlns:a16="http://schemas.microsoft.com/office/drawing/2014/main" id="{AEC6D9EE-8579-4230-3359-33A783A09527}"/>
              </a:ext>
            </a:extLst>
          </p:cNvPr>
          <p:cNvPicPr>
            <a:picLocks noChangeAspect="1"/>
          </p:cNvPicPr>
          <p:nvPr/>
        </p:nvPicPr>
        <p:blipFill>
          <a:blip r:embed="rId5"/>
          <a:stretch>
            <a:fillRect/>
          </a:stretch>
        </p:blipFill>
        <p:spPr>
          <a:xfrm>
            <a:off x="975360" y="3414480"/>
            <a:ext cx="22433280" cy="83820"/>
          </a:xfrm>
          <a:prstGeom prst="rect">
            <a:avLst/>
          </a:prstGeom>
        </p:spPr>
      </p:pic>
      <p:sp>
        <p:nvSpPr>
          <p:cNvPr id="14" name="rightmask">
            <a:extLst>
              <a:ext uri="{FF2B5EF4-FFF2-40B4-BE49-F238E27FC236}">
                <a16:creationId xmlns:a16="http://schemas.microsoft.com/office/drawing/2014/main" id="{DCC000FC-706A-39F5-6B64-CDC211485B8B}"/>
              </a:ext>
            </a:extLst>
          </p:cNvPr>
          <p:cNvSpPr/>
          <p:nvPr/>
        </p:nvSpPr>
        <p:spPr>
          <a:xfrm>
            <a:off x="11946195" y="0"/>
            <a:ext cx="27279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1" name="cloudown">
            <a:extLst>
              <a:ext uri="{FF2B5EF4-FFF2-40B4-BE49-F238E27FC236}">
                <a16:creationId xmlns:a16="http://schemas.microsoft.com/office/drawing/2014/main" id="{F895DBCC-A748-6F21-A344-E0DF9F53AD6C}"/>
              </a:ext>
            </a:extLst>
          </p:cNvPr>
          <p:cNvPicPr>
            <a:picLocks noChangeAspect="1"/>
          </p:cNvPicPr>
          <p:nvPr/>
        </p:nvPicPr>
        <p:blipFill>
          <a:blip r:embed="rId6"/>
          <a:stretch>
            <a:fillRect/>
          </a:stretch>
        </p:blipFill>
        <p:spPr>
          <a:xfrm>
            <a:off x="12218987" y="2444386"/>
            <a:ext cx="470554" cy="294096"/>
          </a:xfrm>
          <a:prstGeom prst="rect">
            <a:avLst/>
          </a:prstGeom>
        </p:spPr>
      </p:pic>
      <p:pic>
        <p:nvPicPr>
          <p:cNvPr id="18" name="iceberg">
            <a:extLst>
              <a:ext uri="{FF2B5EF4-FFF2-40B4-BE49-F238E27FC236}">
                <a16:creationId xmlns:a16="http://schemas.microsoft.com/office/drawing/2014/main" id="{531AAB1D-EA13-AA0A-13A8-7128B96EEDD6}"/>
              </a:ext>
            </a:extLst>
          </p:cNvPr>
          <p:cNvPicPr>
            <a:picLocks noChangeAspect="1"/>
          </p:cNvPicPr>
          <p:nvPr/>
        </p:nvPicPr>
        <p:blipFill>
          <a:blip r:embed="rId7"/>
          <a:srcRect/>
          <a:stretch/>
        </p:blipFill>
        <p:spPr>
          <a:xfrm>
            <a:off x="9621638" y="2493178"/>
            <a:ext cx="1768873" cy="2364608"/>
          </a:xfrm>
          <a:prstGeom prst="rect">
            <a:avLst/>
          </a:prstGeom>
        </p:spPr>
      </p:pic>
      <p:sp>
        <p:nvSpPr>
          <p:cNvPr id="19" name="wavefade">
            <a:extLst>
              <a:ext uri="{FF2B5EF4-FFF2-40B4-BE49-F238E27FC236}">
                <a16:creationId xmlns:a16="http://schemas.microsoft.com/office/drawing/2014/main" id="{D50C46B3-34AD-AD31-BE2E-8CD8F459182D}"/>
              </a:ext>
            </a:extLst>
          </p:cNvPr>
          <p:cNvSpPr/>
          <p:nvPr/>
        </p:nvSpPr>
        <p:spPr>
          <a:xfrm>
            <a:off x="5136356" y="3691268"/>
            <a:ext cx="7097970" cy="1506211"/>
          </a:xfrm>
          <a:prstGeom prst="rect">
            <a:avLst/>
          </a:prstGeom>
          <a:gradFill flip="none" rotWithShape="1">
            <a:gsLst>
              <a:gs pos="11000">
                <a:schemeClr val="accent4">
                  <a:alpha val="0"/>
                </a:schemeClr>
              </a:gs>
              <a:gs pos="61000">
                <a:schemeClr val="bg1"/>
              </a:gs>
            </a:gsLst>
            <a:lin ang="5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4" name="whale">
            <a:extLst>
              <a:ext uri="{FF2B5EF4-FFF2-40B4-BE49-F238E27FC236}">
                <a16:creationId xmlns:a16="http://schemas.microsoft.com/office/drawing/2014/main" id="{31AB346B-A5DF-B264-E6D3-7CBFA301C61A}"/>
              </a:ext>
            </a:extLst>
          </p:cNvPr>
          <p:cNvPicPr>
            <a:picLocks noChangeAspect="1"/>
          </p:cNvPicPr>
          <p:nvPr/>
        </p:nvPicPr>
        <p:blipFill>
          <a:blip r:embed="rId8"/>
          <a:stretch>
            <a:fillRect/>
          </a:stretch>
        </p:blipFill>
        <p:spPr>
          <a:xfrm rot="16200000">
            <a:off x="-5586900" y="4270464"/>
            <a:ext cx="17098349" cy="17098349"/>
          </a:xfrm>
          <a:prstGeom prst="rect">
            <a:avLst/>
          </a:prstGeom>
        </p:spPr>
      </p:pic>
      <p:pic>
        <p:nvPicPr>
          <p:cNvPr id="20" name="cloudup">
            <a:extLst>
              <a:ext uri="{FF2B5EF4-FFF2-40B4-BE49-F238E27FC236}">
                <a16:creationId xmlns:a16="http://schemas.microsoft.com/office/drawing/2014/main" id="{8A60A391-DB1C-39CD-73A5-82BF5C28A402}"/>
              </a:ext>
            </a:extLst>
          </p:cNvPr>
          <p:cNvPicPr>
            <a:picLocks noChangeAspect="1"/>
          </p:cNvPicPr>
          <p:nvPr/>
        </p:nvPicPr>
        <p:blipFill>
          <a:blip r:embed="rId6"/>
          <a:stretch>
            <a:fillRect/>
          </a:stretch>
        </p:blipFill>
        <p:spPr>
          <a:xfrm>
            <a:off x="12689541" y="1531982"/>
            <a:ext cx="470554" cy="294096"/>
          </a:xfrm>
          <a:prstGeom prst="rect">
            <a:avLst/>
          </a:prstGeom>
        </p:spPr>
      </p:pic>
      <p:sp>
        <p:nvSpPr>
          <p:cNvPr id="10" name="leftmask">
            <a:extLst>
              <a:ext uri="{FF2B5EF4-FFF2-40B4-BE49-F238E27FC236}">
                <a16:creationId xmlns:a16="http://schemas.microsoft.com/office/drawing/2014/main" id="{D74A69D6-1B13-2EB6-F5AD-63973426ABC3}"/>
              </a:ext>
            </a:extLst>
          </p:cNvPr>
          <p:cNvSpPr/>
          <p:nvPr/>
        </p:nvSpPr>
        <p:spPr>
          <a:xfrm>
            <a:off x="0" y="0"/>
            <a:ext cx="107791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A0A6F0B4-E4FE-7CA8-7C84-4E21A78B09E9}"/>
              </a:ext>
            </a:extLst>
          </p:cNvPr>
          <p:cNvSpPr>
            <a:spLocks noGrp="1"/>
          </p:cNvSpPr>
          <p:nvPr>
            <p:ph type="title"/>
          </p:nvPr>
        </p:nvSpPr>
        <p:spPr/>
        <p:txBody>
          <a:bodyPr/>
          <a:lstStyle/>
          <a:p>
            <a:r>
              <a:rPr lang="en-US"/>
              <a:t>Icebreaker</a:t>
            </a:r>
          </a:p>
        </p:txBody>
      </p:sp>
      <p:sp>
        <p:nvSpPr>
          <p:cNvPr id="4" name="Footer Placeholder 3">
            <a:extLst>
              <a:ext uri="{FF2B5EF4-FFF2-40B4-BE49-F238E27FC236}">
                <a16:creationId xmlns:a16="http://schemas.microsoft.com/office/drawing/2014/main" id="{846E17BF-7617-637A-8773-08F7556B05AB}"/>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99149AB0-2726-6665-7E03-BACBCA61C784}"/>
              </a:ext>
            </a:extLst>
          </p:cNvPr>
          <p:cNvSpPr>
            <a:spLocks noGrp="1"/>
          </p:cNvSpPr>
          <p:nvPr>
            <p:ph type="sldNum" sz="quarter" idx="12"/>
          </p:nvPr>
        </p:nvSpPr>
        <p:spPr/>
        <p:txBody>
          <a:bodyPr/>
          <a:lstStyle/>
          <a:p>
            <a:fld id="{16C5AC08-0ACD-404A-9C9F-AB39E786C34A}" type="slidenum">
              <a:rPr lang="en-GB"/>
              <a:t>42</a:t>
            </a:fld>
            <a:endParaRPr lang="en-GB"/>
          </a:p>
        </p:txBody>
      </p:sp>
      <p:sp>
        <p:nvSpPr>
          <p:cNvPr id="6" name="Text Placeholder 5">
            <a:extLst>
              <a:ext uri="{FF2B5EF4-FFF2-40B4-BE49-F238E27FC236}">
                <a16:creationId xmlns:a16="http://schemas.microsoft.com/office/drawing/2014/main" id="{5CB4C40E-71BD-F6BA-8B13-78EA96A64DF0}"/>
              </a:ext>
            </a:extLst>
          </p:cNvPr>
          <p:cNvSpPr>
            <a:spLocks noGrp="1"/>
          </p:cNvSpPr>
          <p:nvPr>
            <p:ph type="body" sz="quarter" idx="13"/>
          </p:nvPr>
        </p:nvSpPr>
        <p:spPr/>
        <p:txBody>
          <a:bodyPr/>
          <a:lstStyle/>
          <a:p>
            <a:r>
              <a:rPr lang="en-US"/>
              <a:t>Icebreaker</a:t>
            </a:r>
          </a:p>
        </p:txBody>
      </p:sp>
      <p:cxnSp>
        <p:nvCxnSpPr>
          <p:cNvPr id="11" name="Straight Connector 10">
            <a:extLst>
              <a:ext uri="{FF2B5EF4-FFF2-40B4-BE49-F238E27FC236}">
                <a16:creationId xmlns:a16="http://schemas.microsoft.com/office/drawing/2014/main" id="{9D60E54D-A231-4DA9-4496-8B1BE45B6362}"/>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E0E8F68-943E-78F8-FEEA-0AF0565E918F}"/>
              </a:ext>
            </a:extLst>
          </p:cNvPr>
          <p:cNvPicPr>
            <a:picLocks noChangeAspect="1"/>
          </p:cNvPicPr>
          <p:nvPr/>
        </p:nvPicPr>
        <p:blipFill>
          <a:blip r:embed="rId9"/>
          <a:stretch>
            <a:fillRect/>
          </a:stretch>
        </p:blipFill>
        <p:spPr>
          <a:xfrm>
            <a:off x="238124" y="6210000"/>
            <a:ext cx="474483" cy="406700"/>
          </a:xfrm>
          <a:prstGeom prst="rect">
            <a:avLst/>
          </a:prstGeom>
        </p:spPr>
      </p:pic>
      <p:sp>
        <p:nvSpPr>
          <p:cNvPr id="15" name="TextBox 14">
            <a:extLst>
              <a:ext uri="{FF2B5EF4-FFF2-40B4-BE49-F238E27FC236}">
                <a16:creationId xmlns:a16="http://schemas.microsoft.com/office/drawing/2014/main" id="{364E5357-E8E9-5923-A9B1-6EDA3ECFFAD1}"/>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6" name="TextBox 15">
            <a:extLst>
              <a:ext uri="{FF2B5EF4-FFF2-40B4-BE49-F238E27FC236}">
                <a16:creationId xmlns:a16="http://schemas.microsoft.com/office/drawing/2014/main" id="{8E61E63E-7E7E-55BA-65E6-DAB8B00A6292}"/>
              </a:ext>
            </a:extLst>
          </p:cNvPr>
          <p:cNvSpPr txBox="1"/>
          <p:nvPr/>
        </p:nvSpPr>
        <p:spPr>
          <a:xfrm>
            <a:off x="22565032" y="-1194619"/>
            <a:ext cx="184731" cy="369332"/>
          </a:xfrm>
          <a:prstGeom prst="rect">
            <a:avLst/>
          </a:prstGeom>
          <a:noFill/>
        </p:spPr>
        <p:txBody>
          <a:bodyPr wrap="none" rtlCol="0">
            <a:spAutoFit/>
          </a:bodyPr>
          <a:lstStyle/>
          <a:p>
            <a:endParaRPr lang="en-US">
              <a:latin typeface="Petrona" pitchFamily="2" charset="77"/>
            </a:endParaRPr>
          </a:p>
        </p:txBody>
      </p:sp>
    </p:spTree>
    <p:extLst>
      <p:ext uri="{BB962C8B-B14F-4D97-AF65-F5344CB8AC3E}">
        <p14:creationId xmlns:p14="http://schemas.microsoft.com/office/powerpoint/2010/main" val="3232468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0 4.81481E-6 L -0.93359 4.81481E-6 " pathEditMode="relative" rAng="0" ptsTypes="AA">
                                          <p:cBhvr>
                                            <p:cTn id="6" dur="60000" fill="hold"/>
                                            <p:tgtEl>
                                              <p:spTgt spid="9"/>
                                            </p:tgtEl>
                                            <p:attrNameLst>
                                              <p:attrName>ppt_x</p:attrName>
                                              <p:attrName>ppt_y</p:attrName>
                                            </p:attrNameLst>
                                          </p:cBhvr>
                                          <p:rCtr x="-46680" y="0"/>
                                        </p:animMotion>
                                      </p:childTnLst>
                                    </p:cTn>
                                  </p:par>
                                  <p:par>
                                    <p:cTn id="7" presetID="35" presetClass="path" presetSubtype="0" repeatCount="indefinite" fill="hold" nodeType="withEffect">
                                      <p:stCondLst>
                                        <p:cond delay="0"/>
                                      </p:stCondLst>
                                      <p:childTnLst>
                                        <p:animMotion origin="layout" path="M 0 -3.7037E-7 L -0.93359 -3.7037E-7 " pathEditMode="relative" rAng="0" ptsTypes="AA">
                                          <p:cBhvr>
                                            <p:cTn id="8" dur="60000" fill="hold"/>
                                            <p:tgtEl>
                                              <p:spTgt spid="25"/>
                                            </p:tgtEl>
                                            <p:attrNameLst>
                                              <p:attrName>ppt_x</p:attrName>
                                              <p:attrName>ppt_y</p:attrName>
                                            </p:attrNameLst>
                                          </p:cBhvr>
                                          <p:rCtr x="-46680" y="0"/>
                                        </p:animMotion>
                                      </p:childTnLst>
                                    </p:cTn>
                                  </p:par>
                                  <p:par>
                                    <p:cTn id="9" presetID="64" presetClass="path" presetSubtype="0" repeatCount="indefinite" accel="50000" decel="50000" autoRev="1" fill="hold" nodeType="withEffect">
                                      <p:stCondLst>
                                        <p:cond delay="0"/>
                                      </p:stCondLst>
                                      <p:childTnLst>
                                        <p:animMotion origin="layout" path="M 1.25E-6 0.00093 L 1.25E-6 -0.02569 " pathEditMode="relative" rAng="0" ptsTypes="AA">
                                          <p:cBhvr>
                                            <p:cTn id="10" dur="5000" fill="hold"/>
                                            <p:tgtEl>
                                              <p:spTgt spid="18"/>
                                            </p:tgtEl>
                                            <p:attrNameLst>
                                              <p:attrName>ppt_x</p:attrName>
                                              <p:attrName>ppt_y</p:attrName>
                                            </p:attrNameLst>
                                          </p:cBhvr>
                                          <p:rCtr x="0" y="-1343"/>
                                        </p:animMotion>
                                      </p:childTnLst>
                                    </p:cTn>
                                  </p:par>
                                  <p:par>
                                    <p:cTn id="11" presetID="35" presetClass="path" presetSubtype="0" repeatCount="indefinite" accel="50000" decel="50000" fill="hold" nodeType="withEffect">
                                      <p:stCondLst>
                                        <p:cond delay="0"/>
                                      </p:stCondLst>
                                      <p:childTnLst>
                                        <p:animMotion origin="layout" path="M -4.375E-6 2.22222E-6 L -1.05664 2.22222E-6 " pathEditMode="relative" rAng="0" ptsTypes="AA">
                                          <p:cBhvr>
                                            <p:cTn id="12" dur="450000" fill="hold"/>
                                            <p:tgtEl>
                                              <p:spTgt spid="21"/>
                                            </p:tgtEl>
                                            <p:attrNameLst>
                                              <p:attrName>ppt_x</p:attrName>
                                              <p:attrName>ppt_y</p:attrName>
                                            </p:attrNameLst>
                                          </p:cBhvr>
                                          <p:rCtr x="-52839" y="0"/>
                                        </p:animMotion>
                                      </p:childTnLst>
                                    </p:cTn>
                                  </p:par>
                                  <p:par>
                                    <p:cTn id="13" presetID="35" presetClass="path" presetSubtype="0" decel="50000" fill="hold" nodeType="withEffect">
                                      <p:stCondLst>
                                        <p:cond delay="0"/>
                                      </p:stCondLst>
                                      <p:childTnLst>
                                        <p:animMotion origin="layout" path="M 3.95833E-6 4.07407E-6 L -1.28334 4.07407E-6 " pathEditMode="relative" rAng="0" ptsTypes="AA">
                                          <p:cBhvr>
                                            <p:cTn id="14" dur="600000" fill="hold"/>
                                            <p:tgtEl>
                                              <p:spTgt spid="20"/>
                                            </p:tgtEl>
                                            <p:attrNameLst>
                                              <p:attrName>ppt_x</p:attrName>
                                              <p:attrName>ppt_y</p:attrName>
                                            </p:attrNameLst>
                                          </p:cBhvr>
                                          <p:rCtr x="-64167" y="0"/>
                                        </p:animMotion>
                                      </p:childTnLst>
                                    </p:cTn>
                                  </p:par>
                                  <p:par>
                                    <p:cTn id="15" presetID="0" presetClass="path" presetSubtype="0" accel="50000" autoRev="1" fill="hold" nodeType="withEffect">
                                      <p:stCondLst>
                                        <p:cond delay="0"/>
                                      </p:stCondLst>
                                      <p:childTnLst>
                                        <p:animMotion origin="layout" path="M 0.00065 -0.00024 C 0.03516 -0.02639 0.06979 -0.05278 0.12982 -0.04375 C 0.18959 -0.03473 0.28412 0.05439 0.35977 0.05393 C 0.43555 0.0537 0.51107 -0.04468 0.58399 -0.04514 C 0.6569 -0.04584 0.72266 0.04976 0.79766 0.05092 C 0.87266 0.05231 0.96706 -0.03658 1.03399 -0.0375 C 1.10078 -0.0382 1.13933 0.04676 1.19883 0.04629 " pathEditMode="relative" rAng="0" ptsTypes="AAAAAAA">
                                          <p:cBhvr>
                                            <p:cTn id="16" dur="120000" fill="hold"/>
                                            <p:tgtEl>
                                              <p:spTgt spid="23"/>
                                            </p:tgtEl>
                                            <p:attrNameLst>
                                              <p:attrName>ppt_x</p:attrName>
                                              <p:attrName>ppt_y</p:attrName>
                                            </p:attrNameLst>
                                          </p:cBhvr>
                                          <p:rCtr x="59909" y="440"/>
                                        </p:animMotion>
                                      </p:childTnLst>
                                    </p:cTn>
                                  </p:par>
                                  <p:par>
                                    <p:cTn id="17" presetID="8" presetClass="emph" presetSubtype="0" repeatCount="indefinite" accel="50000" decel="50000" fill="hold" nodeType="withEffect">
                                      <p:stCondLst>
                                        <p:cond delay="60000"/>
                                      </p:stCondLst>
                                      <p:childTnLst>
                                        <p:animRot by="21600000">
                                          <p:cBhvr>
                                            <p:cTn id="18" dur="120000" fill="hold"/>
                                            <p:tgtEl>
                                              <p:spTgt spid="24"/>
                                            </p:tgtEl>
                                            <p:attrNameLst>
                                              <p:attrName>r</p:attrName>
                                            </p:attrNameLst>
                                          </p:cBhvr>
                                        </p:animRot>
                                      </p:childTnLst>
                                    </p:cTn>
                                  </p:par>
                                  <p:par>
                                    <p:cTn id="19" presetID="63" presetClass="path" presetSubtype="0" accel="50000" fill="hold" nodeType="withEffect" p14:presetBounceEnd="50000">
                                      <p:stCondLst>
                                        <p:cond delay="0"/>
                                      </p:stCondLst>
                                      <p:childTnLst>
                                        <p:animMotion origin="layout" path="M 2.08333E-7 -3.7037E-6 L 0.61888 -3.7037E-6 " pathEditMode="relative" rAng="0" ptsTypes="AA" p14:bounceEnd="50000">
                                          <p:cBhvr>
                                            <p:cTn id="20" dur="600000" fill="hold"/>
                                            <p:tgtEl>
                                              <p:spTgt spid="22"/>
                                            </p:tgtEl>
                                            <p:attrNameLst>
                                              <p:attrName>ppt_x</p:attrName>
                                              <p:attrName>ppt_y</p:attrName>
                                            </p:attrNameLst>
                                          </p:cBhvr>
                                          <p:rCtr x="309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0 4.81481E-6 L -0.93359 4.81481E-6 " pathEditMode="relative" rAng="0" ptsTypes="AA">
                                          <p:cBhvr>
                                            <p:cTn id="6" dur="60000" fill="hold"/>
                                            <p:tgtEl>
                                              <p:spTgt spid="9"/>
                                            </p:tgtEl>
                                            <p:attrNameLst>
                                              <p:attrName>ppt_x</p:attrName>
                                              <p:attrName>ppt_y</p:attrName>
                                            </p:attrNameLst>
                                          </p:cBhvr>
                                          <p:rCtr x="-46680" y="0"/>
                                        </p:animMotion>
                                      </p:childTnLst>
                                    </p:cTn>
                                  </p:par>
                                  <p:par>
                                    <p:cTn id="7" presetID="35" presetClass="path" presetSubtype="0" repeatCount="indefinite" fill="hold" nodeType="withEffect">
                                      <p:stCondLst>
                                        <p:cond delay="0"/>
                                      </p:stCondLst>
                                      <p:childTnLst>
                                        <p:animMotion origin="layout" path="M 0 -3.7037E-7 L -0.93359 -3.7037E-7 " pathEditMode="relative" rAng="0" ptsTypes="AA">
                                          <p:cBhvr>
                                            <p:cTn id="8" dur="60000" fill="hold"/>
                                            <p:tgtEl>
                                              <p:spTgt spid="25"/>
                                            </p:tgtEl>
                                            <p:attrNameLst>
                                              <p:attrName>ppt_x</p:attrName>
                                              <p:attrName>ppt_y</p:attrName>
                                            </p:attrNameLst>
                                          </p:cBhvr>
                                          <p:rCtr x="-46680" y="0"/>
                                        </p:animMotion>
                                      </p:childTnLst>
                                    </p:cTn>
                                  </p:par>
                                  <p:par>
                                    <p:cTn id="9" presetID="64" presetClass="path" presetSubtype="0" repeatCount="indefinite" accel="50000" decel="50000" autoRev="1" fill="hold" nodeType="withEffect">
                                      <p:stCondLst>
                                        <p:cond delay="0"/>
                                      </p:stCondLst>
                                      <p:childTnLst>
                                        <p:animMotion origin="layout" path="M 1.25E-6 0.00093 L 1.25E-6 -0.02569 " pathEditMode="relative" rAng="0" ptsTypes="AA">
                                          <p:cBhvr>
                                            <p:cTn id="10" dur="5000" fill="hold"/>
                                            <p:tgtEl>
                                              <p:spTgt spid="18"/>
                                            </p:tgtEl>
                                            <p:attrNameLst>
                                              <p:attrName>ppt_x</p:attrName>
                                              <p:attrName>ppt_y</p:attrName>
                                            </p:attrNameLst>
                                          </p:cBhvr>
                                          <p:rCtr x="0" y="-1343"/>
                                        </p:animMotion>
                                      </p:childTnLst>
                                    </p:cTn>
                                  </p:par>
                                  <p:par>
                                    <p:cTn id="11" presetID="35" presetClass="path" presetSubtype="0" repeatCount="indefinite" accel="50000" decel="50000" fill="hold" nodeType="withEffect">
                                      <p:stCondLst>
                                        <p:cond delay="0"/>
                                      </p:stCondLst>
                                      <p:childTnLst>
                                        <p:animMotion origin="layout" path="M -4.375E-6 2.22222E-6 L -1.05664 2.22222E-6 " pathEditMode="relative" rAng="0" ptsTypes="AA">
                                          <p:cBhvr>
                                            <p:cTn id="12" dur="450000" fill="hold"/>
                                            <p:tgtEl>
                                              <p:spTgt spid="21"/>
                                            </p:tgtEl>
                                            <p:attrNameLst>
                                              <p:attrName>ppt_x</p:attrName>
                                              <p:attrName>ppt_y</p:attrName>
                                            </p:attrNameLst>
                                          </p:cBhvr>
                                          <p:rCtr x="-52839" y="0"/>
                                        </p:animMotion>
                                      </p:childTnLst>
                                    </p:cTn>
                                  </p:par>
                                  <p:par>
                                    <p:cTn id="13" presetID="35" presetClass="path" presetSubtype="0" decel="50000" fill="hold" nodeType="withEffect">
                                      <p:stCondLst>
                                        <p:cond delay="0"/>
                                      </p:stCondLst>
                                      <p:childTnLst>
                                        <p:animMotion origin="layout" path="M 3.95833E-6 4.07407E-6 L -1.28334 4.07407E-6 " pathEditMode="relative" rAng="0" ptsTypes="AA">
                                          <p:cBhvr>
                                            <p:cTn id="14" dur="600000" fill="hold"/>
                                            <p:tgtEl>
                                              <p:spTgt spid="20"/>
                                            </p:tgtEl>
                                            <p:attrNameLst>
                                              <p:attrName>ppt_x</p:attrName>
                                              <p:attrName>ppt_y</p:attrName>
                                            </p:attrNameLst>
                                          </p:cBhvr>
                                          <p:rCtr x="-64167" y="0"/>
                                        </p:animMotion>
                                      </p:childTnLst>
                                    </p:cTn>
                                  </p:par>
                                  <p:par>
                                    <p:cTn id="15" presetID="0" presetClass="path" presetSubtype="0" accel="50000" autoRev="1" fill="hold" nodeType="withEffect">
                                      <p:stCondLst>
                                        <p:cond delay="0"/>
                                      </p:stCondLst>
                                      <p:childTnLst>
                                        <p:animMotion origin="layout" path="M 0.00065 -0.00024 C 0.03516 -0.02639 0.06979 -0.05278 0.12982 -0.04375 C 0.18959 -0.03473 0.28412 0.05439 0.35977 0.05393 C 0.43555 0.0537 0.51107 -0.04468 0.58399 -0.04514 C 0.6569 -0.04584 0.72266 0.04976 0.79766 0.05092 C 0.87266 0.05231 0.96706 -0.03658 1.03399 -0.0375 C 1.10078 -0.0382 1.13933 0.04676 1.19883 0.04629 " pathEditMode="relative" rAng="0" ptsTypes="AAAAAAA">
                                          <p:cBhvr>
                                            <p:cTn id="16" dur="120000" fill="hold"/>
                                            <p:tgtEl>
                                              <p:spTgt spid="23"/>
                                            </p:tgtEl>
                                            <p:attrNameLst>
                                              <p:attrName>ppt_x</p:attrName>
                                              <p:attrName>ppt_y</p:attrName>
                                            </p:attrNameLst>
                                          </p:cBhvr>
                                          <p:rCtr x="59909" y="440"/>
                                        </p:animMotion>
                                      </p:childTnLst>
                                    </p:cTn>
                                  </p:par>
                                  <p:par>
                                    <p:cTn id="17" presetID="8" presetClass="emph" presetSubtype="0" repeatCount="indefinite" accel="50000" decel="50000" fill="hold" nodeType="withEffect">
                                      <p:stCondLst>
                                        <p:cond delay="60000"/>
                                      </p:stCondLst>
                                      <p:childTnLst>
                                        <p:animRot by="21600000">
                                          <p:cBhvr>
                                            <p:cTn id="18" dur="120000" fill="hold"/>
                                            <p:tgtEl>
                                              <p:spTgt spid="24"/>
                                            </p:tgtEl>
                                            <p:attrNameLst>
                                              <p:attrName>r</p:attrName>
                                            </p:attrNameLst>
                                          </p:cBhvr>
                                        </p:animRot>
                                      </p:childTnLst>
                                    </p:cTn>
                                  </p:par>
                                  <p:par>
                                    <p:cTn id="19" presetID="63" presetClass="path" presetSubtype="0" accel="50000" fill="hold" nodeType="withEffect">
                                      <p:stCondLst>
                                        <p:cond delay="0"/>
                                      </p:stCondLst>
                                      <p:childTnLst>
                                        <p:animMotion origin="layout" path="M 2.08333E-7 -3.7037E-6 L 0.61888 -3.7037E-6 " pathEditMode="relative" rAng="0" ptsTypes="AA">
                                          <p:cBhvr>
                                            <p:cTn id="20" dur="600000" fill="hold"/>
                                            <p:tgtEl>
                                              <p:spTgt spid="22"/>
                                            </p:tgtEl>
                                            <p:attrNameLst>
                                              <p:attrName>ppt_x</p:attrName>
                                              <p:attrName>ppt_y</p:attrName>
                                            </p:attrNameLst>
                                          </p:cBhvr>
                                          <p:rCtr x="309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611B-4A1F-7611-396A-D395697E7F88}"/>
              </a:ext>
            </a:extLst>
          </p:cNvPr>
          <p:cNvSpPr>
            <a:spLocks noGrp="1"/>
          </p:cNvSpPr>
          <p:nvPr>
            <p:ph type="title"/>
          </p:nvPr>
        </p:nvSpPr>
        <p:spPr/>
        <p:txBody>
          <a:bodyPr/>
          <a:lstStyle/>
          <a:p>
            <a:r>
              <a:rPr lang="en-US"/>
              <a:t>Reality check</a:t>
            </a:r>
          </a:p>
        </p:txBody>
      </p:sp>
      <p:sp>
        <p:nvSpPr>
          <p:cNvPr id="4" name="Footer Placeholder 3">
            <a:extLst>
              <a:ext uri="{FF2B5EF4-FFF2-40B4-BE49-F238E27FC236}">
                <a16:creationId xmlns:a16="http://schemas.microsoft.com/office/drawing/2014/main" id="{62EB64B6-F710-A6ED-C79F-640CD7F554EB}"/>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EBF98E56-05F5-29AE-E0AA-DB40229A80EA}"/>
              </a:ext>
            </a:extLst>
          </p:cNvPr>
          <p:cNvSpPr>
            <a:spLocks noGrp="1"/>
          </p:cNvSpPr>
          <p:nvPr>
            <p:ph type="sldNum" sz="quarter" idx="12"/>
          </p:nvPr>
        </p:nvSpPr>
        <p:spPr/>
        <p:txBody>
          <a:bodyPr/>
          <a:lstStyle/>
          <a:p>
            <a:fld id="{16C5AC08-0ACD-404A-9C9F-AB39E786C34A}" type="slidenum">
              <a:rPr lang="en-GB"/>
              <a:t>43</a:t>
            </a:fld>
            <a:endParaRPr lang="en-GB"/>
          </a:p>
        </p:txBody>
      </p:sp>
      <p:sp>
        <p:nvSpPr>
          <p:cNvPr id="6" name="Text Placeholder 5">
            <a:extLst>
              <a:ext uri="{FF2B5EF4-FFF2-40B4-BE49-F238E27FC236}">
                <a16:creationId xmlns:a16="http://schemas.microsoft.com/office/drawing/2014/main" id="{AAF7275A-A8E4-9704-4D82-68F6B263532B}"/>
              </a:ext>
            </a:extLst>
          </p:cNvPr>
          <p:cNvSpPr>
            <a:spLocks noGrp="1"/>
          </p:cNvSpPr>
          <p:nvPr>
            <p:ph type="body" sz="quarter" idx="13"/>
          </p:nvPr>
        </p:nvSpPr>
        <p:spPr/>
        <p:txBody>
          <a:bodyPr/>
          <a:lstStyle/>
          <a:p>
            <a:r>
              <a:rPr lang="en-US"/>
              <a:t>Reality check</a:t>
            </a:r>
          </a:p>
        </p:txBody>
      </p:sp>
      <p:sp>
        <p:nvSpPr>
          <p:cNvPr id="8" name="!!XLabel">
            <a:extLst>
              <a:ext uri="{FF2B5EF4-FFF2-40B4-BE49-F238E27FC236}">
                <a16:creationId xmlns:a16="http://schemas.microsoft.com/office/drawing/2014/main" id="{88251E7B-0106-289E-BAD9-D439E2165D20}"/>
              </a:ext>
            </a:extLst>
          </p:cNvPr>
          <p:cNvSpPr txBox="1"/>
          <p:nvPr/>
        </p:nvSpPr>
        <p:spPr>
          <a:xfrm>
            <a:off x="6243823" y="6435209"/>
            <a:ext cx="54096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Time</a:t>
            </a:r>
          </a:p>
        </p:txBody>
      </p:sp>
      <p:sp>
        <p:nvSpPr>
          <p:cNvPr id="9" name="!!YLabel">
            <a:extLst>
              <a:ext uri="{FF2B5EF4-FFF2-40B4-BE49-F238E27FC236}">
                <a16:creationId xmlns:a16="http://schemas.microsoft.com/office/drawing/2014/main" id="{832D189D-7882-5DEA-A6ED-3250B345CB6D}"/>
              </a:ext>
            </a:extLst>
          </p:cNvPr>
          <p:cNvSpPr txBox="1"/>
          <p:nvPr/>
        </p:nvSpPr>
        <p:spPr>
          <a:xfrm rot="16200000">
            <a:off x="203231" y="3599747"/>
            <a:ext cx="1937793"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Complexity</a:t>
            </a:r>
          </a:p>
        </p:txBody>
      </p:sp>
      <p:cxnSp>
        <p:nvCxnSpPr>
          <p:cNvPr id="11" name="!!X">
            <a:extLst>
              <a:ext uri="{FF2B5EF4-FFF2-40B4-BE49-F238E27FC236}">
                <a16:creationId xmlns:a16="http://schemas.microsoft.com/office/drawing/2014/main" id="{6984478A-BDC0-5BDF-6D87-6049D19C5F81}"/>
              </a:ext>
            </a:extLst>
          </p:cNvPr>
          <p:cNvCxnSpPr>
            <a:cxnSpLocks/>
          </p:cNvCxnSpPr>
          <p:nvPr/>
        </p:nvCxnSpPr>
        <p:spPr>
          <a:xfrm>
            <a:off x="1376127" y="6353728"/>
            <a:ext cx="10574573" cy="0"/>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Y">
            <a:extLst>
              <a:ext uri="{FF2B5EF4-FFF2-40B4-BE49-F238E27FC236}">
                <a16:creationId xmlns:a16="http://schemas.microsoft.com/office/drawing/2014/main" id="{99B5DE18-4AEC-471F-1868-C9E672DF2594}"/>
              </a:ext>
            </a:extLst>
          </p:cNvPr>
          <p:cNvCxnSpPr>
            <a:cxnSpLocks/>
          </p:cNvCxnSpPr>
          <p:nvPr/>
        </p:nvCxnSpPr>
        <p:spPr>
          <a:xfrm>
            <a:off x="1376127" y="1520825"/>
            <a:ext cx="0" cy="4832902"/>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trend">
            <a:extLst>
              <a:ext uri="{FF2B5EF4-FFF2-40B4-BE49-F238E27FC236}">
                <a16:creationId xmlns:a16="http://schemas.microsoft.com/office/drawing/2014/main" id="{8BE17B24-DD08-91CA-5BA8-F5BD27D9E2A8}"/>
              </a:ext>
            </a:extLst>
          </p:cNvPr>
          <p:cNvCxnSpPr/>
          <p:nvPr/>
        </p:nvCxnSpPr>
        <p:spPr>
          <a:xfrm flipV="1">
            <a:off x="1711105" y="1783533"/>
            <a:ext cx="9605727" cy="4309449"/>
          </a:xfrm>
          <a:prstGeom prst="line">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43" name="!!1">
            <a:extLst>
              <a:ext uri="{FF2B5EF4-FFF2-40B4-BE49-F238E27FC236}">
                <a16:creationId xmlns:a16="http://schemas.microsoft.com/office/drawing/2014/main" id="{6537C071-A531-0695-92CB-AD0E97C93AF4}"/>
              </a:ext>
            </a:extLst>
          </p:cNvPr>
          <p:cNvGrpSpPr/>
          <p:nvPr/>
        </p:nvGrpSpPr>
        <p:grpSpPr>
          <a:xfrm>
            <a:off x="2377961" y="4268268"/>
            <a:ext cx="1042450" cy="1029152"/>
            <a:chOff x="2377961" y="4268268"/>
            <a:chExt cx="1042450" cy="1029152"/>
          </a:xfrm>
        </p:grpSpPr>
        <p:pic>
          <p:nvPicPr>
            <p:cNvPr id="16" name="Picture 15">
              <a:extLst>
                <a:ext uri="{FF2B5EF4-FFF2-40B4-BE49-F238E27FC236}">
                  <a16:creationId xmlns:a16="http://schemas.microsoft.com/office/drawing/2014/main" id="{6F2BB760-5AE5-D607-4CAD-006B1CEBE2A9}"/>
                </a:ext>
              </a:extLst>
            </p:cNvPr>
            <p:cNvPicPr>
              <a:picLocks noChangeAspect="1"/>
            </p:cNvPicPr>
            <p:nvPr/>
          </p:nvPicPr>
          <p:blipFill>
            <a:blip r:embed="rId3"/>
            <a:stretch>
              <a:fillRect/>
            </a:stretch>
          </p:blipFill>
          <p:spPr>
            <a:xfrm>
              <a:off x="2480650" y="4357659"/>
              <a:ext cx="939761" cy="939761"/>
            </a:xfrm>
            <a:prstGeom prst="rect">
              <a:avLst/>
            </a:prstGeom>
          </p:spPr>
        </p:pic>
        <p:sp>
          <p:nvSpPr>
            <p:cNvPr id="21" name="Last week">
              <a:extLst>
                <a:ext uri="{FF2B5EF4-FFF2-40B4-BE49-F238E27FC236}">
                  <a16:creationId xmlns:a16="http://schemas.microsoft.com/office/drawing/2014/main" id="{CD5FA949-04EE-8751-236B-CCC9B8E44020}"/>
                </a:ext>
              </a:extLst>
            </p:cNvPr>
            <p:cNvSpPr txBox="1"/>
            <p:nvPr/>
          </p:nvSpPr>
          <p:spPr>
            <a:xfrm>
              <a:off x="2377961" y="4268268"/>
              <a:ext cx="258073" cy="184666"/>
            </a:xfrm>
            <a:prstGeom prst="rect">
              <a:avLst/>
            </a:prstGeom>
            <a:noFill/>
          </p:spPr>
          <p:txBody>
            <a:bodyPr wrap="square" lIns="0" tIns="0" rIns="0" bIns="0" rtlCol="0">
              <a:spAutoFit/>
            </a:bodyPr>
            <a:lstStyle/>
            <a:p>
              <a:r>
                <a:rPr lang="en-US" sz="1200" b="1">
                  <a:solidFill>
                    <a:schemeClr val="accent2"/>
                  </a:solidFill>
                  <a:latin typeface="DM Sans" pitchFamily="2" charset="77"/>
                </a:rPr>
                <a:t>#1</a:t>
              </a:r>
            </a:p>
          </p:txBody>
        </p:sp>
      </p:grpSp>
      <p:grpSp>
        <p:nvGrpSpPr>
          <p:cNvPr id="45" name="!!2">
            <a:extLst>
              <a:ext uri="{FF2B5EF4-FFF2-40B4-BE49-F238E27FC236}">
                <a16:creationId xmlns:a16="http://schemas.microsoft.com/office/drawing/2014/main" id="{93A26547-B904-88EF-CF8E-C9037611A310}"/>
              </a:ext>
            </a:extLst>
          </p:cNvPr>
          <p:cNvGrpSpPr/>
          <p:nvPr/>
        </p:nvGrpSpPr>
        <p:grpSpPr>
          <a:xfrm>
            <a:off x="5535569" y="2851021"/>
            <a:ext cx="1128965" cy="966002"/>
            <a:chOff x="5535569" y="2851021"/>
            <a:chExt cx="1128965" cy="966002"/>
          </a:xfrm>
        </p:grpSpPr>
        <p:pic>
          <p:nvPicPr>
            <p:cNvPr id="17" name="Picture 16">
              <a:extLst>
                <a:ext uri="{FF2B5EF4-FFF2-40B4-BE49-F238E27FC236}">
                  <a16:creationId xmlns:a16="http://schemas.microsoft.com/office/drawing/2014/main" id="{839747F6-7A87-F743-360C-783BCDADDFC2}"/>
                </a:ext>
              </a:extLst>
            </p:cNvPr>
            <p:cNvPicPr>
              <a:picLocks noChangeAspect="1"/>
            </p:cNvPicPr>
            <p:nvPr/>
          </p:nvPicPr>
          <p:blipFill>
            <a:blip r:embed="rId4"/>
            <a:srcRect/>
            <a:stretch/>
          </p:blipFill>
          <p:spPr>
            <a:xfrm rot="1703247">
              <a:off x="5724773" y="2877262"/>
              <a:ext cx="939761" cy="939761"/>
            </a:xfrm>
            <a:prstGeom prst="rect">
              <a:avLst/>
            </a:prstGeom>
          </p:spPr>
        </p:pic>
        <p:sp>
          <p:nvSpPr>
            <p:cNvPr id="22" name="Last week">
              <a:extLst>
                <a:ext uri="{FF2B5EF4-FFF2-40B4-BE49-F238E27FC236}">
                  <a16:creationId xmlns:a16="http://schemas.microsoft.com/office/drawing/2014/main" id="{BDBDF023-9935-7F16-A871-DA5E03659FD3}"/>
                </a:ext>
              </a:extLst>
            </p:cNvPr>
            <p:cNvSpPr txBox="1"/>
            <p:nvPr/>
          </p:nvSpPr>
          <p:spPr>
            <a:xfrm>
              <a:off x="5535569" y="2851021"/>
              <a:ext cx="258073" cy="184666"/>
            </a:xfrm>
            <a:prstGeom prst="rect">
              <a:avLst/>
            </a:prstGeom>
            <a:noFill/>
          </p:spPr>
          <p:txBody>
            <a:bodyPr wrap="square" lIns="0" tIns="0" rIns="0" bIns="0" rtlCol="0">
              <a:spAutoFit/>
            </a:bodyPr>
            <a:lstStyle/>
            <a:p>
              <a:r>
                <a:rPr lang="en-US" sz="1200" b="1">
                  <a:solidFill>
                    <a:schemeClr val="accent2"/>
                  </a:solidFill>
                  <a:latin typeface="DM Sans" pitchFamily="2" charset="77"/>
                </a:rPr>
                <a:t>#2</a:t>
              </a:r>
            </a:p>
          </p:txBody>
        </p:sp>
      </p:grpSp>
      <p:grpSp>
        <p:nvGrpSpPr>
          <p:cNvPr id="47" name="!!3">
            <a:extLst>
              <a:ext uri="{FF2B5EF4-FFF2-40B4-BE49-F238E27FC236}">
                <a16:creationId xmlns:a16="http://schemas.microsoft.com/office/drawing/2014/main" id="{1FE65D47-2276-128F-6572-4859DFA096EB}"/>
              </a:ext>
            </a:extLst>
          </p:cNvPr>
          <p:cNvGrpSpPr/>
          <p:nvPr/>
        </p:nvGrpSpPr>
        <p:grpSpPr>
          <a:xfrm>
            <a:off x="10011015" y="2461722"/>
            <a:ext cx="1142278" cy="951513"/>
            <a:chOff x="10011015" y="2461722"/>
            <a:chExt cx="1142278" cy="951513"/>
          </a:xfrm>
        </p:grpSpPr>
        <p:pic>
          <p:nvPicPr>
            <p:cNvPr id="18" name="Picture 17">
              <a:extLst>
                <a:ext uri="{FF2B5EF4-FFF2-40B4-BE49-F238E27FC236}">
                  <a16:creationId xmlns:a16="http://schemas.microsoft.com/office/drawing/2014/main" id="{76CA2088-04D8-C81B-4578-2B3009FDC7B1}"/>
                </a:ext>
              </a:extLst>
            </p:cNvPr>
            <p:cNvPicPr>
              <a:picLocks noChangeAspect="1"/>
            </p:cNvPicPr>
            <p:nvPr/>
          </p:nvPicPr>
          <p:blipFill>
            <a:blip r:embed="rId4"/>
            <a:srcRect/>
            <a:stretch/>
          </p:blipFill>
          <p:spPr>
            <a:xfrm>
              <a:off x="10011015" y="2473474"/>
              <a:ext cx="939761" cy="939761"/>
            </a:xfrm>
            <a:prstGeom prst="rect">
              <a:avLst/>
            </a:prstGeom>
          </p:spPr>
        </p:pic>
        <p:sp>
          <p:nvSpPr>
            <p:cNvPr id="23" name="Last week">
              <a:extLst>
                <a:ext uri="{FF2B5EF4-FFF2-40B4-BE49-F238E27FC236}">
                  <a16:creationId xmlns:a16="http://schemas.microsoft.com/office/drawing/2014/main" id="{29FBF3A9-1777-4A5E-5E53-A142CC8B664B}"/>
                </a:ext>
              </a:extLst>
            </p:cNvPr>
            <p:cNvSpPr txBox="1"/>
            <p:nvPr/>
          </p:nvSpPr>
          <p:spPr>
            <a:xfrm>
              <a:off x="10895220" y="2461722"/>
              <a:ext cx="258073" cy="184666"/>
            </a:xfrm>
            <a:prstGeom prst="rect">
              <a:avLst/>
            </a:prstGeom>
            <a:noFill/>
          </p:spPr>
          <p:txBody>
            <a:bodyPr wrap="square" lIns="0" tIns="0" rIns="0" bIns="0" rtlCol="0">
              <a:spAutoFit/>
            </a:bodyPr>
            <a:lstStyle/>
            <a:p>
              <a:r>
                <a:rPr lang="en-US" sz="1200" b="1">
                  <a:solidFill>
                    <a:schemeClr val="accent2"/>
                  </a:solidFill>
                  <a:latin typeface="DM Sans" pitchFamily="2" charset="77"/>
                </a:rPr>
                <a:t>#3</a:t>
              </a:r>
            </a:p>
          </p:txBody>
        </p:sp>
      </p:grpSp>
      <p:sp>
        <p:nvSpPr>
          <p:cNvPr id="40" name="Freeform 39">
            <a:extLst>
              <a:ext uri="{FF2B5EF4-FFF2-40B4-BE49-F238E27FC236}">
                <a16:creationId xmlns:a16="http://schemas.microsoft.com/office/drawing/2014/main" id="{E8B677D0-0F54-5617-C6A3-1B96A54E426F}"/>
              </a:ext>
            </a:extLst>
          </p:cNvPr>
          <p:cNvSpPr/>
          <p:nvPr/>
        </p:nvSpPr>
        <p:spPr>
          <a:xfrm>
            <a:off x="2598468" y="2401939"/>
            <a:ext cx="3032559" cy="1917637"/>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Lst>
            <a:ahLst/>
            <a:cxnLst>
              <a:cxn ang="0">
                <a:pos x="connsiteX0" y="connsiteY0"/>
              </a:cxn>
              <a:cxn ang="0">
                <a:pos x="connsiteX1" y="connsiteY1"/>
              </a:cxn>
              <a:cxn ang="0">
                <a:pos x="connsiteX2" y="connsiteY2"/>
              </a:cxn>
            </a:cxnLst>
            <a:rect l="l" t="t" r="r" b="b"/>
            <a:pathLst>
              <a:path w="3032559" h="1917637">
                <a:moveTo>
                  <a:pt x="70005" y="1917637"/>
                </a:moveTo>
                <a:cubicBezTo>
                  <a:pt x="-110309" y="1366884"/>
                  <a:pt x="40124" y="459135"/>
                  <a:pt x="727611" y="171240"/>
                </a:cubicBezTo>
                <a:cubicBezTo>
                  <a:pt x="1415098" y="-116655"/>
                  <a:pt x="1989543" y="-130721"/>
                  <a:pt x="3032559" y="841194"/>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1" name="Freeform 40">
            <a:extLst>
              <a:ext uri="{FF2B5EF4-FFF2-40B4-BE49-F238E27FC236}">
                <a16:creationId xmlns:a16="http://schemas.microsoft.com/office/drawing/2014/main" id="{7F3176A3-C01F-C07B-6E36-CE39B64B4167}"/>
              </a:ext>
            </a:extLst>
          </p:cNvPr>
          <p:cNvSpPr/>
          <p:nvPr/>
        </p:nvSpPr>
        <p:spPr>
          <a:xfrm rot="11984429">
            <a:off x="6703437" y="2914502"/>
            <a:ext cx="3631507" cy="2075769"/>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224224 w 3165564"/>
              <a:gd name="connsiteY0" fmla="*/ 1808437 h 1808437"/>
              <a:gd name="connsiteX1" fmla="*/ 287600 w 3165564"/>
              <a:gd name="connsiteY1" fmla="*/ 350829 h 1808437"/>
              <a:gd name="connsiteX2" fmla="*/ 3165564 w 3165564"/>
              <a:gd name="connsiteY2" fmla="*/ 228347 h 1808437"/>
              <a:gd name="connsiteX0" fmla="*/ 335688 w 3090060"/>
              <a:gd name="connsiteY0" fmla="*/ 1913272 h 1913272"/>
              <a:gd name="connsiteX1" fmla="*/ 212096 w 3090060"/>
              <a:gd name="connsiteY1" fmla="*/ 355184 h 1913272"/>
              <a:gd name="connsiteX2" fmla="*/ 3090060 w 3090060"/>
              <a:gd name="connsiteY2" fmla="*/ 232702 h 1913272"/>
              <a:gd name="connsiteX0" fmla="*/ 224175 w 2978547"/>
              <a:gd name="connsiteY0" fmla="*/ 1939173 h 1939173"/>
              <a:gd name="connsiteX1" fmla="*/ 265941 w 2978547"/>
              <a:gd name="connsiteY1" fmla="*/ 305808 h 1939173"/>
              <a:gd name="connsiteX2" fmla="*/ 2978547 w 2978547"/>
              <a:gd name="connsiteY2" fmla="*/ 258603 h 1939173"/>
            </a:gdLst>
            <a:ahLst/>
            <a:cxnLst>
              <a:cxn ang="0">
                <a:pos x="connsiteX0" y="connsiteY0"/>
              </a:cxn>
              <a:cxn ang="0">
                <a:pos x="connsiteX1" y="connsiteY1"/>
              </a:cxn>
              <a:cxn ang="0">
                <a:pos x="connsiteX2" y="connsiteY2"/>
              </a:cxn>
            </a:cxnLst>
            <a:rect l="l" t="t" r="r" b="b"/>
            <a:pathLst>
              <a:path w="2978547" h="1939173">
                <a:moveTo>
                  <a:pt x="224175" y="1939173"/>
                </a:moveTo>
                <a:cubicBezTo>
                  <a:pt x="43861" y="1388420"/>
                  <a:pt x="-193121" y="585903"/>
                  <a:pt x="265941" y="305808"/>
                </a:cubicBezTo>
                <a:cubicBezTo>
                  <a:pt x="725003" y="25713"/>
                  <a:pt x="1708044" y="-191052"/>
                  <a:pt x="2978547" y="258603"/>
                </a:cubicBezTo>
              </a:path>
            </a:pathLst>
          </a:custGeom>
          <a:noFill/>
          <a:ln w="38100">
            <a:solidFill>
              <a:schemeClr val="accent2">
                <a:lumMod val="40000"/>
                <a:lumOff val="60000"/>
              </a:schemeClr>
            </a:solidFill>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44" name="!!1spin">
            <a:extLst>
              <a:ext uri="{FF2B5EF4-FFF2-40B4-BE49-F238E27FC236}">
                <a16:creationId xmlns:a16="http://schemas.microsoft.com/office/drawing/2014/main" id="{C2F3E661-D48F-BDBF-1A14-A18EE6D50E53}"/>
              </a:ext>
            </a:extLst>
          </p:cNvPr>
          <p:cNvPicPr>
            <a:picLocks noChangeAspect="1"/>
          </p:cNvPicPr>
          <p:nvPr/>
        </p:nvPicPr>
        <p:blipFill>
          <a:blip r:embed="rId5"/>
          <a:stretch>
            <a:fillRect/>
          </a:stretch>
        </p:blipFill>
        <p:spPr>
          <a:xfrm>
            <a:off x="2384052" y="4261061"/>
            <a:ext cx="1132956" cy="1132956"/>
          </a:xfrm>
          <a:prstGeom prst="rect">
            <a:avLst/>
          </a:prstGeom>
        </p:spPr>
      </p:pic>
      <p:pic>
        <p:nvPicPr>
          <p:cNvPr id="46" name="!!2spin">
            <a:extLst>
              <a:ext uri="{FF2B5EF4-FFF2-40B4-BE49-F238E27FC236}">
                <a16:creationId xmlns:a16="http://schemas.microsoft.com/office/drawing/2014/main" id="{3F658B72-557C-B093-63BA-D9A649E327D2}"/>
              </a:ext>
            </a:extLst>
          </p:cNvPr>
          <p:cNvPicPr>
            <a:picLocks noChangeAspect="1"/>
          </p:cNvPicPr>
          <p:nvPr/>
        </p:nvPicPr>
        <p:blipFill>
          <a:blip r:embed="rId5"/>
          <a:stretch>
            <a:fillRect/>
          </a:stretch>
        </p:blipFill>
        <p:spPr>
          <a:xfrm>
            <a:off x="5620568" y="2780664"/>
            <a:ext cx="1132956" cy="1132956"/>
          </a:xfrm>
          <a:prstGeom prst="rect">
            <a:avLst/>
          </a:prstGeom>
        </p:spPr>
      </p:pic>
      <p:pic>
        <p:nvPicPr>
          <p:cNvPr id="48" name="!!3spin">
            <a:extLst>
              <a:ext uri="{FF2B5EF4-FFF2-40B4-BE49-F238E27FC236}">
                <a16:creationId xmlns:a16="http://schemas.microsoft.com/office/drawing/2014/main" id="{12353A88-83CE-D1C4-8306-9E293CFA0DEB}"/>
              </a:ext>
            </a:extLst>
          </p:cNvPr>
          <p:cNvPicPr>
            <a:picLocks noChangeAspect="1"/>
          </p:cNvPicPr>
          <p:nvPr/>
        </p:nvPicPr>
        <p:blipFill>
          <a:blip r:embed="rId5"/>
          <a:stretch>
            <a:fillRect/>
          </a:stretch>
        </p:blipFill>
        <p:spPr>
          <a:xfrm>
            <a:off x="9914417" y="2376876"/>
            <a:ext cx="1132956" cy="1132956"/>
          </a:xfrm>
          <a:prstGeom prst="rect">
            <a:avLst/>
          </a:prstGeom>
        </p:spPr>
      </p:pic>
      <p:sp>
        <p:nvSpPr>
          <p:cNvPr id="3" name="TextBox 2">
            <a:extLst>
              <a:ext uri="{FF2B5EF4-FFF2-40B4-BE49-F238E27FC236}">
                <a16:creationId xmlns:a16="http://schemas.microsoft.com/office/drawing/2014/main" id="{94232AE1-7760-178A-6347-914F66453718}"/>
              </a:ext>
            </a:extLst>
          </p:cNvPr>
          <p:cNvSpPr txBox="1"/>
          <p:nvPr/>
        </p:nvSpPr>
        <p:spPr>
          <a:xfrm>
            <a:off x="5703216" y="6536679"/>
            <a:ext cx="624748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Inspired by</a:t>
            </a:r>
            <a:r>
              <a:rPr lang="en-GB" sz="1000" dirty="0">
                <a:solidFill>
                  <a:schemeClr val="accent5"/>
                </a:solidFill>
                <a:latin typeface="DM Sans" pitchFamily="2" charset="77"/>
              </a:rPr>
              <a:t>: NIHR CLAHRC</a:t>
            </a:r>
          </a:p>
        </p:txBody>
      </p:sp>
    </p:spTree>
    <p:extLst>
      <p:ext uri="{BB962C8B-B14F-4D97-AF65-F5344CB8AC3E}">
        <p14:creationId xmlns:p14="http://schemas.microsoft.com/office/powerpoint/2010/main" val="25243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700"/>
                            </p:stCondLst>
                            <p:childTnLst>
                              <p:par>
                                <p:cTn id="18" presetID="23" presetClass="entr" presetSubtype="16" fill="hold" nodeType="afterEffect">
                                  <p:stCondLst>
                                    <p:cond delay="1000"/>
                                  </p:stCondLst>
                                  <p:childTnLst>
                                    <p:set>
                                      <p:cBhvr>
                                        <p:cTn id="19" dur="1" fill="hold">
                                          <p:stCondLst>
                                            <p:cond delay="0"/>
                                          </p:stCondLst>
                                        </p:cTn>
                                        <p:tgtEl>
                                          <p:spTgt spid="43"/>
                                        </p:tgtEl>
                                        <p:attrNameLst>
                                          <p:attrName>style.visibility</p:attrName>
                                        </p:attrNameLst>
                                      </p:cBhvr>
                                      <p:to>
                                        <p:strVal val="visible"/>
                                      </p:to>
                                    </p:set>
                                    <p:anim calcmode="lin" valueType="num">
                                      <p:cBhvr>
                                        <p:cTn id="20" dur="500" fill="hold"/>
                                        <p:tgtEl>
                                          <p:spTgt spid="43"/>
                                        </p:tgtEl>
                                        <p:attrNameLst>
                                          <p:attrName>ppt_w</p:attrName>
                                        </p:attrNameLst>
                                      </p:cBhvr>
                                      <p:tavLst>
                                        <p:tav tm="0">
                                          <p:val>
                                            <p:fltVal val="0"/>
                                          </p:val>
                                        </p:tav>
                                        <p:tav tm="100000">
                                          <p:val>
                                            <p:strVal val="#ppt_w"/>
                                          </p:val>
                                        </p:tav>
                                      </p:tavLst>
                                    </p:anim>
                                    <p:anim calcmode="lin" valueType="num">
                                      <p:cBhvr>
                                        <p:cTn id="21" dur="500" fill="hold"/>
                                        <p:tgtEl>
                                          <p:spTgt spid="43"/>
                                        </p:tgtEl>
                                        <p:attrNameLst>
                                          <p:attrName>ppt_h</p:attrName>
                                        </p:attrNameLst>
                                      </p:cBhvr>
                                      <p:tavLst>
                                        <p:tav tm="0">
                                          <p:val>
                                            <p:fltVal val="0"/>
                                          </p:val>
                                        </p:tav>
                                        <p:tav tm="100000">
                                          <p:val>
                                            <p:strVal val="#ppt_h"/>
                                          </p:val>
                                        </p:tav>
                                      </p:tavLst>
                                    </p:anim>
                                  </p:childTnLst>
                                </p:cTn>
                              </p:par>
                              <p:par>
                                <p:cTn id="22" presetID="10" presetClass="entr" presetSubtype="0" fill="hold" nodeType="withEffect">
                                  <p:stCondLst>
                                    <p:cond delay="130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300"/>
                                        <p:tgtEl>
                                          <p:spTgt spid="44"/>
                                        </p:tgtEl>
                                      </p:cBhvr>
                                    </p:animEffect>
                                  </p:childTnLst>
                                </p:cTn>
                              </p:par>
                              <p:par>
                                <p:cTn id="25" presetID="8" presetClass="emph" presetSubtype="0" repeatCount="indefinite" accel="50000" decel="50000" fill="hold" nodeType="withEffect">
                                  <p:stCondLst>
                                    <p:cond delay="0"/>
                                  </p:stCondLst>
                                  <p:childTnLst>
                                    <p:animRot by="21600000">
                                      <p:cBhvr>
                                        <p:cTn id="26" dur="4200" fill="hold"/>
                                        <p:tgtEl>
                                          <p:spTgt spid="44"/>
                                        </p:tgtEl>
                                        <p:attrNameLst>
                                          <p:attrName>r</p:attrName>
                                        </p:attrNameLst>
                                      </p:cBhvr>
                                    </p:animRot>
                                  </p:childTnLst>
                                </p:cTn>
                              </p:par>
                              <p:par>
                                <p:cTn id="27" presetID="22" presetClass="entr" presetSubtype="8" fill="hold" grpId="0" nodeType="withEffect">
                                  <p:stCondLst>
                                    <p:cond delay="175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par>
                                <p:cTn id="30" presetID="23" presetClass="entr" presetSubtype="16" fill="hold" nodeType="withEffect">
                                  <p:stCondLst>
                                    <p:cond delay="300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childTnLst>
                                </p:cTn>
                              </p:par>
                              <p:par>
                                <p:cTn id="34" presetID="10" presetClass="entr" presetSubtype="0" fill="hold" nodeType="withEffect">
                                  <p:stCondLst>
                                    <p:cond delay="325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300"/>
                                        <p:tgtEl>
                                          <p:spTgt spid="46"/>
                                        </p:tgtEl>
                                      </p:cBhvr>
                                    </p:animEffect>
                                  </p:childTnLst>
                                </p:cTn>
                              </p:par>
                              <p:par>
                                <p:cTn id="37" presetID="8" presetClass="emph" presetSubtype="0" repeatCount="indefinite" accel="50000" decel="50000" fill="hold" nodeType="withEffect">
                                  <p:stCondLst>
                                    <p:cond delay="600"/>
                                  </p:stCondLst>
                                  <p:childTnLst>
                                    <p:animRot by="21600000">
                                      <p:cBhvr>
                                        <p:cTn id="38" dur="4200" fill="hold"/>
                                        <p:tgtEl>
                                          <p:spTgt spid="46"/>
                                        </p:tgtEl>
                                        <p:attrNameLst>
                                          <p:attrName>r</p:attrName>
                                        </p:attrNameLst>
                                      </p:cBhvr>
                                    </p:animRot>
                                  </p:childTnLst>
                                </p:cTn>
                              </p:par>
                              <p:par>
                                <p:cTn id="39" presetID="22" presetClass="entr" presetSubtype="8" fill="hold" grpId="0" nodeType="withEffect">
                                  <p:stCondLst>
                                    <p:cond delay="400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par>
                                <p:cTn id="42" presetID="23" presetClass="entr" presetSubtype="16" fill="hold" nodeType="withEffect">
                                  <p:stCondLst>
                                    <p:cond delay="450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childTnLst>
                                </p:cTn>
                              </p:par>
                              <p:par>
                                <p:cTn id="46" presetID="10" presetClass="entr" presetSubtype="0" fill="hold" nodeType="withEffect">
                                  <p:stCondLst>
                                    <p:cond delay="55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300"/>
                                        <p:tgtEl>
                                          <p:spTgt spid="48"/>
                                        </p:tgtEl>
                                      </p:cBhvr>
                                    </p:animEffect>
                                  </p:childTnLst>
                                </p:cTn>
                              </p:par>
                              <p:par>
                                <p:cTn id="49" presetID="8" presetClass="emph" presetSubtype="0" repeatCount="indefinite" accel="50000" decel="50000" fill="hold" nodeType="withEffect">
                                  <p:stCondLst>
                                    <p:cond delay="1200"/>
                                  </p:stCondLst>
                                  <p:childTnLst>
                                    <p:animRot by="21600000">
                                      <p:cBhvr>
                                        <p:cTn id="50" dur="4200" fill="hold"/>
                                        <p:tgtEl>
                                          <p:spTgt spid="48"/>
                                        </p:tgtEl>
                                        <p:attrNameLst>
                                          <p:attrName>r</p:attrName>
                                        </p:attrNameLst>
                                      </p:cBhvr>
                                    </p:animRot>
                                  </p:childTnLst>
                                </p:cTn>
                              </p:par>
                            </p:childTnLst>
                          </p:cTn>
                        </p:par>
                        <p:par>
                          <p:cTn id="51" fill="hold">
                            <p:stCondLst>
                              <p:cond delay="7500"/>
                            </p:stCondLst>
                            <p:childTnLst>
                              <p:par>
                                <p:cTn id="52" presetID="22" presetClass="entr" presetSubtype="4"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0" grpId="0" animBg="1"/>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2CE94DA8-D1D6-6249-05E0-A8C1EFFABAA7}"/>
              </a:ext>
            </a:extLst>
          </p:cNvPr>
          <p:cNvSpPr/>
          <p:nvPr/>
        </p:nvSpPr>
        <p:spPr>
          <a:xfrm rot="436669">
            <a:off x="5295402" y="3476255"/>
            <a:ext cx="1495457" cy="1421462"/>
          </a:xfrm>
          <a:custGeom>
            <a:avLst/>
            <a:gdLst>
              <a:gd name="connsiteX0" fmla="*/ 0 w 661662"/>
              <a:gd name="connsiteY0" fmla="*/ 1165609 h 1165609"/>
              <a:gd name="connsiteX1" fmla="*/ 622998 w 661662"/>
              <a:gd name="connsiteY1" fmla="*/ 653143 h 1165609"/>
              <a:gd name="connsiteX2" fmla="*/ 542611 w 661662"/>
              <a:gd name="connsiteY2" fmla="*/ 0 h 1165609"/>
              <a:gd name="connsiteX0" fmla="*/ 848090 w 1394503"/>
              <a:gd name="connsiteY0" fmla="*/ 1165609 h 1165609"/>
              <a:gd name="connsiteX1" fmla="*/ 4879 w 1394503"/>
              <a:gd name="connsiteY1" fmla="*/ 407535 h 1165609"/>
              <a:gd name="connsiteX2" fmla="*/ 1390701 w 1394503"/>
              <a:gd name="connsiteY2" fmla="*/ 0 h 1165609"/>
              <a:gd name="connsiteX0" fmla="*/ 848090 w 886744"/>
              <a:gd name="connsiteY0" fmla="*/ 1510065 h 1510065"/>
              <a:gd name="connsiteX1" fmla="*/ 4879 w 886744"/>
              <a:gd name="connsiteY1" fmla="*/ 751991 h 1510065"/>
              <a:gd name="connsiteX2" fmla="*/ 8058 w 886744"/>
              <a:gd name="connsiteY2" fmla="*/ 0 h 1510065"/>
              <a:gd name="connsiteX0" fmla="*/ 1148494 w 1187148"/>
              <a:gd name="connsiteY0" fmla="*/ 1510065 h 1510065"/>
              <a:gd name="connsiteX1" fmla="*/ 305283 w 1187148"/>
              <a:gd name="connsiteY1" fmla="*/ 751991 h 1510065"/>
              <a:gd name="connsiteX2" fmla="*/ 308462 w 1187148"/>
              <a:gd name="connsiteY2" fmla="*/ 0 h 1510065"/>
              <a:gd name="connsiteX0" fmla="*/ 1103667 w 1142321"/>
              <a:gd name="connsiteY0" fmla="*/ 1421462 h 1421462"/>
              <a:gd name="connsiteX1" fmla="*/ 260456 w 1142321"/>
              <a:gd name="connsiteY1" fmla="*/ 663388 h 1421462"/>
              <a:gd name="connsiteX2" fmla="*/ 323046 w 1142321"/>
              <a:gd name="connsiteY2" fmla="*/ 0 h 1421462"/>
              <a:gd name="connsiteX0" fmla="*/ 1398266 w 1494429"/>
              <a:gd name="connsiteY0" fmla="*/ 1421462 h 1421462"/>
              <a:gd name="connsiteX1" fmla="*/ 555055 w 1494429"/>
              <a:gd name="connsiteY1" fmla="*/ 663388 h 1421462"/>
              <a:gd name="connsiteX2" fmla="*/ 617645 w 1494429"/>
              <a:gd name="connsiteY2" fmla="*/ 0 h 1421462"/>
              <a:gd name="connsiteX0" fmla="*/ 1143058 w 1445916"/>
              <a:gd name="connsiteY0" fmla="*/ 1421462 h 1421462"/>
              <a:gd name="connsiteX1" fmla="*/ 930503 w 1445916"/>
              <a:gd name="connsiteY1" fmla="*/ 831339 h 1421462"/>
              <a:gd name="connsiteX2" fmla="*/ 362437 w 1445916"/>
              <a:gd name="connsiteY2" fmla="*/ 0 h 1421462"/>
              <a:gd name="connsiteX0" fmla="*/ 1161681 w 1495457"/>
              <a:gd name="connsiteY0" fmla="*/ 1421462 h 1421462"/>
              <a:gd name="connsiteX1" fmla="*/ 949126 w 1495457"/>
              <a:gd name="connsiteY1" fmla="*/ 831339 h 1421462"/>
              <a:gd name="connsiteX2" fmla="*/ 381060 w 1495457"/>
              <a:gd name="connsiteY2" fmla="*/ 0 h 1421462"/>
            </a:gdLst>
            <a:ahLst/>
            <a:cxnLst>
              <a:cxn ang="0">
                <a:pos x="connsiteX0" y="connsiteY0"/>
              </a:cxn>
              <a:cxn ang="0">
                <a:pos x="connsiteX1" y="connsiteY1"/>
              </a:cxn>
              <a:cxn ang="0">
                <a:pos x="connsiteX2" y="connsiteY2"/>
              </a:cxn>
            </a:cxnLst>
            <a:rect l="l" t="t" r="r" b="b"/>
            <a:pathLst>
              <a:path w="1495457" h="1421462">
                <a:moveTo>
                  <a:pt x="1161681" y="1421462"/>
                </a:moveTo>
                <a:cubicBezTo>
                  <a:pt x="1427962" y="1262363"/>
                  <a:pt x="1847449" y="859253"/>
                  <a:pt x="949126" y="831339"/>
                </a:cubicBezTo>
                <a:cubicBezTo>
                  <a:pt x="50803" y="803425"/>
                  <a:pt x="-354487" y="77772"/>
                  <a:pt x="381060" y="0"/>
                </a:cubicBezTo>
              </a:path>
            </a:pathLst>
          </a:custGeom>
          <a:noFill/>
          <a:ln w="38100">
            <a:solidFill>
              <a:schemeClr val="accent2">
                <a:lumMod val="20000"/>
                <a:lumOff val="80000"/>
              </a:schemeClr>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3" name="Freeform 32">
            <a:extLst>
              <a:ext uri="{FF2B5EF4-FFF2-40B4-BE49-F238E27FC236}">
                <a16:creationId xmlns:a16="http://schemas.microsoft.com/office/drawing/2014/main" id="{117A797D-A536-2A2B-0E2F-A712A1E4E112}"/>
              </a:ext>
            </a:extLst>
          </p:cNvPr>
          <p:cNvSpPr/>
          <p:nvPr/>
        </p:nvSpPr>
        <p:spPr>
          <a:xfrm rot="5400000">
            <a:off x="9374538" y="1972248"/>
            <a:ext cx="2159107" cy="2105815"/>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 name="connsiteX0" fmla="*/ 72550 w 3036122"/>
              <a:gd name="connsiteY0" fmla="*/ 435378 h 718682"/>
              <a:gd name="connsiteX1" fmla="*/ 1575493 w 3036122"/>
              <a:gd name="connsiteY1" fmla="*/ 119055 h 718682"/>
              <a:gd name="connsiteX2" fmla="*/ 3036122 w 3036122"/>
              <a:gd name="connsiteY2" fmla="*/ 588114 h 718682"/>
              <a:gd name="connsiteX0" fmla="*/ 71909 w 2937895"/>
              <a:gd name="connsiteY0" fmla="*/ 1526691 h 1526691"/>
              <a:gd name="connsiteX1" fmla="*/ 1574852 w 2937895"/>
              <a:gd name="connsiteY1" fmla="*/ 1210368 h 1526691"/>
              <a:gd name="connsiteX2" fmla="*/ 2937895 w 2937895"/>
              <a:gd name="connsiteY2" fmla="*/ 0 h 1526691"/>
              <a:gd name="connsiteX0" fmla="*/ 91818 w 2957804"/>
              <a:gd name="connsiteY0" fmla="*/ 1526691 h 1526691"/>
              <a:gd name="connsiteX1" fmla="*/ 1212359 w 2957804"/>
              <a:gd name="connsiteY1" fmla="*/ 712851 h 1526691"/>
              <a:gd name="connsiteX2" fmla="*/ 2957804 w 2957804"/>
              <a:gd name="connsiteY2" fmla="*/ 0 h 1526691"/>
              <a:gd name="connsiteX0" fmla="*/ 89733 w 2994025"/>
              <a:gd name="connsiteY0" fmla="*/ 1457013 h 1457013"/>
              <a:gd name="connsiteX1" fmla="*/ 1248580 w 2994025"/>
              <a:gd name="connsiteY1" fmla="*/ 712851 h 1457013"/>
              <a:gd name="connsiteX2" fmla="*/ 2994025 w 2994025"/>
              <a:gd name="connsiteY2" fmla="*/ 0 h 1457013"/>
              <a:gd name="connsiteX0" fmla="*/ 0 w 2904292"/>
              <a:gd name="connsiteY0" fmla="*/ 1457013 h 1457013"/>
              <a:gd name="connsiteX1" fmla="*/ 1158847 w 2904292"/>
              <a:gd name="connsiteY1" fmla="*/ 712851 h 1457013"/>
              <a:gd name="connsiteX2" fmla="*/ 2904292 w 2904292"/>
              <a:gd name="connsiteY2" fmla="*/ 0 h 1457013"/>
              <a:gd name="connsiteX0" fmla="*/ 0 w 2904292"/>
              <a:gd name="connsiteY0" fmla="*/ 1457013 h 1457013"/>
              <a:gd name="connsiteX1" fmla="*/ 1286775 w 2904292"/>
              <a:gd name="connsiteY1" fmla="*/ 252351 h 1457013"/>
              <a:gd name="connsiteX2" fmla="*/ 2904292 w 2904292"/>
              <a:gd name="connsiteY2" fmla="*/ 0 h 1457013"/>
              <a:gd name="connsiteX0" fmla="*/ 0 w 2904292"/>
              <a:gd name="connsiteY0" fmla="*/ 1519494 h 1519494"/>
              <a:gd name="connsiteX1" fmla="*/ 1286775 w 2904292"/>
              <a:gd name="connsiteY1" fmla="*/ 314832 h 1519494"/>
              <a:gd name="connsiteX2" fmla="*/ 2904292 w 2904292"/>
              <a:gd name="connsiteY2" fmla="*/ 62481 h 1519494"/>
              <a:gd name="connsiteX0" fmla="*/ 0 w 2904292"/>
              <a:gd name="connsiteY0" fmla="*/ 1496254 h 1496254"/>
              <a:gd name="connsiteX1" fmla="*/ 1312171 w 2904292"/>
              <a:gd name="connsiteY1" fmla="*/ 486326 h 1496254"/>
              <a:gd name="connsiteX2" fmla="*/ 2904292 w 2904292"/>
              <a:gd name="connsiteY2" fmla="*/ 39241 h 1496254"/>
              <a:gd name="connsiteX0" fmla="*/ 0 w 2904292"/>
              <a:gd name="connsiteY0" fmla="*/ 1595965 h 1595965"/>
              <a:gd name="connsiteX1" fmla="*/ 1312171 w 2904292"/>
              <a:gd name="connsiteY1" fmla="*/ 586037 h 1595965"/>
              <a:gd name="connsiteX2" fmla="*/ 2904292 w 2904292"/>
              <a:gd name="connsiteY2" fmla="*/ 138952 h 1595965"/>
              <a:gd name="connsiteX0" fmla="*/ 0 w 2904292"/>
              <a:gd name="connsiteY0" fmla="*/ 1629718 h 1629718"/>
              <a:gd name="connsiteX1" fmla="*/ 1312171 w 2904292"/>
              <a:gd name="connsiteY1" fmla="*/ 619790 h 1629718"/>
              <a:gd name="connsiteX2" fmla="*/ 2904292 w 2904292"/>
              <a:gd name="connsiteY2" fmla="*/ 172705 h 1629718"/>
              <a:gd name="connsiteX0" fmla="*/ 0 w 2904292"/>
              <a:gd name="connsiteY0" fmla="*/ 1651138 h 1651138"/>
              <a:gd name="connsiteX1" fmla="*/ 1415301 w 2904292"/>
              <a:gd name="connsiteY1" fmla="*/ 548218 h 1651138"/>
              <a:gd name="connsiteX2" fmla="*/ 2904292 w 2904292"/>
              <a:gd name="connsiteY2" fmla="*/ 194125 h 1651138"/>
              <a:gd name="connsiteX0" fmla="*/ 0 w 2904292"/>
              <a:gd name="connsiteY0" fmla="*/ 1619408 h 1619408"/>
              <a:gd name="connsiteX1" fmla="*/ 1068664 w 2904292"/>
              <a:gd name="connsiteY1" fmla="*/ 661689 h 1619408"/>
              <a:gd name="connsiteX2" fmla="*/ 2904292 w 2904292"/>
              <a:gd name="connsiteY2" fmla="*/ 162395 h 1619408"/>
              <a:gd name="connsiteX0" fmla="*/ 0 w 2913703"/>
              <a:gd name="connsiteY0" fmla="*/ 1617677 h 1617677"/>
              <a:gd name="connsiteX1" fmla="*/ 1068664 w 2913703"/>
              <a:gd name="connsiteY1" fmla="*/ 659958 h 1617677"/>
              <a:gd name="connsiteX2" fmla="*/ 2913703 w 2913703"/>
              <a:gd name="connsiteY2" fmla="*/ 128269 h 1617677"/>
              <a:gd name="connsiteX0" fmla="*/ 0 w 2913703"/>
              <a:gd name="connsiteY0" fmla="*/ 1686057 h 1686057"/>
              <a:gd name="connsiteX1" fmla="*/ 1068664 w 2913703"/>
              <a:gd name="connsiteY1" fmla="*/ 728338 h 1686057"/>
              <a:gd name="connsiteX2" fmla="*/ 2913703 w 2913703"/>
              <a:gd name="connsiteY2" fmla="*/ 196649 h 1686057"/>
              <a:gd name="connsiteX0" fmla="*/ 0 w 2913703"/>
              <a:gd name="connsiteY0" fmla="*/ 1754653 h 1754653"/>
              <a:gd name="connsiteX1" fmla="*/ 1068664 w 2913703"/>
              <a:gd name="connsiteY1" fmla="*/ 796934 h 1754653"/>
              <a:gd name="connsiteX2" fmla="*/ 2913703 w 2913703"/>
              <a:gd name="connsiteY2" fmla="*/ 265245 h 1754653"/>
              <a:gd name="connsiteX0" fmla="*/ 0 w 2913703"/>
              <a:gd name="connsiteY0" fmla="*/ 1761999 h 1761999"/>
              <a:gd name="connsiteX1" fmla="*/ 1369994 w 2913703"/>
              <a:gd name="connsiteY1" fmla="*/ 774723 h 1761999"/>
              <a:gd name="connsiteX2" fmla="*/ 2913703 w 2913703"/>
              <a:gd name="connsiteY2" fmla="*/ 272591 h 1761999"/>
              <a:gd name="connsiteX0" fmla="*/ 0 w 2913703"/>
              <a:gd name="connsiteY0" fmla="*/ 1710518 h 1710518"/>
              <a:gd name="connsiteX1" fmla="*/ 1194380 w 2913703"/>
              <a:gd name="connsiteY1" fmla="*/ 964967 h 1710518"/>
              <a:gd name="connsiteX2" fmla="*/ 2913703 w 2913703"/>
              <a:gd name="connsiteY2" fmla="*/ 221110 h 1710518"/>
              <a:gd name="connsiteX0" fmla="*/ 0 w 2913703"/>
              <a:gd name="connsiteY0" fmla="*/ 1662194 h 1662194"/>
              <a:gd name="connsiteX1" fmla="*/ 1194380 w 2913703"/>
              <a:gd name="connsiteY1" fmla="*/ 916643 h 1662194"/>
              <a:gd name="connsiteX2" fmla="*/ 2913703 w 2913703"/>
              <a:gd name="connsiteY2" fmla="*/ 172786 h 1662194"/>
              <a:gd name="connsiteX0" fmla="*/ 0 w 3117892"/>
              <a:gd name="connsiteY0" fmla="*/ 2094135 h 2094135"/>
              <a:gd name="connsiteX1" fmla="*/ 1194380 w 3117892"/>
              <a:gd name="connsiteY1" fmla="*/ 1348584 h 2094135"/>
              <a:gd name="connsiteX2" fmla="*/ 3117892 w 3117892"/>
              <a:gd name="connsiteY2" fmla="*/ 134210 h 2094135"/>
              <a:gd name="connsiteX0" fmla="*/ 0 w 3117892"/>
              <a:gd name="connsiteY0" fmla="*/ 2092290 h 2092290"/>
              <a:gd name="connsiteX1" fmla="*/ 2162049 w 3117892"/>
              <a:gd name="connsiteY1" fmla="*/ 1373372 h 2092290"/>
              <a:gd name="connsiteX2" fmla="*/ 3117892 w 3117892"/>
              <a:gd name="connsiteY2" fmla="*/ 132365 h 2092290"/>
              <a:gd name="connsiteX0" fmla="*/ 0 w 2176859"/>
              <a:gd name="connsiteY0" fmla="*/ 1778314 h 1778314"/>
              <a:gd name="connsiteX1" fmla="*/ 1221016 w 2176859"/>
              <a:gd name="connsiteY1" fmla="*/ 1370115 h 1778314"/>
              <a:gd name="connsiteX2" fmla="*/ 2176859 w 2176859"/>
              <a:gd name="connsiteY2" fmla="*/ 129108 h 1778314"/>
              <a:gd name="connsiteX0" fmla="*/ 0 w 2176859"/>
              <a:gd name="connsiteY0" fmla="*/ 1778314 h 2054852"/>
              <a:gd name="connsiteX1" fmla="*/ 1221016 w 2176859"/>
              <a:gd name="connsiteY1" fmla="*/ 1370115 h 2054852"/>
              <a:gd name="connsiteX2" fmla="*/ 2176859 w 2176859"/>
              <a:gd name="connsiteY2" fmla="*/ 129108 h 2054852"/>
              <a:gd name="connsiteX0" fmla="*/ 0 w 2176859"/>
              <a:gd name="connsiteY0" fmla="*/ 1826982 h 2239370"/>
              <a:gd name="connsiteX1" fmla="*/ 1221016 w 2176859"/>
              <a:gd name="connsiteY1" fmla="*/ 1418783 h 2239370"/>
              <a:gd name="connsiteX2" fmla="*/ 2176859 w 2176859"/>
              <a:gd name="connsiteY2" fmla="*/ 177776 h 2239370"/>
              <a:gd name="connsiteX0" fmla="*/ 0 w 2159107"/>
              <a:gd name="connsiteY0" fmla="*/ 1702964 h 1977219"/>
              <a:gd name="connsiteX1" fmla="*/ 1221016 w 2159107"/>
              <a:gd name="connsiteY1" fmla="*/ 1294765 h 1977219"/>
              <a:gd name="connsiteX2" fmla="*/ 2159107 w 2159107"/>
              <a:gd name="connsiteY2" fmla="*/ 133657 h 1977219"/>
              <a:gd name="connsiteX0" fmla="*/ 0 w 2159107"/>
              <a:gd name="connsiteY0" fmla="*/ 1749325 h 2143057"/>
              <a:gd name="connsiteX1" fmla="*/ 1221016 w 2159107"/>
              <a:gd name="connsiteY1" fmla="*/ 1341126 h 2143057"/>
              <a:gd name="connsiteX2" fmla="*/ 2159107 w 2159107"/>
              <a:gd name="connsiteY2" fmla="*/ 180018 h 2143057"/>
              <a:gd name="connsiteX0" fmla="*/ 0 w 2159107"/>
              <a:gd name="connsiteY0" fmla="*/ 1789089 h 2105814"/>
              <a:gd name="connsiteX1" fmla="*/ 1176628 w 2159107"/>
              <a:gd name="connsiteY1" fmla="*/ 1105683 h 2105814"/>
              <a:gd name="connsiteX2" fmla="*/ 2159107 w 2159107"/>
              <a:gd name="connsiteY2" fmla="*/ 219782 h 2105814"/>
              <a:gd name="connsiteX0" fmla="*/ 0 w 2159107"/>
              <a:gd name="connsiteY0" fmla="*/ 1789090 h 2105815"/>
              <a:gd name="connsiteX1" fmla="*/ 1176628 w 2159107"/>
              <a:gd name="connsiteY1" fmla="*/ 1105684 h 2105815"/>
              <a:gd name="connsiteX2" fmla="*/ 2159107 w 2159107"/>
              <a:gd name="connsiteY2" fmla="*/ 219783 h 2105815"/>
            </a:gdLst>
            <a:ahLst/>
            <a:cxnLst>
              <a:cxn ang="0">
                <a:pos x="connsiteX0" y="connsiteY0"/>
              </a:cxn>
              <a:cxn ang="0">
                <a:pos x="connsiteX1" y="connsiteY1"/>
              </a:cxn>
              <a:cxn ang="0">
                <a:pos x="connsiteX2" y="connsiteY2"/>
              </a:cxn>
            </a:cxnLst>
            <a:rect l="l" t="t" r="r" b="b"/>
            <a:pathLst>
              <a:path w="2159107" h="2105815">
                <a:moveTo>
                  <a:pt x="0" y="1789090"/>
                </a:moveTo>
                <a:cubicBezTo>
                  <a:pt x="345166" y="2496504"/>
                  <a:pt x="843410" y="1908773"/>
                  <a:pt x="1176628" y="1105684"/>
                </a:cubicBezTo>
                <a:cubicBezTo>
                  <a:pt x="1509846" y="302595"/>
                  <a:pt x="1464890" y="-360202"/>
                  <a:pt x="2159107" y="219783"/>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2" name="Freeform 31">
            <a:extLst>
              <a:ext uri="{FF2B5EF4-FFF2-40B4-BE49-F238E27FC236}">
                <a16:creationId xmlns:a16="http://schemas.microsoft.com/office/drawing/2014/main" id="{23CB2A97-86CB-4303-0D27-115E67F7D646}"/>
              </a:ext>
            </a:extLst>
          </p:cNvPr>
          <p:cNvSpPr/>
          <p:nvPr/>
        </p:nvSpPr>
        <p:spPr>
          <a:xfrm rot="1728032">
            <a:off x="6990160" y="2743392"/>
            <a:ext cx="2145618" cy="1838164"/>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 name="connsiteX0" fmla="*/ 72550 w 3036122"/>
              <a:gd name="connsiteY0" fmla="*/ 435378 h 718682"/>
              <a:gd name="connsiteX1" fmla="*/ 1575493 w 3036122"/>
              <a:gd name="connsiteY1" fmla="*/ 119055 h 718682"/>
              <a:gd name="connsiteX2" fmla="*/ 3036122 w 3036122"/>
              <a:gd name="connsiteY2" fmla="*/ 588114 h 718682"/>
              <a:gd name="connsiteX0" fmla="*/ 71909 w 2937895"/>
              <a:gd name="connsiteY0" fmla="*/ 1526691 h 1526691"/>
              <a:gd name="connsiteX1" fmla="*/ 1574852 w 2937895"/>
              <a:gd name="connsiteY1" fmla="*/ 1210368 h 1526691"/>
              <a:gd name="connsiteX2" fmla="*/ 2937895 w 2937895"/>
              <a:gd name="connsiteY2" fmla="*/ 0 h 1526691"/>
              <a:gd name="connsiteX0" fmla="*/ 91818 w 2957804"/>
              <a:gd name="connsiteY0" fmla="*/ 1526691 h 1526691"/>
              <a:gd name="connsiteX1" fmla="*/ 1212359 w 2957804"/>
              <a:gd name="connsiteY1" fmla="*/ 712851 h 1526691"/>
              <a:gd name="connsiteX2" fmla="*/ 2957804 w 2957804"/>
              <a:gd name="connsiteY2" fmla="*/ 0 h 1526691"/>
              <a:gd name="connsiteX0" fmla="*/ 89733 w 2994025"/>
              <a:gd name="connsiteY0" fmla="*/ 1457013 h 1457013"/>
              <a:gd name="connsiteX1" fmla="*/ 1248580 w 2994025"/>
              <a:gd name="connsiteY1" fmla="*/ 712851 h 1457013"/>
              <a:gd name="connsiteX2" fmla="*/ 2994025 w 2994025"/>
              <a:gd name="connsiteY2" fmla="*/ 0 h 1457013"/>
              <a:gd name="connsiteX0" fmla="*/ 0 w 2904292"/>
              <a:gd name="connsiteY0" fmla="*/ 1457013 h 1457013"/>
              <a:gd name="connsiteX1" fmla="*/ 1158847 w 2904292"/>
              <a:gd name="connsiteY1" fmla="*/ 712851 h 1457013"/>
              <a:gd name="connsiteX2" fmla="*/ 2904292 w 2904292"/>
              <a:gd name="connsiteY2" fmla="*/ 0 h 1457013"/>
              <a:gd name="connsiteX0" fmla="*/ 0 w 2904292"/>
              <a:gd name="connsiteY0" fmla="*/ 1457013 h 1457013"/>
              <a:gd name="connsiteX1" fmla="*/ 1286775 w 2904292"/>
              <a:gd name="connsiteY1" fmla="*/ 252351 h 1457013"/>
              <a:gd name="connsiteX2" fmla="*/ 2904292 w 2904292"/>
              <a:gd name="connsiteY2" fmla="*/ 0 h 1457013"/>
              <a:gd name="connsiteX0" fmla="*/ 0 w 2904292"/>
              <a:gd name="connsiteY0" fmla="*/ 1519494 h 1519494"/>
              <a:gd name="connsiteX1" fmla="*/ 1286775 w 2904292"/>
              <a:gd name="connsiteY1" fmla="*/ 314832 h 1519494"/>
              <a:gd name="connsiteX2" fmla="*/ 2904292 w 2904292"/>
              <a:gd name="connsiteY2" fmla="*/ 62481 h 1519494"/>
              <a:gd name="connsiteX0" fmla="*/ 0 w 2904292"/>
              <a:gd name="connsiteY0" fmla="*/ 1496254 h 1496254"/>
              <a:gd name="connsiteX1" fmla="*/ 1312171 w 2904292"/>
              <a:gd name="connsiteY1" fmla="*/ 486326 h 1496254"/>
              <a:gd name="connsiteX2" fmla="*/ 2904292 w 2904292"/>
              <a:gd name="connsiteY2" fmla="*/ 39241 h 1496254"/>
              <a:gd name="connsiteX0" fmla="*/ 0 w 2904292"/>
              <a:gd name="connsiteY0" fmla="*/ 1595965 h 1595965"/>
              <a:gd name="connsiteX1" fmla="*/ 1312171 w 2904292"/>
              <a:gd name="connsiteY1" fmla="*/ 586037 h 1595965"/>
              <a:gd name="connsiteX2" fmla="*/ 2904292 w 2904292"/>
              <a:gd name="connsiteY2" fmla="*/ 138952 h 1595965"/>
              <a:gd name="connsiteX0" fmla="*/ 0 w 2904292"/>
              <a:gd name="connsiteY0" fmla="*/ 1629718 h 1629718"/>
              <a:gd name="connsiteX1" fmla="*/ 1312171 w 2904292"/>
              <a:gd name="connsiteY1" fmla="*/ 619790 h 1629718"/>
              <a:gd name="connsiteX2" fmla="*/ 2904292 w 2904292"/>
              <a:gd name="connsiteY2" fmla="*/ 172705 h 1629718"/>
              <a:gd name="connsiteX0" fmla="*/ 0 w 2904292"/>
              <a:gd name="connsiteY0" fmla="*/ 1651138 h 1651138"/>
              <a:gd name="connsiteX1" fmla="*/ 1415301 w 2904292"/>
              <a:gd name="connsiteY1" fmla="*/ 548218 h 1651138"/>
              <a:gd name="connsiteX2" fmla="*/ 2904292 w 2904292"/>
              <a:gd name="connsiteY2" fmla="*/ 194125 h 1651138"/>
              <a:gd name="connsiteX0" fmla="*/ 0 w 2904292"/>
              <a:gd name="connsiteY0" fmla="*/ 1619408 h 1619408"/>
              <a:gd name="connsiteX1" fmla="*/ 1068664 w 2904292"/>
              <a:gd name="connsiteY1" fmla="*/ 661689 h 1619408"/>
              <a:gd name="connsiteX2" fmla="*/ 2904292 w 2904292"/>
              <a:gd name="connsiteY2" fmla="*/ 162395 h 1619408"/>
              <a:gd name="connsiteX0" fmla="*/ 0 w 2913703"/>
              <a:gd name="connsiteY0" fmla="*/ 1617677 h 1617677"/>
              <a:gd name="connsiteX1" fmla="*/ 1068664 w 2913703"/>
              <a:gd name="connsiteY1" fmla="*/ 659958 h 1617677"/>
              <a:gd name="connsiteX2" fmla="*/ 2913703 w 2913703"/>
              <a:gd name="connsiteY2" fmla="*/ 128269 h 1617677"/>
              <a:gd name="connsiteX0" fmla="*/ 0 w 2913703"/>
              <a:gd name="connsiteY0" fmla="*/ 1686057 h 1686057"/>
              <a:gd name="connsiteX1" fmla="*/ 1068664 w 2913703"/>
              <a:gd name="connsiteY1" fmla="*/ 728338 h 1686057"/>
              <a:gd name="connsiteX2" fmla="*/ 2913703 w 2913703"/>
              <a:gd name="connsiteY2" fmla="*/ 196649 h 1686057"/>
              <a:gd name="connsiteX0" fmla="*/ 0 w 2913703"/>
              <a:gd name="connsiteY0" fmla="*/ 1754653 h 1754653"/>
              <a:gd name="connsiteX1" fmla="*/ 1068664 w 2913703"/>
              <a:gd name="connsiteY1" fmla="*/ 796934 h 1754653"/>
              <a:gd name="connsiteX2" fmla="*/ 2913703 w 2913703"/>
              <a:gd name="connsiteY2" fmla="*/ 265245 h 1754653"/>
              <a:gd name="connsiteX0" fmla="*/ 0 w 2913703"/>
              <a:gd name="connsiteY0" fmla="*/ 1761999 h 1761999"/>
              <a:gd name="connsiteX1" fmla="*/ 1369994 w 2913703"/>
              <a:gd name="connsiteY1" fmla="*/ 774723 h 1761999"/>
              <a:gd name="connsiteX2" fmla="*/ 2913703 w 2913703"/>
              <a:gd name="connsiteY2" fmla="*/ 272591 h 1761999"/>
              <a:gd name="connsiteX0" fmla="*/ 0 w 2913703"/>
              <a:gd name="connsiteY0" fmla="*/ 1710518 h 1710518"/>
              <a:gd name="connsiteX1" fmla="*/ 1194380 w 2913703"/>
              <a:gd name="connsiteY1" fmla="*/ 964967 h 1710518"/>
              <a:gd name="connsiteX2" fmla="*/ 2913703 w 2913703"/>
              <a:gd name="connsiteY2" fmla="*/ 221110 h 1710518"/>
              <a:gd name="connsiteX0" fmla="*/ 0 w 2913703"/>
              <a:gd name="connsiteY0" fmla="*/ 1662194 h 1662194"/>
              <a:gd name="connsiteX1" fmla="*/ 1194380 w 2913703"/>
              <a:gd name="connsiteY1" fmla="*/ 916643 h 1662194"/>
              <a:gd name="connsiteX2" fmla="*/ 2913703 w 2913703"/>
              <a:gd name="connsiteY2" fmla="*/ 172786 h 1662194"/>
              <a:gd name="connsiteX0" fmla="*/ 0 w 3155823"/>
              <a:gd name="connsiteY0" fmla="*/ 1748031 h 1748031"/>
              <a:gd name="connsiteX1" fmla="*/ 1436500 w 3155823"/>
              <a:gd name="connsiteY1" fmla="*/ 914738 h 1748031"/>
              <a:gd name="connsiteX2" fmla="*/ 3155823 w 3155823"/>
              <a:gd name="connsiteY2" fmla="*/ 170881 h 1748031"/>
              <a:gd name="connsiteX0" fmla="*/ 0 w 3857517"/>
              <a:gd name="connsiteY0" fmla="*/ 2325501 h 2325501"/>
              <a:gd name="connsiteX1" fmla="*/ 1436500 w 3857517"/>
              <a:gd name="connsiteY1" fmla="*/ 1492208 h 2325501"/>
              <a:gd name="connsiteX2" fmla="*/ 3857517 w 3857517"/>
              <a:gd name="connsiteY2" fmla="*/ 126667 h 2325501"/>
              <a:gd name="connsiteX0" fmla="*/ 0 w 3857517"/>
              <a:gd name="connsiteY0" fmla="*/ 2345294 h 2345294"/>
              <a:gd name="connsiteX1" fmla="*/ 2347492 w 3857517"/>
              <a:gd name="connsiteY1" fmla="*/ 1238010 h 2345294"/>
              <a:gd name="connsiteX2" fmla="*/ 3857517 w 3857517"/>
              <a:gd name="connsiteY2" fmla="*/ 146460 h 2345294"/>
              <a:gd name="connsiteX0" fmla="*/ 0 w 3857517"/>
              <a:gd name="connsiteY0" fmla="*/ 2322886 h 2322886"/>
              <a:gd name="connsiteX1" fmla="*/ 2347492 w 3857517"/>
              <a:gd name="connsiteY1" fmla="*/ 1215602 h 2322886"/>
              <a:gd name="connsiteX2" fmla="*/ 3857517 w 3857517"/>
              <a:gd name="connsiteY2" fmla="*/ 124052 h 2322886"/>
              <a:gd name="connsiteX0" fmla="*/ 0 w 3857517"/>
              <a:gd name="connsiteY0" fmla="*/ 2322886 h 2435590"/>
              <a:gd name="connsiteX1" fmla="*/ 2347492 w 3857517"/>
              <a:gd name="connsiteY1" fmla="*/ 1215602 h 2435590"/>
              <a:gd name="connsiteX2" fmla="*/ 3857517 w 3857517"/>
              <a:gd name="connsiteY2" fmla="*/ 124052 h 2435590"/>
              <a:gd name="connsiteX0" fmla="*/ 0 w 3857517"/>
              <a:gd name="connsiteY0" fmla="*/ 2198834 h 2311538"/>
              <a:gd name="connsiteX1" fmla="*/ 2347492 w 3857517"/>
              <a:gd name="connsiteY1" fmla="*/ 1091550 h 2311538"/>
              <a:gd name="connsiteX2" fmla="*/ 3857517 w 3857517"/>
              <a:gd name="connsiteY2" fmla="*/ 0 h 2311538"/>
              <a:gd name="connsiteX0" fmla="*/ 0 w 3857517"/>
              <a:gd name="connsiteY0" fmla="*/ 2198834 h 2325575"/>
              <a:gd name="connsiteX1" fmla="*/ 1861499 w 3857517"/>
              <a:gd name="connsiteY1" fmla="*/ 1313364 h 2325575"/>
              <a:gd name="connsiteX2" fmla="*/ 3857517 w 3857517"/>
              <a:gd name="connsiteY2" fmla="*/ 0 h 2325575"/>
              <a:gd name="connsiteX0" fmla="*/ 0 w 1873932"/>
              <a:gd name="connsiteY0" fmla="*/ 1815417 h 1962963"/>
              <a:gd name="connsiteX1" fmla="*/ 1861499 w 1873932"/>
              <a:gd name="connsiteY1" fmla="*/ 929947 h 1962963"/>
              <a:gd name="connsiteX2" fmla="*/ 1262067 w 1873932"/>
              <a:gd name="connsiteY2" fmla="*/ 0 h 1962963"/>
              <a:gd name="connsiteX0" fmla="*/ 0 w 1969963"/>
              <a:gd name="connsiteY0" fmla="*/ 1828197 h 1975743"/>
              <a:gd name="connsiteX1" fmla="*/ 1861499 w 1969963"/>
              <a:gd name="connsiteY1" fmla="*/ 942727 h 1975743"/>
              <a:gd name="connsiteX2" fmla="*/ 1262067 w 1969963"/>
              <a:gd name="connsiteY2" fmla="*/ 12780 h 1975743"/>
              <a:gd name="connsiteX0" fmla="*/ 0 w 1782757"/>
              <a:gd name="connsiteY0" fmla="*/ 1848630 h 1958593"/>
              <a:gd name="connsiteX1" fmla="*/ 1570669 w 1782757"/>
              <a:gd name="connsiteY1" fmla="*/ 434153 h 1958593"/>
              <a:gd name="connsiteX2" fmla="*/ 1262067 w 1782757"/>
              <a:gd name="connsiteY2" fmla="*/ 33213 h 1958593"/>
              <a:gd name="connsiteX0" fmla="*/ 0 w 1782757"/>
              <a:gd name="connsiteY0" fmla="*/ 1848630 h 1848630"/>
              <a:gd name="connsiteX1" fmla="*/ 1570669 w 1782757"/>
              <a:gd name="connsiteY1" fmla="*/ 434153 h 1848630"/>
              <a:gd name="connsiteX2" fmla="*/ 1262067 w 1782757"/>
              <a:gd name="connsiteY2" fmla="*/ 33213 h 1848630"/>
              <a:gd name="connsiteX0" fmla="*/ 0 w 1860595"/>
              <a:gd name="connsiteY0" fmla="*/ 1807187 h 1807187"/>
              <a:gd name="connsiteX1" fmla="*/ 1643782 w 1860595"/>
              <a:gd name="connsiteY1" fmla="*/ 433563 h 1807187"/>
              <a:gd name="connsiteX2" fmla="*/ 1335180 w 1860595"/>
              <a:gd name="connsiteY2" fmla="*/ 32623 h 1807187"/>
              <a:gd name="connsiteX0" fmla="*/ 0 w 1860595"/>
              <a:gd name="connsiteY0" fmla="*/ 1807187 h 1807187"/>
              <a:gd name="connsiteX1" fmla="*/ 1643782 w 1860595"/>
              <a:gd name="connsiteY1" fmla="*/ 433563 h 1807187"/>
              <a:gd name="connsiteX2" fmla="*/ 1335180 w 1860595"/>
              <a:gd name="connsiteY2" fmla="*/ 32623 h 1807187"/>
              <a:gd name="connsiteX0" fmla="*/ 0 w 2137145"/>
              <a:gd name="connsiteY0" fmla="*/ 1833638 h 1833638"/>
              <a:gd name="connsiteX1" fmla="*/ 2046365 w 2137145"/>
              <a:gd name="connsiteY1" fmla="*/ 289343 h 1833638"/>
              <a:gd name="connsiteX2" fmla="*/ 1335180 w 2137145"/>
              <a:gd name="connsiteY2" fmla="*/ 59074 h 1833638"/>
              <a:gd name="connsiteX0" fmla="*/ 0 w 2057779"/>
              <a:gd name="connsiteY0" fmla="*/ 1817416 h 1817416"/>
              <a:gd name="connsiteX1" fmla="*/ 2046365 w 2057779"/>
              <a:gd name="connsiteY1" fmla="*/ 273121 h 1817416"/>
              <a:gd name="connsiteX2" fmla="*/ 1335180 w 2057779"/>
              <a:gd name="connsiteY2" fmla="*/ 42852 h 1817416"/>
              <a:gd name="connsiteX0" fmla="*/ 0 w 2151336"/>
              <a:gd name="connsiteY0" fmla="*/ 1787487 h 1787487"/>
              <a:gd name="connsiteX1" fmla="*/ 2046365 w 2151336"/>
              <a:gd name="connsiteY1" fmla="*/ 243192 h 1787487"/>
              <a:gd name="connsiteX2" fmla="*/ 1389231 w 2151336"/>
              <a:gd name="connsiteY2" fmla="*/ 74385 h 1787487"/>
              <a:gd name="connsiteX0" fmla="*/ 0 w 2127169"/>
              <a:gd name="connsiteY0" fmla="*/ 1905589 h 1905589"/>
              <a:gd name="connsiteX1" fmla="*/ 2046365 w 2127169"/>
              <a:gd name="connsiteY1" fmla="*/ 361294 h 1905589"/>
              <a:gd name="connsiteX2" fmla="*/ 1389231 w 2127169"/>
              <a:gd name="connsiteY2" fmla="*/ 192487 h 1905589"/>
              <a:gd name="connsiteX0" fmla="*/ 0 w 2176963"/>
              <a:gd name="connsiteY0" fmla="*/ 2014341 h 2014341"/>
              <a:gd name="connsiteX1" fmla="*/ 2103587 w 2176963"/>
              <a:gd name="connsiteY1" fmla="*/ 205579 h 2014341"/>
              <a:gd name="connsiteX2" fmla="*/ 1389231 w 2176963"/>
              <a:gd name="connsiteY2" fmla="*/ 301239 h 2014341"/>
              <a:gd name="connsiteX0" fmla="*/ 0 w 2185367"/>
              <a:gd name="connsiteY0" fmla="*/ 2032853 h 2032853"/>
              <a:gd name="connsiteX1" fmla="*/ 2103587 w 2185367"/>
              <a:gd name="connsiteY1" fmla="*/ 224091 h 2032853"/>
              <a:gd name="connsiteX2" fmla="*/ 1389231 w 2185367"/>
              <a:gd name="connsiteY2" fmla="*/ 319751 h 2032853"/>
              <a:gd name="connsiteX0" fmla="*/ 0 w 2185367"/>
              <a:gd name="connsiteY0" fmla="*/ 1953584 h 1953584"/>
              <a:gd name="connsiteX1" fmla="*/ 2103587 w 2185367"/>
              <a:gd name="connsiteY1" fmla="*/ 144822 h 1953584"/>
              <a:gd name="connsiteX2" fmla="*/ 1389231 w 2185367"/>
              <a:gd name="connsiteY2" fmla="*/ 240482 h 1953584"/>
              <a:gd name="connsiteX0" fmla="*/ 0 w 2198006"/>
              <a:gd name="connsiteY0" fmla="*/ 1907510 h 1907510"/>
              <a:gd name="connsiteX1" fmla="*/ 2117965 w 2198006"/>
              <a:gd name="connsiteY1" fmla="*/ 161758 h 1907510"/>
              <a:gd name="connsiteX2" fmla="*/ 1389231 w 2198006"/>
              <a:gd name="connsiteY2" fmla="*/ 194408 h 1907510"/>
              <a:gd name="connsiteX0" fmla="*/ 0 w 2145618"/>
              <a:gd name="connsiteY0" fmla="*/ 1838164 h 1838164"/>
              <a:gd name="connsiteX1" fmla="*/ 2117965 w 2145618"/>
              <a:gd name="connsiteY1" fmla="*/ 92412 h 1838164"/>
              <a:gd name="connsiteX2" fmla="*/ 1389231 w 2145618"/>
              <a:gd name="connsiteY2" fmla="*/ 125062 h 1838164"/>
            </a:gdLst>
            <a:ahLst/>
            <a:cxnLst>
              <a:cxn ang="0">
                <a:pos x="connsiteX0" y="connsiteY0"/>
              </a:cxn>
              <a:cxn ang="0">
                <a:pos x="connsiteX1" y="connsiteY1"/>
              </a:cxn>
              <a:cxn ang="0">
                <a:pos x="connsiteX2" y="connsiteY2"/>
              </a:cxn>
            </a:cxnLst>
            <a:rect l="l" t="t" r="r" b="b"/>
            <a:pathLst>
              <a:path w="2145618" h="1838164">
                <a:moveTo>
                  <a:pt x="0" y="1838164"/>
                </a:moveTo>
                <a:cubicBezTo>
                  <a:pt x="2246139" y="585051"/>
                  <a:pt x="2199931" y="266359"/>
                  <a:pt x="2117965" y="92412"/>
                </a:cubicBezTo>
                <a:cubicBezTo>
                  <a:pt x="2035999" y="-81535"/>
                  <a:pt x="1547799" y="25549"/>
                  <a:pt x="1389231" y="125062"/>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Freeform 30">
            <a:extLst>
              <a:ext uri="{FF2B5EF4-FFF2-40B4-BE49-F238E27FC236}">
                <a16:creationId xmlns:a16="http://schemas.microsoft.com/office/drawing/2014/main" id="{85C36AD5-3040-3EB0-F4D3-6ECEC2ADEF28}"/>
              </a:ext>
            </a:extLst>
          </p:cNvPr>
          <p:cNvSpPr/>
          <p:nvPr/>
        </p:nvSpPr>
        <p:spPr>
          <a:xfrm rot="1728032">
            <a:off x="6388006" y="3006805"/>
            <a:ext cx="3857517" cy="2325575"/>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 name="connsiteX0" fmla="*/ 72550 w 3036122"/>
              <a:gd name="connsiteY0" fmla="*/ 435378 h 718682"/>
              <a:gd name="connsiteX1" fmla="*/ 1575493 w 3036122"/>
              <a:gd name="connsiteY1" fmla="*/ 119055 h 718682"/>
              <a:gd name="connsiteX2" fmla="*/ 3036122 w 3036122"/>
              <a:gd name="connsiteY2" fmla="*/ 588114 h 718682"/>
              <a:gd name="connsiteX0" fmla="*/ 71909 w 2937895"/>
              <a:gd name="connsiteY0" fmla="*/ 1526691 h 1526691"/>
              <a:gd name="connsiteX1" fmla="*/ 1574852 w 2937895"/>
              <a:gd name="connsiteY1" fmla="*/ 1210368 h 1526691"/>
              <a:gd name="connsiteX2" fmla="*/ 2937895 w 2937895"/>
              <a:gd name="connsiteY2" fmla="*/ 0 h 1526691"/>
              <a:gd name="connsiteX0" fmla="*/ 91818 w 2957804"/>
              <a:gd name="connsiteY0" fmla="*/ 1526691 h 1526691"/>
              <a:gd name="connsiteX1" fmla="*/ 1212359 w 2957804"/>
              <a:gd name="connsiteY1" fmla="*/ 712851 h 1526691"/>
              <a:gd name="connsiteX2" fmla="*/ 2957804 w 2957804"/>
              <a:gd name="connsiteY2" fmla="*/ 0 h 1526691"/>
              <a:gd name="connsiteX0" fmla="*/ 89733 w 2994025"/>
              <a:gd name="connsiteY0" fmla="*/ 1457013 h 1457013"/>
              <a:gd name="connsiteX1" fmla="*/ 1248580 w 2994025"/>
              <a:gd name="connsiteY1" fmla="*/ 712851 h 1457013"/>
              <a:gd name="connsiteX2" fmla="*/ 2994025 w 2994025"/>
              <a:gd name="connsiteY2" fmla="*/ 0 h 1457013"/>
              <a:gd name="connsiteX0" fmla="*/ 0 w 2904292"/>
              <a:gd name="connsiteY0" fmla="*/ 1457013 h 1457013"/>
              <a:gd name="connsiteX1" fmla="*/ 1158847 w 2904292"/>
              <a:gd name="connsiteY1" fmla="*/ 712851 h 1457013"/>
              <a:gd name="connsiteX2" fmla="*/ 2904292 w 2904292"/>
              <a:gd name="connsiteY2" fmla="*/ 0 h 1457013"/>
              <a:gd name="connsiteX0" fmla="*/ 0 w 2904292"/>
              <a:gd name="connsiteY0" fmla="*/ 1457013 h 1457013"/>
              <a:gd name="connsiteX1" fmla="*/ 1286775 w 2904292"/>
              <a:gd name="connsiteY1" fmla="*/ 252351 h 1457013"/>
              <a:gd name="connsiteX2" fmla="*/ 2904292 w 2904292"/>
              <a:gd name="connsiteY2" fmla="*/ 0 h 1457013"/>
              <a:gd name="connsiteX0" fmla="*/ 0 w 2904292"/>
              <a:gd name="connsiteY0" fmla="*/ 1519494 h 1519494"/>
              <a:gd name="connsiteX1" fmla="*/ 1286775 w 2904292"/>
              <a:gd name="connsiteY1" fmla="*/ 314832 h 1519494"/>
              <a:gd name="connsiteX2" fmla="*/ 2904292 w 2904292"/>
              <a:gd name="connsiteY2" fmla="*/ 62481 h 1519494"/>
              <a:gd name="connsiteX0" fmla="*/ 0 w 2904292"/>
              <a:gd name="connsiteY0" fmla="*/ 1496254 h 1496254"/>
              <a:gd name="connsiteX1" fmla="*/ 1312171 w 2904292"/>
              <a:gd name="connsiteY1" fmla="*/ 486326 h 1496254"/>
              <a:gd name="connsiteX2" fmla="*/ 2904292 w 2904292"/>
              <a:gd name="connsiteY2" fmla="*/ 39241 h 1496254"/>
              <a:gd name="connsiteX0" fmla="*/ 0 w 2904292"/>
              <a:gd name="connsiteY0" fmla="*/ 1595965 h 1595965"/>
              <a:gd name="connsiteX1" fmla="*/ 1312171 w 2904292"/>
              <a:gd name="connsiteY1" fmla="*/ 586037 h 1595965"/>
              <a:gd name="connsiteX2" fmla="*/ 2904292 w 2904292"/>
              <a:gd name="connsiteY2" fmla="*/ 138952 h 1595965"/>
              <a:gd name="connsiteX0" fmla="*/ 0 w 2904292"/>
              <a:gd name="connsiteY0" fmla="*/ 1629718 h 1629718"/>
              <a:gd name="connsiteX1" fmla="*/ 1312171 w 2904292"/>
              <a:gd name="connsiteY1" fmla="*/ 619790 h 1629718"/>
              <a:gd name="connsiteX2" fmla="*/ 2904292 w 2904292"/>
              <a:gd name="connsiteY2" fmla="*/ 172705 h 1629718"/>
              <a:gd name="connsiteX0" fmla="*/ 0 w 2904292"/>
              <a:gd name="connsiteY0" fmla="*/ 1651138 h 1651138"/>
              <a:gd name="connsiteX1" fmla="*/ 1415301 w 2904292"/>
              <a:gd name="connsiteY1" fmla="*/ 548218 h 1651138"/>
              <a:gd name="connsiteX2" fmla="*/ 2904292 w 2904292"/>
              <a:gd name="connsiteY2" fmla="*/ 194125 h 1651138"/>
              <a:gd name="connsiteX0" fmla="*/ 0 w 2904292"/>
              <a:gd name="connsiteY0" fmla="*/ 1619408 h 1619408"/>
              <a:gd name="connsiteX1" fmla="*/ 1068664 w 2904292"/>
              <a:gd name="connsiteY1" fmla="*/ 661689 h 1619408"/>
              <a:gd name="connsiteX2" fmla="*/ 2904292 w 2904292"/>
              <a:gd name="connsiteY2" fmla="*/ 162395 h 1619408"/>
              <a:gd name="connsiteX0" fmla="*/ 0 w 2913703"/>
              <a:gd name="connsiteY0" fmla="*/ 1617677 h 1617677"/>
              <a:gd name="connsiteX1" fmla="*/ 1068664 w 2913703"/>
              <a:gd name="connsiteY1" fmla="*/ 659958 h 1617677"/>
              <a:gd name="connsiteX2" fmla="*/ 2913703 w 2913703"/>
              <a:gd name="connsiteY2" fmla="*/ 128269 h 1617677"/>
              <a:gd name="connsiteX0" fmla="*/ 0 w 2913703"/>
              <a:gd name="connsiteY0" fmla="*/ 1686057 h 1686057"/>
              <a:gd name="connsiteX1" fmla="*/ 1068664 w 2913703"/>
              <a:gd name="connsiteY1" fmla="*/ 728338 h 1686057"/>
              <a:gd name="connsiteX2" fmla="*/ 2913703 w 2913703"/>
              <a:gd name="connsiteY2" fmla="*/ 196649 h 1686057"/>
              <a:gd name="connsiteX0" fmla="*/ 0 w 2913703"/>
              <a:gd name="connsiteY0" fmla="*/ 1754653 h 1754653"/>
              <a:gd name="connsiteX1" fmla="*/ 1068664 w 2913703"/>
              <a:gd name="connsiteY1" fmla="*/ 796934 h 1754653"/>
              <a:gd name="connsiteX2" fmla="*/ 2913703 w 2913703"/>
              <a:gd name="connsiteY2" fmla="*/ 265245 h 1754653"/>
              <a:gd name="connsiteX0" fmla="*/ 0 w 2913703"/>
              <a:gd name="connsiteY0" fmla="*/ 1761999 h 1761999"/>
              <a:gd name="connsiteX1" fmla="*/ 1369994 w 2913703"/>
              <a:gd name="connsiteY1" fmla="*/ 774723 h 1761999"/>
              <a:gd name="connsiteX2" fmla="*/ 2913703 w 2913703"/>
              <a:gd name="connsiteY2" fmla="*/ 272591 h 1761999"/>
              <a:gd name="connsiteX0" fmla="*/ 0 w 2913703"/>
              <a:gd name="connsiteY0" fmla="*/ 1710518 h 1710518"/>
              <a:gd name="connsiteX1" fmla="*/ 1194380 w 2913703"/>
              <a:gd name="connsiteY1" fmla="*/ 964967 h 1710518"/>
              <a:gd name="connsiteX2" fmla="*/ 2913703 w 2913703"/>
              <a:gd name="connsiteY2" fmla="*/ 221110 h 1710518"/>
              <a:gd name="connsiteX0" fmla="*/ 0 w 2913703"/>
              <a:gd name="connsiteY0" fmla="*/ 1662194 h 1662194"/>
              <a:gd name="connsiteX1" fmla="*/ 1194380 w 2913703"/>
              <a:gd name="connsiteY1" fmla="*/ 916643 h 1662194"/>
              <a:gd name="connsiteX2" fmla="*/ 2913703 w 2913703"/>
              <a:gd name="connsiteY2" fmla="*/ 172786 h 1662194"/>
              <a:gd name="connsiteX0" fmla="*/ 0 w 3155823"/>
              <a:gd name="connsiteY0" fmla="*/ 1748031 h 1748031"/>
              <a:gd name="connsiteX1" fmla="*/ 1436500 w 3155823"/>
              <a:gd name="connsiteY1" fmla="*/ 914738 h 1748031"/>
              <a:gd name="connsiteX2" fmla="*/ 3155823 w 3155823"/>
              <a:gd name="connsiteY2" fmla="*/ 170881 h 1748031"/>
              <a:gd name="connsiteX0" fmla="*/ 0 w 3857517"/>
              <a:gd name="connsiteY0" fmla="*/ 2325501 h 2325501"/>
              <a:gd name="connsiteX1" fmla="*/ 1436500 w 3857517"/>
              <a:gd name="connsiteY1" fmla="*/ 1492208 h 2325501"/>
              <a:gd name="connsiteX2" fmla="*/ 3857517 w 3857517"/>
              <a:gd name="connsiteY2" fmla="*/ 126667 h 2325501"/>
              <a:gd name="connsiteX0" fmla="*/ 0 w 3857517"/>
              <a:gd name="connsiteY0" fmla="*/ 2345294 h 2345294"/>
              <a:gd name="connsiteX1" fmla="*/ 2347492 w 3857517"/>
              <a:gd name="connsiteY1" fmla="*/ 1238010 h 2345294"/>
              <a:gd name="connsiteX2" fmla="*/ 3857517 w 3857517"/>
              <a:gd name="connsiteY2" fmla="*/ 146460 h 2345294"/>
              <a:gd name="connsiteX0" fmla="*/ 0 w 3857517"/>
              <a:gd name="connsiteY0" fmla="*/ 2322886 h 2322886"/>
              <a:gd name="connsiteX1" fmla="*/ 2347492 w 3857517"/>
              <a:gd name="connsiteY1" fmla="*/ 1215602 h 2322886"/>
              <a:gd name="connsiteX2" fmla="*/ 3857517 w 3857517"/>
              <a:gd name="connsiteY2" fmla="*/ 124052 h 2322886"/>
              <a:gd name="connsiteX0" fmla="*/ 0 w 3857517"/>
              <a:gd name="connsiteY0" fmla="*/ 2322886 h 2435590"/>
              <a:gd name="connsiteX1" fmla="*/ 2347492 w 3857517"/>
              <a:gd name="connsiteY1" fmla="*/ 1215602 h 2435590"/>
              <a:gd name="connsiteX2" fmla="*/ 3857517 w 3857517"/>
              <a:gd name="connsiteY2" fmla="*/ 124052 h 2435590"/>
              <a:gd name="connsiteX0" fmla="*/ 0 w 3857517"/>
              <a:gd name="connsiteY0" fmla="*/ 2198834 h 2311538"/>
              <a:gd name="connsiteX1" fmla="*/ 2347492 w 3857517"/>
              <a:gd name="connsiteY1" fmla="*/ 1091550 h 2311538"/>
              <a:gd name="connsiteX2" fmla="*/ 3857517 w 3857517"/>
              <a:gd name="connsiteY2" fmla="*/ 0 h 2311538"/>
              <a:gd name="connsiteX0" fmla="*/ 0 w 3857517"/>
              <a:gd name="connsiteY0" fmla="*/ 2198834 h 2325575"/>
              <a:gd name="connsiteX1" fmla="*/ 1861499 w 3857517"/>
              <a:gd name="connsiteY1" fmla="*/ 1313364 h 2325575"/>
              <a:gd name="connsiteX2" fmla="*/ 3857517 w 3857517"/>
              <a:gd name="connsiteY2" fmla="*/ 0 h 2325575"/>
            </a:gdLst>
            <a:ahLst/>
            <a:cxnLst>
              <a:cxn ang="0">
                <a:pos x="connsiteX0" y="connsiteY0"/>
              </a:cxn>
              <a:cxn ang="0">
                <a:pos x="connsiteX1" y="connsiteY1"/>
              </a:cxn>
              <a:cxn ang="0">
                <a:pos x="connsiteX2" y="connsiteY2"/>
              </a:cxn>
            </a:cxnLst>
            <a:rect l="l" t="t" r="r" b="b"/>
            <a:pathLst>
              <a:path w="3857517" h="2325575">
                <a:moveTo>
                  <a:pt x="0" y="2198834"/>
                </a:moveTo>
                <a:cubicBezTo>
                  <a:pt x="1311198" y="2746337"/>
                  <a:pt x="870985" y="1344658"/>
                  <a:pt x="1861499" y="1313364"/>
                </a:cubicBezTo>
                <a:cubicBezTo>
                  <a:pt x="2852013" y="1282070"/>
                  <a:pt x="2115299" y="165402"/>
                  <a:pt x="3857517" y="0"/>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Freeform 27">
            <a:extLst>
              <a:ext uri="{FF2B5EF4-FFF2-40B4-BE49-F238E27FC236}">
                <a16:creationId xmlns:a16="http://schemas.microsoft.com/office/drawing/2014/main" id="{0112A84A-DC65-6DAF-7672-13E124E541FC}"/>
              </a:ext>
            </a:extLst>
          </p:cNvPr>
          <p:cNvSpPr/>
          <p:nvPr/>
        </p:nvSpPr>
        <p:spPr>
          <a:xfrm rot="436669">
            <a:off x="4041852" y="1406468"/>
            <a:ext cx="5606148" cy="3319257"/>
          </a:xfrm>
          <a:custGeom>
            <a:avLst/>
            <a:gdLst>
              <a:gd name="connsiteX0" fmla="*/ 0 w 661662"/>
              <a:gd name="connsiteY0" fmla="*/ 1165609 h 1165609"/>
              <a:gd name="connsiteX1" fmla="*/ 622998 w 661662"/>
              <a:gd name="connsiteY1" fmla="*/ 653143 h 1165609"/>
              <a:gd name="connsiteX2" fmla="*/ 542611 w 661662"/>
              <a:gd name="connsiteY2" fmla="*/ 0 h 1165609"/>
              <a:gd name="connsiteX0" fmla="*/ 0 w 5607234"/>
              <a:gd name="connsiteY0" fmla="*/ 3319257 h 3319257"/>
              <a:gd name="connsiteX1" fmla="*/ 622998 w 5607234"/>
              <a:gd name="connsiteY1" fmla="*/ 2806791 h 3319257"/>
              <a:gd name="connsiteX2" fmla="*/ 5606148 w 5607234"/>
              <a:gd name="connsiteY2" fmla="*/ 0 h 3319257"/>
              <a:gd name="connsiteX0" fmla="*/ 0 w 5606148"/>
              <a:gd name="connsiteY0" fmla="*/ 3319257 h 3319257"/>
              <a:gd name="connsiteX1" fmla="*/ 622998 w 5606148"/>
              <a:gd name="connsiteY1" fmla="*/ 2806791 h 3319257"/>
              <a:gd name="connsiteX2" fmla="*/ 5606148 w 5606148"/>
              <a:gd name="connsiteY2" fmla="*/ 0 h 3319257"/>
              <a:gd name="connsiteX0" fmla="*/ 0 w 5606148"/>
              <a:gd name="connsiteY0" fmla="*/ 3319257 h 3319257"/>
              <a:gd name="connsiteX1" fmla="*/ 1665218 w 5606148"/>
              <a:gd name="connsiteY1" fmla="*/ 1238846 h 3319257"/>
              <a:gd name="connsiteX2" fmla="*/ 5606148 w 5606148"/>
              <a:gd name="connsiteY2" fmla="*/ 0 h 3319257"/>
              <a:gd name="connsiteX0" fmla="*/ 0 w 5606148"/>
              <a:gd name="connsiteY0" fmla="*/ 3319257 h 3319257"/>
              <a:gd name="connsiteX1" fmla="*/ 1665218 w 5606148"/>
              <a:gd name="connsiteY1" fmla="*/ 1238846 h 3319257"/>
              <a:gd name="connsiteX2" fmla="*/ 5606148 w 5606148"/>
              <a:gd name="connsiteY2" fmla="*/ 0 h 3319257"/>
              <a:gd name="connsiteX0" fmla="*/ 0 w 5606148"/>
              <a:gd name="connsiteY0" fmla="*/ 3319257 h 3319257"/>
              <a:gd name="connsiteX1" fmla="*/ 1631008 w 5606148"/>
              <a:gd name="connsiteY1" fmla="*/ 1724167 h 3319257"/>
              <a:gd name="connsiteX2" fmla="*/ 5606148 w 5606148"/>
              <a:gd name="connsiteY2" fmla="*/ 0 h 3319257"/>
              <a:gd name="connsiteX0" fmla="*/ 0 w 5606148"/>
              <a:gd name="connsiteY0" fmla="*/ 3319257 h 3319257"/>
              <a:gd name="connsiteX1" fmla="*/ 1631008 w 5606148"/>
              <a:gd name="connsiteY1" fmla="*/ 1724167 h 3319257"/>
              <a:gd name="connsiteX2" fmla="*/ 5606148 w 5606148"/>
              <a:gd name="connsiteY2" fmla="*/ 0 h 3319257"/>
              <a:gd name="connsiteX0" fmla="*/ 0 w 5606148"/>
              <a:gd name="connsiteY0" fmla="*/ 3319257 h 3319257"/>
              <a:gd name="connsiteX1" fmla="*/ 1631008 w 5606148"/>
              <a:gd name="connsiteY1" fmla="*/ 1724167 h 3319257"/>
              <a:gd name="connsiteX2" fmla="*/ 5606148 w 5606148"/>
              <a:gd name="connsiteY2" fmla="*/ 0 h 3319257"/>
              <a:gd name="connsiteX0" fmla="*/ 0 w 5606148"/>
              <a:gd name="connsiteY0" fmla="*/ 3319257 h 3319257"/>
              <a:gd name="connsiteX1" fmla="*/ 2212289 w 5606148"/>
              <a:gd name="connsiteY1" fmla="*/ 1128899 h 3319257"/>
              <a:gd name="connsiteX2" fmla="*/ 5606148 w 5606148"/>
              <a:gd name="connsiteY2" fmla="*/ 0 h 3319257"/>
              <a:gd name="connsiteX0" fmla="*/ 0 w 5606148"/>
              <a:gd name="connsiteY0" fmla="*/ 3319257 h 3319257"/>
              <a:gd name="connsiteX1" fmla="*/ 2212289 w 5606148"/>
              <a:gd name="connsiteY1" fmla="*/ 1128899 h 3319257"/>
              <a:gd name="connsiteX2" fmla="*/ 5606148 w 5606148"/>
              <a:gd name="connsiteY2" fmla="*/ 0 h 3319257"/>
              <a:gd name="connsiteX0" fmla="*/ 0 w 5606148"/>
              <a:gd name="connsiteY0" fmla="*/ 3319257 h 3319257"/>
              <a:gd name="connsiteX1" fmla="*/ 1806523 w 5606148"/>
              <a:gd name="connsiteY1" fmla="*/ 1341037 h 3319257"/>
              <a:gd name="connsiteX2" fmla="*/ 5606148 w 5606148"/>
              <a:gd name="connsiteY2" fmla="*/ 0 h 3319257"/>
              <a:gd name="connsiteX0" fmla="*/ 0 w 5606148"/>
              <a:gd name="connsiteY0" fmla="*/ 3319257 h 3319257"/>
              <a:gd name="connsiteX1" fmla="*/ 1806523 w 5606148"/>
              <a:gd name="connsiteY1" fmla="*/ 1341037 h 3319257"/>
              <a:gd name="connsiteX2" fmla="*/ 5606148 w 5606148"/>
              <a:gd name="connsiteY2" fmla="*/ 0 h 3319257"/>
            </a:gdLst>
            <a:ahLst/>
            <a:cxnLst>
              <a:cxn ang="0">
                <a:pos x="connsiteX0" y="connsiteY0"/>
              </a:cxn>
              <a:cxn ang="0">
                <a:pos x="connsiteX1" y="connsiteY1"/>
              </a:cxn>
              <a:cxn ang="0">
                <a:pos x="connsiteX2" y="connsiteY2"/>
              </a:cxn>
            </a:cxnLst>
            <a:rect l="l" t="t" r="r" b="b"/>
            <a:pathLst>
              <a:path w="5606148" h="3319257">
                <a:moveTo>
                  <a:pt x="0" y="3319257"/>
                </a:moveTo>
                <a:cubicBezTo>
                  <a:pt x="1095277" y="2998177"/>
                  <a:pt x="1558704" y="2060409"/>
                  <a:pt x="1806523" y="1341037"/>
                </a:cubicBezTo>
                <a:cubicBezTo>
                  <a:pt x="2054342" y="621665"/>
                  <a:pt x="3499552" y="12393"/>
                  <a:pt x="5606148" y="0"/>
                </a:cubicBezTo>
              </a:path>
            </a:pathLst>
          </a:custGeom>
          <a:noFill/>
          <a:ln w="38100">
            <a:solidFill>
              <a:schemeClr val="accent2">
                <a:lumMod val="20000"/>
                <a:lumOff val="80000"/>
              </a:schemeClr>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Freeform 26">
            <a:extLst>
              <a:ext uri="{FF2B5EF4-FFF2-40B4-BE49-F238E27FC236}">
                <a16:creationId xmlns:a16="http://schemas.microsoft.com/office/drawing/2014/main" id="{414E4140-22E0-8D87-9D2E-9DF6F3D08C26}"/>
              </a:ext>
            </a:extLst>
          </p:cNvPr>
          <p:cNvSpPr/>
          <p:nvPr/>
        </p:nvSpPr>
        <p:spPr>
          <a:xfrm rot="436669">
            <a:off x="3778180" y="3014505"/>
            <a:ext cx="661662" cy="1165609"/>
          </a:xfrm>
          <a:custGeom>
            <a:avLst/>
            <a:gdLst>
              <a:gd name="connsiteX0" fmla="*/ 0 w 661662"/>
              <a:gd name="connsiteY0" fmla="*/ 1165609 h 1165609"/>
              <a:gd name="connsiteX1" fmla="*/ 622998 w 661662"/>
              <a:gd name="connsiteY1" fmla="*/ 653143 h 1165609"/>
              <a:gd name="connsiteX2" fmla="*/ 542611 w 661662"/>
              <a:gd name="connsiteY2" fmla="*/ 0 h 1165609"/>
            </a:gdLst>
            <a:ahLst/>
            <a:cxnLst>
              <a:cxn ang="0">
                <a:pos x="connsiteX0" y="connsiteY0"/>
              </a:cxn>
              <a:cxn ang="0">
                <a:pos x="connsiteX1" y="connsiteY1"/>
              </a:cxn>
              <a:cxn ang="0">
                <a:pos x="connsiteX2" y="connsiteY2"/>
              </a:cxn>
            </a:cxnLst>
            <a:rect l="l" t="t" r="r" b="b"/>
            <a:pathLst>
              <a:path w="661662" h="1165609">
                <a:moveTo>
                  <a:pt x="0" y="1165609"/>
                </a:moveTo>
                <a:cubicBezTo>
                  <a:pt x="266281" y="1006510"/>
                  <a:pt x="532563" y="847411"/>
                  <a:pt x="622998" y="653143"/>
                </a:cubicBezTo>
                <a:cubicBezTo>
                  <a:pt x="713433" y="458875"/>
                  <a:pt x="628022" y="229437"/>
                  <a:pt x="542611" y="0"/>
                </a:cubicBezTo>
              </a:path>
            </a:pathLst>
          </a:custGeom>
          <a:noFill/>
          <a:ln w="38100">
            <a:solidFill>
              <a:schemeClr val="accent2">
                <a:lumMod val="20000"/>
                <a:lumOff val="80000"/>
              </a:schemeClr>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Freeform 24">
            <a:extLst>
              <a:ext uri="{FF2B5EF4-FFF2-40B4-BE49-F238E27FC236}">
                <a16:creationId xmlns:a16="http://schemas.microsoft.com/office/drawing/2014/main" id="{65AFCE65-6FFE-A309-C6D6-175FBA0B70EB}"/>
              </a:ext>
            </a:extLst>
          </p:cNvPr>
          <p:cNvSpPr/>
          <p:nvPr/>
        </p:nvSpPr>
        <p:spPr>
          <a:xfrm rot="1728032">
            <a:off x="2626170" y="4070412"/>
            <a:ext cx="2788648" cy="900923"/>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Lst>
            <a:ahLst/>
            <a:cxnLst>
              <a:cxn ang="0">
                <a:pos x="connsiteX0" y="connsiteY0"/>
              </a:cxn>
              <a:cxn ang="0">
                <a:pos x="connsiteX1" y="connsiteY1"/>
              </a:cxn>
              <a:cxn ang="0">
                <a:pos x="connsiteX2" y="connsiteY2"/>
              </a:cxn>
            </a:cxnLst>
            <a:rect l="l" t="t" r="r" b="b"/>
            <a:pathLst>
              <a:path w="2788648" h="900923">
                <a:moveTo>
                  <a:pt x="89125" y="589839"/>
                </a:moveTo>
                <a:cubicBezTo>
                  <a:pt x="-317877" y="-122957"/>
                  <a:pt x="769427" y="-131603"/>
                  <a:pt x="1328019" y="255353"/>
                </a:cubicBezTo>
                <a:cubicBezTo>
                  <a:pt x="1886611" y="642309"/>
                  <a:pt x="2143339" y="1185064"/>
                  <a:pt x="2788648" y="724412"/>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8D2DCD86-D771-F07F-148A-5A062AF98697}"/>
              </a:ext>
            </a:extLst>
          </p:cNvPr>
          <p:cNvSpPr>
            <a:spLocks noGrp="1"/>
          </p:cNvSpPr>
          <p:nvPr>
            <p:ph type="title"/>
          </p:nvPr>
        </p:nvSpPr>
        <p:spPr/>
        <p:txBody>
          <a:bodyPr/>
          <a:lstStyle/>
          <a:p>
            <a:r>
              <a:rPr lang="en-US"/>
              <a:t>Reality check</a:t>
            </a:r>
          </a:p>
        </p:txBody>
      </p:sp>
      <p:sp>
        <p:nvSpPr>
          <p:cNvPr id="4" name="Footer Placeholder 3">
            <a:extLst>
              <a:ext uri="{FF2B5EF4-FFF2-40B4-BE49-F238E27FC236}">
                <a16:creationId xmlns:a16="http://schemas.microsoft.com/office/drawing/2014/main" id="{5593F53A-5B87-9B84-90E0-4EDC7CD0B0AA}"/>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FC38DDF0-6B43-5E89-CAC7-478F74AD9589}"/>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E02AC7F2-105F-A9E7-292D-9F473AB5823B}"/>
              </a:ext>
            </a:extLst>
          </p:cNvPr>
          <p:cNvSpPr>
            <a:spLocks noGrp="1"/>
          </p:cNvSpPr>
          <p:nvPr>
            <p:ph type="body" sz="quarter" idx="13"/>
          </p:nvPr>
        </p:nvSpPr>
        <p:spPr/>
        <p:txBody>
          <a:bodyPr/>
          <a:lstStyle/>
          <a:p>
            <a:r>
              <a:rPr lang="en-US"/>
              <a:t>Reality check</a:t>
            </a:r>
          </a:p>
        </p:txBody>
      </p:sp>
      <p:sp>
        <p:nvSpPr>
          <p:cNvPr id="8" name="!!XLabel">
            <a:extLst>
              <a:ext uri="{FF2B5EF4-FFF2-40B4-BE49-F238E27FC236}">
                <a16:creationId xmlns:a16="http://schemas.microsoft.com/office/drawing/2014/main" id="{31D55A38-5C72-4A8A-6D35-EBC4D981BC8C}"/>
              </a:ext>
            </a:extLst>
          </p:cNvPr>
          <p:cNvSpPr txBox="1"/>
          <p:nvPr/>
        </p:nvSpPr>
        <p:spPr>
          <a:xfrm>
            <a:off x="6243823" y="6435209"/>
            <a:ext cx="54096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Time</a:t>
            </a:r>
          </a:p>
        </p:txBody>
      </p:sp>
      <p:sp>
        <p:nvSpPr>
          <p:cNvPr id="9" name="!!YLabel">
            <a:extLst>
              <a:ext uri="{FF2B5EF4-FFF2-40B4-BE49-F238E27FC236}">
                <a16:creationId xmlns:a16="http://schemas.microsoft.com/office/drawing/2014/main" id="{44D87875-FCAE-A5D5-1B25-29EFB4B7E0CF}"/>
              </a:ext>
            </a:extLst>
          </p:cNvPr>
          <p:cNvSpPr txBox="1"/>
          <p:nvPr/>
        </p:nvSpPr>
        <p:spPr>
          <a:xfrm rot="16200000">
            <a:off x="203231" y="3599747"/>
            <a:ext cx="1937793"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Complexity</a:t>
            </a:r>
          </a:p>
        </p:txBody>
      </p:sp>
      <p:cxnSp>
        <p:nvCxnSpPr>
          <p:cNvPr id="10" name="!!X">
            <a:extLst>
              <a:ext uri="{FF2B5EF4-FFF2-40B4-BE49-F238E27FC236}">
                <a16:creationId xmlns:a16="http://schemas.microsoft.com/office/drawing/2014/main" id="{5841EF8D-A2A3-4212-0ED9-8B5A7B10329C}"/>
              </a:ext>
            </a:extLst>
          </p:cNvPr>
          <p:cNvCxnSpPr>
            <a:cxnSpLocks/>
          </p:cNvCxnSpPr>
          <p:nvPr/>
        </p:nvCxnSpPr>
        <p:spPr>
          <a:xfrm>
            <a:off x="1376127" y="6353728"/>
            <a:ext cx="10574573" cy="0"/>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Y">
            <a:extLst>
              <a:ext uri="{FF2B5EF4-FFF2-40B4-BE49-F238E27FC236}">
                <a16:creationId xmlns:a16="http://schemas.microsoft.com/office/drawing/2014/main" id="{A1CB90C1-DB80-D64F-20B5-AF6AF1C0A599}"/>
              </a:ext>
            </a:extLst>
          </p:cNvPr>
          <p:cNvCxnSpPr>
            <a:cxnSpLocks/>
          </p:cNvCxnSpPr>
          <p:nvPr/>
        </p:nvCxnSpPr>
        <p:spPr>
          <a:xfrm>
            <a:off x="1376127" y="1520825"/>
            <a:ext cx="0" cy="4832902"/>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1">
            <a:extLst>
              <a:ext uri="{FF2B5EF4-FFF2-40B4-BE49-F238E27FC236}">
                <a16:creationId xmlns:a16="http://schemas.microsoft.com/office/drawing/2014/main" id="{AEA2F29A-9034-CF43-9F91-9C187A252E0D}"/>
              </a:ext>
            </a:extLst>
          </p:cNvPr>
          <p:cNvPicPr>
            <a:picLocks noChangeAspect="1"/>
          </p:cNvPicPr>
          <p:nvPr/>
        </p:nvPicPr>
        <p:blipFill>
          <a:blip r:embed="rId3"/>
          <a:stretch>
            <a:fillRect/>
          </a:stretch>
        </p:blipFill>
        <p:spPr>
          <a:xfrm>
            <a:off x="2491324" y="4032880"/>
            <a:ext cx="1378732" cy="1378732"/>
          </a:xfrm>
          <a:prstGeom prst="rect">
            <a:avLst/>
          </a:prstGeom>
        </p:spPr>
      </p:pic>
      <p:pic>
        <p:nvPicPr>
          <p:cNvPr id="13" name="!!2">
            <a:extLst>
              <a:ext uri="{FF2B5EF4-FFF2-40B4-BE49-F238E27FC236}">
                <a16:creationId xmlns:a16="http://schemas.microsoft.com/office/drawing/2014/main" id="{3721CD82-3C70-6264-62EE-F5AACA3593DA}"/>
              </a:ext>
            </a:extLst>
          </p:cNvPr>
          <p:cNvPicPr>
            <a:picLocks noChangeAspect="1"/>
          </p:cNvPicPr>
          <p:nvPr/>
        </p:nvPicPr>
        <p:blipFill>
          <a:blip r:embed="rId4"/>
          <a:srcRect/>
          <a:stretch/>
        </p:blipFill>
        <p:spPr>
          <a:xfrm>
            <a:off x="5208586" y="4660977"/>
            <a:ext cx="1084264" cy="1084264"/>
          </a:xfrm>
          <a:prstGeom prst="rect">
            <a:avLst/>
          </a:prstGeom>
        </p:spPr>
      </p:pic>
      <p:pic>
        <p:nvPicPr>
          <p:cNvPr id="21" name="!!3">
            <a:extLst>
              <a:ext uri="{FF2B5EF4-FFF2-40B4-BE49-F238E27FC236}">
                <a16:creationId xmlns:a16="http://schemas.microsoft.com/office/drawing/2014/main" id="{4542FFEB-523F-68B9-EA4F-9EDDDA4F27B0}"/>
              </a:ext>
            </a:extLst>
          </p:cNvPr>
          <p:cNvPicPr>
            <a:picLocks noChangeAspect="1"/>
          </p:cNvPicPr>
          <p:nvPr/>
        </p:nvPicPr>
        <p:blipFill>
          <a:blip r:embed="rId5"/>
          <a:stretch>
            <a:fillRect/>
          </a:stretch>
        </p:blipFill>
        <p:spPr>
          <a:xfrm>
            <a:off x="8547853" y="4578995"/>
            <a:ext cx="898513" cy="898513"/>
          </a:xfrm>
          <a:prstGeom prst="rect">
            <a:avLst/>
          </a:prstGeom>
        </p:spPr>
      </p:pic>
      <p:pic>
        <p:nvPicPr>
          <p:cNvPr id="16" name="!!4.1">
            <a:extLst>
              <a:ext uri="{FF2B5EF4-FFF2-40B4-BE49-F238E27FC236}">
                <a16:creationId xmlns:a16="http://schemas.microsoft.com/office/drawing/2014/main" id="{A8051C2C-E8FA-81A5-9127-D51124F9FBDA}"/>
              </a:ext>
            </a:extLst>
          </p:cNvPr>
          <p:cNvPicPr>
            <a:picLocks noChangeAspect="1"/>
          </p:cNvPicPr>
          <p:nvPr/>
        </p:nvPicPr>
        <p:blipFill>
          <a:blip r:embed="rId6"/>
          <a:stretch>
            <a:fillRect/>
          </a:stretch>
        </p:blipFill>
        <p:spPr>
          <a:xfrm>
            <a:off x="3688653" y="2225796"/>
            <a:ext cx="721422" cy="721422"/>
          </a:xfrm>
          <a:prstGeom prst="rect">
            <a:avLst/>
          </a:prstGeom>
        </p:spPr>
      </p:pic>
      <p:pic>
        <p:nvPicPr>
          <p:cNvPr id="17" name="!!4.3">
            <a:extLst>
              <a:ext uri="{FF2B5EF4-FFF2-40B4-BE49-F238E27FC236}">
                <a16:creationId xmlns:a16="http://schemas.microsoft.com/office/drawing/2014/main" id="{17EE9702-2385-7A2C-060C-E8C584547C51}"/>
              </a:ext>
            </a:extLst>
          </p:cNvPr>
          <p:cNvPicPr>
            <a:picLocks noChangeAspect="1"/>
          </p:cNvPicPr>
          <p:nvPr/>
        </p:nvPicPr>
        <p:blipFill>
          <a:blip r:embed="rId7"/>
          <a:stretch>
            <a:fillRect/>
          </a:stretch>
        </p:blipFill>
        <p:spPr>
          <a:xfrm>
            <a:off x="5835649" y="3168649"/>
            <a:ext cx="898519" cy="898519"/>
          </a:xfrm>
          <a:prstGeom prst="rect">
            <a:avLst/>
          </a:prstGeom>
        </p:spPr>
      </p:pic>
      <p:pic>
        <p:nvPicPr>
          <p:cNvPr id="19" name="!!5">
            <a:extLst>
              <a:ext uri="{FF2B5EF4-FFF2-40B4-BE49-F238E27FC236}">
                <a16:creationId xmlns:a16="http://schemas.microsoft.com/office/drawing/2014/main" id="{830F90D4-37CB-5F11-3B49-B1ABE2E54BAE}"/>
              </a:ext>
            </a:extLst>
          </p:cNvPr>
          <p:cNvPicPr>
            <a:picLocks noChangeAspect="1"/>
          </p:cNvPicPr>
          <p:nvPr/>
        </p:nvPicPr>
        <p:blipFill>
          <a:blip r:embed="rId8"/>
          <a:stretch>
            <a:fillRect/>
          </a:stretch>
        </p:blipFill>
        <p:spPr>
          <a:xfrm>
            <a:off x="7721608" y="2831474"/>
            <a:ext cx="898513" cy="898513"/>
          </a:xfrm>
          <a:prstGeom prst="rect">
            <a:avLst/>
          </a:prstGeom>
        </p:spPr>
      </p:pic>
      <p:pic>
        <p:nvPicPr>
          <p:cNvPr id="20" name="!!6">
            <a:extLst>
              <a:ext uri="{FF2B5EF4-FFF2-40B4-BE49-F238E27FC236}">
                <a16:creationId xmlns:a16="http://schemas.microsoft.com/office/drawing/2014/main" id="{7C8656F8-DE32-7476-024A-BB1956F2C8EB}"/>
              </a:ext>
            </a:extLst>
          </p:cNvPr>
          <p:cNvPicPr>
            <a:picLocks noChangeAspect="1"/>
          </p:cNvPicPr>
          <p:nvPr/>
        </p:nvPicPr>
        <p:blipFill>
          <a:blip r:embed="rId7"/>
          <a:stretch>
            <a:fillRect/>
          </a:stretch>
        </p:blipFill>
        <p:spPr>
          <a:xfrm>
            <a:off x="10477391" y="4028805"/>
            <a:ext cx="898519" cy="898519"/>
          </a:xfrm>
          <a:prstGeom prst="rect">
            <a:avLst/>
          </a:prstGeom>
        </p:spPr>
      </p:pic>
      <p:pic>
        <p:nvPicPr>
          <p:cNvPr id="23" name="!!4.2">
            <a:extLst>
              <a:ext uri="{FF2B5EF4-FFF2-40B4-BE49-F238E27FC236}">
                <a16:creationId xmlns:a16="http://schemas.microsoft.com/office/drawing/2014/main" id="{C800A589-C757-A9F4-3DDA-5A609DDE2EA1}"/>
              </a:ext>
            </a:extLst>
          </p:cNvPr>
          <p:cNvPicPr>
            <a:picLocks noChangeAspect="1"/>
          </p:cNvPicPr>
          <p:nvPr/>
        </p:nvPicPr>
        <p:blipFill>
          <a:blip r:embed="rId5"/>
          <a:stretch>
            <a:fillRect/>
          </a:stretch>
        </p:blipFill>
        <p:spPr>
          <a:xfrm>
            <a:off x="9838046" y="1361225"/>
            <a:ext cx="1467970" cy="1467970"/>
          </a:xfrm>
          <a:prstGeom prst="rect">
            <a:avLst/>
          </a:prstGeom>
        </p:spPr>
      </p:pic>
      <p:sp>
        <p:nvSpPr>
          <p:cNvPr id="24" name="!!trend">
            <a:extLst>
              <a:ext uri="{FF2B5EF4-FFF2-40B4-BE49-F238E27FC236}">
                <a16:creationId xmlns:a16="http://schemas.microsoft.com/office/drawing/2014/main" id="{6BF5A605-2310-64F5-75CE-61D4455E0112}"/>
              </a:ext>
            </a:extLst>
          </p:cNvPr>
          <p:cNvSpPr/>
          <p:nvPr/>
        </p:nvSpPr>
        <p:spPr>
          <a:xfrm>
            <a:off x="1657978" y="2401556"/>
            <a:ext cx="10269415" cy="3677697"/>
          </a:xfrm>
          <a:custGeom>
            <a:avLst/>
            <a:gdLst>
              <a:gd name="connsiteX0" fmla="*/ 0 w 10269415"/>
              <a:gd name="connsiteY0" fmla="*/ 3677697 h 3677697"/>
              <a:gd name="connsiteX1" fmla="*/ 2582426 w 10269415"/>
              <a:gd name="connsiteY1" fmla="*/ 3195376 h 3677697"/>
              <a:gd name="connsiteX2" fmla="*/ 3326004 w 10269415"/>
              <a:gd name="connsiteY2" fmla="*/ 2120202 h 3677697"/>
              <a:gd name="connsiteX3" fmla="*/ 5446207 w 10269415"/>
              <a:gd name="connsiteY3" fmla="*/ 1989574 h 3677697"/>
              <a:gd name="connsiteX4" fmla="*/ 5838092 w 10269415"/>
              <a:gd name="connsiteY4" fmla="*/ 1688123 h 3677697"/>
              <a:gd name="connsiteX5" fmla="*/ 7968343 w 10269415"/>
              <a:gd name="connsiteY5" fmla="*/ 1507253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326004 w 10269415"/>
              <a:gd name="connsiteY2" fmla="*/ 2120202 h 3677697"/>
              <a:gd name="connsiteX3" fmla="*/ 5446207 w 10269415"/>
              <a:gd name="connsiteY3" fmla="*/ 1989574 h 3677697"/>
              <a:gd name="connsiteX4" fmla="*/ 5838092 w 10269415"/>
              <a:gd name="connsiteY4" fmla="*/ 1688123 h 3677697"/>
              <a:gd name="connsiteX5" fmla="*/ 7968343 w 10269415"/>
              <a:gd name="connsiteY5" fmla="*/ 1507253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5446207 w 10269415"/>
              <a:gd name="connsiteY3" fmla="*/ 1989574 h 3677697"/>
              <a:gd name="connsiteX4" fmla="*/ 5838092 w 10269415"/>
              <a:gd name="connsiteY4" fmla="*/ 1688123 h 3677697"/>
              <a:gd name="connsiteX5" fmla="*/ 7968343 w 10269415"/>
              <a:gd name="connsiteY5" fmla="*/ 1507253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5235191 w 10269415"/>
              <a:gd name="connsiteY3" fmla="*/ 2361363 h 3677697"/>
              <a:gd name="connsiteX4" fmla="*/ 5838092 w 10269415"/>
              <a:gd name="connsiteY4" fmla="*/ 1688123 h 3677697"/>
              <a:gd name="connsiteX5" fmla="*/ 7968343 w 10269415"/>
              <a:gd name="connsiteY5" fmla="*/ 1507253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5235191 w 10269415"/>
              <a:gd name="connsiteY3" fmla="*/ 2361363 h 3677697"/>
              <a:gd name="connsiteX4" fmla="*/ 5898382 w 10269415"/>
              <a:gd name="connsiteY4" fmla="*/ 1457011 h 3677697"/>
              <a:gd name="connsiteX5" fmla="*/ 7968343 w 10269415"/>
              <a:gd name="connsiteY5" fmla="*/ 1507253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5235191 w 10269415"/>
              <a:gd name="connsiteY3" fmla="*/ 2361363 h 3677697"/>
              <a:gd name="connsiteX4" fmla="*/ 5898382 w 10269415"/>
              <a:gd name="connsiteY4" fmla="*/ 1457011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5235191 w 10269415"/>
              <a:gd name="connsiteY3" fmla="*/ 2361363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1989574 w 10269415"/>
              <a:gd name="connsiteY1" fmla="*/ 3416440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2170444 w 10269415"/>
              <a:gd name="connsiteY1" fmla="*/ 3386295 h 3677697"/>
              <a:gd name="connsiteX2" fmla="*/ 3245617 w 10269415"/>
              <a:gd name="connsiteY2" fmla="*/ 1969477 h 3677697"/>
              <a:gd name="connsiteX3" fmla="*/ 4953837 w 10269415"/>
              <a:gd name="connsiteY3" fmla="*/ 2100106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2170444 w 10269415"/>
              <a:gd name="connsiteY1" fmla="*/ 3386295 h 3677697"/>
              <a:gd name="connsiteX2" fmla="*/ 3245617 w 10269415"/>
              <a:gd name="connsiteY2" fmla="*/ 1969477 h 3677697"/>
              <a:gd name="connsiteX3" fmla="*/ 5154804 w 10269415"/>
              <a:gd name="connsiteY3" fmla="*/ 2120203 h 3677697"/>
              <a:gd name="connsiteX4" fmla="*/ 6018963 w 10269415"/>
              <a:gd name="connsiteY4" fmla="*/ 1587639 h 3677697"/>
              <a:gd name="connsiteX5" fmla="*/ 8219552 w 10269415"/>
              <a:gd name="connsiteY5" fmla="*/ 1718269 h 3677697"/>
              <a:gd name="connsiteX6" fmla="*/ 10269415 w 10269415"/>
              <a:gd name="connsiteY6" fmla="*/ 0 h 3677697"/>
              <a:gd name="connsiteX0" fmla="*/ 0 w 10269415"/>
              <a:gd name="connsiteY0" fmla="*/ 3677697 h 3677697"/>
              <a:gd name="connsiteX1" fmla="*/ 2170444 w 10269415"/>
              <a:gd name="connsiteY1" fmla="*/ 3386295 h 3677697"/>
              <a:gd name="connsiteX2" fmla="*/ 3245617 w 10269415"/>
              <a:gd name="connsiteY2" fmla="*/ 1969477 h 3677697"/>
              <a:gd name="connsiteX3" fmla="*/ 5154804 w 10269415"/>
              <a:gd name="connsiteY3" fmla="*/ 2120203 h 3677697"/>
              <a:gd name="connsiteX4" fmla="*/ 5978770 w 10269415"/>
              <a:gd name="connsiteY4" fmla="*/ 1457010 h 3677697"/>
              <a:gd name="connsiteX5" fmla="*/ 8219552 w 10269415"/>
              <a:gd name="connsiteY5" fmla="*/ 1718269 h 3677697"/>
              <a:gd name="connsiteX6" fmla="*/ 10269415 w 10269415"/>
              <a:gd name="connsiteY6" fmla="*/ 0 h 3677697"/>
              <a:gd name="connsiteX0" fmla="*/ 0 w 10269415"/>
              <a:gd name="connsiteY0" fmla="*/ 3677697 h 3677697"/>
              <a:gd name="connsiteX1" fmla="*/ 2170444 w 10269415"/>
              <a:gd name="connsiteY1" fmla="*/ 3386295 h 3677697"/>
              <a:gd name="connsiteX2" fmla="*/ 3245617 w 10269415"/>
              <a:gd name="connsiteY2" fmla="*/ 1969477 h 3677697"/>
              <a:gd name="connsiteX3" fmla="*/ 4903595 w 10269415"/>
              <a:gd name="connsiteY3" fmla="*/ 2120203 h 3677697"/>
              <a:gd name="connsiteX4" fmla="*/ 5978770 w 10269415"/>
              <a:gd name="connsiteY4" fmla="*/ 1457010 h 3677697"/>
              <a:gd name="connsiteX5" fmla="*/ 8219552 w 10269415"/>
              <a:gd name="connsiteY5" fmla="*/ 1718269 h 3677697"/>
              <a:gd name="connsiteX6" fmla="*/ 10269415 w 10269415"/>
              <a:gd name="connsiteY6" fmla="*/ 0 h 3677697"/>
              <a:gd name="connsiteX0" fmla="*/ 0 w 10269415"/>
              <a:gd name="connsiteY0" fmla="*/ 3677697 h 3677697"/>
              <a:gd name="connsiteX1" fmla="*/ 2170444 w 10269415"/>
              <a:gd name="connsiteY1" fmla="*/ 3386295 h 3677697"/>
              <a:gd name="connsiteX2" fmla="*/ 3245617 w 10269415"/>
              <a:gd name="connsiteY2" fmla="*/ 1969477 h 3677697"/>
              <a:gd name="connsiteX3" fmla="*/ 4903595 w 10269415"/>
              <a:gd name="connsiteY3" fmla="*/ 2120203 h 3677697"/>
              <a:gd name="connsiteX4" fmla="*/ 5978770 w 10269415"/>
              <a:gd name="connsiteY4" fmla="*/ 1457010 h 3677697"/>
              <a:gd name="connsiteX5" fmla="*/ 7988440 w 10269415"/>
              <a:gd name="connsiteY5" fmla="*/ 1748414 h 3677697"/>
              <a:gd name="connsiteX6" fmla="*/ 10269415 w 10269415"/>
              <a:gd name="connsiteY6" fmla="*/ 0 h 367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9415" h="3677697">
                <a:moveTo>
                  <a:pt x="0" y="3677697"/>
                </a:moveTo>
                <a:cubicBezTo>
                  <a:pt x="1014046" y="3214636"/>
                  <a:pt x="1518976" y="3791578"/>
                  <a:pt x="2170444" y="3386295"/>
                </a:cubicBezTo>
                <a:cubicBezTo>
                  <a:pt x="2821912" y="2981012"/>
                  <a:pt x="2790092" y="2180492"/>
                  <a:pt x="3245617" y="1969477"/>
                </a:cubicBezTo>
                <a:cubicBezTo>
                  <a:pt x="3701142" y="1758462"/>
                  <a:pt x="4448069" y="2205614"/>
                  <a:pt x="4903595" y="2120203"/>
                </a:cubicBezTo>
                <a:cubicBezTo>
                  <a:pt x="5359121" y="2034792"/>
                  <a:pt x="5464629" y="1518975"/>
                  <a:pt x="5978770" y="1457010"/>
                </a:cubicBezTo>
                <a:cubicBezTo>
                  <a:pt x="6492911" y="1395045"/>
                  <a:pt x="7249886" y="2029768"/>
                  <a:pt x="7988440" y="1748414"/>
                </a:cubicBezTo>
                <a:cubicBezTo>
                  <a:pt x="8726994" y="1467060"/>
                  <a:pt x="9488156" y="612949"/>
                  <a:pt x="10269415" y="0"/>
                </a:cubicBezTo>
              </a:path>
            </a:pathLst>
          </a:custGeom>
          <a:noFill/>
          <a:ln w="38100">
            <a:solidFill>
              <a:schemeClr val="accent5"/>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Freeform 25">
            <a:extLst>
              <a:ext uri="{FF2B5EF4-FFF2-40B4-BE49-F238E27FC236}">
                <a16:creationId xmlns:a16="http://schemas.microsoft.com/office/drawing/2014/main" id="{F4225004-C34D-5DC1-E118-0AE36597D741}"/>
              </a:ext>
            </a:extLst>
          </p:cNvPr>
          <p:cNvSpPr/>
          <p:nvPr/>
        </p:nvSpPr>
        <p:spPr>
          <a:xfrm rot="1728032">
            <a:off x="6672817" y="4151498"/>
            <a:ext cx="1451862" cy="2072094"/>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 name="connsiteX0" fmla="*/ 72222 w 1345615"/>
              <a:gd name="connsiteY0" fmla="*/ 2179074 h 2179074"/>
              <a:gd name="connsiteX1" fmla="*/ 1311116 w 1345615"/>
              <a:gd name="connsiteY1" fmla="*/ 1844588 h 2179074"/>
              <a:gd name="connsiteX2" fmla="*/ 1327777 w 1345615"/>
              <a:gd name="connsiteY2" fmla="*/ 0 h 2179074"/>
              <a:gd name="connsiteX0" fmla="*/ 82941 w 1338496"/>
              <a:gd name="connsiteY0" fmla="*/ 2179074 h 2179074"/>
              <a:gd name="connsiteX1" fmla="*/ 1097400 w 1338496"/>
              <a:gd name="connsiteY1" fmla="*/ 1394636 h 2179074"/>
              <a:gd name="connsiteX2" fmla="*/ 1338496 w 1338496"/>
              <a:gd name="connsiteY2" fmla="*/ 0 h 2179074"/>
              <a:gd name="connsiteX0" fmla="*/ 76830 w 1475442"/>
              <a:gd name="connsiteY0" fmla="*/ 2085720 h 2085720"/>
              <a:gd name="connsiteX1" fmla="*/ 1234346 w 1475442"/>
              <a:gd name="connsiteY1" fmla="*/ 1394636 h 2085720"/>
              <a:gd name="connsiteX2" fmla="*/ 1475442 w 1475442"/>
              <a:gd name="connsiteY2" fmla="*/ 0 h 2085720"/>
              <a:gd name="connsiteX0" fmla="*/ 0 w 1398612"/>
              <a:gd name="connsiteY0" fmla="*/ 2085720 h 2118240"/>
              <a:gd name="connsiteX1" fmla="*/ 1157516 w 1398612"/>
              <a:gd name="connsiteY1" fmla="*/ 1394636 h 2118240"/>
              <a:gd name="connsiteX2" fmla="*/ 1398612 w 1398612"/>
              <a:gd name="connsiteY2" fmla="*/ 0 h 2118240"/>
              <a:gd name="connsiteX0" fmla="*/ 0 w 1398612"/>
              <a:gd name="connsiteY0" fmla="*/ 2085720 h 2141997"/>
              <a:gd name="connsiteX1" fmla="*/ 1157516 w 1398612"/>
              <a:gd name="connsiteY1" fmla="*/ 1394636 h 2141997"/>
              <a:gd name="connsiteX2" fmla="*/ 1398612 w 1398612"/>
              <a:gd name="connsiteY2" fmla="*/ 0 h 2141997"/>
              <a:gd name="connsiteX0" fmla="*/ 0 w 1398612"/>
              <a:gd name="connsiteY0" fmla="*/ 2085720 h 2110921"/>
              <a:gd name="connsiteX1" fmla="*/ 782972 w 1398612"/>
              <a:gd name="connsiteY1" fmla="*/ 901075 h 2110921"/>
              <a:gd name="connsiteX2" fmla="*/ 1398612 w 1398612"/>
              <a:gd name="connsiteY2" fmla="*/ 0 h 2110921"/>
              <a:gd name="connsiteX0" fmla="*/ 0 w 1398612"/>
              <a:gd name="connsiteY0" fmla="*/ 2146431 h 2171632"/>
              <a:gd name="connsiteX1" fmla="*/ 782972 w 1398612"/>
              <a:gd name="connsiteY1" fmla="*/ 961786 h 2171632"/>
              <a:gd name="connsiteX2" fmla="*/ 1398612 w 1398612"/>
              <a:gd name="connsiteY2" fmla="*/ 60711 h 2171632"/>
              <a:gd name="connsiteX0" fmla="*/ 0 w 1451862"/>
              <a:gd name="connsiteY0" fmla="*/ 2030930 h 2050849"/>
              <a:gd name="connsiteX1" fmla="*/ 836222 w 1451862"/>
              <a:gd name="connsiteY1" fmla="*/ 943144 h 2050849"/>
              <a:gd name="connsiteX2" fmla="*/ 1451862 w 1451862"/>
              <a:gd name="connsiteY2" fmla="*/ 42069 h 2050849"/>
              <a:gd name="connsiteX0" fmla="*/ 0 w 1451862"/>
              <a:gd name="connsiteY0" fmla="*/ 2045535 h 2072094"/>
              <a:gd name="connsiteX1" fmla="*/ 836222 w 1451862"/>
              <a:gd name="connsiteY1" fmla="*/ 957749 h 2072094"/>
              <a:gd name="connsiteX2" fmla="*/ 1451862 w 1451862"/>
              <a:gd name="connsiteY2" fmla="*/ 56674 h 2072094"/>
            </a:gdLst>
            <a:ahLst/>
            <a:cxnLst>
              <a:cxn ang="0">
                <a:pos x="connsiteX0" y="connsiteY0"/>
              </a:cxn>
              <a:cxn ang="0">
                <a:pos x="connsiteX1" y="connsiteY1"/>
              </a:cxn>
              <a:cxn ang="0">
                <a:pos x="connsiteX2" y="connsiteY2"/>
              </a:cxn>
            </a:cxnLst>
            <a:rect l="l" t="t" r="r" b="b"/>
            <a:pathLst>
              <a:path w="1451862" h="2072094">
                <a:moveTo>
                  <a:pt x="0" y="2045535"/>
                </a:moveTo>
                <a:cubicBezTo>
                  <a:pt x="684162" y="2212066"/>
                  <a:pt x="1135674" y="1564905"/>
                  <a:pt x="836222" y="957749"/>
                </a:cubicBezTo>
                <a:cubicBezTo>
                  <a:pt x="536770" y="350593"/>
                  <a:pt x="860386" y="-177342"/>
                  <a:pt x="1451862" y="56674"/>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0" name="Freeform 29">
            <a:extLst>
              <a:ext uri="{FF2B5EF4-FFF2-40B4-BE49-F238E27FC236}">
                <a16:creationId xmlns:a16="http://schemas.microsoft.com/office/drawing/2014/main" id="{44FE8CBE-DEE4-5377-33D8-8C87FC0AFC6F}"/>
              </a:ext>
            </a:extLst>
          </p:cNvPr>
          <p:cNvSpPr/>
          <p:nvPr/>
        </p:nvSpPr>
        <p:spPr>
          <a:xfrm rot="1728032">
            <a:off x="4693770" y="1954927"/>
            <a:ext cx="2913703" cy="1662194"/>
          </a:xfrm>
          <a:custGeom>
            <a:avLst/>
            <a:gdLst>
              <a:gd name="connsiteX0" fmla="*/ 0 w 2759010"/>
              <a:gd name="connsiteY0" fmla="*/ 1376127 h 1376127"/>
              <a:gd name="connsiteX1" fmla="*/ 2706986 w 2759010"/>
              <a:gd name="connsiteY1" fmla="*/ 479834 h 1376127"/>
              <a:gd name="connsiteX2" fmla="*/ 1783532 w 2759010"/>
              <a:gd name="connsiteY2" fmla="*/ 0 h 1376127"/>
              <a:gd name="connsiteX0" fmla="*/ 0 w 1796341"/>
              <a:gd name="connsiteY0" fmla="*/ 1376127 h 1376127"/>
              <a:gd name="connsiteX1" fmla="*/ 362139 w 1796341"/>
              <a:gd name="connsiteY1" fmla="*/ 371192 h 1376127"/>
              <a:gd name="connsiteX2" fmla="*/ 1783532 w 1796341"/>
              <a:gd name="connsiteY2" fmla="*/ 0 h 1376127"/>
              <a:gd name="connsiteX0" fmla="*/ 0 w 2651526"/>
              <a:gd name="connsiteY0" fmla="*/ 1095360 h 1095360"/>
              <a:gd name="connsiteX1" fmla="*/ 362139 w 2651526"/>
              <a:gd name="connsiteY1" fmla="*/ 90425 h 1095360"/>
              <a:gd name="connsiteX2" fmla="*/ 2643611 w 2651526"/>
              <a:gd name="connsiteY2" fmla="*/ 108532 h 1095360"/>
              <a:gd name="connsiteX0" fmla="*/ 0 w 2652181"/>
              <a:gd name="connsiteY0" fmla="*/ 1323919 h 1323919"/>
              <a:gd name="connsiteX1" fmla="*/ 534155 w 2652181"/>
              <a:gd name="connsiteY1" fmla="*/ 56433 h 1323919"/>
              <a:gd name="connsiteX2" fmla="*/ 2643611 w 2652181"/>
              <a:gd name="connsiteY2" fmla="*/ 337091 h 1323919"/>
              <a:gd name="connsiteX0" fmla="*/ 318688 w 2970869"/>
              <a:gd name="connsiteY0" fmla="*/ 1323919 h 1323919"/>
              <a:gd name="connsiteX1" fmla="*/ 852843 w 2970869"/>
              <a:gd name="connsiteY1" fmla="*/ 56433 h 1323919"/>
              <a:gd name="connsiteX2" fmla="*/ 2962299 w 2970869"/>
              <a:gd name="connsiteY2" fmla="*/ 337091 h 1323919"/>
              <a:gd name="connsiteX0" fmla="*/ 303091 w 2955663"/>
              <a:gd name="connsiteY0" fmla="*/ 1693031 h 1693031"/>
              <a:gd name="connsiteX1" fmla="*/ 927781 w 2955663"/>
              <a:gd name="connsiteY1" fmla="*/ 36246 h 1693031"/>
              <a:gd name="connsiteX2" fmla="*/ 2946702 w 2955663"/>
              <a:gd name="connsiteY2" fmla="*/ 706203 h 1693031"/>
              <a:gd name="connsiteX0" fmla="*/ 434517 w 3091589"/>
              <a:gd name="connsiteY0" fmla="*/ 1668835 h 1668835"/>
              <a:gd name="connsiteX1" fmla="*/ 1059207 w 3091589"/>
              <a:gd name="connsiteY1" fmla="*/ 12050 h 1668835"/>
              <a:gd name="connsiteX2" fmla="*/ 3078128 w 3091589"/>
              <a:gd name="connsiteY2" fmla="*/ 682007 h 1668835"/>
              <a:gd name="connsiteX0" fmla="*/ 705069 w 3348680"/>
              <a:gd name="connsiteY0" fmla="*/ 1339913 h 1339913"/>
              <a:gd name="connsiteX1" fmla="*/ 668856 w 3348680"/>
              <a:gd name="connsiteY1" fmla="*/ 0 h 1339913"/>
              <a:gd name="connsiteX2" fmla="*/ 3348680 w 3348680"/>
              <a:gd name="connsiteY2" fmla="*/ 353085 h 1339913"/>
              <a:gd name="connsiteX0" fmla="*/ 760863 w 3404474"/>
              <a:gd name="connsiteY0" fmla="*/ 1303699 h 1303699"/>
              <a:gd name="connsiteX1" fmla="*/ 625062 w 3404474"/>
              <a:gd name="connsiteY1" fmla="*/ 0 h 1303699"/>
              <a:gd name="connsiteX2" fmla="*/ 3404474 w 3404474"/>
              <a:gd name="connsiteY2" fmla="*/ 316871 h 1303699"/>
              <a:gd name="connsiteX0" fmla="*/ 618850 w 3262461"/>
              <a:gd name="connsiteY0" fmla="*/ 1617098 h 1617098"/>
              <a:gd name="connsiteX1" fmla="*/ 483049 w 3262461"/>
              <a:gd name="connsiteY1" fmla="*/ 313399 h 1617098"/>
              <a:gd name="connsiteX2" fmla="*/ 3262461 w 3262461"/>
              <a:gd name="connsiteY2" fmla="*/ 630270 h 1617098"/>
              <a:gd name="connsiteX0" fmla="*/ 618850 w 3262461"/>
              <a:gd name="connsiteY0" fmla="*/ 1798260 h 1798260"/>
              <a:gd name="connsiteX1" fmla="*/ 483049 w 3262461"/>
              <a:gd name="connsiteY1" fmla="*/ 494561 h 1798260"/>
              <a:gd name="connsiteX2" fmla="*/ 3262461 w 3262461"/>
              <a:gd name="connsiteY2" fmla="*/ 811432 h 1798260"/>
              <a:gd name="connsiteX0" fmla="*/ 415621 w 3059232"/>
              <a:gd name="connsiteY0" fmla="*/ 1798260 h 1798260"/>
              <a:gd name="connsiteX1" fmla="*/ 279820 w 3059232"/>
              <a:gd name="connsiteY1" fmla="*/ 494561 h 1798260"/>
              <a:gd name="connsiteX2" fmla="*/ 3059232 w 3059232"/>
              <a:gd name="connsiteY2" fmla="*/ 811432 h 1798260"/>
              <a:gd name="connsiteX0" fmla="*/ 278403 w 2922014"/>
              <a:gd name="connsiteY0" fmla="*/ 1898810 h 1898810"/>
              <a:gd name="connsiteX1" fmla="*/ 341779 w 2922014"/>
              <a:gd name="connsiteY1" fmla="*/ 441202 h 1898810"/>
              <a:gd name="connsiteX2" fmla="*/ 2922014 w 2922014"/>
              <a:gd name="connsiteY2" fmla="*/ 911982 h 1898810"/>
              <a:gd name="connsiteX0" fmla="*/ 206226 w 2849837"/>
              <a:gd name="connsiteY0" fmla="*/ 1717379 h 1717379"/>
              <a:gd name="connsiteX1" fmla="*/ 269602 w 2849837"/>
              <a:gd name="connsiteY1" fmla="*/ 259771 h 1717379"/>
              <a:gd name="connsiteX2" fmla="*/ 2849837 w 2849837"/>
              <a:gd name="connsiteY2" fmla="*/ 730551 h 1717379"/>
              <a:gd name="connsiteX0" fmla="*/ 200673 w 2799017"/>
              <a:gd name="connsiteY0" fmla="*/ 1824284 h 1824284"/>
              <a:gd name="connsiteX1" fmla="*/ 264049 w 2799017"/>
              <a:gd name="connsiteY1" fmla="*/ 366676 h 1824284"/>
              <a:gd name="connsiteX2" fmla="*/ 2799017 w 2799017"/>
              <a:gd name="connsiteY2" fmla="*/ 484371 h 1824284"/>
              <a:gd name="connsiteX0" fmla="*/ 200673 w 2799017"/>
              <a:gd name="connsiteY0" fmla="*/ 1651138 h 1651138"/>
              <a:gd name="connsiteX1" fmla="*/ 264049 w 2799017"/>
              <a:gd name="connsiteY1" fmla="*/ 193530 h 1651138"/>
              <a:gd name="connsiteX2" fmla="*/ 2799017 w 2799017"/>
              <a:gd name="connsiteY2" fmla="*/ 311225 h 1651138"/>
              <a:gd name="connsiteX0" fmla="*/ 141345 w 2739689"/>
              <a:gd name="connsiteY0" fmla="*/ 1902228 h 1902228"/>
              <a:gd name="connsiteX1" fmla="*/ 322416 w 2739689"/>
              <a:gd name="connsiteY1" fmla="*/ 82482 h 1902228"/>
              <a:gd name="connsiteX2" fmla="*/ 2739689 w 2739689"/>
              <a:gd name="connsiteY2" fmla="*/ 562315 h 1902228"/>
              <a:gd name="connsiteX0" fmla="*/ 153527 w 2751871"/>
              <a:gd name="connsiteY0" fmla="*/ 2069518 h 2069518"/>
              <a:gd name="connsiteX1" fmla="*/ 307437 w 2751871"/>
              <a:gd name="connsiteY1" fmla="*/ 59649 h 2069518"/>
              <a:gd name="connsiteX2" fmla="*/ 2751871 w 2751871"/>
              <a:gd name="connsiteY2" fmla="*/ 729605 h 2069518"/>
              <a:gd name="connsiteX0" fmla="*/ 153527 w 2751871"/>
              <a:gd name="connsiteY0" fmla="*/ 2113674 h 2113674"/>
              <a:gd name="connsiteX1" fmla="*/ 307437 w 2751871"/>
              <a:gd name="connsiteY1" fmla="*/ 103805 h 2113674"/>
              <a:gd name="connsiteX2" fmla="*/ 2751871 w 2751871"/>
              <a:gd name="connsiteY2" fmla="*/ 773761 h 2113674"/>
              <a:gd name="connsiteX0" fmla="*/ 91713 w 2891535"/>
              <a:gd name="connsiteY0" fmla="*/ 2280029 h 2280029"/>
              <a:gd name="connsiteX1" fmla="*/ 447101 w 2891535"/>
              <a:gd name="connsiteY1" fmla="*/ 115177 h 2280029"/>
              <a:gd name="connsiteX2" fmla="*/ 2891535 w 2891535"/>
              <a:gd name="connsiteY2" fmla="*/ 785133 h 2280029"/>
              <a:gd name="connsiteX0" fmla="*/ 129633 w 3812858"/>
              <a:gd name="connsiteY0" fmla="*/ 2301522 h 2301522"/>
              <a:gd name="connsiteX1" fmla="*/ 485021 w 3812858"/>
              <a:gd name="connsiteY1" fmla="*/ 136670 h 2301522"/>
              <a:gd name="connsiteX2" fmla="*/ 3812858 w 3812858"/>
              <a:gd name="connsiteY2" fmla="*/ 736883 h 2301522"/>
              <a:gd name="connsiteX0" fmla="*/ 129633 w 3812858"/>
              <a:gd name="connsiteY0" fmla="*/ 2368831 h 2368831"/>
              <a:gd name="connsiteX1" fmla="*/ 485021 w 3812858"/>
              <a:gd name="connsiteY1" fmla="*/ 203979 h 2368831"/>
              <a:gd name="connsiteX2" fmla="*/ 3812858 w 3812858"/>
              <a:gd name="connsiteY2" fmla="*/ 804192 h 2368831"/>
              <a:gd name="connsiteX0" fmla="*/ 46274 w 3729499"/>
              <a:gd name="connsiteY0" fmla="*/ 2585773 h 2585773"/>
              <a:gd name="connsiteX1" fmla="*/ 843364 w 3729499"/>
              <a:gd name="connsiteY1" fmla="*/ 118704 h 2585773"/>
              <a:gd name="connsiteX2" fmla="*/ 3729499 w 3729499"/>
              <a:gd name="connsiteY2" fmla="*/ 1021134 h 2585773"/>
              <a:gd name="connsiteX0" fmla="*/ 96720 w 3779945"/>
              <a:gd name="connsiteY0" fmla="*/ 2677752 h 2677752"/>
              <a:gd name="connsiteX1" fmla="*/ 893810 w 3779945"/>
              <a:gd name="connsiteY1" fmla="*/ 210683 h 2677752"/>
              <a:gd name="connsiteX2" fmla="*/ 3779945 w 3779945"/>
              <a:gd name="connsiteY2" fmla="*/ 1113113 h 2677752"/>
              <a:gd name="connsiteX0" fmla="*/ 96720 w 3779945"/>
              <a:gd name="connsiteY0" fmla="*/ 2706215 h 2706215"/>
              <a:gd name="connsiteX1" fmla="*/ 893810 w 3779945"/>
              <a:gd name="connsiteY1" fmla="*/ 239146 h 2706215"/>
              <a:gd name="connsiteX2" fmla="*/ 3779945 w 3779945"/>
              <a:gd name="connsiteY2" fmla="*/ 1141576 h 2706215"/>
              <a:gd name="connsiteX0" fmla="*/ 38554 w 3001108"/>
              <a:gd name="connsiteY0" fmla="*/ 2494990 h 2494990"/>
              <a:gd name="connsiteX1" fmla="*/ 835644 w 3001108"/>
              <a:gd name="connsiteY1" fmla="*/ 27921 h 2494990"/>
              <a:gd name="connsiteX2" fmla="*/ 3001108 w 3001108"/>
              <a:gd name="connsiteY2" fmla="*/ 1558032 h 2494990"/>
              <a:gd name="connsiteX0" fmla="*/ 48598 w 3011152"/>
              <a:gd name="connsiteY0" fmla="*/ 1872392 h 1872392"/>
              <a:gd name="connsiteX1" fmla="*/ 706204 w 3011152"/>
              <a:gd name="connsiteY1" fmla="*/ 125995 h 1872392"/>
              <a:gd name="connsiteX2" fmla="*/ 3011152 w 3011152"/>
              <a:gd name="connsiteY2" fmla="*/ 935434 h 1872392"/>
              <a:gd name="connsiteX0" fmla="*/ 48598 w 3011152"/>
              <a:gd name="connsiteY0" fmla="*/ 1824248 h 1824248"/>
              <a:gd name="connsiteX1" fmla="*/ 706204 w 3011152"/>
              <a:gd name="connsiteY1" fmla="*/ 77851 h 1824248"/>
              <a:gd name="connsiteX2" fmla="*/ 3011152 w 3011152"/>
              <a:gd name="connsiteY2" fmla="*/ 887290 h 1824248"/>
              <a:gd name="connsiteX0" fmla="*/ 48598 w 3011152"/>
              <a:gd name="connsiteY0" fmla="*/ 1869668 h 1869668"/>
              <a:gd name="connsiteX1" fmla="*/ 706204 w 3011152"/>
              <a:gd name="connsiteY1" fmla="*/ 123271 h 1869668"/>
              <a:gd name="connsiteX2" fmla="*/ 3011152 w 3011152"/>
              <a:gd name="connsiteY2" fmla="*/ 793225 h 1869668"/>
              <a:gd name="connsiteX0" fmla="*/ 61845 w 3024399"/>
              <a:gd name="connsiteY0" fmla="*/ 1941652 h 1941652"/>
              <a:gd name="connsiteX1" fmla="*/ 719451 w 3024399"/>
              <a:gd name="connsiteY1" fmla="*/ 195255 h 1941652"/>
              <a:gd name="connsiteX2" fmla="*/ 3024399 w 3024399"/>
              <a:gd name="connsiteY2" fmla="*/ 865209 h 1941652"/>
              <a:gd name="connsiteX0" fmla="*/ 70005 w 3032559"/>
              <a:gd name="connsiteY0" fmla="*/ 1917637 h 1917637"/>
              <a:gd name="connsiteX1" fmla="*/ 727611 w 3032559"/>
              <a:gd name="connsiteY1" fmla="*/ 171240 h 1917637"/>
              <a:gd name="connsiteX2" fmla="*/ 3032559 w 3032559"/>
              <a:gd name="connsiteY2" fmla="*/ 841194 h 1917637"/>
              <a:gd name="connsiteX0" fmla="*/ 134084 w 3096638"/>
              <a:gd name="connsiteY0" fmla="*/ 1525644 h 1525644"/>
              <a:gd name="connsiteX1" fmla="*/ 537088 w 3096638"/>
              <a:gd name="connsiteY1" fmla="*/ 630158 h 1525644"/>
              <a:gd name="connsiteX2" fmla="*/ 3096638 w 3096638"/>
              <a:gd name="connsiteY2" fmla="*/ 449201 h 1525644"/>
              <a:gd name="connsiteX0" fmla="*/ 80996 w 2891024"/>
              <a:gd name="connsiteY0" fmla="*/ 895894 h 981180"/>
              <a:gd name="connsiteX1" fmla="*/ 484000 w 2891024"/>
              <a:gd name="connsiteY1" fmla="*/ 408 h 981180"/>
              <a:gd name="connsiteX2" fmla="*/ 2891024 w 2891024"/>
              <a:gd name="connsiteY2" fmla="*/ 981180 h 981180"/>
              <a:gd name="connsiteX0" fmla="*/ 80996 w 2891024"/>
              <a:gd name="connsiteY0" fmla="*/ 895894 h 1033276"/>
              <a:gd name="connsiteX1" fmla="*/ 484000 w 2891024"/>
              <a:gd name="connsiteY1" fmla="*/ 408 h 1033276"/>
              <a:gd name="connsiteX2" fmla="*/ 2891024 w 2891024"/>
              <a:gd name="connsiteY2" fmla="*/ 981180 h 1033276"/>
              <a:gd name="connsiteX0" fmla="*/ 30770 w 2840798"/>
              <a:gd name="connsiteY0" fmla="*/ 755167 h 897906"/>
              <a:gd name="connsiteX1" fmla="*/ 969945 w 2840798"/>
              <a:gd name="connsiteY1" fmla="*/ 650 h 897906"/>
              <a:gd name="connsiteX2" fmla="*/ 2840798 w 2840798"/>
              <a:gd name="connsiteY2" fmla="*/ 840453 h 897906"/>
              <a:gd name="connsiteX0" fmla="*/ 34708 w 2734231"/>
              <a:gd name="connsiteY0" fmla="*/ 707092 h 899448"/>
              <a:gd name="connsiteX1" fmla="*/ 863378 w 2734231"/>
              <a:gd name="connsiteY1" fmla="*/ 1862 h 899448"/>
              <a:gd name="connsiteX2" fmla="*/ 2734231 w 2734231"/>
              <a:gd name="connsiteY2" fmla="*/ 841665 h 899448"/>
              <a:gd name="connsiteX0" fmla="*/ 249437 w 2948960"/>
              <a:gd name="connsiteY0" fmla="*/ 706433 h 898789"/>
              <a:gd name="connsiteX1" fmla="*/ 1078107 w 2948960"/>
              <a:gd name="connsiteY1" fmla="*/ 1203 h 898789"/>
              <a:gd name="connsiteX2" fmla="*/ 2948960 w 2948960"/>
              <a:gd name="connsiteY2" fmla="*/ 841006 h 898789"/>
              <a:gd name="connsiteX0" fmla="*/ 264182 w 2963705"/>
              <a:gd name="connsiteY0" fmla="*/ 822531 h 1034177"/>
              <a:gd name="connsiteX1" fmla="*/ 1092852 w 2963705"/>
              <a:gd name="connsiteY1" fmla="*/ 117301 h 1034177"/>
              <a:gd name="connsiteX2" fmla="*/ 2963705 w 2963705"/>
              <a:gd name="connsiteY2" fmla="*/ 957104 h 1034177"/>
              <a:gd name="connsiteX0" fmla="*/ 230251 w 2929774"/>
              <a:gd name="connsiteY0" fmla="*/ 690789 h 915396"/>
              <a:gd name="connsiteX1" fmla="*/ 1303219 w 2929774"/>
              <a:gd name="connsiteY1" fmla="*/ 137921 h 915396"/>
              <a:gd name="connsiteX2" fmla="*/ 2929774 w 2929774"/>
              <a:gd name="connsiteY2" fmla="*/ 825362 h 915396"/>
              <a:gd name="connsiteX0" fmla="*/ 230251 w 2929774"/>
              <a:gd name="connsiteY0" fmla="*/ 690789 h 968982"/>
              <a:gd name="connsiteX1" fmla="*/ 1303219 w 2929774"/>
              <a:gd name="connsiteY1" fmla="*/ 137921 h 968982"/>
              <a:gd name="connsiteX2" fmla="*/ 2929774 w 2929774"/>
              <a:gd name="connsiteY2" fmla="*/ 825362 h 968982"/>
              <a:gd name="connsiteX0" fmla="*/ 100723 w 2800246"/>
              <a:gd name="connsiteY0" fmla="*/ 739997 h 1018190"/>
              <a:gd name="connsiteX1" fmla="*/ 1173691 w 2800246"/>
              <a:gd name="connsiteY1" fmla="*/ 187129 h 1018190"/>
              <a:gd name="connsiteX2" fmla="*/ 2800246 w 2800246"/>
              <a:gd name="connsiteY2" fmla="*/ 874570 h 1018190"/>
              <a:gd name="connsiteX0" fmla="*/ 89125 w 2788648"/>
              <a:gd name="connsiteY0" fmla="*/ 589839 h 900923"/>
              <a:gd name="connsiteX1" fmla="*/ 1328019 w 2788648"/>
              <a:gd name="connsiteY1" fmla="*/ 255353 h 900923"/>
              <a:gd name="connsiteX2" fmla="*/ 2788648 w 2788648"/>
              <a:gd name="connsiteY2" fmla="*/ 724412 h 900923"/>
              <a:gd name="connsiteX0" fmla="*/ 72550 w 3036122"/>
              <a:gd name="connsiteY0" fmla="*/ 435378 h 718682"/>
              <a:gd name="connsiteX1" fmla="*/ 1575493 w 3036122"/>
              <a:gd name="connsiteY1" fmla="*/ 119055 h 718682"/>
              <a:gd name="connsiteX2" fmla="*/ 3036122 w 3036122"/>
              <a:gd name="connsiteY2" fmla="*/ 588114 h 718682"/>
              <a:gd name="connsiteX0" fmla="*/ 71909 w 2937895"/>
              <a:gd name="connsiteY0" fmla="*/ 1526691 h 1526691"/>
              <a:gd name="connsiteX1" fmla="*/ 1574852 w 2937895"/>
              <a:gd name="connsiteY1" fmla="*/ 1210368 h 1526691"/>
              <a:gd name="connsiteX2" fmla="*/ 2937895 w 2937895"/>
              <a:gd name="connsiteY2" fmla="*/ 0 h 1526691"/>
              <a:gd name="connsiteX0" fmla="*/ 91818 w 2957804"/>
              <a:gd name="connsiteY0" fmla="*/ 1526691 h 1526691"/>
              <a:gd name="connsiteX1" fmla="*/ 1212359 w 2957804"/>
              <a:gd name="connsiteY1" fmla="*/ 712851 h 1526691"/>
              <a:gd name="connsiteX2" fmla="*/ 2957804 w 2957804"/>
              <a:gd name="connsiteY2" fmla="*/ 0 h 1526691"/>
              <a:gd name="connsiteX0" fmla="*/ 89733 w 2994025"/>
              <a:gd name="connsiteY0" fmla="*/ 1457013 h 1457013"/>
              <a:gd name="connsiteX1" fmla="*/ 1248580 w 2994025"/>
              <a:gd name="connsiteY1" fmla="*/ 712851 h 1457013"/>
              <a:gd name="connsiteX2" fmla="*/ 2994025 w 2994025"/>
              <a:gd name="connsiteY2" fmla="*/ 0 h 1457013"/>
              <a:gd name="connsiteX0" fmla="*/ 0 w 2904292"/>
              <a:gd name="connsiteY0" fmla="*/ 1457013 h 1457013"/>
              <a:gd name="connsiteX1" fmla="*/ 1158847 w 2904292"/>
              <a:gd name="connsiteY1" fmla="*/ 712851 h 1457013"/>
              <a:gd name="connsiteX2" fmla="*/ 2904292 w 2904292"/>
              <a:gd name="connsiteY2" fmla="*/ 0 h 1457013"/>
              <a:gd name="connsiteX0" fmla="*/ 0 w 2904292"/>
              <a:gd name="connsiteY0" fmla="*/ 1457013 h 1457013"/>
              <a:gd name="connsiteX1" fmla="*/ 1286775 w 2904292"/>
              <a:gd name="connsiteY1" fmla="*/ 252351 h 1457013"/>
              <a:gd name="connsiteX2" fmla="*/ 2904292 w 2904292"/>
              <a:gd name="connsiteY2" fmla="*/ 0 h 1457013"/>
              <a:gd name="connsiteX0" fmla="*/ 0 w 2904292"/>
              <a:gd name="connsiteY0" fmla="*/ 1519494 h 1519494"/>
              <a:gd name="connsiteX1" fmla="*/ 1286775 w 2904292"/>
              <a:gd name="connsiteY1" fmla="*/ 314832 h 1519494"/>
              <a:gd name="connsiteX2" fmla="*/ 2904292 w 2904292"/>
              <a:gd name="connsiteY2" fmla="*/ 62481 h 1519494"/>
              <a:gd name="connsiteX0" fmla="*/ 0 w 2904292"/>
              <a:gd name="connsiteY0" fmla="*/ 1496254 h 1496254"/>
              <a:gd name="connsiteX1" fmla="*/ 1312171 w 2904292"/>
              <a:gd name="connsiteY1" fmla="*/ 486326 h 1496254"/>
              <a:gd name="connsiteX2" fmla="*/ 2904292 w 2904292"/>
              <a:gd name="connsiteY2" fmla="*/ 39241 h 1496254"/>
              <a:gd name="connsiteX0" fmla="*/ 0 w 2904292"/>
              <a:gd name="connsiteY0" fmla="*/ 1595965 h 1595965"/>
              <a:gd name="connsiteX1" fmla="*/ 1312171 w 2904292"/>
              <a:gd name="connsiteY1" fmla="*/ 586037 h 1595965"/>
              <a:gd name="connsiteX2" fmla="*/ 2904292 w 2904292"/>
              <a:gd name="connsiteY2" fmla="*/ 138952 h 1595965"/>
              <a:gd name="connsiteX0" fmla="*/ 0 w 2904292"/>
              <a:gd name="connsiteY0" fmla="*/ 1629718 h 1629718"/>
              <a:gd name="connsiteX1" fmla="*/ 1312171 w 2904292"/>
              <a:gd name="connsiteY1" fmla="*/ 619790 h 1629718"/>
              <a:gd name="connsiteX2" fmla="*/ 2904292 w 2904292"/>
              <a:gd name="connsiteY2" fmla="*/ 172705 h 1629718"/>
              <a:gd name="connsiteX0" fmla="*/ 0 w 2904292"/>
              <a:gd name="connsiteY0" fmla="*/ 1651138 h 1651138"/>
              <a:gd name="connsiteX1" fmla="*/ 1415301 w 2904292"/>
              <a:gd name="connsiteY1" fmla="*/ 548218 h 1651138"/>
              <a:gd name="connsiteX2" fmla="*/ 2904292 w 2904292"/>
              <a:gd name="connsiteY2" fmla="*/ 194125 h 1651138"/>
              <a:gd name="connsiteX0" fmla="*/ 0 w 2904292"/>
              <a:gd name="connsiteY0" fmla="*/ 1619408 h 1619408"/>
              <a:gd name="connsiteX1" fmla="*/ 1068664 w 2904292"/>
              <a:gd name="connsiteY1" fmla="*/ 661689 h 1619408"/>
              <a:gd name="connsiteX2" fmla="*/ 2904292 w 2904292"/>
              <a:gd name="connsiteY2" fmla="*/ 162395 h 1619408"/>
              <a:gd name="connsiteX0" fmla="*/ 0 w 2913703"/>
              <a:gd name="connsiteY0" fmla="*/ 1617677 h 1617677"/>
              <a:gd name="connsiteX1" fmla="*/ 1068664 w 2913703"/>
              <a:gd name="connsiteY1" fmla="*/ 659958 h 1617677"/>
              <a:gd name="connsiteX2" fmla="*/ 2913703 w 2913703"/>
              <a:gd name="connsiteY2" fmla="*/ 128269 h 1617677"/>
              <a:gd name="connsiteX0" fmla="*/ 0 w 2913703"/>
              <a:gd name="connsiteY0" fmla="*/ 1686057 h 1686057"/>
              <a:gd name="connsiteX1" fmla="*/ 1068664 w 2913703"/>
              <a:gd name="connsiteY1" fmla="*/ 728338 h 1686057"/>
              <a:gd name="connsiteX2" fmla="*/ 2913703 w 2913703"/>
              <a:gd name="connsiteY2" fmla="*/ 196649 h 1686057"/>
              <a:gd name="connsiteX0" fmla="*/ 0 w 2913703"/>
              <a:gd name="connsiteY0" fmla="*/ 1754653 h 1754653"/>
              <a:gd name="connsiteX1" fmla="*/ 1068664 w 2913703"/>
              <a:gd name="connsiteY1" fmla="*/ 796934 h 1754653"/>
              <a:gd name="connsiteX2" fmla="*/ 2913703 w 2913703"/>
              <a:gd name="connsiteY2" fmla="*/ 265245 h 1754653"/>
              <a:gd name="connsiteX0" fmla="*/ 0 w 2913703"/>
              <a:gd name="connsiteY0" fmla="*/ 1761999 h 1761999"/>
              <a:gd name="connsiteX1" fmla="*/ 1369994 w 2913703"/>
              <a:gd name="connsiteY1" fmla="*/ 774723 h 1761999"/>
              <a:gd name="connsiteX2" fmla="*/ 2913703 w 2913703"/>
              <a:gd name="connsiteY2" fmla="*/ 272591 h 1761999"/>
              <a:gd name="connsiteX0" fmla="*/ 0 w 2913703"/>
              <a:gd name="connsiteY0" fmla="*/ 1710518 h 1710518"/>
              <a:gd name="connsiteX1" fmla="*/ 1194380 w 2913703"/>
              <a:gd name="connsiteY1" fmla="*/ 964967 h 1710518"/>
              <a:gd name="connsiteX2" fmla="*/ 2913703 w 2913703"/>
              <a:gd name="connsiteY2" fmla="*/ 221110 h 1710518"/>
              <a:gd name="connsiteX0" fmla="*/ 0 w 2913703"/>
              <a:gd name="connsiteY0" fmla="*/ 1662194 h 1662194"/>
              <a:gd name="connsiteX1" fmla="*/ 1194380 w 2913703"/>
              <a:gd name="connsiteY1" fmla="*/ 916643 h 1662194"/>
              <a:gd name="connsiteX2" fmla="*/ 2913703 w 2913703"/>
              <a:gd name="connsiteY2" fmla="*/ 172786 h 1662194"/>
            </a:gdLst>
            <a:ahLst/>
            <a:cxnLst>
              <a:cxn ang="0">
                <a:pos x="connsiteX0" y="connsiteY0"/>
              </a:cxn>
              <a:cxn ang="0">
                <a:pos x="connsiteX1" y="connsiteY1"/>
              </a:cxn>
              <a:cxn ang="0">
                <a:pos x="connsiteX2" y="connsiteY2"/>
              </a:cxn>
            </a:cxnLst>
            <a:rect l="l" t="t" r="r" b="b"/>
            <a:pathLst>
              <a:path w="2913703" h="1662194">
                <a:moveTo>
                  <a:pt x="0" y="1662194"/>
                </a:moveTo>
                <a:cubicBezTo>
                  <a:pt x="957723" y="1632762"/>
                  <a:pt x="962706" y="1197669"/>
                  <a:pt x="1194380" y="916643"/>
                </a:cubicBezTo>
                <a:cubicBezTo>
                  <a:pt x="1426054" y="635617"/>
                  <a:pt x="1669067" y="-407198"/>
                  <a:pt x="2913703" y="172786"/>
                </a:cubicBezTo>
              </a:path>
            </a:pathLst>
          </a:custGeom>
          <a:noFill/>
          <a:ln w="38100">
            <a:solidFill>
              <a:schemeClr val="accent2">
                <a:lumMod val="40000"/>
                <a:lumOff val="6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4" name="TextBox 33">
            <a:extLst>
              <a:ext uri="{FF2B5EF4-FFF2-40B4-BE49-F238E27FC236}">
                <a16:creationId xmlns:a16="http://schemas.microsoft.com/office/drawing/2014/main" id="{97C7AB4D-76AA-6DCA-5356-3CC95F11B57D}"/>
              </a:ext>
            </a:extLst>
          </p:cNvPr>
          <p:cNvSpPr txBox="1"/>
          <p:nvPr/>
        </p:nvSpPr>
        <p:spPr>
          <a:xfrm>
            <a:off x="1710144" y="2386620"/>
            <a:ext cx="1562359" cy="358200"/>
          </a:xfrm>
          <a:prstGeom prst="roundRect">
            <a:avLst>
              <a:gd name="adj" fmla="val 10564"/>
            </a:avLst>
          </a:prstGeom>
          <a:solidFill>
            <a:schemeClr val="accent2"/>
          </a:solidFill>
        </p:spPr>
        <p:txBody>
          <a:bodyPr wrap="square" rtlCol="0">
            <a:spAutoFit/>
          </a:bodyPr>
          <a:lstStyle/>
          <a:p>
            <a:r>
              <a:rPr lang="en-GB" sz="1600" dirty="0">
                <a:solidFill>
                  <a:schemeClr val="bg1"/>
                </a:solidFill>
                <a:latin typeface="DM Sans" pitchFamily="2" charset="77"/>
                <a:cs typeface="Calibri" panose="020F0502020204030204" pitchFamily="34" charset="0"/>
              </a:rPr>
              <a:t>Too complex!</a:t>
            </a:r>
          </a:p>
        </p:txBody>
      </p:sp>
      <p:sp>
        <p:nvSpPr>
          <p:cNvPr id="35" name="TextBox 34">
            <a:extLst>
              <a:ext uri="{FF2B5EF4-FFF2-40B4-BE49-F238E27FC236}">
                <a16:creationId xmlns:a16="http://schemas.microsoft.com/office/drawing/2014/main" id="{32004004-82BE-CDCF-DCD9-5F3EC1749454}"/>
              </a:ext>
            </a:extLst>
          </p:cNvPr>
          <p:cNvSpPr txBox="1"/>
          <p:nvPr/>
        </p:nvSpPr>
        <p:spPr>
          <a:xfrm>
            <a:off x="4253647" y="5907585"/>
            <a:ext cx="1562359" cy="358200"/>
          </a:xfrm>
          <a:prstGeom prst="roundRect">
            <a:avLst>
              <a:gd name="adj" fmla="val 10564"/>
            </a:avLst>
          </a:prstGeom>
          <a:solidFill>
            <a:schemeClr val="accent2"/>
          </a:solidFill>
        </p:spPr>
        <p:txBody>
          <a:bodyPr wrap="square" rtlCol="0">
            <a:spAutoFit/>
          </a:bodyPr>
          <a:lstStyle/>
          <a:p>
            <a:r>
              <a:rPr lang="en-GB" sz="1600" dirty="0">
                <a:solidFill>
                  <a:schemeClr val="bg1"/>
                </a:solidFill>
                <a:latin typeface="DM Sans" pitchFamily="2" charset="77"/>
                <a:cs typeface="Calibri" panose="020F0502020204030204" pitchFamily="34" charset="0"/>
              </a:rPr>
              <a:t>Simpler PDSA</a:t>
            </a:r>
          </a:p>
        </p:txBody>
      </p:sp>
      <p:sp>
        <p:nvSpPr>
          <p:cNvPr id="36" name="TextBox 35">
            <a:extLst>
              <a:ext uri="{FF2B5EF4-FFF2-40B4-BE49-F238E27FC236}">
                <a16:creationId xmlns:a16="http://schemas.microsoft.com/office/drawing/2014/main" id="{D96A67F1-8244-AE81-5AF4-C7DDB244A245}"/>
              </a:ext>
            </a:extLst>
          </p:cNvPr>
          <p:cNvSpPr txBox="1"/>
          <p:nvPr/>
        </p:nvSpPr>
        <p:spPr>
          <a:xfrm>
            <a:off x="5174508" y="1535282"/>
            <a:ext cx="1562359" cy="358200"/>
          </a:xfrm>
          <a:prstGeom prst="roundRect">
            <a:avLst>
              <a:gd name="adj" fmla="val 10564"/>
            </a:avLst>
          </a:prstGeom>
          <a:solidFill>
            <a:schemeClr val="accent2">
              <a:lumMod val="40000"/>
              <a:lumOff val="60000"/>
            </a:schemeClr>
          </a:solidFill>
        </p:spPr>
        <p:txBody>
          <a:bodyPr wrap="square" rtlCol="0">
            <a:spAutoFit/>
          </a:bodyPr>
          <a:lstStyle/>
          <a:p>
            <a:r>
              <a:rPr lang="en-GB" sz="1600" dirty="0">
                <a:solidFill>
                  <a:schemeClr val="bg1"/>
                </a:solidFill>
                <a:latin typeface="DM Sans" pitchFamily="2" charset="77"/>
                <a:cs typeface="Calibri" panose="020F0502020204030204" pitchFamily="34" charset="0"/>
              </a:rPr>
              <a:t>Challenges</a:t>
            </a:r>
          </a:p>
        </p:txBody>
      </p:sp>
      <p:sp>
        <p:nvSpPr>
          <p:cNvPr id="37" name="TextBox 36">
            <a:extLst>
              <a:ext uri="{FF2B5EF4-FFF2-40B4-BE49-F238E27FC236}">
                <a16:creationId xmlns:a16="http://schemas.microsoft.com/office/drawing/2014/main" id="{985CBCEE-6F7A-72F1-2CAB-38BAE9416BF2}"/>
              </a:ext>
            </a:extLst>
          </p:cNvPr>
          <p:cNvSpPr txBox="1"/>
          <p:nvPr/>
        </p:nvSpPr>
        <p:spPr>
          <a:xfrm>
            <a:off x="14956221" y="483476"/>
            <a:ext cx="184731" cy="369332"/>
          </a:xfrm>
          <a:prstGeom prst="rect">
            <a:avLst/>
          </a:prstGeom>
          <a:noFill/>
        </p:spPr>
        <p:txBody>
          <a:bodyPr wrap="none" rtlCol="0">
            <a:spAutoFit/>
          </a:bodyPr>
          <a:lstStyle/>
          <a:p>
            <a:endParaRPr lang="en-US">
              <a:latin typeface="Petrona" pitchFamily="2" charset="77"/>
            </a:endParaRPr>
          </a:p>
        </p:txBody>
      </p:sp>
      <p:sp>
        <p:nvSpPr>
          <p:cNvPr id="3" name="TextBox 2">
            <a:extLst>
              <a:ext uri="{FF2B5EF4-FFF2-40B4-BE49-F238E27FC236}">
                <a16:creationId xmlns:a16="http://schemas.microsoft.com/office/drawing/2014/main" id="{05B7E7D5-5E83-0561-EC28-6E224B27D2C9}"/>
              </a:ext>
            </a:extLst>
          </p:cNvPr>
          <p:cNvSpPr txBox="1"/>
          <p:nvPr/>
        </p:nvSpPr>
        <p:spPr>
          <a:xfrm>
            <a:off x="5703216" y="6536679"/>
            <a:ext cx="624748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Inspired by</a:t>
            </a:r>
            <a:r>
              <a:rPr lang="en-GB" sz="1000" dirty="0">
                <a:solidFill>
                  <a:schemeClr val="accent5"/>
                </a:solidFill>
                <a:latin typeface="DM Sans" pitchFamily="2" charset="77"/>
              </a:rPr>
              <a:t>: NIHR CLAHRC; </a:t>
            </a:r>
            <a:r>
              <a:rPr lang="en-GB" sz="1000" dirty="0" err="1">
                <a:solidFill>
                  <a:schemeClr val="accent5"/>
                </a:solidFill>
                <a:latin typeface="DM Sans" pitchFamily="2" charset="77"/>
              </a:rPr>
              <a:t>Unaettie.com</a:t>
            </a: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20088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3000"/>
                            </p:stCondLst>
                            <p:childTnLst>
                              <p:par>
                                <p:cTn id="30" presetID="22" presetClass="entr" presetSubtype="4" fill="hold" grpId="0" nodeType="afterEffect">
                                  <p:stCondLst>
                                    <p:cond delay="200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1000"/>
                                        <p:tgtEl>
                                          <p:spTgt spid="27"/>
                                        </p:tgtEl>
                                      </p:cBhvr>
                                    </p:animEffect>
                                  </p:childTnLst>
                                </p:cTn>
                              </p:par>
                              <p:par>
                                <p:cTn id="33" presetID="22" presetClass="entr" presetSubtype="4" fill="hold" grpId="0" nodeType="withEffect">
                                  <p:stCondLst>
                                    <p:cond delay="200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1000"/>
                                        <p:tgtEl>
                                          <p:spTgt spid="28"/>
                                        </p:tgtEl>
                                      </p:cBhvr>
                                    </p:animEffect>
                                  </p:childTnLst>
                                </p:cTn>
                              </p:par>
                              <p:par>
                                <p:cTn id="36" presetID="22" presetClass="entr" presetSubtype="8" fill="hold" grpId="1" nodeType="withEffect">
                                  <p:stCondLst>
                                    <p:cond delay="250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22" presetClass="entr" presetSubtype="4" fill="hold" grpId="0" nodeType="withEffect">
                                  <p:stCondLst>
                                    <p:cond delay="200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1500"/>
                                        <p:tgtEl>
                                          <p:spTgt spid="29"/>
                                        </p:tgtEl>
                                      </p:cBhvr>
                                    </p:animEffect>
                                  </p:childTnLst>
                                </p:cTn>
                              </p:par>
                            </p:childTnLst>
                          </p:cTn>
                        </p:par>
                        <p:par>
                          <p:cTn id="42" fill="hold">
                            <p:stCondLst>
                              <p:cond delay="6500"/>
                            </p:stCondLst>
                            <p:childTnLst>
                              <p:par>
                                <p:cTn id="43" presetID="2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childTnLst>
                                </p:cTn>
                              </p:par>
                            </p:childTnLst>
                          </p:cTn>
                        </p:par>
                        <p:par>
                          <p:cTn id="55" fill="hold">
                            <p:stCondLst>
                              <p:cond delay="7000"/>
                            </p:stCondLst>
                            <p:childTnLst>
                              <p:par>
                                <p:cTn id="56" presetID="22" presetClass="entr" presetSubtype="8" fill="hold" grpId="0" nodeType="afterEffect">
                                  <p:stCondLst>
                                    <p:cond delay="20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4" fill="hold" grpId="1" nodeType="withEffect">
                                  <p:stCondLst>
                                    <p:cond delay="20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childTnLst>
                          </p:cTn>
                        </p:par>
                        <p:par>
                          <p:cTn id="65" fill="hold">
                            <p:stCondLst>
                              <p:cond delay="7700"/>
                            </p:stCondLst>
                            <p:childTnLst>
                              <p:par>
                                <p:cTn id="66" presetID="23" presetClass="entr" presetSubtype="16"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childTnLst>
                                </p:cTn>
                              </p:par>
                            </p:childTnLst>
                          </p:cTn>
                        </p:par>
                        <p:par>
                          <p:cTn id="70" fill="hold">
                            <p:stCondLst>
                              <p:cond delay="8200"/>
                            </p:stCondLst>
                            <p:childTnLst>
                              <p:par>
                                <p:cTn id="71" presetID="22" presetClass="entr" presetSubtype="8"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par>
                                <p:cTn id="77" presetID="23" presetClass="entr" presetSubtype="16" fill="hold" nodeType="withEffect">
                                  <p:stCondLst>
                                    <p:cond delay="50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childTnLst>
                                </p:cTn>
                              </p:par>
                            </p:childTnLst>
                          </p:cTn>
                        </p:par>
                        <p:par>
                          <p:cTn id="81" fill="hold">
                            <p:stCondLst>
                              <p:cond delay="9200"/>
                            </p:stCondLst>
                            <p:childTnLst>
                              <p:par>
                                <p:cTn id="82" presetID="22" presetClass="entr" presetSubtype="8" fill="hold" grpId="0" nodeType="afterEffect">
                                  <p:stCondLst>
                                    <p:cond delay="200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2" grpId="1" animBg="1"/>
      <p:bldP spid="31" grpId="0" animBg="1"/>
      <p:bldP spid="28" grpId="0" animBg="1"/>
      <p:bldP spid="27" grpId="0" animBg="1"/>
      <p:bldP spid="25" grpId="0" animBg="1"/>
      <p:bldP spid="24" grpId="0" animBg="1"/>
      <p:bldP spid="26" grpId="0" animBg="1"/>
      <p:bldP spid="30" grpId="0" animBg="1"/>
      <p:bldP spid="34" grpId="0" animBg="1"/>
      <p:bldP spid="35" grpId="0" animBg="1"/>
      <p:bldP spid="3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2120EB-46E8-C3C6-64E7-C17F7A9E904E}"/>
              </a:ext>
            </a:extLst>
          </p:cNvPr>
          <p:cNvSpPr txBox="1"/>
          <p:nvPr/>
        </p:nvSpPr>
        <p:spPr>
          <a:xfrm>
            <a:off x="1077913" y="1520825"/>
            <a:ext cx="4923494" cy="2241878"/>
          </a:xfrm>
          <a:prstGeom prst="rect">
            <a:avLst/>
          </a:prstGeom>
          <a:solidFill>
            <a:schemeClr val="bg2">
              <a:alpha val="50000"/>
            </a:schemeClr>
          </a:solidFill>
        </p:spPr>
        <p:txBody>
          <a:bodyPr wrap="square" tIns="90000" bIns="90000" rtlCol="0">
            <a:noAutofit/>
          </a:bodyPr>
          <a:lstStyle/>
          <a:p>
            <a:r>
              <a:rPr lang="en-US" b="1">
                <a:solidFill>
                  <a:schemeClr val="accent1"/>
                </a:solidFill>
                <a:latin typeface="DM Sans" pitchFamily="2" charset="77"/>
              </a:rPr>
              <a:t>Quick wins</a:t>
            </a:r>
          </a:p>
        </p:txBody>
      </p:sp>
      <p:sp>
        <p:nvSpPr>
          <p:cNvPr id="14" name="TextBox 13">
            <a:extLst>
              <a:ext uri="{FF2B5EF4-FFF2-40B4-BE49-F238E27FC236}">
                <a16:creationId xmlns:a16="http://schemas.microsoft.com/office/drawing/2014/main" id="{AE22CF84-5E29-1FA8-41D4-2435B230041E}"/>
              </a:ext>
            </a:extLst>
          </p:cNvPr>
          <p:cNvSpPr txBox="1"/>
          <p:nvPr/>
        </p:nvSpPr>
        <p:spPr>
          <a:xfrm>
            <a:off x="7026769" y="1520825"/>
            <a:ext cx="4923494" cy="2241878"/>
          </a:xfrm>
          <a:prstGeom prst="rect">
            <a:avLst/>
          </a:prstGeom>
          <a:solidFill>
            <a:schemeClr val="accent2">
              <a:lumMod val="20000"/>
              <a:lumOff val="80000"/>
              <a:alpha val="50000"/>
            </a:schemeClr>
          </a:solidFill>
        </p:spPr>
        <p:txBody>
          <a:bodyPr wrap="square" tIns="90000" bIns="90000" rtlCol="0">
            <a:noAutofit/>
          </a:bodyPr>
          <a:lstStyle/>
          <a:p>
            <a:pPr algn="r"/>
            <a:r>
              <a:rPr lang="en-US" b="1">
                <a:solidFill>
                  <a:schemeClr val="accent2"/>
                </a:solidFill>
                <a:latin typeface="DM Sans" pitchFamily="2" charset="77"/>
              </a:rPr>
              <a:t>Major projects</a:t>
            </a:r>
          </a:p>
        </p:txBody>
      </p:sp>
      <p:sp>
        <p:nvSpPr>
          <p:cNvPr id="15" name="TextBox 14">
            <a:extLst>
              <a:ext uri="{FF2B5EF4-FFF2-40B4-BE49-F238E27FC236}">
                <a16:creationId xmlns:a16="http://schemas.microsoft.com/office/drawing/2014/main" id="{86D03890-3316-08BD-99AA-2152B2AE94C7}"/>
              </a:ext>
            </a:extLst>
          </p:cNvPr>
          <p:cNvSpPr txBox="1"/>
          <p:nvPr/>
        </p:nvSpPr>
        <p:spPr>
          <a:xfrm>
            <a:off x="1077913" y="4379639"/>
            <a:ext cx="4923494" cy="2241878"/>
          </a:xfrm>
          <a:prstGeom prst="rect">
            <a:avLst/>
          </a:prstGeom>
          <a:solidFill>
            <a:schemeClr val="accent4">
              <a:lumMod val="20000"/>
              <a:lumOff val="80000"/>
              <a:alpha val="50000"/>
            </a:schemeClr>
          </a:solidFill>
        </p:spPr>
        <p:txBody>
          <a:bodyPr wrap="square" tIns="90000" bIns="90000" rtlCol="0" anchor="b" anchorCtr="0">
            <a:noAutofit/>
          </a:bodyPr>
          <a:lstStyle/>
          <a:p>
            <a:r>
              <a:rPr lang="en-US" b="1">
                <a:solidFill>
                  <a:schemeClr val="accent4"/>
                </a:solidFill>
                <a:latin typeface="DM Sans" pitchFamily="2" charset="77"/>
              </a:rPr>
              <a:t>Nice to have</a:t>
            </a:r>
          </a:p>
        </p:txBody>
      </p:sp>
      <p:sp>
        <p:nvSpPr>
          <p:cNvPr id="16" name="TextBox 15">
            <a:extLst>
              <a:ext uri="{FF2B5EF4-FFF2-40B4-BE49-F238E27FC236}">
                <a16:creationId xmlns:a16="http://schemas.microsoft.com/office/drawing/2014/main" id="{3BD83FAD-E03F-469B-316D-6B62FD3BCC07}"/>
              </a:ext>
            </a:extLst>
          </p:cNvPr>
          <p:cNvSpPr txBox="1"/>
          <p:nvPr/>
        </p:nvSpPr>
        <p:spPr>
          <a:xfrm>
            <a:off x="7026769" y="4379639"/>
            <a:ext cx="4923494" cy="2241878"/>
          </a:xfrm>
          <a:prstGeom prst="rect">
            <a:avLst/>
          </a:prstGeom>
          <a:solidFill>
            <a:schemeClr val="accent3">
              <a:lumMod val="20000"/>
              <a:lumOff val="80000"/>
              <a:alpha val="50000"/>
            </a:schemeClr>
          </a:solidFill>
        </p:spPr>
        <p:txBody>
          <a:bodyPr wrap="square" tIns="90000" bIns="90000" rtlCol="0" anchor="b" anchorCtr="0">
            <a:noAutofit/>
          </a:bodyPr>
          <a:lstStyle/>
          <a:p>
            <a:pPr algn="r"/>
            <a:r>
              <a:rPr lang="en-US" b="1">
                <a:solidFill>
                  <a:schemeClr val="accent3"/>
                </a:solidFill>
                <a:latin typeface="DM Sans" pitchFamily="2" charset="77"/>
              </a:rPr>
              <a:t>Thankless tasks</a:t>
            </a:r>
          </a:p>
        </p:txBody>
      </p:sp>
      <p:sp>
        <p:nvSpPr>
          <p:cNvPr id="2" name="Title 1">
            <a:extLst>
              <a:ext uri="{FF2B5EF4-FFF2-40B4-BE49-F238E27FC236}">
                <a16:creationId xmlns:a16="http://schemas.microsoft.com/office/drawing/2014/main" id="{8D2DCD86-D771-F07F-148A-5A062AF98697}"/>
              </a:ext>
            </a:extLst>
          </p:cNvPr>
          <p:cNvSpPr>
            <a:spLocks noGrp="1"/>
          </p:cNvSpPr>
          <p:nvPr>
            <p:ph type="title"/>
          </p:nvPr>
        </p:nvSpPr>
        <p:spPr/>
        <p:txBody>
          <a:bodyPr/>
          <a:lstStyle/>
          <a:p>
            <a:r>
              <a:rPr lang="en-US"/>
              <a:t>Reality check</a:t>
            </a:r>
          </a:p>
        </p:txBody>
      </p:sp>
      <p:sp>
        <p:nvSpPr>
          <p:cNvPr id="4" name="Footer Placeholder 3">
            <a:extLst>
              <a:ext uri="{FF2B5EF4-FFF2-40B4-BE49-F238E27FC236}">
                <a16:creationId xmlns:a16="http://schemas.microsoft.com/office/drawing/2014/main" id="{5593F53A-5B87-9B84-90E0-4EDC7CD0B0AA}"/>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FC38DDF0-6B43-5E89-CAC7-478F74AD9589}"/>
              </a:ext>
            </a:extLst>
          </p:cNvPr>
          <p:cNvSpPr>
            <a:spLocks noGrp="1"/>
          </p:cNvSpPr>
          <p:nvPr>
            <p:ph type="sldNum" sz="quarter" idx="12"/>
          </p:nvPr>
        </p:nvSpPr>
        <p:spPr/>
        <p:txBody>
          <a:bodyPr/>
          <a:lstStyle/>
          <a:p>
            <a:fld id="{16C5AC08-0ACD-404A-9C9F-AB39E786C34A}" type="slidenum">
              <a:rPr lang="en-GB"/>
              <a:t>45</a:t>
            </a:fld>
            <a:endParaRPr lang="en-GB"/>
          </a:p>
        </p:txBody>
      </p:sp>
      <p:sp>
        <p:nvSpPr>
          <p:cNvPr id="6" name="Text Placeholder 5">
            <a:extLst>
              <a:ext uri="{FF2B5EF4-FFF2-40B4-BE49-F238E27FC236}">
                <a16:creationId xmlns:a16="http://schemas.microsoft.com/office/drawing/2014/main" id="{E02AC7F2-105F-A9E7-292D-9F473AB5823B}"/>
              </a:ext>
            </a:extLst>
          </p:cNvPr>
          <p:cNvSpPr>
            <a:spLocks noGrp="1"/>
          </p:cNvSpPr>
          <p:nvPr>
            <p:ph type="body" sz="quarter" idx="13"/>
          </p:nvPr>
        </p:nvSpPr>
        <p:spPr/>
        <p:txBody>
          <a:bodyPr/>
          <a:lstStyle/>
          <a:p>
            <a:r>
              <a:rPr lang="en-US"/>
              <a:t>Reality check</a:t>
            </a:r>
          </a:p>
        </p:txBody>
      </p:sp>
      <p:sp>
        <p:nvSpPr>
          <p:cNvPr id="8" name="!!XLabel">
            <a:extLst>
              <a:ext uri="{FF2B5EF4-FFF2-40B4-BE49-F238E27FC236}">
                <a16:creationId xmlns:a16="http://schemas.microsoft.com/office/drawing/2014/main" id="{74509995-51F7-65A2-F3F9-F2D08859B8A9}"/>
              </a:ext>
            </a:extLst>
          </p:cNvPr>
          <p:cNvSpPr txBox="1"/>
          <p:nvPr/>
        </p:nvSpPr>
        <p:spPr>
          <a:xfrm>
            <a:off x="7535560" y="4185996"/>
            <a:ext cx="1286480"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Effort (£, Time)</a:t>
            </a:r>
          </a:p>
        </p:txBody>
      </p:sp>
      <p:sp>
        <p:nvSpPr>
          <p:cNvPr id="9" name="!!YLabel">
            <a:extLst>
              <a:ext uri="{FF2B5EF4-FFF2-40B4-BE49-F238E27FC236}">
                <a16:creationId xmlns:a16="http://schemas.microsoft.com/office/drawing/2014/main" id="{12689094-10CD-93CE-F8CC-62E763412E57}"/>
              </a:ext>
            </a:extLst>
          </p:cNvPr>
          <p:cNvSpPr txBox="1"/>
          <p:nvPr/>
        </p:nvSpPr>
        <p:spPr>
          <a:xfrm rot="16200000">
            <a:off x="5847374" y="1989327"/>
            <a:ext cx="1682749" cy="738664"/>
          </a:xfrm>
          <a:prstGeom prst="rect">
            <a:avLst/>
          </a:prstGeom>
          <a:noFill/>
        </p:spPr>
        <p:txBody>
          <a:bodyPr wrap="square" lIns="0" tIns="0" rIns="0" bIns="0" rtlCol="0">
            <a:spAutoFit/>
          </a:bodyPr>
          <a:lstStyle/>
          <a:p>
            <a:r>
              <a:rPr lang="en-US" sz="1200" b="1">
                <a:solidFill>
                  <a:schemeClr val="accent6">
                    <a:lumMod val="60000"/>
                    <a:lumOff val="40000"/>
                  </a:schemeClr>
                </a:solidFill>
                <a:latin typeface="DM Sans" pitchFamily="2" charset="77"/>
              </a:rPr>
              <a:t>Impact </a:t>
            </a:r>
          </a:p>
          <a:p>
            <a:r>
              <a:rPr lang="en-US" sz="900">
                <a:solidFill>
                  <a:schemeClr val="accent6">
                    <a:lumMod val="60000"/>
                    <a:lumOff val="40000"/>
                  </a:schemeClr>
                </a:solidFill>
                <a:latin typeface="DM Sans" pitchFamily="2" charset="77"/>
              </a:rPr>
              <a:t>Customer satisfaction, </a:t>
            </a:r>
            <a:br>
              <a:rPr lang="en-US" sz="900">
                <a:solidFill>
                  <a:schemeClr val="accent6">
                    <a:lumMod val="60000"/>
                    <a:lumOff val="40000"/>
                  </a:schemeClr>
                </a:solidFill>
                <a:latin typeface="DM Sans" pitchFamily="2" charset="77"/>
              </a:rPr>
            </a:br>
            <a:r>
              <a:rPr lang="en-US" sz="900">
                <a:solidFill>
                  <a:schemeClr val="accent6">
                    <a:lumMod val="60000"/>
                    <a:lumOff val="40000"/>
                  </a:schemeClr>
                </a:solidFill>
                <a:latin typeface="DM Sans" pitchFamily="2" charset="77"/>
              </a:rPr>
              <a:t>Quality, Timeliness</a:t>
            </a:r>
          </a:p>
          <a:p>
            <a:endParaRPr lang="en-US" sz="900">
              <a:solidFill>
                <a:schemeClr val="accent6">
                  <a:lumMod val="60000"/>
                  <a:lumOff val="40000"/>
                </a:schemeClr>
              </a:solidFill>
              <a:latin typeface="DM Sans" pitchFamily="2" charset="77"/>
            </a:endParaRPr>
          </a:p>
          <a:p>
            <a:endParaRPr lang="en-US" sz="900">
              <a:solidFill>
                <a:schemeClr val="accent6">
                  <a:lumMod val="60000"/>
                  <a:lumOff val="40000"/>
                </a:schemeClr>
              </a:solidFill>
              <a:latin typeface="DM Sans" pitchFamily="2" charset="77"/>
            </a:endParaRPr>
          </a:p>
        </p:txBody>
      </p:sp>
      <p:cxnSp>
        <p:nvCxnSpPr>
          <p:cNvPr id="10" name="!!X">
            <a:extLst>
              <a:ext uri="{FF2B5EF4-FFF2-40B4-BE49-F238E27FC236}">
                <a16:creationId xmlns:a16="http://schemas.microsoft.com/office/drawing/2014/main" id="{E2BE3F61-CEB1-C920-ACE8-BBF4B0842A4D}"/>
              </a:ext>
            </a:extLst>
          </p:cNvPr>
          <p:cNvCxnSpPr>
            <a:cxnSpLocks/>
          </p:cNvCxnSpPr>
          <p:nvPr/>
        </p:nvCxnSpPr>
        <p:spPr>
          <a:xfrm>
            <a:off x="1376127" y="4076700"/>
            <a:ext cx="10574573" cy="0"/>
          </a:xfrm>
          <a:prstGeom prst="line">
            <a:avLst/>
          </a:prstGeom>
          <a:ln w="952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Y">
            <a:extLst>
              <a:ext uri="{FF2B5EF4-FFF2-40B4-BE49-F238E27FC236}">
                <a16:creationId xmlns:a16="http://schemas.microsoft.com/office/drawing/2014/main" id="{91D14D2F-7DAF-7282-9686-2DD120A02A2F}"/>
              </a:ext>
            </a:extLst>
          </p:cNvPr>
          <p:cNvCxnSpPr>
            <a:cxnSpLocks/>
          </p:cNvCxnSpPr>
          <p:nvPr/>
        </p:nvCxnSpPr>
        <p:spPr>
          <a:xfrm>
            <a:off x="6514306" y="1520825"/>
            <a:ext cx="0" cy="5095875"/>
          </a:xfrm>
          <a:prstGeom prst="line">
            <a:avLst/>
          </a:prstGeom>
          <a:ln w="952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ADA1CB8-197D-21B1-FB5B-263F37888E33}"/>
              </a:ext>
            </a:extLst>
          </p:cNvPr>
          <p:cNvSpPr/>
          <p:nvPr/>
        </p:nvSpPr>
        <p:spPr>
          <a:xfrm>
            <a:off x="3789582" y="1915128"/>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3F5F9D84-A51A-79C9-50DB-BDDC2EFFDCB1}"/>
              </a:ext>
            </a:extLst>
          </p:cNvPr>
          <p:cNvSpPr/>
          <p:nvPr/>
        </p:nvSpPr>
        <p:spPr>
          <a:xfrm>
            <a:off x="2454769" y="2472176"/>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Oval 19">
            <a:extLst>
              <a:ext uri="{FF2B5EF4-FFF2-40B4-BE49-F238E27FC236}">
                <a16:creationId xmlns:a16="http://schemas.microsoft.com/office/drawing/2014/main" id="{6D24BF8E-35B0-8827-04F5-90748B5F691C}"/>
              </a:ext>
            </a:extLst>
          </p:cNvPr>
          <p:cNvSpPr/>
          <p:nvPr/>
        </p:nvSpPr>
        <p:spPr>
          <a:xfrm>
            <a:off x="3671565" y="2937281"/>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1" name="Oval 20">
            <a:extLst>
              <a:ext uri="{FF2B5EF4-FFF2-40B4-BE49-F238E27FC236}">
                <a16:creationId xmlns:a16="http://schemas.microsoft.com/office/drawing/2014/main" id="{AE8ECB81-F8C0-BBCE-8AD9-62B2F898A04D}"/>
              </a:ext>
            </a:extLst>
          </p:cNvPr>
          <p:cNvSpPr/>
          <p:nvPr/>
        </p:nvSpPr>
        <p:spPr>
          <a:xfrm>
            <a:off x="1962780" y="4848362"/>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F729AD4C-AF71-2634-3A78-272BF59D13A3}"/>
              </a:ext>
            </a:extLst>
          </p:cNvPr>
          <p:cNvSpPr/>
          <p:nvPr/>
        </p:nvSpPr>
        <p:spPr>
          <a:xfrm>
            <a:off x="5071845" y="6087734"/>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ED88C08E-DF4C-5250-200E-70F6EA27A611}"/>
              </a:ext>
            </a:extLst>
          </p:cNvPr>
          <p:cNvSpPr/>
          <p:nvPr/>
        </p:nvSpPr>
        <p:spPr>
          <a:xfrm>
            <a:off x="8163528" y="5715493"/>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Oval 23">
            <a:extLst>
              <a:ext uri="{FF2B5EF4-FFF2-40B4-BE49-F238E27FC236}">
                <a16:creationId xmlns:a16="http://schemas.microsoft.com/office/drawing/2014/main" id="{B434F05B-F6CF-148A-BEC6-D739CA69CCBF}"/>
              </a:ext>
            </a:extLst>
          </p:cNvPr>
          <p:cNvSpPr/>
          <p:nvPr/>
        </p:nvSpPr>
        <p:spPr>
          <a:xfrm>
            <a:off x="10000921" y="4848361"/>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Oval 24">
            <a:extLst>
              <a:ext uri="{FF2B5EF4-FFF2-40B4-BE49-F238E27FC236}">
                <a16:creationId xmlns:a16="http://schemas.microsoft.com/office/drawing/2014/main" id="{32F318FE-B288-8F30-D5BE-D27DC653227C}"/>
              </a:ext>
            </a:extLst>
          </p:cNvPr>
          <p:cNvSpPr/>
          <p:nvPr/>
        </p:nvSpPr>
        <p:spPr>
          <a:xfrm>
            <a:off x="9031919" y="2371725"/>
            <a:ext cx="456597" cy="45659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MASK">
            <a:extLst>
              <a:ext uri="{FF2B5EF4-FFF2-40B4-BE49-F238E27FC236}">
                <a16:creationId xmlns:a16="http://schemas.microsoft.com/office/drawing/2014/main" id="{E78D579F-728D-0FA5-1EBD-F9C7A11221BF}"/>
              </a:ext>
            </a:extLst>
          </p:cNvPr>
          <p:cNvSpPr/>
          <p:nvPr/>
        </p:nvSpPr>
        <p:spPr>
          <a:xfrm>
            <a:off x="1077912" y="1529968"/>
            <a:ext cx="10872788" cy="50958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Oval 11">
            <a:extLst>
              <a:ext uri="{FF2B5EF4-FFF2-40B4-BE49-F238E27FC236}">
                <a16:creationId xmlns:a16="http://schemas.microsoft.com/office/drawing/2014/main" id="{AD54ACCE-9616-EFD8-3930-1A44176EECF4}"/>
              </a:ext>
            </a:extLst>
          </p:cNvPr>
          <p:cNvSpPr/>
          <p:nvPr/>
        </p:nvSpPr>
        <p:spPr>
          <a:xfrm>
            <a:off x="5672931" y="3235325"/>
            <a:ext cx="1682750" cy="16827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300" b="1">
                <a:latin typeface="DM Sans" pitchFamily="2" charset="77"/>
              </a:rPr>
              <a:t>Impact–Effort</a:t>
            </a:r>
            <a:br>
              <a:rPr lang="en-US" sz="1300" b="1">
                <a:latin typeface="DM Sans" pitchFamily="2" charset="77"/>
              </a:rPr>
            </a:br>
            <a:r>
              <a:rPr lang="en-US" sz="1300" b="1">
                <a:latin typeface="DM Sans" pitchFamily="2" charset="77"/>
              </a:rPr>
              <a:t>Matrix</a:t>
            </a:r>
          </a:p>
        </p:txBody>
      </p:sp>
      <p:sp>
        <p:nvSpPr>
          <p:cNvPr id="28" name="Rectangle 27">
            <a:extLst>
              <a:ext uri="{FF2B5EF4-FFF2-40B4-BE49-F238E27FC236}">
                <a16:creationId xmlns:a16="http://schemas.microsoft.com/office/drawing/2014/main" id="{6C58439E-6676-2357-AF53-89E6F8925EAA}"/>
              </a:ext>
            </a:extLst>
          </p:cNvPr>
          <p:cNvSpPr/>
          <p:nvPr/>
        </p:nvSpPr>
        <p:spPr>
          <a:xfrm>
            <a:off x="13137931" y="3219450"/>
            <a:ext cx="1156138" cy="966546"/>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9" name="Oval 28">
            <a:extLst>
              <a:ext uri="{FF2B5EF4-FFF2-40B4-BE49-F238E27FC236}">
                <a16:creationId xmlns:a16="http://schemas.microsoft.com/office/drawing/2014/main" id="{EB5E27A0-122C-487F-006C-CD9C10A83287}"/>
              </a:ext>
            </a:extLst>
          </p:cNvPr>
          <p:cNvSpPr/>
          <p:nvPr/>
        </p:nvSpPr>
        <p:spPr>
          <a:xfrm>
            <a:off x="2343467" y="1522181"/>
            <a:ext cx="2289022" cy="228902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extBox 2">
            <a:extLst>
              <a:ext uri="{FF2B5EF4-FFF2-40B4-BE49-F238E27FC236}">
                <a16:creationId xmlns:a16="http://schemas.microsoft.com/office/drawing/2014/main" id="{D11F4A48-9C4B-7689-2B97-433D2B0027A7}"/>
              </a:ext>
            </a:extLst>
          </p:cNvPr>
          <p:cNvSpPr txBox="1"/>
          <p:nvPr/>
        </p:nvSpPr>
        <p:spPr>
          <a:xfrm>
            <a:off x="8487240" y="3047611"/>
            <a:ext cx="1719072" cy="1102391"/>
          </a:xfrm>
          <a:prstGeom prst="rect">
            <a:avLst/>
          </a:prstGeom>
          <a:noFill/>
        </p:spPr>
        <p:txBody>
          <a:bodyPr wrap="square" rtlCol="0">
            <a:noAutofit/>
          </a:bodyPr>
          <a:lstStyle/>
          <a:p>
            <a:r>
              <a:rPr lang="en-US" sz="28700" b="1">
                <a:solidFill>
                  <a:schemeClr val="accent3"/>
                </a:solidFill>
                <a:latin typeface="DM Sans" pitchFamily="2" charset="77"/>
              </a:rPr>
              <a:t>×</a:t>
            </a:r>
          </a:p>
        </p:txBody>
      </p:sp>
      <p:sp>
        <p:nvSpPr>
          <p:cNvPr id="7" name="TextBox 6">
            <a:extLst>
              <a:ext uri="{FF2B5EF4-FFF2-40B4-BE49-F238E27FC236}">
                <a16:creationId xmlns:a16="http://schemas.microsoft.com/office/drawing/2014/main" id="{E0D3C17F-1315-4973-A409-4FF19C6DBD20}"/>
              </a:ext>
            </a:extLst>
          </p:cNvPr>
          <p:cNvSpPr txBox="1"/>
          <p:nvPr/>
        </p:nvSpPr>
        <p:spPr>
          <a:xfrm>
            <a:off x="5703216" y="6536679"/>
            <a:ext cx="6247485" cy="29517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a:t>
            </a:r>
            <a:r>
              <a:rPr lang="en-GB" sz="1000" dirty="0">
                <a:solidFill>
                  <a:schemeClr val="accent5"/>
                </a:solidFill>
                <a:latin typeface="DM Sans" pitchFamily="2" charset="77"/>
              </a:rPr>
              <a:t>: TURAS Learn</a:t>
            </a:r>
          </a:p>
        </p:txBody>
      </p:sp>
    </p:spTree>
    <p:extLst>
      <p:ext uri="{BB962C8B-B14F-4D97-AF65-F5344CB8AC3E}">
        <p14:creationId xmlns:p14="http://schemas.microsoft.com/office/powerpoint/2010/main" val="36175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grpId="0" nodeType="withEffect">
                                  <p:stCondLst>
                                    <p:cond delay="0"/>
                                  </p:stCondLst>
                                  <p:childTnLst>
                                    <p:animEffect transition="out" filter="box(out)">
                                      <p:cBhvr>
                                        <p:cTn id="6" dur="1250"/>
                                        <p:tgtEl>
                                          <p:spTgt spid="26"/>
                                        </p:tgtEl>
                                      </p:cBhvr>
                                    </p:animEffect>
                                    <p:set>
                                      <p:cBhvr>
                                        <p:cTn id="7" dur="1" fill="hold">
                                          <p:stCondLst>
                                            <p:cond delay="1249"/>
                                          </p:stCondLst>
                                        </p:cTn>
                                        <p:tgtEl>
                                          <p:spTgt spid="26"/>
                                        </p:tgtEl>
                                        <p:attrNameLst>
                                          <p:attrName>style.visibility</p:attrName>
                                        </p:attrNameLst>
                                      </p:cBhvr>
                                      <p:to>
                                        <p:strVal val="hidden"/>
                                      </p:to>
                                    </p:set>
                                  </p:childTnLst>
                                </p:cTn>
                              </p:par>
                            </p:childTnLst>
                          </p:cTn>
                        </p:par>
                        <p:par>
                          <p:cTn id="8" fill="hold">
                            <p:stCondLst>
                              <p:cond delay="1250"/>
                            </p:stCondLst>
                            <p:childTnLst>
                              <p:par>
                                <p:cTn id="9" presetID="23" presetClass="entr" presetSubtype="16"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50" fill="hold"/>
                                        <p:tgtEl>
                                          <p:spTgt spid="24"/>
                                        </p:tgtEl>
                                        <p:attrNameLst>
                                          <p:attrName>ppt_w</p:attrName>
                                        </p:attrNameLst>
                                      </p:cBhvr>
                                      <p:tavLst>
                                        <p:tav tm="0">
                                          <p:val>
                                            <p:fltVal val="0"/>
                                          </p:val>
                                        </p:tav>
                                        <p:tav tm="100000">
                                          <p:val>
                                            <p:strVal val="#ppt_w"/>
                                          </p:val>
                                        </p:tav>
                                      </p:tavLst>
                                    </p:anim>
                                    <p:anim calcmode="lin" valueType="num">
                                      <p:cBhvr>
                                        <p:cTn id="12" dur="250" fill="hold"/>
                                        <p:tgtEl>
                                          <p:spTgt spid="2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800"/>
                                  </p:stCondLst>
                                  <p:childTnLst>
                                    <p:set>
                                      <p:cBhvr>
                                        <p:cTn id="14" dur="1" fill="hold">
                                          <p:stCondLst>
                                            <p:cond delay="0"/>
                                          </p:stCondLst>
                                        </p:cTn>
                                        <p:tgtEl>
                                          <p:spTgt spid="25"/>
                                        </p:tgtEl>
                                        <p:attrNameLst>
                                          <p:attrName>style.visibility</p:attrName>
                                        </p:attrNameLst>
                                      </p:cBhvr>
                                      <p:to>
                                        <p:strVal val="visible"/>
                                      </p:to>
                                    </p:set>
                                    <p:anim calcmode="lin" valueType="num">
                                      <p:cBhvr>
                                        <p:cTn id="15" dur="250" fill="hold"/>
                                        <p:tgtEl>
                                          <p:spTgt spid="25"/>
                                        </p:tgtEl>
                                        <p:attrNameLst>
                                          <p:attrName>ppt_w</p:attrName>
                                        </p:attrNameLst>
                                      </p:cBhvr>
                                      <p:tavLst>
                                        <p:tav tm="0">
                                          <p:val>
                                            <p:fltVal val="0"/>
                                          </p:val>
                                        </p:tav>
                                        <p:tav tm="100000">
                                          <p:val>
                                            <p:strVal val="#ppt_w"/>
                                          </p:val>
                                        </p:tav>
                                      </p:tavLst>
                                    </p:anim>
                                    <p:anim calcmode="lin" valueType="num">
                                      <p:cBhvr>
                                        <p:cTn id="16" dur="250" fill="hold"/>
                                        <p:tgtEl>
                                          <p:spTgt spid="2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6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fltVal val="0"/>
                                          </p:val>
                                        </p:tav>
                                        <p:tav tm="100000">
                                          <p:val>
                                            <p:strVal val="#ppt_w"/>
                                          </p:val>
                                        </p:tav>
                                      </p:tavLst>
                                    </p:anim>
                                    <p:anim calcmode="lin" valueType="num">
                                      <p:cBhvr>
                                        <p:cTn id="20" dur="250" fill="hold"/>
                                        <p:tgtEl>
                                          <p:spTgt spid="2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900"/>
                                  </p:stCondLst>
                                  <p:childTnLst>
                                    <p:set>
                                      <p:cBhvr>
                                        <p:cTn id="22" dur="1" fill="hold">
                                          <p:stCondLst>
                                            <p:cond delay="0"/>
                                          </p:stCondLst>
                                        </p:cTn>
                                        <p:tgtEl>
                                          <p:spTgt spid="22"/>
                                        </p:tgtEl>
                                        <p:attrNameLst>
                                          <p:attrName>style.visibility</p:attrName>
                                        </p:attrNameLst>
                                      </p:cBhvr>
                                      <p:to>
                                        <p:strVal val="visible"/>
                                      </p:to>
                                    </p:set>
                                    <p:anim calcmode="lin" valueType="num">
                                      <p:cBhvr>
                                        <p:cTn id="23" dur="250" fill="hold"/>
                                        <p:tgtEl>
                                          <p:spTgt spid="22"/>
                                        </p:tgtEl>
                                        <p:attrNameLst>
                                          <p:attrName>ppt_w</p:attrName>
                                        </p:attrNameLst>
                                      </p:cBhvr>
                                      <p:tavLst>
                                        <p:tav tm="0">
                                          <p:val>
                                            <p:fltVal val="0"/>
                                          </p:val>
                                        </p:tav>
                                        <p:tav tm="100000">
                                          <p:val>
                                            <p:strVal val="#ppt_w"/>
                                          </p:val>
                                        </p:tav>
                                      </p:tavLst>
                                    </p:anim>
                                    <p:anim calcmode="lin" valueType="num">
                                      <p:cBhvr>
                                        <p:cTn id="24" dur="250" fill="hold"/>
                                        <p:tgtEl>
                                          <p:spTgt spid="22"/>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250" fill="hold"/>
                                        <p:tgtEl>
                                          <p:spTgt spid="21"/>
                                        </p:tgtEl>
                                        <p:attrNameLst>
                                          <p:attrName>ppt_w</p:attrName>
                                        </p:attrNameLst>
                                      </p:cBhvr>
                                      <p:tavLst>
                                        <p:tav tm="0">
                                          <p:val>
                                            <p:fltVal val="0"/>
                                          </p:val>
                                        </p:tav>
                                        <p:tav tm="100000">
                                          <p:val>
                                            <p:strVal val="#ppt_w"/>
                                          </p:val>
                                        </p:tav>
                                      </p:tavLst>
                                    </p:anim>
                                    <p:anim calcmode="lin" valueType="num">
                                      <p:cBhvr>
                                        <p:cTn id="28" dur="250" fill="hold"/>
                                        <p:tgtEl>
                                          <p:spTgt spid="2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1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250" fill="hold"/>
                                        <p:tgtEl>
                                          <p:spTgt spid="20"/>
                                        </p:tgtEl>
                                        <p:attrNameLst>
                                          <p:attrName>ppt_w</p:attrName>
                                        </p:attrNameLst>
                                      </p:cBhvr>
                                      <p:tavLst>
                                        <p:tav tm="0">
                                          <p:val>
                                            <p:fltVal val="0"/>
                                          </p:val>
                                        </p:tav>
                                        <p:tav tm="100000">
                                          <p:val>
                                            <p:strVal val="#ppt_w"/>
                                          </p:val>
                                        </p:tav>
                                      </p:tavLst>
                                    </p:anim>
                                    <p:anim calcmode="lin" valueType="num">
                                      <p:cBhvr>
                                        <p:cTn id="32" dur="250" fill="hold"/>
                                        <p:tgtEl>
                                          <p:spTgt spid="20"/>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2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250" fill="hold"/>
                                        <p:tgtEl>
                                          <p:spTgt spid="19"/>
                                        </p:tgtEl>
                                        <p:attrNameLst>
                                          <p:attrName>ppt_w</p:attrName>
                                        </p:attrNameLst>
                                      </p:cBhvr>
                                      <p:tavLst>
                                        <p:tav tm="0">
                                          <p:val>
                                            <p:fltVal val="0"/>
                                          </p:val>
                                        </p:tav>
                                        <p:tav tm="100000">
                                          <p:val>
                                            <p:strVal val="#ppt_w"/>
                                          </p:val>
                                        </p:tav>
                                      </p:tavLst>
                                    </p:anim>
                                    <p:anim calcmode="lin" valueType="num">
                                      <p:cBhvr>
                                        <p:cTn id="36" dur="250" fill="hold"/>
                                        <p:tgtEl>
                                          <p:spTgt spid="19"/>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7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childTnLst>
                                </p:cTn>
                              </p:par>
                            </p:childTnLst>
                          </p:cTn>
                        </p:par>
                        <p:par>
                          <p:cTn id="41" fill="hold">
                            <p:stCondLst>
                              <p:cond delay="2700"/>
                            </p:stCondLst>
                            <p:childTnLst>
                              <p:par>
                                <p:cTn id="42" presetID="31" presetClass="entr" presetSubtype="0" fill="hold" grpId="0" nodeType="afterEffect">
                                  <p:stCondLst>
                                    <p:cond delay="20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par>
                                <p:cTn id="48" presetID="1" presetClass="emph" presetSubtype="2" fill="hold" nodeType="withEffect">
                                  <p:stCondLst>
                                    <p:cond delay="2000"/>
                                  </p:stCondLst>
                                  <p:childTnLst>
                                    <p:animClr clrSpc="rgb" dir="cw">
                                      <p:cBhvr>
                                        <p:cTn id="49" dur="1000" fill="hold"/>
                                        <p:tgtEl>
                                          <p:spTgt spid="24"/>
                                        </p:tgtEl>
                                        <p:attrNameLst>
                                          <p:attrName>fillcolor</p:attrName>
                                        </p:attrNameLst>
                                      </p:cBhvr>
                                      <p:to>
                                        <a:srgbClr val="E1BCD5"/>
                                      </p:to>
                                    </p:animClr>
                                    <p:set>
                                      <p:cBhvr>
                                        <p:cTn id="50" dur="1000" fill="hold"/>
                                        <p:tgtEl>
                                          <p:spTgt spid="24"/>
                                        </p:tgtEl>
                                        <p:attrNameLst>
                                          <p:attrName>fill.type</p:attrName>
                                        </p:attrNameLst>
                                      </p:cBhvr>
                                      <p:to>
                                        <p:strVal val="solid"/>
                                      </p:to>
                                    </p:set>
                                    <p:set>
                                      <p:cBhvr>
                                        <p:cTn id="51" dur="1000" fill="hold"/>
                                        <p:tgtEl>
                                          <p:spTgt spid="24"/>
                                        </p:tgtEl>
                                        <p:attrNameLst>
                                          <p:attrName>fill.on</p:attrName>
                                        </p:attrNameLst>
                                      </p:cBhvr>
                                      <p:to>
                                        <p:strVal val="true"/>
                                      </p:to>
                                    </p:set>
                                  </p:childTnLst>
                                </p:cTn>
                              </p:par>
                              <p:par>
                                <p:cTn id="52" presetID="1" presetClass="emph" presetSubtype="2" fill="hold" nodeType="withEffect">
                                  <p:stCondLst>
                                    <p:cond delay="2000"/>
                                  </p:stCondLst>
                                  <p:childTnLst>
                                    <p:animClr clrSpc="rgb" dir="cw">
                                      <p:cBhvr>
                                        <p:cTn id="53" dur="1000" fill="hold"/>
                                        <p:tgtEl>
                                          <p:spTgt spid="23"/>
                                        </p:tgtEl>
                                        <p:attrNameLst>
                                          <p:attrName>fillcolor</p:attrName>
                                        </p:attrNameLst>
                                      </p:cBhvr>
                                      <p:to>
                                        <a:srgbClr val="E1BCD5"/>
                                      </p:to>
                                    </p:animClr>
                                    <p:set>
                                      <p:cBhvr>
                                        <p:cTn id="54" dur="1000" fill="hold"/>
                                        <p:tgtEl>
                                          <p:spTgt spid="23"/>
                                        </p:tgtEl>
                                        <p:attrNameLst>
                                          <p:attrName>fill.type</p:attrName>
                                        </p:attrNameLst>
                                      </p:cBhvr>
                                      <p:to>
                                        <p:strVal val="solid"/>
                                      </p:to>
                                    </p:set>
                                    <p:set>
                                      <p:cBhvr>
                                        <p:cTn id="55" dur="1000" fill="hold"/>
                                        <p:tgtEl>
                                          <p:spTgt spid="23"/>
                                        </p:tgtEl>
                                        <p:attrNameLst>
                                          <p:attrName>fill.on</p:attrName>
                                        </p:attrNameLst>
                                      </p:cBhvr>
                                      <p:to>
                                        <p:strVal val="true"/>
                                      </p:to>
                                    </p:set>
                                  </p:childTnLst>
                                </p:cTn>
                              </p:par>
                            </p:childTnLst>
                          </p:cTn>
                        </p:par>
                        <p:par>
                          <p:cTn id="56" fill="hold">
                            <p:stCondLst>
                              <p:cond delay="5700"/>
                            </p:stCondLst>
                            <p:childTnLst>
                              <p:par>
                                <p:cTn id="57" presetID="21" presetClass="entr" presetSubtype="1" fill="hold" grpId="0" nodeType="afterEffect">
                                  <p:stCondLst>
                                    <p:cond delay="2000"/>
                                  </p:stCondLst>
                                  <p:childTnLst>
                                    <p:set>
                                      <p:cBhvr>
                                        <p:cTn id="58" dur="1" fill="hold">
                                          <p:stCondLst>
                                            <p:cond delay="0"/>
                                          </p:stCondLst>
                                        </p:cTn>
                                        <p:tgtEl>
                                          <p:spTgt spid="29"/>
                                        </p:tgtEl>
                                        <p:attrNameLst>
                                          <p:attrName>style.visibility</p:attrName>
                                        </p:attrNameLst>
                                      </p:cBhvr>
                                      <p:to>
                                        <p:strVal val="visible"/>
                                      </p:to>
                                    </p:set>
                                    <p:animEffect transition="in" filter="wheel(1)">
                                      <p:cBhvr>
                                        <p:cTn id="59" dur="750"/>
                                        <p:tgtEl>
                                          <p:spTgt spid="29"/>
                                        </p:tgtEl>
                                      </p:cBhvr>
                                    </p:animEffect>
                                  </p:childTnLst>
                                </p:cTn>
                              </p:par>
                              <p:par>
                                <p:cTn id="60" presetID="1" presetClass="emph" presetSubtype="2" fill="hold" nodeType="withEffect">
                                  <p:stCondLst>
                                    <p:cond delay="2000"/>
                                  </p:stCondLst>
                                  <p:childTnLst>
                                    <p:animClr clrSpc="rgb" dir="cw">
                                      <p:cBhvr>
                                        <p:cTn id="61" dur="1000" fill="hold"/>
                                        <p:tgtEl>
                                          <p:spTgt spid="18"/>
                                        </p:tgtEl>
                                        <p:attrNameLst>
                                          <p:attrName>fillcolor</p:attrName>
                                        </p:attrNameLst>
                                      </p:cBhvr>
                                      <p:to>
                                        <a:schemeClr val="accent1"/>
                                      </p:to>
                                    </p:animClr>
                                    <p:set>
                                      <p:cBhvr>
                                        <p:cTn id="62" dur="1000" fill="hold"/>
                                        <p:tgtEl>
                                          <p:spTgt spid="18"/>
                                        </p:tgtEl>
                                        <p:attrNameLst>
                                          <p:attrName>fill.type</p:attrName>
                                        </p:attrNameLst>
                                      </p:cBhvr>
                                      <p:to>
                                        <p:strVal val="solid"/>
                                      </p:to>
                                    </p:set>
                                    <p:set>
                                      <p:cBhvr>
                                        <p:cTn id="63" dur="1000" fill="hold"/>
                                        <p:tgtEl>
                                          <p:spTgt spid="18"/>
                                        </p:tgtEl>
                                        <p:attrNameLst>
                                          <p:attrName>fill.on</p:attrName>
                                        </p:attrNameLst>
                                      </p:cBhvr>
                                      <p:to>
                                        <p:strVal val="true"/>
                                      </p:to>
                                    </p:set>
                                  </p:childTnLst>
                                </p:cTn>
                              </p:par>
                              <p:par>
                                <p:cTn id="64" presetID="1" presetClass="emph" presetSubtype="2" fill="hold" nodeType="withEffect">
                                  <p:stCondLst>
                                    <p:cond delay="2000"/>
                                  </p:stCondLst>
                                  <p:childTnLst>
                                    <p:animClr clrSpc="rgb" dir="cw">
                                      <p:cBhvr>
                                        <p:cTn id="65" dur="1000" fill="hold"/>
                                        <p:tgtEl>
                                          <p:spTgt spid="20"/>
                                        </p:tgtEl>
                                        <p:attrNameLst>
                                          <p:attrName>fillcolor</p:attrName>
                                        </p:attrNameLst>
                                      </p:cBhvr>
                                      <p:to>
                                        <a:schemeClr val="accent1"/>
                                      </p:to>
                                    </p:animClr>
                                    <p:set>
                                      <p:cBhvr>
                                        <p:cTn id="66" dur="1000" fill="hold"/>
                                        <p:tgtEl>
                                          <p:spTgt spid="20"/>
                                        </p:tgtEl>
                                        <p:attrNameLst>
                                          <p:attrName>fill.type</p:attrName>
                                        </p:attrNameLst>
                                      </p:cBhvr>
                                      <p:to>
                                        <p:strVal val="solid"/>
                                      </p:to>
                                    </p:set>
                                    <p:set>
                                      <p:cBhvr>
                                        <p:cTn id="67" dur="1000" fill="hold"/>
                                        <p:tgtEl>
                                          <p:spTgt spid="20"/>
                                        </p:tgtEl>
                                        <p:attrNameLst>
                                          <p:attrName>fill.on</p:attrName>
                                        </p:attrNameLst>
                                      </p:cBhvr>
                                      <p:to>
                                        <p:strVal val="true"/>
                                      </p:to>
                                    </p:set>
                                  </p:childTnLst>
                                </p:cTn>
                              </p:par>
                              <p:par>
                                <p:cTn id="68" presetID="1" presetClass="emph" presetSubtype="2" fill="hold" nodeType="withEffect">
                                  <p:stCondLst>
                                    <p:cond delay="2000"/>
                                  </p:stCondLst>
                                  <p:childTnLst>
                                    <p:animClr clrSpc="rgb" dir="cw">
                                      <p:cBhvr>
                                        <p:cTn id="69" dur="1000" fill="hold"/>
                                        <p:tgtEl>
                                          <p:spTgt spid="19"/>
                                        </p:tgtEl>
                                        <p:attrNameLst>
                                          <p:attrName>fillcolor</p:attrName>
                                        </p:attrNameLst>
                                      </p:cBhvr>
                                      <p:to>
                                        <a:schemeClr val="accent1"/>
                                      </p:to>
                                    </p:animClr>
                                    <p:set>
                                      <p:cBhvr>
                                        <p:cTn id="70" dur="1000" fill="hold"/>
                                        <p:tgtEl>
                                          <p:spTgt spid="19"/>
                                        </p:tgtEl>
                                        <p:attrNameLst>
                                          <p:attrName>fill.type</p:attrName>
                                        </p:attrNameLst>
                                      </p:cBhvr>
                                      <p:to>
                                        <p:strVal val="solid"/>
                                      </p:to>
                                    </p:set>
                                    <p:set>
                                      <p:cBhvr>
                                        <p:cTn id="71" dur="1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9"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C917275-D654-8293-D7FA-370673B6386F}"/>
              </a:ext>
            </a:extLst>
          </p:cNvPr>
          <p:cNvPicPr>
            <a:picLocks noChangeAspect="1"/>
          </p:cNvPicPr>
          <p:nvPr/>
        </p:nvPicPr>
        <p:blipFill>
          <a:blip r:embed="rId3"/>
          <a:stretch>
            <a:fillRect/>
          </a:stretch>
        </p:blipFill>
        <p:spPr>
          <a:xfrm>
            <a:off x="9719233" y="1660964"/>
            <a:ext cx="1511622" cy="1623594"/>
          </a:xfrm>
          <a:prstGeom prst="rect">
            <a:avLst/>
          </a:prstGeom>
        </p:spPr>
      </p:pic>
      <p:grpSp>
        <p:nvGrpSpPr>
          <p:cNvPr id="31" name="Group 30">
            <a:extLst>
              <a:ext uri="{FF2B5EF4-FFF2-40B4-BE49-F238E27FC236}">
                <a16:creationId xmlns:a16="http://schemas.microsoft.com/office/drawing/2014/main" id="{6A22371F-C817-1AE6-E48B-6BBD519541F7}"/>
              </a:ext>
            </a:extLst>
          </p:cNvPr>
          <p:cNvGrpSpPr/>
          <p:nvPr/>
        </p:nvGrpSpPr>
        <p:grpSpPr>
          <a:xfrm>
            <a:off x="6778868" y="2146448"/>
            <a:ext cx="1932406" cy="1045501"/>
            <a:chOff x="6778868" y="2146448"/>
            <a:chExt cx="1932406" cy="1045501"/>
          </a:xfrm>
        </p:grpSpPr>
        <p:pic>
          <p:nvPicPr>
            <p:cNvPr id="20" name="Picture 19">
              <a:extLst>
                <a:ext uri="{FF2B5EF4-FFF2-40B4-BE49-F238E27FC236}">
                  <a16:creationId xmlns:a16="http://schemas.microsoft.com/office/drawing/2014/main" id="{4C401462-D2EC-4532-A7F0-193978BB7D29}"/>
                </a:ext>
              </a:extLst>
            </p:cNvPr>
            <p:cNvPicPr>
              <a:picLocks noChangeAspect="1"/>
            </p:cNvPicPr>
            <p:nvPr/>
          </p:nvPicPr>
          <p:blipFill>
            <a:blip r:embed="rId4"/>
            <a:stretch>
              <a:fillRect/>
            </a:stretch>
          </p:blipFill>
          <p:spPr>
            <a:xfrm rot="2954780">
              <a:off x="7116899" y="1808417"/>
              <a:ext cx="962877" cy="1638940"/>
            </a:xfrm>
            <a:prstGeom prst="rect">
              <a:avLst/>
            </a:prstGeom>
          </p:spPr>
        </p:pic>
        <p:sp>
          <p:nvSpPr>
            <p:cNvPr id="21" name="Oval 20">
              <a:extLst>
                <a:ext uri="{FF2B5EF4-FFF2-40B4-BE49-F238E27FC236}">
                  <a16:creationId xmlns:a16="http://schemas.microsoft.com/office/drawing/2014/main" id="{DF604905-3012-99AB-CC8D-51BFD9199902}"/>
                </a:ext>
              </a:extLst>
            </p:cNvPr>
            <p:cNvSpPr/>
            <p:nvPr/>
          </p:nvSpPr>
          <p:spPr>
            <a:xfrm>
              <a:off x="8355511" y="2835605"/>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19" name="Picture 18">
            <a:extLst>
              <a:ext uri="{FF2B5EF4-FFF2-40B4-BE49-F238E27FC236}">
                <a16:creationId xmlns:a16="http://schemas.microsoft.com/office/drawing/2014/main" id="{90CE521D-558C-3902-3457-FC3EF654BA48}"/>
              </a:ext>
            </a:extLst>
          </p:cNvPr>
          <p:cNvPicPr>
            <a:picLocks noChangeAspect="1"/>
          </p:cNvPicPr>
          <p:nvPr/>
        </p:nvPicPr>
        <p:blipFill>
          <a:blip r:embed="rId5"/>
          <a:stretch>
            <a:fillRect/>
          </a:stretch>
        </p:blipFill>
        <p:spPr>
          <a:xfrm>
            <a:off x="4567332" y="1728229"/>
            <a:ext cx="1088994" cy="1286992"/>
          </a:xfrm>
          <a:prstGeom prst="rect">
            <a:avLst/>
          </a:prstGeom>
        </p:spPr>
      </p:pic>
      <p:grpSp>
        <p:nvGrpSpPr>
          <p:cNvPr id="30" name="Group 29">
            <a:extLst>
              <a:ext uri="{FF2B5EF4-FFF2-40B4-BE49-F238E27FC236}">
                <a16:creationId xmlns:a16="http://schemas.microsoft.com/office/drawing/2014/main" id="{43AB0D5A-9481-7ECB-4EE4-863B46881B6F}"/>
              </a:ext>
            </a:extLst>
          </p:cNvPr>
          <p:cNvGrpSpPr/>
          <p:nvPr/>
        </p:nvGrpSpPr>
        <p:grpSpPr>
          <a:xfrm>
            <a:off x="1302325" y="1520824"/>
            <a:ext cx="2076084" cy="1763734"/>
            <a:chOff x="1302325" y="1520824"/>
            <a:chExt cx="2076084" cy="1763734"/>
          </a:xfrm>
        </p:grpSpPr>
        <p:sp>
          <p:nvSpPr>
            <p:cNvPr id="12" name="Oval 11">
              <a:extLst>
                <a:ext uri="{FF2B5EF4-FFF2-40B4-BE49-F238E27FC236}">
                  <a16:creationId xmlns:a16="http://schemas.microsoft.com/office/drawing/2014/main" id="{CD80FF90-44F8-CE28-EF46-800A5A219F21}"/>
                </a:ext>
              </a:extLst>
            </p:cNvPr>
            <p:cNvSpPr/>
            <p:nvPr/>
          </p:nvSpPr>
          <p:spPr>
            <a:xfrm>
              <a:off x="2807273" y="1520824"/>
              <a:ext cx="504918" cy="505742"/>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Oval 12">
              <a:extLst>
                <a:ext uri="{FF2B5EF4-FFF2-40B4-BE49-F238E27FC236}">
                  <a16:creationId xmlns:a16="http://schemas.microsoft.com/office/drawing/2014/main" id="{E219C211-12FA-1FBE-E144-6C10998A5A27}"/>
                </a:ext>
              </a:extLst>
            </p:cNvPr>
            <p:cNvSpPr/>
            <p:nvPr/>
          </p:nvSpPr>
          <p:spPr>
            <a:xfrm>
              <a:off x="1302325" y="1579732"/>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val 13">
              <a:extLst>
                <a:ext uri="{FF2B5EF4-FFF2-40B4-BE49-F238E27FC236}">
                  <a16:creationId xmlns:a16="http://schemas.microsoft.com/office/drawing/2014/main" id="{6377F6F7-A4AB-547E-4864-0B61402DBC58}"/>
                </a:ext>
              </a:extLst>
            </p:cNvPr>
            <p:cNvSpPr/>
            <p:nvPr/>
          </p:nvSpPr>
          <p:spPr>
            <a:xfrm>
              <a:off x="1318573" y="2469268"/>
              <a:ext cx="504918" cy="505742"/>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D0A810DE-EC22-D9E0-264A-D2A432643BD2}"/>
                </a:ext>
              </a:extLst>
            </p:cNvPr>
            <p:cNvSpPr/>
            <p:nvPr/>
          </p:nvSpPr>
          <p:spPr>
            <a:xfrm>
              <a:off x="1708055" y="1846328"/>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55CF4DEC-6695-8157-2A84-A3EA4EAB1EEB}"/>
                </a:ext>
              </a:extLst>
            </p:cNvPr>
            <p:cNvSpPr/>
            <p:nvPr/>
          </p:nvSpPr>
          <p:spPr>
            <a:xfrm>
              <a:off x="3022646" y="2928214"/>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8" name="Group 17">
              <a:extLst>
                <a:ext uri="{FF2B5EF4-FFF2-40B4-BE49-F238E27FC236}">
                  <a16:creationId xmlns:a16="http://schemas.microsoft.com/office/drawing/2014/main" id="{60F78466-DFDC-C7A2-6625-CCD82CBCAB7D}"/>
                </a:ext>
              </a:extLst>
            </p:cNvPr>
            <p:cNvGrpSpPr/>
            <p:nvPr/>
          </p:nvGrpSpPr>
          <p:grpSpPr>
            <a:xfrm>
              <a:off x="1790626" y="1750991"/>
              <a:ext cx="1298237" cy="1298237"/>
              <a:chOff x="1872210" y="1820149"/>
              <a:chExt cx="1298237" cy="1298237"/>
            </a:xfrm>
          </p:grpSpPr>
          <p:sp>
            <p:nvSpPr>
              <p:cNvPr id="17" name="Oval 16">
                <a:extLst>
                  <a:ext uri="{FF2B5EF4-FFF2-40B4-BE49-F238E27FC236}">
                    <a16:creationId xmlns:a16="http://schemas.microsoft.com/office/drawing/2014/main" id="{DB7300CC-8C8B-66B7-DAA9-3D1DB6794A64}"/>
                  </a:ext>
                </a:extLst>
              </p:cNvPr>
              <p:cNvSpPr/>
              <p:nvPr/>
            </p:nvSpPr>
            <p:spPr>
              <a:xfrm>
                <a:off x="1915307" y="1865681"/>
                <a:ext cx="1215274" cy="1217254"/>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0C3CCAFA-EF4B-5E75-2D6D-CD68004095F1}"/>
                  </a:ext>
                </a:extLst>
              </p:cNvPr>
              <p:cNvPicPr>
                <a:picLocks noChangeAspect="1"/>
              </p:cNvPicPr>
              <p:nvPr/>
            </p:nvPicPr>
            <p:blipFill>
              <a:blip r:embed="rId6"/>
              <a:stretch>
                <a:fillRect/>
              </a:stretch>
            </p:blipFill>
            <p:spPr>
              <a:xfrm>
                <a:off x="1872210" y="1820149"/>
                <a:ext cx="1298237" cy="1298237"/>
              </a:xfrm>
              <a:prstGeom prst="rect">
                <a:avLst/>
              </a:prstGeom>
            </p:spPr>
          </p:pic>
        </p:grpSp>
      </p:grpSp>
      <p:pic>
        <p:nvPicPr>
          <p:cNvPr id="23" name="Picture 22">
            <a:extLst>
              <a:ext uri="{FF2B5EF4-FFF2-40B4-BE49-F238E27FC236}">
                <a16:creationId xmlns:a16="http://schemas.microsoft.com/office/drawing/2014/main" id="{41E0DF26-CBF8-660A-8783-10099A20BB45}"/>
              </a:ext>
            </a:extLst>
          </p:cNvPr>
          <p:cNvPicPr>
            <a:picLocks noChangeAspect="1"/>
          </p:cNvPicPr>
          <p:nvPr/>
        </p:nvPicPr>
        <p:blipFill>
          <a:blip r:embed="rId7"/>
          <a:stretch>
            <a:fillRect/>
          </a:stretch>
        </p:blipFill>
        <p:spPr>
          <a:xfrm>
            <a:off x="1899130" y="4297558"/>
            <a:ext cx="1249990" cy="1468242"/>
          </a:xfrm>
          <a:prstGeom prst="rect">
            <a:avLst/>
          </a:prstGeom>
        </p:spPr>
      </p:pic>
      <p:pic>
        <p:nvPicPr>
          <p:cNvPr id="24" name="Picture 23">
            <a:extLst>
              <a:ext uri="{FF2B5EF4-FFF2-40B4-BE49-F238E27FC236}">
                <a16:creationId xmlns:a16="http://schemas.microsoft.com/office/drawing/2014/main" id="{E09E12CC-5978-EA37-4361-49AC03FFDD4C}"/>
              </a:ext>
            </a:extLst>
          </p:cNvPr>
          <p:cNvPicPr>
            <a:picLocks noChangeAspect="1"/>
          </p:cNvPicPr>
          <p:nvPr/>
        </p:nvPicPr>
        <p:blipFill>
          <a:blip r:embed="rId8"/>
          <a:stretch>
            <a:fillRect/>
          </a:stretch>
        </p:blipFill>
        <p:spPr>
          <a:xfrm>
            <a:off x="4616690" y="4290189"/>
            <a:ext cx="1039635" cy="1475611"/>
          </a:xfrm>
          <a:prstGeom prst="rect">
            <a:avLst/>
          </a:prstGeom>
        </p:spPr>
      </p:pic>
      <p:pic>
        <p:nvPicPr>
          <p:cNvPr id="25" name="Picture 24">
            <a:extLst>
              <a:ext uri="{FF2B5EF4-FFF2-40B4-BE49-F238E27FC236}">
                <a16:creationId xmlns:a16="http://schemas.microsoft.com/office/drawing/2014/main" id="{4B4365FF-570F-45BC-A72D-C05375538A85}"/>
              </a:ext>
            </a:extLst>
          </p:cNvPr>
          <p:cNvPicPr>
            <a:picLocks noChangeAspect="1"/>
          </p:cNvPicPr>
          <p:nvPr/>
        </p:nvPicPr>
        <p:blipFill>
          <a:blip r:embed="rId9"/>
          <a:stretch>
            <a:fillRect/>
          </a:stretch>
        </p:blipFill>
        <p:spPr>
          <a:xfrm>
            <a:off x="7211719" y="4290189"/>
            <a:ext cx="1408406" cy="1562988"/>
          </a:xfrm>
          <a:prstGeom prst="rect">
            <a:avLst/>
          </a:prstGeom>
        </p:spPr>
      </p:pic>
      <p:pic>
        <p:nvPicPr>
          <p:cNvPr id="27" name="Picture 26">
            <a:extLst>
              <a:ext uri="{FF2B5EF4-FFF2-40B4-BE49-F238E27FC236}">
                <a16:creationId xmlns:a16="http://schemas.microsoft.com/office/drawing/2014/main" id="{C684A4FD-7555-EB32-65BE-4B0149765980}"/>
              </a:ext>
            </a:extLst>
          </p:cNvPr>
          <p:cNvPicPr>
            <a:picLocks noChangeAspect="1"/>
          </p:cNvPicPr>
          <p:nvPr/>
        </p:nvPicPr>
        <p:blipFill>
          <a:blip r:embed="rId10"/>
          <a:stretch>
            <a:fillRect/>
          </a:stretch>
        </p:blipFill>
        <p:spPr>
          <a:xfrm>
            <a:off x="9829843" y="4307588"/>
            <a:ext cx="1376918" cy="1562988"/>
          </a:xfrm>
          <a:prstGeom prst="rect">
            <a:avLst/>
          </a:prstGeom>
        </p:spPr>
      </p:pic>
      <p:sp>
        <p:nvSpPr>
          <p:cNvPr id="32" name="!!MASK">
            <a:extLst>
              <a:ext uri="{FF2B5EF4-FFF2-40B4-BE49-F238E27FC236}">
                <a16:creationId xmlns:a16="http://schemas.microsoft.com/office/drawing/2014/main" id="{78311570-C006-1720-987F-BC98A98F123E}"/>
              </a:ext>
            </a:extLst>
          </p:cNvPr>
          <p:cNvSpPr/>
          <p:nvPr/>
        </p:nvSpPr>
        <p:spPr>
          <a:xfrm>
            <a:off x="1145219" y="3688025"/>
            <a:ext cx="10670960" cy="3180652"/>
          </a:xfrm>
          <a:prstGeom prst="rect">
            <a:avLst/>
          </a:prstGeom>
          <a:gradFill>
            <a:gsLst>
              <a:gs pos="15000">
                <a:schemeClr val="bg1">
                  <a:alpha val="80000"/>
                </a:schemeClr>
              </a:gs>
              <a:gs pos="0">
                <a:srgbClr val="A4DCD6">
                  <a:alpha val="0"/>
                </a:srgbClr>
              </a:gs>
              <a:gs pos="85000">
                <a:schemeClr val="bg1">
                  <a:alpha val="80000"/>
                </a:schemeClr>
              </a:gs>
              <a:gs pos="100000">
                <a:schemeClr val="accent2">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6A5C9581-2941-E1DD-9CBE-4FBD86983C68}"/>
              </a:ext>
            </a:extLst>
          </p:cNvPr>
          <p:cNvSpPr>
            <a:spLocks noGrp="1"/>
          </p:cNvSpPr>
          <p:nvPr>
            <p:ph type="title"/>
          </p:nvPr>
        </p:nvSpPr>
        <p:spPr/>
        <p:txBody>
          <a:bodyPr/>
          <a:lstStyle/>
          <a:p>
            <a:r>
              <a:rPr lang="en-US"/>
              <a:t>Some common challenges with PDSA</a:t>
            </a:r>
          </a:p>
        </p:txBody>
      </p:sp>
      <p:sp>
        <p:nvSpPr>
          <p:cNvPr id="4" name="Footer Placeholder 3">
            <a:extLst>
              <a:ext uri="{FF2B5EF4-FFF2-40B4-BE49-F238E27FC236}">
                <a16:creationId xmlns:a16="http://schemas.microsoft.com/office/drawing/2014/main" id="{8696DC17-49BF-34AA-335F-DE08584C2F9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6AECB87C-F2E1-3C7D-3E47-A00FB07B8657}"/>
              </a:ext>
            </a:extLst>
          </p:cNvPr>
          <p:cNvSpPr>
            <a:spLocks noGrp="1"/>
          </p:cNvSpPr>
          <p:nvPr>
            <p:ph type="sldNum" sz="quarter" idx="12"/>
          </p:nvPr>
        </p:nvSpPr>
        <p:spPr/>
        <p:txBody>
          <a:bodyPr/>
          <a:lstStyle/>
          <a:p>
            <a:fld id="{16C5AC08-0ACD-404A-9C9F-AB39E786C34A}" type="slidenum">
              <a:rPr lang="en-GB"/>
              <a:t>46</a:t>
            </a:fld>
            <a:endParaRPr lang="en-GB"/>
          </a:p>
        </p:txBody>
      </p:sp>
      <p:sp>
        <p:nvSpPr>
          <p:cNvPr id="6" name="Text Placeholder 5">
            <a:extLst>
              <a:ext uri="{FF2B5EF4-FFF2-40B4-BE49-F238E27FC236}">
                <a16:creationId xmlns:a16="http://schemas.microsoft.com/office/drawing/2014/main" id="{3D4B65CB-617C-53C8-F69A-16CE635192B5}"/>
              </a:ext>
            </a:extLst>
          </p:cNvPr>
          <p:cNvSpPr>
            <a:spLocks noGrp="1"/>
          </p:cNvSpPr>
          <p:nvPr>
            <p:ph type="body" sz="quarter" idx="13"/>
          </p:nvPr>
        </p:nvSpPr>
        <p:spPr/>
        <p:txBody>
          <a:bodyPr/>
          <a:lstStyle/>
          <a:p>
            <a:r>
              <a:rPr lang="en-US"/>
              <a:t>Some common challenges with PDSA</a:t>
            </a:r>
          </a:p>
        </p:txBody>
      </p:sp>
      <p:graphicFrame>
        <p:nvGraphicFramePr>
          <p:cNvPr id="9" name="Content Placeholder 8">
            <a:extLst>
              <a:ext uri="{FF2B5EF4-FFF2-40B4-BE49-F238E27FC236}">
                <a16:creationId xmlns:a16="http://schemas.microsoft.com/office/drawing/2014/main" id="{511EB549-8AA0-2692-E675-D069217D4C11}"/>
              </a:ext>
            </a:extLst>
          </p:cNvPr>
          <p:cNvGraphicFramePr>
            <a:graphicFrameLocks noGrp="1"/>
          </p:cNvGraphicFramePr>
          <p:nvPr>
            <p:ph idx="1"/>
            <p:extLst>
              <p:ext uri="{D42A27DB-BD31-4B8C-83A1-F6EECF244321}">
                <p14:modId xmlns:p14="http://schemas.microsoft.com/office/powerpoint/2010/main" val="284283111"/>
              </p:ext>
            </p:extLst>
          </p:nvPr>
        </p:nvGraphicFramePr>
        <p:xfrm>
          <a:off x="1077912" y="1520824"/>
          <a:ext cx="10872788" cy="5095875"/>
        </p:xfrm>
        <a:graphic>
          <a:graphicData uri="http://schemas.openxmlformats.org/drawingml/2006/table">
            <a:tbl>
              <a:tblPr>
                <a:tableStyleId>{5C22544A-7EE6-4342-B048-85BDC9FD1C3A}</a:tableStyleId>
              </a:tblPr>
              <a:tblGrid>
                <a:gridCol w="2718197">
                  <a:extLst>
                    <a:ext uri="{9D8B030D-6E8A-4147-A177-3AD203B41FA5}">
                      <a16:colId xmlns:a16="http://schemas.microsoft.com/office/drawing/2014/main" val="2068273717"/>
                    </a:ext>
                  </a:extLst>
                </a:gridCol>
                <a:gridCol w="2718197">
                  <a:extLst>
                    <a:ext uri="{9D8B030D-6E8A-4147-A177-3AD203B41FA5}">
                      <a16:colId xmlns:a16="http://schemas.microsoft.com/office/drawing/2014/main" val="3859469799"/>
                    </a:ext>
                  </a:extLst>
                </a:gridCol>
                <a:gridCol w="2718197">
                  <a:extLst>
                    <a:ext uri="{9D8B030D-6E8A-4147-A177-3AD203B41FA5}">
                      <a16:colId xmlns:a16="http://schemas.microsoft.com/office/drawing/2014/main" val="1667963977"/>
                    </a:ext>
                  </a:extLst>
                </a:gridCol>
                <a:gridCol w="2718197">
                  <a:extLst>
                    <a:ext uri="{9D8B030D-6E8A-4147-A177-3AD203B41FA5}">
                      <a16:colId xmlns:a16="http://schemas.microsoft.com/office/drawing/2014/main" val="2741430813"/>
                    </a:ext>
                  </a:extLst>
                </a:gridCol>
              </a:tblGrid>
              <a:tr h="2527549">
                <a:tc>
                  <a:txBody>
                    <a:bodyPr/>
                    <a:lstStyle/>
                    <a:p>
                      <a:pPr algn="ctr"/>
                      <a:r>
                        <a:rPr lang="en-US" sz="1200" b="1">
                          <a:solidFill>
                            <a:schemeClr val="accent5"/>
                          </a:solidFill>
                          <a:latin typeface="DM Sans" pitchFamily="2" charset="77"/>
                        </a:rPr>
                        <a:t>Lots of PDSAs at once</a:t>
                      </a:r>
                    </a:p>
                  </a:txBody>
                  <a:tcPr marT="2015999">
                    <a:lnL w="12700" cmpd="sng">
                      <a:noFill/>
                    </a:lnL>
                    <a:lnR w="9525" cap="flat" cmpd="sng" algn="ctr">
                      <a:solidFill>
                        <a:schemeClr val="accent6">
                          <a:lumMod val="20000"/>
                          <a:lumOff val="80000"/>
                        </a:schemeClr>
                      </a:solidFill>
                      <a:prstDash val="solid"/>
                      <a:round/>
                      <a:headEnd type="none" w="med" len="med"/>
                      <a:tailEnd type="none" w="med" len="med"/>
                    </a:lnR>
                    <a:lnT w="12700" cmpd="sng">
                      <a:noFill/>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No documentation </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12700" cmpd="sng">
                      <a:noFill/>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Doing PDSA when it isn’t needed</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12700" cmpd="sng">
                      <a:noFill/>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Planning paralysis</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a:solidFill>
                            <a:schemeClr val="accent6">
                              <a:lumMod val="40000"/>
                              <a:lumOff val="60000"/>
                            </a:schemeClr>
                          </a:solidFill>
                          <a:latin typeface="DM Sans" pitchFamily="2" charset="77"/>
                        </a:rPr>
                        <a:t>Fear of ‘failure’</a:t>
                      </a:r>
                    </a:p>
                  </a:txBody>
                  <a:tcPr marT="2015999">
                    <a:lnL w="12700" cmpd="sng">
                      <a:noFill/>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mpd="sng">
                      <a:noFill/>
                    </a:lnB>
                    <a:noFill/>
                  </a:tcPr>
                </a:tc>
                <a:tc>
                  <a:txBody>
                    <a:bodyPr/>
                    <a:lstStyle/>
                    <a:p>
                      <a:pPr algn="ctr"/>
                      <a:r>
                        <a:rPr lang="en-US" sz="1200" b="1">
                          <a:solidFill>
                            <a:schemeClr val="accent6">
                              <a:lumMod val="40000"/>
                              <a:lumOff val="60000"/>
                            </a:schemeClr>
                          </a:solidFill>
                          <a:latin typeface="DM Sans" pitchFamily="2" charset="77"/>
                        </a:rPr>
                        <a:t>Skipping the plan</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mpd="sng">
                      <a:noFill/>
                    </a:lnB>
                    <a:noFill/>
                  </a:tcPr>
                </a:tc>
                <a:tc>
                  <a:txBody>
                    <a:bodyPr/>
                    <a:lstStyle/>
                    <a:p>
                      <a:pPr algn="ctr"/>
                      <a:r>
                        <a:rPr lang="en-US" sz="1200" b="1">
                          <a:solidFill>
                            <a:schemeClr val="accent6">
                              <a:lumMod val="40000"/>
                              <a:lumOff val="60000"/>
                            </a:schemeClr>
                          </a:solidFill>
                          <a:latin typeface="DM Sans" pitchFamily="2" charset="77"/>
                        </a:rPr>
                        <a:t>Testing things that won’t last</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mpd="sng">
                      <a:noFill/>
                    </a:lnB>
                    <a:noFill/>
                  </a:tcPr>
                </a:tc>
                <a:tc>
                  <a:txBody>
                    <a:bodyPr/>
                    <a:lstStyle/>
                    <a:p>
                      <a:pPr algn="ctr"/>
                      <a:r>
                        <a:rPr lang="en-US" sz="1200" b="1">
                          <a:solidFill>
                            <a:schemeClr val="accent6">
                              <a:lumMod val="40000"/>
                              <a:lumOff val="60000"/>
                            </a:schemeClr>
                          </a:solidFill>
                          <a:latin typeface="DM Sans" pitchFamily="2" charset="77"/>
                        </a:rPr>
                        <a:t>Changes not addressing the cause of the problem</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mpd="sng">
                      <a:noFill/>
                    </a:lnB>
                    <a:noFill/>
                  </a:tcPr>
                </a:tc>
                <a:extLst>
                  <a:ext uri="{0D108BD9-81ED-4DB2-BD59-A6C34878D82A}">
                    <a16:rowId xmlns:a16="http://schemas.microsoft.com/office/drawing/2014/main" val="2887018451"/>
                  </a:ext>
                </a:extLst>
              </a:tr>
            </a:tbl>
          </a:graphicData>
        </a:graphic>
      </p:graphicFrame>
    </p:spTree>
    <p:extLst>
      <p:ext uri="{BB962C8B-B14F-4D97-AF65-F5344CB8AC3E}">
        <p14:creationId xmlns:p14="http://schemas.microsoft.com/office/powerpoint/2010/main" val="3829444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9581-2941-E1DD-9CBE-4FBD86983C68}"/>
              </a:ext>
            </a:extLst>
          </p:cNvPr>
          <p:cNvSpPr>
            <a:spLocks noGrp="1"/>
          </p:cNvSpPr>
          <p:nvPr>
            <p:ph type="title"/>
          </p:nvPr>
        </p:nvSpPr>
        <p:spPr/>
        <p:txBody>
          <a:bodyPr/>
          <a:lstStyle/>
          <a:p>
            <a:r>
              <a:rPr lang="en-US"/>
              <a:t>Some common challenges with PDSA</a:t>
            </a:r>
          </a:p>
        </p:txBody>
      </p:sp>
      <p:sp>
        <p:nvSpPr>
          <p:cNvPr id="4" name="Footer Placeholder 3">
            <a:extLst>
              <a:ext uri="{FF2B5EF4-FFF2-40B4-BE49-F238E27FC236}">
                <a16:creationId xmlns:a16="http://schemas.microsoft.com/office/drawing/2014/main" id="{8696DC17-49BF-34AA-335F-DE08584C2F9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6AECB87C-F2E1-3C7D-3E47-A00FB07B8657}"/>
              </a:ext>
            </a:extLst>
          </p:cNvPr>
          <p:cNvSpPr>
            <a:spLocks noGrp="1"/>
          </p:cNvSpPr>
          <p:nvPr>
            <p:ph type="sldNum" sz="quarter" idx="12"/>
          </p:nvPr>
        </p:nvSpPr>
        <p:spPr/>
        <p:txBody>
          <a:bodyPr/>
          <a:lstStyle/>
          <a:p>
            <a:fld id="{16C5AC08-0ACD-404A-9C9F-AB39E786C34A}" type="slidenum">
              <a:rPr lang="en-GB"/>
              <a:t>47</a:t>
            </a:fld>
            <a:endParaRPr lang="en-GB"/>
          </a:p>
        </p:txBody>
      </p:sp>
      <p:sp>
        <p:nvSpPr>
          <p:cNvPr id="6" name="Text Placeholder 5">
            <a:extLst>
              <a:ext uri="{FF2B5EF4-FFF2-40B4-BE49-F238E27FC236}">
                <a16:creationId xmlns:a16="http://schemas.microsoft.com/office/drawing/2014/main" id="{3D4B65CB-617C-53C8-F69A-16CE635192B5}"/>
              </a:ext>
            </a:extLst>
          </p:cNvPr>
          <p:cNvSpPr>
            <a:spLocks noGrp="1"/>
          </p:cNvSpPr>
          <p:nvPr>
            <p:ph type="body" sz="quarter" idx="13"/>
          </p:nvPr>
        </p:nvSpPr>
        <p:spPr/>
        <p:txBody>
          <a:bodyPr/>
          <a:lstStyle/>
          <a:p>
            <a:r>
              <a:rPr lang="en-US"/>
              <a:t>Some common challenges with PDSA</a:t>
            </a:r>
          </a:p>
        </p:txBody>
      </p:sp>
      <p:pic>
        <p:nvPicPr>
          <p:cNvPr id="9" name="Picture 8">
            <a:extLst>
              <a:ext uri="{FF2B5EF4-FFF2-40B4-BE49-F238E27FC236}">
                <a16:creationId xmlns:a16="http://schemas.microsoft.com/office/drawing/2014/main" id="{082CAFD4-8357-543E-4710-98336B550610}"/>
              </a:ext>
            </a:extLst>
          </p:cNvPr>
          <p:cNvPicPr>
            <a:picLocks noChangeAspect="1"/>
          </p:cNvPicPr>
          <p:nvPr/>
        </p:nvPicPr>
        <p:blipFill>
          <a:blip r:embed="rId3"/>
          <a:stretch>
            <a:fillRect/>
          </a:stretch>
        </p:blipFill>
        <p:spPr>
          <a:xfrm>
            <a:off x="9719233" y="1660964"/>
            <a:ext cx="1511622" cy="1623594"/>
          </a:xfrm>
          <a:prstGeom prst="rect">
            <a:avLst/>
          </a:prstGeom>
        </p:spPr>
      </p:pic>
      <p:grpSp>
        <p:nvGrpSpPr>
          <p:cNvPr id="10" name="Group 9">
            <a:extLst>
              <a:ext uri="{FF2B5EF4-FFF2-40B4-BE49-F238E27FC236}">
                <a16:creationId xmlns:a16="http://schemas.microsoft.com/office/drawing/2014/main" id="{4771D3F9-EEA9-4A18-FFAB-3D0DB8BAF8B8}"/>
              </a:ext>
            </a:extLst>
          </p:cNvPr>
          <p:cNvGrpSpPr/>
          <p:nvPr/>
        </p:nvGrpSpPr>
        <p:grpSpPr>
          <a:xfrm>
            <a:off x="6778868" y="2146448"/>
            <a:ext cx="1932406" cy="1045501"/>
            <a:chOff x="6778868" y="2146448"/>
            <a:chExt cx="1932406" cy="1045501"/>
          </a:xfrm>
        </p:grpSpPr>
        <p:pic>
          <p:nvPicPr>
            <p:cNvPr id="11" name="Picture 10">
              <a:extLst>
                <a:ext uri="{FF2B5EF4-FFF2-40B4-BE49-F238E27FC236}">
                  <a16:creationId xmlns:a16="http://schemas.microsoft.com/office/drawing/2014/main" id="{84284842-6B1C-C43A-5C68-17F66AD58833}"/>
                </a:ext>
              </a:extLst>
            </p:cNvPr>
            <p:cNvPicPr>
              <a:picLocks noChangeAspect="1"/>
            </p:cNvPicPr>
            <p:nvPr/>
          </p:nvPicPr>
          <p:blipFill>
            <a:blip r:embed="rId4"/>
            <a:stretch>
              <a:fillRect/>
            </a:stretch>
          </p:blipFill>
          <p:spPr>
            <a:xfrm rot="2954780">
              <a:off x="7116899" y="1808417"/>
              <a:ext cx="962877" cy="1638940"/>
            </a:xfrm>
            <a:prstGeom prst="rect">
              <a:avLst/>
            </a:prstGeom>
          </p:spPr>
        </p:pic>
        <p:sp>
          <p:nvSpPr>
            <p:cNvPr id="12" name="Oval 11">
              <a:extLst>
                <a:ext uri="{FF2B5EF4-FFF2-40B4-BE49-F238E27FC236}">
                  <a16:creationId xmlns:a16="http://schemas.microsoft.com/office/drawing/2014/main" id="{A5FE7306-DCA6-3981-BAC0-88883CEBC830}"/>
                </a:ext>
              </a:extLst>
            </p:cNvPr>
            <p:cNvSpPr/>
            <p:nvPr/>
          </p:nvSpPr>
          <p:spPr>
            <a:xfrm>
              <a:off x="8355511" y="2835605"/>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13" name="Picture 12">
            <a:extLst>
              <a:ext uri="{FF2B5EF4-FFF2-40B4-BE49-F238E27FC236}">
                <a16:creationId xmlns:a16="http://schemas.microsoft.com/office/drawing/2014/main" id="{12DE4A06-C547-93D2-FF8D-4A6653EA38CC}"/>
              </a:ext>
            </a:extLst>
          </p:cNvPr>
          <p:cNvPicPr>
            <a:picLocks noChangeAspect="1"/>
          </p:cNvPicPr>
          <p:nvPr/>
        </p:nvPicPr>
        <p:blipFill>
          <a:blip r:embed="rId5"/>
          <a:stretch>
            <a:fillRect/>
          </a:stretch>
        </p:blipFill>
        <p:spPr>
          <a:xfrm>
            <a:off x="4567332" y="1728229"/>
            <a:ext cx="1088994" cy="1286992"/>
          </a:xfrm>
          <a:prstGeom prst="rect">
            <a:avLst/>
          </a:prstGeom>
        </p:spPr>
      </p:pic>
      <p:grpSp>
        <p:nvGrpSpPr>
          <p:cNvPr id="14" name="Group 13">
            <a:extLst>
              <a:ext uri="{FF2B5EF4-FFF2-40B4-BE49-F238E27FC236}">
                <a16:creationId xmlns:a16="http://schemas.microsoft.com/office/drawing/2014/main" id="{E4B1ADAC-BF33-1FCF-F360-04A91C2E5524}"/>
              </a:ext>
            </a:extLst>
          </p:cNvPr>
          <p:cNvGrpSpPr/>
          <p:nvPr/>
        </p:nvGrpSpPr>
        <p:grpSpPr>
          <a:xfrm>
            <a:off x="1302325" y="1520824"/>
            <a:ext cx="2076084" cy="1763734"/>
            <a:chOff x="1302325" y="1520824"/>
            <a:chExt cx="2076084" cy="1763734"/>
          </a:xfrm>
        </p:grpSpPr>
        <p:sp>
          <p:nvSpPr>
            <p:cNvPr id="15" name="Oval 14">
              <a:extLst>
                <a:ext uri="{FF2B5EF4-FFF2-40B4-BE49-F238E27FC236}">
                  <a16:creationId xmlns:a16="http://schemas.microsoft.com/office/drawing/2014/main" id="{F1B7E380-A4C7-A4F6-75DB-9772668299D8}"/>
                </a:ext>
              </a:extLst>
            </p:cNvPr>
            <p:cNvSpPr/>
            <p:nvPr/>
          </p:nvSpPr>
          <p:spPr>
            <a:xfrm>
              <a:off x="2807273" y="1520824"/>
              <a:ext cx="504918" cy="505742"/>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B5672821-1CA4-8346-9ABE-E70D08082EF7}"/>
                </a:ext>
              </a:extLst>
            </p:cNvPr>
            <p:cNvSpPr/>
            <p:nvPr/>
          </p:nvSpPr>
          <p:spPr>
            <a:xfrm>
              <a:off x="1302325" y="1579732"/>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Oval 16">
              <a:extLst>
                <a:ext uri="{FF2B5EF4-FFF2-40B4-BE49-F238E27FC236}">
                  <a16:creationId xmlns:a16="http://schemas.microsoft.com/office/drawing/2014/main" id="{BF07B5FD-93FE-CB75-88D5-07CB5D594116}"/>
                </a:ext>
              </a:extLst>
            </p:cNvPr>
            <p:cNvSpPr/>
            <p:nvPr/>
          </p:nvSpPr>
          <p:spPr>
            <a:xfrm>
              <a:off x="1318573" y="2469268"/>
              <a:ext cx="504918" cy="505742"/>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Oval 17">
              <a:extLst>
                <a:ext uri="{FF2B5EF4-FFF2-40B4-BE49-F238E27FC236}">
                  <a16:creationId xmlns:a16="http://schemas.microsoft.com/office/drawing/2014/main" id="{2D9F5537-F234-0E1C-CFF2-7C773C98AC22}"/>
                </a:ext>
              </a:extLst>
            </p:cNvPr>
            <p:cNvSpPr/>
            <p:nvPr/>
          </p:nvSpPr>
          <p:spPr>
            <a:xfrm>
              <a:off x="1708055" y="1846328"/>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4E684B1D-2A63-D4DB-7CD0-0575763732D6}"/>
                </a:ext>
              </a:extLst>
            </p:cNvPr>
            <p:cNvSpPr/>
            <p:nvPr/>
          </p:nvSpPr>
          <p:spPr>
            <a:xfrm>
              <a:off x="3022646" y="2928214"/>
              <a:ext cx="355763" cy="356344"/>
            </a:xfrm>
            <a:prstGeom prst="ellipse">
              <a:avLst/>
            </a:prstGeom>
            <a:solidFill>
              <a:schemeClr val="bg1"/>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0" name="Group 19">
              <a:extLst>
                <a:ext uri="{FF2B5EF4-FFF2-40B4-BE49-F238E27FC236}">
                  <a16:creationId xmlns:a16="http://schemas.microsoft.com/office/drawing/2014/main" id="{5D0EADDA-5125-0636-B78F-CA06874A24D0}"/>
                </a:ext>
              </a:extLst>
            </p:cNvPr>
            <p:cNvGrpSpPr/>
            <p:nvPr/>
          </p:nvGrpSpPr>
          <p:grpSpPr>
            <a:xfrm>
              <a:off x="1790626" y="1750991"/>
              <a:ext cx="1298237" cy="1298237"/>
              <a:chOff x="1872210" y="1820149"/>
              <a:chExt cx="1298237" cy="1298237"/>
            </a:xfrm>
          </p:grpSpPr>
          <p:sp>
            <p:nvSpPr>
              <p:cNvPr id="21" name="Oval 20">
                <a:extLst>
                  <a:ext uri="{FF2B5EF4-FFF2-40B4-BE49-F238E27FC236}">
                    <a16:creationId xmlns:a16="http://schemas.microsoft.com/office/drawing/2014/main" id="{9568780C-C899-1817-BC46-97E9EA0223C4}"/>
                  </a:ext>
                </a:extLst>
              </p:cNvPr>
              <p:cNvSpPr/>
              <p:nvPr/>
            </p:nvSpPr>
            <p:spPr>
              <a:xfrm>
                <a:off x="1915307" y="1865681"/>
                <a:ext cx="1215274" cy="1217254"/>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2" name="Picture 21">
                <a:extLst>
                  <a:ext uri="{FF2B5EF4-FFF2-40B4-BE49-F238E27FC236}">
                    <a16:creationId xmlns:a16="http://schemas.microsoft.com/office/drawing/2014/main" id="{F2ED5BC3-4A0B-2644-0584-7AE7EE74C0BE}"/>
                  </a:ext>
                </a:extLst>
              </p:cNvPr>
              <p:cNvPicPr>
                <a:picLocks noChangeAspect="1"/>
              </p:cNvPicPr>
              <p:nvPr/>
            </p:nvPicPr>
            <p:blipFill>
              <a:blip r:embed="rId6"/>
              <a:stretch>
                <a:fillRect/>
              </a:stretch>
            </p:blipFill>
            <p:spPr>
              <a:xfrm>
                <a:off x="1872210" y="1820149"/>
                <a:ext cx="1298237" cy="1298237"/>
              </a:xfrm>
              <a:prstGeom prst="rect">
                <a:avLst/>
              </a:prstGeom>
            </p:spPr>
          </p:pic>
        </p:grpSp>
      </p:grpSp>
      <p:pic>
        <p:nvPicPr>
          <p:cNvPr id="23" name="Picture 22">
            <a:extLst>
              <a:ext uri="{FF2B5EF4-FFF2-40B4-BE49-F238E27FC236}">
                <a16:creationId xmlns:a16="http://schemas.microsoft.com/office/drawing/2014/main" id="{6EADFA84-DCC3-B979-330A-D85BB06D02DF}"/>
              </a:ext>
            </a:extLst>
          </p:cNvPr>
          <p:cNvPicPr>
            <a:picLocks noChangeAspect="1"/>
          </p:cNvPicPr>
          <p:nvPr/>
        </p:nvPicPr>
        <p:blipFill>
          <a:blip r:embed="rId7"/>
          <a:stretch>
            <a:fillRect/>
          </a:stretch>
        </p:blipFill>
        <p:spPr>
          <a:xfrm>
            <a:off x="1899130" y="4297558"/>
            <a:ext cx="1249990" cy="1468242"/>
          </a:xfrm>
          <a:prstGeom prst="rect">
            <a:avLst/>
          </a:prstGeom>
        </p:spPr>
      </p:pic>
      <p:pic>
        <p:nvPicPr>
          <p:cNvPr id="24" name="Picture 23">
            <a:extLst>
              <a:ext uri="{FF2B5EF4-FFF2-40B4-BE49-F238E27FC236}">
                <a16:creationId xmlns:a16="http://schemas.microsoft.com/office/drawing/2014/main" id="{43F0BDB5-B26A-219A-F975-D592FC30DFCA}"/>
              </a:ext>
            </a:extLst>
          </p:cNvPr>
          <p:cNvPicPr>
            <a:picLocks noChangeAspect="1"/>
          </p:cNvPicPr>
          <p:nvPr/>
        </p:nvPicPr>
        <p:blipFill>
          <a:blip r:embed="rId8"/>
          <a:stretch>
            <a:fillRect/>
          </a:stretch>
        </p:blipFill>
        <p:spPr>
          <a:xfrm>
            <a:off x="4616690" y="4290189"/>
            <a:ext cx="1039635" cy="1475611"/>
          </a:xfrm>
          <a:prstGeom prst="rect">
            <a:avLst/>
          </a:prstGeom>
        </p:spPr>
      </p:pic>
      <p:pic>
        <p:nvPicPr>
          <p:cNvPr id="25" name="Picture 24">
            <a:extLst>
              <a:ext uri="{FF2B5EF4-FFF2-40B4-BE49-F238E27FC236}">
                <a16:creationId xmlns:a16="http://schemas.microsoft.com/office/drawing/2014/main" id="{08223144-BBE7-2139-ADF4-0C7F37CE3E87}"/>
              </a:ext>
            </a:extLst>
          </p:cNvPr>
          <p:cNvPicPr>
            <a:picLocks noChangeAspect="1"/>
          </p:cNvPicPr>
          <p:nvPr/>
        </p:nvPicPr>
        <p:blipFill>
          <a:blip r:embed="rId9"/>
          <a:stretch>
            <a:fillRect/>
          </a:stretch>
        </p:blipFill>
        <p:spPr>
          <a:xfrm>
            <a:off x="7211719" y="4290189"/>
            <a:ext cx="1408406" cy="1562988"/>
          </a:xfrm>
          <a:prstGeom prst="rect">
            <a:avLst/>
          </a:prstGeom>
        </p:spPr>
      </p:pic>
      <p:pic>
        <p:nvPicPr>
          <p:cNvPr id="26" name="Picture 25">
            <a:extLst>
              <a:ext uri="{FF2B5EF4-FFF2-40B4-BE49-F238E27FC236}">
                <a16:creationId xmlns:a16="http://schemas.microsoft.com/office/drawing/2014/main" id="{76E942CF-3D89-A5F8-5CF9-8DBCC72443DF}"/>
              </a:ext>
            </a:extLst>
          </p:cNvPr>
          <p:cNvPicPr>
            <a:picLocks noChangeAspect="1"/>
          </p:cNvPicPr>
          <p:nvPr/>
        </p:nvPicPr>
        <p:blipFill>
          <a:blip r:embed="rId10"/>
          <a:stretch>
            <a:fillRect/>
          </a:stretch>
        </p:blipFill>
        <p:spPr>
          <a:xfrm>
            <a:off x="9829843" y="4307588"/>
            <a:ext cx="1376918" cy="1562988"/>
          </a:xfrm>
          <a:prstGeom prst="rect">
            <a:avLst/>
          </a:prstGeom>
        </p:spPr>
      </p:pic>
      <p:sp>
        <p:nvSpPr>
          <p:cNvPr id="29" name="!!MASK">
            <a:extLst>
              <a:ext uri="{FF2B5EF4-FFF2-40B4-BE49-F238E27FC236}">
                <a16:creationId xmlns:a16="http://schemas.microsoft.com/office/drawing/2014/main" id="{F02E3E7F-1E72-D979-CA03-CEA8C1D86219}"/>
              </a:ext>
            </a:extLst>
          </p:cNvPr>
          <p:cNvSpPr/>
          <p:nvPr/>
        </p:nvSpPr>
        <p:spPr>
          <a:xfrm>
            <a:off x="1145219" y="1109537"/>
            <a:ext cx="10670960" cy="3180652"/>
          </a:xfrm>
          <a:prstGeom prst="rect">
            <a:avLst/>
          </a:prstGeom>
          <a:gradFill>
            <a:gsLst>
              <a:gs pos="15000">
                <a:schemeClr val="bg1">
                  <a:alpha val="80000"/>
                </a:schemeClr>
              </a:gs>
              <a:gs pos="0">
                <a:srgbClr val="A4DCD6">
                  <a:alpha val="0"/>
                </a:srgbClr>
              </a:gs>
              <a:gs pos="85000">
                <a:schemeClr val="bg1">
                  <a:alpha val="80000"/>
                </a:schemeClr>
              </a:gs>
              <a:gs pos="100000">
                <a:schemeClr val="accent2">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aphicFrame>
        <p:nvGraphicFramePr>
          <p:cNvPr id="28" name="Content Placeholder 27">
            <a:extLst>
              <a:ext uri="{FF2B5EF4-FFF2-40B4-BE49-F238E27FC236}">
                <a16:creationId xmlns:a16="http://schemas.microsoft.com/office/drawing/2014/main" id="{8DED736D-A062-56BE-2B9C-93D001FEAB39}"/>
              </a:ext>
            </a:extLst>
          </p:cNvPr>
          <p:cNvGraphicFramePr>
            <a:graphicFrameLocks noGrp="1"/>
          </p:cNvGraphicFramePr>
          <p:nvPr>
            <p:ph idx="1"/>
            <p:extLst>
              <p:ext uri="{D42A27DB-BD31-4B8C-83A1-F6EECF244321}">
                <p14:modId xmlns:p14="http://schemas.microsoft.com/office/powerpoint/2010/main" val="3747847661"/>
              </p:ext>
            </p:extLst>
          </p:nvPr>
        </p:nvGraphicFramePr>
        <p:xfrm>
          <a:off x="1077912" y="1520824"/>
          <a:ext cx="10872788" cy="5095875"/>
        </p:xfrm>
        <a:graphic>
          <a:graphicData uri="http://schemas.openxmlformats.org/drawingml/2006/table">
            <a:tbl>
              <a:tblPr>
                <a:tableStyleId>{5C22544A-7EE6-4342-B048-85BDC9FD1C3A}</a:tableStyleId>
              </a:tblPr>
              <a:tblGrid>
                <a:gridCol w="2718197">
                  <a:extLst>
                    <a:ext uri="{9D8B030D-6E8A-4147-A177-3AD203B41FA5}">
                      <a16:colId xmlns:a16="http://schemas.microsoft.com/office/drawing/2014/main" val="2068273717"/>
                    </a:ext>
                  </a:extLst>
                </a:gridCol>
                <a:gridCol w="2718197">
                  <a:extLst>
                    <a:ext uri="{9D8B030D-6E8A-4147-A177-3AD203B41FA5}">
                      <a16:colId xmlns:a16="http://schemas.microsoft.com/office/drawing/2014/main" val="3859469799"/>
                    </a:ext>
                  </a:extLst>
                </a:gridCol>
                <a:gridCol w="2718197">
                  <a:extLst>
                    <a:ext uri="{9D8B030D-6E8A-4147-A177-3AD203B41FA5}">
                      <a16:colId xmlns:a16="http://schemas.microsoft.com/office/drawing/2014/main" val="1667963977"/>
                    </a:ext>
                  </a:extLst>
                </a:gridCol>
                <a:gridCol w="2718197">
                  <a:extLst>
                    <a:ext uri="{9D8B030D-6E8A-4147-A177-3AD203B41FA5}">
                      <a16:colId xmlns:a16="http://schemas.microsoft.com/office/drawing/2014/main" val="2741430813"/>
                    </a:ext>
                  </a:extLst>
                </a:gridCol>
              </a:tblGrid>
              <a:tr h="2527549">
                <a:tc>
                  <a:txBody>
                    <a:bodyPr/>
                    <a:lstStyle/>
                    <a:p>
                      <a:pPr algn="ctr"/>
                      <a:r>
                        <a:rPr lang="en-US" sz="1200" b="1">
                          <a:solidFill>
                            <a:schemeClr val="accent6">
                              <a:lumMod val="40000"/>
                              <a:lumOff val="60000"/>
                            </a:schemeClr>
                          </a:solidFill>
                          <a:latin typeface="DM Sans" pitchFamily="2" charset="77"/>
                        </a:rPr>
                        <a:t>Lots of PDSAs at once</a:t>
                      </a:r>
                    </a:p>
                  </a:txBody>
                  <a:tcPr marT="2015999">
                    <a:lnL w="12700" cap="flat" cmpd="sng" algn="ctr">
                      <a:no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6">
                              <a:lumMod val="40000"/>
                              <a:lumOff val="60000"/>
                            </a:schemeClr>
                          </a:solidFill>
                          <a:latin typeface="DM Sans" pitchFamily="2" charset="77"/>
                        </a:rPr>
                        <a:t>No documentation </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6">
                              <a:lumMod val="40000"/>
                              <a:lumOff val="60000"/>
                            </a:schemeClr>
                          </a:solidFill>
                          <a:latin typeface="DM Sans" pitchFamily="2" charset="77"/>
                        </a:rPr>
                        <a:t>Doing PDSA when it isn’t needed</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6">
                              <a:lumMod val="40000"/>
                              <a:lumOff val="60000"/>
                            </a:schemeClr>
                          </a:solidFill>
                          <a:latin typeface="DM Sans" pitchFamily="2" charset="77"/>
                        </a:rPr>
                        <a:t>Planning paralysis</a:t>
                      </a:r>
                    </a:p>
                  </a:txBody>
                  <a:tcPr marT="2015999">
                    <a:lnL w="9525" cap="flat" cmpd="sng" algn="ctr">
                      <a:solidFill>
                        <a:schemeClr val="accent6">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a:solidFill>
                            <a:schemeClr val="accent5"/>
                          </a:solidFill>
                          <a:latin typeface="DM Sans" pitchFamily="2" charset="77"/>
                        </a:rPr>
                        <a:t>Fear of ‘failure’</a:t>
                      </a:r>
                    </a:p>
                  </a:txBody>
                  <a:tcPr marT="2015999">
                    <a:lnL w="12700" cap="flat" cmpd="sng" algn="ctr">
                      <a:no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Skipping the plan</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Testing things that won’t last</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Changes not addressing the cause of the problem</a:t>
                      </a:r>
                    </a:p>
                  </a:txBody>
                  <a:tcPr marT="2015999">
                    <a:lnL w="9525" cap="flat" cmpd="sng" algn="ctr">
                      <a:solidFill>
                        <a:schemeClr val="accent6">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87018451"/>
                  </a:ext>
                </a:extLst>
              </a:tr>
            </a:tbl>
          </a:graphicData>
        </a:graphic>
      </p:graphicFrame>
    </p:spTree>
    <p:extLst>
      <p:ext uri="{BB962C8B-B14F-4D97-AF65-F5344CB8AC3E}">
        <p14:creationId xmlns:p14="http://schemas.microsoft.com/office/powerpoint/2010/main" val="1331788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FA54-E9D4-C135-24A6-12F7A42BDA75}"/>
              </a:ext>
            </a:extLst>
          </p:cNvPr>
          <p:cNvSpPr>
            <a:spLocks noGrp="1"/>
          </p:cNvSpPr>
          <p:nvPr>
            <p:ph type="title"/>
          </p:nvPr>
        </p:nvSpPr>
        <p:spPr/>
        <p:txBody>
          <a:bodyPr/>
          <a:lstStyle/>
          <a:p>
            <a:r>
              <a:rPr lang="en-US"/>
              <a:t>It’s not all bad!</a:t>
            </a:r>
          </a:p>
        </p:txBody>
      </p:sp>
      <p:sp>
        <p:nvSpPr>
          <p:cNvPr id="3" name="Content Placeholder 2">
            <a:extLst>
              <a:ext uri="{FF2B5EF4-FFF2-40B4-BE49-F238E27FC236}">
                <a16:creationId xmlns:a16="http://schemas.microsoft.com/office/drawing/2014/main" id="{A80734D0-5F56-08DC-D75A-ACBEF9579D80}"/>
              </a:ext>
            </a:extLst>
          </p:cNvPr>
          <p:cNvSpPr>
            <a:spLocks noGrp="1"/>
          </p:cNvSpPr>
          <p:nvPr>
            <p:ph idx="1"/>
          </p:nvPr>
        </p:nvSpPr>
        <p:spPr>
          <a:xfrm>
            <a:off x="1077912" y="1520825"/>
            <a:ext cx="9235981" cy="850900"/>
          </a:xfrm>
        </p:spPr>
        <p:txBody>
          <a:bodyPr anchor="ctr" anchorCtr="0"/>
          <a:lstStyle/>
          <a:p>
            <a:pPr lvl="1"/>
            <a:r>
              <a:rPr lang="en-US"/>
              <a:t>There is no such thing as a ‘perfect’ PDSA… so don’t worry if you get it ‘wrong’</a:t>
            </a:r>
          </a:p>
        </p:txBody>
      </p:sp>
      <p:sp>
        <p:nvSpPr>
          <p:cNvPr id="4" name="Footer Placeholder 3">
            <a:extLst>
              <a:ext uri="{FF2B5EF4-FFF2-40B4-BE49-F238E27FC236}">
                <a16:creationId xmlns:a16="http://schemas.microsoft.com/office/drawing/2014/main" id="{861C00BE-6AF1-2F16-B7BF-175B7B914245}"/>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1416428C-61F2-ECB1-0583-A34FA419E5A3}"/>
              </a:ext>
            </a:extLst>
          </p:cNvPr>
          <p:cNvSpPr>
            <a:spLocks noGrp="1"/>
          </p:cNvSpPr>
          <p:nvPr>
            <p:ph type="sldNum" sz="quarter" idx="12"/>
          </p:nvPr>
        </p:nvSpPr>
        <p:spPr/>
        <p:txBody>
          <a:bodyPr/>
          <a:lstStyle/>
          <a:p>
            <a:fld id="{16C5AC08-0ACD-404A-9C9F-AB39E786C34A}" type="slidenum">
              <a:rPr lang="en-GB"/>
              <a:t>48</a:t>
            </a:fld>
            <a:endParaRPr lang="en-GB"/>
          </a:p>
        </p:txBody>
      </p:sp>
      <p:sp>
        <p:nvSpPr>
          <p:cNvPr id="6" name="Text Placeholder 5">
            <a:extLst>
              <a:ext uri="{FF2B5EF4-FFF2-40B4-BE49-F238E27FC236}">
                <a16:creationId xmlns:a16="http://schemas.microsoft.com/office/drawing/2014/main" id="{4E820CCD-8E11-B08D-4448-054481A25780}"/>
              </a:ext>
            </a:extLst>
          </p:cNvPr>
          <p:cNvSpPr>
            <a:spLocks noGrp="1"/>
          </p:cNvSpPr>
          <p:nvPr>
            <p:ph type="body" sz="quarter" idx="13"/>
          </p:nvPr>
        </p:nvSpPr>
        <p:spPr/>
        <p:txBody>
          <a:bodyPr/>
          <a:lstStyle/>
          <a:p>
            <a:r>
              <a:rPr lang="en-US"/>
              <a:t>It’s not all bad!</a:t>
            </a:r>
          </a:p>
        </p:txBody>
      </p:sp>
      <p:pic>
        <p:nvPicPr>
          <p:cNvPr id="7" name="PDSA">
            <a:extLst>
              <a:ext uri="{FF2B5EF4-FFF2-40B4-BE49-F238E27FC236}">
                <a16:creationId xmlns:a16="http://schemas.microsoft.com/office/drawing/2014/main" id="{3BBCCB93-A113-8A56-B442-1D9CE3118A05}"/>
              </a:ext>
            </a:extLst>
          </p:cNvPr>
          <p:cNvPicPr>
            <a:picLocks noChangeAspect="1"/>
          </p:cNvPicPr>
          <p:nvPr/>
        </p:nvPicPr>
        <p:blipFill>
          <a:blip r:embed="rId3"/>
          <a:stretch>
            <a:fillRect/>
          </a:stretch>
        </p:blipFill>
        <p:spPr>
          <a:xfrm>
            <a:off x="10657613" y="1819327"/>
            <a:ext cx="1104796" cy="1104796"/>
          </a:xfrm>
          <a:prstGeom prst="rect">
            <a:avLst/>
          </a:prstGeom>
        </p:spPr>
      </p:pic>
      <p:pic>
        <p:nvPicPr>
          <p:cNvPr id="9" name="lines">
            <a:extLst>
              <a:ext uri="{FF2B5EF4-FFF2-40B4-BE49-F238E27FC236}">
                <a16:creationId xmlns:a16="http://schemas.microsoft.com/office/drawing/2014/main" id="{55B3984E-33D4-97EB-1CB8-A6F62B9D8088}"/>
              </a:ext>
            </a:extLst>
          </p:cNvPr>
          <p:cNvPicPr>
            <a:picLocks noChangeAspect="1"/>
          </p:cNvPicPr>
          <p:nvPr/>
        </p:nvPicPr>
        <p:blipFill>
          <a:blip r:embed="rId4"/>
          <a:srcRect/>
          <a:stretch/>
        </p:blipFill>
        <p:spPr>
          <a:xfrm>
            <a:off x="10435664" y="1597378"/>
            <a:ext cx="1548694" cy="1548694"/>
          </a:xfrm>
          <a:prstGeom prst="rect">
            <a:avLst/>
          </a:prstGeom>
        </p:spPr>
      </p:pic>
      <p:pic>
        <p:nvPicPr>
          <p:cNvPr id="11" name="white">
            <a:extLst>
              <a:ext uri="{FF2B5EF4-FFF2-40B4-BE49-F238E27FC236}">
                <a16:creationId xmlns:a16="http://schemas.microsoft.com/office/drawing/2014/main" id="{F0148893-2127-80AE-4A21-F7560862D14A}"/>
              </a:ext>
            </a:extLst>
          </p:cNvPr>
          <p:cNvPicPr>
            <a:picLocks noChangeAspect="1"/>
          </p:cNvPicPr>
          <p:nvPr/>
        </p:nvPicPr>
        <p:blipFill>
          <a:blip r:embed="rId5"/>
          <a:srcRect/>
          <a:stretch/>
        </p:blipFill>
        <p:spPr>
          <a:xfrm>
            <a:off x="10435664" y="1597378"/>
            <a:ext cx="1548694" cy="1548694"/>
          </a:xfrm>
          <a:prstGeom prst="rect">
            <a:avLst/>
          </a:prstGeom>
        </p:spPr>
      </p:pic>
      <p:sp>
        <p:nvSpPr>
          <p:cNvPr id="12" name="Content Placeholder 2">
            <a:extLst>
              <a:ext uri="{FF2B5EF4-FFF2-40B4-BE49-F238E27FC236}">
                <a16:creationId xmlns:a16="http://schemas.microsoft.com/office/drawing/2014/main" id="{73874440-C95D-7647-0AA2-E9B197E34D0F}"/>
              </a:ext>
            </a:extLst>
          </p:cNvPr>
          <p:cNvSpPr txBox="1">
            <a:spLocks/>
          </p:cNvSpPr>
          <p:nvPr/>
        </p:nvSpPr>
        <p:spPr>
          <a:xfrm>
            <a:off x="1077912" y="2582069"/>
            <a:ext cx="9235981" cy="850900"/>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The most important thing is that you are trying something to improve and reflecting</a:t>
            </a:r>
          </a:p>
        </p:txBody>
      </p:sp>
      <p:sp>
        <p:nvSpPr>
          <p:cNvPr id="13" name="Content Placeholder 2">
            <a:extLst>
              <a:ext uri="{FF2B5EF4-FFF2-40B4-BE49-F238E27FC236}">
                <a16:creationId xmlns:a16="http://schemas.microsoft.com/office/drawing/2014/main" id="{8484F174-E4D3-10D3-2258-83D4D561D081}"/>
              </a:ext>
            </a:extLst>
          </p:cNvPr>
          <p:cNvSpPr txBox="1">
            <a:spLocks/>
          </p:cNvSpPr>
          <p:nvPr/>
        </p:nvSpPr>
        <p:spPr>
          <a:xfrm>
            <a:off x="1077912" y="3643313"/>
            <a:ext cx="9428163" cy="850900"/>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PDSA is a powerful approach, and projects that make successful use of PDSA can solve specific quality problems</a:t>
            </a:r>
          </a:p>
        </p:txBody>
      </p:sp>
      <p:sp>
        <p:nvSpPr>
          <p:cNvPr id="14" name="Content Placeholder 2">
            <a:extLst>
              <a:ext uri="{FF2B5EF4-FFF2-40B4-BE49-F238E27FC236}">
                <a16:creationId xmlns:a16="http://schemas.microsoft.com/office/drawing/2014/main" id="{B172A708-898A-9BF3-AB69-3E711B7AD035}"/>
              </a:ext>
            </a:extLst>
          </p:cNvPr>
          <p:cNvSpPr txBox="1">
            <a:spLocks/>
          </p:cNvSpPr>
          <p:nvPr/>
        </p:nvSpPr>
        <p:spPr>
          <a:xfrm>
            <a:off x="1077912" y="4704557"/>
            <a:ext cx="9235981" cy="850900"/>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PDSAs help shape the culture of healthcare organisations for the better</a:t>
            </a:r>
          </a:p>
        </p:txBody>
      </p:sp>
      <p:sp>
        <p:nvSpPr>
          <p:cNvPr id="15" name="Content Placeholder 2">
            <a:extLst>
              <a:ext uri="{FF2B5EF4-FFF2-40B4-BE49-F238E27FC236}">
                <a16:creationId xmlns:a16="http://schemas.microsoft.com/office/drawing/2014/main" id="{46D62C2E-A054-0F24-5AC3-4FC184B6148F}"/>
              </a:ext>
            </a:extLst>
          </p:cNvPr>
          <p:cNvSpPr txBox="1">
            <a:spLocks/>
          </p:cNvSpPr>
          <p:nvPr/>
        </p:nvSpPr>
        <p:spPr>
          <a:xfrm>
            <a:off x="1077913" y="5765800"/>
            <a:ext cx="9235981" cy="850900"/>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The effort required to apply PDSA successfully has a substantial return on investment </a:t>
            </a:r>
          </a:p>
        </p:txBody>
      </p:sp>
      <p:cxnSp>
        <p:nvCxnSpPr>
          <p:cNvPr id="17" name="Straight Connector 16">
            <a:extLst>
              <a:ext uri="{FF2B5EF4-FFF2-40B4-BE49-F238E27FC236}">
                <a16:creationId xmlns:a16="http://schemas.microsoft.com/office/drawing/2014/main" id="{4ED4F81C-09D4-4256-B975-F2D7EFA25DB5}"/>
              </a:ext>
            </a:extLst>
          </p:cNvPr>
          <p:cNvCxnSpPr/>
          <p:nvPr/>
        </p:nvCxnSpPr>
        <p:spPr>
          <a:xfrm>
            <a:off x="1077913" y="2476897"/>
            <a:ext cx="8986837" cy="0"/>
          </a:xfrm>
          <a:prstGeom prst="line">
            <a:avLst/>
          </a:prstGeom>
          <a:ln w="952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237ED0-5676-D2DA-6D46-A8039DA1CA42}"/>
              </a:ext>
            </a:extLst>
          </p:cNvPr>
          <p:cNvCxnSpPr/>
          <p:nvPr/>
        </p:nvCxnSpPr>
        <p:spPr>
          <a:xfrm>
            <a:off x="1077913" y="3538141"/>
            <a:ext cx="8986837" cy="0"/>
          </a:xfrm>
          <a:prstGeom prst="line">
            <a:avLst/>
          </a:prstGeom>
          <a:ln w="952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49CC25-1EA1-B71B-5699-BE7C61C737BB}"/>
              </a:ext>
            </a:extLst>
          </p:cNvPr>
          <p:cNvCxnSpPr/>
          <p:nvPr/>
        </p:nvCxnSpPr>
        <p:spPr>
          <a:xfrm>
            <a:off x="1077913" y="4599385"/>
            <a:ext cx="8986837" cy="0"/>
          </a:xfrm>
          <a:prstGeom prst="line">
            <a:avLst/>
          </a:prstGeom>
          <a:ln w="952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106BFE-A0C7-D244-8B17-45CF404DDDAD}"/>
              </a:ext>
            </a:extLst>
          </p:cNvPr>
          <p:cNvCxnSpPr/>
          <p:nvPr/>
        </p:nvCxnSpPr>
        <p:spPr>
          <a:xfrm>
            <a:off x="1077913" y="5660629"/>
            <a:ext cx="8986837" cy="0"/>
          </a:xfrm>
          <a:prstGeom prst="line">
            <a:avLst/>
          </a:prstGeom>
          <a:ln w="952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arrows">
            <a:extLst>
              <a:ext uri="{FF2B5EF4-FFF2-40B4-BE49-F238E27FC236}">
                <a16:creationId xmlns:a16="http://schemas.microsoft.com/office/drawing/2014/main" id="{875314B0-770E-CA13-8FC5-247B2B303E69}"/>
              </a:ext>
            </a:extLst>
          </p:cNvPr>
          <p:cNvPicPr>
            <a:picLocks noChangeAspect="1"/>
          </p:cNvPicPr>
          <p:nvPr/>
        </p:nvPicPr>
        <p:blipFill>
          <a:blip r:embed="rId6"/>
          <a:srcRect/>
          <a:stretch/>
        </p:blipFill>
        <p:spPr>
          <a:xfrm rot="1836340">
            <a:off x="10437003" y="1597378"/>
            <a:ext cx="1548694" cy="1548694"/>
          </a:xfrm>
          <a:prstGeom prst="rect">
            <a:avLst/>
          </a:prstGeom>
        </p:spPr>
      </p:pic>
    </p:spTree>
    <p:extLst>
      <p:ext uri="{BB962C8B-B14F-4D97-AF65-F5344CB8AC3E}">
        <p14:creationId xmlns:p14="http://schemas.microsoft.com/office/powerpoint/2010/main" val="311312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fill="hold" nodeType="withEffect">
                                  <p:stCondLst>
                                    <p:cond delay="0"/>
                                  </p:stCondLst>
                                  <p:childTnLst>
                                    <p:animRot by="21600000">
                                      <p:cBhvr>
                                        <p:cTn id="6" dur="2000" fill="hold"/>
                                        <p:tgtEl>
                                          <p:spTgt spid="9"/>
                                        </p:tgtEl>
                                        <p:attrNameLst>
                                          <p:attrName>r</p:attrName>
                                        </p:attrNameLst>
                                      </p:cBhvr>
                                    </p:animRot>
                                  </p:childTnLst>
                                </p:cTn>
                              </p:par>
                              <p:par>
                                <p:cTn id="7" presetID="8" presetClass="emph" presetSubtype="0" repeatCount="indefinite" accel="50000" decel="50000" fill="hold" nodeType="withEffect">
                                  <p:stCondLst>
                                    <p:cond delay="500"/>
                                  </p:stCondLst>
                                  <p:childTnLst>
                                    <p:animRot by="43200000">
                                      <p:cBhvr>
                                        <p:cTn id="8" dur="4000" fill="hold"/>
                                        <p:tgtEl>
                                          <p:spTgt spid="1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4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will be using breakout rooms a lot</a:t>
            </a:r>
          </a:p>
          <a:p>
            <a:r>
              <a:rPr lang="en-US" sz="1000" b="1" spc="-10">
                <a:solidFill>
                  <a:schemeClr val="accent1"/>
                </a:solidFill>
                <a:latin typeface="DM Sans" pitchFamily="2" charset="77"/>
              </a:rPr>
              <a:t>Top tip: </a:t>
            </a:r>
            <a:r>
              <a:rPr lang="en-US" sz="1300" spc="-10">
                <a:latin typeface="DM Sans" pitchFamily="2" charset="77"/>
              </a:rPr>
              <a:t>don’t touch anything when you are </a:t>
            </a:r>
            <a:br>
              <a:rPr lang="en-US" sz="1300" spc="-10">
                <a:latin typeface="DM Sans" pitchFamily="2" charset="77"/>
              </a:rPr>
            </a:br>
            <a:r>
              <a:rPr lang="en-US" sz="1300" spc="-1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D9ACBA38-EB0D-882C-4141-D9AA108749AE}"/>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0A7A63B6-8613-8D78-A752-1E3256608070}"/>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A9A4D1F6-558F-630F-DA0F-A8CB8E4551B5}"/>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6866797B-4485-D2CB-03F3-2E8F3F16A23B}"/>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540C87C0-E1F0-2739-6035-85DE8BB9F635}"/>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FD042A2A-4E40-8540-083F-3CF50F8538C4}"/>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CF39EF31-0E86-2879-B991-B35227592117}"/>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8E170A36-B56A-9457-1F20-28F09BBD6148}"/>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368E6B73-0545-1BBA-9BC0-6A070CDF0967}"/>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EF465D91-F99A-E9A8-CFDF-C4152DA5E597}"/>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D80E0A68-416D-177B-E385-C4850B02916D}"/>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4284D4C5-6ACA-2F31-BB47-05A5C688846C}"/>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FD42C661-F7CD-AD18-AB3B-35EBA98165BC}"/>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677B8990-11E6-59A9-24D1-01D620AF5887}"/>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CB35-8050-EC0E-D0AF-5C3DB6CDFCA5}"/>
              </a:ext>
            </a:extLst>
          </p:cNvPr>
          <p:cNvSpPr>
            <a:spLocks noGrp="1"/>
          </p:cNvSpPr>
          <p:nvPr>
            <p:ph type="title"/>
          </p:nvPr>
        </p:nvSpPr>
        <p:spPr/>
        <p:txBody>
          <a:bodyPr/>
          <a:lstStyle/>
          <a:p>
            <a:r>
              <a:rPr lang="en-US"/>
              <a:t>All teach, all learn</a:t>
            </a:r>
          </a:p>
        </p:txBody>
      </p:sp>
      <p:sp>
        <p:nvSpPr>
          <p:cNvPr id="4" name="Footer Placeholder 3">
            <a:extLst>
              <a:ext uri="{FF2B5EF4-FFF2-40B4-BE49-F238E27FC236}">
                <a16:creationId xmlns:a16="http://schemas.microsoft.com/office/drawing/2014/main" id="{A7D2D3BF-83EF-0D52-4A95-DF6C7FFA007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47935F49-897C-928C-8367-1FFEEF85CAD7}"/>
              </a:ext>
            </a:extLst>
          </p:cNvPr>
          <p:cNvSpPr>
            <a:spLocks noGrp="1"/>
          </p:cNvSpPr>
          <p:nvPr>
            <p:ph type="sldNum" sz="quarter" idx="12"/>
          </p:nvPr>
        </p:nvSpPr>
        <p:spPr/>
        <p:txBody>
          <a:bodyPr/>
          <a:lstStyle/>
          <a:p>
            <a:fld id="{16C5AC08-0ACD-404A-9C9F-AB39E786C34A}" type="slidenum">
              <a:rPr lang="en-GB"/>
              <a:t>49</a:t>
            </a:fld>
            <a:endParaRPr lang="en-GB"/>
          </a:p>
        </p:txBody>
      </p:sp>
      <p:sp>
        <p:nvSpPr>
          <p:cNvPr id="6" name="Text Placeholder 5">
            <a:extLst>
              <a:ext uri="{FF2B5EF4-FFF2-40B4-BE49-F238E27FC236}">
                <a16:creationId xmlns:a16="http://schemas.microsoft.com/office/drawing/2014/main" id="{4D9DFD83-BEC7-2137-0B5B-0691FE4BC7C9}"/>
              </a:ext>
            </a:extLst>
          </p:cNvPr>
          <p:cNvSpPr>
            <a:spLocks noGrp="1"/>
          </p:cNvSpPr>
          <p:nvPr>
            <p:ph type="body" sz="quarter" idx="13"/>
          </p:nvPr>
        </p:nvSpPr>
        <p:spPr/>
        <p:txBody>
          <a:bodyPr/>
          <a:lstStyle/>
          <a:p>
            <a:r>
              <a:rPr lang="en-US"/>
              <a:t>Activity 5.3</a:t>
            </a:r>
          </a:p>
        </p:txBody>
      </p:sp>
      <p:pic>
        <p:nvPicPr>
          <p:cNvPr id="7" name="Picture 6">
            <a:extLst>
              <a:ext uri="{FF2B5EF4-FFF2-40B4-BE49-F238E27FC236}">
                <a16:creationId xmlns:a16="http://schemas.microsoft.com/office/drawing/2014/main" id="{A60CF7BD-DE49-2ABE-F13B-E4222583A202}"/>
              </a:ext>
            </a:extLst>
          </p:cNvPr>
          <p:cNvPicPr>
            <a:picLocks noChangeAspect="1"/>
          </p:cNvPicPr>
          <p:nvPr/>
        </p:nvPicPr>
        <p:blipFill>
          <a:blip r:embed="rId3"/>
          <a:srcRect/>
          <a:stretch/>
        </p:blipFill>
        <p:spPr>
          <a:xfrm>
            <a:off x="4634308" y="2371725"/>
            <a:ext cx="3790945" cy="2595601"/>
          </a:xfrm>
          <a:prstGeom prst="rect">
            <a:avLst/>
          </a:prstGeom>
        </p:spPr>
      </p:pic>
      <p:grpSp>
        <p:nvGrpSpPr>
          <p:cNvPr id="8" name="Group 7">
            <a:extLst>
              <a:ext uri="{FF2B5EF4-FFF2-40B4-BE49-F238E27FC236}">
                <a16:creationId xmlns:a16="http://schemas.microsoft.com/office/drawing/2014/main" id="{4529332F-6F2B-282D-53CA-7E54013B2BEB}"/>
              </a:ext>
            </a:extLst>
          </p:cNvPr>
          <p:cNvGrpSpPr/>
          <p:nvPr/>
        </p:nvGrpSpPr>
        <p:grpSpPr>
          <a:xfrm>
            <a:off x="5085629" y="3323890"/>
            <a:ext cx="1664942" cy="1297801"/>
            <a:chOff x="10693400" y="1889125"/>
            <a:chExt cx="619125" cy="482600"/>
          </a:xfrm>
        </p:grpSpPr>
        <p:pic>
          <p:nvPicPr>
            <p:cNvPr id="9" name="Picture 8">
              <a:extLst>
                <a:ext uri="{FF2B5EF4-FFF2-40B4-BE49-F238E27FC236}">
                  <a16:creationId xmlns:a16="http://schemas.microsoft.com/office/drawing/2014/main" id="{C5FF1C85-8D75-5F0E-9179-93E559261898}"/>
                </a:ext>
              </a:extLst>
            </p:cNvPr>
            <p:cNvPicPr>
              <a:picLocks noChangeAspect="1"/>
            </p:cNvPicPr>
            <p:nvPr/>
          </p:nvPicPr>
          <p:blipFill>
            <a:blip r:embed="rId4"/>
            <a:srcRect/>
            <a:stretch/>
          </p:blipFill>
          <p:spPr>
            <a:xfrm>
              <a:off x="10944225" y="2019056"/>
              <a:ext cx="368300" cy="203200"/>
            </a:xfrm>
            <a:prstGeom prst="rect">
              <a:avLst/>
            </a:prstGeom>
          </p:spPr>
        </p:pic>
        <p:sp>
          <p:nvSpPr>
            <p:cNvPr id="10" name="Oval 9">
              <a:extLst>
                <a:ext uri="{FF2B5EF4-FFF2-40B4-BE49-F238E27FC236}">
                  <a16:creationId xmlns:a16="http://schemas.microsoft.com/office/drawing/2014/main" id="{667F4E4C-7F33-4B1D-518C-6C9010097895}"/>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3" name="Picture 2">
            <a:extLst>
              <a:ext uri="{FF2B5EF4-FFF2-40B4-BE49-F238E27FC236}">
                <a16:creationId xmlns:a16="http://schemas.microsoft.com/office/drawing/2014/main" id="{F89ACE1D-34F5-07F7-10DF-C81A8CD7481E}"/>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12664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50</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12894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0"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CB35-8050-EC0E-D0AF-5C3DB6CDFCA5}"/>
              </a:ext>
            </a:extLst>
          </p:cNvPr>
          <p:cNvSpPr>
            <a:spLocks noGrp="1"/>
          </p:cNvSpPr>
          <p:nvPr>
            <p:ph type="title"/>
          </p:nvPr>
        </p:nvSpPr>
        <p:spPr/>
        <p:txBody>
          <a:bodyPr/>
          <a:lstStyle/>
          <a:p>
            <a:r>
              <a:rPr lang="en-US" dirty="0"/>
              <a:t>All teach, all learn (continued)</a:t>
            </a:r>
          </a:p>
        </p:txBody>
      </p:sp>
      <p:sp>
        <p:nvSpPr>
          <p:cNvPr id="4" name="Footer Placeholder 3">
            <a:extLst>
              <a:ext uri="{FF2B5EF4-FFF2-40B4-BE49-F238E27FC236}">
                <a16:creationId xmlns:a16="http://schemas.microsoft.com/office/drawing/2014/main" id="{A7D2D3BF-83EF-0D52-4A95-DF6C7FFA0078}"/>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47935F49-897C-928C-8367-1FFEEF85CAD7}"/>
              </a:ext>
            </a:extLst>
          </p:cNvPr>
          <p:cNvSpPr>
            <a:spLocks noGrp="1"/>
          </p:cNvSpPr>
          <p:nvPr>
            <p:ph type="sldNum" sz="quarter" idx="12"/>
          </p:nvPr>
        </p:nvSpPr>
        <p:spPr/>
        <p:txBody>
          <a:bodyPr/>
          <a:lstStyle/>
          <a:p>
            <a:fld id="{16C5AC08-0ACD-404A-9C9F-AB39E786C34A}" type="slidenum">
              <a:rPr lang="en-GB"/>
              <a:t>51</a:t>
            </a:fld>
            <a:endParaRPr lang="en-GB"/>
          </a:p>
        </p:txBody>
      </p:sp>
      <p:sp>
        <p:nvSpPr>
          <p:cNvPr id="6" name="Text Placeholder 5">
            <a:extLst>
              <a:ext uri="{FF2B5EF4-FFF2-40B4-BE49-F238E27FC236}">
                <a16:creationId xmlns:a16="http://schemas.microsoft.com/office/drawing/2014/main" id="{4D9DFD83-BEC7-2137-0B5B-0691FE4BC7C9}"/>
              </a:ext>
            </a:extLst>
          </p:cNvPr>
          <p:cNvSpPr>
            <a:spLocks noGrp="1"/>
          </p:cNvSpPr>
          <p:nvPr>
            <p:ph type="body" sz="quarter" idx="13"/>
          </p:nvPr>
        </p:nvSpPr>
        <p:spPr/>
        <p:txBody>
          <a:bodyPr/>
          <a:lstStyle/>
          <a:p>
            <a:r>
              <a:rPr lang="en-US" dirty="0"/>
              <a:t>Activity 5.3 (continued)</a:t>
            </a:r>
          </a:p>
        </p:txBody>
      </p:sp>
      <p:pic>
        <p:nvPicPr>
          <p:cNvPr id="7" name="Picture 6">
            <a:extLst>
              <a:ext uri="{FF2B5EF4-FFF2-40B4-BE49-F238E27FC236}">
                <a16:creationId xmlns:a16="http://schemas.microsoft.com/office/drawing/2014/main" id="{A60CF7BD-DE49-2ABE-F13B-E4222583A202}"/>
              </a:ext>
            </a:extLst>
          </p:cNvPr>
          <p:cNvPicPr>
            <a:picLocks noChangeAspect="1"/>
          </p:cNvPicPr>
          <p:nvPr/>
        </p:nvPicPr>
        <p:blipFill>
          <a:blip r:embed="rId3"/>
          <a:srcRect/>
          <a:stretch/>
        </p:blipFill>
        <p:spPr>
          <a:xfrm>
            <a:off x="4634308" y="2371725"/>
            <a:ext cx="3790945" cy="2595601"/>
          </a:xfrm>
          <a:prstGeom prst="rect">
            <a:avLst/>
          </a:prstGeom>
        </p:spPr>
      </p:pic>
      <p:grpSp>
        <p:nvGrpSpPr>
          <p:cNvPr id="8" name="Group 7">
            <a:extLst>
              <a:ext uri="{FF2B5EF4-FFF2-40B4-BE49-F238E27FC236}">
                <a16:creationId xmlns:a16="http://schemas.microsoft.com/office/drawing/2014/main" id="{4529332F-6F2B-282D-53CA-7E54013B2BEB}"/>
              </a:ext>
            </a:extLst>
          </p:cNvPr>
          <p:cNvGrpSpPr/>
          <p:nvPr/>
        </p:nvGrpSpPr>
        <p:grpSpPr>
          <a:xfrm>
            <a:off x="5085629" y="3323890"/>
            <a:ext cx="1664942" cy="1297801"/>
            <a:chOff x="10693400" y="1889125"/>
            <a:chExt cx="619125" cy="482600"/>
          </a:xfrm>
        </p:grpSpPr>
        <p:pic>
          <p:nvPicPr>
            <p:cNvPr id="9" name="Picture 8">
              <a:extLst>
                <a:ext uri="{FF2B5EF4-FFF2-40B4-BE49-F238E27FC236}">
                  <a16:creationId xmlns:a16="http://schemas.microsoft.com/office/drawing/2014/main" id="{C5FF1C85-8D75-5F0E-9179-93E559261898}"/>
                </a:ext>
              </a:extLst>
            </p:cNvPr>
            <p:cNvPicPr>
              <a:picLocks noChangeAspect="1"/>
            </p:cNvPicPr>
            <p:nvPr/>
          </p:nvPicPr>
          <p:blipFill>
            <a:blip r:embed="rId4"/>
            <a:srcRect/>
            <a:stretch/>
          </p:blipFill>
          <p:spPr>
            <a:xfrm>
              <a:off x="10944225" y="2019056"/>
              <a:ext cx="368300" cy="203200"/>
            </a:xfrm>
            <a:prstGeom prst="rect">
              <a:avLst/>
            </a:prstGeom>
          </p:spPr>
        </p:pic>
        <p:sp>
          <p:nvSpPr>
            <p:cNvPr id="10" name="Oval 9">
              <a:extLst>
                <a:ext uri="{FF2B5EF4-FFF2-40B4-BE49-F238E27FC236}">
                  <a16:creationId xmlns:a16="http://schemas.microsoft.com/office/drawing/2014/main" id="{667F4E4C-7F33-4B1D-518C-6C9010097895}"/>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3" name="Picture 2">
            <a:extLst>
              <a:ext uri="{FF2B5EF4-FFF2-40B4-BE49-F238E27FC236}">
                <a16:creationId xmlns:a16="http://schemas.microsoft.com/office/drawing/2014/main" id="{F89ACE1D-34F5-07F7-10DF-C81A8CD7481E}"/>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787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8986837" cy="5019720"/>
          </a:xfrm>
        </p:spPr>
        <p:txBody>
          <a:bodyPr/>
          <a:lstStyle/>
          <a:p>
            <a:pPr lvl="1"/>
            <a:r>
              <a:rPr lang="en-US" b="1"/>
              <a:t>By the end of the session, you will…</a:t>
            </a:r>
          </a:p>
          <a:p>
            <a:pPr lvl="2"/>
            <a:r>
              <a:rPr lang="en-US" b="1">
                <a:solidFill>
                  <a:schemeClr val="accent2"/>
                </a:solidFill>
              </a:rPr>
              <a:t>Be able to advocate for meaningful involvement in improvement work</a:t>
            </a:r>
          </a:p>
          <a:p>
            <a:pPr lvl="2"/>
            <a:r>
              <a:rPr lang="en-US"/>
              <a:t>Understand the importance of qualitative data in improvement work</a:t>
            </a:r>
          </a:p>
          <a:p>
            <a:pPr lvl="2"/>
            <a:r>
              <a:rPr lang="en-US"/>
              <a:t>Consider the potential challenges in using PDSA cycles in QI work</a:t>
            </a:r>
          </a:p>
          <a:p>
            <a:pPr lvl="2"/>
            <a:r>
              <a:rPr lang="en-US"/>
              <a:t>Recognise the role of a Quality Coach as an educator and practise teaching more advanced QI concepts.</a:t>
            </a:r>
          </a:p>
          <a:p>
            <a:pPr lvl="2"/>
            <a:endParaRPr lang="en-US"/>
          </a:p>
          <a:p>
            <a:pPr lvl="2"/>
            <a:endParaRPr lang="en-US"/>
          </a:p>
          <a:p>
            <a:pPr lvl="2"/>
            <a:endParaRPr lang="en-US"/>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52</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3063813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32DE-AA2C-B617-0F21-D18EC19B3A35}"/>
              </a:ext>
            </a:extLst>
          </p:cNvPr>
          <p:cNvSpPr>
            <a:spLocks noGrp="1"/>
          </p:cNvSpPr>
          <p:nvPr>
            <p:ph type="title"/>
          </p:nvPr>
        </p:nvSpPr>
        <p:spPr/>
        <p:txBody>
          <a:bodyPr/>
          <a:lstStyle/>
          <a:p>
            <a:r>
              <a:rPr lang="en-US"/>
              <a:t>Self-directed learning</a:t>
            </a:r>
          </a:p>
        </p:txBody>
      </p:sp>
      <p:sp>
        <p:nvSpPr>
          <p:cNvPr id="4" name="Footer Placeholder 3">
            <a:extLst>
              <a:ext uri="{FF2B5EF4-FFF2-40B4-BE49-F238E27FC236}">
                <a16:creationId xmlns:a16="http://schemas.microsoft.com/office/drawing/2014/main" id="{B52B7FC4-26B7-6944-5011-9ED8480941E7}"/>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B003F053-CD03-8733-F622-0D7EAB132157}"/>
              </a:ext>
            </a:extLst>
          </p:cNvPr>
          <p:cNvSpPr>
            <a:spLocks noGrp="1"/>
          </p:cNvSpPr>
          <p:nvPr>
            <p:ph type="sldNum" sz="quarter" idx="12"/>
          </p:nvPr>
        </p:nvSpPr>
        <p:spPr/>
        <p:txBody>
          <a:bodyPr/>
          <a:lstStyle/>
          <a:p>
            <a:fld id="{16C5AC08-0ACD-404A-9C9F-AB39E786C34A}" type="slidenum">
              <a:rPr lang="en-GB"/>
              <a:t>53</a:t>
            </a:fld>
            <a:endParaRPr lang="en-GB"/>
          </a:p>
        </p:txBody>
      </p:sp>
      <p:sp>
        <p:nvSpPr>
          <p:cNvPr id="8" name="Text Placeholder 7">
            <a:extLst>
              <a:ext uri="{FF2B5EF4-FFF2-40B4-BE49-F238E27FC236}">
                <a16:creationId xmlns:a16="http://schemas.microsoft.com/office/drawing/2014/main" id="{1B9885CA-1CC4-C128-B789-2FD1FCA3078D}"/>
              </a:ext>
            </a:extLst>
          </p:cNvPr>
          <p:cNvSpPr>
            <a:spLocks noGrp="1"/>
          </p:cNvSpPr>
          <p:nvPr>
            <p:ph type="body" sz="quarter" idx="13"/>
          </p:nvPr>
        </p:nvSpPr>
        <p:spPr/>
        <p:txBody>
          <a:bodyPr/>
          <a:lstStyle/>
          <a:p>
            <a:r>
              <a:rPr lang="en-US"/>
              <a:t>Self-directed learning</a:t>
            </a:r>
          </a:p>
        </p:txBody>
      </p:sp>
      <p:sp>
        <p:nvSpPr>
          <p:cNvPr id="11" name="Content Placeholder 6">
            <a:extLst>
              <a:ext uri="{FF2B5EF4-FFF2-40B4-BE49-F238E27FC236}">
                <a16:creationId xmlns:a16="http://schemas.microsoft.com/office/drawing/2014/main" id="{3FFF45CA-625A-4124-ED9C-9CAB55551A39}"/>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Prepare </a:t>
            </a:r>
            <a:r>
              <a:rPr lang="en-US" b="1" dirty="0" err="1">
                <a:latin typeface="DM Sans" pitchFamily="2" charset="77"/>
              </a:rPr>
              <a:t>teachback</a:t>
            </a:r>
            <a:r>
              <a:rPr lang="en-US" dirty="0">
                <a:latin typeface="DM Sans" pitchFamily="2" charset="77"/>
              </a:rPr>
              <a:t> for the topics below</a:t>
            </a:r>
          </a:p>
          <a:p>
            <a:pPr lvl="1">
              <a:spcBef>
                <a:spcPts val="0"/>
              </a:spcBef>
              <a:spcAft>
                <a:spcPts val="1000"/>
              </a:spcAft>
            </a:pPr>
            <a:endParaRPr lang="en-US" dirty="0">
              <a:latin typeface="DM Sans" pitchFamily="2" charset="77"/>
            </a:endParaRPr>
          </a:p>
        </p:txBody>
      </p:sp>
      <p:sp>
        <p:nvSpPr>
          <p:cNvPr id="12" name="Content Placeholder 8">
            <a:extLst>
              <a:ext uri="{FF2B5EF4-FFF2-40B4-BE49-F238E27FC236}">
                <a16:creationId xmlns:a16="http://schemas.microsoft.com/office/drawing/2014/main" id="{FE8C0959-ED64-1E7B-0CC3-185502DB50CE}"/>
              </a:ext>
            </a:extLst>
          </p:cNvPr>
          <p:cNvSpPr>
            <a:spLocks noGrp="1"/>
          </p:cNvSpPr>
          <p:nvPr>
            <p:ph idx="14"/>
          </p:nvPr>
        </p:nvSpPr>
        <p:spPr>
          <a:xfrm>
            <a:off x="8620124" y="2371725"/>
            <a:ext cx="3338885" cy="3878489"/>
          </a:xfrm>
        </p:spPr>
        <p:txBody>
          <a:bodyPr/>
          <a:lstStyle/>
          <a:p>
            <a:pPr lvl="1"/>
            <a:r>
              <a:rPr lang="en-US">
                <a:latin typeface="DM Sans" pitchFamily="2" charset="77"/>
              </a:rPr>
              <a:t>Find some data that is meaningful to you.</a:t>
            </a:r>
          </a:p>
          <a:p>
            <a:pPr lvl="1"/>
            <a:r>
              <a:rPr lang="en-US">
                <a:latin typeface="DM Sans" pitchFamily="2" charset="77"/>
              </a:rPr>
              <a:t>This could be from a project they are working on, a project they are coaching or data from their team. They should analyse it and chart it.</a:t>
            </a:r>
          </a:p>
          <a:p>
            <a:pPr lvl="1"/>
            <a:endParaRPr lang="en-US">
              <a:latin typeface="DM Sans" pitchFamily="2" charset="77"/>
            </a:endParaRPr>
          </a:p>
        </p:txBody>
      </p:sp>
      <p:sp>
        <p:nvSpPr>
          <p:cNvPr id="13" name="Content Placeholder 9">
            <a:extLst>
              <a:ext uri="{FF2B5EF4-FFF2-40B4-BE49-F238E27FC236}">
                <a16:creationId xmlns:a16="http://schemas.microsoft.com/office/drawing/2014/main" id="{814BC91C-89F1-C8E5-B16D-0FCEC9ED031C}"/>
              </a:ext>
            </a:extLst>
          </p:cNvPr>
          <p:cNvSpPr>
            <a:spLocks noGrp="1"/>
          </p:cNvSpPr>
          <p:nvPr>
            <p:ph idx="15"/>
          </p:nvPr>
        </p:nvSpPr>
        <p:spPr>
          <a:xfrm>
            <a:off x="4846639" y="2371725"/>
            <a:ext cx="3332161" cy="3878489"/>
          </a:xfrm>
        </p:spPr>
        <p:txBody>
          <a:bodyPr/>
          <a:lstStyle/>
          <a:p>
            <a:pPr lvl="1"/>
            <a:r>
              <a:rPr lang="en-US" dirty="0">
                <a:latin typeface="DM Sans" pitchFamily="2" charset="77"/>
              </a:rPr>
              <a:t>Work with team to identify one qualitative measure for their project</a:t>
            </a:r>
          </a:p>
          <a:p>
            <a:pPr lvl="1"/>
            <a:endParaRPr lang="en-US" dirty="0">
              <a:latin typeface="DM Sans" pitchFamily="2" charset="77"/>
            </a:endParaRPr>
          </a:p>
        </p:txBody>
      </p:sp>
      <p:sp>
        <p:nvSpPr>
          <p:cNvPr id="14" name="TextBox 13">
            <a:extLst>
              <a:ext uri="{FF2B5EF4-FFF2-40B4-BE49-F238E27FC236}">
                <a16:creationId xmlns:a16="http://schemas.microsoft.com/office/drawing/2014/main" id="{A3ECC60C-9EC2-2A81-DD1F-0F99A79A942C}"/>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4F8F497B-ECAB-4544-6E74-1F8829168766}"/>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EB4FFEF4-6E0D-0703-0F04-75C683F9113C}"/>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7" name="Straight Connector 16">
            <a:extLst>
              <a:ext uri="{FF2B5EF4-FFF2-40B4-BE49-F238E27FC236}">
                <a16:creationId xmlns:a16="http://schemas.microsoft.com/office/drawing/2014/main" id="{F44B6277-5123-84BC-46CE-826D8638FC15}"/>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768291-A4EA-B331-CD23-75A63068CCB0}"/>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8">
            <a:extLst>
              <a:ext uri="{FF2B5EF4-FFF2-40B4-BE49-F238E27FC236}">
                <a16:creationId xmlns:a16="http://schemas.microsoft.com/office/drawing/2014/main" id="{6BA3CF7B-01C0-0CF8-CF88-A5B037CCF88A}"/>
              </a:ext>
            </a:extLst>
          </p:cNvPr>
          <p:cNvSpPr txBox="1">
            <a:spLocks/>
          </p:cNvSpPr>
          <p:nvPr/>
        </p:nvSpPr>
        <p:spPr>
          <a:xfrm>
            <a:off x="1077913" y="3219450"/>
            <a:ext cx="3332162" cy="437736"/>
          </a:xfrm>
          <a:prstGeom prst="roundRect">
            <a:avLst>
              <a:gd name="adj" fmla="val 5721"/>
            </a:avLst>
          </a:prstGeom>
          <a:solidFill>
            <a:schemeClr val="tx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Stakeholder mapping</a:t>
            </a:r>
          </a:p>
        </p:txBody>
      </p:sp>
      <p:sp>
        <p:nvSpPr>
          <p:cNvPr id="20" name="Content Placeholder 8">
            <a:extLst>
              <a:ext uri="{FF2B5EF4-FFF2-40B4-BE49-F238E27FC236}">
                <a16:creationId xmlns:a16="http://schemas.microsoft.com/office/drawing/2014/main" id="{370BA321-4FB4-B7AC-83F2-71656155EF03}"/>
              </a:ext>
            </a:extLst>
          </p:cNvPr>
          <p:cNvSpPr txBox="1">
            <a:spLocks/>
          </p:cNvSpPr>
          <p:nvPr/>
        </p:nvSpPr>
        <p:spPr>
          <a:xfrm>
            <a:off x="1077913" y="3811353"/>
            <a:ext cx="3332162" cy="437736"/>
          </a:xfrm>
          <a:prstGeom prst="roundRect">
            <a:avLst>
              <a:gd name="adj" fmla="val 5721"/>
            </a:avLst>
          </a:prstGeom>
          <a:solidFill>
            <a:schemeClr val="accent1"/>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Fishbone diagrams</a:t>
            </a:r>
          </a:p>
        </p:txBody>
      </p:sp>
      <p:sp>
        <p:nvSpPr>
          <p:cNvPr id="21" name="Content Placeholder 8">
            <a:extLst>
              <a:ext uri="{FF2B5EF4-FFF2-40B4-BE49-F238E27FC236}">
                <a16:creationId xmlns:a16="http://schemas.microsoft.com/office/drawing/2014/main" id="{3B3A94A0-700B-795E-408D-105A8D1CFA1B}"/>
              </a:ext>
            </a:extLst>
          </p:cNvPr>
          <p:cNvSpPr txBox="1">
            <a:spLocks/>
          </p:cNvSpPr>
          <p:nvPr/>
        </p:nvSpPr>
        <p:spPr>
          <a:xfrm>
            <a:off x="1077913" y="4403256"/>
            <a:ext cx="3332162" cy="437736"/>
          </a:xfrm>
          <a:prstGeom prst="roundRect">
            <a:avLst>
              <a:gd name="adj" fmla="val 5721"/>
            </a:avLst>
          </a:prstGeom>
          <a:solidFill>
            <a:schemeClr val="accent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Process mapping</a:t>
            </a:r>
          </a:p>
        </p:txBody>
      </p:sp>
      <p:sp>
        <p:nvSpPr>
          <p:cNvPr id="23" name="Content Placeholder 8">
            <a:extLst>
              <a:ext uri="{FF2B5EF4-FFF2-40B4-BE49-F238E27FC236}">
                <a16:creationId xmlns:a16="http://schemas.microsoft.com/office/drawing/2014/main" id="{761E63DA-F3DC-0CA5-0E96-0067941E9D01}"/>
              </a:ext>
            </a:extLst>
          </p:cNvPr>
          <p:cNvSpPr txBox="1">
            <a:spLocks/>
          </p:cNvSpPr>
          <p:nvPr/>
        </p:nvSpPr>
        <p:spPr>
          <a:xfrm>
            <a:off x="1077913" y="4995159"/>
            <a:ext cx="3332162" cy="437736"/>
          </a:xfrm>
          <a:prstGeom prst="roundRect">
            <a:avLst>
              <a:gd name="adj" fmla="val 5721"/>
            </a:avLst>
          </a:prstGeom>
          <a:solidFill>
            <a:schemeClr val="accent4"/>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Emotional mapping</a:t>
            </a:r>
          </a:p>
        </p:txBody>
      </p:sp>
      <p:sp>
        <p:nvSpPr>
          <p:cNvPr id="24" name="Content Placeholder 8">
            <a:extLst>
              <a:ext uri="{FF2B5EF4-FFF2-40B4-BE49-F238E27FC236}">
                <a16:creationId xmlns:a16="http://schemas.microsoft.com/office/drawing/2014/main" id="{E88EE5CE-8055-C740-DAE3-308A0E6CCE34}"/>
              </a:ext>
            </a:extLst>
          </p:cNvPr>
          <p:cNvSpPr txBox="1">
            <a:spLocks/>
          </p:cNvSpPr>
          <p:nvPr/>
        </p:nvSpPr>
        <p:spPr>
          <a:xfrm>
            <a:off x="1077913" y="5587062"/>
            <a:ext cx="3332162" cy="437736"/>
          </a:xfrm>
          <a:prstGeom prst="roundRect">
            <a:avLst>
              <a:gd name="adj" fmla="val 5721"/>
            </a:avLst>
          </a:prstGeom>
          <a:solidFill>
            <a:schemeClr val="accent6"/>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spc="-50">
                <a:solidFill>
                  <a:schemeClr val="bg1"/>
                </a:solidFill>
              </a:rPr>
              <a:t>System of profound knowledge</a:t>
            </a:r>
          </a:p>
        </p:txBody>
      </p:sp>
      <p:sp>
        <p:nvSpPr>
          <p:cNvPr id="25" name="Content Placeholder 8">
            <a:extLst>
              <a:ext uri="{FF2B5EF4-FFF2-40B4-BE49-F238E27FC236}">
                <a16:creationId xmlns:a16="http://schemas.microsoft.com/office/drawing/2014/main" id="{672891AE-6EA6-B45A-2EDE-4F7C21BF1241}"/>
              </a:ext>
            </a:extLst>
          </p:cNvPr>
          <p:cNvSpPr txBox="1">
            <a:spLocks/>
          </p:cNvSpPr>
          <p:nvPr/>
        </p:nvSpPr>
        <p:spPr>
          <a:xfrm>
            <a:off x="1077913" y="6178964"/>
            <a:ext cx="3332162" cy="437736"/>
          </a:xfrm>
          <a:prstGeom prst="roundRect">
            <a:avLst>
              <a:gd name="adj" fmla="val 5721"/>
            </a:avLst>
          </a:prstGeom>
          <a:solidFill>
            <a:schemeClr val="accent5"/>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spc="-50">
                <a:solidFill>
                  <a:schemeClr val="bg1"/>
                </a:solidFill>
              </a:rPr>
              <a:t>Using Excel to create bar charts</a:t>
            </a:r>
          </a:p>
        </p:txBody>
      </p:sp>
      <p:pic>
        <p:nvPicPr>
          <p:cNvPr id="6" name="Picture 5">
            <a:extLst>
              <a:ext uri="{FF2B5EF4-FFF2-40B4-BE49-F238E27FC236}">
                <a16:creationId xmlns:a16="http://schemas.microsoft.com/office/drawing/2014/main" id="{5FBC9C96-E9F8-679E-A032-0042D5A43A87}"/>
              </a:ext>
            </a:extLst>
          </p:cNvPr>
          <p:cNvPicPr>
            <a:picLocks noChangeAspect="1"/>
          </p:cNvPicPr>
          <p:nvPr/>
        </p:nvPicPr>
        <p:blipFill>
          <a:blip r:embed="rId3"/>
          <a:srcRect/>
          <a:stretch/>
        </p:blipFill>
        <p:spPr>
          <a:xfrm>
            <a:off x="245154" y="800100"/>
            <a:ext cx="444008" cy="457200"/>
          </a:xfrm>
          <a:prstGeom prst="rect">
            <a:avLst/>
          </a:prstGeom>
        </p:spPr>
      </p:pic>
      <p:pic>
        <p:nvPicPr>
          <p:cNvPr id="7" name="Picture 6">
            <a:extLst>
              <a:ext uri="{FF2B5EF4-FFF2-40B4-BE49-F238E27FC236}">
                <a16:creationId xmlns:a16="http://schemas.microsoft.com/office/drawing/2014/main" id="{267E286A-EA3D-6E7D-6021-851AD0991311}"/>
              </a:ext>
            </a:extLst>
          </p:cNvPr>
          <p:cNvPicPr>
            <a:picLocks noChangeAspect="1"/>
          </p:cNvPicPr>
          <p:nvPr/>
        </p:nvPicPr>
        <p:blipFill>
          <a:blip r:embed="rId4"/>
          <a:stretch>
            <a:fillRect/>
          </a:stretch>
        </p:blipFill>
        <p:spPr>
          <a:xfrm>
            <a:off x="238125" y="1377950"/>
            <a:ext cx="451035" cy="522251"/>
          </a:xfrm>
          <a:prstGeom prst="rect">
            <a:avLst/>
          </a:prstGeom>
        </p:spPr>
      </p:pic>
    </p:spTree>
    <p:extLst>
      <p:ext uri="{BB962C8B-B14F-4D97-AF65-F5344CB8AC3E}">
        <p14:creationId xmlns:p14="http://schemas.microsoft.com/office/powerpoint/2010/main" val="2495189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1F63-6533-2674-DAFB-49BDCD699485}"/>
              </a:ext>
            </a:extLst>
          </p:cNvPr>
          <p:cNvSpPr>
            <a:spLocks noGrp="1"/>
          </p:cNvSpPr>
          <p:nvPr>
            <p:ph type="title"/>
          </p:nvPr>
        </p:nvSpPr>
        <p:spPr/>
        <p:txBody>
          <a:bodyPr/>
          <a:lstStyle/>
          <a:p>
            <a:r>
              <a:rPr lang="en-US"/>
              <a:t>Additional reading</a:t>
            </a:r>
          </a:p>
        </p:txBody>
      </p:sp>
      <p:sp>
        <p:nvSpPr>
          <p:cNvPr id="3" name="Content Placeholder 2">
            <a:extLst>
              <a:ext uri="{FF2B5EF4-FFF2-40B4-BE49-F238E27FC236}">
                <a16:creationId xmlns:a16="http://schemas.microsoft.com/office/drawing/2014/main" id="{3E8B9457-636B-4537-E4F0-1FC7B107CBF2}"/>
              </a:ext>
            </a:extLst>
          </p:cNvPr>
          <p:cNvSpPr>
            <a:spLocks noGrp="1"/>
          </p:cNvSpPr>
          <p:nvPr>
            <p:ph idx="1"/>
          </p:nvPr>
        </p:nvSpPr>
        <p:spPr/>
        <p:txBody>
          <a:bodyPr/>
          <a:lstStyle/>
          <a:p>
            <a:pPr lvl="1"/>
            <a:r>
              <a:rPr lang="en-US" dirty="0"/>
              <a:t>The problem with Plan-Do-Study-Act cycles </a:t>
            </a:r>
          </a:p>
          <a:p>
            <a:pPr lvl="3"/>
            <a:r>
              <a:rPr lang="en-US" sz="1600" dirty="0">
                <a:solidFill>
                  <a:schemeClr val="accent2"/>
                </a:solidFill>
                <a:latin typeface="DM Sans Medium" pitchFamily="2" charset="77"/>
              </a:rPr>
              <a:t>Julie Reed and Alan Card</a:t>
            </a:r>
          </a:p>
          <a:p>
            <a:pPr lvl="1"/>
            <a:endParaRPr lang="en-US" dirty="0"/>
          </a:p>
          <a:p>
            <a:pPr lvl="1"/>
            <a:endParaRPr lang="en-US" dirty="0"/>
          </a:p>
        </p:txBody>
      </p:sp>
      <p:sp>
        <p:nvSpPr>
          <p:cNvPr id="4" name="Footer Placeholder 3">
            <a:extLst>
              <a:ext uri="{FF2B5EF4-FFF2-40B4-BE49-F238E27FC236}">
                <a16:creationId xmlns:a16="http://schemas.microsoft.com/office/drawing/2014/main" id="{45558B2C-004B-5E76-66C5-6C030EEC44FB}"/>
              </a:ext>
            </a:extLst>
          </p:cNvPr>
          <p:cNvSpPr>
            <a:spLocks noGrp="1"/>
          </p:cNvSpPr>
          <p:nvPr>
            <p:ph type="ftr" sz="quarter" idx="11"/>
          </p:nvPr>
        </p:nvSpPr>
        <p:spPr/>
        <p:txBody>
          <a:bodyPr/>
          <a:lstStyle/>
          <a:p>
            <a:r>
              <a:rPr lang="en-US" dirty="0"/>
              <a:t>Session 5     Working with People</a:t>
            </a:r>
          </a:p>
        </p:txBody>
      </p:sp>
      <p:sp>
        <p:nvSpPr>
          <p:cNvPr id="5" name="Slide Number Placeholder 4">
            <a:extLst>
              <a:ext uri="{FF2B5EF4-FFF2-40B4-BE49-F238E27FC236}">
                <a16:creationId xmlns:a16="http://schemas.microsoft.com/office/drawing/2014/main" id="{8157A1CE-5CEB-1A63-40F2-9BD4AAE6366B}"/>
              </a:ext>
            </a:extLst>
          </p:cNvPr>
          <p:cNvSpPr>
            <a:spLocks noGrp="1"/>
          </p:cNvSpPr>
          <p:nvPr>
            <p:ph type="sldNum" sz="quarter" idx="12"/>
          </p:nvPr>
        </p:nvSpPr>
        <p:spPr/>
        <p:txBody>
          <a:bodyPr/>
          <a:lstStyle/>
          <a:p>
            <a:fld id="{16C5AC08-0ACD-404A-9C9F-AB39E786C34A}" type="slidenum">
              <a:rPr lang="en-GB"/>
              <a:t>54</a:t>
            </a:fld>
            <a:endParaRPr lang="en-GB"/>
          </a:p>
        </p:txBody>
      </p:sp>
      <p:sp>
        <p:nvSpPr>
          <p:cNvPr id="6" name="Text Placeholder 5">
            <a:extLst>
              <a:ext uri="{FF2B5EF4-FFF2-40B4-BE49-F238E27FC236}">
                <a16:creationId xmlns:a16="http://schemas.microsoft.com/office/drawing/2014/main" id="{042C1F60-F5A0-BF90-3141-4E3EE83F9399}"/>
              </a:ext>
            </a:extLst>
          </p:cNvPr>
          <p:cNvSpPr>
            <a:spLocks noGrp="1"/>
          </p:cNvSpPr>
          <p:nvPr>
            <p:ph type="body" sz="quarter" idx="13"/>
          </p:nvPr>
        </p:nvSpPr>
        <p:spPr/>
        <p:txBody>
          <a:bodyPr/>
          <a:lstStyle/>
          <a:p>
            <a:r>
              <a:rPr lang="en-US"/>
              <a:t>Additional reading</a:t>
            </a:r>
          </a:p>
        </p:txBody>
      </p:sp>
      <p:sp>
        <p:nvSpPr>
          <p:cNvPr id="7" name="Content Placeholder 6">
            <a:extLst>
              <a:ext uri="{FF2B5EF4-FFF2-40B4-BE49-F238E27FC236}">
                <a16:creationId xmlns:a16="http://schemas.microsoft.com/office/drawing/2014/main" id="{9384D4BB-6189-F340-C280-8222931742D7}"/>
              </a:ext>
            </a:extLst>
          </p:cNvPr>
          <p:cNvSpPr>
            <a:spLocks noGrp="1"/>
          </p:cNvSpPr>
          <p:nvPr>
            <p:ph idx="14"/>
          </p:nvPr>
        </p:nvSpPr>
        <p:spPr/>
        <p:txBody>
          <a:bodyPr/>
          <a:lstStyle/>
          <a:p>
            <a:pPr lvl="1"/>
            <a:r>
              <a:rPr lang="en-US" dirty="0"/>
              <a:t>A primer on PDSA: executing plan–do–study–act cycles in practice, not just in name</a:t>
            </a:r>
          </a:p>
          <a:p>
            <a:pPr lvl="3"/>
            <a:r>
              <a:rPr lang="en-US" sz="1600" dirty="0">
                <a:solidFill>
                  <a:schemeClr val="accent2"/>
                </a:solidFill>
                <a:latin typeface="DM Sans Medium" pitchFamily="2" charset="77"/>
              </a:rPr>
              <a:t>Jerome A Leis and </a:t>
            </a:r>
            <a:br>
              <a:rPr lang="en-US" sz="1600" dirty="0">
                <a:solidFill>
                  <a:schemeClr val="accent2"/>
                </a:solidFill>
                <a:latin typeface="DM Sans Medium" pitchFamily="2" charset="77"/>
              </a:rPr>
            </a:br>
            <a:r>
              <a:rPr lang="en-US" sz="1600" dirty="0">
                <a:solidFill>
                  <a:schemeClr val="accent2"/>
                </a:solidFill>
                <a:latin typeface="DM Sans Medium" pitchFamily="2" charset="77"/>
              </a:rPr>
              <a:t>Kaveh G </a:t>
            </a:r>
            <a:r>
              <a:rPr lang="en-US" sz="1600" dirty="0" err="1">
                <a:solidFill>
                  <a:schemeClr val="accent2"/>
                </a:solidFill>
                <a:latin typeface="DM Sans Medium" pitchFamily="2" charset="77"/>
              </a:rPr>
              <a:t>Shojania</a:t>
            </a:r>
            <a:endParaRPr lang="en-US" sz="1600" dirty="0">
              <a:solidFill>
                <a:schemeClr val="accent2"/>
              </a:solidFill>
              <a:latin typeface="DM Sans Medium" pitchFamily="2" charset="77"/>
            </a:endParaRPr>
          </a:p>
          <a:p>
            <a:pPr lvl="1"/>
            <a:endParaRPr lang="en-US" dirty="0"/>
          </a:p>
          <a:p>
            <a:pPr lvl="1"/>
            <a:endParaRPr lang="en-US" dirty="0"/>
          </a:p>
        </p:txBody>
      </p:sp>
      <p:sp>
        <p:nvSpPr>
          <p:cNvPr id="8" name="Content Placeholder 7">
            <a:extLst>
              <a:ext uri="{FF2B5EF4-FFF2-40B4-BE49-F238E27FC236}">
                <a16:creationId xmlns:a16="http://schemas.microsoft.com/office/drawing/2014/main" id="{785D5199-D5DA-9E70-EA77-1C21DFE949C0}"/>
              </a:ext>
            </a:extLst>
          </p:cNvPr>
          <p:cNvSpPr>
            <a:spLocks noGrp="1"/>
          </p:cNvSpPr>
          <p:nvPr>
            <p:ph idx="15"/>
          </p:nvPr>
        </p:nvSpPr>
        <p:spPr/>
        <p:txBody>
          <a:bodyPr/>
          <a:lstStyle/>
          <a:p>
            <a:pPr lvl="1"/>
            <a:r>
              <a:rPr lang="en-US" dirty="0"/>
              <a:t>Systematic review of the application of the plan–do–study–act method to improve quality in healthcare</a:t>
            </a:r>
          </a:p>
          <a:p>
            <a:pPr lvl="3"/>
            <a:r>
              <a:rPr lang="en-US" sz="1600" dirty="0">
                <a:solidFill>
                  <a:schemeClr val="accent2"/>
                </a:solidFill>
                <a:latin typeface="DM Sans Medium" pitchFamily="2" charset="77"/>
              </a:rPr>
              <a:t>Michael J Taylor, Chris McNicholas, Chris Nicolay, Ara Darzi, Derek Bell and Julie E Reed</a:t>
            </a:r>
          </a:p>
          <a:p>
            <a:pPr lvl="1"/>
            <a:endParaRPr lang="en-US" dirty="0"/>
          </a:p>
          <a:p>
            <a:pPr lvl="1"/>
            <a:endParaRPr lang="en-US" dirty="0"/>
          </a:p>
        </p:txBody>
      </p:sp>
      <p:pic>
        <p:nvPicPr>
          <p:cNvPr id="10" name="Picture 9">
            <a:extLst>
              <a:ext uri="{FF2B5EF4-FFF2-40B4-BE49-F238E27FC236}">
                <a16:creationId xmlns:a16="http://schemas.microsoft.com/office/drawing/2014/main" id="{14F6B6D9-7F51-FEAC-5036-E825B7344418}"/>
              </a:ext>
            </a:extLst>
          </p:cNvPr>
          <p:cNvPicPr>
            <a:picLocks noChangeAspect="1"/>
          </p:cNvPicPr>
          <p:nvPr/>
        </p:nvPicPr>
        <p:blipFill>
          <a:blip r:embed="rId3"/>
          <a:stretch>
            <a:fillRect/>
          </a:stretch>
        </p:blipFill>
        <p:spPr>
          <a:xfrm>
            <a:off x="332218" y="806038"/>
            <a:ext cx="277382" cy="321179"/>
          </a:xfrm>
          <a:prstGeom prst="rect">
            <a:avLst/>
          </a:prstGeom>
        </p:spPr>
      </p:pic>
    </p:spTree>
    <p:extLst>
      <p:ext uri="{BB962C8B-B14F-4D97-AF65-F5344CB8AC3E}">
        <p14:creationId xmlns:p14="http://schemas.microsoft.com/office/powerpoint/2010/main" val="2806407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546477"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546477"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546477"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dirty="0"/>
              <a:t>Session 5     Working with People</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55</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84822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5291817" y="2263986"/>
            <a:ext cx="3352800" cy="3501813"/>
          </a:xfrm>
          <a:prstGeom prst="rect">
            <a:avLst/>
          </a:prstGeom>
        </p:spPr>
      </p:pic>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65F0-0B54-8F0D-7C6D-23A0D8051E10}"/>
              </a:ext>
            </a:extLst>
          </p:cNvPr>
          <p:cNvSpPr>
            <a:spLocks noGrp="1"/>
          </p:cNvSpPr>
          <p:nvPr>
            <p:ph type="title"/>
          </p:nvPr>
        </p:nvSpPr>
        <p:spPr/>
        <p:txBody>
          <a:bodyPr/>
          <a:lstStyle/>
          <a:p>
            <a:r>
              <a:rPr lang="en-US" dirty="0"/>
              <a:t>References and links	</a:t>
            </a:r>
          </a:p>
        </p:txBody>
      </p:sp>
      <p:sp>
        <p:nvSpPr>
          <p:cNvPr id="3" name="Footer Placeholder 2">
            <a:extLst>
              <a:ext uri="{FF2B5EF4-FFF2-40B4-BE49-F238E27FC236}">
                <a16:creationId xmlns:a16="http://schemas.microsoft.com/office/drawing/2014/main" id="{4968F28B-D6B2-632F-37FA-ED95C3B94B80}"/>
              </a:ext>
            </a:extLst>
          </p:cNvPr>
          <p:cNvSpPr>
            <a:spLocks noGrp="1"/>
          </p:cNvSpPr>
          <p:nvPr>
            <p:ph type="ftr" sz="quarter" idx="11"/>
          </p:nvPr>
        </p:nvSpPr>
        <p:spPr/>
        <p:txBody>
          <a:bodyPr/>
          <a:lstStyle/>
          <a:p>
            <a:r>
              <a:rPr lang="en-US" dirty="0"/>
              <a:t>Session 5     Working with People</a:t>
            </a:r>
          </a:p>
        </p:txBody>
      </p:sp>
      <p:sp>
        <p:nvSpPr>
          <p:cNvPr id="4" name="Slide Number Placeholder 3">
            <a:extLst>
              <a:ext uri="{FF2B5EF4-FFF2-40B4-BE49-F238E27FC236}">
                <a16:creationId xmlns:a16="http://schemas.microsoft.com/office/drawing/2014/main" id="{BE6E489F-DCEC-39D3-12CE-AEA0F28CF489}"/>
              </a:ext>
            </a:extLst>
          </p:cNvPr>
          <p:cNvSpPr>
            <a:spLocks noGrp="1"/>
          </p:cNvSpPr>
          <p:nvPr>
            <p:ph type="sldNum" sz="quarter" idx="12"/>
          </p:nvPr>
        </p:nvSpPr>
        <p:spPr/>
        <p:txBody>
          <a:bodyPr/>
          <a:lstStyle/>
          <a:p>
            <a:fld id="{16C5AC08-0ACD-404A-9C9F-AB39E786C34A}" type="slidenum">
              <a:rPr lang="en-GB"/>
              <a:t>56</a:t>
            </a:fld>
            <a:endParaRPr lang="en-GB"/>
          </a:p>
        </p:txBody>
      </p:sp>
      <p:sp>
        <p:nvSpPr>
          <p:cNvPr id="5" name="Text Placeholder 4">
            <a:extLst>
              <a:ext uri="{FF2B5EF4-FFF2-40B4-BE49-F238E27FC236}">
                <a16:creationId xmlns:a16="http://schemas.microsoft.com/office/drawing/2014/main" id="{02965204-A48C-9F96-0ED9-553649FE68A9}"/>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793ED903-8D73-0520-4680-53787C9731EF}"/>
              </a:ext>
            </a:extLst>
          </p:cNvPr>
          <p:cNvSpPr>
            <a:spLocks noGrp="1"/>
          </p:cNvSpPr>
          <p:nvPr>
            <p:ph idx="1"/>
          </p:nvPr>
        </p:nvSpPr>
        <p:spPr>
          <a:xfrm>
            <a:off x="1077914" y="1520825"/>
            <a:ext cx="5214936" cy="5019720"/>
          </a:xfrm>
        </p:spPr>
        <p:txBody>
          <a:bodyPr numCol="1"/>
          <a:lstStyle/>
          <a:p>
            <a:r>
              <a:rPr lang="en-US" dirty="0" err="1"/>
              <a:t>Kostal</a:t>
            </a:r>
            <a:r>
              <a:rPr lang="en-US" dirty="0"/>
              <a:t>, G. and Shah, A. (2021). Putting improvement in everyone's hands: opening up healthcare improvement by simplifying, supporting and refocusing on core purpose</a:t>
            </a:r>
            <a:r>
              <a:rPr lang="en-US" i="1" dirty="0"/>
              <a:t>. British Journal of Healthcare Management.</a:t>
            </a:r>
          </a:p>
          <a:p>
            <a:pPr lvl="1"/>
            <a:r>
              <a:rPr lang="en-US" dirty="0"/>
              <a:t>https://</a:t>
            </a:r>
            <a:r>
              <a:rPr lang="en-US" dirty="0" err="1"/>
              <a:t>www.magonlinelibrary.com</a:t>
            </a:r>
            <a:r>
              <a:rPr lang="en-US" dirty="0"/>
              <a:t>/</a:t>
            </a:r>
            <a:r>
              <a:rPr lang="en-US" dirty="0" err="1"/>
              <a:t>doi</a:t>
            </a:r>
            <a:r>
              <a:rPr lang="en-US" dirty="0"/>
              <a:t>/full/10.12968/bjhc.2020.0189  </a:t>
            </a:r>
          </a:p>
          <a:p>
            <a:r>
              <a:rPr lang="en-US" dirty="0" err="1"/>
              <a:t>Arnstein</a:t>
            </a:r>
            <a:r>
              <a:rPr lang="en-US" dirty="0"/>
              <a:t>, S. (1969). A Ladder of Citizen Participation. </a:t>
            </a:r>
            <a:r>
              <a:rPr lang="en-US" i="1" dirty="0"/>
              <a:t>Journal of the American Institute of Planners. </a:t>
            </a:r>
          </a:p>
          <a:p>
            <a:pPr lvl="1"/>
            <a:r>
              <a:rPr lang="en-US" dirty="0"/>
              <a:t>http://</a:t>
            </a:r>
            <a:r>
              <a:rPr lang="en-US" dirty="0" err="1"/>
              <a:t>lithgow-schmidt.dk</a:t>
            </a:r>
            <a:r>
              <a:rPr lang="en-US" dirty="0"/>
              <a:t>/sherry-</a:t>
            </a:r>
            <a:r>
              <a:rPr lang="en-US" dirty="0" err="1"/>
              <a:t>arnstein</a:t>
            </a:r>
            <a:r>
              <a:rPr lang="en-US" dirty="0"/>
              <a:t>/ladder-of-citizen-</a:t>
            </a:r>
            <a:r>
              <a:rPr lang="en-US" dirty="0" err="1"/>
              <a:t>participation.html</a:t>
            </a:r>
            <a:endParaRPr lang="en-US" dirty="0"/>
          </a:p>
          <a:p>
            <a:r>
              <a:rPr lang="en-US" dirty="0"/>
              <a:t>Slay, J. and Stephens, L. (2013). Co-production in mental health: a literature review. New Economics Foundation. </a:t>
            </a:r>
          </a:p>
          <a:p>
            <a:pPr lvl="1"/>
            <a:r>
              <a:rPr lang="en-US" dirty="0"/>
              <a:t>https://</a:t>
            </a:r>
            <a:r>
              <a:rPr lang="en-US" dirty="0" err="1"/>
              <a:t>neweconomics.org</a:t>
            </a:r>
            <a:r>
              <a:rPr lang="en-US" dirty="0"/>
              <a:t>/2013/11/co-production-mental-health </a:t>
            </a:r>
          </a:p>
          <a:p>
            <a:r>
              <a:rPr lang="en-US" dirty="0" err="1"/>
              <a:t>Iriss</a:t>
            </a:r>
            <a:r>
              <a:rPr lang="en-US" dirty="0"/>
              <a:t>. Participation: its impact on services and the people who use them. </a:t>
            </a:r>
          </a:p>
          <a:p>
            <a:pPr lvl="1"/>
            <a:r>
              <a:rPr lang="en-US" dirty="0"/>
              <a:t>https://</a:t>
            </a:r>
            <a:r>
              <a:rPr lang="en-US" dirty="0" err="1"/>
              <a:t>www.iriss.org.uk</a:t>
            </a:r>
            <a:r>
              <a:rPr lang="en-US" dirty="0"/>
              <a:t>/resources/insights/participation-its-impact-services-and-people-who-use-them </a:t>
            </a:r>
          </a:p>
          <a:p>
            <a:r>
              <a:rPr lang="en-US" dirty="0"/>
              <a:t>Nesta (2012). People powered health co-production catalogue. </a:t>
            </a:r>
          </a:p>
          <a:p>
            <a:pPr lvl="1"/>
            <a:r>
              <a:rPr lang="en-US" dirty="0"/>
              <a:t>https://</a:t>
            </a:r>
            <a:r>
              <a:rPr lang="en-US" dirty="0" err="1"/>
              <a:t>media.nesta.org.uk</a:t>
            </a:r>
            <a:r>
              <a:rPr lang="en-US" dirty="0"/>
              <a:t>/documents/co-</a:t>
            </a:r>
            <a:r>
              <a:rPr lang="en-US" dirty="0" err="1"/>
              <a:t>production_catalogue.pdf</a:t>
            </a:r>
            <a:endParaRPr lang="en-US" dirty="0"/>
          </a:p>
          <a:p>
            <a:r>
              <a:rPr lang="en-US" dirty="0"/>
              <a:t>Lewin, K. (1951). </a:t>
            </a:r>
            <a:r>
              <a:rPr lang="en-US" i="1" dirty="0"/>
              <a:t>Field Theory in Social Science</a:t>
            </a:r>
            <a:r>
              <a:rPr lang="en-US" dirty="0"/>
              <a:t>. Harper and Row. </a:t>
            </a:r>
          </a:p>
          <a:p>
            <a:pPr lvl="1"/>
            <a:r>
              <a:rPr lang="en-US" dirty="0">
                <a:hlinkClick r:id="rId3"/>
              </a:rPr>
              <a:t>https://ia802905.us.archive.org/4/items/in.ernet.dli.2015.138989/2015.138989.Field-Theory-In-Social-Science-Selected-Theoretical-Oaoers.pdf</a:t>
            </a:r>
            <a:endParaRPr lang="en-US" dirty="0"/>
          </a:p>
          <a:p>
            <a:r>
              <a:rPr lang="en-US" dirty="0" err="1"/>
              <a:t>Renjith</a:t>
            </a:r>
            <a:r>
              <a:rPr lang="en-US" dirty="0"/>
              <a:t>, V., </a:t>
            </a:r>
            <a:r>
              <a:rPr lang="en-US" dirty="0" err="1"/>
              <a:t>Yesodharan</a:t>
            </a:r>
            <a:r>
              <a:rPr lang="en-US" dirty="0"/>
              <a:t>, R., Noronha, J.A., Ladd, E., George, A. (2021). Qualitative Methods in Health Care Research</a:t>
            </a:r>
            <a:r>
              <a:rPr lang="en-US" i="1" dirty="0"/>
              <a:t>. International Journal of Preventative Medicine. </a:t>
            </a:r>
          </a:p>
          <a:p>
            <a:pPr lvl="1"/>
            <a:r>
              <a:rPr lang="en-US" dirty="0"/>
              <a:t>https://</a:t>
            </a:r>
            <a:r>
              <a:rPr lang="en-US" dirty="0" err="1"/>
              <a:t>www.ncbi.nlm.nih.gov</a:t>
            </a:r>
            <a:r>
              <a:rPr lang="en-US" dirty="0"/>
              <a:t>/</a:t>
            </a:r>
            <a:r>
              <a:rPr lang="en-US" dirty="0" err="1"/>
              <a:t>pmc</a:t>
            </a:r>
            <a:r>
              <a:rPr lang="en-US" dirty="0"/>
              <a:t>/articles/PMC8106287/</a:t>
            </a:r>
          </a:p>
          <a:p>
            <a:endParaRPr lang="en-US" dirty="0"/>
          </a:p>
          <a:p>
            <a:pPr lvl="1"/>
            <a:endParaRPr lang="en-US" dirty="0"/>
          </a:p>
        </p:txBody>
      </p:sp>
      <p:sp>
        <p:nvSpPr>
          <p:cNvPr id="9" name="Content Placeholder 5">
            <a:extLst>
              <a:ext uri="{FF2B5EF4-FFF2-40B4-BE49-F238E27FC236}">
                <a16:creationId xmlns:a16="http://schemas.microsoft.com/office/drawing/2014/main" id="{A01CA525-67C5-FDC8-2DAC-4C26FBA3FD1A}"/>
              </a:ext>
            </a:extLst>
          </p:cNvPr>
          <p:cNvSpPr txBox="1">
            <a:spLocks/>
          </p:cNvSpPr>
          <p:nvPr/>
        </p:nvSpPr>
        <p:spPr>
          <a:xfrm>
            <a:off x="6640514" y="1520825"/>
            <a:ext cx="5214936" cy="5019720"/>
          </a:xfrm>
          <a:prstGeom prst="rect">
            <a:avLst/>
          </a:prstGeom>
        </p:spPr>
        <p:txBody>
          <a:bodyPr vert="horz" lIns="0" tIns="0" rIns="0" bIns="0" numCol="1" spcCol="360000" rtlCol="0">
            <a:noAutofit/>
          </a:bodyPr>
          <a:lstStyle>
            <a:lvl1pPr marL="363538" indent="-355600" algn="l" defTabSz="914400" rtl="0" eaLnBrk="1" latinLnBrk="0" hangingPunct="1">
              <a:lnSpc>
                <a:spcPct val="90000"/>
              </a:lnSpc>
              <a:spcBef>
                <a:spcPts val="1200"/>
              </a:spcBef>
              <a:spcAft>
                <a:spcPts val="0"/>
              </a:spcAft>
              <a:buFont typeface="Arial" panose="020B0604020202020204" pitchFamily="34" charset="0"/>
              <a:buNone/>
              <a:tabLst/>
              <a:defRPr sz="1200" b="0" kern="1200">
                <a:solidFill>
                  <a:schemeClr val="accent5"/>
                </a:solidFill>
                <a:latin typeface="DM Sans" pitchFamily="2" charset="77"/>
                <a:ea typeface="+mn-ea"/>
                <a:cs typeface="+mn-cs"/>
              </a:defRPr>
            </a:lvl1pPr>
            <a:lvl2pPr marL="363538" indent="0" algn="l" defTabSz="914400" rtl="0" eaLnBrk="1" latinLnBrk="0" hangingPunct="1">
              <a:lnSpc>
                <a:spcPct val="90000"/>
              </a:lnSpc>
              <a:spcBef>
                <a:spcPts val="400"/>
              </a:spcBef>
              <a:spcAft>
                <a:spcPts val="0"/>
              </a:spcAft>
              <a:buFont typeface="Arial" panose="020B0604020202020204" pitchFamily="34" charset="0"/>
              <a:buNone/>
              <a:tabLst/>
              <a:defRPr sz="900" b="0" i="0" kern="1200">
                <a:solidFill>
                  <a:schemeClr val="accent2"/>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Hunt, D.F., Dunn, M., Harrison, G., et al. (2021). Ethical considerations in quality improvement: key questions and a practical guide</a:t>
            </a:r>
            <a:r>
              <a:rPr lang="en-US" i="1" dirty="0"/>
              <a:t>. BMJ Open Quality</a:t>
            </a:r>
            <a:r>
              <a:rPr lang="en-US" dirty="0"/>
              <a:t>. </a:t>
            </a:r>
          </a:p>
          <a:p>
            <a:pPr lvl="1"/>
            <a:r>
              <a:rPr lang="en-US" dirty="0"/>
              <a:t>https://</a:t>
            </a:r>
            <a:r>
              <a:rPr lang="en-US" dirty="0" err="1"/>
              <a:t>bmjopenquality.bmj.com</a:t>
            </a:r>
            <a:r>
              <a:rPr lang="en-US" dirty="0"/>
              <a:t>/content/10/3/e001497 </a:t>
            </a:r>
          </a:p>
          <a:p>
            <a:r>
              <a:rPr lang="en-US" dirty="0"/>
              <a:t>Lynn, J., Baily, M.A., Bottrell, M. et al. (2007). The ethics of using quality improvement methods in health care. </a:t>
            </a:r>
            <a:r>
              <a:rPr lang="en-US" i="1" dirty="0"/>
              <a:t>Annals of Internal Medicine. </a:t>
            </a:r>
          </a:p>
          <a:p>
            <a:pPr lvl="1"/>
            <a:r>
              <a:rPr lang="en-US" dirty="0"/>
              <a:t>https://</a:t>
            </a:r>
            <a:r>
              <a:rPr lang="en-US" dirty="0" err="1"/>
              <a:t>pubmed.ncbi.nlm.nih.gov</a:t>
            </a:r>
            <a:r>
              <a:rPr lang="en-US" dirty="0"/>
              <a:t>/17438310/</a:t>
            </a:r>
          </a:p>
          <a:p>
            <a:r>
              <a:rPr lang="en-US" dirty="0"/>
              <a:t>Healthcare Quality Improvement Project (2017). Guide to managing ethical issues in quality improvement or clinical audit projects. </a:t>
            </a:r>
          </a:p>
          <a:p>
            <a:pPr lvl="1"/>
            <a:r>
              <a:rPr lang="en-US" dirty="0"/>
              <a:t>https://</a:t>
            </a:r>
            <a:r>
              <a:rPr lang="en-US" dirty="0" err="1"/>
              <a:t>www.hqip.org.uk</a:t>
            </a:r>
            <a:r>
              <a:rPr lang="en-US" dirty="0"/>
              <a:t>/wp-content/uploads/2017/02/guide-to-managing-ethical-issues-in-quality-improvement-or-clinical-audit-projects.pdf </a:t>
            </a:r>
          </a:p>
          <a:p>
            <a:r>
              <a:rPr lang="en-US" dirty="0" err="1"/>
              <a:t>Scribbr</a:t>
            </a:r>
            <a:r>
              <a:rPr lang="en-US" dirty="0"/>
              <a:t> (2019). Qualitative vs. Quantitative Research | Differences, Examples &amp; Methods. </a:t>
            </a:r>
          </a:p>
          <a:p>
            <a:pPr lvl="1"/>
            <a:r>
              <a:rPr lang="en-US" dirty="0"/>
              <a:t>https://</a:t>
            </a:r>
            <a:r>
              <a:rPr lang="en-US" dirty="0" err="1"/>
              <a:t>www.scribbr.com</a:t>
            </a:r>
            <a:r>
              <a:rPr lang="en-US" dirty="0"/>
              <a:t>/methodology/qualitative-quantitative-research/</a:t>
            </a:r>
          </a:p>
          <a:p>
            <a:r>
              <a:rPr lang="en-US" dirty="0" err="1"/>
              <a:t>QuestionPro</a:t>
            </a:r>
            <a:r>
              <a:rPr lang="en-US" dirty="0"/>
              <a:t>. Qualitative Data – Definition, Types, Analysis, and Examples. </a:t>
            </a:r>
          </a:p>
          <a:p>
            <a:pPr lvl="1"/>
            <a:r>
              <a:rPr lang="en-US" dirty="0"/>
              <a:t>https://</a:t>
            </a:r>
            <a:r>
              <a:rPr lang="en-US" dirty="0" err="1"/>
              <a:t>www.questionpro.com</a:t>
            </a:r>
            <a:r>
              <a:rPr lang="en-US" dirty="0"/>
              <a:t>/blog/qualitative-data/</a:t>
            </a:r>
          </a:p>
          <a:p>
            <a:r>
              <a:rPr lang="en-US" dirty="0" err="1"/>
              <a:t>QuestionPro</a:t>
            </a:r>
            <a:r>
              <a:rPr lang="en-US" dirty="0"/>
              <a:t>: Qualitative Data Collection: What it is + Methods to do it. </a:t>
            </a:r>
          </a:p>
          <a:p>
            <a:pPr lvl="1"/>
            <a:r>
              <a:rPr lang="en-US" dirty="0"/>
              <a:t>https://</a:t>
            </a:r>
            <a:r>
              <a:rPr lang="en-US" dirty="0" err="1"/>
              <a:t>www.questionpro.com</a:t>
            </a:r>
            <a:r>
              <a:rPr lang="en-US" dirty="0"/>
              <a:t>/blog/qualitative-data-collection-methods/ </a:t>
            </a:r>
          </a:p>
          <a:p>
            <a:r>
              <a:rPr lang="en-US" dirty="0"/>
              <a:t>The Health Foundation (2013). Measuring patient experience. </a:t>
            </a:r>
          </a:p>
          <a:p>
            <a:pPr lvl="1"/>
            <a:r>
              <a:rPr lang="en-US" dirty="0"/>
              <a:t>https://</a:t>
            </a:r>
            <a:r>
              <a:rPr lang="en-US" dirty="0" err="1"/>
              <a:t>www.health.org.uk</a:t>
            </a:r>
            <a:r>
              <a:rPr lang="en-US" dirty="0"/>
              <a:t>/sites/default/files/</a:t>
            </a:r>
            <a:r>
              <a:rPr lang="en-US" dirty="0" err="1"/>
              <a:t>MeasuringPatientExperience.pdf</a:t>
            </a:r>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8665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65F0-0B54-8F0D-7C6D-23A0D8051E10}"/>
              </a:ext>
            </a:extLst>
          </p:cNvPr>
          <p:cNvSpPr>
            <a:spLocks noGrp="1"/>
          </p:cNvSpPr>
          <p:nvPr>
            <p:ph type="title"/>
          </p:nvPr>
        </p:nvSpPr>
        <p:spPr/>
        <p:txBody>
          <a:bodyPr/>
          <a:lstStyle/>
          <a:p>
            <a:r>
              <a:rPr lang="en-US" dirty="0"/>
              <a:t>References and links (continued)	</a:t>
            </a:r>
          </a:p>
        </p:txBody>
      </p:sp>
      <p:sp>
        <p:nvSpPr>
          <p:cNvPr id="3" name="Footer Placeholder 2">
            <a:extLst>
              <a:ext uri="{FF2B5EF4-FFF2-40B4-BE49-F238E27FC236}">
                <a16:creationId xmlns:a16="http://schemas.microsoft.com/office/drawing/2014/main" id="{4968F28B-D6B2-632F-37FA-ED95C3B94B80}"/>
              </a:ext>
            </a:extLst>
          </p:cNvPr>
          <p:cNvSpPr>
            <a:spLocks noGrp="1"/>
          </p:cNvSpPr>
          <p:nvPr>
            <p:ph type="ftr" sz="quarter" idx="11"/>
          </p:nvPr>
        </p:nvSpPr>
        <p:spPr/>
        <p:txBody>
          <a:bodyPr/>
          <a:lstStyle/>
          <a:p>
            <a:r>
              <a:rPr lang="en-US" dirty="0"/>
              <a:t>Session 5     Working with People</a:t>
            </a:r>
          </a:p>
        </p:txBody>
      </p:sp>
      <p:sp>
        <p:nvSpPr>
          <p:cNvPr id="4" name="Slide Number Placeholder 3">
            <a:extLst>
              <a:ext uri="{FF2B5EF4-FFF2-40B4-BE49-F238E27FC236}">
                <a16:creationId xmlns:a16="http://schemas.microsoft.com/office/drawing/2014/main" id="{BE6E489F-DCEC-39D3-12CE-AEA0F28CF489}"/>
              </a:ext>
            </a:extLst>
          </p:cNvPr>
          <p:cNvSpPr>
            <a:spLocks noGrp="1"/>
          </p:cNvSpPr>
          <p:nvPr>
            <p:ph type="sldNum" sz="quarter" idx="12"/>
          </p:nvPr>
        </p:nvSpPr>
        <p:spPr/>
        <p:txBody>
          <a:bodyPr/>
          <a:lstStyle/>
          <a:p>
            <a:fld id="{16C5AC08-0ACD-404A-9C9F-AB39E786C34A}" type="slidenum">
              <a:rPr lang="en-GB"/>
              <a:t>57</a:t>
            </a:fld>
            <a:endParaRPr lang="en-GB"/>
          </a:p>
        </p:txBody>
      </p:sp>
      <p:sp>
        <p:nvSpPr>
          <p:cNvPr id="5" name="Text Placeholder 4">
            <a:extLst>
              <a:ext uri="{FF2B5EF4-FFF2-40B4-BE49-F238E27FC236}">
                <a16:creationId xmlns:a16="http://schemas.microsoft.com/office/drawing/2014/main" id="{02965204-A48C-9F96-0ED9-553649FE68A9}"/>
              </a:ext>
            </a:extLst>
          </p:cNvPr>
          <p:cNvSpPr>
            <a:spLocks noGrp="1"/>
          </p:cNvSpPr>
          <p:nvPr>
            <p:ph type="body" sz="quarter" idx="13"/>
          </p:nvPr>
        </p:nvSpPr>
        <p:spPr/>
        <p:txBody>
          <a:bodyPr/>
          <a:lstStyle/>
          <a:p>
            <a:r>
              <a:rPr lang="en-US" dirty="0"/>
              <a:t>References and links (continued)</a:t>
            </a:r>
          </a:p>
        </p:txBody>
      </p:sp>
      <p:sp>
        <p:nvSpPr>
          <p:cNvPr id="6" name="Content Placeholder 5">
            <a:extLst>
              <a:ext uri="{FF2B5EF4-FFF2-40B4-BE49-F238E27FC236}">
                <a16:creationId xmlns:a16="http://schemas.microsoft.com/office/drawing/2014/main" id="{793ED903-8D73-0520-4680-53787C9731EF}"/>
              </a:ext>
            </a:extLst>
          </p:cNvPr>
          <p:cNvSpPr>
            <a:spLocks noGrp="1"/>
          </p:cNvSpPr>
          <p:nvPr>
            <p:ph idx="1"/>
          </p:nvPr>
        </p:nvSpPr>
        <p:spPr>
          <a:xfrm>
            <a:off x="1077914" y="1520825"/>
            <a:ext cx="5214936" cy="5019720"/>
          </a:xfrm>
        </p:spPr>
        <p:txBody>
          <a:bodyPr numCol="1"/>
          <a:lstStyle/>
          <a:p>
            <a:r>
              <a:rPr lang="en-US" dirty="0"/>
              <a:t>NIHR CLAHRC. QI4U. </a:t>
            </a:r>
          </a:p>
          <a:p>
            <a:pPr lvl="1"/>
            <a:r>
              <a:rPr lang="en-US" dirty="0"/>
              <a:t>https://www.qi4u.org/ </a:t>
            </a:r>
          </a:p>
          <a:p>
            <a:r>
              <a:rPr lang="en-US" dirty="0" err="1"/>
              <a:t>Unaettie.com</a:t>
            </a:r>
            <a:r>
              <a:rPr lang="en-US" dirty="0"/>
              <a:t>. Plan-Do-Study-Act (PDSA) Model. </a:t>
            </a:r>
          </a:p>
          <a:p>
            <a:pPr lvl="1"/>
            <a:r>
              <a:rPr lang="en-US" dirty="0"/>
              <a:t>https://</a:t>
            </a:r>
            <a:r>
              <a:rPr lang="en-US" dirty="0" err="1"/>
              <a:t>unaettie.com</a:t>
            </a:r>
            <a:r>
              <a:rPr lang="en-US" dirty="0"/>
              <a:t>/</a:t>
            </a:r>
            <a:r>
              <a:rPr lang="en-US" dirty="0" err="1"/>
              <a:t>en</a:t>
            </a:r>
            <a:r>
              <a:rPr lang="en-US" dirty="0"/>
              <a:t>-us/</a:t>
            </a:r>
            <a:r>
              <a:rPr lang="en-US" dirty="0" err="1"/>
              <a:t>pz</a:t>
            </a:r>
            <a:r>
              <a:rPr lang="en-US" dirty="0"/>
              <a:t>/</a:t>
            </a:r>
            <a:r>
              <a:rPr lang="en-US" dirty="0" err="1"/>
              <a:t>pdsa_basic.php</a:t>
            </a:r>
            <a:r>
              <a:rPr lang="en-US" dirty="0"/>
              <a:t> </a:t>
            </a:r>
          </a:p>
          <a:p>
            <a:r>
              <a:rPr lang="en-US" dirty="0"/>
              <a:t>TURAS Learn. </a:t>
            </a:r>
            <a:r>
              <a:rPr lang="en-US" dirty="0" err="1"/>
              <a:t>Prioritisation</a:t>
            </a:r>
            <a:r>
              <a:rPr lang="en-US" dirty="0"/>
              <a:t> Matrix. </a:t>
            </a:r>
          </a:p>
          <a:p>
            <a:pPr lvl="1"/>
            <a:r>
              <a:rPr lang="en-US" dirty="0"/>
              <a:t>https://</a:t>
            </a:r>
            <a:r>
              <a:rPr lang="en-US" dirty="0" err="1"/>
              <a:t>learn.nes.nhs.scot</a:t>
            </a:r>
            <a:r>
              <a:rPr lang="en-US" dirty="0"/>
              <a:t>/3981</a:t>
            </a:r>
          </a:p>
          <a:p>
            <a:r>
              <a:rPr lang="en-US" dirty="0"/>
              <a:t>Reed, J. and Card, A. (2016). The problem with Plan-Do-Study-Act cycles. </a:t>
            </a:r>
            <a:r>
              <a:rPr lang="en-US" i="1" dirty="0"/>
              <a:t>BMJ Quality &amp; Safety. </a:t>
            </a:r>
          </a:p>
          <a:p>
            <a:pPr lvl="1"/>
            <a:r>
              <a:rPr lang="en-US" dirty="0"/>
              <a:t>https://</a:t>
            </a:r>
            <a:r>
              <a:rPr lang="en-US" dirty="0" err="1"/>
              <a:t>qualitysafety.bmj.com</a:t>
            </a:r>
            <a:r>
              <a:rPr lang="en-US" dirty="0"/>
              <a:t>/content/25/3/147</a:t>
            </a:r>
          </a:p>
          <a:p>
            <a:r>
              <a:rPr lang="en-US" dirty="0"/>
              <a:t>Taylor M. J., McNicholas C., Nicolay C. et al. (2014). Systematic review of the application of the plan–do–study–act method to improve quality in healthcare. </a:t>
            </a:r>
            <a:r>
              <a:rPr lang="en-US" i="1" dirty="0"/>
              <a:t>BMJ Quality &amp; Safety. </a:t>
            </a:r>
          </a:p>
          <a:p>
            <a:pPr lvl="1"/>
            <a:r>
              <a:rPr lang="en-US" dirty="0"/>
              <a:t>https://</a:t>
            </a:r>
            <a:r>
              <a:rPr lang="en-US" dirty="0" err="1"/>
              <a:t>qualitysafety.bmj.com</a:t>
            </a:r>
            <a:r>
              <a:rPr lang="en-US" dirty="0"/>
              <a:t>/content/23/4/290</a:t>
            </a:r>
          </a:p>
          <a:p>
            <a:r>
              <a:rPr lang="en-US" dirty="0"/>
              <a:t>Leis J. A., </a:t>
            </a:r>
            <a:r>
              <a:rPr lang="en-US" dirty="0" err="1"/>
              <a:t>Shojania</a:t>
            </a:r>
            <a:r>
              <a:rPr lang="en-US" dirty="0"/>
              <a:t> K. G. (2017). A primer on PDSA: executing plan–do–study–act cycles in practice, not just in name. </a:t>
            </a:r>
            <a:r>
              <a:rPr lang="en-US" i="1" dirty="0"/>
              <a:t>BMJ Quality &amp; Safety. </a:t>
            </a:r>
          </a:p>
          <a:p>
            <a:pPr lvl="1"/>
            <a:r>
              <a:rPr lang="en-US" dirty="0"/>
              <a:t>https://</a:t>
            </a:r>
            <a:r>
              <a:rPr lang="en-US" dirty="0" err="1"/>
              <a:t>qualitysafety.bmj.com</a:t>
            </a:r>
            <a:r>
              <a:rPr lang="en-US" dirty="0"/>
              <a:t>/content/26/7/572</a:t>
            </a:r>
          </a:p>
          <a:p>
            <a:endParaRPr lang="en-US" dirty="0"/>
          </a:p>
          <a:p>
            <a:endParaRPr lang="en-US" dirty="0"/>
          </a:p>
          <a:p>
            <a:endParaRPr lang="en-US" dirty="0"/>
          </a:p>
          <a:p>
            <a:pPr lvl="1"/>
            <a:endParaRPr lang="en-US" dirty="0"/>
          </a:p>
        </p:txBody>
      </p:sp>
      <p:sp>
        <p:nvSpPr>
          <p:cNvPr id="9" name="Content Placeholder 5">
            <a:extLst>
              <a:ext uri="{FF2B5EF4-FFF2-40B4-BE49-F238E27FC236}">
                <a16:creationId xmlns:a16="http://schemas.microsoft.com/office/drawing/2014/main" id="{A01CA525-67C5-FDC8-2DAC-4C26FBA3FD1A}"/>
              </a:ext>
            </a:extLst>
          </p:cNvPr>
          <p:cNvSpPr txBox="1">
            <a:spLocks/>
          </p:cNvSpPr>
          <p:nvPr/>
        </p:nvSpPr>
        <p:spPr>
          <a:xfrm>
            <a:off x="6640514" y="1520825"/>
            <a:ext cx="5214936" cy="5019720"/>
          </a:xfrm>
          <a:prstGeom prst="rect">
            <a:avLst/>
          </a:prstGeom>
        </p:spPr>
        <p:txBody>
          <a:bodyPr vert="horz" lIns="0" tIns="0" rIns="0" bIns="0" numCol="1" spcCol="360000" rtlCol="0">
            <a:noAutofit/>
          </a:bodyPr>
          <a:lstStyle>
            <a:lvl1pPr marL="363538" indent="-355600" algn="l" defTabSz="914400" rtl="0" eaLnBrk="1" latinLnBrk="0" hangingPunct="1">
              <a:lnSpc>
                <a:spcPct val="90000"/>
              </a:lnSpc>
              <a:spcBef>
                <a:spcPts val="1200"/>
              </a:spcBef>
              <a:spcAft>
                <a:spcPts val="0"/>
              </a:spcAft>
              <a:buFont typeface="Arial" panose="020B0604020202020204" pitchFamily="34" charset="0"/>
              <a:buNone/>
              <a:tabLst/>
              <a:defRPr sz="1200" b="0" kern="1200">
                <a:solidFill>
                  <a:schemeClr val="accent5"/>
                </a:solidFill>
                <a:latin typeface="DM Sans" pitchFamily="2" charset="77"/>
                <a:ea typeface="+mn-ea"/>
                <a:cs typeface="+mn-cs"/>
              </a:defRPr>
            </a:lvl1pPr>
            <a:lvl2pPr marL="363538" indent="0" algn="l" defTabSz="914400" rtl="0" eaLnBrk="1" latinLnBrk="0" hangingPunct="1">
              <a:lnSpc>
                <a:spcPct val="90000"/>
              </a:lnSpc>
              <a:spcBef>
                <a:spcPts val="400"/>
              </a:spcBef>
              <a:spcAft>
                <a:spcPts val="0"/>
              </a:spcAft>
              <a:buFont typeface="Arial" panose="020B0604020202020204" pitchFamily="34" charset="0"/>
              <a:buNone/>
              <a:tabLst/>
              <a:defRPr sz="900" b="0" i="0" kern="1200">
                <a:solidFill>
                  <a:schemeClr val="accent2"/>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56008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Lucy Palmer</a:t>
            </a:r>
            <a:br>
              <a:rPr lang="en-GB" dirty="0"/>
            </a:br>
            <a:r>
              <a:rPr lang="en-GB" dirty="0"/>
              <a:t>Hannah Pearson</a:t>
            </a:r>
            <a:br>
              <a:rPr lang="en-GB" dirty="0"/>
            </a:br>
            <a:r>
              <a:rPr lang="en-GB" dirty="0"/>
              <a:t>Janet Seale</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 name="Title 1">
            <a:extLst>
              <a:ext uri="{FF2B5EF4-FFF2-40B4-BE49-F238E27FC236}">
                <a16:creationId xmlns:a16="http://schemas.microsoft.com/office/drawing/2014/main" id="{9AA0C2E7-5564-820C-FF7A-6EF67664184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6" name="Content Placeholder 2">
            <a:extLst>
              <a:ext uri="{FF2B5EF4-FFF2-40B4-BE49-F238E27FC236}">
                <a16:creationId xmlns:a16="http://schemas.microsoft.com/office/drawing/2014/main" id="{497C35B5-3FC8-68FC-43C7-EB55E1667395}"/>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p>
          <a:p>
            <a:endParaRPr lang="en-US" dirty="0"/>
          </a:p>
        </p:txBody>
      </p:sp>
      <p:sp>
        <p:nvSpPr>
          <p:cNvPr id="4" name="Content Placeholder 2">
            <a:extLst>
              <a:ext uri="{FF2B5EF4-FFF2-40B4-BE49-F238E27FC236}">
                <a16:creationId xmlns:a16="http://schemas.microsoft.com/office/drawing/2014/main" id="{D8CC3AE0-1505-5A5B-7AE8-85E012A2020D}"/>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27C7E5-F451-47D1-BB71-97AF7EF1C753}"/>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5" name="Content Placeholder 2">
            <a:extLst>
              <a:ext uri="{FF2B5EF4-FFF2-40B4-BE49-F238E27FC236}">
                <a16:creationId xmlns:a16="http://schemas.microsoft.com/office/drawing/2014/main" id="{DA44B322-4F6A-8425-E599-E3628BE8017B}"/>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p>
          <a:p>
            <a:endParaRPr lang="en-US" dirty="0"/>
          </a:p>
        </p:txBody>
      </p:sp>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Lucy Palmer</a:t>
            </a:r>
            <a:br>
              <a:rPr lang="en-GB" dirty="0"/>
            </a:br>
            <a:r>
              <a:rPr lang="en-GB" dirty="0"/>
              <a:t>Hannah Pearson</a:t>
            </a:r>
            <a:br>
              <a:rPr lang="en-GB" dirty="0"/>
            </a:br>
            <a:r>
              <a:rPr lang="en-GB" dirty="0"/>
              <a:t>Janet Seale</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25241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6" name="design by SQL">
            <a:extLst>
              <a:ext uri="{FF2B5EF4-FFF2-40B4-BE49-F238E27FC236}">
                <a16:creationId xmlns:a16="http://schemas.microsoft.com/office/drawing/2014/main" id="{BBC584A6-AA2F-110E-E3BF-F25EB8EF4701}"/>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cxnSpLocks/>
            <a:stCxn id="10" idx="0"/>
            <a:endCxn id="7" idx="2"/>
          </p:cNvCxnSpPr>
          <p:nvPr/>
        </p:nvCxnSpPr>
        <p:spPr>
          <a:xfrm>
            <a:off x="1794588" y="1673291"/>
            <a:ext cx="0" cy="44999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67329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206201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9.15</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45074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10.20</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83946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10.35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22819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11.40</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400564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12.15</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39437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1.00</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78309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1.30</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517182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2.45</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652529"/>
            <a:ext cx="9426575" cy="4888015"/>
          </a:xfrm>
        </p:spPr>
        <p:txBody>
          <a:bodyPr/>
          <a:lstStyle/>
          <a:p>
            <a:pPr lvl="3">
              <a:lnSpc>
                <a:spcPct val="80000"/>
              </a:lnSpc>
              <a:spcBef>
                <a:spcPts val="1200"/>
              </a:spcBef>
              <a:spcAft>
                <a:spcPts val="200"/>
              </a:spcAft>
            </a:pPr>
            <a:r>
              <a:rPr lang="en-US" sz="1700" b="1" dirty="0"/>
              <a:t>Introduction and housekeeping</a:t>
            </a:r>
          </a:p>
          <a:p>
            <a:pPr lvl="3">
              <a:lnSpc>
                <a:spcPct val="80000"/>
              </a:lnSpc>
              <a:spcBef>
                <a:spcPts val="1500"/>
              </a:spcBef>
              <a:spcAft>
                <a:spcPts val="200"/>
              </a:spcAft>
            </a:pPr>
            <a:r>
              <a:rPr lang="en-US" sz="1700" b="1" dirty="0"/>
              <a:t>Coaching circle</a:t>
            </a:r>
          </a:p>
          <a:p>
            <a:pPr lvl="3">
              <a:lnSpc>
                <a:spcPct val="80000"/>
              </a:lnSpc>
              <a:spcBef>
                <a:spcPts val="1500"/>
              </a:spcBef>
              <a:spcAft>
                <a:spcPts val="200"/>
              </a:spcAft>
            </a:pPr>
            <a:r>
              <a:rPr lang="en-US" sz="1400" dirty="0">
                <a:solidFill>
                  <a:schemeClr val="accent6"/>
                </a:solidFill>
              </a:rPr>
              <a:t> Coffee break</a:t>
            </a:r>
          </a:p>
          <a:p>
            <a:pPr lvl="3">
              <a:lnSpc>
                <a:spcPct val="80000"/>
              </a:lnSpc>
              <a:spcBef>
                <a:spcPts val="1500"/>
              </a:spcBef>
              <a:spcAft>
                <a:spcPts val="200"/>
              </a:spcAft>
            </a:pPr>
            <a:r>
              <a:rPr lang="en-US" sz="1800" b="1" dirty="0"/>
              <a:t>Involvement and force field analysis</a:t>
            </a:r>
          </a:p>
          <a:p>
            <a:pPr lvl="3">
              <a:lnSpc>
                <a:spcPct val="80000"/>
              </a:lnSpc>
              <a:spcBef>
                <a:spcPts val="1500"/>
              </a:spcBef>
              <a:spcAft>
                <a:spcPts val="200"/>
              </a:spcAft>
            </a:pPr>
            <a:r>
              <a:rPr lang="en-US" sz="1400" dirty="0">
                <a:solidFill>
                  <a:schemeClr val="accent6"/>
                </a:solidFill>
              </a:rPr>
              <a:t> Comfort break</a:t>
            </a:r>
          </a:p>
          <a:p>
            <a:pPr lvl="3">
              <a:lnSpc>
                <a:spcPct val="80000"/>
              </a:lnSpc>
              <a:spcBef>
                <a:spcPts val="1200"/>
              </a:spcBef>
              <a:spcAft>
                <a:spcPts val="200"/>
              </a:spcAft>
            </a:pPr>
            <a:r>
              <a:rPr lang="en-US" sz="1700" b="1" dirty="0"/>
              <a:t>Qualitative data</a:t>
            </a:r>
          </a:p>
          <a:p>
            <a:pPr lvl="3">
              <a:lnSpc>
                <a:spcPct val="80000"/>
              </a:lnSpc>
              <a:spcBef>
                <a:spcPts val="1500"/>
              </a:spcBef>
              <a:spcAft>
                <a:spcPts val="200"/>
              </a:spcAft>
            </a:pPr>
            <a:r>
              <a:rPr lang="en-US" sz="1400" dirty="0">
                <a:solidFill>
                  <a:schemeClr val="accent6"/>
                </a:solidFill>
              </a:rPr>
              <a:t> Lunch</a:t>
            </a:r>
          </a:p>
          <a:p>
            <a:pPr lvl="3">
              <a:lnSpc>
                <a:spcPct val="80000"/>
              </a:lnSpc>
              <a:spcBef>
                <a:spcPts val="1200"/>
              </a:spcBef>
              <a:spcAft>
                <a:spcPts val="200"/>
              </a:spcAft>
            </a:pPr>
            <a:r>
              <a:rPr lang="en-US" sz="1700" b="1" dirty="0"/>
              <a:t>PDSA challenges</a:t>
            </a:r>
          </a:p>
          <a:p>
            <a:pPr lvl="3">
              <a:lnSpc>
                <a:spcPct val="80000"/>
              </a:lnSpc>
              <a:spcBef>
                <a:spcPts val="1200"/>
              </a:spcBef>
              <a:spcAft>
                <a:spcPts val="200"/>
              </a:spcAft>
            </a:pPr>
            <a:r>
              <a:rPr lang="en-US" sz="1700" b="1" dirty="0"/>
              <a:t>All teach, all learn</a:t>
            </a:r>
          </a:p>
          <a:p>
            <a:pPr lvl="3">
              <a:lnSpc>
                <a:spcPct val="80000"/>
              </a:lnSpc>
              <a:spcBef>
                <a:spcPts val="1500"/>
              </a:spcBef>
              <a:spcAft>
                <a:spcPts val="200"/>
              </a:spcAft>
            </a:pPr>
            <a:r>
              <a:rPr lang="en-US" sz="1400" dirty="0">
                <a:solidFill>
                  <a:schemeClr val="accent6"/>
                </a:solidFill>
              </a:rPr>
              <a:t> Comfort break</a:t>
            </a:r>
          </a:p>
          <a:p>
            <a:pPr lvl="3">
              <a:lnSpc>
                <a:spcPct val="80000"/>
              </a:lnSpc>
              <a:spcBef>
                <a:spcPts val="1200"/>
              </a:spcBef>
              <a:spcAft>
                <a:spcPts val="200"/>
              </a:spcAft>
            </a:pPr>
            <a:r>
              <a:rPr lang="en-US" sz="1700" b="1" dirty="0"/>
              <a:t>All teach, all learn (continued)</a:t>
            </a:r>
          </a:p>
          <a:p>
            <a:pPr lvl="3">
              <a:lnSpc>
                <a:spcPct val="80000"/>
              </a:lnSpc>
              <a:spcBef>
                <a:spcPts val="1200"/>
              </a:spcBef>
              <a:spcAft>
                <a:spcPts val="2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61692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11.45</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56055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2.55</a:t>
            </a:r>
          </a:p>
        </p:txBody>
      </p:sp>
      <p:sp>
        <p:nvSpPr>
          <p:cNvPr id="7" name="TextBox 6">
            <a:extLst>
              <a:ext uri="{FF2B5EF4-FFF2-40B4-BE49-F238E27FC236}">
                <a16:creationId xmlns:a16="http://schemas.microsoft.com/office/drawing/2014/main" id="{6E5C9ECB-3EF9-8FB6-B760-6FD199D4DEE8}"/>
              </a:ext>
            </a:extLst>
          </p:cNvPr>
          <p:cNvSpPr txBox="1"/>
          <p:nvPr/>
        </p:nvSpPr>
        <p:spPr>
          <a:xfrm>
            <a:off x="1517779" y="5949280"/>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3.50</a:t>
            </a:r>
          </a:p>
        </p:txBody>
      </p:sp>
    </p:spTree>
    <p:extLst>
      <p:ext uri="{BB962C8B-B14F-4D97-AF65-F5344CB8AC3E}">
        <p14:creationId xmlns:p14="http://schemas.microsoft.com/office/powerpoint/2010/main" val="18450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5     Working with People</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dirty="0"/>
              <a:t>Today’s facilitators</a:t>
            </a:r>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5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14071</TotalTime>
  <Words>8417</Words>
  <Application>Microsoft Macintosh PowerPoint</Application>
  <PresentationFormat>Widescreen</PresentationFormat>
  <Paragraphs>1112</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Wingdings</vt:lpstr>
      <vt:lpstr>Arial</vt:lpstr>
      <vt:lpstr>Arial,Sans-Serif</vt:lpstr>
      <vt:lpstr>DM Sans Medium</vt:lpstr>
      <vt:lpstr>Petrona</vt:lpstr>
      <vt:lpstr>DM Sans</vt:lpstr>
      <vt:lpstr>Office Theme</vt:lpstr>
      <vt:lpstr>PowerPoint Presentation</vt:lpstr>
      <vt:lpstr>Working With People</vt:lpstr>
      <vt:lpstr>Funding Acknowledgement</vt:lpstr>
      <vt:lpstr>Working with People</vt:lpstr>
      <vt:lpstr>Making the most of our virtual  environment</vt:lpstr>
      <vt:lpstr>Housekeeping</vt:lpstr>
      <vt:lpstr>Agenda for today</vt:lpstr>
      <vt:lpstr>Today’s facilitators</vt:lpstr>
      <vt:lpstr>Programme aim</vt:lpstr>
      <vt:lpstr>Ten learning outcomes of the programme</vt:lpstr>
      <vt:lpstr>Coaching circle</vt:lpstr>
      <vt:lpstr>Coffee break</vt:lpstr>
      <vt:lpstr>PowerPoint Presentation</vt:lpstr>
      <vt:lpstr>Today’s learning outcomes</vt:lpstr>
      <vt:lpstr>Did you know…?</vt:lpstr>
      <vt:lpstr>What is ‘involvement’?</vt:lpstr>
      <vt:lpstr>Doing to…</vt:lpstr>
      <vt:lpstr>Doing for…</vt:lpstr>
      <vt:lpstr>Doing with…</vt:lpstr>
      <vt:lpstr>Experts by Experience bring solutions that can help the project succeed</vt:lpstr>
      <vt:lpstr>How might a patient support QI?</vt:lpstr>
      <vt:lpstr>Force field analysis</vt:lpstr>
      <vt:lpstr>Force field analysis – example</vt:lpstr>
      <vt:lpstr>Force field analysis</vt:lpstr>
      <vt:lpstr>Your role as a coach – discussion</vt:lpstr>
      <vt:lpstr>Barriers to patient leadership in improvement</vt:lpstr>
      <vt:lpstr>What works well with the involvement of service users and carers</vt:lpstr>
      <vt:lpstr>Challenges with involving patients+</vt:lpstr>
      <vt:lpstr>Formal ethical approval isn’t needed  for QI projects   </vt:lpstr>
      <vt:lpstr>Generally not </vt:lpstr>
      <vt:lpstr>How to make patients and carers feel genuinely involved?</vt:lpstr>
      <vt:lpstr>Comfort break</vt:lpstr>
      <vt:lpstr>Qualitative Data in Improvement</vt:lpstr>
      <vt:lpstr>Poll</vt:lpstr>
      <vt:lpstr>What is the difference between qualitative and quantitative?</vt:lpstr>
      <vt:lpstr>How do I collect qualitative data?</vt:lpstr>
      <vt:lpstr>How might you present qualitative data?</vt:lpstr>
      <vt:lpstr>How do I collect qualitative data? </vt:lpstr>
      <vt:lpstr>When might we use these methods?</vt:lpstr>
      <vt:lpstr>When might we use these methods?</vt:lpstr>
      <vt:lpstr>Your role as a coach</vt:lpstr>
      <vt:lpstr>Lunch break</vt:lpstr>
      <vt:lpstr>Icebreaker</vt:lpstr>
      <vt:lpstr>Reality check</vt:lpstr>
      <vt:lpstr>Reality check</vt:lpstr>
      <vt:lpstr>Reality check</vt:lpstr>
      <vt:lpstr>Some common challenges with PDSA</vt:lpstr>
      <vt:lpstr>Some common challenges with PDSA</vt:lpstr>
      <vt:lpstr>It’s not all bad!</vt:lpstr>
      <vt:lpstr>All teach, all learn</vt:lpstr>
      <vt:lpstr>Comfort break</vt:lpstr>
      <vt:lpstr>All teach, all learn (continued)</vt:lpstr>
      <vt:lpstr>Today’s learning outcomes</vt:lpstr>
      <vt:lpstr>Self-directed learning</vt:lpstr>
      <vt:lpstr>Additional reading</vt:lpstr>
      <vt:lpstr>We need your feedback</vt:lpstr>
      <vt:lpstr>References and links </vt:lpstr>
      <vt:lpstr>References and links (continued) </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114</cp:revision>
  <dcterms:created xsi:type="dcterms:W3CDTF">2023-07-18T08:55:06Z</dcterms:created>
  <dcterms:modified xsi:type="dcterms:W3CDTF">2023-09-27T14:01:32Z</dcterms:modified>
  <cp:category/>
</cp:coreProperties>
</file>