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77"/>
  </p:notesMasterIdLst>
  <p:handoutMasterIdLst>
    <p:handoutMasterId r:id="rId78"/>
  </p:handoutMasterIdLst>
  <p:sldIdLst>
    <p:sldId id="265" r:id="rId2"/>
    <p:sldId id="264" r:id="rId3"/>
    <p:sldId id="263" r:id="rId4"/>
    <p:sldId id="257" r:id="rId5"/>
    <p:sldId id="267" r:id="rId6"/>
    <p:sldId id="268" r:id="rId7"/>
    <p:sldId id="269" r:id="rId8"/>
    <p:sldId id="1735" r:id="rId9"/>
    <p:sldId id="258" r:id="rId10"/>
    <p:sldId id="271" r:id="rId11"/>
    <p:sldId id="275" r:id="rId12"/>
    <p:sldId id="339" r:id="rId13"/>
    <p:sldId id="259" r:id="rId14"/>
    <p:sldId id="371" r:id="rId15"/>
    <p:sldId id="372" r:id="rId16"/>
    <p:sldId id="274" r:id="rId17"/>
    <p:sldId id="375" r:id="rId18"/>
    <p:sldId id="376" r:id="rId19"/>
    <p:sldId id="377" r:id="rId20"/>
    <p:sldId id="378" r:id="rId21"/>
    <p:sldId id="379" r:id="rId22"/>
    <p:sldId id="380" r:id="rId23"/>
    <p:sldId id="381" r:id="rId24"/>
    <p:sldId id="262" r:id="rId25"/>
    <p:sldId id="382" r:id="rId26"/>
    <p:sldId id="383" r:id="rId27"/>
    <p:sldId id="384" r:id="rId28"/>
    <p:sldId id="385" r:id="rId29"/>
    <p:sldId id="386" r:id="rId30"/>
    <p:sldId id="387" r:id="rId31"/>
    <p:sldId id="388" r:id="rId32"/>
    <p:sldId id="389" r:id="rId33"/>
    <p:sldId id="390" r:id="rId34"/>
    <p:sldId id="307"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7" r:id="rId52"/>
    <p:sldId id="408" r:id="rId53"/>
    <p:sldId id="409" r:id="rId54"/>
    <p:sldId id="415" r:id="rId55"/>
    <p:sldId id="410" r:id="rId56"/>
    <p:sldId id="419" r:id="rId57"/>
    <p:sldId id="417" r:id="rId58"/>
    <p:sldId id="418" r:id="rId59"/>
    <p:sldId id="420" r:id="rId60"/>
    <p:sldId id="315" r:id="rId61"/>
    <p:sldId id="411" r:id="rId62"/>
    <p:sldId id="412" r:id="rId63"/>
    <p:sldId id="424" r:id="rId64"/>
    <p:sldId id="425" r:id="rId65"/>
    <p:sldId id="413" r:id="rId66"/>
    <p:sldId id="426" r:id="rId67"/>
    <p:sldId id="427" r:id="rId68"/>
    <p:sldId id="423" r:id="rId69"/>
    <p:sldId id="374" r:id="rId70"/>
    <p:sldId id="422" r:id="rId71"/>
    <p:sldId id="421" r:id="rId72"/>
    <p:sldId id="370" r:id="rId73"/>
    <p:sldId id="428" r:id="rId74"/>
    <p:sldId id="341" r:id="rId75"/>
    <p:sldId id="342" r:id="rId76"/>
  </p:sldIdLst>
  <p:sldSz cx="12192000" cy="6858000"/>
  <p:notesSz cx="6858000" cy="9144000"/>
  <p:embeddedFontLst>
    <p:embeddedFont>
      <p:font typeface="DM Sans" pitchFamily="2" charset="77"/>
      <p:regular r:id="rId79"/>
      <p:bold r:id="rId80"/>
      <p:italic r:id="rId81"/>
      <p:boldItalic r:id="rId82"/>
    </p:embeddedFont>
    <p:embeddedFont>
      <p:font typeface="DM Sans Medium" pitchFamily="2" charset="77"/>
      <p:regular r:id="rId83"/>
      <p:italic r:id="rId84"/>
    </p:embeddedFont>
    <p:embeddedFont>
      <p:font typeface="Georgia" panose="02040502050405020303" pitchFamily="18" charset="0"/>
      <p:regular r:id="rId85"/>
      <p:bold r:id="rId86"/>
      <p:italic r:id="rId87"/>
      <p:boldItalic r:id="rId88"/>
    </p:embeddedFont>
    <p:embeddedFont>
      <p:font typeface="Petrona" pitchFamily="2" charset="77"/>
      <p:regular r:id="rId89"/>
      <p:bold r:id="rId90"/>
      <p:italic r:id="rId91"/>
      <p:boldItalic r:id="rId92"/>
    </p:embeddedFont>
    <p:embeddedFont>
      <p:font typeface="Petrona Light" pitchFamily="2" charset="77"/>
      <p:regular r:id="rId93"/>
      <p:italic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944D834-8D90-204B-BDBA-BE39446EA8FD}">
          <p14:sldIdLst>
            <p14:sldId id="265"/>
            <p14:sldId id="264"/>
            <p14:sldId id="263"/>
          </p14:sldIdLst>
        </p14:section>
        <p14:section name="Session 3" id="{01F3CF81-4D9A-5147-8731-3A784A5E2FD5}">
          <p14:sldIdLst>
            <p14:sldId id="257"/>
            <p14:sldId id="267"/>
            <p14:sldId id="268"/>
            <p14:sldId id="269"/>
            <p14:sldId id="1735"/>
            <p14:sldId id="258"/>
            <p14:sldId id="271"/>
            <p14:sldId id="275"/>
            <p14:sldId id="339"/>
            <p14:sldId id="259"/>
            <p14:sldId id="371"/>
            <p14:sldId id="372"/>
            <p14:sldId id="274"/>
            <p14:sldId id="375"/>
            <p14:sldId id="376"/>
            <p14:sldId id="377"/>
            <p14:sldId id="378"/>
            <p14:sldId id="379"/>
            <p14:sldId id="380"/>
            <p14:sldId id="381"/>
            <p14:sldId id="262"/>
            <p14:sldId id="382"/>
            <p14:sldId id="383"/>
            <p14:sldId id="384"/>
            <p14:sldId id="385"/>
            <p14:sldId id="386"/>
            <p14:sldId id="387"/>
            <p14:sldId id="388"/>
            <p14:sldId id="389"/>
            <p14:sldId id="390"/>
            <p14:sldId id="307"/>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5"/>
            <p14:sldId id="410"/>
            <p14:sldId id="419"/>
            <p14:sldId id="417"/>
            <p14:sldId id="418"/>
            <p14:sldId id="420"/>
            <p14:sldId id="315"/>
            <p14:sldId id="411"/>
            <p14:sldId id="412"/>
            <p14:sldId id="424"/>
            <p14:sldId id="425"/>
            <p14:sldId id="413"/>
            <p14:sldId id="426"/>
            <p14:sldId id="427"/>
            <p14:sldId id="423"/>
            <p14:sldId id="374"/>
            <p14:sldId id="422"/>
            <p14:sldId id="421"/>
            <p14:sldId id="370"/>
            <p14:sldId id="428"/>
          </p14:sldIdLst>
        </p14:section>
        <p14:section name="End" id="{D734FCFE-83EA-BC47-863F-B0C442C05902}">
          <p14:sldIdLst>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64A2"/>
    <a:srgbClr val="616EA7"/>
    <a:srgbClr val="5DB18E"/>
    <a:srgbClr val="5E9EAC"/>
    <a:srgbClr val="5FB65A"/>
    <a:srgbClr val="9BBB59"/>
    <a:srgbClr val="D9D5D5"/>
    <a:srgbClr val="136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76259"/>
  </p:normalViewPr>
  <p:slideViewPr>
    <p:cSldViewPr snapToGrid="0">
      <p:cViewPr varScale="1">
        <p:scale>
          <a:sx n="96" d="100"/>
          <a:sy n="96" d="100"/>
        </p:scale>
        <p:origin x="2360" y="168"/>
      </p:cViewPr>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howGuides="1">
      <p:cViewPr varScale="1">
        <p:scale>
          <a:sx n="97" d="100"/>
          <a:sy n="97" d="100"/>
        </p:scale>
        <p:origin x="432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C5536-04A3-CB4A-D4B5-96ADCF7481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DM Sans" pitchFamily="2" charset="77"/>
            </a:endParaRPr>
          </a:p>
        </p:txBody>
      </p:sp>
      <p:sp>
        <p:nvSpPr>
          <p:cNvPr id="3" name="Date Placeholder 2">
            <a:extLst>
              <a:ext uri="{FF2B5EF4-FFF2-40B4-BE49-F238E27FC236}">
                <a16:creationId xmlns:a16="http://schemas.microsoft.com/office/drawing/2014/main" id="{A321A975-098B-24B0-1A2E-FFF38A317C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A41E83-BE3C-2B4E-BE94-34A9BF3DADE3}" type="datetimeFigureOut">
              <a:rPr lang="en-US">
                <a:latin typeface="DM Sans" pitchFamily="2" charset="77"/>
              </a:rPr>
              <a:t>9/27/23</a:t>
            </a:fld>
            <a:endParaRPr lang="en-US">
              <a:latin typeface="DM Sans" pitchFamily="2" charset="77"/>
            </a:endParaRPr>
          </a:p>
        </p:txBody>
      </p:sp>
      <p:sp>
        <p:nvSpPr>
          <p:cNvPr id="4" name="Footer Placeholder 3">
            <a:extLst>
              <a:ext uri="{FF2B5EF4-FFF2-40B4-BE49-F238E27FC236}">
                <a16:creationId xmlns:a16="http://schemas.microsoft.com/office/drawing/2014/main" id="{2160D7DF-B317-2ED2-47AD-60CFE6DD5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DM Sans" pitchFamily="2" charset="77"/>
            </a:endParaRPr>
          </a:p>
        </p:txBody>
      </p:sp>
      <p:sp>
        <p:nvSpPr>
          <p:cNvPr id="5" name="Slide Number Placeholder 4">
            <a:extLst>
              <a:ext uri="{FF2B5EF4-FFF2-40B4-BE49-F238E27FC236}">
                <a16:creationId xmlns:a16="http://schemas.microsoft.com/office/drawing/2014/main" id="{E5643D66-48F8-EEA9-2A1B-605F3157EE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8948A5-CE0E-4B49-8EFC-7EF0ACF868D2}" type="slidenum">
              <a:rPr lang="en-US">
                <a:latin typeface="DM Sans" pitchFamily="2" charset="77"/>
              </a:rPr>
              <a:t>‹#›</a:t>
            </a:fld>
            <a:endParaRPr lang="en-US">
              <a:latin typeface="DM Sans" pitchFamily="2" charset="77"/>
            </a:endParaRPr>
          </a:p>
        </p:txBody>
      </p:sp>
    </p:spTree>
    <p:extLst>
      <p:ext uri="{BB962C8B-B14F-4D97-AF65-F5344CB8AC3E}">
        <p14:creationId xmlns:p14="http://schemas.microsoft.com/office/powerpoint/2010/main" val="6290874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pitchFamily="2" charset="77"/>
              </a:defRPr>
            </a:lvl1pPr>
          </a:lstStyle>
          <a:p>
            <a:fld id="{391B812C-AEBF-F441-B5E1-8EF31E86D571}" type="datetimeFigureOut">
              <a:rPr lang="en-US"/>
              <a:pPr/>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pitchFamily="2" charset="77"/>
              </a:defRPr>
            </a:lvl1pPr>
          </a:lstStyle>
          <a:p>
            <a:fld id="{065E61C6-C2E9-8C4B-A7F2-C0544F7348CB}" type="slidenum">
              <a:rPr lang="en-GB"/>
              <a:pPr/>
              <a:t>‹#›</a:t>
            </a:fld>
            <a:endParaRPr lang="en-GB"/>
          </a:p>
        </p:txBody>
      </p:sp>
    </p:spTree>
    <p:extLst>
      <p:ext uri="{BB962C8B-B14F-4D97-AF65-F5344CB8AC3E}">
        <p14:creationId xmlns:p14="http://schemas.microsoft.com/office/powerpoint/2010/main" val="170846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lobal.toyota/en/company/vision-and-philosophy/production-syste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weforum.org/agenda/2016/04/team-psychological-danger-work-performanc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beratingstructures.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iberatingstructures.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liberatingstructures.com/mad-te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q.health.org.uk/get-involved/journals-and-learning-resources/"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q.health.org.uk/q-improvement-lab/" TargetMode="External"/><Relationship Id="rId5" Type="http://schemas.openxmlformats.org/officeDocument/2006/relationships/hyperlink" Target="https://q.health.org.uk/get-involved/" TargetMode="External"/><Relationship Id="rId4" Type="http://schemas.openxmlformats.org/officeDocument/2006/relationships/hyperlink" Target="https://q.health.org.uk/get-involved/event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liberatingstructures.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liberatingstructures.co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0</a:t>
            </a:fld>
            <a:endParaRPr lang="en-GB"/>
          </a:p>
        </p:txBody>
      </p:sp>
    </p:spTree>
    <p:extLst>
      <p:ext uri="{BB962C8B-B14F-4D97-AF65-F5344CB8AC3E}">
        <p14:creationId xmlns:p14="http://schemas.microsoft.com/office/powerpoint/2010/main" val="4019239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9</a:t>
            </a:fld>
            <a:endParaRPr lang="en-GB"/>
          </a:p>
        </p:txBody>
      </p:sp>
    </p:spTree>
    <p:extLst>
      <p:ext uri="{BB962C8B-B14F-4D97-AF65-F5344CB8AC3E}">
        <p14:creationId xmlns:p14="http://schemas.microsoft.com/office/powerpoint/2010/main" val="782701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Explain that this is the second of four modules of the coach programme. </a:t>
            </a:r>
          </a:p>
        </p:txBody>
      </p:sp>
      <p:sp>
        <p:nvSpPr>
          <p:cNvPr id="4" name="Slide Number Placeholder 3"/>
          <p:cNvSpPr>
            <a:spLocks noGrp="1"/>
          </p:cNvSpPr>
          <p:nvPr>
            <p:ph type="sldNum" sz="quarter" idx="5"/>
          </p:nvPr>
        </p:nvSpPr>
        <p:spPr/>
        <p:txBody>
          <a:bodyPr/>
          <a:lstStyle/>
          <a:p>
            <a:fld id="{065E61C6-C2E9-8C4B-A7F2-C0544F7348CB}" type="slidenum">
              <a:rPr lang="en-GB"/>
              <a:pPr/>
              <a:t>10</a:t>
            </a:fld>
            <a:endParaRPr lang="en-GB"/>
          </a:p>
        </p:txBody>
      </p:sp>
    </p:spTree>
    <p:extLst>
      <p:ext uri="{BB962C8B-B14F-4D97-AF65-F5344CB8AC3E}">
        <p14:creationId xmlns:p14="http://schemas.microsoft.com/office/powerpoint/2010/main" val="402019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11</a:t>
            </a:fld>
            <a:endParaRPr lang="en-GB"/>
          </a:p>
        </p:txBody>
      </p:sp>
    </p:spTree>
    <p:extLst>
      <p:ext uri="{BB962C8B-B14F-4D97-AF65-F5344CB8AC3E}">
        <p14:creationId xmlns:p14="http://schemas.microsoft.com/office/powerpoint/2010/main" val="151866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working with people.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12</a:t>
            </a:fld>
            <a:endParaRPr lang="en-GB"/>
          </a:p>
        </p:txBody>
      </p:sp>
    </p:spTree>
    <p:extLst>
      <p:ext uri="{BB962C8B-B14F-4D97-AF65-F5344CB8AC3E}">
        <p14:creationId xmlns:p14="http://schemas.microsoft.com/office/powerpoint/2010/main" val="308628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1" dirty="0"/>
              <a:t>See activity 3.1 in Trainer Guide.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1" dirty="0"/>
              <a:t>45 mins</a:t>
            </a:r>
          </a:p>
          <a:p>
            <a:pPr marL="158750" indent="0">
              <a:buNone/>
            </a:pPr>
            <a:endParaRPr lang="en-GB" sz="1200" b="1" dirty="0">
              <a:solidFill>
                <a:srgbClr val="707070"/>
              </a:solidFill>
              <a:effectLst/>
            </a:endParaRPr>
          </a:p>
          <a:p>
            <a:pPr marL="158750" indent="0">
              <a:buNone/>
            </a:pPr>
            <a:r>
              <a:rPr lang="en-GB" sz="1200" b="1" dirty="0">
                <a:solidFill>
                  <a:srgbClr val="707070"/>
                </a:solidFill>
                <a:effectLst/>
              </a:rPr>
              <a:t>Read slide </a:t>
            </a:r>
          </a:p>
          <a:p>
            <a:pPr marL="171958" indent="0">
              <a:buNone/>
            </a:pPr>
            <a:endParaRPr lang="en-GB" sz="1200" dirty="0">
              <a:solidFill>
                <a:srgbClr val="707070"/>
              </a:solidFill>
              <a:effectLst/>
            </a:endParaRPr>
          </a:p>
          <a:p>
            <a:pPr marL="171958" indent="0">
              <a:buNone/>
            </a:pPr>
            <a:r>
              <a:rPr lang="en-GB" sz="1200" dirty="0">
                <a:solidFill>
                  <a:srgbClr val="707070"/>
                </a:solidFill>
                <a:effectLst/>
              </a:rPr>
              <a:t>Just-in-Time approaches have their origins in the world of manufacturing. In fact, the origin is typically attributed to the car manufacturer </a:t>
            </a:r>
            <a:r>
              <a:rPr lang="en-GB" sz="1200" u="none" strike="noStrike" dirty="0">
                <a:effectLst/>
                <a:hlinkClick r:id="rId3"/>
              </a:rPr>
              <a:t>Toyota</a:t>
            </a:r>
            <a:r>
              <a:rPr lang="en-GB" sz="1200" dirty="0">
                <a:solidFill>
                  <a:srgbClr val="707070"/>
                </a:solidFill>
                <a:effectLst/>
              </a:rPr>
              <a:t>, as they created a production system where parts arrive at their warehouse only when they are ready to be distributed. </a:t>
            </a:r>
          </a:p>
          <a:p>
            <a:pPr marL="171958" indent="0">
              <a:buNone/>
            </a:pPr>
            <a:endParaRPr lang="en-GB" sz="1200" dirty="0">
              <a:solidFill>
                <a:srgbClr val="707070"/>
              </a:solidFill>
              <a:effectLst/>
            </a:endParaRPr>
          </a:p>
          <a:p>
            <a:pPr marL="171958" indent="0">
              <a:buNone/>
            </a:pPr>
            <a:r>
              <a:rPr lang="en-GB" sz="1200" dirty="0">
                <a:solidFill>
                  <a:srgbClr val="707070"/>
                </a:solidFill>
                <a:effectLst/>
              </a:rPr>
              <a:t>Activity – we will be doing this next session. </a:t>
            </a:r>
          </a:p>
          <a:p>
            <a:pPr marL="171958" indent="0">
              <a:buNone/>
            </a:pPr>
            <a:endParaRPr lang="en-GB" sz="1200" dirty="0">
              <a:solidFill>
                <a:srgbClr val="707070"/>
              </a:solidFill>
              <a:effectLst/>
            </a:endParaRPr>
          </a:p>
          <a:p>
            <a:pPr marL="171958" indent="0">
              <a:buNone/>
            </a:pPr>
            <a:r>
              <a:rPr lang="en-GB" sz="1200" b="1" dirty="0">
                <a:solidFill>
                  <a:srgbClr val="707070"/>
                </a:solidFill>
                <a:effectLst/>
              </a:rPr>
              <a:t>Example – give an example of Just-in-Time learning used by Facilitator. E.g. when coaching a team, googling a PDSA and talking them through how it works, or finding a trusted video to play. Everyone will have ways that works best for them, and that’s fine! </a:t>
            </a:r>
          </a:p>
          <a:p>
            <a:pPr marL="171958" indent="0">
              <a:buNone/>
            </a:pPr>
            <a:endParaRPr lang="en-GB" sz="1200" b="1" dirty="0">
              <a:solidFill>
                <a:srgbClr val="707070"/>
              </a:solidFill>
              <a:effectLst/>
            </a:endParaRPr>
          </a:p>
          <a:p>
            <a:pPr marL="171958" indent="0">
              <a:buNone/>
            </a:pPr>
            <a:r>
              <a:rPr lang="en-GB" sz="1200" b="0" i="1" dirty="0">
                <a:solidFill>
                  <a:srgbClr val="707070"/>
                </a:solidFill>
                <a:effectLst/>
              </a:rPr>
              <a:t>Reference</a:t>
            </a:r>
          </a:p>
          <a:p>
            <a:pPr marL="171958" indent="0">
              <a:buNone/>
            </a:pPr>
            <a:r>
              <a:rPr lang="en-GB" sz="1200" dirty="0">
                <a:effectLst/>
                <a:ea typeface="Calibri" panose="020F0502020204030204" pitchFamily="34" charset="0"/>
                <a:cs typeface="Times New Roman" panose="02020603050405020304" pitchFamily="18" charset="0"/>
              </a:rPr>
              <a:t>Growth Engineering. Just-in-Time Learning: 8 steps to success. </a:t>
            </a:r>
            <a:r>
              <a:rPr lang="en-GB" sz="1200" dirty="0" err="1">
                <a:effectLst/>
                <a:ea typeface="Calibri" panose="020F0502020204030204" pitchFamily="34" charset="0"/>
                <a:cs typeface="Times New Roman" panose="02020603050405020304" pitchFamily="18" charset="0"/>
              </a:rPr>
              <a:t>www.growthengineering.co.uk</a:t>
            </a:r>
            <a:r>
              <a:rPr lang="en-GB" sz="1200" dirty="0">
                <a:effectLst/>
                <a:ea typeface="Calibri" panose="020F0502020204030204" pitchFamily="34" charset="0"/>
                <a:cs typeface="Times New Roman" panose="02020603050405020304" pitchFamily="18" charset="0"/>
              </a:rPr>
              <a:t>/what-is-just-in-time-learning/</a:t>
            </a:r>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13</a:t>
            </a:fld>
            <a:endParaRPr lang="en-GB"/>
          </a:p>
        </p:txBody>
      </p:sp>
    </p:spTree>
    <p:extLst>
      <p:ext uri="{BB962C8B-B14F-4D97-AF65-F5344CB8AC3E}">
        <p14:creationId xmlns:p14="http://schemas.microsoft.com/office/powerpoint/2010/main" val="77064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ea typeface="Calibri" panose="020F0502020204030204" pitchFamily="34" charset="0"/>
                <a:cs typeface="Times New Roman" panose="02020603050405020304" pitchFamily="18" charset="0"/>
              </a:rPr>
              <a:t>Change the topics for this slide, if you would like to.</a:t>
            </a:r>
            <a:endParaRPr lang="en-US" sz="1200" b="1" dirty="0"/>
          </a:p>
        </p:txBody>
      </p:sp>
      <p:sp>
        <p:nvSpPr>
          <p:cNvPr id="4" name="Slide Number Placeholder 3"/>
          <p:cNvSpPr>
            <a:spLocks noGrp="1"/>
          </p:cNvSpPr>
          <p:nvPr>
            <p:ph type="sldNum" sz="quarter" idx="5"/>
          </p:nvPr>
        </p:nvSpPr>
        <p:spPr/>
        <p:txBody>
          <a:bodyPr/>
          <a:lstStyle/>
          <a:p>
            <a:fld id="{065E61C6-C2E9-8C4B-A7F2-C0544F7348CB}" type="slidenum">
              <a:rPr lang="en-GB"/>
              <a:pPr/>
              <a:t>14</a:t>
            </a:fld>
            <a:endParaRPr lang="en-GB"/>
          </a:p>
        </p:txBody>
      </p:sp>
    </p:spTree>
    <p:extLst>
      <p:ext uri="{BB962C8B-B14F-4D97-AF65-F5344CB8AC3E}">
        <p14:creationId xmlns:p14="http://schemas.microsoft.com/office/powerpoint/2010/main" val="78394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mins.</a:t>
            </a:r>
          </a:p>
        </p:txBody>
      </p:sp>
      <p:sp>
        <p:nvSpPr>
          <p:cNvPr id="4" name="Slide Number Placeholder 3"/>
          <p:cNvSpPr>
            <a:spLocks noGrp="1"/>
          </p:cNvSpPr>
          <p:nvPr>
            <p:ph type="sldNum" sz="quarter" idx="5"/>
          </p:nvPr>
        </p:nvSpPr>
        <p:spPr/>
        <p:txBody>
          <a:bodyPr/>
          <a:lstStyle/>
          <a:p>
            <a:fld id="{065E61C6-C2E9-8C4B-A7F2-C0544F7348CB}" type="slidenum">
              <a:rPr lang="en-GB" smtClean="0"/>
              <a:pPr/>
              <a:t>15</a:t>
            </a:fld>
            <a:endParaRPr lang="en-GB"/>
          </a:p>
        </p:txBody>
      </p:sp>
    </p:spTree>
    <p:extLst>
      <p:ext uri="{BB962C8B-B14F-4D97-AF65-F5344CB8AC3E}">
        <p14:creationId xmlns:p14="http://schemas.microsoft.com/office/powerpoint/2010/main" val="5002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0" dirty="0"/>
              <a:t>You will soon be meeting with the teams you will be coaching through this programme, and beyond. You will each have </a:t>
            </a:r>
            <a:r>
              <a:rPr lang="en-GB" b="1" dirty="0"/>
              <a:t>two </a:t>
            </a:r>
            <a:r>
              <a:rPr lang="en-GB" b="0" dirty="0"/>
              <a:t>pieces of improvement work to coach, to provide you with the opportunity to use different techniques and tools in practice. Your teams may be very different, often they are – and so this will also provide insight into the differences and similarities we see in all QI work. </a:t>
            </a:r>
          </a:p>
          <a:p>
            <a:pPr>
              <a:buNone/>
            </a:pPr>
            <a:endParaRPr lang="en-GB" b="0" dirty="0"/>
          </a:p>
          <a:p>
            <a:pPr>
              <a:buNone/>
            </a:pPr>
            <a:r>
              <a:rPr lang="en-GB" b="0" dirty="0"/>
              <a:t>This is part of the project-based learning aspect of the programme we mentioned in the welcome session. Arguably this is the most important part of the programme, as it gives you a chance to put learning and theory into practice.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16</a:t>
            </a:fld>
            <a:endParaRPr lang="en-GB"/>
          </a:p>
        </p:txBody>
      </p:sp>
    </p:spTree>
    <p:extLst>
      <p:ext uri="{BB962C8B-B14F-4D97-AF65-F5344CB8AC3E}">
        <p14:creationId xmlns:p14="http://schemas.microsoft.com/office/powerpoint/2010/main" val="2280867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is helpful because we all...</a:t>
            </a:r>
            <a:br>
              <a:rPr lang="en-US" dirty="0"/>
            </a:br>
            <a:endParaRPr lang="en-US" dirty="0"/>
          </a:p>
          <a:p>
            <a:pPr>
              <a:buNone/>
            </a:pPr>
            <a:r>
              <a:rPr lang="en-US" dirty="0"/>
              <a:t>• Work differently when we are in groups</a:t>
            </a:r>
          </a:p>
          <a:p>
            <a:pPr>
              <a:buNone/>
            </a:pPr>
            <a:r>
              <a:rPr lang="en-US" dirty="0"/>
              <a:t>• Plan differently when we are with others</a:t>
            </a:r>
          </a:p>
          <a:p>
            <a:pPr>
              <a:buNone/>
            </a:pPr>
            <a:r>
              <a:rPr lang="en-US" dirty="0"/>
              <a:t>• Are motivated by different things</a:t>
            </a:r>
          </a:p>
          <a:p>
            <a:pPr>
              <a:buNone/>
            </a:pPr>
            <a:r>
              <a:rPr lang="en-US" dirty="0"/>
              <a:t>• Differ in willingness to take risks</a:t>
            </a:r>
          </a:p>
          <a:p>
            <a:pPr>
              <a:buNone/>
            </a:pPr>
            <a:r>
              <a:rPr lang="en-US" dirty="0"/>
              <a:t>• Make use of time differently</a:t>
            </a:r>
          </a:p>
          <a:p>
            <a:pPr>
              <a:buNone/>
            </a:pPr>
            <a:r>
              <a:rPr lang="en-US" dirty="0"/>
              <a:t>• Make decisions differently</a:t>
            </a:r>
          </a:p>
          <a:p>
            <a:pPr>
              <a:buNone/>
            </a:pPr>
            <a:r>
              <a:rPr lang="en-US" dirty="0"/>
              <a:t>• Manage tasks differently.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17</a:t>
            </a:fld>
            <a:endParaRPr lang="en-GB"/>
          </a:p>
        </p:txBody>
      </p:sp>
    </p:spTree>
    <p:extLst>
      <p:ext uri="{BB962C8B-B14F-4D97-AF65-F5344CB8AC3E}">
        <p14:creationId xmlns:p14="http://schemas.microsoft.com/office/powerpoint/2010/main" val="796598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You will by now have all completed the working styles worksheet and watched the video discussing it. This framework is really helpful when considering group dynamics – as we know not everyone thinks or behaves exactly like you. </a:t>
            </a:r>
          </a:p>
          <a:p>
            <a:pPr marL="0" indent="0">
              <a:buNone/>
            </a:pPr>
            <a:r>
              <a:rPr lang="en-GB" b="1" i="1" dirty="0"/>
              <a:t>Talk through key points of all four styles using the image. </a:t>
            </a:r>
          </a:p>
          <a:p>
            <a:pPr marL="0" indent="0">
              <a:buNone/>
            </a:pPr>
            <a:endParaRPr lang="en-GB" b="1" dirty="0"/>
          </a:p>
          <a:p>
            <a:pPr marL="0" indent="0">
              <a:buNone/>
            </a:pPr>
            <a:r>
              <a:rPr lang="en-GB" b="1" dirty="0"/>
              <a:t>Discussion </a:t>
            </a:r>
          </a:p>
          <a:p>
            <a:pPr marL="0" indent="0">
              <a:buNone/>
            </a:pPr>
            <a:r>
              <a:rPr lang="en-GB" b="1" dirty="0"/>
              <a:t>Ask: What are the pros of this?</a:t>
            </a:r>
          </a:p>
          <a:p>
            <a:pPr marL="171450" indent="-171450">
              <a:buFont typeface="Arial" panose="020B0604020202020204" pitchFamily="34" charset="0"/>
              <a:buChar char="•"/>
            </a:pPr>
            <a:r>
              <a:rPr lang="en-GB" b="1" dirty="0"/>
              <a:t>Usefulness of working styles:</a:t>
            </a:r>
          </a:p>
          <a:p>
            <a:pPr marL="171450" indent="-171450">
              <a:buFont typeface="Arial" panose="020B0604020202020204" pitchFamily="34" charset="0"/>
              <a:buChar char="•"/>
            </a:pPr>
            <a:r>
              <a:rPr lang="en-GB" b="1" dirty="0"/>
              <a:t>Know your own style (especially as a coach)</a:t>
            </a:r>
          </a:p>
          <a:p>
            <a:pPr marL="171450" indent="-171450">
              <a:buFont typeface="Arial" panose="020B0604020202020204" pitchFamily="34" charset="0"/>
              <a:buChar char="•"/>
            </a:pPr>
            <a:r>
              <a:rPr lang="en-GB" b="1" dirty="0"/>
              <a:t>Interact more effectively with your team leader</a:t>
            </a:r>
          </a:p>
          <a:p>
            <a:pPr marL="171450" indent="-171450">
              <a:buFont typeface="Arial" panose="020B0604020202020204" pitchFamily="34" charset="0"/>
              <a:buChar char="•"/>
            </a:pPr>
            <a:r>
              <a:rPr lang="en-GB" b="1" dirty="0"/>
              <a:t>Support your team leader in more effectively interacting with the team</a:t>
            </a:r>
          </a:p>
          <a:p>
            <a:pPr marL="171450" indent="-171450">
              <a:buFont typeface="Arial" panose="020B0604020202020204" pitchFamily="34" charset="0"/>
              <a:buChar char="•"/>
            </a:pPr>
            <a:r>
              <a:rPr lang="en-GB" b="1" dirty="0"/>
              <a:t>Observe team dynamics and facilitate conversations amongst team members.</a:t>
            </a:r>
          </a:p>
          <a:p>
            <a:pPr marL="0" indent="0">
              <a:buNone/>
            </a:pPr>
            <a:endParaRPr lang="en-GB" dirty="0"/>
          </a:p>
          <a:p>
            <a:pPr marL="0" indent="0">
              <a:buNone/>
            </a:pPr>
            <a:r>
              <a:rPr lang="en-GB" b="1" dirty="0"/>
              <a:t>Ask: What are the cons?</a:t>
            </a:r>
          </a:p>
          <a:p>
            <a:pPr marL="171450" indent="-171450">
              <a:buFont typeface="Arial" panose="020B0604020202020204" pitchFamily="34" charset="0"/>
              <a:buChar char="•"/>
            </a:pPr>
            <a:r>
              <a:rPr lang="en-GB" b="1" dirty="0"/>
              <a:t>Limitations of working styles:</a:t>
            </a:r>
          </a:p>
          <a:p>
            <a:pPr marL="171450" indent="-171450">
              <a:buFont typeface="Arial" panose="020B0604020202020204" pitchFamily="34" charset="0"/>
              <a:buChar char="•"/>
            </a:pPr>
            <a:r>
              <a:rPr lang="en-GB" b="1" dirty="0"/>
              <a:t>Working styles are predictable patterns of behaviour </a:t>
            </a:r>
            <a:r>
              <a:rPr lang="en-GB" b="1" i="1" dirty="0"/>
              <a:t>that others can observe</a:t>
            </a:r>
          </a:p>
          <a:p>
            <a:pPr marL="171450" indent="-171450">
              <a:buFont typeface="Arial" panose="020B0604020202020204" pitchFamily="34" charset="0"/>
              <a:buChar char="•"/>
            </a:pPr>
            <a:r>
              <a:rPr lang="en-GB" b="1" dirty="0"/>
              <a:t>We are all more complex than a single label and have all styles (and more!) within us</a:t>
            </a:r>
          </a:p>
          <a:p>
            <a:pPr marL="171450" indent="-171450">
              <a:buFont typeface="Arial" panose="020B0604020202020204" pitchFamily="34" charset="0"/>
              <a:buChar char="•"/>
            </a:pPr>
            <a:r>
              <a:rPr lang="en-GB" b="1" dirty="0"/>
              <a:t>Every style has its strengths and weaknesses.</a:t>
            </a:r>
          </a:p>
          <a:p>
            <a:pPr marL="171450" indent="-171450">
              <a:buFont typeface="Arial" panose="020B0604020202020204" pitchFamily="34" charset="0"/>
              <a:buChar char="•"/>
            </a:pPr>
            <a:endParaRPr lang="en-GB" b="1" dirty="0"/>
          </a:p>
          <a:p>
            <a:pPr marL="0" indent="0">
              <a:buFont typeface="Arial" panose="020B0604020202020204" pitchFamily="34" charset="0"/>
              <a:buNone/>
            </a:pPr>
            <a:r>
              <a:rPr lang="en-GB" b="0" i="1" dirty="0"/>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0" dirty="0">
                <a:latin typeface="DM Sans" pitchFamily="2" charset="77"/>
              </a:rPr>
              <a:t>Bolton, R. and Bolton, D. G. (2009). People Styles at Work and Beyond: Making Bad Relationships Good and Good Relationships Better. </a:t>
            </a:r>
            <a:r>
              <a:rPr lang="en-GB" sz="1200" i="0" dirty="0" err="1">
                <a:latin typeface="DM Sans" pitchFamily="2" charset="77"/>
              </a:rPr>
              <a:t>Amacom</a:t>
            </a:r>
            <a:r>
              <a:rPr lang="en-GB" sz="1200" i="0" dirty="0">
                <a:latin typeface="DM Sans" pitchFamily="2" charset="77"/>
              </a:rPr>
              <a:t>.</a:t>
            </a:r>
          </a:p>
          <a:p>
            <a:pPr marL="171450" indent="-171450">
              <a:buFont typeface="Arial" panose="020B0604020202020204" pitchFamily="34" charset="0"/>
              <a:buChar char="•"/>
            </a:pPr>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18</a:t>
            </a:fld>
            <a:endParaRPr lang="en-GB"/>
          </a:p>
        </p:txBody>
      </p:sp>
    </p:spTree>
    <p:extLst>
      <p:ext uri="{BB962C8B-B14F-4D97-AF65-F5344CB8AC3E}">
        <p14:creationId xmlns:p14="http://schemas.microsoft.com/office/powerpoint/2010/main" val="68855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a:t>
            </a:fld>
            <a:endParaRPr lang="en-GB"/>
          </a:p>
        </p:txBody>
      </p:sp>
    </p:spTree>
    <p:extLst>
      <p:ext uri="{BB962C8B-B14F-4D97-AF65-F5344CB8AC3E}">
        <p14:creationId xmlns:p14="http://schemas.microsoft.com/office/powerpoint/2010/main" val="2156991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Activity 3.2 </a:t>
            </a:r>
          </a:p>
          <a:p>
            <a:pPr marL="0" indent="0">
              <a:buNone/>
            </a:pPr>
            <a:endParaRPr lang="en-GB" b="1" dirty="0"/>
          </a:p>
          <a:p>
            <a:pPr marL="0" indent="0">
              <a:buNone/>
            </a:pPr>
            <a:r>
              <a:rPr lang="en-GB" b="1" dirty="0"/>
              <a:t>35 mins for activity, 10 mins for reflection and feedback</a:t>
            </a:r>
          </a:p>
          <a:p>
            <a:pPr marL="0" indent="0">
              <a:buNone/>
            </a:pPr>
            <a:endParaRPr lang="en-GB" b="1" dirty="0"/>
          </a:p>
          <a:p>
            <a:pPr marL="0" indent="0">
              <a:buNone/>
            </a:pPr>
            <a:r>
              <a:rPr lang="en-GB" b="1" dirty="0"/>
              <a:t>Breakout rooms (via Mural)</a:t>
            </a:r>
          </a:p>
          <a:p>
            <a:pPr marL="0" indent="0">
              <a:buNone/>
            </a:pPr>
            <a:endParaRPr lang="en-GB" b="1" dirty="0"/>
          </a:p>
          <a:p>
            <a:pPr marL="0" indent="0">
              <a:buNone/>
            </a:pPr>
            <a:r>
              <a:rPr lang="en-GB" b="1" dirty="0"/>
              <a:t>20 mins – four groups to work on a different style </a:t>
            </a:r>
          </a:p>
          <a:p>
            <a:pPr marL="0" indent="0">
              <a:buNone/>
            </a:pPr>
            <a:r>
              <a:rPr lang="en-GB" b="1" dirty="0"/>
              <a:t>10 mins – look at other group styles and discuss (five mins per style)</a:t>
            </a:r>
          </a:p>
          <a:p>
            <a:pPr marL="0" indent="0">
              <a:buNone/>
            </a:pPr>
            <a:r>
              <a:rPr lang="en-GB" b="1" dirty="0"/>
              <a:t>15 mins – all room chat.</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19</a:t>
            </a:fld>
            <a:endParaRPr lang="en-GB"/>
          </a:p>
        </p:txBody>
      </p:sp>
    </p:spTree>
    <p:extLst>
      <p:ext uri="{BB962C8B-B14F-4D97-AF65-F5344CB8AC3E}">
        <p14:creationId xmlns:p14="http://schemas.microsoft.com/office/powerpoint/2010/main" val="2955245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mins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20</a:t>
            </a:fld>
            <a:endParaRPr lang="en-GB"/>
          </a:p>
        </p:txBody>
      </p:sp>
    </p:spTree>
    <p:extLst>
      <p:ext uri="{BB962C8B-B14F-4D97-AF65-F5344CB8AC3E}">
        <p14:creationId xmlns:p14="http://schemas.microsoft.com/office/powerpoint/2010/main" val="4173396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Agency = action or intervention producing a particular effect.</a:t>
            </a:r>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21</a:t>
            </a:fld>
            <a:endParaRPr lang="en-GB"/>
          </a:p>
        </p:txBody>
      </p:sp>
    </p:spTree>
    <p:extLst>
      <p:ext uri="{BB962C8B-B14F-4D97-AF65-F5344CB8AC3E}">
        <p14:creationId xmlns:p14="http://schemas.microsoft.com/office/powerpoint/2010/main" val="96739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Here we have a visual representation of the term often used that QI is 20% technical and 80% people</a:t>
            </a:r>
          </a:p>
          <a:p>
            <a:endParaRPr lang="en-GB" sz="1200" dirty="0"/>
          </a:p>
          <a:p>
            <a:pPr marL="342900" lvl="0" indent="-342900" algn="just">
              <a:lnSpc>
                <a:spcPct val="115000"/>
              </a:lnSpc>
              <a:buFont typeface="+mj-lt"/>
              <a:buAutoNum type="romanLcPeriod"/>
            </a:pPr>
            <a:r>
              <a:rPr lang="en-GB" sz="1200" dirty="0">
                <a:effectLst/>
                <a:ea typeface="Calibri" panose="020F0502020204030204" pitchFamily="34" charset="0"/>
                <a:cs typeface="Times New Roman" panose="02020603050405020304" pitchFamily="18" charset="0"/>
              </a:rPr>
              <a:t>Technical change is defined as something that can be solved by the knowledge of experts. The problem, solution, and implementation are clear – we just need to get on with putting the solutions in place. </a:t>
            </a:r>
          </a:p>
          <a:p>
            <a:pPr marL="342900" lvl="0" indent="-342900" algn="just">
              <a:lnSpc>
                <a:spcPct val="115000"/>
              </a:lnSpc>
              <a:spcAft>
                <a:spcPts val="1000"/>
              </a:spcAft>
              <a:buFont typeface="+mj-lt"/>
              <a:buAutoNum type="romanLcPeriod"/>
            </a:pPr>
            <a:r>
              <a:rPr lang="en-GB" sz="1200" dirty="0">
                <a:effectLst/>
                <a:ea typeface="Calibri" panose="020F0502020204030204" pitchFamily="34" charset="0"/>
                <a:cs typeface="Times New Roman" panose="02020603050405020304" pitchFamily="18" charset="0"/>
              </a:rPr>
              <a:t>Adaptive change requires new learning. Solutions come from the collective intelligence of the employees at all levels. So, together they learn their way toward solutions. </a:t>
            </a:r>
          </a:p>
          <a:p>
            <a:endParaRPr lang="en-GB" sz="1200" dirty="0"/>
          </a:p>
          <a:p>
            <a:r>
              <a:rPr lang="en-GB" sz="1200" dirty="0"/>
              <a:t>It’s important to recognise that much of the effort in improvement work is about people and relationships and less on the tools and methods we use. When teams focus more on the technical change, they can often face resistance or apathy. </a:t>
            </a:r>
          </a:p>
          <a:p>
            <a:endParaRPr lang="en-GB" sz="1200" dirty="0"/>
          </a:p>
          <a:p>
            <a:r>
              <a:rPr lang="en-GB" sz="1200" dirty="0"/>
              <a:t>On the flip side – if we solely focus on the adaptive change (i.e. just relationships, people) you can overlook the technical aspects such as measures and evidence. </a:t>
            </a:r>
          </a:p>
          <a:p>
            <a:endParaRPr lang="en-GB" sz="1200" dirty="0"/>
          </a:p>
          <a:p>
            <a:r>
              <a:rPr lang="en-GB" sz="1200" b="1" dirty="0"/>
              <a:t>Ask the group their reflections on this image – does this feel right to you?</a:t>
            </a:r>
          </a:p>
          <a:p>
            <a:endParaRPr lang="en-GB" sz="1200" dirty="0"/>
          </a:p>
          <a:p>
            <a:r>
              <a:rPr lang="en-GB" sz="1200" i="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DM Sans" pitchFamily="2" charset="77"/>
              </a:rPr>
              <a:t>Burhouse</a:t>
            </a:r>
            <a:r>
              <a:rPr lang="en-GB" sz="1200" dirty="0">
                <a:latin typeface="DM Sans" pitchFamily="2" charset="77"/>
              </a:rPr>
              <a:t>, A. and Bailey, S. (2019) From super-hero to super-connector, changing the ­leadership culture in the NHS. </a:t>
            </a:r>
            <a:r>
              <a:rPr lang="en-GB" sz="1200" i="0" dirty="0">
                <a:latin typeface="DM Sans" pitchFamily="2" charset="77"/>
              </a:rPr>
              <a:t>Future Healthcare Journal</a:t>
            </a:r>
            <a:r>
              <a:rPr lang="en-GB" sz="1200" dirty="0">
                <a:latin typeface="DM Sans" pitchFamily="2" charset="77"/>
              </a:rPr>
              <a:t>. https://</a:t>
            </a:r>
            <a:r>
              <a:rPr lang="en-GB" sz="1200" dirty="0" err="1">
                <a:latin typeface="DM Sans" pitchFamily="2" charset="77"/>
              </a:rPr>
              <a:t>www.ncbi.nlm.nih.gov</a:t>
            </a:r>
            <a:r>
              <a:rPr lang="en-GB" sz="1200" dirty="0">
                <a:latin typeface="DM Sans" pitchFamily="2" charset="77"/>
              </a:rPr>
              <a:t>/</a:t>
            </a:r>
            <a:r>
              <a:rPr lang="en-GB" sz="1200" dirty="0" err="1">
                <a:latin typeface="DM Sans" pitchFamily="2" charset="77"/>
              </a:rPr>
              <a:t>pmc</a:t>
            </a:r>
            <a:r>
              <a:rPr lang="en-GB" sz="1200" dirty="0">
                <a:latin typeface="DM Sans" pitchFamily="2" charset="77"/>
              </a:rPr>
              <a:t>/articles/PMC6616190/</a:t>
            </a:r>
          </a:p>
          <a:p>
            <a:endParaRPr lang="en-GB" sz="1200" dirty="0"/>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22</a:t>
            </a:fld>
            <a:endParaRPr lang="en-GB"/>
          </a:p>
        </p:txBody>
      </p:sp>
    </p:spTree>
    <p:extLst>
      <p:ext uri="{BB962C8B-B14F-4D97-AF65-F5344CB8AC3E}">
        <p14:creationId xmlns:p14="http://schemas.microsoft.com/office/powerpoint/2010/main" val="1881567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t>In-room discussion – 5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23</a:t>
            </a:fld>
            <a:endParaRPr lang="en-GB"/>
          </a:p>
        </p:txBody>
      </p:sp>
    </p:spTree>
    <p:extLst>
      <p:ext uri="{BB962C8B-B14F-4D97-AF65-F5344CB8AC3E}">
        <p14:creationId xmlns:p14="http://schemas.microsoft.com/office/powerpoint/2010/main" val="2670860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1940" indent="0">
              <a:buNone/>
            </a:pPr>
            <a:r>
              <a:rPr lang="en-GB" sz="1200" dirty="0">
                <a:solidFill>
                  <a:schemeClr val="tx1"/>
                </a:solidFill>
              </a:rPr>
              <a:t>This list is from the IHI and outlines some of the common adaptive barriers to change. </a:t>
            </a:r>
            <a:r>
              <a:rPr lang="en-GB" sz="1200" b="1" dirty="0">
                <a:solidFill>
                  <a:schemeClr val="tx1"/>
                </a:solidFill>
              </a:rPr>
              <a:t>Do any stand out do you, if so why?</a:t>
            </a:r>
            <a:endParaRPr lang="en-GB" sz="1200" dirty="0">
              <a:solidFill>
                <a:schemeClr val="tx1"/>
              </a:solidFill>
            </a:endParaRPr>
          </a:p>
          <a:p>
            <a:pPr marL="151940" indent="0">
              <a:buNone/>
            </a:pPr>
            <a:endParaRPr lang="en-GB" sz="1200" dirty="0">
              <a:solidFill>
                <a:schemeClr val="tx1"/>
              </a:solidFill>
            </a:endParaRPr>
          </a:p>
          <a:p>
            <a:pPr marL="15194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chemeClr val="tx1"/>
                </a:solidFill>
              </a:rPr>
              <a:t>Reference:</a:t>
            </a:r>
            <a:br>
              <a:rPr lang="en-GB" sz="1200" b="0" dirty="0">
                <a:solidFill>
                  <a:schemeClr val="tx1"/>
                </a:solidFill>
              </a:rPr>
            </a:br>
            <a:r>
              <a:rPr lang="en-GB" sz="1200" b="0" dirty="0">
                <a:solidFill>
                  <a:schemeClr val="tx1"/>
                </a:solidFill>
              </a:rPr>
              <a:t>Institute for Healthcare Improvement (2019). </a:t>
            </a:r>
            <a:r>
              <a:rPr lang="en-GB" sz="1200" dirty="0">
                <a:solidFill>
                  <a:schemeClr val="tx1"/>
                </a:solidFill>
                <a:effectLst/>
              </a:rPr>
              <a:t>Applying the Psychology of Change Framework to Quality Improvement. </a:t>
            </a:r>
            <a:r>
              <a:rPr lang="en-GB" sz="1200" b="0" dirty="0">
                <a:solidFill>
                  <a:schemeClr val="tx1"/>
                </a:solidFill>
              </a:rPr>
              <a:t>https://</a:t>
            </a:r>
            <a:r>
              <a:rPr lang="en-GB" sz="1200" b="0" dirty="0" err="1">
                <a:solidFill>
                  <a:schemeClr val="tx1"/>
                </a:solidFill>
              </a:rPr>
              <a:t>chronicdisease.org</a:t>
            </a:r>
            <a:r>
              <a:rPr lang="en-GB" sz="1200" b="0" dirty="0">
                <a:solidFill>
                  <a:schemeClr val="tx1"/>
                </a:solidFill>
              </a:rPr>
              <a:t>/resource/</a:t>
            </a:r>
            <a:r>
              <a:rPr lang="en-GB" sz="1200" b="0" dirty="0" err="1">
                <a:solidFill>
                  <a:schemeClr val="tx1"/>
                </a:solidFill>
              </a:rPr>
              <a:t>resmgr</a:t>
            </a:r>
            <a:r>
              <a:rPr lang="en-GB" sz="1200" b="0" dirty="0">
                <a:solidFill>
                  <a:schemeClr val="tx1"/>
                </a:solidFill>
              </a:rPr>
              <a:t>/website-2019/peertopeer2019/</a:t>
            </a:r>
            <a:r>
              <a:rPr lang="en-GB" sz="1200" b="0" dirty="0" err="1">
                <a:solidFill>
                  <a:schemeClr val="tx1"/>
                </a:solidFill>
              </a:rPr>
              <a:t>alex_anderson_ihi_psych_of_c.pdf</a:t>
            </a:r>
            <a:endParaRPr lang="en-GB" sz="1200" b="0" dirty="0">
              <a:solidFill>
                <a:schemeClr val="tx1"/>
              </a:solidFill>
            </a:endParaRPr>
          </a:p>
          <a:p>
            <a:pPr marL="151940" indent="0">
              <a:buNone/>
            </a:pPr>
            <a:endParaRPr lang="en-GB"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24</a:t>
            </a:fld>
            <a:endParaRPr lang="en-GB"/>
          </a:p>
        </p:txBody>
      </p:sp>
    </p:spTree>
    <p:extLst>
      <p:ext uri="{BB962C8B-B14F-4D97-AF65-F5344CB8AC3E}">
        <p14:creationId xmlns:p14="http://schemas.microsoft.com/office/powerpoint/2010/main" val="982232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Conventional Structures are either too inhibiting (presentations, status reports and managed discussions) or too loose and disorganised (open discussions and brainstorms) to creatively engage people in shaping their own future. </a:t>
            </a:r>
          </a:p>
          <a:p>
            <a:pPr>
              <a:buFont typeface="+mj-lt"/>
              <a:buChar char="•"/>
            </a:pPr>
            <a:r>
              <a:rPr lang="en-GB" sz="1200" b="0" dirty="0"/>
              <a:t>How many of you see these every working day of your life? </a:t>
            </a:r>
            <a:r>
              <a:rPr lang="en-GB" sz="1200" b="1" dirty="0"/>
              <a:t>Have a group discussion about this.</a:t>
            </a:r>
          </a:p>
          <a:p>
            <a:pPr>
              <a:buFont typeface="+mj-lt"/>
              <a:buChar char="•"/>
            </a:pPr>
            <a:endParaRPr lang="en-GB" sz="1200" dirty="0"/>
          </a:p>
          <a:p>
            <a:pPr>
              <a:buFont typeface="+mj-lt"/>
              <a:buChar char="•"/>
            </a:pPr>
            <a:r>
              <a:rPr lang="en-GB" sz="1200" dirty="0"/>
              <a:t>Whilst these have a place… they aren’t always the most useful for QI or collaborative working. </a:t>
            </a:r>
          </a:p>
          <a:p>
            <a:pPr>
              <a:buFont typeface="+mj-lt"/>
              <a:buChar char="•"/>
            </a:pPr>
            <a:endParaRPr lang="en-GB" sz="1200" dirty="0"/>
          </a:p>
          <a:p>
            <a:pPr>
              <a:buFont typeface="+mj-lt"/>
              <a:buChar char="•"/>
            </a:pPr>
            <a:r>
              <a:rPr lang="en-GB" sz="1200" dirty="0"/>
              <a:t>Some can be too inhibiting – such as presentations, managed discussions or status updates. Communication is often a one-way direction of travel and even when conversations take place, they are ‘noted’ but may not go beyond that.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mj-lt"/>
              <a:buChar char="•"/>
              <a:tabLst/>
              <a:defRPr/>
            </a:pPr>
            <a:r>
              <a:rPr lang="en-GB" sz="1200" dirty="0"/>
              <a:t>Some can be too loose or disorganised (such as the brainstorming and open discussion). </a:t>
            </a:r>
            <a:r>
              <a:rPr lang="en-GB" sz="1200" kern="1200" dirty="0">
                <a:solidFill>
                  <a:schemeClr val="tx1"/>
                </a:solidFill>
                <a:effectLst/>
                <a:ea typeface="+mn-ea"/>
                <a:cs typeface="+mn-cs"/>
              </a:rPr>
              <a:t>They frequently generate feelings of frustration and/or exclusion and fail to provide space for good ideas to emerge and germinate. This means that huge amounts of time and money are spent working the wrong way. More time and money are then spent trying to fix the unintended consequences.  </a:t>
            </a:r>
          </a:p>
          <a:p>
            <a:pPr>
              <a:buFont typeface="+mj-lt"/>
              <a:buChar char="•"/>
            </a:pPr>
            <a:endParaRPr lang="en-GB" sz="1200" dirty="0"/>
          </a:p>
          <a:p>
            <a:pPr>
              <a:buFont typeface="+mj-lt"/>
              <a:buChar char="•"/>
            </a:pPr>
            <a:r>
              <a:rPr lang="en-GB" sz="1200" dirty="0"/>
              <a:t>Importantly, they can sometimes inhibit a psychologically safe environment. We’ll explore this in more detail over the next few slides. </a:t>
            </a:r>
          </a:p>
          <a:p>
            <a:endParaRPr lang="en-GB" sz="1200" dirty="0"/>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25</a:t>
            </a:fld>
            <a:endParaRPr lang="en-GB"/>
          </a:p>
        </p:txBody>
      </p:sp>
    </p:spTree>
    <p:extLst>
      <p:ext uri="{BB962C8B-B14F-4D97-AF65-F5344CB8AC3E}">
        <p14:creationId xmlns:p14="http://schemas.microsoft.com/office/powerpoint/2010/main" val="2020896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02124"/>
                </a:solidFill>
                <a:effectLst/>
              </a:rPr>
              <a:t>Psychological safety is the </a:t>
            </a:r>
            <a:r>
              <a:rPr lang="en-GB" b="0" dirty="0">
                <a:solidFill>
                  <a:srgbClr val="202124"/>
                </a:solidFill>
                <a:effectLst/>
              </a:rPr>
              <a:t>ability to share one's thoughts and feelings without risk of damaging one's reputation or standing</a:t>
            </a:r>
            <a:r>
              <a:rPr lang="en-GB" dirty="0">
                <a:solidFill>
                  <a:srgbClr val="202124"/>
                </a:solidFill>
                <a:effectLst/>
              </a:rPr>
              <a:t>. In teams, it refers to team members believing that they can take risks without being shamed by other team members. In psychologically safe teams, team members feel accepted and respected.</a:t>
            </a:r>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26</a:t>
            </a:fld>
            <a:endParaRPr lang="en-GB"/>
          </a:p>
        </p:txBody>
      </p:sp>
    </p:spTree>
    <p:extLst>
      <p:ext uri="{BB962C8B-B14F-4D97-AF65-F5344CB8AC3E}">
        <p14:creationId xmlns:p14="http://schemas.microsoft.com/office/powerpoint/2010/main" val="1894879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rgbClr val="141414"/>
                </a:solidFill>
                <a:effectLst/>
              </a:rPr>
              <a:t>If you can create an environment of psychological safety, where “team members feel safe to take risks and be vulnerable in front of each other”, it will underpin everything else needed for extraordinary performance, such as dependability, structure and clarity.</a:t>
            </a:r>
            <a:endParaRPr lang="en-GB" sz="1200" dirty="0">
              <a:solidFill>
                <a:srgbClr val="37383B"/>
              </a:solidFill>
              <a:effectLst/>
            </a:endParaRPr>
          </a:p>
          <a:p>
            <a:pPr algn="l"/>
            <a:endParaRPr lang="en-GB" sz="1200" dirty="0">
              <a:solidFill>
                <a:srgbClr val="37383B"/>
              </a:solidFill>
              <a:effectLst/>
            </a:endParaRPr>
          </a:p>
          <a:p>
            <a:pPr algn="l"/>
            <a:r>
              <a:rPr lang="en-GB" sz="1200" dirty="0">
                <a:solidFill>
                  <a:srgbClr val="37383B"/>
                </a:solidFill>
                <a:effectLst/>
              </a:rPr>
              <a:t>Organisations benefit from diversity of thought. Groups made up of people with different life experiences bring together many valuable perspectives. And diverse groups are better able to recognise problems and offer up creative solutions than groups of people with similar life experiences.</a:t>
            </a:r>
          </a:p>
          <a:p>
            <a:pPr algn="l"/>
            <a:endParaRPr lang="en-GB" sz="1200" dirty="0">
              <a:solidFill>
                <a:srgbClr val="37383B"/>
              </a:solidFill>
              <a:effectLst/>
            </a:endParaRPr>
          </a:p>
          <a:p>
            <a:pPr algn="l"/>
            <a:r>
              <a:rPr lang="en-GB" sz="1200" dirty="0">
                <a:solidFill>
                  <a:srgbClr val="37383B"/>
                </a:solidFill>
                <a:effectLst/>
              </a:rPr>
              <a:t>But what if some team members don’t feel comfortable speaking up? What if they’re afraid to share their concerns or resist asking challenging questions? What if they avoid suggesting innovative ideas because they’re worried about rejection? Unfortunately, many people feel this way. </a:t>
            </a:r>
          </a:p>
          <a:p>
            <a:pPr algn="l"/>
            <a:endParaRPr lang="en-GB" sz="1200" dirty="0">
              <a:solidFill>
                <a:srgbClr val="37383B"/>
              </a:solidFill>
              <a:effectLst/>
            </a:endParaRPr>
          </a:p>
          <a:p>
            <a:r>
              <a:rPr lang="en-GB" sz="1200" dirty="0">
                <a:solidFill>
                  <a:srgbClr val="141414"/>
                </a:solidFill>
                <a:effectLst/>
              </a:rPr>
              <a:t>When psychological safety is absent from the workplace, teams lose the individual knowledge and expertise each member brings to the table and begin to experience what is known as the Common Knowledge </a:t>
            </a:r>
            <a:r>
              <a:rPr lang="en-GB" sz="1200" dirty="0">
                <a:solidFill>
                  <a:srgbClr val="141414"/>
                </a:solidFill>
              </a:rPr>
              <a:t>Effect.</a:t>
            </a:r>
            <a:r>
              <a:rPr lang="en-GB" sz="1200" dirty="0">
                <a:solidFill>
                  <a:srgbClr val="000000"/>
                </a:solidFill>
              </a:rPr>
              <a:t> </a:t>
            </a:r>
            <a:r>
              <a:rPr lang="en-GB" sz="1200" dirty="0">
                <a:solidFill>
                  <a:srgbClr val="141414"/>
                </a:solidFill>
              </a:rPr>
              <a:t>When</a:t>
            </a:r>
            <a:r>
              <a:rPr lang="en-GB" sz="1200" dirty="0">
                <a:solidFill>
                  <a:srgbClr val="141414"/>
                </a:solidFill>
                <a:effectLst/>
              </a:rPr>
              <a:t> this effect is at play, “teams tend to focus on shared information”, and as a result they have “trouble capitalizing on the diversity of knowledge and expertise in the team”. The very same knowledge and expertise those people were recruited for to begin with. This often leads to poor performance, poor decision-making and missed opportunities for innovation.</a:t>
            </a:r>
            <a:endParaRPr lang="en-GB" sz="1200" b="0" i="0" dirty="0">
              <a:effectLst/>
            </a:endParaRPr>
          </a:p>
          <a:p>
            <a:endParaRPr lang="en-GB" sz="1200" dirty="0"/>
          </a:p>
          <a:p>
            <a:r>
              <a:rPr lang="en-GB" sz="1200" b="1" dirty="0"/>
              <a:t>Talk through slide.</a:t>
            </a:r>
          </a:p>
          <a:p>
            <a:endParaRPr lang="en-GB" sz="1200" b="0" i="1" dirty="0"/>
          </a:p>
          <a:p>
            <a:r>
              <a:rPr lang="en-GB" sz="1200" b="0" i="1" dirty="0"/>
              <a:t>Reference:</a:t>
            </a:r>
          </a:p>
          <a:p>
            <a:pPr algn="l"/>
            <a:r>
              <a:rPr lang="en-GB" sz="1200" b="0" i="0" dirty="0"/>
              <a:t>World Economic Forum (2016). </a:t>
            </a:r>
            <a:r>
              <a:rPr lang="en-GB" sz="1200" u="none" strike="noStrike" dirty="0">
                <a:solidFill>
                  <a:srgbClr val="000000"/>
                </a:solidFill>
                <a:effectLst/>
              </a:rPr>
              <a:t>Is your team in 'psychological danger’? </a:t>
            </a:r>
            <a:r>
              <a:rPr lang="en-GB" sz="1200" u="sng" dirty="0">
                <a:solidFill>
                  <a:srgbClr val="0000FF"/>
                </a:solidFill>
                <a:effectLst/>
                <a:ea typeface="Calibri" panose="020F0502020204030204" pitchFamily="34" charset="0"/>
                <a:cs typeface="Times New Roman" panose="02020603050405020304" pitchFamily="18" charset="0"/>
                <a:hlinkClick r:id="rId3"/>
              </a:rPr>
              <a:t>https://www.weforum.org/agenda/2016/04/team-psychological-danger-work-performance</a:t>
            </a:r>
            <a:r>
              <a:rPr lang="en-GB" sz="1200" dirty="0">
                <a:effectLst/>
                <a:ea typeface="Calibri" panose="020F0502020204030204" pitchFamily="34" charset="0"/>
                <a:cs typeface="Times New Roman" panose="02020603050405020304" pitchFamily="18" charset="0"/>
              </a:rPr>
              <a:t> </a:t>
            </a:r>
            <a:endParaRPr lang="en-GB" sz="1200" b="1" dirty="0"/>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27</a:t>
            </a:fld>
            <a:endParaRPr lang="en-GB"/>
          </a:p>
        </p:txBody>
      </p:sp>
    </p:spTree>
    <p:extLst>
      <p:ext uri="{BB962C8B-B14F-4D97-AF65-F5344CB8AC3E}">
        <p14:creationId xmlns:p14="http://schemas.microsoft.com/office/powerpoint/2010/main" val="4039309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rgbClr val="37383B"/>
                </a:solidFill>
                <a:effectLst/>
              </a:rPr>
              <a:t>Reference:</a:t>
            </a:r>
            <a:endParaRPr lang="en-GB" sz="1200" u="sng" dirty="0">
              <a:solidFill>
                <a:srgbClr val="0000FF"/>
              </a:solidFill>
              <a:effectLst/>
              <a:ea typeface="Calibri" panose="020F0502020204030204" pitchFamily="34" charset="0"/>
              <a:cs typeface="Times New Roman" panose="02020603050405020304" pitchFamily="18" charset="0"/>
              <a:hlinkClick r:id="rId3"/>
            </a:endParaRPr>
          </a:p>
          <a:p>
            <a:r>
              <a:rPr lang="en-GB" sz="1200" dirty="0">
                <a:solidFill>
                  <a:srgbClr val="37383B"/>
                </a:solidFill>
                <a:effectLst/>
              </a:rPr>
              <a:t>Liberating Structures. </a:t>
            </a:r>
            <a:r>
              <a:rPr lang="en-GB" sz="1200" u="sng" dirty="0">
                <a:solidFill>
                  <a:srgbClr val="0000FF"/>
                </a:solidFill>
                <a:effectLst/>
                <a:ea typeface="Calibri" panose="020F0502020204030204" pitchFamily="34" charset="0"/>
                <a:cs typeface="Times New Roman" panose="02020603050405020304" pitchFamily="18" charset="0"/>
                <a:hlinkClick r:id="rId3"/>
              </a:rPr>
              <a:t>https://www.liberatingstructures.com/</a:t>
            </a:r>
            <a:r>
              <a:rPr lang="en-GB" sz="1200" dirty="0">
                <a:effectLst/>
                <a:ea typeface="Calibri" panose="020F0502020204030204" pitchFamily="34" charset="0"/>
                <a:cs typeface="Times New Roman" panose="02020603050405020304" pitchFamily="18" charset="0"/>
              </a:rPr>
              <a:t> </a:t>
            </a:r>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28</a:t>
            </a:fld>
            <a:endParaRPr lang="en-GB"/>
          </a:p>
        </p:txBody>
      </p:sp>
    </p:spTree>
    <p:extLst>
      <p:ext uri="{BB962C8B-B14F-4D97-AF65-F5344CB8AC3E}">
        <p14:creationId xmlns:p14="http://schemas.microsoft.com/office/powerpoint/2010/main" val="3644207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 materials associated with this programme are copyrighted. CC-BY-SA allows anyone to use this slide deck for free, as long as the authors and contributors are credited. </a:t>
            </a:r>
          </a:p>
          <a:p>
            <a:endParaRPr lang="en-GB" b="1" dirty="0"/>
          </a:p>
          <a:p>
            <a:r>
              <a:rPr lang="en-GB" b="1" dirty="0"/>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dirty="0"/>
          </a:p>
          <a:p>
            <a:r>
              <a:rPr lang="en-GB" b="1" dirty="0"/>
              <a:t>The legal code for CC-BY-SA can be found here: https://</a:t>
            </a:r>
            <a:r>
              <a:rPr lang="en-GB" b="1" dirty="0" err="1"/>
              <a:t>creativecommons.org</a:t>
            </a:r>
            <a:r>
              <a:rPr lang="en-GB" b="1" dirty="0"/>
              <a:t>/licenses/by-</a:t>
            </a:r>
            <a:r>
              <a:rPr lang="en-GB" b="1" dirty="0" err="1"/>
              <a:t>sa</a:t>
            </a:r>
            <a:r>
              <a:rPr lang="en-GB" b="1" dirty="0"/>
              <a:t>/4.0/</a:t>
            </a:r>
            <a:r>
              <a:rPr lang="en-GB" b="1" dirty="0" err="1"/>
              <a:t>legalcode</a:t>
            </a:r>
            <a:r>
              <a:rPr lang="en-GB" b="1" dirty="0"/>
              <a: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a:t>
            </a:fld>
            <a:endParaRPr lang="en-GB"/>
          </a:p>
        </p:txBody>
      </p:sp>
    </p:spTree>
    <p:extLst>
      <p:ext uri="{BB962C8B-B14F-4D97-AF65-F5344CB8AC3E}">
        <p14:creationId xmlns:p14="http://schemas.microsoft.com/office/powerpoint/2010/main" val="381060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they are about – getting groups to think differently. </a:t>
            </a:r>
            <a:endParaRPr lang="en-US" dirty="0"/>
          </a:p>
          <a:p>
            <a:endParaRPr lang="en-GB" dirty="0"/>
          </a:p>
          <a:p>
            <a:pPr>
              <a:spcBef>
                <a:spcPct val="30000"/>
              </a:spcBef>
              <a:spcAft>
                <a:spcPct val="0"/>
              </a:spcAft>
            </a:pPr>
            <a:r>
              <a:rPr lang="en-GB" dirty="0"/>
              <a:t>They can power up your improvement meetings, team meetings and workshops.</a:t>
            </a:r>
            <a:endParaRPr lang="en-US" dirty="0"/>
          </a:p>
          <a:p>
            <a:pPr>
              <a:spcBef>
                <a:spcPct val="30000"/>
              </a:spcBef>
              <a:spcAft>
                <a:spcPct val="0"/>
              </a:spcAft>
            </a:pPr>
            <a:endParaRPr lang="en-GB" dirty="0"/>
          </a:p>
          <a:p>
            <a:pPr>
              <a:spcBef>
                <a:spcPct val="30000"/>
              </a:spcBef>
              <a:spcAft>
                <a:spcPct val="0"/>
              </a:spcAft>
            </a:pPr>
            <a:r>
              <a:rPr lang="en-GB" dirty="0"/>
              <a:t>What sets them apart from many other tools is they steer clear of the ‘heroic’ facilitator and manage to be seriously fun.</a:t>
            </a:r>
            <a:endParaRPr lang="en-US" dirty="0"/>
          </a:p>
          <a:p>
            <a:pPr>
              <a:spcBef>
                <a:spcPct val="30000"/>
              </a:spcBef>
              <a:spcAft>
                <a:spcPct val="0"/>
              </a:spcAft>
            </a:pPr>
            <a:endParaRPr lang="en-GB" dirty="0"/>
          </a:p>
          <a:p>
            <a:pPr>
              <a:spcBef>
                <a:spcPct val="30000"/>
              </a:spcBef>
              <a:spcAft>
                <a:spcPct val="0"/>
              </a:spcAft>
            </a:pPr>
            <a:r>
              <a:rPr lang="en-GB" dirty="0"/>
              <a:t>Compared to the usual – often boring and unproductive – menu of </a:t>
            </a:r>
            <a:r>
              <a:rPr lang="en-GB" dirty="0" err="1"/>
              <a:t>powerpoints</a:t>
            </a:r>
            <a:r>
              <a:rPr lang="en-GB" dirty="0"/>
              <a:t>, status reports and brainstorms Liberating Structures really engage everyone, give people space to be heard and be creative.</a:t>
            </a:r>
          </a:p>
          <a:p>
            <a:endParaRPr lang="en-US" dirty="0"/>
          </a:p>
          <a:p>
            <a:r>
              <a:rPr lang="en-GB" sz="1200" i="1" dirty="0">
                <a:solidFill>
                  <a:srgbClr val="37383B"/>
                </a:solidFill>
                <a:effectLst/>
              </a:rPr>
              <a:t>Reference:</a:t>
            </a:r>
            <a:endParaRPr lang="en-GB" sz="1200" u="sng" dirty="0">
              <a:solidFill>
                <a:srgbClr val="0000FF"/>
              </a:solidFill>
              <a:effectLst/>
              <a:ea typeface="Calibri" panose="020F0502020204030204" pitchFamily="34" charset="0"/>
              <a:cs typeface="Times New Roman" panose="02020603050405020304" pitchFamily="18" charset="0"/>
              <a:hlinkClick r:id="rId3"/>
            </a:endParaRPr>
          </a:p>
          <a:p>
            <a:r>
              <a:rPr lang="en-GB" sz="1200" dirty="0">
                <a:solidFill>
                  <a:srgbClr val="37383B"/>
                </a:solidFill>
                <a:effectLst/>
              </a:rPr>
              <a:t>Liberating Structures. </a:t>
            </a:r>
            <a:r>
              <a:rPr lang="en-GB" sz="1200" u="sng" dirty="0">
                <a:solidFill>
                  <a:srgbClr val="0000FF"/>
                </a:solidFill>
                <a:effectLst/>
                <a:ea typeface="Calibri" panose="020F0502020204030204" pitchFamily="34" charset="0"/>
                <a:cs typeface="Times New Roman" panose="02020603050405020304" pitchFamily="18" charset="0"/>
                <a:hlinkClick r:id="rId3"/>
              </a:rPr>
              <a:t>https://www.liberatingstructures.com/</a:t>
            </a:r>
            <a:r>
              <a:rPr lang="en-GB" sz="1200" dirty="0">
                <a:effectLst/>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29</a:t>
            </a:fld>
            <a:endParaRPr lang="en-GB"/>
          </a:p>
        </p:txBody>
      </p:sp>
    </p:spTree>
    <p:extLst>
      <p:ext uri="{BB962C8B-B14F-4D97-AF65-F5344CB8AC3E}">
        <p14:creationId xmlns:p14="http://schemas.microsoft.com/office/powerpoint/2010/main" val="3206612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 website that houses all of the useful information on each Liberating Structure: </a:t>
            </a:r>
            <a:r>
              <a:rPr lang="en-GB" sz="1200" dirty="0"/>
              <a:t>https://</a:t>
            </a:r>
            <a:r>
              <a:rPr lang="en-GB" sz="1200" dirty="0" err="1"/>
              <a:t>www.LiberatingStructures.com</a:t>
            </a:r>
            <a:r>
              <a:rPr lang="en-GB" sz="1200" dirty="0"/>
              <a:t>/</a:t>
            </a:r>
          </a:p>
          <a:p>
            <a:endParaRPr lang="en-GB" dirty="0"/>
          </a:p>
          <a:p>
            <a:r>
              <a:rPr lang="en-GB" dirty="0"/>
              <a:t>In practice you may use around one to five as a coach, dependent on what works for you and what you like.</a:t>
            </a:r>
          </a:p>
          <a:p>
            <a:endParaRPr lang="en-GB" dirty="0"/>
          </a:p>
          <a:p>
            <a:r>
              <a:rPr lang="en-GB" dirty="0"/>
              <a:t>The website explains the Liberating Structures and provides templates, sessions Structures etc. There is also an app, which can be handy to have.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30</a:t>
            </a:fld>
            <a:endParaRPr lang="en-GB"/>
          </a:p>
        </p:txBody>
      </p:sp>
    </p:spTree>
    <p:extLst>
      <p:ext uri="{BB962C8B-B14F-4D97-AF65-F5344CB8AC3E}">
        <p14:creationId xmlns:p14="http://schemas.microsoft.com/office/powerpoint/2010/main" val="2427755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31</a:t>
            </a:fld>
            <a:endParaRPr lang="en-GB"/>
          </a:p>
        </p:txBody>
      </p:sp>
    </p:spTree>
    <p:extLst>
      <p:ext uri="{BB962C8B-B14F-4D97-AF65-F5344CB8AC3E}">
        <p14:creationId xmlns:p14="http://schemas.microsoft.com/office/powerpoint/2010/main" val="3215618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After lunch you will experience a Liberating Structure.</a:t>
            </a:r>
          </a:p>
        </p:txBody>
      </p:sp>
      <p:sp>
        <p:nvSpPr>
          <p:cNvPr id="4" name="Slide Number Placeholder 3"/>
          <p:cNvSpPr>
            <a:spLocks noGrp="1"/>
          </p:cNvSpPr>
          <p:nvPr>
            <p:ph type="sldNum" sz="quarter" idx="5"/>
          </p:nvPr>
        </p:nvSpPr>
        <p:spPr/>
        <p:txBody>
          <a:bodyPr/>
          <a:lstStyle/>
          <a:p>
            <a:fld id="{065E61C6-C2E9-8C4B-A7F2-C0544F7348CB}" type="slidenum">
              <a:rPr lang="en-GB"/>
              <a:pPr/>
              <a:t>32</a:t>
            </a:fld>
            <a:endParaRPr lang="en-GB"/>
          </a:p>
        </p:txBody>
      </p:sp>
    </p:spTree>
    <p:extLst>
      <p:ext uri="{BB962C8B-B14F-4D97-AF65-F5344CB8AC3E}">
        <p14:creationId xmlns:p14="http://schemas.microsoft.com/office/powerpoint/2010/main" val="1578011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45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33</a:t>
            </a:fld>
            <a:endParaRPr lang="en-GB"/>
          </a:p>
        </p:txBody>
      </p:sp>
    </p:spTree>
    <p:extLst>
      <p:ext uri="{BB962C8B-B14F-4D97-AF65-F5344CB8AC3E}">
        <p14:creationId xmlns:p14="http://schemas.microsoft.com/office/powerpoint/2010/main" val="3649461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solidFill>
                  <a:schemeClr val="tx1"/>
                </a:solidFill>
                <a:cs typeface="Calibri"/>
              </a:rPr>
              <a:t>We will look at a few Liberating Structures in a bit more detail – some you may use quite often with teams. This one is called ‘mad tea’. </a:t>
            </a:r>
            <a:r>
              <a:rPr lang="en-GB" sz="1200" dirty="0">
                <a:solidFill>
                  <a:schemeClr val="tx1"/>
                </a:solidFill>
                <a:effectLst/>
                <a:ea typeface="Calibri" panose="020F0502020204030204" pitchFamily="34" charset="0"/>
                <a:cs typeface="Times New Roman" panose="02020603050405020304" pitchFamily="18" charset="0"/>
              </a:rPr>
              <a:t>This is a Liberating Structure that is still in development so it isn’t shown in the 33 main ones – but will be on there shortly. They are testing new ideas for Liberating Structures all the time.</a:t>
            </a:r>
            <a:endParaRPr lang="en-US" sz="1200" dirty="0">
              <a:solidFill>
                <a:schemeClr val="tx1"/>
              </a:solidFill>
              <a:cs typeface="Calibri"/>
            </a:endParaRPr>
          </a:p>
          <a:p>
            <a:pPr>
              <a:buNone/>
            </a:pPr>
            <a:endParaRPr lang="en-US" sz="1200" dirty="0">
              <a:solidFill>
                <a:schemeClr val="tx1"/>
              </a:solidFill>
              <a:cs typeface="Calibri"/>
            </a:endParaRPr>
          </a:p>
          <a:p>
            <a:pPr>
              <a:buNone/>
            </a:pPr>
            <a:r>
              <a:rPr lang="en-US" sz="1200" b="1" dirty="0">
                <a:solidFill>
                  <a:schemeClr val="tx1"/>
                </a:solidFill>
                <a:cs typeface="Calibri"/>
              </a:rPr>
              <a:t>See activity 3.3 in the Trainer Guide.</a:t>
            </a:r>
          </a:p>
          <a:p>
            <a:pPr>
              <a:buNone/>
            </a:pPr>
            <a:endParaRPr lang="en-US" sz="1200" dirty="0">
              <a:solidFill>
                <a:schemeClr val="tx1"/>
              </a:solidFill>
              <a:cs typeface="Calibri"/>
            </a:endParaRPr>
          </a:p>
          <a:p>
            <a:pPr>
              <a:buNone/>
            </a:pPr>
            <a:r>
              <a:rPr lang="en-US" sz="1200" b="1" dirty="0">
                <a:solidFill>
                  <a:schemeClr val="tx1"/>
                </a:solidFill>
                <a:cs typeface="Calibri"/>
              </a:rPr>
              <a:t>10 mins for all slides on mad tea.</a:t>
            </a:r>
          </a:p>
          <a:p>
            <a:pPr>
              <a:buNone/>
            </a:pPr>
            <a:endParaRPr lang="en-US" sz="1200" dirty="0">
              <a:solidFill>
                <a:schemeClr val="tx1"/>
              </a:solidFill>
              <a:cs typeface="Calibri"/>
            </a:endParaRPr>
          </a:p>
          <a:p>
            <a:r>
              <a:rPr lang="en-US" sz="1200" i="1" dirty="0">
                <a:solidFill>
                  <a:schemeClr val="tx1"/>
                </a:solidFill>
              </a:rPr>
              <a:t>Reference:</a:t>
            </a:r>
          </a:p>
          <a:p>
            <a:r>
              <a:rPr lang="en-GB" sz="1200" dirty="0">
                <a:solidFill>
                  <a:schemeClr val="tx1"/>
                </a:solidFill>
                <a:latin typeface="DM Sans" pitchFamily="2" charset="77"/>
                <a:hlinkClick r:id="rId3">
                  <a:extLst>
                    <a:ext uri="{A12FA001-AC4F-418D-AE19-62706E023703}">
                      <ahyp:hlinkClr xmlns:ahyp="http://schemas.microsoft.com/office/drawing/2018/hyperlinkcolor" val="tx"/>
                    </a:ext>
                  </a:extLst>
                </a:hlinkClick>
              </a:rPr>
              <a:t>liberatingstructures.com/mad-tea/ </a:t>
            </a:r>
            <a:endParaRPr lang="en-US" sz="1200" i="1"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34</a:t>
            </a:fld>
            <a:endParaRPr lang="en-GB"/>
          </a:p>
        </p:txBody>
      </p:sp>
    </p:spTree>
    <p:extLst>
      <p:ext uri="{BB962C8B-B14F-4D97-AF65-F5344CB8AC3E}">
        <p14:creationId xmlns:p14="http://schemas.microsoft.com/office/powerpoint/2010/main" val="930464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35</a:t>
            </a:fld>
            <a:endParaRPr lang="en-GB"/>
          </a:p>
        </p:txBody>
      </p:sp>
    </p:spTree>
    <p:extLst>
      <p:ext uri="{BB962C8B-B14F-4D97-AF65-F5344CB8AC3E}">
        <p14:creationId xmlns:p14="http://schemas.microsoft.com/office/powerpoint/2010/main" val="1431940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36</a:t>
            </a:fld>
            <a:endParaRPr lang="en-GB"/>
          </a:p>
        </p:txBody>
      </p:sp>
    </p:spTree>
    <p:extLst>
      <p:ext uri="{BB962C8B-B14F-4D97-AF65-F5344CB8AC3E}">
        <p14:creationId xmlns:p14="http://schemas.microsoft.com/office/powerpoint/2010/main" val="3245254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37</a:t>
            </a:fld>
            <a:endParaRPr lang="en-GB"/>
          </a:p>
        </p:txBody>
      </p:sp>
    </p:spTree>
    <p:extLst>
      <p:ext uri="{BB962C8B-B14F-4D97-AF65-F5344CB8AC3E}">
        <p14:creationId xmlns:p14="http://schemas.microsoft.com/office/powerpoint/2010/main" val="534595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38</a:t>
            </a:fld>
            <a:endParaRPr lang="en-GB"/>
          </a:p>
        </p:txBody>
      </p:sp>
    </p:spTree>
    <p:extLst>
      <p:ext uri="{BB962C8B-B14F-4D97-AF65-F5344CB8AC3E}">
        <p14:creationId xmlns:p14="http://schemas.microsoft.com/office/powerpoint/2010/main" val="423782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latin typeface="DM Sans" pitchFamily="2" charset="77"/>
              </a:rPr>
              <a:t>Hello faculty of the Quality Coach Development Programme. </a:t>
            </a:r>
          </a:p>
          <a:p>
            <a:pPr marL="158750" indent="0">
              <a:buNone/>
            </a:pPr>
            <a:endParaRPr lang="en-GB" b="1" dirty="0">
              <a:latin typeface="DM Sans" pitchFamily="2" charset="77"/>
            </a:endParaRPr>
          </a:p>
          <a:p>
            <a:pPr marL="158750" indent="0">
              <a:buNone/>
            </a:pPr>
            <a:r>
              <a:rPr lang="en-GB" b="1" dirty="0">
                <a:latin typeface="DM Sans" pitchFamily="2" charset="77"/>
              </a:rPr>
              <a:t>Welcome to Session 3 of the Quality Coach Development Programme. Please refer to the Trainer Guide for more detailed information on the day, including activity templates for the breakout rooms. </a:t>
            </a:r>
          </a:p>
          <a:p>
            <a:pPr marL="158750" indent="0">
              <a:buNone/>
            </a:pPr>
            <a:endParaRPr lang="en-GB" b="1" dirty="0">
              <a:latin typeface="DM Sans" pitchFamily="2" charset="77"/>
            </a:endParaRPr>
          </a:p>
          <a:p>
            <a:pPr marL="158750" indent="0">
              <a:buNone/>
            </a:pPr>
            <a:r>
              <a:rPr lang="en-GB" b="1" dirty="0">
                <a:latin typeface="DM Sans" pitchFamily="2" charset="77"/>
              </a:rPr>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GB" u="none" strike="noStrike" dirty="0">
              <a:solidFill>
                <a:srgbClr val="000000"/>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b="1" u="none" strike="noStrike" dirty="0">
                <a:solidFill>
                  <a:srgbClr val="000000"/>
                </a:solidFill>
                <a:effectLst/>
                <a:latin typeface="DM Sans" pitchFamily="2" charset="77"/>
              </a:rPr>
              <a:t>Notes in bold are instructions for the faculty. Notes in regular text are notes for delegates, and can be read out during the session or adapted as required.</a:t>
            </a:r>
            <a:endParaRPr lang="en-GB" b="1" dirty="0">
              <a:latin typeface="DM Sans" pitchFamily="2" charset="77"/>
            </a:endParaRPr>
          </a:p>
          <a:p>
            <a:pPr marL="158750" indent="0">
              <a:buNone/>
            </a:pPr>
            <a:endParaRPr lang="en-GB" b="1" dirty="0">
              <a:latin typeface="DM Sans" pitchFamily="2" charset="77"/>
            </a:endParaRPr>
          </a:p>
          <a:p>
            <a:pPr marL="158750" indent="0">
              <a:buNone/>
            </a:pPr>
            <a:r>
              <a:rPr lang="en-GB" b="1" dirty="0">
                <a:latin typeface="DM Sans" pitchFamily="2" charset="77"/>
              </a:rPr>
              <a:t>Please do not delete large sections of content – if significant changes are made to the content then it may no longer meet the learning outcomes. See further explanation in the Programme Leader Guide.</a:t>
            </a:r>
          </a:p>
          <a:p>
            <a:pPr marL="158750" indent="0">
              <a:buNone/>
            </a:pPr>
            <a:endParaRPr lang="en-GB" b="1" dirty="0">
              <a:latin typeface="DM Sans" pitchFamily="2" charset="77"/>
            </a:endParaRPr>
          </a:p>
          <a:p>
            <a:pPr marL="158750" indent="0">
              <a:buNone/>
            </a:pPr>
            <a:r>
              <a:rPr lang="en-GB" b="1" dirty="0">
                <a:latin typeface="DM Sans" pitchFamily="2" charset="77"/>
              </a:rPr>
              <a:t>All content is copyrighted by the authors. Please do not remove the © mark from any materials and ensure content is correctly attributed. We have made all materials available for free to the public and just ask that you attribute the content fairly. </a:t>
            </a:r>
          </a:p>
          <a:p>
            <a:pPr marL="158750" indent="0">
              <a:buNone/>
            </a:pPr>
            <a:endParaRPr lang="en-GB" b="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3</a:t>
            </a:fld>
            <a:endParaRPr lang="en-GB"/>
          </a:p>
        </p:txBody>
      </p:sp>
    </p:spTree>
    <p:extLst>
      <p:ext uri="{BB962C8B-B14F-4D97-AF65-F5344CB8AC3E}">
        <p14:creationId xmlns:p14="http://schemas.microsoft.com/office/powerpoint/2010/main" val="210366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39</a:t>
            </a:fld>
            <a:endParaRPr lang="en-GB"/>
          </a:p>
        </p:txBody>
      </p:sp>
    </p:spTree>
    <p:extLst>
      <p:ext uri="{BB962C8B-B14F-4D97-AF65-F5344CB8AC3E}">
        <p14:creationId xmlns:p14="http://schemas.microsoft.com/office/powerpoint/2010/main" val="427910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40</a:t>
            </a:fld>
            <a:endParaRPr lang="en-GB"/>
          </a:p>
        </p:txBody>
      </p:sp>
    </p:spTree>
    <p:extLst>
      <p:ext uri="{BB962C8B-B14F-4D97-AF65-F5344CB8AC3E}">
        <p14:creationId xmlns:p14="http://schemas.microsoft.com/office/powerpoint/2010/main" val="3866565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41</a:t>
            </a:fld>
            <a:endParaRPr lang="en-GB"/>
          </a:p>
        </p:txBody>
      </p:sp>
    </p:spTree>
    <p:extLst>
      <p:ext uri="{BB962C8B-B14F-4D97-AF65-F5344CB8AC3E}">
        <p14:creationId xmlns:p14="http://schemas.microsoft.com/office/powerpoint/2010/main" val="1991218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42</a:t>
            </a:fld>
            <a:endParaRPr lang="en-GB"/>
          </a:p>
        </p:txBody>
      </p:sp>
    </p:spTree>
    <p:extLst>
      <p:ext uri="{BB962C8B-B14F-4D97-AF65-F5344CB8AC3E}">
        <p14:creationId xmlns:p14="http://schemas.microsoft.com/office/powerpoint/2010/main" val="2188436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cs typeface="Calibri"/>
              </a:rPr>
              <a:t>What did it enable? When could we use it?</a:t>
            </a:r>
          </a:p>
          <a:p>
            <a:pPr>
              <a:buNone/>
            </a:pPr>
            <a:endParaRPr lang="en-US">
              <a:cs typeface="Calibri"/>
            </a:endParaRPr>
          </a:p>
          <a:p>
            <a:pPr>
              <a:buNone/>
            </a:pPr>
            <a:endParaRPr lang="en-US">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pPr/>
              <a:t>43</a:t>
            </a:fld>
            <a:endParaRPr lang="en-GB"/>
          </a:p>
        </p:txBody>
      </p:sp>
    </p:spTree>
    <p:extLst>
      <p:ext uri="{BB962C8B-B14F-4D97-AF65-F5344CB8AC3E}">
        <p14:creationId xmlns:p14="http://schemas.microsoft.com/office/powerpoint/2010/main" val="3228670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cap="none" dirty="0">
                <a:solidFill>
                  <a:schemeClr val="tx1"/>
                </a:solidFill>
                <a:effectLst/>
                <a:latin typeface="DM Sans" pitchFamily="2" charset="77"/>
                <a:ea typeface="Arial"/>
                <a:cs typeface="Arial"/>
                <a:sym typeface="Arial"/>
              </a:rPr>
              <a:t>Connect, share and learn with people from different disciplines and sectors, from across the UK and Ireland to help create real change</a:t>
            </a:r>
          </a:p>
          <a:p>
            <a:r>
              <a:rPr lang="en-GB" sz="1200" u="none" strike="noStrike" cap="none" dirty="0">
                <a:solidFill>
                  <a:schemeClr val="tx1"/>
                </a:solidFill>
                <a:effectLst/>
                <a:latin typeface="DM Sans" pitchFamily="2" charset="77"/>
                <a:ea typeface="Arial"/>
                <a:cs typeface="Arial"/>
                <a:sym typeface="Arial"/>
              </a:rPr>
              <a:t>Join a diverse community that brings together those from the frontline of health and social care, patient leaders, managers, researchers, commissioners and policy makers and others</a:t>
            </a:r>
          </a:p>
          <a:p>
            <a:r>
              <a:rPr lang="en-GB" sz="1200" u="none" strike="noStrike" cap="none" dirty="0">
                <a:solidFill>
                  <a:schemeClr val="tx1"/>
                </a:solidFill>
                <a:effectLst/>
                <a:latin typeface="DM Sans" pitchFamily="2" charset="77"/>
                <a:ea typeface="Arial"/>
                <a:cs typeface="Arial"/>
                <a:sym typeface="Arial"/>
              </a:rPr>
              <a:t>Tap into all that Q offers as a source of innovation and practical problem solving – benefits include </a:t>
            </a:r>
            <a:r>
              <a:rPr lang="en-GB" sz="1200" u="none" strike="noStrike" cap="none" dirty="0">
                <a:solidFill>
                  <a:schemeClr val="tx1"/>
                </a:solidFill>
                <a:effectLst/>
                <a:latin typeface="DM Sans" pitchFamily="2" charset="77"/>
                <a:ea typeface="Arial"/>
                <a:cs typeface="Arial"/>
                <a:sym typeface="Arial"/>
                <a:hlinkClick r:id="rId3">
                  <a:extLst>
                    <a:ext uri="{A12FA001-AC4F-418D-AE19-62706E023703}">
                      <ahyp:hlinkClr xmlns:ahyp="http://schemas.microsoft.com/office/drawing/2018/hyperlinkcolor" val="tx"/>
                    </a:ext>
                  </a:extLst>
                </a:hlinkClick>
              </a:rPr>
              <a:t>journals and learning resources</a:t>
            </a:r>
            <a:r>
              <a:rPr lang="en-GB" sz="1200" u="none" strike="noStrike" cap="none" dirty="0">
                <a:solidFill>
                  <a:schemeClr val="tx1"/>
                </a:solidFill>
                <a:effectLst/>
                <a:latin typeface="DM Sans" pitchFamily="2" charset="77"/>
                <a:ea typeface="Arial"/>
                <a:cs typeface="Arial"/>
                <a:sym typeface="Arial"/>
              </a:rPr>
              <a:t>, </a:t>
            </a:r>
            <a:r>
              <a:rPr lang="en-GB" sz="1200" u="none" strike="noStrike" cap="none" dirty="0">
                <a:solidFill>
                  <a:schemeClr val="tx1"/>
                </a:solidFill>
                <a:effectLst/>
                <a:latin typeface="DM Sans" pitchFamily="2" charset="77"/>
                <a:ea typeface="Arial"/>
                <a:cs typeface="Arial"/>
                <a:sym typeface="Arial"/>
                <a:hlinkClick r:id="rId4">
                  <a:extLst>
                    <a:ext uri="{A12FA001-AC4F-418D-AE19-62706E023703}">
                      <ahyp:hlinkClr xmlns:ahyp="http://schemas.microsoft.com/office/drawing/2018/hyperlinkcolor" val="tx"/>
                    </a:ext>
                  </a:extLst>
                </a:hlinkClick>
              </a:rPr>
              <a:t>Q visits and inspiring events</a:t>
            </a:r>
            <a:r>
              <a:rPr lang="en-GB" sz="1200" u="none" strike="noStrike" cap="none" dirty="0">
                <a:solidFill>
                  <a:schemeClr val="tx1"/>
                </a:solidFill>
                <a:effectLst/>
                <a:latin typeface="DM Sans" pitchFamily="2" charset="77"/>
                <a:ea typeface="Arial"/>
                <a:cs typeface="Arial"/>
                <a:sym typeface="Arial"/>
              </a:rPr>
              <a:t> scheduled throughout the year</a:t>
            </a:r>
          </a:p>
          <a:p>
            <a:r>
              <a:rPr lang="en-GB" sz="1200" u="none" strike="noStrike" cap="none" dirty="0">
                <a:solidFill>
                  <a:schemeClr val="tx1"/>
                </a:solidFill>
                <a:effectLst/>
                <a:latin typeface="DM Sans" pitchFamily="2" charset="77"/>
                <a:ea typeface="Arial"/>
                <a:cs typeface="Arial"/>
                <a:sym typeface="Arial"/>
                <a:hlinkClick r:id="rId5">
                  <a:extLst>
                    <a:ext uri="{A12FA001-AC4F-418D-AE19-62706E023703}">
                      <ahyp:hlinkClr xmlns:ahyp="http://schemas.microsoft.com/office/drawing/2018/hyperlinkcolor" val="tx"/>
                    </a:ext>
                  </a:extLst>
                </a:hlinkClick>
              </a:rPr>
              <a:t>Get involved in other activities</a:t>
            </a:r>
            <a:r>
              <a:rPr lang="en-GB" sz="1200" u="none" strike="noStrike" cap="none" dirty="0">
                <a:solidFill>
                  <a:schemeClr val="tx1"/>
                </a:solidFill>
                <a:effectLst/>
                <a:latin typeface="DM Sans" pitchFamily="2" charset="77"/>
                <a:ea typeface="Arial"/>
                <a:cs typeface="Arial"/>
                <a:sym typeface="Arial"/>
              </a:rPr>
              <a:t> including special interest groups, </a:t>
            </a:r>
            <a:r>
              <a:rPr lang="en-GB" sz="1200" u="none" strike="noStrike" cap="none" dirty="0">
                <a:solidFill>
                  <a:schemeClr val="tx1"/>
                </a:solidFill>
                <a:effectLst/>
                <a:latin typeface="DM Sans" pitchFamily="2" charset="77"/>
                <a:ea typeface="Arial"/>
                <a:cs typeface="Arial"/>
                <a:sym typeface="Arial"/>
                <a:hlinkClick r:id="rId6">
                  <a:extLst>
                    <a:ext uri="{A12FA001-AC4F-418D-AE19-62706E023703}">
                      <ahyp:hlinkClr xmlns:ahyp="http://schemas.microsoft.com/office/drawing/2018/hyperlinkcolor" val="tx"/>
                    </a:ext>
                  </a:extLst>
                </a:hlinkClick>
              </a:rPr>
              <a:t>Q Lab</a:t>
            </a:r>
            <a:r>
              <a:rPr lang="en-GB" sz="1200" u="none" strike="noStrike" cap="none" dirty="0">
                <a:solidFill>
                  <a:schemeClr val="tx1"/>
                </a:solidFill>
                <a:effectLst/>
                <a:latin typeface="DM Sans" pitchFamily="2" charset="77"/>
                <a:ea typeface="Arial"/>
                <a:cs typeface="Arial"/>
                <a:sym typeface="Arial"/>
              </a:rPr>
              <a:t> and Randomised Coffee Trials with others in the community</a:t>
            </a:r>
          </a:p>
          <a:p>
            <a:r>
              <a:rPr lang="en-GB" sz="1200" u="none" strike="noStrike" cap="none" dirty="0">
                <a:solidFill>
                  <a:schemeClr val="tx1"/>
                </a:solidFill>
                <a:effectLst/>
                <a:latin typeface="DM Sans" pitchFamily="2" charset="77"/>
                <a:ea typeface="Arial"/>
                <a:cs typeface="Arial"/>
                <a:sym typeface="Arial"/>
              </a:rPr>
              <a:t>Let Q grow with you as your career progresses – participate in ways that fit with your life and improvement priorities</a:t>
            </a:r>
          </a:p>
          <a:p>
            <a:r>
              <a:rPr lang="en-GB" sz="1200" u="none" strike="noStrike" cap="none" dirty="0">
                <a:solidFill>
                  <a:schemeClr val="tx1"/>
                </a:solidFill>
                <a:effectLst/>
                <a:latin typeface="DM Sans" pitchFamily="2" charset="77"/>
                <a:ea typeface="Arial"/>
                <a:cs typeface="Arial"/>
                <a:sym typeface="Arial"/>
              </a:rPr>
              <a:t>Develop your improvement skills and help lead and develop others beyond Q</a:t>
            </a:r>
          </a:p>
          <a:p>
            <a:r>
              <a:rPr lang="en-GB" sz="1200" u="none" strike="noStrike" cap="none" dirty="0">
                <a:solidFill>
                  <a:schemeClr val="tx1"/>
                </a:solidFill>
                <a:effectLst/>
                <a:latin typeface="DM Sans" pitchFamily="2" charset="77"/>
                <a:ea typeface="Arial"/>
                <a:cs typeface="Arial"/>
                <a:sym typeface="Arial"/>
              </a:rPr>
              <a:t>Free – no membership fee. Gain access to funding opportunities.</a:t>
            </a:r>
          </a:p>
          <a:p>
            <a:endParaRPr lang="en-GB" dirty="0">
              <a:latin typeface="DM Sans" pitchFamily="2" charset="77"/>
            </a:endParaRP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44</a:t>
            </a:fld>
            <a:endParaRPr lang="en-GB"/>
          </a:p>
        </p:txBody>
      </p:sp>
    </p:spTree>
    <p:extLst>
      <p:ext uri="{BB962C8B-B14F-4D97-AF65-F5344CB8AC3E}">
        <p14:creationId xmlns:p14="http://schemas.microsoft.com/office/powerpoint/2010/main" val="394820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have a go at using some other Liberating Structures. </a:t>
            </a:r>
          </a:p>
          <a:p>
            <a:endParaRPr lang="en-GB" dirty="0"/>
          </a:p>
          <a:p>
            <a:r>
              <a:rPr lang="en-GB" dirty="0"/>
              <a:t>In this example, we will combine two together (which happens often).</a:t>
            </a:r>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45</a:t>
            </a:fld>
            <a:endParaRPr lang="en-GB"/>
          </a:p>
        </p:txBody>
      </p:sp>
    </p:spTree>
    <p:extLst>
      <p:ext uri="{BB962C8B-B14F-4D97-AF65-F5344CB8AC3E}">
        <p14:creationId xmlns:p14="http://schemas.microsoft.com/office/powerpoint/2010/main" val="730186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Bear with me here… this is an unusual one.</a:t>
            </a:r>
          </a:p>
          <a:p>
            <a:r>
              <a:rPr lang="en-GB" dirty="0"/>
              <a:t>TRIZ</a:t>
            </a:r>
            <a:r>
              <a:rPr lang="en-GB" baseline="0" dirty="0"/>
              <a:t> makes it possible to challenge ‘the way things are done around here’. We do that by asking ourselves what we must STOP doing to make progress on our purpose.</a:t>
            </a:r>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46</a:t>
            </a:fld>
            <a:endParaRPr lang="en-GB"/>
          </a:p>
        </p:txBody>
      </p:sp>
    </p:spTree>
    <p:extLst>
      <p:ext uri="{BB962C8B-B14F-4D97-AF65-F5344CB8AC3E}">
        <p14:creationId xmlns:p14="http://schemas.microsoft.com/office/powerpoint/2010/main" val="3908180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How to do TRIZ</a:t>
            </a:r>
          </a:p>
          <a:p>
            <a:pPr marL="0" indent="0">
              <a:buFont typeface="+mj-lt"/>
              <a:buNone/>
            </a:pPr>
            <a:r>
              <a:rPr lang="en-GB" dirty="0"/>
              <a:t>1. Start with a goal, strategy or objective (let’s say our</a:t>
            </a:r>
            <a:r>
              <a:rPr lang="en-GB" baseline="0" dirty="0"/>
              <a:t> top goal is to be the </a:t>
            </a:r>
            <a:r>
              <a:rPr lang="en-GB" b="1" baseline="0" dirty="0"/>
              <a:t>best community trust </a:t>
            </a:r>
            <a:r>
              <a:rPr lang="en-GB" baseline="0" dirty="0"/>
              <a:t>to work for in England)</a:t>
            </a:r>
          </a:p>
          <a:p>
            <a:pPr marL="0" indent="0">
              <a:buFont typeface="+mj-lt"/>
              <a:buNone/>
            </a:pPr>
            <a:r>
              <a:rPr lang="en-GB" baseline="0" dirty="0"/>
              <a:t>2. </a:t>
            </a:r>
            <a:r>
              <a:rPr lang="en-GB" dirty="0"/>
              <a:t>Make a list of all you can do to make sure that you achieve the worst result imaginable with respect to your top strategy or objective (worst result would be that</a:t>
            </a:r>
            <a:r>
              <a:rPr lang="en-GB" baseline="0" dirty="0"/>
              <a:t> we are the </a:t>
            </a:r>
            <a:r>
              <a:rPr lang="en-GB" b="1" baseline="0" dirty="0"/>
              <a:t>worst community trust </a:t>
            </a:r>
            <a:r>
              <a:rPr lang="en-GB" baseline="0" dirty="0"/>
              <a:t>to work for in England e.g. we have a culture of bullying, no formal supervision for staff, no flexible working and no rest areas for staff)</a:t>
            </a:r>
          </a:p>
          <a:p>
            <a:pPr marL="0" indent="0">
              <a:buFont typeface="+mj-lt"/>
              <a:buNone/>
            </a:pPr>
            <a:r>
              <a:rPr lang="en-GB" baseline="0" dirty="0"/>
              <a:t>3. </a:t>
            </a:r>
            <a:r>
              <a:rPr lang="en-GB" dirty="0"/>
              <a:t>Go down the list item by item and ask “Is there anything that we are currently doing that in any way, shape, or form resembles this item?" Be brutally honest to make a list of all your counterproductive activities/programmes/procedures (we might say “Actually, are we offering flexible working to everyone in the trust? Is there a way our</a:t>
            </a:r>
            <a:r>
              <a:rPr lang="en-GB" baseline="0" dirty="0"/>
              <a:t> staff in bedded units can enjoy more flexible working?”)</a:t>
            </a:r>
          </a:p>
          <a:p>
            <a:pPr marL="0" indent="0">
              <a:buFont typeface="+mj-lt"/>
              <a:buNone/>
            </a:pPr>
            <a:r>
              <a:rPr lang="en-GB" baseline="0" dirty="0"/>
              <a:t>4. </a:t>
            </a:r>
            <a:r>
              <a:rPr lang="en-GB" dirty="0"/>
              <a:t>Go through the items on your second list and decide what first steps will help you stop what you know creates undesirable results.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47</a:t>
            </a:fld>
            <a:endParaRPr lang="en-GB"/>
          </a:p>
        </p:txBody>
      </p:sp>
    </p:spTree>
    <p:extLst>
      <p:ext uri="{BB962C8B-B14F-4D97-AF65-F5344CB8AC3E}">
        <p14:creationId xmlns:p14="http://schemas.microsoft.com/office/powerpoint/2010/main" val="2548332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activity 3.4 in the Trainer Guide.</a:t>
            </a:r>
          </a:p>
          <a:p>
            <a:endParaRPr lang="en-US" b="1" dirty="0"/>
          </a:p>
          <a:p>
            <a:r>
              <a:rPr lang="en-US" b="1" dirty="0"/>
              <a:t>45 mins for activity, 10 mins for reflection. Next slides explain the activity. </a:t>
            </a:r>
          </a:p>
        </p:txBody>
      </p:sp>
      <p:sp>
        <p:nvSpPr>
          <p:cNvPr id="4" name="Slide Number Placeholder 3"/>
          <p:cNvSpPr>
            <a:spLocks noGrp="1"/>
          </p:cNvSpPr>
          <p:nvPr>
            <p:ph type="sldNum" sz="quarter" idx="5"/>
          </p:nvPr>
        </p:nvSpPr>
        <p:spPr/>
        <p:txBody>
          <a:bodyPr/>
          <a:lstStyle/>
          <a:p>
            <a:fld id="{065E61C6-C2E9-8C4B-A7F2-C0544F7348CB}" type="slidenum">
              <a:rPr lang="en-GB" smtClean="0"/>
              <a:pPr/>
              <a:t>48</a:t>
            </a:fld>
            <a:endParaRPr lang="en-GB"/>
          </a:p>
        </p:txBody>
      </p:sp>
    </p:spTree>
    <p:extLst>
      <p:ext uri="{BB962C8B-B14F-4D97-AF65-F5344CB8AC3E}">
        <p14:creationId xmlns:p14="http://schemas.microsoft.com/office/powerpoint/2010/main" val="353321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pPr marL="158750" indent="0">
              <a:buNone/>
            </a:pPr>
            <a:endParaRPr lang="en-GB" b="1" dirty="0"/>
          </a:p>
          <a:p>
            <a:pPr marL="158750" indent="0">
              <a:buNone/>
            </a:pPr>
            <a:r>
              <a:rPr lang="en-GB" b="1" dirty="0"/>
              <a:t>If you are using an online whiteboard, ask delegates to open your preferred internet browser. If you are using Mural, we find it works best with Google Chrome.</a:t>
            </a:r>
          </a:p>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a:t>4</a:t>
            </a:fld>
            <a:endParaRPr lang="en-GB"/>
          </a:p>
        </p:txBody>
      </p:sp>
    </p:spTree>
    <p:extLst>
      <p:ext uri="{BB962C8B-B14F-4D97-AF65-F5344CB8AC3E}">
        <p14:creationId xmlns:p14="http://schemas.microsoft.com/office/powerpoint/2010/main" val="2259488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49</a:t>
            </a:fld>
            <a:endParaRPr lang="en-GB"/>
          </a:p>
        </p:txBody>
      </p:sp>
    </p:spTree>
    <p:extLst>
      <p:ext uri="{BB962C8B-B14F-4D97-AF65-F5344CB8AC3E}">
        <p14:creationId xmlns:p14="http://schemas.microsoft.com/office/powerpoint/2010/main" val="394019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We’ve changed it from 80% to zero.</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50</a:t>
            </a:fld>
            <a:endParaRPr lang="en-GB"/>
          </a:p>
        </p:txBody>
      </p:sp>
    </p:spTree>
    <p:extLst>
      <p:ext uri="{BB962C8B-B14F-4D97-AF65-F5344CB8AC3E}">
        <p14:creationId xmlns:p14="http://schemas.microsoft.com/office/powerpoint/2010/main" val="22952375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activity 3.4 in the Trainer Guide.</a:t>
            </a:r>
          </a:p>
          <a:p>
            <a:endParaRPr lang="en-US" b="1" dirty="0"/>
          </a:p>
          <a:p>
            <a:r>
              <a:rPr lang="en-US" b="1" dirty="0"/>
              <a:t>45 mins for activity, 10 mins for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51</a:t>
            </a:fld>
            <a:endParaRPr lang="en-GB"/>
          </a:p>
        </p:txBody>
      </p:sp>
    </p:spTree>
    <p:extLst>
      <p:ext uri="{BB962C8B-B14F-4D97-AF65-F5344CB8AC3E}">
        <p14:creationId xmlns:p14="http://schemas.microsoft.com/office/powerpoint/2010/main" val="3645912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dirty="0"/>
              <a:t>TRIZ has helped you to consider WHAT to stop in order to improve. However, finishing with a list of things you do that contribute to a problem isn't always helpful – particularly if the list is long.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0" dirty="0"/>
              <a:t>In the activity we combined TRIZ with a second Liberating Structure, known as 15% solutions. This tool helps you think more about HOW you will improve. </a:t>
            </a:r>
          </a:p>
        </p:txBody>
      </p:sp>
      <p:sp>
        <p:nvSpPr>
          <p:cNvPr id="4" name="Slide Number Placeholder 3"/>
          <p:cNvSpPr>
            <a:spLocks noGrp="1"/>
          </p:cNvSpPr>
          <p:nvPr>
            <p:ph type="sldNum" sz="quarter" idx="5"/>
          </p:nvPr>
        </p:nvSpPr>
        <p:spPr/>
        <p:txBody>
          <a:bodyPr/>
          <a:lstStyle/>
          <a:p>
            <a:fld id="{065E61C6-C2E9-8C4B-A7F2-C0544F7348CB}" type="slidenum">
              <a:rPr lang="en-GB"/>
              <a:pPr/>
              <a:t>52</a:t>
            </a:fld>
            <a:endParaRPr lang="en-GB"/>
          </a:p>
        </p:txBody>
      </p:sp>
    </p:spTree>
    <p:extLst>
      <p:ext uri="{BB962C8B-B14F-4D97-AF65-F5344CB8AC3E}">
        <p14:creationId xmlns:p14="http://schemas.microsoft.com/office/powerpoint/2010/main" val="468334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rgbClr val="292929"/>
                </a:solidFill>
                <a:effectLst/>
              </a:rPr>
              <a:t>“Even a 100-mile journey starts with a single step”</a:t>
            </a:r>
          </a:p>
          <a:p>
            <a:pPr marL="0" indent="0">
              <a:buNone/>
            </a:pPr>
            <a:endParaRPr lang="en-GB" dirty="0">
              <a:solidFill>
                <a:srgbClr val="292929"/>
              </a:solidFill>
            </a:endParaRPr>
          </a:p>
          <a:p>
            <a:pPr marL="0" indent="0">
              <a:buNone/>
            </a:pPr>
            <a:r>
              <a:rPr lang="en-GB" dirty="0">
                <a:solidFill>
                  <a:srgbClr val="292929"/>
                </a:solidFill>
              </a:rPr>
              <a:t>A</a:t>
            </a:r>
            <a:r>
              <a:rPr lang="en-GB" dirty="0">
                <a:solidFill>
                  <a:srgbClr val="292929"/>
                </a:solidFill>
                <a:effectLst/>
              </a:rPr>
              <a:t>ny first step or solution that you can do without approval or resources from others and that is entirely within your discretion to act. More succinctly put, it is something that you can start right now if you want to.</a:t>
            </a:r>
          </a:p>
          <a:p>
            <a:pPr marL="158750" indent="0">
              <a:buNone/>
            </a:pPr>
            <a:endParaRPr lang="en-GB" dirty="0">
              <a:solidFill>
                <a:srgbClr val="292929"/>
              </a:solidFill>
              <a:effectLst/>
            </a:endParaRPr>
          </a:p>
          <a:p>
            <a:pPr marL="158750" indent="0">
              <a:buNone/>
            </a:pPr>
            <a:r>
              <a:rPr lang="en-GB" dirty="0">
                <a:solidFill>
                  <a:srgbClr val="292929"/>
                </a:solidFill>
                <a:effectLst/>
              </a:rPr>
              <a:t>Thinking of it like </a:t>
            </a:r>
            <a:r>
              <a:rPr lang="en-GB" dirty="0">
                <a:solidFill>
                  <a:srgbClr val="757575"/>
                </a:solidFill>
                <a:effectLst/>
              </a:rPr>
              <a:t>changing the flow of the river by moving a few rocks. </a:t>
            </a:r>
          </a:p>
          <a:p>
            <a:pPr marL="158750" indent="0">
              <a:buNone/>
            </a:pPr>
            <a:endParaRPr lang="en-GB" dirty="0">
              <a:solidFill>
                <a:srgbClr val="757575"/>
              </a:solidFill>
              <a:effectLst/>
            </a:endParaRPr>
          </a:p>
          <a:p>
            <a:pPr marL="158750" indent="0">
              <a:buNone/>
            </a:pPr>
            <a:r>
              <a:rPr lang="en-GB" dirty="0">
                <a:solidFill>
                  <a:srgbClr val="292929"/>
                </a:solidFill>
                <a:effectLst/>
              </a:rPr>
              <a:t>As a simple, short structure, 15% solutions can be used virtually anywhere.</a:t>
            </a:r>
          </a:p>
          <a:p>
            <a:pPr marL="158750" indent="0">
              <a:buNone/>
            </a:pPr>
            <a:endParaRPr lang="en-GB" dirty="0">
              <a:solidFill>
                <a:srgbClr val="292929"/>
              </a:solidFill>
              <a:effectLst/>
            </a:endParaRPr>
          </a:p>
          <a:p>
            <a:pPr marL="0" indent="0">
              <a:buNone/>
            </a:pPr>
            <a:r>
              <a:rPr lang="en-GB" dirty="0">
                <a:solidFill>
                  <a:srgbClr val="292929"/>
                </a:solidFill>
              </a:rPr>
              <a:t>You might use it:</a:t>
            </a:r>
          </a:p>
          <a:p>
            <a:pPr marL="171450" indent="-171450">
              <a:buFontTx/>
              <a:buChar char="-"/>
            </a:pPr>
            <a:r>
              <a:rPr lang="en-GB" dirty="0">
                <a:solidFill>
                  <a:srgbClr val="292929"/>
                </a:solidFill>
                <a:effectLst/>
              </a:rPr>
              <a:t>closing for meetings with multiple people to create space for people to identify how they want to contribute and to give and get help</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GB" dirty="0">
                <a:solidFill>
                  <a:srgbClr val="292929"/>
                </a:solidFill>
                <a:effectLst/>
              </a:rPr>
              <a:t>after a team conflict or other incident. You might feel overwhelmed about how to proceed, 15% Solutions helps you focus on setting the first small step in the desired direction.</a:t>
            </a:r>
          </a:p>
          <a:p>
            <a:pPr marL="171450" indent="-171450">
              <a:buFontTx/>
              <a:buChar char="-"/>
            </a:pPr>
            <a:endParaRPr lang="en-GB" dirty="0">
              <a:solidFill>
                <a:srgbClr val="757575"/>
              </a:solidFill>
              <a:effectLst/>
            </a:endParaRPr>
          </a:p>
          <a:p>
            <a:pPr marL="158750" indent="0">
              <a:buNone/>
            </a:pPr>
            <a:endParaRPr lang="en-GB" dirty="0">
              <a:solidFill>
                <a:srgbClr val="757575"/>
              </a:solidFill>
              <a:effectLst/>
            </a:endParaRPr>
          </a:p>
          <a:p>
            <a:pPr marL="158750" indent="0">
              <a:buNone/>
            </a:pPr>
            <a:endParaRPr lang="en-GB" dirty="0"/>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53</a:t>
            </a:fld>
            <a:endParaRPr lang="en-GB"/>
          </a:p>
        </p:txBody>
      </p:sp>
    </p:spTree>
    <p:extLst>
      <p:ext uri="{BB962C8B-B14F-4D97-AF65-F5344CB8AC3E}">
        <p14:creationId xmlns:p14="http://schemas.microsoft.com/office/powerpoint/2010/main" val="3787723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rPr>
              <a:t>If this has sparked your interest in Liberating Structures then you can go to the website for more details. </a:t>
            </a:r>
          </a:p>
          <a:p>
            <a:endParaRPr lang="en-US" dirty="0">
              <a:solidFill>
                <a:schemeClr val="tx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solidFill>
                  <a:schemeClr val="tx1"/>
                </a:solidFill>
              </a:rPr>
              <a:t>Reference: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solidFill>
                  <a:schemeClr val="tx1"/>
                </a:solidFill>
                <a:effectLst/>
                <a:ea typeface="Calibri" panose="020F0502020204030204" pitchFamily="34" charset="0"/>
                <a:cs typeface="Times New Roman" panose="02020603050405020304" pitchFamily="18" charset="0"/>
              </a:rPr>
              <a:t>Liberating Structures: </a:t>
            </a:r>
            <a:r>
              <a:rPr lang="en-GB" sz="1200" u="sng" dirty="0">
                <a:solidFill>
                  <a:schemeClr val="tx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https://www.liberatingstructures.com/</a:t>
            </a:r>
            <a:r>
              <a:rPr lang="en-GB" sz="1200" dirty="0">
                <a:solidFill>
                  <a:schemeClr val="tx1"/>
                </a:solidFill>
                <a:effectLs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54</a:t>
            </a:fld>
            <a:endParaRPr lang="en-GB"/>
          </a:p>
        </p:txBody>
      </p:sp>
    </p:spTree>
    <p:extLst>
      <p:ext uri="{BB962C8B-B14F-4D97-AF65-F5344CB8AC3E}">
        <p14:creationId xmlns:p14="http://schemas.microsoft.com/office/powerpoint/2010/main" val="30131416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solidFill>
                  <a:schemeClr val="tx1"/>
                </a:solidFill>
              </a:rPr>
              <a:t>If this has sparked your interest in Liberating Structures then you can go to the website for more details.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i="1" dirty="0">
              <a:solidFill>
                <a:schemeClr val="tx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i="1" dirty="0">
                <a:solidFill>
                  <a:schemeClr val="tx1"/>
                </a:solidFill>
              </a:rPr>
              <a:t>Reference: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solidFill>
                  <a:schemeClr val="tx1"/>
                </a:solidFill>
                <a:effectLst/>
                <a:ea typeface="Calibri" panose="020F0502020204030204" pitchFamily="34" charset="0"/>
                <a:cs typeface="Times New Roman" panose="02020603050405020304" pitchFamily="18" charset="0"/>
              </a:rPr>
              <a:t>Liberating Structures: </a:t>
            </a:r>
            <a:r>
              <a:rPr lang="en-GB" sz="1200" u="sng" dirty="0">
                <a:solidFill>
                  <a:schemeClr val="tx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https://www.liberatingstructures.com/</a:t>
            </a:r>
            <a:r>
              <a:rPr lang="en-GB" sz="1200" dirty="0">
                <a:solidFill>
                  <a:schemeClr val="tx1"/>
                </a:solidFill>
                <a:effectLst/>
                <a:ea typeface="Calibri" panose="020F0502020204030204" pitchFamily="34" charset="0"/>
                <a:cs typeface="Times New Roman" panose="02020603050405020304" pitchFamily="18" charset="0"/>
              </a:rPr>
              <a:t> </a:t>
            </a:r>
          </a:p>
          <a:p>
            <a:endParaRPr lang="en-US" sz="1200" i="1" dirty="0"/>
          </a:p>
        </p:txBody>
      </p:sp>
      <p:sp>
        <p:nvSpPr>
          <p:cNvPr id="4" name="Slide Number Placeholder 3"/>
          <p:cNvSpPr>
            <a:spLocks noGrp="1"/>
          </p:cNvSpPr>
          <p:nvPr>
            <p:ph type="sldNum" sz="quarter" idx="5"/>
          </p:nvPr>
        </p:nvSpPr>
        <p:spPr/>
        <p:txBody>
          <a:bodyPr/>
          <a:lstStyle/>
          <a:p>
            <a:fld id="{065E61C6-C2E9-8C4B-A7F2-C0544F7348CB}" type="slidenum">
              <a:rPr lang="en-GB"/>
              <a:pPr/>
              <a:t>55</a:t>
            </a:fld>
            <a:endParaRPr lang="en-GB"/>
          </a:p>
        </p:txBody>
      </p:sp>
    </p:spTree>
    <p:extLst>
      <p:ext uri="{BB962C8B-B14F-4D97-AF65-F5344CB8AC3E}">
        <p14:creationId xmlns:p14="http://schemas.microsoft.com/office/powerpoint/2010/main" val="3324834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Explain Liberating Structures are often used in a string and </a:t>
            </a:r>
            <a:r>
              <a:rPr lang="en-GB" sz="1200" u="none" strike="noStrike" dirty="0">
                <a:solidFill>
                  <a:srgbClr val="000000"/>
                </a:solidFill>
                <a:effectLst/>
              </a:rPr>
              <a:t>give an example of a simple string they may have experienced e.g. 1:2:4:all into TRIZ.</a:t>
            </a:r>
          </a:p>
          <a:p>
            <a:endParaRPr lang="en-GB" sz="1200" dirty="0">
              <a:effectLst/>
              <a:ea typeface="Calibri" panose="020F0502020204030204" pitchFamily="34" charset="0"/>
              <a:cs typeface="Times New Roman" panose="02020603050405020304" pitchFamily="18" charset="0"/>
            </a:endParaRPr>
          </a:p>
          <a:p>
            <a:r>
              <a:rPr lang="en-GB" sz="1200" dirty="0">
                <a:effectLst/>
                <a:ea typeface="Calibri" panose="020F0502020204030204" pitchFamily="34" charset="0"/>
                <a:cs typeface="Times New Roman" panose="02020603050405020304" pitchFamily="18" charset="0"/>
              </a:rPr>
              <a:t>We created a small string using TRIZ and 15% solutions.</a:t>
            </a:r>
            <a:endParaRPr lang="en-GB" sz="1200" dirty="0"/>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56</a:t>
            </a:fld>
            <a:endParaRPr lang="en-GB"/>
          </a:p>
        </p:txBody>
      </p:sp>
    </p:spTree>
    <p:extLst>
      <p:ext uri="{BB962C8B-B14F-4D97-AF65-F5344CB8AC3E}">
        <p14:creationId xmlns:p14="http://schemas.microsoft.com/office/powerpoint/2010/main" val="2008825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This simple matrix indicates which tools you can use for a given situation. E.g. discovering everyday solutions – you can use TRIZ or Draw Together. </a:t>
            </a:r>
          </a:p>
          <a:p>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57</a:t>
            </a:fld>
            <a:endParaRPr lang="en-GB"/>
          </a:p>
        </p:txBody>
      </p:sp>
    </p:spTree>
    <p:extLst>
      <p:ext uri="{BB962C8B-B14F-4D97-AF65-F5344CB8AC3E}">
        <p14:creationId xmlns:p14="http://schemas.microsoft.com/office/powerpoint/2010/main" val="31331563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58</a:t>
            </a:fld>
            <a:endParaRPr lang="en-GB"/>
          </a:p>
        </p:txBody>
      </p:sp>
    </p:spTree>
    <p:extLst>
      <p:ext uri="{BB962C8B-B14F-4D97-AF65-F5344CB8AC3E}">
        <p14:creationId xmlns:p14="http://schemas.microsoft.com/office/powerpoint/2010/main" val="2598173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Suggested housekeeping – adapt to suit your environment</a:t>
            </a:r>
            <a:br>
              <a:rPr lang="en-GB" sz="1200" b="1" dirty="0"/>
            </a:br>
            <a:endParaRPr lang="en-GB" sz="1200" b="1" dirty="0"/>
          </a:p>
          <a:p>
            <a:pPr marL="0" indent="0">
              <a:buNone/>
            </a:pPr>
            <a:r>
              <a:rPr lang="en-GB" sz="1200" b="1" dirty="0"/>
              <a:t>Technology</a:t>
            </a:r>
          </a:p>
          <a:p>
            <a:r>
              <a:rPr lang="en-GB" sz="1200" dirty="0"/>
              <a:t>Where possible, please turn off emails, websites, mute phones </a:t>
            </a:r>
          </a:p>
          <a:p>
            <a:r>
              <a:rPr lang="en-GB" sz="1200" dirty="0"/>
              <a:t>Mute yourself when you’re not speaking</a:t>
            </a:r>
          </a:p>
          <a:p>
            <a:r>
              <a:rPr lang="en-GB" sz="1200" dirty="0"/>
              <a:t>Use emojis and reactions</a:t>
            </a:r>
          </a:p>
          <a:p>
            <a:r>
              <a:rPr lang="en-GB" sz="1200" dirty="0"/>
              <a:t>Keep cameras on</a:t>
            </a:r>
          </a:p>
          <a:p>
            <a:pPr marL="0" indent="0">
              <a:buNone/>
            </a:pPr>
            <a:endParaRPr lang="en-GB" sz="1200" dirty="0"/>
          </a:p>
          <a:p>
            <a:pPr marL="0" indent="0">
              <a:buNone/>
            </a:pPr>
            <a:r>
              <a:rPr lang="en-GB" sz="1200" b="1" dirty="0"/>
              <a:t>Movement</a:t>
            </a:r>
          </a:p>
          <a:p>
            <a:r>
              <a:rPr lang="en-GB" sz="1200" dirty="0"/>
              <a:t>Stretch if you need to, move around as desired</a:t>
            </a:r>
          </a:p>
          <a:p>
            <a:r>
              <a:rPr lang="en-GB" sz="1200" dirty="0"/>
              <a:t>Feel free to fidget and doodle</a:t>
            </a:r>
          </a:p>
          <a:p>
            <a:r>
              <a:rPr lang="en-GB" sz="1200" dirty="0"/>
              <a:t>Excuse yourself when you need to (sign off and re-sign on)</a:t>
            </a:r>
          </a:p>
          <a:p>
            <a:pPr>
              <a:buFontTx/>
              <a:buChar char="-"/>
            </a:pPr>
            <a:endParaRPr lang="en-GB" sz="1200" dirty="0"/>
          </a:p>
          <a:p>
            <a:pPr marL="0" indent="0">
              <a:buNone/>
            </a:pPr>
            <a:r>
              <a:rPr lang="en-GB" sz="1200" b="1" dirty="0"/>
              <a:t>Fun</a:t>
            </a:r>
          </a:p>
          <a:p>
            <a:r>
              <a:rPr lang="en-GB" sz="1200" dirty="0"/>
              <a:t>Have fun</a:t>
            </a:r>
          </a:p>
          <a:p>
            <a:r>
              <a:rPr lang="en-GB" sz="1200" dirty="0"/>
              <a:t>Lean in with curiosity</a:t>
            </a:r>
          </a:p>
        </p:txBody>
      </p:sp>
      <p:sp>
        <p:nvSpPr>
          <p:cNvPr id="4" name="Slide Number Placeholder 3"/>
          <p:cNvSpPr>
            <a:spLocks noGrp="1"/>
          </p:cNvSpPr>
          <p:nvPr>
            <p:ph type="sldNum" sz="quarter" idx="5"/>
          </p:nvPr>
        </p:nvSpPr>
        <p:spPr/>
        <p:txBody>
          <a:bodyPr/>
          <a:lstStyle/>
          <a:p>
            <a:fld id="{065E61C6-C2E9-8C4B-A7F2-C0544F7348CB}" type="slidenum">
              <a:rPr lang="en-GB"/>
              <a:t>5</a:t>
            </a:fld>
            <a:endParaRPr lang="en-GB"/>
          </a:p>
        </p:txBody>
      </p:sp>
    </p:spTree>
    <p:extLst>
      <p:ext uri="{BB962C8B-B14F-4D97-AF65-F5344CB8AC3E}">
        <p14:creationId xmlns:p14="http://schemas.microsoft.com/office/powerpoint/2010/main" val="2964890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mins</a:t>
            </a:r>
          </a:p>
        </p:txBody>
      </p:sp>
      <p:sp>
        <p:nvSpPr>
          <p:cNvPr id="4" name="Slide Number Placeholder 3"/>
          <p:cNvSpPr>
            <a:spLocks noGrp="1"/>
          </p:cNvSpPr>
          <p:nvPr>
            <p:ph type="sldNum" sz="quarter" idx="5"/>
          </p:nvPr>
        </p:nvSpPr>
        <p:spPr/>
        <p:txBody>
          <a:bodyPr/>
          <a:lstStyle/>
          <a:p>
            <a:fld id="{065E61C6-C2E9-8C4B-A7F2-C0544F7348CB}" type="slidenum">
              <a:rPr lang="en-GB" smtClean="0"/>
              <a:pPr/>
              <a:t>59</a:t>
            </a:fld>
            <a:endParaRPr lang="en-GB"/>
          </a:p>
        </p:txBody>
      </p:sp>
    </p:spTree>
    <p:extLst>
      <p:ext uri="{BB962C8B-B14F-4D97-AF65-F5344CB8AC3E}">
        <p14:creationId xmlns:p14="http://schemas.microsoft.com/office/powerpoint/2010/main" val="1839194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solidFill>
                  <a:schemeClr val="tx1"/>
                </a:solidFill>
              </a:rPr>
              <a:t>Developed in 1986 by </a:t>
            </a:r>
            <a:r>
              <a:rPr lang="en-GB" b="0" baseline="0" dirty="0" err="1">
                <a:solidFill>
                  <a:schemeClr val="tx1"/>
                </a:solidFill>
              </a:rPr>
              <a:t>Cooperrider</a:t>
            </a:r>
            <a:r>
              <a:rPr lang="en-GB" b="0" baseline="0" dirty="0">
                <a:solidFill>
                  <a:schemeClr val="tx1"/>
                </a:solidFill>
              </a:rPr>
              <a:t>. </a:t>
            </a:r>
          </a:p>
          <a:p>
            <a:r>
              <a:rPr lang="en-GB" b="0" baseline="0" dirty="0">
                <a:solidFill>
                  <a:schemeClr val="tx1"/>
                </a:solidFill>
              </a:rPr>
              <a:t>Instead of asking what is the problem – ask what works well and how can we do more of that. </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References:</a:t>
            </a:r>
            <a:br>
              <a:rPr lang="en-US" i="1" dirty="0">
                <a:solidFill>
                  <a:schemeClr val="tx1"/>
                </a:solidFill>
              </a:rPr>
            </a:br>
            <a:r>
              <a:rPr lang="en-US" i="0" dirty="0">
                <a:solidFill>
                  <a:schemeClr val="tx1"/>
                </a:solidFill>
              </a:rPr>
              <a:t>Scottish Social Services Council. </a:t>
            </a:r>
            <a:r>
              <a:rPr lang="en-GB" dirty="0">
                <a:solidFill>
                  <a:schemeClr val="tx1"/>
                </a:solidFill>
                <a:effectLst/>
              </a:rPr>
              <a:t>Appreciative Inquiry resource pack.</a:t>
            </a:r>
            <a:r>
              <a:rPr lang="en-US" i="0" dirty="0">
                <a:solidFill>
                  <a:schemeClr val="tx1"/>
                </a:solidFill>
              </a:rPr>
              <a:t> </a:t>
            </a:r>
            <a:r>
              <a:rPr lang="en-GB" b="0" baseline="0" dirty="0">
                <a:solidFill>
                  <a:schemeClr val="tx1"/>
                </a:solidFill>
              </a:rPr>
              <a:t>https://</a:t>
            </a:r>
            <a:r>
              <a:rPr lang="en-GB" b="0" baseline="0" dirty="0" err="1">
                <a:solidFill>
                  <a:schemeClr val="tx1"/>
                </a:solidFill>
              </a:rPr>
              <a:t>lms.learn.sssc.uk.com</a:t>
            </a:r>
            <a:r>
              <a:rPr lang="en-GB" b="0" baseline="0" dirty="0">
                <a:solidFill>
                  <a:schemeClr val="tx1"/>
                </a:solidFill>
              </a:rPr>
              <a:t>/course/</a:t>
            </a:r>
            <a:r>
              <a:rPr lang="en-GB" b="0" baseline="0" dirty="0" err="1">
                <a:solidFill>
                  <a:schemeClr val="tx1"/>
                </a:solidFill>
              </a:rPr>
              <a:t>view.php?id</a:t>
            </a:r>
            <a:r>
              <a:rPr lang="en-GB" b="0" baseline="0" dirty="0">
                <a:solidFill>
                  <a:schemeClr val="tx1"/>
                </a:solidFill>
              </a:rPr>
              <a:t>=14#section-0 </a:t>
            </a:r>
          </a:p>
          <a:p>
            <a:r>
              <a:rPr lang="en-GB" b="0" baseline="0" dirty="0">
                <a:solidFill>
                  <a:schemeClr val="tx1"/>
                </a:solidFill>
              </a:rPr>
              <a:t>Institute for Healthcare Improvement (2018). </a:t>
            </a:r>
            <a:r>
              <a:rPr lang="en-GB" dirty="0">
                <a:solidFill>
                  <a:schemeClr val="tx1"/>
                </a:solidFill>
                <a:effectLst/>
              </a:rPr>
              <a:t>E25 – Learning from Appreciative Inquiry: What Differentiates Leading Organizations? https://</a:t>
            </a:r>
            <a:r>
              <a:rPr lang="en-GB" dirty="0" err="1">
                <a:solidFill>
                  <a:schemeClr val="tx1"/>
                </a:solidFill>
                <a:effectLst/>
              </a:rPr>
              <a:t>www.ihi.org</a:t>
            </a:r>
            <a:r>
              <a:rPr lang="en-GB" dirty="0">
                <a:solidFill>
                  <a:schemeClr val="tx1"/>
                </a:solidFill>
                <a:effectLst/>
              </a:rPr>
              <a:t>/resources/Pages/</a:t>
            </a:r>
            <a:r>
              <a:rPr lang="en-GB" dirty="0" err="1">
                <a:solidFill>
                  <a:schemeClr val="tx1"/>
                </a:solidFill>
                <a:effectLst/>
              </a:rPr>
              <a:t>AudioandVideo</a:t>
            </a:r>
            <a:r>
              <a:rPr lang="en-GB" dirty="0">
                <a:solidFill>
                  <a:schemeClr val="tx1"/>
                </a:solidFill>
                <a:effectLst/>
              </a:rPr>
              <a:t>/2018-IHI-National-Forum-Keynotes-and-Spotlight-Sessions.aspx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60</a:t>
            </a:fld>
            <a:endParaRPr lang="en-GB"/>
          </a:p>
        </p:txBody>
      </p:sp>
    </p:spTree>
    <p:extLst>
      <p:ext uri="{BB962C8B-B14F-4D97-AF65-F5344CB8AC3E}">
        <p14:creationId xmlns:p14="http://schemas.microsoft.com/office/powerpoint/2010/main" val="2205386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This is often how we approach QI using the Model for Improvement. There is a problem that we need to fix. We diagnose the problem in order to better understand it and then put interventions in place aligned to that. </a:t>
            </a:r>
          </a:p>
          <a:p>
            <a:endParaRPr lang="en-US" dirty="0">
              <a:solidFill>
                <a:schemeClr val="tx1"/>
              </a:solidFill>
            </a:endParaRPr>
          </a:p>
          <a:p>
            <a:r>
              <a:rPr lang="en-GB" sz="1200" b="0" i="1" dirty="0">
                <a:solidFill>
                  <a:schemeClr val="tx1"/>
                </a:solidFill>
                <a:latin typeface="DM Sans" pitchFamily="2" charset="77"/>
              </a:rPr>
              <a:t>Reference:</a:t>
            </a:r>
          </a:p>
          <a:p>
            <a:r>
              <a:rPr lang="en-GB" sz="1200" dirty="0">
                <a:solidFill>
                  <a:schemeClr val="tx1"/>
                </a:solidFill>
                <a:latin typeface="DM Sans" pitchFamily="2" charset="77"/>
              </a:rPr>
              <a:t>Langley, G. J., Moen, R. D., Nolan, K. M.,  Nolan, T. W.,  Norman, C. L. and Provost, L. P. (2009). </a:t>
            </a:r>
            <a:r>
              <a:rPr lang="en-GB" sz="1200" i="1" dirty="0">
                <a:solidFill>
                  <a:schemeClr val="tx1"/>
                </a:solidFill>
                <a:latin typeface="DM Sans" pitchFamily="2" charset="77"/>
              </a:rPr>
              <a:t>The Improvement Guide: A Practical Approach to Enhancing Organizational Performance. </a:t>
            </a:r>
          </a:p>
          <a:p>
            <a:r>
              <a:rPr lang="en-GB" sz="1200" dirty="0">
                <a:solidFill>
                  <a:schemeClr val="tx1"/>
                </a:solidFill>
                <a:latin typeface="DM Sans" pitchFamily="2" charset="77"/>
              </a:rPr>
              <a:t>Jossey-Bass Publishers.</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61</a:t>
            </a:fld>
            <a:endParaRPr lang="en-GB"/>
          </a:p>
        </p:txBody>
      </p:sp>
    </p:spTree>
    <p:extLst>
      <p:ext uri="{BB962C8B-B14F-4D97-AF65-F5344CB8AC3E}">
        <p14:creationId xmlns:p14="http://schemas.microsoft.com/office/powerpoint/2010/main" val="882934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When you frame a question neutrally e.g. how was your day today? You often get back a neutral (it was okay) or a negative response highlighting something that went wrong or wasn’t good (it was rubbish or boring).</a:t>
            </a:r>
          </a:p>
          <a:p>
            <a:endParaRPr lang="en-GB" sz="1200" dirty="0">
              <a:solidFill>
                <a:schemeClr val="tx1"/>
              </a:solidFill>
            </a:endParaRPr>
          </a:p>
          <a:p>
            <a:r>
              <a:rPr lang="en-GB" sz="1200" dirty="0">
                <a:solidFill>
                  <a:schemeClr val="tx1"/>
                </a:solidFill>
              </a:rPr>
              <a:t>If you frame the same topic with an appreciative approach e.g. what was the best part of your day today? Then you will get a more positive response as it often incites emotion and people are more likely to give you a genuine and engaging response. </a:t>
            </a:r>
          </a:p>
          <a:p>
            <a:endParaRPr lang="en-GB" sz="1200" dirty="0">
              <a:solidFill>
                <a:schemeClr val="tx1"/>
              </a:solidFill>
            </a:endParaRPr>
          </a:p>
          <a:p>
            <a:r>
              <a:rPr lang="en-GB" sz="1200" dirty="0">
                <a:solidFill>
                  <a:schemeClr val="tx1"/>
                </a:solidFill>
                <a:effectLst/>
                <a:ea typeface="Calibri" panose="020F0502020204030204" pitchFamily="34" charset="0"/>
                <a:cs typeface="Times New Roman" panose="02020603050405020304" pitchFamily="18" charset="0"/>
              </a:rPr>
              <a:t>When using this positive lens, we can see that the Model for Improvement offers us opportunities to build on the good and spend less time using a deficit based approach. </a:t>
            </a:r>
          </a:p>
          <a:p>
            <a:endParaRPr lang="en-GB" sz="1200" dirty="0">
              <a:solidFill>
                <a:schemeClr val="tx1"/>
              </a:solidFill>
              <a:effectLst/>
              <a:cs typeface="Times New Roman" panose="02020603050405020304" pitchFamily="18" charset="0"/>
            </a:endParaRPr>
          </a:p>
          <a:p>
            <a:r>
              <a:rPr lang="en-GB" sz="1200" i="1" dirty="0">
                <a:solidFill>
                  <a:schemeClr val="tx1"/>
                </a:solidFill>
                <a:effectLst/>
                <a:cs typeface="Times New Roman" panose="02020603050405020304" pitchFamily="18" charset="0"/>
              </a:rPr>
              <a:t>Reference</a:t>
            </a:r>
            <a:r>
              <a:rPr lang="en-GB" sz="1200" dirty="0">
                <a:solidFill>
                  <a:schemeClr val="tx1"/>
                </a:solidFill>
                <a:effectLst/>
                <a:cs typeface="Times New Roman" panose="02020603050405020304" pitchFamily="18" charset="0"/>
              </a:rPr>
              <a:t>: </a:t>
            </a:r>
          </a:p>
          <a:p>
            <a:r>
              <a:rPr lang="en-GB" sz="1200" dirty="0">
                <a:solidFill>
                  <a:schemeClr val="tx1"/>
                </a:solidFill>
                <a:latin typeface="DM Sans" pitchFamily="2" charset="77"/>
              </a:rPr>
              <a:t>Langley, G. J., Moen, R. D., Nolan, K. M.,  Nolan, T. W.,  Norman, C. L. and Provost, L. P. (2009). </a:t>
            </a:r>
            <a:r>
              <a:rPr lang="en-GB" sz="1200" i="1" dirty="0">
                <a:solidFill>
                  <a:schemeClr val="tx1"/>
                </a:solidFill>
                <a:latin typeface="DM Sans" pitchFamily="2" charset="77"/>
              </a:rPr>
              <a:t>The Improvement Guide: A Practical Approach to Enhancing Organizational Performance. </a:t>
            </a:r>
          </a:p>
          <a:p>
            <a:r>
              <a:rPr lang="en-GB" sz="1200" dirty="0">
                <a:solidFill>
                  <a:schemeClr val="tx1"/>
                </a:solidFill>
                <a:latin typeface="DM Sans" pitchFamily="2" charset="77"/>
              </a:rPr>
              <a:t>Jossey-Bass Publishers</a:t>
            </a:r>
            <a:endParaRPr lang="en-GB"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62</a:t>
            </a:fld>
            <a:endParaRPr lang="en-GB"/>
          </a:p>
        </p:txBody>
      </p:sp>
    </p:spTree>
    <p:extLst>
      <p:ext uri="{BB962C8B-B14F-4D97-AF65-F5344CB8AC3E}">
        <p14:creationId xmlns:p14="http://schemas.microsoft.com/office/powerpoint/2010/main" val="12607658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0" baseline="0" dirty="0"/>
              <a:t>Here is a table comparing the appreciative approach vs the deficit-based problem solving. </a:t>
            </a:r>
          </a:p>
          <a:p>
            <a:pPr marL="158750" indent="0">
              <a:buNone/>
            </a:pPr>
            <a:endParaRPr lang="en-GB" b="0" baseline="0" dirty="0"/>
          </a:p>
          <a:p>
            <a:pPr marL="158750" indent="0">
              <a:buNone/>
            </a:pPr>
            <a:r>
              <a:rPr lang="en-GB" b="0" baseline="0" dirty="0"/>
              <a:t>Does this resonate with you?</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63</a:t>
            </a:fld>
            <a:endParaRPr lang="en-GB"/>
          </a:p>
        </p:txBody>
      </p:sp>
    </p:spTree>
    <p:extLst>
      <p:ext uri="{BB962C8B-B14F-4D97-AF65-F5344CB8AC3E}">
        <p14:creationId xmlns:p14="http://schemas.microsoft.com/office/powerpoint/2010/main" val="6161341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dirty="0">
                <a:solidFill>
                  <a:schemeClr val="tx1"/>
                </a:solidFill>
              </a:rPr>
              <a:t>One approach to undertaking an appreciative inquiry is to use the 5D model – from </a:t>
            </a:r>
            <a:r>
              <a:rPr lang="en-GB" b="0" dirty="0" err="1">
                <a:solidFill>
                  <a:schemeClr val="tx1"/>
                </a:solidFill>
              </a:rPr>
              <a:t>Cooperrider</a:t>
            </a:r>
            <a:r>
              <a:rPr lang="en-GB" b="0" dirty="0">
                <a:solidFill>
                  <a:schemeClr val="tx1"/>
                </a:solidFill>
              </a:rPr>
              <a:t> et al. </a:t>
            </a:r>
          </a:p>
          <a:p>
            <a:pPr marL="158750" indent="0">
              <a:buNone/>
            </a:pPr>
            <a:endParaRPr lang="en-GB" b="1" dirty="0">
              <a:solidFill>
                <a:schemeClr val="tx1"/>
              </a:solidFill>
            </a:endParaRPr>
          </a:p>
          <a:p>
            <a:pPr marL="158750" indent="0">
              <a:buNone/>
            </a:pPr>
            <a:r>
              <a:rPr lang="en-GB" b="1" dirty="0">
                <a:solidFill>
                  <a:schemeClr val="tx1"/>
                </a:solidFill>
              </a:rPr>
              <a:t>5D Model</a:t>
            </a:r>
          </a:p>
          <a:p>
            <a:pPr marL="158750" indent="0">
              <a:buNone/>
            </a:pPr>
            <a:endParaRPr lang="en-GB" b="1" dirty="0">
              <a:solidFill>
                <a:schemeClr val="tx1"/>
              </a:solidFill>
            </a:endParaRPr>
          </a:p>
          <a:p>
            <a:pPr marL="158750" indent="0">
              <a:buNone/>
            </a:pPr>
            <a:r>
              <a:rPr lang="en-GB" b="1" dirty="0">
                <a:solidFill>
                  <a:schemeClr val="tx1"/>
                </a:solidFill>
              </a:rPr>
              <a:t>1. Define</a:t>
            </a:r>
          </a:p>
          <a:p>
            <a:pPr marL="158750" indent="0">
              <a:buNone/>
            </a:pPr>
            <a:r>
              <a:rPr lang="en-GB" dirty="0">
                <a:solidFill>
                  <a:schemeClr val="tx1"/>
                </a:solidFill>
              </a:rPr>
              <a:t>It is important to define the focus of the inquiry – what the system wants more of.</a:t>
            </a:r>
          </a:p>
          <a:p>
            <a:pPr marL="158750" indent="0">
              <a:buNone/>
            </a:pPr>
            <a:r>
              <a:rPr lang="en-GB" dirty="0">
                <a:solidFill>
                  <a:schemeClr val="tx1"/>
                </a:solidFill>
              </a:rPr>
              <a:t>Define clarifies the purpose, content and what needs to be achieved. Teams should ask themselves “what topic do we want to focus on?” </a:t>
            </a:r>
          </a:p>
          <a:p>
            <a:pPr marL="158750" indent="0">
              <a:buNone/>
            </a:pPr>
            <a:endParaRPr lang="en-GB" b="1" dirty="0">
              <a:solidFill>
                <a:schemeClr val="tx1"/>
              </a:solidFill>
            </a:endParaRPr>
          </a:p>
          <a:p>
            <a:pPr marL="158750" indent="0">
              <a:buNone/>
            </a:pPr>
            <a:r>
              <a:rPr lang="en-GB" b="1" dirty="0">
                <a:solidFill>
                  <a:schemeClr val="tx1"/>
                </a:solidFill>
              </a:rPr>
              <a:t>2. Discovery</a:t>
            </a:r>
          </a:p>
          <a:p>
            <a:pPr marL="158750" indent="0">
              <a:buNone/>
            </a:pPr>
            <a:r>
              <a:rPr lang="en-GB" dirty="0">
                <a:solidFill>
                  <a:schemeClr val="tx1"/>
                </a:solidFill>
              </a:rPr>
              <a:t>Appreciate the best of what is</a:t>
            </a:r>
          </a:p>
          <a:p>
            <a:pPr marL="158750" indent="0">
              <a:buNone/>
            </a:pPr>
            <a:r>
              <a:rPr lang="en-GB" dirty="0">
                <a:solidFill>
                  <a:schemeClr val="tx1"/>
                </a:solidFill>
              </a:rPr>
              <a:t>Discovery is based on open and honest dialogue, where all members of the team discuss the things that work well and the organisation at its best. </a:t>
            </a:r>
          </a:p>
          <a:p>
            <a:pPr marL="158750" indent="0">
              <a:buNone/>
            </a:pPr>
            <a:endParaRPr lang="en-GB" b="1" dirty="0">
              <a:solidFill>
                <a:schemeClr val="tx1"/>
              </a:solidFill>
            </a:endParaRPr>
          </a:p>
          <a:p>
            <a:pPr marL="158750" indent="0">
              <a:buNone/>
            </a:pPr>
            <a:r>
              <a:rPr lang="en-GB" b="1" dirty="0">
                <a:solidFill>
                  <a:schemeClr val="tx1"/>
                </a:solidFill>
              </a:rPr>
              <a:t>3. Dream</a:t>
            </a:r>
          </a:p>
          <a:p>
            <a:pPr marL="158750" indent="0">
              <a:buNone/>
            </a:pPr>
            <a:r>
              <a:rPr lang="en-GB" dirty="0">
                <a:solidFill>
                  <a:schemeClr val="tx1"/>
                </a:solidFill>
              </a:rPr>
              <a:t>Envisioning uses past achievements and successes identified in the discovery phase to imagine new possibilities and envisage a preferred future.</a:t>
            </a:r>
          </a:p>
          <a:p>
            <a:pPr marL="158750" indent="0">
              <a:buNone/>
            </a:pPr>
            <a:endParaRPr lang="en-GB" b="1" dirty="0">
              <a:solidFill>
                <a:schemeClr val="tx1"/>
              </a:solidFill>
            </a:endParaRPr>
          </a:p>
          <a:p>
            <a:pPr marL="158750" indent="0">
              <a:buNone/>
            </a:pPr>
            <a:r>
              <a:rPr lang="en-GB" b="1" dirty="0">
                <a:solidFill>
                  <a:schemeClr val="tx1"/>
                </a:solidFill>
              </a:rPr>
              <a:t>4. Design</a:t>
            </a:r>
          </a:p>
          <a:p>
            <a:pPr marL="158750" indent="0">
              <a:buNone/>
            </a:pPr>
            <a:r>
              <a:rPr lang="en-GB" dirty="0">
                <a:solidFill>
                  <a:schemeClr val="tx1"/>
                </a:solidFill>
              </a:rPr>
              <a:t>Design brings together the stories from discovery with the imagination and creativity from dream</a:t>
            </a:r>
          </a:p>
          <a:p>
            <a:pPr marL="158750" indent="0">
              <a:buNone/>
            </a:pPr>
            <a:r>
              <a:rPr lang="en-GB" dirty="0">
                <a:solidFill>
                  <a:schemeClr val="tx1"/>
                </a:solidFill>
              </a:rPr>
              <a:t>We call it bringing the ‘best of what is’ together with ‘what might be’, to create ‘what should be – the ideal’.</a:t>
            </a:r>
          </a:p>
          <a:p>
            <a:pPr marL="158750" indent="0">
              <a:buNone/>
            </a:pPr>
            <a:endParaRPr lang="en-GB" b="1" dirty="0">
              <a:solidFill>
                <a:schemeClr val="tx1"/>
              </a:solidFill>
            </a:endParaRPr>
          </a:p>
          <a:p>
            <a:pPr marL="158750" indent="0">
              <a:buNone/>
            </a:pPr>
            <a:r>
              <a:rPr lang="en-GB" b="1" dirty="0">
                <a:solidFill>
                  <a:schemeClr val="tx1"/>
                </a:solidFill>
              </a:rPr>
              <a:t>5. Delivery</a:t>
            </a:r>
          </a:p>
          <a:p>
            <a:pPr marL="158750" indent="0">
              <a:buNone/>
            </a:pPr>
            <a:r>
              <a:rPr lang="en-GB" dirty="0">
                <a:solidFill>
                  <a:schemeClr val="tx1"/>
                </a:solidFill>
              </a:rPr>
              <a:t>Creating ‘what will be’ – the fifth stage in the 5Ds process identifies how the design is delivered, and how it’s embedded into groups, communities and organisations.</a:t>
            </a:r>
          </a:p>
        </p:txBody>
      </p:sp>
      <p:sp>
        <p:nvSpPr>
          <p:cNvPr id="4" name="Slide Number Placeholder 3"/>
          <p:cNvSpPr>
            <a:spLocks noGrp="1"/>
          </p:cNvSpPr>
          <p:nvPr>
            <p:ph type="sldNum" sz="quarter" idx="5"/>
          </p:nvPr>
        </p:nvSpPr>
        <p:spPr/>
        <p:txBody>
          <a:bodyPr/>
          <a:lstStyle/>
          <a:p>
            <a:fld id="{065E61C6-C2E9-8C4B-A7F2-C0544F7348CB}" type="slidenum">
              <a:rPr lang="en-GB"/>
              <a:pPr/>
              <a:t>64</a:t>
            </a:fld>
            <a:endParaRPr lang="en-GB"/>
          </a:p>
        </p:txBody>
      </p:sp>
    </p:spTree>
    <p:extLst>
      <p:ext uri="{BB962C8B-B14F-4D97-AF65-F5344CB8AC3E}">
        <p14:creationId xmlns:p14="http://schemas.microsoft.com/office/powerpoint/2010/main" val="17844047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Surrounding the positive core – you will clarify, appreciate, envision, co-construct and innovate. </a:t>
            </a:r>
          </a:p>
          <a:p>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65</a:t>
            </a:fld>
            <a:endParaRPr lang="en-GB"/>
          </a:p>
        </p:txBody>
      </p:sp>
    </p:spTree>
    <p:extLst>
      <p:ext uri="{BB962C8B-B14F-4D97-AF65-F5344CB8AC3E}">
        <p14:creationId xmlns:p14="http://schemas.microsoft.com/office/powerpoint/2010/main" val="4255551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latin typeface="DM Sans" pitchFamily="2" charset="77"/>
              </a:rPr>
              <a:t>See activity 3.5 in the Trainer Guide.</a:t>
            </a:r>
          </a:p>
          <a:p>
            <a:pPr marL="158750" indent="0">
              <a:buNone/>
            </a:pPr>
            <a:endParaRPr lang="en-GB" b="1" dirty="0">
              <a:latin typeface="DM Sans" pitchFamily="2" charset="77"/>
            </a:endParaRPr>
          </a:p>
          <a:p>
            <a:pPr marL="158750" indent="0">
              <a:buNone/>
            </a:pPr>
            <a:r>
              <a:rPr lang="en-GB" b="1" dirty="0">
                <a:latin typeface="DM Sans" pitchFamily="2" charset="77"/>
              </a:rPr>
              <a:t>30 mins</a:t>
            </a:r>
          </a:p>
          <a:p>
            <a:pPr marL="158750" indent="0">
              <a:buNone/>
            </a:pPr>
            <a:endParaRPr lang="en-GB" sz="1200" b="1" i="0" u="none" strike="noStrike" dirty="0">
              <a:solidFill>
                <a:srgbClr val="000000"/>
              </a:solidFill>
              <a:effectLst/>
              <a:latin typeface="DM Sans" pitchFamily="2" charset="77"/>
            </a:endParaRPr>
          </a:p>
          <a:p>
            <a:pPr marL="158750" indent="0">
              <a:buNone/>
            </a:pPr>
            <a:r>
              <a:rPr lang="en-GB" sz="1200" b="1" i="0" u="none" strike="noStrike" dirty="0">
                <a:solidFill>
                  <a:srgbClr val="000000"/>
                </a:solidFill>
                <a:effectLst/>
                <a:latin typeface="DM Sans" pitchFamily="2" charset="77"/>
              </a:rPr>
              <a:t>You will guide the group collectively through an appreciative inquiry, focusing on the topic of money management (budgeting). You will use the 5D model to facilitate the activity.</a:t>
            </a:r>
          </a:p>
          <a:p>
            <a:pPr marL="330200" indent="-171450">
              <a:buFont typeface="Arial" panose="020B0604020202020204" pitchFamily="34" charset="0"/>
              <a:buChar char="•"/>
            </a:pPr>
            <a:r>
              <a:rPr lang="en-GB" sz="1200" b="1" i="0" u="none" strike="noStrike" dirty="0">
                <a:solidFill>
                  <a:srgbClr val="000000"/>
                </a:solidFill>
                <a:effectLst/>
                <a:latin typeface="DM Sans" pitchFamily="2" charset="77"/>
              </a:rPr>
              <a:t>Stage 1 Define has already been decided (the topic is money management)</a:t>
            </a:r>
          </a:p>
          <a:p>
            <a:pPr marL="330200" indent="-171450">
              <a:buFont typeface="Arial" panose="020B0604020202020204" pitchFamily="34" charset="0"/>
              <a:buChar char="•"/>
            </a:pPr>
            <a:r>
              <a:rPr lang="en-GB" sz="1200" b="1" i="0" u="none" strike="noStrike" dirty="0">
                <a:solidFill>
                  <a:srgbClr val="000000"/>
                </a:solidFill>
                <a:effectLst/>
                <a:latin typeface="DM Sans" pitchFamily="2" charset="77"/>
              </a:rPr>
              <a:t>Stage 2 Discover: you should spend 5–10 minutes as a group discussing the things that are already working well re money management. Document the discussion using a template</a:t>
            </a:r>
          </a:p>
          <a:p>
            <a:pPr marL="330200" indent="-171450">
              <a:buFont typeface="Arial" panose="020B0604020202020204" pitchFamily="34" charset="0"/>
              <a:buChar char="•"/>
            </a:pPr>
            <a:r>
              <a:rPr lang="en-GB" sz="1200" b="1" i="0" u="none" strike="noStrike" dirty="0">
                <a:solidFill>
                  <a:srgbClr val="000000"/>
                </a:solidFill>
                <a:effectLst/>
                <a:latin typeface="DM Sans" pitchFamily="2" charset="77"/>
              </a:rPr>
              <a:t>Stage 3 Dream: spend 5–10 minutes on this stage</a:t>
            </a:r>
          </a:p>
          <a:p>
            <a:pPr marL="330200" indent="-171450">
              <a:buFont typeface="Arial" panose="020B0604020202020204" pitchFamily="34" charset="0"/>
              <a:buChar char="•"/>
            </a:pPr>
            <a:r>
              <a:rPr lang="en-GB" sz="1200" b="1" i="0" u="none" strike="noStrike" dirty="0">
                <a:solidFill>
                  <a:srgbClr val="000000"/>
                </a:solidFill>
                <a:effectLst/>
                <a:latin typeface="DM Sans" pitchFamily="2" charset="77"/>
              </a:rPr>
              <a:t>Stage 4 Design: spend 5–10 minutes on this stage</a:t>
            </a:r>
          </a:p>
          <a:p>
            <a:pPr marL="330200" indent="-171450">
              <a:buFont typeface="Arial" panose="020B0604020202020204" pitchFamily="34" charset="0"/>
              <a:buChar char="•"/>
            </a:pPr>
            <a:r>
              <a:rPr lang="en-GB" sz="1200" b="1" i="0" u="none" strike="noStrike" dirty="0">
                <a:solidFill>
                  <a:srgbClr val="000000"/>
                </a:solidFill>
                <a:effectLst/>
                <a:latin typeface="DM Sans" pitchFamily="2" charset="77"/>
              </a:rPr>
              <a:t>Stage 5 Delivery: you may wish to combine 15% solutions into this – ask each individual to consider what small step they can take towards achieving</a:t>
            </a:r>
            <a:r>
              <a:rPr lang="en-GB" sz="1200" b="0" i="0" u="none" strike="noStrike" dirty="0">
                <a:solidFill>
                  <a:srgbClr val="000000"/>
                </a:solidFill>
                <a:effectLst/>
                <a:latin typeface="DM Sans" pitchFamily="2" charset="77"/>
              </a:rPr>
              <a:t>.</a:t>
            </a:r>
          </a:p>
          <a:p>
            <a:pPr marL="158750" indent="0">
              <a:buNone/>
            </a:pPr>
            <a:endParaRPr lang="en-GB" b="1" dirty="0">
              <a:latin typeface="DM Sans" pitchFamily="2" charset="77"/>
            </a:endParaRP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66</a:t>
            </a:fld>
            <a:endParaRPr lang="en-GB"/>
          </a:p>
        </p:txBody>
      </p:sp>
    </p:spTree>
    <p:extLst>
      <p:ext uri="{BB962C8B-B14F-4D97-AF65-F5344CB8AC3E}">
        <p14:creationId xmlns:p14="http://schemas.microsoft.com/office/powerpoint/2010/main" val="1480934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Calibri" panose="020F0502020204030204" pitchFamily="34" charset="0"/>
                <a:cs typeface="Times New Roman" panose="02020603050405020304" pitchFamily="18" charset="0"/>
              </a:rPr>
              <a:t>There is research evidence to show when you use appreciative inquiry – it brings about positive change. </a:t>
            </a:r>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67</a:t>
            </a:fld>
            <a:endParaRPr lang="en-GB"/>
          </a:p>
        </p:txBody>
      </p:sp>
    </p:spTree>
    <p:extLst>
      <p:ext uri="{BB962C8B-B14F-4D97-AF65-F5344CB8AC3E}">
        <p14:creationId xmlns:p14="http://schemas.microsoft.com/office/powerpoint/2010/main" val="18650215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your evaluation forms to gather feedback on the day.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68</a:t>
            </a:fld>
            <a:endParaRPr lang="en-GB"/>
          </a:p>
        </p:txBody>
      </p:sp>
    </p:spTree>
    <p:extLst>
      <p:ext uri="{BB962C8B-B14F-4D97-AF65-F5344CB8AC3E}">
        <p14:creationId xmlns:p14="http://schemas.microsoft.com/office/powerpoint/2010/main" val="242939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6</a:t>
            </a:fld>
            <a:endParaRPr lang="en-GB"/>
          </a:p>
        </p:txBody>
      </p:sp>
    </p:spTree>
    <p:extLst>
      <p:ext uri="{BB962C8B-B14F-4D97-AF65-F5344CB8AC3E}">
        <p14:creationId xmlns:p14="http://schemas.microsoft.com/office/powerpoint/2010/main" val="793136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is on working with people.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69</a:t>
            </a:fld>
            <a:endParaRPr lang="en-GB"/>
          </a:p>
        </p:txBody>
      </p:sp>
    </p:spTree>
    <p:extLst>
      <p:ext uri="{BB962C8B-B14F-4D97-AF65-F5344CB8AC3E}">
        <p14:creationId xmlns:p14="http://schemas.microsoft.com/office/powerpoint/2010/main" val="9107116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ea typeface="Calibri" panose="020F0502020204030204" pitchFamily="34" charset="0"/>
                <a:cs typeface="Times New Roman" panose="02020603050405020304" pitchFamily="18" charset="0"/>
              </a:rPr>
              <a:t>You should decide how participants will select a topic – it is important to avoid duplication. </a:t>
            </a:r>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70</a:t>
            </a:fld>
            <a:endParaRPr lang="en-GB"/>
          </a:p>
        </p:txBody>
      </p:sp>
    </p:spTree>
    <p:extLst>
      <p:ext uri="{BB962C8B-B14F-4D97-AF65-F5344CB8AC3E}">
        <p14:creationId xmlns:p14="http://schemas.microsoft.com/office/powerpoint/2010/main" val="783941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71</a:t>
            </a:fld>
            <a:endParaRPr lang="en-GB"/>
          </a:p>
        </p:txBody>
      </p:sp>
    </p:spTree>
    <p:extLst>
      <p:ext uri="{BB962C8B-B14F-4D97-AF65-F5344CB8AC3E}">
        <p14:creationId xmlns:p14="http://schemas.microsoft.com/office/powerpoint/2010/main" val="680973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72</a:t>
            </a:fld>
            <a:endParaRPr lang="en-GB"/>
          </a:p>
        </p:txBody>
      </p:sp>
    </p:spTree>
    <p:extLst>
      <p:ext uri="{BB962C8B-B14F-4D97-AF65-F5344CB8AC3E}">
        <p14:creationId xmlns:p14="http://schemas.microsoft.com/office/powerpoint/2010/main" val="15032881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73</a:t>
            </a:fld>
            <a:endParaRPr lang="en-GB"/>
          </a:p>
        </p:txBody>
      </p:sp>
    </p:spTree>
    <p:extLst>
      <p:ext uri="{BB962C8B-B14F-4D97-AF65-F5344CB8AC3E}">
        <p14:creationId xmlns:p14="http://schemas.microsoft.com/office/powerpoint/2010/main" val="5429247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74</a:t>
            </a:fld>
            <a:endParaRPr lang="en-GB"/>
          </a:p>
        </p:txBody>
      </p:sp>
    </p:spTree>
    <p:extLst>
      <p:ext uri="{BB962C8B-B14F-4D97-AF65-F5344CB8AC3E}">
        <p14:creationId xmlns:p14="http://schemas.microsoft.com/office/powerpoint/2010/main" val="143064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for faculty – please add in your own images and contact details here*</a:t>
            </a:r>
          </a:p>
          <a:p>
            <a:endParaRPr lang="en-GB" b="1" dirty="0">
              <a:cs typeface="Calibri"/>
            </a:endParaRPr>
          </a:p>
          <a:p>
            <a:r>
              <a:rPr lang="en-GB" b="1" dirty="0">
                <a:cs typeface="Calibri"/>
              </a:rPr>
              <a:t>This is a good point to properly introduce yourselves and explain your background and experience in QI and coaching improvement.</a:t>
            </a:r>
          </a:p>
          <a:p>
            <a:endParaRPr lang="en-GB" dirty="0">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t>7</a:t>
            </a:fld>
            <a:endParaRPr lang="en-GB"/>
          </a:p>
        </p:txBody>
      </p:sp>
    </p:spTree>
    <p:extLst>
      <p:ext uri="{BB962C8B-B14F-4D97-AF65-F5344CB8AC3E}">
        <p14:creationId xmlns:p14="http://schemas.microsoft.com/office/powerpoint/2010/main" val="85489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8</a:t>
            </a:fld>
            <a:endParaRPr lang="en-GB"/>
          </a:p>
        </p:txBody>
      </p:sp>
    </p:spTree>
    <p:extLst>
      <p:ext uri="{BB962C8B-B14F-4D97-AF65-F5344CB8AC3E}">
        <p14:creationId xmlns:p14="http://schemas.microsoft.com/office/powerpoint/2010/main" val="812015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402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420533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3     Working with People</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02711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3     Working with People</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5743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220641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8425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3     Working with People</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76132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lvl1pPr>
              <a:defRPr b="0"/>
            </a:lvl1p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2">
            <a:extLst>
              <a:ext uri="{FF2B5EF4-FFF2-40B4-BE49-F238E27FC236}">
                <a16:creationId xmlns:a16="http://schemas.microsoft.com/office/drawing/2014/main" id="{1E547391-5064-3E7D-1ED1-104C3D9A8CD8}"/>
              </a:ext>
            </a:extLst>
          </p:cNvPr>
          <p:cNvSpPr>
            <a:spLocks noGrp="1"/>
          </p:cNvSpPr>
          <p:nvPr>
            <p:ph idx="14"/>
          </p:nvPr>
        </p:nvSpPr>
        <p:spPr>
          <a:xfrm>
            <a:off x="67294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7377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159095-6F82-BE9A-836F-2BB2ACB75C3F}"/>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6179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4"/>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4"/>
                </a:solidFill>
              </a:defRPr>
            </a:lvl1pPr>
          </a:lstStyle>
          <a:p>
            <a:r>
              <a:rPr lang="en-US" b="1"/>
              <a:t>Session 3     Working with People</a:t>
            </a:r>
            <a:endParaRPr lang="en-US"/>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4"/>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t>Wednesday, 27 September 2023</a:t>
            </a:fld>
            <a:endParaRPr lang="en-US" b="0"/>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4"/>
                </a:solidFill>
              </a:defRPr>
            </a:lvl1pPr>
          </a:lstStyle>
          <a:p>
            <a:pPr lvl="0"/>
            <a:r>
              <a:rPr lang="en-GB"/>
              <a:t>Session 1</a:t>
            </a:r>
            <a:endParaRPr lang="en-US"/>
          </a:p>
        </p:txBody>
      </p:sp>
    </p:spTree>
    <p:extLst>
      <p:ext uri="{BB962C8B-B14F-4D97-AF65-F5344CB8AC3E}">
        <p14:creationId xmlns:p14="http://schemas.microsoft.com/office/powerpoint/2010/main" val="172103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Tree>
    <p:extLst>
      <p:ext uri="{BB962C8B-B14F-4D97-AF65-F5344CB8AC3E}">
        <p14:creationId xmlns:p14="http://schemas.microsoft.com/office/powerpoint/2010/main" val="3293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9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10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34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085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3     Working with People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97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b="1"/>
              <a:t>Session 3     Working with People</a:t>
            </a:r>
            <a:endParaRPr lang="en-US"/>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18"/>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36443881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6" r:id="rId4"/>
    <p:sldLayoutId id="2147483650" r:id="rId5"/>
    <p:sldLayoutId id="2147483662" r:id="rId6"/>
    <p:sldLayoutId id="2147483663" r:id="rId7"/>
    <p:sldLayoutId id="2147483664" r:id="rId8"/>
    <p:sldLayoutId id="2147483665" r:id="rId9"/>
    <p:sldLayoutId id="2147483651" r:id="rId10"/>
    <p:sldLayoutId id="2147483652" r:id="rId11"/>
    <p:sldLayoutId id="2147483653" r:id="rId12"/>
    <p:sldLayoutId id="2147483667" r:id="rId13"/>
    <p:sldLayoutId id="2147483668" r:id="rId14"/>
    <p:sldLayoutId id="2147483655" r:id="rId15"/>
    <p:sldLayoutId id="2147483669"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590" userDrawn="1">
          <p15:clr>
            <a:srgbClr val="F26B43"/>
          </p15:clr>
        </p15:guide>
        <p15:guide id="3" pos="506" userDrawn="1">
          <p15:clr>
            <a:srgbClr val="F26B43"/>
          </p15:clr>
        </p15:guide>
        <p15:guide id="4" pos="393" userDrawn="1">
          <p15:clr>
            <a:srgbClr val="F26B43"/>
          </p15:clr>
        </p15:guide>
        <p15:guide id="5" pos="150" userDrawn="1">
          <p15:clr>
            <a:srgbClr val="F26B43"/>
          </p15:clr>
        </p15:guide>
        <p15:guide id="6" orient="horz" pos="868" userDrawn="1">
          <p15:clr>
            <a:srgbClr val="F26B43"/>
          </p15:clr>
        </p15:guide>
        <p15:guide id="7" orient="horz" pos="958" userDrawn="1">
          <p15:clr>
            <a:srgbClr val="F26B43"/>
          </p15:clr>
        </p15:guide>
        <p15:guide id="8" orient="horz" pos="1494" userDrawn="1">
          <p15:clr>
            <a:srgbClr val="F26B43"/>
          </p15:clr>
        </p15:guide>
        <p15:guide id="9" orient="horz" pos="2028" userDrawn="1">
          <p15:clr>
            <a:srgbClr val="F26B43"/>
          </p15:clr>
        </p15:guide>
        <p15:guide id="10" pos="1866" userDrawn="1">
          <p15:clr>
            <a:srgbClr val="F26B43"/>
          </p15:clr>
        </p15:guide>
        <p15:guide id="11" pos="2778" userDrawn="1">
          <p15:clr>
            <a:srgbClr val="F26B43"/>
          </p15:clr>
        </p15:guide>
        <p15:guide id="12" pos="3054" userDrawn="1">
          <p15:clr>
            <a:srgbClr val="F26B43"/>
          </p15:clr>
        </p15:guide>
        <p15:guide id="13" pos="3964" userDrawn="1">
          <p15:clr>
            <a:srgbClr val="F26B43"/>
          </p15:clr>
        </p15:guide>
        <p15:guide id="14" pos="4242" userDrawn="1">
          <p15:clr>
            <a:srgbClr val="F26B43"/>
          </p15:clr>
        </p15:guide>
        <p15:guide id="15" pos="5152" userDrawn="1">
          <p15:clr>
            <a:srgbClr val="F26B43"/>
          </p15:clr>
        </p15:guide>
        <p15:guide id="16" pos="5430" userDrawn="1">
          <p15:clr>
            <a:srgbClr val="F26B43"/>
          </p15:clr>
        </p15:guide>
        <p15:guide id="17" pos="6340" userDrawn="1">
          <p15:clr>
            <a:srgbClr val="F26B43"/>
          </p15:clr>
        </p15:guide>
        <p15:guide id="18" pos="6618" userDrawn="1">
          <p15:clr>
            <a:srgbClr val="F26B43"/>
          </p15:clr>
        </p15:guide>
        <p15:guide id="19" pos="7528" userDrawn="1">
          <p15:clr>
            <a:srgbClr val="F26B43"/>
          </p15:clr>
        </p15:guide>
        <p15:guide id="20" orient="horz" pos="2568" userDrawn="1">
          <p15:clr>
            <a:srgbClr val="F26B43"/>
          </p15:clr>
        </p15:guide>
        <p15:guide id="21" orient="horz" pos="3098" userDrawn="1">
          <p15:clr>
            <a:srgbClr val="F26B43"/>
          </p15:clr>
        </p15:guide>
        <p15:guide id="22" orient="horz" pos="3632" userDrawn="1">
          <p15:clr>
            <a:srgbClr val="F26B43"/>
          </p15:clr>
        </p15:guide>
        <p15:guide id="23" orient="horz" pos="4168" userDrawn="1">
          <p15:clr>
            <a:srgbClr val="F26B43"/>
          </p15:clr>
        </p15:guide>
        <p15:guide id="24" pos="679" userDrawn="1">
          <p15:clr>
            <a:srgbClr val="F26B43"/>
          </p15:clr>
        </p15:guide>
        <p15:guide id="25"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emf"/><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4.emf"/><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hyperlink" Target="http://www.liberatingstructures.com/"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8.emf"/><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liberatingstructures.com/"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3" Type="http://schemas.openxmlformats.org/officeDocument/2006/relationships/image" Target="../media/image59.emf"/><Relationship Id="rId18" Type="http://schemas.openxmlformats.org/officeDocument/2006/relationships/image" Target="../media/image64.emf"/><Relationship Id="rId26" Type="http://schemas.openxmlformats.org/officeDocument/2006/relationships/image" Target="../media/image72.emf"/><Relationship Id="rId21" Type="http://schemas.openxmlformats.org/officeDocument/2006/relationships/image" Target="../media/image67.emf"/><Relationship Id="rId34" Type="http://schemas.openxmlformats.org/officeDocument/2006/relationships/image" Target="../media/image80.emf"/><Relationship Id="rId7" Type="http://schemas.openxmlformats.org/officeDocument/2006/relationships/image" Target="../media/image53.emf"/><Relationship Id="rId12" Type="http://schemas.openxmlformats.org/officeDocument/2006/relationships/image" Target="../media/image58.emf"/><Relationship Id="rId17" Type="http://schemas.openxmlformats.org/officeDocument/2006/relationships/image" Target="../media/image63.emf"/><Relationship Id="rId25" Type="http://schemas.openxmlformats.org/officeDocument/2006/relationships/image" Target="../media/image71.emf"/><Relationship Id="rId33" Type="http://schemas.openxmlformats.org/officeDocument/2006/relationships/image" Target="../media/image79.emf"/><Relationship Id="rId2" Type="http://schemas.openxmlformats.org/officeDocument/2006/relationships/notesSlide" Target="../notesSlides/notesSlide31.xml"/><Relationship Id="rId16" Type="http://schemas.openxmlformats.org/officeDocument/2006/relationships/image" Target="../media/image62.emf"/><Relationship Id="rId20" Type="http://schemas.openxmlformats.org/officeDocument/2006/relationships/image" Target="../media/image66.emf"/><Relationship Id="rId29" Type="http://schemas.openxmlformats.org/officeDocument/2006/relationships/image" Target="../media/image75.emf"/><Relationship Id="rId1" Type="http://schemas.openxmlformats.org/officeDocument/2006/relationships/slideLayout" Target="../slideLayouts/slideLayout5.xml"/><Relationship Id="rId6" Type="http://schemas.openxmlformats.org/officeDocument/2006/relationships/image" Target="../media/image52.emf"/><Relationship Id="rId11" Type="http://schemas.openxmlformats.org/officeDocument/2006/relationships/image" Target="../media/image57.emf"/><Relationship Id="rId24" Type="http://schemas.openxmlformats.org/officeDocument/2006/relationships/image" Target="../media/image70.emf"/><Relationship Id="rId32" Type="http://schemas.openxmlformats.org/officeDocument/2006/relationships/image" Target="../media/image78.emf"/><Relationship Id="rId37" Type="http://schemas.openxmlformats.org/officeDocument/2006/relationships/image" Target="../media/image83.emf"/><Relationship Id="rId5" Type="http://schemas.openxmlformats.org/officeDocument/2006/relationships/image" Target="../media/image51.emf"/><Relationship Id="rId15" Type="http://schemas.openxmlformats.org/officeDocument/2006/relationships/image" Target="../media/image61.emf"/><Relationship Id="rId23" Type="http://schemas.openxmlformats.org/officeDocument/2006/relationships/image" Target="../media/image69.emf"/><Relationship Id="rId28" Type="http://schemas.openxmlformats.org/officeDocument/2006/relationships/image" Target="../media/image74.emf"/><Relationship Id="rId36" Type="http://schemas.openxmlformats.org/officeDocument/2006/relationships/image" Target="../media/image82.emf"/><Relationship Id="rId10" Type="http://schemas.openxmlformats.org/officeDocument/2006/relationships/image" Target="../media/image56.emf"/><Relationship Id="rId19" Type="http://schemas.openxmlformats.org/officeDocument/2006/relationships/image" Target="../media/image65.emf"/><Relationship Id="rId31" Type="http://schemas.openxmlformats.org/officeDocument/2006/relationships/image" Target="../media/image77.emf"/><Relationship Id="rId4" Type="http://schemas.openxmlformats.org/officeDocument/2006/relationships/image" Target="../media/image50.emf"/><Relationship Id="rId9" Type="http://schemas.openxmlformats.org/officeDocument/2006/relationships/image" Target="../media/image55.emf"/><Relationship Id="rId14" Type="http://schemas.openxmlformats.org/officeDocument/2006/relationships/image" Target="../media/image60.emf"/><Relationship Id="rId22" Type="http://schemas.openxmlformats.org/officeDocument/2006/relationships/image" Target="../media/image68.emf"/><Relationship Id="rId27" Type="http://schemas.openxmlformats.org/officeDocument/2006/relationships/image" Target="../media/image73.emf"/><Relationship Id="rId30" Type="http://schemas.openxmlformats.org/officeDocument/2006/relationships/image" Target="../media/image76.emf"/><Relationship Id="rId35" Type="http://schemas.openxmlformats.org/officeDocument/2006/relationships/image" Target="../media/image81.emf"/><Relationship Id="rId8" Type="http://schemas.openxmlformats.org/officeDocument/2006/relationships/image" Target="../media/image54.emf"/><Relationship Id="rId3" Type="http://schemas.openxmlformats.org/officeDocument/2006/relationships/image" Target="../media/image49.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12" Type="http://schemas.openxmlformats.org/officeDocument/2006/relationships/image" Target="../media/image93.emf"/><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87.emf"/><Relationship Id="rId11" Type="http://schemas.openxmlformats.org/officeDocument/2006/relationships/image" Target="../media/image92.emf"/><Relationship Id="rId5" Type="http://schemas.openxmlformats.org/officeDocument/2006/relationships/image" Target="../media/image86.emf"/><Relationship Id="rId10" Type="http://schemas.openxmlformats.org/officeDocument/2006/relationships/image" Target="../media/image91.emf"/><Relationship Id="rId4" Type="http://schemas.openxmlformats.org/officeDocument/2006/relationships/image" Target="../media/image85.emf"/><Relationship Id="rId9" Type="http://schemas.openxmlformats.org/officeDocument/2006/relationships/image" Target="../media/image90.emf"/></Relationships>
</file>

<file path=ppt/slides/_rels/slide3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95.png"/><Relationship Id="rId7" Type="http://schemas.openxmlformats.org/officeDocument/2006/relationships/image" Target="../media/image98.emf"/><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7.emf"/><Relationship Id="rId11" Type="http://schemas.openxmlformats.org/officeDocument/2006/relationships/image" Target="../media/image30.emf"/><Relationship Id="rId5" Type="http://schemas.openxmlformats.org/officeDocument/2006/relationships/image" Target="../media/image96.emf"/><Relationship Id="rId10" Type="http://schemas.openxmlformats.org/officeDocument/2006/relationships/image" Target="../media/image1.emf"/><Relationship Id="rId4" Type="http://schemas.openxmlformats.org/officeDocument/2006/relationships/hyperlink" Target="http://www.liberatingstructures.com/mad-tea/" TargetMode="External"/><Relationship Id="rId9" Type="http://schemas.openxmlformats.org/officeDocument/2006/relationships/image" Target="../media/image100.emf"/></Relationships>
</file>

<file path=ppt/slides/_rels/slide3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102.emf"/></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png"/><Relationship Id="rId7" Type="http://schemas.openxmlformats.org/officeDocument/2006/relationships/image" Target="../media/image99.emf"/><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98.emf"/><Relationship Id="rId11" Type="http://schemas.openxmlformats.org/officeDocument/2006/relationships/image" Target="../media/image30.emf"/><Relationship Id="rId5" Type="http://schemas.openxmlformats.org/officeDocument/2006/relationships/image" Target="../media/image97.emf"/><Relationship Id="rId10" Type="http://schemas.openxmlformats.org/officeDocument/2006/relationships/hyperlink" Target="http://www.liberatingstructures.com/mad-tea/" TargetMode="External"/><Relationship Id="rId4" Type="http://schemas.openxmlformats.org/officeDocument/2006/relationships/image" Target="../media/image96.emf"/><Relationship Id="rId9"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hyperlink" Target="https://q.health.org.uk/join-q/"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103.emf"/></Relationships>
</file>

<file path=ppt/slides/_rels/slide46.xml.rels><?xml version="1.0" encoding="UTF-8" standalone="yes"?>
<Relationships xmlns="http://schemas.openxmlformats.org/package/2006/relationships"><Relationship Id="rId13" Type="http://schemas.openxmlformats.org/officeDocument/2006/relationships/image" Target="../media/image59.emf"/><Relationship Id="rId18" Type="http://schemas.openxmlformats.org/officeDocument/2006/relationships/image" Target="../media/image64.emf"/><Relationship Id="rId26" Type="http://schemas.openxmlformats.org/officeDocument/2006/relationships/image" Target="../media/image72.emf"/><Relationship Id="rId39" Type="http://schemas.openxmlformats.org/officeDocument/2006/relationships/image" Target="../media/image106.emf"/><Relationship Id="rId21" Type="http://schemas.openxmlformats.org/officeDocument/2006/relationships/image" Target="../media/image67.emf"/><Relationship Id="rId34" Type="http://schemas.openxmlformats.org/officeDocument/2006/relationships/image" Target="../media/image81.emf"/><Relationship Id="rId7" Type="http://schemas.openxmlformats.org/officeDocument/2006/relationships/image" Target="../media/image53.emf"/><Relationship Id="rId12" Type="http://schemas.openxmlformats.org/officeDocument/2006/relationships/image" Target="../media/image58.emf"/><Relationship Id="rId17" Type="http://schemas.openxmlformats.org/officeDocument/2006/relationships/image" Target="../media/image63.emf"/><Relationship Id="rId25" Type="http://schemas.openxmlformats.org/officeDocument/2006/relationships/image" Target="../media/image71.emf"/><Relationship Id="rId33" Type="http://schemas.openxmlformats.org/officeDocument/2006/relationships/image" Target="../media/image80.emf"/><Relationship Id="rId38" Type="http://schemas.openxmlformats.org/officeDocument/2006/relationships/image" Target="../media/image105.emf"/><Relationship Id="rId2" Type="http://schemas.openxmlformats.org/officeDocument/2006/relationships/notesSlide" Target="../notesSlides/notesSlide46.xml"/><Relationship Id="rId16" Type="http://schemas.openxmlformats.org/officeDocument/2006/relationships/image" Target="../media/image62.emf"/><Relationship Id="rId20" Type="http://schemas.openxmlformats.org/officeDocument/2006/relationships/image" Target="../media/image66.emf"/><Relationship Id="rId29" Type="http://schemas.openxmlformats.org/officeDocument/2006/relationships/image" Target="../media/image75.emf"/><Relationship Id="rId1" Type="http://schemas.openxmlformats.org/officeDocument/2006/relationships/slideLayout" Target="../slideLayouts/slideLayout5.xml"/><Relationship Id="rId6" Type="http://schemas.openxmlformats.org/officeDocument/2006/relationships/image" Target="../media/image52.emf"/><Relationship Id="rId11" Type="http://schemas.openxmlformats.org/officeDocument/2006/relationships/image" Target="../media/image57.emf"/><Relationship Id="rId24" Type="http://schemas.openxmlformats.org/officeDocument/2006/relationships/image" Target="../media/image70.emf"/><Relationship Id="rId32" Type="http://schemas.openxmlformats.org/officeDocument/2006/relationships/image" Target="../media/image79.emf"/><Relationship Id="rId37" Type="http://schemas.openxmlformats.org/officeDocument/2006/relationships/image" Target="../media/image104.emf"/><Relationship Id="rId5" Type="http://schemas.openxmlformats.org/officeDocument/2006/relationships/image" Target="../media/image51.emf"/><Relationship Id="rId15" Type="http://schemas.openxmlformats.org/officeDocument/2006/relationships/image" Target="../media/image61.emf"/><Relationship Id="rId23" Type="http://schemas.openxmlformats.org/officeDocument/2006/relationships/image" Target="../media/image69.emf"/><Relationship Id="rId28" Type="http://schemas.openxmlformats.org/officeDocument/2006/relationships/image" Target="../media/image74.emf"/><Relationship Id="rId36" Type="http://schemas.openxmlformats.org/officeDocument/2006/relationships/image" Target="../media/image83.emf"/><Relationship Id="rId10" Type="http://schemas.openxmlformats.org/officeDocument/2006/relationships/image" Target="../media/image56.emf"/><Relationship Id="rId19" Type="http://schemas.openxmlformats.org/officeDocument/2006/relationships/image" Target="../media/image65.emf"/><Relationship Id="rId31" Type="http://schemas.openxmlformats.org/officeDocument/2006/relationships/image" Target="../media/image78.emf"/><Relationship Id="rId4" Type="http://schemas.openxmlformats.org/officeDocument/2006/relationships/image" Target="../media/image50.emf"/><Relationship Id="rId9" Type="http://schemas.openxmlformats.org/officeDocument/2006/relationships/image" Target="../media/image55.emf"/><Relationship Id="rId14" Type="http://schemas.openxmlformats.org/officeDocument/2006/relationships/image" Target="../media/image60.emf"/><Relationship Id="rId22" Type="http://schemas.openxmlformats.org/officeDocument/2006/relationships/image" Target="../media/image68.emf"/><Relationship Id="rId27" Type="http://schemas.openxmlformats.org/officeDocument/2006/relationships/image" Target="../media/image73.emf"/><Relationship Id="rId30" Type="http://schemas.openxmlformats.org/officeDocument/2006/relationships/image" Target="../media/image76.emf"/><Relationship Id="rId35" Type="http://schemas.openxmlformats.org/officeDocument/2006/relationships/image" Target="../media/image82.emf"/><Relationship Id="rId8" Type="http://schemas.openxmlformats.org/officeDocument/2006/relationships/image" Target="../media/image54.emf"/><Relationship Id="rId3" Type="http://schemas.openxmlformats.org/officeDocument/2006/relationships/image" Target="../media/image49.emf"/></Relationships>
</file>

<file path=ppt/slides/_rels/slide4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5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0.emf"/></Relationships>
</file>

<file path=ppt/slides/_rels/slide5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30.emf"/></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5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5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3" Type="http://schemas.openxmlformats.org/officeDocument/2006/relationships/image" Target="../media/image67.emf"/><Relationship Id="rId18" Type="http://schemas.openxmlformats.org/officeDocument/2006/relationships/image" Target="../media/image61.emf"/><Relationship Id="rId26" Type="http://schemas.openxmlformats.org/officeDocument/2006/relationships/image" Target="../media/image62.emf"/><Relationship Id="rId3" Type="http://schemas.openxmlformats.org/officeDocument/2006/relationships/image" Target="../media/image50.emf"/><Relationship Id="rId21" Type="http://schemas.openxmlformats.org/officeDocument/2006/relationships/image" Target="../media/image49.emf"/><Relationship Id="rId34" Type="http://schemas.openxmlformats.org/officeDocument/2006/relationships/image" Target="../media/image80.emf"/><Relationship Id="rId7" Type="http://schemas.openxmlformats.org/officeDocument/2006/relationships/image" Target="../media/image58.emf"/><Relationship Id="rId12" Type="http://schemas.openxmlformats.org/officeDocument/2006/relationships/image" Target="../media/image66.emf"/><Relationship Id="rId17" Type="http://schemas.openxmlformats.org/officeDocument/2006/relationships/image" Target="../media/image81.emf"/><Relationship Id="rId25" Type="http://schemas.openxmlformats.org/officeDocument/2006/relationships/image" Target="../media/image59.emf"/><Relationship Id="rId33" Type="http://schemas.openxmlformats.org/officeDocument/2006/relationships/image" Target="../media/image78.emf"/><Relationship Id="rId2" Type="http://schemas.openxmlformats.org/officeDocument/2006/relationships/notesSlide" Target="../notesSlides/notesSlide55.xml"/><Relationship Id="rId16" Type="http://schemas.openxmlformats.org/officeDocument/2006/relationships/image" Target="../media/image76.emf"/><Relationship Id="rId20" Type="http://schemas.openxmlformats.org/officeDocument/2006/relationships/image" Target="../media/image83.emf"/><Relationship Id="rId29" Type="http://schemas.openxmlformats.org/officeDocument/2006/relationships/image" Target="../media/image70.emf"/><Relationship Id="rId1" Type="http://schemas.openxmlformats.org/officeDocument/2006/relationships/slideLayout" Target="../slideLayouts/slideLayout5.xml"/><Relationship Id="rId6" Type="http://schemas.openxmlformats.org/officeDocument/2006/relationships/image" Target="../media/image57.emf"/><Relationship Id="rId11" Type="http://schemas.openxmlformats.org/officeDocument/2006/relationships/image" Target="../media/image65.emf"/><Relationship Id="rId24" Type="http://schemas.openxmlformats.org/officeDocument/2006/relationships/image" Target="../media/image56.emf"/><Relationship Id="rId32" Type="http://schemas.openxmlformats.org/officeDocument/2006/relationships/image" Target="../media/image75.emf"/><Relationship Id="rId5" Type="http://schemas.openxmlformats.org/officeDocument/2006/relationships/image" Target="../media/image53.emf"/><Relationship Id="rId15" Type="http://schemas.openxmlformats.org/officeDocument/2006/relationships/image" Target="../media/image73.emf"/><Relationship Id="rId23" Type="http://schemas.openxmlformats.org/officeDocument/2006/relationships/image" Target="../media/image54.emf"/><Relationship Id="rId28" Type="http://schemas.openxmlformats.org/officeDocument/2006/relationships/image" Target="../media/image69.emf"/><Relationship Id="rId10" Type="http://schemas.openxmlformats.org/officeDocument/2006/relationships/image" Target="../media/image64.emf"/><Relationship Id="rId19" Type="http://schemas.openxmlformats.org/officeDocument/2006/relationships/image" Target="../media/image55.emf"/><Relationship Id="rId31" Type="http://schemas.openxmlformats.org/officeDocument/2006/relationships/image" Target="../media/image74.emf"/><Relationship Id="rId4" Type="http://schemas.openxmlformats.org/officeDocument/2006/relationships/image" Target="../media/image52.emf"/><Relationship Id="rId9" Type="http://schemas.openxmlformats.org/officeDocument/2006/relationships/image" Target="../media/image63.emf"/><Relationship Id="rId14" Type="http://schemas.openxmlformats.org/officeDocument/2006/relationships/image" Target="../media/image71.emf"/><Relationship Id="rId22" Type="http://schemas.openxmlformats.org/officeDocument/2006/relationships/image" Target="../media/image51.emf"/><Relationship Id="rId27" Type="http://schemas.openxmlformats.org/officeDocument/2006/relationships/image" Target="../media/image68.emf"/><Relationship Id="rId30" Type="http://schemas.openxmlformats.org/officeDocument/2006/relationships/image" Target="../media/image72.emf"/><Relationship Id="rId35" Type="http://schemas.openxmlformats.org/officeDocument/2006/relationships/image" Target="../media/image82.emf"/><Relationship Id="rId8" Type="http://schemas.openxmlformats.org/officeDocument/2006/relationships/image" Target="../media/image60.emf"/></Relationships>
</file>

<file path=ppt/slides/_rels/slide56.xml.rels><?xml version="1.0" encoding="UTF-8" standalone="yes"?>
<Relationships xmlns="http://schemas.openxmlformats.org/package/2006/relationships"><Relationship Id="rId13" Type="http://schemas.openxmlformats.org/officeDocument/2006/relationships/image" Target="../media/image74.emf"/><Relationship Id="rId18" Type="http://schemas.openxmlformats.org/officeDocument/2006/relationships/image" Target="../media/image50.emf"/><Relationship Id="rId26" Type="http://schemas.openxmlformats.org/officeDocument/2006/relationships/image" Target="../media/image65.emf"/><Relationship Id="rId3" Type="http://schemas.openxmlformats.org/officeDocument/2006/relationships/image" Target="../media/image49.emf"/><Relationship Id="rId21" Type="http://schemas.openxmlformats.org/officeDocument/2006/relationships/image" Target="../media/image57.emf"/><Relationship Id="rId34" Type="http://schemas.openxmlformats.org/officeDocument/2006/relationships/image" Target="../media/image55.emf"/><Relationship Id="rId7" Type="http://schemas.openxmlformats.org/officeDocument/2006/relationships/image" Target="../media/image59.emf"/><Relationship Id="rId12" Type="http://schemas.openxmlformats.org/officeDocument/2006/relationships/image" Target="../media/image72.emf"/><Relationship Id="rId17" Type="http://schemas.openxmlformats.org/officeDocument/2006/relationships/image" Target="../media/image82.emf"/><Relationship Id="rId25" Type="http://schemas.openxmlformats.org/officeDocument/2006/relationships/image" Target="../media/image64.emf"/><Relationship Id="rId33" Type="http://schemas.openxmlformats.org/officeDocument/2006/relationships/image" Target="../media/image61.emf"/><Relationship Id="rId2" Type="http://schemas.openxmlformats.org/officeDocument/2006/relationships/notesSlide" Target="../notesSlides/notesSlide56.xml"/><Relationship Id="rId16" Type="http://schemas.openxmlformats.org/officeDocument/2006/relationships/image" Target="../media/image80.emf"/><Relationship Id="rId20" Type="http://schemas.openxmlformats.org/officeDocument/2006/relationships/image" Target="../media/image53.emf"/><Relationship Id="rId29" Type="http://schemas.openxmlformats.org/officeDocument/2006/relationships/image" Target="../media/image71.emf"/><Relationship Id="rId1" Type="http://schemas.openxmlformats.org/officeDocument/2006/relationships/slideLayout" Target="../slideLayouts/slideLayout5.xml"/><Relationship Id="rId6" Type="http://schemas.openxmlformats.org/officeDocument/2006/relationships/image" Target="../media/image56.emf"/><Relationship Id="rId11" Type="http://schemas.openxmlformats.org/officeDocument/2006/relationships/image" Target="../media/image70.emf"/><Relationship Id="rId24" Type="http://schemas.openxmlformats.org/officeDocument/2006/relationships/image" Target="../media/image63.emf"/><Relationship Id="rId32" Type="http://schemas.openxmlformats.org/officeDocument/2006/relationships/image" Target="../media/image81.emf"/><Relationship Id="rId5" Type="http://schemas.openxmlformats.org/officeDocument/2006/relationships/image" Target="../media/image54.emf"/><Relationship Id="rId15" Type="http://schemas.openxmlformats.org/officeDocument/2006/relationships/image" Target="../media/image78.emf"/><Relationship Id="rId23" Type="http://schemas.openxmlformats.org/officeDocument/2006/relationships/image" Target="../media/image60.emf"/><Relationship Id="rId28" Type="http://schemas.openxmlformats.org/officeDocument/2006/relationships/image" Target="../media/image67.emf"/><Relationship Id="rId10" Type="http://schemas.openxmlformats.org/officeDocument/2006/relationships/image" Target="../media/image69.emf"/><Relationship Id="rId19" Type="http://schemas.openxmlformats.org/officeDocument/2006/relationships/image" Target="../media/image52.emf"/><Relationship Id="rId31" Type="http://schemas.openxmlformats.org/officeDocument/2006/relationships/image" Target="../media/image76.emf"/><Relationship Id="rId4" Type="http://schemas.openxmlformats.org/officeDocument/2006/relationships/image" Target="../media/image51.emf"/><Relationship Id="rId9" Type="http://schemas.openxmlformats.org/officeDocument/2006/relationships/image" Target="../media/image68.emf"/><Relationship Id="rId14" Type="http://schemas.openxmlformats.org/officeDocument/2006/relationships/image" Target="../media/image75.emf"/><Relationship Id="rId22" Type="http://schemas.openxmlformats.org/officeDocument/2006/relationships/image" Target="../media/image58.emf"/><Relationship Id="rId27" Type="http://schemas.openxmlformats.org/officeDocument/2006/relationships/image" Target="../media/image66.emf"/><Relationship Id="rId30" Type="http://schemas.openxmlformats.org/officeDocument/2006/relationships/image" Target="../media/image73.emf"/><Relationship Id="rId35" Type="http://schemas.openxmlformats.org/officeDocument/2006/relationships/image" Target="../media/image83.emf"/><Relationship Id="rId8" Type="http://schemas.openxmlformats.org/officeDocument/2006/relationships/image" Target="../media/image62.emf"/></Relationships>
</file>

<file path=ppt/slides/_rels/slide57.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image" Target="../media/image56.emf"/><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65.emf"/><Relationship Id="rId5" Type="http://schemas.openxmlformats.org/officeDocument/2006/relationships/image" Target="../media/image59.emf"/><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3" Type="http://schemas.openxmlformats.org/officeDocument/2006/relationships/hyperlink" Target="https://www.liberatingstructures.com/matching-matrix/"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14.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5.emf"/><Relationship Id="rId7" Type="http://schemas.openxmlformats.org/officeDocument/2006/relationships/image" Target="../media/image119.emf"/><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6.emf"/></Relationships>
</file>

<file path=ppt/slides/_rels/slide6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image" Target="../media/image121.emf"/><Relationship Id="rId7" Type="http://schemas.openxmlformats.org/officeDocument/2006/relationships/image" Target="../media/image124.emf"/><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23.emf"/><Relationship Id="rId11" Type="http://schemas.openxmlformats.org/officeDocument/2006/relationships/image" Target="../media/image30.emf"/><Relationship Id="rId5" Type="http://schemas.openxmlformats.org/officeDocument/2006/relationships/image" Target="../media/image45.emf"/><Relationship Id="rId10" Type="http://schemas.openxmlformats.org/officeDocument/2006/relationships/image" Target="../media/image127.emf"/><Relationship Id="rId4" Type="http://schemas.openxmlformats.org/officeDocument/2006/relationships/image" Target="../media/image122.emf"/><Relationship Id="rId9" Type="http://schemas.openxmlformats.org/officeDocument/2006/relationships/image" Target="../media/image126.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2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32.emf"/><Relationship Id="rId4" Type="http://schemas.openxmlformats.org/officeDocument/2006/relationships/image" Target="../media/image28.emf"/></Relationships>
</file>

<file path=ppt/slides/_rels/slide7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hyperlink" Target="http://www.studioquercus.co.uk/"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hyperlink" Target="http://www.studioquercus.co.uk/" TargetMode="External"/><Relationship Id="rId5" Type="http://schemas.openxmlformats.org/officeDocument/2006/relationships/image" Target="../media/image10.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fld id="{16C5AC08-0ACD-404A-9C9F-AB39E786C34A}" type="slidenum">
              <a:rPr lang="en-GB"/>
              <a:t>9</a:t>
            </a:fld>
            <a:endParaRPr lang="en-GB"/>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a:solidFill>
                    <a:schemeClr val="accent2"/>
                  </a:solidFill>
                  <a:latin typeface="DM Sans Medium" pitchFamily="2" charset="77"/>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a:solidFill>
                    <a:schemeClr val="accent2"/>
                  </a:solidFill>
                  <a:latin typeface="DM Sans Medium" pitchFamily="2" charset="77"/>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Advocate for meaningful involvement in </a:t>
              </a:r>
              <a:br>
                <a:rPr lang="en-US" sz="1600" spc="-10">
                  <a:solidFill>
                    <a:schemeClr val="accent5"/>
                  </a:solidFill>
                  <a:latin typeface="DM Sans Medium" pitchFamily="2" charset="77"/>
                </a:rPr>
              </a:br>
              <a:r>
                <a:rPr lang="en-US" sz="1600" spc="-10">
                  <a:solidFill>
                    <a:schemeClr val="accent5"/>
                  </a:solidFill>
                  <a:latin typeface="DM Sans Medium" pitchFamily="2" charset="77"/>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Coach a team to identify, collect and interpret data in support of their improvement work </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Apply creative problem-solving methods and behaviour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algn="ctr"/>
              <a:r>
                <a:rPr lang="en-US" sz="1050" b="1">
                  <a:solidFill>
                    <a:schemeClr val="bg1"/>
                  </a:solidFill>
                  <a:latin typeface="DM Sans" pitchFamily="2" charset="77"/>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28A9F4-8266-570C-C149-9B13D15FC1DD}"/>
              </a:ext>
            </a:extLst>
          </p:cNvPr>
          <p:cNvSpPr>
            <a:spLocks noGrp="1"/>
          </p:cNvSpPr>
          <p:nvPr>
            <p:ph type="ftr" sz="quarter" idx="11"/>
          </p:nvPr>
        </p:nvSpPr>
        <p:spPr/>
        <p:txBody>
          <a:bodyPr/>
          <a:lstStyle/>
          <a:p>
            <a:r>
              <a:rPr lang="en-US"/>
              <a:t>Session 3     Working with People</a:t>
            </a:r>
          </a:p>
        </p:txBody>
      </p:sp>
      <p:sp>
        <p:nvSpPr>
          <p:cNvPr id="3" name="Slide Number Placeholder 2">
            <a:extLst>
              <a:ext uri="{FF2B5EF4-FFF2-40B4-BE49-F238E27FC236}">
                <a16:creationId xmlns:a16="http://schemas.microsoft.com/office/drawing/2014/main" id="{B1C785AC-4292-5A27-A561-D1A83AF3F65F}"/>
              </a:ext>
            </a:extLst>
          </p:cNvPr>
          <p:cNvSpPr>
            <a:spLocks noGrp="1"/>
          </p:cNvSpPr>
          <p:nvPr>
            <p:ph type="sldNum" sz="quarter" idx="12"/>
          </p:nvPr>
        </p:nvSpPr>
        <p:spPr/>
        <p:txBody>
          <a:bodyPr/>
          <a:lstStyle/>
          <a:p>
            <a:fld id="{16C5AC08-0ACD-404A-9C9F-AB39E786C34A}" type="slidenum">
              <a:rPr lang="en-GB"/>
              <a:t>10</a:t>
            </a:fld>
            <a:endParaRPr lang="en-GB"/>
          </a:p>
        </p:txBody>
      </p:sp>
      <p:sp>
        <p:nvSpPr>
          <p:cNvPr id="5" name="Text Placeholder 4">
            <a:extLst>
              <a:ext uri="{FF2B5EF4-FFF2-40B4-BE49-F238E27FC236}">
                <a16:creationId xmlns:a16="http://schemas.microsoft.com/office/drawing/2014/main" id="{C6D2D27F-8C07-BD3D-6516-E6FDA83993A1}"/>
              </a:ext>
            </a:extLst>
          </p:cNvPr>
          <p:cNvSpPr>
            <a:spLocks noGrp="1"/>
          </p:cNvSpPr>
          <p:nvPr>
            <p:ph type="body" sz="quarter" idx="14"/>
          </p:nvPr>
        </p:nvSpPr>
        <p:spPr>
          <a:solidFill>
            <a:schemeClr val="accent3"/>
          </a:solidFill>
        </p:spPr>
        <p:txBody>
          <a:bodyPr lIns="251999"/>
          <a:lstStyle/>
          <a:p>
            <a:r>
              <a:rPr lang="en-US"/>
              <a:t>Working</a:t>
            </a:r>
            <a:br>
              <a:rPr lang="en-US"/>
            </a:br>
            <a:r>
              <a:rPr lang="en-US"/>
              <a:t>with People</a:t>
            </a:r>
          </a:p>
          <a:p>
            <a:pPr lvl="1"/>
            <a:r>
              <a:rPr lang="en-US"/>
              <a:t>Quality Coach Development Programme</a:t>
            </a:r>
          </a:p>
        </p:txBody>
      </p:sp>
      <p:sp>
        <p:nvSpPr>
          <p:cNvPr id="6" name="Rectangle 5">
            <a:extLst>
              <a:ext uri="{FF2B5EF4-FFF2-40B4-BE49-F238E27FC236}">
                <a16:creationId xmlns:a16="http://schemas.microsoft.com/office/drawing/2014/main" id="{F852C6AD-1ABE-8BA6-CC0A-12EEE08B6237}"/>
              </a:ext>
            </a:extLst>
          </p:cNvPr>
          <p:cNvSpPr/>
          <p:nvPr/>
        </p:nvSpPr>
        <p:spPr>
          <a:xfrm>
            <a:off x="1157691"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Rectangle 6">
            <a:extLst>
              <a:ext uri="{FF2B5EF4-FFF2-40B4-BE49-F238E27FC236}">
                <a16:creationId xmlns:a16="http://schemas.microsoft.com/office/drawing/2014/main" id="{95AD044D-632E-A7E1-1F12-2F15F65297B8}"/>
              </a:ext>
            </a:extLst>
          </p:cNvPr>
          <p:cNvSpPr/>
          <p:nvPr/>
        </p:nvSpPr>
        <p:spPr>
          <a:xfrm>
            <a:off x="6367304"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Rectangle 7">
            <a:extLst>
              <a:ext uri="{FF2B5EF4-FFF2-40B4-BE49-F238E27FC236}">
                <a16:creationId xmlns:a16="http://schemas.microsoft.com/office/drawing/2014/main" id="{4F8E529A-3878-28C3-D049-7AF25D487DE8}"/>
              </a:ext>
            </a:extLst>
          </p:cNvPr>
          <p:cNvSpPr/>
          <p:nvPr/>
        </p:nvSpPr>
        <p:spPr>
          <a:xfrm>
            <a:off x="8924584"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97562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616B-D579-56E9-B8F6-6506454E27D1}"/>
              </a:ext>
            </a:extLst>
          </p:cNvPr>
          <p:cNvSpPr>
            <a:spLocks noGrp="1"/>
          </p:cNvSpPr>
          <p:nvPr>
            <p:ph type="title"/>
          </p:nvPr>
        </p:nvSpPr>
        <p:spPr/>
        <p:txBody>
          <a:bodyPr/>
          <a:lstStyle/>
          <a:p>
            <a:r>
              <a:rPr lang="en-US"/>
              <a:t>Self-directed learning</a:t>
            </a:r>
          </a:p>
        </p:txBody>
      </p:sp>
      <p:sp>
        <p:nvSpPr>
          <p:cNvPr id="7" name="Content Placeholder 6">
            <a:extLst>
              <a:ext uri="{FF2B5EF4-FFF2-40B4-BE49-F238E27FC236}">
                <a16:creationId xmlns:a16="http://schemas.microsoft.com/office/drawing/2014/main" id="{73378340-DC16-CF5F-A726-E94F45F6D8BC}"/>
              </a:ext>
            </a:extLst>
          </p:cNvPr>
          <p:cNvSpPr>
            <a:spLocks noGrp="1"/>
          </p:cNvSpPr>
          <p:nvPr>
            <p:ph idx="1"/>
          </p:nvPr>
        </p:nvSpPr>
        <p:spPr>
          <a:xfrm>
            <a:off x="1077914" y="2371725"/>
            <a:ext cx="3332161" cy="3878489"/>
          </a:xfrm>
        </p:spPr>
        <p:txBody>
          <a:bodyPr/>
          <a:lstStyle/>
          <a:p>
            <a:pPr lvl="1">
              <a:spcBef>
                <a:spcPts val="0"/>
              </a:spcBef>
              <a:spcAft>
                <a:spcPts val="1000"/>
              </a:spcAft>
            </a:pPr>
            <a:r>
              <a:rPr lang="en-US" dirty="0">
                <a:latin typeface="DM Sans" pitchFamily="2" charset="77"/>
              </a:rPr>
              <a:t>Complete the Working Styles questionnaire. This will help us with an activity next time</a:t>
            </a:r>
          </a:p>
        </p:txBody>
      </p:sp>
      <p:sp>
        <p:nvSpPr>
          <p:cNvPr id="4" name="Footer Placeholder 3">
            <a:extLst>
              <a:ext uri="{FF2B5EF4-FFF2-40B4-BE49-F238E27FC236}">
                <a16:creationId xmlns:a16="http://schemas.microsoft.com/office/drawing/2014/main" id="{A823AE2C-F131-01A6-9CC7-B8B5C6A67B12}"/>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5D86D141-3221-9E38-9A25-F18D7616DF3A}"/>
              </a:ext>
            </a:extLst>
          </p:cNvPr>
          <p:cNvSpPr>
            <a:spLocks noGrp="1"/>
          </p:cNvSpPr>
          <p:nvPr>
            <p:ph type="sldNum" sz="quarter" idx="12"/>
          </p:nvPr>
        </p:nvSpPr>
        <p:spPr/>
        <p:txBody>
          <a:bodyPr/>
          <a:lstStyle/>
          <a:p>
            <a:fld id="{16C5AC08-0ACD-404A-9C9F-AB39E786C34A}" type="slidenum">
              <a:rPr lang="en-GB"/>
              <a:t>11</a:t>
            </a:fld>
            <a:endParaRPr lang="en-GB"/>
          </a:p>
        </p:txBody>
      </p:sp>
      <p:sp>
        <p:nvSpPr>
          <p:cNvPr id="8" name="Text Placeholder 7">
            <a:extLst>
              <a:ext uri="{FF2B5EF4-FFF2-40B4-BE49-F238E27FC236}">
                <a16:creationId xmlns:a16="http://schemas.microsoft.com/office/drawing/2014/main" id="{89CB8A93-2D98-A474-5DED-D0C5DE78BC2A}"/>
              </a:ext>
            </a:extLst>
          </p:cNvPr>
          <p:cNvSpPr>
            <a:spLocks noGrp="1"/>
          </p:cNvSpPr>
          <p:nvPr>
            <p:ph type="body" sz="quarter" idx="13"/>
          </p:nvPr>
        </p:nvSpPr>
        <p:spPr/>
        <p:txBody>
          <a:bodyPr/>
          <a:lstStyle/>
          <a:p>
            <a:r>
              <a:rPr lang="en-US"/>
              <a:t>Self-directed learning</a:t>
            </a:r>
          </a:p>
        </p:txBody>
      </p:sp>
      <p:sp>
        <p:nvSpPr>
          <p:cNvPr id="9" name="Content Placeholder 8">
            <a:extLst>
              <a:ext uri="{FF2B5EF4-FFF2-40B4-BE49-F238E27FC236}">
                <a16:creationId xmlns:a16="http://schemas.microsoft.com/office/drawing/2014/main" id="{7D310E2A-0177-89F9-7DE7-2F50FCA8FA17}"/>
              </a:ext>
            </a:extLst>
          </p:cNvPr>
          <p:cNvSpPr>
            <a:spLocks noGrp="1"/>
          </p:cNvSpPr>
          <p:nvPr>
            <p:ph idx="14"/>
          </p:nvPr>
        </p:nvSpPr>
        <p:spPr>
          <a:xfrm>
            <a:off x="8620124" y="2371725"/>
            <a:ext cx="3338885" cy="3878489"/>
          </a:xfrm>
        </p:spPr>
        <p:txBody>
          <a:bodyPr/>
          <a:lstStyle/>
          <a:p>
            <a:pPr lvl="1"/>
            <a:r>
              <a:rPr lang="en-US" dirty="0">
                <a:latin typeface="DM Sans" pitchFamily="2" charset="77"/>
              </a:rPr>
              <a:t>Read the Group Dynamics section of the handbook</a:t>
            </a:r>
          </a:p>
          <a:p>
            <a:pPr lvl="1"/>
            <a:r>
              <a:rPr lang="en-US" sz="1800" dirty="0">
                <a:solidFill>
                  <a:schemeClr val="accent2"/>
                </a:solidFill>
                <a:latin typeface="DM Sans" pitchFamily="2" charset="77"/>
              </a:rPr>
              <a:t>page 133</a:t>
            </a:r>
            <a:endParaRPr lang="en-US" dirty="0">
              <a:latin typeface="DM Sans" pitchFamily="2" charset="77"/>
            </a:endParaRPr>
          </a:p>
        </p:txBody>
      </p:sp>
      <p:sp>
        <p:nvSpPr>
          <p:cNvPr id="10" name="Content Placeholder 9">
            <a:extLst>
              <a:ext uri="{FF2B5EF4-FFF2-40B4-BE49-F238E27FC236}">
                <a16:creationId xmlns:a16="http://schemas.microsoft.com/office/drawing/2014/main" id="{32CE059F-5F58-184F-D94D-EFC70081941E}"/>
              </a:ext>
            </a:extLst>
          </p:cNvPr>
          <p:cNvSpPr>
            <a:spLocks noGrp="1"/>
          </p:cNvSpPr>
          <p:nvPr>
            <p:ph idx="15"/>
          </p:nvPr>
        </p:nvSpPr>
        <p:spPr>
          <a:xfrm>
            <a:off x="4846639" y="2371725"/>
            <a:ext cx="3332161" cy="3878489"/>
          </a:xfrm>
        </p:spPr>
        <p:txBody>
          <a:bodyPr/>
          <a:lstStyle/>
          <a:p>
            <a:pPr lvl="1"/>
            <a:r>
              <a:rPr lang="en-US" dirty="0">
                <a:latin typeface="DM Sans" pitchFamily="2" charset="77"/>
              </a:rPr>
              <a:t>Read the Pitfalls of Coaching section of the handbook </a:t>
            </a:r>
          </a:p>
          <a:p>
            <a:pPr lvl="1"/>
            <a:r>
              <a:rPr lang="en-US" sz="1800" dirty="0">
                <a:solidFill>
                  <a:schemeClr val="accent2"/>
                </a:solidFill>
                <a:latin typeface="DM Sans" pitchFamily="2" charset="77"/>
              </a:rPr>
              <a:t>page 101</a:t>
            </a:r>
          </a:p>
        </p:txBody>
      </p:sp>
      <p:sp>
        <p:nvSpPr>
          <p:cNvPr id="11" name="Rounded Rectangle 10">
            <a:extLst>
              <a:ext uri="{FF2B5EF4-FFF2-40B4-BE49-F238E27FC236}">
                <a16:creationId xmlns:a16="http://schemas.microsoft.com/office/drawing/2014/main" id="{031C784F-7DA7-FDC9-988B-156CADAB585D}"/>
              </a:ext>
            </a:extLst>
          </p:cNvPr>
          <p:cNvSpPr/>
          <p:nvPr/>
        </p:nvSpPr>
        <p:spPr>
          <a:xfrm>
            <a:off x="1292087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TextBox 11">
            <a:extLst>
              <a:ext uri="{FF2B5EF4-FFF2-40B4-BE49-F238E27FC236}">
                <a16:creationId xmlns:a16="http://schemas.microsoft.com/office/drawing/2014/main" id="{D9901E7B-BF13-FCE7-D93B-C558555AEF10}"/>
              </a:ext>
            </a:extLst>
          </p:cNvPr>
          <p:cNvSpPr txBox="1"/>
          <p:nvPr/>
        </p:nvSpPr>
        <p:spPr>
          <a:xfrm>
            <a:off x="13358191" y="15208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Remove #3 </a:t>
            </a:r>
            <a:br>
              <a:rPr lang="en-US" b="1">
                <a:solidFill>
                  <a:schemeClr val="bg1"/>
                </a:solidFill>
                <a:latin typeface="DM Sans" pitchFamily="2" charset="77"/>
              </a:rPr>
            </a:br>
            <a:r>
              <a:rPr lang="en-US" b="1">
                <a:solidFill>
                  <a:schemeClr val="bg1"/>
                </a:solidFill>
                <a:latin typeface="DM Sans" pitchFamily="2" charset="77"/>
              </a:rPr>
              <a:t>if video was used in the session</a:t>
            </a:r>
            <a:endParaRPr lang="en-US">
              <a:solidFill>
                <a:schemeClr val="bg1"/>
              </a:solidFill>
              <a:latin typeface="DM Sans" pitchFamily="2" charset="77"/>
            </a:endParaRPr>
          </a:p>
        </p:txBody>
      </p:sp>
      <p:sp>
        <p:nvSpPr>
          <p:cNvPr id="13" name="Right Triangle 12">
            <a:extLst>
              <a:ext uri="{FF2B5EF4-FFF2-40B4-BE49-F238E27FC236}">
                <a16:creationId xmlns:a16="http://schemas.microsoft.com/office/drawing/2014/main" id="{E44256CA-B094-334C-D910-F7BD72008B9F}"/>
              </a:ext>
            </a:extLst>
          </p:cNvPr>
          <p:cNvSpPr/>
          <p:nvPr/>
        </p:nvSpPr>
        <p:spPr>
          <a:xfrm rot="2700000">
            <a:off x="13595684" y="2005556"/>
            <a:ext cx="310043" cy="310043"/>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TextBox 13">
            <a:extLst>
              <a:ext uri="{FF2B5EF4-FFF2-40B4-BE49-F238E27FC236}">
                <a16:creationId xmlns:a16="http://schemas.microsoft.com/office/drawing/2014/main" id="{861FC5CF-CCAC-8302-68A2-78C326E2E6AB}"/>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5" name="TextBox 14">
            <a:extLst>
              <a:ext uri="{FF2B5EF4-FFF2-40B4-BE49-F238E27FC236}">
                <a16:creationId xmlns:a16="http://schemas.microsoft.com/office/drawing/2014/main" id="{9813F4DD-7F3A-08DD-3754-63FD074D68EF}"/>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sp>
        <p:nvSpPr>
          <p:cNvPr id="16" name="TextBox 15">
            <a:extLst>
              <a:ext uri="{FF2B5EF4-FFF2-40B4-BE49-F238E27FC236}">
                <a16:creationId xmlns:a16="http://schemas.microsoft.com/office/drawing/2014/main" id="{BABB11E5-6826-8961-D672-307A5D780759}"/>
              </a:ext>
            </a:extLst>
          </p:cNvPr>
          <p:cNvSpPr txBox="1"/>
          <p:nvPr/>
        </p:nvSpPr>
        <p:spPr>
          <a:xfrm>
            <a:off x="8616280"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3</a:t>
            </a:r>
          </a:p>
        </p:txBody>
      </p:sp>
      <p:cxnSp>
        <p:nvCxnSpPr>
          <p:cNvPr id="18" name="Straight Connector 17">
            <a:extLst>
              <a:ext uri="{FF2B5EF4-FFF2-40B4-BE49-F238E27FC236}">
                <a16:creationId xmlns:a16="http://schemas.microsoft.com/office/drawing/2014/main" id="{1964AA94-8442-1229-37F1-CF92AAA859A3}"/>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7A8B62-8A7C-9329-2FB7-D399E2062F5F}"/>
              </a:ext>
            </a:extLst>
          </p:cNvPr>
          <p:cNvCxnSpPr/>
          <p:nvPr/>
        </p:nvCxnSpPr>
        <p:spPr>
          <a:xfrm>
            <a:off x="8400256"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DC4B832-22CB-A30F-22F8-AB26DBF24864}"/>
              </a:ext>
            </a:extLst>
          </p:cNvPr>
          <p:cNvPicPr>
            <a:picLocks noChangeAspect="1"/>
          </p:cNvPicPr>
          <p:nvPr/>
        </p:nvPicPr>
        <p:blipFill>
          <a:blip r:embed="rId3"/>
          <a:srcRect/>
          <a:stretch/>
        </p:blipFill>
        <p:spPr>
          <a:xfrm>
            <a:off x="245154" y="800100"/>
            <a:ext cx="444008" cy="457200"/>
          </a:xfrm>
          <a:prstGeom prst="rect">
            <a:avLst/>
          </a:prstGeom>
        </p:spPr>
      </p:pic>
      <p:pic>
        <p:nvPicPr>
          <p:cNvPr id="17" name="Picture 16">
            <a:extLst>
              <a:ext uri="{FF2B5EF4-FFF2-40B4-BE49-F238E27FC236}">
                <a16:creationId xmlns:a16="http://schemas.microsoft.com/office/drawing/2014/main" id="{C8033A50-6248-65E1-531B-E772DD431A96}"/>
              </a:ext>
            </a:extLst>
          </p:cNvPr>
          <p:cNvPicPr>
            <a:picLocks noChangeAspect="1"/>
          </p:cNvPicPr>
          <p:nvPr/>
        </p:nvPicPr>
        <p:blipFill>
          <a:blip r:embed="rId4"/>
          <a:stretch>
            <a:fillRect/>
          </a:stretch>
        </p:blipFill>
        <p:spPr>
          <a:xfrm>
            <a:off x="238125" y="1377950"/>
            <a:ext cx="451035" cy="522251"/>
          </a:xfrm>
          <a:prstGeom prst="rect">
            <a:avLst/>
          </a:prstGeom>
        </p:spPr>
      </p:pic>
    </p:spTree>
    <p:extLst>
      <p:ext uri="{BB962C8B-B14F-4D97-AF65-F5344CB8AC3E}">
        <p14:creationId xmlns:p14="http://schemas.microsoft.com/office/powerpoint/2010/main" val="376809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10188801" cy="5019720"/>
          </a:xfrm>
        </p:spPr>
        <p:txBody>
          <a:bodyPr/>
          <a:lstStyle/>
          <a:p>
            <a:pPr lvl="1">
              <a:spcAft>
                <a:spcPts val="1200"/>
              </a:spcAft>
            </a:pPr>
            <a:r>
              <a:rPr lang="en-US" sz="2400" b="1"/>
              <a:t>By the end of the session, you will…</a:t>
            </a:r>
          </a:p>
          <a:p>
            <a:pPr lvl="2">
              <a:spcAft>
                <a:spcPts val="1200"/>
              </a:spcAft>
            </a:pPr>
            <a:r>
              <a:rPr lang="en-US" sz="2400" b="1">
                <a:solidFill>
                  <a:schemeClr val="accent2"/>
                </a:solidFill>
              </a:rPr>
              <a:t>Be able to promote an environment that encourages team members to contribute equally to the development of improvement work </a:t>
            </a:r>
          </a:p>
          <a:p>
            <a:pPr lvl="2">
              <a:spcAft>
                <a:spcPts val="1200"/>
              </a:spcAft>
            </a:pPr>
            <a:r>
              <a:rPr lang="en-US" sz="2400" b="1">
                <a:solidFill>
                  <a:schemeClr val="accent2"/>
                </a:solidFill>
              </a:rPr>
              <a:t>Be able to assimilate QI knowledge and facilitation skills that support teams to progress through the different stages of QI work</a:t>
            </a:r>
          </a:p>
          <a:p>
            <a:pPr lvl="2">
              <a:spcAft>
                <a:spcPts val="1200"/>
              </a:spcAft>
            </a:pPr>
            <a:r>
              <a:rPr lang="en-US" sz="2400"/>
              <a:t>Have an awareness of different working styles and how they may interact in a group</a:t>
            </a:r>
          </a:p>
          <a:p>
            <a:pPr lvl="2">
              <a:spcAft>
                <a:spcPts val="1200"/>
              </a:spcAft>
            </a:pPr>
            <a:r>
              <a:rPr lang="en-US" sz="2400"/>
              <a:t>Understand the importance of psychological safety in improvement efforts</a:t>
            </a:r>
          </a:p>
          <a:p>
            <a:pPr lvl="2">
              <a:spcAft>
                <a:spcPts val="1200"/>
              </a:spcAft>
            </a:pPr>
            <a:r>
              <a:rPr lang="en-US" sz="2400"/>
              <a:t>Be able to apply simple methods to promote psychological safety within groups. </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12</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88487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551F4B-4474-BA7A-AFA0-EED39C242DAE}"/>
              </a:ext>
            </a:extLst>
          </p:cNvPr>
          <p:cNvPicPr>
            <a:picLocks noChangeAspect="1"/>
          </p:cNvPicPr>
          <p:nvPr/>
        </p:nvPicPr>
        <p:blipFill>
          <a:blip r:embed="rId3"/>
          <a:stretch>
            <a:fillRect/>
          </a:stretch>
        </p:blipFill>
        <p:spPr>
          <a:xfrm>
            <a:off x="10609398" y="1377950"/>
            <a:ext cx="1231900" cy="1231900"/>
          </a:xfrm>
          <a:prstGeom prst="rect">
            <a:avLst/>
          </a:prstGeom>
        </p:spPr>
      </p:pic>
      <p:sp>
        <p:nvSpPr>
          <p:cNvPr id="2" name="Title 1">
            <a:extLst>
              <a:ext uri="{FF2B5EF4-FFF2-40B4-BE49-F238E27FC236}">
                <a16:creationId xmlns:a16="http://schemas.microsoft.com/office/drawing/2014/main" id="{1E0D7765-00CA-E7CD-615E-3C1B8DC5517A}"/>
              </a:ext>
            </a:extLst>
          </p:cNvPr>
          <p:cNvSpPr>
            <a:spLocks noGrp="1"/>
          </p:cNvSpPr>
          <p:nvPr>
            <p:ph type="title"/>
          </p:nvPr>
        </p:nvSpPr>
        <p:spPr/>
        <p:txBody>
          <a:bodyPr/>
          <a:lstStyle/>
          <a:p>
            <a:r>
              <a:rPr lang="en-US"/>
              <a:t>Just-in-Time learning (JIT)</a:t>
            </a:r>
          </a:p>
        </p:txBody>
      </p:sp>
      <p:sp>
        <p:nvSpPr>
          <p:cNvPr id="7" name="Content Placeholder 6">
            <a:extLst>
              <a:ext uri="{FF2B5EF4-FFF2-40B4-BE49-F238E27FC236}">
                <a16:creationId xmlns:a16="http://schemas.microsoft.com/office/drawing/2014/main" id="{C67D27EB-C76A-8218-883D-F77325FCBFC7}"/>
              </a:ext>
            </a:extLst>
          </p:cNvPr>
          <p:cNvSpPr>
            <a:spLocks noGrp="1"/>
          </p:cNvSpPr>
          <p:nvPr>
            <p:ph idx="1"/>
          </p:nvPr>
        </p:nvSpPr>
        <p:spPr>
          <a:xfrm>
            <a:off x="1077914" y="2373993"/>
            <a:ext cx="3332161" cy="4244975"/>
          </a:xfrm>
        </p:spPr>
        <p:txBody>
          <a:bodyPr/>
          <a:lstStyle/>
          <a:p>
            <a:r>
              <a:rPr lang="en-US" sz="2000" b="1">
                <a:solidFill>
                  <a:schemeClr val="accent2"/>
                </a:solidFill>
              </a:rPr>
              <a:t>What</a:t>
            </a:r>
            <a:r>
              <a:rPr lang="en-US" sz="2000">
                <a:solidFill>
                  <a:schemeClr val="accent2"/>
                </a:solidFill>
              </a:rPr>
              <a:t> </a:t>
            </a:r>
          </a:p>
          <a:p>
            <a:pPr lvl="1"/>
            <a:r>
              <a:rPr lang="en-US">
                <a:latin typeface="DM Sans" pitchFamily="2" charset="77"/>
              </a:rPr>
              <a:t>A targeted approach providing people with the information they need, when they need it. </a:t>
            </a:r>
          </a:p>
          <a:p>
            <a:pPr lvl="1"/>
            <a:r>
              <a:rPr lang="en-US">
                <a:latin typeface="DM Sans" pitchFamily="2" charset="77"/>
              </a:rPr>
              <a:t>Typically attributed to Toyota.</a:t>
            </a:r>
          </a:p>
          <a:p>
            <a:endParaRPr lang="en-US"/>
          </a:p>
          <a:p>
            <a:endParaRPr lang="en-US"/>
          </a:p>
        </p:txBody>
      </p:sp>
      <p:sp>
        <p:nvSpPr>
          <p:cNvPr id="4" name="Footer Placeholder 3">
            <a:extLst>
              <a:ext uri="{FF2B5EF4-FFF2-40B4-BE49-F238E27FC236}">
                <a16:creationId xmlns:a16="http://schemas.microsoft.com/office/drawing/2014/main" id="{DB2595E4-7252-B0AC-D368-6F652D218A87}"/>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C912D615-0336-1B9C-7CF9-2DD16DACF694}"/>
              </a:ext>
            </a:extLst>
          </p:cNvPr>
          <p:cNvSpPr>
            <a:spLocks noGrp="1"/>
          </p:cNvSpPr>
          <p:nvPr>
            <p:ph type="sldNum" sz="quarter" idx="12"/>
          </p:nvPr>
        </p:nvSpPr>
        <p:spPr/>
        <p:txBody>
          <a:bodyPr/>
          <a:lstStyle/>
          <a:p>
            <a:fld id="{16C5AC08-0ACD-404A-9C9F-AB39E786C34A}" type="slidenum">
              <a:rPr lang="en-GB"/>
              <a:t>13</a:t>
            </a:fld>
            <a:endParaRPr lang="en-GB"/>
          </a:p>
        </p:txBody>
      </p:sp>
      <p:sp>
        <p:nvSpPr>
          <p:cNvPr id="8" name="Text Placeholder 7">
            <a:extLst>
              <a:ext uri="{FF2B5EF4-FFF2-40B4-BE49-F238E27FC236}">
                <a16:creationId xmlns:a16="http://schemas.microsoft.com/office/drawing/2014/main" id="{A3592B46-82DA-F4DC-CFBC-FC79ECAE0DC1}"/>
              </a:ext>
            </a:extLst>
          </p:cNvPr>
          <p:cNvSpPr>
            <a:spLocks noGrp="1"/>
          </p:cNvSpPr>
          <p:nvPr>
            <p:ph type="body" sz="quarter" idx="13"/>
          </p:nvPr>
        </p:nvSpPr>
        <p:spPr/>
        <p:txBody>
          <a:bodyPr/>
          <a:lstStyle/>
          <a:p>
            <a:r>
              <a:rPr lang="en-US" dirty="0"/>
              <a:t>Just-in-Time learning</a:t>
            </a:r>
          </a:p>
        </p:txBody>
      </p:sp>
      <p:sp>
        <p:nvSpPr>
          <p:cNvPr id="9" name="Content Placeholder 8">
            <a:extLst>
              <a:ext uri="{FF2B5EF4-FFF2-40B4-BE49-F238E27FC236}">
                <a16:creationId xmlns:a16="http://schemas.microsoft.com/office/drawing/2014/main" id="{1B362EB4-B4C6-A719-EAEF-0473350A8043}"/>
              </a:ext>
            </a:extLst>
          </p:cNvPr>
          <p:cNvSpPr>
            <a:spLocks noGrp="1"/>
          </p:cNvSpPr>
          <p:nvPr>
            <p:ph idx="14"/>
          </p:nvPr>
        </p:nvSpPr>
        <p:spPr>
          <a:xfrm>
            <a:off x="8620124" y="2373993"/>
            <a:ext cx="3338885" cy="4244975"/>
          </a:xfrm>
        </p:spPr>
        <p:txBody>
          <a:bodyPr/>
          <a:lstStyle/>
          <a:p>
            <a:r>
              <a:rPr lang="en-US" sz="2000" b="1">
                <a:solidFill>
                  <a:schemeClr val="accent2"/>
                </a:solidFill>
              </a:rPr>
              <a:t>How</a:t>
            </a:r>
            <a:r>
              <a:rPr lang="en-US" sz="1600"/>
              <a:t> </a:t>
            </a:r>
          </a:p>
          <a:p>
            <a:pPr lvl="1"/>
            <a:r>
              <a:rPr lang="en-US">
                <a:latin typeface="DM Sans" pitchFamily="2" charset="77"/>
              </a:rPr>
              <a:t>Bite-sized information or training that can be delivered on the spot so learners can absorb the information when they need it.</a:t>
            </a:r>
          </a:p>
          <a:p>
            <a:endParaRPr lang="en-US"/>
          </a:p>
          <a:p>
            <a:endParaRPr lang="en-US"/>
          </a:p>
        </p:txBody>
      </p:sp>
      <p:sp>
        <p:nvSpPr>
          <p:cNvPr id="10" name="Content Placeholder 9">
            <a:extLst>
              <a:ext uri="{FF2B5EF4-FFF2-40B4-BE49-F238E27FC236}">
                <a16:creationId xmlns:a16="http://schemas.microsoft.com/office/drawing/2014/main" id="{2EAD2060-19E0-FA40-DE20-8AA005B214FC}"/>
              </a:ext>
            </a:extLst>
          </p:cNvPr>
          <p:cNvSpPr>
            <a:spLocks noGrp="1"/>
          </p:cNvSpPr>
          <p:nvPr>
            <p:ph idx="15"/>
          </p:nvPr>
        </p:nvSpPr>
        <p:spPr>
          <a:xfrm>
            <a:off x="4846639" y="2373993"/>
            <a:ext cx="3332161" cy="4244975"/>
          </a:xfrm>
        </p:spPr>
        <p:txBody>
          <a:bodyPr/>
          <a:lstStyle/>
          <a:p>
            <a:r>
              <a:rPr lang="en-US" sz="2000" b="1">
                <a:solidFill>
                  <a:schemeClr val="accent2"/>
                </a:solidFill>
              </a:rPr>
              <a:t>Why</a:t>
            </a:r>
            <a:r>
              <a:rPr lang="en-US" sz="2000">
                <a:solidFill>
                  <a:schemeClr val="accent2"/>
                </a:solidFill>
              </a:rPr>
              <a:t> </a:t>
            </a:r>
          </a:p>
          <a:p>
            <a:pPr lvl="1"/>
            <a:r>
              <a:rPr lang="en-US">
                <a:latin typeface="DM Sans" pitchFamily="2" charset="77"/>
              </a:rPr>
              <a:t>Good to respond </a:t>
            </a:r>
            <a:br>
              <a:rPr lang="en-US">
                <a:latin typeface="DM Sans" pitchFamily="2" charset="77"/>
              </a:rPr>
            </a:br>
            <a:r>
              <a:rPr lang="en-US">
                <a:latin typeface="DM Sans" pitchFamily="2" charset="77"/>
              </a:rPr>
              <a:t>to demands. </a:t>
            </a:r>
          </a:p>
          <a:p>
            <a:pPr lvl="1"/>
            <a:r>
              <a:rPr lang="en-US">
                <a:latin typeface="DM Sans" pitchFamily="2" charset="77"/>
              </a:rPr>
              <a:t>Expect information to be readily available when we need it. </a:t>
            </a:r>
          </a:p>
          <a:p>
            <a:pPr lvl="1"/>
            <a:endParaRPr lang="en-US"/>
          </a:p>
          <a:p>
            <a:endParaRPr lang="en-US"/>
          </a:p>
        </p:txBody>
      </p:sp>
      <p:sp>
        <p:nvSpPr>
          <p:cNvPr id="11" name="TextBox 10">
            <a:extLst>
              <a:ext uri="{FF2B5EF4-FFF2-40B4-BE49-F238E27FC236}">
                <a16:creationId xmlns:a16="http://schemas.microsoft.com/office/drawing/2014/main" id="{28F95D30-9DC0-F46A-4BD9-F5E81B923178}"/>
              </a:ext>
            </a:extLst>
          </p:cNvPr>
          <p:cNvSpPr txBox="1"/>
          <p:nvPr/>
        </p:nvSpPr>
        <p:spPr>
          <a:xfrm>
            <a:off x="7353596" y="6355090"/>
            <a:ext cx="4686300"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Growth Engineering</a:t>
            </a:r>
          </a:p>
        </p:txBody>
      </p:sp>
      <p:pic>
        <p:nvPicPr>
          <p:cNvPr id="13" name="Minutes">
            <a:extLst>
              <a:ext uri="{FF2B5EF4-FFF2-40B4-BE49-F238E27FC236}">
                <a16:creationId xmlns:a16="http://schemas.microsoft.com/office/drawing/2014/main" id="{AD60D71C-177E-2772-6076-CD57F1C4A194}"/>
              </a:ext>
            </a:extLst>
          </p:cNvPr>
          <p:cNvPicPr>
            <a:picLocks noChangeAspect="1"/>
          </p:cNvPicPr>
          <p:nvPr/>
        </p:nvPicPr>
        <p:blipFill>
          <a:blip r:embed="rId4"/>
          <a:stretch>
            <a:fillRect/>
          </a:stretch>
        </p:blipFill>
        <p:spPr>
          <a:xfrm>
            <a:off x="10812598" y="1581150"/>
            <a:ext cx="825500" cy="825500"/>
          </a:xfrm>
          <a:prstGeom prst="rect">
            <a:avLst/>
          </a:prstGeom>
        </p:spPr>
      </p:pic>
      <p:pic>
        <p:nvPicPr>
          <p:cNvPr id="14" name="Hours">
            <a:extLst>
              <a:ext uri="{FF2B5EF4-FFF2-40B4-BE49-F238E27FC236}">
                <a16:creationId xmlns:a16="http://schemas.microsoft.com/office/drawing/2014/main" id="{DC7E0625-9F00-AFCD-48A9-BDEEAD943E9D}"/>
              </a:ext>
            </a:extLst>
          </p:cNvPr>
          <p:cNvPicPr>
            <a:picLocks noChangeAspect="1"/>
          </p:cNvPicPr>
          <p:nvPr/>
        </p:nvPicPr>
        <p:blipFill>
          <a:blip r:embed="rId5"/>
          <a:srcRect/>
          <a:stretch/>
        </p:blipFill>
        <p:spPr>
          <a:xfrm>
            <a:off x="10812598" y="1581150"/>
            <a:ext cx="825500" cy="825500"/>
          </a:xfrm>
          <a:prstGeom prst="rect">
            <a:avLst/>
          </a:prstGeom>
        </p:spPr>
      </p:pic>
    </p:spTree>
    <p:extLst>
      <p:ext uri="{BB962C8B-B14F-4D97-AF65-F5344CB8AC3E}">
        <p14:creationId xmlns:p14="http://schemas.microsoft.com/office/powerpoint/2010/main" val="104595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7895-D5AC-E8E0-62F8-A5752F00E3BA}"/>
              </a:ext>
            </a:extLst>
          </p:cNvPr>
          <p:cNvSpPr>
            <a:spLocks noGrp="1"/>
          </p:cNvSpPr>
          <p:nvPr>
            <p:ph type="title"/>
          </p:nvPr>
        </p:nvSpPr>
        <p:spPr/>
        <p:txBody>
          <a:bodyPr/>
          <a:lstStyle/>
          <a:p>
            <a:r>
              <a:rPr lang="en-US"/>
              <a:t>Teachback – over to you!</a:t>
            </a:r>
          </a:p>
        </p:txBody>
      </p:sp>
      <p:sp>
        <p:nvSpPr>
          <p:cNvPr id="9" name="Content Placeholder 8">
            <a:extLst>
              <a:ext uri="{FF2B5EF4-FFF2-40B4-BE49-F238E27FC236}">
                <a16:creationId xmlns:a16="http://schemas.microsoft.com/office/drawing/2014/main" id="{2170229F-35CD-A6EF-97A3-42EE0DF754C2}"/>
              </a:ext>
            </a:extLst>
          </p:cNvPr>
          <p:cNvSpPr>
            <a:spLocks noGrp="1"/>
          </p:cNvSpPr>
          <p:nvPr>
            <p:ph idx="1"/>
          </p:nvPr>
        </p:nvSpPr>
        <p:spPr>
          <a:xfrm>
            <a:off x="1077914" y="1520825"/>
            <a:ext cx="5376226" cy="5019720"/>
          </a:xfrm>
        </p:spPr>
        <p:txBody>
          <a:bodyPr/>
          <a:lstStyle/>
          <a:p>
            <a:pPr lvl="2">
              <a:spcBef>
                <a:spcPts val="0"/>
              </a:spcBef>
              <a:spcAft>
                <a:spcPts val="1200"/>
              </a:spcAft>
            </a:pPr>
            <a:r>
              <a:rPr lang="en-US"/>
              <a:t>Groups of three to five people </a:t>
            </a:r>
          </a:p>
          <a:p>
            <a:pPr lvl="2">
              <a:spcBef>
                <a:spcPts val="0"/>
              </a:spcBef>
              <a:spcAft>
                <a:spcPts val="1200"/>
              </a:spcAft>
            </a:pPr>
            <a:r>
              <a:rPr lang="en-US"/>
              <a:t>You have </a:t>
            </a:r>
            <a:r>
              <a:rPr lang="en-US" b="1"/>
              <a:t>ten minutes </a:t>
            </a:r>
            <a:r>
              <a:rPr lang="en-US"/>
              <a:t>to create </a:t>
            </a:r>
            <a:br>
              <a:rPr lang="en-US"/>
            </a:br>
            <a:r>
              <a:rPr lang="en-US"/>
              <a:t>a short teaching sessions on </a:t>
            </a:r>
            <a:br>
              <a:rPr lang="en-US"/>
            </a:br>
            <a:r>
              <a:rPr lang="en-US"/>
              <a:t>a given topic</a:t>
            </a:r>
          </a:p>
          <a:p>
            <a:pPr lvl="2">
              <a:spcBef>
                <a:spcPts val="0"/>
              </a:spcBef>
              <a:spcAft>
                <a:spcPts val="1200"/>
              </a:spcAft>
            </a:pPr>
            <a:r>
              <a:rPr lang="en-US"/>
              <a:t>Each group will present for </a:t>
            </a:r>
            <a:br>
              <a:rPr lang="en-US"/>
            </a:br>
            <a:r>
              <a:rPr lang="en-US"/>
              <a:t>three to five minutess plus </a:t>
            </a:r>
            <a:br>
              <a:rPr lang="en-US"/>
            </a:br>
            <a:r>
              <a:rPr lang="en-US"/>
              <a:t>two minutes of questions </a:t>
            </a:r>
          </a:p>
          <a:p>
            <a:pPr lvl="2">
              <a:spcBef>
                <a:spcPts val="0"/>
              </a:spcBef>
              <a:spcAft>
                <a:spcPts val="1200"/>
              </a:spcAft>
            </a:pPr>
            <a:r>
              <a:rPr lang="en-US"/>
              <a:t>Your target audience are beginners in QI</a:t>
            </a:r>
          </a:p>
          <a:p>
            <a:pPr lvl="2">
              <a:spcBef>
                <a:spcPts val="0"/>
              </a:spcBef>
              <a:spcAft>
                <a:spcPts val="1200"/>
              </a:spcAft>
            </a:pPr>
            <a:r>
              <a:rPr lang="en-US"/>
              <a:t>You can use slides but you don’t have to.</a:t>
            </a:r>
          </a:p>
        </p:txBody>
      </p:sp>
      <p:sp>
        <p:nvSpPr>
          <p:cNvPr id="4" name="Footer Placeholder 3">
            <a:extLst>
              <a:ext uri="{FF2B5EF4-FFF2-40B4-BE49-F238E27FC236}">
                <a16:creationId xmlns:a16="http://schemas.microsoft.com/office/drawing/2014/main" id="{F0799AFA-E546-8A64-CF24-F12ADC23B1D5}"/>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2D319621-3483-BC26-8319-2FDAE9995E61}"/>
              </a:ext>
            </a:extLst>
          </p:cNvPr>
          <p:cNvSpPr>
            <a:spLocks noGrp="1"/>
          </p:cNvSpPr>
          <p:nvPr>
            <p:ph type="sldNum" sz="quarter" idx="12"/>
          </p:nvPr>
        </p:nvSpPr>
        <p:spPr/>
        <p:txBody>
          <a:bodyPr/>
          <a:lstStyle/>
          <a:p>
            <a:fld id="{16C5AC08-0ACD-404A-9C9F-AB39E786C34A}" type="slidenum">
              <a:rPr lang="en-GB"/>
              <a:t>14</a:t>
            </a:fld>
            <a:endParaRPr lang="en-GB"/>
          </a:p>
        </p:txBody>
      </p:sp>
      <p:sp>
        <p:nvSpPr>
          <p:cNvPr id="6" name="Text Placeholder 5">
            <a:extLst>
              <a:ext uri="{FF2B5EF4-FFF2-40B4-BE49-F238E27FC236}">
                <a16:creationId xmlns:a16="http://schemas.microsoft.com/office/drawing/2014/main" id="{1FF107A1-25CC-DF98-818E-8812FE3E8C74}"/>
              </a:ext>
            </a:extLst>
          </p:cNvPr>
          <p:cNvSpPr>
            <a:spLocks noGrp="1"/>
          </p:cNvSpPr>
          <p:nvPr>
            <p:ph type="body" sz="quarter" idx="13"/>
          </p:nvPr>
        </p:nvSpPr>
        <p:spPr/>
        <p:txBody>
          <a:bodyPr/>
          <a:lstStyle/>
          <a:p>
            <a:r>
              <a:rPr lang="en-US"/>
              <a:t>Teachback – next time</a:t>
            </a:r>
          </a:p>
        </p:txBody>
      </p:sp>
      <p:pic>
        <p:nvPicPr>
          <p:cNvPr id="11" name="Picture 10">
            <a:extLst>
              <a:ext uri="{FF2B5EF4-FFF2-40B4-BE49-F238E27FC236}">
                <a16:creationId xmlns:a16="http://schemas.microsoft.com/office/drawing/2014/main" id="{8F02CB95-1039-01F8-65C7-2EE42D39CAFC}"/>
              </a:ext>
            </a:extLst>
          </p:cNvPr>
          <p:cNvPicPr>
            <a:picLocks noChangeAspect="1"/>
          </p:cNvPicPr>
          <p:nvPr/>
        </p:nvPicPr>
        <p:blipFill>
          <a:blip r:embed="rId3"/>
          <a:srcRect/>
          <a:stretch/>
        </p:blipFill>
        <p:spPr>
          <a:xfrm>
            <a:off x="10523659" y="1520825"/>
            <a:ext cx="1409700" cy="965200"/>
          </a:xfrm>
          <a:prstGeom prst="rect">
            <a:avLst/>
          </a:prstGeom>
        </p:spPr>
      </p:pic>
      <p:grpSp>
        <p:nvGrpSpPr>
          <p:cNvPr id="14" name="Group 13">
            <a:extLst>
              <a:ext uri="{FF2B5EF4-FFF2-40B4-BE49-F238E27FC236}">
                <a16:creationId xmlns:a16="http://schemas.microsoft.com/office/drawing/2014/main" id="{7EED9917-FB4C-D52A-22DB-E393B8202DFC}"/>
              </a:ext>
            </a:extLst>
          </p:cNvPr>
          <p:cNvGrpSpPr/>
          <p:nvPr/>
        </p:nvGrpSpPr>
        <p:grpSpPr>
          <a:xfrm>
            <a:off x="10693400" y="1889125"/>
            <a:ext cx="619125" cy="482600"/>
            <a:chOff x="10693400" y="1889125"/>
            <a:chExt cx="619125" cy="482600"/>
          </a:xfrm>
        </p:grpSpPr>
        <p:pic>
          <p:nvPicPr>
            <p:cNvPr id="12" name="Picture 11">
              <a:extLst>
                <a:ext uri="{FF2B5EF4-FFF2-40B4-BE49-F238E27FC236}">
                  <a16:creationId xmlns:a16="http://schemas.microsoft.com/office/drawing/2014/main" id="{FEC81F03-DCB2-F42B-41F2-4BC3BF297E73}"/>
                </a:ext>
              </a:extLst>
            </p:cNvPr>
            <p:cNvPicPr>
              <a:picLocks noChangeAspect="1"/>
            </p:cNvPicPr>
            <p:nvPr/>
          </p:nvPicPr>
          <p:blipFill>
            <a:blip r:embed="rId4"/>
            <a:srcRect/>
            <a:stretch/>
          </p:blipFill>
          <p:spPr>
            <a:xfrm>
              <a:off x="10944225" y="2019056"/>
              <a:ext cx="368300" cy="203200"/>
            </a:xfrm>
            <a:prstGeom prst="rect">
              <a:avLst/>
            </a:prstGeom>
          </p:spPr>
        </p:pic>
        <p:sp>
          <p:nvSpPr>
            <p:cNvPr id="13" name="Oval 12">
              <a:extLst>
                <a:ext uri="{FF2B5EF4-FFF2-40B4-BE49-F238E27FC236}">
                  <a16:creationId xmlns:a16="http://schemas.microsoft.com/office/drawing/2014/main" id="{11469177-06E7-BC42-517C-70ABC420959C}"/>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grpSp>
        <p:nvGrpSpPr>
          <p:cNvPr id="19" name="Group 18">
            <a:extLst>
              <a:ext uri="{FF2B5EF4-FFF2-40B4-BE49-F238E27FC236}">
                <a16:creationId xmlns:a16="http://schemas.microsoft.com/office/drawing/2014/main" id="{E5A8BD4F-AE92-C3C7-90EC-BA0DD80738C7}"/>
              </a:ext>
            </a:extLst>
          </p:cNvPr>
          <p:cNvGrpSpPr/>
          <p:nvPr/>
        </p:nvGrpSpPr>
        <p:grpSpPr>
          <a:xfrm>
            <a:off x="6734175" y="3219450"/>
            <a:ext cx="5216525" cy="3397250"/>
            <a:chOff x="6734175" y="3219450"/>
            <a:chExt cx="5216525" cy="3397250"/>
          </a:xfrm>
        </p:grpSpPr>
        <p:sp>
          <p:nvSpPr>
            <p:cNvPr id="7" name="TextBox 6">
              <a:extLst>
                <a:ext uri="{FF2B5EF4-FFF2-40B4-BE49-F238E27FC236}">
                  <a16:creationId xmlns:a16="http://schemas.microsoft.com/office/drawing/2014/main" id="{0FDC3188-E6FF-0E89-0BFC-A91EA5499C14}"/>
                </a:ext>
              </a:extLst>
            </p:cNvPr>
            <p:cNvSpPr txBox="1"/>
            <p:nvPr/>
          </p:nvSpPr>
          <p:spPr>
            <a:xfrm>
              <a:off x="6734175" y="3219450"/>
              <a:ext cx="5216525" cy="3397250"/>
            </a:xfrm>
            <a:prstGeom prst="roundRect">
              <a:avLst>
                <a:gd name="adj" fmla="val 4824"/>
              </a:avLst>
            </a:prstGeom>
            <a:solidFill>
              <a:schemeClr val="accent2"/>
            </a:solidFill>
            <a:effectLst>
              <a:outerShdw blurRad="254000" algn="ctr" rotWithShape="0">
                <a:prstClr val="black">
                  <a:alpha val="20000"/>
                </a:prstClr>
              </a:outerShdw>
            </a:effectLst>
          </p:spPr>
          <p:txBody>
            <a:bodyPr wrap="square" lIns="180000" tIns="180000" rIns="180000" bIns="180000" rtlCol="0">
              <a:noAutofit/>
            </a:bodyPr>
            <a:lstStyle/>
            <a:p>
              <a:r>
                <a:rPr lang="en-US" b="1">
                  <a:solidFill>
                    <a:schemeClr val="bg1"/>
                  </a:solidFill>
                  <a:latin typeface="DM Sans" pitchFamily="2" charset="77"/>
                </a:rPr>
                <a:t>Today’s topics:</a:t>
              </a:r>
            </a:p>
            <a:p>
              <a:endParaRPr lang="en-US"/>
            </a:p>
          </p:txBody>
        </p:sp>
        <p:sp>
          <p:nvSpPr>
            <p:cNvPr id="8" name="Rounded Rectangle 7">
              <a:extLst>
                <a:ext uri="{FF2B5EF4-FFF2-40B4-BE49-F238E27FC236}">
                  <a16:creationId xmlns:a16="http://schemas.microsoft.com/office/drawing/2014/main" id="{26845168-180F-4862-534F-3D0035C04B54}"/>
                </a:ext>
              </a:extLst>
            </p:cNvPr>
            <p:cNvSpPr/>
            <p:nvPr/>
          </p:nvSpPr>
          <p:spPr>
            <a:xfrm>
              <a:off x="6993618" y="4086042"/>
              <a:ext cx="2122846" cy="540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accent5"/>
                  </a:solidFill>
                  <a:latin typeface="DM Sans" pitchFamily="2" charset="77"/>
                </a:rPr>
                <a:t>Run charts</a:t>
              </a:r>
            </a:p>
          </p:txBody>
        </p:sp>
        <p:sp>
          <p:nvSpPr>
            <p:cNvPr id="10" name="Rounded Rectangle 9">
              <a:extLst>
                <a:ext uri="{FF2B5EF4-FFF2-40B4-BE49-F238E27FC236}">
                  <a16:creationId xmlns:a16="http://schemas.microsoft.com/office/drawing/2014/main" id="{C7ACDB3D-DE9D-F4D5-9DF7-92D9EF0BB3A1}"/>
                </a:ext>
              </a:extLst>
            </p:cNvPr>
            <p:cNvSpPr/>
            <p:nvPr/>
          </p:nvSpPr>
          <p:spPr>
            <a:xfrm>
              <a:off x="9541586" y="4086041"/>
              <a:ext cx="2122846" cy="540000"/>
            </a:xfrm>
            <a:prstGeom prst="roundRect">
              <a:avLst/>
            </a:prstGeom>
            <a:solidFill>
              <a:schemeClr val="accent2">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a:solidFill>
                    <a:schemeClr val="accent5"/>
                  </a:solidFill>
                  <a:latin typeface="DM Sans" pitchFamily="2" charset="77"/>
                </a:rPr>
                <a:t>PDSA cycles</a:t>
              </a:r>
            </a:p>
          </p:txBody>
        </p:sp>
        <p:sp>
          <p:nvSpPr>
            <p:cNvPr id="15" name="Rounded Rectangle 14">
              <a:extLst>
                <a:ext uri="{FF2B5EF4-FFF2-40B4-BE49-F238E27FC236}">
                  <a16:creationId xmlns:a16="http://schemas.microsoft.com/office/drawing/2014/main" id="{70045297-416B-8358-7BFF-63F341FC3D2C}"/>
                </a:ext>
              </a:extLst>
            </p:cNvPr>
            <p:cNvSpPr/>
            <p:nvPr/>
          </p:nvSpPr>
          <p:spPr>
            <a:xfrm>
              <a:off x="6993618" y="4918074"/>
              <a:ext cx="2122846" cy="540000"/>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a:solidFill>
                    <a:schemeClr val="accent5"/>
                  </a:solidFill>
                  <a:latin typeface="DM Sans" pitchFamily="2" charset="77"/>
                </a:rPr>
                <a:t>SMART aims</a:t>
              </a:r>
            </a:p>
          </p:txBody>
        </p:sp>
        <p:sp>
          <p:nvSpPr>
            <p:cNvPr id="16" name="Rounded Rectangle 15">
              <a:extLst>
                <a:ext uri="{FF2B5EF4-FFF2-40B4-BE49-F238E27FC236}">
                  <a16:creationId xmlns:a16="http://schemas.microsoft.com/office/drawing/2014/main" id="{083E832D-1C6E-26E2-CCD1-C5152953691F}"/>
                </a:ext>
              </a:extLst>
            </p:cNvPr>
            <p:cNvSpPr/>
            <p:nvPr/>
          </p:nvSpPr>
          <p:spPr>
            <a:xfrm>
              <a:off x="9541586" y="5765799"/>
              <a:ext cx="2122846" cy="540000"/>
            </a:xfrm>
            <a:prstGeom prst="roundRect">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chemeClr val="accent5"/>
                  </a:solidFill>
                  <a:latin typeface="DM Sans" pitchFamily="2" charset="77"/>
                </a:rPr>
                <a:t>Family of measures</a:t>
              </a:r>
            </a:p>
          </p:txBody>
        </p:sp>
        <p:sp>
          <p:nvSpPr>
            <p:cNvPr id="17" name="Rounded Rectangle 16">
              <a:extLst>
                <a:ext uri="{FF2B5EF4-FFF2-40B4-BE49-F238E27FC236}">
                  <a16:creationId xmlns:a16="http://schemas.microsoft.com/office/drawing/2014/main" id="{C42F4070-6A8D-77BF-19CE-A70705BD3D97}"/>
                </a:ext>
              </a:extLst>
            </p:cNvPr>
            <p:cNvSpPr/>
            <p:nvPr/>
          </p:nvSpPr>
          <p:spPr>
            <a:xfrm>
              <a:off x="6993618" y="5765799"/>
              <a:ext cx="2122846" cy="540000"/>
            </a:xfrm>
            <a:prstGeom prst="roundRect">
              <a:avLst/>
            </a:prstGeom>
            <a:solidFill>
              <a:schemeClr val="accent2">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a:solidFill>
                    <a:schemeClr val="accent5"/>
                  </a:solidFill>
                  <a:latin typeface="DM Sans" pitchFamily="2" charset="77"/>
                </a:rPr>
                <a:t>Driver diagrams</a:t>
              </a:r>
            </a:p>
          </p:txBody>
        </p:sp>
        <p:sp>
          <p:nvSpPr>
            <p:cNvPr id="18" name="Rounded Rectangle 17">
              <a:extLst>
                <a:ext uri="{FF2B5EF4-FFF2-40B4-BE49-F238E27FC236}">
                  <a16:creationId xmlns:a16="http://schemas.microsoft.com/office/drawing/2014/main" id="{B361FA76-BFC5-162E-6147-072EC4F5782F}"/>
                </a:ext>
              </a:extLst>
            </p:cNvPr>
            <p:cNvSpPr/>
            <p:nvPr/>
          </p:nvSpPr>
          <p:spPr>
            <a:xfrm>
              <a:off x="9541586" y="4918074"/>
              <a:ext cx="2122846" cy="540000"/>
            </a:xfrm>
            <a:prstGeom prst="round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solidFill>
                    <a:schemeClr val="accent5"/>
                  </a:solidFill>
                  <a:latin typeface="DM Sans" pitchFamily="2" charset="77"/>
                </a:rPr>
                <a:t>Using Life QI – starting a project</a:t>
              </a:r>
            </a:p>
          </p:txBody>
        </p:sp>
      </p:grpSp>
      <p:pic>
        <p:nvPicPr>
          <p:cNvPr id="21" name="Picture 20">
            <a:extLst>
              <a:ext uri="{FF2B5EF4-FFF2-40B4-BE49-F238E27FC236}">
                <a16:creationId xmlns:a16="http://schemas.microsoft.com/office/drawing/2014/main" id="{06F06D43-0F58-BBC1-4A4D-1AE85206816F}"/>
              </a:ext>
            </a:extLst>
          </p:cNvPr>
          <p:cNvPicPr>
            <a:picLocks noChangeAspect="1"/>
          </p:cNvPicPr>
          <p:nvPr/>
        </p:nvPicPr>
        <p:blipFill>
          <a:blip r:embed="rId5"/>
          <a:srcRect/>
          <a:stretch/>
        </p:blipFill>
        <p:spPr>
          <a:xfrm>
            <a:off x="238125" y="1317624"/>
            <a:ext cx="495300" cy="406400"/>
          </a:xfrm>
          <a:prstGeom prst="rect">
            <a:avLst/>
          </a:prstGeom>
        </p:spPr>
      </p:pic>
      <p:pic>
        <p:nvPicPr>
          <p:cNvPr id="22" name="Picture 21">
            <a:extLst>
              <a:ext uri="{FF2B5EF4-FFF2-40B4-BE49-F238E27FC236}">
                <a16:creationId xmlns:a16="http://schemas.microsoft.com/office/drawing/2014/main" id="{BC580647-F3C9-48E0-F737-9927BBD2D24A}"/>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9919630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par>
                                    <p:cTn id="7" presetID="2" presetClass="entr" presetSubtype="4" accel="50000" fill="hold" nodeType="withEffect" p14:presetBounceEnd="50000">
                                      <p:stCondLst>
                                        <p:cond delay="2000"/>
                                      </p:stCondLst>
                                      <p:childTnLst>
                                        <p:set>
                                          <p:cBhvr>
                                            <p:cTn id="8" dur="1" fill="hold">
                                              <p:stCondLst>
                                                <p:cond delay="0"/>
                                              </p:stCondLst>
                                            </p:cTn>
                                            <p:tgtEl>
                                              <p:spTgt spid="19"/>
                                            </p:tgtEl>
                                            <p:attrNameLst>
                                              <p:attrName>style.visibility</p:attrName>
                                            </p:attrNameLst>
                                          </p:cBhvr>
                                          <p:to>
                                            <p:strVal val="visible"/>
                                          </p:to>
                                        </p:set>
                                        <p:anim calcmode="lin" valueType="num" p14:bounceEnd="50000">
                                          <p:cBhvr additive="base">
                                            <p:cTn id="9" dur="10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par>
                                    <p:cTn id="7" presetID="2" presetClass="entr" presetSubtype="4" accel="50000" fill="hold" nodeType="withEffect">
                                      <p:stCondLst>
                                        <p:cond delay="200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000" fill="hold"/>
                                            <p:tgtEl>
                                              <p:spTgt spid="19"/>
                                            </p:tgtEl>
                                            <p:attrNameLst>
                                              <p:attrName>ppt_x</p:attrName>
                                            </p:attrNameLst>
                                          </p:cBhvr>
                                          <p:tavLst>
                                            <p:tav tm="0">
                                              <p:val>
                                                <p:strVal val="#ppt_x"/>
                                              </p:val>
                                            </p:tav>
                                            <p:tav tm="100000">
                                              <p:val>
                                                <p:strVal val="#ppt_x"/>
                                              </p:val>
                                            </p:tav>
                                          </p:tavLst>
                                        </p:anim>
                                        <p:anim calcmode="lin" valueType="num">
                                          <p:cBhvr additive="base">
                                            <p:cTn id="1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nk circle">
            <a:extLst>
              <a:ext uri="{FF2B5EF4-FFF2-40B4-BE49-F238E27FC236}">
                <a16:creationId xmlns:a16="http://schemas.microsoft.com/office/drawing/2014/main" id="{A0184DFF-11B3-3B5E-99EE-FA2AA48425C7}"/>
              </a:ext>
            </a:extLst>
          </p:cNvPr>
          <p:cNvSpPr/>
          <p:nvPr/>
        </p:nvSpPr>
        <p:spPr>
          <a:xfrm>
            <a:off x="2757988" y="3691388"/>
            <a:ext cx="1921588" cy="192158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Blue circle">
            <a:extLst>
              <a:ext uri="{FF2B5EF4-FFF2-40B4-BE49-F238E27FC236}">
                <a16:creationId xmlns:a16="http://schemas.microsoft.com/office/drawing/2014/main" id="{E97FFEE7-4E7E-9929-0D8E-DB185A97AA77}"/>
              </a:ext>
            </a:extLst>
          </p:cNvPr>
          <p:cNvSpPr/>
          <p:nvPr/>
        </p:nvSpPr>
        <p:spPr>
          <a:xfrm>
            <a:off x="4614412" y="-788892"/>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DCEDF171-0CE4-AFCC-921D-3FD7891457AE}"/>
              </a:ext>
            </a:extLst>
          </p:cNvPr>
          <p:cNvSpPr/>
          <p:nvPr/>
        </p:nvSpPr>
        <p:spPr>
          <a:xfrm>
            <a:off x="7800704" y="2581628"/>
            <a:ext cx="670056" cy="670054"/>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6ADEF5D6-DD0B-CF69-143E-815BB18E2C2E}"/>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29FC83E6-EDD9-C7CB-C4FC-439DE3799590}"/>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D6417BA6-6D47-4A37-C79C-967A8D91345E}"/>
              </a:ext>
            </a:extLst>
          </p:cNvPr>
          <p:cNvSpPr>
            <a:spLocks noGrp="1"/>
          </p:cNvSpPr>
          <p:nvPr>
            <p:ph type="sldNum" sz="quarter" idx="12"/>
          </p:nvPr>
        </p:nvSpPr>
        <p:spPr/>
        <p:txBody>
          <a:bodyPr/>
          <a:lstStyle/>
          <a:p>
            <a:fld id="{16C5AC08-0ACD-404A-9C9F-AB39E786C34A}" type="slidenum">
              <a:rPr lang="en-GB"/>
              <a:t>15</a:t>
            </a:fld>
            <a:endParaRPr lang="en-GB"/>
          </a:p>
        </p:txBody>
      </p:sp>
      <p:pic>
        <p:nvPicPr>
          <p:cNvPr id="8" name="Picture 7">
            <a:extLst>
              <a:ext uri="{FF2B5EF4-FFF2-40B4-BE49-F238E27FC236}">
                <a16:creationId xmlns:a16="http://schemas.microsoft.com/office/drawing/2014/main" id="{1A4B08CA-7A97-B3D3-FE4F-B848C1C005B8}"/>
              </a:ext>
            </a:extLst>
          </p:cNvPr>
          <p:cNvPicPr>
            <a:picLocks noChangeAspect="1"/>
          </p:cNvPicPr>
          <p:nvPr/>
        </p:nvPicPr>
        <p:blipFill>
          <a:blip r:embed="rId3"/>
          <a:srcRect/>
          <a:stretch/>
        </p:blipFill>
        <p:spPr>
          <a:xfrm>
            <a:off x="5935198" y="1011300"/>
            <a:ext cx="6015502" cy="5846699"/>
          </a:xfrm>
          <a:prstGeom prst="rect">
            <a:avLst/>
          </a:prstGeom>
        </p:spPr>
      </p:pic>
      <p:sp>
        <p:nvSpPr>
          <p:cNvPr id="2" name="TextBox 1">
            <a:extLst>
              <a:ext uri="{FF2B5EF4-FFF2-40B4-BE49-F238E27FC236}">
                <a16:creationId xmlns:a16="http://schemas.microsoft.com/office/drawing/2014/main" id="{BAD4782B-A1B2-A6AE-3DBF-83908DBBB217}"/>
              </a:ext>
            </a:extLst>
          </p:cNvPr>
          <p:cNvSpPr txBox="1"/>
          <p:nvPr/>
        </p:nvSpPr>
        <p:spPr>
          <a:xfrm>
            <a:off x="2962275" y="218440"/>
            <a:ext cx="7978298" cy="971104"/>
          </a:xfrm>
          <a:prstGeom prst="roundRect">
            <a:avLst>
              <a:gd name="adj" fmla="val 2993"/>
            </a:avLst>
          </a:prstGeom>
          <a:noFill/>
          <a:effectLst>
            <a:outerShdw blurRad="246649" sx="102000" sy="102000" algn="ctr" rotWithShape="0">
              <a:prstClr val="black">
                <a:alpha val="20000"/>
              </a:prstClr>
            </a:outerShdw>
          </a:effectLst>
        </p:spPr>
        <p:txBody>
          <a:bodyPr wrap="square" lIns="0" rtlCol="0">
            <a:spAutoFit/>
          </a:bodyPr>
          <a:lstStyle/>
          <a:p>
            <a:pPr>
              <a:spcAft>
                <a:spcPts val="900"/>
              </a:spcAft>
            </a:pPr>
            <a:r>
              <a:rPr lang="en-GB" sz="1050" b="1">
                <a:solidFill>
                  <a:schemeClr val="accent1"/>
                </a:solidFill>
                <a:latin typeface="DM Sans" pitchFamily="2" charset="77"/>
              </a:rPr>
              <a:t>Reminder</a:t>
            </a:r>
            <a:br>
              <a:rPr lang="en-GB" sz="1050" b="1">
                <a:solidFill>
                  <a:schemeClr val="accent1"/>
                </a:solidFill>
                <a:latin typeface="DM Sans" pitchFamily="2" charset="77"/>
              </a:rPr>
            </a:br>
            <a:endParaRPr lang="en-GB" sz="1050" b="1">
              <a:solidFill>
                <a:schemeClr val="accent1"/>
              </a:solidFill>
              <a:latin typeface="DM Sans" pitchFamily="2" charset="77"/>
            </a:endParaRPr>
          </a:p>
          <a:p>
            <a:pPr>
              <a:spcAft>
                <a:spcPts val="900"/>
              </a:spcAft>
            </a:pPr>
            <a:r>
              <a:rPr lang="en-GB" sz="1400">
                <a:solidFill>
                  <a:schemeClr val="bg1"/>
                </a:solidFill>
                <a:latin typeface="DM Sans" pitchFamily="2" charset="77"/>
              </a:rPr>
              <a:t>If you haven’t already, please complete the Working Styles questionnaire.</a:t>
            </a:r>
            <a:br>
              <a:rPr lang="en-GB" sz="1400">
                <a:solidFill>
                  <a:schemeClr val="bg1"/>
                </a:solidFill>
                <a:latin typeface="DM Sans" pitchFamily="2" charset="77"/>
              </a:rPr>
            </a:br>
            <a:r>
              <a:rPr lang="en-GB" sz="1400">
                <a:solidFill>
                  <a:schemeClr val="bg1"/>
                </a:solidFill>
                <a:latin typeface="DM Sans" pitchFamily="2" charset="77"/>
              </a:rPr>
              <a:t>We will be using this after the break.</a:t>
            </a:r>
          </a:p>
        </p:txBody>
      </p:sp>
      <p:cxnSp>
        <p:nvCxnSpPr>
          <p:cNvPr id="7" name="Straight Connector 6">
            <a:extLst>
              <a:ext uri="{FF2B5EF4-FFF2-40B4-BE49-F238E27FC236}">
                <a16:creationId xmlns:a16="http://schemas.microsoft.com/office/drawing/2014/main" id="{AE59DB29-49C1-800B-0360-D93C4BB0F13D}"/>
              </a:ext>
            </a:extLst>
          </p:cNvPr>
          <p:cNvCxnSpPr/>
          <p:nvPr/>
        </p:nvCxnSpPr>
        <p:spPr>
          <a:xfrm>
            <a:off x="2962275" y="567891"/>
            <a:ext cx="7102475"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1" nodeType="withEffect">
                                  <p:stCondLst>
                                    <p:cond delay="0"/>
                                  </p:stCondLst>
                                  <p:childTnLst>
                                    <p:animMotion origin="layout" path="M 2.08333E-7 -3.7037E-6 C -0.01784 0.00949 -0.02474 0.06297 -0.01563 0.11945 C -0.00508 0.18565 0.0151 0.20139 0.02617 0.20695 L 0.04089 0.21042 C 0.0526 0.21551 0.07266 0.23311 0.0849 0.30857 C 0.09258 0.35602 0.08685 0.41829 0.06914 0.42755 C 0.05104 0.43635 0.02773 0.38936 0.02018 0.34121 C 0.00781 0.26574 0.02005 0.23218 0.02786 0.21736 L 0.03919 0.20024 C 0.04766 0.18519 0.05977 0.15278 0.04896 0.08611 C 0.03984 0.02963 0.01797 -0.00879 2.08333E-7 -3.7037E-6 Z " pathEditMode="relative" rAng="4440000" ptsTypes="AAAAAAAAAAA">
                                      <p:cBhvr>
                                        <p:cTn id="6" dur="215000" fill="hold"/>
                                        <p:tgtEl>
                                          <p:spTgt spid="11"/>
                                        </p:tgtEl>
                                        <p:attrNameLst>
                                          <p:attrName>ppt_x</p:attrName>
                                          <p:attrName>ppt_y</p:attrName>
                                        </p:attrNameLst>
                                      </p:cBhvr>
                                      <p:rCtr x="3464" y="21366"/>
                                    </p:animMotion>
                                  </p:childTnLst>
                                </p:cTn>
                              </p:par>
                              <p:par>
                                <p:cTn id="7" presetID="0" presetClass="path" presetSubtype="0" repeatCount="indefinite" decel="50000" fill="hold" grpId="1" nodeType="withEffect">
                                  <p:stCondLst>
                                    <p:cond delay="0"/>
                                  </p:stCondLst>
                                  <p:childTnLst>
                                    <p:animMotion origin="layout" path="M 0 0 C 0.00195 0.00046 0.0039 0.0007 0.00586 0.00139 C 0.0069 0.00185 0.00794 0.00255 0.00911 0.00278 C 0.01041 0.00347 0.01185 0.00394 0.01328 0.0044 L 0.01979 0.01019 C 0.02096 0.01111 0.02213 0.01204 0.02317 0.0132 C 0.02396 0.01412 0.02474 0.01528 0.02565 0.01597 C 0.0289 0.01921 0.03203 0.02246 0.03554 0.02477 C 0.03685 0.02593 0.03828 0.02662 0.03958 0.02778 C 0.04179 0.02963 0.04401 0.03171 0.04622 0.03357 L 0.04948 0.03658 C 0.05065 0.0375 0.05182 0.0382 0.05273 0.03959 C 0.05534 0.04236 0.0556 0.04306 0.05859 0.04537 C 0.05937 0.04607 0.06028 0.0463 0.06106 0.04676 C 0.07031 0.0544 0.06445 0.05139 0.07096 0.05417 C 0.0763 0.06065 0.07057 0.05417 0.07591 0.05857 C 0.08606 0.06667 0.07916 0.0625 0.08489 0.06597 C 0.0858 0.0669 0.08646 0.06806 0.08737 0.06875 C 0.08841 0.06968 0.08958 0.06968 0.09075 0.07037 C 0.09153 0.0706 0.09245 0.07107 0.09323 0.07176 C 0.0987 0.07593 0.0944 0.07361 0.10065 0.07917 C 0.10143 0.07986 0.10234 0.07986 0.10312 0.08056 C 0.1039 0.08125 0.10468 0.08264 0.1056 0.08357 C 0.10768 0.08565 0.10989 0.08727 0.11211 0.08935 C 0.11328 0.09028 0.11432 0.09144 0.11549 0.09236 C 0.11679 0.09329 0.11823 0.09398 0.11953 0.09514 C 0.1207 0.0963 0.12161 0.09838 0.12291 0.09954 C 0.12409 0.10093 0.12565 0.10139 0.12695 0.10255 C 0.12838 0.10371 0.12968 0.10556 0.13112 0.10695 C 0.13893 0.11459 0.12929 0.10463 0.13854 0.11273 C 0.1457 0.11921 0.13958 0.11574 0.14596 0.11875 C 0.147 0.11968 0.14804 0.12084 0.14922 0.12153 C 0.15117 0.12292 0.15468 0.12361 0.15664 0.12454 C 0.16237 0.12732 0.16002 0.12709 0.16484 0.12894 C 0.1707 0.13102 0.17278 0.13079 0.17968 0.13195 L 0.225 0.13033 C 0.22643 0.13033 0.22773 0.1294 0.22916 0.12894 C 0.23112 0.12824 0.23307 0.12801 0.23489 0.12755 C 0.23711 0.12662 0.23932 0.125 0.24153 0.12454 C 0.24349 0.12408 0.24544 0.12361 0.24726 0.12315 L 0.25963 0.11875 C 0.26106 0.11759 0.26237 0.11667 0.2638 0.11574 C 0.26536 0.11459 0.26718 0.11389 0.26875 0.11273 C 0.27005 0.11181 0.27148 0.11065 0.27291 0.10996 C 0.27396 0.10926 0.27513 0.10903 0.27617 0.10834 C 0.27695 0.10787 0.27786 0.10741 0.27864 0.10695 C 0.28034 0.10486 0.28177 0.10232 0.28359 0.10116 C 0.28489 0.1 0.28633 0.09931 0.28776 0.09815 C 0.2888 0.09722 0.28984 0.09607 0.29101 0.09514 C 0.29205 0.09445 0.29323 0.09421 0.29427 0.09375 C 0.29596 0.09283 0.29752 0.09167 0.29922 0.09074 L 0.30169 0.08935 C 0.30885 0.08102 0.29987 0.09097 0.30664 0.08496 C 0.30755 0.08426 0.3082 0.08287 0.30911 0.08195 C 0.30989 0.08125 0.3108 0.08125 0.31159 0.08056 C 0.31406 0.07871 0.31536 0.07732 0.31731 0.07477 C 0.31849 0.07315 0.31966 0.07199 0.3207 0.07037 C 0.32135 0.06898 0.32174 0.06736 0.32226 0.06597 C 0.32317 0.06389 0.32409 0.06204 0.32474 0.05996 C 0.32565 0.05764 0.32643 0.05509 0.32721 0.05278 C 0.32799 0.0507 0.3289 0.04884 0.32968 0.04676 C 0.3306 0.04445 0.33138 0.0419 0.33216 0.03959 C 0.33294 0.0375 0.33385 0.03565 0.33463 0.03357 C 0.33606 0.02986 0.33737 0.0257 0.3388 0.02199 C 0.3401 0.01852 0.34166 0.01528 0.34297 0.01158 C 0.34375 0.00926 0.34453 0.00671 0.34544 0.0044 C 0.34635 0.00185 0.34765 -0.00046 0.3487 -0.00301 C 0.35195 -0.01111 0.35039 -0.00856 0.35286 -0.0162 C 0.35377 -0.01921 0.35586 -0.02384 0.3569 -0.02639 C 0.35846 -0.03449 0.3569 -0.02801 0.36106 -0.03819 C 0.36224 -0.04097 0.36328 -0.04398 0.36432 -0.04699 C 0.36484 -0.04838 0.36523 -0.05 0.36601 -0.05139 C 0.36679 -0.05278 0.36784 -0.05393 0.36849 -0.05579 C 0.36914 -0.05741 0.3694 -0.05972 0.37018 -0.06157 C 0.3737 -0.07129 0.37278 -0.06643 0.37669 -0.07477 C 0.37734 -0.07616 0.37773 -0.07778 0.37838 -0.07916 C 0.37916 -0.08125 0.38008 -0.0831 0.38086 -0.08495 C 0.38203 -0.08796 0.38411 -0.09375 0.38411 -0.09375 C 0.38437 -0.09583 0.38463 -0.09768 0.38489 -0.09977 C 0.38515 -0.10116 0.38554 -0.10254 0.3858 -0.10416 C 0.3875 -0.11898 0.38528 -0.10972 0.38828 -0.12014 C 0.38854 -0.12222 0.38867 -0.1243 0.38906 -0.12616 C 0.38945 -0.12778 0.39023 -0.12893 0.39075 -0.13055 C 0.39192 -0.13426 0.39297 -0.13819 0.39401 -0.14213 C 0.39453 -0.14421 0.39479 -0.14653 0.3957 -0.14815 C 0.39648 -0.14954 0.39739 -0.15069 0.39817 -0.15254 C 0.4039 -0.16574 0.39935 -0.15694 0.40312 -0.16574 C 0.4039 -0.16759 0.40481 -0.16944 0.4056 -0.17153 C 0.4112 -0.1875 0.40273 -0.16666 0.40963 -0.1831 C 0.41224 -0.19699 0.40781 -0.17407 0.41302 -0.19491 C 0.41341 -0.19676 0.41328 -0.19907 0.4138 -0.20069 C 0.41445 -0.20301 0.41562 -0.20463 0.41627 -0.20671 C 0.41758 -0.21041 0.4181 -0.21481 0.41953 -0.21829 C 0.42409 -0.22916 0.42005 -0.21921 0.42448 -0.23148 C 0.42552 -0.23449 0.42682 -0.23727 0.42786 -0.24028 C 0.42877 -0.24352 0.42929 -0.24745 0.43034 -0.25069 C 0.43125 -0.2537 0.43255 -0.25648 0.43359 -0.25949 C 0.4345 -0.2618 0.43515 -0.26435 0.43606 -0.26666 C 0.43711 -0.26921 0.43828 -0.27153 0.43932 -0.27407 C 0.44023 -0.27639 0.44088 -0.27916 0.44179 -0.28148 C 0.44648 -0.29282 0.44609 -0.2919 0.45013 -0.29907 C 0.4526 -0.31227 0.4487 -0.2912 0.45169 -0.31065 C 0.45221 -0.31366 0.45234 -0.3169 0.45338 -0.31944 L 0.45508 -0.32384 C 0.4556 -0.32778 0.45547 -0.33217 0.45664 -0.33565 C 0.45833 -0.34004 0.45872 -0.34074 0.45989 -0.34583 C 0.46002 -0.34629 0.46484 -0.36829 0.46575 -0.37083 C 0.4694 -0.38241 0.46927 -0.38079 0.47226 -0.39421 C 0.47317 -0.39815 0.47383 -0.40208 0.47474 -0.40602 C 0.47721 -0.41551 0.47942 -0.42129 0.48216 -0.43079 C 0.48685 -0.44653 0.48567 -0.44491 0.49127 -0.46018 C 0.49531 -0.47106 0.49948 -0.48171 0.50364 -0.49236 C 0.50612 -0.49884 0.50885 -0.50486 0.51106 -0.51134 C 0.52044 -0.54004 0.51276 -0.51852 0.52265 -0.54213 C 0.5276 -0.5544 0.53242 -0.56666 0.5375 -0.57893 C 0.53906 -0.58287 0.54049 -0.58704 0.54231 -0.59051 C 0.54453 -0.59444 0.54687 -0.59815 0.54896 -0.60231 C 0.56471 -0.63217 0.54856 -0.60301 0.55963 -0.62268 C 0.56028 -0.62569 0.5608 -0.6287 0.56133 -0.63148 C 0.56198 -0.63541 0.56224 -0.63958 0.56302 -0.64329 C 0.56419 -0.64977 0.5681 -0.66296 0.56953 -0.66829 C 0.57356 -0.68194 0.57864 -0.70185 0.58437 -0.71204 C 0.58802 -0.71829 0.59127 -0.72523 0.59518 -0.73102 C 0.5987 -0.73634 0.60169 -0.74329 0.60586 -0.74722 C 0.61836 -0.7581 0.60273 -0.74444 0.61653 -0.75602 C 0.61823 -0.75717 0.61979 -0.75926 0.62148 -0.76041 C 0.62526 -0.76273 0.62916 -0.76435 0.63307 -0.7662 C 0.6487 -0.77315 0.64166 -0.77106 0.65364 -0.77338 C 0.65586 -0.77454 0.65794 -0.77592 0.66028 -0.77639 C 0.67409 -0.77893 0.68489 -0.77778 0.69896 -0.77639 C 0.7026 -0.77616 0.70612 -0.77546 0.70963 -0.775 C 0.71888 -0.77199 0.73724 -0.76713 0.74843 -0.7618 C 0.75065 -0.76065 0.76627 -0.75301 0.77148 -0.74861 C 0.77356 -0.74699 0.77539 -0.74467 0.77734 -0.74282 C 0.7789 -0.7412 0.78073 -0.74028 0.78229 -0.73842 C 0.78515 -0.73472 0.78776 -0.73055 0.79049 -0.72662 C 0.79349 -0.72222 0.79622 -0.71898 0.7987 -0.71342 C 0.80065 -0.70926 0.80338 -0.70092 0.80442 -0.69583 C 0.80521 -0.69259 0.8056 -0.68912 0.80612 -0.68565 C 0.80729 -0.67778 0.80937 -0.66227 0.80937 -0.66227 C 0.81041 -0.62361 0.81093 -0.62291 0.80937 -0.57731 C 0.80911 -0.56736 0.80677 -0.5412 0.80612 -0.53055 C 0.80573 -0.52454 0.80573 -0.51875 0.80534 -0.51296 C 0.80481 -0.50648 0.80403 -0.50023 0.80364 -0.49375 C 0.80299 -0.48264 0.80312 -0.47129 0.80195 -0.46018 C 0.80143 -0.45486 0.80091 -0.4493 0.80039 -0.44398 C 0.79896 -0.43125 0.7983 -0.4294 0.797 -0.4162 C 0.79557 -0.40023 0.79726 -0.41412 0.79453 -0.4 C 0.7944 -0.39884 0.79349 -0.39143 0.79297 -0.38981 C 0.78932 -0.37986 0.78893 -0.37824 0.78385 -0.37361 C 0.78151 -0.37176 0.77773 -0.37129 0.77565 -0.37083 C 0.77487 -0.37037 0.77409 -0.36944 0.77317 -0.36921 C 0.75364 -0.3662 0.73776 -0.36852 0.71705 -0.36921 C 0.69909 -0.37384 0.72591 -0.3669 0.7039 -0.37361 C 0.70169 -0.3743 0.69948 -0.37477 0.69739 -0.37523 C 0.69544 -0.37616 0.69349 -0.37731 0.69153 -0.37801 C 0.68971 -0.3787 0.68763 -0.37893 0.6858 -0.37963 C 0.68398 -0.38032 0.67695 -0.38403 0.67513 -0.38541 C 0.67122 -0.38819 0.66745 -0.39166 0.66354 -0.39421 C 0.66133 -0.3956 0.65911 -0.39699 0.6569 -0.39861 C 0.65495 -0.4 0.65312 -0.40185 0.65117 -0.40301 C 0.64739 -0.40532 0.64349 -0.40694 0.63958 -0.40879 C 0.63776 -0.40995 0.6358 -0.41088 0.63385 -0.4118 C 0.62942 -0.41366 0.62513 -0.41666 0.6207 -0.41759 C 0.61849 -0.41805 0.61627 -0.41852 0.61406 -0.41921 C 0.61133 -0.41991 0.60859 -0.42153 0.60586 -0.42199 C 0.60013 -0.42338 0.59427 -0.42315 0.58854 -0.425 C 0.58489 -0.42616 0.56862 -0.43125 0.56211 -0.43379 C 0.55963 -0.43472 0.55716 -0.43541 0.55468 -0.4368 C 0.55117 -0.43842 0.54765 -0.44097 0.54401 -0.44259 C 0.54023 -0.44421 0.53633 -0.44514 0.53255 -0.44699 C 0.52747 -0.44954 0.52265 -0.45301 0.51771 -0.45579 C 0.51497 -0.45741 0.51211 -0.45856 0.50937 -0.46018 C 0.5069 -0.46157 0.50442 -0.46296 0.50195 -0.46458 C 0.5 -0.46574 0.49817 -0.46759 0.49622 -0.46898 C 0.49284 -0.47129 0.48815 -0.47361 0.48463 -0.47477 C 0.47513 -0.47824 0.4819 -0.47592 0.46406 -0.47916 C 0.46133 -0.47963 0.45859 -0.47963 0.45586 -0.48055 C 0.44713 -0.48379 0.45651 -0.48079 0.44271 -0.48356 C 0.42278 -0.48773 0.44661 -0.48287 0.43528 -0.48657 C 0.43307 -0.48727 0.43086 -0.4875 0.42864 -0.48796 C 0.41823 -0.49004 0.41966 -0.48935 0.40716 -0.49097 L 0.3957 -0.49236 L 0.26054 -0.49097 C 0.25547 -0.49074 0.2457 -0.48796 0.2457 -0.48796 C 0.24323 -0.48704 0.24075 -0.48588 0.23828 -0.48495 C 0.23633 -0.48449 0.23437 -0.48403 0.23242 -0.48356 C 0.23086 -0.4831 0.22916 -0.48264 0.22747 -0.48217 C 0.22617 -0.48171 0.22474 -0.48125 0.22343 -0.48055 C 0.21731 -0.47778 0.21927 -0.47731 0.21263 -0.47477 C 0.2108 -0.47407 0.20885 -0.47384 0.2069 -0.47338 C 0.20468 -0.47176 0.2026 -0.47014 0.20039 -0.46898 C 0.19817 -0.46782 0.19596 -0.46713 0.19375 -0.46597 C 0.19205 -0.46528 0.19049 -0.46389 0.1888 -0.46319 C 0.18424 -0.46065 0.17734 -0.45764 0.17226 -0.4544 C 0.15416 -0.44213 0.17187 -0.45393 0.15911 -0.44398 C 0.15638 -0.4419 0.15377 -0.43935 0.15091 -0.43819 C 0.14974 -0.43773 0.1487 -0.4375 0.14752 -0.4368 C 0.14648 -0.43588 0.14544 -0.43472 0.14427 -0.43379 C 0.14349 -0.4331 0.14258 -0.43287 0.14179 -0.43241 C 0.13463 -0.42685 0.14179 -0.43125 0.13606 -0.42801 C 0.13463 -0.42592 0.13333 -0.42384 0.1319 -0.42199 C 0.12682 -0.41597 0.1306 -0.42153 0.12617 -0.41759 C 0.11992 -0.41204 0.12409 -0.41504 0.11953 -0.41041 C 0.11263 -0.40324 0.1194 -0.41041 0.1138 -0.40602 C 0.11159 -0.40416 0.10924 -0.40254 0.10716 -0.4 C 0.10638 -0.39907 0.1056 -0.39791 0.10468 -0.39722 C 0.1039 -0.39653 0.10299 -0.39629 0.10221 -0.3956 C 0.1013 -0.39491 0.10065 -0.39352 0.09974 -0.39282 C 0.0987 -0.39166 0.09752 -0.39097 0.09648 -0.38981 C 0.09557 -0.38866 0.09492 -0.3868 0.09401 -0.38541 C 0.09297 -0.38379 0.09179 -0.38241 0.09075 -0.38102 C 0.08932 -0.3794 0.08789 -0.37824 0.08659 -0.37662 C 0.08489 -0.37477 0.08333 -0.37268 0.08164 -0.37083 C 0.07786 -0.36666 0.07317 -0.36458 0.07005 -0.35903 C 0.06562 -0.35116 0.06458 -0.34861 0.05859 -0.34143 C 0.05416 -0.33634 0.05677 -0.33981 0.05117 -0.32963 C 0.05026 -0.32824 0.04935 -0.32708 0.0487 -0.32523 C 0.04817 -0.32384 0.04765 -0.32222 0.047 -0.32083 C 0.04622 -0.31944 0.04518 -0.31829 0.04453 -0.31666 C 0.04388 -0.31481 0.04362 -0.3125 0.04297 -0.31065 C 0.04218 -0.30903 0.04114 -0.30787 0.04049 -0.30625 C 0.03463 -0.29166 0.04414 -0.30995 0.03554 -0.29467 C 0.03099 -0.27847 0.03685 -0.29676 0.03138 -0.28588 C 0.03008 -0.2831 0.02929 -0.27986 0.02812 -0.27708 C 0.02721 -0.275 0.0263 -0.27315 0.02565 -0.27106 C 0.02383 -0.26643 0.02252 -0.26111 0.0207 -0.25648 C 0.01692 -0.24768 0.01888 -0.25254 0.01484 -0.2419 C 0.01432 -0.24028 0.01367 -0.23889 0.01328 -0.2375 L 0.01159 -0.23148 C 0.00911 -0.21435 0.01302 -0.23958 0.00833 -0.21829 C 0.00781 -0.21597 0.00781 -0.21342 0.00742 -0.21111 C 0.00677 -0.20625 0.00664 -0.20648 0.00495 -0.20231 C 0.00455 -0.1993 0.00403 -0.19491 0.00338 -0.1919 C 0.00286 -0.19004 0.00221 -0.18819 0.00169 -0.18611 C 0.00143 -0.18264 0.0013 -0.17916 0.00091 -0.17592 C 0 -0.17014 -0.00078 -0.16852 -0.00248 -0.16412 C -0.00274 -0.16273 -0.003 -0.16111 -0.00326 -0.15972 C -0.00378 -0.15741 -0.00443 -0.15486 -0.00495 -0.15254 C -0.00521 -0.15046 -0.00547 -0.14861 -0.00573 -0.14653 C -0.00599 -0.14514 -0.00625 -0.14375 -0.00651 -0.14213 C -0.00677 -0.13935 -0.00703 -0.13634 -0.00742 -0.13333 C -0.00755 -0.13194 -0.00795 -0.13055 -0.00821 -0.12893 L -0.0099 -0.11736 C -0.01016 -0.11342 -0.01042 -0.10949 -0.01068 -0.10555 C -0.01094 -0.10208 -0.0112 -0.09861 -0.01146 -0.09537 C -0.01211 -0.0875 -0.01315 -0.07176 -0.01315 -0.07176 C -0.01289 -0.05764 -0.0142 -0.04305 -0.01237 -0.0294 C -0.0112 -0.02083 -0.00638 -0.01921 -0.00326 -0.01481 C -0.00209 -0.01296 -0.00104 -0.01088 0 -0.0087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
                                      <p:cBhvr>
                                        <p:cTn id="8" dur="270000" fill="hold"/>
                                        <p:tgtEl>
                                          <p:spTgt spid="10"/>
                                        </p:tgtEl>
                                        <p:attrNameLst>
                                          <p:attrName>ppt_x</p:attrName>
                                          <p:attrName>ppt_y</p:attrName>
                                        </p:attrNameLst>
                                      </p:cBhvr>
                                    </p:animMotion>
                                  </p:childTnLst>
                                </p:cTn>
                              </p:par>
                              <p:par>
                                <p:cTn id="9" presetID="6" presetClass="emph" presetSubtype="0" repeatCount="indefinite" autoRev="1" fill="hold" grpId="0" nodeType="withEffect">
                                  <p:stCondLst>
                                    <p:cond delay="0"/>
                                  </p:stCondLst>
                                  <p:childTnLst>
                                    <p:animScale>
                                      <p:cBhvr>
                                        <p:cTn id="10" dur="39000" fill="hold"/>
                                        <p:tgtEl>
                                          <p:spTgt spid="10"/>
                                        </p:tgtEl>
                                      </p:cBhvr>
                                      <p:by x="125000" y="125000"/>
                                    </p:animScale>
                                  </p:childTnLst>
                                </p:cTn>
                              </p:par>
                              <p:par>
                                <p:cTn id="11" presetID="6" presetClass="emph" presetSubtype="0" repeatCount="indefinite" autoRev="1" fill="hold" grpId="0" nodeType="withEffect">
                                  <p:stCondLst>
                                    <p:cond delay="0"/>
                                  </p:stCondLst>
                                  <p:childTnLst>
                                    <p:animScale>
                                      <p:cBhvr>
                                        <p:cTn id="12" dur="47000" fill="hold"/>
                                        <p:tgtEl>
                                          <p:spTgt spid="11"/>
                                        </p:tgtEl>
                                      </p:cBhvr>
                                      <p:by x="80000" y="80000"/>
                                    </p:animScale>
                                  </p:childTnLst>
                                </p:cTn>
                              </p:par>
                              <p:par>
                                <p:cTn id="13" presetID="6" presetClass="emph" presetSubtype="0" repeatCount="indefinite" autoRev="1" fill="hold" grpId="0" nodeType="withEffect">
                                  <p:stCondLst>
                                    <p:cond delay="0"/>
                                  </p:stCondLst>
                                  <p:childTnLst>
                                    <p:animScale>
                                      <p:cBhvr>
                                        <p:cTn id="14" dur="9000" fill="hold"/>
                                        <p:tgtEl>
                                          <p:spTgt spid="9"/>
                                        </p:tgtEl>
                                      </p:cBhvr>
                                      <p:by x="120000" y="120000"/>
                                    </p:animScale>
                                  </p:childTnLst>
                                </p:cTn>
                              </p:par>
                              <p:par>
                                <p:cTn id="15" presetID="1" presetClass="path" presetSubtype="0" repeatCount="indefinite" fill="hold" grpId="1" nodeType="withEffect">
                                  <p:stCondLst>
                                    <p:cond delay="0"/>
                                  </p:stCondLst>
                                  <p:childTnLst>
                                    <p:animMotion origin="layout" path="M 3.125E-6 4.44444E-6 C 0.01015 4.44444E-6 0.01849 0.01319 0.01849 0.02986 C 0.01849 0.04629 0.01015 0.05972 3.125E-6 0.05972 C -0.01029 0.05972 -0.01849 0.04629 -0.01849 0.02986 C -0.01849 0.01319 -0.01029 4.44444E-6 3.125E-6 4.44444E-6 Z " pathEditMode="relative" rAng="0" ptsTypes="AAAAA">
                                      <p:cBhvr>
                                        <p:cTn id="16" dur="170000" fill="hold"/>
                                        <p:tgtEl>
                                          <p:spTgt spid="9"/>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Left">
            <a:extLst>
              <a:ext uri="{FF2B5EF4-FFF2-40B4-BE49-F238E27FC236}">
                <a16:creationId xmlns:a16="http://schemas.microsoft.com/office/drawing/2014/main" id="{EF115768-AA7B-ED53-CEB3-DAEC8AFE7EF2}"/>
              </a:ext>
            </a:extLst>
          </p:cNvPr>
          <p:cNvPicPr>
            <a:picLocks noChangeAspect="1"/>
          </p:cNvPicPr>
          <p:nvPr/>
        </p:nvPicPr>
        <p:blipFill>
          <a:blip r:embed="rId3"/>
          <a:stretch>
            <a:fillRect/>
          </a:stretch>
        </p:blipFill>
        <p:spPr>
          <a:xfrm>
            <a:off x="5476488" y="4664075"/>
            <a:ext cx="660400" cy="508000"/>
          </a:xfrm>
          <a:prstGeom prst="rect">
            <a:avLst/>
          </a:prstGeom>
        </p:spPr>
      </p:pic>
      <p:pic>
        <p:nvPicPr>
          <p:cNvPr id="14" name="Right">
            <a:extLst>
              <a:ext uri="{FF2B5EF4-FFF2-40B4-BE49-F238E27FC236}">
                <a16:creationId xmlns:a16="http://schemas.microsoft.com/office/drawing/2014/main" id="{BAF10845-6C6F-95E8-31FB-45564B584914}"/>
              </a:ext>
            </a:extLst>
          </p:cNvPr>
          <p:cNvPicPr>
            <a:picLocks noChangeAspect="1"/>
          </p:cNvPicPr>
          <p:nvPr/>
        </p:nvPicPr>
        <p:blipFill>
          <a:blip r:embed="rId4"/>
          <a:stretch>
            <a:fillRect/>
          </a:stretch>
        </p:blipFill>
        <p:spPr>
          <a:xfrm>
            <a:off x="6851050" y="4664075"/>
            <a:ext cx="660400" cy="508000"/>
          </a:xfrm>
          <a:prstGeom prst="rect">
            <a:avLst/>
          </a:prstGeom>
        </p:spPr>
      </p:pic>
      <p:pic>
        <p:nvPicPr>
          <p:cNvPr id="8" name="Left">
            <a:extLst>
              <a:ext uri="{FF2B5EF4-FFF2-40B4-BE49-F238E27FC236}">
                <a16:creationId xmlns:a16="http://schemas.microsoft.com/office/drawing/2014/main" id="{F9768919-9F9D-54A0-0535-DCDB03F7C69C}"/>
              </a:ext>
            </a:extLst>
          </p:cNvPr>
          <p:cNvPicPr>
            <a:picLocks noChangeAspect="1"/>
          </p:cNvPicPr>
          <p:nvPr/>
        </p:nvPicPr>
        <p:blipFill>
          <a:blip r:embed="rId3"/>
          <a:stretch>
            <a:fillRect/>
          </a:stretch>
        </p:blipFill>
        <p:spPr>
          <a:xfrm>
            <a:off x="5476488" y="4664075"/>
            <a:ext cx="660400" cy="508000"/>
          </a:xfrm>
          <a:prstGeom prst="rect">
            <a:avLst/>
          </a:prstGeom>
        </p:spPr>
      </p:pic>
      <p:pic>
        <p:nvPicPr>
          <p:cNvPr id="9" name="Right">
            <a:extLst>
              <a:ext uri="{FF2B5EF4-FFF2-40B4-BE49-F238E27FC236}">
                <a16:creationId xmlns:a16="http://schemas.microsoft.com/office/drawing/2014/main" id="{0F7D9CD7-4C29-871E-257B-D8A179E85F40}"/>
              </a:ext>
            </a:extLst>
          </p:cNvPr>
          <p:cNvPicPr>
            <a:picLocks noChangeAspect="1"/>
          </p:cNvPicPr>
          <p:nvPr/>
        </p:nvPicPr>
        <p:blipFill>
          <a:blip r:embed="rId4"/>
          <a:stretch>
            <a:fillRect/>
          </a:stretch>
        </p:blipFill>
        <p:spPr>
          <a:xfrm>
            <a:off x="6851050" y="4664075"/>
            <a:ext cx="660400" cy="508000"/>
          </a:xfrm>
          <a:prstGeom prst="rect">
            <a:avLst/>
          </a:prstGeom>
        </p:spPr>
      </p:pic>
      <p:sp>
        <p:nvSpPr>
          <p:cNvPr id="10" name="Rectangle 9">
            <a:extLst>
              <a:ext uri="{FF2B5EF4-FFF2-40B4-BE49-F238E27FC236}">
                <a16:creationId xmlns:a16="http://schemas.microsoft.com/office/drawing/2014/main" id="{71E14618-7BFB-0051-B6C6-F96EC41746E8}"/>
              </a:ext>
            </a:extLst>
          </p:cNvPr>
          <p:cNvSpPr/>
          <p:nvPr/>
        </p:nvSpPr>
        <p:spPr>
          <a:xfrm>
            <a:off x="5235547" y="2953593"/>
            <a:ext cx="2605635" cy="2459979"/>
          </a:xfrm>
          <a:prstGeom prst="rect">
            <a:avLst/>
          </a:prstGeom>
          <a:gradFill flip="none" rotWithShape="1">
            <a:gsLst>
              <a:gs pos="69000">
                <a:schemeClr val="bg1"/>
              </a:gs>
              <a:gs pos="94000">
                <a:schemeClr val="bg1">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85A40-DD25-D19F-7444-85681056C9CD}"/>
              </a:ext>
            </a:extLst>
          </p:cNvPr>
          <p:cNvSpPr>
            <a:spLocks noGrp="1"/>
          </p:cNvSpPr>
          <p:nvPr>
            <p:ph type="title"/>
          </p:nvPr>
        </p:nvSpPr>
        <p:spPr/>
        <p:txBody>
          <a:bodyPr/>
          <a:lstStyle/>
          <a:p>
            <a:r>
              <a:rPr lang="en-US"/>
              <a:t>Project-based learning</a:t>
            </a:r>
          </a:p>
        </p:txBody>
      </p:sp>
      <p:sp>
        <p:nvSpPr>
          <p:cNvPr id="3" name="Content Placeholder 2">
            <a:extLst>
              <a:ext uri="{FF2B5EF4-FFF2-40B4-BE49-F238E27FC236}">
                <a16:creationId xmlns:a16="http://schemas.microsoft.com/office/drawing/2014/main" id="{42179030-F3EA-CF84-EEC4-D4E18238616E}"/>
              </a:ext>
            </a:extLst>
          </p:cNvPr>
          <p:cNvSpPr>
            <a:spLocks noGrp="1"/>
          </p:cNvSpPr>
          <p:nvPr>
            <p:ph idx="1"/>
          </p:nvPr>
        </p:nvSpPr>
        <p:spPr>
          <a:xfrm>
            <a:off x="1077913" y="6404976"/>
            <a:ext cx="10872787" cy="279099"/>
          </a:xfrm>
        </p:spPr>
        <p:txBody>
          <a:bodyPr anchor="b" anchorCtr="0"/>
          <a:lstStyle/>
          <a:p>
            <a:pPr lvl="3"/>
            <a:r>
              <a:rPr lang="en-US"/>
              <a:t>You will start coaching QI work very soon</a:t>
            </a:r>
          </a:p>
        </p:txBody>
      </p:sp>
      <p:sp>
        <p:nvSpPr>
          <p:cNvPr id="4" name="Footer Placeholder 3">
            <a:extLst>
              <a:ext uri="{FF2B5EF4-FFF2-40B4-BE49-F238E27FC236}">
                <a16:creationId xmlns:a16="http://schemas.microsoft.com/office/drawing/2014/main" id="{3A743D97-34F1-DB76-4BBE-28399F7B0EF8}"/>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1CE3AE33-385C-089E-2C7E-1C4112160B29}"/>
              </a:ext>
            </a:extLst>
          </p:cNvPr>
          <p:cNvSpPr>
            <a:spLocks noGrp="1"/>
          </p:cNvSpPr>
          <p:nvPr>
            <p:ph type="sldNum" sz="quarter" idx="12"/>
          </p:nvPr>
        </p:nvSpPr>
        <p:spPr/>
        <p:txBody>
          <a:bodyPr/>
          <a:lstStyle/>
          <a:p>
            <a:fld id="{16C5AC08-0ACD-404A-9C9F-AB39E786C34A}" type="slidenum">
              <a:rPr lang="en-GB"/>
              <a:t>16</a:t>
            </a:fld>
            <a:endParaRPr lang="en-GB"/>
          </a:p>
        </p:txBody>
      </p:sp>
      <p:sp>
        <p:nvSpPr>
          <p:cNvPr id="6" name="Text Placeholder 5">
            <a:extLst>
              <a:ext uri="{FF2B5EF4-FFF2-40B4-BE49-F238E27FC236}">
                <a16:creationId xmlns:a16="http://schemas.microsoft.com/office/drawing/2014/main" id="{ACD8FDE8-EB58-8AAC-186F-53FA8B956723}"/>
              </a:ext>
            </a:extLst>
          </p:cNvPr>
          <p:cNvSpPr>
            <a:spLocks noGrp="1"/>
          </p:cNvSpPr>
          <p:nvPr>
            <p:ph type="body" sz="quarter" idx="13"/>
          </p:nvPr>
        </p:nvSpPr>
        <p:spPr/>
        <p:txBody>
          <a:bodyPr/>
          <a:lstStyle/>
          <a:p>
            <a:r>
              <a:rPr lang="en-US" dirty="0"/>
              <a:t>Project-based learning</a:t>
            </a:r>
          </a:p>
        </p:txBody>
      </p:sp>
      <p:pic>
        <p:nvPicPr>
          <p:cNvPr id="7" name="Picture 6">
            <a:extLst>
              <a:ext uri="{FF2B5EF4-FFF2-40B4-BE49-F238E27FC236}">
                <a16:creationId xmlns:a16="http://schemas.microsoft.com/office/drawing/2014/main" id="{A9A0D24F-BB43-2BA5-88F4-B21E08F0AB47}"/>
              </a:ext>
            </a:extLst>
          </p:cNvPr>
          <p:cNvPicPr>
            <a:picLocks noChangeAspect="1"/>
          </p:cNvPicPr>
          <p:nvPr/>
        </p:nvPicPr>
        <p:blipFill>
          <a:blip r:embed="rId5"/>
          <a:stretch>
            <a:fillRect/>
          </a:stretch>
        </p:blipFill>
        <p:spPr>
          <a:xfrm>
            <a:off x="5474483" y="2815921"/>
            <a:ext cx="2044700" cy="1727200"/>
          </a:xfrm>
          <a:prstGeom prst="rect">
            <a:avLst/>
          </a:prstGeom>
        </p:spPr>
      </p:pic>
    </p:spTree>
    <p:extLst>
      <p:ext uri="{BB962C8B-B14F-4D97-AF65-F5344CB8AC3E}">
        <p14:creationId xmlns:p14="http://schemas.microsoft.com/office/powerpoint/2010/main" val="6826008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0" accel="50000" fill="hold" nodeType="withEffect" p14:presetBounceEnd="50000">
                                      <p:stCondLst>
                                        <p:cond delay="0"/>
                                      </p:stCondLst>
                                      <p:childTnLst>
                                        <p:animMotion origin="layout" path="M -2.08333E-6 3.7037E-7 L -2.08333E-6 -0.33357 " pathEditMode="relative" rAng="0" ptsTypes="AA" p14:bounceEnd="50000">
                                          <p:cBhvr>
                                            <p:cTn id="6" dur="1500" fill="hold"/>
                                            <p:tgtEl>
                                              <p:spTgt spid="8"/>
                                            </p:tgtEl>
                                            <p:attrNameLst>
                                              <p:attrName>ppt_x</p:attrName>
                                              <p:attrName>ppt_y</p:attrName>
                                            </p:attrNameLst>
                                          </p:cBhvr>
                                          <p:rCtr x="0" y="-16690"/>
                                        </p:animMotion>
                                      </p:childTnLst>
                                    </p:cTn>
                                  </p:par>
                                </p:childTnLst>
                              </p:cTn>
                            </p:par>
                            <p:par>
                              <p:cTn id="7" fill="hold">
                                <p:stCondLst>
                                  <p:cond delay="1500"/>
                                </p:stCondLst>
                                <p:childTnLst>
                                  <p:par>
                                    <p:cTn id="8" presetID="47" presetClass="exit" presetSubtype="0" repeatCount="0" fill="hold" nodeType="afterEffect">
                                      <p:stCondLst>
                                        <p:cond delay="500"/>
                                      </p:stCondLst>
                                      <p:childTnLst>
                                        <p:animEffect transition="out" filter="fade">
                                          <p:cBhvr>
                                            <p:cTn id="9" dur="250"/>
                                            <p:tgtEl>
                                              <p:spTgt spid="8"/>
                                            </p:tgtEl>
                                          </p:cBhvr>
                                        </p:animEffect>
                                        <p:anim calcmode="lin" valueType="num">
                                          <p:cBhvr>
                                            <p:cTn id="10" dur="250"/>
                                            <p:tgtEl>
                                              <p:spTgt spid="8"/>
                                            </p:tgtEl>
                                            <p:attrNameLst>
                                              <p:attrName>ppt_x</p:attrName>
                                            </p:attrNameLst>
                                          </p:cBhvr>
                                          <p:tavLst>
                                            <p:tav tm="0">
                                              <p:val>
                                                <p:strVal val="ppt_x"/>
                                              </p:val>
                                            </p:tav>
                                            <p:tav tm="100000">
                                              <p:val>
                                                <p:strVal val="ppt_x"/>
                                              </p:val>
                                            </p:tav>
                                          </p:tavLst>
                                        </p:anim>
                                        <p:anim calcmode="lin" valueType="num">
                                          <p:cBhvr>
                                            <p:cTn id="11" dur="250"/>
                                            <p:tgtEl>
                                              <p:spTgt spid="8"/>
                                            </p:tgtEl>
                                            <p:attrNameLst>
                                              <p:attrName>ppt_y</p:attrName>
                                            </p:attrNameLst>
                                          </p:cBhvr>
                                          <p:tavLst>
                                            <p:tav tm="0">
                                              <p:val>
                                                <p:strVal val="ppt_y"/>
                                              </p:val>
                                            </p:tav>
                                            <p:tav tm="100000">
                                              <p:val>
                                                <p:strVal val="ppt_y-.1"/>
                                              </p:val>
                                            </p:tav>
                                          </p:tavLst>
                                        </p:anim>
                                        <p:set>
                                          <p:cBhvr>
                                            <p:cTn id="12" dur="1" fill="hold">
                                              <p:stCondLst>
                                                <p:cond delay="249"/>
                                              </p:stCondLst>
                                            </p:cTn>
                                            <p:tgtEl>
                                              <p:spTgt spid="8"/>
                                            </p:tgtEl>
                                            <p:attrNameLst>
                                              <p:attrName>style.visibility</p:attrName>
                                            </p:attrNameLst>
                                          </p:cBhvr>
                                          <p:to>
                                            <p:strVal val="hidden"/>
                                          </p:to>
                                        </p:set>
                                      </p:childTnLst>
                                    </p:cTn>
                                  </p:par>
                                </p:childTnLst>
                              </p:cTn>
                            </p:par>
                            <p:par>
                              <p:cTn id="13" fill="hold">
                                <p:stCondLst>
                                  <p:cond delay="2250"/>
                                </p:stCondLst>
                                <p:childTnLst>
                                  <p:par>
                                    <p:cTn id="14" presetID="64" presetClass="path" presetSubtype="0" repeatCount="0" accel="50000" fill="hold" nodeType="afterEffect" p14:presetBounceEnd="50000">
                                      <p:stCondLst>
                                        <p:cond delay="0"/>
                                      </p:stCondLst>
                                      <p:childTnLst>
                                        <p:animMotion origin="layout" path="M -2.5E-6 3.7037E-7 L -2.5E-6 -0.33357 " pathEditMode="relative" rAng="0" ptsTypes="AA" p14:bounceEnd="50000">
                                          <p:cBhvr>
                                            <p:cTn id="15" dur="1500" fill="hold"/>
                                            <p:tgtEl>
                                              <p:spTgt spid="9"/>
                                            </p:tgtEl>
                                            <p:attrNameLst>
                                              <p:attrName>ppt_x</p:attrName>
                                              <p:attrName>ppt_y</p:attrName>
                                            </p:attrNameLst>
                                          </p:cBhvr>
                                          <p:rCtr x="0" y="-16690"/>
                                        </p:animMotion>
                                      </p:childTnLst>
                                    </p:cTn>
                                  </p:par>
                                </p:childTnLst>
                              </p:cTn>
                            </p:par>
                            <p:par>
                              <p:cTn id="16" fill="hold">
                                <p:stCondLst>
                                  <p:cond delay="3750"/>
                                </p:stCondLst>
                                <p:childTnLst>
                                  <p:par>
                                    <p:cTn id="17" presetID="47" presetClass="exit" presetSubtype="0" repeatCount="0" fill="hold" nodeType="afterEffect">
                                      <p:stCondLst>
                                        <p:cond delay="500"/>
                                      </p:stCondLst>
                                      <p:childTnLst>
                                        <p:animEffect transition="out" filter="fade">
                                          <p:cBhvr>
                                            <p:cTn id="18" dur="250"/>
                                            <p:tgtEl>
                                              <p:spTgt spid="9"/>
                                            </p:tgtEl>
                                          </p:cBhvr>
                                        </p:animEffect>
                                        <p:anim calcmode="lin" valueType="num">
                                          <p:cBhvr>
                                            <p:cTn id="19" dur="250"/>
                                            <p:tgtEl>
                                              <p:spTgt spid="9"/>
                                            </p:tgtEl>
                                            <p:attrNameLst>
                                              <p:attrName>ppt_x</p:attrName>
                                            </p:attrNameLst>
                                          </p:cBhvr>
                                          <p:tavLst>
                                            <p:tav tm="0">
                                              <p:val>
                                                <p:strVal val="ppt_x"/>
                                              </p:val>
                                            </p:tav>
                                            <p:tav tm="100000">
                                              <p:val>
                                                <p:strVal val="ppt_x"/>
                                              </p:val>
                                            </p:tav>
                                          </p:tavLst>
                                        </p:anim>
                                        <p:anim calcmode="lin" valueType="num">
                                          <p:cBhvr>
                                            <p:cTn id="20" dur="250"/>
                                            <p:tgtEl>
                                              <p:spTgt spid="9"/>
                                            </p:tgtEl>
                                            <p:attrNameLst>
                                              <p:attrName>ppt_y</p:attrName>
                                            </p:attrNameLst>
                                          </p:cBhvr>
                                          <p:tavLst>
                                            <p:tav tm="0">
                                              <p:val>
                                                <p:strVal val="ppt_y"/>
                                              </p:val>
                                            </p:tav>
                                            <p:tav tm="100000">
                                              <p:val>
                                                <p:strVal val="ppt_y-.1"/>
                                              </p:val>
                                            </p:tav>
                                          </p:tavLst>
                                        </p:anim>
                                        <p:set>
                                          <p:cBhvr>
                                            <p:cTn id="21" dur="1" fill="hold">
                                              <p:stCondLst>
                                                <p:cond delay="249"/>
                                              </p:stCondLst>
                                            </p:cTn>
                                            <p:tgtEl>
                                              <p:spTgt spid="9"/>
                                            </p:tgtEl>
                                            <p:attrNameLst>
                                              <p:attrName>style.visibility</p:attrName>
                                            </p:attrNameLst>
                                          </p:cBhvr>
                                          <p:to>
                                            <p:strVal val="hidden"/>
                                          </p:to>
                                        </p:set>
                                      </p:childTnLst>
                                    </p:cTn>
                                  </p:par>
                                  <p:par>
                                    <p:cTn id="22" presetID="64" presetClass="path" presetSubtype="0" repeatCount="0" accel="50000" fill="hold" nodeType="withEffect" p14:presetBounceEnd="50000">
                                      <p:stCondLst>
                                        <p:cond delay="500"/>
                                      </p:stCondLst>
                                      <p:childTnLst>
                                        <p:animMotion origin="layout" path="M -2.08333E-6 3.7037E-7 L -2.08333E-6 -0.33357 " pathEditMode="relative" rAng="0" ptsTypes="AA" p14:bounceEnd="50000">
                                          <p:cBhvr>
                                            <p:cTn id="23" dur="1500" fill="hold"/>
                                            <p:tgtEl>
                                              <p:spTgt spid="13"/>
                                            </p:tgtEl>
                                            <p:attrNameLst>
                                              <p:attrName>ppt_x</p:attrName>
                                              <p:attrName>ppt_y</p:attrName>
                                            </p:attrNameLst>
                                          </p:cBhvr>
                                          <p:rCtr x="0" y="-16690"/>
                                        </p:animMotion>
                                      </p:childTnLst>
                                    </p:cTn>
                                  </p:par>
                                </p:childTnLst>
                              </p:cTn>
                            </p:par>
                            <p:par>
                              <p:cTn id="24" fill="hold">
                                <p:stCondLst>
                                  <p:cond delay="5750"/>
                                </p:stCondLst>
                                <p:childTnLst>
                                  <p:par>
                                    <p:cTn id="25" presetID="47" presetClass="exit" presetSubtype="0" repeatCount="0" fill="hold" nodeType="afterEffect">
                                      <p:stCondLst>
                                        <p:cond delay="500"/>
                                      </p:stCondLst>
                                      <p:childTnLst>
                                        <p:animEffect transition="out" filter="fade">
                                          <p:cBhvr>
                                            <p:cTn id="26" dur="250"/>
                                            <p:tgtEl>
                                              <p:spTgt spid="13"/>
                                            </p:tgtEl>
                                          </p:cBhvr>
                                        </p:animEffect>
                                        <p:anim calcmode="lin" valueType="num">
                                          <p:cBhvr>
                                            <p:cTn id="27" dur="250"/>
                                            <p:tgtEl>
                                              <p:spTgt spid="13"/>
                                            </p:tgtEl>
                                            <p:attrNameLst>
                                              <p:attrName>ppt_x</p:attrName>
                                            </p:attrNameLst>
                                          </p:cBhvr>
                                          <p:tavLst>
                                            <p:tav tm="0">
                                              <p:val>
                                                <p:strVal val="ppt_x"/>
                                              </p:val>
                                            </p:tav>
                                            <p:tav tm="100000">
                                              <p:val>
                                                <p:strVal val="ppt_x"/>
                                              </p:val>
                                            </p:tav>
                                          </p:tavLst>
                                        </p:anim>
                                        <p:anim calcmode="lin" valueType="num">
                                          <p:cBhvr>
                                            <p:cTn id="28" dur="250"/>
                                            <p:tgtEl>
                                              <p:spTgt spid="13"/>
                                            </p:tgtEl>
                                            <p:attrNameLst>
                                              <p:attrName>ppt_y</p:attrName>
                                            </p:attrNameLst>
                                          </p:cBhvr>
                                          <p:tavLst>
                                            <p:tav tm="0">
                                              <p:val>
                                                <p:strVal val="ppt_y"/>
                                              </p:val>
                                            </p:tav>
                                            <p:tav tm="100000">
                                              <p:val>
                                                <p:strVal val="ppt_y-.1"/>
                                              </p:val>
                                            </p:tav>
                                          </p:tavLst>
                                        </p:anim>
                                        <p:set>
                                          <p:cBhvr>
                                            <p:cTn id="29" dur="1" fill="hold">
                                              <p:stCondLst>
                                                <p:cond delay="249"/>
                                              </p:stCondLst>
                                            </p:cTn>
                                            <p:tgtEl>
                                              <p:spTgt spid="13"/>
                                            </p:tgtEl>
                                            <p:attrNameLst>
                                              <p:attrName>style.visibility</p:attrName>
                                            </p:attrNameLst>
                                          </p:cBhvr>
                                          <p:to>
                                            <p:strVal val="hidden"/>
                                          </p:to>
                                        </p:set>
                                      </p:childTnLst>
                                    </p:cTn>
                                  </p:par>
                                </p:childTnLst>
                              </p:cTn>
                            </p:par>
                            <p:par>
                              <p:cTn id="30" fill="hold">
                                <p:stCondLst>
                                  <p:cond delay="6500"/>
                                </p:stCondLst>
                                <p:childTnLst>
                                  <p:par>
                                    <p:cTn id="31" presetID="64" presetClass="path" presetSubtype="0" repeatCount="0" accel="50000" fill="hold" nodeType="afterEffect" p14:presetBounceEnd="50000">
                                      <p:stCondLst>
                                        <p:cond delay="0"/>
                                      </p:stCondLst>
                                      <p:childTnLst>
                                        <p:animMotion origin="layout" path="M -2.5E-6 3.7037E-7 L -2.5E-6 -0.33357 " pathEditMode="relative" rAng="0" ptsTypes="AA" p14:bounceEnd="50000">
                                          <p:cBhvr>
                                            <p:cTn id="32" dur="1500" fill="hold"/>
                                            <p:tgtEl>
                                              <p:spTgt spid="14"/>
                                            </p:tgtEl>
                                            <p:attrNameLst>
                                              <p:attrName>ppt_x</p:attrName>
                                              <p:attrName>ppt_y</p:attrName>
                                            </p:attrNameLst>
                                          </p:cBhvr>
                                          <p:rCtr x="0" y="-16690"/>
                                        </p:animMotion>
                                      </p:childTnLst>
                                    </p:cTn>
                                  </p:par>
                                </p:childTnLst>
                              </p:cTn>
                            </p:par>
                            <p:par>
                              <p:cTn id="33" fill="hold">
                                <p:stCondLst>
                                  <p:cond delay="8000"/>
                                </p:stCondLst>
                                <p:childTnLst>
                                  <p:par>
                                    <p:cTn id="34" presetID="47" presetClass="exit" presetSubtype="0" repeatCount="0" fill="hold" nodeType="afterEffect">
                                      <p:stCondLst>
                                        <p:cond delay="500"/>
                                      </p:stCondLst>
                                      <p:childTnLst>
                                        <p:animEffect transition="out" filter="fade">
                                          <p:cBhvr>
                                            <p:cTn id="35" dur="250"/>
                                            <p:tgtEl>
                                              <p:spTgt spid="14"/>
                                            </p:tgtEl>
                                          </p:cBhvr>
                                        </p:animEffect>
                                        <p:anim calcmode="lin" valueType="num">
                                          <p:cBhvr>
                                            <p:cTn id="36" dur="250"/>
                                            <p:tgtEl>
                                              <p:spTgt spid="14"/>
                                            </p:tgtEl>
                                            <p:attrNameLst>
                                              <p:attrName>ppt_x</p:attrName>
                                            </p:attrNameLst>
                                          </p:cBhvr>
                                          <p:tavLst>
                                            <p:tav tm="0">
                                              <p:val>
                                                <p:strVal val="ppt_x"/>
                                              </p:val>
                                            </p:tav>
                                            <p:tav tm="100000">
                                              <p:val>
                                                <p:strVal val="ppt_x"/>
                                              </p:val>
                                            </p:tav>
                                          </p:tavLst>
                                        </p:anim>
                                        <p:anim calcmode="lin" valueType="num">
                                          <p:cBhvr>
                                            <p:cTn id="37" dur="250"/>
                                            <p:tgtEl>
                                              <p:spTgt spid="14"/>
                                            </p:tgtEl>
                                            <p:attrNameLst>
                                              <p:attrName>ppt_y</p:attrName>
                                            </p:attrNameLst>
                                          </p:cBhvr>
                                          <p:tavLst>
                                            <p:tav tm="0">
                                              <p:val>
                                                <p:strVal val="ppt_y"/>
                                              </p:val>
                                            </p:tav>
                                            <p:tav tm="100000">
                                              <p:val>
                                                <p:strVal val="ppt_y-.1"/>
                                              </p:val>
                                            </p:tav>
                                          </p:tavLst>
                                        </p:anim>
                                        <p:set>
                                          <p:cBhvr>
                                            <p:cTn id="38"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0" accel="50000" fill="hold" nodeType="withEffect">
                                      <p:stCondLst>
                                        <p:cond delay="0"/>
                                      </p:stCondLst>
                                      <p:childTnLst>
                                        <p:animMotion origin="layout" path="M -2.08333E-6 3.7037E-7 L -2.08333E-6 -0.33357 " pathEditMode="relative" rAng="0" ptsTypes="AA">
                                          <p:cBhvr>
                                            <p:cTn id="6" dur="1500" fill="hold"/>
                                            <p:tgtEl>
                                              <p:spTgt spid="8"/>
                                            </p:tgtEl>
                                            <p:attrNameLst>
                                              <p:attrName>ppt_x</p:attrName>
                                              <p:attrName>ppt_y</p:attrName>
                                            </p:attrNameLst>
                                          </p:cBhvr>
                                          <p:rCtr x="0" y="-16690"/>
                                        </p:animMotion>
                                      </p:childTnLst>
                                    </p:cTn>
                                  </p:par>
                                </p:childTnLst>
                              </p:cTn>
                            </p:par>
                            <p:par>
                              <p:cTn id="7" fill="hold">
                                <p:stCondLst>
                                  <p:cond delay="1500"/>
                                </p:stCondLst>
                                <p:childTnLst>
                                  <p:par>
                                    <p:cTn id="8" presetID="47" presetClass="exit" presetSubtype="0" repeatCount="0" fill="hold" nodeType="afterEffect">
                                      <p:stCondLst>
                                        <p:cond delay="500"/>
                                      </p:stCondLst>
                                      <p:childTnLst>
                                        <p:animEffect transition="out" filter="fade">
                                          <p:cBhvr>
                                            <p:cTn id="9" dur="250"/>
                                            <p:tgtEl>
                                              <p:spTgt spid="8"/>
                                            </p:tgtEl>
                                          </p:cBhvr>
                                        </p:animEffect>
                                        <p:anim calcmode="lin" valueType="num">
                                          <p:cBhvr>
                                            <p:cTn id="10" dur="250"/>
                                            <p:tgtEl>
                                              <p:spTgt spid="8"/>
                                            </p:tgtEl>
                                            <p:attrNameLst>
                                              <p:attrName>ppt_x</p:attrName>
                                            </p:attrNameLst>
                                          </p:cBhvr>
                                          <p:tavLst>
                                            <p:tav tm="0">
                                              <p:val>
                                                <p:strVal val="ppt_x"/>
                                              </p:val>
                                            </p:tav>
                                            <p:tav tm="100000">
                                              <p:val>
                                                <p:strVal val="ppt_x"/>
                                              </p:val>
                                            </p:tav>
                                          </p:tavLst>
                                        </p:anim>
                                        <p:anim calcmode="lin" valueType="num">
                                          <p:cBhvr>
                                            <p:cTn id="11" dur="250"/>
                                            <p:tgtEl>
                                              <p:spTgt spid="8"/>
                                            </p:tgtEl>
                                            <p:attrNameLst>
                                              <p:attrName>ppt_y</p:attrName>
                                            </p:attrNameLst>
                                          </p:cBhvr>
                                          <p:tavLst>
                                            <p:tav tm="0">
                                              <p:val>
                                                <p:strVal val="ppt_y"/>
                                              </p:val>
                                            </p:tav>
                                            <p:tav tm="100000">
                                              <p:val>
                                                <p:strVal val="ppt_y-.1"/>
                                              </p:val>
                                            </p:tav>
                                          </p:tavLst>
                                        </p:anim>
                                        <p:set>
                                          <p:cBhvr>
                                            <p:cTn id="12" dur="1" fill="hold">
                                              <p:stCondLst>
                                                <p:cond delay="249"/>
                                              </p:stCondLst>
                                            </p:cTn>
                                            <p:tgtEl>
                                              <p:spTgt spid="8"/>
                                            </p:tgtEl>
                                            <p:attrNameLst>
                                              <p:attrName>style.visibility</p:attrName>
                                            </p:attrNameLst>
                                          </p:cBhvr>
                                          <p:to>
                                            <p:strVal val="hidden"/>
                                          </p:to>
                                        </p:set>
                                      </p:childTnLst>
                                    </p:cTn>
                                  </p:par>
                                </p:childTnLst>
                              </p:cTn>
                            </p:par>
                            <p:par>
                              <p:cTn id="13" fill="hold">
                                <p:stCondLst>
                                  <p:cond delay="2250"/>
                                </p:stCondLst>
                                <p:childTnLst>
                                  <p:par>
                                    <p:cTn id="14" presetID="64" presetClass="path" presetSubtype="0" repeatCount="0" accel="50000" fill="hold" nodeType="afterEffect">
                                      <p:stCondLst>
                                        <p:cond delay="0"/>
                                      </p:stCondLst>
                                      <p:childTnLst>
                                        <p:animMotion origin="layout" path="M -2.5E-6 3.7037E-7 L -2.5E-6 -0.33357 " pathEditMode="relative" rAng="0" ptsTypes="AA">
                                          <p:cBhvr>
                                            <p:cTn id="15" dur="1500" fill="hold"/>
                                            <p:tgtEl>
                                              <p:spTgt spid="9"/>
                                            </p:tgtEl>
                                            <p:attrNameLst>
                                              <p:attrName>ppt_x</p:attrName>
                                              <p:attrName>ppt_y</p:attrName>
                                            </p:attrNameLst>
                                          </p:cBhvr>
                                          <p:rCtr x="0" y="-16690"/>
                                        </p:animMotion>
                                      </p:childTnLst>
                                    </p:cTn>
                                  </p:par>
                                </p:childTnLst>
                              </p:cTn>
                            </p:par>
                            <p:par>
                              <p:cTn id="16" fill="hold">
                                <p:stCondLst>
                                  <p:cond delay="3750"/>
                                </p:stCondLst>
                                <p:childTnLst>
                                  <p:par>
                                    <p:cTn id="17" presetID="47" presetClass="exit" presetSubtype="0" repeatCount="0" fill="hold" nodeType="afterEffect">
                                      <p:stCondLst>
                                        <p:cond delay="500"/>
                                      </p:stCondLst>
                                      <p:childTnLst>
                                        <p:animEffect transition="out" filter="fade">
                                          <p:cBhvr>
                                            <p:cTn id="18" dur="250"/>
                                            <p:tgtEl>
                                              <p:spTgt spid="9"/>
                                            </p:tgtEl>
                                          </p:cBhvr>
                                        </p:animEffect>
                                        <p:anim calcmode="lin" valueType="num">
                                          <p:cBhvr>
                                            <p:cTn id="19" dur="250"/>
                                            <p:tgtEl>
                                              <p:spTgt spid="9"/>
                                            </p:tgtEl>
                                            <p:attrNameLst>
                                              <p:attrName>ppt_x</p:attrName>
                                            </p:attrNameLst>
                                          </p:cBhvr>
                                          <p:tavLst>
                                            <p:tav tm="0">
                                              <p:val>
                                                <p:strVal val="ppt_x"/>
                                              </p:val>
                                            </p:tav>
                                            <p:tav tm="100000">
                                              <p:val>
                                                <p:strVal val="ppt_x"/>
                                              </p:val>
                                            </p:tav>
                                          </p:tavLst>
                                        </p:anim>
                                        <p:anim calcmode="lin" valueType="num">
                                          <p:cBhvr>
                                            <p:cTn id="20" dur="250"/>
                                            <p:tgtEl>
                                              <p:spTgt spid="9"/>
                                            </p:tgtEl>
                                            <p:attrNameLst>
                                              <p:attrName>ppt_y</p:attrName>
                                            </p:attrNameLst>
                                          </p:cBhvr>
                                          <p:tavLst>
                                            <p:tav tm="0">
                                              <p:val>
                                                <p:strVal val="ppt_y"/>
                                              </p:val>
                                            </p:tav>
                                            <p:tav tm="100000">
                                              <p:val>
                                                <p:strVal val="ppt_y-.1"/>
                                              </p:val>
                                            </p:tav>
                                          </p:tavLst>
                                        </p:anim>
                                        <p:set>
                                          <p:cBhvr>
                                            <p:cTn id="21" dur="1" fill="hold">
                                              <p:stCondLst>
                                                <p:cond delay="249"/>
                                              </p:stCondLst>
                                            </p:cTn>
                                            <p:tgtEl>
                                              <p:spTgt spid="9"/>
                                            </p:tgtEl>
                                            <p:attrNameLst>
                                              <p:attrName>style.visibility</p:attrName>
                                            </p:attrNameLst>
                                          </p:cBhvr>
                                          <p:to>
                                            <p:strVal val="hidden"/>
                                          </p:to>
                                        </p:set>
                                      </p:childTnLst>
                                    </p:cTn>
                                  </p:par>
                                  <p:par>
                                    <p:cTn id="22" presetID="64" presetClass="path" presetSubtype="0" repeatCount="0" accel="50000" fill="hold" nodeType="withEffect">
                                      <p:stCondLst>
                                        <p:cond delay="500"/>
                                      </p:stCondLst>
                                      <p:childTnLst>
                                        <p:animMotion origin="layout" path="M -2.08333E-6 3.7037E-7 L -2.08333E-6 -0.33357 " pathEditMode="relative" rAng="0" ptsTypes="AA">
                                          <p:cBhvr>
                                            <p:cTn id="23" dur="1500" fill="hold"/>
                                            <p:tgtEl>
                                              <p:spTgt spid="13"/>
                                            </p:tgtEl>
                                            <p:attrNameLst>
                                              <p:attrName>ppt_x</p:attrName>
                                              <p:attrName>ppt_y</p:attrName>
                                            </p:attrNameLst>
                                          </p:cBhvr>
                                          <p:rCtr x="0" y="-16690"/>
                                        </p:animMotion>
                                      </p:childTnLst>
                                    </p:cTn>
                                  </p:par>
                                </p:childTnLst>
                              </p:cTn>
                            </p:par>
                            <p:par>
                              <p:cTn id="24" fill="hold">
                                <p:stCondLst>
                                  <p:cond delay="5750"/>
                                </p:stCondLst>
                                <p:childTnLst>
                                  <p:par>
                                    <p:cTn id="25" presetID="47" presetClass="exit" presetSubtype="0" repeatCount="0" fill="hold" nodeType="afterEffect">
                                      <p:stCondLst>
                                        <p:cond delay="500"/>
                                      </p:stCondLst>
                                      <p:childTnLst>
                                        <p:animEffect transition="out" filter="fade">
                                          <p:cBhvr>
                                            <p:cTn id="26" dur="250"/>
                                            <p:tgtEl>
                                              <p:spTgt spid="13"/>
                                            </p:tgtEl>
                                          </p:cBhvr>
                                        </p:animEffect>
                                        <p:anim calcmode="lin" valueType="num">
                                          <p:cBhvr>
                                            <p:cTn id="27" dur="250"/>
                                            <p:tgtEl>
                                              <p:spTgt spid="13"/>
                                            </p:tgtEl>
                                            <p:attrNameLst>
                                              <p:attrName>ppt_x</p:attrName>
                                            </p:attrNameLst>
                                          </p:cBhvr>
                                          <p:tavLst>
                                            <p:tav tm="0">
                                              <p:val>
                                                <p:strVal val="ppt_x"/>
                                              </p:val>
                                            </p:tav>
                                            <p:tav tm="100000">
                                              <p:val>
                                                <p:strVal val="ppt_x"/>
                                              </p:val>
                                            </p:tav>
                                          </p:tavLst>
                                        </p:anim>
                                        <p:anim calcmode="lin" valueType="num">
                                          <p:cBhvr>
                                            <p:cTn id="28" dur="250"/>
                                            <p:tgtEl>
                                              <p:spTgt spid="13"/>
                                            </p:tgtEl>
                                            <p:attrNameLst>
                                              <p:attrName>ppt_y</p:attrName>
                                            </p:attrNameLst>
                                          </p:cBhvr>
                                          <p:tavLst>
                                            <p:tav tm="0">
                                              <p:val>
                                                <p:strVal val="ppt_y"/>
                                              </p:val>
                                            </p:tav>
                                            <p:tav tm="100000">
                                              <p:val>
                                                <p:strVal val="ppt_y-.1"/>
                                              </p:val>
                                            </p:tav>
                                          </p:tavLst>
                                        </p:anim>
                                        <p:set>
                                          <p:cBhvr>
                                            <p:cTn id="29" dur="1" fill="hold">
                                              <p:stCondLst>
                                                <p:cond delay="249"/>
                                              </p:stCondLst>
                                            </p:cTn>
                                            <p:tgtEl>
                                              <p:spTgt spid="13"/>
                                            </p:tgtEl>
                                            <p:attrNameLst>
                                              <p:attrName>style.visibility</p:attrName>
                                            </p:attrNameLst>
                                          </p:cBhvr>
                                          <p:to>
                                            <p:strVal val="hidden"/>
                                          </p:to>
                                        </p:set>
                                      </p:childTnLst>
                                    </p:cTn>
                                  </p:par>
                                </p:childTnLst>
                              </p:cTn>
                            </p:par>
                            <p:par>
                              <p:cTn id="30" fill="hold">
                                <p:stCondLst>
                                  <p:cond delay="6500"/>
                                </p:stCondLst>
                                <p:childTnLst>
                                  <p:par>
                                    <p:cTn id="31" presetID="64" presetClass="path" presetSubtype="0" repeatCount="0" accel="50000" fill="hold" nodeType="afterEffect">
                                      <p:stCondLst>
                                        <p:cond delay="0"/>
                                      </p:stCondLst>
                                      <p:childTnLst>
                                        <p:animMotion origin="layout" path="M -2.5E-6 3.7037E-7 L -2.5E-6 -0.33357 " pathEditMode="relative" rAng="0" ptsTypes="AA">
                                          <p:cBhvr>
                                            <p:cTn id="32" dur="1500" fill="hold"/>
                                            <p:tgtEl>
                                              <p:spTgt spid="14"/>
                                            </p:tgtEl>
                                            <p:attrNameLst>
                                              <p:attrName>ppt_x</p:attrName>
                                              <p:attrName>ppt_y</p:attrName>
                                            </p:attrNameLst>
                                          </p:cBhvr>
                                          <p:rCtr x="0" y="-16690"/>
                                        </p:animMotion>
                                      </p:childTnLst>
                                    </p:cTn>
                                  </p:par>
                                </p:childTnLst>
                              </p:cTn>
                            </p:par>
                            <p:par>
                              <p:cTn id="33" fill="hold">
                                <p:stCondLst>
                                  <p:cond delay="8000"/>
                                </p:stCondLst>
                                <p:childTnLst>
                                  <p:par>
                                    <p:cTn id="34" presetID="47" presetClass="exit" presetSubtype="0" repeatCount="0" fill="hold" nodeType="afterEffect">
                                      <p:stCondLst>
                                        <p:cond delay="500"/>
                                      </p:stCondLst>
                                      <p:childTnLst>
                                        <p:animEffect transition="out" filter="fade">
                                          <p:cBhvr>
                                            <p:cTn id="35" dur="250"/>
                                            <p:tgtEl>
                                              <p:spTgt spid="14"/>
                                            </p:tgtEl>
                                          </p:cBhvr>
                                        </p:animEffect>
                                        <p:anim calcmode="lin" valueType="num">
                                          <p:cBhvr>
                                            <p:cTn id="36" dur="250"/>
                                            <p:tgtEl>
                                              <p:spTgt spid="14"/>
                                            </p:tgtEl>
                                            <p:attrNameLst>
                                              <p:attrName>ppt_x</p:attrName>
                                            </p:attrNameLst>
                                          </p:cBhvr>
                                          <p:tavLst>
                                            <p:tav tm="0">
                                              <p:val>
                                                <p:strVal val="ppt_x"/>
                                              </p:val>
                                            </p:tav>
                                            <p:tav tm="100000">
                                              <p:val>
                                                <p:strVal val="ppt_x"/>
                                              </p:val>
                                            </p:tav>
                                          </p:tavLst>
                                        </p:anim>
                                        <p:anim calcmode="lin" valueType="num">
                                          <p:cBhvr>
                                            <p:cTn id="37" dur="250"/>
                                            <p:tgtEl>
                                              <p:spTgt spid="14"/>
                                            </p:tgtEl>
                                            <p:attrNameLst>
                                              <p:attrName>ppt_y</p:attrName>
                                            </p:attrNameLst>
                                          </p:cBhvr>
                                          <p:tavLst>
                                            <p:tav tm="0">
                                              <p:val>
                                                <p:strVal val="ppt_y"/>
                                              </p:val>
                                            </p:tav>
                                            <p:tav tm="100000">
                                              <p:val>
                                                <p:strVal val="ppt_y-.1"/>
                                              </p:val>
                                            </p:tav>
                                          </p:tavLst>
                                        </p:anim>
                                        <p:set>
                                          <p:cBhvr>
                                            <p:cTn id="38"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CDBA-738B-607D-E1D0-291ACD99000A}"/>
              </a:ext>
            </a:extLst>
          </p:cNvPr>
          <p:cNvSpPr>
            <a:spLocks noGrp="1"/>
          </p:cNvSpPr>
          <p:nvPr>
            <p:ph type="title"/>
          </p:nvPr>
        </p:nvSpPr>
        <p:spPr/>
        <p:txBody>
          <a:bodyPr/>
          <a:lstStyle/>
          <a:p>
            <a:r>
              <a:rPr lang="en-US"/>
              <a:t>Working styles</a:t>
            </a:r>
          </a:p>
        </p:txBody>
      </p:sp>
      <p:sp>
        <p:nvSpPr>
          <p:cNvPr id="3" name="Content Placeholder 2">
            <a:extLst>
              <a:ext uri="{FF2B5EF4-FFF2-40B4-BE49-F238E27FC236}">
                <a16:creationId xmlns:a16="http://schemas.microsoft.com/office/drawing/2014/main" id="{DE1D4D52-6FDB-A672-B498-94FD5776987A}"/>
              </a:ext>
            </a:extLst>
          </p:cNvPr>
          <p:cNvSpPr>
            <a:spLocks noGrp="1"/>
          </p:cNvSpPr>
          <p:nvPr>
            <p:ph idx="1"/>
          </p:nvPr>
        </p:nvSpPr>
        <p:spPr>
          <a:xfrm>
            <a:off x="1077913" y="1520825"/>
            <a:ext cx="7542212" cy="5019720"/>
          </a:xfrm>
        </p:spPr>
        <p:txBody>
          <a:bodyPr/>
          <a:lstStyle/>
          <a:p>
            <a:pPr lvl="2"/>
            <a:r>
              <a:rPr lang="en-US"/>
              <a:t>We all have different personalities, preferences, working styles </a:t>
            </a:r>
          </a:p>
          <a:p>
            <a:pPr lvl="2"/>
            <a:r>
              <a:rPr lang="en-US"/>
              <a:t>Teams should play to one another's strengths </a:t>
            </a:r>
          </a:p>
          <a:p>
            <a:pPr lvl="2"/>
            <a:r>
              <a:rPr lang="en-US"/>
              <a:t>As a coach you should use your knowledge about working styles to help teams throughout their project.</a:t>
            </a:r>
          </a:p>
          <a:p>
            <a:pPr lvl="2"/>
            <a:endParaRPr lang="en-US"/>
          </a:p>
          <a:p>
            <a:pPr lvl="2"/>
            <a:endParaRPr lang="en-US"/>
          </a:p>
        </p:txBody>
      </p:sp>
      <p:sp>
        <p:nvSpPr>
          <p:cNvPr id="4" name="Footer Placeholder 3">
            <a:extLst>
              <a:ext uri="{FF2B5EF4-FFF2-40B4-BE49-F238E27FC236}">
                <a16:creationId xmlns:a16="http://schemas.microsoft.com/office/drawing/2014/main" id="{EA929243-0A3C-9FF2-9FF3-A9CAA7943032}"/>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C8EBD797-0F53-21EA-42E9-5C2EA3313471}"/>
              </a:ext>
            </a:extLst>
          </p:cNvPr>
          <p:cNvSpPr>
            <a:spLocks noGrp="1"/>
          </p:cNvSpPr>
          <p:nvPr>
            <p:ph type="sldNum" sz="quarter" idx="12"/>
          </p:nvPr>
        </p:nvSpPr>
        <p:spPr/>
        <p:txBody>
          <a:bodyPr/>
          <a:lstStyle/>
          <a:p>
            <a:fld id="{16C5AC08-0ACD-404A-9C9F-AB39E786C34A}" type="slidenum">
              <a:rPr lang="en-GB"/>
              <a:t>17</a:t>
            </a:fld>
            <a:endParaRPr lang="en-GB"/>
          </a:p>
        </p:txBody>
      </p:sp>
      <p:sp>
        <p:nvSpPr>
          <p:cNvPr id="6" name="Text Placeholder 5">
            <a:extLst>
              <a:ext uri="{FF2B5EF4-FFF2-40B4-BE49-F238E27FC236}">
                <a16:creationId xmlns:a16="http://schemas.microsoft.com/office/drawing/2014/main" id="{99A29640-126F-DA73-3A70-6EF8FF760130}"/>
              </a:ext>
            </a:extLst>
          </p:cNvPr>
          <p:cNvSpPr>
            <a:spLocks noGrp="1"/>
          </p:cNvSpPr>
          <p:nvPr>
            <p:ph type="body" sz="quarter" idx="13"/>
          </p:nvPr>
        </p:nvSpPr>
        <p:spPr/>
        <p:txBody>
          <a:bodyPr/>
          <a:lstStyle/>
          <a:p>
            <a:r>
              <a:rPr lang="en-US" dirty="0"/>
              <a:t>Working styles</a:t>
            </a:r>
          </a:p>
        </p:txBody>
      </p:sp>
      <p:sp>
        <p:nvSpPr>
          <p:cNvPr id="10" name="purple">
            <a:extLst>
              <a:ext uri="{FF2B5EF4-FFF2-40B4-BE49-F238E27FC236}">
                <a16:creationId xmlns:a16="http://schemas.microsoft.com/office/drawing/2014/main" id="{C75E32DA-56B5-B3A0-6672-1653F2F43B50}"/>
              </a:ext>
            </a:extLst>
          </p:cNvPr>
          <p:cNvSpPr/>
          <p:nvPr/>
        </p:nvSpPr>
        <p:spPr>
          <a:xfrm>
            <a:off x="11333078" y="1741576"/>
            <a:ext cx="454428" cy="45442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lue">
            <a:extLst>
              <a:ext uri="{FF2B5EF4-FFF2-40B4-BE49-F238E27FC236}">
                <a16:creationId xmlns:a16="http://schemas.microsoft.com/office/drawing/2014/main" id="{24B17436-735C-2A69-FB77-5D8888E12030}"/>
              </a:ext>
            </a:extLst>
          </p:cNvPr>
          <p:cNvSpPr/>
          <p:nvPr/>
        </p:nvSpPr>
        <p:spPr>
          <a:xfrm>
            <a:off x="10901358" y="2267887"/>
            <a:ext cx="388418" cy="38841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nk">
            <a:extLst>
              <a:ext uri="{FF2B5EF4-FFF2-40B4-BE49-F238E27FC236}">
                <a16:creationId xmlns:a16="http://schemas.microsoft.com/office/drawing/2014/main" id="{94D2FA87-59B5-F33A-F06E-3F35DE4BEEBB}"/>
              </a:ext>
            </a:extLst>
          </p:cNvPr>
          <p:cNvSpPr/>
          <p:nvPr/>
        </p:nvSpPr>
        <p:spPr>
          <a:xfrm>
            <a:off x="10655857" y="1377950"/>
            <a:ext cx="388418" cy="38841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range">
            <a:extLst>
              <a:ext uri="{FF2B5EF4-FFF2-40B4-BE49-F238E27FC236}">
                <a16:creationId xmlns:a16="http://schemas.microsoft.com/office/drawing/2014/main" id="{ECCF5378-7187-A4BA-40EA-B07133B51215}"/>
              </a:ext>
            </a:extLst>
          </p:cNvPr>
          <p:cNvSpPr/>
          <p:nvPr/>
        </p:nvSpPr>
        <p:spPr>
          <a:xfrm>
            <a:off x="10506075" y="2096404"/>
            <a:ext cx="337608" cy="3376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7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5000" fill="hold"/>
                                        <p:tgtEl>
                                          <p:spTgt spid="10"/>
                                        </p:tgtEl>
                                      </p:cBhvr>
                                      <p:by x="80000" y="80000"/>
                                    </p:animScale>
                                  </p:childTnLst>
                                </p:cTn>
                              </p:par>
                              <p:par>
                                <p:cTn id="7" presetID="6" presetClass="emph" presetSubtype="0" repeatCount="indefinite" accel="50000" decel="50000" autoRev="1" fill="hold" grpId="0" nodeType="withEffect">
                                  <p:stCondLst>
                                    <p:cond delay="0"/>
                                  </p:stCondLst>
                                  <p:childTnLst>
                                    <p:animScale>
                                      <p:cBhvr>
                                        <p:cTn id="8" dur="7000" fill="hold"/>
                                        <p:tgtEl>
                                          <p:spTgt spid="11"/>
                                        </p:tgtEl>
                                      </p:cBhvr>
                                      <p:by x="150000" y="150000"/>
                                    </p:animScale>
                                  </p:childTnLst>
                                </p:cTn>
                              </p:par>
                              <p:par>
                                <p:cTn id="9" presetID="6" presetClass="emph" presetSubtype="0" repeatCount="indefinite" accel="50000" decel="50000" autoRev="1" fill="hold" grpId="0" nodeType="withEffect">
                                  <p:stCondLst>
                                    <p:cond delay="0"/>
                                  </p:stCondLst>
                                  <p:childTnLst>
                                    <p:animScale>
                                      <p:cBhvr>
                                        <p:cTn id="10" dur="6000" fill="hold"/>
                                        <p:tgtEl>
                                          <p:spTgt spid="9"/>
                                        </p:tgtEl>
                                      </p:cBhvr>
                                      <p:by x="50000" y="50000"/>
                                    </p:animScale>
                                  </p:childTnLst>
                                </p:cTn>
                              </p:par>
                              <p:par>
                                <p:cTn id="11" presetID="6" presetClass="emph" presetSubtype="0" repeatCount="indefinite" accel="50000" decel="50000" autoRev="1" fill="hold" grpId="0" nodeType="withEffect">
                                  <p:stCondLst>
                                    <p:cond delay="0"/>
                                  </p:stCondLst>
                                  <p:childTnLst>
                                    <p:animScale>
                                      <p:cBhvr>
                                        <p:cTn id="12" dur="8000" fill="hold"/>
                                        <p:tgtEl>
                                          <p:spTgt spid="8"/>
                                        </p:tgtEl>
                                      </p:cBhvr>
                                      <p:by x="40000" y="40000"/>
                                    </p:animScale>
                                  </p:childTnLst>
                                </p:cTn>
                              </p:par>
                              <p:par>
                                <p:cTn id="13" presetID="1" presetClass="path" presetSubtype="0" repeatCount="indefinite" fill="hold" grpId="1" nodeType="withEffect">
                                  <p:stCondLst>
                                    <p:cond delay="0"/>
                                  </p:stCondLst>
                                  <p:childTnLst>
                                    <p:animMotion origin="layout" path="M 2.91667E-6 2.96296E-6 C 0.00156 0.03889 -0.01446 0.07407 -0.03607 0.07662 C -0.05755 0.0794 -0.07644 0.04861 -0.07787 0.00972 C -0.07943 -0.03056 -0.06315 -0.06435 -0.0418 -0.0669 C -0.02005 -0.06968 -0.00157 -0.04005 2.91667E-6 2.96296E-6 Z " pathEditMode="relative" rAng="5160000" ptsTypes="AAAAA">
                                      <p:cBhvr>
                                        <p:cTn id="14" dur="12000" fill="hold"/>
                                        <p:tgtEl>
                                          <p:spTgt spid="10"/>
                                        </p:tgtEl>
                                        <p:attrNameLst>
                                          <p:attrName>ppt_x</p:attrName>
                                          <p:attrName>ppt_y</p:attrName>
                                        </p:attrNameLst>
                                      </p:cBhvr>
                                      <p:rCtr x="-3893" y="486"/>
                                    </p:animMotion>
                                  </p:childTnLst>
                                </p:cTn>
                              </p:par>
                              <p:par>
                                <p:cTn id="15" presetID="1" presetClass="path" presetSubtype="0" repeatCount="indefinite" fill="hold" grpId="1" nodeType="withEffect">
                                  <p:stCondLst>
                                    <p:cond delay="0"/>
                                  </p:stCondLst>
                                  <p:childTnLst>
                                    <p:animMotion origin="layout" path="M 3.95833E-6 2.22222E-6 C -0.02214 2.22222E-6 -0.04024 -0.03102 -0.04024 -0.06968 C -0.04024 -0.1081 -0.02214 -0.13959 3.95833E-6 -0.13959 C 0.02226 -0.13959 0.0401 -0.1081 0.0401 -0.06968 C 0.0401 -0.03102 0.02226 2.22222E-6 3.95833E-6 2.22222E-6 Z " pathEditMode="relative" rAng="10800000" ptsTypes="AAAAA">
                                      <p:cBhvr>
                                        <p:cTn id="16" dur="8000" fill="hold"/>
                                        <p:tgtEl>
                                          <p:spTgt spid="11"/>
                                        </p:tgtEl>
                                        <p:attrNameLst>
                                          <p:attrName>ppt_x</p:attrName>
                                          <p:attrName>ppt_y</p:attrName>
                                        </p:attrNameLst>
                                      </p:cBhvr>
                                      <p:rCtr x="0" y="-6968"/>
                                    </p:animMotion>
                                  </p:childTnLst>
                                </p:cTn>
                              </p:par>
                              <p:par>
                                <p:cTn id="17" presetID="1" presetClass="path" presetSubtype="0" repeatCount="indefinite" fill="hold" grpId="1" nodeType="withEffect">
                                  <p:stCondLst>
                                    <p:cond delay="0"/>
                                  </p:stCondLst>
                                  <p:childTnLst>
                                    <p:animMotion origin="layout" path="M -8.33333E-7 -4.07407E-6 C -0.01289 -0.03009 -0.00885 -0.07476 0.00925 -0.09907 C 0.02734 -0.12268 0.05274 -0.11805 0.0655 -0.08773 C 0.07852 -0.05717 0.07409 -0.01319 0.05599 0.01135 C 0.03789 0.03565 0.01289 0.03102 -8.33333E-7 -4.07407E-6 Z " pathEditMode="relative" rAng="13980000" ptsTypes="AAAAA">
                                      <p:cBhvr>
                                        <p:cTn id="18" dur="5000" fill="hold"/>
                                        <p:tgtEl>
                                          <p:spTgt spid="9"/>
                                        </p:tgtEl>
                                        <p:attrNameLst>
                                          <p:attrName>ppt_x</p:attrName>
                                          <p:attrName>ppt_y</p:attrName>
                                        </p:attrNameLst>
                                      </p:cBhvr>
                                      <p:rCtr x="3268" y="-4375"/>
                                    </p:animMotion>
                                  </p:childTnLst>
                                </p:cTn>
                              </p:par>
                              <p:par>
                                <p:cTn id="19" presetID="1" presetClass="path" presetSubtype="0" repeatCount="indefinite" fill="hold" grpId="1" nodeType="withEffect">
                                  <p:stCondLst>
                                    <p:cond delay="0"/>
                                  </p:stCondLst>
                                  <p:childTnLst>
                                    <p:animMotion origin="layout" path="M -3.75E-6 0.00115 C 0.01862 -0.02199 0.04401 -0.01505 0.05704 0.01805 C 0.06967 0.05069 0.06511 0.0956 0.04688 0.11921 C 0.02826 0.14189 0.00313 0.13449 -0.01015 0.10092 C -0.02278 0.06852 -0.01823 0.02361 -3.75E-6 0.00115 Z " pathEditMode="relative" rAng="19500000" ptsTypes="AAAAA">
                                      <p:cBhvr>
                                        <p:cTn id="20" dur="9000" fill="hold"/>
                                        <p:tgtEl>
                                          <p:spTgt spid="8"/>
                                        </p:tgtEl>
                                        <p:attrNameLst>
                                          <p:attrName>ppt_x</p:attrName>
                                          <p:attrName>ppt_y</p:attrName>
                                        </p:attrNameLst>
                                      </p:cBhvr>
                                      <p:rCtr x="2357"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9D99-6D10-E5F7-8A12-FFD5891710A7}"/>
              </a:ext>
            </a:extLst>
          </p:cNvPr>
          <p:cNvSpPr>
            <a:spLocks noGrp="1"/>
          </p:cNvSpPr>
          <p:nvPr>
            <p:ph type="title"/>
          </p:nvPr>
        </p:nvSpPr>
        <p:spPr/>
        <p:txBody>
          <a:bodyPr/>
          <a:lstStyle/>
          <a:p>
            <a:r>
              <a:rPr lang="en-US"/>
              <a:t>Working styles</a:t>
            </a:r>
          </a:p>
        </p:txBody>
      </p:sp>
      <p:sp>
        <p:nvSpPr>
          <p:cNvPr id="4" name="Footer Placeholder 3">
            <a:extLst>
              <a:ext uri="{FF2B5EF4-FFF2-40B4-BE49-F238E27FC236}">
                <a16:creationId xmlns:a16="http://schemas.microsoft.com/office/drawing/2014/main" id="{AB00692C-98D6-92E4-8D88-F54863115498}"/>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A4F58A7-BE69-CE50-D523-4C2372B1021D}"/>
              </a:ext>
            </a:extLst>
          </p:cNvPr>
          <p:cNvSpPr>
            <a:spLocks noGrp="1"/>
          </p:cNvSpPr>
          <p:nvPr>
            <p:ph type="sldNum" sz="quarter" idx="12"/>
          </p:nvPr>
        </p:nvSpPr>
        <p:spPr/>
        <p:txBody>
          <a:bodyPr/>
          <a:lstStyle/>
          <a:p>
            <a:fld id="{16C5AC08-0ACD-404A-9C9F-AB39E786C34A}" type="slidenum">
              <a:rPr lang="en-GB"/>
              <a:t>18</a:t>
            </a:fld>
            <a:endParaRPr lang="en-GB"/>
          </a:p>
        </p:txBody>
      </p:sp>
      <p:sp>
        <p:nvSpPr>
          <p:cNvPr id="6" name="Text Placeholder 5">
            <a:extLst>
              <a:ext uri="{FF2B5EF4-FFF2-40B4-BE49-F238E27FC236}">
                <a16:creationId xmlns:a16="http://schemas.microsoft.com/office/drawing/2014/main" id="{CDFB89C1-9390-D488-C997-3DA7F0A870D6}"/>
              </a:ext>
            </a:extLst>
          </p:cNvPr>
          <p:cNvSpPr>
            <a:spLocks noGrp="1"/>
          </p:cNvSpPr>
          <p:nvPr>
            <p:ph type="body" sz="quarter" idx="13"/>
          </p:nvPr>
        </p:nvSpPr>
        <p:spPr/>
        <p:txBody>
          <a:bodyPr/>
          <a:lstStyle/>
          <a:p>
            <a:r>
              <a:rPr lang="en-US" dirty="0"/>
              <a:t>Working styles</a:t>
            </a:r>
          </a:p>
        </p:txBody>
      </p:sp>
      <p:sp>
        <p:nvSpPr>
          <p:cNvPr id="7" name="TextBox 6">
            <a:extLst>
              <a:ext uri="{FF2B5EF4-FFF2-40B4-BE49-F238E27FC236}">
                <a16:creationId xmlns:a16="http://schemas.microsoft.com/office/drawing/2014/main" id="{9C90C39D-BA21-BF5B-55A6-E5D9F7EEAC9E}"/>
              </a:ext>
            </a:extLst>
          </p:cNvPr>
          <p:cNvSpPr txBox="1"/>
          <p:nvPr/>
        </p:nvSpPr>
        <p:spPr>
          <a:xfrm>
            <a:off x="1077913" y="6355090"/>
            <a:ext cx="10961983"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Bolton and Bolton (2009)</a:t>
            </a:r>
          </a:p>
        </p:txBody>
      </p:sp>
      <p:cxnSp>
        <p:nvCxnSpPr>
          <p:cNvPr id="10" name="Straight Connector 9">
            <a:extLst>
              <a:ext uri="{FF2B5EF4-FFF2-40B4-BE49-F238E27FC236}">
                <a16:creationId xmlns:a16="http://schemas.microsoft.com/office/drawing/2014/main" id="{947DDE0F-84B2-BB5F-FBD5-00A9EF62AD61}"/>
              </a:ext>
            </a:extLst>
          </p:cNvPr>
          <p:cNvCxnSpPr/>
          <p:nvPr/>
        </p:nvCxnSpPr>
        <p:spPr>
          <a:xfrm>
            <a:off x="1077913" y="3919969"/>
            <a:ext cx="10872787"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4DE987-2F15-614E-EB8A-F1183C4EA49D}"/>
              </a:ext>
            </a:extLst>
          </p:cNvPr>
          <p:cNvCxnSpPr>
            <a:cxnSpLocks/>
          </p:cNvCxnSpPr>
          <p:nvPr/>
        </p:nvCxnSpPr>
        <p:spPr>
          <a:xfrm flipV="1">
            <a:off x="6514309" y="1520825"/>
            <a:ext cx="0" cy="4798024"/>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6B045C-A81B-82C3-6A83-F78D8FD13B91}"/>
              </a:ext>
            </a:extLst>
          </p:cNvPr>
          <p:cNvSpPr txBox="1"/>
          <p:nvPr/>
        </p:nvSpPr>
        <p:spPr>
          <a:xfrm>
            <a:off x="1077913" y="4124076"/>
            <a:ext cx="5214937" cy="2018393"/>
          </a:xfrm>
          <a:prstGeom prst="rect">
            <a:avLst/>
          </a:prstGeom>
          <a:solidFill>
            <a:schemeClr val="accent2">
              <a:lumMod val="20000"/>
              <a:lumOff val="80000"/>
              <a:alpha val="50000"/>
            </a:schemeClr>
          </a:solidFill>
        </p:spPr>
        <p:txBody>
          <a:bodyPr wrap="square" rtlCol="0">
            <a:noAutofit/>
          </a:bodyPr>
          <a:lstStyle/>
          <a:p>
            <a:pPr>
              <a:spcAft>
                <a:spcPts val="600"/>
              </a:spcAft>
            </a:pPr>
            <a:r>
              <a:rPr lang="en-US" b="1" dirty="0">
                <a:solidFill>
                  <a:schemeClr val="accent2"/>
                </a:solidFill>
                <a:latin typeface="DM Sans" pitchFamily="2" charset="77"/>
              </a:rPr>
              <a:t>C</a:t>
            </a:r>
            <a:r>
              <a:rPr lang="en-US" b="1" dirty="0">
                <a:latin typeface="DM Sans" pitchFamily="2" charset="77"/>
              </a:rPr>
              <a:t>  </a:t>
            </a:r>
            <a:r>
              <a:rPr lang="en-US" b="1" dirty="0">
                <a:solidFill>
                  <a:schemeClr val="accent5"/>
                </a:solidFill>
                <a:latin typeface="DM Sans" pitchFamily="2" charset="77"/>
              </a:rPr>
              <a:t>Amiable</a:t>
            </a:r>
          </a:p>
          <a:p>
            <a:pPr marL="182563" indent="-182563">
              <a:buFont typeface="Arial" panose="020B0604020202020204" pitchFamily="34" charset="0"/>
              <a:buChar char="•"/>
            </a:pPr>
            <a:r>
              <a:rPr lang="en-US" sz="1200" dirty="0">
                <a:solidFill>
                  <a:schemeClr val="accent5"/>
                </a:solidFill>
                <a:latin typeface="DM Sans" pitchFamily="2" charset="77"/>
              </a:rPr>
              <a:t>Slow at taking action and making decisions</a:t>
            </a:r>
          </a:p>
          <a:p>
            <a:pPr marL="182563" indent="-182563">
              <a:buFont typeface="Arial" panose="020B0604020202020204" pitchFamily="34" charset="0"/>
              <a:buChar char="•"/>
            </a:pPr>
            <a:r>
              <a:rPr lang="en-US" sz="1200" dirty="0">
                <a:solidFill>
                  <a:schemeClr val="accent5"/>
                </a:solidFill>
                <a:latin typeface="DM Sans" pitchFamily="2" charset="77"/>
              </a:rPr>
              <a:t>Likes close, personal relationships</a:t>
            </a:r>
          </a:p>
          <a:p>
            <a:pPr marL="182563" indent="-182563">
              <a:buFont typeface="Arial" panose="020B0604020202020204" pitchFamily="34" charset="0"/>
              <a:buChar char="•"/>
            </a:pPr>
            <a:r>
              <a:rPr lang="en-US" sz="1200" dirty="0">
                <a:solidFill>
                  <a:schemeClr val="accent5"/>
                </a:solidFill>
                <a:latin typeface="DM Sans" pitchFamily="2" charset="77"/>
              </a:rPr>
              <a:t>Dislikes interpersonal conflict</a:t>
            </a:r>
          </a:p>
          <a:p>
            <a:pPr marL="182563" indent="-182563">
              <a:buFont typeface="Arial" panose="020B0604020202020204" pitchFamily="34" charset="0"/>
              <a:buChar char="•"/>
            </a:pPr>
            <a:r>
              <a:rPr lang="en-US" sz="1200" dirty="0">
                <a:solidFill>
                  <a:schemeClr val="accent5"/>
                </a:solidFill>
                <a:latin typeface="DM Sans" pitchFamily="2" charset="77"/>
              </a:rPr>
              <a:t>Supports and ’actively’ listens to others</a:t>
            </a:r>
          </a:p>
          <a:p>
            <a:pPr marL="182563" indent="-182563">
              <a:buFont typeface="Arial" panose="020B0604020202020204" pitchFamily="34" charset="0"/>
              <a:buChar char="•"/>
            </a:pPr>
            <a:r>
              <a:rPr lang="en-US" sz="1200" dirty="0">
                <a:solidFill>
                  <a:schemeClr val="accent5"/>
                </a:solidFill>
                <a:latin typeface="DM Sans" pitchFamily="2" charset="77"/>
              </a:rPr>
              <a:t>Weak at goal setting and self-direction</a:t>
            </a:r>
          </a:p>
          <a:p>
            <a:pPr marL="182563" indent="-182563">
              <a:buFont typeface="Arial" panose="020B0604020202020204" pitchFamily="34" charset="0"/>
              <a:buChar char="•"/>
            </a:pPr>
            <a:r>
              <a:rPr lang="en-US" sz="1200" dirty="0">
                <a:solidFill>
                  <a:schemeClr val="accent5"/>
                </a:solidFill>
                <a:latin typeface="DM Sans" pitchFamily="2" charset="77"/>
              </a:rPr>
              <a:t>Demonstrates excellent ability to gain support from others</a:t>
            </a:r>
          </a:p>
          <a:p>
            <a:pPr marL="182563" indent="-182563">
              <a:buFont typeface="Arial" panose="020B0604020202020204" pitchFamily="34" charset="0"/>
              <a:buChar char="•"/>
            </a:pPr>
            <a:r>
              <a:rPr lang="en-US" sz="1200" dirty="0">
                <a:solidFill>
                  <a:schemeClr val="accent5"/>
                </a:solidFill>
                <a:latin typeface="DM Sans" pitchFamily="2" charset="77"/>
              </a:rPr>
              <a:t>Works slowly and cohesively with others</a:t>
            </a:r>
          </a:p>
          <a:p>
            <a:pPr marL="182563" indent="-182563">
              <a:buFont typeface="Arial" panose="020B0604020202020204" pitchFamily="34" charset="0"/>
              <a:buChar char="•"/>
            </a:pPr>
            <a:r>
              <a:rPr lang="en-US" sz="1200" dirty="0">
                <a:solidFill>
                  <a:schemeClr val="accent5"/>
                </a:solidFill>
                <a:latin typeface="DM Sans" pitchFamily="2" charset="77"/>
              </a:rPr>
              <a:t>Seeks security and inclusion.</a:t>
            </a:r>
            <a:endParaRPr lang="en-US" dirty="0">
              <a:solidFill>
                <a:schemeClr val="accent5"/>
              </a:solidFill>
              <a:latin typeface="DM Sans" pitchFamily="2" charset="77"/>
            </a:endParaRPr>
          </a:p>
        </p:txBody>
      </p:sp>
      <p:sp>
        <p:nvSpPr>
          <p:cNvPr id="18" name="TextBox 17">
            <a:extLst>
              <a:ext uri="{FF2B5EF4-FFF2-40B4-BE49-F238E27FC236}">
                <a16:creationId xmlns:a16="http://schemas.microsoft.com/office/drawing/2014/main" id="{6521472E-2EFF-137F-26AE-3BC318C005A2}"/>
              </a:ext>
            </a:extLst>
          </p:cNvPr>
          <p:cNvSpPr txBox="1"/>
          <p:nvPr/>
        </p:nvSpPr>
        <p:spPr>
          <a:xfrm>
            <a:off x="6762433" y="4124076"/>
            <a:ext cx="5214937" cy="2018393"/>
          </a:xfrm>
          <a:prstGeom prst="rect">
            <a:avLst/>
          </a:prstGeom>
          <a:solidFill>
            <a:schemeClr val="accent3">
              <a:lumMod val="20000"/>
              <a:lumOff val="80000"/>
              <a:alpha val="50000"/>
            </a:schemeClr>
          </a:solidFill>
        </p:spPr>
        <p:txBody>
          <a:bodyPr wrap="square" rtlCol="0">
            <a:noAutofit/>
          </a:bodyPr>
          <a:lstStyle/>
          <a:p>
            <a:pPr>
              <a:spcAft>
                <a:spcPts val="600"/>
              </a:spcAft>
            </a:pPr>
            <a:r>
              <a:rPr lang="en-US" b="1" dirty="0">
                <a:solidFill>
                  <a:schemeClr val="accent3"/>
                </a:solidFill>
                <a:latin typeface="DM Sans" pitchFamily="2" charset="77"/>
              </a:rPr>
              <a:t>D</a:t>
            </a:r>
            <a:r>
              <a:rPr lang="en-US" b="1" dirty="0">
                <a:latin typeface="DM Sans" pitchFamily="2" charset="77"/>
              </a:rPr>
              <a:t>  </a:t>
            </a:r>
            <a:r>
              <a:rPr lang="en-US" b="1" dirty="0">
                <a:solidFill>
                  <a:schemeClr val="accent5"/>
                </a:solidFill>
                <a:latin typeface="DM Sans" pitchFamily="2" charset="77"/>
              </a:rPr>
              <a:t>Expressive</a:t>
            </a:r>
          </a:p>
          <a:p>
            <a:pPr marL="182563" indent="-182563">
              <a:buFont typeface="Arial" panose="020B0604020202020204" pitchFamily="34" charset="0"/>
              <a:buChar char="•"/>
            </a:pPr>
            <a:r>
              <a:rPr lang="en-US" sz="1200" dirty="0">
                <a:solidFill>
                  <a:schemeClr val="accent5"/>
                </a:solidFill>
                <a:latin typeface="DM Sans" pitchFamily="2" charset="77"/>
              </a:rPr>
              <a:t>Spontaneous actions and decisions, risk taker</a:t>
            </a:r>
          </a:p>
          <a:p>
            <a:pPr marL="182563" indent="-182563">
              <a:buFont typeface="Arial" panose="020B0604020202020204" pitchFamily="34" charset="0"/>
              <a:buChar char="•"/>
            </a:pPr>
            <a:r>
              <a:rPr lang="en-US" sz="1200" dirty="0">
                <a:solidFill>
                  <a:schemeClr val="accent5"/>
                </a:solidFill>
                <a:latin typeface="DM Sans" pitchFamily="2" charset="77"/>
              </a:rPr>
              <a:t>Not limited by tradition</a:t>
            </a:r>
          </a:p>
          <a:p>
            <a:pPr marL="182563" indent="-182563">
              <a:buFont typeface="Arial" panose="020B0604020202020204" pitchFamily="34" charset="0"/>
              <a:buChar char="•"/>
            </a:pPr>
            <a:r>
              <a:rPr lang="en-US" sz="1200" dirty="0">
                <a:solidFill>
                  <a:schemeClr val="accent5"/>
                </a:solidFill>
                <a:latin typeface="DM Sans" pitchFamily="2" charset="77"/>
              </a:rPr>
              <a:t>Likes involvement</a:t>
            </a:r>
          </a:p>
          <a:p>
            <a:pPr marL="182563" indent="-182563">
              <a:buFont typeface="Arial" panose="020B0604020202020204" pitchFamily="34" charset="0"/>
              <a:buChar char="•"/>
            </a:pPr>
            <a:r>
              <a:rPr lang="en-US" sz="1200" dirty="0">
                <a:solidFill>
                  <a:schemeClr val="accent5"/>
                </a:solidFill>
                <a:latin typeface="DM Sans" pitchFamily="2" charset="77"/>
              </a:rPr>
              <a:t>Generates new and innovative ideas</a:t>
            </a:r>
          </a:p>
          <a:p>
            <a:pPr marL="182563" indent="-182563">
              <a:buFont typeface="Arial" panose="020B0604020202020204" pitchFamily="34" charset="0"/>
              <a:buChar char="•"/>
            </a:pPr>
            <a:r>
              <a:rPr lang="en-US" sz="1200" dirty="0">
                <a:solidFill>
                  <a:schemeClr val="accent5"/>
                </a:solidFill>
                <a:latin typeface="DM Sans" pitchFamily="2" charset="77"/>
              </a:rPr>
              <a:t>Tends to dream and get others caught up in the dream</a:t>
            </a:r>
          </a:p>
          <a:p>
            <a:pPr marL="182563" indent="-182563">
              <a:buFont typeface="Arial" panose="020B0604020202020204" pitchFamily="34" charset="0"/>
              <a:buChar char="•"/>
            </a:pPr>
            <a:r>
              <a:rPr lang="en-US" sz="1200" dirty="0">
                <a:solidFill>
                  <a:schemeClr val="accent5"/>
                </a:solidFill>
                <a:latin typeface="DM Sans" pitchFamily="2" charset="77"/>
              </a:rPr>
              <a:t>Jumps from one activity to another</a:t>
            </a:r>
          </a:p>
          <a:p>
            <a:pPr marL="182563" indent="-182563">
              <a:buFont typeface="Arial" panose="020B0604020202020204" pitchFamily="34" charset="0"/>
              <a:buChar char="•"/>
            </a:pPr>
            <a:r>
              <a:rPr lang="en-US" sz="1200" dirty="0">
                <a:solidFill>
                  <a:schemeClr val="accent5"/>
                </a:solidFill>
                <a:latin typeface="DM Sans" pitchFamily="2" charset="77"/>
              </a:rPr>
              <a:t>Works quickly and excitingly with others</a:t>
            </a:r>
          </a:p>
          <a:p>
            <a:pPr marL="182563" indent="-182563">
              <a:buFont typeface="Arial" panose="020B0604020202020204" pitchFamily="34" charset="0"/>
              <a:buChar char="•"/>
            </a:pPr>
            <a:r>
              <a:rPr lang="en-US" sz="1200" dirty="0">
                <a:solidFill>
                  <a:schemeClr val="accent5"/>
                </a:solidFill>
                <a:latin typeface="DM Sans" pitchFamily="2" charset="77"/>
              </a:rPr>
              <a:t>Not good with follow-through.</a:t>
            </a:r>
            <a:endParaRPr lang="en-US" sz="1200" dirty="0">
              <a:latin typeface="DM Sans" pitchFamily="2" charset="77"/>
            </a:endParaRPr>
          </a:p>
          <a:p>
            <a:pPr>
              <a:spcAft>
                <a:spcPts val="600"/>
              </a:spcAft>
            </a:pPr>
            <a:endParaRPr lang="en-US" b="1" dirty="0">
              <a:latin typeface="DM Sans" pitchFamily="2" charset="77"/>
            </a:endParaRPr>
          </a:p>
        </p:txBody>
      </p:sp>
      <p:sp>
        <p:nvSpPr>
          <p:cNvPr id="19" name="TextBox 18">
            <a:extLst>
              <a:ext uri="{FF2B5EF4-FFF2-40B4-BE49-F238E27FC236}">
                <a16:creationId xmlns:a16="http://schemas.microsoft.com/office/drawing/2014/main" id="{3C2F2448-9F81-E7C9-20CF-065CAAE3B3B5}"/>
              </a:ext>
            </a:extLst>
          </p:cNvPr>
          <p:cNvSpPr txBox="1"/>
          <p:nvPr/>
        </p:nvSpPr>
        <p:spPr>
          <a:xfrm>
            <a:off x="1077913" y="1688093"/>
            <a:ext cx="5214937" cy="2018393"/>
          </a:xfrm>
          <a:prstGeom prst="rect">
            <a:avLst/>
          </a:prstGeom>
          <a:solidFill>
            <a:schemeClr val="bg2">
              <a:alpha val="50000"/>
            </a:schemeClr>
          </a:solidFill>
        </p:spPr>
        <p:txBody>
          <a:bodyPr wrap="square" rtlCol="0">
            <a:noAutofit/>
          </a:bodyPr>
          <a:lstStyle/>
          <a:p>
            <a:pPr>
              <a:spcAft>
                <a:spcPts val="600"/>
              </a:spcAft>
            </a:pPr>
            <a:r>
              <a:rPr lang="en-US" b="1" dirty="0">
                <a:solidFill>
                  <a:schemeClr val="accent1"/>
                </a:solidFill>
                <a:latin typeface="DM Sans" pitchFamily="2" charset="77"/>
              </a:rPr>
              <a:t>A</a:t>
            </a:r>
            <a:r>
              <a:rPr lang="en-US" b="1" dirty="0">
                <a:latin typeface="DM Sans" pitchFamily="2" charset="77"/>
              </a:rPr>
              <a:t>  </a:t>
            </a:r>
            <a:r>
              <a:rPr lang="en-US" b="1" dirty="0">
                <a:solidFill>
                  <a:schemeClr val="accent5"/>
                </a:solidFill>
                <a:latin typeface="DM Sans" pitchFamily="2" charset="77"/>
              </a:rPr>
              <a:t>Analytical</a:t>
            </a:r>
          </a:p>
          <a:p>
            <a:pPr marL="182563" indent="-182563">
              <a:buFont typeface="Arial" panose="020B0604020202020204" pitchFamily="34" charset="0"/>
              <a:buChar char="•"/>
            </a:pPr>
            <a:r>
              <a:rPr lang="en-US" sz="1200" dirty="0">
                <a:solidFill>
                  <a:schemeClr val="accent5"/>
                </a:solidFill>
                <a:latin typeface="DM Sans" pitchFamily="2" charset="77"/>
              </a:rPr>
              <a:t>Cautious actions and decisions</a:t>
            </a:r>
          </a:p>
          <a:p>
            <a:pPr marL="182563" indent="-182563">
              <a:buFont typeface="Arial" panose="020B0604020202020204" pitchFamily="34" charset="0"/>
              <a:buChar char="•"/>
            </a:pPr>
            <a:r>
              <a:rPr lang="en-US" sz="1200" dirty="0">
                <a:solidFill>
                  <a:schemeClr val="accent5"/>
                </a:solidFill>
                <a:latin typeface="DM Sans" pitchFamily="2" charset="77"/>
              </a:rPr>
              <a:t>Likes </a:t>
            </a:r>
            <a:r>
              <a:rPr lang="en-US" sz="1200" dirty="0" err="1">
                <a:solidFill>
                  <a:schemeClr val="accent5"/>
                </a:solidFill>
                <a:latin typeface="DM Sans" pitchFamily="2" charset="77"/>
              </a:rPr>
              <a:t>organisation</a:t>
            </a:r>
            <a:r>
              <a:rPr lang="en-US" sz="1200" dirty="0">
                <a:solidFill>
                  <a:schemeClr val="accent5"/>
                </a:solidFill>
                <a:latin typeface="DM Sans" pitchFamily="2" charset="77"/>
              </a:rPr>
              <a:t> and structure</a:t>
            </a:r>
          </a:p>
          <a:p>
            <a:pPr marL="182563" indent="-182563">
              <a:buFont typeface="Arial" panose="020B0604020202020204" pitchFamily="34" charset="0"/>
              <a:buChar char="•"/>
            </a:pPr>
            <a:r>
              <a:rPr lang="en-US" sz="1200" dirty="0">
                <a:solidFill>
                  <a:schemeClr val="accent5"/>
                </a:solidFill>
                <a:latin typeface="DM Sans" pitchFamily="2" charset="77"/>
              </a:rPr>
              <a:t>Dislikes involvement with others</a:t>
            </a:r>
          </a:p>
          <a:p>
            <a:pPr marL="182563" indent="-182563">
              <a:buFont typeface="Arial" panose="020B0604020202020204" pitchFamily="34" charset="0"/>
              <a:buChar char="•"/>
            </a:pPr>
            <a:r>
              <a:rPr lang="en-US" sz="1200" dirty="0">
                <a:solidFill>
                  <a:schemeClr val="accent5"/>
                </a:solidFill>
                <a:latin typeface="DM Sans" pitchFamily="2" charset="77"/>
              </a:rPr>
              <a:t>Asks many questions about specific details</a:t>
            </a:r>
          </a:p>
          <a:p>
            <a:pPr marL="182563" indent="-182563">
              <a:buFont typeface="Arial" panose="020B0604020202020204" pitchFamily="34" charset="0"/>
              <a:buChar char="•"/>
            </a:pPr>
            <a:r>
              <a:rPr lang="en-US" sz="1200" dirty="0">
                <a:solidFill>
                  <a:schemeClr val="accent5"/>
                </a:solidFill>
                <a:latin typeface="DM Sans" pitchFamily="2" charset="77"/>
              </a:rPr>
              <a:t>Prefers objective, task-oriented work environment</a:t>
            </a:r>
          </a:p>
          <a:p>
            <a:pPr marL="182563" indent="-182563">
              <a:buFont typeface="Arial" panose="020B0604020202020204" pitchFamily="34" charset="0"/>
              <a:buChar char="•"/>
            </a:pPr>
            <a:r>
              <a:rPr lang="en-US" sz="1200" dirty="0">
                <a:solidFill>
                  <a:schemeClr val="accent5"/>
                </a:solidFill>
                <a:latin typeface="DM Sans" pitchFamily="2" charset="77"/>
              </a:rPr>
              <a:t>Wants to be accurate and therefore relies too much on data collection</a:t>
            </a:r>
          </a:p>
          <a:p>
            <a:pPr marL="182563" indent="-182563">
              <a:buFont typeface="Arial" panose="020B0604020202020204" pitchFamily="34" charset="0"/>
              <a:buChar char="•"/>
            </a:pPr>
            <a:r>
              <a:rPr lang="en-US" sz="1200" dirty="0">
                <a:solidFill>
                  <a:schemeClr val="accent5"/>
                </a:solidFill>
                <a:latin typeface="DM Sans" pitchFamily="2" charset="77"/>
              </a:rPr>
              <a:t>Seeks security and self-actualization.</a:t>
            </a:r>
          </a:p>
        </p:txBody>
      </p:sp>
      <p:sp>
        <p:nvSpPr>
          <p:cNvPr id="20" name="TextBox 19">
            <a:extLst>
              <a:ext uri="{FF2B5EF4-FFF2-40B4-BE49-F238E27FC236}">
                <a16:creationId xmlns:a16="http://schemas.microsoft.com/office/drawing/2014/main" id="{4E721B07-9015-12BF-A7CC-542C552CCB3D}"/>
              </a:ext>
            </a:extLst>
          </p:cNvPr>
          <p:cNvSpPr txBox="1"/>
          <p:nvPr/>
        </p:nvSpPr>
        <p:spPr>
          <a:xfrm>
            <a:off x="6762433" y="1688093"/>
            <a:ext cx="5214937" cy="2018393"/>
          </a:xfrm>
          <a:prstGeom prst="rect">
            <a:avLst/>
          </a:prstGeom>
          <a:solidFill>
            <a:schemeClr val="accent4">
              <a:lumMod val="20000"/>
              <a:lumOff val="80000"/>
              <a:alpha val="50000"/>
            </a:schemeClr>
          </a:solidFill>
        </p:spPr>
        <p:txBody>
          <a:bodyPr wrap="square" rtlCol="0">
            <a:noAutofit/>
          </a:bodyPr>
          <a:lstStyle/>
          <a:p>
            <a:pPr>
              <a:spcAft>
                <a:spcPts val="600"/>
              </a:spcAft>
            </a:pPr>
            <a:r>
              <a:rPr lang="en-US" b="1" dirty="0">
                <a:solidFill>
                  <a:schemeClr val="accent4"/>
                </a:solidFill>
                <a:latin typeface="DM Sans" pitchFamily="2" charset="77"/>
              </a:rPr>
              <a:t>B</a:t>
            </a:r>
            <a:r>
              <a:rPr lang="en-US" b="1" dirty="0">
                <a:latin typeface="DM Sans" pitchFamily="2" charset="77"/>
              </a:rPr>
              <a:t>  </a:t>
            </a:r>
            <a:r>
              <a:rPr lang="en-US" b="1" dirty="0">
                <a:solidFill>
                  <a:schemeClr val="accent5"/>
                </a:solidFill>
                <a:latin typeface="DM Sans" pitchFamily="2" charset="77"/>
              </a:rPr>
              <a:t>Driver</a:t>
            </a:r>
          </a:p>
          <a:p>
            <a:pPr marL="182563" indent="-182563">
              <a:buFont typeface="Arial" panose="020B0604020202020204" pitchFamily="34" charset="0"/>
              <a:buChar char="•"/>
            </a:pPr>
            <a:r>
              <a:rPr lang="en-US" sz="1200" dirty="0">
                <a:solidFill>
                  <a:schemeClr val="accent5"/>
                </a:solidFill>
                <a:latin typeface="DM Sans" pitchFamily="2" charset="77"/>
              </a:rPr>
              <a:t>Takes action and acts decisively</a:t>
            </a:r>
          </a:p>
          <a:p>
            <a:pPr marL="182563" indent="-182563">
              <a:buFont typeface="Arial" panose="020B0604020202020204" pitchFamily="34" charset="0"/>
              <a:buChar char="•"/>
            </a:pPr>
            <a:r>
              <a:rPr lang="en-US" sz="1200" dirty="0">
                <a:solidFill>
                  <a:schemeClr val="accent5"/>
                </a:solidFill>
                <a:latin typeface="DM Sans" pitchFamily="2" charset="77"/>
              </a:rPr>
              <a:t>Likes control</a:t>
            </a:r>
          </a:p>
          <a:p>
            <a:pPr marL="182563" indent="-182563">
              <a:buFont typeface="Arial" panose="020B0604020202020204" pitchFamily="34" charset="0"/>
              <a:buChar char="•"/>
            </a:pPr>
            <a:r>
              <a:rPr lang="en-US" sz="1200" dirty="0">
                <a:solidFill>
                  <a:schemeClr val="accent5"/>
                </a:solidFill>
                <a:latin typeface="DM Sans" pitchFamily="2" charset="77"/>
              </a:rPr>
              <a:t>Dislikes inaction</a:t>
            </a:r>
          </a:p>
          <a:p>
            <a:pPr marL="182563" indent="-182563">
              <a:buFont typeface="Arial" panose="020B0604020202020204" pitchFamily="34" charset="0"/>
              <a:buChar char="•"/>
            </a:pPr>
            <a:r>
              <a:rPr lang="en-US" sz="1200" dirty="0">
                <a:solidFill>
                  <a:schemeClr val="accent5"/>
                </a:solidFill>
                <a:latin typeface="DM Sans" pitchFamily="2" charset="77"/>
              </a:rPr>
              <a:t>Prefers maximum freedom to manage self and others</a:t>
            </a:r>
          </a:p>
          <a:p>
            <a:pPr marL="182563" indent="-182563">
              <a:buFont typeface="Arial" panose="020B0604020202020204" pitchFamily="34" charset="0"/>
              <a:buChar char="•"/>
            </a:pPr>
            <a:r>
              <a:rPr lang="en-US" sz="1200" dirty="0">
                <a:solidFill>
                  <a:schemeClr val="accent5"/>
                </a:solidFill>
                <a:latin typeface="DM Sans" pitchFamily="2" charset="77"/>
              </a:rPr>
              <a:t>Cool and independent, competitive with others</a:t>
            </a:r>
          </a:p>
          <a:p>
            <a:pPr marL="182563" indent="-182563">
              <a:buFont typeface="Arial" panose="020B0604020202020204" pitchFamily="34" charset="0"/>
              <a:buChar char="•"/>
            </a:pPr>
            <a:r>
              <a:rPr lang="en-US" sz="1200" dirty="0">
                <a:solidFill>
                  <a:schemeClr val="accent5"/>
                </a:solidFill>
                <a:latin typeface="DM Sans" pitchFamily="2" charset="77"/>
              </a:rPr>
              <a:t>Low tolerance for feelings, attitudes and advice of others</a:t>
            </a:r>
          </a:p>
          <a:p>
            <a:pPr marL="182563" indent="-182563">
              <a:buFont typeface="Arial" panose="020B0604020202020204" pitchFamily="34" charset="0"/>
              <a:buChar char="•"/>
            </a:pPr>
            <a:r>
              <a:rPr lang="en-US" sz="1200" dirty="0">
                <a:solidFill>
                  <a:schemeClr val="accent5"/>
                </a:solidFill>
                <a:latin typeface="DM Sans" pitchFamily="2" charset="77"/>
              </a:rPr>
              <a:t>Works quickly and efficiently by themselves.</a:t>
            </a:r>
            <a:endParaRPr lang="en-US" dirty="0">
              <a:latin typeface="DM Sans" pitchFamily="2" charset="77"/>
            </a:endParaRPr>
          </a:p>
        </p:txBody>
      </p:sp>
    </p:spTree>
    <p:extLst>
      <p:ext uri="{BB962C8B-B14F-4D97-AF65-F5344CB8AC3E}">
        <p14:creationId xmlns:p14="http://schemas.microsoft.com/office/powerpoint/2010/main" val="198353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dirty="0"/>
              <a:t>Working </a:t>
            </a:r>
            <a:br>
              <a:rPr lang="en-US" dirty="0"/>
            </a:br>
            <a:r>
              <a:rPr lang="en-US" dirty="0"/>
              <a:t>with People</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583868" cy="511976"/>
          </a:xfrm>
          <a:solidFill>
            <a:schemeClr val="accent3"/>
          </a:solidFill>
        </p:spPr>
        <p:txBody>
          <a:bodyPr/>
          <a:lstStyle/>
          <a:p>
            <a:r>
              <a:rPr lang="en-US"/>
              <a:t>Session 3</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066D7-B873-D8C7-8824-28ED20E7D99E}"/>
              </a:ext>
            </a:extLst>
          </p:cNvPr>
          <p:cNvSpPr>
            <a:spLocks noGrp="1"/>
          </p:cNvSpPr>
          <p:nvPr>
            <p:ph type="title"/>
          </p:nvPr>
        </p:nvSpPr>
        <p:spPr/>
        <p:txBody>
          <a:bodyPr/>
          <a:lstStyle/>
          <a:p>
            <a:r>
              <a:rPr lang="en-US"/>
              <a:t>Working styles</a:t>
            </a:r>
          </a:p>
        </p:txBody>
      </p:sp>
      <p:sp>
        <p:nvSpPr>
          <p:cNvPr id="4" name="Footer Placeholder 3">
            <a:extLst>
              <a:ext uri="{FF2B5EF4-FFF2-40B4-BE49-F238E27FC236}">
                <a16:creationId xmlns:a16="http://schemas.microsoft.com/office/drawing/2014/main" id="{9970861D-9DCA-6FE1-4F5B-2C8D064BCBBE}"/>
              </a:ext>
            </a:extLst>
          </p:cNvPr>
          <p:cNvSpPr>
            <a:spLocks noGrp="1"/>
          </p:cNvSpPr>
          <p:nvPr>
            <p:ph type="ftr" sz="quarter" idx="11"/>
          </p:nvPr>
        </p:nvSpPr>
        <p:spPr/>
        <p:txBody>
          <a:bodyPr/>
          <a:lstStyle/>
          <a:p>
            <a:r>
              <a:rPr lang="en-US" dirty="0"/>
              <a:t>Session 3     Working with People</a:t>
            </a:r>
          </a:p>
        </p:txBody>
      </p:sp>
      <p:sp>
        <p:nvSpPr>
          <p:cNvPr id="5" name="Slide Number Placeholder 4">
            <a:extLst>
              <a:ext uri="{FF2B5EF4-FFF2-40B4-BE49-F238E27FC236}">
                <a16:creationId xmlns:a16="http://schemas.microsoft.com/office/drawing/2014/main" id="{868E5DA3-4DB9-5304-C340-EAFE74ED7157}"/>
              </a:ext>
            </a:extLst>
          </p:cNvPr>
          <p:cNvSpPr>
            <a:spLocks noGrp="1"/>
          </p:cNvSpPr>
          <p:nvPr>
            <p:ph type="sldNum" sz="quarter" idx="12"/>
          </p:nvPr>
        </p:nvSpPr>
        <p:spPr/>
        <p:txBody>
          <a:bodyPr/>
          <a:lstStyle/>
          <a:p>
            <a:fld id="{16C5AC08-0ACD-404A-9C9F-AB39E786C34A}" type="slidenum">
              <a:rPr lang="en-GB"/>
              <a:t>19</a:t>
            </a:fld>
            <a:endParaRPr lang="en-GB"/>
          </a:p>
        </p:txBody>
      </p:sp>
      <p:sp>
        <p:nvSpPr>
          <p:cNvPr id="6" name="Text Placeholder 5">
            <a:extLst>
              <a:ext uri="{FF2B5EF4-FFF2-40B4-BE49-F238E27FC236}">
                <a16:creationId xmlns:a16="http://schemas.microsoft.com/office/drawing/2014/main" id="{38F8A5F3-4A91-39EE-23A8-31FCD7D63B85}"/>
              </a:ext>
            </a:extLst>
          </p:cNvPr>
          <p:cNvSpPr>
            <a:spLocks noGrp="1"/>
          </p:cNvSpPr>
          <p:nvPr>
            <p:ph type="body" sz="quarter" idx="13"/>
          </p:nvPr>
        </p:nvSpPr>
        <p:spPr/>
        <p:txBody>
          <a:bodyPr/>
          <a:lstStyle/>
          <a:p>
            <a:r>
              <a:rPr lang="en-US"/>
              <a:t>Activity 3.2</a:t>
            </a:r>
          </a:p>
        </p:txBody>
      </p:sp>
      <p:pic>
        <p:nvPicPr>
          <p:cNvPr id="8" name="Content Placeholder 7">
            <a:extLst>
              <a:ext uri="{FF2B5EF4-FFF2-40B4-BE49-F238E27FC236}">
                <a16:creationId xmlns:a16="http://schemas.microsoft.com/office/drawing/2014/main" id="{499AB197-80A1-731A-5A03-8A3F9DC84DE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62" t="1342" r="799" b="961"/>
          <a:stretch/>
        </p:blipFill>
        <p:spPr bwMode="auto">
          <a:xfrm>
            <a:off x="1077913" y="1520824"/>
            <a:ext cx="9139132" cy="5095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A57C9F-E02E-056A-0A5D-E6FEC3DEE078}"/>
              </a:ext>
            </a:extLst>
          </p:cNvPr>
          <p:cNvPicPr>
            <a:picLocks noChangeAspect="1"/>
          </p:cNvPicPr>
          <p:nvPr/>
        </p:nvPicPr>
        <p:blipFill>
          <a:blip r:embed="rId4"/>
          <a:srcRect/>
          <a:stretch/>
        </p:blipFill>
        <p:spPr>
          <a:xfrm>
            <a:off x="238125" y="1317624"/>
            <a:ext cx="495300" cy="406400"/>
          </a:xfrm>
          <a:prstGeom prst="rect">
            <a:avLst/>
          </a:prstGeom>
        </p:spPr>
      </p:pic>
      <p:pic>
        <p:nvPicPr>
          <p:cNvPr id="7" name="Picture 6">
            <a:extLst>
              <a:ext uri="{FF2B5EF4-FFF2-40B4-BE49-F238E27FC236}">
                <a16:creationId xmlns:a16="http://schemas.microsoft.com/office/drawing/2014/main" id="{A4FA46AB-6B26-8D1B-BF55-9BC581AF25A0}"/>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2110101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nector 7">
            <a:extLst>
              <a:ext uri="{FF2B5EF4-FFF2-40B4-BE49-F238E27FC236}">
                <a16:creationId xmlns:a16="http://schemas.microsoft.com/office/drawing/2014/main" id="{2A58F648-8FF2-2700-5FB5-04F0C10F3777}"/>
              </a:ext>
            </a:extLst>
          </p:cNvPr>
          <p:cNvSpPr/>
          <p:nvPr/>
        </p:nvSpPr>
        <p:spPr>
          <a:xfrm>
            <a:off x="3079830" y="3049849"/>
            <a:ext cx="2660489" cy="2660489"/>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78380734-B0C7-6C84-F7B9-796A2E6A7A77}"/>
              </a:ext>
            </a:extLst>
          </p:cNvPr>
          <p:cNvSpPr>
            <a:spLocks noGrp="1"/>
          </p:cNvSpPr>
          <p:nvPr>
            <p:ph type="title"/>
          </p:nvPr>
        </p:nvSpPr>
        <p:spPr/>
        <p:txBody>
          <a:bodyPr/>
          <a:lstStyle/>
          <a:p>
            <a:r>
              <a:rPr lang="en-US"/>
              <a:t>Comfort break</a:t>
            </a:r>
          </a:p>
        </p:txBody>
      </p:sp>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dirty="0"/>
              <a:t>Session 3     Working with People</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20</a:t>
            </a:fld>
            <a:endParaRPr lang="en-GB"/>
          </a:p>
        </p:txBody>
      </p:sp>
      <p:pic>
        <p:nvPicPr>
          <p:cNvPr id="6" name="Stretch">
            <a:extLst>
              <a:ext uri="{FF2B5EF4-FFF2-40B4-BE49-F238E27FC236}">
                <a16:creationId xmlns:a16="http://schemas.microsoft.com/office/drawing/2014/main" id="{ABAAD122-8CC1-5E7F-4E1E-DA94B415B56D}"/>
              </a:ext>
            </a:extLst>
          </p:cNvPr>
          <p:cNvPicPr>
            <a:picLocks noChangeAspect="1"/>
          </p:cNvPicPr>
          <p:nvPr/>
        </p:nvPicPr>
        <p:blipFill>
          <a:blip r:embed="rId3"/>
          <a:srcRect/>
          <a:stretch/>
        </p:blipFill>
        <p:spPr>
          <a:xfrm>
            <a:off x="1638201" y="1543049"/>
            <a:ext cx="6420048" cy="5071154"/>
          </a:xfrm>
          <a:prstGeom prst="rect">
            <a:avLst/>
          </a:prstGeom>
        </p:spPr>
      </p:pic>
      <p:sp>
        <p:nvSpPr>
          <p:cNvPr id="2" name="Blue circle">
            <a:extLst>
              <a:ext uri="{FF2B5EF4-FFF2-40B4-BE49-F238E27FC236}">
                <a16:creationId xmlns:a16="http://schemas.microsoft.com/office/drawing/2014/main" id="{7B868109-EE68-40CF-E7F9-C004D327C13E}"/>
              </a:ext>
            </a:extLst>
          </p:cNvPr>
          <p:cNvSpPr/>
          <p:nvPr/>
        </p:nvSpPr>
        <p:spPr>
          <a:xfrm>
            <a:off x="11255844" y="5924730"/>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Orange circle">
            <a:extLst>
              <a:ext uri="{FF2B5EF4-FFF2-40B4-BE49-F238E27FC236}">
                <a16:creationId xmlns:a16="http://schemas.microsoft.com/office/drawing/2014/main" id="{4B32A827-9C70-6F26-815D-AEBEAEEEF48C}"/>
              </a:ext>
            </a:extLst>
          </p:cNvPr>
          <p:cNvSpPr/>
          <p:nvPr/>
        </p:nvSpPr>
        <p:spPr>
          <a:xfrm>
            <a:off x="5043990" y="288758"/>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2734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30000" fill="hold"/>
                                        <p:tgtEl>
                                          <p:spTgt spid="8"/>
                                        </p:tgtEl>
                                      </p:cBhvr>
                                      <p:by x="120000" y="120000"/>
                                    </p:animScale>
                                  </p:childTnLst>
                                </p:cTn>
                              </p:par>
                              <p:par>
                                <p:cTn id="7" presetID="31" presetClass="path" presetSubtype="0" repeatCount="indefinite" fill="hold" grpId="1"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300000" fill="hold"/>
                                        <p:tgtEl>
                                          <p:spTgt spid="8"/>
                                        </p:tgtEl>
                                        <p:attrNameLst>
                                          <p:attrName>ppt_x</p:attrName>
                                          <p:attrName>ppt_y</p:attrName>
                                        </p:attrNameLst>
                                      </p:cBhvr>
                                    </p:animMotion>
                                  </p:childTnLst>
                                </p:cTn>
                              </p:par>
                              <p:par>
                                <p:cTn id="9" presetID="26" presetClass="path" presetSubtype="0" repeatCount="indefinite" fill="hold" grpId="1" nodeType="withEffect">
                                  <p:stCondLst>
                                    <p:cond delay="0"/>
                                  </p:stCondLst>
                                  <p:childTnLst>
                                    <p:animMotion origin="layout" path="M 0.00026 0.00023 C 0.08008 -0.12107 0.10143 -0.31297 0.04675 -0.42685 C -0.01614 -0.56297 -0.11263 -0.50255 -0.16536 -0.4588 L -0.23411 -0.39167 C -0.28919 -0.3456 -0.38594 -0.28959 -0.45807 -0.44352 C -0.50443 -0.53982 -0.49127 -0.74885 -0.41159 -0.86922 C -0.3293 -0.99005 -0.21185 -0.97755 -0.16588 -0.87917 C -0.09258 -0.72616 -0.14219 -0.56482 -0.17539 -0.4801 L -0.22435 -0.37107 C -0.25989 -0.28357 -0.30885 -0.12639 -0.24518 0.00949 C -0.19062 0.1243 -0.08138 0.1199 0.00026 0.00023 Z " pathEditMode="fixed" rAng="13800000" ptsTypes="AAAAAAAAAAA">
                                      <p:cBhvr>
                                        <p:cTn id="10" dur="215000" fill="hold"/>
                                        <p:tgtEl>
                                          <p:spTgt spid="2"/>
                                        </p:tgtEl>
                                        <p:attrNameLst>
                                          <p:attrName>ppt_x</p:attrName>
                                          <p:attrName>ppt_y</p:attrName>
                                        </p:attrNameLst>
                                      </p:cBhvr>
                                      <p:rCtr x="-20573" y="-43495"/>
                                    </p:animMotion>
                                  </p:childTnLst>
                                </p:cTn>
                              </p:par>
                              <p:par>
                                <p:cTn id="11" presetID="6" presetClass="emph" presetSubtype="0" repeatCount="indefinite" autoRev="1" fill="hold" grpId="0" nodeType="withEffect">
                                  <p:stCondLst>
                                    <p:cond delay="0"/>
                                  </p:stCondLst>
                                  <p:childTnLst>
                                    <p:animScale>
                                      <p:cBhvr>
                                        <p:cTn id="12" dur="47000" fill="hold"/>
                                        <p:tgtEl>
                                          <p:spTgt spid="2"/>
                                        </p:tgtEl>
                                      </p:cBhvr>
                                      <p:by x="80000" y="80000"/>
                                    </p:animScale>
                                  </p:childTnLst>
                                </p:cTn>
                              </p:par>
                              <p:par>
                                <p:cTn id="13" presetID="0" presetClass="path" presetSubtype="0" repeatCount="indefinite" fill="hold" grpId="1" nodeType="withEffect">
                                  <p:stCondLst>
                                    <p:cond delay="0"/>
                                  </p:stCondLst>
                                  <p:childTnLst>
                                    <p:animMotion origin="layout" path="M 4.79167E-6 2.59259E-6 C -0.01954 0.14097 0.14843 0.84051 0.21354 0.95208 C 0.27851 1.06342 0.3707 0.80926 0.39049 0.66921 C 0.40989 0.52916 0.39505 0.22315 0.33177 0.11088 C 0.26783 -0.00209 0.01979 -0.14028 4.79167E-6 2.59259E-6 Z " pathEditMode="relative" rAng="3900000" ptsTypes="AAAAA">
                                      <p:cBhvr>
                                        <p:cTn id="14" dur="200000" fill="hold"/>
                                        <p:tgtEl>
                                          <p:spTgt spid="7"/>
                                        </p:tgtEl>
                                        <p:attrNameLst>
                                          <p:attrName>ppt_x</p:attrName>
                                          <p:attrName>ppt_y</p:attrName>
                                        </p:attrNameLst>
                                      </p:cBhvr>
                                      <p:rCtr x="23138" y="39282"/>
                                    </p:animMotion>
                                  </p:childTnLst>
                                </p:cTn>
                              </p:par>
                              <p:par>
                                <p:cTn id="15" presetID="6" presetClass="emph" presetSubtype="0" repeatCount="indefinite" autoRev="1" fill="hold" grpId="0" nodeType="withEffect">
                                  <p:stCondLst>
                                    <p:cond delay="0"/>
                                  </p:stCondLst>
                                  <p:childTnLst>
                                    <p:animScale>
                                      <p:cBhvr>
                                        <p:cTn id="16" dur="90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AE31-157C-704D-3400-49CE3A948427}"/>
              </a:ext>
            </a:extLst>
          </p:cNvPr>
          <p:cNvSpPr>
            <a:spLocks noGrp="1"/>
          </p:cNvSpPr>
          <p:nvPr>
            <p:ph type="title"/>
          </p:nvPr>
        </p:nvSpPr>
        <p:spPr/>
        <p:txBody>
          <a:bodyPr/>
          <a:lstStyle/>
          <a:p>
            <a:r>
              <a:rPr lang="en-US"/>
              <a:t>Human side of change – why focus on it </a:t>
            </a:r>
            <a:br>
              <a:rPr lang="en-US"/>
            </a:br>
            <a:r>
              <a:rPr lang="en-US"/>
              <a:t>as a coach?</a:t>
            </a:r>
          </a:p>
        </p:txBody>
      </p:sp>
      <p:sp>
        <p:nvSpPr>
          <p:cNvPr id="3" name="Content Placeholder 2">
            <a:extLst>
              <a:ext uri="{FF2B5EF4-FFF2-40B4-BE49-F238E27FC236}">
                <a16:creationId xmlns:a16="http://schemas.microsoft.com/office/drawing/2014/main" id="{64DF718F-5A72-15B8-AFCB-07A3B2572117}"/>
              </a:ext>
            </a:extLst>
          </p:cNvPr>
          <p:cNvSpPr>
            <a:spLocks noGrp="1"/>
          </p:cNvSpPr>
          <p:nvPr>
            <p:ph idx="1"/>
          </p:nvPr>
        </p:nvSpPr>
        <p:spPr>
          <a:xfrm>
            <a:off x="1077913" y="1520825"/>
            <a:ext cx="8986837" cy="5019720"/>
          </a:xfrm>
        </p:spPr>
        <p:txBody>
          <a:bodyPr/>
          <a:lstStyle/>
          <a:p>
            <a:pPr lvl="2"/>
            <a:r>
              <a:rPr lang="en-US" dirty="0"/>
              <a:t>Change is wholly dependent on human </a:t>
            </a:r>
            <a:r>
              <a:rPr lang="en-US" dirty="0" err="1"/>
              <a:t>behaviour</a:t>
            </a:r>
            <a:endParaRPr lang="en-US" dirty="0"/>
          </a:p>
          <a:p>
            <a:pPr lvl="2"/>
            <a:r>
              <a:rPr lang="en-US" dirty="0"/>
              <a:t>People approach change differently and therefore understanding the human side of change can help you as coaches to better understand this challenge</a:t>
            </a:r>
          </a:p>
          <a:p>
            <a:pPr lvl="2"/>
            <a:r>
              <a:rPr lang="en-US" dirty="0"/>
              <a:t>Change is not linear and therefore understanding barriers to change is a key role of a Quality Coach</a:t>
            </a:r>
          </a:p>
          <a:p>
            <a:pPr lvl="2"/>
            <a:r>
              <a:rPr lang="en-US" dirty="0"/>
              <a:t>It’s often overlooked by improvement teams – as they often only learn technical improvement skills and do not learn about human </a:t>
            </a:r>
            <a:r>
              <a:rPr lang="en-US" dirty="0" err="1"/>
              <a:t>behaviour</a:t>
            </a:r>
            <a:r>
              <a:rPr lang="en-US" dirty="0"/>
              <a:t>.</a:t>
            </a:r>
          </a:p>
        </p:txBody>
      </p:sp>
      <p:sp>
        <p:nvSpPr>
          <p:cNvPr id="4" name="Footer Placeholder 3">
            <a:extLst>
              <a:ext uri="{FF2B5EF4-FFF2-40B4-BE49-F238E27FC236}">
                <a16:creationId xmlns:a16="http://schemas.microsoft.com/office/drawing/2014/main" id="{CBF37349-CC1D-B4A9-9DFB-D18487340A0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E97F9C2E-D5A8-507C-C3B5-C4185FFDDB87}"/>
              </a:ext>
            </a:extLst>
          </p:cNvPr>
          <p:cNvSpPr>
            <a:spLocks noGrp="1"/>
          </p:cNvSpPr>
          <p:nvPr>
            <p:ph type="sldNum" sz="quarter" idx="12"/>
          </p:nvPr>
        </p:nvSpPr>
        <p:spPr/>
        <p:txBody>
          <a:bodyPr/>
          <a:lstStyle/>
          <a:p>
            <a:fld id="{16C5AC08-0ACD-404A-9C9F-AB39E786C34A}" type="slidenum">
              <a:rPr lang="en-GB"/>
              <a:t>21</a:t>
            </a:fld>
            <a:endParaRPr lang="en-GB"/>
          </a:p>
        </p:txBody>
      </p:sp>
      <p:sp>
        <p:nvSpPr>
          <p:cNvPr id="6" name="Text Placeholder 5">
            <a:extLst>
              <a:ext uri="{FF2B5EF4-FFF2-40B4-BE49-F238E27FC236}">
                <a16:creationId xmlns:a16="http://schemas.microsoft.com/office/drawing/2014/main" id="{25D4E495-175A-9D7A-D4AF-69F565C20CC8}"/>
              </a:ext>
            </a:extLst>
          </p:cNvPr>
          <p:cNvSpPr>
            <a:spLocks noGrp="1"/>
          </p:cNvSpPr>
          <p:nvPr>
            <p:ph type="body" sz="quarter" idx="13"/>
          </p:nvPr>
        </p:nvSpPr>
        <p:spPr/>
        <p:txBody>
          <a:bodyPr/>
          <a:lstStyle/>
          <a:p>
            <a:r>
              <a:rPr lang="en-US"/>
              <a:t>Human side of change – why focus on it as a coach?</a:t>
            </a:r>
          </a:p>
        </p:txBody>
      </p:sp>
    </p:spTree>
    <p:extLst>
      <p:ext uri="{BB962C8B-B14F-4D97-AF65-F5344CB8AC3E}">
        <p14:creationId xmlns:p14="http://schemas.microsoft.com/office/powerpoint/2010/main" val="2672691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2536-F9E0-F011-F52E-71B1C67C25D3}"/>
              </a:ext>
            </a:extLst>
          </p:cNvPr>
          <p:cNvSpPr>
            <a:spLocks noGrp="1"/>
          </p:cNvSpPr>
          <p:nvPr>
            <p:ph type="title"/>
          </p:nvPr>
        </p:nvSpPr>
        <p:spPr/>
        <p:txBody>
          <a:bodyPr/>
          <a:lstStyle/>
          <a:p>
            <a:r>
              <a:rPr lang="en-US"/>
              <a:t>Human side of change</a:t>
            </a:r>
          </a:p>
        </p:txBody>
      </p:sp>
      <p:sp>
        <p:nvSpPr>
          <p:cNvPr id="4" name="Footer Placeholder 3">
            <a:extLst>
              <a:ext uri="{FF2B5EF4-FFF2-40B4-BE49-F238E27FC236}">
                <a16:creationId xmlns:a16="http://schemas.microsoft.com/office/drawing/2014/main" id="{824930D9-96F2-0D45-B57A-3A11CC238A30}"/>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462EACE5-1F7B-EE5B-4D34-B1D8708F920C}"/>
              </a:ext>
            </a:extLst>
          </p:cNvPr>
          <p:cNvSpPr>
            <a:spLocks noGrp="1"/>
          </p:cNvSpPr>
          <p:nvPr>
            <p:ph type="sldNum" sz="quarter" idx="12"/>
          </p:nvPr>
        </p:nvSpPr>
        <p:spPr/>
        <p:txBody>
          <a:bodyPr/>
          <a:lstStyle/>
          <a:p>
            <a:fld id="{16C5AC08-0ACD-404A-9C9F-AB39E786C34A}" type="slidenum">
              <a:rPr lang="en-GB"/>
              <a:t>22</a:t>
            </a:fld>
            <a:endParaRPr lang="en-GB"/>
          </a:p>
        </p:txBody>
      </p:sp>
      <p:sp>
        <p:nvSpPr>
          <p:cNvPr id="6" name="Text Placeholder 5">
            <a:extLst>
              <a:ext uri="{FF2B5EF4-FFF2-40B4-BE49-F238E27FC236}">
                <a16:creationId xmlns:a16="http://schemas.microsoft.com/office/drawing/2014/main" id="{1250A79E-470F-FC42-5867-2D20BF3DF95D}"/>
              </a:ext>
            </a:extLst>
          </p:cNvPr>
          <p:cNvSpPr>
            <a:spLocks noGrp="1"/>
          </p:cNvSpPr>
          <p:nvPr>
            <p:ph type="body" sz="quarter" idx="13"/>
          </p:nvPr>
        </p:nvSpPr>
        <p:spPr/>
        <p:txBody>
          <a:bodyPr/>
          <a:lstStyle/>
          <a:p>
            <a:r>
              <a:rPr lang="en-US" dirty="0"/>
              <a:t>Human side of change</a:t>
            </a:r>
          </a:p>
        </p:txBody>
      </p:sp>
      <p:sp>
        <p:nvSpPr>
          <p:cNvPr id="7" name="TextBox 6">
            <a:extLst>
              <a:ext uri="{FF2B5EF4-FFF2-40B4-BE49-F238E27FC236}">
                <a16:creationId xmlns:a16="http://schemas.microsoft.com/office/drawing/2014/main" id="{90E9DF00-F8FE-BA4A-89CF-CFD36CA81E1E}"/>
              </a:ext>
            </a:extLst>
          </p:cNvPr>
          <p:cNvSpPr txBox="1"/>
          <p:nvPr/>
        </p:nvSpPr>
        <p:spPr>
          <a:xfrm>
            <a:off x="1077913" y="6294496"/>
            <a:ext cx="10961983" cy="253916"/>
          </a:xfrm>
          <a:prstGeom prst="rect">
            <a:avLst/>
          </a:prstGeom>
          <a:noFill/>
        </p:spPr>
        <p:txBody>
          <a:bodyPr wrap="square">
            <a:spAutoFit/>
          </a:bodyPr>
          <a:lstStyle/>
          <a:p>
            <a:pPr algn="r"/>
            <a:r>
              <a:rPr lang="en-GB" sz="1050" dirty="0">
                <a:latin typeface="DM Sans" pitchFamily="2" charset="77"/>
              </a:rPr>
              <a:t>Adapted from </a:t>
            </a:r>
            <a:r>
              <a:rPr lang="en-GB" sz="1050" dirty="0" err="1">
                <a:latin typeface="DM Sans" pitchFamily="2" charset="77"/>
              </a:rPr>
              <a:t>Burhouse</a:t>
            </a:r>
            <a:r>
              <a:rPr lang="en-GB" sz="1050" dirty="0">
                <a:latin typeface="DM Sans" pitchFamily="2" charset="77"/>
              </a:rPr>
              <a:t>, A. and Bailey, S. (2019)</a:t>
            </a:r>
          </a:p>
        </p:txBody>
      </p:sp>
      <p:sp>
        <p:nvSpPr>
          <p:cNvPr id="25" name="Google Shape;2139;p130">
            <a:extLst>
              <a:ext uri="{FF2B5EF4-FFF2-40B4-BE49-F238E27FC236}">
                <a16:creationId xmlns:a16="http://schemas.microsoft.com/office/drawing/2014/main" id="{E28F6755-7F6A-BBDF-E7A7-03A583C3C7E5}"/>
              </a:ext>
            </a:extLst>
          </p:cNvPr>
          <p:cNvSpPr/>
          <p:nvPr/>
        </p:nvSpPr>
        <p:spPr>
          <a:xfrm>
            <a:off x="6190593" y="5194098"/>
            <a:ext cx="663175" cy="571702"/>
          </a:xfrm>
          <a:prstGeom prst="triangle">
            <a:avLst>
              <a:gd name="adj" fmla="val 50000"/>
            </a:avLst>
          </a:prstGeom>
          <a:solidFill>
            <a:srgbClr val="7F7F7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DM Sans" pitchFamily="2" charset="77"/>
              <a:ea typeface="Quattrocento Sans"/>
              <a:cs typeface="Quattrocento Sans"/>
              <a:sym typeface="Quattrocento Sans"/>
            </a:endParaRPr>
          </a:p>
        </p:txBody>
      </p:sp>
      <p:grpSp>
        <p:nvGrpSpPr>
          <p:cNvPr id="47" name="Group 46">
            <a:extLst>
              <a:ext uri="{FF2B5EF4-FFF2-40B4-BE49-F238E27FC236}">
                <a16:creationId xmlns:a16="http://schemas.microsoft.com/office/drawing/2014/main" id="{B40C783A-CB9B-1731-CE92-733ADFED1A12}"/>
              </a:ext>
            </a:extLst>
          </p:cNvPr>
          <p:cNvGrpSpPr/>
          <p:nvPr/>
        </p:nvGrpSpPr>
        <p:grpSpPr>
          <a:xfrm>
            <a:off x="851140" y="-460075"/>
            <a:ext cx="11340860" cy="11340860"/>
            <a:chOff x="851140" y="-460075"/>
            <a:chExt cx="11340860" cy="11340860"/>
          </a:xfrm>
        </p:grpSpPr>
        <p:sp>
          <p:nvSpPr>
            <p:cNvPr id="46" name="Oval 45">
              <a:extLst>
                <a:ext uri="{FF2B5EF4-FFF2-40B4-BE49-F238E27FC236}">
                  <a16:creationId xmlns:a16="http://schemas.microsoft.com/office/drawing/2014/main" id="{CBCDFBBF-1C6E-C074-A12E-99E25A492D15}"/>
                </a:ext>
              </a:extLst>
            </p:cNvPr>
            <p:cNvSpPr/>
            <p:nvPr/>
          </p:nvSpPr>
          <p:spPr>
            <a:xfrm>
              <a:off x="851140" y="-460075"/>
              <a:ext cx="11340860" cy="1134086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1888816-8129-F14E-9F22-5516AC21F3A0}"/>
                </a:ext>
              </a:extLst>
            </p:cNvPr>
            <p:cNvGrpSpPr/>
            <p:nvPr/>
          </p:nvGrpSpPr>
          <p:grpSpPr>
            <a:xfrm>
              <a:off x="1814143" y="1790409"/>
              <a:ext cx="9352204" cy="3392585"/>
              <a:chOff x="2002151" y="1494652"/>
              <a:chExt cx="9352204" cy="3392585"/>
            </a:xfrm>
          </p:grpSpPr>
          <p:sp>
            <p:nvSpPr>
              <p:cNvPr id="26" name="Google Shape;2140;p130">
                <a:extLst>
                  <a:ext uri="{FF2B5EF4-FFF2-40B4-BE49-F238E27FC236}">
                    <a16:creationId xmlns:a16="http://schemas.microsoft.com/office/drawing/2014/main" id="{695F82D9-ED27-0482-87BC-AC4E9F9B7161}"/>
                  </a:ext>
                </a:extLst>
              </p:cNvPr>
              <p:cNvSpPr/>
              <p:nvPr/>
            </p:nvSpPr>
            <p:spPr>
              <a:xfrm rot="21598314">
                <a:off x="2002151" y="4410818"/>
                <a:ext cx="9352204" cy="476419"/>
              </a:xfrm>
              <a:prstGeom prst="roundRect">
                <a:avLst>
                  <a:gd name="adj" fmla="val 50000"/>
                </a:avLst>
              </a:prstGeom>
              <a:gradFill>
                <a:gsLst>
                  <a:gs pos="30000">
                    <a:schemeClr val="accent3"/>
                  </a:gs>
                  <a:gs pos="72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DM Sans" pitchFamily="2" charset="77"/>
                  <a:ea typeface="Quattrocento Sans"/>
                  <a:cs typeface="Quattrocento Sans"/>
                  <a:sym typeface="Quattrocento Sans"/>
                </a:endParaRPr>
              </a:p>
            </p:txBody>
          </p:sp>
          <p:grpSp>
            <p:nvGrpSpPr>
              <p:cNvPr id="27" name="Google Shape;2141;p130">
                <a:extLst>
                  <a:ext uri="{FF2B5EF4-FFF2-40B4-BE49-F238E27FC236}">
                    <a16:creationId xmlns:a16="http://schemas.microsoft.com/office/drawing/2014/main" id="{88F7A32E-46D7-BDAB-6E96-3B25E943828C}"/>
                  </a:ext>
                </a:extLst>
              </p:cNvPr>
              <p:cNvGrpSpPr/>
              <p:nvPr/>
            </p:nvGrpSpPr>
            <p:grpSpPr>
              <a:xfrm rot="26331">
                <a:off x="2305275" y="1494652"/>
                <a:ext cx="2432102" cy="2804931"/>
                <a:chOff x="2123728" y="2211710"/>
                <a:chExt cx="1554404" cy="1777702"/>
              </a:xfrm>
              <a:solidFill>
                <a:schemeClr val="accent3"/>
              </a:solidFill>
            </p:grpSpPr>
            <p:sp>
              <p:nvSpPr>
                <p:cNvPr id="28" name="Google Shape;2142;p130">
                  <a:extLst>
                    <a:ext uri="{FF2B5EF4-FFF2-40B4-BE49-F238E27FC236}">
                      <a16:creationId xmlns:a16="http://schemas.microsoft.com/office/drawing/2014/main" id="{683A9811-D903-1963-F731-F4E72EEFE80E}"/>
                    </a:ext>
                  </a:extLst>
                </p:cNvPr>
                <p:cNvSpPr/>
                <p:nvPr/>
              </p:nvSpPr>
              <p:spPr>
                <a:xfrm>
                  <a:off x="2123728" y="2211710"/>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DM Sans" pitchFamily="2" charset="77"/>
                      <a:ea typeface="Quattrocento Sans"/>
                      <a:cs typeface="Quattrocento Sans"/>
                      <a:sym typeface="Quattrocento Sans"/>
                    </a:rPr>
                    <a:t>Methods</a:t>
                  </a:r>
                  <a:endParaRPr>
                    <a:latin typeface="DM Sans" pitchFamily="2" charset="77"/>
                  </a:endParaRPr>
                </a:p>
              </p:txBody>
            </p:sp>
            <p:sp>
              <p:nvSpPr>
                <p:cNvPr id="29" name="Google Shape;2143;p130">
                  <a:extLst>
                    <a:ext uri="{FF2B5EF4-FFF2-40B4-BE49-F238E27FC236}">
                      <a16:creationId xmlns:a16="http://schemas.microsoft.com/office/drawing/2014/main" id="{736B2BE5-999F-0C42-2534-9705F38C43D6}"/>
                    </a:ext>
                  </a:extLst>
                </p:cNvPr>
                <p:cNvSpPr/>
                <p:nvPr/>
              </p:nvSpPr>
              <p:spPr>
                <a:xfrm>
                  <a:off x="2123728" y="2668885"/>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DM Sans" pitchFamily="2" charset="77"/>
                      <a:ea typeface="Quattrocento Sans"/>
                      <a:cs typeface="Quattrocento Sans"/>
                      <a:sym typeface="Quattrocento Sans"/>
                    </a:rPr>
                    <a:t>Tools</a:t>
                  </a:r>
                  <a:endParaRPr>
                    <a:latin typeface="DM Sans" pitchFamily="2" charset="77"/>
                  </a:endParaRPr>
                </a:p>
              </p:txBody>
            </p:sp>
            <p:sp>
              <p:nvSpPr>
                <p:cNvPr id="30" name="Google Shape;2144;p130">
                  <a:extLst>
                    <a:ext uri="{FF2B5EF4-FFF2-40B4-BE49-F238E27FC236}">
                      <a16:creationId xmlns:a16="http://schemas.microsoft.com/office/drawing/2014/main" id="{EB7895D5-0C73-3AA8-9708-A44DF9CEC313}"/>
                    </a:ext>
                  </a:extLst>
                </p:cNvPr>
                <p:cNvSpPr/>
                <p:nvPr/>
              </p:nvSpPr>
              <p:spPr>
                <a:xfrm>
                  <a:off x="2123728" y="3126060"/>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DM Sans" pitchFamily="2" charset="77"/>
                      <a:ea typeface="Quattrocento Sans"/>
                      <a:cs typeface="Quattrocento Sans"/>
                      <a:sym typeface="Quattrocento Sans"/>
                    </a:rPr>
                    <a:t>Measures</a:t>
                  </a:r>
                  <a:endParaRPr>
                    <a:latin typeface="DM Sans" pitchFamily="2" charset="77"/>
                  </a:endParaRPr>
                </a:p>
              </p:txBody>
            </p:sp>
            <p:sp>
              <p:nvSpPr>
                <p:cNvPr id="31" name="Google Shape;2145;p130">
                  <a:extLst>
                    <a:ext uri="{FF2B5EF4-FFF2-40B4-BE49-F238E27FC236}">
                      <a16:creationId xmlns:a16="http://schemas.microsoft.com/office/drawing/2014/main" id="{26A62905-C74E-657B-F2F2-9C7984F0BF1A}"/>
                    </a:ext>
                  </a:extLst>
                </p:cNvPr>
                <p:cNvSpPr/>
                <p:nvPr/>
              </p:nvSpPr>
              <p:spPr>
                <a:xfrm>
                  <a:off x="2123728" y="3583235"/>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DM Sans" pitchFamily="2" charset="77"/>
                      <a:ea typeface="Quattrocento Sans"/>
                      <a:cs typeface="Quattrocento Sans"/>
                      <a:sym typeface="Quattrocento Sans"/>
                    </a:rPr>
                    <a:t>Evidence</a:t>
                  </a:r>
                  <a:endParaRPr>
                    <a:latin typeface="DM Sans" pitchFamily="2" charset="77"/>
                  </a:endParaRPr>
                </a:p>
              </p:txBody>
            </p:sp>
          </p:grpSp>
          <p:grpSp>
            <p:nvGrpSpPr>
              <p:cNvPr id="32" name="Google Shape;2146;p130">
                <a:extLst>
                  <a:ext uri="{FF2B5EF4-FFF2-40B4-BE49-F238E27FC236}">
                    <a16:creationId xmlns:a16="http://schemas.microsoft.com/office/drawing/2014/main" id="{CD889891-215B-D064-6027-6F6571FD36B1}"/>
                  </a:ext>
                </a:extLst>
              </p:cNvPr>
              <p:cNvGrpSpPr/>
              <p:nvPr/>
            </p:nvGrpSpPr>
            <p:grpSpPr>
              <a:xfrm rot="26331">
                <a:off x="8766552" y="1514788"/>
                <a:ext cx="2432102" cy="2804931"/>
                <a:chOff x="2123728" y="2211710"/>
                <a:chExt cx="1554404" cy="1777702"/>
              </a:xfrm>
              <a:solidFill>
                <a:schemeClr val="accent2"/>
              </a:solidFill>
            </p:grpSpPr>
            <p:sp>
              <p:nvSpPr>
                <p:cNvPr id="33" name="Google Shape;2147;p130">
                  <a:extLst>
                    <a:ext uri="{FF2B5EF4-FFF2-40B4-BE49-F238E27FC236}">
                      <a16:creationId xmlns:a16="http://schemas.microsoft.com/office/drawing/2014/main" id="{DCC87A45-E379-DD19-0915-7AE5E3AE2629}"/>
                    </a:ext>
                  </a:extLst>
                </p:cNvPr>
                <p:cNvSpPr/>
                <p:nvPr/>
              </p:nvSpPr>
              <p:spPr>
                <a:xfrm>
                  <a:off x="2123728" y="2211710"/>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lt1"/>
                      </a:solidFill>
                      <a:latin typeface="DM Sans" pitchFamily="2" charset="77"/>
                      <a:ea typeface="Quattrocento Sans"/>
                      <a:cs typeface="Quattrocento Sans"/>
                      <a:sym typeface="Quattrocento Sans"/>
                    </a:rPr>
                    <a:t>Team/Group dynamics</a:t>
                  </a:r>
                  <a:endParaRPr sz="1400" dirty="0">
                    <a:latin typeface="DM Sans" pitchFamily="2" charset="77"/>
                  </a:endParaRPr>
                </a:p>
              </p:txBody>
            </p:sp>
            <p:sp>
              <p:nvSpPr>
                <p:cNvPr id="34" name="Google Shape;2148;p130">
                  <a:extLst>
                    <a:ext uri="{FF2B5EF4-FFF2-40B4-BE49-F238E27FC236}">
                      <a16:creationId xmlns:a16="http://schemas.microsoft.com/office/drawing/2014/main" id="{59E814BE-F9A9-1540-4E67-EA9CA9BB9041}"/>
                    </a:ext>
                  </a:extLst>
                </p:cNvPr>
                <p:cNvSpPr/>
                <p:nvPr/>
              </p:nvSpPr>
              <p:spPr>
                <a:xfrm>
                  <a:off x="2123728" y="2668885"/>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lt1"/>
                      </a:solidFill>
                      <a:latin typeface="DM Sans" pitchFamily="2" charset="77"/>
                      <a:ea typeface="Quattrocento Sans"/>
                      <a:cs typeface="Quattrocento Sans"/>
                      <a:sym typeface="Quattrocento Sans"/>
                    </a:rPr>
                    <a:t>Culture &amp; leadership</a:t>
                  </a:r>
                  <a:endParaRPr sz="1400" dirty="0">
                    <a:latin typeface="DM Sans" pitchFamily="2" charset="77"/>
                  </a:endParaRPr>
                </a:p>
              </p:txBody>
            </p:sp>
            <p:sp>
              <p:nvSpPr>
                <p:cNvPr id="35" name="Google Shape;2149;p130">
                  <a:extLst>
                    <a:ext uri="{FF2B5EF4-FFF2-40B4-BE49-F238E27FC236}">
                      <a16:creationId xmlns:a16="http://schemas.microsoft.com/office/drawing/2014/main" id="{A0020FC8-8A8D-B4DA-69A0-69C67098C315}"/>
                    </a:ext>
                  </a:extLst>
                </p:cNvPr>
                <p:cNvSpPr/>
                <p:nvPr/>
              </p:nvSpPr>
              <p:spPr>
                <a:xfrm>
                  <a:off x="2123728" y="3126060"/>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lt1"/>
                      </a:solidFill>
                      <a:latin typeface="DM Sans" pitchFamily="2" charset="77"/>
                      <a:ea typeface="Quattrocento Sans"/>
                      <a:cs typeface="Quattrocento Sans"/>
                      <a:sym typeface="Quattrocento Sans"/>
                    </a:rPr>
                    <a:t>Behaviour &amp; habits</a:t>
                  </a:r>
                  <a:endParaRPr sz="1400" dirty="0">
                    <a:latin typeface="DM Sans" pitchFamily="2" charset="77"/>
                  </a:endParaRPr>
                </a:p>
              </p:txBody>
            </p:sp>
            <p:sp>
              <p:nvSpPr>
                <p:cNvPr id="36" name="Google Shape;2150;p130">
                  <a:extLst>
                    <a:ext uri="{FF2B5EF4-FFF2-40B4-BE49-F238E27FC236}">
                      <a16:creationId xmlns:a16="http://schemas.microsoft.com/office/drawing/2014/main" id="{13A2F068-DB3D-E081-1545-53A8917F2177}"/>
                    </a:ext>
                  </a:extLst>
                </p:cNvPr>
                <p:cNvSpPr/>
                <p:nvPr/>
              </p:nvSpPr>
              <p:spPr>
                <a:xfrm>
                  <a:off x="2123728" y="3583235"/>
                  <a:ext cx="1554404" cy="406177"/>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lt1"/>
                      </a:solidFill>
                      <a:latin typeface="DM Sans" pitchFamily="2" charset="77"/>
                      <a:ea typeface="Quattrocento Sans"/>
                      <a:cs typeface="Quattrocento Sans"/>
                      <a:sym typeface="Quattrocento Sans"/>
                    </a:rPr>
                    <a:t>Power, relationships </a:t>
                  </a:r>
                  <a:br>
                    <a:rPr lang="en-GB" sz="1400" dirty="0">
                      <a:solidFill>
                        <a:schemeClr val="lt1"/>
                      </a:solidFill>
                      <a:latin typeface="DM Sans" pitchFamily="2" charset="77"/>
                      <a:ea typeface="Quattrocento Sans"/>
                      <a:cs typeface="Quattrocento Sans"/>
                      <a:sym typeface="Quattrocento Sans"/>
                    </a:rPr>
                  </a:br>
                  <a:r>
                    <a:rPr lang="en-GB" sz="1400" dirty="0">
                      <a:solidFill>
                        <a:schemeClr val="lt1"/>
                      </a:solidFill>
                      <a:latin typeface="DM Sans" pitchFamily="2" charset="77"/>
                      <a:ea typeface="Quattrocento Sans"/>
                      <a:cs typeface="Quattrocento Sans"/>
                      <a:sym typeface="Quattrocento Sans"/>
                    </a:rPr>
                    <a:t>&amp; trust</a:t>
                  </a:r>
                  <a:endParaRPr sz="1400" dirty="0">
                    <a:latin typeface="DM Sans" pitchFamily="2" charset="77"/>
                  </a:endParaRPr>
                </a:p>
              </p:txBody>
            </p:sp>
          </p:grpSp>
        </p:grpSp>
      </p:grpSp>
      <p:sp>
        <p:nvSpPr>
          <p:cNvPr id="37" name="Google Shape;2151;p130">
            <a:extLst>
              <a:ext uri="{FF2B5EF4-FFF2-40B4-BE49-F238E27FC236}">
                <a16:creationId xmlns:a16="http://schemas.microsoft.com/office/drawing/2014/main" id="{20E8C5B3-B13D-4FE0-5538-A569F661E843}"/>
              </a:ext>
            </a:extLst>
          </p:cNvPr>
          <p:cNvSpPr/>
          <p:nvPr/>
        </p:nvSpPr>
        <p:spPr>
          <a:xfrm>
            <a:off x="2524126" y="5765800"/>
            <a:ext cx="23241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accent3"/>
                </a:solidFill>
                <a:latin typeface="DM Sans" pitchFamily="2" charset="77"/>
                <a:ea typeface="Quattrocento Sans"/>
                <a:cs typeface="Quattrocento Sans"/>
                <a:sym typeface="Quattrocento Sans"/>
              </a:rPr>
              <a:t>Technical</a:t>
            </a:r>
            <a:endParaRPr sz="2800" cap="none">
              <a:solidFill>
                <a:schemeClr val="accent3"/>
              </a:solidFill>
              <a:latin typeface="DM Sans" pitchFamily="2" charset="77"/>
              <a:ea typeface="Quattrocento Sans"/>
              <a:cs typeface="Quattrocento Sans"/>
              <a:sym typeface="Quattrocento Sans"/>
            </a:endParaRPr>
          </a:p>
        </p:txBody>
      </p:sp>
      <p:sp>
        <p:nvSpPr>
          <p:cNvPr id="38" name="Google Shape;2152;p130">
            <a:extLst>
              <a:ext uri="{FF2B5EF4-FFF2-40B4-BE49-F238E27FC236}">
                <a16:creationId xmlns:a16="http://schemas.microsoft.com/office/drawing/2014/main" id="{D2B571FF-5EAD-63D7-A65C-55418FF5A580}"/>
              </a:ext>
            </a:extLst>
          </p:cNvPr>
          <p:cNvSpPr/>
          <p:nvPr/>
        </p:nvSpPr>
        <p:spPr>
          <a:xfrm>
            <a:off x="8178800" y="5669124"/>
            <a:ext cx="232727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accent2"/>
                </a:solidFill>
                <a:latin typeface="DM Sans" pitchFamily="2" charset="77"/>
                <a:ea typeface="Quattrocento Sans"/>
                <a:cs typeface="Quattrocento Sans"/>
                <a:sym typeface="Quattrocento Sans"/>
              </a:rPr>
              <a:t>Adaptive</a:t>
            </a:r>
            <a:endParaRPr sz="2800" cap="none">
              <a:solidFill>
                <a:schemeClr val="accent2"/>
              </a:solidFill>
              <a:latin typeface="DM Sans" pitchFamily="2" charset="77"/>
              <a:ea typeface="Quattrocento Sans"/>
              <a:cs typeface="Quattrocento Sans"/>
              <a:sym typeface="Quattrocento Sans"/>
            </a:endParaRPr>
          </a:p>
        </p:txBody>
      </p:sp>
      <p:sp>
        <p:nvSpPr>
          <p:cNvPr id="48" name="Rectangle 47">
            <a:extLst>
              <a:ext uri="{FF2B5EF4-FFF2-40B4-BE49-F238E27FC236}">
                <a16:creationId xmlns:a16="http://schemas.microsoft.com/office/drawing/2014/main" id="{07789581-5D19-994B-08D1-FF6F27744070}"/>
              </a:ext>
            </a:extLst>
          </p:cNvPr>
          <p:cNvSpPr/>
          <p:nvPr/>
        </p:nvSpPr>
        <p:spPr>
          <a:xfrm rot="20926459">
            <a:off x="1777057" y="1134654"/>
            <a:ext cx="3030714" cy="37140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362AFF9-2BF6-B8B2-C3CB-6835F122B801}"/>
              </a:ext>
            </a:extLst>
          </p:cNvPr>
          <p:cNvSpPr/>
          <p:nvPr/>
        </p:nvSpPr>
        <p:spPr>
          <a:xfrm rot="500141">
            <a:off x="7885583" y="1016572"/>
            <a:ext cx="4300561" cy="4551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741111EF-A24C-5E8E-41EB-79A99DDB6D0C}"/>
              </a:ext>
            </a:extLst>
          </p:cNvPr>
          <p:cNvGrpSpPr/>
          <p:nvPr/>
        </p:nvGrpSpPr>
        <p:grpSpPr>
          <a:xfrm>
            <a:off x="851140" y="-465720"/>
            <a:ext cx="11340860" cy="11340860"/>
            <a:chOff x="851140" y="-460075"/>
            <a:chExt cx="11340860" cy="11340860"/>
          </a:xfrm>
        </p:grpSpPr>
        <p:sp>
          <p:nvSpPr>
            <p:cNvPr id="50" name="Oval 49">
              <a:extLst>
                <a:ext uri="{FF2B5EF4-FFF2-40B4-BE49-F238E27FC236}">
                  <a16:creationId xmlns:a16="http://schemas.microsoft.com/office/drawing/2014/main" id="{6D38A668-B263-735D-B458-FC5DBD329AED}"/>
                </a:ext>
              </a:extLst>
            </p:cNvPr>
            <p:cNvSpPr/>
            <p:nvPr/>
          </p:nvSpPr>
          <p:spPr>
            <a:xfrm>
              <a:off x="851140" y="-460075"/>
              <a:ext cx="11340860" cy="1134086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2140;p130">
              <a:extLst>
                <a:ext uri="{FF2B5EF4-FFF2-40B4-BE49-F238E27FC236}">
                  <a16:creationId xmlns:a16="http://schemas.microsoft.com/office/drawing/2014/main" id="{5EDA57A2-E947-6579-8E9B-ED2D27F29E09}"/>
                </a:ext>
              </a:extLst>
            </p:cNvPr>
            <p:cNvSpPr/>
            <p:nvPr/>
          </p:nvSpPr>
          <p:spPr>
            <a:xfrm rot="21598314">
              <a:off x="1814143" y="4706575"/>
              <a:ext cx="9352204" cy="476419"/>
            </a:xfrm>
            <a:prstGeom prst="roundRect">
              <a:avLst>
                <a:gd name="adj" fmla="val 50000"/>
              </a:avLst>
            </a:prstGeom>
            <a:gradFill>
              <a:gsLst>
                <a:gs pos="30000">
                  <a:schemeClr val="accent3"/>
                </a:gs>
                <a:gs pos="72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b="1">
                  <a:solidFill>
                    <a:schemeClr val="lt1"/>
                  </a:solidFill>
                  <a:latin typeface="DM Sans" pitchFamily="2" charset="77"/>
                  <a:ea typeface="Quattrocento Sans"/>
                  <a:cs typeface="Quattrocento Sans"/>
                  <a:sym typeface="Quattrocento Sans"/>
                </a:rPr>
                <a:t>20%</a:t>
              </a:r>
              <a:r>
                <a:rPr lang="en-GB" sz="1400">
                  <a:solidFill>
                    <a:schemeClr val="lt1"/>
                  </a:solidFill>
                  <a:latin typeface="DM Sans" pitchFamily="2" charset="77"/>
                  <a:ea typeface="Quattrocento Sans"/>
                  <a:cs typeface="Quattrocento Sans"/>
                  <a:sym typeface="Quattrocento Sans"/>
                </a:rPr>
                <a:t>									</a:t>
              </a:r>
              <a:r>
                <a:rPr lang="en-GB" sz="1400" b="1">
                  <a:solidFill>
                    <a:schemeClr val="lt1"/>
                  </a:solidFill>
                  <a:latin typeface="DM Sans" pitchFamily="2" charset="77"/>
                  <a:ea typeface="Quattrocento Sans"/>
                  <a:cs typeface="Quattrocento Sans"/>
                  <a:sym typeface="Quattrocento Sans"/>
                </a:rPr>
                <a:t>80%</a:t>
              </a:r>
              <a:endParaRPr sz="1400" b="1">
                <a:solidFill>
                  <a:schemeClr val="lt1"/>
                </a:solidFill>
                <a:latin typeface="DM Sans" pitchFamily="2" charset="77"/>
                <a:ea typeface="Quattrocento Sans"/>
                <a:cs typeface="Quattrocento Sans"/>
                <a:sym typeface="Quattrocento Sans"/>
              </a:endParaRPr>
            </a:p>
          </p:txBody>
        </p:sp>
      </p:grpSp>
    </p:spTree>
    <p:extLst>
      <p:ext uri="{BB962C8B-B14F-4D97-AF65-F5344CB8AC3E}">
        <p14:creationId xmlns:p14="http://schemas.microsoft.com/office/powerpoint/2010/main" val="22355352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fill="hold" nodeType="afterEffect" p14:presetBounceEnd="50000">
                                      <p:stCondLst>
                                        <p:cond delay="0"/>
                                      </p:stCondLst>
                                      <p:childTnLst>
                                        <p:animRot by="-480000" p14:bounceEnd="50000">
                                          <p:cBhvr>
                                            <p:cTn id="6" dur="2000" fill="hold"/>
                                            <p:tgtEl>
                                              <p:spTgt spid="47"/>
                                            </p:tgtEl>
                                            <p:attrNameLst>
                                              <p:attrName>r</p:attrName>
                                            </p:attrNameLst>
                                          </p:cBhvr>
                                        </p:animRot>
                                      </p:childTnLst>
                                    </p:cTn>
                                  </p:par>
                                  <p:par>
                                    <p:cTn id="7" presetID="8" presetClass="emph" presetSubtype="0" accel="50000" fill="hold" nodeType="withEffect" p14:presetBounceEnd="50000">
                                      <p:stCondLst>
                                        <p:cond delay="0"/>
                                      </p:stCondLst>
                                      <p:childTnLst>
                                        <p:animRot by="-480000" p14:bounceEnd="50000">
                                          <p:cBhvr>
                                            <p:cTn id="8" dur="2000" fill="hold"/>
                                            <p:tgtEl>
                                              <p:spTgt spid="49"/>
                                            </p:tgtEl>
                                            <p:attrNameLst>
                                              <p:attrName>r</p:attrName>
                                            </p:attrNameLst>
                                          </p:cBhvr>
                                        </p:animRot>
                                      </p:childTnLst>
                                    </p:cTn>
                                  </p:par>
                                  <p:par>
                                    <p:cTn id="9" presetID="22" presetClass="exit" presetSubtype="4" fill="hold" grpId="0" nodeType="withEffect">
                                      <p:stCondLst>
                                        <p:cond delay="0"/>
                                      </p:stCondLst>
                                      <p:childTnLst>
                                        <p:animEffect transition="out" filter="wipe(down)">
                                          <p:cBhvr>
                                            <p:cTn id="10" dur="2000"/>
                                            <p:tgtEl>
                                              <p:spTgt spid="48"/>
                                            </p:tgtEl>
                                          </p:cBhvr>
                                        </p:animEffect>
                                        <p:set>
                                          <p:cBhvr>
                                            <p:cTn id="11" dur="1" fill="hold">
                                              <p:stCondLst>
                                                <p:cond delay="1999"/>
                                              </p:stCondLst>
                                            </p:cTn>
                                            <p:tgtEl>
                                              <p:spTgt spid="48"/>
                                            </p:tgtEl>
                                            <p:attrNameLst>
                                              <p:attrName>style.visibility</p:attrName>
                                            </p:attrNameLst>
                                          </p:cBhvr>
                                          <p:to>
                                            <p:strVal val="hidden"/>
                                          </p:to>
                                        </p:set>
                                      </p:childTnLst>
                                    </p:cTn>
                                  </p:par>
                                  <p:par>
                                    <p:cTn id="12" presetID="22" presetClass="exit" presetSubtype="4" fill="hold" grpId="0" nodeType="withEffect">
                                      <p:stCondLst>
                                        <p:cond delay="4000"/>
                                      </p:stCondLst>
                                      <p:childTnLst>
                                        <p:animEffect transition="out" filter="wipe(down)">
                                          <p:cBhvr>
                                            <p:cTn id="13" dur="2000"/>
                                            <p:tgtEl>
                                              <p:spTgt spid="64"/>
                                            </p:tgtEl>
                                          </p:cBhvr>
                                        </p:animEffect>
                                        <p:set>
                                          <p:cBhvr>
                                            <p:cTn id="14" dur="1" fill="hold">
                                              <p:stCondLst>
                                                <p:cond delay="1999"/>
                                              </p:stCondLst>
                                            </p:cTn>
                                            <p:tgtEl>
                                              <p:spTgt spid="64"/>
                                            </p:tgtEl>
                                            <p:attrNameLst>
                                              <p:attrName>style.visibility</p:attrName>
                                            </p:attrNameLst>
                                          </p:cBhvr>
                                          <p:to>
                                            <p:strVal val="hidden"/>
                                          </p:to>
                                        </p:set>
                                      </p:childTnLst>
                                    </p:cTn>
                                  </p:par>
                                  <p:par>
                                    <p:cTn id="15" presetID="8" presetClass="emph" presetSubtype="0" accel="50000" fill="hold" nodeType="withEffect" p14:presetBounceEnd="50000">
                                      <p:stCondLst>
                                        <p:cond delay="4500"/>
                                      </p:stCondLst>
                                      <p:childTnLst>
                                        <p:animRot by="960000" p14:bounceEnd="50000">
                                          <p:cBhvr>
                                            <p:cTn id="16" dur="3000" fill="hold"/>
                                            <p:tgtEl>
                                              <p:spTgt spid="47"/>
                                            </p:tgtEl>
                                            <p:attrNameLst>
                                              <p:attrName>r</p:attrName>
                                            </p:attrNameLst>
                                          </p:cBhvr>
                                        </p:animRot>
                                      </p:childTnLst>
                                    </p:cTn>
                                  </p:par>
                                  <p:par>
                                    <p:cTn id="17" presetID="8" presetClass="emph" presetSubtype="0" accel="50000" fill="hold" nodeType="withEffect" p14:presetBounceEnd="50000">
                                      <p:stCondLst>
                                        <p:cond delay="4500"/>
                                      </p:stCondLst>
                                      <p:childTnLst>
                                        <p:animRot by="960000" p14:bounceEnd="50000">
                                          <p:cBhvr>
                                            <p:cTn id="18" dur="3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fill="hold" nodeType="afterEffect">
                                      <p:stCondLst>
                                        <p:cond delay="0"/>
                                      </p:stCondLst>
                                      <p:childTnLst>
                                        <p:animRot by="-480000">
                                          <p:cBhvr>
                                            <p:cTn id="6" dur="2000" fill="hold"/>
                                            <p:tgtEl>
                                              <p:spTgt spid="47"/>
                                            </p:tgtEl>
                                            <p:attrNameLst>
                                              <p:attrName>r</p:attrName>
                                            </p:attrNameLst>
                                          </p:cBhvr>
                                        </p:animRot>
                                      </p:childTnLst>
                                    </p:cTn>
                                  </p:par>
                                  <p:par>
                                    <p:cTn id="7" presetID="8" presetClass="emph" presetSubtype="0" accel="50000" fill="hold" nodeType="withEffect">
                                      <p:stCondLst>
                                        <p:cond delay="0"/>
                                      </p:stCondLst>
                                      <p:childTnLst>
                                        <p:animRot by="-480000">
                                          <p:cBhvr>
                                            <p:cTn id="8" dur="2000" fill="hold"/>
                                            <p:tgtEl>
                                              <p:spTgt spid="49"/>
                                            </p:tgtEl>
                                            <p:attrNameLst>
                                              <p:attrName>r</p:attrName>
                                            </p:attrNameLst>
                                          </p:cBhvr>
                                        </p:animRot>
                                      </p:childTnLst>
                                    </p:cTn>
                                  </p:par>
                                  <p:par>
                                    <p:cTn id="9" presetID="22" presetClass="exit" presetSubtype="4" fill="hold" grpId="0" nodeType="withEffect">
                                      <p:stCondLst>
                                        <p:cond delay="0"/>
                                      </p:stCondLst>
                                      <p:childTnLst>
                                        <p:animEffect transition="out" filter="wipe(down)">
                                          <p:cBhvr>
                                            <p:cTn id="10" dur="2000"/>
                                            <p:tgtEl>
                                              <p:spTgt spid="48"/>
                                            </p:tgtEl>
                                          </p:cBhvr>
                                        </p:animEffect>
                                        <p:set>
                                          <p:cBhvr>
                                            <p:cTn id="11" dur="1" fill="hold">
                                              <p:stCondLst>
                                                <p:cond delay="1999"/>
                                              </p:stCondLst>
                                            </p:cTn>
                                            <p:tgtEl>
                                              <p:spTgt spid="48"/>
                                            </p:tgtEl>
                                            <p:attrNameLst>
                                              <p:attrName>style.visibility</p:attrName>
                                            </p:attrNameLst>
                                          </p:cBhvr>
                                          <p:to>
                                            <p:strVal val="hidden"/>
                                          </p:to>
                                        </p:set>
                                      </p:childTnLst>
                                    </p:cTn>
                                  </p:par>
                                  <p:par>
                                    <p:cTn id="12" presetID="22" presetClass="exit" presetSubtype="4" fill="hold" grpId="0" nodeType="withEffect">
                                      <p:stCondLst>
                                        <p:cond delay="4000"/>
                                      </p:stCondLst>
                                      <p:childTnLst>
                                        <p:animEffect transition="out" filter="wipe(down)">
                                          <p:cBhvr>
                                            <p:cTn id="13" dur="2000"/>
                                            <p:tgtEl>
                                              <p:spTgt spid="64"/>
                                            </p:tgtEl>
                                          </p:cBhvr>
                                        </p:animEffect>
                                        <p:set>
                                          <p:cBhvr>
                                            <p:cTn id="14" dur="1" fill="hold">
                                              <p:stCondLst>
                                                <p:cond delay="1999"/>
                                              </p:stCondLst>
                                            </p:cTn>
                                            <p:tgtEl>
                                              <p:spTgt spid="64"/>
                                            </p:tgtEl>
                                            <p:attrNameLst>
                                              <p:attrName>style.visibility</p:attrName>
                                            </p:attrNameLst>
                                          </p:cBhvr>
                                          <p:to>
                                            <p:strVal val="hidden"/>
                                          </p:to>
                                        </p:set>
                                      </p:childTnLst>
                                    </p:cTn>
                                  </p:par>
                                  <p:par>
                                    <p:cTn id="15" presetID="8" presetClass="emph" presetSubtype="0" accel="50000" fill="hold" nodeType="withEffect">
                                      <p:stCondLst>
                                        <p:cond delay="4500"/>
                                      </p:stCondLst>
                                      <p:childTnLst>
                                        <p:animRot by="960000">
                                          <p:cBhvr>
                                            <p:cTn id="16" dur="3000" fill="hold"/>
                                            <p:tgtEl>
                                              <p:spTgt spid="47"/>
                                            </p:tgtEl>
                                            <p:attrNameLst>
                                              <p:attrName>r</p:attrName>
                                            </p:attrNameLst>
                                          </p:cBhvr>
                                        </p:animRot>
                                      </p:childTnLst>
                                    </p:cTn>
                                  </p:par>
                                  <p:par>
                                    <p:cTn id="17" presetID="8" presetClass="emph" presetSubtype="0" accel="50000" fill="hold" nodeType="withEffect">
                                      <p:stCondLst>
                                        <p:cond delay="4500"/>
                                      </p:stCondLst>
                                      <p:childTnLst>
                                        <p:animRot by="960000">
                                          <p:cBhvr>
                                            <p:cTn id="18" dur="3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BB4DF3-79CE-2B5A-BC37-A9D6267EBCB3}"/>
              </a:ext>
            </a:extLst>
          </p:cNvPr>
          <p:cNvSpPr>
            <a:spLocks noGrp="1"/>
          </p:cNvSpPr>
          <p:nvPr>
            <p:ph idx="1"/>
          </p:nvPr>
        </p:nvSpPr>
        <p:spPr/>
        <p:txBody>
          <a:bodyPr/>
          <a:lstStyle/>
          <a:p>
            <a:pPr lvl="3">
              <a:lnSpc>
                <a:spcPts val="9500"/>
              </a:lnSpc>
              <a:spcBef>
                <a:spcPts val="0"/>
              </a:spcBef>
            </a:pPr>
            <a:r>
              <a:rPr lang="en-US" sz="9500">
                <a:latin typeface="Petrona" pitchFamily="2" charset="77"/>
              </a:rPr>
              <a:t>What barriers have you come up against in the past when trying to improve? </a:t>
            </a:r>
          </a:p>
          <a:p>
            <a:pPr lvl="3">
              <a:lnSpc>
                <a:spcPts val="9500"/>
              </a:lnSpc>
              <a:spcBef>
                <a:spcPts val="0"/>
              </a:spcBef>
            </a:pPr>
            <a:endParaRPr lang="en-US" sz="9500">
              <a:latin typeface="Petrona" pitchFamily="2" charset="77"/>
            </a:endParaRPr>
          </a:p>
        </p:txBody>
      </p:sp>
      <p:sp>
        <p:nvSpPr>
          <p:cNvPr id="2" name="Title 1">
            <a:extLst>
              <a:ext uri="{FF2B5EF4-FFF2-40B4-BE49-F238E27FC236}">
                <a16:creationId xmlns:a16="http://schemas.microsoft.com/office/drawing/2014/main" id="{443032DA-40E2-3A3B-82EA-DCBF93900078}"/>
              </a:ext>
            </a:extLst>
          </p:cNvPr>
          <p:cNvSpPr>
            <a:spLocks noGrp="1"/>
          </p:cNvSpPr>
          <p:nvPr>
            <p:ph type="title"/>
          </p:nvPr>
        </p:nvSpPr>
        <p:spPr/>
        <p:txBody>
          <a:bodyPr/>
          <a:lstStyle/>
          <a:p>
            <a:r>
              <a:rPr lang="en-US"/>
              <a:t>What do we mean by QI</a:t>
            </a:r>
          </a:p>
        </p:txBody>
      </p:sp>
      <p:sp>
        <p:nvSpPr>
          <p:cNvPr id="4" name="Footer Placeholder 3">
            <a:extLst>
              <a:ext uri="{FF2B5EF4-FFF2-40B4-BE49-F238E27FC236}">
                <a16:creationId xmlns:a16="http://schemas.microsoft.com/office/drawing/2014/main" id="{8DCA3B7A-99D5-DFAC-354C-DD7159649F31}"/>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CABEBB4-5BC5-5CC1-AF7D-5793908EA6CC}"/>
              </a:ext>
            </a:extLst>
          </p:cNvPr>
          <p:cNvSpPr>
            <a:spLocks noGrp="1"/>
          </p:cNvSpPr>
          <p:nvPr>
            <p:ph type="sldNum" sz="quarter" idx="12"/>
          </p:nvPr>
        </p:nvSpPr>
        <p:spPr/>
        <p:txBody>
          <a:bodyPr/>
          <a:lstStyle/>
          <a:p>
            <a:fld id="{16C5AC08-0ACD-404A-9C9F-AB39E786C34A}" type="slidenum">
              <a:rPr lang="en-US"/>
              <a:t>23</a:t>
            </a:fld>
            <a:endParaRPr lang="en-US"/>
          </a:p>
        </p:txBody>
      </p:sp>
      <p:sp>
        <p:nvSpPr>
          <p:cNvPr id="6" name="Text Placeholder 5">
            <a:extLst>
              <a:ext uri="{FF2B5EF4-FFF2-40B4-BE49-F238E27FC236}">
                <a16:creationId xmlns:a16="http://schemas.microsoft.com/office/drawing/2014/main" id="{40556895-60B8-ACDB-9C97-E6ECE83FF3D7}"/>
              </a:ext>
            </a:extLst>
          </p:cNvPr>
          <p:cNvSpPr>
            <a:spLocks noGrp="1"/>
          </p:cNvSpPr>
          <p:nvPr>
            <p:ph type="body" sz="quarter" idx="13"/>
          </p:nvPr>
        </p:nvSpPr>
        <p:spPr/>
        <p:txBody>
          <a:bodyPr/>
          <a:lstStyle/>
          <a:p>
            <a:r>
              <a:rPr lang="en-US"/>
              <a:t>What do we mean by QI</a:t>
            </a:r>
          </a:p>
        </p:txBody>
      </p:sp>
      <p:pic>
        <p:nvPicPr>
          <p:cNvPr id="7" name="Picture 6">
            <a:extLst>
              <a:ext uri="{FF2B5EF4-FFF2-40B4-BE49-F238E27FC236}">
                <a16:creationId xmlns:a16="http://schemas.microsoft.com/office/drawing/2014/main" id="{8065AFAB-808C-3D89-DDF5-20999F22E322}"/>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4264084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0E7434-2584-981D-1738-F1C9646C624E}"/>
              </a:ext>
            </a:extLst>
          </p:cNvPr>
          <p:cNvSpPr>
            <a:spLocks noGrp="1"/>
          </p:cNvSpPr>
          <p:nvPr>
            <p:ph type="title"/>
          </p:nvPr>
        </p:nvSpPr>
        <p:spPr/>
        <p:txBody>
          <a:bodyPr/>
          <a:lstStyle/>
          <a:p>
            <a:r>
              <a:rPr lang="en-US"/>
              <a:t>Adaptive barriers to change</a:t>
            </a:r>
          </a:p>
        </p:txBody>
      </p:sp>
      <p:sp>
        <p:nvSpPr>
          <p:cNvPr id="8" name="Content Placeholder 7">
            <a:extLst>
              <a:ext uri="{FF2B5EF4-FFF2-40B4-BE49-F238E27FC236}">
                <a16:creationId xmlns:a16="http://schemas.microsoft.com/office/drawing/2014/main" id="{41CDCE7E-F265-AB3E-3E3D-4552A217C8A3}"/>
              </a:ext>
            </a:extLst>
          </p:cNvPr>
          <p:cNvSpPr>
            <a:spLocks noGrp="1"/>
          </p:cNvSpPr>
          <p:nvPr>
            <p:ph idx="1"/>
          </p:nvPr>
        </p:nvSpPr>
        <p:spPr/>
        <p:txBody>
          <a:bodyPr/>
          <a:lstStyle/>
          <a:p>
            <a:pPr lvl="2">
              <a:spcBef>
                <a:spcPts val="400"/>
              </a:spcBef>
              <a:spcAft>
                <a:spcPts val="1200"/>
              </a:spcAft>
            </a:pPr>
            <a:r>
              <a:rPr lang="en-US" sz="2000"/>
              <a:t>Power struggles</a:t>
            </a:r>
          </a:p>
          <a:p>
            <a:pPr lvl="2">
              <a:spcBef>
                <a:spcPts val="400"/>
              </a:spcBef>
              <a:spcAft>
                <a:spcPts val="1200"/>
              </a:spcAft>
            </a:pPr>
            <a:r>
              <a:rPr lang="en-US" sz="2000"/>
              <a:t>Lack of buy-in</a:t>
            </a:r>
          </a:p>
          <a:p>
            <a:pPr lvl="2">
              <a:spcBef>
                <a:spcPts val="400"/>
              </a:spcBef>
              <a:spcAft>
                <a:spcPts val="1200"/>
              </a:spcAft>
            </a:pPr>
            <a:r>
              <a:rPr lang="en-US" sz="2000"/>
              <a:t>Few or no results early on</a:t>
            </a:r>
          </a:p>
          <a:p>
            <a:pPr lvl="2">
              <a:spcBef>
                <a:spcPts val="400"/>
              </a:spcBef>
              <a:spcAft>
                <a:spcPts val="1200"/>
              </a:spcAft>
            </a:pPr>
            <a:r>
              <a:rPr lang="en-US" sz="2000"/>
              <a:t>Need to adapt to different contexts</a:t>
            </a:r>
          </a:p>
          <a:p>
            <a:pPr lvl="2">
              <a:spcBef>
                <a:spcPts val="400"/>
              </a:spcBef>
              <a:spcAft>
                <a:spcPts val="1200"/>
              </a:spcAft>
            </a:pPr>
            <a:r>
              <a:rPr lang="en-US" sz="2000"/>
              <a:t>Too much change at once</a:t>
            </a:r>
          </a:p>
          <a:p>
            <a:pPr lvl="2">
              <a:spcBef>
                <a:spcPts val="400"/>
              </a:spcBef>
              <a:spcAft>
                <a:spcPts val="1200"/>
              </a:spcAft>
            </a:pPr>
            <a:r>
              <a:rPr lang="en-US" sz="2000"/>
              <a:t>Maintaining motivation</a:t>
            </a:r>
          </a:p>
          <a:p>
            <a:pPr lvl="2">
              <a:spcBef>
                <a:spcPts val="400"/>
              </a:spcBef>
              <a:spcAft>
                <a:spcPts val="1200"/>
              </a:spcAft>
            </a:pPr>
            <a:r>
              <a:rPr lang="en-US" sz="2000"/>
              <a:t>Competing demands on people’s time</a:t>
            </a:r>
          </a:p>
          <a:p>
            <a:pPr lvl="2">
              <a:spcBef>
                <a:spcPts val="400"/>
              </a:spcBef>
              <a:spcAft>
                <a:spcPts val="1200"/>
              </a:spcAft>
            </a:pPr>
            <a:r>
              <a:rPr lang="en-US" sz="2000"/>
              <a:t>Opposition within ourselves to change</a:t>
            </a:r>
          </a:p>
          <a:p>
            <a:pPr lvl="2">
              <a:spcBef>
                <a:spcPts val="400"/>
              </a:spcBef>
              <a:spcAft>
                <a:spcPts val="1200"/>
              </a:spcAft>
            </a:pPr>
            <a:r>
              <a:rPr lang="en-US" sz="2000"/>
              <a:t>Misaligned incentives</a:t>
            </a:r>
          </a:p>
          <a:p>
            <a:pPr lvl="2">
              <a:spcBef>
                <a:spcPts val="400"/>
              </a:spcBef>
              <a:spcAft>
                <a:spcPts val="1200"/>
              </a:spcAft>
            </a:pPr>
            <a:r>
              <a:rPr lang="en-US" sz="2000"/>
              <a:t>Fear of failure, rejection, job loss</a:t>
            </a:r>
          </a:p>
        </p:txBody>
      </p:sp>
      <p:sp>
        <p:nvSpPr>
          <p:cNvPr id="4" name="Footer Placeholder 3">
            <a:extLst>
              <a:ext uri="{FF2B5EF4-FFF2-40B4-BE49-F238E27FC236}">
                <a16:creationId xmlns:a16="http://schemas.microsoft.com/office/drawing/2014/main" id="{809C9A61-3434-5834-362E-5814912E785D}"/>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64102001-2CED-581A-6D8D-D44A43953F25}"/>
              </a:ext>
            </a:extLst>
          </p:cNvPr>
          <p:cNvSpPr>
            <a:spLocks noGrp="1"/>
          </p:cNvSpPr>
          <p:nvPr>
            <p:ph type="sldNum" sz="quarter" idx="12"/>
          </p:nvPr>
        </p:nvSpPr>
        <p:spPr/>
        <p:txBody>
          <a:bodyPr/>
          <a:lstStyle/>
          <a:p>
            <a:fld id="{16C5AC08-0ACD-404A-9C9F-AB39E786C34A}" type="slidenum">
              <a:rPr lang="en-GB"/>
              <a:t>24</a:t>
            </a:fld>
            <a:endParaRPr lang="en-GB"/>
          </a:p>
        </p:txBody>
      </p:sp>
      <p:sp>
        <p:nvSpPr>
          <p:cNvPr id="9" name="Text Placeholder 8">
            <a:extLst>
              <a:ext uri="{FF2B5EF4-FFF2-40B4-BE49-F238E27FC236}">
                <a16:creationId xmlns:a16="http://schemas.microsoft.com/office/drawing/2014/main" id="{824F421E-8E1A-2FDB-C1DA-CBF051D099EB}"/>
              </a:ext>
            </a:extLst>
          </p:cNvPr>
          <p:cNvSpPr>
            <a:spLocks noGrp="1"/>
          </p:cNvSpPr>
          <p:nvPr>
            <p:ph type="body" sz="quarter" idx="13"/>
          </p:nvPr>
        </p:nvSpPr>
        <p:spPr/>
        <p:txBody>
          <a:bodyPr/>
          <a:lstStyle/>
          <a:p>
            <a:r>
              <a:rPr lang="en-US"/>
              <a:t>Adaptive barriers to change</a:t>
            </a:r>
          </a:p>
        </p:txBody>
      </p:sp>
      <p:sp>
        <p:nvSpPr>
          <p:cNvPr id="10" name="Content Placeholder 9">
            <a:extLst>
              <a:ext uri="{FF2B5EF4-FFF2-40B4-BE49-F238E27FC236}">
                <a16:creationId xmlns:a16="http://schemas.microsoft.com/office/drawing/2014/main" id="{A261D1C4-B445-8100-2FD5-37195AF22F0A}"/>
              </a:ext>
            </a:extLst>
          </p:cNvPr>
          <p:cNvSpPr>
            <a:spLocks noGrp="1"/>
          </p:cNvSpPr>
          <p:nvPr>
            <p:ph idx="14"/>
          </p:nvPr>
        </p:nvSpPr>
        <p:spPr/>
        <p:txBody>
          <a:bodyPr/>
          <a:lstStyle/>
          <a:p>
            <a:pPr lvl="2">
              <a:spcBef>
                <a:spcPts val="400"/>
              </a:spcBef>
              <a:spcAft>
                <a:spcPts val="1200"/>
              </a:spcAft>
            </a:pPr>
            <a:r>
              <a:rPr lang="en-US" sz="2000"/>
              <a:t>Confusing strategies</a:t>
            </a:r>
          </a:p>
          <a:p>
            <a:pPr lvl="2">
              <a:spcBef>
                <a:spcPts val="400"/>
              </a:spcBef>
              <a:spcAft>
                <a:spcPts val="1200"/>
              </a:spcAft>
            </a:pPr>
            <a:r>
              <a:rPr lang="en-US" sz="2000"/>
              <a:t>Lack of leadership</a:t>
            </a:r>
          </a:p>
          <a:p>
            <a:pPr lvl="2">
              <a:spcBef>
                <a:spcPts val="400"/>
              </a:spcBef>
              <a:spcAft>
                <a:spcPts val="1200"/>
              </a:spcAft>
            </a:pPr>
            <a:r>
              <a:rPr lang="en-US" sz="2000"/>
              <a:t>One-way communication</a:t>
            </a:r>
          </a:p>
          <a:p>
            <a:pPr lvl="2">
              <a:spcBef>
                <a:spcPts val="400"/>
              </a:spcBef>
              <a:spcAft>
                <a:spcPts val="1200"/>
              </a:spcAft>
            </a:pPr>
            <a:r>
              <a:rPr lang="en-US" sz="2000"/>
              <a:t>Poor workforce planning</a:t>
            </a:r>
          </a:p>
          <a:p>
            <a:pPr lvl="2">
              <a:spcBef>
                <a:spcPts val="400"/>
              </a:spcBef>
              <a:spcAft>
                <a:spcPts val="1200"/>
              </a:spcAft>
            </a:pPr>
            <a:r>
              <a:rPr lang="en-US" sz="2000"/>
              <a:t>Stifling innovation</a:t>
            </a:r>
          </a:p>
          <a:p>
            <a:pPr lvl="2">
              <a:spcBef>
                <a:spcPts val="400"/>
              </a:spcBef>
              <a:spcAft>
                <a:spcPts val="1200"/>
              </a:spcAft>
            </a:pPr>
            <a:r>
              <a:rPr lang="en-US" sz="2000"/>
              <a:t>Playing it safe</a:t>
            </a:r>
          </a:p>
          <a:p>
            <a:pPr lvl="2">
              <a:spcBef>
                <a:spcPts val="400"/>
              </a:spcBef>
              <a:spcAft>
                <a:spcPts val="1200"/>
              </a:spcAft>
            </a:pPr>
            <a:r>
              <a:rPr lang="en-US" sz="2000"/>
              <a:t>Poor project management</a:t>
            </a:r>
          </a:p>
          <a:p>
            <a:pPr lvl="2">
              <a:spcBef>
                <a:spcPts val="400"/>
              </a:spcBef>
              <a:spcAft>
                <a:spcPts val="1200"/>
              </a:spcAft>
            </a:pPr>
            <a:r>
              <a:rPr lang="en-US" sz="2000"/>
              <a:t>Undervaluing people</a:t>
            </a:r>
          </a:p>
          <a:p>
            <a:pPr lvl="2">
              <a:spcBef>
                <a:spcPts val="400"/>
              </a:spcBef>
              <a:spcAft>
                <a:spcPts val="1200"/>
              </a:spcAft>
            </a:pPr>
            <a:r>
              <a:rPr lang="en-US" sz="2000"/>
              <a:t>Inhibiting environment</a:t>
            </a:r>
          </a:p>
          <a:p>
            <a:pPr lvl="2">
              <a:spcBef>
                <a:spcPts val="400"/>
              </a:spcBef>
              <a:spcAft>
                <a:spcPts val="1200"/>
              </a:spcAft>
            </a:pPr>
            <a:r>
              <a:rPr lang="en-US" sz="2000"/>
              <a:t>Extrinsic motivation only</a:t>
            </a:r>
          </a:p>
        </p:txBody>
      </p:sp>
      <p:sp>
        <p:nvSpPr>
          <p:cNvPr id="2" name="TextBox 1">
            <a:extLst>
              <a:ext uri="{FF2B5EF4-FFF2-40B4-BE49-F238E27FC236}">
                <a16:creationId xmlns:a16="http://schemas.microsoft.com/office/drawing/2014/main" id="{AFD453A9-9FBF-1D06-54D5-7ADCA7BF3EB1}"/>
              </a:ext>
            </a:extLst>
          </p:cNvPr>
          <p:cNvSpPr txBox="1"/>
          <p:nvPr/>
        </p:nvSpPr>
        <p:spPr>
          <a:xfrm>
            <a:off x="1077913" y="6294496"/>
            <a:ext cx="10961983"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Institute for Healthcare Improvement (2019)</a:t>
            </a:r>
          </a:p>
        </p:txBody>
      </p:sp>
    </p:spTree>
    <p:extLst>
      <p:ext uri="{BB962C8B-B14F-4D97-AF65-F5344CB8AC3E}">
        <p14:creationId xmlns:p14="http://schemas.microsoft.com/office/powerpoint/2010/main" val="2867474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L1">
            <a:extLst>
              <a:ext uri="{FF2B5EF4-FFF2-40B4-BE49-F238E27FC236}">
                <a16:creationId xmlns:a16="http://schemas.microsoft.com/office/drawing/2014/main" id="{4B3F674A-068A-8396-3BD7-8700366CE6A3}"/>
              </a:ext>
            </a:extLst>
          </p:cNvPr>
          <p:cNvGrpSpPr/>
          <p:nvPr/>
        </p:nvGrpSpPr>
        <p:grpSpPr>
          <a:xfrm>
            <a:off x="3325019" y="1520825"/>
            <a:ext cx="1884362" cy="3397250"/>
            <a:chOff x="3325019" y="1520825"/>
            <a:chExt cx="1884362" cy="3397250"/>
          </a:xfrm>
        </p:grpSpPr>
        <p:sp>
          <p:nvSpPr>
            <p:cNvPr id="21" name="L1">
              <a:extLst>
                <a:ext uri="{FF2B5EF4-FFF2-40B4-BE49-F238E27FC236}">
                  <a16:creationId xmlns:a16="http://schemas.microsoft.com/office/drawing/2014/main" id="{B91ACFE9-AAA3-E109-D197-86FA039D979F}"/>
                </a:ext>
              </a:extLst>
            </p:cNvPr>
            <p:cNvSpPr txBox="1"/>
            <p:nvPr/>
          </p:nvSpPr>
          <p:spPr>
            <a:xfrm>
              <a:off x="3325019" y="1520825"/>
              <a:ext cx="1884362" cy="3397250"/>
            </a:xfrm>
            <a:prstGeom prst="roundRect">
              <a:avLst>
                <a:gd name="adj" fmla="val 7983"/>
              </a:avLst>
            </a:prstGeom>
            <a:solidFill>
              <a:schemeClr val="accent2">
                <a:lumMod val="20000"/>
                <a:lumOff val="80000"/>
                <a:alpha val="50000"/>
              </a:schemeClr>
            </a:solidFill>
          </p:spPr>
          <p:txBody>
            <a:bodyPr wrap="square" tIns="2160000" rtlCol="0">
              <a:noAutofit/>
            </a:bodyPr>
            <a:lstStyle/>
            <a:p>
              <a:pPr algn="ctr"/>
              <a:r>
                <a:rPr lang="en-US">
                  <a:solidFill>
                    <a:schemeClr val="accent2"/>
                  </a:solidFill>
                  <a:latin typeface="DM Sans" pitchFamily="2" charset="77"/>
                </a:rPr>
                <a:t>Managed</a:t>
              </a:r>
              <a:r>
                <a:rPr lang="en-US" b="1">
                  <a:solidFill>
                    <a:schemeClr val="accent2"/>
                  </a:solidFill>
                  <a:latin typeface="DM Sans" pitchFamily="2" charset="77"/>
                </a:rPr>
                <a:t> </a:t>
              </a:r>
              <a:r>
                <a:rPr lang="en-US">
                  <a:solidFill>
                    <a:schemeClr val="accent2"/>
                  </a:solidFill>
                  <a:latin typeface="DM Sans" pitchFamily="2" charset="77"/>
                </a:rPr>
                <a:t>discussion</a:t>
              </a:r>
            </a:p>
          </p:txBody>
        </p:sp>
        <p:pic>
          <p:nvPicPr>
            <p:cNvPr id="26" name="Picture 25">
              <a:extLst>
                <a:ext uri="{FF2B5EF4-FFF2-40B4-BE49-F238E27FC236}">
                  <a16:creationId xmlns:a16="http://schemas.microsoft.com/office/drawing/2014/main" id="{51D227AE-5896-E5B0-2917-BC9CEE84E1DF}"/>
                </a:ext>
              </a:extLst>
            </p:cNvPr>
            <p:cNvPicPr>
              <a:picLocks noChangeAspect="1"/>
            </p:cNvPicPr>
            <p:nvPr/>
          </p:nvPicPr>
          <p:blipFill>
            <a:blip r:embed="rId3"/>
            <a:stretch>
              <a:fillRect/>
            </a:stretch>
          </p:blipFill>
          <p:spPr>
            <a:xfrm>
              <a:off x="3558139" y="2268797"/>
              <a:ext cx="1360370" cy="1149132"/>
            </a:xfrm>
            <a:prstGeom prst="rect">
              <a:avLst/>
            </a:prstGeom>
          </p:spPr>
        </p:pic>
      </p:grpSp>
      <p:grpSp>
        <p:nvGrpSpPr>
          <p:cNvPr id="30" name="C">
            <a:extLst>
              <a:ext uri="{FF2B5EF4-FFF2-40B4-BE49-F238E27FC236}">
                <a16:creationId xmlns:a16="http://schemas.microsoft.com/office/drawing/2014/main" id="{01083B9C-53EC-471C-CE72-4D3E7B1DE8FF}"/>
              </a:ext>
            </a:extLst>
          </p:cNvPr>
          <p:cNvGrpSpPr/>
          <p:nvPr/>
        </p:nvGrpSpPr>
        <p:grpSpPr>
          <a:xfrm>
            <a:off x="5572125" y="1520825"/>
            <a:ext cx="1884362" cy="3397250"/>
            <a:chOff x="3325019" y="1520825"/>
            <a:chExt cx="1884362" cy="3397250"/>
          </a:xfrm>
          <a:solidFill>
            <a:schemeClr val="accent5">
              <a:lumMod val="20000"/>
              <a:lumOff val="80000"/>
              <a:alpha val="50020"/>
            </a:schemeClr>
          </a:solidFill>
        </p:grpSpPr>
        <p:sp>
          <p:nvSpPr>
            <p:cNvPr id="31" name="L1">
              <a:extLst>
                <a:ext uri="{FF2B5EF4-FFF2-40B4-BE49-F238E27FC236}">
                  <a16:creationId xmlns:a16="http://schemas.microsoft.com/office/drawing/2014/main" id="{133EE798-B887-69E8-AC5A-401CCAA6AA9E}"/>
                </a:ext>
              </a:extLst>
            </p:cNvPr>
            <p:cNvSpPr txBox="1"/>
            <p:nvPr/>
          </p:nvSpPr>
          <p:spPr>
            <a:xfrm>
              <a:off x="3325019" y="1520825"/>
              <a:ext cx="1884362" cy="3397250"/>
            </a:xfrm>
            <a:prstGeom prst="roundRect">
              <a:avLst>
                <a:gd name="adj" fmla="val 7983"/>
              </a:avLst>
            </a:prstGeom>
            <a:grpFill/>
          </p:spPr>
          <p:txBody>
            <a:bodyPr wrap="square" tIns="2160000" rtlCol="0">
              <a:noAutofit/>
            </a:bodyPr>
            <a:lstStyle/>
            <a:p>
              <a:pPr algn="ctr"/>
              <a:r>
                <a:rPr lang="en-US">
                  <a:solidFill>
                    <a:schemeClr val="accent5"/>
                  </a:solidFill>
                  <a:latin typeface="DM Sans" pitchFamily="2" charset="77"/>
                </a:rPr>
                <a:t>Status</a:t>
              </a:r>
              <a:br>
                <a:rPr lang="en-US">
                  <a:solidFill>
                    <a:schemeClr val="accent5"/>
                  </a:solidFill>
                  <a:latin typeface="DM Sans" pitchFamily="2" charset="77"/>
                </a:rPr>
              </a:br>
              <a:r>
                <a:rPr lang="en-US">
                  <a:solidFill>
                    <a:schemeClr val="accent5"/>
                  </a:solidFill>
                  <a:latin typeface="DM Sans" pitchFamily="2" charset="77"/>
                </a:rPr>
                <a:t>update</a:t>
              </a:r>
            </a:p>
          </p:txBody>
        </p:sp>
        <p:pic>
          <p:nvPicPr>
            <p:cNvPr id="32" name="Picture 31">
              <a:extLst>
                <a:ext uri="{FF2B5EF4-FFF2-40B4-BE49-F238E27FC236}">
                  <a16:creationId xmlns:a16="http://schemas.microsoft.com/office/drawing/2014/main" id="{F5B073D5-C543-9E24-F11E-0C10DA777F2E}"/>
                </a:ext>
              </a:extLst>
            </p:cNvPr>
            <p:cNvPicPr>
              <a:picLocks noChangeAspect="1"/>
            </p:cNvPicPr>
            <p:nvPr/>
          </p:nvPicPr>
          <p:blipFill>
            <a:blip r:embed="rId4"/>
            <a:srcRect/>
            <a:stretch/>
          </p:blipFill>
          <p:spPr>
            <a:xfrm>
              <a:off x="3632489" y="2268797"/>
              <a:ext cx="1211669" cy="1149132"/>
            </a:xfrm>
            <a:prstGeom prst="rect">
              <a:avLst/>
            </a:prstGeom>
            <a:noFill/>
          </p:spPr>
        </p:pic>
      </p:grpSp>
      <p:grpSp>
        <p:nvGrpSpPr>
          <p:cNvPr id="33" name="R1">
            <a:extLst>
              <a:ext uri="{FF2B5EF4-FFF2-40B4-BE49-F238E27FC236}">
                <a16:creationId xmlns:a16="http://schemas.microsoft.com/office/drawing/2014/main" id="{8FEB838C-CCF8-85F6-15C9-CF58CB5CB65B}"/>
              </a:ext>
            </a:extLst>
          </p:cNvPr>
          <p:cNvGrpSpPr/>
          <p:nvPr/>
        </p:nvGrpSpPr>
        <p:grpSpPr>
          <a:xfrm>
            <a:off x="7819231" y="1520825"/>
            <a:ext cx="1884362" cy="3397250"/>
            <a:chOff x="3325019" y="1520825"/>
            <a:chExt cx="1884362" cy="3397250"/>
          </a:xfrm>
          <a:solidFill>
            <a:schemeClr val="accent5">
              <a:lumMod val="20000"/>
              <a:lumOff val="80000"/>
              <a:alpha val="50020"/>
            </a:schemeClr>
          </a:solidFill>
        </p:grpSpPr>
        <p:sp>
          <p:nvSpPr>
            <p:cNvPr id="34" name="L1">
              <a:extLst>
                <a:ext uri="{FF2B5EF4-FFF2-40B4-BE49-F238E27FC236}">
                  <a16:creationId xmlns:a16="http://schemas.microsoft.com/office/drawing/2014/main" id="{822EF9B6-1055-2BA2-92DD-1AFC7C0BA0A8}"/>
                </a:ext>
              </a:extLst>
            </p:cNvPr>
            <p:cNvSpPr txBox="1"/>
            <p:nvPr/>
          </p:nvSpPr>
          <p:spPr>
            <a:xfrm>
              <a:off x="3325019" y="1520825"/>
              <a:ext cx="1884362" cy="3397250"/>
            </a:xfrm>
            <a:prstGeom prst="roundRect">
              <a:avLst>
                <a:gd name="adj" fmla="val 7983"/>
              </a:avLst>
            </a:prstGeom>
            <a:solidFill>
              <a:schemeClr val="accent4">
                <a:lumMod val="20000"/>
                <a:lumOff val="80000"/>
                <a:alpha val="50000"/>
              </a:schemeClr>
            </a:solidFill>
          </p:spPr>
          <p:txBody>
            <a:bodyPr wrap="square" tIns="2160000" rtlCol="0">
              <a:noAutofit/>
            </a:bodyPr>
            <a:lstStyle/>
            <a:p>
              <a:pPr algn="ctr"/>
              <a:r>
                <a:rPr lang="en-US">
                  <a:solidFill>
                    <a:schemeClr val="accent4"/>
                  </a:solidFill>
                  <a:latin typeface="DM Sans" pitchFamily="2" charset="77"/>
                </a:rPr>
                <a:t>Brainstorming</a:t>
              </a:r>
            </a:p>
          </p:txBody>
        </p:sp>
        <p:pic>
          <p:nvPicPr>
            <p:cNvPr id="35" name="Picture 34">
              <a:extLst>
                <a:ext uri="{FF2B5EF4-FFF2-40B4-BE49-F238E27FC236}">
                  <a16:creationId xmlns:a16="http://schemas.microsoft.com/office/drawing/2014/main" id="{58772078-DA60-B06F-68B2-B9983C45E73B}"/>
                </a:ext>
              </a:extLst>
            </p:cNvPr>
            <p:cNvPicPr>
              <a:picLocks noChangeAspect="1"/>
            </p:cNvPicPr>
            <p:nvPr/>
          </p:nvPicPr>
          <p:blipFill>
            <a:blip r:embed="rId5"/>
            <a:srcRect/>
            <a:stretch/>
          </p:blipFill>
          <p:spPr>
            <a:xfrm flipH="1">
              <a:off x="3648834" y="2268797"/>
              <a:ext cx="1178979" cy="1149132"/>
            </a:xfrm>
            <a:prstGeom prst="rect">
              <a:avLst/>
            </a:prstGeom>
            <a:noFill/>
          </p:spPr>
        </p:pic>
      </p:grpSp>
      <p:grpSp>
        <p:nvGrpSpPr>
          <p:cNvPr id="36" name="R2">
            <a:extLst>
              <a:ext uri="{FF2B5EF4-FFF2-40B4-BE49-F238E27FC236}">
                <a16:creationId xmlns:a16="http://schemas.microsoft.com/office/drawing/2014/main" id="{FF9EDF23-4B78-0CBF-96B2-3D6CC34A6A72}"/>
              </a:ext>
            </a:extLst>
          </p:cNvPr>
          <p:cNvGrpSpPr/>
          <p:nvPr/>
        </p:nvGrpSpPr>
        <p:grpSpPr>
          <a:xfrm>
            <a:off x="10064750" y="1520825"/>
            <a:ext cx="1884362" cy="3397250"/>
            <a:chOff x="3325019" y="1520825"/>
            <a:chExt cx="1884362" cy="3397250"/>
          </a:xfrm>
          <a:solidFill>
            <a:schemeClr val="accent5">
              <a:lumMod val="20000"/>
              <a:lumOff val="80000"/>
              <a:alpha val="50020"/>
            </a:schemeClr>
          </a:solidFill>
        </p:grpSpPr>
        <p:sp>
          <p:nvSpPr>
            <p:cNvPr id="37" name="L1">
              <a:extLst>
                <a:ext uri="{FF2B5EF4-FFF2-40B4-BE49-F238E27FC236}">
                  <a16:creationId xmlns:a16="http://schemas.microsoft.com/office/drawing/2014/main" id="{35430579-54D9-A51C-A979-CC3DF960E8D7}"/>
                </a:ext>
              </a:extLst>
            </p:cNvPr>
            <p:cNvSpPr txBox="1"/>
            <p:nvPr/>
          </p:nvSpPr>
          <p:spPr>
            <a:xfrm>
              <a:off x="3325019" y="1520825"/>
              <a:ext cx="1884362" cy="3397250"/>
            </a:xfrm>
            <a:prstGeom prst="roundRect">
              <a:avLst>
                <a:gd name="adj" fmla="val 7983"/>
              </a:avLst>
            </a:prstGeom>
            <a:solidFill>
              <a:schemeClr val="accent4">
                <a:lumMod val="20000"/>
                <a:lumOff val="80000"/>
                <a:alpha val="50000"/>
              </a:schemeClr>
            </a:solidFill>
          </p:spPr>
          <p:txBody>
            <a:bodyPr wrap="square" tIns="2160000" rtlCol="0">
              <a:noAutofit/>
            </a:bodyPr>
            <a:lstStyle/>
            <a:p>
              <a:pPr algn="ctr"/>
              <a:r>
                <a:rPr lang="en-US">
                  <a:solidFill>
                    <a:schemeClr val="accent4"/>
                  </a:solidFill>
                  <a:latin typeface="DM Sans" pitchFamily="2" charset="77"/>
                </a:rPr>
                <a:t>Open</a:t>
              </a:r>
              <a:br>
                <a:rPr lang="en-US">
                  <a:solidFill>
                    <a:schemeClr val="accent4"/>
                  </a:solidFill>
                  <a:latin typeface="DM Sans" pitchFamily="2" charset="77"/>
                </a:rPr>
              </a:br>
              <a:r>
                <a:rPr lang="en-US">
                  <a:solidFill>
                    <a:schemeClr val="accent4"/>
                  </a:solidFill>
                  <a:latin typeface="DM Sans" pitchFamily="2" charset="77"/>
                </a:rPr>
                <a:t>discussion</a:t>
              </a:r>
            </a:p>
          </p:txBody>
        </p:sp>
        <p:pic>
          <p:nvPicPr>
            <p:cNvPr id="38" name="Picture 37">
              <a:extLst>
                <a:ext uri="{FF2B5EF4-FFF2-40B4-BE49-F238E27FC236}">
                  <a16:creationId xmlns:a16="http://schemas.microsoft.com/office/drawing/2014/main" id="{2BD2026F-9EAD-637B-1CD3-DD1717CC3122}"/>
                </a:ext>
              </a:extLst>
            </p:cNvPr>
            <p:cNvPicPr>
              <a:picLocks noChangeAspect="1"/>
            </p:cNvPicPr>
            <p:nvPr/>
          </p:nvPicPr>
          <p:blipFill>
            <a:blip r:embed="rId6"/>
            <a:srcRect/>
            <a:stretch/>
          </p:blipFill>
          <p:spPr>
            <a:xfrm>
              <a:off x="3671738" y="2268797"/>
              <a:ext cx="1133171" cy="1149132"/>
            </a:xfrm>
            <a:prstGeom prst="rect">
              <a:avLst/>
            </a:prstGeom>
            <a:noFill/>
          </p:spPr>
        </p:pic>
      </p:grpSp>
      <p:grpSp>
        <p:nvGrpSpPr>
          <p:cNvPr id="40" name="R2">
            <a:extLst>
              <a:ext uri="{FF2B5EF4-FFF2-40B4-BE49-F238E27FC236}">
                <a16:creationId xmlns:a16="http://schemas.microsoft.com/office/drawing/2014/main" id="{53121193-2668-F387-FA78-189FCD81FC48}"/>
              </a:ext>
            </a:extLst>
          </p:cNvPr>
          <p:cNvGrpSpPr/>
          <p:nvPr/>
        </p:nvGrpSpPr>
        <p:grpSpPr>
          <a:xfrm>
            <a:off x="1077913" y="1520825"/>
            <a:ext cx="1884362" cy="3397250"/>
            <a:chOff x="3325019" y="1520825"/>
            <a:chExt cx="1884362" cy="3397250"/>
          </a:xfrm>
          <a:solidFill>
            <a:schemeClr val="accent5">
              <a:lumMod val="20000"/>
              <a:lumOff val="80000"/>
              <a:alpha val="50020"/>
            </a:schemeClr>
          </a:solidFill>
        </p:grpSpPr>
        <p:sp>
          <p:nvSpPr>
            <p:cNvPr id="41" name="L1">
              <a:extLst>
                <a:ext uri="{FF2B5EF4-FFF2-40B4-BE49-F238E27FC236}">
                  <a16:creationId xmlns:a16="http://schemas.microsoft.com/office/drawing/2014/main" id="{31D9A888-6E7B-10DA-C6E1-88EB69626851}"/>
                </a:ext>
              </a:extLst>
            </p:cNvPr>
            <p:cNvSpPr txBox="1"/>
            <p:nvPr/>
          </p:nvSpPr>
          <p:spPr>
            <a:xfrm>
              <a:off x="3325019" y="1520825"/>
              <a:ext cx="1884362" cy="3397250"/>
            </a:xfrm>
            <a:prstGeom prst="roundRect">
              <a:avLst>
                <a:gd name="adj" fmla="val 7983"/>
              </a:avLst>
            </a:prstGeom>
            <a:solidFill>
              <a:schemeClr val="accent2">
                <a:lumMod val="20000"/>
                <a:lumOff val="80000"/>
                <a:alpha val="50000"/>
              </a:schemeClr>
            </a:solidFill>
          </p:spPr>
          <p:txBody>
            <a:bodyPr wrap="square" tIns="2160000" rtlCol="0">
              <a:noAutofit/>
            </a:bodyPr>
            <a:lstStyle/>
            <a:p>
              <a:pPr algn="ctr"/>
              <a:r>
                <a:rPr lang="en-US">
                  <a:solidFill>
                    <a:schemeClr val="accent2"/>
                  </a:solidFill>
                  <a:latin typeface="DM Sans" pitchFamily="2" charset="77"/>
                </a:rPr>
                <a:t>Presentation</a:t>
              </a:r>
            </a:p>
          </p:txBody>
        </p:sp>
        <p:pic>
          <p:nvPicPr>
            <p:cNvPr id="42" name="Picture 41">
              <a:extLst>
                <a:ext uri="{FF2B5EF4-FFF2-40B4-BE49-F238E27FC236}">
                  <a16:creationId xmlns:a16="http://schemas.microsoft.com/office/drawing/2014/main" id="{BAC545F3-EB8F-5221-1142-35D340E4B095}"/>
                </a:ext>
              </a:extLst>
            </p:cNvPr>
            <p:cNvPicPr>
              <a:picLocks noChangeAspect="1"/>
            </p:cNvPicPr>
            <p:nvPr/>
          </p:nvPicPr>
          <p:blipFill>
            <a:blip r:embed="rId7"/>
            <a:srcRect/>
            <a:stretch/>
          </p:blipFill>
          <p:spPr>
            <a:xfrm>
              <a:off x="3723195" y="2268797"/>
              <a:ext cx="1030256" cy="1149132"/>
            </a:xfrm>
            <a:prstGeom prst="rect">
              <a:avLst/>
            </a:prstGeom>
            <a:noFill/>
          </p:spPr>
        </p:pic>
      </p:grpSp>
      <p:sp>
        <p:nvSpPr>
          <p:cNvPr id="25" name="Mask">
            <a:extLst>
              <a:ext uri="{FF2B5EF4-FFF2-40B4-BE49-F238E27FC236}">
                <a16:creationId xmlns:a16="http://schemas.microsoft.com/office/drawing/2014/main" id="{F508102F-EEAE-9D30-3CEB-0279666CD6D9}"/>
              </a:ext>
            </a:extLst>
          </p:cNvPr>
          <p:cNvSpPr/>
          <p:nvPr/>
        </p:nvSpPr>
        <p:spPr>
          <a:xfrm>
            <a:off x="904775" y="4918075"/>
            <a:ext cx="11287225" cy="1939925"/>
          </a:xfrm>
          <a:prstGeom prst="rect">
            <a:avLst/>
          </a:prstGeom>
          <a:gradFill flip="none" rotWithShape="1">
            <a:gsLst>
              <a:gs pos="54000">
                <a:schemeClr val="bg1"/>
              </a:gs>
              <a:gs pos="96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212275B-861A-3514-F7A0-9B9C5B4D5EC9}"/>
              </a:ext>
            </a:extLst>
          </p:cNvPr>
          <p:cNvSpPr>
            <a:spLocks noGrp="1"/>
          </p:cNvSpPr>
          <p:nvPr>
            <p:ph type="title"/>
          </p:nvPr>
        </p:nvSpPr>
        <p:spPr/>
        <p:txBody>
          <a:bodyPr/>
          <a:lstStyle/>
          <a:p>
            <a:r>
              <a:rPr lang="en-US"/>
              <a:t>Common methods of engagement</a:t>
            </a:r>
          </a:p>
        </p:txBody>
      </p:sp>
      <p:sp>
        <p:nvSpPr>
          <p:cNvPr id="4" name="Footer Placeholder 3">
            <a:extLst>
              <a:ext uri="{FF2B5EF4-FFF2-40B4-BE49-F238E27FC236}">
                <a16:creationId xmlns:a16="http://schemas.microsoft.com/office/drawing/2014/main" id="{ACC21241-7690-10A2-BFE7-FCF71AD6AC35}"/>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88DC1866-E49E-2589-29B1-823C86EB5700}"/>
              </a:ext>
            </a:extLst>
          </p:cNvPr>
          <p:cNvSpPr>
            <a:spLocks noGrp="1"/>
          </p:cNvSpPr>
          <p:nvPr>
            <p:ph type="sldNum" sz="quarter" idx="12"/>
          </p:nvPr>
        </p:nvSpPr>
        <p:spPr/>
        <p:txBody>
          <a:bodyPr/>
          <a:lstStyle/>
          <a:p>
            <a:fld id="{16C5AC08-0ACD-404A-9C9F-AB39E786C34A}" type="slidenum">
              <a:rPr lang="en-GB"/>
              <a:t>25</a:t>
            </a:fld>
            <a:endParaRPr lang="en-GB"/>
          </a:p>
        </p:txBody>
      </p:sp>
      <p:sp>
        <p:nvSpPr>
          <p:cNvPr id="10" name="Text Placeholder 9">
            <a:extLst>
              <a:ext uri="{FF2B5EF4-FFF2-40B4-BE49-F238E27FC236}">
                <a16:creationId xmlns:a16="http://schemas.microsoft.com/office/drawing/2014/main" id="{8996B44B-1680-25A5-6A72-3276D0A89CAB}"/>
              </a:ext>
            </a:extLst>
          </p:cNvPr>
          <p:cNvSpPr>
            <a:spLocks noGrp="1"/>
          </p:cNvSpPr>
          <p:nvPr>
            <p:ph type="body" sz="quarter" idx="13"/>
          </p:nvPr>
        </p:nvSpPr>
        <p:spPr/>
        <p:txBody>
          <a:bodyPr/>
          <a:lstStyle/>
          <a:p>
            <a:r>
              <a:rPr lang="en-US"/>
              <a:t>Common methods of engagement</a:t>
            </a:r>
          </a:p>
        </p:txBody>
      </p:sp>
      <p:sp>
        <p:nvSpPr>
          <p:cNvPr id="12" name="TextBox 11">
            <a:extLst>
              <a:ext uri="{FF2B5EF4-FFF2-40B4-BE49-F238E27FC236}">
                <a16:creationId xmlns:a16="http://schemas.microsoft.com/office/drawing/2014/main" id="{21EBBF26-6478-6133-D5D6-E1F52C71C9AD}"/>
              </a:ext>
            </a:extLst>
          </p:cNvPr>
          <p:cNvSpPr txBox="1"/>
          <p:nvPr/>
        </p:nvSpPr>
        <p:spPr>
          <a:xfrm>
            <a:off x="1077913" y="5766688"/>
            <a:ext cx="5426582" cy="408623"/>
          </a:xfrm>
          <a:prstGeom prst="roundRect">
            <a:avLst>
              <a:gd name="adj" fmla="val 50000"/>
            </a:avLst>
          </a:prstGeom>
          <a:solidFill>
            <a:schemeClr val="accent2"/>
          </a:solidFill>
        </p:spPr>
        <p:txBody>
          <a:bodyPr wrap="square" tIns="36000" bIns="46800" rtlCol="0">
            <a:noAutofit/>
          </a:bodyPr>
          <a:lstStyle/>
          <a:p>
            <a:r>
              <a:rPr lang="en-US" sz="1400" b="1">
                <a:solidFill>
                  <a:schemeClr val="bg1"/>
                </a:solidFill>
                <a:latin typeface="DM Sans" pitchFamily="2" charset="77"/>
              </a:rPr>
              <a:t>Over-controlled</a:t>
            </a:r>
          </a:p>
        </p:txBody>
      </p:sp>
      <p:sp>
        <p:nvSpPr>
          <p:cNvPr id="13" name="TextBox 12">
            <a:extLst>
              <a:ext uri="{FF2B5EF4-FFF2-40B4-BE49-F238E27FC236}">
                <a16:creationId xmlns:a16="http://schemas.microsoft.com/office/drawing/2014/main" id="{5381D236-6F6B-E68E-D374-C9137924748A}"/>
              </a:ext>
            </a:extLst>
          </p:cNvPr>
          <p:cNvSpPr txBox="1"/>
          <p:nvPr/>
        </p:nvSpPr>
        <p:spPr>
          <a:xfrm>
            <a:off x="6504495" y="5766688"/>
            <a:ext cx="5444617" cy="408623"/>
          </a:xfrm>
          <a:prstGeom prst="roundRect">
            <a:avLst>
              <a:gd name="adj" fmla="val 50000"/>
            </a:avLst>
          </a:prstGeom>
          <a:solidFill>
            <a:schemeClr val="accent4"/>
          </a:solidFill>
        </p:spPr>
        <p:txBody>
          <a:bodyPr wrap="square" tIns="36000" bIns="46800" rtlCol="0">
            <a:noAutofit/>
          </a:bodyPr>
          <a:lstStyle/>
          <a:p>
            <a:pPr algn="r"/>
            <a:r>
              <a:rPr lang="en-US" sz="1400" b="1">
                <a:solidFill>
                  <a:schemeClr val="bg1"/>
                </a:solidFill>
                <a:latin typeface="DM Sans" pitchFamily="2" charset="77"/>
              </a:rPr>
              <a:t>Under-controlled</a:t>
            </a:r>
          </a:p>
        </p:txBody>
      </p:sp>
      <p:sp>
        <p:nvSpPr>
          <p:cNvPr id="14" name="Rectangle 13">
            <a:extLst>
              <a:ext uri="{FF2B5EF4-FFF2-40B4-BE49-F238E27FC236}">
                <a16:creationId xmlns:a16="http://schemas.microsoft.com/office/drawing/2014/main" id="{9FEBB0CA-2050-9570-AD89-AE891FEA0EEE}"/>
              </a:ext>
            </a:extLst>
          </p:cNvPr>
          <p:cNvSpPr/>
          <p:nvPr/>
        </p:nvSpPr>
        <p:spPr>
          <a:xfrm>
            <a:off x="4406900" y="5765800"/>
            <a:ext cx="4213226" cy="410399"/>
          </a:xfrm>
          <a:prstGeom prst="rect">
            <a:avLst/>
          </a:prstGeom>
          <a:gradFill flip="none" rotWithShape="1">
            <a:gsLst>
              <a:gs pos="0">
                <a:schemeClr val="accent2"/>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587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15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0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150"/>
                                      </p:stCondLst>
                                      <p:childTnLst>
                                        <p:set>
                                          <p:cBhvr>
                                            <p:cTn id="14" dur="1" fill="hold">
                                              <p:stCondLst>
                                                <p:cond delay="0"/>
                                              </p:stCondLst>
                                            </p:cTn>
                                            <p:tgtEl>
                                              <p:spTgt spid="33"/>
                                            </p:tgtEl>
                                            <p:attrNameLst>
                                              <p:attrName>style.visibility</p:attrName>
                                            </p:attrNameLst>
                                          </p:cBhvr>
                                          <p:to>
                                            <p:strVal val="visible"/>
                                          </p:to>
                                        </p:set>
                                        <p:anim calcmode="lin" valueType="num" p14:bounceEnd="50000">
                                          <p:cBhvr additive="base">
                                            <p:cTn id="15"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accel="50000" fill="hold" nodeType="withEffect" p14:presetBounceEnd="50000">
                                      <p:stCondLst>
                                        <p:cond delay="400"/>
                                      </p:stCondLst>
                                      <p:childTnLst>
                                        <p:set>
                                          <p:cBhvr>
                                            <p:cTn id="18" dur="1" fill="hold">
                                              <p:stCondLst>
                                                <p:cond delay="0"/>
                                              </p:stCondLst>
                                            </p:cTn>
                                            <p:tgtEl>
                                              <p:spTgt spid="36"/>
                                            </p:tgtEl>
                                            <p:attrNameLst>
                                              <p:attrName>style.visibility</p:attrName>
                                            </p:attrNameLst>
                                          </p:cBhvr>
                                          <p:to>
                                            <p:strVal val="visible"/>
                                          </p:to>
                                        </p:set>
                                        <p:anim calcmode="lin" valueType="num" p14:bounceEnd="50000">
                                          <p:cBhvr additive="base">
                                            <p:cTn id="19" dur="10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accel="50000" fill="hold" nodeType="withEffect" p14:presetBounceEnd="50000">
                                      <p:stCondLst>
                                        <p:cond delay="400"/>
                                      </p:stCondLst>
                                      <p:childTnLst>
                                        <p:set>
                                          <p:cBhvr>
                                            <p:cTn id="22" dur="1" fill="hold">
                                              <p:stCondLst>
                                                <p:cond delay="0"/>
                                              </p:stCondLst>
                                            </p:cTn>
                                            <p:tgtEl>
                                              <p:spTgt spid="40"/>
                                            </p:tgtEl>
                                            <p:attrNameLst>
                                              <p:attrName>style.visibility</p:attrName>
                                            </p:attrNameLst>
                                          </p:cBhvr>
                                          <p:to>
                                            <p:strVal val="visible"/>
                                          </p:to>
                                        </p:set>
                                        <p:anim calcmode="lin" valueType="num" p14:bounceEnd="50000">
                                          <p:cBhvr additive="base">
                                            <p:cTn id="23" dur="1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1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1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ppt_x"/>
                                              </p:val>
                                            </p:tav>
                                            <p:tav tm="100000">
                                              <p:val>
                                                <p:strVal val="#ppt_x"/>
                                              </p:val>
                                            </p:tav>
                                          </p:tavLst>
                                        </p:anim>
                                        <p:anim calcmode="lin" valueType="num">
                                          <p:cBhvr additive="base">
                                            <p:cTn id="16" dur="10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accel="50000" fill="hold" nodeType="withEffect">
                                      <p:stCondLst>
                                        <p:cond delay="40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00" fill="hold"/>
                                            <p:tgtEl>
                                              <p:spTgt spid="36"/>
                                            </p:tgtEl>
                                            <p:attrNameLst>
                                              <p:attrName>ppt_x</p:attrName>
                                            </p:attrNameLst>
                                          </p:cBhvr>
                                          <p:tavLst>
                                            <p:tav tm="0">
                                              <p:val>
                                                <p:strVal val="#ppt_x"/>
                                              </p:val>
                                            </p:tav>
                                            <p:tav tm="100000">
                                              <p:val>
                                                <p:strVal val="#ppt_x"/>
                                              </p:val>
                                            </p:tav>
                                          </p:tavLst>
                                        </p:anim>
                                        <p:anim calcmode="lin" valueType="num">
                                          <p:cBhvr additive="base">
                                            <p:cTn id="20" dur="10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accel="50000" fill="hold" nodeType="withEffect">
                                      <p:stCondLst>
                                        <p:cond delay="4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1000" fill="hold"/>
                                            <p:tgtEl>
                                              <p:spTgt spid="40"/>
                                            </p:tgtEl>
                                            <p:attrNameLst>
                                              <p:attrName>ppt_x</p:attrName>
                                            </p:attrNameLst>
                                          </p:cBhvr>
                                          <p:tavLst>
                                            <p:tav tm="0">
                                              <p:val>
                                                <p:strVal val="#ppt_x"/>
                                              </p:val>
                                            </p:tav>
                                            <p:tav tm="100000">
                                              <p:val>
                                                <p:strVal val="#ppt_x"/>
                                              </p:val>
                                            </p:tav>
                                          </p:tavLst>
                                        </p:anim>
                                        <p:anim calcmode="lin" valueType="num">
                                          <p:cBhvr additive="base">
                                            <p:cTn id="24"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E7D0-3E4E-C050-E740-861FBD9A4284}"/>
              </a:ext>
            </a:extLst>
          </p:cNvPr>
          <p:cNvSpPr>
            <a:spLocks noGrp="1"/>
          </p:cNvSpPr>
          <p:nvPr>
            <p:ph type="title"/>
          </p:nvPr>
        </p:nvSpPr>
        <p:spPr/>
        <p:txBody>
          <a:bodyPr/>
          <a:lstStyle/>
          <a:p>
            <a:r>
              <a:rPr lang="en-US"/>
              <a:t>What is psychological safety?</a:t>
            </a:r>
          </a:p>
        </p:txBody>
      </p:sp>
      <p:sp>
        <p:nvSpPr>
          <p:cNvPr id="3" name="Content Placeholder 2">
            <a:extLst>
              <a:ext uri="{FF2B5EF4-FFF2-40B4-BE49-F238E27FC236}">
                <a16:creationId xmlns:a16="http://schemas.microsoft.com/office/drawing/2014/main" id="{824D301D-C829-291B-7508-EE3697A7AD12}"/>
              </a:ext>
            </a:extLst>
          </p:cNvPr>
          <p:cNvSpPr>
            <a:spLocks noGrp="1"/>
          </p:cNvSpPr>
          <p:nvPr>
            <p:ph idx="1"/>
          </p:nvPr>
        </p:nvSpPr>
        <p:spPr>
          <a:xfrm>
            <a:off x="1077913" y="1520825"/>
            <a:ext cx="10872787" cy="1194095"/>
          </a:xfrm>
        </p:spPr>
        <p:txBody>
          <a:bodyPr/>
          <a:lstStyle/>
          <a:p>
            <a:r>
              <a:rPr lang="en-US" sz="8400" i="1">
                <a:solidFill>
                  <a:schemeClr val="accent2"/>
                </a:solidFill>
                <a:latin typeface="Petrona Light" pitchFamily="2" charset="77"/>
              </a:rPr>
              <a:t>Psychological safety</a:t>
            </a:r>
            <a:endParaRPr lang="en-US"/>
          </a:p>
          <a:p>
            <a:endParaRPr lang="en-US"/>
          </a:p>
        </p:txBody>
      </p:sp>
      <p:sp>
        <p:nvSpPr>
          <p:cNvPr id="4" name="Footer Placeholder 3">
            <a:extLst>
              <a:ext uri="{FF2B5EF4-FFF2-40B4-BE49-F238E27FC236}">
                <a16:creationId xmlns:a16="http://schemas.microsoft.com/office/drawing/2014/main" id="{F8461BF3-9E49-50AB-D55E-82C1E94715BF}"/>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8A866C7A-1C2B-FBD9-C312-322D5927FBDD}"/>
              </a:ext>
            </a:extLst>
          </p:cNvPr>
          <p:cNvSpPr>
            <a:spLocks noGrp="1"/>
          </p:cNvSpPr>
          <p:nvPr>
            <p:ph type="sldNum" sz="quarter" idx="12"/>
          </p:nvPr>
        </p:nvSpPr>
        <p:spPr/>
        <p:txBody>
          <a:bodyPr/>
          <a:lstStyle/>
          <a:p>
            <a:fld id="{16C5AC08-0ACD-404A-9C9F-AB39E786C34A}" type="slidenum">
              <a:rPr lang="en-GB"/>
              <a:t>26</a:t>
            </a:fld>
            <a:endParaRPr lang="en-GB"/>
          </a:p>
        </p:txBody>
      </p:sp>
      <p:sp>
        <p:nvSpPr>
          <p:cNvPr id="6" name="Text Placeholder 5">
            <a:extLst>
              <a:ext uri="{FF2B5EF4-FFF2-40B4-BE49-F238E27FC236}">
                <a16:creationId xmlns:a16="http://schemas.microsoft.com/office/drawing/2014/main" id="{1F1715F0-BDC8-0ABA-68C2-8EC82E86FDC1}"/>
              </a:ext>
            </a:extLst>
          </p:cNvPr>
          <p:cNvSpPr>
            <a:spLocks noGrp="1"/>
          </p:cNvSpPr>
          <p:nvPr>
            <p:ph type="body" sz="quarter" idx="13"/>
          </p:nvPr>
        </p:nvSpPr>
        <p:spPr/>
        <p:txBody>
          <a:bodyPr/>
          <a:lstStyle/>
          <a:p>
            <a:r>
              <a:rPr lang="en-US" dirty="0"/>
              <a:t>What is psychological safety?</a:t>
            </a:r>
          </a:p>
        </p:txBody>
      </p:sp>
      <p:pic>
        <p:nvPicPr>
          <p:cNvPr id="7" name="Picture 6">
            <a:extLst>
              <a:ext uri="{FF2B5EF4-FFF2-40B4-BE49-F238E27FC236}">
                <a16:creationId xmlns:a16="http://schemas.microsoft.com/office/drawing/2014/main" id="{57DD325B-C71D-517D-ADAB-B7660016CAC5}"/>
              </a:ext>
            </a:extLst>
          </p:cNvPr>
          <p:cNvPicPr>
            <a:picLocks noChangeAspect="1"/>
          </p:cNvPicPr>
          <p:nvPr/>
        </p:nvPicPr>
        <p:blipFill>
          <a:blip r:embed="rId3"/>
          <a:srcRect/>
          <a:stretch/>
        </p:blipFill>
        <p:spPr>
          <a:xfrm>
            <a:off x="10688955" y="4076700"/>
            <a:ext cx="634421" cy="727718"/>
          </a:xfrm>
          <a:prstGeom prst="rect">
            <a:avLst/>
          </a:prstGeom>
        </p:spPr>
      </p:pic>
      <p:pic>
        <p:nvPicPr>
          <p:cNvPr id="8" name="Picture 7">
            <a:extLst>
              <a:ext uri="{FF2B5EF4-FFF2-40B4-BE49-F238E27FC236}">
                <a16:creationId xmlns:a16="http://schemas.microsoft.com/office/drawing/2014/main" id="{101D9D4F-CDFE-B6D7-0163-24ED8DF7FD53}"/>
              </a:ext>
            </a:extLst>
          </p:cNvPr>
          <p:cNvPicPr>
            <a:picLocks noChangeAspect="1"/>
          </p:cNvPicPr>
          <p:nvPr/>
        </p:nvPicPr>
        <p:blipFill>
          <a:blip r:embed="rId4"/>
          <a:srcRect/>
          <a:stretch/>
        </p:blipFill>
        <p:spPr>
          <a:xfrm>
            <a:off x="11354382" y="4275460"/>
            <a:ext cx="101600" cy="330200"/>
          </a:xfrm>
          <a:prstGeom prst="rect">
            <a:avLst/>
          </a:prstGeom>
        </p:spPr>
      </p:pic>
      <p:pic>
        <p:nvPicPr>
          <p:cNvPr id="9" name="Picture 8">
            <a:extLst>
              <a:ext uri="{FF2B5EF4-FFF2-40B4-BE49-F238E27FC236}">
                <a16:creationId xmlns:a16="http://schemas.microsoft.com/office/drawing/2014/main" id="{D7867AF2-B620-A0B3-9CE8-4F4DDB976F9B}"/>
              </a:ext>
            </a:extLst>
          </p:cNvPr>
          <p:cNvPicPr>
            <a:picLocks noChangeAspect="1"/>
          </p:cNvPicPr>
          <p:nvPr/>
        </p:nvPicPr>
        <p:blipFill>
          <a:blip r:embed="rId4"/>
          <a:srcRect/>
          <a:stretch/>
        </p:blipFill>
        <p:spPr>
          <a:xfrm>
            <a:off x="11351331" y="4275460"/>
            <a:ext cx="101600" cy="330200"/>
          </a:xfrm>
          <a:prstGeom prst="rect">
            <a:avLst/>
          </a:prstGeom>
        </p:spPr>
      </p:pic>
      <p:pic>
        <p:nvPicPr>
          <p:cNvPr id="10" name="Picture 9">
            <a:extLst>
              <a:ext uri="{FF2B5EF4-FFF2-40B4-BE49-F238E27FC236}">
                <a16:creationId xmlns:a16="http://schemas.microsoft.com/office/drawing/2014/main" id="{FD1089CB-6DA4-8D7B-5893-442B3859D558}"/>
              </a:ext>
            </a:extLst>
          </p:cNvPr>
          <p:cNvPicPr>
            <a:picLocks noChangeAspect="1"/>
          </p:cNvPicPr>
          <p:nvPr/>
        </p:nvPicPr>
        <p:blipFill>
          <a:blip r:embed="rId4"/>
          <a:srcRect/>
          <a:stretch/>
        </p:blipFill>
        <p:spPr>
          <a:xfrm>
            <a:off x="11354382" y="4275460"/>
            <a:ext cx="101600" cy="330200"/>
          </a:xfrm>
          <a:prstGeom prst="rect">
            <a:avLst/>
          </a:prstGeom>
        </p:spPr>
      </p:pic>
      <p:pic>
        <p:nvPicPr>
          <p:cNvPr id="11" name="Picture 10">
            <a:extLst>
              <a:ext uri="{FF2B5EF4-FFF2-40B4-BE49-F238E27FC236}">
                <a16:creationId xmlns:a16="http://schemas.microsoft.com/office/drawing/2014/main" id="{E62042BE-A1FB-034B-A68C-2EF9D96779F7}"/>
              </a:ext>
            </a:extLst>
          </p:cNvPr>
          <p:cNvPicPr>
            <a:picLocks noChangeAspect="1"/>
          </p:cNvPicPr>
          <p:nvPr/>
        </p:nvPicPr>
        <p:blipFill>
          <a:blip r:embed="rId5"/>
          <a:srcRect/>
          <a:stretch/>
        </p:blipFill>
        <p:spPr>
          <a:xfrm>
            <a:off x="11367082" y="4130317"/>
            <a:ext cx="361949" cy="620485"/>
          </a:xfrm>
          <a:prstGeom prst="rect">
            <a:avLst/>
          </a:prstGeom>
        </p:spPr>
      </p:pic>
      <p:sp>
        <p:nvSpPr>
          <p:cNvPr id="12" name="Content Placeholder 2">
            <a:extLst>
              <a:ext uri="{FF2B5EF4-FFF2-40B4-BE49-F238E27FC236}">
                <a16:creationId xmlns:a16="http://schemas.microsoft.com/office/drawing/2014/main" id="{324BE08E-2D98-55B0-AE99-BBF9AC13F2F3}"/>
              </a:ext>
            </a:extLst>
          </p:cNvPr>
          <p:cNvSpPr txBox="1">
            <a:spLocks/>
          </p:cNvSpPr>
          <p:nvPr/>
        </p:nvSpPr>
        <p:spPr>
          <a:xfrm>
            <a:off x="1077913" y="4076700"/>
            <a:ext cx="8986837" cy="11940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3600"/>
              <a:t>The ability to share one's thoughts and feelings without risk of damaging one's reputation or standing </a:t>
            </a:r>
          </a:p>
        </p:txBody>
      </p:sp>
      <p:cxnSp>
        <p:nvCxnSpPr>
          <p:cNvPr id="14" name="Straight Connector 13">
            <a:extLst>
              <a:ext uri="{FF2B5EF4-FFF2-40B4-BE49-F238E27FC236}">
                <a16:creationId xmlns:a16="http://schemas.microsoft.com/office/drawing/2014/main" id="{5B24EC16-033A-9842-4BCD-D6CE47B9B851}"/>
              </a:ext>
            </a:extLst>
          </p:cNvPr>
          <p:cNvCxnSpPr/>
          <p:nvPr/>
        </p:nvCxnSpPr>
        <p:spPr>
          <a:xfrm>
            <a:off x="1077913" y="3219450"/>
            <a:ext cx="1087278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50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1000"/>
                                        <p:tgtEl>
                                          <p:spTgt spid="14"/>
                                        </p:tgtEl>
                                      </p:cBhvr>
                                    </p:animEffect>
                                  </p:childTnLst>
                                </p:cTn>
                              </p:par>
                            </p:childTnLst>
                          </p:cTn>
                        </p:par>
                        <p:par>
                          <p:cTn id="11" fill="hold">
                            <p:stCondLst>
                              <p:cond delay="11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par>
                                <p:cTn id="15" presetID="10"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4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42" presetClass="path" presetSubtype="0" accel="50000" fill="hold" nodeType="withEffect">
                                  <p:stCondLst>
                                    <p:cond delay="0"/>
                                  </p:stCondLst>
                                  <p:childTnLst>
                                    <p:animMotion origin="layout" path="M 3.33333E-6 -3.7037E-6 L 0.03802 -3.7037E-6 " pathEditMode="relative" rAng="0" ptsTypes="AA">
                                      <p:cBhvr>
                                        <p:cTn id="22" dur="2000" fill="hold"/>
                                        <p:tgtEl>
                                          <p:spTgt spid="8"/>
                                        </p:tgtEl>
                                        <p:attrNameLst>
                                          <p:attrName>ppt_x</p:attrName>
                                          <p:attrName>ppt_y</p:attrName>
                                        </p:attrNameLst>
                                      </p:cBhvr>
                                      <p:rCtr x="1901" y="0"/>
                                    </p:animMotion>
                                  </p:childTnLst>
                                </p:cTn>
                              </p:par>
                              <p:par>
                                <p:cTn id="23" presetID="6" presetClass="emph" presetSubtype="0" fill="hold" nodeType="withEffect">
                                  <p:stCondLst>
                                    <p:cond delay="0"/>
                                  </p:stCondLst>
                                  <p:childTnLst>
                                    <p:animScale>
                                      <p:cBhvr>
                                        <p:cTn id="24" dur="2000" fill="hold"/>
                                        <p:tgtEl>
                                          <p:spTgt spid="8"/>
                                        </p:tgtEl>
                                      </p:cBhvr>
                                      <p:by x="200000" y="200000"/>
                                    </p:animScale>
                                  </p:childTnLst>
                                </p:cTn>
                              </p:par>
                              <p:par>
                                <p:cTn id="25" presetID="10" presetClass="exit" presetSubtype="0" fill="hold" nodeType="withEffect">
                                  <p:stCondLst>
                                    <p:cond delay="1200"/>
                                  </p:stCondLst>
                                  <p:childTnLst>
                                    <p:animEffect transition="out" filter="fade">
                                      <p:cBhvr>
                                        <p:cTn id="26" dur="700"/>
                                        <p:tgtEl>
                                          <p:spTgt spid="8"/>
                                        </p:tgtEl>
                                      </p:cBhvr>
                                    </p:animEffect>
                                    <p:set>
                                      <p:cBhvr>
                                        <p:cTn id="27" dur="1" fill="hold">
                                          <p:stCondLst>
                                            <p:cond delay="699"/>
                                          </p:stCondLst>
                                        </p:cTn>
                                        <p:tgtEl>
                                          <p:spTgt spid="8"/>
                                        </p:tgtEl>
                                        <p:attrNameLst>
                                          <p:attrName>style.visibility</p:attrName>
                                        </p:attrNameLst>
                                      </p:cBhvr>
                                      <p:to>
                                        <p:strVal val="hidden"/>
                                      </p:to>
                                    </p:set>
                                  </p:childTnLst>
                                </p:cTn>
                              </p:par>
                              <p:par>
                                <p:cTn id="28" presetID="10" presetClass="entr" presetSubtype="0" repeatCount="0" fill="hold" nodeType="withEffect">
                                  <p:stCondLst>
                                    <p:cond delay="7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42" presetClass="path" presetSubtype="0" repeatCount="0" accel="50000" fill="hold" nodeType="withEffect">
                                  <p:stCondLst>
                                    <p:cond delay="500"/>
                                  </p:stCondLst>
                                  <p:childTnLst>
                                    <p:animMotion origin="layout" path="M 3.75E-6 -3.7037E-6 L 0.03802 -3.7037E-6 " pathEditMode="relative" rAng="0" ptsTypes="AA">
                                      <p:cBhvr>
                                        <p:cTn id="32" dur="2000" fill="hold"/>
                                        <p:tgtEl>
                                          <p:spTgt spid="9"/>
                                        </p:tgtEl>
                                        <p:attrNameLst>
                                          <p:attrName>ppt_x</p:attrName>
                                          <p:attrName>ppt_y</p:attrName>
                                        </p:attrNameLst>
                                      </p:cBhvr>
                                      <p:rCtr x="1901" y="0"/>
                                    </p:animMotion>
                                  </p:childTnLst>
                                </p:cTn>
                              </p:par>
                              <p:par>
                                <p:cTn id="33" presetID="6" presetClass="emph" presetSubtype="0" repeatCount="0" fill="hold" nodeType="withEffect">
                                  <p:stCondLst>
                                    <p:cond delay="500"/>
                                  </p:stCondLst>
                                  <p:childTnLst>
                                    <p:animScale>
                                      <p:cBhvr>
                                        <p:cTn id="34" dur="2000" fill="hold"/>
                                        <p:tgtEl>
                                          <p:spTgt spid="9"/>
                                        </p:tgtEl>
                                      </p:cBhvr>
                                      <p:by x="200000" y="200000"/>
                                    </p:animScale>
                                  </p:childTnLst>
                                </p:cTn>
                              </p:par>
                              <p:par>
                                <p:cTn id="35" presetID="10" presetClass="exit" presetSubtype="0" repeatCount="0" fill="hold" nodeType="withEffect">
                                  <p:stCondLst>
                                    <p:cond delay="1700"/>
                                  </p:stCondLst>
                                  <p:childTnLst>
                                    <p:animEffect transition="out" filter="fade">
                                      <p:cBhvr>
                                        <p:cTn id="36" dur="700"/>
                                        <p:tgtEl>
                                          <p:spTgt spid="9"/>
                                        </p:tgtEl>
                                      </p:cBhvr>
                                    </p:animEffect>
                                    <p:set>
                                      <p:cBhvr>
                                        <p:cTn id="37" dur="1" fill="hold">
                                          <p:stCondLst>
                                            <p:cond delay="699"/>
                                          </p:stCondLst>
                                        </p:cTn>
                                        <p:tgtEl>
                                          <p:spTgt spid="9"/>
                                        </p:tgtEl>
                                        <p:attrNameLst>
                                          <p:attrName>style.visibility</p:attrName>
                                        </p:attrNameLst>
                                      </p:cBhvr>
                                      <p:to>
                                        <p:strVal val="hidden"/>
                                      </p:to>
                                    </p:set>
                                  </p:childTnLst>
                                </p:cTn>
                              </p:par>
                              <p:par>
                                <p:cTn id="38" presetID="10" presetClass="entr" presetSubtype="0" repeatCount="0" fill="hold" nodeType="withEffect">
                                  <p:stCondLst>
                                    <p:cond delay="120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42" presetClass="path" presetSubtype="0" repeatCount="0" accel="50000" fill="hold" nodeType="withEffect">
                                  <p:stCondLst>
                                    <p:cond delay="1000"/>
                                  </p:stCondLst>
                                  <p:childTnLst>
                                    <p:animMotion origin="layout" path="M 3.33333E-6 -3.7037E-6 L 0.03802 -3.7037E-6 " pathEditMode="relative" rAng="0" ptsTypes="AA">
                                      <p:cBhvr>
                                        <p:cTn id="42" dur="2000" fill="hold"/>
                                        <p:tgtEl>
                                          <p:spTgt spid="10"/>
                                        </p:tgtEl>
                                        <p:attrNameLst>
                                          <p:attrName>ppt_x</p:attrName>
                                          <p:attrName>ppt_y</p:attrName>
                                        </p:attrNameLst>
                                      </p:cBhvr>
                                      <p:rCtr x="1901" y="0"/>
                                    </p:animMotion>
                                  </p:childTnLst>
                                </p:cTn>
                              </p:par>
                              <p:par>
                                <p:cTn id="43" presetID="6" presetClass="emph" presetSubtype="0" repeatCount="0" fill="hold" nodeType="withEffect">
                                  <p:stCondLst>
                                    <p:cond delay="1000"/>
                                  </p:stCondLst>
                                  <p:childTnLst>
                                    <p:animScale>
                                      <p:cBhvr>
                                        <p:cTn id="44" dur="2000" fill="hold"/>
                                        <p:tgtEl>
                                          <p:spTgt spid="10"/>
                                        </p:tgtEl>
                                      </p:cBhvr>
                                      <p:by x="200000" y="200000"/>
                                    </p:animScale>
                                  </p:childTnLst>
                                </p:cTn>
                              </p:par>
                              <p:par>
                                <p:cTn id="45" presetID="10" presetClass="exit" presetSubtype="0" repeatCount="0" fill="hold" nodeType="withEffect">
                                  <p:stCondLst>
                                    <p:cond delay="2200"/>
                                  </p:stCondLst>
                                  <p:childTnLst>
                                    <p:animEffect transition="out" filter="fade">
                                      <p:cBhvr>
                                        <p:cTn id="46" dur="700"/>
                                        <p:tgtEl>
                                          <p:spTgt spid="10"/>
                                        </p:tgtEl>
                                      </p:cBhvr>
                                    </p:animEffect>
                                    <p:set>
                                      <p:cBhvr>
                                        <p:cTn id="47" dur="1" fill="hold">
                                          <p:stCondLst>
                                            <p:cond delay="699"/>
                                          </p:stCondLst>
                                        </p:cTn>
                                        <p:tgtEl>
                                          <p:spTgt spid="10"/>
                                        </p:tgtEl>
                                        <p:attrNameLst>
                                          <p:attrName>style.visibility</p:attrName>
                                        </p:attrNameLst>
                                      </p:cBhvr>
                                      <p:to>
                                        <p:strVal val="hidden"/>
                                      </p:to>
                                    </p:set>
                                  </p:childTnLst>
                                </p:cTn>
                              </p:par>
                              <p:par>
                                <p:cTn id="48" presetID="22" presetClass="entr" presetSubtype="8" fill="hold" nodeType="withEffect">
                                  <p:stCondLst>
                                    <p:cond delay="300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3CE4-EEB2-6D66-06E1-3E3B4865498F}"/>
              </a:ext>
            </a:extLst>
          </p:cNvPr>
          <p:cNvSpPr>
            <a:spLocks noGrp="1"/>
          </p:cNvSpPr>
          <p:nvPr>
            <p:ph type="title"/>
          </p:nvPr>
        </p:nvSpPr>
        <p:spPr/>
        <p:txBody>
          <a:bodyPr/>
          <a:lstStyle/>
          <a:p>
            <a:r>
              <a:rPr lang="en-US"/>
              <a:t>QI needs a supportive context…</a:t>
            </a:r>
          </a:p>
        </p:txBody>
      </p:sp>
      <p:sp>
        <p:nvSpPr>
          <p:cNvPr id="7" name="Content Placeholder 6">
            <a:extLst>
              <a:ext uri="{FF2B5EF4-FFF2-40B4-BE49-F238E27FC236}">
                <a16:creationId xmlns:a16="http://schemas.microsoft.com/office/drawing/2014/main" id="{28876FE2-AC86-0DE0-9B16-59188F32159A}"/>
              </a:ext>
            </a:extLst>
          </p:cNvPr>
          <p:cNvSpPr>
            <a:spLocks noGrp="1"/>
          </p:cNvSpPr>
          <p:nvPr>
            <p:ph idx="1"/>
          </p:nvPr>
        </p:nvSpPr>
        <p:spPr/>
        <p:txBody>
          <a:bodyPr/>
          <a:lstStyle/>
          <a:p>
            <a:pPr lvl="1"/>
            <a:r>
              <a:rPr lang="en-US" b="1"/>
              <a:t>Psychological danger</a:t>
            </a:r>
          </a:p>
        </p:txBody>
      </p:sp>
      <p:sp>
        <p:nvSpPr>
          <p:cNvPr id="4" name="Footer Placeholder 3">
            <a:extLst>
              <a:ext uri="{FF2B5EF4-FFF2-40B4-BE49-F238E27FC236}">
                <a16:creationId xmlns:a16="http://schemas.microsoft.com/office/drawing/2014/main" id="{0C4342E8-A181-7BCB-E6AC-68E56131469F}"/>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5F3B103C-F998-A61C-DF9D-60695CE1B6B4}"/>
              </a:ext>
            </a:extLst>
          </p:cNvPr>
          <p:cNvSpPr>
            <a:spLocks noGrp="1"/>
          </p:cNvSpPr>
          <p:nvPr>
            <p:ph type="sldNum" sz="quarter" idx="12"/>
          </p:nvPr>
        </p:nvSpPr>
        <p:spPr/>
        <p:txBody>
          <a:bodyPr/>
          <a:lstStyle/>
          <a:p>
            <a:fld id="{16C5AC08-0ACD-404A-9C9F-AB39E786C34A}" type="slidenum">
              <a:rPr lang="en-GB"/>
              <a:t>27</a:t>
            </a:fld>
            <a:endParaRPr lang="en-GB"/>
          </a:p>
        </p:txBody>
      </p:sp>
      <p:sp>
        <p:nvSpPr>
          <p:cNvPr id="8" name="Text Placeholder 7">
            <a:extLst>
              <a:ext uri="{FF2B5EF4-FFF2-40B4-BE49-F238E27FC236}">
                <a16:creationId xmlns:a16="http://schemas.microsoft.com/office/drawing/2014/main" id="{ABEA71C5-6064-CE29-8CD3-F61C014DBAFB}"/>
              </a:ext>
            </a:extLst>
          </p:cNvPr>
          <p:cNvSpPr>
            <a:spLocks noGrp="1"/>
          </p:cNvSpPr>
          <p:nvPr>
            <p:ph type="body" sz="quarter" idx="13"/>
          </p:nvPr>
        </p:nvSpPr>
        <p:spPr/>
        <p:txBody>
          <a:bodyPr/>
          <a:lstStyle/>
          <a:p>
            <a:r>
              <a:rPr lang="en-US" dirty="0"/>
              <a:t>QI needs a supportive context…</a:t>
            </a:r>
          </a:p>
        </p:txBody>
      </p:sp>
      <p:sp>
        <p:nvSpPr>
          <p:cNvPr id="9" name="Content Placeholder 8">
            <a:extLst>
              <a:ext uri="{FF2B5EF4-FFF2-40B4-BE49-F238E27FC236}">
                <a16:creationId xmlns:a16="http://schemas.microsoft.com/office/drawing/2014/main" id="{72243AC8-DEEF-B8EC-E4E3-E33962288887}"/>
              </a:ext>
            </a:extLst>
          </p:cNvPr>
          <p:cNvSpPr>
            <a:spLocks noGrp="1"/>
          </p:cNvSpPr>
          <p:nvPr>
            <p:ph idx="14"/>
          </p:nvPr>
        </p:nvSpPr>
        <p:spPr/>
        <p:txBody>
          <a:bodyPr/>
          <a:lstStyle/>
          <a:p>
            <a:pPr lvl="1"/>
            <a:r>
              <a:rPr lang="en-US" b="1"/>
              <a:t>Psychological safety</a:t>
            </a:r>
          </a:p>
        </p:txBody>
      </p:sp>
      <p:pic>
        <p:nvPicPr>
          <p:cNvPr id="15" name="Picture 14">
            <a:extLst>
              <a:ext uri="{FF2B5EF4-FFF2-40B4-BE49-F238E27FC236}">
                <a16:creationId xmlns:a16="http://schemas.microsoft.com/office/drawing/2014/main" id="{2C03565D-943E-2A33-A942-40DF00639241}"/>
              </a:ext>
            </a:extLst>
          </p:cNvPr>
          <p:cNvPicPr>
            <a:picLocks noChangeAspect="1"/>
          </p:cNvPicPr>
          <p:nvPr/>
        </p:nvPicPr>
        <p:blipFill>
          <a:blip r:embed="rId3"/>
          <a:srcRect/>
          <a:stretch/>
        </p:blipFill>
        <p:spPr>
          <a:xfrm>
            <a:off x="2962275" y="2920808"/>
            <a:ext cx="2160000" cy="2160000"/>
          </a:xfrm>
          <a:prstGeom prst="rect">
            <a:avLst/>
          </a:prstGeom>
        </p:spPr>
      </p:pic>
      <p:pic>
        <p:nvPicPr>
          <p:cNvPr id="12" name="Picture 11">
            <a:extLst>
              <a:ext uri="{FF2B5EF4-FFF2-40B4-BE49-F238E27FC236}">
                <a16:creationId xmlns:a16="http://schemas.microsoft.com/office/drawing/2014/main" id="{FC65C911-2124-137E-1F6A-383D9DC4EFE4}"/>
              </a:ext>
            </a:extLst>
          </p:cNvPr>
          <p:cNvPicPr>
            <a:picLocks noChangeAspect="1"/>
          </p:cNvPicPr>
          <p:nvPr/>
        </p:nvPicPr>
        <p:blipFill>
          <a:blip r:embed="rId3"/>
          <a:srcRect/>
          <a:stretch/>
        </p:blipFill>
        <p:spPr>
          <a:xfrm rot="5400000">
            <a:off x="2962275" y="3651623"/>
            <a:ext cx="2160000" cy="2160000"/>
          </a:xfrm>
          <a:prstGeom prst="rect">
            <a:avLst/>
          </a:prstGeom>
        </p:spPr>
      </p:pic>
      <p:pic>
        <p:nvPicPr>
          <p:cNvPr id="13" name="Picture 12">
            <a:extLst>
              <a:ext uri="{FF2B5EF4-FFF2-40B4-BE49-F238E27FC236}">
                <a16:creationId xmlns:a16="http://schemas.microsoft.com/office/drawing/2014/main" id="{3057D1BE-69E4-A87A-7455-160379CA2F85}"/>
              </a:ext>
            </a:extLst>
          </p:cNvPr>
          <p:cNvPicPr>
            <a:picLocks noChangeAspect="1"/>
          </p:cNvPicPr>
          <p:nvPr/>
        </p:nvPicPr>
        <p:blipFill>
          <a:blip r:embed="rId3"/>
          <a:srcRect/>
          <a:stretch/>
        </p:blipFill>
        <p:spPr>
          <a:xfrm>
            <a:off x="2250075" y="3659376"/>
            <a:ext cx="2160000" cy="2160000"/>
          </a:xfrm>
          <a:prstGeom prst="rect">
            <a:avLst/>
          </a:prstGeom>
        </p:spPr>
      </p:pic>
      <p:pic>
        <p:nvPicPr>
          <p:cNvPr id="14" name="Picture 13">
            <a:extLst>
              <a:ext uri="{FF2B5EF4-FFF2-40B4-BE49-F238E27FC236}">
                <a16:creationId xmlns:a16="http://schemas.microsoft.com/office/drawing/2014/main" id="{214E0D76-125F-D8CC-DF0C-1CC551E5BF89}"/>
              </a:ext>
            </a:extLst>
          </p:cNvPr>
          <p:cNvPicPr>
            <a:picLocks noChangeAspect="1"/>
          </p:cNvPicPr>
          <p:nvPr/>
        </p:nvPicPr>
        <p:blipFill>
          <a:blip r:embed="rId3"/>
          <a:srcRect/>
          <a:stretch/>
        </p:blipFill>
        <p:spPr>
          <a:xfrm rot="5400000">
            <a:off x="2250075" y="2924484"/>
            <a:ext cx="2160000" cy="2160000"/>
          </a:xfrm>
          <a:prstGeom prst="rect">
            <a:avLst/>
          </a:prstGeom>
        </p:spPr>
      </p:pic>
      <p:sp>
        <p:nvSpPr>
          <p:cNvPr id="32" name="Rectangle 31">
            <a:extLst>
              <a:ext uri="{FF2B5EF4-FFF2-40B4-BE49-F238E27FC236}">
                <a16:creationId xmlns:a16="http://schemas.microsoft.com/office/drawing/2014/main" id="{528DBE06-42E7-6288-2783-8DB086F2786E}"/>
              </a:ext>
            </a:extLst>
          </p:cNvPr>
          <p:cNvSpPr/>
          <p:nvPr/>
        </p:nvSpPr>
        <p:spPr>
          <a:xfrm>
            <a:off x="1415480" y="3648173"/>
            <a:ext cx="4892511" cy="1439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798AF3-A364-9EB1-420D-5F3931156F31}"/>
              </a:ext>
            </a:extLst>
          </p:cNvPr>
          <p:cNvSpPr/>
          <p:nvPr/>
        </p:nvSpPr>
        <p:spPr>
          <a:xfrm>
            <a:off x="2471596" y="3479369"/>
            <a:ext cx="2375043" cy="1777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8">
            <a:extLst>
              <a:ext uri="{FF2B5EF4-FFF2-40B4-BE49-F238E27FC236}">
                <a16:creationId xmlns:a16="http://schemas.microsoft.com/office/drawing/2014/main" id="{703ACA4A-B58C-DDC0-D45E-5772E1D3EB87}"/>
              </a:ext>
            </a:extLst>
          </p:cNvPr>
          <p:cNvSpPr txBox="1">
            <a:spLocks/>
          </p:cNvSpPr>
          <p:nvPr/>
        </p:nvSpPr>
        <p:spPr>
          <a:xfrm>
            <a:off x="2970075" y="2213413"/>
            <a:ext cx="1440000" cy="1440000"/>
          </a:xfrm>
          <a:prstGeom prst="roundRect">
            <a:avLst>
              <a:gd name="adj" fmla="val 5721"/>
            </a:avLst>
          </a:prstGeom>
          <a:solidFill>
            <a:schemeClr val="accent4">
              <a:lumMod val="20000"/>
              <a:lumOff val="80000"/>
            </a:schemeClr>
          </a:solidFill>
        </p:spPr>
        <p:txBody>
          <a:bodyPr vert="horz" lIns="180000" tIns="18000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accent4"/>
                </a:solidFill>
              </a:rPr>
              <a:t>Fear of admitting mistakes</a:t>
            </a:r>
            <a:endParaRPr lang="en-US" sz="2200" b="1">
              <a:solidFill>
                <a:schemeClr val="accent4"/>
              </a:solidFill>
            </a:endParaRPr>
          </a:p>
        </p:txBody>
      </p:sp>
      <p:sp>
        <p:nvSpPr>
          <p:cNvPr id="18" name="Content Placeholder 8">
            <a:extLst>
              <a:ext uri="{FF2B5EF4-FFF2-40B4-BE49-F238E27FC236}">
                <a16:creationId xmlns:a16="http://schemas.microsoft.com/office/drawing/2014/main" id="{141EDB84-33DF-5430-1469-BBA2BE31C53D}"/>
              </a:ext>
            </a:extLst>
          </p:cNvPr>
          <p:cNvSpPr txBox="1">
            <a:spLocks/>
          </p:cNvSpPr>
          <p:nvPr/>
        </p:nvSpPr>
        <p:spPr>
          <a:xfrm>
            <a:off x="2962275" y="5084545"/>
            <a:ext cx="1440000" cy="1440000"/>
          </a:xfrm>
          <a:prstGeom prst="roundRect">
            <a:avLst>
              <a:gd name="adj" fmla="val 5721"/>
            </a:avLst>
          </a:prstGeom>
          <a:solidFill>
            <a:schemeClr val="accent4">
              <a:lumMod val="20000"/>
              <a:lumOff val="80000"/>
            </a:schemeClr>
          </a:solidFill>
        </p:spPr>
        <p:txBody>
          <a:bodyPr vert="horz" lIns="180000" tIns="18000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accent4"/>
                </a:solidFill>
              </a:rPr>
              <a:t>Less likely to share different views</a:t>
            </a:r>
            <a:endParaRPr lang="en-US" sz="2200" b="1">
              <a:solidFill>
                <a:schemeClr val="accent4"/>
              </a:solidFill>
            </a:endParaRPr>
          </a:p>
        </p:txBody>
      </p:sp>
      <p:sp>
        <p:nvSpPr>
          <p:cNvPr id="19" name="Content Placeholder 8">
            <a:extLst>
              <a:ext uri="{FF2B5EF4-FFF2-40B4-BE49-F238E27FC236}">
                <a16:creationId xmlns:a16="http://schemas.microsoft.com/office/drawing/2014/main" id="{82A3DCBC-4ADF-7F5C-A2E0-B2F1096BC12F}"/>
              </a:ext>
            </a:extLst>
          </p:cNvPr>
          <p:cNvSpPr txBox="1">
            <a:spLocks/>
          </p:cNvSpPr>
          <p:nvPr/>
        </p:nvSpPr>
        <p:spPr>
          <a:xfrm>
            <a:off x="4848225" y="3645024"/>
            <a:ext cx="1440000" cy="1440000"/>
          </a:xfrm>
          <a:prstGeom prst="roundRect">
            <a:avLst>
              <a:gd name="adj" fmla="val 5721"/>
            </a:avLst>
          </a:prstGeom>
          <a:solidFill>
            <a:schemeClr val="accent4">
              <a:lumMod val="20000"/>
              <a:lumOff val="80000"/>
            </a:schemeClr>
          </a:solidFill>
        </p:spPr>
        <p:txBody>
          <a:bodyPr vert="horz" lIns="180000" tIns="18000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accent4"/>
                </a:solidFill>
              </a:rPr>
              <a:t>Blaming others</a:t>
            </a:r>
            <a:endParaRPr lang="en-US" sz="2200" b="1">
              <a:solidFill>
                <a:schemeClr val="accent4"/>
              </a:solidFill>
            </a:endParaRPr>
          </a:p>
        </p:txBody>
      </p:sp>
      <p:sp>
        <p:nvSpPr>
          <p:cNvPr id="20" name="Content Placeholder 8">
            <a:extLst>
              <a:ext uri="{FF2B5EF4-FFF2-40B4-BE49-F238E27FC236}">
                <a16:creationId xmlns:a16="http://schemas.microsoft.com/office/drawing/2014/main" id="{0032421A-8900-95C6-9480-0F7C6E4C2A6E}"/>
              </a:ext>
            </a:extLst>
          </p:cNvPr>
          <p:cNvSpPr txBox="1">
            <a:spLocks/>
          </p:cNvSpPr>
          <p:nvPr/>
        </p:nvSpPr>
        <p:spPr>
          <a:xfrm>
            <a:off x="1087389" y="3645024"/>
            <a:ext cx="1440000" cy="1440000"/>
          </a:xfrm>
          <a:prstGeom prst="roundRect">
            <a:avLst>
              <a:gd name="adj" fmla="val 5721"/>
            </a:avLst>
          </a:prstGeom>
          <a:solidFill>
            <a:schemeClr val="accent4">
              <a:lumMod val="20000"/>
              <a:lumOff val="80000"/>
            </a:schemeClr>
          </a:solidFill>
        </p:spPr>
        <p:txBody>
          <a:bodyPr vert="horz" lIns="72000" tIns="72000" rIns="72000" bIns="72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accent4"/>
                </a:solidFill>
              </a:rPr>
              <a:t>Common Knowledge Effect</a:t>
            </a:r>
            <a:endParaRPr lang="en-US" sz="2200" b="1">
              <a:solidFill>
                <a:schemeClr val="accent4"/>
              </a:solidFill>
            </a:endParaRPr>
          </a:p>
        </p:txBody>
      </p:sp>
      <p:pic>
        <p:nvPicPr>
          <p:cNvPr id="22" name="Picture 21">
            <a:extLst>
              <a:ext uri="{FF2B5EF4-FFF2-40B4-BE49-F238E27FC236}">
                <a16:creationId xmlns:a16="http://schemas.microsoft.com/office/drawing/2014/main" id="{9C378059-28F6-71A5-9690-C788AD056DC2}"/>
              </a:ext>
            </a:extLst>
          </p:cNvPr>
          <p:cNvPicPr>
            <a:picLocks noChangeAspect="1"/>
          </p:cNvPicPr>
          <p:nvPr/>
        </p:nvPicPr>
        <p:blipFill>
          <a:blip r:embed="rId4"/>
          <a:srcRect/>
          <a:stretch/>
        </p:blipFill>
        <p:spPr>
          <a:xfrm>
            <a:off x="8616280" y="2920808"/>
            <a:ext cx="2160000" cy="2160000"/>
          </a:xfrm>
          <a:prstGeom prst="rect">
            <a:avLst/>
          </a:prstGeom>
        </p:spPr>
      </p:pic>
      <p:pic>
        <p:nvPicPr>
          <p:cNvPr id="23" name="Picture 22">
            <a:extLst>
              <a:ext uri="{FF2B5EF4-FFF2-40B4-BE49-F238E27FC236}">
                <a16:creationId xmlns:a16="http://schemas.microsoft.com/office/drawing/2014/main" id="{4BD75099-8DEC-494B-2728-5609041D6C27}"/>
              </a:ext>
            </a:extLst>
          </p:cNvPr>
          <p:cNvPicPr>
            <a:picLocks noChangeAspect="1"/>
          </p:cNvPicPr>
          <p:nvPr/>
        </p:nvPicPr>
        <p:blipFill>
          <a:blip r:embed="rId4"/>
          <a:srcRect/>
          <a:stretch/>
        </p:blipFill>
        <p:spPr>
          <a:xfrm rot="5400000">
            <a:off x="8616280" y="3651623"/>
            <a:ext cx="2160000" cy="2160000"/>
          </a:xfrm>
          <a:prstGeom prst="rect">
            <a:avLst/>
          </a:prstGeom>
        </p:spPr>
      </p:pic>
      <p:pic>
        <p:nvPicPr>
          <p:cNvPr id="24" name="Picture 23">
            <a:extLst>
              <a:ext uri="{FF2B5EF4-FFF2-40B4-BE49-F238E27FC236}">
                <a16:creationId xmlns:a16="http://schemas.microsoft.com/office/drawing/2014/main" id="{B05753B8-1CCB-3AA6-9E83-446F7893D372}"/>
              </a:ext>
            </a:extLst>
          </p:cNvPr>
          <p:cNvPicPr>
            <a:picLocks noChangeAspect="1"/>
          </p:cNvPicPr>
          <p:nvPr/>
        </p:nvPicPr>
        <p:blipFill>
          <a:blip r:embed="rId4"/>
          <a:srcRect/>
          <a:stretch/>
        </p:blipFill>
        <p:spPr>
          <a:xfrm>
            <a:off x="7904080" y="3659376"/>
            <a:ext cx="2160000" cy="2160000"/>
          </a:xfrm>
          <a:prstGeom prst="rect">
            <a:avLst/>
          </a:prstGeom>
        </p:spPr>
      </p:pic>
      <p:pic>
        <p:nvPicPr>
          <p:cNvPr id="25" name="Picture 24">
            <a:extLst>
              <a:ext uri="{FF2B5EF4-FFF2-40B4-BE49-F238E27FC236}">
                <a16:creationId xmlns:a16="http://schemas.microsoft.com/office/drawing/2014/main" id="{4576C99D-56B3-8AD1-F0A7-52D47DB3F959}"/>
              </a:ext>
            </a:extLst>
          </p:cNvPr>
          <p:cNvPicPr>
            <a:picLocks noChangeAspect="1"/>
          </p:cNvPicPr>
          <p:nvPr/>
        </p:nvPicPr>
        <p:blipFill>
          <a:blip r:embed="rId4"/>
          <a:srcRect/>
          <a:stretch/>
        </p:blipFill>
        <p:spPr>
          <a:xfrm rot="5400000">
            <a:off x="7904080" y="2924484"/>
            <a:ext cx="2160000" cy="2160000"/>
          </a:xfrm>
          <a:prstGeom prst="rect">
            <a:avLst/>
          </a:prstGeom>
        </p:spPr>
      </p:pic>
      <p:sp>
        <p:nvSpPr>
          <p:cNvPr id="31" name="Rectangle 30">
            <a:extLst>
              <a:ext uri="{FF2B5EF4-FFF2-40B4-BE49-F238E27FC236}">
                <a16:creationId xmlns:a16="http://schemas.microsoft.com/office/drawing/2014/main" id="{909C4C7F-14FD-75DD-726E-F04D7A7274FD}"/>
              </a:ext>
            </a:extLst>
          </p:cNvPr>
          <p:cNvSpPr/>
          <p:nvPr/>
        </p:nvSpPr>
        <p:spPr>
          <a:xfrm>
            <a:off x="6909847" y="3648173"/>
            <a:ext cx="4892511" cy="1439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6416592-DDF2-33FC-2C69-F0CB9D21A9DF}"/>
              </a:ext>
            </a:extLst>
          </p:cNvPr>
          <p:cNvSpPr/>
          <p:nvPr/>
        </p:nvSpPr>
        <p:spPr>
          <a:xfrm>
            <a:off x="8125601" y="3479369"/>
            <a:ext cx="2375043" cy="1777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8">
            <a:extLst>
              <a:ext uri="{FF2B5EF4-FFF2-40B4-BE49-F238E27FC236}">
                <a16:creationId xmlns:a16="http://schemas.microsoft.com/office/drawing/2014/main" id="{2C0EFE74-64AA-4A98-4810-B8B79FD47A1E}"/>
              </a:ext>
            </a:extLst>
          </p:cNvPr>
          <p:cNvSpPr txBox="1">
            <a:spLocks/>
          </p:cNvSpPr>
          <p:nvPr/>
        </p:nvSpPr>
        <p:spPr>
          <a:xfrm>
            <a:off x="8624080" y="2213413"/>
            <a:ext cx="1440000" cy="1440000"/>
          </a:xfrm>
          <a:prstGeom prst="roundRect">
            <a:avLst>
              <a:gd name="adj" fmla="val 5721"/>
            </a:avLst>
          </a:prstGeom>
          <a:solidFill>
            <a:schemeClr val="accent2">
              <a:lumMod val="20000"/>
              <a:lumOff val="80000"/>
            </a:schemeClr>
          </a:solidFill>
        </p:spPr>
        <p:txBody>
          <a:bodyPr vert="horz" lIns="180000" tIns="18000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dirty="0">
                <a:solidFill>
                  <a:schemeClr val="accent2"/>
                </a:solidFill>
              </a:rPr>
              <a:t>Comfort admitting mistakes</a:t>
            </a:r>
            <a:endParaRPr lang="en-US" sz="2200" b="1" dirty="0">
              <a:solidFill>
                <a:schemeClr val="accent2"/>
              </a:solidFill>
            </a:endParaRPr>
          </a:p>
        </p:txBody>
      </p:sp>
      <p:sp>
        <p:nvSpPr>
          <p:cNvPr id="28" name="Content Placeholder 8">
            <a:extLst>
              <a:ext uri="{FF2B5EF4-FFF2-40B4-BE49-F238E27FC236}">
                <a16:creationId xmlns:a16="http://schemas.microsoft.com/office/drawing/2014/main" id="{4E9E54AA-4530-F26A-BAE8-33B1D79BBA21}"/>
              </a:ext>
            </a:extLst>
          </p:cNvPr>
          <p:cNvSpPr txBox="1">
            <a:spLocks/>
          </p:cNvSpPr>
          <p:nvPr/>
        </p:nvSpPr>
        <p:spPr>
          <a:xfrm>
            <a:off x="8616280" y="5084545"/>
            <a:ext cx="1440000" cy="1440000"/>
          </a:xfrm>
          <a:prstGeom prst="roundRect">
            <a:avLst>
              <a:gd name="adj" fmla="val 5721"/>
            </a:avLst>
          </a:prstGeom>
          <a:solidFill>
            <a:schemeClr val="accent2">
              <a:lumMod val="20000"/>
              <a:lumOff val="80000"/>
            </a:schemeClr>
          </a:solidFill>
        </p:spPr>
        <p:txBody>
          <a:bodyPr vert="horz" lIns="180000" tIns="18000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accent2"/>
                </a:solidFill>
              </a:rPr>
              <a:t>Everyone openly shares ideas</a:t>
            </a:r>
            <a:endParaRPr lang="en-US" sz="2200" b="1">
              <a:solidFill>
                <a:schemeClr val="accent2"/>
              </a:solidFill>
            </a:endParaRPr>
          </a:p>
        </p:txBody>
      </p:sp>
      <p:sp>
        <p:nvSpPr>
          <p:cNvPr id="29" name="Content Placeholder 8">
            <a:extLst>
              <a:ext uri="{FF2B5EF4-FFF2-40B4-BE49-F238E27FC236}">
                <a16:creationId xmlns:a16="http://schemas.microsoft.com/office/drawing/2014/main" id="{D8D1681D-4245-CA1F-1B4B-CDE73986B421}"/>
              </a:ext>
            </a:extLst>
          </p:cNvPr>
          <p:cNvSpPr txBox="1">
            <a:spLocks/>
          </p:cNvSpPr>
          <p:nvPr/>
        </p:nvSpPr>
        <p:spPr>
          <a:xfrm>
            <a:off x="10502230" y="3645024"/>
            <a:ext cx="1440000" cy="1440000"/>
          </a:xfrm>
          <a:prstGeom prst="roundRect">
            <a:avLst>
              <a:gd name="adj" fmla="val 5721"/>
            </a:avLst>
          </a:prstGeom>
          <a:solidFill>
            <a:schemeClr val="accent2">
              <a:lumMod val="20000"/>
              <a:lumOff val="80000"/>
            </a:schemeClr>
          </a:solidFill>
        </p:spPr>
        <p:txBody>
          <a:bodyPr vert="horz" lIns="180000" tIns="18000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accent2"/>
                </a:solidFill>
              </a:rPr>
              <a:t>Learning from failure</a:t>
            </a:r>
            <a:endParaRPr lang="en-US" sz="2200" b="1">
              <a:solidFill>
                <a:schemeClr val="accent2"/>
              </a:solidFill>
            </a:endParaRPr>
          </a:p>
        </p:txBody>
      </p:sp>
      <p:sp>
        <p:nvSpPr>
          <p:cNvPr id="30" name="Content Placeholder 8">
            <a:extLst>
              <a:ext uri="{FF2B5EF4-FFF2-40B4-BE49-F238E27FC236}">
                <a16:creationId xmlns:a16="http://schemas.microsoft.com/office/drawing/2014/main" id="{6C762F2C-F923-5668-809B-D4F86863B1B7}"/>
              </a:ext>
            </a:extLst>
          </p:cNvPr>
          <p:cNvSpPr txBox="1">
            <a:spLocks/>
          </p:cNvSpPr>
          <p:nvPr/>
        </p:nvSpPr>
        <p:spPr>
          <a:xfrm>
            <a:off x="6741394" y="3645024"/>
            <a:ext cx="1440000" cy="1440000"/>
          </a:xfrm>
          <a:prstGeom prst="roundRect">
            <a:avLst>
              <a:gd name="adj" fmla="val 5721"/>
            </a:avLst>
          </a:prstGeom>
          <a:solidFill>
            <a:schemeClr val="accent2">
              <a:lumMod val="20000"/>
              <a:lumOff val="80000"/>
            </a:schemeClr>
          </a:solidFill>
        </p:spPr>
        <p:txBody>
          <a:bodyPr vert="horz" lIns="72000" tIns="72000" rIns="72000" bIns="72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accent2"/>
                </a:solidFill>
              </a:rPr>
              <a:t>Better innovation and decision-making</a:t>
            </a:r>
            <a:endParaRPr lang="en-US" sz="2200" b="1">
              <a:solidFill>
                <a:schemeClr val="accent2"/>
              </a:solidFill>
            </a:endParaRPr>
          </a:p>
        </p:txBody>
      </p:sp>
      <p:cxnSp>
        <p:nvCxnSpPr>
          <p:cNvPr id="34" name="Straight Connector 33">
            <a:extLst>
              <a:ext uri="{FF2B5EF4-FFF2-40B4-BE49-F238E27FC236}">
                <a16:creationId xmlns:a16="http://schemas.microsoft.com/office/drawing/2014/main" id="{EFBAA66C-10A5-83F2-CD45-B4EF39CBABE2}"/>
              </a:ext>
            </a:extLst>
          </p:cNvPr>
          <p:cNvCxnSpPr>
            <a:cxnSpLocks/>
          </p:cNvCxnSpPr>
          <p:nvPr/>
        </p:nvCxnSpPr>
        <p:spPr>
          <a:xfrm flipV="1">
            <a:off x="6524625" y="1520825"/>
            <a:ext cx="0" cy="50958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F92B585-53B0-31D4-BE64-9E2E1B16F72C}"/>
              </a:ext>
            </a:extLst>
          </p:cNvPr>
          <p:cNvSpPr txBox="1"/>
          <p:nvPr/>
        </p:nvSpPr>
        <p:spPr>
          <a:xfrm>
            <a:off x="1077913" y="6560881"/>
            <a:ext cx="10961983" cy="253916"/>
          </a:xfrm>
          <a:prstGeom prst="rect">
            <a:avLst/>
          </a:prstGeom>
          <a:noFill/>
        </p:spPr>
        <p:txBody>
          <a:bodyPr wrap="square">
            <a:spAutoFit/>
          </a:bodyPr>
          <a:lstStyle/>
          <a:p>
            <a:pPr algn="r"/>
            <a:r>
              <a:rPr lang="en-GB" sz="1050" dirty="0">
                <a:latin typeface="DM Sans" pitchFamily="2" charset="77"/>
              </a:rPr>
              <a:t>Adapted from World Economic Forum (2016)</a:t>
            </a:r>
          </a:p>
        </p:txBody>
      </p:sp>
    </p:spTree>
    <p:extLst>
      <p:ext uri="{BB962C8B-B14F-4D97-AF65-F5344CB8AC3E}">
        <p14:creationId xmlns:p14="http://schemas.microsoft.com/office/powerpoint/2010/main" val="53279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8" presetClass="emph" presetSubtype="0" repeatCount="0" accel="50000" decel="50000" fill="hold" nodeType="withEffect">
                                  <p:stCondLst>
                                    <p:cond delay="1000"/>
                                  </p:stCondLst>
                                  <p:childTnLst>
                                    <p:animRot by="16200000">
                                      <p:cBhvr>
                                        <p:cTn id="29" dur="2000" fill="hold"/>
                                        <p:tgtEl>
                                          <p:spTgt spid="14"/>
                                        </p:tgtEl>
                                        <p:attrNameLst>
                                          <p:attrName>r</p:attrName>
                                        </p:attrNameLst>
                                      </p:cBhvr>
                                    </p:animRot>
                                  </p:childTnLst>
                                </p:cTn>
                              </p:par>
                              <p:par>
                                <p:cTn id="30" presetID="8" presetClass="emph" presetSubtype="0" repeatCount="0" accel="50000" decel="50000" fill="hold" nodeType="withEffect">
                                  <p:stCondLst>
                                    <p:cond delay="1000"/>
                                  </p:stCondLst>
                                  <p:childTnLst>
                                    <p:animRot by="16200000">
                                      <p:cBhvr>
                                        <p:cTn id="31" dur="2000" fill="hold"/>
                                        <p:tgtEl>
                                          <p:spTgt spid="13"/>
                                        </p:tgtEl>
                                        <p:attrNameLst>
                                          <p:attrName>r</p:attrName>
                                        </p:attrNameLst>
                                      </p:cBhvr>
                                    </p:animRot>
                                  </p:childTnLst>
                                </p:cTn>
                              </p:par>
                              <p:par>
                                <p:cTn id="32" presetID="8" presetClass="emph" presetSubtype="0" repeatCount="0" accel="50000" decel="50000" fill="hold" nodeType="withEffect">
                                  <p:stCondLst>
                                    <p:cond delay="1000"/>
                                  </p:stCondLst>
                                  <p:childTnLst>
                                    <p:animRot by="16200000">
                                      <p:cBhvr>
                                        <p:cTn id="33" dur="2000" fill="hold"/>
                                        <p:tgtEl>
                                          <p:spTgt spid="12"/>
                                        </p:tgtEl>
                                        <p:attrNameLst>
                                          <p:attrName>r</p:attrName>
                                        </p:attrNameLst>
                                      </p:cBhvr>
                                    </p:animRot>
                                  </p:childTnLst>
                                </p:cTn>
                              </p:par>
                              <p:par>
                                <p:cTn id="34" presetID="8" presetClass="emph" presetSubtype="0" repeatCount="0" accel="50000" decel="50000" fill="hold" nodeType="withEffect">
                                  <p:stCondLst>
                                    <p:cond delay="1000"/>
                                  </p:stCondLst>
                                  <p:childTnLst>
                                    <p:animRot by="16200000">
                                      <p:cBhvr>
                                        <p:cTn id="35" dur="2000" fill="hold"/>
                                        <p:tgtEl>
                                          <p:spTgt spid="15"/>
                                        </p:tgtEl>
                                        <p:attrNameLst>
                                          <p:attrName>r</p:attrName>
                                        </p:attrNameLst>
                                      </p:cBhvr>
                                    </p:animRo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par>
                          <p:cTn id="52" fill="hold">
                            <p:stCondLst>
                              <p:cond delay="6500"/>
                            </p:stCondLst>
                            <p:childTnLst>
                              <p:par>
                                <p:cTn id="53" presetID="8" presetClass="emph" presetSubtype="0" repeatCount="0" accel="50000" decel="50000" fill="hold" nodeType="afterEffect">
                                  <p:stCondLst>
                                    <p:cond delay="1500"/>
                                  </p:stCondLst>
                                  <p:childTnLst>
                                    <p:animRot by="21600000">
                                      <p:cBhvr>
                                        <p:cTn id="54" dur="2500" fill="hold"/>
                                        <p:tgtEl>
                                          <p:spTgt spid="14"/>
                                        </p:tgtEl>
                                        <p:attrNameLst>
                                          <p:attrName>r</p:attrName>
                                        </p:attrNameLst>
                                      </p:cBhvr>
                                    </p:animRot>
                                  </p:childTnLst>
                                </p:cTn>
                              </p:par>
                              <p:par>
                                <p:cTn id="55" presetID="8" presetClass="emph" presetSubtype="0" repeatCount="0" accel="50000" decel="50000" fill="hold" nodeType="withEffect">
                                  <p:stCondLst>
                                    <p:cond delay="1500"/>
                                  </p:stCondLst>
                                  <p:childTnLst>
                                    <p:animRot by="21600000">
                                      <p:cBhvr>
                                        <p:cTn id="56" dur="2500" fill="hold"/>
                                        <p:tgtEl>
                                          <p:spTgt spid="13"/>
                                        </p:tgtEl>
                                        <p:attrNameLst>
                                          <p:attrName>r</p:attrName>
                                        </p:attrNameLst>
                                      </p:cBhvr>
                                    </p:animRot>
                                  </p:childTnLst>
                                </p:cTn>
                              </p:par>
                              <p:par>
                                <p:cTn id="57" presetID="8" presetClass="emph" presetSubtype="0" repeatCount="0" accel="50000" decel="50000" fill="hold" nodeType="withEffect">
                                  <p:stCondLst>
                                    <p:cond delay="1500"/>
                                  </p:stCondLst>
                                  <p:childTnLst>
                                    <p:animRot by="21600000">
                                      <p:cBhvr>
                                        <p:cTn id="58" dur="2500" fill="hold"/>
                                        <p:tgtEl>
                                          <p:spTgt spid="12"/>
                                        </p:tgtEl>
                                        <p:attrNameLst>
                                          <p:attrName>r</p:attrName>
                                        </p:attrNameLst>
                                      </p:cBhvr>
                                    </p:animRot>
                                  </p:childTnLst>
                                </p:cTn>
                              </p:par>
                              <p:par>
                                <p:cTn id="59" presetID="8" presetClass="emph" presetSubtype="0" repeatCount="0" accel="50000" decel="50000" fill="hold" nodeType="withEffect">
                                  <p:stCondLst>
                                    <p:cond delay="1500"/>
                                  </p:stCondLst>
                                  <p:childTnLst>
                                    <p:animRot by="21600000">
                                      <p:cBhvr>
                                        <p:cTn id="60" dur="2500" fill="hold"/>
                                        <p:tgtEl>
                                          <p:spTgt spid="15"/>
                                        </p:tgtEl>
                                        <p:attrNameLst>
                                          <p:attrName>r</p:attrName>
                                        </p:attrNameLst>
                                      </p:cBhvr>
                                    </p:animRo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8" presetClass="emph" presetSubtype="0" repeatCount="0" accel="50000" decel="50000" fill="hold" nodeType="withEffect">
                                  <p:stCondLst>
                                    <p:cond delay="1000"/>
                                  </p:stCondLst>
                                  <p:childTnLst>
                                    <p:animRot by="16200000">
                                      <p:cBhvr>
                                        <p:cTn id="70" dur="2000" fill="hold"/>
                                        <p:tgtEl>
                                          <p:spTgt spid="25"/>
                                        </p:tgtEl>
                                        <p:attrNameLst>
                                          <p:attrName>r</p:attrName>
                                        </p:attrNameLst>
                                      </p:cBhvr>
                                    </p:animRot>
                                  </p:childTnLst>
                                </p:cTn>
                              </p:par>
                              <p:par>
                                <p:cTn id="71" presetID="8" presetClass="emph" presetSubtype="0" repeatCount="0" accel="50000" decel="50000" fill="hold" nodeType="withEffect">
                                  <p:stCondLst>
                                    <p:cond delay="1000"/>
                                  </p:stCondLst>
                                  <p:childTnLst>
                                    <p:animRot by="16200000">
                                      <p:cBhvr>
                                        <p:cTn id="72" dur="2000" fill="hold"/>
                                        <p:tgtEl>
                                          <p:spTgt spid="24"/>
                                        </p:tgtEl>
                                        <p:attrNameLst>
                                          <p:attrName>r</p:attrName>
                                        </p:attrNameLst>
                                      </p:cBhvr>
                                    </p:animRot>
                                  </p:childTnLst>
                                </p:cTn>
                              </p:par>
                              <p:par>
                                <p:cTn id="73" presetID="8" presetClass="emph" presetSubtype="0" repeatCount="0" accel="50000" decel="50000" fill="hold" nodeType="withEffect">
                                  <p:stCondLst>
                                    <p:cond delay="1000"/>
                                  </p:stCondLst>
                                  <p:childTnLst>
                                    <p:animRot by="16200000">
                                      <p:cBhvr>
                                        <p:cTn id="74" dur="2000" fill="hold"/>
                                        <p:tgtEl>
                                          <p:spTgt spid="23"/>
                                        </p:tgtEl>
                                        <p:attrNameLst>
                                          <p:attrName>r</p:attrName>
                                        </p:attrNameLst>
                                      </p:cBhvr>
                                    </p:animRot>
                                  </p:childTnLst>
                                </p:cTn>
                              </p:par>
                              <p:par>
                                <p:cTn id="75" presetID="8" presetClass="emph" presetSubtype="0" repeatCount="0" accel="50000" decel="50000" fill="hold" nodeType="withEffect">
                                  <p:stCondLst>
                                    <p:cond delay="1000"/>
                                  </p:stCondLst>
                                  <p:childTnLst>
                                    <p:animRot by="16200000">
                                      <p:cBhvr>
                                        <p:cTn id="76" dur="2000" fill="hold"/>
                                        <p:tgtEl>
                                          <p:spTgt spid="22"/>
                                        </p:tgtEl>
                                        <p:attrNameLst>
                                          <p:attrName>r</p:attrName>
                                        </p:attrNameLst>
                                      </p:cBhvr>
                                    </p:animRot>
                                  </p:childTnLst>
                                </p:cTn>
                              </p:par>
                            </p:childTnLst>
                          </p:cTn>
                        </p:par>
                        <p:par>
                          <p:cTn id="77" fill="hold">
                            <p:stCondLst>
                              <p:cond delay="10500"/>
                            </p:stCondLst>
                            <p:childTnLst>
                              <p:par>
                                <p:cTn id="78" presetID="8" presetClass="emph" presetSubtype="0" repeatCount="0" accel="50000" decel="50000" fill="hold" nodeType="afterEffect">
                                  <p:stCondLst>
                                    <p:cond delay="1500"/>
                                  </p:stCondLst>
                                  <p:childTnLst>
                                    <p:animRot by="21600000">
                                      <p:cBhvr>
                                        <p:cTn id="79" dur="2500" fill="hold"/>
                                        <p:tgtEl>
                                          <p:spTgt spid="25"/>
                                        </p:tgtEl>
                                        <p:attrNameLst>
                                          <p:attrName>r</p:attrName>
                                        </p:attrNameLst>
                                      </p:cBhvr>
                                    </p:animRot>
                                  </p:childTnLst>
                                </p:cTn>
                              </p:par>
                              <p:par>
                                <p:cTn id="80" presetID="8" presetClass="emph" presetSubtype="0" repeatCount="0" accel="50000" decel="50000" fill="hold" nodeType="withEffect">
                                  <p:stCondLst>
                                    <p:cond delay="1500"/>
                                  </p:stCondLst>
                                  <p:childTnLst>
                                    <p:animRot by="21600000">
                                      <p:cBhvr>
                                        <p:cTn id="81" dur="2500" fill="hold"/>
                                        <p:tgtEl>
                                          <p:spTgt spid="24"/>
                                        </p:tgtEl>
                                        <p:attrNameLst>
                                          <p:attrName>r</p:attrName>
                                        </p:attrNameLst>
                                      </p:cBhvr>
                                    </p:animRot>
                                  </p:childTnLst>
                                </p:cTn>
                              </p:par>
                              <p:par>
                                <p:cTn id="82" presetID="8" presetClass="emph" presetSubtype="0" repeatCount="0" accel="50000" decel="50000" fill="hold" nodeType="withEffect">
                                  <p:stCondLst>
                                    <p:cond delay="1500"/>
                                  </p:stCondLst>
                                  <p:childTnLst>
                                    <p:animRot by="21600000">
                                      <p:cBhvr>
                                        <p:cTn id="83" dur="2500" fill="hold"/>
                                        <p:tgtEl>
                                          <p:spTgt spid="23"/>
                                        </p:tgtEl>
                                        <p:attrNameLst>
                                          <p:attrName>r</p:attrName>
                                        </p:attrNameLst>
                                      </p:cBhvr>
                                    </p:animRot>
                                  </p:childTnLst>
                                </p:cTn>
                              </p:par>
                              <p:par>
                                <p:cTn id="84" presetID="8" presetClass="emph" presetSubtype="0" repeatCount="0" accel="50000" decel="50000" fill="hold" nodeType="withEffect">
                                  <p:stCondLst>
                                    <p:cond delay="1500"/>
                                  </p:stCondLst>
                                  <p:childTnLst>
                                    <p:animRot by="21600000">
                                      <p:cBhvr>
                                        <p:cTn id="85" dur="25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7" grpId="0" animBg="1"/>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7E3C-2BFB-CDBC-4004-D3D626869CDA}"/>
              </a:ext>
            </a:extLst>
          </p:cNvPr>
          <p:cNvSpPr>
            <a:spLocks noGrp="1"/>
          </p:cNvSpPr>
          <p:nvPr>
            <p:ph type="title"/>
          </p:nvPr>
        </p:nvSpPr>
        <p:spPr/>
        <p:txBody>
          <a:bodyPr/>
          <a:lstStyle/>
          <a:p>
            <a:r>
              <a:rPr lang="en-US"/>
              <a:t>So how do we foster psychological safety?</a:t>
            </a:r>
          </a:p>
        </p:txBody>
      </p:sp>
      <p:sp>
        <p:nvSpPr>
          <p:cNvPr id="3" name="Content Placeholder 2">
            <a:extLst>
              <a:ext uri="{FF2B5EF4-FFF2-40B4-BE49-F238E27FC236}">
                <a16:creationId xmlns:a16="http://schemas.microsoft.com/office/drawing/2014/main" id="{595BB9EB-00B7-3968-E2B0-ACC5384C00E8}"/>
              </a:ext>
            </a:extLst>
          </p:cNvPr>
          <p:cNvSpPr>
            <a:spLocks noGrp="1"/>
          </p:cNvSpPr>
          <p:nvPr>
            <p:ph idx="1"/>
          </p:nvPr>
        </p:nvSpPr>
        <p:spPr>
          <a:xfrm>
            <a:off x="1077913" y="1520825"/>
            <a:ext cx="8986837" cy="5019720"/>
          </a:xfrm>
        </p:spPr>
        <p:txBody>
          <a:bodyPr/>
          <a:lstStyle/>
          <a:p>
            <a:pPr lvl="2"/>
            <a:r>
              <a:rPr lang="en-US" dirty="0"/>
              <a:t>There is no silver bullet</a:t>
            </a:r>
          </a:p>
          <a:p>
            <a:pPr lvl="2"/>
            <a:r>
              <a:rPr lang="en-US" dirty="0"/>
              <a:t>Be honest about your own experiences – especially the failures, the challenges and when things haven’t worked as planned</a:t>
            </a:r>
          </a:p>
          <a:p>
            <a:pPr lvl="2"/>
            <a:r>
              <a:rPr lang="en-US" dirty="0"/>
              <a:t>Be honest about your own knowledge – especially where the gaps are and that you don’t have all the answers</a:t>
            </a:r>
          </a:p>
          <a:p>
            <a:pPr lvl="2"/>
            <a:r>
              <a:rPr lang="en-US" dirty="0"/>
              <a:t>Use </a:t>
            </a:r>
            <a:r>
              <a:rPr lang="en-US" dirty="0">
                <a:solidFill>
                  <a:schemeClr val="accent2"/>
                </a:solidFill>
              </a:rPr>
              <a:t>Liberating Structures </a:t>
            </a:r>
            <a:r>
              <a:rPr lang="en-US" dirty="0"/>
              <a:t>to create a different environment for better collaboration, discussion, reflection and learning. </a:t>
            </a:r>
            <a:r>
              <a:rPr lang="en-US" dirty="0">
                <a:hlinkClick r:id="rId3"/>
              </a:rPr>
              <a:t>www.liberatingstructures.com</a:t>
            </a:r>
            <a:r>
              <a:rPr lang="en-US" dirty="0"/>
              <a:t> </a:t>
            </a:r>
          </a:p>
          <a:p>
            <a:pPr lvl="2"/>
            <a:endParaRPr lang="en-US" dirty="0"/>
          </a:p>
          <a:p>
            <a:pPr lvl="2"/>
            <a:endParaRPr lang="en-US" dirty="0"/>
          </a:p>
        </p:txBody>
      </p:sp>
      <p:sp>
        <p:nvSpPr>
          <p:cNvPr id="4" name="Footer Placeholder 3">
            <a:extLst>
              <a:ext uri="{FF2B5EF4-FFF2-40B4-BE49-F238E27FC236}">
                <a16:creationId xmlns:a16="http://schemas.microsoft.com/office/drawing/2014/main" id="{E89031B1-F1A5-3EEB-6FCF-AE71D1049CF3}"/>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E06BBA95-A3DF-FC71-AE54-6E0AF8C72948}"/>
              </a:ext>
            </a:extLst>
          </p:cNvPr>
          <p:cNvSpPr>
            <a:spLocks noGrp="1"/>
          </p:cNvSpPr>
          <p:nvPr>
            <p:ph type="sldNum" sz="quarter" idx="12"/>
          </p:nvPr>
        </p:nvSpPr>
        <p:spPr/>
        <p:txBody>
          <a:bodyPr/>
          <a:lstStyle/>
          <a:p>
            <a:fld id="{16C5AC08-0ACD-404A-9C9F-AB39E786C34A}" type="slidenum">
              <a:rPr lang="en-GB"/>
              <a:t>28</a:t>
            </a:fld>
            <a:endParaRPr lang="en-GB"/>
          </a:p>
        </p:txBody>
      </p:sp>
      <p:sp>
        <p:nvSpPr>
          <p:cNvPr id="8" name="Text Placeholder 7">
            <a:extLst>
              <a:ext uri="{FF2B5EF4-FFF2-40B4-BE49-F238E27FC236}">
                <a16:creationId xmlns:a16="http://schemas.microsoft.com/office/drawing/2014/main" id="{165F8BB8-5D5C-710B-C8F1-E06AC084C298}"/>
              </a:ext>
            </a:extLst>
          </p:cNvPr>
          <p:cNvSpPr>
            <a:spLocks noGrp="1"/>
          </p:cNvSpPr>
          <p:nvPr>
            <p:ph type="body" sz="quarter" idx="13"/>
          </p:nvPr>
        </p:nvSpPr>
        <p:spPr/>
        <p:txBody>
          <a:bodyPr/>
          <a:lstStyle/>
          <a:p>
            <a:r>
              <a:rPr lang="en-US" dirty="0"/>
              <a:t>So how do we foster psychological safety?</a:t>
            </a:r>
          </a:p>
        </p:txBody>
      </p:sp>
      <p:pic>
        <p:nvPicPr>
          <p:cNvPr id="10" name="Picture 9">
            <a:extLst>
              <a:ext uri="{FF2B5EF4-FFF2-40B4-BE49-F238E27FC236}">
                <a16:creationId xmlns:a16="http://schemas.microsoft.com/office/drawing/2014/main" id="{48DE4D9E-8642-0D3F-F3D4-844F4ECF9B66}"/>
              </a:ext>
            </a:extLst>
          </p:cNvPr>
          <p:cNvPicPr>
            <a:picLocks noChangeAspect="1"/>
          </p:cNvPicPr>
          <p:nvPr/>
        </p:nvPicPr>
        <p:blipFill>
          <a:blip r:embed="rId4"/>
          <a:stretch>
            <a:fillRect/>
          </a:stretch>
        </p:blipFill>
        <p:spPr>
          <a:xfrm>
            <a:off x="10811290" y="2243987"/>
            <a:ext cx="969343" cy="446205"/>
          </a:xfrm>
          <a:prstGeom prst="rect">
            <a:avLst/>
          </a:prstGeom>
        </p:spPr>
      </p:pic>
      <p:pic>
        <p:nvPicPr>
          <p:cNvPr id="11" name="Picture 10">
            <a:extLst>
              <a:ext uri="{FF2B5EF4-FFF2-40B4-BE49-F238E27FC236}">
                <a16:creationId xmlns:a16="http://schemas.microsoft.com/office/drawing/2014/main" id="{153BB318-B6D1-66E7-7CF4-4889747FD3AB}"/>
              </a:ext>
            </a:extLst>
          </p:cNvPr>
          <p:cNvPicPr>
            <a:picLocks noChangeAspect="1"/>
          </p:cNvPicPr>
          <p:nvPr/>
        </p:nvPicPr>
        <p:blipFill>
          <a:blip r:embed="rId5"/>
          <a:stretch>
            <a:fillRect/>
          </a:stretch>
        </p:blipFill>
        <p:spPr>
          <a:xfrm>
            <a:off x="10988234" y="2746652"/>
            <a:ext cx="615456" cy="692388"/>
          </a:xfrm>
          <a:prstGeom prst="rect">
            <a:avLst/>
          </a:prstGeom>
        </p:spPr>
      </p:pic>
    </p:spTree>
    <p:extLst>
      <p:ext uri="{BB962C8B-B14F-4D97-AF65-F5344CB8AC3E}">
        <p14:creationId xmlns:p14="http://schemas.microsoft.com/office/powerpoint/2010/main" val="4524520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64" presetClass="path" presetSubtype="0" accel="50000" fill="hold" nodeType="withEffect" p14:presetBounceEnd="50000">
                                      <p:stCondLst>
                                        <p:cond delay="0"/>
                                      </p:stCondLst>
                                      <p:childTnLst>
                                        <p:animMotion origin="layout" path="M -2.29167E-6 4.07407E-6 L -2.29167E-6 -0.1794 " pathEditMode="relative" rAng="0" ptsTypes="AA" p14:bounceEnd="50000">
                                          <p:cBhvr>
                                            <p:cTn id="9" dur="2000" fill="hold"/>
                                            <p:tgtEl>
                                              <p:spTgt spid="11"/>
                                            </p:tgtEl>
                                            <p:attrNameLst>
                                              <p:attrName>ppt_x</p:attrName>
                                              <p:attrName>ppt_y</p:attrName>
                                            </p:attrNameLst>
                                          </p:cBhvr>
                                          <p:rCtr x="0"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64" presetClass="path" presetSubtype="0" accel="50000" fill="hold" nodeType="withEffect">
                                      <p:stCondLst>
                                        <p:cond delay="0"/>
                                      </p:stCondLst>
                                      <p:childTnLst>
                                        <p:animMotion origin="layout" path="M -2.29167E-6 4.07407E-6 L -2.29167E-6 -0.1794 " pathEditMode="relative" rAng="0" ptsTypes="AA">
                                          <p:cBhvr>
                                            <p:cTn id="9" dur="2000" fill="hold"/>
                                            <p:tgtEl>
                                              <p:spTgt spid="11"/>
                                            </p:tgtEl>
                                            <p:attrNameLst>
                                              <p:attrName>ppt_x</p:attrName>
                                              <p:attrName>ppt_y</p:attrName>
                                            </p:attrNameLst>
                                          </p:cBhvr>
                                          <p:rCtr x="0"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a:t>The Quality Coach Development Programme was partially funded through Q Exchange by the Health Foundation and NHS England and NHS Improvement</a:t>
            </a:r>
          </a:p>
          <a:p>
            <a:endParaRPr lang="en-US"/>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dirty="0"/>
              <a:t>This slide deck and all associated materials of the Quality Coach Development </a:t>
            </a:r>
            <a:r>
              <a:rPr lang="en-US" dirty="0" err="1"/>
              <a:t>Programme</a:t>
            </a:r>
            <a:r>
              <a:rPr lang="en-US" dirty="0"/>
              <a:t> are available under the Creative Commons Attribution-</a:t>
            </a:r>
            <a:r>
              <a:rPr lang="en-US" dirty="0" err="1"/>
              <a:t>ShareAlike</a:t>
            </a:r>
            <a:r>
              <a:rPr lang="en-US" dirty="0"/>
              <a:t> </a:t>
            </a:r>
            <a:r>
              <a:rPr lang="en-US" dirty="0" err="1"/>
              <a:t>Licence</a:t>
            </a:r>
            <a:r>
              <a:rPr lang="en-US" dirty="0"/>
              <a:t> 4.0 </a:t>
            </a:r>
          </a:p>
          <a:p>
            <a:pPr lvl="1"/>
            <a:r>
              <a:rPr lang="en-US" dirty="0"/>
              <a:t>This </a:t>
            </a:r>
            <a:r>
              <a:rPr lang="en-US" dirty="0" err="1"/>
              <a:t>licence</a:t>
            </a:r>
            <a:r>
              <a:rPr lang="en-US" dirty="0"/>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79CA-18D7-8F39-E488-81455F5849A8}"/>
              </a:ext>
            </a:extLst>
          </p:cNvPr>
          <p:cNvSpPr>
            <a:spLocks noGrp="1"/>
          </p:cNvSpPr>
          <p:nvPr>
            <p:ph type="title"/>
          </p:nvPr>
        </p:nvSpPr>
        <p:spPr/>
        <p:txBody>
          <a:bodyPr/>
          <a:lstStyle/>
          <a:p>
            <a:r>
              <a:rPr lang="en-US" dirty="0"/>
              <a:t>What are Liberating Structures?</a:t>
            </a:r>
          </a:p>
        </p:txBody>
      </p:sp>
      <p:sp>
        <p:nvSpPr>
          <p:cNvPr id="3" name="Content Placeholder 2">
            <a:extLst>
              <a:ext uri="{FF2B5EF4-FFF2-40B4-BE49-F238E27FC236}">
                <a16:creationId xmlns:a16="http://schemas.microsoft.com/office/drawing/2014/main" id="{B7682552-F24D-A20A-A333-DCE90AC2592F}"/>
              </a:ext>
            </a:extLst>
          </p:cNvPr>
          <p:cNvSpPr>
            <a:spLocks noGrp="1"/>
          </p:cNvSpPr>
          <p:nvPr>
            <p:ph idx="1"/>
          </p:nvPr>
        </p:nvSpPr>
        <p:spPr>
          <a:xfrm>
            <a:off x="1077913" y="1520825"/>
            <a:ext cx="8986837" cy="5019720"/>
          </a:xfrm>
        </p:spPr>
        <p:txBody>
          <a:bodyPr/>
          <a:lstStyle/>
          <a:p>
            <a:pPr lvl="2"/>
            <a:r>
              <a:rPr lang="en-US" dirty="0"/>
              <a:t>Liberating Structures are a repertoire of 33+ simple techniques for facilitating meetings, workshops and conversations that </a:t>
            </a:r>
            <a:r>
              <a:rPr lang="en-US" dirty="0">
                <a:solidFill>
                  <a:schemeClr val="accent2"/>
                </a:solidFill>
              </a:rPr>
              <a:t>change how people interact with each other. </a:t>
            </a:r>
          </a:p>
          <a:p>
            <a:pPr lvl="2"/>
            <a:r>
              <a:rPr lang="en-US" dirty="0"/>
              <a:t>They aim to </a:t>
            </a:r>
            <a:r>
              <a:rPr lang="en-US" dirty="0">
                <a:solidFill>
                  <a:schemeClr val="accent2"/>
                </a:solidFill>
              </a:rPr>
              <a:t>include the whole group </a:t>
            </a:r>
            <a:r>
              <a:rPr lang="en-US" dirty="0"/>
              <a:t>thereby making the group more effective.</a:t>
            </a:r>
          </a:p>
          <a:p>
            <a:pPr lvl="2"/>
            <a:r>
              <a:rPr lang="en-US" dirty="0"/>
              <a:t>They </a:t>
            </a:r>
            <a:r>
              <a:rPr lang="en-US" dirty="0">
                <a:solidFill>
                  <a:schemeClr val="accent2"/>
                </a:solidFill>
              </a:rPr>
              <a:t>distribute leadership and wisdom</a:t>
            </a:r>
            <a:r>
              <a:rPr lang="en-US" dirty="0"/>
              <a:t>.</a:t>
            </a:r>
          </a:p>
          <a:p>
            <a:pPr lvl="2"/>
            <a:r>
              <a:rPr lang="en-US" dirty="0">
                <a:hlinkClick r:id="rId3"/>
              </a:rPr>
              <a:t>www.liberatingstructures.com</a:t>
            </a:r>
            <a:endParaRPr lang="en-US" dirty="0"/>
          </a:p>
          <a:p>
            <a:pPr lvl="2"/>
            <a:endParaRPr lang="en-US" dirty="0"/>
          </a:p>
        </p:txBody>
      </p:sp>
      <p:sp>
        <p:nvSpPr>
          <p:cNvPr id="4" name="Footer Placeholder 3">
            <a:extLst>
              <a:ext uri="{FF2B5EF4-FFF2-40B4-BE49-F238E27FC236}">
                <a16:creationId xmlns:a16="http://schemas.microsoft.com/office/drawing/2014/main" id="{1FE90985-F5D1-5371-5DB6-8CA9A424C58F}"/>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583E4D23-3680-FC93-B1F2-AEA8067DC438}"/>
              </a:ext>
            </a:extLst>
          </p:cNvPr>
          <p:cNvSpPr>
            <a:spLocks noGrp="1"/>
          </p:cNvSpPr>
          <p:nvPr>
            <p:ph type="sldNum" sz="quarter" idx="12"/>
          </p:nvPr>
        </p:nvSpPr>
        <p:spPr/>
        <p:txBody>
          <a:bodyPr/>
          <a:lstStyle/>
          <a:p>
            <a:fld id="{16C5AC08-0ACD-404A-9C9F-AB39E786C34A}" type="slidenum">
              <a:rPr lang="en-GB"/>
              <a:t>29</a:t>
            </a:fld>
            <a:endParaRPr lang="en-GB"/>
          </a:p>
        </p:txBody>
      </p:sp>
      <p:sp>
        <p:nvSpPr>
          <p:cNvPr id="6" name="Text Placeholder 5">
            <a:extLst>
              <a:ext uri="{FF2B5EF4-FFF2-40B4-BE49-F238E27FC236}">
                <a16:creationId xmlns:a16="http://schemas.microsoft.com/office/drawing/2014/main" id="{91DE1021-5713-A2FB-E543-4D74D541A05E}"/>
              </a:ext>
            </a:extLst>
          </p:cNvPr>
          <p:cNvSpPr>
            <a:spLocks noGrp="1"/>
          </p:cNvSpPr>
          <p:nvPr>
            <p:ph type="body" sz="quarter" idx="13"/>
          </p:nvPr>
        </p:nvSpPr>
        <p:spPr/>
        <p:txBody>
          <a:bodyPr/>
          <a:lstStyle/>
          <a:p>
            <a:r>
              <a:rPr lang="en-US" dirty="0"/>
              <a:t>What are Liberating Structures?</a:t>
            </a:r>
          </a:p>
        </p:txBody>
      </p:sp>
    </p:spTree>
    <p:extLst>
      <p:ext uri="{BB962C8B-B14F-4D97-AF65-F5344CB8AC3E}">
        <p14:creationId xmlns:p14="http://schemas.microsoft.com/office/powerpoint/2010/main" val="2473251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360C2A-3E41-1B5A-914E-7AEF1406FE9B}"/>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E685569F-35AC-0E18-17AE-93870584F296}"/>
              </a:ext>
            </a:extLst>
          </p:cNvPr>
          <p:cNvSpPr>
            <a:spLocks noGrp="1"/>
          </p:cNvSpPr>
          <p:nvPr>
            <p:ph type="sldNum" sz="quarter" idx="12"/>
          </p:nvPr>
        </p:nvSpPr>
        <p:spPr/>
        <p:txBody>
          <a:bodyPr/>
          <a:lstStyle/>
          <a:p>
            <a:fld id="{16C5AC08-0ACD-404A-9C9F-AB39E786C34A}" type="slidenum">
              <a:rPr lang="en-GB"/>
              <a:t>30</a:t>
            </a:fld>
            <a:endParaRPr lang="en-GB"/>
          </a:p>
        </p:txBody>
      </p:sp>
      <p:sp>
        <p:nvSpPr>
          <p:cNvPr id="6" name="Text Placeholder 5">
            <a:extLst>
              <a:ext uri="{FF2B5EF4-FFF2-40B4-BE49-F238E27FC236}">
                <a16:creationId xmlns:a16="http://schemas.microsoft.com/office/drawing/2014/main" id="{B93B474D-B3EE-E6BC-385A-811777AB9DB4}"/>
              </a:ext>
            </a:extLst>
          </p:cNvPr>
          <p:cNvSpPr>
            <a:spLocks noGrp="1"/>
          </p:cNvSpPr>
          <p:nvPr>
            <p:ph type="body" sz="quarter" idx="13"/>
          </p:nvPr>
        </p:nvSpPr>
        <p:spPr/>
        <p:txBody>
          <a:bodyPr/>
          <a:lstStyle/>
          <a:p>
            <a:r>
              <a:rPr lang="en-US" dirty="0"/>
              <a:t>Liberating Structures</a:t>
            </a:r>
          </a:p>
        </p:txBody>
      </p:sp>
      <p:graphicFrame>
        <p:nvGraphicFramePr>
          <p:cNvPr id="10" name="Table 10">
            <a:extLst>
              <a:ext uri="{FF2B5EF4-FFF2-40B4-BE49-F238E27FC236}">
                <a16:creationId xmlns:a16="http://schemas.microsoft.com/office/drawing/2014/main" id="{565F6DA9-FA13-10FB-83BB-A25D309934AD}"/>
              </a:ext>
            </a:extLst>
          </p:cNvPr>
          <p:cNvGraphicFramePr>
            <a:graphicFrameLocks noGrp="1"/>
          </p:cNvGraphicFramePr>
          <p:nvPr>
            <p:extLst>
              <p:ext uri="{D42A27DB-BD31-4B8C-83A1-F6EECF244321}">
                <p14:modId xmlns:p14="http://schemas.microsoft.com/office/powerpoint/2010/main" val="2890239499"/>
              </p:ext>
            </p:extLst>
          </p:nvPr>
        </p:nvGraphicFramePr>
        <p:xfrm>
          <a:off x="1077913" y="238125"/>
          <a:ext cx="10872785" cy="6378575"/>
        </p:xfrm>
        <a:graphic>
          <a:graphicData uri="http://schemas.openxmlformats.org/drawingml/2006/table">
            <a:tbl>
              <a:tblPr firstRow="1" bandRow="1">
                <a:tableStyleId>{2D5ABB26-0587-4C30-8999-92F81FD0307C}</a:tableStyleId>
              </a:tblPr>
              <a:tblGrid>
                <a:gridCol w="1553255">
                  <a:extLst>
                    <a:ext uri="{9D8B030D-6E8A-4147-A177-3AD203B41FA5}">
                      <a16:colId xmlns:a16="http://schemas.microsoft.com/office/drawing/2014/main" val="830040851"/>
                    </a:ext>
                  </a:extLst>
                </a:gridCol>
                <a:gridCol w="1553255">
                  <a:extLst>
                    <a:ext uri="{9D8B030D-6E8A-4147-A177-3AD203B41FA5}">
                      <a16:colId xmlns:a16="http://schemas.microsoft.com/office/drawing/2014/main" val="2470782068"/>
                    </a:ext>
                  </a:extLst>
                </a:gridCol>
                <a:gridCol w="1553255">
                  <a:extLst>
                    <a:ext uri="{9D8B030D-6E8A-4147-A177-3AD203B41FA5}">
                      <a16:colId xmlns:a16="http://schemas.microsoft.com/office/drawing/2014/main" val="2865828359"/>
                    </a:ext>
                  </a:extLst>
                </a:gridCol>
                <a:gridCol w="1553255">
                  <a:extLst>
                    <a:ext uri="{9D8B030D-6E8A-4147-A177-3AD203B41FA5}">
                      <a16:colId xmlns:a16="http://schemas.microsoft.com/office/drawing/2014/main" val="1534831141"/>
                    </a:ext>
                  </a:extLst>
                </a:gridCol>
                <a:gridCol w="1553255">
                  <a:extLst>
                    <a:ext uri="{9D8B030D-6E8A-4147-A177-3AD203B41FA5}">
                      <a16:colId xmlns:a16="http://schemas.microsoft.com/office/drawing/2014/main" val="50273909"/>
                    </a:ext>
                  </a:extLst>
                </a:gridCol>
                <a:gridCol w="1553255">
                  <a:extLst>
                    <a:ext uri="{9D8B030D-6E8A-4147-A177-3AD203B41FA5}">
                      <a16:colId xmlns:a16="http://schemas.microsoft.com/office/drawing/2014/main" val="124258456"/>
                    </a:ext>
                  </a:extLst>
                </a:gridCol>
                <a:gridCol w="1553255">
                  <a:extLst>
                    <a:ext uri="{9D8B030D-6E8A-4147-A177-3AD203B41FA5}">
                      <a16:colId xmlns:a16="http://schemas.microsoft.com/office/drawing/2014/main" val="3858984584"/>
                    </a:ext>
                  </a:extLst>
                </a:gridCol>
              </a:tblGrid>
              <a:tr h="1275715">
                <a:tc>
                  <a:txBody>
                    <a:bodyPr/>
                    <a:lstStyle/>
                    <a:p>
                      <a:pPr algn="ctr"/>
                      <a:r>
                        <a:rPr lang="en-US" sz="1050" b="1">
                          <a:solidFill>
                            <a:schemeClr val="accent5"/>
                          </a:solidFill>
                          <a:latin typeface="DM Sans" pitchFamily="2" charset="77"/>
                        </a:rPr>
                        <a:t>LS Menu</a:t>
                      </a:r>
                    </a:p>
                  </a:txBody>
                  <a:tcPr>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Wicked</a:t>
                      </a:r>
                      <a:br>
                        <a:rPr lang="en-US" sz="1050" b="1">
                          <a:solidFill>
                            <a:schemeClr val="accent5"/>
                          </a:solidFill>
                          <a:latin typeface="DM Sans" pitchFamily="2" charset="77"/>
                        </a:rPr>
                      </a:br>
                      <a:r>
                        <a:rPr lang="en-US" sz="1050" b="1">
                          <a:solidFill>
                            <a:schemeClr val="accent5"/>
                          </a:solidFill>
                          <a:latin typeface="DM Sans" pitchFamily="2" charset="77"/>
                        </a:rPr>
                        <a:t>questions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What</a:t>
                      </a:r>
                      <a:r>
                        <a:rPr lang="en-US" sz="1050" b="1" baseline="30000">
                          <a:solidFill>
                            <a:schemeClr val="accent5"/>
                          </a:solidFill>
                          <a:latin typeface="DM Sans" pitchFamily="2" charset="77"/>
                        </a:rPr>
                        <a:t>3</a:t>
                      </a:r>
                      <a:br>
                        <a:rPr lang="en-US" sz="1050" b="1" baseline="30000">
                          <a:solidFill>
                            <a:schemeClr val="accent5"/>
                          </a:solidFill>
                          <a:latin typeface="DM Sans" pitchFamily="2" charset="77"/>
                        </a:rPr>
                      </a:br>
                      <a:r>
                        <a:rPr lang="en-US" sz="1050" b="1" baseline="0">
                          <a:solidFill>
                            <a:schemeClr val="accent5"/>
                          </a:solidFill>
                          <a:latin typeface="DM Sans" pitchFamily="2" charset="77"/>
                        </a:rPr>
                        <a:t>debrief</a:t>
                      </a:r>
                      <a:endParaRPr lang="en-US" sz="1050" b="1" baseline="30000">
                        <a:solidFill>
                          <a:schemeClr val="accent5"/>
                        </a:solidFill>
                        <a:latin typeface="DM Sans" pitchFamily="2" charset="77"/>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Min specs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Heard, seen respected</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What I need</a:t>
                      </a:r>
                      <a:br>
                        <a:rPr lang="en-US" sz="1050" b="1">
                          <a:solidFill>
                            <a:schemeClr val="accent5"/>
                          </a:solidFill>
                          <a:latin typeface="DM Sans" pitchFamily="2" charset="77"/>
                        </a:rPr>
                      </a:br>
                      <a:r>
                        <a:rPr lang="en-US" sz="1050" b="1">
                          <a:solidFill>
                            <a:schemeClr val="accent5"/>
                          </a:solidFill>
                          <a:latin typeface="DM Sans" pitchFamily="2" charset="77"/>
                        </a:rPr>
                        <a:t>from you</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Integrated</a:t>
                      </a:r>
                      <a:br>
                        <a:rPr lang="en-US" sz="1050" b="1">
                          <a:solidFill>
                            <a:schemeClr val="accent5"/>
                          </a:solidFill>
                          <a:latin typeface="DM Sans" pitchFamily="2" charset="77"/>
                        </a:rPr>
                      </a:br>
                      <a:r>
                        <a:rPr lang="en-US" sz="1050" b="1">
                          <a:solidFill>
                            <a:schemeClr val="accent5"/>
                          </a:solidFill>
                          <a:latin typeface="DM Sans" pitchFamily="2" charset="77"/>
                        </a:rPr>
                        <a:t>autonomy</a:t>
                      </a:r>
                    </a:p>
                  </a:txBody>
                  <a:tcPr>
                    <a:lnL w="12700" cap="flat" cmpd="sng" algn="ctr">
                      <a:solidFill>
                        <a:schemeClr val="accent6">
                          <a:lumMod val="20000"/>
                          <a:lumOff val="80000"/>
                        </a:schemeClr>
                      </a:solidFill>
                      <a:prstDash val="solid"/>
                      <a:round/>
                      <a:headEnd type="none" w="med" len="med"/>
                      <a:tailEnd type="none" w="med" len="med"/>
                    </a:lnL>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229949460"/>
                  </a:ext>
                </a:extLst>
              </a:tr>
              <a:tr h="1275715">
                <a:tc>
                  <a:txBody>
                    <a:bodyPr/>
                    <a:lstStyle/>
                    <a:p>
                      <a:pPr algn="ctr"/>
                      <a:r>
                        <a:rPr lang="en-US" sz="1050" b="1">
                          <a:solidFill>
                            <a:schemeClr val="accent5"/>
                          </a:solidFill>
                          <a:latin typeface="DM Sans" pitchFamily="2" charset="77"/>
                        </a:rPr>
                        <a:t>Design elements</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Appreciative interviews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Discovery and</a:t>
                      </a:r>
                      <a:br>
                        <a:rPr lang="en-US" sz="1050" b="1">
                          <a:solidFill>
                            <a:schemeClr val="accent5"/>
                          </a:solidFill>
                          <a:latin typeface="DM Sans" pitchFamily="2" charset="77"/>
                        </a:rPr>
                      </a:br>
                      <a:r>
                        <a:rPr lang="en-US" sz="1050" b="1">
                          <a:solidFill>
                            <a:schemeClr val="accent5"/>
                          </a:solidFill>
                          <a:latin typeface="DM Sans" pitchFamily="2" charset="77"/>
                        </a:rPr>
                        <a:t>action dialog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Improv</a:t>
                      </a:r>
                      <a:br>
                        <a:rPr lang="en-US" sz="1050" b="1">
                          <a:solidFill>
                            <a:schemeClr val="accent5"/>
                          </a:solidFill>
                          <a:latin typeface="DM Sans" pitchFamily="2" charset="77"/>
                        </a:rPr>
                      </a:br>
                      <a:r>
                        <a:rPr lang="en-US" sz="1050" b="1">
                          <a:solidFill>
                            <a:schemeClr val="accent5"/>
                          </a:solidFill>
                          <a:latin typeface="DM Sans" pitchFamily="2" charset="77"/>
                        </a:rPr>
                        <a:t>prototyping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Drawing </a:t>
                      </a:r>
                      <a:br>
                        <a:rPr lang="en-US" sz="1050" b="1">
                          <a:solidFill>
                            <a:schemeClr val="accent5"/>
                          </a:solidFill>
                          <a:latin typeface="DM Sans" pitchFamily="2" charset="77"/>
                        </a:rPr>
                      </a:br>
                      <a:r>
                        <a:rPr lang="en-US" sz="1050" b="1">
                          <a:solidFill>
                            <a:schemeClr val="accent5"/>
                          </a:solidFill>
                          <a:latin typeface="DM Sans" pitchFamily="2" charset="77"/>
                        </a:rPr>
                        <a:t>together</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Open</a:t>
                      </a:r>
                      <a:br>
                        <a:rPr lang="en-US" sz="1050" b="1">
                          <a:solidFill>
                            <a:schemeClr val="accent5"/>
                          </a:solidFill>
                          <a:latin typeface="DM Sans" pitchFamily="2" charset="77"/>
                        </a:rPr>
                      </a:br>
                      <a:r>
                        <a:rPr lang="en-US" sz="1050" b="1">
                          <a:solidFill>
                            <a:schemeClr val="accent5"/>
                          </a:solidFill>
                          <a:latin typeface="DM Sans" pitchFamily="2" charset="77"/>
                        </a:rPr>
                        <a:t>space</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Critical</a:t>
                      </a:r>
                      <a:br>
                        <a:rPr lang="en-US" sz="1050" b="1">
                          <a:solidFill>
                            <a:schemeClr val="accent5"/>
                          </a:solidFill>
                          <a:latin typeface="DM Sans" pitchFamily="2" charset="77"/>
                        </a:rPr>
                      </a:br>
                      <a:r>
                        <a:rPr lang="en-US" sz="1050" b="1">
                          <a:solidFill>
                            <a:schemeClr val="accent5"/>
                          </a:solidFill>
                          <a:latin typeface="DM Sans" pitchFamily="2" charset="77"/>
                        </a:rPr>
                        <a:t>uncertainties</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981723533"/>
                  </a:ext>
                </a:extLst>
              </a:tr>
              <a:tr h="1275715">
                <a:tc>
                  <a:txBody>
                    <a:bodyPr/>
                    <a:lstStyle/>
                    <a:p>
                      <a:pPr algn="ctr"/>
                      <a:r>
                        <a:rPr lang="en-US" sz="1050" b="1">
                          <a:solidFill>
                            <a:schemeClr val="accent5"/>
                          </a:solidFill>
                          <a:latin typeface="DM Sans" pitchFamily="2" charset="77"/>
                        </a:rPr>
                        <a:t>1–2–4–All</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TRIZ</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Shift &amp; share</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Helping</a:t>
                      </a:r>
                      <a:br>
                        <a:rPr lang="en-US" sz="1050" b="1">
                          <a:solidFill>
                            <a:schemeClr val="accent5"/>
                          </a:solidFill>
                          <a:latin typeface="DM Sans" pitchFamily="2" charset="77"/>
                        </a:rPr>
                      </a:br>
                      <a:r>
                        <a:rPr lang="en-US" sz="1050" b="1">
                          <a:solidFill>
                            <a:schemeClr val="accent5"/>
                          </a:solidFill>
                          <a:latin typeface="DM Sans" pitchFamily="2" charset="77"/>
                        </a:rPr>
                        <a:t>heuristics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Design</a:t>
                      </a:r>
                      <a:br>
                        <a:rPr lang="en-US" sz="1050" b="1">
                          <a:solidFill>
                            <a:schemeClr val="accent5"/>
                          </a:solidFill>
                          <a:latin typeface="DM Sans" pitchFamily="2" charset="77"/>
                        </a:rPr>
                      </a:br>
                      <a:r>
                        <a:rPr lang="en-US" sz="1050" b="1">
                          <a:solidFill>
                            <a:schemeClr val="accent5"/>
                          </a:solidFill>
                          <a:latin typeface="DM Sans" pitchFamily="2" charset="77"/>
                        </a:rPr>
                        <a:t>storyboards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Generative relationships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Ecocycle</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576007847"/>
                  </a:ext>
                </a:extLst>
              </a:tr>
              <a:tr h="1275715">
                <a:tc>
                  <a:txBody>
                    <a:bodyPr/>
                    <a:lstStyle/>
                    <a:p>
                      <a:pPr algn="ctr"/>
                      <a:r>
                        <a:rPr lang="en-US" sz="1050" b="1">
                          <a:solidFill>
                            <a:schemeClr val="accent5"/>
                          </a:solidFill>
                          <a:latin typeface="DM Sans" pitchFamily="2" charset="77"/>
                        </a:rPr>
                        <a:t>Impromptu networking</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15% solutions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25 : 10 crowdsourcing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Conversation</a:t>
                      </a:r>
                      <a:br>
                        <a:rPr lang="en-US" sz="1050" b="1">
                          <a:solidFill>
                            <a:schemeClr val="accent5"/>
                          </a:solidFill>
                          <a:latin typeface="DM Sans" pitchFamily="2" charset="77"/>
                        </a:rPr>
                      </a:br>
                      <a:r>
                        <a:rPr lang="en-US" sz="1050" b="1">
                          <a:solidFill>
                            <a:schemeClr val="accent5"/>
                          </a:solidFill>
                          <a:latin typeface="DM Sans" pitchFamily="2" charset="77"/>
                        </a:rPr>
                        <a:t>café</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Celebrity</a:t>
                      </a:r>
                      <a:br>
                        <a:rPr lang="en-US" sz="1050" b="1">
                          <a:solidFill>
                            <a:schemeClr val="accent5"/>
                          </a:solidFill>
                          <a:latin typeface="DM Sans" pitchFamily="2" charset="77"/>
                        </a:rPr>
                      </a:br>
                      <a:r>
                        <a:rPr lang="en-US" sz="1050" b="1">
                          <a:solidFill>
                            <a:schemeClr val="accent5"/>
                          </a:solidFill>
                          <a:latin typeface="DM Sans" pitchFamily="2" charset="77"/>
                        </a:rPr>
                        <a:t>interview</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Agree/certainty matrix</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Panarchy</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569681585"/>
                  </a:ext>
                </a:extLst>
              </a:tr>
              <a:tr h="1275715">
                <a:tc>
                  <a:txBody>
                    <a:bodyPr/>
                    <a:lstStyle/>
                    <a:p>
                      <a:pPr algn="ctr"/>
                      <a:r>
                        <a:rPr lang="en-US" sz="1050" b="1">
                          <a:solidFill>
                            <a:schemeClr val="accent5"/>
                          </a:solidFill>
                          <a:latin typeface="DM Sans" pitchFamily="2" charset="77"/>
                        </a:rPr>
                        <a:t>9-whys</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Troika</a:t>
                      </a:r>
                      <a:br>
                        <a:rPr lang="en-US" sz="1050" b="1">
                          <a:solidFill>
                            <a:schemeClr val="accent5"/>
                          </a:solidFill>
                          <a:latin typeface="DM Sans" pitchFamily="2" charset="77"/>
                        </a:rPr>
                      </a:br>
                      <a:r>
                        <a:rPr lang="en-US" sz="1050" b="1">
                          <a:solidFill>
                            <a:schemeClr val="accent5"/>
                          </a:solidFill>
                          <a:latin typeface="DM Sans" pitchFamily="2" charset="77"/>
                        </a:rPr>
                        <a:t>consulting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Wise crowds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User experience fishbowl</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Social network webbing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Single</a:t>
                      </a:r>
                      <a:br>
                        <a:rPr lang="en-US" sz="1050" b="1">
                          <a:solidFill>
                            <a:schemeClr val="accent5"/>
                          </a:solidFill>
                          <a:latin typeface="DM Sans" pitchFamily="2" charset="77"/>
                        </a:rPr>
                      </a:br>
                      <a:r>
                        <a:rPr lang="en-US" sz="1050" b="1">
                          <a:solidFill>
                            <a:schemeClr val="accent5"/>
                          </a:solidFill>
                          <a:latin typeface="DM Sans" pitchFamily="2" charset="77"/>
                        </a:rPr>
                        <a:t>ethnography</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Purpose </a:t>
                      </a:r>
                      <a:br>
                        <a:rPr lang="en-US" sz="1050" b="1">
                          <a:solidFill>
                            <a:schemeClr val="accent5"/>
                          </a:solidFill>
                          <a:latin typeface="DM Sans" pitchFamily="2" charset="77"/>
                        </a:rPr>
                      </a:br>
                      <a:r>
                        <a:rPr lang="en-US" sz="1050" b="1">
                          <a:solidFill>
                            <a:schemeClr val="accent5"/>
                          </a:solidFill>
                          <a:latin typeface="DM Sans" pitchFamily="2" charset="77"/>
                        </a:rPr>
                        <a:t>to practice</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tcPr>
                </a:tc>
                <a:extLst>
                  <a:ext uri="{0D108BD9-81ED-4DB2-BD59-A6C34878D82A}">
                    <a16:rowId xmlns:a16="http://schemas.microsoft.com/office/drawing/2014/main" val="2031014068"/>
                  </a:ext>
                </a:extLst>
              </a:tr>
            </a:tbl>
          </a:graphicData>
        </a:graphic>
      </p:graphicFrame>
      <p:pic>
        <p:nvPicPr>
          <p:cNvPr id="13" name="Picture 12">
            <a:extLst>
              <a:ext uri="{FF2B5EF4-FFF2-40B4-BE49-F238E27FC236}">
                <a16:creationId xmlns:a16="http://schemas.microsoft.com/office/drawing/2014/main" id="{84452631-84E0-F3FA-846A-12723AC9157F}"/>
              </a:ext>
            </a:extLst>
          </p:cNvPr>
          <p:cNvPicPr>
            <a:picLocks noChangeAspect="1"/>
          </p:cNvPicPr>
          <p:nvPr/>
        </p:nvPicPr>
        <p:blipFill>
          <a:blip r:embed="rId3"/>
          <a:stretch>
            <a:fillRect/>
          </a:stretch>
        </p:blipFill>
        <p:spPr>
          <a:xfrm>
            <a:off x="2997734" y="5765800"/>
            <a:ext cx="810381" cy="850900"/>
          </a:xfrm>
          <a:prstGeom prst="rect">
            <a:avLst/>
          </a:prstGeom>
        </p:spPr>
      </p:pic>
      <p:pic>
        <p:nvPicPr>
          <p:cNvPr id="15" name="Picture 14">
            <a:extLst>
              <a:ext uri="{FF2B5EF4-FFF2-40B4-BE49-F238E27FC236}">
                <a16:creationId xmlns:a16="http://schemas.microsoft.com/office/drawing/2014/main" id="{2AFD157B-B13A-DDF3-6F9C-50B4D8089242}"/>
              </a:ext>
            </a:extLst>
          </p:cNvPr>
          <p:cNvPicPr>
            <a:picLocks noChangeAspect="1"/>
          </p:cNvPicPr>
          <p:nvPr/>
        </p:nvPicPr>
        <p:blipFill>
          <a:blip r:embed="rId4"/>
          <a:stretch>
            <a:fillRect/>
          </a:stretch>
        </p:blipFill>
        <p:spPr>
          <a:xfrm>
            <a:off x="1392767" y="5795432"/>
            <a:ext cx="787400" cy="787400"/>
          </a:xfrm>
          <a:prstGeom prst="rect">
            <a:avLst/>
          </a:prstGeom>
        </p:spPr>
      </p:pic>
      <p:pic>
        <p:nvPicPr>
          <p:cNvPr id="17" name="Picture 16">
            <a:extLst>
              <a:ext uri="{FF2B5EF4-FFF2-40B4-BE49-F238E27FC236}">
                <a16:creationId xmlns:a16="http://schemas.microsoft.com/office/drawing/2014/main" id="{BE9BF875-3B58-9738-84C7-71C3CB41E314}"/>
              </a:ext>
            </a:extLst>
          </p:cNvPr>
          <p:cNvPicPr>
            <a:picLocks noChangeAspect="1"/>
          </p:cNvPicPr>
          <p:nvPr/>
        </p:nvPicPr>
        <p:blipFill>
          <a:blip r:embed="rId5"/>
          <a:stretch>
            <a:fillRect/>
          </a:stretch>
        </p:blipFill>
        <p:spPr>
          <a:xfrm>
            <a:off x="6117167" y="5854700"/>
            <a:ext cx="787400" cy="762000"/>
          </a:xfrm>
          <a:prstGeom prst="rect">
            <a:avLst/>
          </a:prstGeom>
        </p:spPr>
      </p:pic>
      <p:pic>
        <p:nvPicPr>
          <p:cNvPr id="19" name="Picture 18">
            <a:extLst>
              <a:ext uri="{FF2B5EF4-FFF2-40B4-BE49-F238E27FC236}">
                <a16:creationId xmlns:a16="http://schemas.microsoft.com/office/drawing/2014/main" id="{C044F801-6929-61C0-D9FB-2AD477D3954F}"/>
              </a:ext>
            </a:extLst>
          </p:cNvPr>
          <p:cNvPicPr>
            <a:picLocks noChangeAspect="1"/>
          </p:cNvPicPr>
          <p:nvPr/>
        </p:nvPicPr>
        <p:blipFill>
          <a:blip r:embed="rId6"/>
          <a:stretch>
            <a:fillRect/>
          </a:stretch>
        </p:blipFill>
        <p:spPr>
          <a:xfrm>
            <a:off x="10636250" y="2091480"/>
            <a:ext cx="1005416" cy="464870"/>
          </a:xfrm>
          <a:prstGeom prst="rect">
            <a:avLst/>
          </a:prstGeom>
        </p:spPr>
      </p:pic>
      <p:pic>
        <p:nvPicPr>
          <p:cNvPr id="21" name="Picture 20">
            <a:extLst>
              <a:ext uri="{FF2B5EF4-FFF2-40B4-BE49-F238E27FC236}">
                <a16:creationId xmlns:a16="http://schemas.microsoft.com/office/drawing/2014/main" id="{1FAC5325-54E2-AF81-73AD-B7507AD8B0A0}"/>
              </a:ext>
            </a:extLst>
          </p:cNvPr>
          <p:cNvPicPr>
            <a:picLocks noChangeAspect="1"/>
          </p:cNvPicPr>
          <p:nvPr/>
        </p:nvPicPr>
        <p:blipFill>
          <a:blip r:embed="rId7"/>
          <a:stretch>
            <a:fillRect/>
          </a:stretch>
        </p:blipFill>
        <p:spPr>
          <a:xfrm>
            <a:off x="11040534" y="800100"/>
            <a:ext cx="389466" cy="510016"/>
          </a:xfrm>
          <a:prstGeom prst="rect">
            <a:avLst/>
          </a:prstGeom>
        </p:spPr>
      </p:pic>
      <p:pic>
        <p:nvPicPr>
          <p:cNvPr id="23" name="Picture 22">
            <a:extLst>
              <a:ext uri="{FF2B5EF4-FFF2-40B4-BE49-F238E27FC236}">
                <a16:creationId xmlns:a16="http://schemas.microsoft.com/office/drawing/2014/main" id="{29275FE8-BD91-3FFF-09BB-5D9E7B9E272C}"/>
              </a:ext>
            </a:extLst>
          </p:cNvPr>
          <p:cNvPicPr>
            <a:picLocks noChangeAspect="1"/>
          </p:cNvPicPr>
          <p:nvPr/>
        </p:nvPicPr>
        <p:blipFill>
          <a:blip r:embed="rId8"/>
          <a:stretch>
            <a:fillRect/>
          </a:stretch>
        </p:blipFill>
        <p:spPr>
          <a:xfrm>
            <a:off x="10780707" y="4520813"/>
            <a:ext cx="773007" cy="773007"/>
          </a:xfrm>
          <a:prstGeom prst="rect">
            <a:avLst/>
          </a:prstGeom>
        </p:spPr>
      </p:pic>
      <p:pic>
        <p:nvPicPr>
          <p:cNvPr id="25" name="Picture 24">
            <a:extLst>
              <a:ext uri="{FF2B5EF4-FFF2-40B4-BE49-F238E27FC236}">
                <a16:creationId xmlns:a16="http://schemas.microsoft.com/office/drawing/2014/main" id="{638F8293-7740-E518-58FF-8C8D1CAE2D0A}"/>
              </a:ext>
            </a:extLst>
          </p:cNvPr>
          <p:cNvPicPr>
            <a:picLocks noChangeAspect="1"/>
          </p:cNvPicPr>
          <p:nvPr/>
        </p:nvPicPr>
        <p:blipFill>
          <a:blip r:embed="rId9"/>
          <a:stretch>
            <a:fillRect/>
          </a:stretch>
        </p:blipFill>
        <p:spPr>
          <a:xfrm>
            <a:off x="9156699" y="5867400"/>
            <a:ext cx="734608" cy="749300"/>
          </a:xfrm>
          <a:prstGeom prst="rect">
            <a:avLst/>
          </a:prstGeom>
        </p:spPr>
      </p:pic>
      <p:pic>
        <p:nvPicPr>
          <p:cNvPr id="27" name="Picture 26">
            <a:extLst>
              <a:ext uri="{FF2B5EF4-FFF2-40B4-BE49-F238E27FC236}">
                <a16:creationId xmlns:a16="http://schemas.microsoft.com/office/drawing/2014/main" id="{FE5B7908-AF70-EADB-C698-840BAAF22559}"/>
              </a:ext>
            </a:extLst>
          </p:cNvPr>
          <p:cNvPicPr>
            <a:picLocks noChangeAspect="1"/>
          </p:cNvPicPr>
          <p:nvPr/>
        </p:nvPicPr>
        <p:blipFill>
          <a:blip r:embed="rId10"/>
          <a:stretch>
            <a:fillRect/>
          </a:stretch>
        </p:blipFill>
        <p:spPr>
          <a:xfrm>
            <a:off x="1402751" y="3133389"/>
            <a:ext cx="770294" cy="790835"/>
          </a:xfrm>
          <a:prstGeom prst="rect">
            <a:avLst/>
          </a:prstGeom>
        </p:spPr>
      </p:pic>
      <p:pic>
        <p:nvPicPr>
          <p:cNvPr id="29" name="Picture 28">
            <a:extLst>
              <a:ext uri="{FF2B5EF4-FFF2-40B4-BE49-F238E27FC236}">
                <a16:creationId xmlns:a16="http://schemas.microsoft.com/office/drawing/2014/main" id="{15DC4B15-C174-F7E3-909F-3D820CA2525D}"/>
              </a:ext>
            </a:extLst>
          </p:cNvPr>
          <p:cNvPicPr>
            <a:picLocks noChangeAspect="1"/>
          </p:cNvPicPr>
          <p:nvPr/>
        </p:nvPicPr>
        <p:blipFill>
          <a:blip r:embed="rId11"/>
          <a:stretch>
            <a:fillRect/>
          </a:stretch>
        </p:blipFill>
        <p:spPr>
          <a:xfrm>
            <a:off x="6136639" y="688488"/>
            <a:ext cx="680949" cy="689461"/>
          </a:xfrm>
          <a:prstGeom prst="rect">
            <a:avLst/>
          </a:prstGeom>
        </p:spPr>
      </p:pic>
      <p:pic>
        <p:nvPicPr>
          <p:cNvPr id="30" name="Picture 29">
            <a:extLst>
              <a:ext uri="{FF2B5EF4-FFF2-40B4-BE49-F238E27FC236}">
                <a16:creationId xmlns:a16="http://schemas.microsoft.com/office/drawing/2014/main" id="{FF914171-2A97-BBEE-ED36-8D3C9B5CAB70}"/>
              </a:ext>
            </a:extLst>
          </p:cNvPr>
          <p:cNvPicPr>
            <a:picLocks noChangeAspect="1"/>
          </p:cNvPicPr>
          <p:nvPr/>
        </p:nvPicPr>
        <p:blipFill>
          <a:blip r:embed="rId12"/>
          <a:stretch>
            <a:fillRect/>
          </a:stretch>
        </p:blipFill>
        <p:spPr>
          <a:xfrm>
            <a:off x="1387063" y="4505325"/>
            <a:ext cx="790217" cy="744407"/>
          </a:xfrm>
          <a:prstGeom prst="rect">
            <a:avLst/>
          </a:prstGeom>
        </p:spPr>
      </p:pic>
      <p:pic>
        <p:nvPicPr>
          <p:cNvPr id="32" name="Picture 31">
            <a:extLst>
              <a:ext uri="{FF2B5EF4-FFF2-40B4-BE49-F238E27FC236}">
                <a16:creationId xmlns:a16="http://schemas.microsoft.com/office/drawing/2014/main" id="{337FD6ED-F321-DDB9-FA29-11EC4DFCD7A8}"/>
              </a:ext>
            </a:extLst>
          </p:cNvPr>
          <p:cNvPicPr>
            <a:picLocks noChangeAspect="1"/>
          </p:cNvPicPr>
          <p:nvPr/>
        </p:nvPicPr>
        <p:blipFill>
          <a:blip r:embed="rId13"/>
          <a:stretch>
            <a:fillRect/>
          </a:stretch>
        </p:blipFill>
        <p:spPr>
          <a:xfrm>
            <a:off x="2962275" y="4566359"/>
            <a:ext cx="876300" cy="660400"/>
          </a:xfrm>
          <a:prstGeom prst="rect">
            <a:avLst/>
          </a:prstGeom>
        </p:spPr>
      </p:pic>
      <p:pic>
        <p:nvPicPr>
          <p:cNvPr id="34" name="Picture 33">
            <a:extLst>
              <a:ext uri="{FF2B5EF4-FFF2-40B4-BE49-F238E27FC236}">
                <a16:creationId xmlns:a16="http://schemas.microsoft.com/office/drawing/2014/main" id="{D3EBE51C-5DD1-39F4-CD64-8DFCE1DEDD20}"/>
              </a:ext>
            </a:extLst>
          </p:cNvPr>
          <p:cNvPicPr>
            <a:picLocks noChangeAspect="1"/>
          </p:cNvPicPr>
          <p:nvPr/>
        </p:nvPicPr>
        <p:blipFill>
          <a:blip r:embed="rId14"/>
          <a:stretch>
            <a:fillRect/>
          </a:stretch>
        </p:blipFill>
        <p:spPr>
          <a:xfrm>
            <a:off x="7661761" y="2050246"/>
            <a:ext cx="825017" cy="621441"/>
          </a:xfrm>
          <a:prstGeom prst="rect">
            <a:avLst/>
          </a:prstGeom>
        </p:spPr>
      </p:pic>
      <p:pic>
        <p:nvPicPr>
          <p:cNvPr id="35" name="Picture 34">
            <a:extLst>
              <a:ext uri="{FF2B5EF4-FFF2-40B4-BE49-F238E27FC236}">
                <a16:creationId xmlns:a16="http://schemas.microsoft.com/office/drawing/2014/main" id="{6A9DA7CE-4119-11B5-6CE1-1A9F4E59DE62}"/>
              </a:ext>
            </a:extLst>
          </p:cNvPr>
          <p:cNvPicPr>
            <a:picLocks noChangeAspect="1"/>
          </p:cNvPicPr>
          <p:nvPr/>
        </p:nvPicPr>
        <p:blipFill>
          <a:blip r:embed="rId15"/>
          <a:stretch>
            <a:fillRect/>
          </a:stretch>
        </p:blipFill>
        <p:spPr>
          <a:xfrm>
            <a:off x="6249818" y="4528968"/>
            <a:ext cx="605264" cy="735629"/>
          </a:xfrm>
          <a:prstGeom prst="rect">
            <a:avLst/>
          </a:prstGeom>
        </p:spPr>
      </p:pic>
      <p:pic>
        <p:nvPicPr>
          <p:cNvPr id="37" name="Picture 36">
            <a:extLst>
              <a:ext uri="{FF2B5EF4-FFF2-40B4-BE49-F238E27FC236}">
                <a16:creationId xmlns:a16="http://schemas.microsoft.com/office/drawing/2014/main" id="{0378B616-A5A9-43CE-A80E-64A017301989}"/>
              </a:ext>
            </a:extLst>
          </p:cNvPr>
          <p:cNvPicPr>
            <a:picLocks noChangeAspect="1"/>
          </p:cNvPicPr>
          <p:nvPr/>
        </p:nvPicPr>
        <p:blipFill>
          <a:blip r:embed="rId16"/>
          <a:stretch>
            <a:fillRect/>
          </a:stretch>
        </p:blipFill>
        <p:spPr>
          <a:xfrm>
            <a:off x="7676441" y="3219450"/>
            <a:ext cx="822101" cy="703113"/>
          </a:xfrm>
          <a:prstGeom prst="rect">
            <a:avLst/>
          </a:prstGeom>
        </p:spPr>
      </p:pic>
      <p:pic>
        <p:nvPicPr>
          <p:cNvPr id="41" name="Picture 40">
            <a:extLst>
              <a:ext uri="{FF2B5EF4-FFF2-40B4-BE49-F238E27FC236}">
                <a16:creationId xmlns:a16="http://schemas.microsoft.com/office/drawing/2014/main" id="{BA6181F7-9EB9-F267-88DF-EABEDCBE2E86}"/>
              </a:ext>
            </a:extLst>
          </p:cNvPr>
          <p:cNvPicPr>
            <a:picLocks noChangeAspect="1"/>
          </p:cNvPicPr>
          <p:nvPr/>
        </p:nvPicPr>
        <p:blipFill>
          <a:blip r:embed="rId17"/>
          <a:stretch>
            <a:fillRect/>
          </a:stretch>
        </p:blipFill>
        <p:spPr>
          <a:xfrm>
            <a:off x="4676813" y="699900"/>
            <a:ext cx="519131" cy="678049"/>
          </a:xfrm>
          <a:prstGeom prst="rect">
            <a:avLst/>
          </a:prstGeom>
        </p:spPr>
      </p:pic>
      <p:pic>
        <p:nvPicPr>
          <p:cNvPr id="43" name="Picture 42">
            <a:extLst>
              <a:ext uri="{FF2B5EF4-FFF2-40B4-BE49-F238E27FC236}">
                <a16:creationId xmlns:a16="http://schemas.microsoft.com/office/drawing/2014/main" id="{0EC45731-BD0F-3FBD-085A-15040E82FA9A}"/>
              </a:ext>
            </a:extLst>
          </p:cNvPr>
          <p:cNvPicPr>
            <a:picLocks noChangeAspect="1"/>
          </p:cNvPicPr>
          <p:nvPr/>
        </p:nvPicPr>
        <p:blipFill>
          <a:blip r:embed="rId18"/>
          <a:stretch>
            <a:fillRect/>
          </a:stretch>
        </p:blipFill>
        <p:spPr>
          <a:xfrm>
            <a:off x="2962275" y="1969248"/>
            <a:ext cx="889000" cy="660400"/>
          </a:xfrm>
          <a:prstGeom prst="rect">
            <a:avLst/>
          </a:prstGeom>
        </p:spPr>
      </p:pic>
      <p:pic>
        <p:nvPicPr>
          <p:cNvPr id="45" name="Picture 44">
            <a:extLst>
              <a:ext uri="{FF2B5EF4-FFF2-40B4-BE49-F238E27FC236}">
                <a16:creationId xmlns:a16="http://schemas.microsoft.com/office/drawing/2014/main" id="{2A841200-BF0F-3468-5111-F2B07A6AC16F}"/>
              </a:ext>
            </a:extLst>
          </p:cNvPr>
          <p:cNvPicPr>
            <a:picLocks noChangeAspect="1"/>
          </p:cNvPicPr>
          <p:nvPr/>
        </p:nvPicPr>
        <p:blipFill>
          <a:blip r:embed="rId19"/>
          <a:stretch>
            <a:fillRect/>
          </a:stretch>
        </p:blipFill>
        <p:spPr>
          <a:xfrm>
            <a:off x="3123640" y="3219449"/>
            <a:ext cx="683088" cy="691627"/>
          </a:xfrm>
          <a:prstGeom prst="rect">
            <a:avLst/>
          </a:prstGeom>
        </p:spPr>
      </p:pic>
      <p:pic>
        <p:nvPicPr>
          <p:cNvPr id="46" name="Picture 45">
            <a:extLst>
              <a:ext uri="{FF2B5EF4-FFF2-40B4-BE49-F238E27FC236}">
                <a16:creationId xmlns:a16="http://schemas.microsoft.com/office/drawing/2014/main" id="{25AC7261-5EFB-DF11-C193-4939AE8C9A3B}"/>
              </a:ext>
            </a:extLst>
          </p:cNvPr>
          <p:cNvPicPr>
            <a:picLocks noChangeAspect="1"/>
          </p:cNvPicPr>
          <p:nvPr/>
        </p:nvPicPr>
        <p:blipFill>
          <a:blip r:embed="rId20"/>
          <a:stretch>
            <a:fillRect/>
          </a:stretch>
        </p:blipFill>
        <p:spPr>
          <a:xfrm>
            <a:off x="6094506" y="2043467"/>
            <a:ext cx="863600" cy="635000"/>
          </a:xfrm>
          <a:prstGeom prst="rect">
            <a:avLst/>
          </a:prstGeom>
        </p:spPr>
      </p:pic>
      <p:pic>
        <p:nvPicPr>
          <p:cNvPr id="47" name="Picture 46">
            <a:extLst>
              <a:ext uri="{FF2B5EF4-FFF2-40B4-BE49-F238E27FC236}">
                <a16:creationId xmlns:a16="http://schemas.microsoft.com/office/drawing/2014/main" id="{2D3A7FF5-DAC4-87C6-FAD1-1DB331AF11C6}"/>
              </a:ext>
            </a:extLst>
          </p:cNvPr>
          <p:cNvPicPr>
            <a:picLocks noChangeAspect="1"/>
          </p:cNvPicPr>
          <p:nvPr/>
        </p:nvPicPr>
        <p:blipFill>
          <a:blip r:embed="rId21"/>
          <a:stretch>
            <a:fillRect/>
          </a:stretch>
        </p:blipFill>
        <p:spPr>
          <a:xfrm>
            <a:off x="2843941" y="710005"/>
            <a:ext cx="1016438" cy="667945"/>
          </a:xfrm>
          <a:prstGeom prst="rect">
            <a:avLst/>
          </a:prstGeom>
        </p:spPr>
      </p:pic>
      <p:pic>
        <p:nvPicPr>
          <p:cNvPr id="49" name="Picture 48">
            <a:extLst>
              <a:ext uri="{FF2B5EF4-FFF2-40B4-BE49-F238E27FC236}">
                <a16:creationId xmlns:a16="http://schemas.microsoft.com/office/drawing/2014/main" id="{8FEAC74F-863E-6FF6-3FF3-091342D5B21C}"/>
              </a:ext>
            </a:extLst>
          </p:cNvPr>
          <p:cNvPicPr>
            <a:picLocks noChangeAspect="1"/>
          </p:cNvPicPr>
          <p:nvPr/>
        </p:nvPicPr>
        <p:blipFill>
          <a:blip r:embed="rId22"/>
          <a:stretch>
            <a:fillRect/>
          </a:stretch>
        </p:blipFill>
        <p:spPr>
          <a:xfrm>
            <a:off x="6189756" y="3230208"/>
            <a:ext cx="673100" cy="698500"/>
          </a:xfrm>
          <a:prstGeom prst="rect">
            <a:avLst/>
          </a:prstGeom>
        </p:spPr>
      </p:pic>
      <p:pic>
        <p:nvPicPr>
          <p:cNvPr id="52" name="Picture 51">
            <a:extLst>
              <a:ext uri="{FF2B5EF4-FFF2-40B4-BE49-F238E27FC236}">
                <a16:creationId xmlns:a16="http://schemas.microsoft.com/office/drawing/2014/main" id="{CFFFCEA0-2453-5237-E902-292302914352}"/>
              </a:ext>
            </a:extLst>
          </p:cNvPr>
          <p:cNvPicPr>
            <a:picLocks noChangeAspect="1"/>
          </p:cNvPicPr>
          <p:nvPr/>
        </p:nvPicPr>
        <p:blipFill>
          <a:blip r:embed="rId23"/>
          <a:stretch>
            <a:fillRect/>
          </a:stretch>
        </p:blipFill>
        <p:spPr>
          <a:xfrm>
            <a:off x="7719284" y="679450"/>
            <a:ext cx="647700" cy="698500"/>
          </a:xfrm>
          <a:prstGeom prst="rect">
            <a:avLst/>
          </a:prstGeom>
        </p:spPr>
      </p:pic>
      <p:pic>
        <p:nvPicPr>
          <p:cNvPr id="54" name="Picture 53">
            <a:extLst>
              <a:ext uri="{FF2B5EF4-FFF2-40B4-BE49-F238E27FC236}">
                <a16:creationId xmlns:a16="http://schemas.microsoft.com/office/drawing/2014/main" id="{1BE7E4B3-A5A3-E5BD-5341-A1993B449DE8}"/>
              </a:ext>
            </a:extLst>
          </p:cNvPr>
          <p:cNvPicPr>
            <a:picLocks noChangeAspect="1"/>
          </p:cNvPicPr>
          <p:nvPr/>
        </p:nvPicPr>
        <p:blipFill>
          <a:blip r:embed="rId24"/>
          <a:stretch>
            <a:fillRect/>
          </a:stretch>
        </p:blipFill>
        <p:spPr>
          <a:xfrm>
            <a:off x="7634792" y="5791200"/>
            <a:ext cx="838200" cy="825500"/>
          </a:xfrm>
          <a:prstGeom prst="rect">
            <a:avLst/>
          </a:prstGeom>
        </p:spPr>
      </p:pic>
      <p:pic>
        <p:nvPicPr>
          <p:cNvPr id="56" name="Picture 55">
            <a:extLst>
              <a:ext uri="{FF2B5EF4-FFF2-40B4-BE49-F238E27FC236}">
                <a16:creationId xmlns:a16="http://schemas.microsoft.com/office/drawing/2014/main" id="{5531FCD9-D21E-8121-F28F-1D525FBE5725}"/>
              </a:ext>
            </a:extLst>
          </p:cNvPr>
          <p:cNvPicPr>
            <a:picLocks noChangeAspect="1"/>
          </p:cNvPicPr>
          <p:nvPr/>
        </p:nvPicPr>
        <p:blipFill>
          <a:blip r:embed="rId25"/>
          <a:stretch>
            <a:fillRect/>
          </a:stretch>
        </p:blipFill>
        <p:spPr>
          <a:xfrm>
            <a:off x="10760337" y="5778500"/>
            <a:ext cx="762000" cy="838200"/>
          </a:xfrm>
          <a:prstGeom prst="rect">
            <a:avLst/>
          </a:prstGeom>
        </p:spPr>
      </p:pic>
      <p:pic>
        <p:nvPicPr>
          <p:cNvPr id="58" name="Picture 57">
            <a:extLst>
              <a:ext uri="{FF2B5EF4-FFF2-40B4-BE49-F238E27FC236}">
                <a16:creationId xmlns:a16="http://schemas.microsoft.com/office/drawing/2014/main" id="{4BE0D2D6-D4F1-D901-D597-20B2B35AABCC}"/>
              </a:ext>
            </a:extLst>
          </p:cNvPr>
          <p:cNvPicPr>
            <a:picLocks noChangeAspect="1"/>
          </p:cNvPicPr>
          <p:nvPr/>
        </p:nvPicPr>
        <p:blipFill>
          <a:blip r:embed="rId26"/>
          <a:stretch>
            <a:fillRect/>
          </a:stretch>
        </p:blipFill>
        <p:spPr>
          <a:xfrm>
            <a:off x="9189664" y="679892"/>
            <a:ext cx="936419" cy="698058"/>
          </a:xfrm>
          <a:prstGeom prst="rect">
            <a:avLst/>
          </a:prstGeom>
        </p:spPr>
      </p:pic>
      <p:pic>
        <p:nvPicPr>
          <p:cNvPr id="60" name="Picture 59">
            <a:extLst>
              <a:ext uri="{FF2B5EF4-FFF2-40B4-BE49-F238E27FC236}">
                <a16:creationId xmlns:a16="http://schemas.microsoft.com/office/drawing/2014/main" id="{5563D989-14EE-6D0A-9A17-0C2A0EEA5248}"/>
              </a:ext>
            </a:extLst>
          </p:cNvPr>
          <p:cNvPicPr>
            <a:picLocks noChangeAspect="1"/>
          </p:cNvPicPr>
          <p:nvPr/>
        </p:nvPicPr>
        <p:blipFill>
          <a:blip r:embed="rId27"/>
          <a:stretch>
            <a:fillRect/>
          </a:stretch>
        </p:blipFill>
        <p:spPr>
          <a:xfrm>
            <a:off x="4509376" y="5797330"/>
            <a:ext cx="1092200" cy="787400"/>
          </a:xfrm>
          <a:prstGeom prst="rect">
            <a:avLst/>
          </a:prstGeom>
        </p:spPr>
      </p:pic>
      <p:pic>
        <p:nvPicPr>
          <p:cNvPr id="62" name="Picture 61">
            <a:extLst>
              <a:ext uri="{FF2B5EF4-FFF2-40B4-BE49-F238E27FC236}">
                <a16:creationId xmlns:a16="http://schemas.microsoft.com/office/drawing/2014/main" id="{6DA8273C-3553-0B62-B1D9-FD3AB8086E04}"/>
              </a:ext>
            </a:extLst>
          </p:cNvPr>
          <p:cNvPicPr>
            <a:picLocks noChangeAspect="1"/>
          </p:cNvPicPr>
          <p:nvPr/>
        </p:nvPicPr>
        <p:blipFill>
          <a:blip r:embed="rId28"/>
          <a:stretch>
            <a:fillRect/>
          </a:stretch>
        </p:blipFill>
        <p:spPr>
          <a:xfrm>
            <a:off x="7623628" y="4512581"/>
            <a:ext cx="863600" cy="723900"/>
          </a:xfrm>
          <a:prstGeom prst="rect">
            <a:avLst/>
          </a:prstGeom>
        </p:spPr>
      </p:pic>
      <p:pic>
        <p:nvPicPr>
          <p:cNvPr id="64" name="Picture 63">
            <a:extLst>
              <a:ext uri="{FF2B5EF4-FFF2-40B4-BE49-F238E27FC236}">
                <a16:creationId xmlns:a16="http://schemas.microsoft.com/office/drawing/2014/main" id="{133F86BA-0E7D-DA9D-4970-2EE9331493EB}"/>
              </a:ext>
            </a:extLst>
          </p:cNvPr>
          <p:cNvPicPr>
            <a:picLocks noChangeAspect="1"/>
          </p:cNvPicPr>
          <p:nvPr/>
        </p:nvPicPr>
        <p:blipFill>
          <a:blip r:embed="rId29"/>
          <a:stretch>
            <a:fillRect/>
          </a:stretch>
        </p:blipFill>
        <p:spPr>
          <a:xfrm>
            <a:off x="10657114" y="3219450"/>
            <a:ext cx="1066800" cy="723900"/>
          </a:xfrm>
          <a:prstGeom prst="rect">
            <a:avLst/>
          </a:prstGeom>
        </p:spPr>
      </p:pic>
      <p:pic>
        <p:nvPicPr>
          <p:cNvPr id="67" name="Picture 66">
            <a:extLst>
              <a:ext uri="{FF2B5EF4-FFF2-40B4-BE49-F238E27FC236}">
                <a16:creationId xmlns:a16="http://schemas.microsoft.com/office/drawing/2014/main" id="{885FC3FA-F2FF-756D-C695-4D7A7EB57E96}"/>
              </a:ext>
            </a:extLst>
          </p:cNvPr>
          <p:cNvPicPr>
            <a:picLocks noChangeAspect="1"/>
          </p:cNvPicPr>
          <p:nvPr/>
        </p:nvPicPr>
        <p:blipFill>
          <a:blip r:embed="rId30"/>
          <a:stretch>
            <a:fillRect/>
          </a:stretch>
        </p:blipFill>
        <p:spPr>
          <a:xfrm>
            <a:off x="4673824" y="1946275"/>
            <a:ext cx="467921" cy="764652"/>
          </a:xfrm>
          <a:prstGeom prst="rect">
            <a:avLst/>
          </a:prstGeom>
        </p:spPr>
      </p:pic>
      <p:pic>
        <p:nvPicPr>
          <p:cNvPr id="69" name="Picture 68">
            <a:extLst>
              <a:ext uri="{FF2B5EF4-FFF2-40B4-BE49-F238E27FC236}">
                <a16:creationId xmlns:a16="http://schemas.microsoft.com/office/drawing/2014/main" id="{E575CFDC-B32E-5B1C-F1F8-7CB1F444673E}"/>
              </a:ext>
            </a:extLst>
          </p:cNvPr>
          <p:cNvPicPr>
            <a:picLocks noChangeAspect="1"/>
          </p:cNvPicPr>
          <p:nvPr/>
        </p:nvPicPr>
        <p:blipFill>
          <a:blip r:embed="rId31"/>
          <a:srcRect/>
          <a:stretch/>
        </p:blipFill>
        <p:spPr>
          <a:xfrm>
            <a:off x="1474956" y="591178"/>
            <a:ext cx="743062" cy="786772"/>
          </a:xfrm>
          <a:prstGeom prst="rect">
            <a:avLst/>
          </a:prstGeom>
        </p:spPr>
      </p:pic>
      <p:pic>
        <p:nvPicPr>
          <p:cNvPr id="71" name="Picture 70">
            <a:extLst>
              <a:ext uri="{FF2B5EF4-FFF2-40B4-BE49-F238E27FC236}">
                <a16:creationId xmlns:a16="http://schemas.microsoft.com/office/drawing/2014/main" id="{80452855-C70C-DCFB-7B4B-65BA9A3FF759}"/>
              </a:ext>
            </a:extLst>
          </p:cNvPr>
          <p:cNvPicPr>
            <a:picLocks noChangeAspect="1"/>
          </p:cNvPicPr>
          <p:nvPr/>
        </p:nvPicPr>
        <p:blipFill>
          <a:blip r:embed="rId32"/>
          <a:stretch>
            <a:fillRect/>
          </a:stretch>
        </p:blipFill>
        <p:spPr>
          <a:xfrm>
            <a:off x="9188450" y="4512365"/>
            <a:ext cx="607374" cy="677794"/>
          </a:xfrm>
          <a:prstGeom prst="rect">
            <a:avLst/>
          </a:prstGeom>
        </p:spPr>
      </p:pic>
      <p:pic>
        <p:nvPicPr>
          <p:cNvPr id="73" name="Picture 72">
            <a:extLst>
              <a:ext uri="{FF2B5EF4-FFF2-40B4-BE49-F238E27FC236}">
                <a16:creationId xmlns:a16="http://schemas.microsoft.com/office/drawing/2014/main" id="{D1FC1983-5138-3074-6ABE-3EAC08CE3FA0}"/>
              </a:ext>
            </a:extLst>
          </p:cNvPr>
          <p:cNvPicPr>
            <a:picLocks noChangeAspect="1"/>
          </p:cNvPicPr>
          <p:nvPr/>
        </p:nvPicPr>
        <p:blipFill>
          <a:blip r:embed="rId33"/>
          <a:stretch>
            <a:fillRect/>
          </a:stretch>
        </p:blipFill>
        <p:spPr>
          <a:xfrm>
            <a:off x="1321858" y="1939924"/>
            <a:ext cx="998008" cy="650875"/>
          </a:xfrm>
          <a:prstGeom prst="rect">
            <a:avLst/>
          </a:prstGeom>
        </p:spPr>
      </p:pic>
      <p:pic>
        <p:nvPicPr>
          <p:cNvPr id="75" name="Picture 74">
            <a:extLst>
              <a:ext uri="{FF2B5EF4-FFF2-40B4-BE49-F238E27FC236}">
                <a16:creationId xmlns:a16="http://schemas.microsoft.com/office/drawing/2014/main" id="{CFB57AC2-65EB-CC8A-A665-20570DC1E1E1}"/>
              </a:ext>
            </a:extLst>
          </p:cNvPr>
          <p:cNvPicPr>
            <a:picLocks noChangeAspect="1"/>
          </p:cNvPicPr>
          <p:nvPr/>
        </p:nvPicPr>
        <p:blipFill>
          <a:blip r:embed="rId34"/>
          <a:stretch>
            <a:fillRect/>
          </a:stretch>
        </p:blipFill>
        <p:spPr>
          <a:xfrm>
            <a:off x="4436971" y="4594225"/>
            <a:ext cx="1054100" cy="647700"/>
          </a:xfrm>
          <a:prstGeom prst="rect">
            <a:avLst/>
          </a:prstGeom>
        </p:spPr>
      </p:pic>
      <p:pic>
        <p:nvPicPr>
          <p:cNvPr id="77" name="Picture 76">
            <a:extLst>
              <a:ext uri="{FF2B5EF4-FFF2-40B4-BE49-F238E27FC236}">
                <a16:creationId xmlns:a16="http://schemas.microsoft.com/office/drawing/2014/main" id="{C15D9FBE-027C-7C6F-0696-CFC44BBE6C40}"/>
              </a:ext>
            </a:extLst>
          </p:cNvPr>
          <p:cNvPicPr>
            <a:picLocks noChangeAspect="1"/>
          </p:cNvPicPr>
          <p:nvPr/>
        </p:nvPicPr>
        <p:blipFill>
          <a:blip r:embed="rId35"/>
          <a:stretch>
            <a:fillRect/>
          </a:stretch>
        </p:blipFill>
        <p:spPr>
          <a:xfrm>
            <a:off x="9291621" y="3219450"/>
            <a:ext cx="622300" cy="711200"/>
          </a:xfrm>
          <a:prstGeom prst="rect">
            <a:avLst/>
          </a:prstGeom>
        </p:spPr>
      </p:pic>
      <p:pic>
        <p:nvPicPr>
          <p:cNvPr id="79" name="Picture 78">
            <a:extLst>
              <a:ext uri="{FF2B5EF4-FFF2-40B4-BE49-F238E27FC236}">
                <a16:creationId xmlns:a16="http://schemas.microsoft.com/office/drawing/2014/main" id="{04F0DB2B-0CB7-0327-C5D6-B8BA9D2F5438}"/>
              </a:ext>
            </a:extLst>
          </p:cNvPr>
          <p:cNvPicPr>
            <a:picLocks noChangeAspect="1"/>
          </p:cNvPicPr>
          <p:nvPr/>
        </p:nvPicPr>
        <p:blipFill>
          <a:blip r:embed="rId36"/>
          <a:stretch>
            <a:fillRect/>
          </a:stretch>
        </p:blipFill>
        <p:spPr>
          <a:xfrm>
            <a:off x="4655127" y="3219449"/>
            <a:ext cx="777544" cy="709509"/>
          </a:xfrm>
          <a:prstGeom prst="rect">
            <a:avLst/>
          </a:prstGeom>
        </p:spPr>
      </p:pic>
      <p:pic>
        <p:nvPicPr>
          <p:cNvPr id="81" name="Picture 80">
            <a:extLst>
              <a:ext uri="{FF2B5EF4-FFF2-40B4-BE49-F238E27FC236}">
                <a16:creationId xmlns:a16="http://schemas.microsoft.com/office/drawing/2014/main" id="{6D3DFE35-79DC-196B-C39B-A78D96F03EA9}"/>
              </a:ext>
            </a:extLst>
          </p:cNvPr>
          <p:cNvPicPr>
            <a:picLocks noChangeAspect="1"/>
          </p:cNvPicPr>
          <p:nvPr/>
        </p:nvPicPr>
        <p:blipFill>
          <a:blip r:embed="rId37"/>
          <a:stretch>
            <a:fillRect/>
          </a:stretch>
        </p:blipFill>
        <p:spPr>
          <a:xfrm>
            <a:off x="9152835" y="2002227"/>
            <a:ext cx="885686" cy="679362"/>
          </a:xfrm>
          <a:prstGeom prst="rect">
            <a:avLst/>
          </a:prstGeom>
        </p:spPr>
      </p:pic>
    </p:spTree>
    <p:extLst>
      <p:ext uri="{BB962C8B-B14F-4D97-AF65-F5344CB8AC3E}">
        <p14:creationId xmlns:p14="http://schemas.microsoft.com/office/powerpoint/2010/main" val="258481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79CA-18D7-8F39-E488-81455F5849A8}"/>
              </a:ext>
            </a:extLst>
          </p:cNvPr>
          <p:cNvSpPr>
            <a:spLocks noGrp="1"/>
          </p:cNvSpPr>
          <p:nvPr>
            <p:ph type="title"/>
          </p:nvPr>
        </p:nvSpPr>
        <p:spPr/>
        <p:txBody>
          <a:bodyPr/>
          <a:lstStyle/>
          <a:p>
            <a:r>
              <a:rPr lang="en-US" dirty="0"/>
              <a:t>Why use Liberating Structures?</a:t>
            </a:r>
          </a:p>
        </p:txBody>
      </p:sp>
      <p:sp>
        <p:nvSpPr>
          <p:cNvPr id="3" name="Content Placeholder 2">
            <a:extLst>
              <a:ext uri="{FF2B5EF4-FFF2-40B4-BE49-F238E27FC236}">
                <a16:creationId xmlns:a16="http://schemas.microsoft.com/office/drawing/2014/main" id="{B7682552-F24D-A20A-A333-DCE90AC2592F}"/>
              </a:ext>
            </a:extLst>
          </p:cNvPr>
          <p:cNvSpPr>
            <a:spLocks noGrp="1"/>
          </p:cNvSpPr>
          <p:nvPr>
            <p:ph idx="1"/>
          </p:nvPr>
        </p:nvSpPr>
        <p:spPr>
          <a:xfrm>
            <a:off x="1077913" y="1520825"/>
            <a:ext cx="8986837" cy="5019720"/>
          </a:xfrm>
        </p:spPr>
        <p:txBody>
          <a:bodyPr/>
          <a:lstStyle/>
          <a:p>
            <a:pPr lvl="2"/>
            <a:r>
              <a:rPr lang="en-US"/>
              <a:t>Change how people interact with each other</a:t>
            </a:r>
          </a:p>
          <a:p>
            <a:pPr lvl="2"/>
            <a:r>
              <a:rPr lang="en-US"/>
              <a:t>Aim to include the whole group</a:t>
            </a:r>
          </a:p>
          <a:p>
            <a:pPr lvl="2"/>
            <a:r>
              <a:rPr lang="en-US"/>
              <a:t>Make the group more effective</a:t>
            </a:r>
          </a:p>
          <a:p>
            <a:pPr lvl="2"/>
            <a:r>
              <a:rPr lang="en-US"/>
              <a:t>Reduce one person occupying the whole space and everyone else being quiet</a:t>
            </a:r>
          </a:p>
          <a:p>
            <a:pPr lvl="2"/>
            <a:r>
              <a:rPr lang="en-US"/>
              <a:t>Keep everyone actively engaged in the task you’re working on</a:t>
            </a:r>
          </a:p>
          <a:p>
            <a:pPr lvl="2"/>
            <a:r>
              <a:rPr lang="en-US"/>
              <a:t>Distribute wisdom</a:t>
            </a:r>
          </a:p>
          <a:p>
            <a:pPr lvl="2"/>
            <a:r>
              <a:rPr lang="en-US"/>
              <a:t>Distribute leadership</a:t>
            </a:r>
          </a:p>
          <a:p>
            <a:pPr lvl="2"/>
            <a:endParaRPr lang="en-US"/>
          </a:p>
          <a:p>
            <a:pPr lvl="2"/>
            <a:endParaRPr lang="en-US"/>
          </a:p>
          <a:p>
            <a:pPr lvl="2"/>
            <a:endParaRPr lang="en-US"/>
          </a:p>
        </p:txBody>
      </p:sp>
      <p:sp>
        <p:nvSpPr>
          <p:cNvPr id="4" name="Footer Placeholder 3">
            <a:extLst>
              <a:ext uri="{FF2B5EF4-FFF2-40B4-BE49-F238E27FC236}">
                <a16:creationId xmlns:a16="http://schemas.microsoft.com/office/drawing/2014/main" id="{1FE90985-F5D1-5371-5DB6-8CA9A424C58F}"/>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583E4D23-3680-FC93-B1F2-AEA8067DC438}"/>
              </a:ext>
            </a:extLst>
          </p:cNvPr>
          <p:cNvSpPr>
            <a:spLocks noGrp="1"/>
          </p:cNvSpPr>
          <p:nvPr>
            <p:ph type="sldNum" sz="quarter" idx="12"/>
          </p:nvPr>
        </p:nvSpPr>
        <p:spPr/>
        <p:txBody>
          <a:bodyPr/>
          <a:lstStyle/>
          <a:p>
            <a:fld id="{16C5AC08-0ACD-404A-9C9F-AB39E786C34A}" type="slidenum">
              <a:rPr lang="en-GB"/>
              <a:t>31</a:t>
            </a:fld>
            <a:endParaRPr lang="en-GB"/>
          </a:p>
        </p:txBody>
      </p:sp>
      <p:sp>
        <p:nvSpPr>
          <p:cNvPr id="6" name="Text Placeholder 5">
            <a:extLst>
              <a:ext uri="{FF2B5EF4-FFF2-40B4-BE49-F238E27FC236}">
                <a16:creationId xmlns:a16="http://schemas.microsoft.com/office/drawing/2014/main" id="{91DE1021-5713-A2FB-E543-4D74D541A05E}"/>
              </a:ext>
            </a:extLst>
          </p:cNvPr>
          <p:cNvSpPr>
            <a:spLocks noGrp="1"/>
          </p:cNvSpPr>
          <p:nvPr>
            <p:ph type="body" sz="quarter" idx="13"/>
          </p:nvPr>
        </p:nvSpPr>
        <p:spPr/>
        <p:txBody>
          <a:bodyPr/>
          <a:lstStyle/>
          <a:p>
            <a:r>
              <a:rPr lang="en-US" dirty="0"/>
              <a:t>Why use Liberating Structures?</a:t>
            </a:r>
          </a:p>
        </p:txBody>
      </p:sp>
    </p:spTree>
    <p:extLst>
      <p:ext uri="{BB962C8B-B14F-4D97-AF65-F5344CB8AC3E}">
        <p14:creationId xmlns:p14="http://schemas.microsoft.com/office/powerpoint/2010/main" val="1459357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8EFA-EDDA-73FF-0B60-8928E5497719}"/>
              </a:ext>
            </a:extLst>
          </p:cNvPr>
          <p:cNvSpPr>
            <a:spLocks noGrp="1"/>
          </p:cNvSpPr>
          <p:nvPr>
            <p:ph type="title"/>
          </p:nvPr>
        </p:nvSpPr>
        <p:spPr/>
        <p:txBody>
          <a:bodyPr/>
          <a:lstStyle/>
          <a:p>
            <a:r>
              <a:rPr lang="en-US" dirty="0"/>
              <a:t>Liberating Structures principles</a:t>
            </a:r>
          </a:p>
        </p:txBody>
      </p:sp>
      <p:sp>
        <p:nvSpPr>
          <p:cNvPr id="4" name="Footer Placeholder 3">
            <a:extLst>
              <a:ext uri="{FF2B5EF4-FFF2-40B4-BE49-F238E27FC236}">
                <a16:creationId xmlns:a16="http://schemas.microsoft.com/office/drawing/2014/main" id="{5D24DAF3-0F21-3B87-6DDC-63AC9C39BE62}"/>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879DE4CD-5BD9-4797-74A6-92047F6BAF92}"/>
              </a:ext>
            </a:extLst>
          </p:cNvPr>
          <p:cNvSpPr>
            <a:spLocks noGrp="1"/>
          </p:cNvSpPr>
          <p:nvPr>
            <p:ph type="sldNum" sz="quarter" idx="12"/>
          </p:nvPr>
        </p:nvSpPr>
        <p:spPr/>
        <p:txBody>
          <a:bodyPr/>
          <a:lstStyle/>
          <a:p>
            <a:fld id="{16C5AC08-0ACD-404A-9C9F-AB39E786C34A}" type="slidenum">
              <a:rPr lang="en-GB"/>
              <a:t>32</a:t>
            </a:fld>
            <a:endParaRPr lang="en-GB"/>
          </a:p>
        </p:txBody>
      </p:sp>
      <p:sp>
        <p:nvSpPr>
          <p:cNvPr id="6" name="Text Placeholder 5">
            <a:extLst>
              <a:ext uri="{FF2B5EF4-FFF2-40B4-BE49-F238E27FC236}">
                <a16:creationId xmlns:a16="http://schemas.microsoft.com/office/drawing/2014/main" id="{D9F5A954-C4FC-0A60-4F1E-BFE48E0C708C}"/>
              </a:ext>
            </a:extLst>
          </p:cNvPr>
          <p:cNvSpPr>
            <a:spLocks noGrp="1"/>
          </p:cNvSpPr>
          <p:nvPr>
            <p:ph type="body" sz="quarter" idx="13"/>
          </p:nvPr>
        </p:nvSpPr>
        <p:spPr/>
        <p:txBody>
          <a:bodyPr/>
          <a:lstStyle/>
          <a:p>
            <a:r>
              <a:rPr lang="en-US" dirty="0"/>
              <a:t>Liberating Structures principles</a:t>
            </a:r>
          </a:p>
        </p:txBody>
      </p:sp>
      <p:graphicFrame>
        <p:nvGraphicFramePr>
          <p:cNvPr id="18" name="Table 9">
            <a:extLst>
              <a:ext uri="{FF2B5EF4-FFF2-40B4-BE49-F238E27FC236}">
                <a16:creationId xmlns:a16="http://schemas.microsoft.com/office/drawing/2014/main" id="{322D6E79-B700-4A08-3FC5-330D3B9CE0ED}"/>
              </a:ext>
            </a:extLst>
          </p:cNvPr>
          <p:cNvGraphicFramePr>
            <a:graphicFrameLocks noGrp="1"/>
          </p:cNvGraphicFramePr>
          <p:nvPr>
            <p:ph idx="1"/>
            <p:extLst>
              <p:ext uri="{D42A27DB-BD31-4B8C-83A1-F6EECF244321}">
                <p14:modId xmlns:p14="http://schemas.microsoft.com/office/powerpoint/2010/main" val="3995822696"/>
              </p:ext>
            </p:extLst>
          </p:nvPr>
        </p:nvGraphicFramePr>
        <p:xfrm>
          <a:off x="1077913" y="1520824"/>
          <a:ext cx="10872785" cy="5137908"/>
        </p:xfrm>
        <a:graphic>
          <a:graphicData uri="http://schemas.openxmlformats.org/drawingml/2006/table">
            <a:tbl>
              <a:tblPr>
                <a:tableStyleId>{5C22544A-7EE6-4342-B048-85BDC9FD1C3A}</a:tableStyleId>
              </a:tblPr>
              <a:tblGrid>
                <a:gridCol w="2174557">
                  <a:extLst>
                    <a:ext uri="{9D8B030D-6E8A-4147-A177-3AD203B41FA5}">
                      <a16:colId xmlns:a16="http://schemas.microsoft.com/office/drawing/2014/main" val="2068273717"/>
                    </a:ext>
                  </a:extLst>
                </a:gridCol>
                <a:gridCol w="2174557">
                  <a:extLst>
                    <a:ext uri="{9D8B030D-6E8A-4147-A177-3AD203B41FA5}">
                      <a16:colId xmlns:a16="http://schemas.microsoft.com/office/drawing/2014/main" val="3859469799"/>
                    </a:ext>
                  </a:extLst>
                </a:gridCol>
                <a:gridCol w="2174557">
                  <a:extLst>
                    <a:ext uri="{9D8B030D-6E8A-4147-A177-3AD203B41FA5}">
                      <a16:colId xmlns:a16="http://schemas.microsoft.com/office/drawing/2014/main" val="1667963977"/>
                    </a:ext>
                  </a:extLst>
                </a:gridCol>
                <a:gridCol w="2174557">
                  <a:extLst>
                    <a:ext uri="{9D8B030D-6E8A-4147-A177-3AD203B41FA5}">
                      <a16:colId xmlns:a16="http://schemas.microsoft.com/office/drawing/2014/main" val="2741430813"/>
                    </a:ext>
                  </a:extLst>
                </a:gridCol>
                <a:gridCol w="2174557">
                  <a:extLst>
                    <a:ext uri="{9D8B030D-6E8A-4147-A177-3AD203B41FA5}">
                      <a16:colId xmlns:a16="http://schemas.microsoft.com/office/drawing/2014/main" val="1494679335"/>
                    </a:ext>
                  </a:extLst>
                </a:gridCol>
              </a:tblGrid>
              <a:tr h="2527549">
                <a:tc>
                  <a:txBody>
                    <a:bodyPr/>
                    <a:lstStyle/>
                    <a:p>
                      <a:pPr algn="ctr"/>
                      <a:r>
                        <a:rPr lang="en-US" sz="1200" b="1">
                          <a:solidFill>
                            <a:schemeClr val="accent5"/>
                          </a:solidFill>
                          <a:latin typeface="DM Sans" pitchFamily="2" charset="77"/>
                        </a:rPr>
                        <a:t>Include and unleash everyone</a:t>
                      </a:r>
                    </a:p>
                  </a:txBody>
                  <a:tcPr marT="2015999">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Practise deep respect for people and local solutions</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Build trust as  you go</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Learn by failing forwards</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Practise self-discovery </a:t>
                      </a:r>
                      <a:br>
                        <a:rPr lang="en-US" sz="1200" b="1">
                          <a:solidFill>
                            <a:schemeClr val="accent5"/>
                          </a:solidFill>
                          <a:latin typeface="DM Sans" pitchFamily="2" charset="77"/>
                        </a:rPr>
                      </a:br>
                      <a:r>
                        <a:rPr lang="en-US" sz="1200" b="1">
                          <a:solidFill>
                            <a:schemeClr val="accent5"/>
                          </a:solidFill>
                          <a:latin typeface="DM Sans" pitchFamily="2" charset="77"/>
                        </a:rPr>
                        <a:t>in a group</a:t>
                      </a:r>
                    </a:p>
                  </a:txBody>
                  <a:tcPr marT="2015999">
                    <a:lnL w="9525" cap="flat" cmpd="sng" algn="ctr">
                      <a:solidFill>
                        <a:schemeClr val="accent6">
                          <a:lumMod val="20000"/>
                          <a:lumOff val="80000"/>
                        </a:schemeClr>
                      </a:solidFill>
                      <a:prstDash val="solid"/>
                      <a:round/>
                      <a:headEnd type="none" w="med" len="med"/>
                      <a:tailEnd type="none" w="med" len="med"/>
                    </a:lnL>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ctr"/>
                      <a:r>
                        <a:rPr lang="en-US" sz="1200" b="1">
                          <a:solidFill>
                            <a:schemeClr val="accent5"/>
                          </a:solidFill>
                          <a:latin typeface="DM Sans" pitchFamily="2" charset="77"/>
                        </a:rPr>
                        <a:t>Amplify freedom and responsibility</a:t>
                      </a:r>
                    </a:p>
                  </a:txBody>
                  <a:tcPr marT="2015999">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Emphasise possibilities: believe before you see</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Invite creative destruction to enable innovation</a:t>
                      </a:r>
                    </a:p>
                    <a:p>
                      <a:pPr algn="ctr"/>
                      <a:endParaRPr lang="en-US" sz="1200" b="1">
                        <a:solidFill>
                          <a:schemeClr val="accent5"/>
                        </a:solidFill>
                        <a:latin typeface="DM Sans" pitchFamily="2" charset="77"/>
                      </a:endParaRP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Engage in </a:t>
                      </a:r>
                      <a:br>
                        <a:rPr lang="en-US" sz="1200" b="1">
                          <a:solidFill>
                            <a:schemeClr val="accent5"/>
                          </a:solidFill>
                          <a:latin typeface="DM Sans" pitchFamily="2" charset="77"/>
                        </a:rPr>
                      </a:br>
                      <a:r>
                        <a:rPr lang="en-US" sz="1200" b="1">
                          <a:solidFill>
                            <a:schemeClr val="accent5"/>
                          </a:solidFill>
                          <a:latin typeface="DM Sans" pitchFamily="2" charset="77"/>
                        </a:rPr>
                        <a:t>playful curiosity</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Never start without </a:t>
                      </a:r>
                      <a:br>
                        <a:rPr lang="en-US" sz="1200" b="1">
                          <a:solidFill>
                            <a:schemeClr val="accent5"/>
                          </a:solidFill>
                          <a:latin typeface="DM Sans" pitchFamily="2" charset="77"/>
                        </a:rPr>
                      </a:br>
                      <a:r>
                        <a:rPr lang="en-US" sz="1200" b="1">
                          <a:solidFill>
                            <a:schemeClr val="accent5"/>
                          </a:solidFill>
                          <a:latin typeface="DM Sans" pitchFamily="2" charset="77"/>
                        </a:rPr>
                        <a:t>a clear purpose</a:t>
                      </a:r>
                    </a:p>
                    <a:p>
                      <a:pPr algn="ctr"/>
                      <a:endParaRPr lang="en-US" sz="1200" b="1">
                        <a:solidFill>
                          <a:schemeClr val="accent5"/>
                        </a:solidFill>
                        <a:latin typeface="DM Sans" pitchFamily="2" charset="77"/>
                      </a:endParaRPr>
                    </a:p>
                  </a:txBody>
                  <a:tcPr marT="2015999">
                    <a:lnL w="9525" cap="flat" cmpd="sng" algn="ctr">
                      <a:solidFill>
                        <a:schemeClr val="accent6">
                          <a:lumMod val="20000"/>
                          <a:lumOff val="80000"/>
                        </a:schemeClr>
                      </a:solidFill>
                      <a:prstDash val="solid"/>
                      <a:round/>
                      <a:headEnd type="none" w="med" len="med"/>
                      <a:tailEnd type="none" w="med" len="med"/>
                    </a:lnL>
                    <a:lnT w="9525" cap="flat" cmpd="sng" algn="ctr">
                      <a:solidFill>
                        <a:schemeClr val="accent6">
                          <a:lumMod val="20000"/>
                          <a:lumOff val="80000"/>
                        </a:schemeClr>
                      </a:solidFill>
                      <a:prstDash val="solid"/>
                      <a:round/>
                      <a:headEnd type="none" w="med" len="med"/>
                      <a:tailEnd type="none" w="med" len="med"/>
                    </a:lnT>
                    <a:noFill/>
                  </a:tcPr>
                </a:tc>
                <a:extLst>
                  <a:ext uri="{0D108BD9-81ED-4DB2-BD59-A6C34878D82A}">
                    <a16:rowId xmlns:a16="http://schemas.microsoft.com/office/drawing/2014/main" val="2887018451"/>
                  </a:ext>
                </a:extLst>
              </a:tr>
            </a:tbl>
          </a:graphicData>
        </a:graphic>
      </p:graphicFrame>
      <p:pic>
        <p:nvPicPr>
          <p:cNvPr id="32" name="Picture 31">
            <a:extLst>
              <a:ext uri="{FF2B5EF4-FFF2-40B4-BE49-F238E27FC236}">
                <a16:creationId xmlns:a16="http://schemas.microsoft.com/office/drawing/2014/main" id="{78647CCC-D1A9-5E02-E821-7DA86956C01C}"/>
              </a:ext>
            </a:extLst>
          </p:cNvPr>
          <p:cNvPicPr>
            <a:picLocks noChangeAspect="1"/>
          </p:cNvPicPr>
          <p:nvPr/>
        </p:nvPicPr>
        <p:blipFill>
          <a:blip r:embed="rId3"/>
          <a:stretch>
            <a:fillRect/>
          </a:stretch>
        </p:blipFill>
        <p:spPr>
          <a:xfrm>
            <a:off x="1587190" y="2371725"/>
            <a:ext cx="1122556" cy="669414"/>
          </a:xfrm>
          <a:prstGeom prst="rect">
            <a:avLst/>
          </a:prstGeom>
        </p:spPr>
      </p:pic>
      <p:pic>
        <p:nvPicPr>
          <p:cNvPr id="33" name="Picture 32">
            <a:extLst>
              <a:ext uri="{FF2B5EF4-FFF2-40B4-BE49-F238E27FC236}">
                <a16:creationId xmlns:a16="http://schemas.microsoft.com/office/drawing/2014/main" id="{4627219E-58DF-B730-CB19-686F7B2781D0}"/>
              </a:ext>
            </a:extLst>
          </p:cNvPr>
          <p:cNvPicPr>
            <a:picLocks noChangeAspect="1"/>
          </p:cNvPicPr>
          <p:nvPr/>
        </p:nvPicPr>
        <p:blipFill>
          <a:blip r:embed="rId4"/>
          <a:stretch>
            <a:fillRect/>
          </a:stretch>
        </p:blipFill>
        <p:spPr>
          <a:xfrm>
            <a:off x="3838885" y="2089150"/>
            <a:ext cx="990600" cy="1130300"/>
          </a:xfrm>
          <a:prstGeom prst="rect">
            <a:avLst/>
          </a:prstGeom>
        </p:spPr>
      </p:pic>
      <p:pic>
        <p:nvPicPr>
          <p:cNvPr id="34" name="Picture 33">
            <a:extLst>
              <a:ext uri="{FF2B5EF4-FFF2-40B4-BE49-F238E27FC236}">
                <a16:creationId xmlns:a16="http://schemas.microsoft.com/office/drawing/2014/main" id="{F08F55EA-759B-4770-79A3-56A82F2F42A4}"/>
              </a:ext>
            </a:extLst>
          </p:cNvPr>
          <p:cNvPicPr>
            <a:picLocks noChangeAspect="1"/>
          </p:cNvPicPr>
          <p:nvPr/>
        </p:nvPicPr>
        <p:blipFill>
          <a:blip r:embed="rId5"/>
          <a:stretch>
            <a:fillRect/>
          </a:stretch>
        </p:blipFill>
        <p:spPr>
          <a:xfrm>
            <a:off x="5914638" y="2371725"/>
            <a:ext cx="1054100" cy="673100"/>
          </a:xfrm>
          <a:prstGeom prst="rect">
            <a:avLst/>
          </a:prstGeom>
        </p:spPr>
      </p:pic>
      <p:pic>
        <p:nvPicPr>
          <p:cNvPr id="35" name="Picture 34">
            <a:extLst>
              <a:ext uri="{FF2B5EF4-FFF2-40B4-BE49-F238E27FC236}">
                <a16:creationId xmlns:a16="http://schemas.microsoft.com/office/drawing/2014/main" id="{53A3FA80-BE6E-7D89-3BFA-0355D0A4E605}"/>
              </a:ext>
            </a:extLst>
          </p:cNvPr>
          <p:cNvPicPr>
            <a:picLocks noChangeAspect="1"/>
          </p:cNvPicPr>
          <p:nvPr/>
        </p:nvPicPr>
        <p:blipFill>
          <a:blip r:embed="rId6"/>
          <a:stretch>
            <a:fillRect/>
          </a:stretch>
        </p:blipFill>
        <p:spPr>
          <a:xfrm>
            <a:off x="8041922" y="2229992"/>
            <a:ext cx="858574" cy="814544"/>
          </a:xfrm>
          <a:prstGeom prst="rect">
            <a:avLst/>
          </a:prstGeom>
        </p:spPr>
      </p:pic>
      <p:pic>
        <p:nvPicPr>
          <p:cNvPr id="36" name="Picture 35">
            <a:extLst>
              <a:ext uri="{FF2B5EF4-FFF2-40B4-BE49-F238E27FC236}">
                <a16:creationId xmlns:a16="http://schemas.microsoft.com/office/drawing/2014/main" id="{1DBE177A-F550-6E52-E81C-BC15E9C7177E}"/>
              </a:ext>
            </a:extLst>
          </p:cNvPr>
          <p:cNvPicPr>
            <a:picLocks noChangeAspect="1"/>
          </p:cNvPicPr>
          <p:nvPr/>
        </p:nvPicPr>
        <p:blipFill>
          <a:blip r:embed="rId7"/>
          <a:stretch>
            <a:fillRect/>
          </a:stretch>
        </p:blipFill>
        <p:spPr>
          <a:xfrm>
            <a:off x="10506075" y="4738185"/>
            <a:ext cx="863600" cy="749300"/>
          </a:xfrm>
          <a:prstGeom prst="rect">
            <a:avLst/>
          </a:prstGeom>
        </p:spPr>
      </p:pic>
      <p:pic>
        <p:nvPicPr>
          <p:cNvPr id="38" name="Picture 37">
            <a:extLst>
              <a:ext uri="{FF2B5EF4-FFF2-40B4-BE49-F238E27FC236}">
                <a16:creationId xmlns:a16="http://schemas.microsoft.com/office/drawing/2014/main" id="{F05EFDDF-ADEE-C911-0153-E08EDB4F027A}"/>
              </a:ext>
            </a:extLst>
          </p:cNvPr>
          <p:cNvPicPr>
            <a:picLocks noChangeAspect="1"/>
          </p:cNvPicPr>
          <p:nvPr/>
        </p:nvPicPr>
        <p:blipFill>
          <a:blip r:embed="rId8"/>
          <a:stretch>
            <a:fillRect/>
          </a:stretch>
        </p:blipFill>
        <p:spPr>
          <a:xfrm>
            <a:off x="5873285" y="4584080"/>
            <a:ext cx="1092200" cy="990600"/>
          </a:xfrm>
          <a:prstGeom prst="rect">
            <a:avLst/>
          </a:prstGeom>
        </p:spPr>
      </p:pic>
      <p:pic>
        <p:nvPicPr>
          <p:cNvPr id="39" name="Picture 38">
            <a:extLst>
              <a:ext uri="{FF2B5EF4-FFF2-40B4-BE49-F238E27FC236}">
                <a16:creationId xmlns:a16="http://schemas.microsoft.com/office/drawing/2014/main" id="{0B2E4350-56A1-CD92-2598-18560C589EE4}"/>
              </a:ext>
            </a:extLst>
          </p:cNvPr>
          <p:cNvPicPr>
            <a:picLocks noChangeAspect="1"/>
          </p:cNvPicPr>
          <p:nvPr/>
        </p:nvPicPr>
        <p:blipFill>
          <a:blip r:embed="rId9"/>
          <a:stretch>
            <a:fillRect/>
          </a:stretch>
        </p:blipFill>
        <p:spPr>
          <a:xfrm>
            <a:off x="8016875" y="4417122"/>
            <a:ext cx="1206500" cy="1168400"/>
          </a:xfrm>
          <a:prstGeom prst="rect">
            <a:avLst/>
          </a:prstGeom>
        </p:spPr>
      </p:pic>
      <p:pic>
        <p:nvPicPr>
          <p:cNvPr id="40" name="Picture 39">
            <a:extLst>
              <a:ext uri="{FF2B5EF4-FFF2-40B4-BE49-F238E27FC236}">
                <a16:creationId xmlns:a16="http://schemas.microsoft.com/office/drawing/2014/main" id="{844B3BAB-DD38-6583-B143-0E9C1C4C6DA8}"/>
              </a:ext>
            </a:extLst>
          </p:cNvPr>
          <p:cNvPicPr>
            <a:picLocks noChangeAspect="1"/>
          </p:cNvPicPr>
          <p:nvPr/>
        </p:nvPicPr>
        <p:blipFill>
          <a:blip r:embed="rId10"/>
          <a:stretch>
            <a:fillRect/>
          </a:stretch>
        </p:blipFill>
        <p:spPr>
          <a:xfrm>
            <a:off x="3910444" y="4499332"/>
            <a:ext cx="817420" cy="1183848"/>
          </a:xfrm>
          <a:prstGeom prst="rect">
            <a:avLst/>
          </a:prstGeom>
        </p:spPr>
      </p:pic>
      <p:pic>
        <p:nvPicPr>
          <p:cNvPr id="41" name="Picture 40">
            <a:extLst>
              <a:ext uri="{FF2B5EF4-FFF2-40B4-BE49-F238E27FC236}">
                <a16:creationId xmlns:a16="http://schemas.microsoft.com/office/drawing/2014/main" id="{BDA6A2C8-0F5C-D319-F8A5-B080953CA056}"/>
              </a:ext>
            </a:extLst>
          </p:cNvPr>
          <p:cNvPicPr>
            <a:picLocks noChangeAspect="1"/>
          </p:cNvPicPr>
          <p:nvPr/>
        </p:nvPicPr>
        <p:blipFill>
          <a:blip r:embed="rId11"/>
          <a:stretch>
            <a:fillRect/>
          </a:stretch>
        </p:blipFill>
        <p:spPr>
          <a:xfrm>
            <a:off x="1643496" y="4700731"/>
            <a:ext cx="800100" cy="939800"/>
          </a:xfrm>
          <a:prstGeom prst="rect">
            <a:avLst/>
          </a:prstGeom>
        </p:spPr>
      </p:pic>
      <p:pic>
        <p:nvPicPr>
          <p:cNvPr id="42" name="Picture 41">
            <a:extLst>
              <a:ext uri="{FF2B5EF4-FFF2-40B4-BE49-F238E27FC236}">
                <a16:creationId xmlns:a16="http://schemas.microsoft.com/office/drawing/2014/main" id="{19C49970-5E14-062D-B6E8-95741EC9823B}"/>
              </a:ext>
            </a:extLst>
          </p:cNvPr>
          <p:cNvPicPr>
            <a:picLocks noChangeAspect="1"/>
          </p:cNvPicPr>
          <p:nvPr/>
        </p:nvPicPr>
        <p:blipFill>
          <a:blip r:embed="rId12"/>
          <a:stretch>
            <a:fillRect/>
          </a:stretch>
        </p:blipFill>
        <p:spPr>
          <a:xfrm>
            <a:off x="10411691" y="2185555"/>
            <a:ext cx="942109" cy="942109"/>
          </a:xfrm>
          <a:prstGeom prst="rect">
            <a:avLst/>
          </a:prstGeom>
        </p:spPr>
      </p:pic>
    </p:spTree>
    <p:extLst>
      <p:ext uri="{BB962C8B-B14F-4D97-AF65-F5344CB8AC3E}">
        <p14:creationId xmlns:p14="http://schemas.microsoft.com/office/powerpoint/2010/main" val="3988861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nk circle">
            <a:extLst>
              <a:ext uri="{FF2B5EF4-FFF2-40B4-BE49-F238E27FC236}">
                <a16:creationId xmlns:a16="http://schemas.microsoft.com/office/drawing/2014/main" id="{E9C74FA6-F32A-AA76-F358-2A66C2ADEA97}"/>
              </a:ext>
            </a:extLst>
          </p:cNvPr>
          <p:cNvSpPr/>
          <p:nvPr/>
        </p:nvSpPr>
        <p:spPr>
          <a:xfrm>
            <a:off x="10373167" y="113062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Connector 9">
            <a:extLst>
              <a:ext uri="{FF2B5EF4-FFF2-40B4-BE49-F238E27FC236}">
                <a16:creationId xmlns:a16="http://schemas.microsoft.com/office/drawing/2014/main" id="{21F4863D-7F23-44C1-C6FC-2AF6B04DD0D9}"/>
              </a:ext>
            </a:extLst>
          </p:cNvPr>
          <p:cNvSpPr/>
          <p:nvPr/>
        </p:nvSpPr>
        <p:spPr>
          <a:xfrm>
            <a:off x="2570424" y="1598713"/>
            <a:ext cx="391852" cy="39185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AD181605-21BE-86EE-9B4B-9868A043C334}"/>
              </a:ext>
            </a:extLst>
          </p:cNvPr>
          <p:cNvSpPr/>
          <p:nvPr/>
        </p:nvSpPr>
        <p:spPr>
          <a:xfrm>
            <a:off x="6285265" y="4339328"/>
            <a:ext cx="2350116" cy="2350108"/>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Pink circle">
            <a:extLst>
              <a:ext uri="{FF2B5EF4-FFF2-40B4-BE49-F238E27FC236}">
                <a16:creationId xmlns:a16="http://schemas.microsoft.com/office/drawing/2014/main" id="{3DFA74FA-90BE-FF54-A708-4E69A37CA873}"/>
              </a:ext>
            </a:extLst>
          </p:cNvPr>
          <p:cNvSpPr/>
          <p:nvPr/>
        </p:nvSpPr>
        <p:spPr>
          <a:xfrm>
            <a:off x="10373167" y="113824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8FB08068-7EFE-28BB-16DA-1AD2429F2E22}"/>
              </a:ext>
            </a:extLst>
          </p:cNvPr>
          <p:cNvSpPr>
            <a:spLocks noGrp="1"/>
          </p:cNvSpPr>
          <p:nvPr>
            <p:ph type="title"/>
          </p:nvPr>
        </p:nvSpPr>
        <p:spPr/>
        <p:txBody>
          <a:bodyPr/>
          <a:lstStyle/>
          <a:p>
            <a:r>
              <a:rPr lang="en-US"/>
              <a:t>Lunch break</a:t>
            </a:r>
          </a:p>
        </p:txBody>
      </p:sp>
      <p:sp>
        <p:nvSpPr>
          <p:cNvPr id="4" name="Footer Placeholder 3">
            <a:extLst>
              <a:ext uri="{FF2B5EF4-FFF2-40B4-BE49-F238E27FC236}">
                <a16:creationId xmlns:a16="http://schemas.microsoft.com/office/drawing/2014/main" id="{3C826E13-672B-27D6-D78E-A8C2E91E88F8}"/>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ED4CBFD5-EEB6-6E3C-FCD3-D7AE97BC204F}"/>
              </a:ext>
            </a:extLst>
          </p:cNvPr>
          <p:cNvSpPr>
            <a:spLocks noGrp="1"/>
          </p:cNvSpPr>
          <p:nvPr>
            <p:ph type="sldNum" sz="quarter" idx="12"/>
          </p:nvPr>
        </p:nvSpPr>
        <p:spPr/>
        <p:txBody>
          <a:bodyPr/>
          <a:lstStyle/>
          <a:p>
            <a:fld id="{16C5AC08-0ACD-404A-9C9F-AB39E786C34A}" type="slidenum">
              <a:rPr lang="en-GB"/>
              <a:pPr/>
              <a:t>33</a:t>
            </a:fld>
            <a:endParaRPr lang="en-GB"/>
          </a:p>
        </p:txBody>
      </p:sp>
      <p:pic>
        <p:nvPicPr>
          <p:cNvPr id="6" name="Picture 5">
            <a:extLst>
              <a:ext uri="{FF2B5EF4-FFF2-40B4-BE49-F238E27FC236}">
                <a16:creationId xmlns:a16="http://schemas.microsoft.com/office/drawing/2014/main" id="{42797464-A76E-9E3C-F6B3-F87336052EE3}"/>
              </a:ext>
            </a:extLst>
          </p:cNvPr>
          <p:cNvPicPr>
            <a:picLocks noChangeAspect="1"/>
          </p:cNvPicPr>
          <p:nvPr/>
        </p:nvPicPr>
        <p:blipFill>
          <a:blip r:embed="rId3"/>
          <a:srcRect/>
          <a:stretch/>
        </p:blipFill>
        <p:spPr>
          <a:xfrm>
            <a:off x="5471679" y="1520825"/>
            <a:ext cx="6296891" cy="4632712"/>
          </a:xfrm>
          <a:prstGeom prst="rect">
            <a:avLst/>
          </a:prstGeom>
        </p:spPr>
      </p:pic>
    </p:spTree>
    <p:extLst>
      <p:ext uri="{BB962C8B-B14F-4D97-AF65-F5344CB8AC3E}">
        <p14:creationId xmlns:p14="http://schemas.microsoft.com/office/powerpoint/2010/main" val="21732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6" dur="150000" fill="hold"/>
                                        <p:tgtEl>
                                          <p:spTgt spid="8"/>
                                        </p:tgtEl>
                                        <p:attrNameLst>
                                          <p:attrName>ppt_x</p:attrName>
                                          <p:attrName>ppt_y</p:attrName>
                                        </p:attrNameLst>
                                      </p:cBhvr>
                                      <p:rCtr x="-42174" y="20787"/>
                                    </p:animMotion>
                                  </p:childTnLst>
                                </p:cTn>
                              </p:par>
                              <p:par>
                                <p:cTn id="7" presetID="6" presetClass="emph" presetSubtype="0" repeatCount="indefinite" autoRev="1" fill="hold" grpId="0" nodeType="withEffect">
                                  <p:stCondLst>
                                    <p:cond delay="0"/>
                                  </p:stCondLst>
                                  <p:childTnLst>
                                    <p:animScale>
                                      <p:cBhvr>
                                        <p:cTn id="8" dur="39000" fill="hold"/>
                                        <p:tgtEl>
                                          <p:spTgt spid="8"/>
                                        </p:tgtEl>
                                      </p:cBhvr>
                                      <p:by x="125000" y="125000"/>
                                    </p:animScale>
                                  </p:childTnLst>
                                </p:cTn>
                              </p:par>
                              <p:par>
                                <p:cTn id="9" presetID="6" presetClass="emph" presetSubtype="0" repeatCount="indefinite" autoRev="1" fill="hold" grpId="0" nodeType="withEffect">
                                  <p:stCondLst>
                                    <p:cond delay="0"/>
                                  </p:stCondLst>
                                  <p:childTnLst>
                                    <p:animScale>
                                      <p:cBhvr>
                                        <p:cTn id="10" dur="9000" fill="hold"/>
                                        <p:tgtEl>
                                          <p:spTgt spid="9"/>
                                        </p:tgtEl>
                                      </p:cBhvr>
                                      <p:by x="120000" y="120000"/>
                                    </p:animScale>
                                  </p:childTnLst>
                                </p:cTn>
                              </p:par>
                              <p:par>
                                <p:cTn id="11" presetID="1" presetClass="path" presetSubtype="0" repeatCount="indefinite" fill="hold" grpId="1" nodeType="withEffect">
                                  <p:stCondLst>
                                    <p:cond delay="0"/>
                                  </p:stCondLst>
                                  <p:childTnLst>
                                    <p:animMotion origin="layout" path="M -2.29167E-6 4.81481E-6 C 0.03125 4.81481E-6 0.0569 0.0405 0.0569 0.09166 C 0.0569 0.14212 0.03125 0.18356 -2.29167E-6 0.18356 C -0.03164 0.18356 -0.05677 0.14212 -0.05677 0.09166 C -0.05677 0.0405 -0.03164 4.81481E-6 -2.29167E-6 4.81481E-6 Z " pathEditMode="relative" rAng="0" ptsTypes="AAAAA">
                                      <p:cBhvr>
                                        <p:cTn id="12" dur="170000" fill="hold"/>
                                        <p:tgtEl>
                                          <p:spTgt spid="9"/>
                                        </p:tgtEl>
                                        <p:attrNameLst>
                                          <p:attrName>ppt_x</p:attrName>
                                          <p:attrName>ppt_y</p:attrName>
                                        </p:attrNameLst>
                                      </p:cBhvr>
                                      <p:rCtr x="0" y="9167"/>
                                    </p:animMotion>
                                  </p:childTnLst>
                                </p:cTn>
                              </p:par>
                              <p:par>
                                <p:cTn id="13" presetID="0" presetClass="path" presetSubtype="0" repeatCount="indefinite" fill="hold" grpId="0" nodeType="withEffect">
                                  <p:stCondLst>
                                    <p:cond delay="0"/>
                                  </p:stCondLst>
                                  <p:childTnLst>
                                    <p:animMotion origin="layout" path="M -8.33333E-7 1.48148E-6 C -0.01979 0.2787 -0.03971 0.55741 0.03229 0.58727 C 0.1043 0.61713 0.40117 0.33657 0.43203 0.1787 C 0.46289 0.02106 0.28841 -0.32871 0.21745 -0.35949 C 0.14636 -0.39005 0.00599 -0.10486 0.00573 -0.00509 " pathEditMode="relative" rAng="0" ptsTypes="AAAAA">
                                      <p:cBhvr>
                                        <p:cTn id="14" dur="210000" fill="hold"/>
                                        <p:tgtEl>
                                          <p:spTgt spid="10"/>
                                        </p:tgtEl>
                                        <p:attrNameLst>
                                          <p:attrName>ppt_x</p:attrName>
                                          <p:attrName>ppt_y</p:attrName>
                                        </p:attrNameLst>
                                      </p:cBhvr>
                                      <p:rCtr x="20846" y="11389"/>
                                    </p:animMotion>
                                  </p:childTnLst>
                                </p:cTn>
                              </p:par>
                              <p:par>
                                <p:cTn id="15" presetID="6" presetClass="emph" presetSubtype="0" repeatCount="indefinite" autoRev="1" fill="hold" grpId="1" nodeType="withEffect">
                                  <p:stCondLst>
                                    <p:cond delay="0"/>
                                  </p:stCondLst>
                                  <p:childTnLst>
                                    <p:animScale>
                                      <p:cBhvr>
                                        <p:cTn id="16" dur="95000" fill="hold"/>
                                        <p:tgtEl>
                                          <p:spTgt spid="10"/>
                                        </p:tgtEl>
                                      </p:cBhvr>
                                      <p:by x="50000" y="50000"/>
                                    </p:animScale>
                                  </p:childTnLst>
                                </p:cTn>
                              </p:par>
                              <p:par>
                                <p:cTn id="17"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18" dur="150000" fill="hold"/>
                                        <p:tgtEl>
                                          <p:spTgt spid="7"/>
                                        </p:tgtEl>
                                        <p:attrNameLst>
                                          <p:attrName>ppt_x</p:attrName>
                                          <p:attrName>ppt_y</p:attrName>
                                        </p:attrNameLst>
                                      </p:cBhvr>
                                      <p:rCtr x="-42174" y="20787"/>
                                    </p:animMotion>
                                  </p:childTnLst>
                                </p:cTn>
                              </p:par>
                              <p:par>
                                <p:cTn id="19" presetID="6" presetClass="emph" presetSubtype="0" repeatCount="indefinite" autoRev="1" fill="hold" grpId="0" nodeType="withEffect">
                                  <p:stCondLst>
                                    <p:cond delay="0"/>
                                  </p:stCondLst>
                                  <p:childTnLst>
                                    <p:animScale>
                                      <p:cBhvr>
                                        <p:cTn id="20" dur="39000" fill="hold"/>
                                        <p:tgtEl>
                                          <p:spTgt spid="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9" grpId="0" animBg="1"/>
      <p:bldP spid="9"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9C9FD4E4-B67B-0A63-9B27-9F2C234A20A3}"/>
              </a:ext>
            </a:extLst>
          </p:cNvPr>
          <p:cNvSpPr/>
          <p:nvPr/>
        </p:nvSpPr>
        <p:spPr>
          <a:xfrm>
            <a:off x="992468" y="2178424"/>
            <a:ext cx="7711514" cy="7711514"/>
          </a:xfrm>
          <a:prstGeom prst="ellipse">
            <a:avLst/>
          </a:prstGeom>
          <a:blipFill dpi="0" rotWithShape="1">
            <a:blip r:embed="rId3">
              <a:alphaModFix amt="50275"/>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16EF5BCF-C349-C4F8-BCBF-FE2B0340876D}"/>
              </a:ext>
            </a:extLst>
          </p:cNvPr>
          <p:cNvSpPr/>
          <p:nvPr/>
        </p:nvSpPr>
        <p:spPr>
          <a:xfrm>
            <a:off x="-346843" y="800100"/>
            <a:ext cx="10256786" cy="10256786"/>
          </a:xfrm>
          <a:custGeom>
            <a:avLst/>
            <a:gdLst>
              <a:gd name="connsiteX0" fmla="*/ 5128393 w 10256786"/>
              <a:gd name="connsiteY0" fmla="*/ 0 h 10256786"/>
              <a:gd name="connsiteX1" fmla="*/ 10256786 w 10256786"/>
              <a:gd name="connsiteY1" fmla="*/ 5128393 h 10256786"/>
              <a:gd name="connsiteX2" fmla="*/ 5128393 w 10256786"/>
              <a:gd name="connsiteY2" fmla="*/ 10256786 h 10256786"/>
              <a:gd name="connsiteX3" fmla="*/ 0 w 10256786"/>
              <a:gd name="connsiteY3" fmla="*/ 5128393 h 10256786"/>
              <a:gd name="connsiteX4" fmla="*/ 5128393 w 10256786"/>
              <a:gd name="connsiteY4" fmla="*/ 0 h 10256786"/>
              <a:gd name="connsiteX5" fmla="*/ 5128393 w 10256786"/>
              <a:gd name="connsiteY5" fmla="*/ 1391418 h 10256786"/>
              <a:gd name="connsiteX6" fmla="*/ 1391418 w 10256786"/>
              <a:gd name="connsiteY6" fmla="*/ 5128393 h 10256786"/>
              <a:gd name="connsiteX7" fmla="*/ 5128393 w 10256786"/>
              <a:gd name="connsiteY7" fmla="*/ 8865368 h 10256786"/>
              <a:gd name="connsiteX8" fmla="*/ 8865368 w 10256786"/>
              <a:gd name="connsiteY8" fmla="*/ 5128393 h 10256786"/>
              <a:gd name="connsiteX9" fmla="*/ 5128393 w 10256786"/>
              <a:gd name="connsiteY9" fmla="*/ 1391418 h 102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6786" h="10256786">
                <a:moveTo>
                  <a:pt x="5128393" y="0"/>
                </a:moveTo>
                <a:cubicBezTo>
                  <a:pt x="7960726" y="0"/>
                  <a:pt x="10256786" y="2296060"/>
                  <a:pt x="10256786" y="5128393"/>
                </a:cubicBezTo>
                <a:cubicBezTo>
                  <a:pt x="10256786" y="7960726"/>
                  <a:pt x="7960726" y="10256786"/>
                  <a:pt x="5128393" y="10256786"/>
                </a:cubicBezTo>
                <a:cubicBezTo>
                  <a:pt x="2296060" y="10256786"/>
                  <a:pt x="0" y="7960726"/>
                  <a:pt x="0" y="5128393"/>
                </a:cubicBezTo>
                <a:cubicBezTo>
                  <a:pt x="0" y="2296060"/>
                  <a:pt x="2296060" y="0"/>
                  <a:pt x="5128393" y="0"/>
                </a:cubicBezTo>
                <a:close/>
                <a:moveTo>
                  <a:pt x="5128393" y="1391418"/>
                </a:moveTo>
                <a:cubicBezTo>
                  <a:pt x="3064519" y="1391418"/>
                  <a:pt x="1391418" y="3064519"/>
                  <a:pt x="1391418" y="5128393"/>
                </a:cubicBezTo>
                <a:cubicBezTo>
                  <a:pt x="1391418" y="7192267"/>
                  <a:pt x="3064519" y="8865368"/>
                  <a:pt x="5128393" y="8865368"/>
                </a:cubicBezTo>
                <a:cubicBezTo>
                  <a:pt x="7192267" y="8865368"/>
                  <a:pt x="8865368" y="7192267"/>
                  <a:pt x="8865368" y="5128393"/>
                </a:cubicBezTo>
                <a:cubicBezTo>
                  <a:pt x="8865368" y="3064519"/>
                  <a:pt x="7192267" y="1391418"/>
                  <a:pt x="5128393" y="13914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16E2BCFB-B4BD-81DB-8BC2-3B499BCBD842}"/>
              </a:ext>
            </a:extLst>
          </p:cNvPr>
          <p:cNvSpPr/>
          <p:nvPr/>
        </p:nvSpPr>
        <p:spPr>
          <a:xfrm>
            <a:off x="1014198" y="1890994"/>
            <a:ext cx="6956288" cy="69562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EFBC35-F538-0D5A-8279-4E5F60AF44AC}"/>
              </a:ext>
            </a:extLst>
          </p:cNvPr>
          <p:cNvSpPr>
            <a:spLocks noGrp="1"/>
          </p:cNvSpPr>
          <p:nvPr>
            <p:ph type="title"/>
          </p:nvPr>
        </p:nvSpPr>
        <p:spPr/>
        <p:txBody>
          <a:bodyPr/>
          <a:lstStyle/>
          <a:p>
            <a:r>
              <a:rPr lang="en-US"/>
              <a:t>Mad tea</a:t>
            </a:r>
          </a:p>
        </p:txBody>
      </p:sp>
      <p:sp>
        <p:nvSpPr>
          <p:cNvPr id="4" name="Footer Placeholder 3">
            <a:extLst>
              <a:ext uri="{FF2B5EF4-FFF2-40B4-BE49-F238E27FC236}">
                <a16:creationId xmlns:a16="http://schemas.microsoft.com/office/drawing/2014/main" id="{20E89A33-C854-27DD-C0B8-4E36234425F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CDA6B605-8A69-86EE-52EC-CC2AD5327A74}"/>
              </a:ext>
            </a:extLst>
          </p:cNvPr>
          <p:cNvSpPr>
            <a:spLocks noGrp="1"/>
          </p:cNvSpPr>
          <p:nvPr>
            <p:ph type="sldNum" sz="quarter" idx="12"/>
          </p:nvPr>
        </p:nvSpPr>
        <p:spPr/>
        <p:txBody>
          <a:bodyPr/>
          <a:lstStyle/>
          <a:p>
            <a:fld id="{16C5AC08-0ACD-404A-9C9F-AB39E786C34A}" type="slidenum">
              <a:rPr lang="en-GB"/>
              <a:t>34</a:t>
            </a:fld>
            <a:endParaRPr lang="en-GB"/>
          </a:p>
        </p:txBody>
      </p:sp>
      <p:sp>
        <p:nvSpPr>
          <p:cNvPr id="6" name="Text Placeholder 5">
            <a:extLst>
              <a:ext uri="{FF2B5EF4-FFF2-40B4-BE49-F238E27FC236}">
                <a16:creationId xmlns:a16="http://schemas.microsoft.com/office/drawing/2014/main" id="{DE9DD302-7054-A3C1-0AAA-A33D987C6A3C}"/>
              </a:ext>
            </a:extLst>
          </p:cNvPr>
          <p:cNvSpPr>
            <a:spLocks noGrp="1"/>
          </p:cNvSpPr>
          <p:nvPr>
            <p:ph type="body" sz="quarter" idx="13"/>
          </p:nvPr>
        </p:nvSpPr>
        <p:spPr/>
        <p:txBody>
          <a:bodyPr/>
          <a:lstStyle/>
          <a:p>
            <a:r>
              <a:rPr lang="en-US"/>
              <a:t>Activity 3.3</a:t>
            </a:r>
          </a:p>
        </p:txBody>
      </p:sp>
      <p:sp>
        <p:nvSpPr>
          <p:cNvPr id="7" name="TextBox 6">
            <a:extLst>
              <a:ext uri="{FF2B5EF4-FFF2-40B4-BE49-F238E27FC236}">
                <a16:creationId xmlns:a16="http://schemas.microsoft.com/office/drawing/2014/main" id="{371D2B35-301F-9495-D6A9-60A757A7AD76}"/>
              </a:ext>
            </a:extLst>
          </p:cNvPr>
          <p:cNvSpPr txBox="1"/>
          <p:nvPr/>
        </p:nvSpPr>
        <p:spPr>
          <a:xfrm>
            <a:off x="1077913" y="6451812"/>
            <a:ext cx="10961983" cy="253916"/>
          </a:xfrm>
          <a:prstGeom prst="rect">
            <a:avLst/>
          </a:prstGeom>
          <a:noFill/>
        </p:spPr>
        <p:txBody>
          <a:bodyPr wrap="square">
            <a:spAutoFit/>
          </a:bodyPr>
          <a:lstStyle/>
          <a:p>
            <a:pPr algn="r"/>
            <a:r>
              <a:rPr lang="en-GB" sz="1050" dirty="0">
                <a:latin typeface="DM Sans" pitchFamily="2" charset="77"/>
                <a:hlinkClick r:id="rId4"/>
              </a:rPr>
              <a:t>liberatingstructures.com/mad-tea/ </a:t>
            </a:r>
            <a:endParaRPr lang="en-GB" sz="1050" dirty="0">
              <a:latin typeface="DM Sans" pitchFamily="2" charset="77"/>
            </a:endParaRPr>
          </a:p>
        </p:txBody>
      </p:sp>
      <p:pic>
        <p:nvPicPr>
          <p:cNvPr id="8" name="Picture 7">
            <a:extLst>
              <a:ext uri="{FF2B5EF4-FFF2-40B4-BE49-F238E27FC236}">
                <a16:creationId xmlns:a16="http://schemas.microsoft.com/office/drawing/2014/main" id="{92529107-BF1E-3E4A-B3FA-4BC65E9E051F}"/>
              </a:ext>
            </a:extLst>
          </p:cNvPr>
          <p:cNvPicPr>
            <a:picLocks noChangeAspect="1"/>
          </p:cNvPicPr>
          <p:nvPr/>
        </p:nvPicPr>
        <p:blipFill>
          <a:blip r:embed="rId5"/>
          <a:stretch>
            <a:fillRect/>
          </a:stretch>
        </p:blipFill>
        <p:spPr>
          <a:xfrm rot="1984780">
            <a:off x="4668882" y="2265855"/>
            <a:ext cx="2400300" cy="1117600"/>
          </a:xfrm>
          <a:prstGeom prst="rect">
            <a:avLst/>
          </a:prstGeom>
        </p:spPr>
      </p:pic>
      <p:pic>
        <p:nvPicPr>
          <p:cNvPr id="9" name="Picture 8">
            <a:extLst>
              <a:ext uri="{FF2B5EF4-FFF2-40B4-BE49-F238E27FC236}">
                <a16:creationId xmlns:a16="http://schemas.microsoft.com/office/drawing/2014/main" id="{271048CC-9DFA-EE9B-98FA-EA8667635B9E}"/>
              </a:ext>
            </a:extLst>
          </p:cNvPr>
          <p:cNvPicPr>
            <a:picLocks noChangeAspect="1"/>
          </p:cNvPicPr>
          <p:nvPr/>
        </p:nvPicPr>
        <p:blipFill>
          <a:blip r:embed="rId6"/>
          <a:stretch>
            <a:fillRect/>
          </a:stretch>
        </p:blipFill>
        <p:spPr>
          <a:xfrm rot="1984780">
            <a:off x="5552348" y="1884019"/>
            <a:ext cx="1270000" cy="685800"/>
          </a:xfrm>
          <a:prstGeom prst="rect">
            <a:avLst/>
          </a:prstGeom>
        </p:spPr>
      </p:pic>
      <p:pic>
        <p:nvPicPr>
          <p:cNvPr id="19" name="Picture 18">
            <a:extLst>
              <a:ext uri="{FF2B5EF4-FFF2-40B4-BE49-F238E27FC236}">
                <a16:creationId xmlns:a16="http://schemas.microsoft.com/office/drawing/2014/main" id="{3CA5A45A-D210-C854-B48A-04CCB7D3253D}"/>
              </a:ext>
            </a:extLst>
          </p:cNvPr>
          <p:cNvPicPr>
            <a:picLocks noChangeAspect="1"/>
          </p:cNvPicPr>
          <p:nvPr/>
        </p:nvPicPr>
        <p:blipFill>
          <a:blip r:embed="rId7"/>
          <a:srcRect/>
          <a:stretch/>
        </p:blipFill>
        <p:spPr>
          <a:xfrm>
            <a:off x="7621854" y="4406418"/>
            <a:ext cx="1113892" cy="1113892"/>
          </a:xfrm>
          <a:prstGeom prst="rect">
            <a:avLst/>
          </a:prstGeom>
        </p:spPr>
      </p:pic>
      <p:sp>
        <p:nvSpPr>
          <p:cNvPr id="20" name="Rectangle 19">
            <a:extLst>
              <a:ext uri="{FF2B5EF4-FFF2-40B4-BE49-F238E27FC236}">
                <a16:creationId xmlns:a16="http://schemas.microsoft.com/office/drawing/2014/main" id="{3E14571B-6A6D-8F04-80C2-3AF5D3318CA8}"/>
              </a:ext>
            </a:extLst>
          </p:cNvPr>
          <p:cNvSpPr/>
          <p:nvPr/>
        </p:nvSpPr>
        <p:spPr>
          <a:xfrm>
            <a:off x="7387119" y="5106256"/>
            <a:ext cx="1520575" cy="2054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58A238-1113-8981-47DD-8F86B6AB0889}"/>
              </a:ext>
            </a:extLst>
          </p:cNvPr>
          <p:cNvPicPr>
            <a:picLocks noChangeAspect="1"/>
          </p:cNvPicPr>
          <p:nvPr/>
        </p:nvPicPr>
        <p:blipFill>
          <a:blip r:embed="rId8"/>
          <a:srcRect/>
          <a:stretch/>
        </p:blipFill>
        <p:spPr>
          <a:xfrm>
            <a:off x="7076517" y="5044847"/>
            <a:ext cx="2204565" cy="1940973"/>
          </a:xfrm>
          <a:prstGeom prst="rect">
            <a:avLst/>
          </a:prstGeom>
        </p:spPr>
      </p:pic>
      <p:pic>
        <p:nvPicPr>
          <p:cNvPr id="10" name="Picture 9">
            <a:extLst>
              <a:ext uri="{FF2B5EF4-FFF2-40B4-BE49-F238E27FC236}">
                <a16:creationId xmlns:a16="http://schemas.microsoft.com/office/drawing/2014/main" id="{9E47CE9B-B1E5-F8D6-486B-97363713FBCA}"/>
              </a:ext>
            </a:extLst>
          </p:cNvPr>
          <p:cNvPicPr>
            <a:picLocks noChangeAspect="1"/>
          </p:cNvPicPr>
          <p:nvPr/>
        </p:nvPicPr>
        <p:blipFill>
          <a:blip r:embed="rId9"/>
          <a:stretch>
            <a:fillRect/>
          </a:stretch>
        </p:blipFill>
        <p:spPr>
          <a:xfrm>
            <a:off x="7617326" y="5543884"/>
            <a:ext cx="1244600" cy="215900"/>
          </a:xfrm>
          <a:prstGeom prst="rect">
            <a:avLst/>
          </a:prstGeom>
        </p:spPr>
      </p:pic>
      <p:sp>
        <p:nvSpPr>
          <p:cNvPr id="21" name="Rectangle 20">
            <a:extLst>
              <a:ext uri="{FF2B5EF4-FFF2-40B4-BE49-F238E27FC236}">
                <a16:creationId xmlns:a16="http://schemas.microsoft.com/office/drawing/2014/main" id="{9F2FC8FE-0C41-F8EC-E790-635AA511B188}"/>
              </a:ext>
            </a:extLst>
          </p:cNvPr>
          <p:cNvSpPr/>
          <p:nvPr/>
        </p:nvSpPr>
        <p:spPr>
          <a:xfrm>
            <a:off x="767408" y="5106256"/>
            <a:ext cx="1520575" cy="2054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AFE38E0-9D36-F266-35B2-111DAA1F4265}"/>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56451D1-F115-177C-6C7E-BB0B90885482}"/>
              </a:ext>
            </a:extLst>
          </p:cNvPr>
          <p:cNvPicPr>
            <a:picLocks noChangeAspect="1"/>
          </p:cNvPicPr>
          <p:nvPr/>
        </p:nvPicPr>
        <p:blipFill>
          <a:blip r:embed="rId10"/>
          <a:stretch>
            <a:fillRect/>
          </a:stretch>
        </p:blipFill>
        <p:spPr>
          <a:xfrm>
            <a:off x="238124" y="6210000"/>
            <a:ext cx="474483" cy="406700"/>
          </a:xfrm>
          <a:prstGeom prst="rect">
            <a:avLst/>
          </a:prstGeom>
        </p:spPr>
      </p:pic>
      <p:pic>
        <p:nvPicPr>
          <p:cNvPr id="3" name="Picture 2">
            <a:extLst>
              <a:ext uri="{FF2B5EF4-FFF2-40B4-BE49-F238E27FC236}">
                <a16:creationId xmlns:a16="http://schemas.microsoft.com/office/drawing/2014/main" id="{872CEE57-8C52-F337-FA3F-CD37292479DB}"/>
              </a:ext>
            </a:extLst>
          </p:cNvPr>
          <p:cNvPicPr>
            <a:picLocks noChangeAspect="1"/>
          </p:cNvPicPr>
          <p:nvPr/>
        </p:nvPicPr>
        <p:blipFill>
          <a:blip r:embed="rId11"/>
          <a:stretch>
            <a:fillRect/>
          </a:stretch>
        </p:blipFill>
        <p:spPr>
          <a:xfrm>
            <a:off x="238124" y="800100"/>
            <a:ext cx="495301" cy="376859"/>
          </a:xfrm>
          <a:prstGeom prst="rect">
            <a:avLst/>
          </a:prstGeom>
        </p:spPr>
      </p:pic>
    </p:spTree>
    <p:extLst>
      <p:ext uri="{BB962C8B-B14F-4D97-AF65-F5344CB8AC3E}">
        <p14:creationId xmlns:p14="http://schemas.microsoft.com/office/powerpoint/2010/main" val="238606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0" accel="50000" decel="50000" autoRev="1" fill="hold" nodeType="afterEffect">
                                  <p:stCondLst>
                                    <p:cond delay="0"/>
                                  </p:stCondLst>
                                  <p:childTnLst>
                                    <p:animMotion origin="layout" path="M -2.08333E-6 1.48148E-6 L -2.08333E-6 -0.04028 " pathEditMode="relative" rAng="0" ptsTypes="AA">
                                      <p:cBhvr>
                                        <p:cTn id="6" dur="500" fill="hold"/>
                                        <p:tgtEl>
                                          <p:spTgt spid="9"/>
                                        </p:tgtEl>
                                        <p:attrNameLst>
                                          <p:attrName>ppt_x</p:attrName>
                                          <p:attrName>ppt_y</p:attrName>
                                        </p:attrNameLst>
                                      </p:cBhvr>
                                      <p:rCtr x="0" y="-2014"/>
                                    </p:animMotion>
                                  </p:childTnLst>
                                </p:cTn>
                              </p:par>
                              <p:par>
                                <p:cTn id="7" presetID="32" presetClass="emph" presetSubtype="0" repeatCount="0" fill="hold" nodeType="withEffect">
                                  <p:stCondLst>
                                    <p:cond delay="100"/>
                                  </p:stCondLst>
                                  <p:childTnLst>
                                    <p:animRot by="120000">
                                      <p:cBhvr>
                                        <p:cTn id="8" dur="30" fill="hold">
                                          <p:stCondLst>
                                            <p:cond delay="0"/>
                                          </p:stCondLst>
                                        </p:cTn>
                                        <p:tgtEl>
                                          <p:spTgt spid="9"/>
                                        </p:tgtEl>
                                        <p:attrNameLst>
                                          <p:attrName>r</p:attrName>
                                        </p:attrNameLst>
                                      </p:cBhvr>
                                    </p:animRot>
                                    <p:animRot by="-240000">
                                      <p:cBhvr>
                                        <p:cTn id="9" dur="60" fill="hold">
                                          <p:stCondLst>
                                            <p:cond delay="60"/>
                                          </p:stCondLst>
                                        </p:cTn>
                                        <p:tgtEl>
                                          <p:spTgt spid="9"/>
                                        </p:tgtEl>
                                        <p:attrNameLst>
                                          <p:attrName>r</p:attrName>
                                        </p:attrNameLst>
                                      </p:cBhvr>
                                    </p:animRot>
                                    <p:animRot by="240000">
                                      <p:cBhvr>
                                        <p:cTn id="10" dur="60" fill="hold">
                                          <p:stCondLst>
                                            <p:cond delay="120"/>
                                          </p:stCondLst>
                                        </p:cTn>
                                        <p:tgtEl>
                                          <p:spTgt spid="9"/>
                                        </p:tgtEl>
                                        <p:attrNameLst>
                                          <p:attrName>r</p:attrName>
                                        </p:attrNameLst>
                                      </p:cBhvr>
                                    </p:animRot>
                                    <p:animRot by="-240000">
                                      <p:cBhvr>
                                        <p:cTn id="11" dur="60" fill="hold">
                                          <p:stCondLst>
                                            <p:cond delay="180"/>
                                          </p:stCondLst>
                                        </p:cTn>
                                        <p:tgtEl>
                                          <p:spTgt spid="9"/>
                                        </p:tgtEl>
                                        <p:attrNameLst>
                                          <p:attrName>r</p:attrName>
                                        </p:attrNameLst>
                                      </p:cBhvr>
                                    </p:animRot>
                                    <p:animRot by="120000">
                                      <p:cBhvr>
                                        <p:cTn id="12" dur="60" fill="hold">
                                          <p:stCondLst>
                                            <p:cond delay="240"/>
                                          </p:stCondLst>
                                        </p:cTn>
                                        <p:tgtEl>
                                          <p:spTgt spid="9"/>
                                        </p:tgtEl>
                                        <p:attrNameLst>
                                          <p:attrName>r</p:attrName>
                                        </p:attrNameLst>
                                      </p:cBhvr>
                                    </p:animRot>
                                  </p:childTnLst>
                                </p:cTn>
                              </p:par>
                              <p:par>
                                <p:cTn id="13" presetID="6" presetClass="entr" presetSubtype="32" fill="hold" nodeType="withEffect">
                                  <p:stCondLst>
                                    <p:cond delay="1400"/>
                                  </p:stCondLst>
                                  <p:childTnLst>
                                    <p:set>
                                      <p:cBhvr>
                                        <p:cTn id="14" dur="1" fill="hold">
                                          <p:stCondLst>
                                            <p:cond delay="0"/>
                                          </p:stCondLst>
                                        </p:cTn>
                                        <p:tgtEl>
                                          <p:spTgt spid="19"/>
                                        </p:tgtEl>
                                        <p:attrNameLst>
                                          <p:attrName>style.visibility</p:attrName>
                                        </p:attrNameLst>
                                      </p:cBhvr>
                                      <p:to>
                                        <p:strVal val="visible"/>
                                      </p:to>
                                    </p:set>
                                    <p:animEffect transition="in" filter="circle(out)">
                                      <p:cBhvr>
                                        <p:cTn id="15" dur="500"/>
                                        <p:tgtEl>
                                          <p:spTgt spid="19"/>
                                        </p:tgtEl>
                                      </p:cBhvr>
                                    </p:animEffect>
                                  </p:childTnLst>
                                </p:cTn>
                              </p:par>
                              <p:par>
                                <p:cTn id="16" presetID="6" presetClass="exit" presetSubtype="32" fill="hold" nodeType="withEffect">
                                  <p:stCondLst>
                                    <p:cond delay="1600"/>
                                  </p:stCondLst>
                                  <p:childTnLst>
                                    <p:animEffect transition="out" filter="circle(out)">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8" presetClass="emph" presetSubtype="0" repeatCount="indefinite" fill="hold" grpId="0" nodeType="withEffect">
                                  <p:stCondLst>
                                    <p:cond delay="0"/>
                                  </p:stCondLst>
                                  <p:childTnLst>
                                    <p:animRot by="21600000">
                                      <p:cBhvr>
                                        <p:cTn id="20" dur="5000" fill="hold"/>
                                        <p:tgtEl>
                                          <p:spTgt spid="18"/>
                                        </p:tgtEl>
                                        <p:attrNameLst>
                                          <p:attrName>r</p:attrName>
                                        </p:attrNameLst>
                                      </p:cBhvr>
                                    </p:animRot>
                                  </p:childTnLst>
                                </p:cTn>
                              </p:par>
                              <p:par>
                                <p:cTn id="21" presetID="64" presetClass="path" presetSubtype="0" accel="50000" decel="50000" autoRev="1" fill="hold" nodeType="withEffect">
                                  <p:stCondLst>
                                    <p:cond delay="6000"/>
                                  </p:stCondLst>
                                  <p:childTnLst>
                                    <p:animMotion origin="layout" path="M -2.08333E-6 1.48148E-6 L -2.08333E-6 -0.03681 " pathEditMode="relative" rAng="0" ptsTypes="AA">
                                      <p:cBhvr>
                                        <p:cTn id="22" dur="500" fill="hold"/>
                                        <p:tgtEl>
                                          <p:spTgt spid="9"/>
                                        </p:tgtEl>
                                        <p:attrNameLst>
                                          <p:attrName>ppt_x</p:attrName>
                                          <p:attrName>ppt_y</p:attrName>
                                        </p:attrNameLst>
                                      </p:cBhvr>
                                      <p:rCtr x="0" y="-1852"/>
                                    </p:animMotion>
                                  </p:childTnLst>
                                </p:cTn>
                              </p:par>
                              <p:par>
                                <p:cTn id="23" presetID="32" presetClass="emph" presetSubtype="0" fill="hold" nodeType="withEffect">
                                  <p:stCondLst>
                                    <p:cond delay="6100"/>
                                  </p:stCondLst>
                                  <p:childTnLst>
                                    <p:animRot by="120000">
                                      <p:cBhvr>
                                        <p:cTn id="24" dur="30" fill="hold">
                                          <p:stCondLst>
                                            <p:cond delay="0"/>
                                          </p:stCondLst>
                                        </p:cTn>
                                        <p:tgtEl>
                                          <p:spTgt spid="9"/>
                                        </p:tgtEl>
                                        <p:attrNameLst>
                                          <p:attrName>r</p:attrName>
                                        </p:attrNameLst>
                                      </p:cBhvr>
                                    </p:animRot>
                                    <p:animRot by="-240000">
                                      <p:cBhvr>
                                        <p:cTn id="25" dur="60" fill="hold">
                                          <p:stCondLst>
                                            <p:cond delay="60"/>
                                          </p:stCondLst>
                                        </p:cTn>
                                        <p:tgtEl>
                                          <p:spTgt spid="9"/>
                                        </p:tgtEl>
                                        <p:attrNameLst>
                                          <p:attrName>r</p:attrName>
                                        </p:attrNameLst>
                                      </p:cBhvr>
                                    </p:animRot>
                                    <p:animRot by="240000">
                                      <p:cBhvr>
                                        <p:cTn id="26" dur="60" fill="hold">
                                          <p:stCondLst>
                                            <p:cond delay="120"/>
                                          </p:stCondLst>
                                        </p:cTn>
                                        <p:tgtEl>
                                          <p:spTgt spid="9"/>
                                        </p:tgtEl>
                                        <p:attrNameLst>
                                          <p:attrName>r</p:attrName>
                                        </p:attrNameLst>
                                      </p:cBhvr>
                                    </p:animRot>
                                    <p:animRot by="-240000">
                                      <p:cBhvr>
                                        <p:cTn id="27" dur="60" fill="hold">
                                          <p:stCondLst>
                                            <p:cond delay="180"/>
                                          </p:stCondLst>
                                        </p:cTn>
                                        <p:tgtEl>
                                          <p:spTgt spid="9"/>
                                        </p:tgtEl>
                                        <p:attrNameLst>
                                          <p:attrName>r</p:attrName>
                                        </p:attrNameLst>
                                      </p:cBhvr>
                                    </p:animRot>
                                    <p:animRot by="120000">
                                      <p:cBhvr>
                                        <p:cTn id="28" dur="60" fill="hold">
                                          <p:stCondLst>
                                            <p:cond delay="240"/>
                                          </p:stCondLst>
                                        </p:cTn>
                                        <p:tgtEl>
                                          <p:spTgt spid="9"/>
                                        </p:tgtEl>
                                        <p:attrNameLst>
                                          <p:attrName>r</p:attrName>
                                        </p:attrNameLst>
                                      </p:cBhvr>
                                    </p:animRot>
                                  </p:childTnLst>
                                </p:cTn>
                              </p:par>
                              <p:par>
                                <p:cTn id="29" presetID="6" presetClass="entr" presetSubtype="32" fill="hold" nodeType="withEffect">
                                  <p:stCondLst>
                                    <p:cond delay="7400"/>
                                  </p:stCondLst>
                                  <p:childTnLst>
                                    <p:set>
                                      <p:cBhvr>
                                        <p:cTn id="30" dur="1" fill="hold">
                                          <p:stCondLst>
                                            <p:cond delay="0"/>
                                          </p:stCondLst>
                                        </p:cTn>
                                        <p:tgtEl>
                                          <p:spTgt spid="19"/>
                                        </p:tgtEl>
                                        <p:attrNameLst>
                                          <p:attrName>style.visibility</p:attrName>
                                        </p:attrNameLst>
                                      </p:cBhvr>
                                      <p:to>
                                        <p:strVal val="visible"/>
                                      </p:to>
                                    </p:set>
                                    <p:animEffect transition="in" filter="circle(out)">
                                      <p:cBhvr>
                                        <p:cTn id="31" dur="500"/>
                                        <p:tgtEl>
                                          <p:spTgt spid="19"/>
                                        </p:tgtEl>
                                      </p:cBhvr>
                                    </p:animEffect>
                                  </p:childTnLst>
                                </p:cTn>
                              </p:par>
                              <p:par>
                                <p:cTn id="32" presetID="6" presetClass="exit" presetSubtype="32" fill="hold" nodeType="withEffect">
                                  <p:stCondLst>
                                    <p:cond delay="7600"/>
                                  </p:stCondLst>
                                  <p:childTnLst>
                                    <p:animEffect transition="out" filter="circle(out)">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64" presetClass="path" presetSubtype="0" accel="50000" decel="50000" autoRev="1" fill="hold" nodeType="withEffect">
                                  <p:stCondLst>
                                    <p:cond delay="15000"/>
                                  </p:stCondLst>
                                  <p:childTnLst>
                                    <p:animMotion origin="layout" path="M -2.08333E-6 1.48148E-6 L -2.08333E-6 -0.22662 " pathEditMode="relative" rAng="0" ptsTypes="AA">
                                      <p:cBhvr>
                                        <p:cTn id="36" dur="1000" fill="hold"/>
                                        <p:tgtEl>
                                          <p:spTgt spid="9"/>
                                        </p:tgtEl>
                                        <p:attrNameLst>
                                          <p:attrName>ppt_x</p:attrName>
                                          <p:attrName>ppt_y</p:attrName>
                                        </p:attrNameLst>
                                      </p:cBhvr>
                                      <p:rCtr x="0" y="-11343"/>
                                    </p:animMotion>
                                  </p:childTnLst>
                                </p:cTn>
                              </p:par>
                              <p:par>
                                <p:cTn id="37" presetID="32" presetClass="emph" presetSubtype="0" repeatCount="3000" fill="hold" nodeType="withEffect">
                                  <p:stCondLst>
                                    <p:cond delay="15200"/>
                                  </p:stCondLst>
                                  <p:childTnLst>
                                    <p:animRot by="120000">
                                      <p:cBhvr>
                                        <p:cTn id="38" dur="50" fill="hold">
                                          <p:stCondLst>
                                            <p:cond delay="0"/>
                                          </p:stCondLst>
                                        </p:cTn>
                                        <p:tgtEl>
                                          <p:spTgt spid="9"/>
                                        </p:tgtEl>
                                        <p:attrNameLst>
                                          <p:attrName>r</p:attrName>
                                        </p:attrNameLst>
                                      </p:cBhvr>
                                    </p:animRot>
                                    <p:animRot by="-240000">
                                      <p:cBhvr>
                                        <p:cTn id="39" dur="100" fill="hold">
                                          <p:stCondLst>
                                            <p:cond delay="100"/>
                                          </p:stCondLst>
                                        </p:cTn>
                                        <p:tgtEl>
                                          <p:spTgt spid="9"/>
                                        </p:tgtEl>
                                        <p:attrNameLst>
                                          <p:attrName>r</p:attrName>
                                        </p:attrNameLst>
                                      </p:cBhvr>
                                    </p:animRot>
                                    <p:animRot by="240000">
                                      <p:cBhvr>
                                        <p:cTn id="40" dur="100" fill="hold">
                                          <p:stCondLst>
                                            <p:cond delay="200"/>
                                          </p:stCondLst>
                                        </p:cTn>
                                        <p:tgtEl>
                                          <p:spTgt spid="9"/>
                                        </p:tgtEl>
                                        <p:attrNameLst>
                                          <p:attrName>r</p:attrName>
                                        </p:attrNameLst>
                                      </p:cBhvr>
                                    </p:animRot>
                                    <p:animRot by="-240000">
                                      <p:cBhvr>
                                        <p:cTn id="41" dur="100" fill="hold">
                                          <p:stCondLst>
                                            <p:cond delay="300"/>
                                          </p:stCondLst>
                                        </p:cTn>
                                        <p:tgtEl>
                                          <p:spTgt spid="9"/>
                                        </p:tgtEl>
                                        <p:attrNameLst>
                                          <p:attrName>r</p:attrName>
                                        </p:attrNameLst>
                                      </p:cBhvr>
                                    </p:animRot>
                                    <p:animRot by="120000">
                                      <p:cBhvr>
                                        <p:cTn id="42" dur="100" fill="hold">
                                          <p:stCondLst>
                                            <p:cond delay="400"/>
                                          </p:stCondLst>
                                        </p:cTn>
                                        <p:tgtEl>
                                          <p:spTgt spid="9"/>
                                        </p:tgtEl>
                                        <p:attrNameLst>
                                          <p:attrName>r</p:attrName>
                                        </p:attrNameLst>
                                      </p:cBhvr>
                                    </p:animRot>
                                  </p:childTnLst>
                                </p:cTn>
                              </p:par>
                              <p:par>
                                <p:cTn id="43" presetID="64" presetClass="path" presetSubtype="0" accel="50000" decel="50000" autoRev="1" fill="hold" nodeType="withEffect">
                                  <p:stCondLst>
                                    <p:cond delay="16000"/>
                                  </p:stCondLst>
                                  <p:childTnLst>
                                    <p:animMotion origin="layout" path="M -3.33333E-6 -3.33333E-6 L -3.33333E-6 -0.12963 " pathEditMode="relative" rAng="0" ptsTypes="AA">
                                      <p:cBhvr>
                                        <p:cTn id="44" dur="1000" fill="hold"/>
                                        <p:tgtEl>
                                          <p:spTgt spid="11"/>
                                        </p:tgtEl>
                                        <p:attrNameLst>
                                          <p:attrName>ppt_x</p:attrName>
                                          <p:attrName>ppt_y</p:attrName>
                                        </p:attrNameLst>
                                      </p:cBhvr>
                                      <p:rCtr x="0" y="-6481"/>
                                    </p:animMotion>
                                  </p:childTnLst>
                                </p:cTn>
                              </p:par>
                              <p:par>
                                <p:cTn id="45" presetID="32" presetClass="emph" presetSubtype="0" repeatCount="3000" fill="hold" nodeType="withEffect">
                                  <p:stCondLst>
                                    <p:cond delay="16000"/>
                                  </p:stCondLst>
                                  <p:childTnLst>
                                    <p:animRot by="120000">
                                      <p:cBhvr>
                                        <p:cTn id="46" dur="75" fill="hold">
                                          <p:stCondLst>
                                            <p:cond delay="0"/>
                                          </p:stCondLst>
                                        </p:cTn>
                                        <p:tgtEl>
                                          <p:spTgt spid="11"/>
                                        </p:tgtEl>
                                        <p:attrNameLst>
                                          <p:attrName>r</p:attrName>
                                        </p:attrNameLst>
                                      </p:cBhvr>
                                    </p:animRot>
                                    <p:animRot by="-240000">
                                      <p:cBhvr>
                                        <p:cTn id="47" dur="150" fill="hold">
                                          <p:stCondLst>
                                            <p:cond delay="150"/>
                                          </p:stCondLst>
                                        </p:cTn>
                                        <p:tgtEl>
                                          <p:spTgt spid="11"/>
                                        </p:tgtEl>
                                        <p:attrNameLst>
                                          <p:attrName>r</p:attrName>
                                        </p:attrNameLst>
                                      </p:cBhvr>
                                    </p:animRot>
                                    <p:animRot by="240000">
                                      <p:cBhvr>
                                        <p:cTn id="48" dur="150" fill="hold">
                                          <p:stCondLst>
                                            <p:cond delay="300"/>
                                          </p:stCondLst>
                                        </p:cTn>
                                        <p:tgtEl>
                                          <p:spTgt spid="11"/>
                                        </p:tgtEl>
                                        <p:attrNameLst>
                                          <p:attrName>r</p:attrName>
                                        </p:attrNameLst>
                                      </p:cBhvr>
                                    </p:animRot>
                                    <p:animRot by="-240000">
                                      <p:cBhvr>
                                        <p:cTn id="49" dur="150" fill="hold">
                                          <p:stCondLst>
                                            <p:cond delay="450"/>
                                          </p:stCondLst>
                                        </p:cTn>
                                        <p:tgtEl>
                                          <p:spTgt spid="11"/>
                                        </p:tgtEl>
                                        <p:attrNameLst>
                                          <p:attrName>r</p:attrName>
                                        </p:attrNameLst>
                                      </p:cBhvr>
                                    </p:animRot>
                                    <p:animRot by="120000">
                                      <p:cBhvr>
                                        <p:cTn id="50" dur="150" fill="hold">
                                          <p:stCondLst>
                                            <p:cond delay="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A98A-AEA7-641F-0261-83A35668DE2A}"/>
              </a:ext>
            </a:extLst>
          </p:cNvPr>
          <p:cNvSpPr>
            <a:spLocks noGrp="1"/>
          </p:cNvSpPr>
          <p:nvPr>
            <p:ph type="title"/>
          </p:nvPr>
        </p:nvSpPr>
        <p:spPr/>
        <p:txBody>
          <a:bodyPr/>
          <a:lstStyle/>
          <a:p>
            <a:r>
              <a:rPr lang="en-US"/>
              <a:t>Mad tea etiquette</a:t>
            </a:r>
          </a:p>
        </p:txBody>
      </p:sp>
      <p:sp>
        <p:nvSpPr>
          <p:cNvPr id="3" name="Content Placeholder 2">
            <a:extLst>
              <a:ext uri="{FF2B5EF4-FFF2-40B4-BE49-F238E27FC236}">
                <a16:creationId xmlns:a16="http://schemas.microsoft.com/office/drawing/2014/main" id="{2E896A6B-E856-39E7-5E0C-4A7EBEC96269}"/>
              </a:ext>
            </a:extLst>
          </p:cNvPr>
          <p:cNvSpPr>
            <a:spLocks noGrp="1"/>
          </p:cNvSpPr>
          <p:nvPr>
            <p:ph idx="1"/>
          </p:nvPr>
        </p:nvSpPr>
        <p:spPr>
          <a:xfrm>
            <a:off x="1077913" y="1520825"/>
            <a:ext cx="7100887" cy="5019720"/>
          </a:xfrm>
        </p:spPr>
        <p:txBody>
          <a:bodyPr/>
          <a:lstStyle/>
          <a:p>
            <a:pPr lvl="2"/>
            <a:r>
              <a:rPr lang="en-US"/>
              <a:t>You're going to be given a sentence</a:t>
            </a:r>
          </a:p>
          <a:p>
            <a:pPr lvl="2"/>
            <a:r>
              <a:rPr lang="en-US"/>
              <a:t>Finish each sentence with one short phrase</a:t>
            </a:r>
          </a:p>
          <a:p>
            <a:pPr lvl="2"/>
            <a:r>
              <a:rPr lang="en-US"/>
              <a:t>Don’t overthink – it's quick fire</a:t>
            </a:r>
          </a:p>
          <a:p>
            <a:pPr lvl="2"/>
            <a:r>
              <a:rPr lang="en-US"/>
              <a:t>Stay curious, dig deep</a:t>
            </a:r>
          </a:p>
          <a:p>
            <a:pPr lvl="2"/>
            <a:r>
              <a:rPr lang="en-US"/>
              <a:t>There are no right or wrongs</a:t>
            </a:r>
          </a:p>
          <a:p>
            <a:pPr lvl="2"/>
            <a:r>
              <a:rPr lang="en-US"/>
              <a:t>Write your answer in the chat but wait for the signal to post your answer.</a:t>
            </a:r>
          </a:p>
          <a:p>
            <a:pPr lvl="2"/>
            <a:endParaRPr lang="en-US"/>
          </a:p>
          <a:p>
            <a:pPr lvl="2"/>
            <a:endParaRPr lang="en-US"/>
          </a:p>
        </p:txBody>
      </p:sp>
      <p:sp>
        <p:nvSpPr>
          <p:cNvPr id="4" name="Footer Placeholder 3">
            <a:extLst>
              <a:ext uri="{FF2B5EF4-FFF2-40B4-BE49-F238E27FC236}">
                <a16:creationId xmlns:a16="http://schemas.microsoft.com/office/drawing/2014/main" id="{02ACD27C-88E7-5E37-8A67-632B434471CF}"/>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DE238C5D-582D-C743-E89E-EF2841697697}"/>
              </a:ext>
            </a:extLst>
          </p:cNvPr>
          <p:cNvSpPr>
            <a:spLocks noGrp="1"/>
          </p:cNvSpPr>
          <p:nvPr>
            <p:ph type="sldNum" sz="quarter" idx="12"/>
          </p:nvPr>
        </p:nvSpPr>
        <p:spPr/>
        <p:txBody>
          <a:bodyPr/>
          <a:lstStyle/>
          <a:p>
            <a:fld id="{16C5AC08-0ACD-404A-9C9F-AB39E786C34A}" type="slidenum">
              <a:rPr lang="en-GB"/>
              <a:t>35</a:t>
            </a:fld>
            <a:endParaRPr lang="en-GB"/>
          </a:p>
        </p:txBody>
      </p:sp>
      <p:sp>
        <p:nvSpPr>
          <p:cNvPr id="6" name="Text Placeholder 5">
            <a:extLst>
              <a:ext uri="{FF2B5EF4-FFF2-40B4-BE49-F238E27FC236}">
                <a16:creationId xmlns:a16="http://schemas.microsoft.com/office/drawing/2014/main" id="{E18DD18D-6225-451F-1CDE-7B42F82DB3DF}"/>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6054589C-3BDF-2BD0-0B6D-4DFC888A6577}"/>
              </a:ext>
            </a:extLst>
          </p:cNvPr>
          <p:cNvPicPr>
            <a:picLocks noChangeAspect="1"/>
          </p:cNvPicPr>
          <p:nvPr/>
        </p:nvPicPr>
        <p:blipFill>
          <a:blip r:embed="rId3"/>
          <a:srcRect/>
          <a:stretch/>
        </p:blipFill>
        <p:spPr>
          <a:xfrm>
            <a:off x="10771114" y="1904015"/>
            <a:ext cx="1004513" cy="467710"/>
          </a:xfrm>
          <a:prstGeom prst="rect">
            <a:avLst/>
          </a:prstGeom>
        </p:spPr>
      </p:pic>
      <p:pic>
        <p:nvPicPr>
          <p:cNvPr id="8" name="Picture 7">
            <a:extLst>
              <a:ext uri="{FF2B5EF4-FFF2-40B4-BE49-F238E27FC236}">
                <a16:creationId xmlns:a16="http://schemas.microsoft.com/office/drawing/2014/main" id="{40F8F14D-9193-43F6-5F90-8DE32FEFB120}"/>
              </a:ext>
            </a:extLst>
          </p:cNvPr>
          <p:cNvPicPr>
            <a:picLocks noChangeAspect="1"/>
          </p:cNvPicPr>
          <p:nvPr/>
        </p:nvPicPr>
        <p:blipFill>
          <a:blip r:embed="rId4"/>
          <a:srcRect/>
          <a:stretch/>
        </p:blipFill>
        <p:spPr>
          <a:xfrm>
            <a:off x="10977881" y="1717249"/>
            <a:ext cx="531488" cy="287003"/>
          </a:xfrm>
          <a:prstGeom prst="rect">
            <a:avLst/>
          </a:prstGeom>
        </p:spPr>
      </p:pic>
      <p:pic>
        <p:nvPicPr>
          <p:cNvPr id="9" name="Picture 8">
            <a:extLst>
              <a:ext uri="{FF2B5EF4-FFF2-40B4-BE49-F238E27FC236}">
                <a16:creationId xmlns:a16="http://schemas.microsoft.com/office/drawing/2014/main" id="{4ABC35C6-784A-89DE-9C3B-13E98ADC5C7C}"/>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5422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0" accel="50000" decel="50000" autoRev="1" fill="hold" nodeType="afterEffect">
                                  <p:stCondLst>
                                    <p:cond delay="0"/>
                                  </p:stCondLst>
                                  <p:childTnLst>
                                    <p:animMotion origin="layout" path="M 4.58333E-6 3.7037E-6 L 4.58333E-6 -0.04028 " pathEditMode="relative" rAng="0" ptsTypes="AA">
                                      <p:cBhvr>
                                        <p:cTn id="6" dur="500" fill="hold"/>
                                        <p:tgtEl>
                                          <p:spTgt spid="8"/>
                                        </p:tgtEl>
                                        <p:attrNameLst>
                                          <p:attrName>ppt_x</p:attrName>
                                          <p:attrName>ppt_y</p:attrName>
                                        </p:attrNameLst>
                                      </p:cBhvr>
                                      <p:rCtr x="0" y="-2014"/>
                                    </p:animMotion>
                                  </p:childTnLst>
                                </p:cTn>
                              </p:par>
                              <p:par>
                                <p:cTn id="7" presetID="32" presetClass="emph" presetSubtype="0" repeatCount="2000" fill="hold" nodeType="withEffect">
                                  <p:stCondLst>
                                    <p:cond delay="100"/>
                                  </p:stCondLst>
                                  <p:childTnLst>
                                    <p:animRot by="120000">
                                      <p:cBhvr>
                                        <p:cTn id="8" dur="30" fill="hold">
                                          <p:stCondLst>
                                            <p:cond delay="0"/>
                                          </p:stCondLst>
                                        </p:cTn>
                                        <p:tgtEl>
                                          <p:spTgt spid="8"/>
                                        </p:tgtEl>
                                        <p:attrNameLst>
                                          <p:attrName>r</p:attrName>
                                        </p:attrNameLst>
                                      </p:cBhvr>
                                    </p:animRot>
                                    <p:animRot by="-240000">
                                      <p:cBhvr>
                                        <p:cTn id="9" dur="60" fill="hold">
                                          <p:stCondLst>
                                            <p:cond delay="60"/>
                                          </p:stCondLst>
                                        </p:cTn>
                                        <p:tgtEl>
                                          <p:spTgt spid="8"/>
                                        </p:tgtEl>
                                        <p:attrNameLst>
                                          <p:attrName>r</p:attrName>
                                        </p:attrNameLst>
                                      </p:cBhvr>
                                    </p:animRot>
                                    <p:animRot by="240000">
                                      <p:cBhvr>
                                        <p:cTn id="10" dur="60" fill="hold">
                                          <p:stCondLst>
                                            <p:cond delay="120"/>
                                          </p:stCondLst>
                                        </p:cTn>
                                        <p:tgtEl>
                                          <p:spTgt spid="8"/>
                                        </p:tgtEl>
                                        <p:attrNameLst>
                                          <p:attrName>r</p:attrName>
                                        </p:attrNameLst>
                                      </p:cBhvr>
                                    </p:animRot>
                                    <p:animRot by="-240000">
                                      <p:cBhvr>
                                        <p:cTn id="11" dur="60" fill="hold">
                                          <p:stCondLst>
                                            <p:cond delay="180"/>
                                          </p:stCondLst>
                                        </p:cTn>
                                        <p:tgtEl>
                                          <p:spTgt spid="8"/>
                                        </p:tgtEl>
                                        <p:attrNameLst>
                                          <p:attrName>r</p:attrName>
                                        </p:attrNameLst>
                                      </p:cBhvr>
                                    </p:animRot>
                                    <p:animRot by="120000">
                                      <p:cBhvr>
                                        <p:cTn id="12" dur="60" fill="hold">
                                          <p:stCondLst>
                                            <p:cond delay="240"/>
                                          </p:stCondLst>
                                        </p:cTn>
                                        <p:tgtEl>
                                          <p:spTgt spid="8"/>
                                        </p:tgtEl>
                                        <p:attrNameLst>
                                          <p:attrName>r</p:attrName>
                                        </p:attrNameLst>
                                      </p:cBhvr>
                                    </p:animRot>
                                  </p:childTnLst>
                                </p:cTn>
                              </p:par>
                              <p:par>
                                <p:cTn id="13" presetID="64" presetClass="path" presetSubtype="0" accel="50000" decel="50000" autoRev="1" fill="hold" nodeType="withEffect">
                                  <p:stCondLst>
                                    <p:cond delay="6000"/>
                                  </p:stCondLst>
                                  <p:childTnLst>
                                    <p:animMotion origin="layout" path="M 4.58333E-6 3.7037E-6 L 4.58333E-6 -0.03681 " pathEditMode="relative" rAng="0" ptsTypes="AA">
                                      <p:cBhvr>
                                        <p:cTn id="14" dur="500" fill="hold"/>
                                        <p:tgtEl>
                                          <p:spTgt spid="8"/>
                                        </p:tgtEl>
                                        <p:attrNameLst>
                                          <p:attrName>ppt_x</p:attrName>
                                          <p:attrName>ppt_y</p:attrName>
                                        </p:attrNameLst>
                                      </p:cBhvr>
                                      <p:rCtr x="0" y="-1852"/>
                                    </p:animMotion>
                                  </p:childTnLst>
                                </p:cTn>
                              </p:par>
                              <p:par>
                                <p:cTn id="15" presetID="32" presetClass="emph" presetSubtype="0" fill="hold" nodeType="withEffect">
                                  <p:stCondLst>
                                    <p:cond delay="6100"/>
                                  </p:stCondLst>
                                  <p:childTnLst>
                                    <p:animRot by="120000">
                                      <p:cBhvr>
                                        <p:cTn id="16" dur="60" fill="hold">
                                          <p:stCondLst>
                                            <p:cond delay="0"/>
                                          </p:stCondLst>
                                        </p:cTn>
                                        <p:tgtEl>
                                          <p:spTgt spid="8"/>
                                        </p:tgtEl>
                                        <p:attrNameLst>
                                          <p:attrName>r</p:attrName>
                                        </p:attrNameLst>
                                      </p:cBhvr>
                                    </p:animRot>
                                    <p:animRot by="-240000">
                                      <p:cBhvr>
                                        <p:cTn id="17" dur="120" fill="hold">
                                          <p:stCondLst>
                                            <p:cond delay="120"/>
                                          </p:stCondLst>
                                        </p:cTn>
                                        <p:tgtEl>
                                          <p:spTgt spid="8"/>
                                        </p:tgtEl>
                                        <p:attrNameLst>
                                          <p:attrName>r</p:attrName>
                                        </p:attrNameLst>
                                      </p:cBhvr>
                                    </p:animRot>
                                    <p:animRot by="240000">
                                      <p:cBhvr>
                                        <p:cTn id="18" dur="120" fill="hold">
                                          <p:stCondLst>
                                            <p:cond delay="240"/>
                                          </p:stCondLst>
                                        </p:cTn>
                                        <p:tgtEl>
                                          <p:spTgt spid="8"/>
                                        </p:tgtEl>
                                        <p:attrNameLst>
                                          <p:attrName>r</p:attrName>
                                        </p:attrNameLst>
                                      </p:cBhvr>
                                    </p:animRot>
                                    <p:animRot by="-240000">
                                      <p:cBhvr>
                                        <p:cTn id="19" dur="120" fill="hold">
                                          <p:stCondLst>
                                            <p:cond delay="360"/>
                                          </p:stCondLst>
                                        </p:cTn>
                                        <p:tgtEl>
                                          <p:spTgt spid="8"/>
                                        </p:tgtEl>
                                        <p:attrNameLst>
                                          <p:attrName>r</p:attrName>
                                        </p:attrNameLst>
                                      </p:cBhvr>
                                    </p:animRot>
                                    <p:animRot by="120000">
                                      <p:cBhvr>
                                        <p:cTn id="20" dur="120" fill="hold">
                                          <p:stCondLst>
                                            <p:cond delay="480"/>
                                          </p:stCondLst>
                                        </p:cTn>
                                        <p:tgtEl>
                                          <p:spTgt spid="8"/>
                                        </p:tgtEl>
                                        <p:attrNameLst>
                                          <p:attrName>r</p:attrName>
                                        </p:attrNameLst>
                                      </p:cBhvr>
                                    </p:animRot>
                                  </p:childTnLst>
                                </p:cTn>
                              </p:par>
                              <p:par>
                                <p:cTn id="21" presetID="64" presetClass="path" presetSubtype="0" accel="50000" decel="50000" autoRev="1" fill="hold" nodeType="withEffect">
                                  <p:stCondLst>
                                    <p:cond delay="15000"/>
                                  </p:stCondLst>
                                  <p:childTnLst>
                                    <p:animMotion origin="layout" path="M 4.58333E-6 3.7037E-6 L 4.58333E-6 -0.22662 " pathEditMode="relative" rAng="0" ptsTypes="AA">
                                      <p:cBhvr>
                                        <p:cTn id="22" dur="1000" fill="hold"/>
                                        <p:tgtEl>
                                          <p:spTgt spid="8"/>
                                        </p:tgtEl>
                                        <p:attrNameLst>
                                          <p:attrName>ppt_x</p:attrName>
                                          <p:attrName>ppt_y</p:attrName>
                                        </p:attrNameLst>
                                      </p:cBhvr>
                                      <p:rCtr x="0" y="-11343"/>
                                    </p:animMotion>
                                  </p:childTnLst>
                                </p:cTn>
                              </p:par>
                              <p:par>
                                <p:cTn id="23" presetID="32" presetClass="emph" presetSubtype="0" repeatCount="3000" fill="hold" nodeType="withEffect">
                                  <p:stCondLst>
                                    <p:cond delay="15200"/>
                                  </p:stCondLst>
                                  <p:childTnLst>
                                    <p:animRot by="120000">
                                      <p:cBhvr>
                                        <p:cTn id="24" dur="50" fill="hold">
                                          <p:stCondLst>
                                            <p:cond delay="0"/>
                                          </p:stCondLst>
                                        </p:cTn>
                                        <p:tgtEl>
                                          <p:spTgt spid="8"/>
                                        </p:tgtEl>
                                        <p:attrNameLst>
                                          <p:attrName>r</p:attrName>
                                        </p:attrNameLst>
                                      </p:cBhvr>
                                    </p:animRot>
                                    <p:animRot by="-240000">
                                      <p:cBhvr>
                                        <p:cTn id="25" dur="100" fill="hold">
                                          <p:stCondLst>
                                            <p:cond delay="100"/>
                                          </p:stCondLst>
                                        </p:cTn>
                                        <p:tgtEl>
                                          <p:spTgt spid="8"/>
                                        </p:tgtEl>
                                        <p:attrNameLst>
                                          <p:attrName>r</p:attrName>
                                        </p:attrNameLst>
                                      </p:cBhvr>
                                    </p:animRot>
                                    <p:animRot by="240000">
                                      <p:cBhvr>
                                        <p:cTn id="26" dur="100" fill="hold">
                                          <p:stCondLst>
                                            <p:cond delay="200"/>
                                          </p:stCondLst>
                                        </p:cTn>
                                        <p:tgtEl>
                                          <p:spTgt spid="8"/>
                                        </p:tgtEl>
                                        <p:attrNameLst>
                                          <p:attrName>r</p:attrName>
                                        </p:attrNameLst>
                                      </p:cBhvr>
                                    </p:animRot>
                                    <p:animRot by="-240000">
                                      <p:cBhvr>
                                        <p:cTn id="27" dur="100" fill="hold">
                                          <p:stCondLst>
                                            <p:cond delay="300"/>
                                          </p:stCondLst>
                                        </p:cTn>
                                        <p:tgtEl>
                                          <p:spTgt spid="8"/>
                                        </p:tgtEl>
                                        <p:attrNameLst>
                                          <p:attrName>r</p:attrName>
                                        </p:attrNameLst>
                                      </p:cBhvr>
                                    </p:animRot>
                                    <p:animRot by="120000">
                                      <p:cBhvr>
                                        <p:cTn id="28"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46B4-AE43-5B0E-9ABC-03EA24C66C8F}"/>
              </a:ext>
            </a:extLst>
          </p:cNvPr>
          <p:cNvSpPr>
            <a:spLocks noGrp="1"/>
          </p:cNvSpPr>
          <p:nvPr>
            <p:ph type="title"/>
          </p:nvPr>
        </p:nvSpPr>
        <p:spPr/>
        <p:txBody>
          <a:bodyPr/>
          <a:lstStyle/>
          <a:p>
            <a:r>
              <a:rPr lang="en-US"/>
              <a:t>Mad tea</a:t>
            </a:r>
          </a:p>
        </p:txBody>
      </p:sp>
      <p:sp>
        <p:nvSpPr>
          <p:cNvPr id="3" name="Content Placeholder 2">
            <a:extLst>
              <a:ext uri="{FF2B5EF4-FFF2-40B4-BE49-F238E27FC236}">
                <a16:creationId xmlns:a16="http://schemas.microsoft.com/office/drawing/2014/main" id="{5752FA51-EE07-86B3-7FD7-42327426D734}"/>
              </a:ext>
            </a:extLst>
          </p:cNvPr>
          <p:cNvSpPr>
            <a:spLocks noGrp="1"/>
          </p:cNvSpPr>
          <p:nvPr>
            <p:ph idx="1"/>
          </p:nvPr>
        </p:nvSpPr>
        <p:spPr/>
        <p:txBody>
          <a:bodyPr/>
          <a:lstStyle/>
          <a:p>
            <a:r>
              <a:rPr lang="en-US" sz="9000" i="1">
                <a:solidFill>
                  <a:schemeClr val="accent2"/>
                </a:solidFill>
                <a:latin typeface="Petrona Light" pitchFamily="2" charset="77"/>
              </a:rPr>
              <a:t>What first inspired me about being a Quality Coach is…</a:t>
            </a:r>
          </a:p>
        </p:txBody>
      </p:sp>
      <p:sp>
        <p:nvSpPr>
          <p:cNvPr id="4" name="Footer Placeholder 3">
            <a:extLst>
              <a:ext uri="{FF2B5EF4-FFF2-40B4-BE49-F238E27FC236}">
                <a16:creationId xmlns:a16="http://schemas.microsoft.com/office/drawing/2014/main" id="{3A9EA8F0-2F1A-5422-3C53-B70A34B9B5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EBF6DD-EDB2-2AC1-58B2-8C0B869EA642}"/>
              </a:ext>
            </a:extLst>
          </p:cNvPr>
          <p:cNvSpPr>
            <a:spLocks noGrp="1"/>
          </p:cNvSpPr>
          <p:nvPr>
            <p:ph type="sldNum" sz="quarter" idx="12"/>
          </p:nvPr>
        </p:nvSpPr>
        <p:spPr/>
        <p:txBody>
          <a:bodyPr/>
          <a:lstStyle/>
          <a:p>
            <a:fld id="{16C5AC08-0ACD-404A-9C9F-AB39E786C34A}" type="slidenum">
              <a:rPr lang="en-GB"/>
              <a:t>36</a:t>
            </a:fld>
            <a:endParaRPr lang="en-GB"/>
          </a:p>
        </p:txBody>
      </p:sp>
      <p:sp>
        <p:nvSpPr>
          <p:cNvPr id="6" name="Text Placeholder 5">
            <a:extLst>
              <a:ext uri="{FF2B5EF4-FFF2-40B4-BE49-F238E27FC236}">
                <a16:creationId xmlns:a16="http://schemas.microsoft.com/office/drawing/2014/main" id="{97779B99-0657-BA42-6C90-0F0605EC3B5D}"/>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AB956685-BB6A-B7CE-F974-5C76CE5EA8CB}"/>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72579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46B4-AE43-5B0E-9ABC-03EA24C66C8F}"/>
              </a:ext>
            </a:extLst>
          </p:cNvPr>
          <p:cNvSpPr>
            <a:spLocks noGrp="1"/>
          </p:cNvSpPr>
          <p:nvPr>
            <p:ph type="title"/>
          </p:nvPr>
        </p:nvSpPr>
        <p:spPr/>
        <p:txBody>
          <a:bodyPr/>
          <a:lstStyle/>
          <a:p>
            <a:r>
              <a:rPr lang="en-US"/>
              <a:t>Mad tea</a:t>
            </a:r>
          </a:p>
        </p:txBody>
      </p:sp>
      <p:sp>
        <p:nvSpPr>
          <p:cNvPr id="3" name="Content Placeholder 2">
            <a:extLst>
              <a:ext uri="{FF2B5EF4-FFF2-40B4-BE49-F238E27FC236}">
                <a16:creationId xmlns:a16="http://schemas.microsoft.com/office/drawing/2014/main" id="{5752FA51-EE07-86B3-7FD7-42327426D734}"/>
              </a:ext>
            </a:extLst>
          </p:cNvPr>
          <p:cNvSpPr>
            <a:spLocks noGrp="1"/>
          </p:cNvSpPr>
          <p:nvPr>
            <p:ph idx="1"/>
          </p:nvPr>
        </p:nvSpPr>
        <p:spPr/>
        <p:txBody>
          <a:bodyPr/>
          <a:lstStyle/>
          <a:p>
            <a:r>
              <a:rPr lang="en-US" sz="9000" i="1">
                <a:solidFill>
                  <a:schemeClr val="accent2"/>
                </a:solidFill>
                <a:latin typeface="Petrona Light" pitchFamily="2" charset="77"/>
              </a:rPr>
              <a:t>My struggle with being a Quality Coach is...</a:t>
            </a:r>
          </a:p>
        </p:txBody>
      </p:sp>
      <p:sp>
        <p:nvSpPr>
          <p:cNvPr id="4" name="Footer Placeholder 3">
            <a:extLst>
              <a:ext uri="{FF2B5EF4-FFF2-40B4-BE49-F238E27FC236}">
                <a16:creationId xmlns:a16="http://schemas.microsoft.com/office/drawing/2014/main" id="{3A9EA8F0-2F1A-5422-3C53-B70A34B9B5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EBF6DD-EDB2-2AC1-58B2-8C0B869EA642}"/>
              </a:ext>
            </a:extLst>
          </p:cNvPr>
          <p:cNvSpPr>
            <a:spLocks noGrp="1"/>
          </p:cNvSpPr>
          <p:nvPr>
            <p:ph type="sldNum" sz="quarter" idx="12"/>
          </p:nvPr>
        </p:nvSpPr>
        <p:spPr/>
        <p:txBody>
          <a:bodyPr/>
          <a:lstStyle/>
          <a:p>
            <a:fld id="{16C5AC08-0ACD-404A-9C9F-AB39E786C34A}" type="slidenum">
              <a:rPr lang="en-GB"/>
              <a:t>37</a:t>
            </a:fld>
            <a:endParaRPr lang="en-GB"/>
          </a:p>
        </p:txBody>
      </p:sp>
      <p:sp>
        <p:nvSpPr>
          <p:cNvPr id="6" name="Text Placeholder 5">
            <a:extLst>
              <a:ext uri="{FF2B5EF4-FFF2-40B4-BE49-F238E27FC236}">
                <a16:creationId xmlns:a16="http://schemas.microsoft.com/office/drawing/2014/main" id="{97779B99-0657-BA42-6C90-0F0605EC3B5D}"/>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1D7EA215-C437-6BD5-A9D1-20E4BC2687B2}"/>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40625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46B4-AE43-5B0E-9ABC-03EA24C66C8F}"/>
              </a:ext>
            </a:extLst>
          </p:cNvPr>
          <p:cNvSpPr>
            <a:spLocks noGrp="1"/>
          </p:cNvSpPr>
          <p:nvPr>
            <p:ph type="title"/>
          </p:nvPr>
        </p:nvSpPr>
        <p:spPr/>
        <p:txBody>
          <a:bodyPr/>
          <a:lstStyle/>
          <a:p>
            <a:r>
              <a:rPr lang="en-US"/>
              <a:t>Mad tea</a:t>
            </a:r>
          </a:p>
        </p:txBody>
      </p:sp>
      <p:sp>
        <p:nvSpPr>
          <p:cNvPr id="3" name="Content Placeholder 2">
            <a:extLst>
              <a:ext uri="{FF2B5EF4-FFF2-40B4-BE49-F238E27FC236}">
                <a16:creationId xmlns:a16="http://schemas.microsoft.com/office/drawing/2014/main" id="{5752FA51-EE07-86B3-7FD7-42327426D734}"/>
              </a:ext>
            </a:extLst>
          </p:cNvPr>
          <p:cNvSpPr>
            <a:spLocks noGrp="1"/>
          </p:cNvSpPr>
          <p:nvPr>
            <p:ph idx="1"/>
          </p:nvPr>
        </p:nvSpPr>
        <p:spPr/>
        <p:txBody>
          <a:bodyPr/>
          <a:lstStyle/>
          <a:p>
            <a:r>
              <a:rPr lang="en-US" sz="9000" i="1">
                <a:solidFill>
                  <a:schemeClr val="accent2"/>
                </a:solidFill>
                <a:latin typeface="Petrona Light" pitchFamily="2" charset="77"/>
              </a:rPr>
              <a:t>What we must not ignore or neglect is...</a:t>
            </a:r>
          </a:p>
        </p:txBody>
      </p:sp>
      <p:sp>
        <p:nvSpPr>
          <p:cNvPr id="4" name="Footer Placeholder 3">
            <a:extLst>
              <a:ext uri="{FF2B5EF4-FFF2-40B4-BE49-F238E27FC236}">
                <a16:creationId xmlns:a16="http://schemas.microsoft.com/office/drawing/2014/main" id="{3A9EA8F0-2F1A-5422-3C53-B70A34B9B5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EBF6DD-EDB2-2AC1-58B2-8C0B869EA642}"/>
              </a:ext>
            </a:extLst>
          </p:cNvPr>
          <p:cNvSpPr>
            <a:spLocks noGrp="1"/>
          </p:cNvSpPr>
          <p:nvPr>
            <p:ph type="sldNum" sz="quarter" idx="12"/>
          </p:nvPr>
        </p:nvSpPr>
        <p:spPr/>
        <p:txBody>
          <a:bodyPr/>
          <a:lstStyle/>
          <a:p>
            <a:fld id="{16C5AC08-0ACD-404A-9C9F-AB39E786C34A}" type="slidenum">
              <a:rPr lang="en-GB"/>
              <a:t>38</a:t>
            </a:fld>
            <a:endParaRPr lang="en-GB"/>
          </a:p>
        </p:txBody>
      </p:sp>
      <p:sp>
        <p:nvSpPr>
          <p:cNvPr id="6" name="Text Placeholder 5">
            <a:extLst>
              <a:ext uri="{FF2B5EF4-FFF2-40B4-BE49-F238E27FC236}">
                <a16:creationId xmlns:a16="http://schemas.microsoft.com/office/drawing/2014/main" id="{97779B99-0657-BA42-6C90-0F0605EC3B5D}"/>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49C5F59C-5718-04EE-0803-2DC0A64A30E1}"/>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413550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dirty="0"/>
              <a:t>Working</a:t>
            </a:r>
            <a:br>
              <a:rPr lang="en-US" dirty="0"/>
            </a:br>
            <a:r>
              <a:rPr lang="en-US" dirty="0"/>
              <a:t>with People</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r>
              <a:rPr lang="en-US" b="1"/>
              <a:t>Session 3     Working with People</a:t>
            </a:r>
            <a:endParaRPr lang="en-US"/>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fld id="{16C5AC08-0ACD-404A-9C9F-AB39E786C34A}" type="slidenum">
              <a:rPr lang="en-US"/>
              <a:pPr/>
              <a:t>3</a:t>
            </a:fld>
            <a:endParaRPr lang="en-US"/>
          </a:p>
        </p:txBody>
      </p:sp>
      <p:sp>
        <p:nvSpPr>
          <p:cNvPr id="6" name="Text Placeholder 5">
            <a:extLst>
              <a:ext uri="{FF2B5EF4-FFF2-40B4-BE49-F238E27FC236}">
                <a16:creationId xmlns:a16="http://schemas.microsoft.com/office/drawing/2014/main" id="{027147B2-D50A-C477-356D-46D98215865A}"/>
              </a:ext>
            </a:extLst>
          </p:cNvPr>
          <p:cNvSpPr>
            <a:spLocks noGrp="1"/>
          </p:cNvSpPr>
          <p:nvPr>
            <p:ph type="body" sz="quarter" idx="13"/>
          </p:nvPr>
        </p:nvSpPr>
        <p:spPr>
          <a:xfrm>
            <a:off x="1077913" y="436166"/>
            <a:ext cx="1365758" cy="330219"/>
          </a:xfrm>
        </p:spPr>
        <p:txBody>
          <a:bodyPr/>
          <a:lstStyle/>
          <a:p>
            <a:r>
              <a:rPr lang="en-US"/>
              <a:t>Session 3</a:t>
            </a:r>
          </a:p>
        </p:txBody>
      </p:sp>
    </p:spTree>
    <p:extLst>
      <p:ext uri="{BB962C8B-B14F-4D97-AF65-F5344CB8AC3E}">
        <p14:creationId xmlns:p14="http://schemas.microsoft.com/office/powerpoint/2010/main" val="96222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46B4-AE43-5B0E-9ABC-03EA24C66C8F}"/>
              </a:ext>
            </a:extLst>
          </p:cNvPr>
          <p:cNvSpPr>
            <a:spLocks noGrp="1"/>
          </p:cNvSpPr>
          <p:nvPr>
            <p:ph type="title"/>
          </p:nvPr>
        </p:nvSpPr>
        <p:spPr/>
        <p:txBody>
          <a:bodyPr/>
          <a:lstStyle/>
          <a:p>
            <a:r>
              <a:rPr lang="en-US"/>
              <a:t>Mad tea</a:t>
            </a:r>
          </a:p>
        </p:txBody>
      </p:sp>
      <p:sp>
        <p:nvSpPr>
          <p:cNvPr id="3" name="Content Placeholder 2">
            <a:extLst>
              <a:ext uri="{FF2B5EF4-FFF2-40B4-BE49-F238E27FC236}">
                <a16:creationId xmlns:a16="http://schemas.microsoft.com/office/drawing/2014/main" id="{5752FA51-EE07-86B3-7FD7-42327426D734}"/>
              </a:ext>
            </a:extLst>
          </p:cNvPr>
          <p:cNvSpPr>
            <a:spLocks noGrp="1"/>
          </p:cNvSpPr>
          <p:nvPr>
            <p:ph idx="1"/>
          </p:nvPr>
        </p:nvSpPr>
        <p:spPr/>
        <p:txBody>
          <a:bodyPr/>
          <a:lstStyle/>
          <a:p>
            <a:r>
              <a:rPr lang="en-US" sz="9000" i="1">
                <a:solidFill>
                  <a:schemeClr val="accent2"/>
                </a:solidFill>
                <a:latin typeface="Petrona Light" pitchFamily="2" charset="77"/>
              </a:rPr>
              <a:t>A bold idea I recommend for us Quality Coaches is...</a:t>
            </a:r>
          </a:p>
        </p:txBody>
      </p:sp>
      <p:sp>
        <p:nvSpPr>
          <p:cNvPr id="4" name="Footer Placeholder 3">
            <a:extLst>
              <a:ext uri="{FF2B5EF4-FFF2-40B4-BE49-F238E27FC236}">
                <a16:creationId xmlns:a16="http://schemas.microsoft.com/office/drawing/2014/main" id="{3A9EA8F0-2F1A-5422-3C53-B70A34B9B5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EBF6DD-EDB2-2AC1-58B2-8C0B869EA642}"/>
              </a:ext>
            </a:extLst>
          </p:cNvPr>
          <p:cNvSpPr>
            <a:spLocks noGrp="1"/>
          </p:cNvSpPr>
          <p:nvPr>
            <p:ph type="sldNum" sz="quarter" idx="12"/>
          </p:nvPr>
        </p:nvSpPr>
        <p:spPr/>
        <p:txBody>
          <a:bodyPr/>
          <a:lstStyle/>
          <a:p>
            <a:fld id="{16C5AC08-0ACD-404A-9C9F-AB39E786C34A}" type="slidenum">
              <a:rPr lang="en-GB"/>
              <a:t>39</a:t>
            </a:fld>
            <a:endParaRPr lang="en-GB"/>
          </a:p>
        </p:txBody>
      </p:sp>
      <p:sp>
        <p:nvSpPr>
          <p:cNvPr id="6" name="Text Placeholder 5">
            <a:extLst>
              <a:ext uri="{FF2B5EF4-FFF2-40B4-BE49-F238E27FC236}">
                <a16:creationId xmlns:a16="http://schemas.microsoft.com/office/drawing/2014/main" id="{97779B99-0657-BA42-6C90-0F0605EC3B5D}"/>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D1E2B266-A14B-55BB-030A-B250197114A7}"/>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5729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46B4-AE43-5B0E-9ABC-03EA24C66C8F}"/>
              </a:ext>
            </a:extLst>
          </p:cNvPr>
          <p:cNvSpPr>
            <a:spLocks noGrp="1"/>
          </p:cNvSpPr>
          <p:nvPr>
            <p:ph type="title"/>
          </p:nvPr>
        </p:nvSpPr>
        <p:spPr/>
        <p:txBody>
          <a:bodyPr/>
          <a:lstStyle/>
          <a:p>
            <a:r>
              <a:rPr lang="en-US"/>
              <a:t>Mad tea</a:t>
            </a:r>
          </a:p>
        </p:txBody>
      </p:sp>
      <p:sp>
        <p:nvSpPr>
          <p:cNvPr id="3" name="Content Placeholder 2">
            <a:extLst>
              <a:ext uri="{FF2B5EF4-FFF2-40B4-BE49-F238E27FC236}">
                <a16:creationId xmlns:a16="http://schemas.microsoft.com/office/drawing/2014/main" id="{5752FA51-EE07-86B3-7FD7-42327426D734}"/>
              </a:ext>
            </a:extLst>
          </p:cNvPr>
          <p:cNvSpPr>
            <a:spLocks noGrp="1"/>
          </p:cNvSpPr>
          <p:nvPr>
            <p:ph idx="1"/>
          </p:nvPr>
        </p:nvSpPr>
        <p:spPr/>
        <p:txBody>
          <a:bodyPr/>
          <a:lstStyle/>
          <a:p>
            <a:r>
              <a:rPr lang="en-US" sz="9000" i="1">
                <a:solidFill>
                  <a:schemeClr val="accent2"/>
                </a:solidFill>
                <a:latin typeface="Petrona Light" pitchFamily="2" charset="77"/>
              </a:rPr>
              <a:t>A big opportunity I </a:t>
            </a:r>
            <a:br>
              <a:rPr lang="en-US" sz="9000" i="1">
                <a:solidFill>
                  <a:schemeClr val="accent2"/>
                </a:solidFill>
                <a:latin typeface="Petrona Light" pitchFamily="2" charset="77"/>
              </a:rPr>
            </a:br>
            <a:r>
              <a:rPr lang="en-US" sz="9000" i="1">
                <a:solidFill>
                  <a:schemeClr val="accent2"/>
                </a:solidFill>
                <a:latin typeface="Petrona Light" pitchFamily="2" charset="77"/>
              </a:rPr>
              <a:t>see for us is...</a:t>
            </a:r>
          </a:p>
        </p:txBody>
      </p:sp>
      <p:sp>
        <p:nvSpPr>
          <p:cNvPr id="4" name="Footer Placeholder 3">
            <a:extLst>
              <a:ext uri="{FF2B5EF4-FFF2-40B4-BE49-F238E27FC236}">
                <a16:creationId xmlns:a16="http://schemas.microsoft.com/office/drawing/2014/main" id="{3A9EA8F0-2F1A-5422-3C53-B70A34B9B5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EBF6DD-EDB2-2AC1-58B2-8C0B869EA642}"/>
              </a:ext>
            </a:extLst>
          </p:cNvPr>
          <p:cNvSpPr>
            <a:spLocks noGrp="1"/>
          </p:cNvSpPr>
          <p:nvPr>
            <p:ph type="sldNum" sz="quarter" idx="12"/>
          </p:nvPr>
        </p:nvSpPr>
        <p:spPr/>
        <p:txBody>
          <a:bodyPr/>
          <a:lstStyle/>
          <a:p>
            <a:fld id="{16C5AC08-0ACD-404A-9C9F-AB39E786C34A}" type="slidenum">
              <a:rPr lang="en-GB"/>
              <a:t>40</a:t>
            </a:fld>
            <a:endParaRPr lang="en-GB"/>
          </a:p>
        </p:txBody>
      </p:sp>
      <p:sp>
        <p:nvSpPr>
          <p:cNvPr id="6" name="Text Placeholder 5">
            <a:extLst>
              <a:ext uri="{FF2B5EF4-FFF2-40B4-BE49-F238E27FC236}">
                <a16:creationId xmlns:a16="http://schemas.microsoft.com/office/drawing/2014/main" id="{97779B99-0657-BA42-6C90-0F0605EC3B5D}"/>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5FE8A0A4-5671-4E92-3F01-1FEFE4D6B4DD}"/>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31487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46B4-AE43-5B0E-9ABC-03EA24C66C8F}"/>
              </a:ext>
            </a:extLst>
          </p:cNvPr>
          <p:cNvSpPr>
            <a:spLocks noGrp="1"/>
          </p:cNvSpPr>
          <p:nvPr>
            <p:ph type="title"/>
          </p:nvPr>
        </p:nvSpPr>
        <p:spPr/>
        <p:txBody>
          <a:bodyPr/>
          <a:lstStyle/>
          <a:p>
            <a:r>
              <a:rPr lang="en-US"/>
              <a:t>Mad tea</a:t>
            </a:r>
          </a:p>
        </p:txBody>
      </p:sp>
      <p:sp>
        <p:nvSpPr>
          <p:cNvPr id="3" name="Content Placeholder 2">
            <a:extLst>
              <a:ext uri="{FF2B5EF4-FFF2-40B4-BE49-F238E27FC236}">
                <a16:creationId xmlns:a16="http://schemas.microsoft.com/office/drawing/2014/main" id="{5752FA51-EE07-86B3-7FD7-42327426D734}"/>
              </a:ext>
            </a:extLst>
          </p:cNvPr>
          <p:cNvSpPr>
            <a:spLocks noGrp="1"/>
          </p:cNvSpPr>
          <p:nvPr>
            <p:ph idx="1"/>
          </p:nvPr>
        </p:nvSpPr>
        <p:spPr/>
        <p:txBody>
          <a:bodyPr/>
          <a:lstStyle/>
          <a:p>
            <a:r>
              <a:rPr lang="en-US" sz="9000" i="1">
                <a:solidFill>
                  <a:schemeClr val="accent2"/>
                </a:solidFill>
                <a:latin typeface="Petrona Light" pitchFamily="2" charset="77"/>
              </a:rPr>
              <a:t>If we do nothing, the worst that can happen for us is...</a:t>
            </a:r>
          </a:p>
        </p:txBody>
      </p:sp>
      <p:sp>
        <p:nvSpPr>
          <p:cNvPr id="4" name="Footer Placeholder 3">
            <a:extLst>
              <a:ext uri="{FF2B5EF4-FFF2-40B4-BE49-F238E27FC236}">
                <a16:creationId xmlns:a16="http://schemas.microsoft.com/office/drawing/2014/main" id="{3A9EA8F0-2F1A-5422-3C53-B70A34B9B5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EBF6DD-EDB2-2AC1-58B2-8C0B869EA642}"/>
              </a:ext>
            </a:extLst>
          </p:cNvPr>
          <p:cNvSpPr>
            <a:spLocks noGrp="1"/>
          </p:cNvSpPr>
          <p:nvPr>
            <p:ph type="sldNum" sz="quarter" idx="12"/>
          </p:nvPr>
        </p:nvSpPr>
        <p:spPr/>
        <p:txBody>
          <a:bodyPr/>
          <a:lstStyle/>
          <a:p>
            <a:fld id="{16C5AC08-0ACD-404A-9C9F-AB39E786C34A}" type="slidenum">
              <a:rPr lang="en-GB"/>
              <a:t>41</a:t>
            </a:fld>
            <a:endParaRPr lang="en-GB"/>
          </a:p>
        </p:txBody>
      </p:sp>
      <p:sp>
        <p:nvSpPr>
          <p:cNvPr id="6" name="Text Placeholder 5">
            <a:extLst>
              <a:ext uri="{FF2B5EF4-FFF2-40B4-BE49-F238E27FC236}">
                <a16:creationId xmlns:a16="http://schemas.microsoft.com/office/drawing/2014/main" id="{97779B99-0657-BA42-6C90-0F0605EC3B5D}"/>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0DD92CA5-5FC4-8BE6-A9E6-DD9E3E7190CC}"/>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424099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46B4-AE43-5B0E-9ABC-03EA24C66C8F}"/>
              </a:ext>
            </a:extLst>
          </p:cNvPr>
          <p:cNvSpPr>
            <a:spLocks noGrp="1"/>
          </p:cNvSpPr>
          <p:nvPr>
            <p:ph type="title"/>
          </p:nvPr>
        </p:nvSpPr>
        <p:spPr/>
        <p:txBody>
          <a:bodyPr/>
          <a:lstStyle/>
          <a:p>
            <a:r>
              <a:rPr lang="en-US"/>
              <a:t>Mad tea</a:t>
            </a:r>
          </a:p>
        </p:txBody>
      </p:sp>
      <p:sp>
        <p:nvSpPr>
          <p:cNvPr id="3" name="Content Placeholder 2">
            <a:extLst>
              <a:ext uri="{FF2B5EF4-FFF2-40B4-BE49-F238E27FC236}">
                <a16:creationId xmlns:a16="http://schemas.microsoft.com/office/drawing/2014/main" id="{5752FA51-EE07-86B3-7FD7-42327426D734}"/>
              </a:ext>
            </a:extLst>
          </p:cNvPr>
          <p:cNvSpPr>
            <a:spLocks noGrp="1"/>
          </p:cNvSpPr>
          <p:nvPr>
            <p:ph idx="1"/>
          </p:nvPr>
        </p:nvSpPr>
        <p:spPr/>
        <p:txBody>
          <a:bodyPr/>
          <a:lstStyle/>
          <a:p>
            <a:r>
              <a:rPr lang="en-US" sz="9000" i="1">
                <a:solidFill>
                  <a:schemeClr val="accent2"/>
                </a:solidFill>
                <a:latin typeface="Petrona Light" pitchFamily="2" charset="77"/>
              </a:rPr>
              <a:t>What I hope for my role as a Quality Coach is...</a:t>
            </a:r>
          </a:p>
        </p:txBody>
      </p:sp>
      <p:sp>
        <p:nvSpPr>
          <p:cNvPr id="4" name="Footer Placeholder 3">
            <a:extLst>
              <a:ext uri="{FF2B5EF4-FFF2-40B4-BE49-F238E27FC236}">
                <a16:creationId xmlns:a16="http://schemas.microsoft.com/office/drawing/2014/main" id="{3A9EA8F0-2F1A-5422-3C53-B70A34B9B5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EBF6DD-EDB2-2AC1-58B2-8C0B869EA642}"/>
              </a:ext>
            </a:extLst>
          </p:cNvPr>
          <p:cNvSpPr>
            <a:spLocks noGrp="1"/>
          </p:cNvSpPr>
          <p:nvPr>
            <p:ph type="sldNum" sz="quarter" idx="12"/>
          </p:nvPr>
        </p:nvSpPr>
        <p:spPr/>
        <p:txBody>
          <a:bodyPr/>
          <a:lstStyle/>
          <a:p>
            <a:fld id="{16C5AC08-0ACD-404A-9C9F-AB39E786C34A}" type="slidenum">
              <a:rPr lang="en-GB"/>
              <a:t>42</a:t>
            </a:fld>
            <a:endParaRPr lang="en-GB"/>
          </a:p>
        </p:txBody>
      </p:sp>
      <p:sp>
        <p:nvSpPr>
          <p:cNvPr id="6" name="Text Placeholder 5">
            <a:extLst>
              <a:ext uri="{FF2B5EF4-FFF2-40B4-BE49-F238E27FC236}">
                <a16:creationId xmlns:a16="http://schemas.microsoft.com/office/drawing/2014/main" id="{97779B99-0657-BA42-6C90-0F0605EC3B5D}"/>
              </a:ext>
            </a:extLst>
          </p:cNvPr>
          <p:cNvSpPr>
            <a:spLocks noGrp="1"/>
          </p:cNvSpPr>
          <p:nvPr>
            <p:ph type="body" sz="quarter" idx="13"/>
          </p:nvPr>
        </p:nvSpPr>
        <p:spPr/>
        <p:txBody>
          <a:bodyPr/>
          <a:lstStyle/>
          <a:p>
            <a:r>
              <a:rPr lang="en-US"/>
              <a:t>Mad tea</a:t>
            </a:r>
          </a:p>
        </p:txBody>
      </p:sp>
      <p:pic>
        <p:nvPicPr>
          <p:cNvPr id="7" name="Picture 6">
            <a:extLst>
              <a:ext uri="{FF2B5EF4-FFF2-40B4-BE49-F238E27FC236}">
                <a16:creationId xmlns:a16="http://schemas.microsoft.com/office/drawing/2014/main" id="{D6A77F03-E2C8-EDDB-097D-39E93D94F95D}"/>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598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BC35-F538-0D5A-8279-4E5F60AF44AC}"/>
              </a:ext>
            </a:extLst>
          </p:cNvPr>
          <p:cNvSpPr>
            <a:spLocks noGrp="1"/>
          </p:cNvSpPr>
          <p:nvPr>
            <p:ph type="title"/>
          </p:nvPr>
        </p:nvSpPr>
        <p:spPr/>
        <p:txBody>
          <a:bodyPr/>
          <a:lstStyle/>
          <a:p>
            <a:r>
              <a:rPr lang="en-US"/>
              <a:t>Mad tea – Debrief</a:t>
            </a:r>
          </a:p>
        </p:txBody>
      </p:sp>
      <p:sp>
        <p:nvSpPr>
          <p:cNvPr id="4" name="Footer Placeholder 3">
            <a:extLst>
              <a:ext uri="{FF2B5EF4-FFF2-40B4-BE49-F238E27FC236}">
                <a16:creationId xmlns:a16="http://schemas.microsoft.com/office/drawing/2014/main" id="{20E89A33-C854-27DD-C0B8-4E36234425F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CDA6B605-8A69-86EE-52EC-CC2AD5327A74}"/>
              </a:ext>
            </a:extLst>
          </p:cNvPr>
          <p:cNvSpPr>
            <a:spLocks noGrp="1"/>
          </p:cNvSpPr>
          <p:nvPr>
            <p:ph type="sldNum" sz="quarter" idx="12"/>
          </p:nvPr>
        </p:nvSpPr>
        <p:spPr/>
        <p:txBody>
          <a:bodyPr/>
          <a:lstStyle/>
          <a:p>
            <a:fld id="{16C5AC08-0ACD-404A-9C9F-AB39E786C34A}" type="slidenum">
              <a:rPr lang="en-GB"/>
              <a:t>43</a:t>
            </a:fld>
            <a:endParaRPr lang="en-GB"/>
          </a:p>
        </p:txBody>
      </p:sp>
      <p:sp>
        <p:nvSpPr>
          <p:cNvPr id="8" name="Oval 7">
            <a:extLst>
              <a:ext uri="{FF2B5EF4-FFF2-40B4-BE49-F238E27FC236}">
                <a16:creationId xmlns:a16="http://schemas.microsoft.com/office/drawing/2014/main" id="{48C139E7-FBD2-DAAF-2504-133B4F0BE7CE}"/>
              </a:ext>
            </a:extLst>
          </p:cNvPr>
          <p:cNvSpPr/>
          <p:nvPr/>
        </p:nvSpPr>
        <p:spPr>
          <a:xfrm>
            <a:off x="992468" y="2178424"/>
            <a:ext cx="7711514" cy="7711514"/>
          </a:xfrm>
          <a:prstGeom prst="ellipse">
            <a:avLst/>
          </a:prstGeom>
          <a:blipFill dpi="0" rotWithShape="1">
            <a:blip r:embed="rId3">
              <a:alphaModFix amt="50275"/>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763B4B5-4DAE-81E8-740B-8ACC48DEBFA6}"/>
              </a:ext>
            </a:extLst>
          </p:cNvPr>
          <p:cNvSpPr/>
          <p:nvPr/>
        </p:nvSpPr>
        <p:spPr>
          <a:xfrm>
            <a:off x="-346843" y="800100"/>
            <a:ext cx="10256786" cy="10256786"/>
          </a:xfrm>
          <a:custGeom>
            <a:avLst/>
            <a:gdLst>
              <a:gd name="connsiteX0" fmla="*/ 5128393 w 10256786"/>
              <a:gd name="connsiteY0" fmla="*/ 0 h 10256786"/>
              <a:gd name="connsiteX1" fmla="*/ 10256786 w 10256786"/>
              <a:gd name="connsiteY1" fmla="*/ 5128393 h 10256786"/>
              <a:gd name="connsiteX2" fmla="*/ 5128393 w 10256786"/>
              <a:gd name="connsiteY2" fmla="*/ 10256786 h 10256786"/>
              <a:gd name="connsiteX3" fmla="*/ 0 w 10256786"/>
              <a:gd name="connsiteY3" fmla="*/ 5128393 h 10256786"/>
              <a:gd name="connsiteX4" fmla="*/ 5128393 w 10256786"/>
              <a:gd name="connsiteY4" fmla="*/ 0 h 10256786"/>
              <a:gd name="connsiteX5" fmla="*/ 5128393 w 10256786"/>
              <a:gd name="connsiteY5" fmla="*/ 1391418 h 10256786"/>
              <a:gd name="connsiteX6" fmla="*/ 1391418 w 10256786"/>
              <a:gd name="connsiteY6" fmla="*/ 5128393 h 10256786"/>
              <a:gd name="connsiteX7" fmla="*/ 5128393 w 10256786"/>
              <a:gd name="connsiteY7" fmla="*/ 8865368 h 10256786"/>
              <a:gd name="connsiteX8" fmla="*/ 8865368 w 10256786"/>
              <a:gd name="connsiteY8" fmla="*/ 5128393 h 10256786"/>
              <a:gd name="connsiteX9" fmla="*/ 5128393 w 10256786"/>
              <a:gd name="connsiteY9" fmla="*/ 1391418 h 102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6786" h="10256786">
                <a:moveTo>
                  <a:pt x="5128393" y="0"/>
                </a:moveTo>
                <a:cubicBezTo>
                  <a:pt x="7960726" y="0"/>
                  <a:pt x="10256786" y="2296060"/>
                  <a:pt x="10256786" y="5128393"/>
                </a:cubicBezTo>
                <a:cubicBezTo>
                  <a:pt x="10256786" y="7960726"/>
                  <a:pt x="7960726" y="10256786"/>
                  <a:pt x="5128393" y="10256786"/>
                </a:cubicBezTo>
                <a:cubicBezTo>
                  <a:pt x="2296060" y="10256786"/>
                  <a:pt x="0" y="7960726"/>
                  <a:pt x="0" y="5128393"/>
                </a:cubicBezTo>
                <a:cubicBezTo>
                  <a:pt x="0" y="2296060"/>
                  <a:pt x="2296060" y="0"/>
                  <a:pt x="5128393" y="0"/>
                </a:cubicBezTo>
                <a:close/>
                <a:moveTo>
                  <a:pt x="5128393" y="1391418"/>
                </a:moveTo>
                <a:cubicBezTo>
                  <a:pt x="3064519" y="1391418"/>
                  <a:pt x="1391418" y="3064519"/>
                  <a:pt x="1391418" y="5128393"/>
                </a:cubicBezTo>
                <a:cubicBezTo>
                  <a:pt x="1391418" y="7192267"/>
                  <a:pt x="3064519" y="8865368"/>
                  <a:pt x="5128393" y="8865368"/>
                </a:cubicBezTo>
                <a:cubicBezTo>
                  <a:pt x="7192267" y="8865368"/>
                  <a:pt x="8865368" y="7192267"/>
                  <a:pt x="8865368" y="5128393"/>
                </a:cubicBezTo>
                <a:cubicBezTo>
                  <a:pt x="8865368" y="3064519"/>
                  <a:pt x="7192267" y="1391418"/>
                  <a:pt x="5128393" y="13914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val 8">
            <a:extLst>
              <a:ext uri="{FF2B5EF4-FFF2-40B4-BE49-F238E27FC236}">
                <a16:creationId xmlns:a16="http://schemas.microsoft.com/office/drawing/2014/main" id="{6C5BF490-8D0E-7AB2-F297-EF819A7F9532}"/>
              </a:ext>
            </a:extLst>
          </p:cNvPr>
          <p:cNvSpPr/>
          <p:nvPr/>
        </p:nvSpPr>
        <p:spPr>
          <a:xfrm>
            <a:off x="1014198" y="1890994"/>
            <a:ext cx="6956288" cy="69562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3">
            <a:extLst>
              <a:ext uri="{FF2B5EF4-FFF2-40B4-BE49-F238E27FC236}">
                <a16:creationId xmlns:a16="http://schemas.microsoft.com/office/drawing/2014/main" id="{ADCFA770-BEC6-B668-5BC7-009C2903F8C6}"/>
              </a:ext>
            </a:extLst>
          </p:cNvPr>
          <p:cNvSpPr txBox="1">
            <a:spLocks/>
          </p:cNvSpPr>
          <p:nvPr/>
        </p:nvSpPr>
        <p:spPr>
          <a:xfrm rot="16200000">
            <a:off x="-1796007" y="3554959"/>
            <a:ext cx="4248151" cy="179884"/>
          </a:xfrm>
          <a:prstGeom prst="rect">
            <a:avLst/>
          </a:prstGeom>
        </p:spPr>
        <p:txBody>
          <a:bodyPr vert="horz" lIns="0" tIns="0" rIns="0" bIns="0" rtlCol="0" anchor="ctr"/>
          <a:lstStyle>
            <a:defPPr>
              <a:defRPr lang="en-US"/>
            </a:defPPr>
            <a:lvl1pPr marL="0" algn="l" defTabSz="914400" rtl="0" eaLnBrk="1" latinLnBrk="0" hangingPunct="1">
              <a:defRPr sz="1050" b="0" i="0" kern="1200">
                <a:solidFill>
                  <a:schemeClr val="tx1">
                    <a:tint val="75000"/>
                  </a:schemeClr>
                </a:solidFill>
                <a:latin typeface="DM Sa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Session 3     Working with People</a:t>
            </a:r>
          </a:p>
        </p:txBody>
      </p:sp>
      <p:pic>
        <p:nvPicPr>
          <p:cNvPr id="13" name="Picture 12">
            <a:extLst>
              <a:ext uri="{FF2B5EF4-FFF2-40B4-BE49-F238E27FC236}">
                <a16:creationId xmlns:a16="http://schemas.microsoft.com/office/drawing/2014/main" id="{FDA21DF8-53B8-0F18-C9ED-9C4B2ADAFB6D}"/>
              </a:ext>
            </a:extLst>
          </p:cNvPr>
          <p:cNvPicPr>
            <a:picLocks noChangeAspect="1"/>
          </p:cNvPicPr>
          <p:nvPr/>
        </p:nvPicPr>
        <p:blipFill>
          <a:blip r:embed="rId4"/>
          <a:stretch>
            <a:fillRect/>
          </a:stretch>
        </p:blipFill>
        <p:spPr>
          <a:xfrm rot="1984780">
            <a:off x="4384402" y="2001695"/>
            <a:ext cx="2400300" cy="1117600"/>
          </a:xfrm>
          <a:prstGeom prst="rect">
            <a:avLst/>
          </a:prstGeom>
        </p:spPr>
      </p:pic>
      <p:pic>
        <p:nvPicPr>
          <p:cNvPr id="14" name="Picture 13">
            <a:extLst>
              <a:ext uri="{FF2B5EF4-FFF2-40B4-BE49-F238E27FC236}">
                <a16:creationId xmlns:a16="http://schemas.microsoft.com/office/drawing/2014/main" id="{65F9AF4E-4516-700B-470C-08BA35CC6A5C}"/>
              </a:ext>
            </a:extLst>
          </p:cNvPr>
          <p:cNvPicPr>
            <a:picLocks noChangeAspect="1"/>
          </p:cNvPicPr>
          <p:nvPr/>
        </p:nvPicPr>
        <p:blipFill>
          <a:blip r:embed="rId5"/>
          <a:stretch>
            <a:fillRect/>
          </a:stretch>
        </p:blipFill>
        <p:spPr>
          <a:xfrm rot="1984780">
            <a:off x="5267868" y="1619859"/>
            <a:ext cx="1270000" cy="685800"/>
          </a:xfrm>
          <a:prstGeom prst="rect">
            <a:avLst/>
          </a:prstGeom>
        </p:spPr>
      </p:pic>
      <p:pic>
        <p:nvPicPr>
          <p:cNvPr id="15" name="Picture 14">
            <a:extLst>
              <a:ext uri="{FF2B5EF4-FFF2-40B4-BE49-F238E27FC236}">
                <a16:creationId xmlns:a16="http://schemas.microsoft.com/office/drawing/2014/main" id="{4DF006E6-1EAC-8C69-46E0-192C146CA4B3}"/>
              </a:ext>
            </a:extLst>
          </p:cNvPr>
          <p:cNvPicPr>
            <a:picLocks noChangeAspect="1"/>
          </p:cNvPicPr>
          <p:nvPr/>
        </p:nvPicPr>
        <p:blipFill>
          <a:blip r:embed="rId6"/>
          <a:srcRect/>
          <a:stretch/>
        </p:blipFill>
        <p:spPr>
          <a:xfrm>
            <a:off x="7621854" y="4406418"/>
            <a:ext cx="1113892" cy="1113892"/>
          </a:xfrm>
          <a:prstGeom prst="rect">
            <a:avLst/>
          </a:prstGeom>
        </p:spPr>
      </p:pic>
      <p:sp>
        <p:nvSpPr>
          <p:cNvPr id="16" name="Rectangle 15">
            <a:extLst>
              <a:ext uri="{FF2B5EF4-FFF2-40B4-BE49-F238E27FC236}">
                <a16:creationId xmlns:a16="http://schemas.microsoft.com/office/drawing/2014/main" id="{649E3005-2A3F-05E0-00FE-7A3D1CD8324C}"/>
              </a:ext>
            </a:extLst>
          </p:cNvPr>
          <p:cNvSpPr/>
          <p:nvPr/>
        </p:nvSpPr>
        <p:spPr>
          <a:xfrm>
            <a:off x="7387119" y="5106256"/>
            <a:ext cx="1520575" cy="2054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8CC6D32-C32E-25BB-5E42-0E8506592F5C}"/>
              </a:ext>
            </a:extLst>
          </p:cNvPr>
          <p:cNvPicPr>
            <a:picLocks noChangeAspect="1"/>
          </p:cNvPicPr>
          <p:nvPr/>
        </p:nvPicPr>
        <p:blipFill>
          <a:blip r:embed="rId7"/>
          <a:srcRect/>
          <a:stretch/>
        </p:blipFill>
        <p:spPr>
          <a:xfrm>
            <a:off x="7076517" y="5044847"/>
            <a:ext cx="2204565" cy="1940973"/>
          </a:xfrm>
          <a:prstGeom prst="rect">
            <a:avLst/>
          </a:prstGeom>
        </p:spPr>
      </p:pic>
      <p:pic>
        <p:nvPicPr>
          <p:cNvPr id="18" name="Picture 17">
            <a:extLst>
              <a:ext uri="{FF2B5EF4-FFF2-40B4-BE49-F238E27FC236}">
                <a16:creationId xmlns:a16="http://schemas.microsoft.com/office/drawing/2014/main" id="{C82C1E6B-BE3F-C49D-CD65-BCE65D879A3B}"/>
              </a:ext>
            </a:extLst>
          </p:cNvPr>
          <p:cNvPicPr>
            <a:picLocks noChangeAspect="1"/>
          </p:cNvPicPr>
          <p:nvPr/>
        </p:nvPicPr>
        <p:blipFill>
          <a:blip r:embed="rId8"/>
          <a:stretch>
            <a:fillRect/>
          </a:stretch>
        </p:blipFill>
        <p:spPr>
          <a:xfrm>
            <a:off x="7617326" y="5543884"/>
            <a:ext cx="1244600" cy="215900"/>
          </a:xfrm>
          <a:prstGeom prst="rect">
            <a:avLst/>
          </a:prstGeom>
        </p:spPr>
      </p:pic>
      <p:sp>
        <p:nvSpPr>
          <p:cNvPr id="19" name="Rectangle 18">
            <a:extLst>
              <a:ext uri="{FF2B5EF4-FFF2-40B4-BE49-F238E27FC236}">
                <a16:creationId xmlns:a16="http://schemas.microsoft.com/office/drawing/2014/main" id="{8A2EB9E8-D84C-49D2-8A95-8F6423EDA064}"/>
              </a:ext>
            </a:extLst>
          </p:cNvPr>
          <p:cNvSpPr/>
          <p:nvPr/>
        </p:nvSpPr>
        <p:spPr>
          <a:xfrm>
            <a:off x="767408" y="5106256"/>
            <a:ext cx="1520575" cy="2054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9254435-7CE7-680E-E3A4-87489DB8FB31}"/>
              </a:ext>
            </a:extLst>
          </p:cNvPr>
          <p:cNvPicPr>
            <a:picLocks noChangeAspect="1"/>
          </p:cNvPicPr>
          <p:nvPr/>
        </p:nvPicPr>
        <p:blipFill>
          <a:blip r:embed="rId9"/>
          <a:stretch>
            <a:fillRect/>
          </a:stretch>
        </p:blipFill>
        <p:spPr>
          <a:xfrm>
            <a:off x="238124" y="6210000"/>
            <a:ext cx="474483" cy="406700"/>
          </a:xfrm>
          <a:prstGeom prst="rect">
            <a:avLst/>
          </a:prstGeom>
        </p:spPr>
      </p:pic>
      <p:sp>
        <p:nvSpPr>
          <p:cNvPr id="21" name="TextBox 20">
            <a:extLst>
              <a:ext uri="{FF2B5EF4-FFF2-40B4-BE49-F238E27FC236}">
                <a16:creationId xmlns:a16="http://schemas.microsoft.com/office/drawing/2014/main" id="{55378754-C014-267F-BD5F-B95C3CD8B08C}"/>
              </a:ext>
            </a:extLst>
          </p:cNvPr>
          <p:cNvSpPr txBox="1"/>
          <p:nvPr/>
        </p:nvSpPr>
        <p:spPr>
          <a:xfrm>
            <a:off x="1077913" y="6451812"/>
            <a:ext cx="10961983" cy="253916"/>
          </a:xfrm>
          <a:prstGeom prst="rect">
            <a:avLst/>
          </a:prstGeom>
          <a:noFill/>
        </p:spPr>
        <p:txBody>
          <a:bodyPr wrap="square">
            <a:spAutoFit/>
          </a:bodyPr>
          <a:lstStyle/>
          <a:p>
            <a:pPr algn="r"/>
            <a:r>
              <a:rPr lang="en-GB" sz="1050" dirty="0">
                <a:latin typeface="DM Sans" pitchFamily="2" charset="77"/>
              </a:rPr>
              <a:t>For more: </a:t>
            </a:r>
            <a:r>
              <a:rPr lang="en-GB" sz="1050" dirty="0">
                <a:latin typeface="DM Sans" pitchFamily="2" charset="77"/>
                <a:hlinkClick r:id="rId10"/>
              </a:rPr>
              <a:t>LiberatingStructures.com/mad-tea/ </a:t>
            </a:r>
            <a:endParaRPr lang="en-GB" sz="1050" dirty="0">
              <a:latin typeface="DM Sans" pitchFamily="2" charset="77"/>
            </a:endParaRPr>
          </a:p>
        </p:txBody>
      </p:sp>
      <p:cxnSp>
        <p:nvCxnSpPr>
          <p:cNvPr id="22" name="Straight Connector 21">
            <a:extLst>
              <a:ext uri="{FF2B5EF4-FFF2-40B4-BE49-F238E27FC236}">
                <a16:creationId xmlns:a16="http://schemas.microsoft.com/office/drawing/2014/main" id="{A72782FC-3347-E394-9095-490FC85CFA22}"/>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CC47A5-B8B7-3A10-3106-6533017082F7}"/>
              </a:ext>
            </a:extLst>
          </p:cNvPr>
          <p:cNvPicPr>
            <a:picLocks noChangeAspect="1"/>
          </p:cNvPicPr>
          <p:nvPr/>
        </p:nvPicPr>
        <p:blipFill>
          <a:blip r:embed="rId11"/>
          <a:stretch>
            <a:fillRect/>
          </a:stretch>
        </p:blipFill>
        <p:spPr>
          <a:xfrm>
            <a:off x="238124" y="800100"/>
            <a:ext cx="495301" cy="376859"/>
          </a:xfrm>
          <a:prstGeom prst="rect">
            <a:avLst/>
          </a:prstGeom>
        </p:spPr>
      </p:pic>
      <p:sp>
        <p:nvSpPr>
          <p:cNvPr id="6" name="Text Placeholder 5">
            <a:extLst>
              <a:ext uri="{FF2B5EF4-FFF2-40B4-BE49-F238E27FC236}">
                <a16:creationId xmlns:a16="http://schemas.microsoft.com/office/drawing/2014/main" id="{DE9DD302-7054-A3C1-0AAA-A33D987C6A3C}"/>
              </a:ext>
            </a:extLst>
          </p:cNvPr>
          <p:cNvSpPr>
            <a:spLocks noGrp="1"/>
          </p:cNvSpPr>
          <p:nvPr>
            <p:ph type="body" sz="quarter" idx="13"/>
          </p:nvPr>
        </p:nvSpPr>
        <p:spPr/>
        <p:txBody>
          <a:bodyPr/>
          <a:lstStyle/>
          <a:p>
            <a:r>
              <a:rPr lang="en-US"/>
              <a:t>Mad tea – Debrief</a:t>
            </a:r>
          </a:p>
        </p:txBody>
      </p:sp>
    </p:spTree>
    <p:extLst>
      <p:ext uri="{BB962C8B-B14F-4D97-AF65-F5344CB8AC3E}">
        <p14:creationId xmlns:p14="http://schemas.microsoft.com/office/powerpoint/2010/main" val="598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0" accel="50000" decel="50000" autoRev="1" fill="hold" nodeType="afterEffect">
                                  <p:stCondLst>
                                    <p:cond delay="0"/>
                                  </p:stCondLst>
                                  <p:childTnLst>
                                    <p:animMotion origin="layout" path="M -2.08333E-6 1.48148E-6 L -2.08333E-6 -0.04028 " pathEditMode="relative" rAng="0" ptsTypes="AA">
                                      <p:cBhvr>
                                        <p:cTn id="6" dur="500" fill="hold"/>
                                        <p:tgtEl>
                                          <p:spTgt spid="14"/>
                                        </p:tgtEl>
                                        <p:attrNameLst>
                                          <p:attrName>ppt_x</p:attrName>
                                          <p:attrName>ppt_y</p:attrName>
                                        </p:attrNameLst>
                                      </p:cBhvr>
                                      <p:rCtr x="0" y="-2014"/>
                                    </p:animMotion>
                                  </p:childTnLst>
                                </p:cTn>
                              </p:par>
                              <p:par>
                                <p:cTn id="7" presetID="32" presetClass="emph" presetSubtype="0" repeatCount="0" fill="hold" nodeType="withEffect">
                                  <p:stCondLst>
                                    <p:cond delay="100"/>
                                  </p:stCondLst>
                                  <p:childTnLst>
                                    <p:animRot by="120000">
                                      <p:cBhvr>
                                        <p:cTn id="8" dur="30" fill="hold">
                                          <p:stCondLst>
                                            <p:cond delay="0"/>
                                          </p:stCondLst>
                                        </p:cTn>
                                        <p:tgtEl>
                                          <p:spTgt spid="14"/>
                                        </p:tgtEl>
                                        <p:attrNameLst>
                                          <p:attrName>r</p:attrName>
                                        </p:attrNameLst>
                                      </p:cBhvr>
                                    </p:animRot>
                                    <p:animRot by="-240000">
                                      <p:cBhvr>
                                        <p:cTn id="9" dur="60" fill="hold">
                                          <p:stCondLst>
                                            <p:cond delay="60"/>
                                          </p:stCondLst>
                                        </p:cTn>
                                        <p:tgtEl>
                                          <p:spTgt spid="14"/>
                                        </p:tgtEl>
                                        <p:attrNameLst>
                                          <p:attrName>r</p:attrName>
                                        </p:attrNameLst>
                                      </p:cBhvr>
                                    </p:animRot>
                                    <p:animRot by="240000">
                                      <p:cBhvr>
                                        <p:cTn id="10" dur="60" fill="hold">
                                          <p:stCondLst>
                                            <p:cond delay="120"/>
                                          </p:stCondLst>
                                        </p:cTn>
                                        <p:tgtEl>
                                          <p:spTgt spid="14"/>
                                        </p:tgtEl>
                                        <p:attrNameLst>
                                          <p:attrName>r</p:attrName>
                                        </p:attrNameLst>
                                      </p:cBhvr>
                                    </p:animRot>
                                    <p:animRot by="-240000">
                                      <p:cBhvr>
                                        <p:cTn id="11" dur="60" fill="hold">
                                          <p:stCondLst>
                                            <p:cond delay="180"/>
                                          </p:stCondLst>
                                        </p:cTn>
                                        <p:tgtEl>
                                          <p:spTgt spid="14"/>
                                        </p:tgtEl>
                                        <p:attrNameLst>
                                          <p:attrName>r</p:attrName>
                                        </p:attrNameLst>
                                      </p:cBhvr>
                                    </p:animRot>
                                    <p:animRot by="120000">
                                      <p:cBhvr>
                                        <p:cTn id="12" dur="60" fill="hold">
                                          <p:stCondLst>
                                            <p:cond delay="240"/>
                                          </p:stCondLst>
                                        </p:cTn>
                                        <p:tgtEl>
                                          <p:spTgt spid="14"/>
                                        </p:tgtEl>
                                        <p:attrNameLst>
                                          <p:attrName>r</p:attrName>
                                        </p:attrNameLst>
                                      </p:cBhvr>
                                    </p:animRot>
                                  </p:childTnLst>
                                </p:cTn>
                              </p:par>
                              <p:par>
                                <p:cTn id="13" presetID="6" presetClass="entr" presetSubtype="32" fill="hold" nodeType="withEffect">
                                  <p:stCondLst>
                                    <p:cond delay="1400"/>
                                  </p:stCondLst>
                                  <p:childTnLst>
                                    <p:set>
                                      <p:cBhvr>
                                        <p:cTn id="14" dur="1" fill="hold">
                                          <p:stCondLst>
                                            <p:cond delay="0"/>
                                          </p:stCondLst>
                                        </p:cTn>
                                        <p:tgtEl>
                                          <p:spTgt spid="15"/>
                                        </p:tgtEl>
                                        <p:attrNameLst>
                                          <p:attrName>style.visibility</p:attrName>
                                        </p:attrNameLst>
                                      </p:cBhvr>
                                      <p:to>
                                        <p:strVal val="visible"/>
                                      </p:to>
                                    </p:set>
                                    <p:animEffect transition="in" filter="circle(out)">
                                      <p:cBhvr>
                                        <p:cTn id="15" dur="500"/>
                                        <p:tgtEl>
                                          <p:spTgt spid="15"/>
                                        </p:tgtEl>
                                      </p:cBhvr>
                                    </p:animEffect>
                                  </p:childTnLst>
                                </p:cTn>
                              </p:par>
                              <p:par>
                                <p:cTn id="16" presetID="6" presetClass="exit" presetSubtype="32" fill="hold" nodeType="withEffect">
                                  <p:stCondLst>
                                    <p:cond delay="1600"/>
                                  </p:stCondLst>
                                  <p:childTnLst>
                                    <p:animEffect transition="out" filter="circle(out)">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8" presetClass="emph" presetSubtype="0" repeatCount="indefinite" fill="hold" grpId="0" nodeType="withEffect">
                                  <p:stCondLst>
                                    <p:cond delay="0"/>
                                  </p:stCondLst>
                                  <p:childTnLst>
                                    <p:animRot by="21600000">
                                      <p:cBhvr>
                                        <p:cTn id="20" dur="5000" fill="hold"/>
                                        <p:tgtEl>
                                          <p:spTgt spid="8"/>
                                        </p:tgtEl>
                                        <p:attrNameLst>
                                          <p:attrName>r</p:attrName>
                                        </p:attrNameLst>
                                      </p:cBhvr>
                                    </p:animRot>
                                  </p:childTnLst>
                                </p:cTn>
                              </p:par>
                              <p:par>
                                <p:cTn id="21" presetID="64" presetClass="path" presetSubtype="0" accel="50000" decel="50000" autoRev="1" fill="hold" nodeType="withEffect">
                                  <p:stCondLst>
                                    <p:cond delay="6000"/>
                                  </p:stCondLst>
                                  <p:childTnLst>
                                    <p:animMotion origin="layout" path="M -2.08333E-6 1.48148E-6 L -2.08333E-6 -0.03681 " pathEditMode="relative" rAng="0" ptsTypes="AA">
                                      <p:cBhvr>
                                        <p:cTn id="22" dur="500" fill="hold"/>
                                        <p:tgtEl>
                                          <p:spTgt spid="14"/>
                                        </p:tgtEl>
                                        <p:attrNameLst>
                                          <p:attrName>ppt_x</p:attrName>
                                          <p:attrName>ppt_y</p:attrName>
                                        </p:attrNameLst>
                                      </p:cBhvr>
                                      <p:rCtr x="0" y="-1852"/>
                                    </p:animMotion>
                                  </p:childTnLst>
                                </p:cTn>
                              </p:par>
                              <p:par>
                                <p:cTn id="23" presetID="32" presetClass="emph" presetSubtype="0" fill="hold" nodeType="withEffect">
                                  <p:stCondLst>
                                    <p:cond delay="6100"/>
                                  </p:stCondLst>
                                  <p:childTnLst>
                                    <p:animRot by="120000">
                                      <p:cBhvr>
                                        <p:cTn id="24" dur="30" fill="hold">
                                          <p:stCondLst>
                                            <p:cond delay="0"/>
                                          </p:stCondLst>
                                        </p:cTn>
                                        <p:tgtEl>
                                          <p:spTgt spid="14"/>
                                        </p:tgtEl>
                                        <p:attrNameLst>
                                          <p:attrName>r</p:attrName>
                                        </p:attrNameLst>
                                      </p:cBhvr>
                                    </p:animRot>
                                    <p:animRot by="-240000">
                                      <p:cBhvr>
                                        <p:cTn id="25" dur="60" fill="hold">
                                          <p:stCondLst>
                                            <p:cond delay="60"/>
                                          </p:stCondLst>
                                        </p:cTn>
                                        <p:tgtEl>
                                          <p:spTgt spid="14"/>
                                        </p:tgtEl>
                                        <p:attrNameLst>
                                          <p:attrName>r</p:attrName>
                                        </p:attrNameLst>
                                      </p:cBhvr>
                                    </p:animRot>
                                    <p:animRot by="240000">
                                      <p:cBhvr>
                                        <p:cTn id="26" dur="60" fill="hold">
                                          <p:stCondLst>
                                            <p:cond delay="120"/>
                                          </p:stCondLst>
                                        </p:cTn>
                                        <p:tgtEl>
                                          <p:spTgt spid="14"/>
                                        </p:tgtEl>
                                        <p:attrNameLst>
                                          <p:attrName>r</p:attrName>
                                        </p:attrNameLst>
                                      </p:cBhvr>
                                    </p:animRot>
                                    <p:animRot by="-240000">
                                      <p:cBhvr>
                                        <p:cTn id="27" dur="60" fill="hold">
                                          <p:stCondLst>
                                            <p:cond delay="180"/>
                                          </p:stCondLst>
                                        </p:cTn>
                                        <p:tgtEl>
                                          <p:spTgt spid="14"/>
                                        </p:tgtEl>
                                        <p:attrNameLst>
                                          <p:attrName>r</p:attrName>
                                        </p:attrNameLst>
                                      </p:cBhvr>
                                    </p:animRot>
                                    <p:animRot by="120000">
                                      <p:cBhvr>
                                        <p:cTn id="28" dur="60" fill="hold">
                                          <p:stCondLst>
                                            <p:cond delay="240"/>
                                          </p:stCondLst>
                                        </p:cTn>
                                        <p:tgtEl>
                                          <p:spTgt spid="14"/>
                                        </p:tgtEl>
                                        <p:attrNameLst>
                                          <p:attrName>r</p:attrName>
                                        </p:attrNameLst>
                                      </p:cBhvr>
                                    </p:animRot>
                                  </p:childTnLst>
                                </p:cTn>
                              </p:par>
                              <p:par>
                                <p:cTn id="29" presetID="6" presetClass="entr" presetSubtype="32" fill="hold" nodeType="withEffect">
                                  <p:stCondLst>
                                    <p:cond delay="7400"/>
                                  </p:stCondLst>
                                  <p:childTnLst>
                                    <p:set>
                                      <p:cBhvr>
                                        <p:cTn id="30" dur="1" fill="hold">
                                          <p:stCondLst>
                                            <p:cond delay="0"/>
                                          </p:stCondLst>
                                        </p:cTn>
                                        <p:tgtEl>
                                          <p:spTgt spid="15"/>
                                        </p:tgtEl>
                                        <p:attrNameLst>
                                          <p:attrName>style.visibility</p:attrName>
                                        </p:attrNameLst>
                                      </p:cBhvr>
                                      <p:to>
                                        <p:strVal val="visible"/>
                                      </p:to>
                                    </p:set>
                                    <p:animEffect transition="in" filter="circle(out)">
                                      <p:cBhvr>
                                        <p:cTn id="31" dur="500"/>
                                        <p:tgtEl>
                                          <p:spTgt spid="15"/>
                                        </p:tgtEl>
                                      </p:cBhvr>
                                    </p:animEffect>
                                  </p:childTnLst>
                                </p:cTn>
                              </p:par>
                              <p:par>
                                <p:cTn id="32" presetID="6" presetClass="exit" presetSubtype="32" fill="hold" nodeType="withEffect">
                                  <p:stCondLst>
                                    <p:cond delay="7600"/>
                                  </p:stCondLst>
                                  <p:childTnLst>
                                    <p:animEffect transition="out" filter="circle(out)">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64" presetClass="path" presetSubtype="0" accel="50000" decel="50000" autoRev="1" fill="hold" nodeType="withEffect">
                                  <p:stCondLst>
                                    <p:cond delay="15000"/>
                                  </p:stCondLst>
                                  <p:childTnLst>
                                    <p:animMotion origin="layout" path="M -2.08333E-6 1.48148E-6 L -2.08333E-6 -0.22662 " pathEditMode="relative" rAng="0" ptsTypes="AA">
                                      <p:cBhvr>
                                        <p:cTn id="36" dur="1000" fill="hold"/>
                                        <p:tgtEl>
                                          <p:spTgt spid="14"/>
                                        </p:tgtEl>
                                        <p:attrNameLst>
                                          <p:attrName>ppt_x</p:attrName>
                                          <p:attrName>ppt_y</p:attrName>
                                        </p:attrNameLst>
                                      </p:cBhvr>
                                      <p:rCtr x="0" y="-11343"/>
                                    </p:animMotion>
                                  </p:childTnLst>
                                </p:cTn>
                              </p:par>
                              <p:par>
                                <p:cTn id="37" presetID="32" presetClass="emph" presetSubtype="0" repeatCount="3000" fill="hold" nodeType="withEffect">
                                  <p:stCondLst>
                                    <p:cond delay="15200"/>
                                  </p:stCondLst>
                                  <p:childTnLst>
                                    <p:animRot by="120000">
                                      <p:cBhvr>
                                        <p:cTn id="38" dur="50" fill="hold">
                                          <p:stCondLst>
                                            <p:cond delay="0"/>
                                          </p:stCondLst>
                                        </p:cTn>
                                        <p:tgtEl>
                                          <p:spTgt spid="14"/>
                                        </p:tgtEl>
                                        <p:attrNameLst>
                                          <p:attrName>r</p:attrName>
                                        </p:attrNameLst>
                                      </p:cBhvr>
                                    </p:animRot>
                                    <p:animRot by="-240000">
                                      <p:cBhvr>
                                        <p:cTn id="39" dur="100" fill="hold">
                                          <p:stCondLst>
                                            <p:cond delay="100"/>
                                          </p:stCondLst>
                                        </p:cTn>
                                        <p:tgtEl>
                                          <p:spTgt spid="14"/>
                                        </p:tgtEl>
                                        <p:attrNameLst>
                                          <p:attrName>r</p:attrName>
                                        </p:attrNameLst>
                                      </p:cBhvr>
                                    </p:animRot>
                                    <p:animRot by="240000">
                                      <p:cBhvr>
                                        <p:cTn id="40" dur="100" fill="hold">
                                          <p:stCondLst>
                                            <p:cond delay="200"/>
                                          </p:stCondLst>
                                        </p:cTn>
                                        <p:tgtEl>
                                          <p:spTgt spid="14"/>
                                        </p:tgtEl>
                                        <p:attrNameLst>
                                          <p:attrName>r</p:attrName>
                                        </p:attrNameLst>
                                      </p:cBhvr>
                                    </p:animRot>
                                    <p:animRot by="-240000">
                                      <p:cBhvr>
                                        <p:cTn id="41" dur="100" fill="hold">
                                          <p:stCondLst>
                                            <p:cond delay="300"/>
                                          </p:stCondLst>
                                        </p:cTn>
                                        <p:tgtEl>
                                          <p:spTgt spid="14"/>
                                        </p:tgtEl>
                                        <p:attrNameLst>
                                          <p:attrName>r</p:attrName>
                                        </p:attrNameLst>
                                      </p:cBhvr>
                                    </p:animRot>
                                    <p:animRot by="120000">
                                      <p:cBhvr>
                                        <p:cTn id="42" dur="100" fill="hold">
                                          <p:stCondLst>
                                            <p:cond delay="400"/>
                                          </p:stCondLst>
                                        </p:cTn>
                                        <p:tgtEl>
                                          <p:spTgt spid="14"/>
                                        </p:tgtEl>
                                        <p:attrNameLst>
                                          <p:attrName>r</p:attrName>
                                        </p:attrNameLst>
                                      </p:cBhvr>
                                    </p:animRot>
                                  </p:childTnLst>
                                </p:cTn>
                              </p:par>
                              <p:par>
                                <p:cTn id="43" presetID="64" presetClass="path" presetSubtype="0" accel="50000" decel="50000" autoRev="1" fill="hold" nodeType="withEffect">
                                  <p:stCondLst>
                                    <p:cond delay="16000"/>
                                  </p:stCondLst>
                                  <p:childTnLst>
                                    <p:animMotion origin="layout" path="M -3.33333E-6 -3.33333E-6 L -3.33333E-6 -0.12963 " pathEditMode="relative" rAng="0" ptsTypes="AA">
                                      <p:cBhvr>
                                        <p:cTn id="44" dur="1000" fill="hold"/>
                                        <p:tgtEl>
                                          <p:spTgt spid="17"/>
                                        </p:tgtEl>
                                        <p:attrNameLst>
                                          <p:attrName>ppt_x</p:attrName>
                                          <p:attrName>ppt_y</p:attrName>
                                        </p:attrNameLst>
                                      </p:cBhvr>
                                      <p:rCtr x="0" y="-6481"/>
                                    </p:animMotion>
                                  </p:childTnLst>
                                </p:cTn>
                              </p:par>
                              <p:par>
                                <p:cTn id="45" presetID="32" presetClass="emph" presetSubtype="0" repeatCount="3000" fill="hold" nodeType="withEffect">
                                  <p:stCondLst>
                                    <p:cond delay="16000"/>
                                  </p:stCondLst>
                                  <p:childTnLst>
                                    <p:animRot by="120000">
                                      <p:cBhvr>
                                        <p:cTn id="46" dur="75" fill="hold">
                                          <p:stCondLst>
                                            <p:cond delay="0"/>
                                          </p:stCondLst>
                                        </p:cTn>
                                        <p:tgtEl>
                                          <p:spTgt spid="17"/>
                                        </p:tgtEl>
                                        <p:attrNameLst>
                                          <p:attrName>r</p:attrName>
                                        </p:attrNameLst>
                                      </p:cBhvr>
                                    </p:animRot>
                                    <p:animRot by="-240000">
                                      <p:cBhvr>
                                        <p:cTn id="47" dur="150" fill="hold">
                                          <p:stCondLst>
                                            <p:cond delay="150"/>
                                          </p:stCondLst>
                                        </p:cTn>
                                        <p:tgtEl>
                                          <p:spTgt spid="17"/>
                                        </p:tgtEl>
                                        <p:attrNameLst>
                                          <p:attrName>r</p:attrName>
                                        </p:attrNameLst>
                                      </p:cBhvr>
                                    </p:animRot>
                                    <p:animRot by="240000">
                                      <p:cBhvr>
                                        <p:cTn id="48" dur="150" fill="hold">
                                          <p:stCondLst>
                                            <p:cond delay="300"/>
                                          </p:stCondLst>
                                        </p:cTn>
                                        <p:tgtEl>
                                          <p:spTgt spid="17"/>
                                        </p:tgtEl>
                                        <p:attrNameLst>
                                          <p:attrName>r</p:attrName>
                                        </p:attrNameLst>
                                      </p:cBhvr>
                                    </p:animRot>
                                    <p:animRot by="-240000">
                                      <p:cBhvr>
                                        <p:cTn id="49" dur="150" fill="hold">
                                          <p:stCondLst>
                                            <p:cond delay="450"/>
                                          </p:stCondLst>
                                        </p:cTn>
                                        <p:tgtEl>
                                          <p:spTgt spid="17"/>
                                        </p:tgtEl>
                                        <p:attrNameLst>
                                          <p:attrName>r</p:attrName>
                                        </p:attrNameLst>
                                      </p:cBhvr>
                                    </p:animRot>
                                    <p:animRot by="120000">
                                      <p:cBhvr>
                                        <p:cTn id="50" dur="150" fill="hold">
                                          <p:stCondLst>
                                            <p:cond delay="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1F9B-220F-E524-51C9-294AA94A68BE}"/>
              </a:ext>
            </a:extLst>
          </p:cNvPr>
          <p:cNvSpPr>
            <a:spLocks noGrp="1"/>
          </p:cNvSpPr>
          <p:nvPr>
            <p:ph type="title"/>
          </p:nvPr>
        </p:nvSpPr>
        <p:spPr/>
        <p:txBody>
          <a:bodyPr/>
          <a:lstStyle/>
          <a:p>
            <a:r>
              <a:rPr lang="en-US"/>
              <a:t>Join the Q Community</a:t>
            </a:r>
          </a:p>
        </p:txBody>
      </p:sp>
      <p:sp>
        <p:nvSpPr>
          <p:cNvPr id="3" name="Content Placeholder 2">
            <a:extLst>
              <a:ext uri="{FF2B5EF4-FFF2-40B4-BE49-F238E27FC236}">
                <a16:creationId xmlns:a16="http://schemas.microsoft.com/office/drawing/2014/main" id="{863F0A63-AF49-828E-951F-BA13BDC43238}"/>
              </a:ext>
            </a:extLst>
          </p:cNvPr>
          <p:cNvSpPr>
            <a:spLocks noGrp="1"/>
          </p:cNvSpPr>
          <p:nvPr>
            <p:ph idx="1"/>
          </p:nvPr>
        </p:nvSpPr>
        <p:spPr>
          <a:xfrm>
            <a:off x="4848226" y="2371725"/>
            <a:ext cx="5657850" cy="4168820"/>
          </a:xfrm>
        </p:spPr>
        <p:txBody>
          <a:bodyPr/>
          <a:lstStyle/>
          <a:p>
            <a:r>
              <a:rPr lang="en-US" dirty="0"/>
              <a:t>A connected community working together to improve health and care quality across the UK.</a:t>
            </a:r>
          </a:p>
          <a:p>
            <a:pPr lvl="1"/>
            <a:r>
              <a:rPr lang="en-US" sz="1600" dirty="0">
                <a:solidFill>
                  <a:schemeClr val="accent2"/>
                </a:solidFill>
                <a:hlinkClick r:id="rId3"/>
              </a:rPr>
              <a:t>https://q.health.org.uk/join-q/ </a:t>
            </a:r>
            <a:endParaRPr lang="en-US" sz="1600" dirty="0">
              <a:solidFill>
                <a:schemeClr val="accent2"/>
              </a:solidFill>
            </a:endParaRPr>
          </a:p>
          <a:p>
            <a:endParaRPr lang="en-US" dirty="0"/>
          </a:p>
          <a:p>
            <a:endParaRPr lang="en-US" dirty="0"/>
          </a:p>
        </p:txBody>
      </p:sp>
      <p:sp>
        <p:nvSpPr>
          <p:cNvPr id="4" name="Footer Placeholder 3">
            <a:extLst>
              <a:ext uri="{FF2B5EF4-FFF2-40B4-BE49-F238E27FC236}">
                <a16:creationId xmlns:a16="http://schemas.microsoft.com/office/drawing/2014/main" id="{56F27942-40DE-CDCE-6ACB-889AB3392D79}"/>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ACB08A4C-924E-C55F-084E-2864221BF4BE}"/>
              </a:ext>
            </a:extLst>
          </p:cNvPr>
          <p:cNvSpPr>
            <a:spLocks noGrp="1"/>
          </p:cNvSpPr>
          <p:nvPr>
            <p:ph type="sldNum" sz="quarter" idx="12"/>
          </p:nvPr>
        </p:nvSpPr>
        <p:spPr/>
        <p:txBody>
          <a:bodyPr/>
          <a:lstStyle/>
          <a:p>
            <a:fld id="{16C5AC08-0ACD-404A-9C9F-AB39E786C34A}" type="slidenum">
              <a:rPr lang="en-GB"/>
              <a:t>44</a:t>
            </a:fld>
            <a:endParaRPr lang="en-GB"/>
          </a:p>
        </p:txBody>
      </p:sp>
      <p:sp>
        <p:nvSpPr>
          <p:cNvPr id="6" name="Text Placeholder 5">
            <a:extLst>
              <a:ext uri="{FF2B5EF4-FFF2-40B4-BE49-F238E27FC236}">
                <a16:creationId xmlns:a16="http://schemas.microsoft.com/office/drawing/2014/main" id="{AF331290-70B6-9197-EABB-B7CF74892BED}"/>
              </a:ext>
            </a:extLst>
          </p:cNvPr>
          <p:cNvSpPr>
            <a:spLocks noGrp="1"/>
          </p:cNvSpPr>
          <p:nvPr>
            <p:ph type="body" sz="quarter" idx="13"/>
          </p:nvPr>
        </p:nvSpPr>
        <p:spPr/>
        <p:txBody>
          <a:bodyPr/>
          <a:lstStyle/>
          <a:p>
            <a:r>
              <a:rPr lang="en-US"/>
              <a:t>Q Community</a:t>
            </a:r>
          </a:p>
        </p:txBody>
      </p:sp>
      <p:pic>
        <p:nvPicPr>
          <p:cNvPr id="7" name="Picture 2">
            <a:extLst>
              <a:ext uri="{FF2B5EF4-FFF2-40B4-BE49-F238E27FC236}">
                <a16:creationId xmlns:a16="http://schemas.microsoft.com/office/drawing/2014/main" id="{6269D27A-CE06-51A2-906A-451285C63406}"/>
              </a:ext>
            </a:extLst>
          </p:cNvPr>
          <p:cNvPicPr>
            <a:picLocks noChangeAspect="1" noChangeArrowheads="1"/>
          </p:cNvPicPr>
          <p:nvPr/>
        </p:nvPicPr>
        <p:blipFill>
          <a:blip r:embed="rId4"/>
          <a:srcRect/>
          <a:stretch/>
        </p:blipFill>
        <p:spPr bwMode="auto">
          <a:xfrm>
            <a:off x="1077913" y="2383435"/>
            <a:ext cx="2656114" cy="251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82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51D4B1F-6E3F-87B5-A82A-E15166FE827A}"/>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025A9097-0500-D13D-FDA5-4E89FCF39EC9}"/>
              </a:ext>
            </a:extLst>
          </p:cNvPr>
          <p:cNvSpPr>
            <a:spLocks noGrp="1"/>
          </p:cNvSpPr>
          <p:nvPr>
            <p:ph type="sldNum" sz="quarter" idx="12"/>
          </p:nvPr>
        </p:nvSpPr>
        <p:spPr/>
        <p:txBody>
          <a:bodyPr/>
          <a:lstStyle/>
          <a:p>
            <a:fld id="{16C5AC08-0ACD-404A-9C9F-AB39E786C34A}" type="slidenum">
              <a:rPr lang="en-GB"/>
              <a:t>45</a:t>
            </a:fld>
            <a:endParaRPr lang="en-GB"/>
          </a:p>
        </p:txBody>
      </p:sp>
      <p:sp>
        <p:nvSpPr>
          <p:cNvPr id="6" name="Text Placeholder 5">
            <a:extLst>
              <a:ext uri="{FF2B5EF4-FFF2-40B4-BE49-F238E27FC236}">
                <a16:creationId xmlns:a16="http://schemas.microsoft.com/office/drawing/2014/main" id="{F803CE8A-D561-1769-838D-1B1CC7206284}"/>
              </a:ext>
            </a:extLst>
          </p:cNvPr>
          <p:cNvSpPr>
            <a:spLocks noGrp="1"/>
          </p:cNvSpPr>
          <p:nvPr>
            <p:ph type="body" sz="quarter" idx="13"/>
          </p:nvPr>
        </p:nvSpPr>
        <p:spPr/>
        <p:txBody>
          <a:bodyPr/>
          <a:lstStyle/>
          <a:p>
            <a:r>
              <a:rPr lang="en-US" dirty="0"/>
              <a:t>Liberating Structures</a:t>
            </a:r>
          </a:p>
        </p:txBody>
      </p:sp>
      <p:graphicFrame>
        <p:nvGraphicFramePr>
          <p:cNvPr id="8" name="Table 10">
            <a:extLst>
              <a:ext uri="{FF2B5EF4-FFF2-40B4-BE49-F238E27FC236}">
                <a16:creationId xmlns:a16="http://schemas.microsoft.com/office/drawing/2014/main" id="{E77D3D43-F675-599C-8382-4BD454E043F0}"/>
              </a:ext>
            </a:extLst>
          </p:cNvPr>
          <p:cNvGraphicFramePr>
            <a:graphicFrameLocks noGrp="1"/>
          </p:cNvGraphicFramePr>
          <p:nvPr>
            <p:extLst>
              <p:ext uri="{D42A27DB-BD31-4B8C-83A1-F6EECF244321}">
                <p14:modId xmlns:p14="http://schemas.microsoft.com/office/powerpoint/2010/main" val="1827667773"/>
              </p:ext>
            </p:extLst>
          </p:nvPr>
        </p:nvGraphicFramePr>
        <p:xfrm>
          <a:off x="1077913" y="238125"/>
          <a:ext cx="10872785" cy="6378575"/>
        </p:xfrm>
        <a:graphic>
          <a:graphicData uri="http://schemas.openxmlformats.org/drawingml/2006/table">
            <a:tbl>
              <a:tblPr firstRow="1" bandRow="1">
                <a:tableStyleId>{2D5ABB26-0587-4C30-8999-92F81FD0307C}</a:tableStyleId>
              </a:tblPr>
              <a:tblGrid>
                <a:gridCol w="1553255">
                  <a:extLst>
                    <a:ext uri="{9D8B030D-6E8A-4147-A177-3AD203B41FA5}">
                      <a16:colId xmlns:a16="http://schemas.microsoft.com/office/drawing/2014/main" val="830040851"/>
                    </a:ext>
                  </a:extLst>
                </a:gridCol>
                <a:gridCol w="1553255">
                  <a:extLst>
                    <a:ext uri="{9D8B030D-6E8A-4147-A177-3AD203B41FA5}">
                      <a16:colId xmlns:a16="http://schemas.microsoft.com/office/drawing/2014/main" val="2470782068"/>
                    </a:ext>
                  </a:extLst>
                </a:gridCol>
                <a:gridCol w="1553255">
                  <a:extLst>
                    <a:ext uri="{9D8B030D-6E8A-4147-A177-3AD203B41FA5}">
                      <a16:colId xmlns:a16="http://schemas.microsoft.com/office/drawing/2014/main" val="2865828359"/>
                    </a:ext>
                  </a:extLst>
                </a:gridCol>
                <a:gridCol w="1553255">
                  <a:extLst>
                    <a:ext uri="{9D8B030D-6E8A-4147-A177-3AD203B41FA5}">
                      <a16:colId xmlns:a16="http://schemas.microsoft.com/office/drawing/2014/main" val="1534831141"/>
                    </a:ext>
                  </a:extLst>
                </a:gridCol>
                <a:gridCol w="1553255">
                  <a:extLst>
                    <a:ext uri="{9D8B030D-6E8A-4147-A177-3AD203B41FA5}">
                      <a16:colId xmlns:a16="http://schemas.microsoft.com/office/drawing/2014/main" val="50273909"/>
                    </a:ext>
                  </a:extLst>
                </a:gridCol>
                <a:gridCol w="1553255">
                  <a:extLst>
                    <a:ext uri="{9D8B030D-6E8A-4147-A177-3AD203B41FA5}">
                      <a16:colId xmlns:a16="http://schemas.microsoft.com/office/drawing/2014/main" val="124258456"/>
                    </a:ext>
                  </a:extLst>
                </a:gridCol>
                <a:gridCol w="1553255">
                  <a:extLst>
                    <a:ext uri="{9D8B030D-6E8A-4147-A177-3AD203B41FA5}">
                      <a16:colId xmlns:a16="http://schemas.microsoft.com/office/drawing/2014/main" val="3858984584"/>
                    </a:ext>
                  </a:extLst>
                </a:gridCol>
              </a:tblGrid>
              <a:tr h="1275715">
                <a:tc>
                  <a:txBody>
                    <a:bodyPr/>
                    <a:lstStyle/>
                    <a:p>
                      <a:pPr algn="ctr"/>
                      <a:r>
                        <a:rPr lang="en-US" sz="1050" b="1">
                          <a:solidFill>
                            <a:schemeClr val="accent5"/>
                          </a:solidFill>
                          <a:latin typeface="DM Sans" pitchFamily="2" charset="77"/>
                        </a:rPr>
                        <a:t>LS Menu</a:t>
                      </a:r>
                    </a:p>
                  </a:txBody>
                  <a:tcPr>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Wicked</a:t>
                      </a:r>
                      <a:br>
                        <a:rPr lang="en-US" sz="1050" b="1">
                          <a:solidFill>
                            <a:schemeClr val="accent5"/>
                          </a:solidFill>
                          <a:latin typeface="DM Sans" pitchFamily="2" charset="77"/>
                        </a:rPr>
                      </a:br>
                      <a:r>
                        <a:rPr lang="en-US" sz="1050" b="1">
                          <a:solidFill>
                            <a:schemeClr val="accent5"/>
                          </a:solidFill>
                          <a:latin typeface="DM Sans" pitchFamily="2" charset="77"/>
                        </a:rPr>
                        <a:t>questions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spcAft>
                          <a:spcPts val="500"/>
                        </a:spcAft>
                      </a:pPr>
                      <a:r>
                        <a:rPr lang="en-US" sz="1050" b="1" spc="-10" dirty="0">
                          <a:solidFill>
                            <a:schemeClr val="accent5"/>
                          </a:solidFill>
                          <a:latin typeface="DM Sans" pitchFamily="2" charset="77"/>
                        </a:rPr>
                        <a:t>What, So What, </a:t>
                      </a:r>
                    </a:p>
                    <a:p>
                      <a:pPr algn="ctr">
                        <a:spcAft>
                          <a:spcPts val="500"/>
                        </a:spcAft>
                      </a:pPr>
                      <a:r>
                        <a:rPr lang="en-US" sz="1050" b="1" spc="-10" dirty="0">
                          <a:solidFill>
                            <a:schemeClr val="accent5"/>
                          </a:solidFill>
                          <a:latin typeface="DM Sans" pitchFamily="2" charset="77"/>
                        </a:rPr>
                        <a:t>Now What?</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Min specs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Heard, seen respected</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What I need</a:t>
                      </a:r>
                      <a:br>
                        <a:rPr lang="en-US" sz="1050" b="1">
                          <a:solidFill>
                            <a:schemeClr val="accent5"/>
                          </a:solidFill>
                          <a:latin typeface="DM Sans" pitchFamily="2" charset="77"/>
                        </a:rPr>
                      </a:br>
                      <a:r>
                        <a:rPr lang="en-US" sz="1050" b="1">
                          <a:solidFill>
                            <a:schemeClr val="accent5"/>
                          </a:solidFill>
                          <a:latin typeface="DM Sans" pitchFamily="2" charset="77"/>
                        </a:rPr>
                        <a:t>from you</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Integrated</a:t>
                      </a:r>
                      <a:br>
                        <a:rPr lang="en-US" sz="1050" b="1">
                          <a:solidFill>
                            <a:schemeClr val="accent5"/>
                          </a:solidFill>
                          <a:latin typeface="DM Sans" pitchFamily="2" charset="77"/>
                        </a:rPr>
                      </a:br>
                      <a:r>
                        <a:rPr lang="en-US" sz="1050" b="1">
                          <a:solidFill>
                            <a:schemeClr val="accent5"/>
                          </a:solidFill>
                          <a:latin typeface="DM Sans" pitchFamily="2" charset="77"/>
                        </a:rPr>
                        <a:t>autonomy</a:t>
                      </a:r>
                    </a:p>
                  </a:txBody>
                  <a:tcPr>
                    <a:lnL w="12700" cap="flat" cmpd="sng" algn="ctr">
                      <a:solidFill>
                        <a:schemeClr val="accent6">
                          <a:lumMod val="20000"/>
                          <a:lumOff val="80000"/>
                        </a:schemeClr>
                      </a:solidFill>
                      <a:prstDash val="solid"/>
                      <a:round/>
                      <a:headEnd type="none" w="med" len="med"/>
                      <a:tailEnd type="none" w="med" len="med"/>
                    </a:lnL>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229949460"/>
                  </a:ext>
                </a:extLst>
              </a:tr>
              <a:tr h="1275715">
                <a:tc>
                  <a:txBody>
                    <a:bodyPr/>
                    <a:lstStyle/>
                    <a:p>
                      <a:pPr algn="ctr"/>
                      <a:r>
                        <a:rPr lang="en-US" sz="1050" b="1">
                          <a:solidFill>
                            <a:schemeClr val="accent5"/>
                          </a:solidFill>
                          <a:latin typeface="DM Sans" pitchFamily="2" charset="77"/>
                        </a:rPr>
                        <a:t>Design elements</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Appreciative interviews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dirty="0">
                          <a:solidFill>
                            <a:schemeClr val="accent5"/>
                          </a:solidFill>
                          <a:latin typeface="DM Sans" pitchFamily="2" charset="77"/>
                        </a:rPr>
                        <a:t>Discovery and</a:t>
                      </a:r>
                      <a:br>
                        <a:rPr lang="en-US" sz="1050" b="1" dirty="0">
                          <a:solidFill>
                            <a:schemeClr val="accent5"/>
                          </a:solidFill>
                          <a:latin typeface="DM Sans" pitchFamily="2" charset="77"/>
                        </a:rPr>
                      </a:br>
                      <a:r>
                        <a:rPr lang="en-US" sz="1050" b="1" dirty="0">
                          <a:solidFill>
                            <a:schemeClr val="accent5"/>
                          </a:solidFill>
                          <a:latin typeface="DM Sans" pitchFamily="2" charset="77"/>
                        </a:rPr>
                        <a:t>action dialogue</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Improv</a:t>
                      </a:r>
                      <a:br>
                        <a:rPr lang="en-US" sz="1050" b="1">
                          <a:solidFill>
                            <a:schemeClr val="accent5"/>
                          </a:solidFill>
                          <a:latin typeface="DM Sans" pitchFamily="2" charset="77"/>
                        </a:rPr>
                      </a:br>
                      <a:r>
                        <a:rPr lang="en-US" sz="1050" b="1">
                          <a:solidFill>
                            <a:schemeClr val="accent5"/>
                          </a:solidFill>
                          <a:latin typeface="DM Sans" pitchFamily="2" charset="77"/>
                        </a:rPr>
                        <a:t>prototyping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Drawing </a:t>
                      </a:r>
                      <a:br>
                        <a:rPr lang="en-US" sz="1050" b="1">
                          <a:solidFill>
                            <a:schemeClr val="accent5"/>
                          </a:solidFill>
                          <a:latin typeface="DM Sans" pitchFamily="2" charset="77"/>
                        </a:rPr>
                      </a:br>
                      <a:r>
                        <a:rPr lang="en-US" sz="1050" b="1">
                          <a:solidFill>
                            <a:schemeClr val="accent5"/>
                          </a:solidFill>
                          <a:latin typeface="DM Sans" pitchFamily="2" charset="77"/>
                        </a:rPr>
                        <a:t>together</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Open</a:t>
                      </a:r>
                      <a:br>
                        <a:rPr lang="en-US" sz="1050" b="1">
                          <a:solidFill>
                            <a:schemeClr val="accent5"/>
                          </a:solidFill>
                          <a:latin typeface="DM Sans" pitchFamily="2" charset="77"/>
                        </a:rPr>
                      </a:br>
                      <a:r>
                        <a:rPr lang="en-US" sz="1050" b="1">
                          <a:solidFill>
                            <a:schemeClr val="accent5"/>
                          </a:solidFill>
                          <a:latin typeface="DM Sans" pitchFamily="2" charset="77"/>
                        </a:rPr>
                        <a:t>space</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Critical</a:t>
                      </a:r>
                      <a:br>
                        <a:rPr lang="en-US" sz="1050" b="1">
                          <a:solidFill>
                            <a:schemeClr val="accent5"/>
                          </a:solidFill>
                          <a:latin typeface="DM Sans" pitchFamily="2" charset="77"/>
                        </a:rPr>
                      </a:br>
                      <a:r>
                        <a:rPr lang="en-US" sz="1050" b="1">
                          <a:solidFill>
                            <a:schemeClr val="accent5"/>
                          </a:solidFill>
                          <a:latin typeface="DM Sans" pitchFamily="2" charset="77"/>
                        </a:rPr>
                        <a:t>uncertainties</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981723533"/>
                  </a:ext>
                </a:extLst>
              </a:tr>
              <a:tr h="1275715">
                <a:tc>
                  <a:txBody>
                    <a:bodyPr/>
                    <a:lstStyle/>
                    <a:p>
                      <a:pPr algn="ctr"/>
                      <a:r>
                        <a:rPr lang="en-US" sz="1050" b="1">
                          <a:solidFill>
                            <a:schemeClr val="accent5"/>
                          </a:solidFill>
                          <a:latin typeface="DM Sans" pitchFamily="2" charset="77"/>
                        </a:rPr>
                        <a:t>1–2–4–All</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TRIZ</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dirty="0">
                          <a:solidFill>
                            <a:schemeClr val="accent5"/>
                          </a:solidFill>
                          <a:latin typeface="DM Sans" pitchFamily="2" charset="77"/>
                        </a:rPr>
                        <a:t>Shift and share</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Helping</a:t>
                      </a:r>
                      <a:br>
                        <a:rPr lang="en-US" sz="1050" b="1">
                          <a:solidFill>
                            <a:schemeClr val="accent5"/>
                          </a:solidFill>
                          <a:latin typeface="DM Sans" pitchFamily="2" charset="77"/>
                        </a:rPr>
                      </a:br>
                      <a:r>
                        <a:rPr lang="en-US" sz="1050" b="1">
                          <a:solidFill>
                            <a:schemeClr val="accent5"/>
                          </a:solidFill>
                          <a:latin typeface="DM Sans" pitchFamily="2" charset="77"/>
                        </a:rPr>
                        <a:t>heuristics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Design</a:t>
                      </a:r>
                      <a:br>
                        <a:rPr lang="en-US" sz="1050" b="1">
                          <a:solidFill>
                            <a:schemeClr val="accent5"/>
                          </a:solidFill>
                          <a:latin typeface="DM Sans" pitchFamily="2" charset="77"/>
                        </a:rPr>
                      </a:br>
                      <a:r>
                        <a:rPr lang="en-US" sz="1050" b="1">
                          <a:solidFill>
                            <a:schemeClr val="accent5"/>
                          </a:solidFill>
                          <a:latin typeface="DM Sans" pitchFamily="2" charset="77"/>
                        </a:rPr>
                        <a:t>storyboards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Generative relationships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Ecocycle</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576007847"/>
                  </a:ext>
                </a:extLst>
              </a:tr>
              <a:tr h="1275715">
                <a:tc>
                  <a:txBody>
                    <a:bodyPr/>
                    <a:lstStyle/>
                    <a:p>
                      <a:pPr algn="ctr"/>
                      <a:r>
                        <a:rPr lang="en-US" sz="1050" b="1">
                          <a:solidFill>
                            <a:schemeClr val="accent5"/>
                          </a:solidFill>
                          <a:latin typeface="DM Sans" pitchFamily="2" charset="77"/>
                        </a:rPr>
                        <a:t>Impromptu networking</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15% solutions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25 : 10 crowdsourcing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Conversation</a:t>
                      </a:r>
                      <a:br>
                        <a:rPr lang="en-US" sz="1050" b="1">
                          <a:solidFill>
                            <a:schemeClr val="accent5"/>
                          </a:solidFill>
                          <a:latin typeface="DM Sans" pitchFamily="2" charset="77"/>
                        </a:rPr>
                      </a:br>
                      <a:r>
                        <a:rPr lang="en-US" sz="1050" b="1">
                          <a:solidFill>
                            <a:schemeClr val="accent5"/>
                          </a:solidFill>
                          <a:latin typeface="DM Sans" pitchFamily="2" charset="77"/>
                        </a:rPr>
                        <a:t>café</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Celebrity</a:t>
                      </a:r>
                      <a:br>
                        <a:rPr lang="en-US" sz="1050" b="1">
                          <a:solidFill>
                            <a:schemeClr val="accent5"/>
                          </a:solidFill>
                          <a:latin typeface="DM Sans" pitchFamily="2" charset="77"/>
                        </a:rPr>
                      </a:br>
                      <a:r>
                        <a:rPr lang="en-US" sz="1050" b="1">
                          <a:solidFill>
                            <a:schemeClr val="accent5"/>
                          </a:solidFill>
                          <a:latin typeface="DM Sans" pitchFamily="2" charset="77"/>
                        </a:rPr>
                        <a:t>interview</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dirty="0">
                          <a:solidFill>
                            <a:schemeClr val="accent5"/>
                          </a:solidFill>
                          <a:latin typeface="DM Sans" pitchFamily="2" charset="77"/>
                        </a:rPr>
                        <a:t>Agreement-</a:t>
                      </a:r>
                    </a:p>
                    <a:p>
                      <a:pPr algn="ctr"/>
                      <a:r>
                        <a:rPr lang="en-US" sz="1050" b="1" dirty="0">
                          <a:solidFill>
                            <a:schemeClr val="accent5"/>
                          </a:solidFill>
                          <a:latin typeface="DM Sans" pitchFamily="2" charset="77"/>
                        </a:rPr>
                        <a:t>certainty matrix</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tc>
                  <a:txBody>
                    <a:bodyPr/>
                    <a:lstStyle/>
                    <a:p>
                      <a:pPr algn="ctr"/>
                      <a:r>
                        <a:rPr lang="en-US" sz="1050" b="1">
                          <a:solidFill>
                            <a:schemeClr val="accent5"/>
                          </a:solidFill>
                          <a:latin typeface="DM Sans" pitchFamily="2" charset="77"/>
                        </a:rPr>
                        <a:t>Panarchy</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569681585"/>
                  </a:ext>
                </a:extLst>
              </a:tr>
              <a:tr h="1275715">
                <a:tc>
                  <a:txBody>
                    <a:bodyPr/>
                    <a:lstStyle/>
                    <a:p>
                      <a:pPr algn="ctr"/>
                      <a:r>
                        <a:rPr lang="en-US" sz="1050" b="1">
                          <a:solidFill>
                            <a:schemeClr val="accent5"/>
                          </a:solidFill>
                          <a:latin typeface="DM Sans" pitchFamily="2" charset="77"/>
                        </a:rPr>
                        <a:t>9-whys</a:t>
                      </a:r>
                    </a:p>
                  </a:txBody>
                  <a:tcPr>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Troika</a:t>
                      </a:r>
                      <a:br>
                        <a:rPr lang="en-US" sz="1050" b="1">
                          <a:solidFill>
                            <a:schemeClr val="accent5"/>
                          </a:solidFill>
                          <a:latin typeface="DM Sans" pitchFamily="2" charset="77"/>
                        </a:rPr>
                      </a:br>
                      <a:r>
                        <a:rPr lang="en-US" sz="1050" b="1">
                          <a:solidFill>
                            <a:schemeClr val="accent5"/>
                          </a:solidFill>
                          <a:latin typeface="DM Sans" pitchFamily="2" charset="77"/>
                        </a:rPr>
                        <a:t>consulting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Wise crowds</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User experience fishbowl</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Social network webbing</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a:solidFill>
                            <a:schemeClr val="accent5"/>
                          </a:solidFill>
                          <a:latin typeface="DM Sans" pitchFamily="2" charset="77"/>
                        </a:rPr>
                        <a:t>Single</a:t>
                      </a:r>
                      <a:br>
                        <a:rPr lang="en-US" sz="1050" b="1">
                          <a:solidFill>
                            <a:schemeClr val="accent5"/>
                          </a:solidFill>
                          <a:latin typeface="DM Sans" pitchFamily="2" charset="77"/>
                        </a:rPr>
                      </a:br>
                      <a:r>
                        <a:rPr lang="en-US" sz="1050" b="1">
                          <a:solidFill>
                            <a:schemeClr val="accent5"/>
                          </a:solidFill>
                          <a:latin typeface="DM Sans" pitchFamily="2" charset="77"/>
                        </a:rPr>
                        <a:t>ethnography</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tcPr>
                </a:tc>
                <a:tc>
                  <a:txBody>
                    <a:bodyPr/>
                    <a:lstStyle/>
                    <a:p>
                      <a:pPr algn="ctr"/>
                      <a:r>
                        <a:rPr lang="en-US" sz="1050" b="1" dirty="0">
                          <a:solidFill>
                            <a:schemeClr val="accent5"/>
                          </a:solidFill>
                          <a:latin typeface="DM Sans" pitchFamily="2" charset="77"/>
                        </a:rPr>
                        <a:t>Purpose </a:t>
                      </a:r>
                      <a:br>
                        <a:rPr lang="en-US" sz="1050" b="1" dirty="0">
                          <a:solidFill>
                            <a:schemeClr val="accent5"/>
                          </a:solidFill>
                          <a:latin typeface="DM Sans" pitchFamily="2" charset="77"/>
                        </a:rPr>
                      </a:br>
                      <a:r>
                        <a:rPr lang="en-US" sz="1050" b="1" dirty="0">
                          <a:solidFill>
                            <a:schemeClr val="accent5"/>
                          </a:solidFill>
                          <a:latin typeface="DM Sans" pitchFamily="2" charset="77"/>
                        </a:rPr>
                        <a:t>to practice</a:t>
                      </a:r>
                    </a:p>
                  </a:txBody>
                  <a:tcPr>
                    <a:lnL w="12700" cap="flat" cmpd="sng" algn="ctr">
                      <a:solidFill>
                        <a:schemeClr val="accent6">
                          <a:lumMod val="20000"/>
                          <a:lumOff val="80000"/>
                        </a:schemeClr>
                      </a:solidFill>
                      <a:prstDash val="solid"/>
                      <a:round/>
                      <a:headEnd type="none" w="med" len="med"/>
                      <a:tailEnd type="none" w="med" len="med"/>
                    </a:lnL>
                    <a:lnT w="12700" cap="flat" cmpd="sng" algn="ctr">
                      <a:solidFill>
                        <a:schemeClr val="accent6">
                          <a:lumMod val="20000"/>
                          <a:lumOff val="80000"/>
                        </a:schemeClr>
                      </a:solidFill>
                      <a:prstDash val="solid"/>
                      <a:round/>
                      <a:headEnd type="none" w="med" len="med"/>
                      <a:tailEnd type="none" w="med" len="med"/>
                    </a:lnT>
                  </a:tcPr>
                </a:tc>
                <a:extLst>
                  <a:ext uri="{0D108BD9-81ED-4DB2-BD59-A6C34878D82A}">
                    <a16:rowId xmlns:a16="http://schemas.microsoft.com/office/drawing/2014/main" val="2031014068"/>
                  </a:ext>
                </a:extLst>
              </a:tr>
            </a:tbl>
          </a:graphicData>
        </a:graphic>
      </p:graphicFrame>
      <p:pic>
        <p:nvPicPr>
          <p:cNvPr id="9" name="Picture 8">
            <a:extLst>
              <a:ext uri="{FF2B5EF4-FFF2-40B4-BE49-F238E27FC236}">
                <a16:creationId xmlns:a16="http://schemas.microsoft.com/office/drawing/2014/main" id="{EC563DA8-FD34-0E39-3DCB-F62B10FB2F53}"/>
              </a:ext>
            </a:extLst>
          </p:cNvPr>
          <p:cNvPicPr>
            <a:picLocks noChangeAspect="1"/>
          </p:cNvPicPr>
          <p:nvPr/>
        </p:nvPicPr>
        <p:blipFill>
          <a:blip r:embed="rId3"/>
          <a:stretch>
            <a:fillRect/>
          </a:stretch>
        </p:blipFill>
        <p:spPr>
          <a:xfrm>
            <a:off x="2997734" y="5765800"/>
            <a:ext cx="810381" cy="850900"/>
          </a:xfrm>
          <a:prstGeom prst="rect">
            <a:avLst/>
          </a:prstGeom>
        </p:spPr>
      </p:pic>
      <p:pic>
        <p:nvPicPr>
          <p:cNvPr id="10" name="Picture 9">
            <a:extLst>
              <a:ext uri="{FF2B5EF4-FFF2-40B4-BE49-F238E27FC236}">
                <a16:creationId xmlns:a16="http://schemas.microsoft.com/office/drawing/2014/main" id="{B30BD1C8-59FC-DE0E-45AA-D78FD042825B}"/>
              </a:ext>
            </a:extLst>
          </p:cNvPr>
          <p:cNvPicPr>
            <a:picLocks noChangeAspect="1"/>
          </p:cNvPicPr>
          <p:nvPr/>
        </p:nvPicPr>
        <p:blipFill>
          <a:blip r:embed="rId4"/>
          <a:stretch>
            <a:fillRect/>
          </a:stretch>
        </p:blipFill>
        <p:spPr>
          <a:xfrm>
            <a:off x="1392767" y="5795432"/>
            <a:ext cx="787400" cy="787400"/>
          </a:xfrm>
          <a:prstGeom prst="rect">
            <a:avLst/>
          </a:prstGeom>
        </p:spPr>
      </p:pic>
      <p:pic>
        <p:nvPicPr>
          <p:cNvPr id="11" name="Picture 10">
            <a:extLst>
              <a:ext uri="{FF2B5EF4-FFF2-40B4-BE49-F238E27FC236}">
                <a16:creationId xmlns:a16="http://schemas.microsoft.com/office/drawing/2014/main" id="{0FD77D74-EAD2-E89A-14F2-059751A8570B}"/>
              </a:ext>
            </a:extLst>
          </p:cNvPr>
          <p:cNvPicPr>
            <a:picLocks noChangeAspect="1"/>
          </p:cNvPicPr>
          <p:nvPr/>
        </p:nvPicPr>
        <p:blipFill>
          <a:blip r:embed="rId5"/>
          <a:stretch>
            <a:fillRect/>
          </a:stretch>
        </p:blipFill>
        <p:spPr>
          <a:xfrm>
            <a:off x="6117167" y="5854700"/>
            <a:ext cx="787400" cy="762000"/>
          </a:xfrm>
          <a:prstGeom prst="rect">
            <a:avLst/>
          </a:prstGeom>
        </p:spPr>
      </p:pic>
      <p:pic>
        <p:nvPicPr>
          <p:cNvPr id="12" name="Picture 11">
            <a:extLst>
              <a:ext uri="{FF2B5EF4-FFF2-40B4-BE49-F238E27FC236}">
                <a16:creationId xmlns:a16="http://schemas.microsoft.com/office/drawing/2014/main" id="{CC2A4D18-5B2F-9177-99D4-1D9FE2F8A53E}"/>
              </a:ext>
            </a:extLst>
          </p:cNvPr>
          <p:cNvPicPr>
            <a:picLocks noChangeAspect="1"/>
          </p:cNvPicPr>
          <p:nvPr/>
        </p:nvPicPr>
        <p:blipFill>
          <a:blip r:embed="rId6"/>
          <a:stretch>
            <a:fillRect/>
          </a:stretch>
        </p:blipFill>
        <p:spPr>
          <a:xfrm>
            <a:off x="10636250" y="2091480"/>
            <a:ext cx="1005416" cy="464870"/>
          </a:xfrm>
          <a:prstGeom prst="rect">
            <a:avLst/>
          </a:prstGeom>
        </p:spPr>
      </p:pic>
      <p:pic>
        <p:nvPicPr>
          <p:cNvPr id="13" name="Picture 12">
            <a:extLst>
              <a:ext uri="{FF2B5EF4-FFF2-40B4-BE49-F238E27FC236}">
                <a16:creationId xmlns:a16="http://schemas.microsoft.com/office/drawing/2014/main" id="{5C8BFA5C-8B5F-DE76-0766-51AA73441849}"/>
              </a:ext>
            </a:extLst>
          </p:cNvPr>
          <p:cNvPicPr>
            <a:picLocks noChangeAspect="1"/>
          </p:cNvPicPr>
          <p:nvPr/>
        </p:nvPicPr>
        <p:blipFill>
          <a:blip r:embed="rId7"/>
          <a:stretch>
            <a:fillRect/>
          </a:stretch>
        </p:blipFill>
        <p:spPr>
          <a:xfrm>
            <a:off x="11040534" y="800100"/>
            <a:ext cx="389466" cy="510016"/>
          </a:xfrm>
          <a:prstGeom prst="rect">
            <a:avLst/>
          </a:prstGeom>
        </p:spPr>
      </p:pic>
      <p:pic>
        <p:nvPicPr>
          <p:cNvPr id="14" name="Picture 13">
            <a:extLst>
              <a:ext uri="{FF2B5EF4-FFF2-40B4-BE49-F238E27FC236}">
                <a16:creationId xmlns:a16="http://schemas.microsoft.com/office/drawing/2014/main" id="{83AAE5EE-0B52-498A-C404-BDCE2B8C2F43}"/>
              </a:ext>
            </a:extLst>
          </p:cNvPr>
          <p:cNvPicPr>
            <a:picLocks noChangeAspect="1"/>
          </p:cNvPicPr>
          <p:nvPr/>
        </p:nvPicPr>
        <p:blipFill>
          <a:blip r:embed="rId8"/>
          <a:stretch>
            <a:fillRect/>
          </a:stretch>
        </p:blipFill>
        <p:spPr>
          <a:xfrm>
            <a:off x="10780707" y="4520813"/>
            <a:ext cx="773007" cy="773007"/>
          </a:xfrm>
          <a:prstGeom prst="rect">
            <a:avLst/>
          </a:prstGeom>
        </p:spPr>
      </p:pic>
      <p:pic>
        <p:nvPicPr>
          <p:cNvPr id="15" name="Picture 14">
            <a:extLst>
              <a:ext uri="{FF2B5EF4-FFF2-40B4-BE49-F238E27FC236}">
                <a16:creationId xmlns:a16="http://schemas.microsoft.com/office/drawing/2014/main" id="{19BD254D-7B6F-1145-228E-EF533C20E8C2}"/>
              </a:ext>
            </a:extLst>
          </p:cNvPr>
          <p:cNvPicPr>
            <a:picLocks noChangeAspect="1"/>
          </p:cNvPicPr>
          <p:nvPr/>
        </p:nvPicPr>
        <p:blipFill>
          <a:blip r:embed="rId9"/>
          <a:stretch>
            <a:fillRect/>
          </a:stretch>
        </p:blipFill>
        <p:spPr>
          <a:xfrm>
            <a:off x="9156699" y="5867400"/>
            <a:ext cx="734608" cy="749300"/>
          </a:xfrm>
          <a:prstGeom prst="rect">
            <a:avLst/>
          </a:prstGeom>
        </p:spPr>
      </p:pic>
      <p:pic>
        <p:nvPicPr>
          <p:cNvPr id="16" name="Picture 15">
            <a:extLst>
              <a:ext uri="{FF2B5EF4-FFF2-40B4-BE49-F238E27FC236}">
                <a16:creationId xmlns:a16="http://schemas.microsoft.com/office/drawing/2014/main" id="{792807B9-1378-1779-8B55-A7D40AC47E00}"/>
              </a:ext>
            </a:extLst>
          </p:cNvPr>
          <p:cNvPicPr>
            <a:picLocks noChangeAspect="1"/>
          </p:cNvPicPr>
          <p:nvPr/>
        </p:nvPicPr>
        <p:blipFill>
          <a:blip r:embed="rId10"/>
          <a:stretch>
            <a:fillRect/>
          </a:stretch>
        </p:blipFill>
        <p:spPr>
          <a:xfrm>
            <a:off x="1402751" y="3133389"/>
            <a:ext cx="770294" cy="790835"/>
          </a:xfrm>
          <a:prstGeom prst="rect">
            <a:avLst/>
          </a:prstGeom>
        </p:spPr>
      </p:pic>
      <p:pic>
        <p:nvPicPr>
          <p:cNvPr id="17" name="Picture 16">
            <a:extLst>
              <a:ext uri="{FF2B5EF4-FFF2-40B4-BE49-F238E27FC236}">
                <a16:creationId xmlns:a16="http://schemas.microsoft.com/office/drawing/2014/main" id="{5F29859E-FD42-E8EE-4944-0DEDE50BFE2B}"/>
              </a:ext>
            </a:extLst>
          </p:cNvPr>
          <p:cNvPicPr>
            <a:picLocks noChangeAspect="1"/>
          </p:cNvPicPr>
          <p:nvPr/>
        </p:nvPicPr>
        <p:blipFill>
          <a:blip r:embed="rId11"/>
          <a:stretch>
            <a:fillRect/>
          </a:stretch>
        </p:blipFill>
        <p:spPr>
          <a:xfrm>
            <a:off x="6136639" y="688488"/>
            <a:ext cx="680949" cy="689461"/>
          </a:xfrm>
          <a:prstGeom prst="rect">
            <a:avLst/>
          </a:prstGeom>
        </p:spPr>
      </p:pic>
      <p:pic>
        <p:nvPicPr>
          <p:cNvPr id="18" name="Picture 17">
            <a:extLst>
              <a:ext uri="{FF2B5EF4-FFF2-40B4-BE49-F238E27FC236}">
                <a16:creationId xmlns:a16="http://schemas.microsoft.com/office/drawing/2014/main" id="{332DBDAC-2EC2-208E-A152-E5F09D5E8FDB}"/>
              </a:ext>
            </a:extLst>
          </p:cNvPr>
          <p:cNvPicPr>
            <a:picLocks noChangeAspect="1"/>
          </p:cNvPicPr>
          <p:nvPr/>
        </p:nvPicPr>
        <p:blipFill>
          <a:blip r:embed="rId12"/>
          <a:stretch>
            <a:fillRect/>
          </a:stretch>
        </p:blipFill>
        <p:spPr>
          <a:xfrm>
            <a:off x="1387063" y="4505325"/>
            <a:ext cx="790217" cy="744407"/>
          </a:xfrm>
          <a:prstGeom prst="rect">
            <a:avLst/>
          </a:prstGeom>
        </p:spPr>
      </p:pic>
      <p:pic>
        <p:nvPicPr>
          <p:cNvPr id="19" name="Picture 18">
            <a:extLst>
              <a:ext uri="{FF2B5EF4-FFF2-40B4-BE49-F238E27FC236}">
                <a16:creationId xmlns:a16="http://schemas.microsoft.com/office/drawing/2014/main" id="{A8A5C164-50A3-4D74-B4F7-624CD5792D08}"/>
              </a:ext>
            </a:extLst>
          </p:cNvPr>
          <p:cNvPicPr>
            <a:picLocks noChangeAspect="1"/>
          </p:cNvPicPr>
          <p:nvPr/>
        </p:nvPicPr>
        <p:blipFill>
          <a:blip r:embed="rId13"/>
          <a:stretch>
            <a:fillRect/>
          </a:stretch>
        </p:blipFill>
        <p:spPr>
          <a:xfrm>
            <a:off x="2962275" y="4566359"/>
            <a:ext cx="876300" cy="660400"/>
          </a:xfrm>
          <a:prstGeom prst="rect">
            <a:avLst/>
          </a:prstGeom>
        </p:spPr>
      </p:pic>
      <p:pic>
        <p:nvPicPr>
          <p:cNvPr id="20" name="Picture 19">
            <a:extLst>
              <a:ext uri="{FF2B5EF4-FFF2-40B4-BE49-F238E27FC236}">
                <a16:creationId xmlns:a16="http://schemas.microsoft.com/office/drawing/2014/main" id="{6DB16058-D099-BBAE-5154-1446A21089D7}"/>
              </a:ext>
            </a:extLst>
          </p:cNvPr>
          <p:cNvPicPr>
            <a:picLocks noChangeAspect="1"/>
          </p:cNvPicPr>
          <p:nvPr/>
        </p:nvPicPr>
        <p:blipFill>
          <a:blip r:embed="rId14"/>
          <a:stretch>
            <a:fillRect/>
          </a:stretch>
        </p:blipFill>
        <p:spPr>
          <a:xfrm>
            <a:off x="7661761" y="2050246"/>
            <a:ext cx="825017" cy="621441"/>
          </a:xfrm>
          <a:prstGeom prst="rect">
            <a:avLst/>
          </a:prstGeom>
        </p:spPr>
      </p:pic>
      <p:pic>
        <p:nvPicPr>
          <p:cNvPr id="21" name="Picture 20">
            <a:extLst>
              <a:ext uri="{FF2B5EF4-FFF2-40B4-BE49-F238E27FC236}">
                <a16:creationId xmlns:a16="http://schemas.microsoft.com/office/drawing/2014/main" id="{17CF48C5-825B-4153-02B5-8EF803CC7B50}"/>
              </a:ext>
            </a:extLst>
          </p:cNvPr>
          <p:cNvPicPr>
            <a:picLocks noChangeAspect="1"/>
          </p:cNvPicPr>
          <p:nvPr/>
        </p:nvPicPr>
        <p:blipFill>
          <a:blip r:embed="rId15"/>
          <a:stretch>
            <a:fillRect/>
          </a:stretch>
        </p:blipFill>
        <p:spPr>
          <a:xfrm>
            <a:off x="6249818" y="4528968"/>
            <a:ext cx="605264" cy="735629"/>
          </a:xfrm>
          <a:prstGeom prst="rect">
            <a:avLst/>
          </a:prstGeom>
        </p:spPr>
      </p:pic>
      <p:pic>
        <p:nvPicPr>
          <p:cNvPr id="22" name="Picture 21">
            <a:extLst>
              <a:ext uri="{FF2B5EF4-FFF2-40B4-BE49-F238E27FC236}">
                <a16:creationId xmlns:a16="http://schemas.microsoft.com/office/drawing/2014/main" id="{6817C00F-C3A1-6822-4471-B883078E4BBC}"/>
              </a:ext>
            </a:extLst>
          </p:cNvPr>
          <p:cNvPicPr>
            <a:picLocks noChangeAspect="1"/>
          </p:cNvPicPr>
          <p:nvPr/>
        </p:nvPicPr>
        <p:blipFill>
          <a:blip r:embed="rId16"/>
          <a:stretch>
            <a:fillRect/>
          </a:stretch>
        </p:blipFill>
        <p:spPr>
          <a:xfrm>
            <a:off x="7676441" y="3219450"/>
            <a:ext cx="822101" cy="703113"/>
          </a:xfrm>
          <a:prstGeom prst="rect">
            <a:avLst/>
          </a:prstGeom>
        </p:spPr>
      </p:pic>
      <p:pic>
        <p:nvPicPr>
          <p:cNvPr id="23" name="Picture 22">
            <a:extLst>
              <a:ext uri="{FF2B5EF4-FFF2-40B4-BE49-F238E27FC236}">
                <a16:creationId xmlns:a16="http://schemas.microsoft.com/office/drawing/2014/main" id="{AC3BFBBF-0B18-7C54-4E90-7A05C7102D32}"/>
              </a:ext>
            </a:extLst>
          </p:cNvPr>
          <p:cNvPicPr>
            <a:picLocks noChangeAspect="1"/>
          </p:cNvPicPr>
          <p:nvPr/>
        </p:nvPicPr>
        <p:blipFill>
          <a:blip r:embed="rId17"/>
          <a:stretch>
            <a:fillRect/>
          </a:stretch>
        </p:blipFill>
        <p:spPr>
          <a:xfrm>
            <a:off x="4676813" y="699900"/>
            <a:ext cx="519131" cy="678049"/>
          </a:xfrm>
          <a:prstGeom prst="rect">
            <a:avLst/>
          </a:prstGeom>
        </p:spPr>
      </p:pic>
      <p:pic>
        <p:nvPicPr>
          <p:cNvPr id="24" name="Picture 23">
            <a:extLst>
              <a:ext uri="{FF2B5EF4-FFF2-40B4-BE49-F238E27FC236}">
                <a16:creationId xmlns:a16="http://schemas.microsoft.com/office/drawing/2014/main" id="{20582C88-0572-C2C9-E8B5-325BA36861B0}"/>
              </a:ext>
            </a:extLst>
          </p:cNvPr>
          <p:cNvPicPr>
            <a:picLocks noChangeAspect="1"/>
          </p:cNvPicPr>
          <p:nvPr/>
        </p:nvPicPr>
        <p:blipFill>
          <a:blip r:embed="rId18"/>
          <a:stretch>
            <a:fillRect/>
          </a:stretch>
        </p:blipFill>
        <p:spPr>
          <a:xfrm>
            <a:off x="2962275" y="1969248"/>
            <a:ext cx="889000" cy="660400"/>
          </a:xfrm>
          <a:prstGeom prst="rect">
            <a:avLst/>
          </a:prstGeom>
        </p:spPr>
      </p:pic>
      <p:pic>
        <p:nvPicPr>
          <p:cNvPr id="25" name="Picture 24">
            <a:extLst>
              <a:ext uri="{FF2B5EF4-FFF2-40B4-BE49-F238E27FC236}">
                <a16:creationId xmlns:a16="http://schemas.microsoft.com/office/drawing/2014/main" id="{D52F52CC-D5A9-8C93-5183-B4091979FA55}"/>
              </a:ext>
            </a:extLst>
          </p:cNvPr>
          <p:cNvPicPr>
            <a:picLocks noChangeAspect="1"/>
          </p:cNvPicPr>
          <p:nvPr/>
        </p:nvPicPr>
        <p:blipFill>
          <a:blip r:embed="rId19"/>
          <a:stretch>
            <a:fillRect/>
          </a:stretch>
        </p:blipFill>
        <p:spPr>
          <a:xfrm>
            <a:off x="3123640" y="3219449"/>
            <a:ext cx="683088" cy="691627"/>
          </a:xfrm>
          <a:prstGeom prst="rect">
            <a:avLst/>
          </a:prstGeom>
        </p:spPr>
      </p:pic>
      <p:pic>
        <p:nvPicPr>
          <p:cNvPr id="26" name="Picture 25">
            <a:extLst>
              <a:ext uri="{FF2B5EF4-FFF2-40B4-BE49-F238E27FC236}">
                <a16:creationId xmlns:a16="http://schemas.microsoft.com/office/drawing/2014/main" id="{B938E72A-6080-115A-5FBE-2F1583C793C0}"/>
              </a:ext>
            </a:extLst>
          </p:cNvPr>
          <p:cNvPicPr>
            <a:picLocks noChangeAspect="1"/>
          </p:cNvPicPr>
          <p:nvPr/>
        </p:nvPicPr>
        <p:blipFill>
          <a:blip r:embed="rId20"/>
          <a:stretch>
            <a:fillRect/>
          </a:stretch>
        </p:blipFill>
        <p:spPr>
          <a:xfrm>
            <a:off x="6094506" y="2043467"/>
            <a:ext cx="863600" cy="635000"/>
          </a:xfrm>
          <a:prstGeom prst="rect">
            <a:avLst/>
          </a:prstGeom>
        </p:spPr>
      </p:pic>
      <p:pic>
        <p:nvPicPr>
          <p:cNvPr id="27" name="Picture 26">
            <a:extLst>
              <a:ext uri="{FF2B5EF4-FFF2-40B4-BE49-F238E27FC236}">
                <a16:creationId xmlns:a16="http://schemas.microsoft.com/office/drawing/2014/main" id="{39042436-74F6-7CC0-93B0-A6A4D5184749}"/>
              </a:ext>
            </a:extLst>
          </p:cNvPr>
          <p:cNvPicPr>
            <a:picLocks noChangeAspect="1"/>
          </p:cNvPicPr>
          <p:nvPr/>
        </p:nvPicPr>
        <p:blipFill>
          <a:blip r:embed="rId21"/>
          <a:stretch>
            <a:fillRect/>
          </a:stretch>
        </p:blipFill>
        <p:spPr>
          <a:xfrm>
            <a:off x="2843941" y="710005"/>
            <a:ext cx="1016438" cy="667945"/>
          </a:xfrm>
          <a:prstGeom prst="rect">
            <a:avLst/>
          </a:prstGeom>
        </p:spPr>
      </p:pic>
      <p:pic>
        <p:nvPicPr>
          <p:cNvPr id="28" name="Picture 27">
            <a:extLst>
              <a:ext uri="{FF2B5EF4-FFF2-40B4-BE49-F238E27FC236}">
                <a16:creationId xmlns:a16="http://schemas.microsoft.com/office/drawing/2014/main" id="{ECAD8C16-F6D7-86D7-B934-25E70F6EF9F6}"/>
              </a:ext>
            </a:extLst>
          </p:cNvPr>
          <p:cNvPicPr>
            <a:picLocks noChangeAspect="1"/>
          </p:cNvPicPr>
          <p:nvPr/>
        </p:nvPicPr>
        <p:blipFill>
          <a:blip r:embed="rId22"/>
          <a:stretch>
            <a:fillRect/>
          </a:stretch>
        </p:blipFill>
        <p:spPr>
          <a:xfrm>
            <a:off x="6189756" y="3230208"/>
            <a:ext cx="673100" cy="698500"/>
          </a:xfrm>
          <a:prstGeom prst="rect">
            <a:avLst/>
          </a:prstGeom>
        </p:spPr>
      </p:pic>
      <p:pic>
        <p:nvPicPr>
          <p:cNvPr id="29" name="Picture 28">
            <a:extLst>
              <a:ext uri="{FF2B5EF4-FFF2-40B4-BE49-F238E27FC236}">
                <a16:creationId xmlns:a16="http://schemas.microsoft.com/office/drawing/2014/main" id="{2F787C47-371E-A092-22D6-3BBF17FB7E85}"/>
              </a:ext>
            </a:extLst>
          </p:cNvPr>
          <p:cNvPicPr>
            <a:picLocks noChangeAspect="1"/>
          </p:cNvPicPr>
          <p:nvPr/>
        </p:nvPicPr>
        <p:blipFill>
          <a:blip r:embed="rId23"/>
          <a:stretch>
            <a:fillRect/>
          </a:stretch>
        </p:blipFill>
        <p:spPr>
          <a:xfrm>
            <a:off x="7719284" y="679450"/>
            <a:ext cx="647700" cy="698500"/>
          </a:xfrm>
          <a:prstGeom prst="rect">
            <a:avLst/>
          </a:prstGeom>
        </p:spPr>
      </p:pic>
      <p:pic>
        <p:nvPicPr>
          <p:cNvPr id="30" name="Picture 29">
            <a:extLst>
              <a:ext uri="{FF2B5EF4-FFF2-40B4-BE49-F238E27FC236}">
                <a16:creationId xmlns:a16="http://schemas.microsoft.com/office/drawing/2014/main" id="{05DE680B-617B-E57B-1FE8-89F7B2C893FB}"/>
              </a:ext>
            </a:extLst>
          </p:cNvPr>
          <p:cNvPicPr>
            <a:picLocks noChangeAspect="1"/>
          </p:cNvPicPr>
          <p:nvPr/>
        </p:nvPicPr>
        <p:blipFill>
          <a:blip r:embed="rId24"/>
          <a:stretch>
            <a:fillRect/>
          </a:stretch>
        </p:blipFill>
        <p:spPr>
          <a:xfrm>
            <a:off x="7634792" y="5791200"/>
            <a:ext cx="838200" cy="825500"/>
          </a:xfrm>
          <a:prstGeom prst="rect">
            <a:avLst/>
          </a:prstGeom>
        </p:spPr>
      </p:pic>
      <p:pic>
        <p:nvPicPr>
          <p:cNvPr id="31" name="Picture 30">
            <a:extLst>
              <a:ext uri="{FF2B5EF4-FFF2-40B4-BE49-F238E27FC236}">
                <a16:creationId xmlns:a16="http://schemas.microsoft.com/office/drawing/2014/main" id="{1881E886-20F1-C4A8-9F6C-F6DF60EB62BE}"/>
              </a:ext>
            </a:extLst>
          </p:cNvPr>
          <p:cNvPicPr>
            <a:picLocks noChangeAspect="1"/>
          </p:cNvPicPr>
          <p:nvPr/>
        </p:nvPicPr>
        <p:blipFill>
          <a:blip r:embed="rId25"/>
          <a:stretch>
            <a:fillRect/>
          </a:stretch>
        </p:blipFill>
        <p:spPr>
          <a:xfrm>
            <a:off x="10760337" y="5778500"/>
            <a:ext cx="762000" cy="838200"/>
          </a:xfrm>
          <a:prstGeom prst="rect">
            <a:avLst/>
          </a:prstGeom>
        </p:spPr>
      </p:pic>
      <p:pic>
        <p:nvPicPr>
          <p:cNvPr id="32" name="Picture 31">
            <a:extLst>
              <a:ext uri="{FF2B5EF4-FFF2-40B4-BE49-F238E27FC236}">
                <a16:creationId xmlns:a16="http://schemas.microsoft.com/office/drawing/2014/main" id="{F942A209-98A9-9CC0-2542-213EC9BE2B6C}"/>
              </a:ext>
            </a:extLst>
          </p:cNvPr>
          <p:cNvPicPr>
            <a:picLocks noChangeAspect="1"/>
          </p:cNvPicPr>
          <p:nvPr/>
        </p:nvPicPr>
        <p:blipFill>
          <a:blip r:embed="rId26"/>
          <a:stretch>
            <a:fillRect/>
          </a:stretch>
        </p:blipFill>
        <p:spPr>
          <a:xfrm>
            <a:off x="9189664" y="679892"/>
            <a:ext cx="936419" cy="698058"/>
          </a:xfrm>
          <a:prstGeom prst="rect">
            <a:avLst/>
          </a:prstGeom>
        </p:spPr>
      </p:pic>
      <p:pic>
        <p:nvPicPr>
          <p:cNvPr id="33" name="Picture 32">
            <a:extLst>
              <a:ext uri="{FF2B5EF4-FFF2-40B4-BE49-F238E27FC236}">
                <a16:creationId xmlns:a16="http://schemas.microsoft.com/office/drawing/2014/main" id="{60FE33F3-40F8-FA45-B05F-1A25614333DF}"/>
              </a:ext>
            </a:extLst>
          </p:cNvPr>
          <p:cNvPicPr>
            <a:picLocks noChangeAspect="1"/>
          </p:cNvPicPr>
          <p:nvPr/>
        </p:nvPicPr>
        <p:blipFill>
          <a:blip r:embed="rId27"/>
          <a:stretch>
            <a:fillRect/>
          </a:stretch>
        </p:blipFill>
        <p:spPr>
          <a:xfrm>
            <a:off x="4509376" y="5797330"/>
            <a:ext cx="1092200" cy="787400"/>
          </a:xfrm>
          <a:prstGeom prst="rect">
            <a:avLst/>
          </a:prstGeom>
        </p:spPr>
      </p:pic>
      <p:pic>
        <p:nvPicPr>
          <p:cNvPr id="34" name="Picture 33">
            <a:extLst>
              <a:ext uri="{FF2B5EF4-FFF2-40B4-BE49-F238E27FC236}">
                <a16:creationId xmlns:a16="http://schemas.microsoft.com/office/drawing/2014/main" id="{AE0D578C-3E86-1325-89A1-CB4E4456591B}"/>
              </a:ext>
            </a:extLst>
          </p:cNvPr>
          <p:cNvPicPr>
            <a:picLocks noChangeAspect="1"/>
          </p:cNvPicPr>
          <p:nvPr/>
        </p:nvPicPr>
        <p:blipFill>
          <a:blip r:embed="rId28"/>
          <a:stretch>
            <a:fillRect/>
          </a:stretch>
        </p:blipFill>
        <p:spPr>
          <a:xfrm>
            <a:off x="7623628" y="4512581"/>
            <a:ext cx="863600" cy="723900"/>
          </a:xfrm>
          <a:prstGeom prst="rect">
            <a:avLst/>
          </a:prstGeom>
        </p:spPr>
      </p:pic>
      <p:pic>
        <p:nvPicPr>
          <p:cNvPr id="35" name="Picture 34">
            <a:extLst>
              <a:ext uri="{FF2B5EF4-FFF2-40B4-BE49-F238E27FC236}">
                <a16:creationId xmlns:a16="http://schemas.microsoft.com/office/drawing/2014/main" id="{41F91004-84CD-ED12-9527-F63AA1AB50ED}"/>
              </a:ext>
            </a:extLst>
          </p:cNvPr>
          <p:cNvPicPr>
            <a:picLocks noChangeAspect="1"/>
          </p:cNvPicPr>
          <p:nvPr/>
        </p:nvPicPr>
        <p:blipFill>
          <a:blip r:embed="rId29"/>
          <a:stretch>
            <a:fillRect/>
          </a:stretch>
        </p:blipFill>
        <p:spPr>
          <a:xfrm>
            <a:off x="10657114" y="3219450"/>
            <a:ext cx="1066800" cy="723900"/>
          </a:xfrm>
          <a:prstGeom prst="rect">
            <a:avLst/>
          </a:prstGeom>
        </p:spPr>
      </p:pic>
      <p:pic>
        <p:nvPicPr>
          <p:cNvPr id="36" name="Picture 35">
            <a:extLst>
              <a:ext uri="{FF2B5EF4-FFF2-40B4-BE49-F238E27FC236}">
                <a16:creationId xmlns:a16="http://schemas.microsoft.com/office/drawing/2014/main" id="{95997650-9290-4B61-6709-D1CAD089898E}"/>
              </a:ext>
            </a:extLst>
          </p:cNvPr>
          <p:cNvPicPr>
            <a:picLocks noChangeAspect="1"/>
          </p:cNvPicPr>
          <p:nvPr/>
        </p:nvPicPr>
        <p:blipFill>
          <a:blip r:embed="rId30"/>
          <a:stretch>
            <a:fillRect/>
          </a:stretch>
        </p:blipFill>
        <p:spPr>
          <a:xfrm>
            <a:off x="4673824" y="1946275"/>
            <a:ext cx="467921" cy="764652"/>
          </a:xfrm>
          <a:prstGeom prst="rect">
            <a:avLst/>
          </a:prstGeom>
        </p:spPr>
      </p:pic>
      <p:pic>
        <p:nvPicPr>
          <p:cNvPr id="38" name="Picture 37">
            <a:extLst>
              <a:ext uri="{FF2B5EF4-FFF2-40B4-BE49-F238E27FC236}">
                <a16:creationId xmlns:a16="http://schemas.microsoft.com/office/drawing/2014/main" id="{58964161-0643-4603-7138-CE1D7D0795AB}"/>
              </a:ext>
            </a:extLst>
          </p:cNvPr>
          <p:cNvPicPr>
            <a:picLocks noChangeAspect="1"/>
          </p:cNvPicPr>
          <p:nvPr/>
        </p:nvPicPr>
        <p:blipFill>
          <a:blip r:embed="rId31"/>
          <a:stretch>
            <a:fillRect/>
          </a:stretch>
        </p:blipFill>
        <p:spPr>
          <a:xfrm>
            <a:off x="9188450" y="4512365"/>
            <a:ext cx="607374" cy="677794"/>
          </a:xfrm>
          <a:prstGeom prst="rect">
            <a:avLst/>
          </a:prstGeom>
        </p:spPr>
      </p:pic>
      <p:pic>
        <p:nvPicPr>
          <p:cNvPr id="39" name="Picture 38">
            <a:extLst>
              <a:ext uri="{FF2B5EF4-FFF2-40B4-BE49-F238E27FC236}">
                <a16:creationId xmlns:a16="http://schemas.microsoft.com/office/drawing/2014/main" id="{EFD17EB8-6408-610F-5DA4-9F09286CBDF2}"/>
              </a:ext>
            </a:extLst>
          </p:cNvPr>
          <p:cNvPicPr>
            <a:picLocks noChangeAspect="1"/>
          </p:cNvPicPr>
          <p:nvPr/>
        </p:nvPicPr>
        <p:blipFill>
          <a:blip r:embed="rId32"/>
          <a:stretch>
            <a:fillRect/>
          </a:stretch>
        </p:blipFill>
        <p:spPr>
          <a:xfrm>
            <a:off x="1321858" y="1939924"/>
            <a:ext cx="998008" cy="650875"/>
          </a:xfrm>
          <a:prstGeom prst="rect">
            <a:avLst/>
          </a:prstGeom>
        </p:spPr>
      </p:pic>
      <p:pic>
        <p:nvPicPr>
          <p:cNvPr id="40" name="Picture 39">
            <a:extLst>
              <a:ext uri="{FF2B5EF4-FFF2-40B4-BE49-F238E27FC236}">
                <a16:creationId xmlns:a16="http://schemas.microsoft.com/office/drawing/2014/main" id="{125130C1-8FC4-2451-3CA6-B7A1ED1B16FF}"/>
              </a:ext>
            </a:extLst>
          </p:cNvPr>
          <p:cNvPicPr>
            <a:picLocks noChangeAspect="1"/>
          </p:cNvPicPr>
          <p:nvPr/>
        </p:nvPicPr>
        <p:blipFill>
          <a:blip r:embed="rId33"/>
          <a:stretch>
            <a:fillRect/>
          </a:stretch>
        </p:blipFill>
        <p:spPr>
          <a:xfrm>
            <a:off x="4436971" y="4594225"/>
            <a:ext cx="1054100" cy="647700"/>
          </a:xfrm>
          <a:prstGeom prst="rect">
            <a:avLst/>
          </a:prstGeom>
        </p:spPr>
      </p:pic>
      <p:pic>
        <p:nvPicPr>
          <p:cNvPr id="41" name="Picture 40">
            <a:extLst>
              <a:ext uri="{FF2B5EF4-FFF2-40B4-BE49-F238E27FC236}">
                <a16:creationId xmlns:a16="http://schemas.microsoft.com/office/drawing/2014/main" id="{87AD034F-B203-7B20-1703-27611596693F}"/>
              </a:ext>
            </a:extLst>
          </p:cNvPr>
          <p:cNvPicPr>
            <a:picLocks noChangeAspect="1"/>
          </p:cNvPicPr>
          <p:nvPr/>
        </p:nvPicPr>
        <p:blipFill>
          <a:blip r:embed="rId34"/>
          <a:stretch>
            <a:fillRect/>
          </a:stretch>
        </p:blipFill>
        <p:spPr>
          <a:xfrm>
            <a:off x="9291621" y="3219450"/>
            <a:ext cx="622300" cy="711200"/>
          </a:xfrm>
          <a:prstGeom prst="rect">
            <a:avLst/>
          </a:prstGeom>
        </p:spPr>
      </p:pic>
      <p:pic>
        <p:nvPicPr>
          <p:cNvPr id="42" name="Picture 41">
            <a:extLst>
              <a:ext uri="{FF2B5EF4-FFF2-40B4-BE49-F238E27FC236}">
                <a16:creationId xmlns:a16="http://schemas.microsoft.com/office/drawing/2014/main" id="{D23A57BB-013B-5CC1-2444-73576D53FBD1}"/>
              </a:ext>
            </a:extLst>
          </p:cNvPr>
          <p:cNvPicPr>
            <a:picLocks noChangeAspect="1"/>
          </p:cNvPicPr>
          <p:nvPr/>
        </p:nvPicPr>
        <p:blipFill>
          <a:blip r:embed="rId35"/>
          <a:stretch>
            <a:fillRect/>
          </a:stretch>
        </p:blipFill>
        <p:spPr>
          <a:xfrm>
            <a:off x="4655127" y="3219449"/>
            <a:ext cx="777544" cy="709509"/>
          </a:xfrm>
          <a:prstGeom prst="rect">
            <a:avLst/>
          </a:prstGeom>
        </p:spPr>
      </p:pic>
      <p:pic>
        <p:nvPicPr>
          <p:cNvPr id="43" name="Picture 42">
            <a:extLst>
              <a:ext uri="{FF2B5EF4-FFF2-40B4-BE49-F238E27FC236}">
                <a16:creationId xmlns:a16="http://schemas.microsoft.com/office/drawing/2014/main" id="{64AF962B-7869-9BCA-FB16-40606FE955AD}"/>
              </a:ext>
            </a:extLst>
          </p:cNvPr>
          <p:cNvPicPr>
            <a:picLocks noChangeAspect="1"/>
          </p:cNvPicPr>
          <p:nvPr/>
        </p:nvPicPr>
        <p:blipFill>
          <a:blip r:embed="rId36"/>
          <a:stretch>
            <a:fillRect/>
          </a:stretch>
        </p:blipFill>
        <p:spPr>
          <a:xfrm>
            <a:off x="9152835" y="2002227"/>
            <a:ext cx="885686" cy="679362"/>
          </a:xfrm>
          <a:prstGeom prst="rect">
            <a:avLst/>
          </a:prstGeom>
        </p:spPr>
      </p:pic>
      <p:pic>
        <p:nvPicPr>
          <p:cNvPr id="44" name="Picture 43">
            <a:extLst>
              <a:ext uri="{FF2B5EF4-FFF2-40B4-BE49-F238E27FC236}">
                <a16:creationId xmlns:a16="http://schemas.microsoft.com/office/drawing/2014/main" id="{51ACD4C5-B699-C7FE-CEFD-FFBB6E6EF5F4}"/>
              </a:ext>
            </a:extLst>
          </p:cNvPr>
          <p:cNvPicPr>
            <a:picLocks noChangeAspect="1"/>
          </p:cNvPicPr>
          <p:nvPr/>
        </p:nvPicPr>
        <p:blipFill>
          <a:blip r:embed="rId37"/>
          <a:stretch>
            <a:fillRect/>
          </a:stretch>
        </p:blipFill>
        <p:spPr>
          <a:xfrm>
            <a:off x="1470832" y="629701"/>
            <a:ext cx="706680" cy="748249"/>
          </a:xfrm>
          <a:prstGeom prst="rect">
            <a:avLst/>
          </a:prstGeom>
        </p:spPr>
      </p:pic>
      <p:grpSp>
        <p:nvGrpSpPr>
          <p:cNvPr id="37" name="Group 36">
            <a:extLst>
              <a:ext uri="{FF2B5EF4-FFF2-40B4-BE49-F238E27FC236}">
                <a16:creationId xmlns:a16="http://schemas.microsoft.com/office/drawing/2014/main" id="{2C277693-54DA-D702-E592-119E62B803F1}"/>
              </a:ext>
            </a:extLst>
          </p:cNvPr>
          <p:cNvGrpSpPr/>
          <p:nvPr/>
        </p:nvGrpSpPr>
        <p:grpSpPr>
          <a:xfrm>
            <a:off x="2962275" y="3219450"/>
            <a:ext cx="876300" cy="2006422"/>
            <a:chOff x="2962275" y="3219450"/>
            <a:chExt cx="876300" cy="2006422"/>
          </a:xfrm>
        </p:grpSpPr>
        <p:pic>
          <p:nvPicPr>
            <p:cNvPr id="3" name="Picture 2">
              <a:extLst>
                <a:ext uri="{FF2B5EF4-FFF2-40B4-BE49-F238E27FC236}">
                  <a16:creationId xmlns:a16="http://schemas.microsoft.com/office/drawing/2014/main" id="{1B713A60-477B-129F-CB28-426ABBF41725}"/>
                </a:ext>
              </a:extLst>
            </p:cNvPr>
            <p:cNvPicPr>
              <a:picLocks noChangeAspect="1"/>
            </p:cNvPicPr>
            <p:nvPr/>
          </p:nvPicPr>
          <p:blipFill>
            <a:blip r:embed="rId38"/>
            <a:srcRect/>
            <a:stretch/>
          </p:blipFill>
          <p:spPr>
            <a:xfrm>
              <a:off x="3124736" y="3219450"/>
              <a:ext cx="683088" cy="691626"/>
            </a:xfrm>
            <a:prstGeom prst="rect">
              <a:avLst/>
            </a:prstGeom>
          </p:spPr>
        </p:pic>
        <p:pic>
          <p:nvPicPr>
            <p:cNvPr id="7" name="Picture 6">
              <a:extLst>
                <a:ext uri="{FF2B5EF4-FFF2-40B4-BE49-F238E27FC236}">
                  <a16:creationId xmlns:a16="http://schemas.microsoft.com/office/drawing/2014/main" id="{52C5CE45-590D-9BEC-860C-F075EC30E798}"/>
                </a:ext>
              </a:extLst>
            </p:cNvPr>
            <p:cNvPicPr>
              <a:picLocks noChangeAspect="1"/>
            </p:cNvPicPr>
            <p:nvPr/>
          </p:nvPicPr>
          <p:blipFill>
            <a:blip r:embed="rId39"/>
            <a:srcRect/>
            <a:stretch/>
          </p:blipFill>
          <p:spPr>
            <a:xfrm>
              <a:off x="2962275" y="4565472"/>
              <a:ext cx="876300" cy="660400"/>
            </a:xfrm>
            <a:prstGeom prst="rect">
              <a:avLst/>
            </a:prstGeom>
          </p:spPr>
        </p:pic>
      </p:grpSp>
    </p:spTree>
    <p:extLst>
      <p:ext uri="{BB962C8B-B14F-4D97-AF65-F5344CB8AC3E}">
        <p14:creationId xmlns:p14="http://schemas.microsoft.com/office/powerpoint/2010/main" val="231989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F813-0D7B-9898-A092-C77A2B252665}"/>
              </a:ext>
            </a:extLst>
          </p:cNvPr>
          <p:cNvSpPr>
            <a:spLocks noGrp="1"/>
          </p:cNvSpPr>
          <p:nvPr>
            <p:ph type="title"/>
          </p:nvPr>
        </p:nvSpPr>
        <p:spPr/>
        <p:txBody>
          <a:bodyPr/>
          <a:lstStyle/>
          <a:p>
            <a:r>
              <a:rPr lang="en-US"/>
              <a:t>TRIZ</a:t>
            </a:r>
          </a:p>
        </p:txBody>
      </p:sp>
      <p:pic>
        <p:nvPicPr>
          <p:cNvPr id="9" name="Content Placeholder 8">
            <a:extLst>
              <a:ext uri="{FF2B5EF4-FFF2-40B4-BE49-F238E27FC236}">
                <a16:creationId xmlns:a16="http://schemas.microsoft.com/office/drawing/2014/main" id="{C3D9F9A4-6F47-D78B-502F-C418708EBCA9}"/>
              </a:ext>
            </a:extLst>
          </p:cNvPr>
          <p:cNvPicPr>
            <a:picLocks noGrp="1" noChangeAspect="1"/>
          </p:cNvPicPr>
          <p:nvPr>
            <p:ph idx="1"/>
          </p:nvPr>
        </p:nvPicPr>
        <p:blipFill>
          <a:blip r:embed="rId3">
            <a:alphaModFix amt="15000"/>
          </a:blip>
          <a:stretch>
            <a:fillRect/>
          </a:stretch>
        </p:blipFill>
        <p:spPr>
          <a:xfrm>
            <a:off x="6958822" y="1762125"/>
            <a:ext cx="4991878" cy="5095875"/>
          </a:xfrm>
          <a:prstGeom prst="rect">
            <a:avLst/>
          </a:prstGeom>
        </p:spPr>
      </p:pic>
      <p:sp>
        <p:nvSpPr>
          <p:cNvPr id="4" name="Footer Placeholder 3">
            <a:extLst>
              <a:ext uri="{FF2B5EF4-FFF2-40B4-BE49-F238E27FC236}">
                <a16:creationId xmlns:a16="http://schemas.microsoft.com/office/drawing/2014/main" id="{216B7090-C3C2-7F3F-62A0-AD9C8972B959}"/>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4B6A01A8-B499-1D6E-37E8-E27793653DD7}"/>
              </a:ext>
            </a:extLst>
          </p:cNvPr>
          <p:cNvSpPr>
            <a:spLocks noGrp="1"/>
          </p:cNvSpPr>
          <p:nvPr>
            <p:ph type="sldNum" sz="quarter" idx="12"/>
          </p:nvPr>
        </p:nvSpPr>
        <p:spPr/>
        <p:txBody>
          <a:bodyPr/>
          <a:lstStyle/>
          <a:p>
            <a:fld id="{16C5AC08-0ACD-404A-9C9F-AB39E786C34A}" type="slidenum">
              <a:rPr lang="en-GB"/>
              <a:t>46</a:t>
            </a:fld>
            <a:endParaRPr lang="en-GB"/>
          </a:p>
        </p:txBody>
      </p:sp>
      <p:sp>
        <p:nvSpPr>
          <p:cNvPr id="6" name="Text Placeholder 5">
            <a:extLst>
              <a:ext uri="{FF2B5EF4-FFF2-40B4-BE49-F238E27FC236}">
                <a16:creationId xmlns:a16="http://schemas.microsoft.com/office/drawing/2014/main" id="{C7BD1D00-D1D8-7064-450D-73AA1FEF0D20}"/>
              </a:ext>
            </a:extLst>
          </p:cNvPr>
          <p:cNvSpPr>
            <a:spLocks noGrp="1"/>
          </p:cNvSpPr>
          <p:nvPr>
            <p:ph type="body" sz="quarter" idx="13"/>
          </p:nvPr>
        </p:nvSpPr>
        <p:spPr/>
        <p:txBody>
          <a:bodyPr/>
          <a:lstStyle/>
          <a:p>
            <a:r>
              <a:rPr lang="en-US"/>
              <a:t>TRIZ</a:t>
            </a:r>
          </a:p>
        </p:txBody>
      </p:sp>
      <p:sp>
        <p:nvSpPr>
          <p:cNvPr id="11" name="Content Placeholder 2">
            <a:extLst>
              <a:ext uri="{FF2B5EF4-FFF2-40B4-BE49-F238E27FC236}">
                <a16:creationId xmlns:a16="http://schemas.microsoft.com/office/drawing/2014/main" id="{24346EA7-D93A-61C0-FD74-160E1E7817FF}"/>
              </a:ext>
            </a:extLst>
          </p:cNvPr>
          <p:cNvSpPr txBox="1">
            <a:spLocks/>
          </p:cNvSpPr>
          <p:nvPr/>
        </p:nvSpPr>
        <p:spPr>
          <a:xfrm>
            <a:off x="1077914" y="1520825"/>
            <a:ext cx="5656262"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Stop counter-productive activities and behaviours to make space for innovation by inviting creative destruction</a:t>
            </a:r>
          </a:p>
        </p:txBody>
      </p:sp>
    </p:spTree>
    <p:extLst>
      <p:ext uri="{BB962C8B-B14F-4D97-AF65-F5344CB8AC3E}">
        <p14:creationId xmlns:p14="http://schemas.microsoft.com/office/powerpoint/2010/main" val="86084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1C75B02-D1CF-4547-36D8-5AA6B61E6BCE}"/>
              </a:ext>
            </a:extLst>
          </p:cNvPr>
          <p:cNvCxnSpPr>
            <a:cxnSpLocks/>
          </p:cNvCxnSpPr>
          <p:nvPr/>
        </p:nvCxnSpPr>
        <p:spPr>
          <a:xfrm>
            <a:off x="7243185" y="4798798"/>
            <a:ext cx="4223288" cy="348281"/>
          </a:xfrm>
          <a:prstGeom prst="line">
            <a:avLst/>
          </a:prstGeom>
          <a:ln w="12700">
            <a:gradFill>
              <a:gsLst>
                <a:gs pos="0">
                  <a:schemeClr val="accent2"/>
                </a:gs>
                <a:gs pos="100000">
                  <a:schemeClr val="accent1"/>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1FBA203-18C1-453F-D3C8-124ACE900996}"/>
              </a:ext>
            </a:extLst>
          </p:cNvPr>
          <p:cNvCxnSpPr>
            <a:cxnSpLocks/>
          </p:cNvCxnSpPr>
          <p:nvPr/>
        </p:nvCxnSpPr>
        <p:spPr>
          <a:xfrm flipV="1">
            <a:off x="5559552" y="4169664"/>
            <a:ext cx="4946523" cy="1984248"/>
          </a:xfrm>
          <a:prstGeom prst="line">
            <a:avLst/>
          </a:prstGeom>
          <a:ln w="12700">
            <a:gradFill>
              <a:gsLst>
                <a:gs pos="0">
                  <a:schemeClr val="accent2"/>
                </a:gs>
                <a:gs pos="100000">
                  <a:schemeClr val="accent1"/>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36327A0-7542-A16C-63BA-A825C3507B4F}"/>
              </a:ext>
            </a:extLst>
          </p:cNvPr>
          <p:cNvCxnSpPr>
            <a:cxnSpLocks/>
          </p:cNvCxnSpPr>
          <p:nvPr/>
        </p:nvCxnSpPr>
        <p:spPr>
          <a:xfrm flipV="1">
            <a:off x="5614416" y="3337560"/>
            <a:ext cx="4178808" cy="246888"/>
          </a:xfrm>
          <a:prstGeom prst="line">
            <a:avLst/>
          </a:prstGeom>
          <a:ln w="12700">
            <a:gradFill>
              <a:gsLst>
                <a:gs pos="0">
                  <a:schemeClr val="accent2"/>
                </a:gs>
                <a:gs pos="100000">
                  <a:schemeClr val="accent1"/>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87950F2-CD63-2073-6609-7D66E9235CFC}"/>
              </a:ext>
            </a:extLst>
          </p:cNvPr>
          <p:cNvSpPr>
            <a:spLocks noGrp="1"/>
          </p:cNvSpPr>
          <p:nvPr>
            <p:ph idx="14"/>
          </p:nvPr>
        </p:nvSpPr>
        <p:spPr>
          <a:xfrm>
            <a:off x="4839915" y="1520825"/>
            <a:ext cx="3338885" cy="850900"/>
          </a:xfrm>
        </p:spPr>
        <p:txBody>
          <a:bodyPr/>
          <a:lstStyle/>
          <a:p>
            <a:pPr lvl="1"/>
            <a:r>
              <a:rPr lang="en-US">
                <a:solidFill>
                  <a:schemeClr val="accent1"/>
                </a:solidFill>
              </a:rPr>
              <a:t>Stop!</a:t>
            </a:r>
          </a:p>
        </p:txBody>
      </p:sp>
      <p:sp>
        <p:nvSpPr>
          <p:cNvPr id="46" name="Rectangle 45">
            <a:extLst>
              <a:ext uri="{FF2B5EF4-FFF2-40B4-BE49-F238E27FC236}">
                <a16:creationId xmlns:a16="http://schemas.microsoft.com/office/drawing/2014/main" id="{75F8280F-EB07-63B7-6CAC-EDE9CAABD03D}"/>
              </a:ext>
            </a:extLst>
          </p:cNvPr>
          <p:cNvSpPr/>
          <p:nvPr/>
        </p:nvSpPr>
        <p:spPr>
          <a:xfrm>
            <a:off x="4510680" y="1520825"/>
            <a:ext cx="3852000" cy="850900"/>
          </a:xfrm>
          <a:prstGeom prst="rect">
            <a:avLst/>
          </a:prstGeom>
          <a:gradFill flip="none" rotWithShape="1">
            <a:gsLst>
              <a:gs pos="92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2700F399-EFF7-FD9B-0EEF-CBBBDEDF5497}"/>
              </a:ext>
            </a:extLst>
          </p:cNvPr>
          <p:cNvSpPr>
            <a:spLocks noGrp="1"/>
          </p:cNvSpPr>
          <p:nvPr>
            <p:ph idx="15"/>
          </p:nvPr>
        </p:nvSpPr>
        <p:spPr>
          <a:xfrm>
            <a:off x="1077914" y="1520825"/>
            <a:ext cx="3332161" cy="850900"/>
          </a:xfrm>
        </p:spPr>
        <p:txBody>
          <a:bodyPr/>
          <a:lstStyle/>
          <a:p>
            <a:pPr lvl="1"/>
            <a:r>
              <a:rPr lang="en-US">
                <a:solidFill>
                  <a:schemeClr val="accent2"/>
                </a:solidFill>
              </a:rPr>
              <a:t>Already doing</a:t>
            </a:r>
          </a:p>
        </p:txBody>
      </p:sp>
      <p:sp>
        <p:nvSpPr>
          <p:cNvPr id="45" name="Rectangle 44">
            <a:extLst>
              <a:ext uri="{FF2B5EF4-FFF2-40B4-BE49-F238E27FC236}">
                <a16:creationId xmlns:a16="http://schemas.microsoft.com/office/drawing/2014/main" id="{167D98FE-91D7-833A-DC29-5E5AEF52E9EB}"/>
              </a:ext>
            </a:extLst>
          </p:cNvPr>
          <p:cNvSpPr/>
          <p:nvPr/>
        </p:nvSpPr>
        <p:spPr>
          <a:xfrm>
            <a:off x="907200" y="1520825"/>
            <a:ext cx="3852000" cy="850900"/>
          </a:xfrm>
          <a:prstGeom prst="rect">
            <a:avLst/>
          </a:prstGeom>
          <a:gradFill flip="none" rotWithShape="1">
            <a:gsLst>
              <a:gs pos="92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762CF2D-BD9A-87B1-C409-EAD02260FE71}"/>
              </a:ext>
            </a:extLst>
          </p:cNvPr>
          <p:cNvCxnSpPr>
            <a:cxnSpLocks/>
          </p:cNvCxnSpPr>
          <p:nvPr/>
        </p:nvCxnSpPr>
        <p:spPr>
          <a:xfrm>
            <a:off x="1348353" y="5765800"/>
            <a:ext cx="4223288" cy="348281"/>
          </a:xfrm>
          <a:prstGeom prst="line">
            <a:avLst/>
          </a:prstGeom>
          <a:ln w="12700">
            <a:gradFill>
              <a:gsLst>
                <a:gs pos="0">
                  <a:schemeClr val="accent5"/>
                </a:gs>
                <a:gs pos="100000">
                  <a:schemeClr val="accent2"/>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B353B9D-3632-9BC2-87AA-E96016BF24B2}"/>
              </a:ext>
            </a:extLst>
          </p:cNvPr>
          <p:cNvCxnSpPr>
            <a:cxnSpLocks/>
          </p:cNvCxnSpPr>
          <p:nvPr/>
        </p:nvCxnSpPr>
        <p:spPr>
          <a:xfrm flipV="1">
            <a:off x="3525864" y="4796725"/>
            <a:ext cx="3711844" cy="1255363"/>
          </a:xfrm>
          <a:prstGeom prst="line">
            <a:avLst/>
          </a:prstGeom>
          <a:ln w="12700">
            <a:gradFill>
              <a:gsLst>
                <a:gs pos="0">
                  <a:schemeClr val="accent5"/>
                </a:gs>
                <a:gs pos="100000">
                  <a:schemeClr val="accent2"/>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3AADE0-EB51-892E-0E98-DA8F44EC7737}"/>
              </a:ext>
            </a:extLst>
          </p:cNvPr>
          <p:cNvCxnSpPr>
            <a:cxnSpLocks/>
          </p:cNvCxnSpPr>
          <p:nvPr/>
        </p:nvCxnSpPr>
        <p:spPr>
          <a:xfrm>
            <a:off x="2843939" y="4633993"/>
            <a:ext cx="3006671" cy="0"/>
          </a:xfrm>
          <a:prstGeom prst="line">
            <a:avLst/>
          </a:prstGeom>
          <a:ln w="12700">
            <a:gradFill>
              <a:gsLst>
                <a:gs pos="0">
                  <a:schemeClr val="accent5"/>
                </a:gs>
                <a:gs pos="100000">
                  <a:schemeClr val="accent2"/>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2EF681-9FA2-FAEF-A0B6-73039AB59722}"/>
              </a:ext>
            </a:extLst>
          </p:cNvPr>
          <p:cNvCxnSpPr>
            <a:cxnSpLocks/>
          </p:cNvCxnSpPr>
          <p:nvPr/>
        </p:nvCxnSpPr>
        <p:spPr>
          <a:xfrm flipV="1">
            <a:off x="1363851" y="3556861"/>
            <a:ext cx="4246535" cy="255722"/>
          </a:xfrm>
          <a:prstGeom prst="line">
            <a:avLst/>
          </a:prstGeom>
          <a:ln w="12700">
            <a:gradFill>
              <a:gsLst>
                <a:gs pos="0">
                  <a:schemeClr val="accent5"/>
                </a:gs>
                <a:gs pos="100000">
                  <a:schemeClr val="accent2"/>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3972B29-B79B-8311-FE3D-E1C5F00515C1}"/>
              </a:ext>
            </a:extLst>
          </p:cNvPr>
          <p:cNvCxnSpPr>
            <a:cxnSpLocks/>
          </p:cNvCxnSpPr>
          <p:nvPr/>
        </p:nvCxnSpPr>
        <p:spPr>
          <a:xfrm>
            <a:off x="2962275" y="3219450"/>
            <a:ext cx="4430417" cy="0"/>
          </a:xfrm>
          <a:prstGeom prst="line">
            <a:avLst/>
          </a:prstGeom>
          <a:ln w="12700">
            <a:gradFill>
              <a:gsLst>
                <a:gs pos="0">
                  <a:schemeClr val="accent5"/>
                </a:gs>
                <a:gs pos="100000">
                  <a:schemeClr val="accent2"/>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55CB0-F4C3-EE7F-191F-23FDEBF24336}"/>
              </a:ext>
            </a:extLst>
          </p:cNvPr>
          <p:cNvSpPr>
            <a:spLocks noGrp="1"/>
          </p:cNvSpPr>
          <p:nvPr>
            <p:ph type="title"/>
          </p:nvPr>
        </p:nvSpPr>
        <p:spPr/>
        <p:txBody>
          <a:bodyPr/>
          <a:lstStyle/>
          <a:p>
            <a:r>
              <a:rPr lang="en-US"/>
              <a:t>TRIZ</a:t>
            </a:r>
          </a:p>
        </p:txBody>
      </p:sp>
      <p:sp>
        <p:nvSpPr>
          <p:cNvPr id="3" name="Content Placeholder 2">
            <a:extLst>
              <a:ext uri="{FF2B5EF4-FFF2-40B4-BE49-F238E27FC236}">
                <a16:creationId xmlns:a16="http://schemas.microsoft.com/office/drawing/2014/main" id="{304F136F-3E4C-A809-E1F7-C35FE667480E}"/>
              </a:ext>
            </a:extLst>
          </p:cNvPr>
          <p:cNvSpPr>
            <a:spLocks noGrp="1"/>
          </p:cNvSpPr>
          <p:nvPr>
            <p:ph idx="1"/>
          </p:nvPr>
        </p:nvSpPr>
        <p:spPr>
          <a:xfrm>
            <a:off x="1077914" y="1520825"/>
            <a:ext cx="3332161" cy="850900"/>
          </a:xfrm>
        </p:spPr>
        <p:txBody>
          <a:bodyPr/>
          <a:lstStyle/>
          <a:p>
            <a:pPr lvl="1"/>
            <a:r>
              <a:rPr lang="en-US"/>
              <a:t>Worst result</a:t>
            </a:r>
          </a:p>
        </p:txBody>
      </p:sp>
      <p:sp>
        <p:nvSpPr>
          <p:cNvPr id="4" name="Footer Placeholder 3">
            <a:extLst>
              <a:ext uri="{FF2B5EF4-FFF2-40B4-BE49-F238E27FC236}">
                <a16:creationId xmlns:a16="http://schemas.microsoft.com/office/drawing/2014/main" id="{2E188593-2935-B87C-928B-7C70D012833B}"/>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1D2E524D-2A9E-7514-52A9-E8622E78D33E}"/>
              </a:ext>
            </a:extLst>
          </p:cNvPr>
          <p:cNvSpPr>
            <a:spLocks noGrp="1"/>
          </p:cNvSpPr>
          <p:nvPr>
            <p:ph type="sldNum" sz="quarter" idx="12"/>
          </p:nvPr>
        </p:nvSpPr>
        <p:spPr/>
        <p:txBody>
          <a:bodyPr/>
          <a:lstStyle/>
          <a:p>
            <a:fld id="{16C5AC08-0ACD-404A-9C9F-AB39E786C34A}" type="slidenum">
              <a:rPr lang="en-GB"/>
              <a:t>47</a:t>
            </a:fld>
            <a:endParaRPr lang="en-GB"/>
          </a:p>
        </p:txBody>
      </p:sp>
      <p:sp>
        <p:nvSpPr>
          <p:cNvPr id="9" name="Text Placeholder 8">
            <a:extLst>
              <a:ext uri="{FF2B5EF4-FFF2-40B4-BE49-F238E27FC236}">
                <a16:creationId xmlns:a16="http://schemas.microsoft.com/office/drawing/2014/main" id="{A607ED15-7B5E-456E-9B39-D7BDAF20704C}"/>
              </a:ext>
            </a:extLst>
          </p:cNvPr>
          <p:cNvSpPr>
            <a:spLocks noGrp="1"/>
          </p:cNvSpPr>
          <p:nvPr>
            <p:ph type="body" sz="quarter" idx="13"/>
          </p:nvPr>
        </p:nvSpPr>
        <p:spPr/>
        <p:txBody>
          <a:bodyPr/>
          <a:lstStyle/>
          <a:p>
            <a:r>
              <a:rPr lang="en-US" dirty="0"/>
              <a:t>TRIZ</a:t>
            </a:r>
          </a:p>
        </p:txBody>
      </p:sp>
      <p:cxnSp>
        <p:nvCxnSpPr>
          <p:cNvPr id="14" name="Straight Connector 13">
            <a:extLst>
              <a:ext uri="{FF2B5EF4-FFF2-40B4-BE49-F238E27FC236}">
                <a16:creationId xmlns:a16="http://schemas.microsoft.com/office/drawing/2014/main" id="{378BC865-63B9-261E-9B4C-9968EB0D1DF1}"/>
              </a:ext>
            </a:extLst>
          </p:cNvPr>
          <p:cNvCxnSpPr>
            <a:cxnSpLocks/>
          </p:cNvCxnSpPr>
          <p:nvPr/>
        </p:nvCxnSpPr>
        <p:spPr>
          <a:xfrm flipV="1">
            <a:off x="4426324" y="1520825"/>
            <a:ext cx="0" cy="50958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1ADC68-7E59-A3DA-D95C-97E7FBC6ACB2}"/>
              </a:ext>
            </a:extLst>
          </p:cNvPr>
          <p:cNvCxnSpPr>
            <a:cxnSpLocks/>
          </p:cNvCxnSpPr>
          <p:nvPr/>
        </p:nvCxnSpPr>
        <p:spPr>
          <a:xfrm flipV="1">
            <a:off x="8184232" y="1520825"/>
            <a:ext cx="0" cy="50958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714E296-7B2D-1025-1DF6-0940C8C81F6A}"/>
              </a:ext>
            </a:extLst>
          </p:cNvPr>
          <p:cNvSpPr/>
          <p:nvPr/>
        </p:nvSpPr>
        <p:spPr>
          <a:xfrm>
            <a:off x="1077913" y="3485029"/>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F956D8-50D9-CB84-8492-444C3F4CFEC4}"/>
              </a:ext>
            </a:extLst>
          </p:cNvPr>
          <p:cNvSpPr/>
          <p:nvPr/>
        </p:nvSpPr>
        <p:spPr>
          <a:xfrm>
            <a:off x="2666439" y="2923614"/>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513B6A3-414F-1B9E-6118-39B560265342}"/>
              </a:ext>
            </a:extLst>
          </p:cNvPr>
          <p:cNvSpPr/>
          <p:nvPr/>
        </p:nvSpPr>
        <p:spPr>
          <a:xfrm>
            <a:off x="3643592" y="3098426"/>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1B798F-5D9E-8BA9-D821-A293E249F000}"/>
              </a:ext>
            </a:extLst>
          </p:cNvPr>
          <p:cNvSpPr/>
          <p:nvPr/>
        </p:nvSpPr>
        <p:spPr>
          <a:xfrm>
            <a:off x="2524125" y="4326404"/>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A467C3-5FBD-6813-8DAD-B870FB99979E}"/>
              </a:ext>
            </a:extLst>
          </p:cNvPr>
          <p:cNvSpPr/>
          <p:nvPr/>
        </p:nvSpPr>
        <p:spPr>
          <a:xfrm>
            <a:off x="1055440" y="5445224"/>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0F9E66-3067-EC58-2A94-B584D82812F4}"/>
              </a:ext>
            </a:extLst>
          </p:cNvPr>
          <p:cNvSpPr/>
          <p:nvPr/>
        </p:nvSpPr>
        <p:spPr>
          <a:xfrm>
            <a:off x="3215680" y="5733256"/>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1329690-55F0-C135-B7D3-D5FAA53E832A}"/>
              </a:ext>
            </a:extLst>
          </p:cNvPr>
          <p:cNvSpPr/>
          <p:nvPr/>
        </p:nvSpPr>
        <p:spPr>
          <a:xfrm>
            <a:off x="1703512" y="2132856"/>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F55EC18-2EC6-9371-913A-51D3FB849AB3}"/>
              </a:ext>
            </a:extLst>
          </p:cNvPr>
          <p:cNvSpPr/>
          <p:nvPr/>
        </p:nvSpPr>
        <p:spPr>
          <a:xfrm>
            <a:off x="1073492" y="3485029"/>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59789A-0679-2496-2922-AA231E9B5B42}"/>
              </a:ext>
            </a:extLst>
          </p:cNvPr>
          <p:cNvSpPr/>
          <p:nvPr/>
        </p:nvSpPr>
        <p:spPr>
          <a:xfrm>
            <a:off x="2662018" y="2923614"/>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EF1D7B-9388-8C4D-6A88-8E118C9A7051}"/>
              </a:ext>
            </a:extLst>
          </p:cNvPr>
          <p:cNvSpPr/>
          <p:nvPr/>
        </p:nvSpPr>
        <p:spPr>
          <a:xfrm>
            <a:off x="2519704" y="4326404"/>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A51F804-BF97-0BF6-2747-C2ADCB7B99CB}"/>
              </a:ext>
            </a:extLst>
          </p:cNvPr>
          <p:cNvSpPr/>
          <p:nvPr/>
        </p:nvSpPr>
        <p:spPr>
          <a:xfrm>
            <a:off x="1051019" y="5445224"/>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4AB82B7-87AF-70FB-7E4A-E8F33A64BDAF}"/>
              </a:ext>
            </a:extLst>
          </p:cNvPr>
          <p:cNvSpPr/>
          <p:nvPr/>
        </p:nvSpPr>
        <p:spPr>
          <a:xfrm>
            <a:off x="3211259" y="5733256"/>
            <a:ext cx="591671" cy="59167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0BAC6D6-FF13-5915-FBC4-A718BB8C610A}"/>
              </a:ext>
            </a:extLst>
          </p:cNvPr>
          <p:cNvSpPr/>
          <p:nvPr/>
        </p:nvSpPr>
        <p:spPr>
          <a:xfrm>
            <a:off x="5281086" y="3262525"/>
            <a:ext cx="591671" cy="5916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F646372-8399-50AA-85EF-1747080A271A}"/>
              </a:ext>
            </a:extLst>
          </p:cNvPr>
          <p:cNvSpPr/>
          <p:nvPr/>
        </p:nvSpPr>
        <p:spPr>
          <a:xfrm>
            <a:off x="6941109" y="4500344"/>
            <a:ext cx="591671" cy="5916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2253678-D397-0034-2E44-888C6A7B6B01}"/>
              </a:ext>
            </a:extLst>
          </p:cNvPr>
          <p:cNvSpPr/>
          <p:nvPr/>
        </p:nvSpPr>
        <p:spPr>
          <a:xfrm>
            <a:off x="5270013" y="5830792"/>
            <a:ext cx="591671" cy="5916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5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1" nodeType="withEffect">
                                  <p:stCondLst>
                                    <p:cond delay="2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1" nodeType="withEffect">
                                  <p:stCondLst>
                                    <p:cond delay="3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1" nodeType="withEffect">
                                  <p:stCondLst>
                                    <p:cond delay="1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1" nodeType="withEffect">
                                  <p:stCondLst>
                                    <p:cond delay="1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6" presetClass="emph" presetSubtype="0" repeatCount="indefinite" autoRev="1" fill="hold" grpId="0" nodeType="withEffect">
                                  <p:stCondLst>
                                    <p:cond delay="0"/>
                                  </p:stCondLst>
                                  <p:childTnLst>
                                    <p:animScale>
                                      <p:cBhvr>
                                        <p:cTn id="27" dur="2000" fill="hold"/>
                                        <p:tgtEl>
                                          <p:spTgt spid="17"/>
                                        </p:tgtEl>
                                      </p:cBhvr>
                                      <p:by x="90000" y="90000"/>
                                    </p:animScale>
                                  </p:childTnLst>
                                </p:cTn>
                              </p:par>
                              <p:par>
                                <p:cTn id="28" presetID="6" presetClass="emph" presetSubtype="0" repeatCount="indefinite" autoRev="1" fill="hold" grpId="0" nodeType="withEffect">
                                  <p:stCondLst>
                                    <p:cond delay="200"/>
                                  </p:stCondLst>
                                  <p:childTnLst>
                                    <p:animScale>
                                      <p:cBhvr>
                                        <p:cTn id="29" dur="2100" fill="hold"/>
                                        <p:tgtEl>
                                          <p:spTgt spid="18"/>
                                        </p:tgtEl>
                                      </p:cBhvr>
                                      <p:by x="90000" y="90000"/>
                                    </p:animScale>
                                  </p:childTnLst>
                                </p:cTn>
                              </p:par>
                              <p:par>
                                <p:cTn id="30" presetID="6" presetClass="emph" presetSubtype="0" repeatCount="indefinite" autoRev="1" fill="hold" grpId="0" nodeType="withEffect">
                                  <p:stCondLst>
                                    <p:cond delay="400"/>
                                  </p:stCondLst>
                                  <p:childTnLst>
                                    <p:animScale>
                                      <p:cBhvr>
                                        <p:cTn id="31" dur="1800" fill="hold"/>
                                        <p:tgtEl>
                                          <p:spTgt spid="19"/>
                                        </p:tgtEl>
                                      </p:cBhvr>
                                      <p:by x="90000" y="90000"/>
                                    </p:animScale>
                                  </p:childTnLst>
                                </p:cTn>
                              </p:par>
                              <p:par>
                                <p:cTn id="32" presetID="6" presetClass="emph" presetSubtype="0" repeatCount="indefinite" autoRev="1" fill="hold" grpId="0" nodeType="withEffect">
                                  <p:stCondLst>
                                    <p:cond delay="0"/>
                                  </p:stCondLst>
                                  <p:childTnLst>
                                    <p:animScale>
                                      <p:cBhvr>
                                        <p:cTn id="33" dur="2000" fill="hold"/>
                                        <p:tgtEl>
                                          <p:spTgt spid="20"/>
                                        </p:tgtEl>
                                      </p:cBhvr>
                                      <p:by x="90000" y="90000"/>
                                    </p:animScale>
                                  </p:childTnLst>
                                </p:cTn>
                              </p:par>
                              <p:par>
                                <p:cTn id="34" presetID="6" presetClass="emph" presetSubtype="0" repeatCount="indefinite" autoRev="1" fill="hold" grpId="0" nodeType="withEffect">
                                  <p:stCondLst>
                                    <p:cond delay="300"/>
                                  </p:stCondLst>
                                  <p:childTnLst>
                                    <p:animScale>
                                      <p:cBhvr>
                                        <p:cTn id="35" dur="2200" fill="hold"/>
                                        <p:tgtEl>
                                          <p:spTgt spid="21"/>
                                        </p:tgtEl>
                                      </p:cBhvr>
                                      <p:by x="90000" y="90000"/>
                                    </p:animScale>
                                  </p:childTnLst>
                                </p:cTn>
                              </p:par>
                              <p:par>
                                <p:cTn id="36" presetID="6" presetClass="emph" presetSubtype="0" repeatCount="indefinite" autoRev="1" fill="hold" grpId="0" nodeType="withEffect">
                                  <p:stCondLst>
                                    <p:cond delay="0"/>
                                  </p:stCondLst>
                                  <p:childTnLst>
                                    <p:animScale>
                                      <p:cBhvr>
                                        <p:cTn id="37" dur="2000" fill="hold"/>
                                        <p:tgtEl>
                                          <p:spTgt spid="22"/>
                                        </p:tgtEl>
                                      </p:cBhvr>
                                      <p:by x="90000" y="90000"/>
                                    </p:animScale>
                                  </p:childTnLst>
                                </p:cTn>
                              </p:par>
                              <p:par>
                                <p:cTn id="38" presetID="6" presetClass="emph" presetSubtype="0" repeatCount="indefinite" autoRev="1" fill="hold" grpId="0" nodeType="withEffect">
                                  <p:stCondLst>
                                    <p:cond delay="0"/>
                                  </p:stCondLst>
                                  <p:childTnLst>
                                    <p:animScale>
                                      <p:cBhvr>
                                        <p:cTn id="39" dur="2000" fill="hold"/>
                                        <p:tgtEl>
                                          <p:spTgt spid="23"/>
                                        </p:tgtEl>
                                      </p:cBhvr>
                                      <p:by x="90000" y="90000"/>
                                    </p:animScale>
                                  </p:childTnLst>
                                </p:cTn>
                              </p:par>
                              <p:par>
                                <p:cTn id="40" presetID="10" presetClass="entr" presetSubtype="0" fill="hold" grpId="1"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1" nodeType="withEffect">
                                  <p:stCondLst>
                                    <p:cond delay="2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1" nodeType="withEffect">
                                  <p:stCondLst>
                                    <p:cond delay="3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1" nodeType="withEffect">
                                  <p:stCondLst>
                                    <p:cond delay="10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6" presetClass="emph" presetSubtype="0" repeatCount="indefinite" autoRev="1" fill="hold" grpId="0" nodeType="withEffect">
                                  <p:stCondLst>
                                    <p:cond delay="0"/>
                                  </p:stCondLst>
                                  <p:childTnLst>
                                    <p:animScale>
                                      <p:cBhvr>
                                        <p:cTn id="56" dur="2000" fill="hold"/>
                                        <p:tgtEl>
                                          <p:spTgt spid="24"/>
                                        </p:tgtEl>
                                      </p:cBhvr>
                                      <p:by x="90000" y="90000"/>
                                    </p:animScale>
                                  </p:childTnLst>
                                </p:cTn>
                              </p:par>
                              <p:par>
                                <p:cTn id="57" presetID="6" presetClass="emph" presetSubtype="0" repeatCount="indefinite" autoRev="1" fill="hold" grpId="0" nodeType="withEffect">
                                  <p:stCondLst>
                                    <p:cond delay="200"/>
                                  </p:stCondLst>
                                  <p:childTnLst>
                                    <p:animScale>
                                      <p:cBhvr>
                                        <p:cTn id="58" dur="2100" fill="hold"/>
                                        <p:tgtEl>
                                          <p:spTgt spid="25"/>
                                        </p:tgtEl>
                                      </p:cBhvr>
                                      <p:by x="90000" y="90000"/>
                                    </p:animScale>
                                  </p:childTnLst>
                                </p:cTn>
                              </p:par>
                              <p:par>
                                <p:cTn id="59" presetID="6" presetClass="emph" presetSubtype="0" repeatCount="indefinite" autoRev="1" fill="hold" grpId="0" nodeType="withEffect">
                                  <p:stCondLst>
                                    <p:cond delay="0"/>
                                  </p:stCondLst>
                                  <p:childTnLst>
                                    <p:animScale>
                                      <p:cBhvr>
                                        <p:cTn id="60" dur="2000" fill="hold"/>
                                        <p:tgtEl>
                                          <p:spTgt spid="26"/>
                                        </p:tgtEl>
                                      </p:cBhvr>
                                      <p:by x="90000" y="90000"/>
                                    </p:animScale>
                                  </p:childTnLst>
                                </p:cTn>
                              </p:par>
                              <p:par>
                                <p:cTn id="61" presetID="6" presetClass="emph" presetSubtype="0" repeatCount="indefinite" autoRev="1" fill="hold" grpId="0" nodeType="withEffect">
                                  <p:stCondLst>
                                    <p:cond delay="300"/>
                                  </p:stCondLst>
                                  <p:childTnLst>
                                    <p:animScale>
                                      <p:cBhvr>
                                        <p:cTn id="62" dur="2200" fill="hold"/>
                                        <p:tgtEl>
                                          <p:spTgt spid="27"/>
                                        </p:tgtEl>
                                      </p:cBhvr>
                                      <p:by x="90000" y="90000"/>
                                    </p:animScale>
                                  </p:childTnLst>
                                </p:cTn>
                              </p:par>
                              <p:par>
                                <p:cTn id="63" presetID="6" presetClass="emph" presetSubtype="0" repeatCount="indefinite" autoRev="1" fill="hold" grpId="0" nodeType="withEffect">
                                  <p:stCondLst>
                                    <p:cond delay="0"/>
                                  </p:stCondLst>
                                  <p:childTnLst>
                                    <p:animScale>
                                      <p:cBhvr>
                                        <p:cTn id="64" dur="2000" fill="hold"/>
                                        <p:tgtEl>
                                          <p:spTgt spid="28"/>
                                        </p:tgtEl>
                                      </p:cBhvr>
                                      <p:by x="90000" y="90000"/>
                                    </p:animScale>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grpId="0" nodeType="clickEffect">
                                  <p:stCondLst>
                                    <p:cond delay="0"/>
                                  </p:stCondLst>
                                  <p:childTnLst>
                                    <p:animMotion origin="layout" path="M 2.08333E-7 1.85185E-6 L 0.31094 1.85185E-6 " pathEditMode="relative" rAng="0" ptsTypes="AA">
                                      <p:cBhvr>
                                        <p:cTn id="68" dur="2000" fill="hold"/>
                                        <p:tgtEl>
                                          <p:spTgt spid="11">
                                            <p:txEl>
                                              <p:pRg st="0" end="0"/>
                                            </p:txEl>
                                          </p:spTgt>
                                        </p:tgtEl>
                                        <p:attrNameLst>
                                          <p:attrName>ppt_x</p:attrName>
                                          <p:attrName>ppt_y</p:attrName>
                                        </p:attrNameLst>
                                      </p:cBhvr>
                                      <p:rCtr x="15547" y="0"/>
                                    </p:animMotion>
                                  </p:childTnLst>
                                </p:cTn>
                              </p:par>
                              <p:par>
                                <p:cTn id="69" presetID="63" presetClass="path" presetSubtype="0" accel="50000" decel="50000" fill="hold" grpId="2" nodeType="withEffect">
                                  <p:stCondLst>
                                    <p:cond delay="0"/>
                                  </p:stCondLst>
                                  <p:childTnLst>
                                    <p:animMotion origin="layout" path="M 4.16667E-7 2.59259E-6 L 0.34766 -0.03357 " pathEditMode="relative" rAng="0" ptsTypes="AA">
                                      <p:cBhvr>
                                        <p:cTn id="70" dur="2000" fill="hold"/>
                                        <p:tgtEl>
                                          <p:spTgt spid="24"/>
                                        </p:tgtEl>
                                        <p:attrNameLst>
                                          <p:attrName>ppt_x</p:attrName>
                                          <p:attrName>ppt_y</p:attrName>
                                        </p:attrNameLst>
                                      </p:cBhvr>
                                      <p:rCtr x="17383" y="-1690"/>
                                    </p:animMotion>
                                  </p:childTnLst>
                                </p:cTn>
                              </p:par>
                              <p:par>
                                <p:cTn id="71" presetID="63" presetClass="path" presetSubtype="0" accel="50000" decel="50000" fill="hold" grpId="2" nodeType="withEffect">
                                  <p:stCondLst>
                                    <p:cond delay="0"/>
                                  </p:stCondLst>
                                  <p:childTnLst>
                                    <p:animMotion origin="layout" path="M 1.875E-6 -4.44444E-6 L 0.36406 -4.44444E-6 " pathEditMode="relative" rAng="0" ptsTypes="AA">
                                      <p:cBhvr>
                                        <p:cTn id="72" dur="2000" fill="hold"/>
                                        <p:tgtEl>
                                          <p:spTgt spid="25"/>
                                        </p:tgtEl>
                                        <p:attrNameLst>
                                          <p:attrName>ppt_x</p:attrName>
                                          <p:attrName>ppt_y</p:attrName>
                                        </p:attrNameLst>
                                      </p:cBhvr>
                                      <p:rCtr x="18203" y="0"/>
                                    </p:animMotion>
                                  </p:childTnLst>
                                </p:cTn>
                              </p:par>
                              <p:par>
                                <p:cTn id="73" presetID="63" presetClass="path" presetSubtype="0" accel="50000" decel="50000" fill="hold" grpId="2" nodeType="withEffect">
                                  <p:stCondLst>
                                    <p:cond delay="0"/>
                                  </p:stCondLst>
                                  <p:childTnLst>
                                    <p:animMotion origin="layout" path="M 0 0 L 0.25 0 E" pathEditMode="relative" ptsTypes="">
                                      <p:cBhvr>
                                        <p:cTn id="74" dur="2000" fill="hold"/>
                                        <p:tgtEl>
                                          <p:spTgt spid="26"/>
                                        </p:tgtEl>
                                        <p:attrNameLst>
                                          <p:attrName>ppt_x</p:attrName>
                                          <p:attrName>ppt_y</p:attrName>
                                        </p:attrNameLst>
                                      </p:cBhvr>
                                    </p:animMotion>
                                  </p:childTnLst>
                                </p:cTn>
                              </p:par>
                              <p:par>
                                <p:cTn id="75" presetID="63" presetClass="path" presetSubtype="0" accel="50000" decel="50000" fill="hold" grpId="2" nodeType="withEffect">
                                  <p:stCondLst>
                                    <p:cond delay="0"/>
                                  </p:stCondLst>
                                  <p:childTnLst>
                                    <p:animMotion origin="layout" path="M 3.33333E-6 2.96296E-6 L 0.34843 0.05509 " pathEditMode="relative" rAng="0" ptsTypes="AA">
                                      <p:cBhvr>
                                        <p:cTn id="76" dur="2000" fill="hold"/>
                                        <p:tgtEl>
                                          <p:spTgt spid="27"/>
                                        </p:tgtEl>
                                        <p:attrNameLst>
                                          <p:attrName>ppt_x</p:attrName>
                                          <p:attrName>ppt_y</p:attrName>
                                        </p:attrNameLst>
                                      </p:cBhvr>
                                      <p:rCtr x="17422" y="2755"/>
                                    </p:animMotion>
                                  </p:childTnLst>
                                </p:cTn>
                              </p:par>
                              <p:par>
                                <p:cTn id="77" presetID="63" presetClass="path" presetSubtype="0" accel="50000" decel="50000" fill="hold" grpId="2" nodeType="withEffect">
                                  <p:stCondLst>
                                    <p:cond delay="0"/>
                                  </p:stCondLst>
                                  <p:childTnLst>
                                    <p:animMotion origin="layout" path="M -6.25E-7 -2.22222E-6 L 0.30794 -0.18102 " pathEditMode="relative" rAng="0" ptsTypes="AA">
                                      <p:cBhvr>
                                        <p:cTn id="78" dur="2000" fill="hold"/>
                                        <p:tgtEl>
                                          <p:spTgt spid="28"/>
                                        </p:tgtEl>
                                        <p:attrNameLst>
                                          <p:attrName>ppt_x</p:attrName>
                                          <p:attrName>ppt_y</p:attrName>
                                        </p:attrNameLst>
                                      </p:cBhvr>
                                      <p:rCtr x="15378" y="-9028"/>
                                    </p:animMotion>
                                  </p:childTnLst>
                                </p:cTn>
                              </p:par>
                              <p:par>
                                <p:cTn id="79" presetID="1" presetClass="emph" presetSubtype="2" fill="hold" nodeType="withEffect">
                                  <p:stCondLst>
                                    <p:cond delay="0"/>
                                  </p:stCondLst>
                                  <p:childTnLst>
                                    <p:animClr clrSpc="rgb" dir="cw">
                                      <p:cBhvr>
                                        <p:cTn id="80" dur="2000" fill="hold"/>
                                        <p:tgtEl>
                                          <p:spTgt spid="24"/>
                                        </p:tgtEl>
                                        <p:attrNameLst>
                                          <p:attrName>fillcolor</p:attrName>
                                        </p:attrNameLst>
                                      </p:cBhvr>
                                      <p:to>
                                        <a:schemeClr val="accent2"/>
                                      </p:to>
                                    </p:animClr>
                                    <p:set>
                                      <p:cBhvr>
                                        <p:cTn id="81" dur="2000" fill="hold"/>
                                        <p:tgtEl>
                                          <p:spTgt spid="24"/>
                                        </p:tgtEl>
                                        <p:attrNameLst>
                                          <p:attrName>fill.type</p:attrName>
                                        </p:attrNameLst>
                                      </p:cBhvr>
                                      <p:to>
                                        <p:strVal val="solid"/>
                                      </p:to>
                                    </p:set>
                                    <p:set>
                                      <p:cBhvr>
                                        <p:cTn id="82" dur="2000" fill="hold"/>
                                        <p:tgtEl>
                                          <p:spTgt spid="24"/>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2000" fill="hold"/>
                                        <p:tgtEl>
                                          <p:spTgt spid="25"/>
                                        </p:tgtEl>
                                        <p:attrNameLst>
                                          <p:attrName>fillcolor</p:attrName>
                                        </p:attrNameLst>
                                      </p:cBhvr>
                                      <p:to>
                                        <a:schemeClr val="accent2"/>
                                      </p:to>
                                    </p:animClr>
                                    <p:set>
                                      <p:cBhvr>
                                        <p:cTn id="85" dur="2000" fill="hold"/>
                                        <p:tgtEl>
                                          <p:spTgt spid="25"/>
                                        </p:tgtEl>
                                        <p:attrNameLst>
                                          <p:attrName>fill.type</p:attrName>
                                        </p:attrNameLst>
                                      </p:cBhvr>
                                      <p:to>
                                        <p:strVal val="solid"/>
                                      </p:to>
                                    </p:set>
                                    <p:set>
                                      <p:cBhvr>
                                        <p:cTn id="86" dur="2000" fill="hold"/>
                                        <p:tgtEl>
                                          <p:spTgt spid="25"/>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2000" fill="hold"/>
                                        <p:tgtEl>
                                          <p:spTgt spid="26"/>
                                        </p:tgtEl>
                                        <p:attrNameLst>
                                          <p:attrName>fillcolor</p:attrName>
                                        </p:attrNameLst>
                                      </p:cBhvr>
                                      <p:to>
                                        <a:schemeClr val="accent2"/>
                                      </p:to>
                                    </p:animClr>
                                    <p:set>
                                      <p:cBhvr>
                                        <p:cTn id="89" dur="2000" fill="hold"/>
                                        <p:tgtEl>
                                          <p:spTgt spid="26"/>
                                        </p:tgtEl>
                                        <p:attrNameLst>
                                          <p:attrName>fill.type</p:attrName>
                                        </p:attrNameLst>
                                      </p:cBhvr>
                                      <p:to>
                                        <p:strVal val="solid"/>
                                      </p:to>
                                    </p:set>
                                    <p:set>
                                      <p:cBhvr>
                                        <p:cTn id="90" dur="2000" fill="hold"/>
                                        <p:tgtEl>
                                          <p:spTgt spid="26"/>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2000" fill="hold"/>
                                        <p:tgtEl>
                                          <p:spTgt spid="28"/>
                                        </p:tgtEl>
                                        <p:attrNameLst>
                                          <p:attrName>fillcolor</p:attrName>
                                        </p:attrNameLst>
                                      </p:cBhvr>
                                      <p:to>
                                        <a:schemeClr val="accent2"/>
                                      </p:to>
                                    </p:animClr>
                                    <p:set>
                                      <p:cBhvr>
                                        <p:cTn id="93" dur="2000" fill="hold"/>
                                        <p:tgtEl>
                                          <p:spTgt spid="28"/>
                                        </p:tgtEl>
                                        <p:attrNameLst>
                                          <p:attrName>fill.type</p:attrName>
                                        </p:attrNameLst>
                                      </p:cBhvr>
                                      <p:to>
                                        <p:strVal val="solid"/>
                                      </p:to>
                                    </p:set>
                                    <p:set>
                                      <p:cBhvr>
                                        <p:cTn id="94" dur="2000" fill="hold"/>
                                        <p:tgtEl>
                                          <p:spTgt spid="28"/>
                                        </p:tgtEl>
                                        <p:attrNameLst>
                                          <p:attrName>fill.on</p:attrName>
                                        </p:attrNameLst>
                                      </p:cBhvr>
                                      <p:to>
                                        <p:strVal val="true"/>
                                      </p:to>
                                    </p:set>
                                  </p:childTnLst>
                                </p:cTn>
                              </p:par>
                              <p:par>
                                <p:cTn id="95" presetID="1" presetClass="emph" presetSubtype="2" fill="hold" nodeType="withEffect">
                                  <p:stCondLst>
                                    <p:cond delay="0"/>
                                  </p:stCondLst>
                                  <p:childTnLst>
                                    <p:animClr clrSpc="rgb" dir="cw">
                                      <p:cBhvr>
                                        <p:cTn id="96" dur="2000" fill="hold"/>
                                        <p:tgtEl>
                                          <p:spTgt spid="27"/>
                                        </p:tgtEl>
                                        <p:attrNameLst>
                                          <p:attrName>fillcolor</p:attrName>
                                        </p:attrNameLst>
                                      </p:cBhvr>
                                      <p:to>
                                        <a:schemeClr val="accent2"/>
                                      </p:to>
                                    </p:animClr>
                                    <p:set>
                                      <p:cBhvr>
                                        <p:cTn id="97" dur="2000" fill="hold"/>
                                        <p:tgtEl>
                                          <p:spTgt spid="27"/>
                                        </p:tgtEl>
                                        <p:attrNameLst>
                                          <p:attrName>fill.type</p:attrName>
                                        </p:attrNameLst>
                                      </p:cBhvr>
                                      <p:to>
                                        <p:strVal val="solid"/>
                                      </p:to>
                                    </p:set>
                                    <p:set>
                                      <p:cBhvr>
                                        <p:cTn id="98" dur="2000" fill="hold"/>
                                        <p:tgtEl>
                                          <p:spTgt spid="27"/>
                                        </p:tgtEl>
                                        <p:attrNameLst>
                                          <p:attrName>fill.on</p:attrName>
                                        </p:attrNameLst>
                                      </p:cBhvr>
                                      <p:to>
                                        <p:strVal val="true"/>
                                      </p:to>
                                    </p:set>
                                  </p:childTnLst>
                                </p:cTn>
                              </p:par>
                              <p:par>
                                <p:cTn id="99" presetID="22" presetClass="entr" presetSubtype="8"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wipe(left)">
                                      <p:cBhvr>
                                        <p:cTn id="101" dur="2000"/>
                                        <p:tgtEl>
                                          <p:spTgt spid="42"/>
                                        </p:tgtEl>
                                      </p:cBhvr>
                                    </p:animEffect>
                                  </p:childTnLst>
                                </p:cTn>
                              </p:par>
                              <p:par>
                                <p:cTn id="102" presetID="22" presetClass="entr" presetSubtype="8" fill="hold"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left)">
                                      <p:cBhvr>
                                        <p:cTn id="104" dur="2000"/>
                                        <p:tgtEl>
                                          <p:spTgt spid="39"/>
                                        </p:tgtEl>
                                      </p:cBhvr>
                                    </p:animEffect>
                                  </p:childTnLst>
                                </p:cTn>
                              </p:par>
                              <p:par>
                                <p:cTn id="105" presetID="22" presetClass="entr" presetSubtype="8"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wipe(left)">
                                      <p:cBhvr>
                                        <p:cTn id="107" dur="2000"/>
                                        <p:tgtEl>
                                          <p:spTgt spid="36"/>
                                        </p:tgtEl>
                                      </p:cBhvr>
                                    </p:animEffect>
                                  </p:childTnLst>
                                </p:cTn>
                              </p:par>
                              <p:par>
                                <p:cTn id="108" presetID="22" presetClass="entr" presetSubtype="8"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left)">
                                      <p:cBhvr>
                                        <p:cTn id="110" dur="2000"/>
                                        <p:tgtEl>
                                          <p:spTgt spid="33"/>
                                        </p:tgtEl>
                                      </p:cBhvr>
                                    </p:animEffect>
                                  </p:childTnLst>
                                </p:cTn>
                              </p:par>
                              <p:par>
                                <p:cTn id="111" presetID="22" presetClass="entr" presetSubtype="8"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wipe(left)">
                                      <p:cBhvr>
                                        <p:cTn id="113" dur="2000"/>
                                        <p:tgtEl>
                                          <p:spTgt spid="30"/>
                                        </p:tgtEl>
                                      </p:cBhvr>
                                    </p:animEffect>
                                  </p:childTnLst>
                                </p:cTn>
                              </p:par>
                              <p:par>
                                <p:cTn id="114" presetID="22" presetClass="exit" presetSubtype="8" fill="hold" nodeType="withEffect">
                                  <p:stCondLst>
                                    <p:cond delay="1500"/>
                                  </p:stCondLst>
                                  <p:childTnLst>
                                    <p:animEffect transition="out" filter="wipe(left)">
                                      <p:cBhvr>
                                        <p:cTn id="115" dur="1000"/>
                                        <p:tgtEl>
                                          <p:spTgt spid="42"/>
                                        </p:tgtEl>
                                      </p:cBhvr>
                                    </p:animEffect>
                                    <p:set>
                                      <p:cBhvr>
                                        <p:cTn id="116" dur="1" fill="hold">
                                          <p:stCondLst>
                                            <p:cond delay="999"/>
                                          </p:stCondLst>
                                        </p:cTn>
                                        <p:tgtEl>
                                          <p:spTgt spid="42"/>
                                        </p:tgtEl>
                                        <p:attrNameLst>
                                          <p:attrName>style.visibility</p:attrName>
                                        </p:attrNameLst>
                                      </p:cBhvr>
                                      <p:to>
                                        <p:strVal val="hidden"/>
                                      </p:to>
                                    </p:set>
                                  </p:childTnLst>
                                </p:cTn>
                              </p:par>
                              <p:par>
                                <p:cTn id="117" presetID="22" presetClass="exit" presetSubtype="8" fill="hold" nodeType="withEffect">
                                  <p:stCondLst>
                                    <p:cond delay="1500"/>
                                  </p:stCondLst>
                                  <p:childTnLst>
                                    <p:animEffect transition="out" filter="wipe(left)">
                                      <p:cBhvr>
                                        <p:cTn id="118" dur="1000"/>
                                        <p:tgtEl>
                                          <p:spTgt spid="39"/>
                                        </p:tgtEl>
                                      </p:cBhvr>
                                    </p:animEffect>
                                    <p:set>
                                      <p:cBhvr>
                                        <p:cTn id="119" dur="1" fill="hold">
                                          <p:stCondLst>
                                            <p:cond delay="999"/>
                                          </p:stCondLst>
                                        </p:cTn>
                                        <p:tgtEl>
                                          <p:spTgt spid="39"/>
                                        </p:tgtEl>
                                        <p:attrNameLst>
                                          <p:attrName>style.visibility</p:attrName>
                                        </p:attrNameLst>
                                      </p:cBhvr>
                                      <p:to>
                                        <p:strVal val="hidden"/>
                                      </p:to>
                                    </p:set>
                                  </p:childTnLst>
                                </p:cTn>
                              </p:par>
                              <p:par>
                                <p:cTn id="120" presetID="22" presetClass="exit" presetSubtype="8" fill="hold" nodeType="withEffect">
                                  <p:stCondLst>
                                    <p:cond delay="1500"/>
                                  </p:stCondLst>
                                  <p:childTnLst>
                                    <p:animEffect transition="out" filter="wipe(left)">
                                      <p:cBhvr>
                                        <p:cTn id="121" dur="1000"/>
                                        <p:tgtEl>
                                          <p:spTgt spid="36"/>
                                        </p:tgtEl>
                                      </p:cBhvr>
                                    </p:animEffect>
                                    <p:set>
                                      <p:cBhvr>
                                        <p:cTn id="122" dur="1" fill="hold">
                                          <p:stCondLst>
                                            <p:cond delay="999"/>
                                          </p:stCondLst>
                                        </p:cTn>
                                        <p:tgtEl>
                                          <p:spTgt spid="36"/>
                                        </p:tgtEl>
                                        <p:attrNameLst>
                                          <p:attrName>style.visibility</p:attrName>
                                        </p:attrNameLst>
                                      </p:cBhvr>
                                      <p:to>
                                        <p:strVal val="hidden"/>
                                      </p:to>
                                    </p:set>
                                  </p:childTnLst>
                                </p:cTn>
                              </p:par>
                              <p:par>
                                <p:cTn id="123" presetID="22" presetClass="exit" presetSubtype="8" fill="hold" nodeType="withEffect">
                                  <p:stCondLst>
                                    <p:cond delay="1500"/>
                                  </p:stCondLst>
                                  <p:childTnLst>
                                    <p:animEffect transition="out" filter="wipe(left)">
                                      <p:cBhvr>
                                        <p:cTn id="124" dur="1000"/>
                                        <p:tgtEl>
                                          <p:spTgt spid="33"/>
                                        </p:tgtEl>
                                      </p:cBhvr>
                                    </p:animEffect>
                                    <p:set>
                                      <p:cBhvr>
                                        <p:cTn id="125" dur="1" fill="hold">
                                          <p:stCondLst>
                                            <p:cond delay="999"/>
                                          </p:stCondLst>
                                        </p:cTn>
                                        <p:tgtEl>
                                          <p:spTgt spid="33"/>
                                        </p:tgtEl>
                                        <p:attrNameLst>
                                          <p:attrName>style.visibility</p:attrName>
                                        </p:attrNameLst>
                                      </p:cBhvr>
                                      <p:to>
                                        <p:strVal val="hidden"/>
                                      </p:to>
                                    </p:set>
                                  </p:childTnLst>
                                </p:cTn>
                              </p:par>
                              <p:par>
                                <p:cTn id="126" presetID="22" presetClass="exit" presetSubtype="8" fill="hold" nodeType="withEffect">
                                  <p:stCondLst>
                                    <p:cond delay="1500"/>
                                  </p:stCondLst>
                                  <p:childTnLst>
                                    <p:animEffect transition="out" filter="wipe(left)">
                                      <p:cBhvr>
                                        <p:cTn id="127" dur="1000"/>
                                        <p:tgtEl>
                                          <p:spTgt spid="30"/>
                                        </p:tgtEl>
                                      </p:cBhvr>
                                    </p:animEffect>
                                    <p:set>
                                      <p:cBhvr>
                                        <p:cTn id="128" dur="1" fill="hold">
                                          <p:stCondLst>
                                            <p:cond delay="999"/>
                                          </p:stCondLst>
                                        </p:cTn>
                                        <p:tgtEl>
                                          <p:spTgt spid="30"/>
                                        </p:tgtEl>
                                        <p:attrNameLst>
                                          <p:attrName>style.visibility</p:attrName>
                                        </p:attrNameLst>
                                      </p:cBhvr>
                                      <p:to>
                                        <p:strVal val="hidden"/>
                                      </p:to>
                                    </p:set>
                                  </p:childTnLst>
                                </p:cTn>
                              </p:par>
                              <p:par>
                                <p:cTn id="129" presetID="10" presetClass="entr" presetSubtype="0" fill="hold" grpId="1" nodeType="withEffect">
                                  <p:stCondLst>
                                    <p:cond delay="200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par>
                                <p:cTn id="132" presetID="10" presetClass="entr" presetSubtype="0" fill="hold" grpId="1" nodeType="withEffect">
                                  <p:stCondLst>
                                    <p:cond delay="2000"/>
                                  </p:stCondLst>
                                  <p:childTnLst>
                                    <p:set>
                                      <p:cBhvr>
                                        <p:cTn id="133" dur="1" fill="hold">
                                          <p:stCondLst>
                                            <p:cond delay="0"/>
                                          </p:stCondLst>
                                        </p:cTn>
                                        <p:tgtEl>
                                          <p:spTgt spid="50"/>
                                        </p:tgtEl>
                                        <p:attrNameLst>
                                          <p:attrName>style.visibility</p:attrName>
                                        </p:attrNameLst>
                                      </p:cBhvr>
                                      <p:to>
                                        <p:strVal val="visible"/>
                                      </p:to>
                                    </p:set>
                                    <p:animEffect transition="in" filter="fade">
                                      <p:cBhvr>
                                        <p:cTn id="134" dur="500"/>
                                        <p:tgtEl>
                                          <p:spTgt spid="50"/>
                                        </p:tgtEl>
                                      </p:cBhvr>
                                    </p:animEffect>
                                  </p:childTnLst>
                                </p:cTn>
                              </p:par>
                              <p:par>
                                <p:cTn id="135" presetID="10" presetClass="entr" presetSubtype="0" fill="hold" grpId="1" nodeType="withEffect">
                                  <p:stCondLst>
                                    <p:cond delay="2000"/>
                                  </p:stCondLst>
                                  <p:childTnLst>
                                    <p:set>
                                      <p:cBhvr>
                                        <p:cTn id="136" dur="1" fill="hold">
                                          <p:stCondLst>
                                            <p:cond delay="0"/>
                                          </p:stCondLst>
                                        </p:cTn>
                                        <p:tgtEl>
                                          <p:spTgt spid="51"/>
                                        </p:tgtEl>
                                        <p:attrNameLst>
                                          <p:attrName>style.visibility</p:attrName>
                                        </p:attrNameLst>
                                      </p:cBhvr>
                                      <p:to>
                                        <p:strVal val="visible"/>
                                      </p:to>
                                    </p:set>
                                    <p:animEffect transition="in" filter="fade">
                                      <p:cBhvr>
                                        <p:cTn id="137" dur="500"/>
                                        <p:tgtEl>
                                          <p:spTgt spid="51"/>
                                        </p:tgtEl>
                                      </p:cBhvr>
                                    </p:animEffect>
                                  </p:childTnLst>
                                </p:cTn>
                              </p:par>
                              <p:par>
                                <p:cTn id="138" presetID="6" presetClass="emph" presetSubtype="0" repeatCount="indefinite" autoRev="1" fill="hold" grpId="0" nodeType="withEffect">
                                  <p:stCondLst>
                                    <p:cond delay="0"/>
                                  </p:stCondLst>
                                  <p:childTnLst>
                                    <p:animScale>
                                      <p:cBhvr>
                                        <p:cTn id="139" dur="2000" fill="hold"/>
                                        <p:tgtEl>
                                          <p:spTgt spid="47"/>
                                        </p:tgtEl>
                                      </p:cBhvr>
                                      <p:by x="90000" y="90000"/>
                                    </p:animScale>
                                  </p:childTnLst>
                                </p:cTn>
                              </p:par>
                              <p:par>
                                <p:cTn id="140" presetID="6" presetClass="emph" presetSubtype="0" repeatCount="indefinite" autoRev="1" fill="hold" grpId="0" nodeType="withEffect">
                                  <p:stCondLst>
                                    <p:cond delay="300"/>
                                  </p:stCondLst>
                                  <p:childTnLst>
                                    <p:animScale>
                                      <p:cBhvr>
                                        <p:cTn id="141" dur="2200" fill="hold"/>
                                        <p:tgtEl>
                                          <p:spTgt spid="50"/>
                                        </p:tgtEl>
                                      </p:cBhvr>
                                      <p:by x="90000" y="90000"/>
                                    </p:animScale>
                                  </p:childTnLst>
                                </p:cTn>
                              </p:par>
                              <p:par>
                                <p:cTn id="142" presetID="6" presetClass="emph" presetSubtype="0" repeatCount="indefinite" autoRev="1" fill="hold" grpId="0" nodeType="withEffect">
                                  <p:stCondLst>
                                    <p:cond delay="0"/>
                                  </p:stCondLst>
                                  <p:childTnLst>
                                    <p:animScale>
                                      <p:cBhvr>
                                        <p:cTn id="143" dur="2000" fill="hold"/>
                                        <p:tgtEl>
                                          <p:spTgt spid="51"/>
                                        </p:tgtEl>
                                      </p:cBhvr>
                                      <p:by x="90000" y="90000"/>
                                    </p:animScale>
                                  </p:childTnLst>
                                </p:cTn>
                              </p:par>
                            </p:childTnLst>
                          </p:cTn>
                        </p:par>
                      </p:childTnLst>
                    </p:cTn>
                  </p:par>
                  <p:par>
                    <p:cTn id="144" fill="hold">
                      <p:stCondLst>
                        <p:cond delay="indefinite"/>
                      </p:stCondLst>
                      <p:childTnLst>
                        <p:par>
                          <p:cTn id="145" fill="hold">
                            <p:stCondLst>
                              <p:cond delay="0"/>
                            </p:stCondLst>
                            <p:childTnLst>
                              <p:par>
                                <p:cTn id="146" presetID="63" presetClass="path" presetSubtype="0" accel="50000" decel="50000" fill="hold" grpId="0" nodeType="clickEffect">
                                  <p:stCondLst>
                                    <p:cond delay="0"/>
                                  </p:stCondLst>
                                  <p:childTnLst>
                                    <p:animMotion origin="layout" path="M 4.375E-6 1.85185E-6 L 0.31002 1.85185E-6 " pathEditMode="relative" rAng="0" ptsTypes="AA">
                                      <p:cBhvr>
                                        <p:cTn id="147" dur="2000" fill="hold"/>
                                        <p:tgtEl>
                                          <p:spTgt spid="10">
                                            <p:txEl>
                                              <p:pRg st="0" end="0"/>
                                            </p:txEl>
                                          </p:spTgt>
                                        </p:tgtEl>
                                        <p:attrNameLst>
                                          <p:attrName>ppt_x</p:attrName>
                                          <p:attrName>ppt_y</p:attrName>
                                        </p:attrNameLst>
                                      </p:cBhvr>
                                      <p:rCtr x="15495" y="0"/>
                                    </p:animMotion>
                                  </p:childTnLst>
                                </p:cTn>
                              </p:par>
                              <p:par>
                                <p:cTn id="148" presetID="63" presetClass="path" presetSubtype="0" accel="50000" decel="50000" fill="hold" grpId="2" nodeType="withEffect">
                                  <p:stCondLst>
                                    <p:cond delay="0"/>
                                  </p:stCondLst>
                                  <p:childTnLst>
                                    <p:animMotion origin="layout" path="M -1.875E-6 0 L 0.34766 -0.03356 " pathEditMode="relative" rAng="0" ptsTypes="AA">
                                      <p:cBhvr>
                                        <p:cTn id="149" dur="2000" fill="hold"/>
                                        <p:tgtEl>
                                          <p:spTgt spid="47"/>
                                        </p:tgtEl>
                                        <p:attrNameLst>
                                          <p:attrName>ppt_x</p:attrName>
                                          <p:attrName>ppt_y</p:attrName>
                                        </p:attrNameLst>
                                      </p:cBhvr>
                                      <p:rCtr x="17383" y="-1690"/>
                                    </p:animMotion>
                                  </p:childTnLst>
                                </p:cTn>
                              </p:par>
                              <p:par>
                                <p:cTn id="150" presetID="63" presetClass="path" presetSubtype="0" accel="50000" decel="50000" fill="hold" grpId="2" nodeType="withEffect">
                                  <p:stCondLst>
                                    <p:cond delay="0"/>
                                  </p:stCondLst>
                                  <p:childTnLst>
                                    <p:animMotion origin="layout" path="M 4.16667E-7 4.44444E-6 L 0.34844 0.05509 " pathEditMode="relative" rAng="0" ptsTypes="AA">
                                      <p:cBhvr>
                                        <p:cTn id="151" dur="2000" fill="hold"/>
                                        <p:tgtEl>
                                          <p:spTgt spid="50"/>
                                        </p:tgtEl>
                                        <p:attrNameLst>
                                          <p:attrName>ppt_x</p:attrName>
                                          <p:attrName>ppt_y</p:attrName>
                                        </p:attrNameLst>
                                      </p:cBhvr>
                                      <p:rCtr x="17422" y="2755"/>
                                    </p:animMotion>
                                  </p:childTnLst>
                                </p:cTn>
                              </p:par>
                              <p:par>
                                <p:cTn id="152" presetID="63" presetClass="path" presetSubtype="0" accel="50000" decel="50000" fill="hold" grpId="2" nodeType="withEffect">
                                  <p:stCondLst>
                                    <p:cond delay="0"/>
                                  </p:stCondLst>
                                  <p:childTnLst>
                                    <p:animMotion origin="layout" path="M -4.16667E-7 2.96296E-6 L 0.40521 -0.28681 " pathEditMode="relative" rAng="0" ptsTypes="AA">
                                      <p:cBhvr>
                                        <p:cTn id="153" dur="2000" fill="hold"/>
                                        <p:tgtEl>
                                          <p:spTgt spid="51"/>
                                        </p:tgtEl>
                                        <p:attrNameLst>
                                          <p:attrName>ppt_x</p:attrName>
                                          <p:attrName>ppt_y</p:attrName>
                                        </p:attrNameLst>
                                      </p:cBhvr>
                                      <p:rCtr x="20260" y="-14352"/>
                                    </p:animMotion>
                                  </p:childTnLst>
                                </p:cTn>
                              </p:par>
                              <p:par>
                                <p:cTn id="154" presetID="1" presetClass="emph" presetSubtype="2" fill="hold" nodeType="withEffect">
                                  <p:stCondLst>
                                    <p:cond delay="0"/>
                                  </p:stCondLst>
                                  <p:childTnLst>
                                    <p:animClr clrSpc="rgb" dir="cw">
                                      <p:cBhvr>
                                        <p:cTn id="155" dur="2000" fill="hold"/>
                                        <p:tgtEl>
                                          <p:spTgt spid="47"/>
                                        </p:tgtEl>
                                        <p:attrNameLst>
                                          <p:attrName>fillcolor</p:attrName>
                                        </p:attrNameLst>
                                      </p:cBhvr>
                                      <p:to>
                                        <a:srgbClr val="EC6057"/>
                                      </p:to>
                                    </p:animClr>
                                    <p:set>
                                      <p:cBhvr>
                                        <p:cTn id="156" dur="2000" fill="hold"/>
                                        <p:tgtEl>
                                          <p:spTgt spid="47"/>
                                        </p:tgtEl>
                                        <p:attrNameLst>
                                          <p:attrName>fill.type</p:attrName>
                                        </p:attrNameLst>
                                      </p:cBhvr>
                                      <p:to>
                                        <p:strVal val="solid"/>
                                      </p:to>
                                    </p:set>
                                    <p:set>
                                      <p:cBhvr>
                                        <p:cTn id="157" dur="2000" fill="hold"/>
                                        <p:tgtEl>
                                          <p:spTgt spid="47"/>
                                        </p:tgtEl>
                                        <p:attrNameLst>
                                          <p:attrName>fill.on</p:attrName>
                                        </p:attrNameLst>
                                      </p:cBhvr>
                                      <p:to>
                                        <p:strVal val="true"/>
                                      </p:to>
                                    </p:set>
                                  </p:childTnLst>
                                </p:cTn>
                              </p:par>
                              <p:par>
                                <p:cTn id="158" presetID="1" presetClass="emph" presetSubtype="2" fill="hold" nodeType="withEffect">
                                  <p:stCondLst>
                                    <p:cond delay="0"/>
                                  </p:stCondLst>
                                  <p:childTnLst>
                                    <p:animClr clrSpc="rgb" dir="cw">
                                      <p:cBhvr>
                                        <p:cTn id="159" dur="2000" fill="hold"/>
                                        <p:tgtEl>
                                          <p:spTgt spid="51"/>
                                        </p:tgtEl>
                                        <p:attrNameLst>
                                          <p:attrName>fillcolor</p:attrName>
                                        </p:attrNameLst>
                                      </p:cBhvr>
                                      <p:to>
                                        <a:srgbClr val="EC6057"/>
                                      </p:to>
                                    </p:animClr>
                                    <p:set>
                                      <p:cBhvr>
                                        <p:cTn id="160" dur="2000" fill="hold"/>
                                        <p:tgtEl>
                                          <p:spTgt spid="51"/>
                                        </p:tgtEl>
                                        <p:attrNameLst>
                                          <p:attrName>fill.type</p:attrName>
                                        </p:attrNameLst>
                                      </p:cBhvr>
                                      <p:to>
                                        <p:strVal val="solid"/>
                                      </p:to>
                                    </p:set>
                                    <p:set>
                                      <p:cBhvr>
                                        <p:cTn id="161" dur="2000" fill="hold"/>
                                        <p:tgtEl>
                                          <p:spTgt spid="51"/>
                                        </p:tgtEl>
                                        <p:attrNameLst>
                                          <p:attrName>fill.on</p:attrName>
                                        </p:attrNameLst>
                                      </p:cBhvr>
                                      <p:to>
                                        <p:strVal val="true"/>
                                      </p:to>
                                    </p:set>
                                  </p:childTnLst>
                                </p:cTn>
                              </p:par>
                              <p:par>
                                <p:cTn id="162" presetID="1" presetClass="emph" presetSubtype="2" fill="hold" nodeType="withEffect">
                                  <p:stCondLst>
                                    <p:cond delay="0"/>
                                  </p:stCondLst>
                                  <p:childTnLst>
                                    <p:animClr clrSpc="rgb" dir="cw">
                                      <p:cBhvr>
                                        <p:cTn id="163" dur="2000" fill="hold"/>
                                        <p:tgtEl>
                                          <p:spTgt spid="50"/>
                                        </p:tgtEl>
                                        <p:attrNameLst>
                                          <p:attrName>fillcolor</p:attrName>
                                        </p:attrNameLst>
                                      </p:cBhvr>
                                      <p:to>
                                        <a:srgbClr val="EC6057"/>
                                      </p:to>
                                    </p:animClr>
                                    <p:set>
                                      <p:cBhvr>
                                        <p:cTn id="164" dur="2000" fill="hold"/>
                                        <p:tgtEl>
                                          <p:spTgt spid="50"/>
                                        </p:tgtEl>
                                        <p:attrNameLst>
                                          <p:attrName>fill.type</p:attrName>
                                        </p:attrNameLst>
                                      </p:cBhvr>
                                      <p:to>
                                        <p:strVal val="solid"/>
                                      </p:to>
                                    </p:set>
                                    <p:set>
                                      <p:cBhvr>
                                        <p:cTn id="165" dur="2000" fill="hold"/>
                                        <p:tgtEl>
                                          <p:spTgt spid="50"/>
                                        </p:tgtEl>
                                        <p:attrNameLst>
                                          <p:attrName>fill.on</p:attrName>
                                        </p:attrNameLst>
                                      </p:cBhvr>
                                      <p:to>
                                        <p:strVal val="true"/>
                                      </p:to>
                                    </p:set>
                                  </p:childTnLst>
                                </p:cTn>
                              </p:par>
                              <p:par>
                                <p:cTn id="166" presetID="22" presetClass="entr" presetSubtype="8" fill="hold" nodeType="withEffect">
                                  <p:stCondLst>
                                    <p:cond delay="0"/>
                                  </p:stCondLst>
                                  <p:childTnLst>
                                    <p:set>
                                      <p:cBhvr>
                                        <p:cTn id="167" dur="1" fill="hold">
                                          <p:stCondLst>
                                            <p:cond delay="0"/>
                                          </p:stCondLst>
                                        </p:cTn>
                                        <p:tgtEl>
                                          <p:spTgt spid="53"/>
                                        </p:tgtEl>
                                        <p:attrNameLst>
                                          <p:attrName>style.visibility</p:attrName>
                                        </p:attrNameLst>
                                      </p:cBhvr>
                                      <p:to>
                                        <p:strVal val="visible"/>
                                      </p:to>
                                    </p:set>
                                    <p:animEffect transition="in" filter="wipe(left)">
                                      <p:cBhvr>
                                        <p:cTn id="168" dur="2000"/>
                                        <p:tgtEl>
                                          <p:spTgt spid="53"/>
                                        </p:tgtEl>
                                      </p:cBhvr>
                                    </p:animEffect>
                                  </p:childTnLst>
                                </p:cTn>
                              </p:par>
                              <p:par>
                                <p:cTn id="169" presetID="22" presetClass="exit" presetSubtype="8" fill="hold" nodeType="withEffect">
                                  <p:stCondLst>
                                    <p:cond delay="1500"/>
                                  </p:stCondLst>
                                  <p:childTnLst>
                                    <p:animEffect transition="out" filter="wipe(left)">
                                      <p:cBhvr>
                                        <p:cTn id="170" dur="1000"/>
                                        <p:tgtEl>
                                          <p:spTgt spid="53"/>
                                        </p:tgtEl>
                                      </p:cBhvr>
                                    </p:animEffect>
                                    <p:set>
                                      <p:cBhvr>
                                        <p:cTn id="171" dur="1" fill="hold">
                                          <p:stCondLst>
                                            <p:cond delay="999"/>
                                          </p:stCondLst>
                                        </p:cTn>
                                        <p:tgtEl>
                                          <p:spTgt spid="53"/>
                                        </p:tgtEl>
                                        <p:attrNameLst>
                                          <p:attrName>style.visibility</p:attrName>
                                        </p:attrNameLst>
                                      </p:cBhvr>
                                      <p:to>
                                        <p:strVal val="hidden"/>
                                      </p:to>
                                    </p:set>
                                  </p:childTnLst>
                                </p:cTn>
                              </p:par>
                              <p:par>
                                <p:cTn id="172" presetID="22" presetClass="entr" presetSubtype="8" fill="hold" nodeType="withEffect">
                                  <p:stCondLst>
                                    <p:cond delay="0"/>
                                  </p:stCondLst>
                                  <p:childTnLst>
                                    <p:set>
                                      <p:cBhvr>
                                        <p:cTn id="173" dur="1" fill="hold">
                                          <p:stCondLst>
                                            <p:cond delay="0"/>
                                          </p:stCondLst>
                                        </p:cTn>
                                        <p:tgtEl>
                                          <p:spTgt spid="55"/>
                                        </p:tgtEl>
                                        <p:attrNameLst>
                                          <p:attrName>style.visibility</p:attrName>
                                        </p:attrNameLst>
                                      </p:cBhvr>
                                      <p:to>
                                        <p:strVal val="visible"/>
                                      </p:to>
                                    </p:set>
                                    <p:animEffect transition="in" filter="wipe(left)">
                                      <p:cBhvr>
                                        <p:cTn id="174" dur="2000"/>
                                        <p:tgtEl>
                                          <p:spTgt spid="55"/>
                                        </p:tgtEl>
                                      </p:cBhvr>
                                    </p:animEffect>
                                  </p:childTnLst>
                                </p:cTn>
                              </p:par>
                              <p:par>
                                <p:cTn id="175" presetID="22" presetClass="exit" presetSubtype="8" fill="hold" nodeType="withEffect">
                                  <p:stCondLst>
                                    <p:cond delay="1500"/>
                                  </p:stCondLst>
                                  <p:childTnLst>
                                    <p:animEffect transition="out" filter="wipe(left)">
                                      <p:cBhvr>
                                        <p:cTn id="176" dur="1000"/>
                                        <p:tgtEl>
                                          <p:spTgt spid="55"/>
                                        </p:tgtEl>
                                      </p:cBhvr>
                                    </p:animEffect>
                                    <p:set>
                                      <p:cBhvr>
                                        <p:cTn id="177" dur="1" fill="hold">
                                          <p:stCondLst>
                                            <p:cond delay="999"/>
                                          </p:stCondLst>
                                        </p:cTn>
                                        <p:tgtEl>
                                          <p:spTgt spid="55"/>
                                        </p:tgtEl>
                                        <p:attrNameLst>
                                          <p:attrName>style.visibility</p:attrName>
                                        </p:attrNameLst>
                                      </p:cBhvr>
                                      <p:to>
                                        <p:strVal val="hidden"/>
                                      </p:to>
                                    </p:set>
                                  </p:childTnLst>
                                </p:cTn>
                              </p:par>
                              <p:par>
                                <p:cTn id="178" presetID="22" presetClass="entr" presetSubtype="8" fill="hold" nodeType="withEffect">
                                  <p:stCondLst>
                                    <p:cond delay="0"/>
                                  </p:stCondLst>
                                  <p:childTnLst>
                                    <p:set>
                                      <p:cBhvr>
                                        <p:cTn id="179" dur="1" fill="hold">
                                          <p:stCondLst>
                                            <p:cond delay="0"/>
                                          </p:stCondLst>
                                        </p:cTn>
                                        <p:tgtEl>
                                          <p:spTgt spid="61"/>
                                        </p:tgtEl>
                                        <p:attrNameLst>
                                          <p:attrName>style.visibility</p:attrName>
                                        </p:attrNameLst>
                                      </p:cBhvr>
                                      <p:to>
                                        <p:strVal val="visible"/>
                                      </p:to>
                                    </p:set>
                                    <p:animEffect transition="in" filter="wipe(left)">
                                      <p:cBhvr>
                                        <p:cTn id="180" dur="2000"/>
                                        <p:tgtEl>
                                          <p:spTgt spid="61"/>
                                        </p:tgtEl>
                                      </p:cBhvr>
                                    </p:animEffect>
                                  </p:childTnLst>
                                </p:cTn>
                              </p:par>
                              <p:par>
                                <p:cTn id="181" presetID="22" presetClass="exit" presetSubtype="8" fill="hold" nodeType="withEffect">
                                  <p:stCondLst>
                                    <p:cond delay="1500"/>
                                  </p:stCondLst>
                                  <p:childTnLst>
                                    <p:animEffect transition="out" filter="wipe(left)">
                                      <p:cBhvr>
                                        <p:cTn id="182" dur="1000"/>
                                        <p:tgtEl>
                                          <p:spTgt spid="61"/>
                                        </p:tgtEl>
                                      </p:cBhvr>
                                    </p:animEffect>
                                    <p:set>
                                      <p:cBhvr>
                                        <p:cTn id="183" dur="1" fill="hold">
                                          <p:stCondLst>
                                            <p:cond delay="999"/>
                                          </p:stCondLst>
                                        </p:cTn>
                                        <p:tgtEl>
                                          <p:spTgt spid="61"/>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6" presetClass="exit" presetSubtype="16" fill="hold" grpId="3" nodeType="clickEffect">
                                  <p:stCondLst>
                                    <p:cond delay="0"/>
                                  </p:stCondLst>
                                  <p:childTnLst>
                                    <p:animEffect transition="out" filter="circle(in)">
                                      <p:cBhvr>
                                        <p:cTn id="187" dur="1000"/>
                                        <p:tgtEl>
                                          <p:spTgt spid="50"/>
                                        </p:tgtEl>
                                      </p:cBhvr>
                                    </p:animEffect>
                                    <p:set>
                                      <p:cBhvr>
                                        <p:cTn id="188" dur="1" fill="hold">
                                          <p:stCondLst>
                                            <p:cond delay="999"/>
                                          </p:stCondLst>
                                        </p:cTn>
                                        <p:tgtEl>
                                          <p:spTgt spid="50"/>
                                        </p:tgtEl>
                                        <p:attrNameLst>
                                          <p:attrName>style.visibility</p:attrName>
                                        </p:attrNameLst>
                                      </p:cBhvr>
                                      <p:to>
                                        <p:strVal val="hidden"/>
                                      </p:to>
                                    </p:set>
                                  </p:childTnLst>
                                </p:cTn>
                              </p:par>
                              <p:par>
                                <p:cTn id="189" presetID="6" presetClass="exit" presetSubtype="16" fill="hold" grpId="3" nodeType="withEffect">
                                  <p:stCondLst>
                                    <p:cond delay="0"/>
                                  </p:stCondLst>
                                  <p:childTnLst>
                                    <p:animEffect transition="out" filter="circle(in)">
                                      <p:cBhvr>
                                        <p:cTn id="190" dur="1000"/>
                                        <p:tgtEl>
                                          <p:spTgt spid="51"/>
                                        </p:tgtEl>
                                      </p:cBhvr>
                                    </p:animEffect>
                                    <p:set>
                                      <p:cBhvr>
                                        <p:cTn id="191" dur="1" fill="hold">
                                          <p:stCondLst>
                                            <p:cond delay="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47" grpId="0" animBg="1"/>
      <p:bldP spid="47" grpId="1" animBg="1"/>
      <p:bldP spid="47" grpId="2" animBg="1"/>
      <p:bldP spid="50" grpId="0" animBg="1"/>
      <p:bldP spid="50" grpId="1" animBg="1"/>
      <p:bldP spid="50" grpId="2" animBg="1"/>
      <p:bldP spid="50" grpId="3" animBg="1"/>
      <p:bldP spid="51" grpId="0" animBg="1"/>
      <p:bldP spid="51" grpId="1" animBg="1"/>
      <p:bldP spid="51" grpId="2" animBg="1"/>
      <p:bldP spid="51" grpId="3"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BB4DF3-79CE-2B5A-BC37-A9D6267EBCB3}"/>
              </a:ext>
            </a:extLst>
          </p:cNvPr>
          <p:cNvSpPr>
            <a:spLocks noGrp="1"/>
          </p:cNvSpPr>
          <p:nvPr>
            <p:ph idx="1"/>
          </p:nvPr>
        </p:nvSpPr>
        <p:spPr>
          <a:xfrm>
            <a:off x="1077913" y="1520825"/>
            <a:ext cx="10872787" cy="5019720"/>
          </a:xfrm>
        </p:spPr>
        <p:txBody>
          <a:bodyPr/>
          <a:lstStyle/>
          <a:p>
            <a:pPr lvl="3">
              <a:lnSpc>
                <a:spcPts val="7200"/>
              </a:lnSpc>
              <a:spcBef>
                <a:spcPts val="0"/>
              </a:spcBef>
            </a:pPr>
            <a:r>
              <a:rPr lang="en-US" sz="7200">
                <a:latin typeface="Petrona" pitchFamily="2" charset="77"/>
              </a:rPr>
              <a:t>For 80% of improvement</a:t>
            </a:r>
            <a:br>
              <a:rPr lang="en-US" sz="7200">
                <a:latin typeface="Petrona" pitchFamily="2" charset="77"/>
              </a:rPr>
            </a:br>
            <a:r>
              <a:rPr lang="en-US" sz="7200">
                <a:latin typeface="Petrona" pitchFamily="2" charset="77"/>
              </a:rPr>
              <a:t>projects to have service</a:t>
            </a:r>
            <a:br>
              <a:rPr lang="en-US" sz="7200">
                <a:latin typeface="Petrona" pitchFamily="2" charset="77"/>
              </a:rPr>
            </a:br>
            <a:r>
              <a:rPr lang="en-US" sz="7200">
                <a:latin typeface="Petrona" pitchFamily="2" charset="77"/>
              </a:rPr>
              <a:t>user and/or carer</a:t>
            </a:r>
            <a:br>
              <a:rPr lang="en-US" sz="7200">
                <a:latin typeface="Petrona" pitchFamily="2" charset="77"/>
              </a:rPr>
            </a:br>
            <a:r>
              <a:rPr lang="en-US" sz="7200">
                <a:latin typeface="Petrona" pitchFamily="2" charset="77"/>
              </a:rPr>
              <a:t>involvement</a:t>
            </a:r>
          </a:p>
        </p:txBody>
      </p:sp>
      <p:sp>
        <p:nvSpPr>
          <p:cNvPr id="2" name="Title 1">
            <a:extLst>
              <a:ext uri="{FF2B5EF4-FFF2-40B4-BE49-F238E27FC236}">
                <a16:creationId xmlns:a16="http://schemas.microsoft.com/office/drawing/2014/main" id="{443032DA-40E2-3A3B-82EA-DCBF93900078}"/>
              </a:ext>
            </a:extLst>
          </p:cNvPr>
          <p:cNvSpPr>
            <a:spLocks noGrp="1"/>
          </p:cNvSpPr>
          <p:nvPr>
            <p:ph type="title"/>
          </p:nvPr>
        </p:nvSpPr>
        <p:spPr/>
        <p:txBody>
          <a:bodyPr/>
          <a:lstStyle/>
          <a:p>
            <a:r>
              <a:rPr lang="en-US"/>
              <a:t>Our priority</a:t>
            </a:r>
          </a:p>
        </p:txBody>
      </p:sp>
      <p:sp>
        <p:nvSpPr>
          <p:cNvPr id="4" name="Footer Placeholder 3">
            <a:extLst>
              <a:ext uri="{FF2B5EF4-FFF2-40B4-BE49-F238E27FC236}">
                <a16:creationId xmlns:a16="http://schemas.microsoft.com/office/drawing/2014/main" id="{8DCA3B7A-99D5-DFAC-354C-DD7159649F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7CABEBB4-5BC5-5CC1-AF7D-5793908EA6CC}"/>
              </a:ext>
            </a:extLst>
          </p:cNvPr>
          <p:cNvSpPr>
            <a:spLocks noGrp="1"/>
          </p:cNvSpPr>
          <p:nvPr>
            <p:ph type="sldNum" sz="quarter" idx="12"/>
          </p:nvPr>
        </p:nvSpPr>
        <p:spPr/>
        <p:txBody>
          <a:bodyPr/>
          <a:lstStyle/>
          <a:p>
            <a:fld id="{16C5AC08-0ACD-404A-9C9F-AB39E786C34A}" type="slidenum">
              <a:rPr lang="en-US"/>
              <a:t>48</a:t>
            </a:fld>
            <a:endParaRPr lang="en-US"/>
          </a:p>
        </p:txBody>
      </p:sp>
      <p:sp>
        <p:nvSpPr>
          <p:cNvPr id="6" name="Text Placeholder 5">
            <a:extLst>
              <a:ext uri="{FF2B5EF4-FFF2-40B4-BE49-F238E27FC236}">
                <a16:creationId xmlns:a16="http://schemas.microsoft.com/office/drawing/2014/main" id="{40556895-60B8-ACDB-9C97-E6ECE83FF3D7}"/>
              </a:ext>
            </a:extLst>
          </p:cNvPr>
          <p:cNvSpPr>
            <a:spLocks noGrp="1"/>
          </p:cNvSpPr>
          <p:nvPr>
            <p:ph type="body" sz="quarter" idx="13"/>
          </p:nvPr>
        </p:nvSpPr>
        <p:spPr/>
        <p:txBody>
          <a:bodyPr/>
          <a:lstStyle/>
          <a:p>
            <a:r>
              <a:rPr lang="en-US"/>
              <a:t>Our priority</a:t>
            </a:r>
          </a:p>
        </p:txBody>
      </p:sp>
      <p:pic>
        <p:nvPicPr>
          <p:cNvPr id="7" name="Picture 6">
            <a:extLst>
              <a:ext uri="{FF2B5EF4-FFF2-40B4-BE49-F238E27FC236}">
                <a16:creationId xmlns:a16="http://schemas.microsoft.com/office/drawing/2014/main" id="{BBEBA82C-E146-81D8-9EC6-E635DE48F245}"/>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183764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fld id="{16C5AC08-0ACD-404A-9C9F-AB39E786C34A}" type="slidenum">
              <a:rPr lang="en-GB"/>
              <a:t>4</a:t>
            </a:fld>
            <a:endParaRPr lang="en-GB"/>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pic>
        <p:nvPicPr>
          <p:cNvPr id="9" name="Picture 8">
            <a:extLst>
              <a:ext uri="{FF2B5EF4-FFF2-40B4-BE49-F238E27FC236}">
                <a16:creationId xmlns:a16="http://schemas.microsoft.com/office/drawing/2014/main" id="{473621C1-9880-315E-4B51-9FEA01FABF2C}"/>
              </a:ext>
            </a:extLst>
          </p:cNvPr>
          <p:cNvPicPr>
            <a:picLocks noChangeAspect="1"/>
          </p:cNvPicPr>
          <p:nvPr/>
        </p:nvPicPr>
        <p:blipFill>
          <a:blip r:embed="rId3"/>
          <a:stretch>
            <a:fillRect/>
          </a:stretch>
        </p:blipFill>
        <p:spPr>
          <a:xfrm>
            <a:off x="6966181" y="1898597"/>
            <a:ext cx="497205" cy="531495"/>
          </a:xfrm>
          <a:prstGeom prst="rect">
            <a:avLst/>
          </a:prstGeom>
        </p:spPr>
      </p:pic>
      <p:pic>
        <p:nvPicPr>
          <p:cNvPr id="10" name="Picture 9">
            <a:extLst>
              <a:ext uri="{FF2B5EF4-FFF2-40B4-BE49-F238E27FC236}">
                <a16:creationId xmlns:a16="http://schemas.microsoft.com/office/drawing/2014/main" id="{961AAB17-86B3-A2C1-7E2B-8B29B2B50B1A}"/>
              </a:ext>
            </a:extLst>
          </p:cNvPr>
          <p:cNvPicPr>
            <a:picLocks noChangeAspect="1"/>
          </p:cNvPicPr>
          <p:nvPr/>
        </p:nvPicPr>
        <p:blipFill>
          <a:blip r:embed="rId4"/>
          <a:stretch>
            <a:fillRect/>
          </a:stretch>
        </p:blipFill>
        <p:spPr>
          <a:xfrm>
            <a:off x="6967904" y="3576782"/>
            <a:ext cx="495300" cy="584200"/>
          </a:xfrm>
          <a:prstGeom prst="rect">
            <a:avLst/>
          </a:prstGeom>
        </p:spPr>
      </p:pic>
      <p:pic>
        <p:nvPicPr>
          <p:cNvPr id="11" name="Picture 10">
            <a:extLst>
              <a:ext uri="{FF2B5EF4-FFF2-40B4-BE49-F238E27FC236}">
                <a16:creationId xmlns:a16="http://schemas.microsoft.com/office/drawing/2014/main" id="{D1EA5F38-52F5-D04B-2060-F2B407AFCA09}"/>
              </a:ext>
            </a:extLst>
          </p:cNvPr>
          <p:cNvPicPr>
            <a:picLocks noChangeAspect="1"/>
          </p:cNvPicPr>
          <p:nvPr/>
        </p:nvPicPr>
        <p:blipFill>
          <a:blip r:embed="rId5"/>
          <a:stretch>
            <a:fillRect/>
          </a:stretch>
        </p:blipFill>
        <p:spPr>
          <a:xfrm>
            <a:off x="6974254" y="5218724"/>
            <a:ext cx="482600" cy="558800"/>
          </a:xfrm>
          <a:prstGeom prst="rect">
            <a:avLst/>
          </a:prstGeom>
        </p:spPr>
      </p:pic>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are happy to take questions – raise your hand at any point or ask in your breakout room sessions</a:t>
            </a:r>
          </a:p>
        </p:txBody>
      </p:sp>
      <p:sp>
        <p:nvSpPr>
          <p:cNvPr id="13" name="TextBox 12">
            <a:extLst>
              <a:ext uri="{FF2B5EF4-FFF2-40B4-BE49-F238E27FC236}">
                <a16:creationId xmlns:a16="http://schemas.microsoft.com/office/drawing/2014/main" id="{C0A71EFC-1A79-DE20-FF89-E1512D46486A}"/>
              </a:ext>
            </a:extLst>
          </p:cNvPr>
          <p:cNvSpPr txBox="1"/>
          <p:nvPr/>
        </p:nvSpPr>
        <p:spPr>
          <a:xfrm>
            <a:off x="8178800" y="3437206"/>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sp>
        <p:nvSpPr>
          <p:cNvPr id="14" name="TextBox 13">
            <a:extLst>
              <a:ext uri="{FF2B5EF4-FFF2-40B4-BE49-F238E27FC236}">
                <a16:creationId xmlns:a16="http://schemas.microsoft.com/office/drawing/2014/main" id="{A396BD49-A857-E370-87B0-A0B48A781189}"/>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dirty="0">
                <a:latin typeface="DM Sans" pitchFamily="2" charset="77"/>
              </a:rPr>
              <a:t>We will be using breakout rooms a lot</a:t>
            </a:r>
          </a:p>
          <a:p>
            <a:r>
              <a:rPr lang="en-US" sz="1200" b="1" spc="-10" dirty="0">
                <a:solidFill>
                  <a:schemeClr val="accent1"/>
                </a:solidFill>
                <a:latin typeface="DM Sans" pitchFamily="2" charset="77"/>
              </a:rPr>
              <a:t>Top tip: </a:t>
            </a:r>
            <a:r>
              <a:rPr lang="en-US" sz="1300" spc="-10" dirty="0">
                <a:latin typeface="DM Sans" pitchFamily="2" charset="77"/>
              </a:rPr>
              <a:t>don’t touch anything when you are </a:t>
            </a:r>
            <a:br>
              <a:rPr lang="en-US" sz="1300" spc="-10" dirty="0">
                <a:latin typeface="DM Sans" pitchFamily="2" charset="77"/>
              </a:rPr>
            </a:br>
            <a:r>
              <a:rPr lang="en-US" sz="1300" spc="-10" dirty="0">
                <a:latin typeface="DM Sans" pitchFamily="2" charset="77"/>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6"/>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7"/>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8"/>
          <a:stretch>
            <a:fillRect/>
          </a:stretch>
        </p:blipFill>
        <p:spPr>
          <a:xfrm>
            <a:off x="1311519" y="5359400"/>
            <a:ext cx="495300" cy="406400"/>
          </a:xfrm>
          <a:prstGeom prst="rect">
            <a:avLst/>
          </a:prstGeom>
        </p:spPr>
      </p:pic>
      <p:sp>
        <p:nvSpPr>
          <p:cNvPr id="24" name="TextBox 23">
            <a:extLst>
              <a:ext uri="{FF2B5EF4-FFF2-40B4-BE49-F238E27FC236}">
                <a16:creationId xmlns:a16="http://schemas.microsoft.com/office/drawing/2014/main" id="{1DA832AC-B671-5777-E2F0-B2B13DFB7DD0}"/>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nvGrpSpPr>
          <p:cNvPr id="3" name="Group 2">
            <a:extLst>
              <a:ext uri="{FF2B5EF4-FFF2-40B4-BE49-F238E27FC236}">
                <a16:creationId xmlns:a16="http://schemas.microsoft.com/office/drawing/2014/main" id="{93C3E6B9-D0AD-2445-A2F2-0FDE492D0DDC}"/>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4D905BA0-87AE-B2CE-68BB-33705D832546}"/>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8" name="Group 7">
              <a:extLst>
                <a:ext uri="{FF2B5EF4-FFF2-40B4-BE49-F238E27FC236}">
                  <a16:creationId xmlns:a16="http://schemas.microsoft.com/office/drawing/2014/main" id="{0CEC08E1-DFFC-B4AD-5884-2FA818FD062C}"/>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18CEF1E8-E245-0401-E78C-B0218CAE9539}"/>
                  </a:ext>
                </a:extLst>
              </p:cNvPr>
              <p:cNvPicPr>
                <a:picLocks noChangeAspect="1"/>
              </p:cNvPicPr>
              <p:nvPr/>
            </p:nvPicPr>
            <p:blipFill>
              <a:blip r:embed="rId9"/>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4ED7D595-277F-7C74-97F4-49B02CFAC980}"/>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activity</a:t>
                </a:r>
              </a:p>
            </p:txBody>
          </p:sp>
        </p:grpSp>
        <p:grpSp>
          <p:nvGrpSpPr>
            <p:cNvPr id="16" name="Group 15">
              <a:extLst>
                <a:ext uri="{FF2B5EF4-FFF2-40B4-BE49-F238E27FC236}">
                  <a16:creationId xmlns:a16="http://schemas.microsoft.com/office/drawing/2014/main" id="{AAB68BA0-21F9-A2C0-6433-1053102E76BA}"/>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FB50E1EC-A7CB-EEEF-23F9-EDCE3EE33932}"/>
                  </a:ext>
                </a:extLst>
              </p:cNvPr>
              <p:cNvPicPr>
                <a:picLocks noChangeAspect="1"/>
              </p:cNvPicPr>
              <p:nvPr/>
            </p:nvPicPr>
            <p:blipFill>
              <a:blip r:embed="rId5"/>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5AD52419-EFA2-480B-E6E9-3305CE9BF3D6}"/>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grpSp>
        <p:grpSp>
          <p:nvGrpSpPr>
            <p:cNvPr id="22" name="Group 21">
              <a:extLst>
                <a:ext uri="{FF2B5EF4-FFF2-40B4-BE49-F238E27FC236}">
                  <a16:creationId xmlns:a16="http://schemas.microsoft.com/office/drawing/2014/main" id="{399A232F-680F-8246-50C7-3D4A21E8225D}"/>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65D85AD8-B493-BD2F-8FB1-8A364A897587}"/>
                  </a:ext>
                </a:extLst>
              </p:cNvPr>
              <p:cNvPicPr>
                <a:picLocks noChangeAspect="1"/>
              </p:cNvPicPr>
              <p:nvPr/>
            </p:nvPicPr>
            <p:blipFill>
              <a:blip r:embed="rId3"/>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0F8A999D-C403-A629-0FBD-D4AD2496437F}"/>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CA4DC31F-DAFE-AA53-83A5-811741676D48}"/>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C90ED445-8B27-044F-5E6E-ECDAFDF168E0}"/>
                  </a:ext>
                </a:extLst>
              </p:cNvPr>
              <p:cNvPicPr>
                <a:picLocks noChangeAspect="1"/>
              </p:cNvPicPr>
              <p:nvPr/>
            </p:nvPicPr>
            <p:blipFill>
              <a:blip r:embed="rId4"/>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276B310E-5C4B-E8CE-AA32-15B3C6A10135}"/>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in front of a painting&#10;&#10;Description automatically generated">
            <a:extLst>
              <a:ext uri="{FF2B5EF4-FFF2-40B4-BE49-F238E27FC236}">
                <a16:creationId xmlns:a16="http://schemas.microsoft.com/office/drawing/2014/main" id="{63EC4739-5470-E711-BEC6-A62A66F7470B}"/>
              </a:ext>
            </a:extLst>
          </p:cNvPr>
          <p:cNvPicPr>
            <a:picLocks noChangeAspect="1"/>
          </p:cNvPicPr>
          <p:nvPr/>
        </p:nvPicPr>
        <p:blipFill rotWithShape="1">
          <a:blip r:embed="rId3">
            <a:duotone>
              <a:schemeClr val="accent3">
                <a:shade val="45000"/>
                <a:satMod val="135000"/>
              </a:schemeClr>
              <a:prstClr val="white"/>
            </a:duotone>
            <a:alphaModFix amt="70000"/>
          </a:blip>
          <a:srcRect t="13069"/>
          <a:stretch/>
        </p:blipFill>
        <p:spPr>
          <a:xfrm>
            <a:off x="1077913" y="0"/>
            <a:ext cx="5214937" cy="6616700"/>
          </a:xfrm>
          <a:prstGeom prst="rect">
            <a:avLst/>
          </a:prstGeom>
        </p:spPr>
      </p:pic>
      <p:sp>
        <p:nvSpPr>
          <p:cNvPr id="3" name="Content Placeholder 2">
            <a:extLst>
              <a:ext uri="{FF2B5EF4-FFF2-40B4-BE49-F238E27FC236}">
                <a16:creationId xmlns:a16="http://schemas.microsoft.com/office/drawing/2014/main" id="{5B7D6B31-4AA0-C0B3-AD1A-63319FE29C68}"/>
              </a:ext>
            </a:extLst>
          </p:cNvPr>
          <p:cNvSpPr>
            <a:spLocks noGrp="1"/>
          </p:cNvSpPr>
          <p:nvPr>
            <p:ph idx="1"/>
          </p:nvPr>
        </p:nvSpPr>
        <p:spPr>
          <a:xfrm>
            <a:off x="4410075" y="1520825"/>
            <a:ext cx="7100887" cy="5019720"/>
          </a:xfrm>
        </p:spPr>
        <p:txBody>
          <a:bodyPr/>
          <a:lstStyle/>
          <a:p>
            <a:pPr>
              <a:lnSpc>
                <a:spcPts val="7200"/>
              </a:lnSpc>
            </a:pPr>
            <a:r>
              <a:rPr lang="en-US" sz="7200" i="1">
                <a:solidFill>
                  <a:schemeClr val="accent4"/>
                </a:solidFill>
                <a:latin typeface="Petrona Light" pitchFamily="2" charset="77"/>
              </a:rPr>
              <a:t>“Every act of</a:t>
            </a:r>
            <a:br>
              <a:rPr lang="en-US" sz="7200" i="1">
                <a:solidFill>
                  <a:schemeClr val="accent4"/>
                </a:solidFill>
                <a:latin typeface="Petrona Light" pitchFamily="2" charset="77"/>
              </a:rPr>
            </a:br>
            <a:r>
              <a:rPr lang="en-US" sz="7200" i="1">
                <a:solidFill>
                  <a:schemeClr val="accent4"/>
                </a:solidFill>
                <a:latin typeface="Petrona Light" pitchFamily="2" charset="77"/>
              </a:rPr>
              <a:t> creation is first an</a:t>
            </a:r>
            <a:br>
              <a:rPr lang="en-US" sz="7200" i="1">
                <a:solidFill>
                  <a:schemeClr val="accent4"/>
                </a:solidFill>
                <a:latin typeface="Petrona Light" pitchFamily="2" charset="77"/>
              </a:rPr>
            </a:br>
            <a:r>
              <a:rPr lang="en-US" sz="7200" i="1">
                <a:solidFill>
                  <a:schemeClr val="accent4"/>
                </a:solidFill>
                <a:latin typeface="Petrona Light" pitchFamily="2" charset="77"/>
              </a:rPr>
              <a:t> act of destruction.”</a:t>
            </a:r>
          </a:p>
          <a:p>
            <a:pPr>
              <a:lnSpc>
                <a:spcPts val="7200"/>
              </a:lnSpc>
            </a:pPr>
            <a:r>
              <a:rPr lang="en-US" sz="1800" b="1"/>
              <a:t>    Pablo Picasso</a:t>
            </a:r>
          </a:p>
        </p:txBody>
      </p:sp>
      <p:sp>
        <p:nvSpPr>
          <p:cNvPr id="4" name="Footer Placeholder 3">
            <a:extLst>
              <a:ext uri="{FF2B5EF4-FFF2-40B4-BE49-F238E27FC236}">
                <a16:creationId xmlns:a16="http://schemas.microsoft.com/office/drawing/2014/main" id="{114051DD-BA58-10A5-21CD-D2DB3189DCF3}"/>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18DAAD92-FCF9-7000-0FD6-A3523F3841F0}"/>
              </a:ext>
            </a:extLst>
          </p:cNvPr>
          <p:cNvSpPr>
            <a:spLocks noGrp="1"/>
          </p:cNvSpPr>
          <p:nvPr>
            <p:ph type="sldNum" sz="quarter" idx="12"/>
          </p:nvPr>
        </p:nvSpPr>
        <p:spPr/>
        <p:txBody>
          <a:bodyPr/>
          <a:lstStyle/>
          <a:p>
            <a:fld id="{16C5AC08-0ACD-404A-9C9F-AB39E786C34A}" type="slidenum">
              <a:rPr lang="en-GB"/>
              <a:t>49</a:t>
            </a:fld>
            <a:endParaRPr lang="en-GB"/>
          </a:p>
        </p:txBody>
      </p:sp>
      <p:sp>
        <p:nvSpPr>
          <p:cNvPr id="6" name="Text Placeholder 5">
            <a:extLst>
              <a:ext uri="{FF2B5EF4-FFF2-40B4-BE49-F238E27FC236}">
                <a16:creationId xmlns:a16="http://schemas.microsoft.com/office/drawing/2014/main" id="{BB317EE1-F4C3-D0F2-9637-83BFC64AE605}"/>
              </a:ext>
            </a:extLst>
          </p:cNvPr>
          <p:cNvSpPr>
            <a:spLocks noGrp="1"/>
          </p:cNvSpPr>
          <p:nvPr>
            <p:ph type="body" sz="quarter" idx="13"/>
          </p:nvPr>
        </p:nvSpPr>
        <p:spPr/>
        <p:txBody>
          <a:bodyPr/>
          <a:lstStyle/>
          <a:p>
            <a:endParaRPr lang="en-US"/>
          </a:p>
        </p:txBody>
      </p:sp>
      <p:sp>
        <p:nvSpPr>
          <p:cNvPr id="9" name="TextBox 8">
            <a:extLst>
              <a:ext uri="{FF2B5EF4-FFF2-40B4-BE49-F238E27FC236}">
                <a16:creationId xmlns:a16="http://schemas.microsoft.com/office/drawing/2014/main" id="{69F4A3D0-5EC8-9D4E-8B18-6D39355BBF10}"/>
              </a:ext>
            </a:extLst>
          </p:cNvPr>
          <p:cNvSpPr txBox="1"/>
          <p:nvPr/>
        </p:nvSpPr>
        <p:spPr>
          <a:xfrm>
            <a:off x="1077913" y="6401256"/>
            <a:ext cx="10961983" cy="215444"/>
          </a:xfrm>
          <a:prstGeom prst="rect">
            <a:avLst/>
          </a:prstGeom>
          <a:noFill/>
        </p:spPr>
        <p:txBody>
          <a:bodyPr wrap="square">
            <a:spAutoFit/>
          </a:bodyPr>
          <a:lstStyle/>
          <a:p>
            <a:r>
              <a:rPr lang="en-GB" sz="800">
                <a:solidFill>
                  <a:schemeClr val="accent3"/>
                </a:solidFill>
                <a:latin typeface="DM Sans" pitchFamily="2" charset="77"/>
              </a:rPr>
              <a:t>Public domain / Wikimedia Commons</a:t>
            </a:r>
          </a:p>
        </p:txBody>
      </p:sp>
      <p:pic>
        <p:nvPicPr>
          <p:cNvPr id="2" name="Picture 1">
            <a:extLst>
              <a:ext uri="{FF2B5EF4-FFF2-40B4-BE49-F238E27FC236}">
                <a16:creationId xmlns:a16="http://schemas.microsoft.com/office/drawing/2014/main" id="{418F409E-6A2B-FAD9-68CA-A235A589335E}"/>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688235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E882D0-8CF9-9312-8963-4AFCA5FD3CB6}"/>
              </a:ext>
            </a:extLst>
          </p:cNvPr>
          <p:cNvPicPr>
            <a:picLocks noChangeAspect="1"/>
          </p:cNvPicPr>
          <p:nvPr/>
        </p:nvPicPr>
        <p:blipFill>
          <a:blip r:embed="rId3"/>
          <a:stretch>
            <a:fillRect/>
          </a:stretch>
        </p:blipFill>
        <p:spPr>
          <a:xfrm rot="160049">
            <a:off x="2530101" y="2263895"/>
            <a:ext cx="1195657" cy="284667"/>
          </a:xfrm>
          <a:prstGeom prst="rect">
            <a:avLst/>
          </a:prstGeom>
        </p:spPr>
      </p:pic>
      <p:sp>
        <p:nvSpPr>
          <p:cNvPr id="3" name="Content Placeholder 2">
            <a:extLst>
              <a:ext uri="{FF2B5EF4-FFF2-40B4-BE49-F238E27FC236}">
                <a16:creationId xmlns:a16="http://schemas.microsoft.com/office/drawing/2014/main" id="{5EBB4DF3-79CE-2B5A-BC37-A9D6267EBCB3}"/>
              </a:ext>
            </a:extLst>
          </p:cNvPr>
          <p:cNvSpPr>
            <a:spLocks noGrp="1"/>
          </p:cNvSpPr>
          <p:nvPr>
            <p:ph idx="1"/>
          </p:nvPr>
        </p:nvSpPr>
        <p:spPr>
          <a:xfrm>
            <a:off x="1077913" y="1520825"/>
            <a:ext cx="10872787" cy="5019720"/>
          </a:xfrm>
        </p:spPr>
        <p:txBody>
          <a:bodyPr/>
          <a:lstStyle/>
          <a:p>
            <a:pPr lvl="3">
              <a:lnSpc>
                <a:spcPts val="7200"/>
              </a:lnSpc>
              <a:spcBef>
                <a:spcPts val="0"/>
              </a:spcBef>
            </a:pPr>
            <a:r>
              <a:rPr lang="en-US" sz="7200">
                <a:latin typeface="Petrona" pitchFamily="2" charset="77"/>
              </a:rPr>
              <a:t>For no improvement</a:t>
            </a:r>
            <a:br>
              <a:rPr lang="en-US" sz="7200">
                <a:latin typeface="Petrona" pitchFamily="2" charset="77"/>
              </a:rPr>
            </a:br>
            <a:r>
              <a:rPr lang="en-US" sz="7200">
                <a:latin typeface="Petrona" pitchFamily="2" charset="77"/>
              </a:rPr>
              <a:t>projects to have service user and/or carer involvement</a:t>
            </a:r>
          </a:p>
          <a:p>
            <a:pPr lvl="3">
              <a:lnSpc>
                <a:spcPts val="7200"/>
              </a:lnSpc>
              <a:spcBef>
                <a:spcPts val="0"/>
              </a:spcBef>
            </a:pPr>
            <a:endParaRPr lang="en-US" sz="7200">
              <a:latin typeface="Petrona" pitchFamily="2" charset="77"/>
            </a:endParaRPr>
          </a:p>
        </p:txBody>
      </p:sp>
      <p:sp>
        <p:nvSpPr>
          <p:cNvPr id="2" name="Title 1">
            <a:extLst>
              <a:ext uri="{FF2B5EF4-FFF2-40B4-BE49-F238E27FC236}">
                <a16:creationId xmlns:a16="http://schemas.microsoft.com/office/drawing/2014/main" id="{443032DA-40E2-3A3B-82EA-DCBF93900078}"/>
              </a:ext>
            </a:extLst>
          </p:cNvPr>
          <p:cNvSpPr>
            <a:spLocks noGrp="1"/>
          </p:cNvSpPr>
          <p:nvPr>
            <p:ph type="title"/>
          </p:nvPr>
        </p:nvSpPr>
        <p:spPr/>
        <p:txBody>
          <a:bodyPr/>
          <a:lstStyle/>
          <a:p>
            <a:r>
              <a:rPr lang="en-US"/>
              <a:t>New TRIZ priority</a:t>
            </a:r>
          </a:p>
        </p:txBody>
      </p:sp>
      <p:sp>
        <p:nvSpPr>
          <p:cNvPr id="4" name="Footer Placeholder 3">
            <a:extLst>
              <a:ext uri="{FF2B5EF4-FFF2-40B4-BE49-F238E27FC236}">
                <a16:creationId xmlns:a16="http://schemas.microsoft.com/office/drawing/2014/main" id="{8DCA3B7A-99D5-DFAC-354C-DD7159649F31}"/>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7CABEBB4-5BC5-5CC1-AF7D-5793908EA6CC}"/>
              </a:ext>
            </a:extLst>
          </p:cNvPr>
          <p:cNvSpPr>
            <a:spLocks noGrp="1"/>
          </p:cNvSpPr>
          <p:nvPr>
            <p:ph type="sldNum" sz="quarter" idx="12"/>
          </p:nvPr>
        </p:nvSpPr>
        <p:spPr/>
        <p:txBody>
          <a:bodyPr/>
          <a:lstStyle/>
          <a:p>
            <a:fld id="{16C5AC08-0ACD-404A-9C9F-AB39E786C34A}" type="slidenum">
              <a:rPr lang="en-US"/>
              <a:t>50</a:t>
            </a:fld>
            <a:endParaRPr lang="en-US"/>
          </a:p>
        </p:txBody>
      </p:sp>
      <p:sp>
        <p:nvSpPr>
          <p:cNvPr id="6" name="Text Placeholder 5">
            <a:extLst>
              <a:ext uri="{FF2B5EF4-FFF2-40B4-BE49-F238E27FC236}">
                <a16:creationId xmlns:a16="http://schemas.microsoft.com/office/drawing/2014/main" id="{40556895-60B8-ACDB-9C97-E6ECE83FF3D7}"/>
              </a:ext>
            </a:extLst>
          </p:cNvPr>
          <p:cNvSpPr>
            <a:spLocks noGrp="1"/>
          </p:cNvSpPr>
          <p:nvPr>
            <p:ph type="body" sz="quarter" idx="13"/>
          </p:nvPr>
        </p:nvSpPr>
        <p:spPr/>
        <p:txBody>
          <a:bodyPr/>
          <a:lstStyle/>
          <a:p>
            <a:r>
              <a:rPr lang="en-US"/>
              <a:t>Our priority</a:t>
            </a:r>
          </a:p>
        </p:txBody>
      </p:sp>
      <p:pic>
        <p:nvPicPr>
          <p:cNvPr id="7" name="Picture 6">
            <a:extLst>
              <a:ext uri="{FF2B5EF4-FFF2-40B4-BE49-F238E27FC236}">
                <a16:creationId xmlns:a16="http://schemas.microsoft.com/office/drawing/2014/main" id="{1382F6E0-D5D3-D34A-EDEE-BC3EB6463A4A}"/>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1347834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4CD1-65AC-066C-266D-6F488DA4F7D8}"/>
              </a:ext>
            </a:extLst>
          </p:cNvPr>
          <p:cNvSpPr>
            <a:spLocks noGrp="1"/>
          </p:cNvSpPr>
          <p:nvPr>
            <p:ph type="title"/>
          </p:nvPr>
        </p:nvSpPr>
        <p:spPr/>
        <p:txBody>
          <a:bodyPr/>
          <a:lstStyle/>
          <a:p>
            <a:r>
              <a:rPr lang="en-US"/>
              <a:t>TRIZ is about stopping counterproductive activities and behaviours</a:t>
            </a:r>
          </a:p>
        </p:txBody>
      </p:sp>
      <p:pic>
        <p:nvPicPr>
          <p:cNvPr id="7" name="Picture 2">
            <a:extLst>
              <a:ext uri="{FF2B5EF4-FFF2-40B4-BE49-F238E27FC236}">
                <a16:creationId xmlns:a16="http://schemas.microsoft.com/office/drawing/2014/main" id="{16CB2F52-727B-B4A9-C054-B2E1184046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06325" y="1520825"/>
            <a:ext cx="3275337" cy="501967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DC82565-3F03-7FDC-9A0F-69A8AD4DED8B}"/>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6BD92C59-02B6-55B1-D79A-2B68861EB916}"/>
              </a:ext>
            </a:extLst>
          </p:cNvPr>
          <p:cNvSpPr>
            <a:spLocks noGrp="1"/>
          </p:cNvSpPr>
          <p:nvPr>
            <p:ph type="sldNum" sz="quarter" idx="12"/>
          </p:nvPr>
        </p:nvSpPr>
        <p:spPr/>
        <p:txBody>
          <a:bodyPr/>
          <a:lstStyle/>
          <a:p>
            <a:fld id="{16C5AC08-0ACD-404A-9C9F-AB39E786C34A}" type="slidenum">
              <a:rPr lang="en-GB"/>
              <a:t>51</a:t>
            </a:fld>
            <a:endParaRPr lang="en-GB"/>
          </a:p>
        </p:txBody>
      </p:sp>
      <p:sp>
        <p:nvSpPr>
          <p:cNvPr id="10" name="Text Placeholder 9">
            <a:extLst>
              <a:ext uri="{FF2B5EF4-FFF2-40B4-BE49-F238E27FC236}">
                <a16:creationId xmlns:a16="http://schemas.microsoft.com/office/drawing/2014/main" id="{CB9DDF95-C478-AC0A-ECDE-5F04CB75AE01}"/>
              </a:ext>
            </a:extLst>
          </p:cNvPr>
          <p:cNvSpPr>
            <a:spLocks noGrp="1"/>
          </p:cNvSpPr>
          <p:nvPr>
            <p:ph type="body" sz="quarter" idx="13"/>
          </p:nvPr>
        </p:nvSpPr>
        <p:spPr/>
        <p:txBody>
          <a:bodyPr/>
          <a:lstStyle/>
          <a:p>
            <a:r>
              <a:rPr lang="en-US"/>
              <a:t>Activity 3.4</a:t>
            </a:r>
          </a:p>
        </p:txBody>
      </p:sp>
      <p:sp>
        <p:nvSpPr>
          <p:cNvPr id="11" name="Content Placeholder 10">
            <a:extLst>
              <a:ext uri="{FF2B5EF4-FFF2-40B4-BE49-F238E27FC236}">
                <a16:creationId xmlns:a16="http://schemas.microsoft.com/office/drawing/2014/main" id="{98DE1085-39D0-8E4C-A8FD-D322C47A8E10}"/>
              </a:ext>
            </a:extLst>
          </p:cNvPr>
          <p:cNvSpPr>
            <a:spLocks noGrp="1"/>
          </p:cNvSpPr>
          <p:nvPr>
            <p:ph idx="14"/>
          </p:nvPr>
        </p:nvSpPr>
        <p:spPr>
          <a:xfrm>
            <a:off x="4848226" y="2371725"/>
            <a:ext cx="7110784" cy="4168820"/>
          </a:xfrm>
        </p:spPr>
        <p:txBody>
          <a:bodyPr/>
          <a:lstStyle/>
          <a:p>
            <a:pPr lvl="1"/>
            <a:r>
              <a:rPr lang="en-US" sz="1800" b="1">
                <a:solidFill>
                  <a:schemeClr val="accent2"/>
                </a:solidFill>
              </a:rPr>
              <a:t>Focus</a:t>
            </a:r>
          </a:p>
          <a:p>
            <a:pPr lvl="1"/>
            <a:r>
              <a:rPr lang="en-US"/>
              <a:t>For no improvement work to have service user and/or carer involvement</a:t>
            </a:r>
          </a:p>
          <a:p>
            <a:pPr lvl="1"/>
            <a:r>
              <a:rPr lang="en-US" sz="1400">
                <a:latin typeface="DM Sans" pitchFamily="2" charset="77"/>
              </a:rPr>
              <a:t>10 minutes for each box </a:t>
            </a:r>
          </a:p>
          <a:p>
            <a:pPr lvl="1"/>
            <a:endParaRPr lang="en-US"/>
          </a:p>
          <a:p>
            <a:pPr lvl="1"/>
            <a:endParaRPr lang="en-US"/>
          </a:p>
        </p:txBody>
      </p:sp>
      <p:pic>
        <p:nvPicPr>
          <p:cNvPr id="3" name="Picture 2">
            <a:extLst>
              <a:ext uri="{FF2B5EF4-FFF2-40B4-BE49-F238E27FC236}">
                <a16:creationId xmlns:a16="http://schemas.microsoft.com/office/drawing/2014/main" id="{79F71E26-BC18-2339-42AA-FBF5027E259F}"/>
              </a:ext>
            </a:extLst>
          </p:cNvPr>
          <p:cNvPicPr>
            <a:picLocks noChangeAspect="1"/>
          </p:cNvPicPr>
          <p:nvPr/>
        </p:nvPicPr>
        <p:blipFill>
          <a:blip r:embed="rId4"/>
          <a:srcRect/>
          <a:stretch/>
        </p:blipFill>
        <p:spPr>
          <a:xfrm>
            <a:off x="238125" y="1317624"/>
            <a:ext cx="495300" cy="406400"/>
          </a:xfrm>
          <a:prstGeom prst="rect">
            <a:avLst/>
          </a:prstGeom>
        </p:spPr>
      </p:pic>
      <p:pic>
        <p:nvPicPr>
          <p:cNvPr id="6" name="Picture 5">
            <a:extLst>
              <a:ext uri="{FF2B5EF4-FFF2-40B4-BE49-F238E27FC236}">
                <a16:creationId xmlns:a16="http://schemas.microsoft.com/office/drawing/2014/main" id="{41142E5B-6F3C-0C0E-A823-F0787CAF443E}"/>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212948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8353-7224-82DE-6351-EF689602894E}"/>
              </a:ext>
            </a:extLst>
          </p:cNvPr>
          <p:cNvSpPr>
            <a:spLocks noGrp="1"/>
          </p:cNvSpPr>
          <p:nvPr>
            <p:ph type="title"/>
          </p:nvPr>
        </p:nvSpPr>
        <p:spPr/>
        <p:txBody>
          <a:bodyPr/>
          <a:lstStyle/>
          <a:p>
            <a:r>
              <a:rPr lang="en-US"/>
              <a:t>15% solutions to take forward your TRIZ</a:t>
            </a:r>
          </a:p>
        </p:txBody>
      </p:sp>
      <p:sp>
        <p:nvSpPr>
          <p:cNvPr id="4" name="Footer Placeholder 3">
            <a:extLst>
              <a:ext uri="{FF2B5EF4-FFF2-40B4-BE49-F238E27FC236}">
                <a16:creationId xmlns:a16="http://schemas.microsoft.com/office/drawing/2014/main" id="{65BFE8F2-654C-7FD3-C156-F98B0A9C2284}"/>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33AF87DA-B366-C46C-1016-B62C46735E01}"/>
              </a:ext>
            </a:extLst>
          </p:cNvPr>
          <p:cNvSpPr>
            <a:spLocks noGrp="1"/>
          </p:cNvSpPr>
          <p:nvPr>
            <p:ph type="sldNum" sz="quarter" idx="12"/>
          </p:nvPr>
        </p:nvSpPr>
        <p:spPr/>
        <p:txBody>
          <a:bodyPr/>
          <a:lstStyle/>
          <a:p>
            <a:fld id="{16C5AC08-0ACD-404A-9C9F-AB39E786C34A}" type="slidenum">
              <a:rPr lang="en-GB"/>
              <a:t>52</a:t>
            </a:fld>
            <a:endParaRPr lang="en-GB"/>
          </a:p>
        </p:txBody>
      </p:sp>
      <p:sp>
        <p:nvSpPr>
          <p:cNvPr id="6" name="Text Placeholder 5">
            <a:extLst>
              <a:ext uri="{FF2B5EF4-FFF2-40B4-BE49-F238E27FC236}">
                <a16:creationId xmlns:a16="http://schemas.microsoft.com/office/drawing/2014/main" id="{20AC390A-CF97-907E-694E-626D91668022}"/>
              </a:ext>
            </a:extLst>
          </p:cNvPr>
          <p:cNvSpPr>
            <a:spLocks noGrp="1"/>
          </p:cNvSpPr>
          <p:nvPr>
            <p:ph type="body" sz="quarter" idx="13"/>
          </p:nvPr>
        </p:nvSpPr>
        <p:spPr/>
        <p:txBody>
          <a:bodyPr/>
          <a:lstStyle/>
          <a:p>
            <a:r>
              <a:rPr lang="en-US"/>
              <a:t>15% solutions</a:t>
            </a:r>
          </a:p>
        </p:txBody>
      </p:sp>
      <p:pic>
        <p:nvPicPr>
          <p:cNvPr id="11" name="Content Placeholder 10">
            <a:extLst>
              <a:ext uri="{FF2B5EF4-FFF2-40B4-BE49-F238E27FC236}">
                <a16:creationId xmlns:a16="http://schemas.microsoft.com/office/drawing/2014/main" id="{931CC8C9-D7FB-7177-2CA0-CF5CF211D591}"/>
              </a:ext>
            </a:extLst>
          </p:cNvPr>
          <p:cNvPicPr>
            <a:picLocks noGrp="1" noChangeAspect="1"/>
          </p:cNvPicPr>
          <p:nvPr>
            <p:ph idx="14"/>
          </p:nvPr>
        </p:nvPicPr>
        <p:blipFill>
          <a:blip r:embed="rId3"/>
          <a:stretch>
            <a:fillRect/>
          </a:stretch>
        </p:blipFill>
        <p:spPr>
          <a:xfrm>
            <a:off x="8034923" y="2219325"/>
            <a:ext cx="2895600" cy="2908300"/>
          </a:xfrm>
          <a:prstGeom prst="rect">
            <a:avLst/>
          </a:prstGeom>
        </p:spPr>
      </p:pic>
      <p:pic>
        <p:nvPicPr>
          <p:cNvPr id="8" name="Content Placeholder 8">
            <a:extLst>
              <a:ext uri="{FF2B5EF4-FFF2-40B4-BE49-F238E27FC236}">
                <a16:creationId xmlns:a16="http://schemas.microsoft.com/office/drawing/2014/main" id="{0B2C4E6E-B416-00A2-0BF4-D7AEB8876A53}"/>
              </a:ext>
            </a:extLst>
          </p:cNvPr>
          <p:cNvPicPr>
            <a:picLocks noGrp="1" noChangeAspect="1"/>
          </p:cNvPicPr>
          <p:nvPr>
            <p:ph idx="1"/>
          </p:nvPr>
        </p:nvPicPr>
        <p:blipFill>
          <a:blip r:embed="rId4"/>
          <a:stretch>
            <a:fillRect/>
          </a:stretch>
        </p:blipFill>
        <p:spPr>
          <a:xfrm>
            <a:off x="2409825" y="2428875"/>
            <a:ext cx="2438400" cy="2489200"/>
          </a:xfrm>
          <a:prstGeom prst="rect">
            <a:avLst/>
          </a:prstGeom>
        </p:spPr>
      </p:pic>
    </p:spTree>
    <p:extLst>
      <p:ext uri="{BB962C8B-B14F-4D97-AF65-F5344CB8AC3E}">
        <p14:creationId xmlns:p14="http://schemas.microsoft.com/office/powerpoint/2010/main" val="2050576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6564-4011-AE84-E8B8-D05161984296}"/>
              </a:ext>
            </a:extLst>
          </p:cNvPr>
          <p:cNvSpPr>
            <a:spLocks noGrp="1"/>
          </p:cNvSpPr>
          <p:nvPr>
            <p:ph type="title"/>
          </p:nvPr>
        </p:nvSpPr>
        <p:spPr/>
        <p:txBody>
          <a:bodyPr/>
          <a:lstStyle/>
          <a:p>
            <a:r>
              <a:rPr lang="en-US"/>
              <a:t>15% solutions</a:t>
            </a:r>
          </a:p>
        </p:txBody>
      </p:sp>
      <p:sp>
        <p:nvSpPr>
          <p:cNvPr id="8" name="Content Placeholder 7">
            <a:extLst>
              <a:ext uri="{FF2B5EF4-FFF2-40B4-BE49-F238E27FC236}">
                <a16:creationId xmlns:a16="http://schemas.microsoft.com/office/drawing/2014/main" id="{F15C74B2-2358-8FD2-B8F4-6A730293056C}"/>
              </a:ext>
            </a:extLst>
          </p:cNvPr>
          <p:cNvSpPr>
            <a:spLocks noGrp="1"/>
          </p:cNvSpPr>
          <p:nvPr>
            <p:ph idx="1"/>
          </p:nvPr>
        </p:nvSpPr>
        <p:spPr>
          <a:xfrm>
            <a:off x="1077914" y="1520825"/>
            <a:ext cx="7310712" cy="5019720"/>
          </a:xfrm>
        </p:spPr>
        <p:txBody>
          <a:bodyPr/>
          <a:lstStyle/>
          <a:p>
            <a:pPr marL="14288" lvl="1"/>
            <a:r>
              <a:rPr lang="en-US" sz="4400" i="1">
                <a:solidFill>
                  <a:schemeClr val="accent2"/>
                </a:solidFill>
                <a:latin typeface="Petrona Light" pitchFamily="2" charset="77"/>
              </a:rPr>
              <a:t>“Even a 100-mile journey starts</a:t>
            </a:r>
            <a:br>
              <a:rPr lang="en-US" sz="4400" i="1">
                <a:solidFill>
                  <a:schemeClr val="accent2"/>
                </a:solidFill>
                <a:latin typeface="Petrona Light" pitchFamily="2" charset="77"/>
              </a:rPr>
            </a:br>
            <a:r>
              <a:rPr lang="en-US" sz="4400" i="1">
                <a:solidFill>
                  <a:schemeClr val="accent2"/>
                </a:solidFill>
                <a:latin typeface="Petrona Light" pitchFamily="2" charset="77"/>
              </a:rPr>
              <a:t> with a single step”</a:t>
            </a:r>
          </a:p>
          <a:p>
            <a:pPr lvl="1"/>
            <a:br>
              <a:rPr lang="en-US"/>
            </a:br>
            <a:r>
              <a:rPr lang="en-US"/>
              <a:t>Any first step or solution that you can do without approval or resources from others and that is entirely within your discretion to act</a:t>
            </a:r>
          </a:p>
          <a:p>
            <a:pPr lvl="1"/>
            <a:r>
              <a:rPr lang="en-US"/>
              <a:t>You might use it:</a:t>
            </a:r>
          </a:p>
          <a:p>
            <a:pPr lvl="2"/>
            <a:r>
              <a:rPr lang="en-US"/>
              <a:t>Closing for meetings </a:t>
            </a:r>
          </a:p>
          <a:p>
            <a:pPr lvl="2"/>
            <a:r>
              <a:rPr lang="en-US"/>
              <a:t>Working with conflict </a:t>
            </a:r>
          </a:p>
        </p:txBody>
      </p:sp>
      <p:sp>
        <p:nvSpPr>
          <p:cNvPr id="4" name="Footer Placeholder 3">
            <a:extLst>
              <a:ext uri="{FF2B5EF4-FFF2-40B4-BE49-F238E27FC236}">
                <a16:creationId xmlns:a16="http://schemas.microsoft.com/office/drawing/2014/main" id="{52BB9F8D-0DF3-EC94-446F-511EC0E39EB2}"/>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43C547B0-4C9C-8F0D-7340-227970674162}"/>
              </a:ext>
            </a:extLst>
          </p:cNvPr>
          <p:cNvSpPr>
            <a:spLocks noGrp="1"/>
          </p:cNvSpPr>
          <p:nvPr>
            <p:ph type="sldNum" sz="quarter" idx="12"/>
          </p:nvPr>
        </p:nvSpPr>
        <p:spPr/>
        <p:txBody>
          <a:bodyPr/>
          <a:lstStyle/>
          <a:p>
            <a:fld id="{16C5AC08-0ACD-404A-9C9F-AB39E786C34A}" type="slidenum">
              <a:rPr lang="en-GB"/>
              <a:t>53</a:t>
            </a:fld>
            <a:endParaRPr lang="en-GB"/>
          </a:p>
        </p:txBody>
      </p:sp>
      <p:sp>
        <p:nvSpPr>
          <p:cNvPr id="9" name="Text Placeholder 8">
            <a:extLst>
              <a:ext uri="{FF2B5EF4-FFF2-40B4-BE49-F238E27FC236}">
                <a16:creationId xmlns:a16="http://schemas.microsoft.com/office/drawing/2014/main" id="{3408DE99-B2B5-B698-38EC-A17657678788}"/>
              </a:ext>
            </a:extLst>
          </p:cNvPr>
          <p:cNvSpPr>
            <a:spLocks noGrp="1"/>
          </p:cNvSpPr>
          <p:nvPr>
            <p:ph type="body" sz="quarter" idx="13"/>
          </p:nvPr>
        </p:nvSpPr>
        <p:spPr/>
        <p:txBody>
          <a:bodyPr/>
          <a:lstStyle/>
          <a:p>
            <a:r>
              <a:rPr lang="en-US"/>
              <a:t>15% solutions</a:t>
            </a:r>
          </a:p>
        </p:txBody>
      </p:sp>
      <p:pic>
        <p:nvPicPr>
          <p:cNvPr id="3" name="Content Placeholder 10">
            <a:extLst>
              <a:ext uri="{FF2B5EF4-FFF2-40B4-BE49-F238E27FC236}">
                <a16:creationId xmlns:a16="http://schemas.microsoft.com/office/drawing/2014/main" id="{9DBAED88-2FA1-0BAE-0C40-4AABEA56042E}"/>
              </a:ext>
            </a:extLst>
          </p:cNvPr>
          <p:cNvPicPr>
            <a:picLocks noChangeAspect="1"/>
          </p:cNvPicPr>
          <p:nvPr/>
        </p:nvPicPr>
        <p:blipFill>
          <a:blip r:embed="rId3"/>
          <a:stretch>
            <a:fillRect/>
          </a:stretch>
        </p:blipFill>
        <p:spPr>
          <a:xfrm>
            <a:off x="8034923" y="2219325"/>
            <a:ext cx="2895600" cy="2908300"/>
          </a:xfrm>
          <a:prstGeom prst="rect">
            <a:avLst/>
          </a:prstGeom>
        </p:spPr>
      </p:pic>
    </p:spTree>
    <p:extLst>
      <p:ext uri="{BB962C8B-B14F-4D97-AF65-F5344CB8AC3E}">
        <p14:creationId xmlns:p14="http://schemas.microsoft.com/office/powerpoint/2010/main" val="3792411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297DE0-95C7-8507-CE1D-870CFD05C58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A6866685-877B-F86A-95F1-1C80AC1D2294}"/>
              </a:ext>
            </a:extLst>
          </p:cNvPr>
          <p:cNvSpPr>
            <a:spLocks noGrp="1"/>
          </p:cNvSpPr>
          <p:nvPr>
            <p:ph type="sldNum" sz="quarter" idx="12"/>
          </p:nvPr>
        </p:nvSpPr>
        <p:spPr/>
        <p:txBody>
          <a:bodyPr/>
          <a:lstStyle/>
          <a:p>
            <a:fld id="{16C5AC08-0ACD-404A-9C9F-AB39E786C34A}" type="slidenum">
              <a:rPr lang="en-GB"/>
              <a:t>54</a:t>
            </a:fld>
            <a:endParaRPr lang="en-GB"/>
          </a:p>
        </p:txBody>
      </p:sp>
      <p:sp>
        <p:nvSpPr>
          <p:cNvPr id="10" name="Text Placeholder 9">
            <a:extLst>
              <a:ext uri="{FF2B5EF4-FFF2-40B4-BE49-F238E27FC236}">
                <a16:creationId xmlns:a16="http://schemas.microsoft.com/office/drawing/2014/main" id="{EA0FFDFF-E2D4-872E-1B24-D2128FCD8330}"/>
              </a:ext>
            </a:extLst>
          </p:cNvPr>
          <p:cNvSpPr>
            <a:spLocks noGrp="1"/>
          </p:cNvSpPr>
          <p:nvPr>
            <p:ph type="body" sz="quarter" idx="13"/>
          </p:nvPr>
        </p:nvSpPr>
        <p:spPr>
          <a:xfrm rot="16200000">
            <a:off x="-1581943" y="3574256"/>
            <a:ext cx="4244975" cy="138112"/>
          </a:xfrm>
        </p:spPr>
        <p:txBody>
          <a:bodyPr/>
          <a:lstStyle/>
          <a:p>
            <a:r>
              <a:rPr lang="en-US" dirty="0"/>
              <a:t>Liberating Structures</a:t>
            </a:r>
          </a:p>
        </p:txBody>
      </p:sp>
      <p:grpSp>
        <p:nvGrpSpPr>
          <p:cNvPr id="2" name="!!LS1">
            <a:extLst>
              <a:ext uri="{FF2B5EF4-FFF2-40B4-BE49-F238E27FC236}">
                <a16:creationId xmlns:a16="http://schemas.microsoft.com/office/drawing/2014/main" id="{75A4A045-0B78-6F2D-82B4-20F3F6C1994D}"/>
              </a:ext>
            </a:extLst>
          </p:cNvPr>
          <p:cNvGrpSpPr/>
          <p:nvPr/>
        </p:nvGrpSpPr>
        <p:grpSpPr>
          <a:xfrm>
            <a:off x="1077914" y="463377"/>
            <a:ext cx="10872786" cy="6153323"/>
            <a:chOff x="1077914" y="463377"/>
            <a:chExt cx="10872786" cy="6153323"/>
          </a:xfrm>
        </p:grpSpPr>
        <p:sp>
          <p:nvSpPr>
            <p:cNvPr id="12" name="TextBox 11">
              <a:extLst>
                <a:ext uri="{FF2B5EF4-FFF2-40B4-BE49-F238E27FC236}">
                  <a16:creationId xmlns:a16="http://schemas.microsoft.com/office/drawing/2014/main" id="{68239C9D-522F-95E1-D0CC-970032756AE8}"/>
                </a:ext>
              </a:extLst>
            </p:cNvPr>
            <p:cNvSpPr txBox="1"/>
            <p:nvPr/>
          </p:nvSpPr>
          <p:spPr>
            <a:xfrm>
              <a:off x="1077914" y="152399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Impromptu networking</a:t>
              </a:r>
            </a:p>
            <a:p>
              <a:pPr>
                <a:spcAft>
                  <a:spcPts val="500"/>
                </a:spcAft>
              </a:pPr>
              <a:r>
                <a:rPr lang="en-US" sz="1050" spc="-10" dirty="0">
                  <a:solidFill>
                    <a:schemeClr val="accent5"/>
                  </a:solidFill>
                  <a:latin typeface="DM Sans" pitchFamily="2" charset="77"/>
                </a:rPr>
                <a:t>Rapidly share challenges and expectations, building new connections</a:t>
              </a:r>
            </a:p>
          </p:txBody>
        </p:sp>
        <p:sp>
          <p:nvSpPr>
            <p:cNvPr id="14" name="TextBox 13">
              <a:extLst>
                <a:ext uri="{FF2B5EF4-FFF2-40B4-BE49-F238E27FC236}">
                  <a16:creationId xmlns:a16="http://schemas.microsoft.com/office/drawing/2014/main" id="{E6C9D8CB-FCC7-7060-20BC-62BEEBF9F406}"/>
                </a:ext>
              </a:extLst>
            </p:cNvPr>
            <p:cNvSpPr txBox="1"/>
            <p:nvPr/>
          </p:nvSpPr>
          <p:spPr>
            <a:xfrm>
              <a:off x="1077914" y="258477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9 Whys</a:t>
              </a:r>
            </a:p>
            <a:p>
              <a:pPr>
                <a:spcAft>
                  <a:spcPts val="500"/>
                </a:spcAft>
              </a:pPr>
              <a:r>
                <a:rPr lang="en-US" sz="1050" spc="-10">
                  <a:solidFill>
                    <a:schemeClr val="accent5"/>
                  </a:solidFill>
                  <a:latin typeface="DM Sans" pitchFamily="2" charset="77"/>
                </a:rPr>
                <a:t>Make the purpose of your work together clear</a:t>
              </a:r>
              <a:br>
                <a:rPr lang="en-US" sz="1050" spc="-10">
                  <a:solidFill>
                    <a:schemeClr val="accent5"/>
                  </a:solidFill>
                  <a:latin typeface="DM Sans" pitchFamily="2" charset="77"/>
                </a:rPr>
              </a:br>
              <a:endParaRPr lang="en-US" sz="1050" spc="-10">
                <a:solidFill>
                  <a:schemeClr val="accent5"/>
                </a:solidFill>
                <a:latin typeface="DM Sans" pitchFamily="2" charset="77"/>
              </a:endParaRPr>
            </a:p>
          </p:txBody>
        </p:sp>
        <p:sp>
          <p:nvSpPr>
            <p:cNvPr id="15" name="TextBox 14">
              <a:extLst>
                <a:ext uri="{FF2B5EF4-FFF2-40B4-BE49-F238E27FC236}">
                  <a16:creationId xmlns:a16="http://schemas.microsoft.com/office/drawing/2014/main" id="{E5D22312-D619-B77D-6760-753FF73A07B0}"/>
                </a:ext>
              </a:extLst>
            </p:cNvPr>
            <p:cNvSpPr txBox="1"/>
            <p:nvPr/>
          </p:nvSpPr>
          <p:spPr>
            <a:xfrm>
              <a:off x="1077914" y="364554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What, So What, Now What?</a:t>
              </a:r>
            </a:p>
            <a:p>
              <a:pPr>
                <a:spcAft>
                  <a:spcPts val="500"/>
                </a:spcAft>
              </a:pPr>
              <a:r>
                <a:rPr lang="en-US" sz="1050" spc="-10" dirty="0">
                  <a:solidFill>
                    <a:schemeClr val="accent5"/>
                  </a:solidFill>
                  <a:latin typeface="DM Sans" pitchFamily="2" charset="77"/>
                </a:rPr>
                <a:t>Together, look back on progress </a:t>
              </a:r>
              <a:br>
                <a:rPr lang="en-US" sz="1050" spc="-10" dirty="0">
                  <a:solidFill>
                    <a:schemeClr val="accent5"/>
                  </a:solidFill>
                  <a:latin typeface="DM Sans" pitchFamily="2" charset="77"/>
                </a:rPr>
              </a:br>
              <a:r>
                <a:rPr lang="en-US" sz="1050" spc="-10" dirty="0">
                  <a:solidFill>
                    <a:schemeClr val="accent5"/>
                  </a:solidFill>
                  <a:latin typeface="DM Sans" pitchFamily="2" charset="77"/>
                </a:rPr>
                <a:t>to-date and decide what adjustments are needed</a:t>
              </a:r>
            </a:p>
          </p:txBody>
        </p:sp>
        <p:sp>
          <p:nvSpPr>
            <p:cNvPr id="16" name="TextBox 15">
              <a:extLst>
                <a:ext uri="{FF2B5EF4-FFF2-40B4-BE49-F238E27FC236}">
                  <a16:creationId xmlns:a16="http://schemas.microsoft.com/office/drawing/2014/main" id="{D6261B96-F731-0238-5E16-6F8E7193242D}"/>
                </a:ext>
              </a:extLst>
            </p:cNvPr>
            <p:cNvSpPr txBox="1"/>
            <p:nvPr/>
          </p:nvSpPr>
          <p:spPr>
            <a:xfrm>
              <a:off x="1077914" y="470632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TRIZ</a:t>
              </a:r>
            </a:p>
            <a:p>
              <a:pPr>
                <a:spcAft>
                  <a:spcPts val="500"/>
                </a:spcAft>
              </a:pPr>
              <a:r>
                <a:rPr lang="en-US" sz="1050" spc="-10" dirty="0">
                  <a:solidFill>
                    <a:schemeClr val="accent5"/>
                  </a:solidFill>
                  <a:latin typeface="DM Sans" pitchFamily="2" charset="77"/>
                </a:rPr>
                <a:t>Stop counterproductive </a:t>
              </a:r>
              <a:br>
                <a:rPr lang="en-US" sz="1050" spc="-10" dirty="0">
                  <a:solidFill>
                    <a:schemeClr val="accent5"/>
                  </a:solidFill>
                  <a:latin typeface="DM Sans" pitchFamily="2" charset="77"/>
                </a:rPr>
              </a:br>
              <a:r>
                <a:rPr lang="en-US" sz="1050" spc="-10" dirty="0">
                  <a:solidFill>
                    <a:schemeClr val="accent5"/>
                  </a:solidFill>
                  <a:latin typeface="DM Sans" pitchFamily="2" charset="77"/>
                </a:rPr>
                <a:t>activities and </a:t>
              </a:r>
              <a:r>
                <a:rPr lang="en-US" sz="1050" spc="-10" dirty="0" err="1">
                  <a:solidFill>
                    <a:schemeClr val="accent5"/>
                  </a:solidFill>
                  <a:latin typeface="DM Sans" pitchFamily="2" charset="77"/>
                </a:rPr>
                <a:t>behaviours</a:t>
              </a:r>
              <a:r>
                <a:rPr lang="en-US" sz="1050" spc="-10" dirty="0">
                  <a:solidFill>
                    <a:schemeClr val="accent5"/>
                  </a:solidFill>
                  <a:latin typeface="DM Sans" pitchFamily="2" charset="77"/>
                </a:rPr>
                <a:t> to </a:t>
              </a:r>
              <a:br>
                <a:rPr lang="en-US" sz="1050" spc="-10" dirty="0">
                  <a:solidFill>
                    <a:schemeClr val="accent5"/>
                  </a:solidFill>
                  <a:latin typeface="DM Sans" pitchFamily="2" charset="77"/>
                </a:rPr>
              </a:br>
              <a:r>
                <a:rPr lang="en-US" sz="1050" spc="-10" dirty="0">
                  <a:solidFill>
                    <a:schemeClr val="accent5"/>
                  </a:solidFill>
                  <a:latin typeface="DM Sans" pitchFamily="2" charset="77"/>
                </a:rPr>
                <a:t>make space for innovation</a:t>
              </a:r>
            </a:p>
          </p:txBody>
        </p:sp>
        <p:sp>
          <p:nvSpPr>
            <p:cNvPr id="17" name="TextBox 16">
              <a:extLst>
                <a:ext uri="{FF2B5EF4-FFF2-40B4-BE49-F238E27FC236}">
                  <a16:creationId xmlns:a16="http://schemas.microsoft.com/office/drawing/2014/main" id="{8B5A1A04-8F98-B069-DB5A-E04F5E738AD2}"/>
                </a:ext>
              </a:extLst>
            </p:cNvPr>
            <p:cNvSpPr txBox="1"/>
            <p:nvPr/>
          </p:nvSpPr>
          <p:spPr>
            <a:xfrm>
              <a:off x="1077914" y="5767100"/>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Appreciative interviews</a:t>
              </a:r>
            </a:p>
            <a:p>
              <a:pPr>
                <a:spcAft>
                  <a:spcPts val="500"/>
                </a:spcAft>
              </a:pPr>
              <a:r>
                <a:rPr lang="en-US" sz="1050" spc="-10" dirty="0">
                  <a:solidFill>
                    <a:schemeClr val="accent5"/>
                  </a:solidFill>
                  <a:latin typeface="DM Sans" pitchFamily="2" charset="77"/>
                </a:rPr>
                <a:t>Discover and build on the root </a:t>
              </a:r>
              <a:br>
                <a:rPr lang="en-US" sz="1050" spc="-10" dirty="0">
                  <a:solidFill>
                    <a:schemeClr val="accent5"/>
                  </a:solidFill>
                  <a:latin typeface="DM Sans" pitchFamily="2" charset="77"/>
                </a:rPr>
              </a:br>
              <a:r>
                <a:rPr lang="en-US" sz="1050" spc="-10" dirty="0">
                  <a:solidFill>
                    <a:schemeClr val="accent5"/>
                  </a:solidFill>
                  <a:latin typeface="DM Sans" pitchFamily="2" charset="77"/>
                </a:rPr>
                <a:t>causes of success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18" name="TextBox 17">
              <a:extLst>
                <a:ext uri="{FF2B5EF4-FFF2-40B4-BE49-F238E27FC236}">
                  <a16:creationId xmlns:a16="http://schemas.microsoft.com/office/drawing/2014/main" id="{7399C701-3468-2D05-7717-58880EF5A6E1}"/>
                </a:ext>
              </a:extLst>
            </p:cNvPr>
            <p:cNvSpPr txBox="1"/>
            <p:nvPr/>
          </p:nvSpPr>
          <p:spPr>
            <a:xfrm>
              <a:off x="4846638" y="152399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Min specs</a:t>
              </a:r>
            </a:p>
            <a:p>
              <a:pPr>
                <a:spcAft>
                  <a:spcPts val="500"/>
                </a:spcAft>
              </a:pPr>
              <a:r>
                <a:rPr lang="en-US" sz="1050" spc="-10" dirty="0">
                  <a:solidFill>
                    <a:schemeClr val="accent5"/>
                  </a:solidFill>
                  <a:latin typeface="DM Sans" pitchFamily="2" charset="77"/>
                </a:rPr>
                <a:t>Specify only the absolute ‘must do’s’ and ‘must not do’s’ for achieving a purpose</a:t>
              </a:r>
            </a:p>
          </p:txBody>
        </p:sp>
        <p:sp>
          <p:nvSpPr>
            <p:cNvPr id="19" name="TextBox 18">
              <a:extLst>
                <a:ext uri="{FF2B5EF4-FFF2-40B4-BE49-F238E27FC236}">
                  <a16:creationId xmlns:a16="http://schemas.microsoft.com/office/drawing/2014/main" id="{1865C8D0-DDAC-1D2A-AD59-70CF7C306AF7}"/>
                </a:ext>
              </a:extLst>
            </p:cNvPr>
            <p:cNvSpPr txBox="1"/>
            <p:nvPr/>
          </p:nvSpPr>
          <p:spPr>
            <a:xfrm>
              <a:off x="4846638" y="258477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Wise crowds</a:t>
              </a:r>
            </a:p>
            <a:p>
              <a:pPr>
                <a:spcAft>
                  <a:spcPts val="500"/>
                </a:spcAft>
              </a:pPr>
              <a:r>
                <a:rPr lang="en-US" sz="1050" spc="-10" dirty="0">
                  <a:solidFill>
                    <a:schemeClr val="accent5"/>
                  </a:solidFill>
                  <a:latin typeface="DM Sans" pitchFamily="2" charset="77"/>
                </a:rPr>
                <a:t>Tap the wisdom of whole group in rapid cycles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0" name="TextBox 19">
              <a:extLst>
                <a:ext uri="{FF2B5EF4-FFF2-40B4-BE49-F238E27FC236}">
                  <a16:creationId xmlns:a16="http://schemas.microsoft.com/office/drawing/2014/main" id="{2E167B01-5745-8354-7BEB-B1075880CE7D}"/>
                </a:ext>
              </a:extLst>
            </p:cNvPr>
            <p:cNvSpPr txBox="1"/>
            <p:nvPr/>
          </p:nvSpPr>
          <p:spPr>
            <a:xfrm>
              <a:off x="4846638" y="364554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Wicked questions</a:t>
              </a:r>
            </a:p>
            <a:p>
              <a:pPr>
                <a:spcAft>
                  <a:spcPts val="500"/>
                </a:spcAft>
              </a:pPr>
              <a:r>
                <a:rPr lang="en-US" sz="1050" spc="-10" dirty="0">
                  <a:solidFill>
                    <a:schemeClr val="accent5"/>
                  </a:solidFill>
                  <a:latin typeface="DM Sans" pitchFamily="2" charset="77"/>
                </a:rPr>
                <a:t>Articulate the paradoxical challenges that a group must confront to succeed</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1" name="TextBox 20">
              <a:extLst>
                <a:ext uri="{FF2B5EF4-FFF2-40B4-BE49-F238E27FC236}">
                  <a16:creationId xmlns:a16="http://schemas.microsoft.com/office/drawing/2014/main" id="{A3806314-301E-12CF-50CF-6F95D3C92771}"/>
                </a:ext>
              </a:extLst>
            </p:cNvPr>
            <p:cNvSpPr txBox="1"/>
            <p:nvPr/>
          </p:nvSpPr>
          <p:spPr>
            <a:xfrm>
              <a:off x="4846638" y="470632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Drawing together</a:t>
              </a:r>
            </a:p>
            <a:p>
              <a:pPr>
                <a:spcAft>
                  <a:spcPts val="500"/>
                </a:spcAft>
              </a:pPr>
              <a:r>
                <a:rPr lang="en-US" sz="1050" spc="-10" dirty="0">
                  <a:solidFill>
                    <a:schemeClr val="accent5"/>
                  </a:solidFill>
                  <a:latin typeface="DM Sans" pitchFamily="2" charset="77"/>
                </a:rPr>
                <a:t>Reveal insights &amp; paths forward through non-verbal expression</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2" name="TextBox 21">
              <a:extLst>
                <a:ext uri="{FF2B5EF4-FFF2-40B4-BE49-F238E27FC236}">
                  <a16:creationId xmlns:a16="http://schemas.microsoft.com/office/drawing/2014/main" id="{8EC42CC3-CB1F-D389-D0FE-74394106F3F1}"/>
                </a:ext>
              </a:extLst>
            </p:cNvPr>
            <p:cNvSpPr txBox="1"/>
            <p:nvPr/>
          </p:nvSpPr>
          <p:spPr>
            <a:xfrm>
              <a:off x="4846638" y="5767100"/>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Improv prototyping</a:t>
              </a:r>
            </a:p>
            <a:p>
              <a:pPr>
                <a:spcAft>
                  <a:spcPts val="500"/>
                </a:spcAft>
              </a:pPr>
              <a:r>
                <a:rPr lang="en-US" sz="1050" spc="-10" dirty="0">
                  <a:solidFill>
                    <a:schemeClr val="accent5"/>
                  </a:solidFill>
                  <a:latin typeface="DM Sans" pitchFamily="2" charset="77"/>
                </a:rPr>
                <a:t>Develop effective solutions to chronic challenges while having serious fun</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3" name="TextBox 22">
              <a:extLst>
                <a:ext uri="{FF2B5EF4-FFF2-40B4-BE49-F238E27FC236}">
                  <a16:creationId xmlns:a16="http://schemas.microsoft.com/office/drawing/2014/main" id="{9F1C11DF-49E2-3E5E-B14B-3D6C792EEBE0}"/>
                </a:ext>
              </a:extLst>
            </p:cNvPr>
            <p:cNvSpPr txBox="1"/>
            <p:nvPr/>
          </p:nvSpPr>
          <p:spPr>
            <a:xfrm>
              <a:off x="8618538" y="152399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Discovery and action dialogue</a:t>
              </a:r>
            </a:p>
            <a:p>
              <a:pPr>
                <a:spcAft>
                  <a:spcPts val="500"/>
                </a:spcAft>
              </a:pPr>
              <a:r>
                <a:rPr lang="en-US" sz="1050" spc="-10" dirty="0">
                  <a:solidFill>
                    <a:schemeClr val="accent5"/>
                  </a:solidFill>
                  <a:latin typeface="DM Sans" pitchFamily="2" charset="77"/>
                </a:rPr>
                <a:t>Discover, spark &amp; unleash local solutions to chronic problems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4" name="TextBox 23">
              <a:extLst>
                <a:ext uri="{FF2B5EF4-FFF2-40B4-BE49-F238E27FC236}">
                  <a16:creationId xmlns:a16="http://schemas.microsoft.com/office/drawing/2014/main" id="{2D2D3623-F838-E260-14AE-48058848A36C}"/>
                </a:ext>
              </a:extLst>
            </p:cNvPr>
            <p:cNvSpPr txBox="1"/>
            <p:nvPr/>
          </p:nvSpPr>
          <p:spPr>
            <a:xfrm>
              <a:off x="8618538" y="258477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Integrated autonomy</a:t>
              </a:r>
            </a:p>
            <a:p>
              <a:pPr>
                <a:spcAft>
                  <a:spcPts val="500"/>
                </a:spcAft>
              </a:pPr>
              <a:r>
                <a:rPr lang="en-US" sz="1050" spc="-10" dirty="0">
                  <a:solidFill>
                    <a:schemeClr val="accent5"/>
                  </a:solidFill>
                  <a:latin typeface="DM Sans" pitchFamily="2" charset="77"/>
                </a:rPr>
                <a:t>Move from either-or to robust </a:t>
              </a:r>
              <a:br>
                <a:rPr lang="en-US" sz="1050" spc="-10" dirty="0">
                  <a:solidFill>
                    <a:schemeClr val="accent5"/>
                  </a:solidFill>
                  <a:latin typeface="DM Sans" pitchFamily="2" charset="77"/>
                </a:rPr>
              </a:br>
              <a:r>
                <a:rPr lang="en-US" sz="1050" spc="-10" dirty="0">
                  <a:solidFill>
                    <a:schemeClr val="accent5"/>
                  </a:solidFill>
                  <a:latin typeface="DM Sans" pitchFamily="2" charset="77"/>
                </a:rPr>
                <a:t>both-and solutions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5" name="TextBox 24">
              <a:extLst>
                <a:ext uri="{FF2B5EF4-FFF2-40B4-BE49-F238E27FC236}">
                  <a16:creationId xmlns:a16="http://schemas.microsoft.com/office/drawing/2014/main" id="{05F33F47-200C-93A8-C613-61E0A787E5C2}"/>
                </a:ext>
              </a:extLst>
            </p:cNvPr>
            <p:cNvSpPr txBox="1"/>
            <p:nvPr/>
          </p:nvSpPr>
          <p:spPr>
            <a:xfrm>
              <a:off x="8618538" y="364554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Generative relationships</a:t>
              </a:r>
            </a:p>
            <a:p>
              <a:pPr>
                <a:spcAft>
                  <a:spcPts val="500"/>
                </a:spcAft>
              </a:pPr>
              <a:r>
                <a:rPr lang="en-US" sz="1050" spc="-10" dirty="0">
                  <a:solidFill>
                    <a:schemeClr val="accent5"/>
                  </a:solidFill>
                  <a:latin typeface="DM Sans" pitchFamily="2" charset="77"/>
                </a:rPr>
                <a:t>Reveal relationship patterns that create surprising value or dysfunctions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6" name="TextBox 25">
              <a:extLst>
                <a:ext uri="{FF2B5EF4-FFF2-40B4-BE49-F238E27FC236}">
                  <a16:creationId xmlns:a16="http://schemas.microsoft.com/office/drawing/2014/main" id="{00C81A56-9220-A301-B306-5E4D36A38BD1}"/>
                </a:ext>
              </a:extLst>
            </p:cNvPr>
            <p:cNvSpPr txBox="1"/>
            <p:nvPr/>
          </p:nvSpPr>
          <p:spPr>
            <a:xfrm>
              <a:off x="8618538" y="470632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Critical uncertainties</a:t>
              </a:r>
            </a:p>
            <a:p>
              <a:pPr>
                <a:spcAft>
                  <a:spcPts val="500"/>
                </a:spcAft>
              </a:pPr>
              <a:r>
                <a:rPr lang="en-US" sz="1050" spc="-10">
                  <a:solidFill>
                    <a:schemeClr val="accent5"/>
                  </a:solidFill>
                  <a:latin typeface="DM Sans" pitchFamily="2" charset="77"/>
                </a:rPr>
                <a:t>Develop strategies for operating </a:t>
              </a:r>
              <a:br>
                <a:rPr lang="en-US" sz="1050" spc="-10">
                  <a:solidFill>
                    <a:schemeClr val="accent5"/>
                  </a:solidFill>
                  <a:latin typeface="DM Sans" pitchFamily="2" charset="77"/>
                </a:rPr>
              </a:br>
              <a:r>
                <a:rPr lang="en-US" sz="1050" spc="-10">
                  <a:solidFill>
                    <a:schemeClr val="accent5"/>
                  </a:solidFill>
                  <a:latin typeface="DM Sans" pitchFamily="2" charset="77"/>
                </a:rPr>
                <a:t>in a range of plausible yet unpredictable futures</a:t>
              </a:r>
            </a:p>
          </p:txBody>
        </p:sp>
        <p:sp>
          <p:nvSpPr>
            <p:cNvPr id="27" name="TextBox 26">
              <a:extLst>
                <a:ext uri="{FF2B5EF4-FFF2-40B4-BE49-F238E27FC236}">
                  <a16:creationId xmlns:a16="http://schemas.microsoft.com/office/drawing/2014/main" id="{F03B59BF-7168-9D97-FBD8-391605B50122}"/>
                </a:ext>
              </a:extLst>
            </p:cNvPr>
            <p:cNvSpPr txBox="1"/>
            <p:nvPr/>
          </p:nvSpPr>
          <p:spPr>
            <a:xfrm>
              <a:off x="8618538" y="5767100"/>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Purpose to practice</a:t>
              </a:r>
            </a:p>
            <a:p>
              <a:pPr>
                <a:spcAft>
                  <a:spcPts val="500"/>
                </a:spcAft>
              </a:pPr>
              <a:r>
                <a:rPr lang="en-US" sz="1050" spc="-10" dirty="0">
                  <a:solidFill>
                    <a:schemeClr val="accent5"/>
                  </a:solidFill>
                  <a:latin typeface="DM Sans" pitchFamily="2" charset="77"/>
                </a:rPr>
                <a:t>Define the five elements that are essential for a resilient &amp; enduring initiative</a:t>
              </a:r>
            </a:p>
          </p:txBody>
        </p:sp>
        <p:pic>
          <p:nvPicPr>
            <p:cNvPr id="30" name="Picture 29">
              <a:extLst>
                <a:ext uri="{FF2B5EF4-FFF2-40B4-BE49-F238E27FC236}">
                  <a16:creationId xmlns:a16="http://schemas.microsoft.com/office/drawing/2014/main" id="{C9DDF4E0-415D-3052-D121-7E714020FA23}"/>
                </a:ext>
              </a:extLst>
            </p:cNvPr>
            <p:cNvPicPr>
              <a:picLocks noChangeAspect="1"/>
            </p:cNvPicPr>
            <p:nvPr/>
          </p:nvPicPr>
          <p:blipFill>
            <a:blip r:embed="rId3"/>
            <a:stretch>
              <a:fillRect/>
            </a:stretch>
          </p:blipFill>
          <p:spPr>
            <a:xfrm>
              <a:off x="1201594" y="2684097"/>
              <a:ext cx="629119" cy="629119"/>
            </a:xfrm>
            <a:prstGeom prst="rect">
              <a:avLst/>
            </a:prstGeom>
          </p:spPr>
        </p:pic>
        <p:pic>
          <p:nvPicPr>
            <p:cNvPr id="32" name="Picture 31">
              <a:extLst>
                <a:ext uri="{FF2B5EF4-FFF2-40B4-BE49-F238E27FC236}">
                  <a16:creationId xmlns:a16="http://schemas.microsoft.com/office/drawing/2014/main" id="{3EBECCFA-859C-3438-3540-3A820C0B8352}"/>
                </a:ext>
              </a:extLst>
            </p:cNvPr>
            <p:cNvPicPr>
              <a:picLocks noChangeAspect="1"/>
            </p:cNvPicPr>
            <p:nvPr/>
          </p:nvPicPr>
          <p:blipFill>
            <a:blip r:embed="rId4"/>
            <a:stretch>
              <a:fillRect/>
            </a:stretch>
          </p:blipFill>
          <p:spPr>
            <a:xfrm>
              <a:off x="8749312" y="5041555"/>
              <a:ext cx="578001" cy="267248"/>
            </a:xfrm>
            <a:prstGeom prst="rect">
              <a:avLst/>
            </a:prstGeom>
          </p:spPr>
        </p:pic>
        <p:pic>
          <p:nvPicPr>
            <p:cNvPr id="33" name="Picture 32">
              <a:extLst>
                <a:ext uri="{FF2B5EF4-FFF2-40B4-BE49-F238E27FC236}">
                  <a16:creationId xmlns:a16="http://schemas.microsoft.com/office/drawing/2014/main" id="{F0A6BFF0-2309-6995-CD91-DAFCF737B029}"/>
                </a:ext>
              </a:extLst>
            </p:cNvPr>
            <p:cNvPicPr>
              <a:picLocks noChangeAspect="1"/>
            </p:cNvPicPr>
            <p:nvPr/>
          </p:nvPicPr>
          <p:blipFill>
            <a:blip r:embed="rId5"/>
            <a:stretch>
              <a:fillRect/>
            </a:stretch>
          </p:blipFill>
          <p:spPr>
            <a:xfrm>
              <a:off x="8848750" y="2761190"/>
              <a:ext cx="389466" cy="510016"/>
            </a:xfrm>
            <a:prstGeom prst="rect">
              <a:avLst/>
            </a:prstGeom>
          </p:spPr>
        </p:pic>
        <p:pic>
          <p:nvPicPr>
            <p:cNvPr id="37" name="Picture 36">
              <a:extLst>
                <a:ext uri="{FF2B5EF4-FFF2-40B4-BE49-F238E27FC236}">
                  <a16:creationId xmlns:a16="http://schemas.microsoft.com/office/drawing/2014/main" id="{E7A1F4DF-CDA0-6AF7-987D-72618C3803B5}"/>
                </a:ext>
              </a:extLst>
            </p:cNvPr>
            <p:cNvPicPr>
              <a:picLocks noChangeAspect="1"/>
            </p:cNvPicPr>
            <p:nvPr/>
          </p:nvPicPr>
          <p:blipFill>
            <a:blip r:embed="rId6"/>
            <a:stretch>
              <a:fillRect/>
            </a:stretch>
          </p:blipFill>
          <p:spPr>
            <a:xfrm>
              <a:off x="5000719" y="1682264"/>
              <a:ext cx="546642" cy="553475"/>
            </a:xfrm>
            <a:prstGeom prst="rect">
              <a:avLst/>
            </a:prstGeom>
          </p:spPr>
        </p:pic>
        <p:pic>
          <p:nvPicPr>
            <p:cNvPr id="38" name="Picture 37">
              <a:extLst>
                <a:ext uri="{FF2B5EF4-FFF2-40B4-BE49-F238E27FC236}">
                  <a16:creationId xmlns:a16="http://schemas.microsoft.com/office/drawing/2014/main" id="{0D3E7675-7BF7-4292-0EC3-78C8610FD5A9}"/>
                </a:ext>
              </a:extLst>
            </p:cNvPr>
            <p:cNvPicPr>
              <a:picLocks noChangeAspect="1"/>
            </p:cNvPicPr>
            <p:nvPr/>
          </p:nvPicPr>
          <p:blipFill>
            <a:blip r:embed="rId7"/>
            <a:stretch>
              <a:fillRect/>
            </a:stretch>
          </p:blipFill>
          <p:spPr>
            <a:xfrm>
              <a:off x="1197595" y="1670451"/>
              <a:ext cx="607644" cy="572418"/>
            </a:xfrm>
            <a:prstGeom prst="rect">
              <a:avLst/>
            </a:prstGeom>
          </p:spPr>
        </p:pic>
        <p:pic>
          <p:nvPicPr>
            <p:cNvPr id="40" name="Picture 39">
              <a:extLst>
                <a:ext uri="{FF2B5EF4-FFF2-40B4-BE49-F238E27FC236}">
                  <a16:creationId xmlns:a16="http://schemas.microsoft.com/office/drawing/2014/main" id="{0E2AB6B0-78A7-4342-76E0-DF138E6AB064}"/>
                </a:ext>
              </a:extLst>
            </p:cNvPr>
            <p:cNvPicPr>
              <a:picLocks noChangeAspect="1"/>
            </p:cNvPicPr>
            <p:nvPr/>
          </p:nvPicPr>
          <p:blipFill>
            <a:blip r:embed="rId8"/>
            <a:stretch>
              <a:fillRect/>
            </a:stretch>
          </p:blipFill>
          <p:spPr>
            <a:xfrm>
              <a:off x="4996349" y="4918075"/>
              <a:ext cx="590454" cy="444757"/>
            </a:xfrm>
            <a:prstGeom prst="rect">
              <a:avLst/>
            </a:prstGeom>
          </p:spPr>
        </p:pic>
        <p:pic>
          <p:nvPicPr>
            <p:cNvPr id="43" name="Picture 42">
              <a:extLst>
                <a:ext uri="{FF2B5EF4-FFF2-40B4-BE49-F238E27FC236}">
                  <a16:creationId xmlns:a16="http://schemas.microsoft.com/office/drawing/2014/main" id="{F99AD298-404B-F0CA-0F12-261B071A4AA0}"/>
                </a:ext>
              </a:extLst>
            </p:cNvPr>
            <p:cNvPicPr>
              <a:picLocks noChangeAspect="1"/>
            </p:cNvPicPr>
            <p:nvPr/>
          </p:nvPicPr>
          <p:blipFill>
            <a:blip r:embed="rId9"/>
            <a:stretch>
              <a:fillRect/>
            </a:stretch>
          </p:blipFill>
          <p:spPr>
            <a:xfrm>
              <a:off x="1246134" y="3787776"/>
              <a:ext cx="442414" cy="577847"/>
            </a:xfrm>
            <a:prstGeom prst="rect">
              <a:avLst/>
            </a:prstGeom>
          </p:spPr>
        </p:pic>
        <p:pic>
          <p:nvPicPr>
            <p:cNvPr id="44" name="Picture 43">
              <a:extLst>
                <a:ext uri="{FF2B5EF4-FFF2-40B4-BE49-F238E27FC236}">
                  <a16:creationId xmlns:a16="http://schemas.microsoft.com/office/drawing/2014/main" id="{28F67AB9-4929-EEB6-B1F7-A0161BEABA25}"/>
                </a:ext>
              </a:extLst>
            </p:cNvPr>
            <p:cNvPicPr>
              <a:picLocks noChangeAspect="1"/>
            </p:cNvPicPr>
            <p:nvPr/>
          </p:nvPicPr>
          <p:blipFill>
            <a:blip r:embed="rId10"/>
            <a:stretch>
              <a:fillRect/>
            </a:stretch>
          </p:blipFill>
          <p:spPr>
            <a:xfrm>
              <a:off x="1213838" y="5975094"/>
              <a:ext cx="622971" cy="462778"/>
            </a:xfrm>
            <a:prstGeom prst="rect">
              <a:avLst/>
            </a:prstGeom>
          </p:spPr>
        </p:pic>
        <p:pic>
          <p:nvPicPr>
            <p:cNvPr id="45" name="Picture 44">
              <a:extLst>
                <a:ext uri="{FF2B5EF4-FFF2-40B4-BE49-F238E27FC236}">
                  <a16:creationId xmlns:a16="http://schemas.microsoft.com/office/drawing/2014/main" id="{9D8714ED-BDE1-4D3B-49B5-9E7F6950B8BC}"/>
                </a:ext>
              </a:extLst>
            </p:cNvPr>
            <p:cNvPicPr>
              <a:picLocks noChangeAspect="1"/>
            </p:cNvPicPr>
            <p:nvPr/>
          </p:nvPicPr>
          <p:blipFill>
            <a:blip r:embed="rId11"/>
            <a:stretch>
              <a:fillRect/>
            </a:stretch>
          </p:blipFill>
          <p:spPr>
            <a:xfrm>
              <a:off x="1226194" y="4918075"/>
              <a:ext cx="503752" cy="510049"/>
            </a:xfrm>
            <a:prstGeom prst="rect">
              <a:avLst/>
            </a:prstGeom>
          </p:spPr>
        </p:pic>
        <p:pic>
          <p:nvPicPr>
            <p:cNvPr id="46" name="Picture 45">
              <a:extLst>
                <a:ext uri="{FF2B5EF4-FFF2-40B4-BE49-F238E27FC236}">
                  <a16:creationId xmlns:a16="http://schemas.microsoft.com/office/drawing/2014/main" id="{B9DE1BE7-579D-39C2-D31F-57255EDD1E6D}"/>
                </a:ext>
              </a:extLst>
            </p:cNvPr>
            <p:cNvPicPr>
              <a:picLocks noChangeAspect="1"/>
            </p:cNvPicPr>
            <p:nvPr/>
          </p:nvPicPr>
          <p:blipFill>
            <a:blip r:embed="rId12"/>
            <a:stretch>
              <a:fillRect/>
            </a:stretch>
          </p:blipFill>
          <p:spPr>
            <a:xfrm>
              <a:off x="4971792" y="5956986"/>
              <a:ext cx="687612" cy="505597"/>
            </a:xfrm>
            <a:prstGeom prst="rect">
              <a:avLst/>
            </a:prstGeom>
          </p:spPr>
        </p:pic>
        <p:pic>
          <p:nvPicPr>
            <p:cNvPr id="47" name="Picture 46">
              <a:extLst>
                <a:ext uri="{FF2B5EF4-FFF2-40B4-BE49-F238E27FC236}">
                  <a16:creationId xmlns:a16="http://schemas.microsoft.com/office/drawing/2014/main" id="{5A7A1F63-E9AD-E1DC-3DC9-80BF8EDBC041}"/>
                </a:ext>
              </a:extLst>
            </p:cNvPr>
            <p:cNvPicPr>
              <a:picLocks noChangeAspect="1"/>
            </p:cNvPicPr>
            <p:nvPr/>
          </p:nvPicPr>
          <p:blipFill>
            <a:blip r:embed="rId13"/>
            <a:stretch>
              <a:fillRect/>
            </a:stretch>
          </p:blipFill>
          <p:spPr>
            <a:xfrm>
              <a:off x="4954243" y="3854220"/>
              <a:ext cx="664680" cy="436790"/>
            </a:xfrm>
            <a:prstGeom prst="rect">
              <a:avLst/>
            </a:prstGeom>
          </p:spPr>
        </p:pic>
        <p:pic>
          <p:nvPicPr>
            <p:cNvPr id="51" name="Picture 50">
              <a:extLst>
                <a:ext uri="{FF2B5EF4-FFF2-40B4-BE49-F238E27FC236}">
                  <a16:creationId xmlns:a16="http://schemas.microsoft.com/office/drawing/2014/main" id="{C9CA792A-FFB7-B80F-09DF-AB27C9A07ACD}"/>
                </a:ext>
              </a:extLst>
            </p:cNvPr>
            <p:cNvPicPr>
              <a:picLocks noChangeAspect="1"/>
            </p:cNvPicPr>
            <p:nvPr/>
          </p:nvPicPr>
          <p:blipFill>
            <a:blip r:embed="rId14"/>
            <a:stretch>
              <a:fillRect/>
            </a:stretch>
          </p:blipFill>
          <p:spPr>
            <a:xfrm>
              <a:off x="8774546" y="5902068"/>
              <a:ext cx="543260" cy="597586"/>
            </a:xfrm>
            <a:prstGeom prst="rect">
              <a:avLst/>
            </a:prstGeom>
          </p:spPr>
        </p:pic>
        <p:pic>
          <p:nvPicPr>
            <p:cNvPr id="53" name="Picture 52">
              <a:extLst>
                <a:ext uri="{FF2B5EF4-FFF2-40B4-BE49-F238E27FC236}">
                  <a16:creationId xmlns:a16="http://schemas.microsoft.com/office/drawing/2014/main" id="{D6C87E73-2094-175D-89E7-8D6C20DC5DB8}"/>
                </a:ext>
              </a:extLst>
            </p:cNvPr>
            <p:cNvPicPr>
              <a:picLocks noChangeAspect="1"/>
            </p:cNvPicPr>
            <p:nvPr/>
          </p:nvPicPr>
          <p:blipFill>
            <a:blip r:embed="rId15"/>
            <a:stretch>
              <a:fillRect/>
            </a:stretch>
          </p:blipFill>
          <p:spPr>
            <a:xfrm>
              <a:off x="4983816" y="2798363"/>
              <a:ext cx="607360" cy="437864"/>
            </a:xfrm>
            <a:prstGeom prst="rect">
              <a:avLst/>
            </a:prstGeom>
          </p:spPr>
        </p:pic>
        <p:pic>
          <p:nvPicPr>
            <p:cNvPr id="56" name="Picture 55">
              <a:extLst>
                <a:ext uri="{FF2B5EF4-FFF2-40B4-BE49-F238E27FC236}">
                  <a16:creationId xmlns:a16="http://schemas.microsoft.com/office/drawing/2014/main" id="{0968F4DA-1ADD-D5CA-6490-7AB6CCCE947F}"/>
                </a:ext>
              </a:extLst>
            </p:cNvPr>
            <p:cNvPicPr>
              <a:picLocks noChangeAspect="1"/>
            </p:cNvPicPr>
            <p:nvPr/>
          </p:nvPicPr>
          <p:blipFill>
            <a:blip r:embed="rId16"/>
            <a:stretch>
              <a:fillRect/>
            </a:stretch>
          </p:blipFill>
          <p:spPr>
            <a:xfrm>
              <a:off x="8802333" y="1656234"/>
              <a:ext cx="376353" cy="615017"/>
            </a:xfrm>
            <a:prstGeom prst="rect">
              <a:avLst/>
            </a:prstGeom>
          </p:spPr>
        </p:pic>
        <p:pic>
          <p:nvPicPr>
            <p:cNvPr id="61" name="Picture 60">
              <a:extLst>
                <a:ext uri="{FF2B5EF4-FFF2-40B4-BE49-F238E27FC236}">
                  <a16:creationId xmlns:a16="http://schemas.microsoft.com/office/drawing/2014/main" id="{57450903-9225-4826-C0BB-10162E35D9FC}"/>
                </a:ext>
              </a:extLst>
            </p:cNvPr>
            <p:cNvPicPr>
              <a:picLocks noChangeAspect="1"/>
            </p:cNvPicPr>
            <p:nvPr/>
          </p:nvPicPr>
          <p:blipFill>
            <a:blip r:embed="rId17"/>
            <a:stretch>
              <a:fillRect/>
            </a:stretch>
          </p:blipFill>
          <p:spPr>
            <a:xfrm>
              <a:off x="8762879" y="3754120"/>
              <a:ext cx="564516" cy="645160"/>
            </a:xfrm>
            <a:prstGeom prst="rect">
              <a:avLst/>
            </a:prstGeom>
          </p:spPr>
        </p:pic>
        <p:grpSp>
          <p:nvGrpSpPr>
            <p:cNvPr id="66" name="Group 65">
              <a:extLst>
                <a:ext uri="{FF2B5EF4-FFF2-40B4-BE49-F238E27FC236}">
                  <a16:creationId xmlns:a16="http://schemas.microsoft.com/office/drawing/2014/main" id="{14B6A6E5-AC86-2F81-1357-43520DDFFAC7}"/>
                </a:ext>
              </a:extLst>
            </p:cNvPr>
            <p:cNvGrpSpPr/>
            <p:nvPr/>
          </p:nvGrpSpPr>
          <p:grpSpPr>
            <a:xfrm>
              <a:off x="1077914" y="463377"/>
              <a:ext cx="10872786" cy="849600"/>
              <a:chOff x="1077914" y="485021"/>
              <a:chExt cx="10872786" cy="849600"/>
            </a:xfrm>
          </p:grpSpPr>
          <p:sp>
            <p:nvSpPr>
              <p:cNvPr id="67" name="TextBox 66">
                <a:extLst>
                  <a:ext uri="{FF2B5EF4-FFF2-40B4-BE49-F238E27FC236}">
                    <a16:creationId xmlns:a16="http://schemas.microsoft.com/office/drawing/2014/main" id="{C8C8EEE1-2CC8-180C-B6B1-561AE90AD5CA}"/>
                  </a:ext>
                </a:extLst>
              </p:cNvPr>
              <p:cNvSpPr txBox="1"/>
              <p:nvPr/>
            </p:nvSpPr>
            <p:spPr>
              <a:xfrm>
                <a:off x="1077914" y="48502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Conversation café</a:t>
                </a:r>
              </a:p>
              <a:p>
                <a:pPr>
                  <a:spcAft>
                    <a:spcPts val="500"/>
                  </a:spcAft>
                </a:pPr>
                <a:r>
                  <a:rPr lang="en-US" sz="1050" spc="-10" dirty="0">
                    <a:solidFill>
                      <a:schemeClr val="accent5"/>
                    </a:solidFill>
                    <a:latin typeface="DM Sans" pitchFamily="2" charset="77"/>
                  </a:rPr>
                  <a:t>Engage everyone in making sense </a:t>
                </a:r>
                <a:br>
                  <a:rPr lang="en-US" sz="1050" spc="-10" dirty="0">
                    <a:solidFill>
                      <a:schemeClr val="accent5"/>
                    </a:solidFill>
                    <a:latin typeface="DM Sans" pitchFamily="2" charset="77"/>
                  </a:rPr>
                </a:br>
                <a:r>
                  <a:rPr lang="en-US" sz="1050" spc="-10" dirty="0">
                    <a:solidFill>
                      <a:schemeClr val="accent5"/>
                    </a:solidFill>
                    <a:latin typeface="DM Sans" pitchFamily="2" charset="77"/>
                  </a:rPr>
                  <a:t>of profound challenges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68" name="TextBox 67">
                <a:extLst>
                  <a:ext uri="{FF2B5EF4-FFF2-40B4-BE49-F238E27FC236}">
                    <a16:creationId xmlns:a16="http://schemas.microsoft.com/office/drawing/2014/main" id="{53F717FF-4D9A-573A-AFEA-F9955F5F814A}"/>
                  </a:ext>
                </a:extLst>
              </p:cNvPr>
              <p:cNvSpPr txBox="1"/>
              <p:nvPr/>
            </p:nvSpPr>
            <p:spPr>
              <a:xfrm>
                <a:off x="4846638" y="48502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Open space</a:t>
                </a:r>
              </a:p>
              <a:p>
                <a:pPr>
                  <a:spcAft>
                    <a:spcPts val="500"/>
                  </a:spcAft>
                </a:pPr>
                <a:r>
                  <a:rPr lang="en-US" sz="1050" spc="-10" dirty="0">
                    <a:solidFill>
                      <a:schemeClr val="accent5"/>
                    </a:solidFill>
                    <a:latin typeface="DM Sans" pitchFamily="2" charset="77"/>
                  </a:rPr>
                  <a:t>Liberate inherent action and leadership in large groups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69" name="TextBox 68">
                <a:extLst>
                  <a:ext uri="{FF2B5EF4-FFF2-40B4-BE49-F238E27FC236}">
                    <a16:creationId xmlns:a16="http://schemas.microsoft.com/office/drawing/2014/main" id="{823B3F90-7E6C-2B6F-81ED-D381D90669C7}"/>
                  </a:ext>
                </a:extLst>
              </p:cNvPr>
              <p:cNvSpPr txBox="1"/>
              <p:nvPr/>
            </p:nvSpPr>
            <p:spPr>
              <a:xfrm>
                <a:off x="8618538" y="48502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Simple ethnography</a:t>
                </a:r>
              </a:p>
              <a:p>
                <a:pPr>
                  <a:spcAft>
                    <a:spcPts val="500"/>
                  </a:spcAft>
                </a:pPr>
                <a:r>
                  <a:rPr lang="en-US" sz="1050" spc="-10" dirty="0">
                    <a:solidFill>
                      <a:schemeClr val="accent5"/>
                    </a:solidFill>
                    <a:latin typeface="DM Sans" pitchFamily="2" charset="77"/>
                  </a:rPr>
                  <a:t>Observe and record actual </a:t>
                </a:r>
                <a:r>
                  <a:rPr lang="en-US" sz="1050" spc="-10" dirty="0" err="1">
                    <a:solidFill>
                      <a:schemeClr val="accent5"/>
                    </a:solidFill>
                    <a:latin typeface="DM Sans" pitchFamily="2" charset="77"/>
                  </a:rPr>
                  <a:t>behaviour</a:t>
                </a:r>
                <a:r>
                  <a:rPr lang="en-US" sz="1050" spc="-10" dirty="0">
                    <a:solidFill>
                      <a:schemeClr val="accent5"/>
                    </a:solidFill>
                    <a:latin typeface="DM Sans" pitchFamily="2" charset="77"/>
                  </a:rPr>
                  <a:t> of users in the field</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pic>
            <p:nvPicPr>
              <p:cNvPr id="70" name="Picture 69">
                <a:extLst>
                  <a:ext uri="{FF2B5EF4-FFF2-40B4-BE49-F238E27FC236}">
                    <a16:creationId xmlns:a16="http://schemas.microsoft.com/office/drawing/2014/main" id="{E7B2EECA-5051-2B7A-CAEB-1348FFF9A178}"/>
                  </a:ext>
                </a:extLst>
              </p:cNvPr>
              <p:cNvPicPr>
                <a:picLocks noChangeAspect="1"/>
              </p:cNvPicPr>
              <p:nvPr/>
            </p:nvPicPr>
            <p:blipFill>
              <a:blip r:embed="rId18"/>
              <a:stretch>
                <a:fillRect/>
              </a:stretch>
            </p:blipFill>
            <p:spPr>
              <a:xfrm>
                <a:off x="1261335" y="600379"/>
                <a:ext cx="488556" cy="593784"/>
              </a:xfrm>
              <a:prstGeom prst="rect">
                <a:avLst/>
              </a:prstGeom>
            </p:spPr>
          </p:pic>
          <p:pic>
            <p:nvPicPr>
              <p:cNvPr id="71" name="Picture 70">
                <a:extLst>
                  <a:ext uri="{FF2B5EF4-FFF2-40B4-BE49-F238E27FC236}">
                    <a16:creationId xmlns:a16="http://schemas.microsoft.com/office/drawing/2014/main" id="{241DA870-2F20-53E0-9D67-7EEB1A34D0CF}"/>
                  </a:ext>
                </a:extLst>
              </p:cNvPr>
              <p:cNvPicPr>
                <a:picLocks noChangeAspect="1"/>
              </p:cNvPicPr>
              <p:nvPr/>
            </p:nvPicPr>
            <p:blipFill>
              <a:blip r:embed="rId19"/>
              <a:stretch>
                <a:fillRect/>
              </a:stretch>
            </p:blipFill>
            <p:spPr>
              <a:xfrm>
                <a:off x="8769150" y="620074"/>
                <a:ext cx="588536" cy="600307"/>
              </a:xfrm>
              <a:prstGeom prst="rect">
                <a:avLst/>
              </a:prstGeom>
            </p:spPr>
          </p:pic>
          <p:pic>
            <p:nvPicPr>
              <p:cNvPr id="72" name="Picture 71">
                <a:extLst>
                  <a:ext uri="{FF2B5EF4-FFF2-40B4-BE49-F238E27FC236}">
                    <a16:creationId xmlns:a16="http://schemas.microsoft.com/office/drawing/2014/main" id="{9A1C3B42-C4B9-4307-5DE7-F778A50E8024}"/>
                  </a:ext>
                </a:extLst>
              </p:cNvPr>
              <p:cNvPicPr>
                <a:picLocks noChangeAspect="1"/>
              </p:cNvPicPr>
              <p:nvPr/>
            </p:nvPicPr>
            <p:blipFill>
              <a:blip r:embed="rId20"/>
              <a:stretch>
                <a:fillRect/>
              </a:stretch>
            </p:blipFill>
            <p:spPr>
              <a:xfrm>
                <a:off x="4985021" y="678861"/>
                <a:ext cx="647831" cy="496916"/>
              </a:xfrm>
              <a:prstGeom prst="rect">
                <a:avLst/>
              </a:prstGeom>
            </p:spPr>
          </p:pic>
        </p:grpSp>
      </p:grpSp>
      <p:grpSp>
        <p:nvGrpSpPr>
          <p:cNvPr id="3" name="!!LS2">
            <a:extLst>
              <a:ext uri="{FF2B5EF4-FFF2-40B4-BE49-F238E27FC236}">
                <a16:creationId xmlns:a16="http://schemas.microsoft.com/office/drawing/2014/main" id="{82CDAB86-435C-D70C-798A-27B7B298A19A}"/>
              </a:ext>
            </a:extLst>
          </p:cNvPr>
          <p:cNvGrpSpPr/>
          <p:nvPr/>
        </p:nvGrpSpPr>
        <p:grpSpPr>
          <a:xfrm>
            <a:off x="1077914" y="19959137"/>
            <a:ext cx="10872786" cy="5092701"/>
            <a:chOff x="1077914" y="461316"/>
            <a:chExt cx="10872786" cy="5092701"/>
          </a:xfrm>
        </p:grpSpPr>
        <p:sp>
          <p:nvSpPr>
            <p:cNvPr id="6" name="TextBox 5">
              <a:extLst>
                <a:ext uri="{FF2B5EF4-FFF2-40B4-BE49-F238E27FC236}">
                  <a16:creationId xmlns:a16="http://schemas.microsoft.com/office/drawing/2014/main" id="{8C91BAF2-11C0-6BD0-1445-9AB87CC5EBB5}"/>
                </a:ext>
              </a:extLst>
            </p:cNvPr>
            <p:cNvSpPr txBox="1"/>
            <p:nvPr/>
          </p:nvSpPr>
          <p:spPr>
            <a:xfrm>
              <a:off x="1077914" y="46131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1–2–4–All</a:t>
              </a:r>
            </a:p>
            <a:p>
              <a:pPr>
                <a:spcAft>
                  <a:spcPts val="500"/>
                </a:spcAft>
              </a:pPr>
              <a:r>
                <a:rPr lang="en-US" sz="1050" spc="-10">
                  <a:solidFill>
                    <a:schemeClr val="accent5"/>
                  </a:solidFill>
                  <a:latin typeface="DM Sans" pitchFamily="2" charset="77"/>
                </a:rPr>
                <a:t>Engage everyone simultaneously </a:t>
              </a:r>
              <a:br>
                <a:rPr lang="en-US" sz="1050" spc="-10">
                  <a:solidFill>
                    <a:schemeClr val="accent5"/>
                  </a:solidFill>
                  <a:latin typeface="DM Sans" pitchFamily="2" charset="77"/>
                </a:rPr>
              </a:br>
              <a:r>
                <a:rPr lang="en-US" sz="1050" spc="-10">
                  <a:solidFill>
                    <a:schemeClr val="accent5"/>
                  </a:solidFill>
                  <a:latin typeface="DM Sans" pitchFamily="2" charset="77"/>
                </a:rPr>
                <a:t>in generating questions/ideas/suggestions</a:t>
              </a:r>
            </a:p>
          </p:txBody>
        </p:sp>
        <p:sp>
          <p:nvSpPr>
            <p:cNvPr id="7" name="TextBox 6">
              <a:extLst>
                <a:ext uri="{FF2B5EF4-FFF2-40B4-BE49-F238E27FC236}">
                  <a16:creationId xmlns:a16="http://schemas.microsoft.com/office/drawing/2014/main" id="{B19525FA-E5F3-4378-A62C-9901887F258D}"/>
                </a:ext>
              </a:extLst>
            </p:cNvPr>
            <p:cNvSpPr txBox="1"/>
            <p:nvPr/>
          </p:nvSpPr>
          <p:spPr>
            <a:xfrm>
              <a:off x="1077914" y="152209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User experience fishbowl</a:t>
              </a:r>
            </a:p>
            <a:p>
              <a:pPr>
                <a:spcAft>
                  <a:spcPts val="500"/>
                </a:spcAft>
              </a:pPr>
              <a:r>
                <a:rPr lang="en-US" sz="1050" spc="-10" dirty="0">
                  <a:solidFill>
                    <a:schemeClr val="accent5"/>
                  </a:solidFill>
                  <a:latin typeface="DM Sans" pitchFamily="2" charset="77"/>
                </a:rPr>
                <a:t>Share know-how gained from experience with a larger community</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8" name="TextBox 7">
              <a:extLst>
                <a:ext uri="{FF2B5EF4-FFF2-40B4-BE49-F238E27FC236}">
                  <a16:creationId xmlns:a16="http://schemas.microsoft.com/office/drawing/2014/main" id="{C23E2D5A-0287-6E7B-CF17-53A7DB35F8E4}"/>
                </a:ext>
              </a:extLst>
            </p:cNvPr>
            <p:cNvSpPr txBox="1"/>
            <p:nvPr/>
          </p:nvSpPr>
          <p:spPr>
            <a:xfrm>
              <a:off x="1077914" y="258286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15% solutions</a:t>
              </a:r>
            </a:p>
            <a:p>
              <a:pPr>
                <a:spcAft>
                  <a:spcPts val="500"/>
                </a:spcAft>
              </a:pPr>
              <a:r>
                <a:rPr lang="en-US" sz="1050" spc="-10" dirty="0">
                  <a:solidFill>
                    <a:schemeClr val="accent5"/>
                  </a:solidFill>
                  <a:latin typeface="DM Sans" pitchFamily="2" charset="77"/>
                </a:rPr>
                <a:t>Discover and focus on what each person has the freedom and resources to do now</a:t>
              </a:r>
            </a:p>
          </p:txBody>
        </p:sp>
        <p:sp>
          <p:nvSpPr>
            <p:cNvPr id="9" name="TextBox 8">
              <a:extLst>
                <a:ext uri="{FF2B5EF4-FFF2-40B4-BE49-F238E27FC236}">
                  <a16:creationId xmlns:a16="http://schemas.microsoft.com/office/drawing/2014/main" id="{8E8DFCB3-14E9-3D96-10CB-087D3C8CCABC}"/>
                </a:ext>
              </a:extLst>
            </p:cNvPr>
            <p:cNvSpPr txBox="1"/>
            <p:nvPr/>
          </p:nvSpPr>
          <p:spPr>
            <a:xfrm>
              <a:off x="1077914" y="364364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25 : 10 crowdsourcing</a:t>
              </a:r>
            </a:p>
            <a:p>
              <a:pPr>
                <a:spcAft>
                  <a:spcPts val="500"/>
                </a:spcAft>
              </a:pPr>
              <a:r>
                <a:rPr lang="en-US" sz="1050" spc="-10" dirty="0">
                  <a:solidFill>
                    <a:schemeClr val="accent5"/>
                  </a:solidFill>
                  <a:latin typeface="DM Sans" pitchFamily="2" charset="77"/>
                </a:rPr>
                <a:t>Rapidly generate and sift a group’s most powerful actionable ideas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11" name="TextBox 10">
              <a:extLst>
                <a:ext uri="{FF2B5EF4-FFF2-40B4-BE49-F238E27FC236}">
                  <a16:creationId xmlns:a16="http://schemas.microsoft.com/office/drawing/2014/main" id="{861A0E40-EDDE-3CE2-8CA0-395E31FB9922}"/>
                </a:ext>
              </a:extLst>
            </p:cNvPr>
            <p:cNvSpPr txBox="1"/>
            <p:nvPr/>
          </p:nvSpPr>
          <p:spPr>
            <a:xfrm>
              <a:off x="1077914" y="4704417"/>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Troika consulting</a:t>
              </a:r>
            </a:p>
            <a:p>
              <a:pPr>
                <a:spcAft>
                  <a:spcPts val="500"/>
                </a:spcAft>
              </a:pPr>
              <a:r>
                <a:rPr lang="en-US" sz="1050" spc="-10" dirty="0">
                  <a:solidFill>
                    <a:schemeClr val="accent5"/>
                  </a:solidFill>
                  <a:latin typeface="DM Sans" pitchFamily="2" charset="77"/>
                </a:rPr>
                <a:t>Get practical and imaginative help from colleagues immediately</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13" name="TextBox 12">
              <a:extLst>
                <a:ext uri="{FF2B5EF4-FFF2-40B4-BE49-F238E27FC236}">
                  <a16:creationId xmlns:a16="http://schemas.microsoft.com/office/drawing/2014/main" id="{10BB1E28-70F2-85B6-2B2E-90D474573D20}"/>
                </a:ext>
              </a:extLst>
            </p:cNvPr>
            <p:cNvSpPr txBox="1"/>
            <p:nvPr/>
          </p:nvSpPr>
          <p:spPr>
            <a:xfrm>
              <a:off x="4846638" y="46131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Agreement-certainty matrix</a:t>
              </a:r>
            </a:p>
            <a:p>
              <a:pPr>
                <a:spcAft>
                  <a:spcPts val="500"/>
                </a:spcAft>
              </a:pPr>
              <a:r>
                <a:rPr lang="en-US" sz="1050" spc="-10" dirty="0">
                  <a:solidFill>
                    <a:schemeClr val="accent5"/>
                  </a:solidFill>
                  <a:latin typeface="DM Sans" pitchFamily="2" charset="77"/>
                </a:rPr>
                <a:t>Sort challenges into simple, complicated, complex and chaotic domains</a:t>
              </a:r>
            </a:p>
          </p:txBody>
        </p:sp>
        <p:sp>
          <p:nvSpPr>
            <p:cNvPr id="28" name="TextBox 27">
              <a:extLst>
                <a:ext uri="{FF2B5EF4-FFF2-40B4-BE49-F238E27FC236}">
                  <a16:creationId xmlns:a16="http://schemas.microsoft.com/office/drawing/2014/main" id="{1589BEBD-2081-C3F1-2A71-78B94838A9E8}"/>
                </a:ext>
              </a:extLst>
            </p:cNvPr>
            <p:cNvSpPr txBox="1"/>
            <p:nvPr/>
          </p:nvSpPr>
          <p:spPr>
            <a:xfrm>
              <a:off x="4846638" y="152209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Shift and share</a:t>
              </a:r>
            </a:p>
            <a:p>
              <a:pPr>
                <a:spcAft>
                  <a:spcPts val="500"/>
                </a:spcAft>
              </a:pPr>
              <a:r>
                <a:rPr lang="en-US" sz="1050" spc="-10" dirty="0">
                  <a:solidFill>
                    <a:schemeClr val="accent5"/>
                  </a:solidFill>
                  <a:latin typeface="DM Sans" pitchFamily="2" charset="77"/>
                </a:rPr>
                <a:t>Spread good ideas and make informal connections with innovators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9" name="TextBox 28">
              <a:extLst>
                <a:ext uri="{FF2B5EF4-FFF2-40B4-BE49-F238E27FC236}">
                  <a16:creationId xmlns:a16="http://schemas.microsoft.com/office/drawing/2014/main" id="{4EBC3429-8F8E-7971-F6AD-0C3EE0D29035}"/>
                </a:ext>
              </a:extLst>
            </p:cNvPr>
            <p:cNvSpPr txBox="1"/>
            <p:nvPr/>
          </p:nvSpPr>
          <p:spPr>
            <a:xfrm>
              <a:off x="4846638" y="258286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Heard, seen, respected</a:t>
              </a:r>
            </a:p>
            <a:p>
              <a:pPr>
                <a:spcAft>
                  <a:spcPts val="500"/>
                </a:spcAft>
              </a:pPr>
              <a:r>
                <a:rPr lang="en-US" sz="1050" spc="-10" dirty="0">
                  <a:solidFill>
                    <a:schemeClr val="accent5"/>
                  </a:solidFill>
                  <a:latin typeface="DM Sans" pitchFamily="2" charset="77"/>
                </a:rPr>
                <a:t>Practice deeper listening and </a:t>
              </a:r>
              <a:br>
                <a:rPr lang="en-US" sz="1050" spc="-10" dirty="0">
                  <a:solidFill>
                    <a:schemeClr val="accent5"/>
                  </a:solidFill>
                  <a:latin typeface="DM Sans" pitchFamily="2" charset="77"/>
                </a:rPr>
              </a:br>
              <a:r>
                <a:rPr lang="en-US" sz="1050" spc="-10" dirty="0">
                  <a:solidFill>
                    <a:schemeClr val="accent5"/>
                  </a:solidFill>
                  <a:latin typeface="DM Sans" pitchFamily="2" charset="77"/>
                </a:rPr>
                <a:t>empathy with colleagues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31" name="TextBox 30">
              <a:extLst>
                <a:ext uri="{FF2B5EF4-FFF2-40B4-BE49-F238E27FC236}">
                  <a16:creationId xmlns:a16="http://schemas.microsoft.com/office/drawing/2014/main" id="{776AF71F-E86A-FE54-9EF3-809C6FAF2639}"/>
                </a:ext>
              </a:extLst>
            </p:cNvPr>
            <p:cNvSpPr txBox="1"/>
            <p:nvPr/>
          </p:nvSpPr>
          <p:spPr>
            <a:xfrm>
              <a:off x="4846638" y="364364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Social network webbing</a:t>
              </a:r>
            </a:p>
            <a:p>
              <a:pPr>
                <a:spcAft>
                  <a:spcPts val="500"/>
                </a:spcAft>
              </a:pPr>
              <a:r>
                <a:rPr lang="en-US" sz="1050" spc="-10" dirty="0">
                  <a:solidFill>
                    <a:schemeClr val="accent5"/>
                  </a:solidFill>
                  <a:latin typeface="DM Sans" pitchFamily="2" charset="77"/>
                </a:rPr>
                <a:t>Map informal connections and decide how to strengthen the network to achieve a purpose</a:t>
              </a:r>
            </a:p>
          </p:txBody>
        </p:sp>
        <p:sp>
          <p:nvSpPr>
            <p:cNvPr id="34" name="TextBox 33">
              <a:extLst>
                <a:ext uri="{FF2B5EF4-FFF2-40B4-BE49-F238E27FC236}">
                  <a16:creationId xmlns:a16="http://schemas.microsoft.com/office/drawing/2014/main" id="{096C8478-9882-1210-14D0-7892E21DCF85}"/>
                </a:ext>
              </a:extLst>
            </p:cNvPr>
            <p:cNvSpPr txBox="1"/>
            <p:nvPr/>
          </p:nvSpPr>
          <p:spPr>
            <a:xfrm>
              <a:off x="4846638" y="4704417"/>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Design storyboards</a:t>
              </a:r>
            </a:p>
            <a:p>
              <a:pPr>
                <a:spcAft>
                  <a:spcPts val="500"/>
                </a:spcAft>
              </a:pPr>
              <a:r>
                <a:rPr lang="en-US" sz="1050" spc="-10" dirty="0">
                  <a:solidFill>
                    <a:schemeClr val="accent5"/>
                  </a:solidFill>
                  <a:latin typeface="DM Sans" pitchFamily="2" charset="77"/>
                </a:rPr>
                <a:t>Define step-by-step elements for bringing projects to productive endpoints</a:t>
              </a:r>
            </a:p>
          </p:txBody>
        </p:sp>
        <p:sp>
          <p:nvSpPr>
            <p:cNvPr id="35" name="TextBox 34">
              <a:extLst>
                <a:ext uri="{FF2B5EF4-FFF2-40B4-BE49-F238E27FC236}">
                  <a16:creationId xmlns:a16="http://schemas.microsoft.com/office/drawing/2014/main" id="{BFEFBD1A-7F18-079E-BB65-399DD9390C70}"/>
                </a:ext>
              </a:extLst>
            </p:cNvPr>
            <p:cNvSpPr txBox="1"/>
            <p:nvPr/>
          </p:nvSpPr>
          <p:spPr>
            <a:xfrm>
              <a:off x="8618538" y="46131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err="1">
                  <a:solidFill>
                    <a:schemeClr val="accent5"/>
                  </a:solidFill>
                  <a:latin typeface="DM Sans" pitchFamily="2" charset="77"/>
                </a:rPr>
                <a:t>Ecocycle</a:t>
              </a:r>
              <a:r>
                <a:rPr lang="en-US" sz="1050" b="1" spc="-10" dirty="0">
                  <a:solidFill>
                    <a:schemeClr val="accent5"/>
                  </a:solidFill>
                  <a:latin typeface="DM Sans" pitchFamily="2" charset="77"/>
                </a:rPr>
                <a:t> planning</a:t>
              </a:r>
            </a:p>
            <a:p>
              <a:pPr>
                <a:spcAft>
                  <a:spcPts val="500"/>
                </a:spcAft>
              </a:pPr>
              <a:r>
                <a:rPr lang="en-US" sz="1050" spc="-10" dirty="0" err="1">
                  <a:solidFill>
                    <a:schemeClr val="accent5"/>
                  </a:solidFill>
                  <a:latin typeface="DM Sans" pitchFamily="2" charset="77"/>
                </a:rPr>
                <a:t>Analyse</a:t>
              </a:r>
              <a:r>
                <a:rPr lang="en-US" sz="1050" spc="-10" dirty="0">
                  <a:solidFill>
                    <a:schemeClr val="accent5"/>
                  </a:solidFill>
                  <a:latin typeface="DM Sans" pitchFamily="2" charset="77"/>
                </a:rPr>
                <a:t> the full portfolio of activities and relationships to identify obstacles and opportunities for progress</a:t>
              </a:r>
            </a:p>
          </p:txBody>
        </p:sp>
        <p:sp>
          <p:nvSpPr>
            <p:cNvPr id="36" name="TextBox 35">
              <a:extLst>
                <a:ext uri="{FF2B5EF4-FFF2-40B4-BE49-F238E27FC236}">
                  <a16:creationId xmlns:a16="http://schemas.microsoft.com/office/drawing/2014/main" id="{A273C642-4229-B0E2-FF1C-4B244013C16E}"/>
                </a:ext>
              </a:extLst>
            </p:cNvPr>
            <p:cNvSpPr txBox="1"/>
            <p:nvPr/>
          </p:nvSpPr>
          <p:spPr>
            <a:xfrm>
              <a:off x="8618538" y="152209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Panarchy</a:t>
              </a:r>
            </a:p>
            <a:p>
              <a:pPr>
                <a:spcAft>
                  <a:spcPts val="500"/>
                </a:spcAft>
              </a:pPr>
              <a:r>
                <a:rPr lang="en-US" sz="1050" spc="-10">
                  <a:solidFill>
                    <a:schemeClr val="accent5"/>
                  </a:solidFill>
                  <a:latin typeface="DM Sans" pitchFamily="2" charset="77"/>
                </a:rPr>
                <a:t>Understand how embedded systems interact, evolve, spread innovation, </a:t>
              </a:r>
              <a:br>
                <a:rPr lang="en-US" sz="1050" spc="-10">
                  <a:solidFill>
                    <a:schemeClr val="accent5"/>
                  </a:solidFill>
                  <a:latin typeface="DM Sans" pitchFamily="2" charset="77"/>
                </a:rPr>
              </a:br>
              <a:r>
                <a:rPr lang="en-US" sz="1050" spc="-10">
                  <a:solidFill>
                    <a:schemeClr val="accent5"/>
                  </a:solidFill>
                  <a:latin typeface="DM Sans" pitchFamily="2" charset="77"/>
                </a:rPr>
                <a:t>and transform</a:t>
              </a:r>
            </a:p>
          </p:txBody>
        </p:sp>
        <p:sp>
          <p:nvSpPr>
            <p:cNvPr id="39" name="TextBox 38">
              <a:extLst>
                <a:ext uri="{FF2B5EF4-FFF2-40B4-BE49-F238E27FC236}">
                  <a16:creationId xmlns:a16="http://schemas.microsoft.com/office/drawing/2014/main" id="{EF3E7342-9227-8376-099B-929DEAC26FC8}"/>
                </a:ext>
              </a:extLst>
            </p:cNvPr>
            <p:cNvSpPr txBox="1"/>
            <p:nvPr/>
          </p:nvSpPr>
          <p:spPr>
            <a:xfrm>
              <a:off x="8618538" y="258286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What I need from you</a:t>
              </a:r>
            </a:p>
            <a:p>
              <a:pPr>
                <a:spcAft>
                  <a:spcPts val="500"/>
                </a:spcAft>
              </a:pPr>
              <a:r>
                <a:rPr lang="en-US" sz="1050" spc="-10" dirty="0">
                  <a:solidFill>
                    <a:schemeClr val="accent5"/>
                  </a:solidFill>
                  <a:latin typeface="DM Sans" pitchFamily="2" charset="77"/>
                </a:rPr>
                <a:t>Surface essential needs across functions and accept or reject requests for support</a:t>
              </a:r>
            </a:p>
          </p:txBody>
        </p:sp>
        <p:sp>
          <p:nvSpPr>
            <p:cNvPr id="41" name="TextBox 40">
              <a:extLst>
                <a:ext uri="{FF2B5EF4-FFF2-40B4-BE49-F238E27FC236}">
                  <a16:creationId xmlns:a16="http://schemas.microsoft.com/office/drawing/2014/main" id="{694C88A0-2AF2-0CD5-44CE-2B5A58851CCA}"/>
                </a:ext>
              </a:extLst>
            </p:cNvPr>
            <p:cNvSpPr txBox="1"/>
            <p:nvPr/>
          </p:nvSpPr>
          <p:spPr>
            <a:xfrm>
              <a:off x="8618538" y="364364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Celebrity interview</a:t>
              </a:r>
            </a:p>
            <a:p>
              <a:pPr>
                <a:spcAft>
                  <a:spcPts val="500"/>
                </a:spcAft>
              </a:pPr>
              <a:r>
                <a:rPr lang="en-US" sz="1050" spc="-10" dirty="0">
                  <a:solidFill>
                    <a:schemeClr val="accent5"/>
                  </a:solidFill>
                  <a:latin typeface="DM Sans" pitchFamily="2" charset="77"/>
                </a:rPr>
                <a:t>Reconnect the experience of leaders and experts with people closest to the challenges at hand</a:t>
              </a:r>
            </a:p>
          </p:txBody>
        </p:sp>
        <p:sp>
          <p:nvSpPr>
            <p:cNvPr id="42" name="TextBox 41">
              <a:extLst>
                <a:ext uri="{FF2B5EF4-FFF2-40B4-BE49-F238E27FC236}">
                  <a16:creationId xmlns:a16="http://schemas.microsoft.com/office/drawing/2014/main" id="{294F07A8-8756-DA2B-F6ED-CA20DBFCD2DE}"/>
                </a:ext>
              </a:extLst>
            </p:cNvPr>
            <p:cNvSpPr txBox="1"/>
            <p:nvPr/>
          </p:nvSpPr>
          <p:spPr>
            <a:xfrm>
              <a:off x="8618538" y="4704417"/>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Helping heuristics</a:t>
              </a:r>
            </a:p>
            <a:p>
              <a:pPr>
                <a:spcAft>
                  <a:spcPts val="500"/>
                </a:spcAft>
              </a:pPr>
              <a:r>
                <a:rPr lang="en-US" sz="1050" spc="-10" dirty="0">
                  <a:solidFill>
                    <a:schemeClr val="accent5"/>
                  </a:solidFill>
                  <a:latin typeface="DM Sans" pitchFamily="2" charset="77"/>
                </a:rPr>
                <a:t>Practice progressive methods for helping others, receiving help, and asking for help</a:t>
              </a:r>
            </a:p>
          </p:txBody>
        </p:sp>
        <p:pic>
          <p:nvPicPr>
            <p:cNvPr id="48" name="Picture 47">
              <a:extLst>
                <a:ext uri="{FF2B5EF4-FFF2-40B4-BE49-F238E27FC236}">
                  <a16:creationId xmlns:a16="http://schemas.microsoft.com/office/drawing/2014/main" id="{DE176EAB-317E-E320-839B-B0913BFBC4EA}"/>
                </a:ext>
              </a:extLst>
            </p:cNvPr>
            <p:cNvPicPr>
              <a:picLocks noChangeAspect="1"/>
            </p:cNvPicPr>
            <p:nvPr/>
          </p:nvPicPr>
          <p:blipFill>
            <a:blip r:embed="rId21"/>
            <a:stretch>
              <a:fillRect/>
            </a:stretch>
          </p:blipFill>
          <p:spPr>
            <a:xfrm>
              <a:off x="1227888" y="4826062"/>
              <a:ext cx="576200" cy="605010"/>
            </a:xfrm>
            <a:prstGeom prst="rect">
              <a:avLst/>
            </a:prstGeom>
          </p:spPr>
        </p:pic>
        <p:pic>
          <p:nvPicPr>
            <p:cNvPr id="49" name="Picture 48">
              <a:extLst>
                <a:ext uri="{FF2B5EF4-FFF2-40B4-BE49-F238E27FC236}">
                  <a16:creationId xmlns:a16="http://schemas.microsoft.com/office/drawing/2014/main" id="{4AEA9747-D8B9-0246-BBC9-872458B17DE4}"/>
                </a:ext>
              </a:extLst>
            </p:cNvPr>
            <p:cNvPicPr>
              <a:picLocks noChangeAspect="1"/>
            </p:cNvPicPr>
            <p:nvPr/>
          </p:nvPicPr>
          <p:blipFill>
            <a:blip r:embed="rId22"/>
            <a:stretch>
              <a:fillRect/>
            </a:stretch>
          </p:blipFill>
          <p:spPr>
            <a:xfrm>
              <a:off x="1190468" y="1628687"/>
              <a:ext cx="666452" cy="644954"/>
            </a:xfrm>
            <a:prstGeom prst="rect">
              <a:avLst/>
            </a:prstGeom>
          </p:spPr>
        </p:pic>
        <p:pic>
          <p:nvPicPr>
            <p:cNvPr id="50" name="Picture 49">
              <a:extLst>
                <a:ext uri="{FF2B5EF4-FFF2-40B4-BE49-F238E27FC236}">
                  <a16:creationId xmlns:a16="http://schemas.microsoft.com/office/drawing/2014/main" id="{4A7F6A8E-9943-4A02-DE81-4F6B317BEE34}"/>
                </a:ext>
              </a:extLst>
            </p:cNvPr>
            <p:cNvPicPr>
              <a:picLocks noChangeAspect="1"/>
            </p:cNvPicPr>
            <p:nvPr/>
          </p:nvPicPr>
          <p:blipFill>
            <a:blip r:embed="rId23"/>
            <a:stretch>
              <a:fillRect/>
            </a:stretch>
          </p:blipFill>
          <p:spPr>
            <a:xfrm>
              <a:off x="8742776" y="1621407"/>
              <a:ext cx="653441" cy="653441"/>
            </a:xfrm>
            <a:prstGeom prst="rect">
              <a:avLst/>
            </a:prstGeom>
          </p:spPr>
        </p:pic>
        <p:pic>
          <p:nvPicPr>
            <p:cNvPr id="52" name="Picture 51">
              <a:extLst>
                <a:ext uri="{FF2B5EF4-FFF2-40B4-BE49-F238E27FC236}">
                  <a16:creationId xmlns:a16="http://schemas.microsoft.com/office/drawing/2014/main" id="{89F750F9-A265-81B2-F0EC-41D5E6CD3AF5}"/>
                </a:ext>
              </a:extLst>
            </p:cNvPr>
            <p:cNvPicPr>
              <a:picLocks noChangeAspect="1"/>
            </p:cNvPicPr>
            <p:nvPr/>
          </p:nvPicPr>
          <p:blipFill>
            <a:blip r:embed="rId24"/>
            <a:stretch>
              <a:fillRect/>
            </a:stretch>
          </p:blipFill>
          <p:spPr>
            <a:xfrm>
              <a:off x="1196332" y="554504"/>
              <a:ext cx="662724" cy="680396"/>
            </a:xfrm>
            <a:prstGeom prst="rect">
              <a:avLst/>
            </a:prstGeom>
          </p:spPr>
        </p:pic>
        <p:pic>
          <p:nvPicPr>
            <p:cNvPr id="54" name="Picture 53">
              <a:extLst>
                <a:ext uri="{FF2B5EF4-FFF2-40B4-BE49-F238E27FC236}">
                  <a16:creationId xmlns:a16="http://schemas.microsoft.com/office/drawing/2014/main" id="{0F75E2BF-506D-6C19-35F5-9E0F7C0A54F4}"/>
                </a:ext>
              </a:extLst>
            </p:cNvPr>
            <p:cNvPicPr>
              <a:picLocks noChangeAspect="1"/>
            </p:cNvPicPr>
            <p:nvPr/>
          </p:nvPicPr>
          <p:blipFill>
            <a:blip r:embed="rId25"/>
            <a:stretch>
              <a:fillRect/>
            </a:stretch>
          </p:blipFill>
          <p:spPr>
            <a:xfrm>
              <a:off x="1223619" y="2787648"/>
              <a:ext cx="600749" cy="452738"/>
            </a:xfrm>
            <a:prstGeom prst="rect">
              <a:avLst/>
            </a:prstGeom>
          </p:spPr>
        </p:pic>
        <p:pic>
          <p:nvPicPr>
            <p:cNvPr id="55" name="Picture 54">
              <a:extLst>
                <a:ext uri="{FF2B5EF4-FFF2-40B4-BE49-F238E27FC236}">
                  <a16:creationId xmlns:a16="http://schemas.microsoft.com/office/drawing/2014/main" id="{B6E36F9E-7D7A-60F8-1F6F-8A891F8B122C}"/>
                </a:ext>
              </a:extLst>
            </p:cNvPr>
            <p:cNvPicPr>
              <a:picLocks noChangeAspect="1"/>
            </p:cNvPicPr>
            <p:nvPr/>
          </p:nvPicPr>
          <p:blipFill>
            <a:blip r:embed="rId26"/>
            <a:stretch>
              <a:fillRect/>
            </a:stretch>
          </p:blipFill>
          <p:spPr>
            <a:xfrm>
              <a:off x="4982699" y="4866235"/>
              <a:ext cx="686000" cy="586711"/>
            </a:xfrm>
            <a:prstGeom prst="rect">
              <a:avLst/>
            </a:prstGeom>
          </p:spPr>
        </p:pic>
        <p:pic>
          <p:nvPicPr>
            <p:cNvPr id="57" name="Picture 56">
              <a:extLst>
                <a:ext uri="{FF2B5EF4-FFF2-40B4-BE49-F238E27FC236}">
                  <a16:creationId xmlns:a16="http://schemas.microsoft.com/office/drawing/2014/main" id="{FD7A313B-1C9E-ED96-CED4-D0D97537CC85}"/>
                </a:ext>
              </a:extLst>
            </p:cNvPr>
            <p:cNvPicPr>
              <a:picLocks noChangeAspect="1"/>
            </p:cNvPicPr>
            <p:nvPr/>
          </p:nvPicPr>
          <p:blipFill>
            <a:blip r:embed="rId27"/>
            <a:stretch>
              <a:fillRect/>
            </a:stretch>
          </p:blipFill>
          <p:spPr>
            <a:xfrm>
              <a:off x="8779581" y="4824833"/>
              <a:ext cx="573036" cy="594660"/>
            </a:xfrm>
            <a:prstGeom prst="rect">
              <a:avLst/>
            </a:prstGeom>
          </p:spPr>
        </p:pic>
        <p:pic>
          <p:nvPicPr>
            <p:cNvPr id="58" name="Picture 57">
              <a:extLst>
                <a:ext uri="{FF2B5EF4-FFF2-40B4-BE49-F238E27FC236}">
                  <a16:creationId xmlns:a16="http://schemas.microsoft.com/office/drawing/2014/main" id="{A67270CC-9F80-0DFE-DB4C-36D1FF2CEBF1}"/>
                </a:ext>
              </a:extLst>
            </p:cNvPr>
            <p:cNvPicPr>
              <a:picLocks noChangeAspect="1"/>
            </p:cNvPicPr>
            <p:nvPr/>
          </p:nvPicPr>
          <p:blipFill>
            <a:blip r:embed="rId28"/>
            <a:stretch>
              <a:fillRect/>
            </a:stretch>
          </p:blipFill>
          <p:spPr>
            <a:xfrm>
              <a:off x="4992087" y="2705958"/>
              <a:ext cx="550147" cy="593296"/>
            </a:xfrm>
            <a:prstGeom prst="rect">
              <a:avLst/>
            </a:prstGeom>
          </p:spPr>
        </p:pic>
        <p:pic>
          <p:nvPicPr>
            <p:cNvPr id="59" name="Picture 58">
              <a:extLst>
                <a:ext uri="{FF2B5EF4-FFF2-40B4-BE49-F238E27FC236}">
                  <a16:creationId xmlns:a16="http://schemas.microsoft.com/office/drawing/2014/main" id="{77114D91-C740-D23F-2B58-2F7345C1F7CC}"/>
                </a:ext>
              </a:extLst>
            </p:cNvPr>
            <p:cNvPicPr>
              <a:picLocks noChangeAspect="1"/>
            </p:cNvPicPr>
            <p:nvPr/>
          </p:nvPicPr>
          <p:blipFill>
            <a:blip r:embed="rId29"/>
            <a:stretch>
              <a:fillRect/>
            </a:stretch>
          </p:blipFill>
          <p:spPr>
            <a:xfrm>
              <a:off x="4994092" y="3740064"/>
              <a:ext cx="683630" cy="673272"/>
            </a:xfrm>
            <a:prstGeom prst="rect">
              <a:avLst/>
            </a:prstGeom>
          </p:spPr>
        </p:pic>
        <p:pic>
          <p:nvPicPr>
            <p:cNvPr id="60" name="Picture 59">
              <a:extLst>
                <a:ext uri="{FF2B5EF4-FFF2-40B4-BE49-F238E27FC236}">
                  <a16:creationId xmlns:a16="http://schemas.microsoft.com/office/drawing/2014/main" id="{AA202C76-08DA-1587-7D7D-4C6637D28091}"/>
                </a:ext>
              </a:extLst>
            </p:cNvPr>
            <p:cNvPicPr>
              <a:picLocks noChangeAspect="1"/>
            </p:cNvPicPr>
            <p:nvPr/>
          </p:nvPicPr>
          <p:blipFill>
            <a:blip r:embed="rId30"/>
            <a:stretch>
              <a:fillRect/>
            </a:stretch>
          </p:blipFill>
          <p:spPr>
            <a:xfrm>
              <a:off x="8768660" y="2761919"/>
              <a:ext cx="568885" cy="424078"/>
            </a:xfrm>
            <a:prstGeom prst="rect">
              <a:avLst/>
            </a:prstGeom>
          </p:spPr>
        </p:pic>
        <p:pic>
          <p:nvPicPr>
            <p:cNvPr id="62" name="Picture 61">
              <a:extLst>
                <a:ext uri="{FF2B5EF4-FFF2-40B4-BE49-F238E27FC236}">
                  <a16:creationId xmlns:a16="http://schemas.microsoft.com/office/drawing/2014/main" id="{5D2A778C-2A9A-109D-5486-94C92949A965}"/>
                </a:ext>
              </a:extLst>
            </p:cNvPr>
            <p:cNvPicPr>
              <a:picLocks noChangeAspect="1"/>
            </p:cNvPicPr>
            <p:nvPr/>
          </p:nvPicPr>
          <p:blipFill>
            <a:blip r:embed="rId31"/>
            <a:stretch>
              <a:fillRect/>
            </a:stretch>
          </p:blipFill>
          <p:spPr>
            <a:xfrm>
              <a:off x="8730341" y="3781889"/>
              <a:ext cx="703408" cy="589621"/>
            </a:xfrm>
            <a:prstGeom prst="rect">
              <a:avLst/>
            </a:prstGeom>
          </p:spPr>
        </p:pic>
        <p:pic>
          <p:nvPicPr>
            <p:cNvPr id="63" name="Picture 62">
              <a:extLst>
                <a:ext uri="{FF2B5EF4-FFF2-40B4-BE49-F238E27FC236}">
                  <a16:creationId xmlns:a16="http://schemas.microsoft.com/office/drawing/2014/main" id="{97C5C851-2448-C929-48F5-D560EF89B251}"/>
                </a:ext>
              </a:extLst>
            </p:cNvPr>
            <p:cNvPicPr>
              <a:picLocks noChangeAspect="1"/>
            </p:cNvPicPr>
            <p:nvPr/>
          </p:nvPicPr>
          <p:blipFill>
            <a:blip r:embed="rId32"/>
            <a:stretch>
              <a:fillRect/>
            </a:stretch>
          </p:blipFill>
          <p:spPr>
            <a:xfrm>
              <a:off x="8764150" y="688123"/>
              <a:ext cx="612829" cy="415848"/>
            </a:xfrm>
            <a:prstGeom prst="rect">
              <a:avLst/>
            </a:prstGeom>
          </p:spPr>
        </p:pic>
        <p:pic>
          <p:nvPicPr>
            <p:cNvPr id="64" name="Picture 63">
              <a:extLst>
                <a:ext uri="{FF2B5EF4-FFF2-40B4-BE49-F238E27FC236}">
                  <a16:creationId xmlns:a16="http://schemas.microsoft.com/office/drawing/2014/main" id="{EFB6FC36-FDD0-0E89-D23B-F224A1225D01}"/>
                </a:ext>
              </a:extLst>
            </p:cNvPr>
            <p:cNvPicPr>
              <a:picLocks noChangeAspect="1"/>
            </p:cNvPicPr>
            <p:nvPr/>
          </p:nvPicPr>
          <p:blipFill>
            <a:blip r:embed="rId33"/>
            <a:stretch>
              <a:fillRect/>
            </a:stretch>
          </p:blipFill>
          <p:spPr>
            <a:xfrm>
              <a:off x="5015513" y="607631"/>
              <a:ext cx="518502" cy="578618"/>
            </a:xfrm>
            <a:prstGeom prst="rect">
              <a:avLst/>
            </a:prstGeom>
          </p:spPr>
        </p:pic>
        <p:pic>
          <p:nvPicPr>
            <p:cNvPr id="65" name="Picture 64">
              <a:extLst>
                <a:ext uri="{FF2B5EF4-FFF2-40B4-BE49-F238E27FC236}">
                  <a16:creationId xmlns:a16="http://schemas.microsoft.com/office/drawing/2014/main" id="{1B6A03C4-A37B-1C28-70C0-29EF384828D1}"/>
                </a:ext>
              </a:extLst>
            </p:cNvPr>
            <p:cNvPicPr>
              <a:picLocks noChangeAspect="1"/>
            </p:cNvPicPr>
            <p:nvPr/>
          </p:nvPicPr>
          <p:blipFill>
            <a:blip r:embed="rId34"/>
            <a:stretch>
              <a:fillRect/>
            </a:stretch>
          </p:blipFill>
          <p:spPr>
            <a:xfrm>
              <a:off x="1240217" y="3904906"/>
              <a:ext cx="582911" cy="358174"/>
            </a:xfrm>
            <a:prstGeom prst="rect">
              <a:avLst/>
            </a:prstGeom>
          </p:spPr>
        </p:pic>
        <p:pic>
          <p:nvPicPr>
            <p:cNvPr id="73" name="Picture 72">
              <a:extLst>
                <a:ext uri="{FF2B5EF4-FFF2-40B4-BE49-F238E27FC236}">
                  <a16:creationId xmlns:a16="http://schemas.microsoft.com/office/drawing/2014/main" id="{A25C6DBC-2707-7F7C-3E13-A8CB8A05659F}"/>
                </a:ext>
              </a:extLst>
            </p:cNvPr>
            <p:cNvPicPr>
              <a:picLocks noChangeAspect="1"/>
            </p:cNvPicPr>
            <p:nvPr/>
          </p:nvPicPr>
          <p:blipFill>
            <a:blip r:embed="rId35"/>
            <a:stretch>
              <a:fillRect/>
            </a:stretch>
          </p:blipFill>
          <p:spPr>
            <a:xfrm>
              <a:off x="4996337" y="1662216"/>
              <a:ext cx="629432" cy="574357"/>
            </a:xfrm>
            <a:prstGeom prst="rect">
              <a:avLst/>
            </a:prstGeom>
          </p:spPr>
        </p:pic>
      </p:grpSp>
    </p:spTree>
    <p:extLst>
      <p:ext uri="{BB962C8B-B14F-4D97-AF65-F5344CB8AC3E}">
        <p14:creationId xmlns:p14="http://schemas.microsoft.com/office/powerpoint/2010/main" val="3101061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297DE0-95C7-8507-CE1D-870CFD05C58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A6866685-877B-F86A-95F1-1C80AC1D2294}"/>
              </a:ext>
            </a:extLst>
          </p:cNvPr>
          <p:cNvSpPr>
            <a:spLocks noGrp="1"/>
          </p:cNvSpPr>
          <p:nvPr>
            <p:ph type="sldNum" sz="quarter" idx="12"/>
          </p:nvPr>
        </p:nvSpPr>
        <p:spPr/>
        <p:txBody>
          <a:bodyPr/>
          <a:lstStyle/>
          <a:p>
            <a:fld id="{16C5AC08-0ACD-404A-9C9F-AB39E786C34A}" type="slidenum">
              <a:rPr lang="en-GB"/>
              <a:t>55</a:t>
            </a:fld>
            <a:endParaRPr lang="en-GB"/>
          </a:p>
        </p:txBody>
      </p:sp>
      <p:sp>
        <p:nvSpPr>
          <p:cNvPr id="10" name="Text Placeholder 9">
            <a:extLst>
              <a:ext uri="{FF2B5EF4-FFF2-40B4-BE49-F238E27FC236}">
                <a16:creationId xmlns:a16="http://schemas.microsoft.com/office/drawing/2014/main" id="{EA0FFDFF-E2D4-872E-1B24-D2128FCD8330}"/>
              </a:ext>
            </a:extLst>
          </p:cNvPr>
          <p:cNvSpPr>
            <a:spLocks noGrp="1"/>
          </p:cNvSpPr>
          <p:nvPr>
            <p:ph type="body" sz="quarter" idx="13"/>
          </p:nvPr>
        </p:nvSpPr>
        <p:spPr/>
        <p:txBody>
          <a:bodyPr/>
          <a:lstStyle/>
          <a:p>
            <a:r>
              <a:rPr lang="en-US" dirty="0"/>
              <a:t>Liberating Structures</a:t>
            </a:r>
          </a:p>
          <a:p>
            <a:endParaRPr lang="en-US" dirty="0"/>
          </a:p>
        </p:txBody>
      </p:sp>
      <p:grpSp>
        <p:nvGrpSpPr>
          <p:cNvPr id="2" name="!!LS2">
            <a:extLst>
              <a:ext uri="{FF2B5EF4-FFF2-40B4-BE49-F238E27FC236}">
                <a16:creationId xmlns:a16="http://schemas.microsoft.com/office/drawing/2014/main" id="{3888F70F-7223-28DB-CA56-27A6F1D38979}"/>
              </a:ext>
            </a:extLst>
          </p:cNvPr>
          <p:cNvGrpSpPr/>
          <p:nvPr/>
        </p:nvGrpSpPr>
        <p:grpSpPr>
          <a:xfrm>
            <a:off x="1077914" y="461316"/>
            <a:ext cx="10872786" cy="5092701"/>
            <a:chOff x="1077914" y="461316"/>
            <a:chExt cx="10872786" cy="5092701"/>
          </a:xfrm>
        </p:grpSpPr>
        <p:sp>
          <p:nvSpPr>
            <p:cNvPr id="12" name="TextBox 11">
              <a:extLst>
                <a:ext uri="{FF2B5EF4-FFF2-40B4-BE49-F238E27FC236}">
                  <a16:creationId xmlns:a16="http://schemas.microsoft.com/office/drawing/2014/main" id="{68239C9D-522F-95E1-D0CC-970032756AE8}"/>
                </a:ext>
              </a:extLst>
            </p:cNvPr>
            <p:cNvSpPr txBox="1"/>
            <p:nvPr/>
          </p:nvSpPr>
          <p:spPr>
            <a:xfrm>
              <a:off x="1077914" y="46131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1–2–4–All</a:t>
              </a:r>
            </a:p>
            <a:p>
              <a:pPr>
                <a:spcAft>
                  <a:spcPts val="500"/>
                </a:spcAft>
              </a:pPr>
              <a:r>
                <a:rPr lang="en-US" sz="1050" spc="-10">
                  <a:solidFill>
                    <a:schemeClr val="accent5"/>
                  </a:solidFill>
                  <a:latin typeface="DM Sans" pitchFamily="2" charset="77"/>
                </a:rPr>
                <a:t>Engage everyone simultaneously </a:t>
              </a:r>
              <a:br>
                <a:rPr lang="en-US" sz="1050" spc="-10">
                  <a:solidFill>
                    <a:schemeClr val="accent5"/>
                  </a:solidFill>
                  <a:latin typeface="DM Sans" pitchFamily="2" charset="77"/>
                </a:rPr>
              </a:br>
              <a:r>
                <a:rPr lang="en-US" sz="1050" spc="-10">
                  <a:solidFill>
                    <a:schemeClr val="accent5"/>
                  </a:solidFill>
                  <a:latin typeface="DM Sans" pitchFamily="2" charset="77"/>
                </a:rPr>
                <a:t>in generating questions/ideas/suggestions</a:t>
              </a:r>
            </a:p>
          </p:txBody>
        </p:sp>
        <p:sp>
          <p:nvSpPr>
            <p:cNvPr id="14" name="TextBox 13">
              <a:extLst>
                <a:ext uri="{FF2B5EF4-FFF2-40B4-BE49-F238E27FC236}">
                  <a16:creationId xmlns:a16="http://schemas.microsoft.com/office/drawing/2014/main" id="{E6C9D8CB-FCC7-7060-20BC-62BEEBF9F406}"/>
                </a:ext>
              </a:extLst>
            </p:cNvPr>
            <p:cNvSpPr txBox="1"/>
            <p:nvPr/>
          </p:nvSpPr>
          <p:spPr>
            <a:xfrm>
              <a:off x="1077914" y="152209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User experience fishbowl</a:t>
              </a:r>
            </a:p>
            <a:p>
              <a:pPr>
                <a:spcAft>
                  <a:spcPts val="500"/>
                </a:spcAft>
              </a:pPr>
              <a:r>
                <a:rPr lang="en-US" sz="1050" spc="-10" dirty="0">
                  <a:solidFill>
                    <a:schemeClr val="accent5"/>
                  </a:solidFill>
                  <a:latin typeface="DM Sans" pitchFamily="2" charset="77"/>
                </a:rPr>
                <a:t>Share know-how gained from experience with a larger community</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15" name="TextBox 14">
              <a:extLst>
                <a:ext uri="{FF2B5EF4-FFF2-40B4-BE49-F238E27FC236}">
                  <a16:creationId xmlns:a16="http://schemas.microsoft.com/office/drawing/2014/main" id="{E5D22312-D619-B77D-6760-753FF73A07B0}"/>
                </a:ext>
              </a:extLst>
            </p:cNvPr>
            <p:cNvSpPr txBox="1"/>
            <p:nvPr/>
          </p:nvSpPr>
          <p:spPr>
            <a:xfrm>
              <a:off x="1077914" y="258286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15% solutions</a:t>
              </a:r>
            </a:p>
            <a:p>
              <a:pPr>
                <a:spcAft>
                  <a:spcPts val="500"/>
                </a:spcAft>
              </a:pPr>
              <a:r>
                <a:rPr lang="en-US" sz="1050" spc="-10" dirty="0">
                  <a:solidFill>
                    <a:schemeClr val="accent5"/>
                  </a:solidFill>
                  <a:latin typeface="DM Sans" pitchFamily="2" charset="77"/>
                </a:rPr>
                <a:t>Discover and focus on what each person has the freedom and resources to do now</a:t>
              </a:r>
            </a:p>
          </p:txBody>
        </p:sp>
        <p:sp>
          <p:nvSpPr>
            <p:cNvPr id="16" name="TextBox 15">
              <a:extLst>
                <a:ext uri="{FF2B5EF4-FFF2-40B4-BE49-F238E27FC236}">
                  <a16:creationId xmlns:a16="http://schemas.microsoft.com/office/drawing/2014/main" id="{D6261B96-F731-0238-5E16-6F8E7193242D}"/>
                </a:ext>
              </a:extLst>
            </p:cNvPr>
            <p:cNvSpPr txBox="1"/>
            <p:nvPr/>
          </p:nvSpPr>
          <p:spPr>
            <a:xfrm>
              <a:off x="1077914" y="364364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25 : 10 crowdsourcing</a:t>
              </a:r>
            </a:p>
            <a:p>
              <a:pPr>
                <a:spcAft>
                  <a:spcPts val="500"/>
                </a:spcAft>
              </a:pPr>
              <a:r>
                <a:rPr lang="en-US" sz="1050" spc="-10" dirty="0">
                  <a:solidFill>
                    <a:schemeClr val="accent5"/>
                  </a:solidFill>
                  <a:latin typeface="DM Sans" pitchFamily="2" charset="77"/>
                </a:rPr>
                <a:t>Rapidly generate and sift a group’s most powerful actionable ideas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17" name="TextBox 16">
              <a:extLst>
                <a:ext uri="{FF2B5EF4-FFF2-40B4-BE49-F238E27FC236}">
                  <a16:creationId xmlns:a16="http://schemas.microsoft.com/office/drawing/2014/main" id="{8B5A1A04-8F98-B069-DB5A-E04F5E738AD2}"/>
                </a:ext>
              </a:extLst>
            </p:cNvPr>
            <p:cNvSpPr txBox="1"/>
            <p:nvPr/>
          </p:nvSpPr>
          <p:spPr>
            <a:xfrm>
              <a:off x="1077914" y="4704417"/>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Troika consulting</a:t>
              </a:r>
            </a:p>
            <a:p>
              <a:pPr>
                <a:spcAft>
                  <a:spcPts val="500"/>
                </a:spcAft>
              </a:pPr>
              <a:r>
                <a:rPr lang="en-US" sz="1050" spc="-10" dirty="0">
                  <a:solidFill>
                    <a:schemeClr val="accent5"/>
                  </a:solidFill>
                  <a:latin typeface="DM Sans" pitchFamily="2" charset="77"/>
                </a:rPr>
                <a:t>Get practical and imaginative help from colleagues immediately</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18" name="TextBox 17">
              <a:extLst>
                <a:ext uri="{FF2B5EF4-FFF2-40B4-BE49-F238E27FC236}">
                  <a16:creationId xmlns:a16="http://schemas.microsoft.com/office/drawing/2014/main" id="{7399C701-3468-2D05-7717-58880EF5A6E1}"/>
                </a:ext>
              </a:extLst>
            </p:cNvPr>
            <p:cNvSpPr txBox="1"/>
            <p:nvPr/>
          </p:nvSpPr>
          <p:spPr>
            <a:xfrm>
              <a:off x="4846638" y="46131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Agreement-certainty matrix</a:t>
              </a:r>
            </a:p>
            <a:p>
              <a:pPr>
                <a:spcAft>
                  <a:spcPts val="500"/>
                </a:spcAft>
              </a:pPr>
              <a:r>
                <a:rPr lang="en-US" sz="1050" spc="-10" dirty="0">
                  <a:solidFill>
                    <a:schemeClr val="accent5"/>
                  </a:solidFill>
                  <a:latin typeface="DM Sans" pitchFamily="2" charset="77"/>
                </a:rPr>
                <a:t>Sort challenges into simple, complicated, complex and chaotic domains</a:t>
              </a:r>
            </a:p>
          </p:txBody>
        </p:sp>
        <p:sp>
          <p:nvSpPr>
            <p:cNvPr id="19" name="TextBox 18">
              <a:extLst>
                <a:ext uri="{FF2B5EF4-FFF2-40B4-BE49-F238E27FC236}">
                  <a16:creationId xmlns:a16="http://schemas.microsoft.com/office/drawing/2014/main" id="{1865C8D0-DDAC-1D2A-AD59-70CF7C306AF7}"/>
                </a:ext>
              </a:extLst>
            </p:cNvPr>
            <p:cNvSpPr txBox="1"/>
            <p:nvPr/>
          </p:nvSpPr>
          <p:spPr>
            <a:xfrm>
              <a:off x="4846638" y="152209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Shift and share</a:t>
              </a:r>
            </a:p>
            <a:p>
              <a:pPr>
                <a:spcAft>
                  <a:spcPts val="500"/>
                </a:spcAft>
              </a:pPr>
              <a:r>
                <a:rPr lang="en-US" sz="1050" spc="-10" dirty="0">
                  <a:solidFill>
                    <a:schemeClr val="accent5"/>
                  </a:solidFill>
                  <a:latin typeface="DM Sans" pitchFamily="2" charset="77"/>
                </a:rPr>
                <a:t>Spread good ideas and make informal connections with innovators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0" name="TextBox 19">
              <a:extLst>
                <a:ext uri="{FF2B5EF4-FFF2-40B4-BE49-F238E27FC236}">
                  <a16:creationId xmlns:a16="http://schemas.microsoft.com/office/drawing/2014/main" id="{2E167B01-5745-8354-7BEB-B1075880CE7D}"/>
                </a:ext>
              </a:extLst>
            </p:cNvPr>
            <p:cNvSpPr txBox="1"/>
            <p:nvPr/>
          </p:nvSpPr>
          <p:spPr>
            <a:xfrm>
              <a:off x="4846638" y="258286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Heard, seen, respected</a:t>
              </a:r>
            </a:p>
            <a:p>
              <a:pPr>
                <a:spcAft>
                  <a:spcPts val="500"/>
                </a:spcAft>
              </a:pPr>
              <a:r>
                <a:rPr lang="en-US" sz="1050" spc="-10" dirty="0">
                  <a:solidFill>
                    <a:schemeClr val="accent5"/>
                  </a:solidFill>
                  <a:latin typeface="DM Sans" pitchFamily="2" charset="77"/>
                </a:rPr>
                <a:t>Practice deeper listening and </a:t>
              </a:r>
              <a:br>
                <a:rPr lang="en-US" sz="1050" spc="-10" dirty="0">
                  <a:solidFill>
                    <a:schemeClr val="accent5"/>
                  </a:solidFill>
                  <a:latin typeface="DM Sans" pitchFamily="2" charset="77"/>
                </a:rPr>
              </a:br>
              <a:r>
                <a:rPr lang="en-US" sz="1050" spc="-10" dirty="0">
                  <a:solidFill>
                    <a:schemeClr val="accent5"/>
                  </a:solidFill>
                  <a:latin typeface="DM Sans" pitchFamily="2" charset="77"/>
                </a:rPr>
                <a:t>empathy with colleagues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21" name="TextBox 20">
              <a:extLst>
                <a:ext uri="{FF2B5EF4-FFF2-40B4-BE49-F238E27FC236}">
                  <a16:creationId xmlns:a16="http://schemas.microsoft.com/office/drawing/2014/main" id="{A3806314-301E-12CF-50CF-6F95D3C92771}"/>
                </a:ext>
              </a:extLst>
            </p:cNvPr>
            <p:cNvSpPr txBox="1"/>
            <p:nvPr/>
          </p:nvSpPr>
          <p:spPr>
            <a:xfrm>
              <a:off x="4846638" y="364364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Social network webbing</a:t>
              </a:r>
            </a:p>
            <a:p>
              <a:pPr>
                <a:spcAft>
                  <a:spcPts val="500"/>
                </a:spcAft>
              </a:pPr>
              <a:r>
                <a:rPr lang="en-US" sz="1050" spc="-10" dirty="0">
                  <a:solidFill>
                    <a:schemeClr val="accent5"/>
                  </a:solidFill>
                  <a:latin typeface="DM Sans" pitchFamily="2" charset="77"/>
                </a:rPr>
                <a:t>Map informal connections and decide how to strengthen the network to achieve a purpose</a:t>
              </a:r>
            </a:p>
          </p:txBody>
        </p:sp>
        <p:sp>
          <p:nvSpPr>
            <p:cNvPr id="22" name="TextBox 21">
              <a:extLst>
                <a:ext uri="{FF2B5EF4-FFF2-40B4-BE49-F238E27FC236}">
                  <a16:creationId xmlns:a16="http://schemas.microsoft.com/office/drawing/2014/main" id="{8EC42CC3-CB1F-D389-D0FE-74394106F3F1}"/>
                </a:ext>
              </a:extLst>
            </p:cNvPr>
            <p:cNvSpPr txBox="1"/>
            <p:nvPr/>
          </p:nvSpPr>
          <p:spPr>
            <a:xfrm>
              <a:off x="4846638" y="4704417"/>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Design storyboards</a:t>
              </a:r>
            </a:p>
            <a:p>
              <a:pPr>
                <a:spcAft>
                  <a:spcPts val="500"/>
                </a:spcAft>
              </a:pPr>
              <a:r>
                <a:rPr lang="en-US" sz="1050" spc="-10" dirty="0">
                  <a:solidFill>
                    <a:schemeClr val="accent5"/>
                  </a:solidFill>
                  <a:latin typeface="DM Sans" pitchFamily="2" charset="77"/>
                </a:rPr>
                <a:t>Define step-by-step elements for bringing projects to productive endpoints</a:t>
              </a:r>
            </a:p>
          </p:txBody>
        </p:sp>
        <p:sp>
          <p:nvSpPr>
            <p:cNvPr id="23" name="TextBox 22">
              <a:extLst>
                <a:ext uri="{FF2B5EF4-FFF2-40B4-BE49-F238E27FC236}">
                  <a16:creationId xmlns:a16="http://schemas.microsoft.com/office/drawing/2014/main" id="{9F1C11DF-49E2-3E5E-B14B-3D6C792EEBE0}"/>
                </a:ext>
              </a:extLst>
            </p:cNvPr>
            <p:cNvSpPr txBox="1"/>
            <p:nvPr/>
          </p:nvSpPr>
          <p:spPr>
            <a:xfrm>
              <a:off x="8618538" y="46131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err="1">
                  <a:solidFill>
                    <a:schemeClr val="accent5"/>
                  </a:solidFill>
                  <a:latin typeface="DM Sans" pitchFamily="2" charset="77"/>
                </a:rPr>
                <a:t>Ecocycle</a:t>
              </a:r>
              <a:r>
                <a:rPr lang="en-US" sz="1050" b="1" spc="-10" dirty="0">
                  <a:solidFill>
                    <a:schemeClr val="accent5"/>
                  </a:solidFill>
                  <a:latin typeface="DM Sans" pitchFamily="2" charset="77"/>
                </a:rPr>
                <a:t> planning</a:t>
              </a:r>
            </a:p>
            <a:p>
              <a:pPr>
                <a:spcAft>
                  <a:spcPts val="500"/>
                </a:spcAft>
              </a:pPr>
              <a:r>
                <a:rPr lang="en-US" sz="1050" spc="-10" dirty="0" err="1">
                  <a:solidFill>
                    <a:schemeClr val="accent5"/>
                  </a:solidFill>
                  <a:latin typeface="DM Sans" pitchFamily="2" charset="77"/>
                </a:rPr>
                <a:t>Analyse</a:t>
              </a:r>
              <a:r>
                <a:rPr lang="en-US" sz="1050" spc="-10" dirty="0">
                  <a:solidFill>
                    <a:schemeClr val="accent5"/>
                  </a:solidFill>
                  <a:latin typeface="DM Sans" pitchFamily="2" charset="77"/>
                </a:rPr>
                <a:t> the full portfolio of activities and relationships to identify obstacles and opportunities for progress</a:t>
              </a:r>
            </a:p>
          </p:txBody>
        </p:sp>
        <p:sp>
          <p:nvSpPr>
            <p:cNvPr id="24" name="TextBox 23">
              <a:extLst>
                <a:ext uri="{FF2B5EF4-FFF2-40B4-BE49-F238E27FC236}">
                  <a16:creationId xmlns:a16="http://schemas.microsoft.com/office/drawing/2014/main" id="{2D2D3623-F838-E260-14AE-48058848A36C}"/>
                </a:ext>
              </a:extLst>
            </p:cNvPr>
            <p:cNvSpPr txBox="1"/>
            <p:nvPr/>
          </p:nvSpPr>
          <p:spPr>
            <a:xfrm>
              <a:off x="8618538" y="152209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Panarchy</a:t>
              </a:r>
            </a:p>
            <a:p>
              <a:pPr>
                <a:spcAft>
                  <a:spcPts val="500"/>
                </a:spcAft>
              </a:pPr>
              <a:r>
                <a:rPr lang="en-US" sz="1050" spc="-10">
                  <a:solidFill>
                    <a:schemeClr val="accent5"/>
                  </a:solidFill>
                  <a:latin typeface="DM Sans" pitchFamily="2" charset="77"/>
                </a:rPr>
                <a:t>Understand how embedded systems interact, evolve, spread innovation, </a:t>
              </a:r>
              <a:br>
                <a:rPr lang="en-US" sz="1050" spc="-10">
                  <a:solidFill>
                    <a:schemeClr val="accent5"/>
                  </a:solidFill>
                  <a:latin typeface="DM Sans" pitchFamily="2" charset="77"/>
                </a:rPr>
              </a:br>
              <a:r>
                <a:rPr lang="en-US" sz="1050" spc="-10">
                  <a:solidFill>
                    <a:schemeClr val="accent5"/>
                  </a:solidFill>
                  <a:latin typeface="DM Sans" pitchFamily="2" charset="77"/>
                </a:rPr>
                <a:t>and transform</a:t>
              </a:r>
            </a:p>
          </p:txBody>
        </p:sp>
        <p:sp>
          <p:nvSpPr>
            <p:cNvPr id="25" name="TextBox 24">
              <a:extLst>
                <a:ext uri="{FF2B5EF4-FFF2-40B4-BE49-F238E27FC236}">
                  <a16:creationId xmlns:a16="http://schemas.microsoft.com/office/drawing/2014/main" id="{05F33F47-200C-93A8-C613-61E0A787E5C2}"/>
                </a:ext>
              </a:extLst>
            </p:cNvPr>
            <p:cNvSpPr txBox="1"/>
            <p:nvPr/>
          </p:nvSpPr>
          <p:spPr>
            <a:xfrm>
              <a:off x="8618538" y="258286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What I need from you</a:t>
              </a:r>
            </a:p>
            <a:p>
              <a:pPr>
                <a:spcAft>
                  <a:spcPts val="500"/>
                </a:spcAft>
              </a:pPr>
              <a:r>
                <a:rPr lang="en-US" sz="1050" spc="-10" dirty="0">
                  <a:solidFill>
                    <a:schemeClr val="accent5"/>
                  </a:solidFill>
                  <a:latin typeface="DM Sans" pitchFamily="2" charset="77"/>
                </a:rPr>
                <a:t>Surface essential needs across functions and accept or reject requests for support</a:t>
              </a:r>
            </a:p>
          </p:txBody>
        </p:sp>
        <p:sp>
          <p:nvSpPr>
            <p:cNvPr id="26" name="TextBox 25">
              <a:extLst>
                <a:ext uri="{FF2B5EF4-FFF2-40B4-BE49-F238E27FC236}">
                  <a16:creationId xmlns:a16="http://schemas.microsoft.com/office/drawing/2014/main" id="{00C81A56-9220-A301-B306-5E4D36A38BD1}"/>
                </a:ext>
              </a:extLst>
            </p:cNvPr>
            <p:cNvSpPr txBox="1"/>
            <p:nvPr/>
          </p:nvSpPr>
          <p:spPr>
            <a:xfrm>
              <a:off x="8618538" y="364364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Celebrity interview</a:t>
              </a:r>
            </a:p>
            <a:p>
              <a:pPr>
                <a:spcAft>
                  <a:spcPts val="500"/>
                </a:spcAft>
              </a:pPr>
              <a:r>
                <a:rPr lang="en-US" sz="1050" spc="-10" dirty="0">
                  <a:solidFill>
                    <a:schemeClr val="accent5"/>
                  </a:solidFill>
                  <a:latin typeface="DM Sans" pitchFamily="2" charset="77"/>
                </a:rPr>
                <a:t>Reconnect the experience of leaders and experts with people closest to the challenges at hand</a:t>
              </a:r>
            </a:p>
          </p:txBody>
        </p:sp>
        <p:sp>
          <p:nvSpPr>
            <p:cNvPr id="27" name="TextBox 26">
              <a:extLst>
                <a:ext uri="{FF2B5EF4-FFF2-40B4-BE49-F238E27FC236}">
                  <a16:creationId xmlns:a16="http://schemas.microsoft.com/office/drawing/2014/main" id="{F03B59BF-7168-9D97-FBD8-391605B50122}"/>
                </a:ext>
              </a:extLst>
            </p:cNvPr>
            <p:cNvSpPr txBox="1"/>
            <p:nvPr/>
          </p:nvSpPr>
          <p:spPr>
            <a:xfrm>
              <a:off x="8618538" y="4704417"/>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Helping heuristics</a:t>
              </a:r>
            </a:p>
            <a:p>
              <a:pPr>
                <a:spcAft>
                  <a:spcPts val="500"/>
                </a:spcAft>
              </a:pPr>
              <a:r>
                <a:rPr lang="en-US" sz="1050" spc="-10" dirty="0">
                  <a:solidFill>
                    <a:schemeClr val="accent5"/>
                  </a:solidFill>
                  <a:latin typeface="DM Sans" pitchFamily="2" charset="77"/>
                </a:rPr>
                <a:t>Practice progressive methods for helping others, receiving help, and asking for help</a:t>
              </a:r>
            </a:p>
          </p:txBody>
        </p:sp>
        <p:pic>
          <p:nvPicPr>
            <p:cNvPr id="29" name="Picture 28">
              <a:extLst>
                <a:ext uri="{FF2B5EF4-FFF2-40B4-BE49-F238E27FC236}">
                  <a16:creationId xmlns:a16="http://schemas.microsoft.com/office/drawing/2014/main" id="{CF6A9D7D-84B9-DF39-4BCE-9BD628BEDA1D}"/>
                </a:ext>
              </a:extLst>
            </p:cNvPr>
            <p:cNvPicPr>
              <a:picLocks noChangeAspect="1"/>
            </p:cNvPicPr>
            <p:nvPr/>
          </p:nvPicPr>
          <p:blipFill>
            <a:blip r:embed="rId3"/>
            <a:stretch>
              <a:fillRect/>
            </a:stretch>
          </p:blipFill>
          <p:spPr>
            <a:xfrm>
              <a:off x="1227888" y="4826062"/>
              <a:ext cx="576200" cy="605010"/>
            </a:xfrm>
            <a:prstGeom prst="rect">
              <a:avLst/>
            </a:prstGeom>
          </p:spPr>
        </p:pic>
        <p:pic>
          <p:nvPicPr>
            <p:cNvPr id="31" name="Picture 30">
              <a:extLst>
                <a:ext uri="{FF2B5EF4-FFF2-40B4-BE49-F238E27FC236}">
                  <a16:creationId xmlns:a16="http://schemas.microsoft.com/office/drawing/2014/main" id="{A0C888AC-EADD-D77B-8939-1FD4D021B460}"/>
                </a:ext>
              </a:extLst>
            </p:cNvPr>
            <p:cNvPicPr>
              <a:picLocks noChangeAspect="1"/>
            </p:cNvPicPr>
            <p:nvPr/>
          </p:nvPicPr>
          <p:blipFill>
            <a:blip r:embed="rId4"/>
            <a:stretch>
              <a:fillRect/>
            </a:stretch>
          </p:blipFill>
          <p:spPr>
            <a:xfrm>
              <a:off x="1190468" y="1628687"/>
              <a:ext cx="666452" cy="644954"/>
            </a:xfrm>
            <a:prstGeom prst="rect">
              <a:avLst/>
            </a:prstGeom>
          </p:spPr>
        </p:pic>
        <p:pic>
          <p:nvPicPr>
            <p:cNvPr id="34" name="Picture 33">
              <a:extLst>
                <a:ext uri="{FF2B5EF4-FFF2-40B4-BE49-F238E27FC236}">
                  <a16:creationId xmlns:a16="http://schemas.microsoft.com/office/drawing/2014/main" id="{E0FF95B7-43D7-29A7-B87B-58CA28B47E8C}"/>
                </a:ext>
              </a:extLst>
            </p:cNvPr>
            <p:cNvPicPr>
              <a:picLocks noChangeAspect="1"/>
            </p:cNvPicPr>
            <p:nvPr/>
          </p:nvPicPr>
          <p:blipFill>
            <a:blip r:embed="rId5"/>
            <a:stretch>
              <a:fillRect/>
            </a:stretch>
          </p:blipFill>
          <p:spPr>
            <a:xfrm>
              <a:off x="8742776" y="1621407"/>
              <a:ext cx="653441" cy="653441"/>
            </a:xfrm>
            <a:prstGeom prst="rect">
              <a:avLst/>
            </a:prstGeom>
          </p:spPr>
        </p:pic>
        <p:pic>
          <p:nvPicPr>
            <p:cNvPr id="36" name="Picture 35">
              <a:extLst>
                <a:ext uri="{FF2B5EF4-FFF2-40B4-BE49-F238E27FC236}">
                  <a16:creationId xmlns:a16="http://schemas.microsoft.com/office/drawing/2014/main" id="{A94D010B-2F2E-FAF4-94D2-4E4B7C2BF2B1}"/>
                </a:ext>
              </a:extLst>
            </p:cNvPr>
            <p:cNvPicPr>
              <a:picLocks noChangeAspect="1"/>
            </p:cNvPicPr>
            <p:nvPr/>
          </p:nvPicPr>
          <p:blipFill>
            <a:blip r:embed="rId6"/>
            <a:stretch>
              <a:fillRect/>
            </a:stretch>
          </p:blipFill>
          <p:spPr>
            <a:xfrm>
              <a:off x="1196332" y="554504"/>
              <a:ext cx="662724" cy="680396"/>
            </a:xfrm>
            <a:prstGeom prst="rect">
              <a:avLst/>
            </a:prstGeom>
          </p:spPr>
        </p:pic>
        <p:pic>
          <p:nvPicPr>
            <p:cNvPr id="39" name="Picture 38">
              <a:extLst>
                <a:ext uri="{FF2B5EF4-FFF2-40B4-BE49-F238E27FC236}">
                  <a16:creationId xmlns:a16="http://schemas.microsoft.com/office/drawing/2014/main" id="{39EDD01E-0517-92FC-929C-E86261595BB4}"/>
                </a:ext>
              </a:extLst>
            </p:cNvPr>
            <p:cNvPicPr>
              <a:picLocks noChangeAspect="1"/>
            </p:cNvPicPr>
            <p:nvPr/>
          </p:nvPicPr>
          <p:blipFill>
            <a:blip r:embed="rId7"/>
            <a:stretch>
              <a:fillRect/>
            </a:stretch>
          </p:blipFill>
          <p:spPr>
            <a:xfrm>
              <a:off x="1223619" y="2787648"/>
              <a:ext cx="600749" cy="452738"/>
            </a:xfrm>
            <a:prstGeom prst="rect">
              <a:avLst/>
            </a:prstGeom>
          </p:spPr>
        </p:pic>
        <p:pic>
          <p:nvPicPr>
            <p:cNvPr id="42" name="Picture 41">
              <a:extLst>
                <a:ext uri="{FF2B5EF4-FFF2-40B4-BE49-F238E27FC236}">
                  <a16:creationId xmlns:a16="http://schemas.microsoft.com/office/drawing/2014/main" id="{0694F16C-C9DF-F5A2-842E-6975AC2E0BAB}"/>
                </a:ext>
              </a:extLst>
            </p:cNvPr>
            <p:cNvPicPr>
              <a:picLocks noChangeAspect="1"/>
            </p:cNvPicPr>
            <p:nvPr/>
          </p:nvPicPr>
          <p:blipFill>
            <a:blip r:embed="rId8"/>
            <a:stretch>
              <a:fillRect/>
            </a:stretch>
          </p:blipFill>
          <p:spPr>
            <a:xfrm>
              <a:off x="4982699" y="4866235"/>
              <a:ext cx="686000" cy="586711"/>
            </a:xfrm>
            <a:prstGeom prst="rect">
              <a:avLst/>
            </a:prstGeom>
          </p:spPr>
        </p:pic>
        <p:pic>
          <p:nvPicPr>
            <p:cNvPr id="48" name="Picture 47">
              <a:extLst>
                <a:ext uri="{FF2B5EF4-FFF2-40B4-BE49-F238E27FC236}">
                  <a16:creationId xmlns:a16="http://schemas.microsoft.com/office/drawing/2014/main" id="{E90D09DC-1F7E-BA26-2A02-32F14BF3BAC0}"/>
                </a:ext>
              </a:extLst>
            </p:cNvPr>
            <p:cNvPicPr>
              <a:picLocks noChangeAspect="1"/>
            </p:cNvPicPr>
            <p:nvPr/>
          </p:nvPicPr>
          <p:blipFill>
            <a:blip r:embed="rId9"/>
            <a:stretch>
              <a:fillRect/>
            </a:stretch>
          </p:blipFill>
          <p:spPr>
            <a:xfrm>
              <a:off x="8779581" y="4824833"/>
              <a:ext cx="573036" cy="594660"/>
            </a:xfrm>
            <a:prstGeom prst="rect">
              <a:avLst/>
            </a:prstGeom>
          </p:spPr>
        </p:pic>
        <p:pic>
          <p:nvPicPr>
            <p:cNvPr id="49" name="Picture 48">
              <a:extLst>
                <a:ext uri="{FF2B5EF4-FFF2-40B4-BE49-F238E27FC236}">
                  <a16:creationId xmlns:a16="http://schemas.microsoft.com/office/drawing/2014/main" id="{41959653-4816-61D2-5C6B-BCA92F15833D}"/>
                </a:ext>
              </a:extLst>
            </p:cNvPr>
            <p:cNvPicPr>
              <a:picLocks noChangeAspect="1"/>
            </p:cNvPicPr>
            <p:nvPr/>
          </p:nvPicPr>
          <p:blipFill>
            <a:blip r:embed="rId10"/>
            <a:stretch>
              <a:fillRect/>
            </a:stretch>
          </p:blipFill>
          <p:spPr>
            <a:xfrm>
              <a:off x="4992087" y="2705958"/>
              <a:ext cx="550147" cy="593296"/>
            </a:xfrm>
            <a:prstGeom prst="rect">
              <a:avLst/>
            </a:prstGeom>
          </p:spPr>
        </p:pic>
        <p:pic>
          <p:nvPicPr>
            <p:cNvPr id="50" name="Picture 49">
              <a:extLst>
                <a:ext uri="{FF2B5EF4-FFF2-40B4-BE49-F238E27FC236}">
                  <a16:creationId xmlns:a16="http://schemas.microsoft.com/office/drawing/2014/main" id="{E495C1F6-F791-1972-8B0E-9018C06CDAA4}"/>
                </a:ext>
              </a:extLst>
            </p:cNvPr>
            <p:cNvPicPr>
              <a:picLocks noChangeAspect="1"/>
            </p:cNvPicPr>
            <p:nvPr/>
          </p:nvPicPr>
          <p:blipFill>
            <a:blip r:embed="rId11"/>
            <a:stretch>
              <a:fillRect/>
            </a:stretch>
          </p:blipFill>
          <p:spPr>
            <a:xfrm>
              <a:off x="4994092" y="3740064"/>
              <a:ext cx="683630" cy="673272"/>
            </a:xfrm>
            <a:prstGeom prst="rect">
              <a:avLst/>
            </a:prstGeom>
          </p:spPr>
        </p:pic>
        <p:pic>
          <p:nvPicPr>
            <p:cNvPr id="52" name="Picture 51">
              <a:extLst>
                <a:ext uri="{FF2B5EF4-FFF2-40B4-BE49-F238E27FC236}">
                  <a16:creationId xmlns:a16="http://schemas.microsoft.com/office/drawing/2014/main" id="{EF03FFBF-EBE6-D942-76F7-3A441A35ED24}"/>
                </a:ext>
              </a:extLst>
            </p:cNvPr>
            <p:cNvPicPr>
              <a:picLocks noChangeAspect="1"/>
            </p:cNvPicPr>
            <p:nvPr/>
          </p:nvPicPr>
          <p:blipFill>
            <a:blip r:embed="rId12"/>
            <a:stretch>
              <a:fillRect/>
            </a:stretch>
          </p:blipFill>
          <p:spPr>
            <a:xfrm>
              <a:off x="8768660" y="2761919"/>
              <a:ext cx="568885" cy="424078"/>
            </a:xfrm>
            <a:prstGeom prst="rect">
              <a:avLst/>
            </a:prstGeom>
          </p:spPr>
        </p:pic>
        <p:pic>
          <p:nvPicPr>
            <p:cNvPr id="54" name="Picture 53">
              <a:extLst>
                <a:ext uri="{FF2B5EF4-FFF2-40B4-BE49-F238E27FC236}">
                  <a16:creationId xmlns:a16="http://schemas.microsoft.com/office/drawing/2014/main" id="{135057D0-2982-EEAA-7A38-1431D2370CE3}"/>
                </a:ext>
              </a:extLst>
            </p:cNvPr>
            <p:cNvPicPr>
              <a:picLocks noChangeAspect="1"/>
            </p:cNvPicPr>
            <p:nvPr/>
          </p:nvPicPr>
          <p:blipFill>
            <a:blip r:embed="rId13"/>
            <a:stretch>
              <a:fillRect/>
            </a:stretch>
          </p:blipFill>
          <p:spPr>
            <a:xfrm>
              <a:off x="8730341" y="3781889"/>
              <a:ext cx="703408" cy="589621"/>
            </a:xfrm>
            <a:prstGeom prst="rect">
              <a:avLst/>
            </a:prstGeom>
          </p:spPr>
        </p:pic>
        <p:pic>
          <p:nvPicPr>
            <p:cNvPr id="55" name="Picture 54">
              <a:extLst>
                <a:ext uri="{FF2B5EF4-FFF2-40B4-BE49-F238E27FC236}">
                  <a16:creationId xmlns:a16="http://schemas.microsoft.com/office/drawing/2014/main" id="{A625AE79-41E7-F26A-E8C5-27CE55DE5A16}"/>
                </a:ext>
              </a:extLst>
            </p:cNvPr>
            <p:cNvPicPr>
              <a:picLocks noChangeAspect="1"/>
            </p:cNvPicPr>
            <p:nvPr/>
          </p:nvPicPr>
          <p:blipFill>
            <a:blip r:embed="rId14"/>
            <a:stretch>
              <a:fillRect/>
            </a:stretch>
          </p:blipFill>
          <p:spPr>
            <a:xfrm>
              <a:off x="8764150" y="688123"/>
              <a:ext cx="612829" cy="415848"/>
            </a:xfrm>
            <a:prstGeom prst="rect">
              <a:avLst/>
            </a:prstGeom>
          </p:spPr>
        </p:pic>
        <p:pic>
          <p:nvPicPr>
            <p:cNvPr id="58" name="Picture 57">
              <a:extLst>
                <a:ext uri="{FF2B5EF4-FFF2-40B4-BE49-F238E27FC236}">
                  <a16:creationId xmlns:a16="http://schemas.microsoft.com/office/drawing/2014/main" id="{4608B401-F436-FB55-5BC5-23B7ECD4A549}"/>
                </a:ext>
              </a:extLst>
            </p:cNvPr>
            <p:cNvPicPr>
              <a:picLocks noChangeAspect="1"/>
            </p:cNvPicPr>
            <p:nvPr/>
          </p:nvPicPr>
          <p:blipFill>
            <a:blip r:embed="rId15"/>
            <a:stretch>
              <a:fillRect/>
            </a:stretch>
          </p:blipFill>
          <p:spPr>
            <a:xfrm>
              <a:off x="5015513" y="607631"/>
              <a:ext cx="518502" cy="578618"/>
            </a:xfrm>
            <a:prstGeom prst="rect">
              <a:avLst/>
            </a:prstGeom>
          </p:spPr>
        </p:pic>
        <p:pic>
          <p:nvPicPr>
            <p:cNvPr id="60" name="Picture 59">
              <a:extLst>
                <a:ext uri="{FF2B5EF4-FFF2-40B4-BE49-F238E27FC236}">
                  <a16:creationId xmlns:a16="http://schemas.microsoft.com/office/drawing/2014/main" id="{9E5200DB-C4DF-FE2A-3A0C-57778DF285C0}"/>
                </a:ext>
              </a:extLst>
            </p:cNvPr>
            <p:cNvPicPr>
              <a:picLocks noChangeAspect="1"/>
            </p:cNvPicPr>
            <p:nvPr/>
          </p:nvPicPr>
          <p:blipFill>
            <a:blip r:embed="rId16"/>
            <a:stretch>
              <a:fillRect/>
            </a:stretch>
          </p:blipFill>
          <p:spPr>
            <a:xfrm>
              <a:off x="1240217" y="3904906"/>
              <a:ext cx="582911" cy="358174"/>
            </a:xfrm>
            <a:prstGeom prst="rect">
              <a:avLst/>
            </a:prstGeom>
          </p:spPr>
        </p:pic>
        <p:pic>
          <p:nvPicPr>
            <p:cNvPr id="62" name="Picture 61">
              <a:extLst>
                <a:ext uri="{FF2B5EF4-FFF2-40B4-BE49-F238E27FC236}">
                  <a16:creationId xmlns:a16="http://schemas.microsoft.com/office/drawing/2014/main" id="{5AC6D8FB-8000-64A7-A443-630FAC210E7C}"/>
                </a:ext>
              </a:extLst>
            </p:cNvPr>
            <p:cNvPicPr>
              <a:picLocks noChangeAspect="1"/>
            </p:cNvPicPr>
            <p:nvPr/>
          </p:nvPicPr>
          <p:blipFill>
            <a:blip r:embed="rId17"/>
            <a:stretch>
              <a:fillRect/>
            </a:stretch>
          </p:blipFill>
          <p:spPr>
            <a:xfrm>
              <a:off x="4996337" y="1662216"/>
              <a:ext cx="629432" cy="574357"/>
            </a:xfrm>
            <a:prstGeom prst="rect">
              <a:avLst/>
            </a:prstGeom>
          </p:spPr>
        </p:pic>
      </p:grpSp>
      <p:grpSp>
        <p:nvGrpSpPr>
          <p:cNvPr id="3" name="!!LS1">
            <a:extLst>
              <a:ext uri="{FF2B5EF4-FFF2-40B4-BE49-F238E27FC236}">
                <a16:creationId xmlns:a16="http://schemas.microsoft.com/office/drawing/2014/main" id="{9B91A5FA-30D9-234A-1258-E55E08476129}"/>
              </a:ext>
            </a:extLst>
          </p:cNvPr>
          <p:cNvGrpSpPr/>
          <p:nvPr/>
        </p:nvGrpSpPr>
        <p:grpSpPr>
          <a:xfrm>
            <a:off x="1077914" y="-13496463"/>
            <a:ext cx="10872786" cy="6153323"/>
            <a:chOff x="1077914" y="463377"/>
            <a:chExt cx="10872786" cy="6153323"/>
          </a:xfrm>
        </p:grpSpPr>
        <p:sp>
          <p:nvSpPr>
            <p:cNvPr id="6" name="TextBox 5">
              <a:extLst>
                <a:ext uri="{FF2B5EF4-FFF2-40B4-BE49-F238E27FC236}">
                  <a16:creationId xmlns:a16="http://schemas.microsoft.com/office/drawing/2014/main" id="{E6F67503-456F-6271-B684-3950F468CCBD}"/>
                </a:ext>
              </a:extLst>
            </p:cNvPr>
            <p:cNvSpPr txBox="1"/>
            <p:nvPr/>
          </p:nvSpPr>
          <p:spPr>
            <a:xfrm>
              <a:off x="1077914" y="152399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Impromptu networking</a:t>
              </a:r>
            </a:p>
            <a:p>
              <a:pPr>
                <a:spcAft>
                  <a:spcPts val="500"/>
                </a:spcAft>
              </a:pPr>
              <a:r>
                <a:rPr lang="en-US" sz="1050" spc="-10" dirty="0">
                  <a:solidFill>
                    <a:schemeClr val="accent5"/>
                  </a:solidFill>
                  <a:latin typeface="DM Sans" pitchFamily="2" charset="77"/>
                </a:rPr>
                <a:t>Rapidly share challenges and expectations, building new connections</a:t>
              </a:r>
            </a:p>
          </p:txBody>
        </p:sp>
        <p:sp>
          <p:nvSpPr>
            <p:cNvPr id="7" name="TextBox 6">
              <a:extLst>
                <a:ext uri="{FF2B5EF4-FFF2-40B4-BE49-F238E27FC236}">
                  <a16:creationId xmlns:a16="http://schemas.microsoft.com/office/drawing/2014/main" id="{5F0D5BFA-BD81-CACE-FE8F-505F6AB159B2}"/>
                </a:ext>
              </a:extLst>
            </p:cNvPr>
            <p:cNvSpPr txBox="1"/>
            <p:nvPr/>
          </p:nvSpPr>
          <p:spPr>
            <a:xfrm>
              <a:off x="1077914" y="258477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9 Whys</a:t>
              </a:r>
            </a:p>
            <a:p>
              <a:pPr>
                <a:spcAft>
                  <a:spcPts val="500"/>
                </a:spcAft>
              </a:pPr>
              <a:r>
                <a:rPr lang="en-US" sz="1050" spc="-10">
                  <a:solidFill>
                    <a:schemeClr val="accent5"/>
                  </a:solidFill>
                  <a:latin typeface="DM Sans" pitchFamily="2" charset="77"/>
                </a:rPr>
                <a:t>Make the purpose of your work together clear</a:t>
              </a:r>
              <a:br>
                <a:rPr lang="en-US" sz="1050" spc="-10">
                  <a:solidFill>
                    <a:schemeClr val="accent5"/>
                  </a:solidFill>
                  <a:latin typeface="DM Sans" pitchFamily="2" charset="77"/>
                </a:rPr>
              </a:br>
              <a:endParaRPr lang="en-US" sz="1050" spc="-10">
                <a:solidFill>
                  <a:schemeClr val="accent5"/>
                </a:solidFill>
                <a:latin typeface="DM Sans" pitchFamily="2" charset="77"/>
              </a:endParaRPr>
            </a:p>
          </p:txBody>
        </p:sp>
        <p:sp>
          <p:nvSpPr>
            <p:cNvPr id="8" name="TextBox 7">
              <a:extLst>
                <a:ext uri="{FF2B5EF4-FFF2-40B4-BE49-F238E27FC236}">
                  <a16:creationId xmlns:a16="http://schemas.microsoft.com/office/drawing/2014/main" id="{888383B2-2327-EAF6-D587-0B272984802E}"/>
                </a:ext>
              </a:extLst>
            </p:cNvPr>
            <p:cNvSpPr txBox="1"/>
            <p:nvPr/>
          </p:nvSpPr>
          <p:spPr>
            <a:xfrm>
              <a:off x="1077914" y="364554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What, So What, Now What?</a:t>
              </a:r>
            </a:p>
            <a:p>
              <a:pPr>
                <a:spcAft>
                  <a:spcPts val="500"/>
                </a:spcAft>
              </a:pPr>
              <a:r>
                <a:rPr lang="en-US" sz="1050" spc="-10" dirty="0">
                  <a:solidFill>
                    <a:schemeClr val="accent5"/>
                  </a:solidFill>
                  <a:latin typeface="DM Sans" pitchFamily="2" charset="77"/>
                </a:rPr>
                <a:t>Together, look back on progress </a:t>
              </a:r>
              <a:br>
                <a:rPr lang="en-US" sz="1050" spc="-10" dirty="0">
                  <a:solidFill>
                    <a:schemeClr val="accent5"/>
                  </a:solidFill>
                  <a:latin typeface="DM Sans" pitchFamily="2" charset="77"/>
                </a:rPr>
              </a:br>
              <a:r>
                <a:rPr lang="en-US" sz="1050" spc="-10" dirty="0">
                  <a:solidFill>
                    <a:schemeClr val="accent5"/>
                  </a:solidFill>
                  <a:latin typeface="DM Sans" pitchFamily="2" charset="77"/>
                </a:rPr>
                <a:t>to-date and decide what adjustments are needed</a:t>
              </a:r>
            </a:p>
          </p:txBody>
        </p:sp>
        <p:sp>
          <p:nvSpPr>
            <p:cNvPr id="9" name="TextBox 8">
              <a:extLst>
                <a:ext uri="{FF2B5EF4-FFF2-40B4-BE49-F238E27FC236}">
                  <a16:creationId xmlns:a16="http://schemas.microsoft.com/office/drawing/2014/main" id="{452136E2-0ED4-867B-0B15-420386974DEB}"/>
                </a:ext>
              </a:extLst>
            </p:cNvPr>
            <p:cNvSpPr txBox="1"/>
            <p:nvPr/>
          </p:nvSpPr>
          <p:spPr>
            <a:xfrm>
              <a:off x="1077914" y="470632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TRIZ</a:t>
              </a:r>
            </a:p>
            <a:p>
              <a:pPr>
                <a:spcAft>
                  <a:spcPts val="500"/>
                </a:spcAft>
              </a:pPr>
              <a:r>
                <a:rPr lang="en-US" sz="1050" spc="-10" dirty="0">
                  <a:solidFill>
                    <a:schemeClr val="accent5"/>
                  </a:solidFill>
                  <a:latin typeface="DM Sans" pitchFamily="2" charset="77"/>
                </a:rPr>
                <a:t>Stop counterproductive </a:t>
              </a:r>
              <a:br>
                <a:rPr lang="en-US" sz="1050" spc="-10" dirty="0">
                  <a:solidFill>
                    <a:schemeClr val="accent5"/>
                  </a:solidFill>
                  <a:latin typeface="DM Sans" pitchFamily="2" charset="77"/>
                </a:rPr>
              </a:br>
              <a:r>
                <a:rPr lang="en-US" sz="1050" spc="-10" dirty="0">
                  <a:solidFill>
                    <a:schemeClr val="accent5"/>
                  </a:solidFill>
                  <a:latin typeface="DM Sans" pitchFamily="2" charset="77"/>
                </a:rPr>
                <a:t>activities and </a:t>
              </a:r>
              <a:r>
                <a:rPr lang="en-US" sz="1050" spc="-10" dirty="0" err="1">
                  <a:solidFill>
                    <a:schemeClr val="accent5"/>
                  </a:solidFill>
                  <a:latin typeface="DM Sans" pitchFamily="2" charset="77"/>
                </a:rPr>
                <a:t>behaviours</a:t>
              </a:r>
              <a:r>
                <a:rPr lang="en-US" sz="1050" spc="-10" dirty="0">
                  <a:solidFill>
                    <a:schemeClr val="accent5"/>
                  </a:solidFill>
                  <a:latin typeface="DM Sans" pitchFamily="2" charset="77"/>
                </a:rPr>
                <a:t> to </a:t>
              </a:r>
              <a:br>
                <a:rPr lang="en-US" sz="1050" spc="-10" dirty="0">
                  <a:solidFill>
                    <a:schemeClr val="accent5"/>
                  </a:solidFill>
                  <a:latin typeface="DM Sans" pitchFamily="2" charset="77"/>
                </a:rPr>
              </a:br>
              <a:r>
                <a:rPr lang="en-US" sz="1050" spc="-10" dirty="0">
                  <a:solidFill>
                    <a:schemeClr val="accent5"/>
                  </a:solidFill>
                  <a:latin typeface="DM Sans" pitchFamily="2" charset="77"/>
                </a:rPr>
                <a:t>make space for innovation</a:t>
              </a:r>
            </a:p>
          </p:txBody>
        </p:sp>
        <p:sp>
          <p:nvSpPr>
            <p:cNvPr id="11" name="TextBox 10">
              <a:extLst>
                <a:ext uri="{FF2B5EF4-FFF2-40B4-BE49-F238E27FC236}">
                  <a16:creationId xmlns:a16="http://schemas.microsoft.com/office/drawing/2014/main" id="{565DEB64-F0BB-ECE7-1729-BFB7A0562557}"/>
                </a:ext>
              </a:extLst>
            </p:cNvPr>
            <p:cNvSpPr txBox="1"/>
            <p:nvPr/>
          </p:nvSpPr>
          <p:spPr>
            <a:xfrm>
              <a:off x="1077914" y="5767100"/>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Appreciative interviews</a:t>
              </a:r>
            </a:p>
            <a:p>
              <a:pPr>
                <a:spcAft>
                  <a:spcPts val="500"/>
                </a:spcAft>
              </a:pPr>
              <a:r>
                <a:rPr lang="en-US" sz="1050" spc="-10" dirty="0">
                  <a:solidFill>
                    <a:schemeClr val="accent5"/>
                  </a:solidFill>
                  <a:latin typeface="DM Sans" pitchFamily="2" charset="77"/>
                </a:rPr>
                <a:t>Discover and build on the root </a:t>
              </a:r>
              <a:br>
                <a:rPr lang="en-US" sz="1050" spc="-10" dirty="0">
                  <a:solidFill>
                    <a:schemeClr val="accent5"/>
                  </a:solidFill>
                  <a:latin typeface="DM Sans" pitchFamily="2" charset="77"/>
                </a:rPr>
              </a:br>
              <a:r>
                <a:rPr lang="en-US" sz="1050" spc="-10" dirty="0">
                  <a:solidFill>
                    <a:schemeClr val="accent5"/>
                  </a:solidFill>
                  <a:latin typeface="DM Sans" pitchFamily="2" charset="77"/>
                </a:rPr>
                <a:t>causes of success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13" name="TextBox 12">
              <a:extLst>
                <a:ext uri="{FF2B5EF4-FFF2-40B4-BE49-F238E27FC236}">
                  <a16:creationId xmlns:a16="http://schemas.microsoft.com/office/drawing/2014/main" id="{24FC810D-E55D-8099-B92E-0960CD4F742C}"/>
                </a:ext>
              </a:extLst>
            </p:cNvPr>
            <p:cNvSpPr txBox="1"/>
            <p:nvPr/>
          </p:nvSpPr>
          <p:spPr>
            <a:xfrm>
              <a:off x="4846638" y="152399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Min specs</a:t>
              </a:r>
            </a:p>
            <a:p>
              <a:pPr>
                <a:spcAft>
                  <a:spcPts val="500"/>
                </a:spcAft>
              </a:pPr>
              <a:r>
                <a:rPr lang="en-US" sz="1050" spc="-10" dirty="0">
                  <a:solidFill>
                    <a:schemeClr val="accent5"/>
                  </a:solidFill>
                  <a:latin typeface="DM Sans" pitchFamily="2" charset="77"/>
                </a:rPr>
                <a:t>Specify only the absolute ‘must do’s’ and ‘must not do’s’ for achieving a purpose</a:t>
              </a:r>
            </a:p>
          </p:txBody>
        </p:sp>
        <p:sp>
          <p:nvSpPr>
            <p:cNvPr id="28" name="TextBox 27">
              <a:extLst>
                <a:ext uri="{FF2B5EF4-FFF2-40B4-BE49-F238E27FC236}">
                  <a16:creationId xmlns:a16="http://schemas.microsoft.com/office/drawing/2014/main" id="{360A7391-0F58-3D50-575B-AF53300625CC}"/>
                </a:ext>
              </a:extLst>
            </p:cNvPr>
            <p:cNvSpPr txBox="1"/>
            <p:nvPr/>
          </p:nvSpPr>
          <p:spPr>
            <a:xfrm>
              <a:off x="4846638" y="258477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Wise crowds</a:t>
              </a:r>
            </a:p>
            <a:p>
              <a:pPr>
                <a:spcAft>
                  <a:spcPts val="500"/>
                </a:spcAft>
              </a:pPr>
              <a:r>
                <a:rPr lang="en-US" sz="1050" spc="-10" dirty="0">
                  <a:solidFill>
                    <a:schemeClr val="accent5"/>
                  </a:solidFill>
                  <a:latin typeface="DM Sans" pitchFamily="2" charset="77"/>
                </a:rPr>
                <a:t>Tap the wisdom of whole group in rapid cycles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30" name="TextBox 29">
              <a:extLst>
                <a:ext uri="{FF2B5EF4-FFF2-40B4-BE49-F238E27FC236}">
                  <a16:creationId xmlns:a16="http://schemas.microsoft.com/office/drawing/2014/main" id="{728806CE-1F71-7CD1-D527-D4A18239435D}"/>
                </a:ext>
              </a:extLst>
            </p:cNvPr>
            <p:cNvSpPr txBox="1"/>
            <p:nvPr/>
          </p:nvSpPr>
          <p:spPr>
            <a:xfrm>
              <a:off x="4846638" y="364554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Wicked questions</a:t>
              </a:r>
            </a:p>
            <a:p>
              <a:pPr>
                <a:spcAft>
                  <a:spcPts val="500"/>
                </a:spcAft>
              </a:pPr>
              <a:r>
                <a:rPr lang="en-US" sz="1050" spc="-10" dirty="0">
                  <a:solidFill>
                    <a:schemeClr val="accent5"/>
                  </a:solidFill>
                  <a:latin typeface="DM Sans" pitchFamily="2" charset="77"/>
                </a:rPr>
                <a:t>Articulate the paradoxical challenges that a group must confront to succeed</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32" name="TextBox 31">
              <a:extLst>
                <a:ext uri="{FF2B5EF4-FFF2-40B4-BE49-F238E27FC236}">
                  <a16:creationId xmlns:a16="http://schemas.microsoft.com/office/drawing/2014/main" id="{8CEC87CF-D9C5-168B-0B02-9D6BE6911DAF}"/>
                </a:ext>
              </a:extLst>
            </p:cNvPr>
            <p:cNvSpPr txBox="1"/>
            <p:nvPr/>
          </p:nvSpPr>
          <p:spPr>
            <a:xfrm>
              <a:off x="4846638" y="470632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Drawing together</a:t>
              </a:r>
            </a:p>
            <a:p>
              <a:pPr>
                <a:spcAft>
                  <a:spcPts val="500"/>
                </a:spcAft>
              </a:pPr>
              <a:r>
                <a:rPr lang="en-US" sz="1050" spc="-10" dirty="0">
                  <a:solidFill>
                    <a:schemeClr val="accent5"/>
                  </a:solidFill>
                  <a:latin typeface="DM Sans" pitchFamily="2" charset="77"/>
                </a:rPr>
                <a:t>Reveal insights &amp; paths forward through non-verbal expression</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33" name="TextBox 32">
              <a:extLst>
                <a:ext uri="{FF2B5EF4-FFF2-40B4-BE49-F238E27FC236}">
                  <a16:creationId xmlns:a16="http://schemas.microsoft.com/office/drawing/2014/main" id="{B69E1787-D51B-9544-192E-3C238F63AD8A}"/>
                </a:ext>
              </a:extLst>
            </p:cNvPr>
            <p:cNvSpPr txBox="1"/>
            <p:nvPr/>
          </p:nvSpPr>
          <p:spPr>
            <a:xfrm>
              <a:off x="4846638" y="5767100"/>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Improv prototyping</a:t>
              </a:r>
            </a:p>
            <a:p>
              <a:pPr>
                <a:spcAft>
                  <a:spcPts val="500"/>
                </a:spcAft>
              </a:pPr>
              <a:r>
                <a:rPr lang="en-US" sz="1050" spc="-10" dirty="0">
                  <a:solidFill>
                    <a:schemeClr val="accent5"/>
                  </a:solidFill>
                  <a:latin typeface="DM Sans" pitchFamily="2" charset="77"/>
                </a:rPr>
                <a:t>Develop effective solutions to chronic challenges while having serious fun</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35" name="TextBox 34">
              <a:extLst>
                <a:ext uri="{FF2B5EF4-FFF2-40B4-BE49-F238E27FC236}">
                  <a16:creationId xmlns:a16="http://schemas.microsoft.com/office/drawing/2014/main" id="{1923FAE8-4197-6358-731F-0BEEB6F1F017}"/>
                </a:ext>
              </a:extLst>
            </p:cNvPr>
            <p:cNvSpPr txBox="1"/>
            <p:nvPr/>
          </p:nvSpPr>
          <p:spPr>
            <a:xfrm>
              <a:off x="8618538" y="152399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Discovery and action dialogue</a:t>
              </a:r>
            </a:p>
            <a:p>
              <a:pPr>
                <a:spcAft>
                  <a:spcPts val="500"/>
                </a:spcAft>
              </a:pPr>
              <a:r>
                <a:rPr lang="en-US" sz="1050" spc="-10" dirty="0">
                  <a:solidFill>
                    <a:schemeClr val="accent5"/>
                  </a:solidFill>
                  <a:latin typeface="DM Sans" pitchFamily="2" charset="77"/>
                </a:rPr>
                <a:t>Discover, spark &amp; unleash local solutions to chronic problems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37" name="TextBox 36">
              <a:extLst>
                <a:ext uri="{FF2B5EF4-FFF2-40B4-BE49-F238E27FC236}">
                  <a16:creationId xmlns:a16="http://schemas.microsoft.com/office/drawing/2014/main" id="{59826815-5CF1-C686-3102-DAD2A10CF080}"/>
                </a:ext>
              </a:extLst>
            </p:cNvPr>
            <p:cNvSpPr txBox="1"/>
            <p:nvPr/>
          </p:nvSpPr>
          <p:spPr>
            <a:xfrm>
              <a:off x="8618538" y="258477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Integrated autonomy</a:t>
              </a:r>
            </a:p>
            <a:p>
              <a:pPr>
                <a:spcAft>
                  <a:spcPts val="500"/>
                </a:spcAft>
              </a:pPr>
              <a:r>
                <a:rPr lang="en-US" sz="1050" spc="-10" dirty="0">
                  <a:solidFill>
                    <a:schemeClr val="accent5"/>
                  </a:solidFill>
                  <a:latin typeface="DM Sans" pitchFamily="2" charset="77"/>
                </a:rPr>
                <a:t>Move from either-or to robust </a:t>
              </a:r>
              <a:br>
                <a:rPr lang="en-US" sz="1050" spc="-10" dirty="0">
                  <a:solidFill>
                    <a:schemeClr val="accent5"/>
                  </a:solidFill>
                  <a:latin typeface="DM Sans" pitchFamily="2" charset="77"/>
                </a:rPr>
              </a:br>
              <a:r>
                <a:rPr lang="en-US" sz="1050" spc="-10" dirty="0">
                  <a:solidFill>
                    <a:schemeClr val="accent5"/>
                  </a:solidFill>
                  <a:latin typeface="DM Sans" pitchFamily="2" charset="77"/>
                </a:rPr>
                <a:t>both-and solutions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38" name="TextBox 37">
              <a:extLst>
                <a:ext uri="{FF2B5EF4-FFF2-40B4-BE49-F238E27FC236}">
                  <a16:creationId xmlns:a16="http://schemas.microsoft.com/office/drawing/2014/main" id="{05704013-2E37-0A48-F051-C2FD606E0277}"/>
                </a:ext>
              </a:extLst>
            </p:cNvPr>
            <p:cNvSpPr txBox="1"/>
            <p:nvPr/>
          </p:nvSpPr>
          <p:spPr>
            <a:xfrm>
              <a:off x="8618538" y="3645549"/>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Generative relationships</a:t>
              </a:r>
            </a:p>
            <a:p>
              <a:pPr>
                <a:spcAft>
                  <a:spcPts val="500"/>
                </a:spcAft>
              </a:pPr>
              <a:r>
                <a:rPr lang="en-US" sz="1050" spc="-10" dirty="0">
                  <a:solidFill>
                    <a:schemeClr val="accent5"/>
                  </a:solidFill>
                  <a:latin typeface="DM Sans" pitchFamily="2" charset="77"/>
                </a:rPr>
                <a:t>Reveal relationship patterns that create surprising value or dysfunctions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40" name="TextBox 39">
              <a:extLst>
                <a:ext uri="{FF2B5EF4-FFF2-40B4-BE49-F238E27FC236}">
                  <a16:creationId xmlns:a16="http://schemas.microsoft.com/office/drawing/2014/main" id="{69ECD531-6C96-C488-E7EB-898C2CBC5F31}"/>
                </a:ext>
              </a:extLst>
            </p:cNvPr>
            <p:cNvSpPr txBox="1"/>
            <p:nvPr/>
          </p:nvSpPr>
          <p:spPr>
            <a:xfrm>
              <a:off x="8618538" y="4706324"/>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Critical uncertainties</a:t>
              </a:r>
            </a:p>
            <a:p>
              <a:pPr>
                <a:spcAft>
                  <a:spcPts val="500"/>
                </a:spcAft>
              </a:pPr>
              <a:r>
                <a:rPr lang="en-US" sz="1050" spc="-10">
                  <a:solidFill>
                    <a:schemeClr val="accent5"/>
                  </a:solidFill>
                  <a:latin typeface="DM Sans" pitchFamily="2" charset="77"/>
                </a:rPr>
                <a:t>Develop strategies for operating </a:t>
              </a:r>
              <a:br>
                <a:rPr lang="en-US" sz="1050" spc="-10">
                  <a:solidFill>
                    <a:schemeClr val="accent5"/>
                  </a:solidFill>
                  <a:latin typeface="DM Sans" pitchFamily="2" charset="77"/>
                </a:rPr>
              </a:br>
              <a:r>
                <a:rPr lang="en-US" sz="1050" spc="-10">
                  <a:solidFill>
                    <a:schemeClr val="accent5"/>
                  </a:solidFill>
                  <a:latin typeface="DM Sans" pitchFamily="2" charset="77"/>
                </a:rPr>
                <a:t>in a range of plausible yet unpredictable futures</a:t>
              </a:r>
            </a:p>
          </p:txBody>
        </p:sp>
        <p:sp>
          <p:nvSpPr>
            <p:cNvPr id="41" name="TextBox 40">
              <a:extLst>
                <a:ext uri="{FF2B5EF4-FFF2-40B4-BE49-F238E27FC236}">
                  <a16:creationId xmlns:a16="http://schemas.microsoft.com/office/drawing/2014/main" id="{08AF66AD-0DA0-0335-120A-70AEB4CB2700}"/>
                </a:ext>
              </a:extLst>
            </p:cNvPr>
            <p:cNvSpPr txBox="1"/>
            <p:nvPr/>
          </p:nvSpPr>
          <p:spPr>
            <a:xfrm>
              <a:off x="8618538" y="5767100"/>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Purpose to practice</a:t>
              </a:r>
            </a:p>
            <a:p>
              <a:pPr>
                <a:spcAft>
                  <a:spcPts val="500"/>
                </a:spcAft>
              </a:pPr>
              <a:r>
                <a:rPr lang="en-US" sz="1050" spc="-10" dirty="0">
                  <a:solidFill>
                    <a:schemeClr val="accent5"/>
                  </a:solidFill>
                  <a:latin typeface="DM Sans" pitchFamily="2" charset="77"/>
                </a:rPr>
                <a:t>Define the five elements that are essential for a resilient &amp; enduring initiative</a:t>
              </a:r>
            </a:p>
          </p:txBody>
        </p:sp>
        <p:pic>
          <p:nvPicPr>
            <p:cNvPr id="43" name="Picture 42">
              <a:extLst>
                <a:ext uri="{FF2B5EF4-FFF2-40B4-BE49-F238E27FC236}">
                  <a16:creationId xmlns:a16="http://schemas.microsoft.com/office/drawing/2014/main" id="{19383CFC-5B0B-9437-1E4E-DB7745372B25}"/>
                </a:ext>
              </a:extLst>
            </p:cNvPr>
            <p:cNvPicPr>
              <a:picLocks noChangeAspect="1"/>
            </p:cNvPicPr>
            <p:nvPr/>
          </p:nvPicPr>
          <p:blipFill>
            <a:blip r:embed="rId18"/>
            <a:stretch>
              <a:fillRect/>
            </a:stretch>
          </p:blipFill>
          <p:spPr>
            <a:xfrm>
              <a:off x="1201594" y="2684097"/>
              <a:ext cx="629119" cy="629119"/>
            </a:xfrm>
            <a:prstGeom prst="rect">
              <a:avLst/>
            </a:prstGeom>
          </p:spPr>
        </p:pic>
        <p:pic>
          <p:nvPicPr>
            <p:cNvPr id="44" name="Picture 43">
              <a:extLst>
                <a:ext uri="{FF2B5EF4-FFF2-40B4-BE49-F238E27FC236}">
                  <a16:creationId xmlns:a16="http://schemas.microsoft.com/office/drawing/2014/main" id="{5388B3F2-7A71-E578-A996-31802E9817C0}"/>
                </a:ext>
              </a:extLst>
            </p:cNvPr>
            <p:cNvPicPr>
              <a:picLocks noChangeAspect="1"/>
            </p:cNvPicPr>
            <p:nvPr/>
          </p:nvPicPr>
          <p:blipFill>
            <a:blip r:embed="rId19"/>
            <a:stretch>
              <a:fillRect/>
            </a:stretch>
          </p:blipFill>
          <p:spPr>
            <a:xfrm>
              <a:off x="8749312" y="5041555"/>
              <a:ext cx="578001" cy="267248"/>
            </a:xfrm>
            <a:prstGeom prst="rect">
              <a:avLst/>
            </a:prstGeom>
          </p:spPr>
        </p:pic>
        <p:pic>
          <p:nvPicPr>
            <p:cNvPr id="45" name="Picture 44">
              <a:extLst>
                <a:ext uri="{FF2B5EF4-FFF2-40B4-BE49-F238E27FC236}">
                  <a16:creationId xmlns:a16="http://schemas.microsoft.com/office/drawing/2014/main" id="{22DEA4BE-4465-ABD5-D5EF-F16CB5C513C8}"/>
                </a:ext>
              </a:extLst>
            </p:cNvPr>
            <p:cNvPicPr>
              <a:picLocks noChangeAspect="1"/>
            </p:cNvPicPr>
            <p:nvPr/>
          </p:nvPicPr>
          <p:blipFill>
            <a:blip r:embed="rId20"/>
            <a:stretch>
              <a:fillRect/>
            </a:stretch>
          </p:blipFill>
          <p:spPr>
            <a:xfrm>
              <a:off x="8848750" y="2761190"/>
              <a:ext cx="389466" cy="510016"/>
            </a:xfrm>
            <a:prstGeom prst="rect">
              <a:avLst/>
            </a:prstGeom>
          </p:spPr>
        </p:pic>
        <p:pic>
          <p:nvPicPr>
            <p:cNvPr id="46" name="Picture 45">
              <a:extLst>
                <a:ext uri="{FF2B5EF4-FFF2-40B4-BE49-F238E27FC236}">
                  <a16:creationId xmlns:a16="http://schemas.microsoft.com/office/drawing/2014/main" id="{FDDA9C45-3B74-CDE9-18E5-9C83A32DC33A}"/>
                </a:ext>
              </a:extLst>
            </p:cNvPr>
            <p:cNvPicPr>
              <a:picLocks noChangeAspect="1"/>
            </p:cNvPicPr>
            <p:nvPr/>
          </p:nvPicPr>
          <p:blipFill>
            <a:blip r:embed="rId21"/>
            <a:stretch>
              <a:fillRect/>
            </a:stretch>
          </p:blipFill>
          <p:spPr>
            <a:xfrm>
              <a:off x="5000719" y="1682264"/>
              <a:ext cx="546642" cy="553475"/>
            </a:xfrm>
            <a:prstGeom prst="rect">
              <a:avLst/>
            </a:prstGeom>
          </p:spPr>
        </p:pic>
        <p:pic>
          <p:nvPicPr>
            <p:cNvPr id="47" name="Picture 46">
              <a:extLst>
                <a:ext uri="{FF2B5EF4-FFF2-40B4-BE49-F238E27FC236}">
                  <a16:creationId xmlns:a16="http://schemas.microsoft.com/office/drawing/2014/main" id="{2D717FC8-3E92-0020-3355-1E6F0D2396CE}"/>
                </a:ext>
              </a:extLst>
            </p:cNvPr>
            <p:cNvPicPr>
              <a:picLocks noChangeAspect="1"/>
            </p:cNvPicPr>
            <p:nvPr/>
          </p:nvPicPr>
          <p:blipFill>
            <a:blip r:embed="rId22"/>
            <a:stretch>
              <a:fillRect/>
            </a:stretch>
          </p:blipFill>
          <p:spPr>
            <a:xfrm>
              <a:off x="1197595" y="1670451"/>
              <a:ext cx="607644" cy="572418"/>
            </a:xfrm>
            <a:prstGeom prst="rect">
              <a:avLst/>
            </a:prstGeom>
          </p:spPr>
        </p:pic>
        <p:pic>
          <p:nvPicPr>
            <p:cNvPr id="51" name="Picture 50">
              <a:extLst>
                <a:ext uri="{FF2B5EF4-FFF2-40B4-BE49-F238E27FC236}">
                  <a16:creationId xmlns:a16="http://schemas.microsoft.com/office/drawing/2014/main" id="{44401129-A632-71ED-594F-9CA96BD58D65}"/>
                </a:ext>
              </a:extLst>
            </p:cNvPr>
            <p:cNvPicPr>
              <a:picLocks noChangeAspect="1"/>
            </p:cNvPicPr>
            <p:nvPr/>
          </p:nvPicPr>
          <p:blipFill>
            <a:blip r:embed="rId23"/>
            <a:stretch>
              <a:fillRect/>
            </a:stretch>
          </p:blipFill>
          <p:spPr>
            <a:xfrm>
              <a:off x="4996349" y="4918075"/>
              <a:ext cx="590454" cy="444757"/>
            </a:xfrm>
            <a:prstGeom prst="rect">
              <a:avLst/>
            </a:prstGeom>
          </p:spPr>
        </p:pic>
        <p:pic>
          <p:nvPicPr>
            <p:cNvPr id="53" name="Picture 52">
              <a:extLst>
                <a:ext uri="{FF2B5EF4-FFF2-40B4-BE49-F238E27FC236}">
                  <a16:creationId xmlns:a16="http://schemas.microsoft.com/office/drawing/2014/main" id="{EA005983-E0B4-42C9-4018-F7B1799B80BE}"/>
                </a:ext>
              </a:extLst>
            </p:cNvPr>
            <p:cNvPicPr>
              <a:picLocks noChangeAspect="1"/>
            </p:cNvPicPr>
            <p:nvPr/>
          </p:nvPicPr>
          <p:blipFill>
            <a:blip r:embed="rId24"/>
            <a:stretch>
              <a:fillRect/>
            </a:stretch>
          </p:blipFill>
          <p:spPr>
            <a:xfrm>
              <a:off x="1246134" y="3787776"/>
              <a:ext cx="442414" cy="577847"/>
            </a:xfrm>
            <a:prstGeom prst="rect">
              <a:avLst/>
            </a:prstGeom>
          </p:spPr>
        </p:pic>
        <p:pic>
          <p:nvPicPr>
            <p:cNvPr id="56" name="Picture 55">
              <a:extLst>
                <a:ext uri="{FF2B5EF4-FFF2-40B4-BE49-F238E27FC236}">
                  <a16:creationId xmlns:a16="http://schemas.microsoft.com/office/drawing/2014/main" id="{F74C18F8-72D9-CDEB-340E-336057C84ECE}"/>
                </a:ext>
              </a:extLst>
            </p:cNvPr>
            <p:cNvPicPr>
              <a:picLocks noChangeAspect="1"/>
            </p:cNvPicPr>
            <p:nvPr/>
          </p:nvPicPr>
          <p:blipFill>
            <a:blip r:embed="rId25"/>
            <a:stretch>
              <a:fillRect/>
            </a:stretch>
          </p:blipFill>
          <p:spPr>
            <a:xfrm>
              <a:off x="1213838" y="5975094"/>
              <a:ext cx="622971" cy="462778"/>
            </a:xfrm>
            <a:prstGeom prst="rect">
              <a:avLst/>
            </a:prstGeom>
          </p:spPr>
        </p:pic>
        <p:pic>
          <p:nvPicPr>
            <p:cNvPr id="57" name="Picture 56">
              <a:extLst>
                <a:ext uri="{FF2B5EF4-FFF2-40B4-BE49-F238E27FC236}">
                  <a16:creationId xmlns:a16="http://schemas.microsoft.com/office/drawing/2014/main" id="{DDDE64D2-46BA-1557-366F-3168B513ADDC}"/>
                </a:ext>
              </a:extLst>
            </p:cNvPr>
            <p:cNvPicPr>
              <a:picLocks noChangeAspect="1"/>
            </p:cNvPicPr>
            <p:nvPr/>
          </p:nvPicPr>
          <p:blipFill>
            <a:blip r:embed="rId26"/>
            <a:stretch>
              <a:fillRect/>
            </a:stretch>
          </p:blipFill>
          <p:spPr>
            <a:xfrm>
              <a:off x="1226194" y="4918075"/>
              <a:ext cx="503752" cy="510049"/>
            </a:xfrm>
            <a:prstGeom prst="rect">
              <a:avLst/>
            </a:prstGeom>
          </p:spPr>
        </p:pic>
        <p:pic>
          <p:nvPicPr>
            <p:cNvPr id="59" name="Picture 58">
              <a:extLst>
                <a:ext uri="{FF2B5EF4-FFF2-40B4-BE49-F238E27FC236}">
                  <a16:creationId xmlns:a16="http://schemas.microsoft.com/office/drawing/2014/main" id="{9EF25C05-B7BD-1A71-1DEC-492C2F49B0AB}"/>
                </a:ext>
              </a:extLst>
            </p:cNvPr>
            <p:cNvPicPr>
              <a:picLocks noChangeAspect="1"/>
            </p:cNvPicPr>
            <p:nvPr/>
          </p:nvPicPr>
          <p:blipFill>
            <a:blip r:embed="rId27"/>
            <a:stretch>
              <a:fillRect/>
            </a:stretch>
          </p:blipFill>
          <p:spPr>
            <a:xfrm>
              <a:off x="4971792" y="5956986"/>
              <a:ext cx="687612" cy="505597"/>
            </a:xfrm>
            <a:prstGeom prst="rect">
              <a:avLst/>
            </a:prstGeom>
          </p:spPr>
        </p:pic>
        <p:pic>
          <p:nvPicPr>
            <p:cNvPr id="61" name="Picture 60">
              <a:extLst>
                <a:ext uri="{FF2B5EF4-FFF2-40B4-BE49-F238E27FC236}">
                  <a16:creationId xmlns:a16="http://schemas.microsoft.com/office/drawing/2014/main" id="{794D7712-3FB1-28FB-7D45-88A17D8F8F71}"/>
                </a:ext>
              </a:extLst>
            </p:cNvPr>
            <p:cNvPicPr>
              <a:picLocks noChangeAspect="1"/>
            </p:cNvPicPr>
            <p:nvPr/>
          </p:nvPicPr>
          <p:blipFill>
            <a:blip r:embed="rId28"/>
            <a:stretch>
              <a:fillRect/>
            </a:stretch>
          </p:blipFill>
          <p:spPr>
            <a:xfrm>
              <a:off x="4954243" y="3854220"/>
              <a:ext cx="664680" cy="436790"/>
            </a:xfrm>
            <a:prstGeom prst="rect">
              <a:avLst/>
            </a:prstGeom>
          </p:spPr>
        </p:pic>
        <p:pic>
          <p:nvPicPr>
            <p:cNvPr id="63" name="Picture 62">
              <a:extLst>
                <a:ext uri="{FF2B5EF4-FFF2-40B4-BE49-F238E27FC236}">
                  <a16:creationId xmlns:a16="http://schemas.microsoft.com/office/drawing/2014/main" id="{30900420-3B3F-077C-A4E9-D44547D28990}"/>
                </a:ext>
              </a:extLst>
            </p:cNvPr>
            <p:cNvPicPr>
              <a:picLocks noChangeAspect="1"/>
            </p:cNvPicPr>
            <p:nvPr/>
          </p:nvPicPr>
          <p:blipFill>
            <a:blip r:embed="rId29"/>
            <a:stretch>
              <a:fillRect/>
            </a:stretch>
          </p:blipFill>
          <p:spPr>
            <a:xfrm>
              <a:off x="8774546" y="5902068"/>
              <a:ext cx="543260" cy="597586"/>
            </a:xfrm>
            <a:prstGeom prst="rect">
              <a:avLst/>
            </a:prstGeom>
          </p:spPr>
        </p:pic>
        <p:pic>
          <p:nvPicPr>
            <p:cNvPr id="64" name="Picture 63">
              <a:extLst>
                <a:ext uri="{FF2B5EF4-FFF2-40B4-BE49-F238E27FC236}">
                  <a16:creationId xmlns:a16="http://schemas.microsoft.com/office/drawing/2014/main" id="{35E32428-242C-8140-FD98-A5927494E147}"/>
                </a:ext>
              </a:extLst>
            </p:cNvPr>
            <p:cNvPicPr>
              <a:picLocks noChangeAspect="1"/>
            </p:cNvPicPr>
            <p:nvPr/>
          </p:nvPicPr>
          <p:blipFill>
            <a:blip r:embed="rId30"/>
            <a:stretch>
              <a:fillRect/>
            </a:stretch>
          </p:blipFill>
          <p:spPr>
            <a:xfrm>
              <a:off x="4983816" y="2798363"/>
              <a:ext cx="607360" cy="437864"/>
            </a:xfrm>
            <a:prstGeom prst="rect">
              <a:avLst/>
            </a:prstGeom>
          </p:spPr>
        </p:pic>
        <p:pic>
          <p:nvPicPr>
            <p:cNvPr id="65" name="Picture 64">
              <a:extLst>
                <a:ext uri="{FF2B5EF4-FFF2-40B4-BE49-F238E27FC236}">
                  <a16:creationId xmlns:a16="http://schemas.microsoft.com/office/drawing/2014/main" id="{1239FB63-7012-5536-2FAF-BD927C2EEBF7}"/>
                </a:ext>
              </a:extLst>
            </p:cNvPr>
            <p:cNvPicPr>
              <a:picLocks noChangeAspect="1"/>
            </p:cNvPicPr>
            <p:nvPr/>
          </p:nvPicPr>
          <p:blipFill>
            <a:blip r:embed="rId31"/>
            <a:stretch>
              <a:fillRect/>
            </a:stretch>
          </p:blipFill>
          <p:spPr>
            <a:xfrm>
              <a:off x="8802333" y="1656234"/>
              <a:ext cx="376353" cy="615017"/>
            </a:xfrm>
            <a:prstGeom prst="rect">
              <a:avLst/>
            </a:prstGeom>
          </p:spPr>
        </p:pic>
        <p:pic>
          <p:nvPicPr>
            <p:cNvPr id="66" name="Picture 65">
              <a:extLst>
                <a:ext uri="{FF2B5EF4-FFF2-40B4-BE49-F238E27FC236}">
                  <a16:creationId xmlns:a16="http://schemas.microsoft.com/office/drawing/2014/main" id="{318C3768-1F8C-29FF-C0A1-7237CEEF0F68}"/>
                </a:ext>
              </a:extLst>
            </p:cNvPr>
            <p:cNvPicPr>
              <a:picLocks noChangeAspect="1"/>
            </p:cNvPicPr>
            <p:nvPr/>
          </p:nvPicPr>
          <p:blipFill>
            <a:blip r:embed="rId32"/>
            <a:stretch>
              <a:fillRect/>
            </a:stretch>
          </p:blipFill>
          <p:spPr>
            <a:xfrm>
              <a:off x="8762879" y="3754120"/>
              <a:ext cx="564516" cy="645160"/>
            </a:xfrm>
            <a:prstGeom prst="rect">
              <a:avLst/>
            </a:prstGeom>
          </p:spPr>
        </p:pic>
        <p:grpSp>
          <p:nvGrpSpPr>
            <p:cNvPr id="67" name="Group 66">
              <a:extLst>
                <a:ext uri="{FF2B5EF4-FFF2-40B4-BE49-F238E27FC236}">
                  <a16:creationId xmlns:a16="http://schemas.microsoft.com/office/drawing/2014/main" id="{E6D6AA9F-D869-CF21-24C8-318A20C7236C}"/>
                </a:ext>
              </a:extLst>
            </p:cNvPr>
            <p:cNvGrpSpPr/>
            <p:nvPr/>
          </p:nvGrpSpPr>
          <p:grpSpPr>
            <a:xfrm>
              <a:off x="1077914" y="463377"/>
              <a:ext cx="10872786" cy="849600"/>
              <a:chOff x="1077914" y="485021"/>
              <a:chExt cx="10872786" cy="849600"/>
            </a:xfrm>
          </p:grpSpPr>
          <p:sp>
            <p:nvSpPr>
              <p:cNvPr id="68" name="TextBox 67">
                <a:extLst>
                  <a:ext uri="{FF2B5EF4-FFF2-40B4-BE49-F238E27FC236}">
                    <a16:creationId xmlns:a16="http://schemas.microsoft.com/office/drawing/2014/main" id="{71C5C0A6-6B13-DDE8-5849-1FFE06908FED}"/>
                  </a:ext>
                </a:extLst>
              </p:cNvPr>
              <p:cNvSpPr txBox="1"/>
              <p:nvPr/>
            </p:nvSpPr>
            <p:spPr>
              <a:xfrm>
                <a:off x="1077914" y="48502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Conversation café</a:t>
                </a:r>
              </a:p>
              <a:p>
                <a:pPr>
                  <a:spcAft>
                    <a:spcPts val="500"/>
                  </a:spcAft>
                </a:pPr>
                <a:r>
                  <a:rPr lang="en-US" sz="1050" spc="-10" dirty="0">
                    <a:solidFill>
                      <a:schemeClr val="accent5"/>
                    </a:solidFill>
                    <a:latin typeface="DM Sans" pitchFamily="2" charset="77"/>
                  </a:rPr>
                  <a:t>Engage everyone in making sense </a:t>
                </a:r>
                <a:br>
                  <a:rPr lang="en-US" sz="1050" spc="-10" dirty="0">
                    <a:solidFill>
                      <a:schemeClr val="accent5"/>
                    </a:solidFill>
                    <a:latin typeface="DM Sans" pitchFamily="2" charset="77"/>
                  </a:rPr>
                </a:br>
                <a:r>
                  <a:rPr lang="en-US" sz="1050" spc="-10" dirty="0">
                    <a:solidFill>
                      <a:schemeClr val="accent5"/>
                    </a:solidFill>
                    <a:latin typeface="DM Sans" pitchFamily="2" charset="77"/>
                  </a:rPr>
                  <a:t>of profound challenges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69" name="TextBox 68">
                <a:extLst>
                  <a:ext uri="{FF2B5EF4-FFF2-40B4-BE49-F238E27FC236}">
                    <a16:creationId xmlns:a16="http://schemas.microsoft.com/office/drawing/2014/main" id="{5F5C8CB2-D11F-27A5-40D0-0482C9619114}"/>
                  </a:ext>
                </a:extLst>
              </p:cNvPr>
              <p:cNvSpPr txBox="1"/>
              <p:nvPr/>
            </p:nvSpPr>
            <p:spPr>
              <a:xfrm>
                <a:off x="4846638" y="48502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Open space</a:t>
                </a:r>
              </a:p>
              <a:p>
                <a:pPr>
                  <a:spcAft>
                    <a:spcPts val="500"/>
                  </a:spcAft>
                </a:pPr>
                <a:r>
                  <a:rPr lang="en-US" sz="1050" spc="-10" dirty="0">
                    <a:solidFill>
                      <a:schemeClr val="accent5"/>
                    </a:solidFill>
                    <a:latin typeface="DM Sans" pitchFamily="2" charset="77"/>
                  </a:rPr>
                  <a:t>Liberate inherent action and leadership in large groups</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sp>
            <p:nvSpPr>
              <p:cNvPr id="70" name="TextBox 69">
                <a:extLst>
                  <a:ext uri="{FF2B5EF4-FFF2-40B4-BE49-F238E27FC236}">
                    <a16:creationId xmlns:a16="http://schemas.microsoft.com/office/drawing/2014/main" id="{215906AE-8895-E989-DE8A-1469D206431B}"/>
                  </a:ext>
                </a:extLst>
              </p:cNvPr>
              <p:cNvSpPr txBox="1"/>
              <p:nvPr/>
            </p:nvSpPr>
            <p:spPr>
              <a:xfrm>
                <a:off x="8618538" y="485021"/>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Simple ethnography</a:t>
                </a:r>
              </a:p>
              <a:p>
                <a:pPr>
                  <a:spcAft>
                    <a:spcPts val="500"/>
                  </a:spcAft>
                </a:pPr>
                <a:r>
                  <a:rPr lang="en-US" sz="1050" spc="-10" dirty="0">
                    <a:solidFill>
                      <a:schemeClr val="accent5"/>
                    </a:solidFill>
                    <a:latin typeface="DM Sans" pitchFamily="2" charset="77"/>
                  </a:rPr>
                  <a:t>Observe and record actual </a:t>
                </a:r>
                <a:r>
                  <a:rPr lang="en-US" sz="1050" spc="-10" dirty="0" err="1">
                    <a:solidFill>
                      <a:schemeClr val="accent5"/>
                    </a:solidFill>
                    <a:latin typeface="DM Sans" pitchFamily="2" charset="77"/>
                  </a:rPr>
                  <a:t>behaviour</a:t>
                </a:r>
                <a:r>
                  <a:rPr lang="en-US" sz="1050" spc="-10" dirty="0">
                    <a:solidFill>
                      <a:schemeClr val="accent5"/>
                    </a:solidFill>
                    <a:latin typeface="DM Sans" pitchFamily="2" charset="77"/>
                  </a:rPr>
                  <a:t> of users in the field</a:t>
                </a:r>
                <a:br>
                  <a:rPr lang="en-US" sz="1050" spc="-10" dirty="0">
                    <a:solidFill>
                      <a:schemeClr val="accent5"/>
                    </a:solidFill>
                    <a:latin typeface="DM Sans" pitchFamily="2" charset="77"/>
                  </a:rPr>
                </a:br>
                <a:endParaRPr lang="en-US" sz="1050" spc="-10" dirty="0">
                  <a:solidFill>
                    <a:schemeClr val="accent5"/>
                  </a:solidFill>
                  <a:latin typeface="DM Sans" pitchFamily="2" charset="77"/>
                </a:endParaRPr>
              </a:p>
            </p:txBody>
          </p:sp>
          <p:pic>
            <p:nvPicPr>
              <p:cNvPr id="71" name="Picture 70">
                <a:extLst>
                  <a:ext uri="{FF2B5EF4-FFF2-40B4-BE49-F238E27FC236}">
                    <a16:creationId xmlns:a16="http://schemas.microsoft.com/office/drawing/2014/main" id="{EA3994E5-2134-BBC6-7EBC-50399A1009A9}"/>
                  </a:ext>
                </a:extLst>
              </p:cNvPr>
              <p:cNvPicPr>
                <a:picLocks noChangeAspect="1"/>
              </p:cNvPicPr>
              <p:nvPr/>
            </p:nvPicPr>
            <p:blipFill>
              <a:blip r:embed="rId33"/>
              <a:stretch>
                <a:fillRect/>
              </a:stretch>
            </p:blipFill>
            <p:spPr>
              <a:xfrm>
                <a:off x="1261335" y="600379"/>
                <a:ext cx="488556" cy="593784"/>
              </a:xfrm>
              <a:prstGeom prst="rect">
                <a:avLst/>
              </a:prstGeom>
            </p:spPr>
          </p:pic>
          <p:pic>
            <p:nvPicPr>
              <p:cNvPr id="72" name="Picture 71">
                <a:extLst>
                  <a:ext uri="{FF2B5EF4-FFF2-40B4-BE49-F238E27FC236}">
                    <a16:creationId xmlns:a16="http://schemas.microsoft.com/office/drawing/2014/main" id="{0497DC2C-935A-01DB-3766-D8CA1E08D0CA}"/>
                  </a:ext>
                </a:extLst>
              </p:cNvPr>
              <p:cNvPicPr>
                <a:picLocks noChangeAspect="1"/>
              </p:cNvPicPr>
              <p:nvPr/>
            </p:nvPicPr>
            <p:blipFill>
              <a:blip r:embed="rId34"/>
              <a:stretch>
                <a:fillRect/>
              </a:stretch>
            </p:blipFill>
            <p:spPr>
              <a:xfrm>
                <a:off x="8769150" y="620074"/>
                <a:ext cx="588536" cy="600307"/>
              </a:xfrm>
              <a:prstGeom prst="rect">
                <a:avLst/>
              </a:prstGeom>
            </p:spPr>
          </p:pic>
          <p:pic>
            <p:nvPicPr>
              <p:cNvPr id="73" name="Picture 72">
                <a:extLst>
                  <a:ext uri="{FF2B5EF4-FFF2-40B4-BE49-F238E27FC236}">
                    <a16:creationId xmlns:a16="http://schemas.microsoft.com/office/drawing/2014/main" id="{C8F7F403-2A67-54FF-8C32-9095A2B79DA6}"/>
                  </a:ext>
                </a:extLst>
              </p:cNvPr>
              <p:cNvPicPr>
                <a:picLocks noChangeAspect="1"/>
              </p:cNvPicPr>
              <p:nvPr/>
            </p:nvPicPr>
            <p:blipFill>
              <a:blip r:embed="rId35"/>
              <a:stretch>
                <a:fillRect/>
              </a:stretch>
            </p:blipFill>
            <p:spPr>
              <a:xfrm>
                <a:off x="4985021" y="678861"/>
                <a:ext cx="647831" cy="496916"/>
              </a:xfrm>
              <a:prstGeom prst="rect">
                <a:avLst/>
              </a:prstGeom>
            </p:spPr>
          </p:pic>
        </p:grpSp>
      </p:grpSp>
    </p:spTree>
    <p:extLst>
      <p:ext uri="{BB962C8B-B14F-4D97-AF65-F5344CB8AC3E}">
        <p14:creationId xmlns:p14="http://schemas.microsoft.com/office/powerpoint/2010/main" val="24778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BFFC-CEB4-96B8-8AE8-D0269327A4B7}"/>
              </a:ext>
            </a:extLst>
          </p:cNvPr>
          <p:cNvSpPr>
            <a:spLocks noGrp="1"/>
          </p:cNvSpPr>
          <p:nvPr>
            <p:ph type="title"/>
          </p:nvPr>
        </p:nvSpPr>
        <p:spPr/>
        <p:txBody>
          <a:bodyPr/>
          <a:lstStyle/>
          <a:p>
            <a:r>
              <a:rPr lang="en-US"/>
              <a:t>Creating strings</a:t>
            </a:r>
          </a:p>
        </p:txBody>
      </p:sp>
      <p:sp>
        <p:nvSpPr>
          <p:cNvPr id="4" name="Footer Placeholder 3">
            <a:extLst>
              <a:ext uri="{FF2B5EF4-FFF2-40B4-BE49-F238E27FC236}">
                <a16:creationId xmlns:a16="http://schemas.microsoft.com/office/drawing/2014/main" id="{C451DF5F-A5BB-9E0C-AE9F-F76B7448244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57D8E736-B3BA-5FAE-6E98-EDBF78CFDB44}"/>
              </a:ext>
            </a:extLst>
          </p:cNvPr>
          <p:cNvSpPr>
            <a:spLocks noGrp="1"/>
          </p:cNvSpPr>
          <p:nvPr>
            <p:ph type="sldNum" sz="quarter" idx="12"/>
          </p:nvPr>
        </p:nvSpPr>
        <p:spPr/>
        <p:txBody>
          <a:bodyPr/>
          <a:lstStyle/>
          <a:p>
            <a:fld id="{16C5AC08-0ACD-404A-9C9F-AB39E786C34A}" type="slidenum">
              <a:rPr lang="en-GB"/>
              <a:t>56</a:t>
            </a:fld>
            <a:endParaRPr lang="en-GB"/>
          </a:p>
        </p:txBody>
      </p:sp>
      <p:sp>
        <p:nvSpPr>
          <p:cNvPr id="6" name="Text Placeholder 5">
            <a:extLst>
              <a:ext uri="{FF2B5EF4-FFF2-40B4-BE49-F238E27FC236}">
                <a16:creationId xmlns:a16="http://schemas.microsoft.com/office/drawing/2014/main" id="{B0D39612-FD0C-775F-8D91-C3BD276C263F}"/>
              </a:ext>
            </a:extLst>
          </p:cNvPr>
          <p:cNvSpPr>
            <a:spLocks noGrp="1"/>
          </p:cNvSpPr>
          <p:nvPr>
            <p:ph type="body" sz="quarter" idx="13"/>
          </p:nvPr>
        </p:nvSpPr>
        <p:spPr/>
        <p:txBody>
          <a:bodyPr/>
          <a:lstStyle/>
          <a:p>
            <a:r>
              <a:rPr lang="en-US"/>
              <a:t>Creating strings</a:t>
            </a:r>
          </a:p>
        </p:txBody>
      </p:sp>
      <p:pic>
        <p:nvPicPr>
          <p:cNvPr id="17" name="Picture 16">
            <a:extLst>
              <a:ext uri="{FF2B5EF4-FFF2-40B4-BE49-F238E27FC236}">
                <a16:creationId xmlns:a16="http://schemas.microsoft.com/office/drawing/2014/main" id="{4B8BF90B-B9CE-8BEA-52D1-D334C5A28297}"/>
              </a:ext>
            </a:extLst>
          </p:cNvPr>
          <p:cNvPicPr>
            <a:picLocks noChangeAspect="1"/>
          </p:cNvPicPr>
          <p:nvPr/>
        </p:nvPicPr>
        <p:blipFill>
          <a:blip r:embed="rId3"/>
          <a:stretch>
            <a:fillRect/>
          </a:stretch>
        </p:blipFill>
        <p:spPr>
          <a:xfrm>
            <a:off x="9370699" y="4563637"/>
            <a:ext cx="1135376" cy="1202163"/>
          </a:xfrm>
          <a:prstGeom prst="rect">
            <a:avLst/>
          </a:prstGeom>
        </p:spPr>
      </p:pic>
      <p:grpSp>
        <p:nvGrpSpPr>
          <p:cNvPr id="33" name="Impromptu Networking">
            <a:extLst>
              <a:ext uri="{FF2B5EF4-FFF2-40B4-BE49-F238E27FC236}">
                <a16:creationId xmlns:a16="http://schemas.microsoft.com/office/drawing/2014/main" id="{174F49A9-BFAB-7B2B-C714-42D3D345911A}"/>
              </a:ext>
            </a:extLst>
          </p:cNvPr>
          <p:cNvGrpSpPr/>
          <p:nvPr/>
        </p:nvGrpSpPr>
        <p:grpSpPr>
          <a:xfrm>
            <a:off x="1077914" y="2369850"/>
            <a:ext cx="3332162" cy="849600"/>
            <a:chOff x="1077914" y="2369850"/>
            <a:chExt cx="3332162" cy="849600"/>
          </a:xfrm>
        </p:grpSpPr>
        <p:sp>
          <p:nvSpPr>
            <p:cNvPr id="18" name="TextBox 17">
              <a:extLst>
                <a:ext uri="{FF2B5EF4-FFF2-40B4-BE49-F238E27FC236}">
                  <a16:creationId xmlns:a16="http://schemas.microsoft.com/office/drawing/2014/main" id="{4BA362FD-AE59-33D3-BE3B-3EA890EB4955}"/>
                </a:ext>
              </a:extLst>
            </p:cNvPr>
            <p:cNvSpPr txBox="1"/>
            <p:nvPr/>
          </p:nvSpPr>
          <p:spPr>
            <a:xfrm>
              <a:off x="1077914" y="2369850"/>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Impromptu networking</a:t>
              </a:r>
            </a:p>
            <a:p>
              <a:pPr>
                <a:spcAft>
                  <a:spcPts val="500"/>
                </a:spcAft>
              </a:pPr>
              <a:r>
                <a:rPr lang="en-US" sz="1050" spc="-10" dirty="0">
                  <a:solidFill>
                    <a:schemeClr val="accent5"/>
                  </a:solidFill>
                  <a:latin typeface="DM Sans" pitchFamily="2" charset="77"/>
                </a:rPr>
                <a:t>Rapidly share challenges and expectations, building new connections</a:t>
              </a:r>
            </a:p>
          </p:txBody>
        </p:sp>
        <p:pic>
          <p:nvPicPr>
            <p:cNvPr id="19" name="Picture 18">
              <a:extLst>
                <a:ext uri="{FF2B5EF4-FFF2-40B4-BE49-F238E27FC236}">
                  <a16:creationId xmlns:a16="http://schemas.microsoft.com/office/drawing/2014/main" id="{05DAC5E0-F904-5826-ED44-1CE896C702E0}"/>
                </a:ext>
              </a:extLst>
            </p:cNvPr>
            <p:cNvPicPr>
              <a:picLocks noChangeAspect="1"/>
            </p:cNvPicPr>
            <p:nvPr/>
          </p:nvPicPr>
          <p:blipFill>
            <a:blip r:embed="rId4"/>
            <a:stretch>
              <a:fillRect/>
            </a:stretch>
          </p:blipFill>
          <p:spPr>
            <a:xfrm>
              <a:off x="1197595" y="2516302"/>
              <a:ext cx="607644" cy="572418"/>
            </a:xfrm>
            <a:prstGeom prst="rect">
              <a:avLst/>
            </a:prstGeom>
          </p:spPr>
        </p:pic>
      </p:grpSp>
      <p:grpSp>
        <p:nvGrpSpPr>
          <p:cNvPr id="34" name="15 % Solutions">
            <a:extLst>
              <a:ext uri="{FF2B5EF4-FFF2-40B4-BE49-F238E27FC236}">
                <a16:creationId xmlns:a16="http://schemas.microsoft.com/office/drawing/2014/main" id="{C6078E36-2B3B-C502-1CF7-55055048FB2B}"/>
              </a:ext>
            </a:extLst>
          </p:cNvPr>
          <p:cNvGrpSpPr/>
          <p:nvPr/>
        </p:nvGrpSpPr>
        <p:grpSpPr>
          <a:xfrm>
            <a:off x="8620125" y="1522125"/>
            <a:ext cx="3332162" cy="849600"/>
            <a:chOff x="8620125" y="1522125"/>
            <a:chExt cx="3332162" cy="849600"/>
          </a:xfrm>
        </p:grpSpPr>
        <p:sp>
          <p:nvSpPr>
            <p:cNvPr id="20" name="TextBox 19">
              <a:extLst>
                <a:ext uri="{FF2B5EF4-FFF2-40B4-BE49-F238E27FC236}">
                  <a16:creationId xmlns:a16="http://schemas.microsoft.com/office/drawing/2014/main" id="{60CE6903-51BF-4F16-2310-7C3C76FCD4E9}"/>
                </a:ext>
              </a:extLst>
            </p:cNvPr>
            <p:cNvSpPr txBox="1"/>
            <p:nvPr/>
          </p:nvSpPr>
          <p:spPr>
            <a:xfrm>
              <a:off x="8620125" y="1522125"/>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15% solutions</a:t>
              </a:r>
            </a:p>
            <a:p>
              <a:pPr>
                <a:spcAft>
                  <a:spcPts val="500"/>
                </a:spcAft>
              </a:pPr>
              <a:r>
                <a:rPr lang="en-US" sz="1050" spc="-10" dirty="0">
                  <a:solidFill>
                    <a:schemeClr val="accent5"/>
                  </a:solidFill>
                  <a:latin typeface="DM Sans" pitchFamily="2" charset="77"/>
                </a:rPr>
                <a:t>Discover and focus on what each person has the freedom and resources to do now</a:t>
              </a:r>
            </a:p>
          </p:txBody>
        </p:sp>
        <p:pic>
          <p:nvPicPr>
            <p:cNvPr id="21" name="Picture 20">
              <a:extLst>
                <a:ext uri="{FF2B5EF4-FFF2-40B4-BE49-F238E27FC236}">
                  <a16:creationId xmlns:a16="http://schemas.microsoft.com/office/drawing/2014/main" id="{E9C60051-3D7C-F535-B57F-DA012DE82B5E}"/>
                </a:ext>
              </a:extLst>
            </p:cNvPr>
            <p:cNvPicPr>
              <a:picLocks noChangeAspect="1"/>
            </p:cNvPicPr>
            <p:nvPr/>
          </p:nvPicPr>
          <p:blipFill>
            <a:blip r:embed="rId5"/>
            <a:stretch>
              <a:fillRect/>
            </a:stretch>
          </p:blipFill>
          <p:spPr>
            <a:xfrm>
              <a:off x="8765830" y="1726907"/>
              <a:ext cx="600749" cy="452738"/>
            </a:xfrm>
            <a:prstGeom prst="rect">
              <a:avLst/>
            </a:prstGeom>
          </p:spPr>
        </p:pic>
      </p:grpSp>
      <p:grpSp>
        <p:nvGrpSpPr>
          <p:cNvPr id="31" name="TRIZ">
            <a:extLst>
              <a:ext uri="{FF2B5EF4-FFF2-40B4-BE49-F238E27FC236}">
                <a16:creationId xmlns:a16="http://schemas.microsoft.com/office/drawing/2014/main" id="{500CD02F-53F3-7A8E-3C54-A32A32E010F4}"/>
              </a:ext>
            </a:extLst>
          </p:cNvPr>
          <p:cNvGrpSpPr/>
          <p:nvPr/>
        </p:nvGrpSpPr>
        <p:grpSpPr>
          <a:xfrm>
            <a:off x="2149475" y="4918075"/>
            <a:ext cx="3332162" cy="849600"/>
            <a:chOff x="2960688" y="4918075"/>
            <a:chExt cx="3332162" cy="849600"/>
          </a:xfrm>
        </p:grpSpPr>
        <p:sp>
          <p:nvSpPr>
            <p:cNvPr id="22" name="TextBox 21">
              <a:extLst>
                <a:ext uri="{FF2B5EF4-FFF2-40B4-BE49-F238E27FC236}">
                  <a16:creationId xmlns:a16="http://schemas.microsoft.com/office/drawing/2014/main" id="{255659BC-6493-39FD-4A70-CFC75F601B3D}"/>
                </a:ext>
              </a:extLst>
            </p:cNvPr>
            <p:cNvSpPr txBox="1"/>
            <p:nvPr/>
          </p:nvSpPr>
          <p:spPr>
            <a:xfrm>
              <a:off x="2960688" y="4918075"/>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dirty="0">
                  <a:solidFill>
                    <a:schemeClr val="accent5"/>
                  </a:solidFill>
                  <a:latin typeface="DM Sans" pitchFamily="2" charset="77"/>
                </a:rPr>
                <a:t>TRIZ</a:t>
              </a:r>
            </a:p>
            <a:p>
              <a:pPr>
                <a:spcAft>
                  <a:spcPts val="500"/>
                </a:spcAft>
              </a:pPr>
              <a:r>
                <a:rPr lang="en-US" sz="1050" spc="-10" dirty="0">
                  <a:solidFill>
                    <a:schemeClr val="accent5"/>
                  </a:solidFill>
                  <a:latin typeface="DM Sans" pitchFamily="2" charset="77"/>
                </a:rPr>
                <a:t>Stop counterproductive </a:t>
              </a:r>
              <a:br>
                <a:rPr lang="en-US" sz="1050" spc="-10" dirty="0">
                  <a:solidFill>
                    <a:schemeClr val="accent5"/>
                  </a:solidFill>
                  <a:latin typeface="DM Sans" pitchFamily="2" charset="77"/>
                </a:rPr>
              </a:br>
              <a:r>
                <a:rPr lang="en-US" sz="1050" spc="-10" dirty="0">
                  <a:solidFill>
                    <a:schemeClr val="accent5"/>
                  </a:solidFill>
                  <a:latin typeface="DM Sans" pitchFamily="2" charset="77"/>
                </a:rPr>
                <a:t>activities and </a:t>
              </a:r>
              <a:r>
                <a:rPr lang="en-US" sz="1050" spc="-10" dirty="0" err="1">
                  <a:solidFill>
                    <a:schemeClr val="accent5"/>
                  </a:solidFill>
                  <a:latin typeface="DM Sans" pitchFamily="2" charset="77"/>
                </a:rPr>
                <a:t>behaviours</a:t>
              </a:r>
              <a:r>
                <a:rPr lang="en-US" sz="1050" spc="-10" dirty="0">
                  <a:solidFill>
                    <a:schemeClr val="accent5"/>
                  </a:solidFill>
                  <a:latin typeface="DM Sans" pitchFamily="2" charset="77"/>
                </a:rPr>
                <a:t> to </a:t>
              </a:r>
              <a:br>
                <a:rPr lang="en-US" sz="1050" spc="-10" dirty="0">
                  <a:solidFill>
                    <a:schemeClr val="accent5"/>
                  </a:solidFill>
                  <a:latin typeface="DM Sans" pitchFamily="2" charset="77"/>
                </a:rPr>
              </a:br>
              <a:r>
                <a:rPr lang="en-US" sz="1050" spc="-10" dirty="0">
                  <a:solidFill>
                    <a:schemeClr val="accent5"/>
                  </a:solidFill>
                  <a:latin typeface="DM Sans" pitchFamily="2" charset="77"/>
                </a:rPr>
                <a:t>make space for innovation</a:t>
              </a:r>
            </a:p>
          </p:txBody>
        </p:sp>
        <p:pic>
          <p:nvPicPr>
            <p:cNvPr id="23" name="Picture 22">
              <a:extLst>
                <a:ext uri="{FF2B5EF4-FFF2-40B4-BE49-F238E27FC236}">
                  <a16:creationId xmlns:a16="http://schemas.microsoft.com/office/drawing/2014/main" id="{3A4F4DE2-239B-9AC4-3564-87D4C88C9151}"/>
                </a:ext>
              </a:extLst>
            </p:cNvPr>
            <p:cNvPicPr>
              <a:picLocks noChangeAspect="1"/>
            </p:cNvPicPr>
            <p:nvPr/>
          </p:nvPicPr>
          <p:blipFill>
            <a:blip r:embed="rId6"/>
            <a:stretch>
              <a:fillRect/>
            </a:stretch>
          </p:blipFill>
          <p:spPr>
            <a:xfrm>
              <a:off x="3108968" y="5129826"/>
              <a:ext cx="503752" cy="510049"/>
            </a:xfrm>
            <a:prstGeom prst="rect">
              <a:avLst/>
            </a:prstGeom>
          </p:spPr>
        </p:pic>
      </p:grpSp>
      <p:sp>
        <p:nvSpPr>
          <p:cNvPr id="27" name="Line">
            <a:extLst>
              <a:ext uri="{FF2B5EF4-FFF2-40B4-BE49-F238E27FC236}">
                <a16:creationId xmlns:a16="http://schemas.microsoft.com/office/drawing/2014/main" id="{83481244-EB72-522D-4353-408BB84ABB9A}"/>
              </a:ext>
            </a:extLst>
          </p:cNvPr>
          <p:cNvSpPr/>
          <p:nvPr/>
        </p:nvSpPr>
        <p:spPr>
          <a:xfrm>
            <a:off x="1111827" y="2867872"/>
            <a:ext cx="10816937" cy="2047028"/>
          </a:xfrm>
          <a:custGeom>
            <a:avLst/>
            <a:gdLst>
              <a:gd name="connsiteX0" fmla="*/ 0 w 10816937"/>
              <a:gd name="connsiteY0" fmla="*/ 2052993 h 2052993"/>
              <a:gd name="connsiteX1" fmla="*/ 1652155 w 10816937"/>
              <a:gd name="connsiteY1" fmla="*/ 733348 h 2052993"/>
              <a:gd name="connsiteX2" fmla="*/ 3522518 w 10816937"/>
              <a:gd name="connsiteY2" fmla="*/ 1481493 h 2052993"/>
              <a:gd name="connsiteX3" fmla="*/ 5444837 w 10816937"/>
              <a:gd name="connsiteY3" fmla="*/ 1710093 h 2052993"/>
              <a:gd name="connsiteX4" fmla="*/ 9154391 w 10816937"/>
              <a:gd name="connsiteY4" fmla="*/ 5984 h 2052993"/>
              <a:gd name="connsiteX5" fmla="*/ 10816937 w 10816937"/>
              <a:gd name="connsiteY5" fmla="*/ 1148984 h 2052993"/>
              <a:gd name="connsiteX0" fmla="*/ 0 w 10816937"/>
              <a:gd name="connsiteY0" fmla="*/ 2047064 h 2047064"/>
              <a:gd name="connsiteX1" fmla="*/ 1652155 w 10816937"/>
              <a:gd name="connsiteY1" fmla="*/ 727419 h 2047064"/>
              <a:gd name="connsiteX2" fmla="*/ 3522518 w 10816937"/>
              <a:gd name="connsiteY2" fmla="*/ 1475564 h 2047064"/>
              <a:gd name="connsiteX3" fmla="*/ 5444837 w 10816937"/>
              <a:gd name="connsiteY3" fmla="*/ 1704164 h 2047064"/>
              <a:gd name="connsiteX4" fmla="*/ 9154391 w 10816937"/>
              <a:gd name="connsiteY4" fmla="*/ 55 h 2047064"/>
              <a:gd name="connsiteX5" fmla="*/ 10816937 w 10816937"/>
              <a:gd name="connsiteY5" fmla="*/ 1143055 h 2047064"/>
              <a:gd name="connsiteX0" fmla="*/ 0 w 10816937"/>
              <a:gd name="connsiteY0" fmla="*/ 2047064 h 2047064"/>
              <a:gd name="connsiteX1" fmla="*/ 1652155 w 10816937"/>
              <a:gd name="connsiteY1" fmla="*/ 727419 h 2047064"/>
              <a:gd name="connsiteX2" fmla="*/ 3522518 w 10816937"/>
              <a:gd name="connsiteY2" fmla="*/ 1475564 h 2047064"/>
              <a:gd name="connsiteX3" fmla="*/ 5444837 w 10816937"/>
              <a:gd name="connsiteY3" fmla="*/ 1704164 h 2047064"/>
              <a:gd name="connsiteX4" fmla="*/ 9154391 w 10816937"/>
              <a:gd name="connsiteY4" fmla="*/ 55 h 2047064"/>
              <a:gd name="connsiteX5" fmla="*/ 10816937 w 10816937"/>
              <a:gd name="connsiteY5" fmla="*/ 1143055 h 2047064"/>
              <a:gd name="connsiteX0" fmla="*/ 0 w 10816937"/>
              <a:gd name="connsiteY0" fmla="*/ 2047225 h 2047225"/>
              <a:gd name="connsiteX1" fmla="*/ 1652155 w 10816937"/>
              <a:gd name="connsiteY1" fmla="*/ 727580 h 2047225"/>
              <a:gd name="connsiteX2" fmla="*/ 3522518 w 10816937"/>
              <a:gd name="connsiteY2" fmla="*/ 1475725 h 2047225"/>
              <a:gd name="connsiteX3" fmla="*/ 5444837 w 10816937"/>
              <a:gd name="connsiteY3" fmla="*/ 1704325 h 2047225"/>
              <a:gd name="connsiteX4" fmla="*/ 9154391 w 10816937"/>
              <a:gd name="connsiteY4" fmla="*/ 216 h 2047225"/>
              <a:gd name="connsiteX5" fmla="*/ 10816937 w 10816937"/>
              <a:gd name="connsiteY5" fmla="*/ 1143216 h 2047225"/>
              <a:gd name="connsiteX0" fmla="*/ 0 w 10816937"/>
              <a:gd name="connsiteY0" fmla="*/ 2047197 h 2047197"/>
              <a:gd name="connsiteX1" fmla="*/ 1652155 w 10816937"/>
              <a:gd name="connsiteY1" fmla="*/ 727552 h 2047197"/>
              <a:gd name="connsiteX2" fmla="*/ 3522518 w 10816937"/>
              <a:gd name="connsiteY2" fmla="*/ 1475697 h 2047197"/>
              <a:gd name="connsiteX3" fmla="*/ 5444837 w 10816937"/>
              <a:gd name="connsiteY3" fmla="*/ 1704297 h 2047197"/>
              <a:gd name="connsiteX4" fmla="*/ 9154391 w 10816937"/>
              <a:gd name="connsiteY4" fmla="*/ 188 h 2047197"/>
              <a:gd name="connsiteX5" fmla="*/ 10816937 w 10816937"/>
              <a:gd name="connsiteY5" fmla="*/ 1143188 h 2047197"/>
              <a:gd name="connsiteX0" fmla="*/ 0 w 10816937"/>
              <a:gd name="connsiteY0" fmla="*/ 2070606 h 2070606"/>
              <a:gd name="connsiteX1" fmla="*/ 1652155 w 10816937"/>
              <a:gd name="connsiteY1" fmla="*/ 750961 h 2070606"/>
              <a:gd name="connsiteX2" fmla="*/ 3522518 w 10816937"/>
              <a:gd name="connsiteY2" fmla="*/ 1499106 h 2070606"/>
              <a:gd name="connsiteX3" fmla="*/ 5444837 w 10816937"/>
              <a:gd name="connsiteY3" fmla="*/ 1997870 h 2070606"/>
              <a:gd name="connsiteX4" fmla="*/ 9154391 w 10816937"/>
              <a:gd name="connsiteY4" fmla="*/ 23597 h 2070606"/>
              <a:gd name="connsiteX5" fmla="*/ 10816937 w 10816937"/>
              <a:gd name="connsiteY5" fmla="*/ 1166597 h 2070606"/>
              <a:gd name="connsiteX0" fmla="*/ 0 w 10816937"/>
              <a:gd name="connsiteY0" fmla="*/ 2070606 h 2070606"/>
              <a:gd name="connsiteX1" fmla="*/ 1652155 w 10816937"/>
              <a:gd name="connsiteY1" fmla="*/ 750961 h 2070606"/>
              <a:gd name="connsiteX2" fmla="*/ 3553691 w 10816937"/>
              <a:gd name="connsiteY2" fmla="*/ 1322461 h 2070606"/>
              <a:gd name="connsiteX3" fmla="*/ 5444837 w 10816937"/>
              <a:gd name="connsiteY3" fmla="*/ 1997870 h 2070606"/>
              <a:gd name="connsiteX4" fmla="*/ 9154391 w 10816937"/>
              <a:gd name="connsiteY4" fmla="*/ 23597 h 2070606"/>
              <a:gd name="connsiteX5" fmla="*/ 10816937 w 10816937"/>
              <a:gd name="connsiteY5" fmla="*/ 1166597 h 2070606"/>
              <a:gd name="connsiteX0" fmla="*/ 0 w 10816937"/>
              <a:gd name="connsiteY0" fmla="*/ 2070606 h 2070606"/>
              <a:gd name="connsiteX1" fmla="*/ 1652155 w 10816937"/>
              <a:gd name="connsiteY1" fmla="*/ 750961 h 2070606"/>
              <a:gd name="connsiteX2" fmla="*/ 3512128 w 10816937"/>
              <a:gd name="connsiteY2" fmla="*/ 1218552 h 2070606"/>
              <a:gd name="connsiteX3" fmla="*/ 5444837 w 10816937"/>
              <a:gd name="connsiteY3" fmla="*/ 1997870 h 2070606"/>
              <a:gd name="connsiteX4" fmla="*/ 9154391 w 10816937"/>
              <a:gd name="connsiteY4" fmla="*/ 23597 h 2070606"/>
              <a:gd name="connsiteX5" fmla="*/ 10816937 w 10816937"/>
              <a:gd name="connsiteY5" fmla="*/ 1166597 h 2070606"/>
              <a:gd name="connsiteX0" fmla="*/ 0 w 10816937"/>
              <a:gd name="connsiteY0" fmla="*/ 2070606 h 2070606"/>
              <a:gd name="connsiteX1" fmla="*/ 1652155 w 10816937"/>
              <a:gd name="connsiteY1" fmla="*/ 750961 h 2070606"/>
              <a:gd name="connsiteX2" fmla="*/ 3512128 w 10816937"/>
              <a:gd name="connsiteY2" fmla="*/ 1218552 h 2070606"/>
              <a:gd name="connsiteX3" fmla="*/ 5444837 w 10816937"/>
              <a:gd name="connsiteY3" fmla="*/ 1997870 h 2070606"/>
              <a:gd name="connsiteX4" fmla="*/ 9154391 w 10816937"/>
              <a:gd name="connsiteY4" fmla="*/ 23597 h 2070606"/>
              <a:gd name="connsiteX5" fmla="*/ 10816937 w 10816937"/>
              <a:gd name="connsiteY5" fmla="*/ 1166597 h 2070606"/>
              <a:gd name="connsiteX0" fmla="*/ 0 w 10816937"/>
              <a:gd name="connsiteY0" fmla="*/ 2070606 h 2070606"/>
              <a:gd name="connsiteX1" fmla="*/ 1652155 w 10816937"/>
              <a:gd name="connsiteY1" fmla="*/ 750961 h 2070606"/>
              <a:gd name="connsiteX2" fmla="*/ 3512128 w 10816937"/>
              <a:gd name="connsiteY2" fmla="*/ 1218552 h 2070606"/>
              <a:gd name="connsiteX3" fmla="*/ 5444837 w 10816937"/>
              <a:gd name="connsiteY3" fmla="*/ 1997870 h 2070606"/>
              <a:gd name="connsiteX4" fmla="*/ 9154391 w 10816937"/>
              <a:gd name="connsiteY4" fmla="*/ 23597 h 2070606"/>
              <a:gd name="connsiteX5" fmla="*/ 10816937 w 10816937"/>
              <a:gd name="connsiteY5" fmla="*/ 1166597 h 2070606"/>
              <a:gd name="connsiteX0" fmla="*/ 0 w 10816937"/>
              <a:gd name="connsiteY0" fmla="*/ 2070606 h 2081244"/>
              <a:gd name="connsiteX1" fmla="*/ 1652155 w 10816937"/>
              <a:gd name="connsiteY1" fmla="*/ 750961 h 2081244"/>
              <a:gd name="connsiteX2" fmla="*/ 3501737 w 10816937"/>
              <a:gd name="connsiteY2" fmla="*/ 1436761 h 2081244"/>
              <a:gd name="connsiteX3" fmla="*/ 5444837 w 10816937"/>
              <a:gd name="connsiteY3" fmla="*/ 1997870 h 2081244"/>
              <a:gd name="connsiteX4" fmla="*/ 9154391 w 10816937"/>
              <a:gd name="connsiteY4" fmla="*/ 23597 h 2081244"/>
              <a:gd name="connsiteX5" fmla="*/ 10816937 w 10816937"/>
              <a:gd name="connsiteY5" fmla="*/ 1166597 h 2081244"/>
              <a:gd name="connsiteX0" fmla="*/ 0 w 10816937"/>
              <a:gd name="connsiteY0" fmla="*/ 2070606 h 2070606"/>
              <a:gd name="connsiteX1" fmla="*/ 1652155 w 10816937"/>
              <a:gd name="connsiteY1" fmla="*/ 750961 h 2070606"/>
              <a:gd name="connsiteX2" fmla="*/ 3501737 w 10816937"/>
              <a:gd name="connsiteY2" fmla="*/ 1436761 h 2070606"/>
              <a:gd name="connsiteX3" fmla="*/ 5444837 w 10816937"/>
              <a:gd name="connsiteY3" fmla="*/ 1997870 h 2070606"/>
              <a:gd name="connsiteX4" fmla="*/ 9154391 w 10816937"/>
              <a:gd name="connsiteY4" fmla="*/ 23597 h 2070606"/>
              <a:gd name="connsiteX5" fmla="*/ 10816937 w 10816937"/>
              <a:gd name="connsiteY5" fmla="*/ 1166597 h 2070606"/>
              <a:gd name="connsiteX0" fmla="*/ 0 w 10816937"/>
              <a:gd name="connsiteY0" fmla="*/ 2070606 h 2070606"/>
              <a:gd name="connsiteX1" fmla="*/ 1652155 w 10816937"/>
              <a:gd name="connsiteY1" fmla="*/ 750961 h 2070606"/>
              <a:gd name="connsiteX2" fmla="*/ 3501737 w 10816937"/>
              <a:gd name="connsiteY2" fmla="*/ 1436761 h 2070606"/>
              <a:gd name="connsiteX3" fmla="*/ 5444837 w 10816937"/>
              <a:gd name="connsiteY3" fmla="*/ 1997870 h 2070606"/>
              <a:gd name="connsiteX4" fmla="*/ 9154391 w 10816937"/>
              <a:gd name="connsiteY4" fmla="*/ 23597 h 2070606"/>
              <a:gd name="connsiteX5" fmla="*/ 10816937 w 10816937"/>
              <a:gd name="connsiteY5" fmla="*/ 1166597 h 2070606"/>
              <a:gd name="connsiteX0" fmla="*/ 0 w 10816937"/>
              <a:gd name="connsiteY0" fmla="*/ 2047028 h 2047028"/>
              <a:gd name="connsiteX1" fmla="*/ 1652155 w 10816937"/>
              <a:gd name="connsiteY1" fmla="*/ 727383 h 2047028"/>
              <a:gd name="connsiteX2" fmla="*/ 3501737 w 10816937"/>
              <a:gd name="connsiteY2" fmla="*/ 1413183 h 2047028"/>
              <a:gd name="connsiteX3" fmla="*/ 5444837 w 10816937"/>
              <a:gd name="connsiteY3" fmla="*/ 1974292 h 2047028"/>
              <a:gd name="connsiteX4" fmla="*/ 9154391 w 10816937"/>
              <a:gd name="connsiteY4" fmla="*/ 19 h 2047028"/>
              <a:gd name="connsiteX5" fmla="*/ 10816937 w 10816937"/>
              <a:gd name="connsiteY5" fmla="*/ 1143019 h 2047028"/>
              <a:gd name="connsiteX0" fmla="*/ 0 w 10816937"/>
              <a:gd name="connsiteY0" fmla="*/ 2047028 h 2047028"/>
              <a:gd name="connsiteX1" fmla="*/ 1652155 w 10816937"/>
              <a:gd name="connsiteY1" fmla="*/ 727383 h 2047028"/>
              <a:gd name="connsiteX2" fmla="*/ 3501737 w 10816937"/>
              <a:gd name="connsiteY2" fmla="*/ 1413183 h 2047028"/>
              <a:gd name="connsiteX3" fmla="*/ 5444837 w 10816937"/>
              <a:gd name="connsiteY3" fmla="*/ 1974292 h 2047028"/>
              <a:gd name="connsiteX4" fmla="*/ 9154391 w 10816937"/>
              <a:gd name="connsiteY4" fmla="*/ 19 h 2047028"/>
              <a:gd name="connsiteX5" fmla="*/ 10816937 w 10816937"/>
              <a:gd name="connsiteY5" fmla="*/ 1143019 h 204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6937" h="2047028">
                <a:moveTo>
                  <a:pt x="0" y="2047028"/>
                </a:moveTo>
                <a:cubicBezTo>
                  <a:pt x="532534" y="1434830"/>
                  <a:pt x="1068532" y="833024"/>
                  <a:pt x="1652155" y="727383"/>
                </a:cubicBezTo>
                <a:cubicBezTo>
                  <a:pt x="2235778" y="621742"/>
                  <a:pt x="2786495" y="1080674"/>
                  <a:pt x="3501737" y="1413183"/>
                </a:cubicBezTo>
                <a:cubicBezTo>
                  <a:pt x="4216979" y="1745692"/>
                  <a:pt x="4492337" y="1981219"/>
                  <a:pt x="5444837" y="1974292"/>
                </a:cubicBezTo>
                <a:cubicBezTo>
                  <a:pt x="6397337" y="1967365"/>
                  <a:pt x="8144741" y="-6909"/>
                  <a:pt x="9154391" y="19"/>
                </a:cubicBezTo>
                <a:cubicBezTo>
                  <a:pt x="10164041" y="6947"/>
                  <a:pt x="10496551" y="749898"/>
                  <a:pt x="10816937" y="1143019"/>
                </a:cubicBezTo>
              </a:path>
            </a:pathLst>
          </a:custGeom>
          <a:noFill/>
          <a:ln w="38100" cap="rnd">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
            <a:extLst>
              <a:ext uri="{FF2B5EF4-FFF2-40B4-BE49-F238E27FC236}">
                <a16:creationId xmlns:a16="http://schemas.microsoft.com/office/drawing/2014/main" id="{DCB699E8-2E68-B94A-FC91-DE798A4A4C8E}"/>
              </a:ext>
            </a:extLst>
          </p:cNvPr>
          <p:cNvSpPr/>
          <p:nvPr/>
        </p:nvSpPr>
        <p:spPr>
          <a:xfrm>
            <a:off x="2660210" y="3501782"/>
            <a:ext cx="198348" cy="198348"/>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2">
            <a:extLst>
              <a:ext uri="{FF2B5EF4-FFF2-40B4-BE49-F238E27FC236}">
                <a16:creationId xmlns:a16="http://schemas.microsoft.com/office/drawing/2014/main" id="{CD457E7A-2525-EC77-DFFA-05E1376291EB}"/>
              </a:ext>
            </a:extLst>
          </p:cNvPr>
          <p:cNvSpPr/>
          <p:nvPr/>
        </p:nvSpPr>
        <p:spPr>
          <a:xfrm>
            <a:off x="4538200" y="4177128"/>
            <a:ext cx="198348" cy="198348"/>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3">
            <a:extLst>
              <a:ext uri="{FF2B5EF4-FFF2-40B4-BE49-F238E27FC236}">
                <a16:creationId xmlns:a16="http://schemas.microsoft.com/office/drawing/2014/main" id="{737FC416-8F1A-9A5E-8B02-829C52732245}"/>
              </a:ext>
            </a:extLst>
          </p:cNvPr>
          <p:cNvSpPr/>
          <p:nvPr/>
        </p:nvSpPr>
        <p:spPr>
          <a:xfrm>
            <a:off x="6456040" y="4725144"/>
            <a:ext cx="198348" cy="198348"/>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1–2–4">
            <a:extLst>
              <a:ext uri="{FF2B5EF4-FFF2-40B4-BE49-F238E27FC236}">
                <a16:creationId xmlns:a16="http://schemas.microsoft.com/office/drawing/2014/main" id="{4C249D61-BFBB-71DF-DE2F-5B735C4E28D8}"/>
              </a:ext>
            </a:extLst>
          </p:cNvPr>
          <p:cNvGrpSpPr/>
          <p:nvPr/>
        </p:nvGrpSpPr>
        <p:grpSpPr>
          <a:xfrm>
            <a:off x="6292850" y="3246150"/>
            <a:ext cx="3332162" cy="849600"/>
            <a:chOff x="1077914" y="461316"/>
            <a:chExt cx="3332162" cy="849600"/>
          </a:xfrm>
        </p:grpSpPr>
        <p:sp>
          <p:nvSpPr>
            <p:cNvPr id="24" name="TextBox 23">
              <a:extLst>
                <a:ext uri="{FF2B5EF4-FFF2-40B4-BE49-F238E27FC236}">
                  <a16:creationId xmlns:a16="http://schemas.microsoft.com/office/drawing/2014/main" id="{834538A6-3A71-C456-6B84-B387A24C6947}"/>
                </a:ext>
              </a:extLst>
            </p:cNvPr>
            <p:cNvSpPr txBox="1"/>
            <p:nvPr/>
          </p:nvSpPr>
          <p:spPr>
            <a:xfrm>
              <a:off x="1077914" y="461316"/>
              <a:ext cx="3332162" cy="849600"/>
            </a:xfrm>
            <a:prstGeom prst="rect">
              <a:avLst/>
            </a:prstGeom>
            <a:solidFill>
              <a:schemeClr val="accent2">
                <a:lumMod val="20000"/>
                <a:lumOff val="80000"/>
              </a:schemeClr>
            </a:solidFill>
            <a:ln>
              <a:noFill/>
            </a:ln>
          </p:spPr>
          <p:txBody>
            <a:bodyPr wrap="square" lIns="900000" tIns="72000" rIns="72000" bIns="72000" rtlCol="0" anchor="ctr" anchorCtr="0">
              <a:noAutofit/>
            </a:bodyPr>
            <a:lstStyle/>
            <a:p>
              <a:pPr>
                <a:spcAft>
                  <a:spcPts val="500"/>
                </a:spcAft>
              </a:pPr>
              <a:r>
                <a:rPr lang="en-US" sz="1050" b="1" spc="-10">
                  <a:solidFill>
                    <a:schemeClr val="accent5"/>
                  </a:solidFill>
                  <a:latin typeface="DM Sans" pitchFamily="2" charset="77"/>
                </a:rPr>
                <a:t>1–2–4–All</a:t>
              </a:r>
            </a:p>
            <a:p>
              <a:pPr>
                <a:spcAft>
                  <a:spcPts val="500"/>
                </a:spcAft>
              </a:pPr>
              <a:r>
                <a:rPr lang="en-US" sz="1050" spc="-10">
                  <a:solidFill>
                    <a:schemeClr val="accent5"/>
                  </a:solidFill>
                  <a:latin typeface="DM Sans" pitchFamily="2" charset="77"/>
                </a:rPr>
                <a:t>Engage everyone simultaneously </a:t>
              </a:r>
              <a:br>
                <a:rPr lang="en-US" sz="1050" spc="-10">
                  <a:solidFill>
                    <a:schemeClr val="accent5"/>
                  </a:solidFill>
                  <a:latin typeface="DM Sans" pitchFamily="2" charset="77"/>
                </a:rPr>
              </a:br>
              <a:r>
                <a:rPr lang="en-US" sz="1050" spc="-10">
                  <a:solidFill>
                    <a:schemeClr val="accent5"/>
                  </a:solidFill>
                  <a:latin typeface="DM Sans" pitchFamily="2" charset="77"/>
                </a:rPr>
                <a:t>in generating questions/ideas/suggestions</a:t>
              </a:r>
            </a:p>
          </p:txBody>
        </p:sp>
        <p:pic>
          <p:nvPicPr>
            <p:cNvPr id="25" name="Picture 24">
              <a:extLst>
                <a:ext uri="{FF2B5EF4-FFF2-40B4-BE49-F238E27FC236}">
                  <a16:creationId xmlns:a16="http://schemas.microsoft.com/office/drawing/2014/main" id="{CEF72C09-4C84-1566-F61D-A0C1A615FFA9}"/>
                </a:ext>
              </a:extLst>
            </p:cNvPr>
            <p:cNvPicPr>
              <a:picLocks noChangeAspect="1"/>
            </p:cNvPicPr>
            <p:nvPr/>
          </p:nvPicPr>
          <p:blipFill>
            <a:blip r:embed="rId7"/>
            <a:stretch>
              <a:fillRect/>
            </a:stretch>
          </p:blipFill>
          <p:spPr>
            <a:xfrm>
              <a:off x="1196332" y="554504"/>
              <a:ext cx="662724" cy="680396"/>
            </a:xfrm>
            <a:prstGeom prst="rect">
              <a:avLst/>
            </a:prstGeom>
          </p:spPr>
        </p:pic>
      </p:grpSp>
      <p:sp>
        <p:nvSpPr>
          <p:cNvPr id="32" name="4">
            <a:extLst>
              <a:ext uri="{FF2B5EF4-FFF2-40B4-BE49-F238E27FC236}">
                <a16:creationId xmlns:a16="http://schemas.microsoft.com/office/drawing/2014/main" id="{095CB32C-4482-74E3-8990-206AE6D1FB7E}"/>
              </a:ext>
            </a:extLst>
          </p:cNvPr>
          <p:cNvSpPr/>
          <p:nvPr/>
        </p:nvSpPr>
        <p:spPr>
          <a:xfrm>
            <a:off x="10200456" y="2766414"/>
            <a:ext cx="198348" cy="198348"/>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42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300" fill="hold"/>
                                        <p:tgtEl>
                                          <p:spTgt spid="28"/>
                                        </p:tgtEl>
                                        <p:attrNameLst>
                                          <p:attrName>ppt_w</p:attrName>
                                        </p:attrNameLst>
                                      </p:cBhvr>
                                      <p:tavLst>
                                        <p:tav tm="0">
                                          <p:val>
                                            <p:fltVal val="0"/>
                                          </p:val>
                                        </p:tav>
                                        <p:tav tm="100000">
                                          <p:val>
                                            <p:strVal val="#ppt_w"/>
                                          </p:val>
                                        </p:tav>
                                      </p:tavLst>
                                    </p:anim>
                                    <p:anim calcmode="lin" valueType="num">
                                      <p:cBhvr>
                                        <p:cTn id="12" dur="300" fill="hold"/>
                                        <p:tgtEl>
                                          <p:spTgt spid="28"/>
                                        </p:tgtEl>
                                        <p:attrNameLst>
                                          <p:attrName>ppt_h</p:attrName>
                                        </p:attrNameLst>
                                      </p:cBhvr>
                                      <p:tavLst>
                                        <p:tav tm="0">
                                          <p:val>
                                            <p:fltVal val="0"/>
                                          </p:val>
                                        </p:tav>
                                        <p:tav tm="100000">
                                          <p:val>
                                            <p:strVal val="#ppt_h"/>
                                          </p:val>
                                        </p:tav>
                                      </p:tavLst>
                                    </p:anim>
                                    <p:animEffect transition="in" filter="fade">
                                      <p:cBhvr>
                                        <p:cTn id="13" dur="300"/>
                                        <p:tgtEl>
                                          <p:spTgt spid="28"/>
                                        </p:tgtEl>
                                      </p:cBhvr>
                                    </p:animEffect>
                                  </p:childTnLst>
                                </p:cTn>
                              </p:par>
                              <p:par>
                                <p:cTn id="14" presetID="10" presetClass="entr" presetSubtype="0" fill="hold" nodeType="withEffect">
                                  <p:stCondLst>
                                    <p:cond delay="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300" fill="hold"/>
                                        <p:tgtEl>
                                          <p:spTgt spid="29"/>
                                        </p:tgtEl>
                                        <p:attrNameLst>
                                          <p:attrName>ppt_w</p:attrName>
                                        </p:attrNameLst>
                                      </p:cBhvr>
                                      <p:tavLst>
                                        <p:tav tm="0">
                                          <p:val>
                                            <p:fltVal val="0"/>
                                          </p:val>
                                        </p:tav>
                                        <p:tav tm="100000">
                                          <p:val>
                                            <p:strVal val="#ppt_w"/>
                                          </p:val>
                                        </p:tav>
                                      </p:tavLst>
                                    </p:anim>
                                    <p:anim calcmode="lin" valueType="num">
                                      <p:cBhvr>
                                        <p:cTn id="21" dur="300" fill="hold"/>
                                        <p:tgtEl>
                                          <p:spTgt spid="29"/>
                                        </p:tgtEl>
                                        <p:attrNameLst>
                                          <p:attrName>ppt_h</p:attrName>
                                        </p:attrNameLst>
                                      </p:cBhvr>
                                      <p:tavLst>
                                        <p:tav tm="0">
                                          <p:val>
                                            <p:fltVal val="0"/>
                                          </p:val>
                                        </p:tav>
                                        <p:tav tm="100000">
                                          <p:val>
                                            <p:strVal val="#ppt_h"/>
                                          </p:val>
                                        </p:tav>
                                      </p:tavLst>
                                    </p:anim>
                                    <p:animEffect transition="in" filter="fade">
                                      <p:cBhvr>
                                        <p:cTn id="22" dur="300"/>
                                        <p:tgtEl>
                                          <p:spTgt spid="29"/>
                                        </p:tgtEl>
                                      </p:cBhvr>
                                    </p:animEffect>
                                  </p:childTnLst>
                                </p:cTn>
                              </p:par>
                              <p:par>
                                <p:cTn id="23" presetID="10" presetClass="entr" presetSubtype="0" fill="hold" nodeType="withEffect">
                                  <p:stCondLst>
                                    <p:cond delay="5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300" fill="hold"/>
                                        <p:tgtEl>
                                          <p:spTgt spid="30"/>
                                        </p:tgtEl>
                                        <p:attrNameLst>
                                          <p:attrName>ppt_w</p:attrName>
                                        </p:attrNameLst>
                                      </p:cBhvr>
                                      <p:tavLst>
                                        <p:tav tm="0">
                                          <p:val>
                                            <p:fltVal val="0"/>
                                          </p:val>
                                        </p:tav>
                                        <p:tav tm="100000">
                                          <p:val>
                                            <p:strVal val="#ppt_w"/>
                                          </p:val>
                                        </p:tav>
                                      </p:tavLst>
                                    </p:anim>
                                    <p:anim calcmode="lin" valueType="num">
                                      <p:cBhvr>
                                        <p:cTn id="30" dur="300" fill="hold"/>
                                        <p:tgtEl>
                                          <p:spTgt spid="30"/>
                                        </p:tgtEl>
                                        <p:attrNameLst>
                                          <p:attrName>ppt_h</p:attrName>
                                        </p:attrNameLst>
                                      </p:cBhvr>
                                      <p:tavLst>
                                        <p:tav tm="0">
                                          <p:val>
                                            <p:fltVal val="0"/>
                                          </p:val>
                                        </p:tav>
                                        <p:tav tm="100000">
                                          <p:val>
                                            <p:strVal val="#ppt_h"/>
                                          </p:val>
                                        </p:tav>
                                      </p:tavLst>
                                    </p:anim>
                                    <p:animEffect transition="in" filter="fade">
                                      <p:cBhvr>
                                        <p:cTn id="31" dur="300"/>
                                        <p:tgtEl>
                                          <p:spTgt spid="30"/>
                                        </p:tgtEl>
                                      </p:cBhvr>
                                    </p:animEffect>
                                  </p:childTnLst>
                                </p:cTn>
                              </p:par>
                              <p:par>
                                <p:cTn id="32" presetID="10" presetClass="entr" presetSubtype="0" fill="hold"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300" fill="hold"/>
                                        <p:tgtEl>
                                          <p:spTgt spid="32"/>
                                        </p:tgtEl>
                                        <p:attrNameLst>
                                          <p:attrName>ppt_w</p:attrName>
                                        </p:attrNameLst>
                                      </p:cBhvr>
                                      <p:tavLst>
                                        <p:tav tm="0">
                                          <p:val>
                                            <p:fltVal val="0"/>
                                          </p:val>
                                        </p:tav>
                                        <p:tav tm="100000">
                                          <p:val>
                                            <p:strVal val="#ppt_w"/>
                                          </p:val>
                                        </p:tav>
                                      </p:tavLst>
                                    </p:anim>
                                    <p:anim calcmode="lin" valueType="num">
                                      <p:cBhvr>
                                        <p:cTn id="39" dur="300" fill="hold"/>
                                        <p:tgtEl>
                                          <p:spTgt spid="32"/>
                                        </p:tgtEl>
                                        <p:attrNameLst>
                                          <p:attrName>ppt_h</p:attrName>
                                        </p:attrNameLst>
                                      </p:cBhvr>
                                      <p:tavLst>
                                        <p:tav tm="0">
                                          <p:val>
                                            <p:fltVal val="0"/>
                                          </p:val>
                                        </p:tav>
                                        <p:tav tm="100000">
                                          <p:val>
                                            <p:strVal val="#ppt_h"/>
                                          </p:val>
                                        </p:tav>
                                      </p:tavLst>
                                    </p:anim>
                                    <p:animEffect transition="in" filter="fade">
                                      <p:cBhvr>
                                        <p:cTn id="40" dur="300"/>
                                        <p:tgtEl>
                                          <p:spTgt spid="32"/>
                                        </p:tgtEl>
                                      </p:cBhvr>
                                    </p:animEffect>
                                  </p:childTnLst>
                                </p:cTn>
                              </p:par>
                              <p:par>
                                <p:cTn id="41" presetID="10" presetClass="entr" presetSubtype="0" fill="hold" nodeType="withEffect">
                                  <p:stCondLst>
                                    <p:cond delay="5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6FEA-4277-CC44-A607-38ED9B90C3A5}"/>
              </a:ext>
            </a:extLst>
          </p:cNvPr>
          <p:cNvSpPr>
            <a:spLocks noGrp="1"/>
          </p:cNvSpPr>
          <p:nvPr>
            <p:ph type="title"/>
          </p:nvPr>
        </p:nvSpPr>
        <p:spPr/>
        <p:txBody>
          <a:bodyPr/>
          <a:lstStyle/>
          <a:p>
            <a:r>
              <a:rPr lang="en-US"/>
              <a:t>Matching Matrix</a:t>
            </a:r>
          </a:p>
        </p:txBody>
      </p:sp>
      <p:sp>
        <p:nvSpPr>
          <p:cNvPr id="4" name="Footer Placeholder 3">
            <a:extLst>
              <a:ext uri="{FF2B5EF4-FFF2-40B4-BE49-F238E27FC236}">
                <a16:creationId xmlns:a16="http://schemas.microsoft.com/office/drawing/2014/main" id="{C912F978-55E7-208E-E259-A939387AADAD}"/>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EAA1F449-61EF-F777-655D-0294A86D183D}"/>
              </a:ext>
            </a:extLst>
          </p:cNvPr>
          <p:cNvSpPr>
            <a:spLocks noGrp="1"/>
          </p:cNvSpPr>
          <p:nvPr>
            <p:ph type="sldNum" sz="quarter" idx="12"/>
          </p:nvPr>
        </p:nvSpPr>
        <p:spPr/>
        <p:txBody>
          <a:bodyPr/>
          <a:lstStyle/>
          <a:p>
            <a:fld id="{16C5AC08-0ACD-404A-9C9F-AB39E786C34A}" type="slidenum">
              <a:rPr lang="en-GB"/>
              <a:t>57</a:t>
            </a:fld>
            <a:endParaRPr lang="en-GB"/>
          </a:p>
        </p:txBody>
      </p:sp>
      <p:sp>
        <p:nvSpPr>
          <p:cNvPr id="6" name="Text Placeholder 5">
            <a:extLst>
              <a:ext uri="{FF2B5EF4-FFF2-40B4-BE49-F238E27FC236}">
                <a16:creationId xmlns:a16="http://schemas.microsoft.com/office/drawing/2014/main" id="{D527CEAD-5C05-E0F4-835A-94AAD1183F93}"/>
              </a:ext>
            </a:extLst>
          </p:cNvPr>
          <p:cNvSpPr>
            <a:spLocks noGrp="1"/>
          </p:cNvSpPr>
          <p:nvPr>
            <p:ph type="body" sz="quarter" idx="13"/>
          </p:nvPr>
        </p:nvSpPr>
        <p:spPr/>
        <p:txBody>
          <a:bodyPr/>
          <a:lstStyle/>
          <a:p>
            <a:r>
              <a:rPr lang="en-US"/>
              <a:t>Matching Matrix</a:t>
            </a:r>
          </a:p>
        </p:txBody>
      </p:sp>
      <p:sp>
        <p:nvSpPr>
          <p:cNvPr id="7" name="TextBox 6">
            <a:extLst>
              <a:ext uri="{FF2B5EF4-FFF2-40B4-BE49-F238E27FC236}">
                <a16:creationId xmlns:a16="http://schemas.microsoft.com/office/drawing/2014/main" id="{A1991C3C-6ED2-315B-DA0C-39F96B1E16F7}"/>
              </a:ext>
            </a:extLst>
          </p:cNvPr>
          <p:cNvSpPr txBox="1"/>
          <p:nvPr/>
        </p:nvSpPr>
        <p:spPr>
          <a:xfrm>
            <a:off x="1077913" y="6451812"/>
            <a:ext cx="10961983" cy="415498"/>
          </a:xfrm>
          <a:prstGeom prst="rect">
            <a:avLst/>
          </a:prstGeom>
          <a:noFill/>
        </p:spPr>
        <p:txBody>
          <a:bodyPr wrap="square">
            <a:spAutoFit/>
          </a:bodyPr>
          <a:lstStyle/>
          <a:p>
            <a:pPr algn="r"/>
            <a:r>
              <a:rPr lang="en-GB" sz="1050" dirty="0">
                <a:latin typeface="DM Sans" pitchFamily="2" charset="77"/>
                <a:hlinkClick r:id="rId3"/>
              </a:rPr>
              <a:t>liberatingstructures.com/matching-matrix/ </a:t>
            </a:r>
            <a:endParaRPr lang="en-GB" sz="1050" dirty="0">
              <a:latin typeface="DM Sans" pitchFamily="2" charset="77"/>
            </a:endParaRPr>
          </a:p>
          <a:p>
            <a:pPr algn="r"/>
            <a:endParaRPr lang="en-GB" sz="1050" dirty="0">
              <a:latin typeface="DM Sans" pitchFamily="2" charset="77"/>
            </a:endParaRPr>
          </a:p>
        </p:txBody>
      </p:sp>
      <p:graphicFrame>
        <p:nvGraphicFramePr>
          <p:cNvPr id="12" name="Table 12">
            <a:extLst>
              <a:ext uri="{FF2B5EF4-FFF2-40B4-BE49-F238E27FC236}">
                <a16:creationId xmlns:a16="http://schemas.microsoft.com/office/drawing/2014/main" id="{3FB4A17B-7E80-4840-7DFE-97D79D5F0F0C}"/>
              </a:ext>
            </a:extLst>
          </p:cNvPr>
          <p:cNvGraphicFramePr>
            <a:graphicFrameLocks noGrp="1"/>
          </p:cNvGraphicFramePr>
          <p:nvPr>
            <p:ph idx="1"/>
            <p:extLst>
              <p:ext uri="{D42A27DB-BD31-4B8C-83A1-F6EECF244321}">
                <p14:modId xmlns:p14="http://schemas.microsoft.com/office/powerpoint/2010/main" val="1803167047"/>
              </p:ext>
            </p:extLst>
          </p:nvPr>
        </p:nvGraphicFramePr>
        <p:xfrm>
          <a:off x="1077913" y="1520825"/>
          <a:ext cx="10872786" cy="4902360"/>
        </p:xfrm>
        <a:graphic>
          <a:graphicData uri="http://schemas.openxmlformats.org/drawingml/2006/table">
            <a:tbl>
              <a:tblPr firstRow="1">
                <a:tableStyleId>{69012ECD-51FC-41F1-AA8D-1B2483CD663E}</a:tableStyleId>
              </a:tblPr>
              <a:tblGrid>
                <a:gridCol w="1812131">
                  <a:extLst>
                    <a:ext uri="{9D8B030D-6E8A-4147-A177-3AD203B41FA5}">
                      <a16:colId xmlns:a16="http://schemas.microsoft.com/office/drawing/2014/main" val="2350478147"/>
                    </a:ext>
                  </a:extLst>
                </a:gridCol>
                <a:gridCol w="1812131">
                  <a:extLst>
                    <a:ext uri="{9D8B030D-6E8A-4147-A177-3AD203B41FA5}">
                      <a16:colId xmlns:a16="http://schemas.microsoft.com/office/drawing/2014/main" val="2747104548"/>
                    </a:ext>
                  </a:extLst>
                </a:gridCol>
                <a:gridCol w="1812131">
                  <a:extLst>
                    <a:ext uri="{9D8B030D-6E8A-4147-A177-3AD203B41FA5}">
                      <a16:colId xmlns:a16="http://schemas.microsoft.com/office/drawing/2014/main" val="4229153860"/>
                    </a:ext>
                  </a:extLst>
                </a:gridCol>
                <a:gridCol w="1812131">
                  <a:extLst>
                    <a:ext uri="{9D8B030D-6E8A-4147-A177-3AD203B41FA5}">
                      <a16:colId xmlns:a16="http://schemas.microsoft.com/office/drawing/2014/main" val="1037048862"/>
                    </a:ext>
                  </a:extLst>
                </a:gridCol>
                <a:gridCol w="1812131">
                  <a:extLst>
                    <a:ext uri="{9D8B030D-6E8A-4147-A177-3AD203B41FA5}">
                      <a16:colId xmlns:a16="http://schemas.microsoft.com/office/drawing/2014/main" val="1659617503"/>
                    </a:ext>
                  </a:extLst>
                </a:gridCol>
                <a:gridCol w="1812131">
                  <a:extLst>
                    <a:ext uri="{9D8B030D-6E8A-4147-A177-3AD203B41FA5}">
                      <a16:colId xmlns:a16="http://schemas.microsoft.com/office/drawing/2014/main" val="3247352340"/>
                    </a:ext>
                  </a:extLst>
                </a:gridCol>
              </a:tblGrid>
              <a:tr h="101477">
                <a:tc>
                  <a:txBody>
                    <a:bodyPr/>
                    <a:lstStyle/>
                    <a:p>
                      <a:r>
                        <a:rPr lang="en-US" sz="800">
                          <a:solidFill>
                            <a:schemeClr val="accent5"/>
                          </a:solidFill>
                          <a:latin typeface="DM Sans" pitchFamily="2" charset="77"/>
                        </a:rPr>
                        <a:t>Microstructure</a:t>
                      </a:r>
                    </a:p>
                  </a:txBody>
                  <a:tcPr marL="0" marR="36000" marT="36000" marB="36000" anchor="b">
                    <a:lnL w="6350" cap="flat" cmpd="sng" algn="ctr">
                      <a:noFill/>
                      <a:prstDash val="solid"/>
                      <a:round/>
                      <a:headEnd type="none" w="med" len="med"/>
                      <a:tailEnd type="none" w="med" len="med"/>
                    </a:lnL>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r>
                        <a:rPr lang="en-US" sz="800">
                          <a:solidFill>
                            <a:schemeClr val="accent5"/>
                          </a:solidFill>
                          <a:latin typeface="DM Sans" pitchFamily="2" charset="77"/>
                        </a:rPr>
                        <a:t>Discovering everyday solutions</a:t>
                      </a:r>
                    </a:p>
                  </a:txBody>
                  <a:tcPr marL="36000" marR="36000" marT="36000" marB="36000" anchor="b">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r>
                        <a:rPr lang="en-US" sz="800">
                          <a:solidFill>
                            <a:schemeClr val="accent5"/>
                          </a:solidFill>
                          <a:latin typeface="DM Sans" pitchFamily="2" charset="77"/>
                        </a:rPr>
                        <a:t>Noticing patterns together</a:t>
                      </a:r>
                    </a:p>
                  </a:txBody>
                  <a:tcPr marL="36000" marR="36000" marT="36000" marB="36000" anchor="b">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r>
                        <a:rPr lang="en-US" sz="800">
                          <a:solidFill>
                            <a:schemeClr val="accent5"/>
                          </a:solidFill>
                          <a:latin typeface="DM Sans" pitchFamily="2" charset="77"/>
                        </a:rPr>
                        <a:t>Unleashing local action</a:t>
                      </a:r>
                    </a:p>
                  </a:txBody>
                  <a:tcPr marL="36000" marR="36000" marT="36000" marB="36000" anchor="b">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r>
                        <a:rPr lang="en-US" sz="800">
                          <a:solidFill>
                            <a:schemeClr val="accent5"/>
                          </a:solidFill>
                          <a:latin typeface="DM Sans" pitchFamily="2" charset="77"/>
                        </a:rPr>
                        <a:t>Drawing out prototypes</a:t>
                      </a:r>
                    </a:p>
                  </a:txBody>
                  <a:tcPr marL="36000" marR="36000" marT="36000" marB="36000" anchor="b">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r>
                        <a:rPr lang="en-US" sz="800">
                          <a:solidFill>
                            <a:schemeClr val="accent5"/>
                          </a:solidFill>
                          <a:latin typeface="DM Sans" pitchFamily="2" charset="77"/>
                        </a:rPr>
                        <a:t>Spreading innovation</a:t>
                      </a:r>
                    </a:p>
                  </a:txBody>
                  <a:tcPr marL="36000" marR="36000" marT="36000" marB="36000" anchor="b">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99157522"/>
                  </a:ext>
                </a:extLst>
              </a:tr>
              <a:tr h="99872">
                <a:tc>
                  <a:txBody>
                    <a:bodyPr/>
                    <a:lstStyle/>
                    <a:p>
                      <a:r>
                        <a:rPr lang="en-US" sz="700">
                          <a:solidFill>
                            <a:schemeClr val="accent5"/>
                          </a:solidFill>
                          <a:latin typeface="DM Sans" pitchFamily="2" charset="77"/>
                        </a:rPr>
                        <a:t>1–2–4–All</a:t>
                      </a:r>
                    </a:p>
                  </a:txBody>
                  <a:tcPr marL="36000" marR="36000" marT="18000" marB="18000">
                    <a:lnL w="6350" cap="flat" cmpd="sng" algn="ctr">
                      <a:noFill/>
                      <a:prstDash val="solid"/>
                      <a:round/>
                      <a:headEnd type="none" w="med" len="med"/>
                      <a:tailEnd type="none" w="med" len="med"/>
                    </a:lnL>
                    <a:lnT w="9525" cap="flat" cmpd="sng" algn="ctr">
                      <a:solidFill>
                        <a:schemeClr val="accent4"/>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u="none" strike="noStrike" kern="1200">
                          <a:solidFill>
                            <a:schemeClr val="accent2"/>
                          </a:solidFill>
                          <a:effectLst/>
                          <a:latin typeface="DM Sans" pitchFamily="2" charset="77"/>
                          <a:ea typeface="+mn-ea"/>
                          <a:cs typeface="Arial" panose="020B0604020202020204" pitchFamily="34" charset="0"/>
                        </a:rPr>
                        <a:t>⬤</a:t>
                      </a:r>
                    </a:p>
                  </a:txBody>
                  <a:tcPr marL="36000" marR="36000" marT="18000" marB="18000">
                    <a:lnT w="9525" cap="flat" cmpd="sng" algn="ctr">
                      <a:solidFill>
                        <a:schemeClr val="accent4"/>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9525" cap="flat" cmpd="sng" algn="ctr">
                      <a:solidFill>
                        <a:schemeClr val="accent4"/>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3"/>
                        </a:solidFill>
                        <a:latin typeface="DM Sans" pitchFamily="2" charset="77"/>
                      </a:endParaRPr>
                    </a:p>
                  </a:txBody>
                  <a:tcPr marL="36000" marR="36000" marT="18000" marB="18000">
                    <a:lnT w="9525" cap="flat" cmpd="sng" algn="ctr">
                      <a:solidFill>
                        <a:schemeClr val="accent4"/>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4"/>
                        </a:solidFill>
                        <a:latin typeface="DM Sans" pitchFamily="2" charset="77"/>
                      </a:endParaRPr>
                    </a:p>
                  </a:txBody>
                  <a:tcPr marL="36000" marR="36000" marT="18000" marB="18000">
                    <a:lnT w="9525" cap="flat" cmpd="sng" algn="ctr">
                      <a:solidFill>
                        <a:schemeClr val="accent4"/>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2993216617"/>
                  </a:ext>
                </a:extLst>
              </a:tr>
              <a:tr h="99872">
                <a:tc>
                  <a:txBody>
                    <a:bodyPr/>
                    <a:lstStyle/>
                    <a:p>
                      <a:r>
                        <a:rPr lang="en-US" sz="700">
                          <a:solidFill>
                            <a:schemeClr val="accent5"/>
                          </a:solidFill>
                          <a:latin typeface="DM Sans" pitchFamily="2" charset="77"/>
                        </a:rPr>
                        <a:t>Impromptu networking</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955375592"/>
                  </a:ext>
                </a:extLst>
              </a:tr>
              <a:tr h="99872">
                <a:tc>
                  <a:txBody>
                    <a:bodyPr/>
                    <a:lstStyle/>
                    <a:p>
                      <a:r>
                        <a:rPr lang="en-US" sz="700">
                          <a:solidFill>
                            <a:schemeClr val="accent5"/>
                          </a:solidFill>
                          <a:latin typeface="DM Sans" pitchFamily="2" charset="77"/>
                        </a:rPr>
                        <a:t>Nine Whys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425686865"/>
                  </a:ext>
                </a:extLst>
              </a:tr>
              <a:tr h="99872">
                <a:tc>
                  <a:txBody>
                    <a:bodyPr/>
                    <a:lstStyle/>
                    <a:p>
                      <a:r>
                        <a:rPr lang="en-US" sz="700" dirty="0">
                          <a:solidFill>
                            <a:schemeClr val="accent5"/>
                          </a:solidFill>
                          <a:latin typeface="DM Sans" pitchFamily="2" charset="77"/>
                        </a:rPr>
                        <a:t>Wicked questions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9123786"/>
                  </a:ext>
                </a:extLst>
              </a:tr>
              <a:tr h="99872">
                <a:tc>
                  <a:txBody>
                    <a:bodyPr/>
                    <a:lstStyle/>
                    <a:p>
                      <a:r>
                        <a:rPr lang="en-US" sz="700" dirty="0">
                          <a:solidFill>
                            <a:schemeClr val="accent5"/>
                          </a:solidFill>
                          <a:latin typeface="DM Sans" pitchFamily="2" charset="77"/>
                        </a:rPr>
                        <a:t>Appreciative interview</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4125436596"/>
                  </a:ext>
                </a:extLst>
              </a:tr>
              <a:tr h="99872">
                <a:tc>
                  <a:txBody>
                    <a:bodyPr/>
                    <a:lstStyle/>
                    <a:p>
                      <a:r>
                        <a:rPr lang="en-US" sz="700" dirty="0">
                          <a:solidFill>
                            <a:schemeClr val="accent5"/>
                          </a:solidFill>
                          <a:latin typeface="DM Sans" pitchFamily="2" charset="77"/>
                        </a:rPr>
                        <a:t>TRIZ</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443365019"/>
                  </a:ext>
                </a:extLst>
              </a:tr>
              <a:tr h="99872">
                <a:tc>
                  <a:txBody>
                    <a:bodyPr/>
                    <a:lstStyle/>
                    <a:p>
                      <a:r>
                        <a:rPr lang="en-US" sz="700" dirty="0">
                          <a:solidFill>
                            <a:schemeClr val="accent5"/>
                          </a:solidFill>
                          <a:latin typeface="DM Sans" pitchFamily="2" charset="77"/>
                        </a:rPr>
                        <a:t>15% solutions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201540112"/>
                  </a:ext>
                </a:extLst>
              </a:tr>
              <a:tr h="99872">
                <a:tc>
                  <a:txBody>
                    <a:bodyPr/>
                    <a:lstStyle/>
                    <a:p>
                      <a:r>
                        <a:rPr lang="en-US" sz="700" dirty="0">
                          <a:solidFill>
                            <a:schemeClr val="accent5"/>
                          </a:solidFill>
                          <a:latin typeface="DM Sans" pitchFamily="2" charset="77"/>
                        </a:rPr>
                        <a:t>Troika consulting</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2849617882"/>
                  </a:ext>
                </a:extLst>
              </a:tr>
              <a:tr h="99872">
                <a:tc>
                  <a:txBody>
                    <a:bodyPr/>
                    <a:lstStyle/>
                    <a:p>
                      <a:r>
                        <a:rPr lang="en-US" sz="700" dirty="0">
                          <a:solidFill>
                            <a:schemeClr val="accent5"/>
                          </a:solidFill>
                          <a:latin typeface="DM Sans" pitchFamily="2" charset="77"/>
                        </a:rPr>
                        <a:t>What, So What, Now What?</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4175460127"/>
                  </a:ext>
                </a:extLst>
              </a:tr>
              <a:tr h="99872">
                <a:tc>
                  <a:txBody>
                    <a:bodyPr/>
                    <a:lstStyle/>
                    <a:p>
                      <a:r>
                        <a:rPr lang="en-US" sz="700" dirty="0">
                          <a:solidFill>
                            <a:schemeClr val="accent5"/>
                          </a:solidFill>
                          <a:latin typeface="DM Sans" pitchFamily="2" charset="77"/>
                        </a:rPr>
                        <a:t>DAD dialogue</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85084572"/>
                  </a:ext>
                </a:extLst>
              </a:tr>
              <a:tr h="99872">
                <a:tc>
                  <a:txBody>
                    <a:bodyPr/>
                    <a:lstStyle/>
                    <a:p>
                      <a:r>
                        <a:rPr lang="en-US" sz="700" dirty="0">
                          <a:solidFill>
                            <a:schemeClr val="accent5"/>
                          </a:solidFill>
                          <a:latin typeface="DM Sans" pitchFamily="2" charset="77"/>
                        </a:rPr>
                        <a:t>25 : 10 crowdsourcing</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527193450"/>
                  </a:ext>
                </a:extLst>
              </a:tr>
              <a:tr h="99872">
                <a:tc>
                  <a:txBody>
                    <a:bodyPr/>
                    <a:lstStyle/>
                    <a:p>
                      <a:r>
                        <a:rPr lang="en-US" sz="700" dirty="0">
                          <a:solidFill>
                            <a:schemeClr val="accent5"/>
                          </a:solidFill>
                          <a:latin typeface="DM Sans" pitchFamily="2" charset="77"/>
                        </a:rPr>
                        <a:t>Shift and share</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2177016289"/>
                  </a:ext>
                </a:extLst>
              </a:tr>
              <a:tr h="99872">
                <a:tc>
                  <a:txBody>
                    <a:bodyPr/>
                    <a:lstStyle/>
                    <a:p>
                      <a:r>
                        <a:rPr lang="en-US" sz="700" dirty="0">
                          <a:solidFill>
                            <a:schemeClr val="accent5"/>
                          </a:solidFill>
                          <a:latin typeface="DM Sans" pitchFamily="2" charset="77"/>
                        </a:rPr>
                        <a:t>Wise crowds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625998169"/>
                  </a:ext>
                </a:extLst>
              </a:tr>
              <a:tr h="99872">
                <a:tc>
                  <a:txBody>
                    <a:bodyPr/>
                    <a:lstStyle/>
                    <a:p>
                      <a:r>
                        <a:rPr lang="en-US" sz="700" dirty="0">
                          <a:solidFill>
                            <a:schemeClr val="accent5"/>
                          </a:solidFill>
                          <a:latin typeface="DM Sans" pitchFamily="2" charset="77"/>
                        </a:rPr>
                        <a:t>Conversation café</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426946287"/>
                  </a:ext>
                </a:extLst>
              </a:tr>
              <a:tr h="99872">
                <a:tc>
                  <a:txBody>
                    <a:bodyPr/>
                    <a:lstStyle/>
                    <a:p>
                      <a:r>
                        <a:rPr lang="en-US" sz="700" dirty="0">
                          <a:solidFill>
                            <a:schemeClr val="accent5"/>
                          </a:solidFill>
                          <a:latin typeface="DM Sans" pitchFamily="2" charset="77"/>
                        </a:rPr>
                        <a:t>Min specs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20699401"/>
                  </a:ext>
                </a:extLst>
              </a:tr>
              <a:tr h="99872">
                <a:tc>
                  <a:txBody>
                    <a:bodyPr/>
                    <a:lstStyle/>
                    <a:p>
                      <a:r>
                        <a:rPr lang="en-US" sz="700" dirty="0">
                          <a:solidFill>
                            <a:schemeClr val="accent5"/>
                          </a:solidFill>
                          <a:latin typeface="DM Sans" pitchFamily="2" charset="77"/>
                        </a:rPr>
                        <a:t>Improv prototyping</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398593117"/>
                  </a:ext>
                </a:extLst>
              </a:tr>
              <a:tr h="99872">
                <a:tc>
                  <a:txBody>
                    <a:bodyPr/>
                    <a:lstStyle/>
                    <a:p>
                      <a:r>
                        <a:rPr lang="en-US" sz="700" dirty="0">
                          <a:solidFill>
                            <a:schemeClr val="accent5"/>
                          </a:solidFill>
                          <a:latin typeface="DM Sans" pitchFamily="2" charset="77"/>
                        </a:rPr>
                        <a:t>Helping heuristics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520033383"/>
                  </a:ext>
                </a:extLst>
              </a:tr>
              <a:tr h="99872">
                <a:tc>
                  <a:txBody>
                    <a:bodyPr/>
                    <a:lstStyle/>
                    <a:p>
                      <a:r>
                        <a:rPr lang="en-US" sz="700" dirty="0">
                          <a:solidFill>
                            <a:schemeClr val="accent5"/>
                          </a:solidFill>
                          <a:latin typeface="DM Sans" pitchFamily="2" charset="77"/>
                        </a:rPr>
                        <a:t>User experience fishbowl</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816514954"/>
                  </a:ext>
                </a:extLst>
              </a:tr>
              <a:tr h="99872">
                <a:tc>
                  <a:txBody>
                    <a:bodyPr/>
                    <a:lstStyle/>
                    <a:p>
                      <a:r>
                        <a:rPr lang="en-US" sz="700" dirty="0">
                          <a:solidFill>
                            <a:schemeClr val="accent5"/>
                          </a:solidFill>
                          <a:latin typeface="DM Sans" pitchFamily="2" charset="77"/>
                        </a:rPr>
                        <a:t>Heard, seen, respected</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418648165"/>
                  </a:ext>
                </a:extLst>
              </a:tr>
              <a:tr h="99872">
                <a:tc>
                  <a:txBody>
                    <a:bodyPr/>
                    <a:lstStyle/>
                    <a:p>
                      <a:r>
                        <a:rPr lang="en-US" sz="700" dirty="0">
                          <a:solidFill>
                            <a:schemeClr val="accent5"/>
                          </a:solidFill>
                          <a:latin typeface="DM Sans" pitchFamily="2" charset="77"/>
                        </a:rPr>
                        <a:t>Draw together</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858965941"/>
                  </a:ext>
                </a:extLst>
              </a:tr>
              <a:tr h="99872">
                <a:tc>
                  <a:txBody>
                    <a:bodyPr/>
                    <a:lstStyle/>
                    <a:p>
                      <a:r>
                        <a:rPr lang="en-US" sz="700" dirty="0">
                          <a:solidFill>
                            <a:schemeClr val="accent5"/>
                          </a:solidFill>
                          <a:latin typeface="DM Sans" pitchFamily="2" charset="77"/>
                        </a:rPr>
                        <a:t>Design storyboards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665373456"/>
                  </a:ext>
                </a:extLst>
              </a:tr>
              <a:tr h="99872">
                <a:tc>
                  <a:txBody>
                    <a:bodyPr/>
                    <a:lstStyle/>
                    <a:p>
                      <a:r>
                        <a:rPr lang="en-US" sz="700" dirty="0">
                          <a:solidFill>
                            <a:schemeClr val="accent5"/>
                          </a:solidFill>
                          <a:latin typeface="DM Sans" pitchFamily="2" charset="77"/>
                        </a:rPr>
                        <a:t>Celebrity interview</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530014134"/>
                  </a:ext>
                </a:extLst>
              </a:tr>
              <a:tr h="99872">
                <a:tc>
                  <a:txBody>
                    <a:bodyPr/>
                    <a:lstStyle/>
                    <a:p>
                      <a:r>
                        <a:rPr lang="en-US" sz="700" dirty="0">
                          <a:solidFill>
                            <a:schemeClr val="accent5"/>
                          </a:solidFill>
                          <a:latin typeface="DM Sans" pitchFamily="2" charset="77"/>
                        </a:rPr>
                        <a:t>Social network webbing</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067377126"/>
                  </a:ext>
                </a:extLst>
              </a:tr>
              <a:tr h="99872">
                <a:tc>
                  <a:txBody>
                    <a:bodyPr/>
                    <a:lstStyle/>
                    <a:p>
                      <a:r>
                        <a:rPr lang="en-US" sz="700" dirty="0">
                          <a:solidFill>
                            <a:schemeClr val="accent5"/>
                          </a:solidFill>
                          <a:latin typeface="DM Sans" pitchFamily="2" charset="77"/>
                        </a:rPr>
                        <a:t>What I need from you</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2"/>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4214968615"/>
                  </a:ext>
                </a:extLst>
              </a:tr>
              <a:tr h="99872">
                <a:tc>
                  <a:txBody>
                    <a:bodyPr/>
                    <a:lstStyle/>
                    <a:p>
                      <a:r>
                        <a:rPr lang="en-US" sz="700" dirty="0">
                          <a:solidFill>
                            <a:schemeClr val="accent5"/>
                          </a:solidFill>
                          <a:latin typeface="DM Sans" pitchFamily="2" charset="77"/>
                        </a:rPr>
                        <a:t>Open space</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2057227681"/>
                  </a:ext>
                </a:extLst>
              </a:tr>
              <a:tr h="99872">
                <a:tc>
                  <a:txBody>
                    <a:bodyPr/>
                    <a:lstStyle/>
                    <a:p>
                      <a:r>
                        <a:rPr lang="en-US" sz="700" dirty="0">
                          <a:solidFill>
                            <a:schemeClr val="accent5"/>
                          </a:solidFill>
                          <a:latin typeface="DM Sans" pitchFamily="2" charset="77"/>
                        </a:rPr>
                        <a:t>Generative relationships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834981205"/>
                  </a:ext>
                </a:extLst>
              </a:tr>
              <a:tr h="99872">
                <a:tc>
                  <a:txBody>
                    <a:bodyPr/>
                    <a:lstStyle/>
                    <a:p>
                      <a:r>
                        <a:rPr lang="en-US" sz="700" dirty="0">
                          <a:solidFill>
                            <a:schemeClr val="accent5"/>
                          </a:solidFill>
                          <a:latin typeface="DM Sans" pitchFamily="2" charset="77"/>
                        </a:rPr>
                        <a:t>Agreement–certainty matrix</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660541485"/>
                  </a:ext>
                </a:extLst>
              </a:tr>
              <a:tr h="99872">
                <a:tc>
                  <a:txBody>
                    <a:bodyPr/>
                    <a:lstStyle/>
                    <a:p>
                      <a:r>
                        <a:rPr lang="en-US" sz="700" dirty="0">
                          <a:solidFill>
                            <a:schemeClr val="accent5"/>
                          </a:solidFill>
                          <a:latin typeface="DM Sans" pitchFamily="2" charset="77"/>
                        </a:rPr>
                        <a:t>Simple ethnography</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4"/>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524435314"/>
                  </a:ext>
                </a:extLst>
              </a:tr>
              <a:tr h="99872">
                <a:tc>
                  <a:txBody>
                    <a:bodyPr/>
                    <a:lstStyle/>
                    <a:p>
                      <a:r>
                        <a:rPr lang="en-US" sz="700" dirty="0">
                          <a:solidFill>
                            <a:schemeClr val="accent5"/>
                          </a:solidFill>
                          <a:latin typeface="DM Sans" pitchFamily="2" charset="77"/>
                        </a:rPr>
                        <a:t>Integrated autonomy</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106590798"/>
                  </a:ext>
                </a:extLst>
              </a:tr>
              <a:tr h="99872">
                <a:tc>
                  <a:txBody>
                    <a:bodyPr/>
                    <a:lstStyle/>
                    <a:p>
                      <a:r>
                        <a:rPr lang="en-US" sz="700" dirty="0">
                          <a:solidFill>
                            <a:schemeClr val="accent5"/>
                          </a:solidFill>
                          <a:latin typeface="DM Sans" pitchFamily="2" charset="77"/>
                        </a:rPr>
                        <a:t>Critical uncertainties</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698053088"/>
                  </a:ext>
                </a:extLst>
              </a:tr>
              <a:tr h="99872">
                <a:tc>
                  <a:txBody>
                    <a:bodyPr/>
                    <a:lstStyle/>
                    <a:p>
                      <a:r>
                        <a:rPr lang="en-US" sz="700" dirty="0" err="1">
                          <a:solidFill>
                            <a:schemeClr val="accent5"/>
                          </a:solidFill>
                          <a:latin typeface="DM Sans" pitchFamily="2" charset="77"/>
                        </a:rPr>
                        <a:t>Ecocycle</a:t>
                      </a:r>
                      <a:r>
                        <a:rPr lang="en-US" sz="700" dirty="0">
                          <a:solidFill>
                            <a:schemeClr val="accent5"/>
                          </a:solidFill>
                          <a:latin typeface="DM Sans" pitchFamily="2" charset="77"/>
                        </a:rPr>
                        <a:t> planning</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304791173"/>
                  </a:ext>
                </a:extLst>
              </a:tr>
              <a:tr h="0">
                <a:tc>
                  <a:txBody>
                    <a:bodyPr/>
                    <a:lstStyle/>
                    <a:p>
                      <a:r>
                        <a:rPr lang="en-US" sz="700" dirty="0" err="1">
                          <a:solidFill>
                            <a:schemeClr val="accent5"/>
                          </a:solidFill>
                          <a:latin typeface="DM Sans" pitchFamily="2" charset="77"/>
                        </a:rPr>
                        <a:t>Panarchy</a:t>
                      </a:r>
                      <a:endParaRPr lang="en-US" sz="700" dirty="0">
                        <a:solidFill>
                          <a:schemeClr val="accent5"/>
                        </a:solidFill>
                        <a:latin typeface="DM Sans" pitchFamily="2" charset="77"/>
                      </a:endParaRP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3"/>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tc>
                  <a:txBody>
                    <a:bodyPr/>
                    <a:lstStyle/>
                    <a:p>
                      <a:pPr algn="ctr"/>
                      <a:r>
                        <a:rPr lang="en-GB" sz="700" b="0" i="0" u="none" strike="noStrike" kern="1200">
                          <a:solidFill>
                            <a:schemeClr val="accent5"/>
                          </a:solidFill>
                          <a:effectLst/>
                          <a:latin typeface="DM Sans" pitchFamily="2" charset="77"/>
                          <a:ea typeface="+mn-ea"/>
                          <a:cs typeface="Arial" panose="020B0604020202020204" pitchFamily="34" charset="0"/>
                        </a:rPr>
                        <a:t>⬤</a:t>
                      </a:r>
                      <a:endParaRPr lang="en-US" sz="70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solidFill>
                        <a:schemeClr val="accent6">
                          <a:lumMod val="20000"/>
                          <a:lumOff val="80000"/>
                        </a:schemeClr>
                      </a:solidFill>
                      <a:prstDash val="solid"/>
                      <a:round/>
                      <a:headEnd type="none" w="med" len="med"/>
                      <a:tailEnd type="none" w="med" len="med"/>
                    </a:lnB>
                  </a:tcPr>
                </a:tc>
                <a:extLst>
                  <a:ext uri="{0D108BD9-81ED-4DB2-BD59-A6C34878D82A}">
                    <a16:rowId xmlns:a16="http://schemas.microsoft.com/office/drawing/2014/main" val="148493826"/>
                  </a:ext>
                </a:extLst>
              </a:tr>
              <a:tr h="99872">
                <a:tc>
                  <a:txBody>
                    <a:bodyPr/>
                    <a:lstStyle/>
                    <a:p>
                      <a:r>
                        <a:rPr lang="en-US" sz="700" dirty="0">
                          <a:solidFill>
                            <a:schemeClr val="accent5"/>
                          </a:solidFill>
                          <a:latin typeface="DM Sans" pitchFamily="2" charset="77"/>
                        </a:rPr>
                        <a:t>Purpose-to-practice</a:t>
                      </a:r>
                    </a:p>
                  </a:txBody>
                  <a:tcPr marL="36000" marR="36000" marT="18000" marB="18000">
                    <a:lnL w="6350" cap="flat" cmpd="sng" algn="ctr">
                      <a:noFill/>
                      <a:prstDash val="solid"/>
                      <a:round/>
                      <a:headEnd type="none" w="med" len="med"/>
                      <a:tailEnd type="none" w="med" len="med"/>
                    </a:lnL>
                    <a:lnT w="6350" cap="flat" cmpd="sng" algn="ctr">
                      <a:solidFill>
                        <a:schemeClr val="accent6">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GB" sz="700" b="0" i="0" u="none" strike="noStrike" kern="1200">
                          <a:solidFill>
                            <a:schemeClr val="accent1"/>
                          </a:solidFill>
                          <a:effectLst/>
                          <a:latin typeface="DM Sans" pitchFamily="2" charset="77"/>
                          <a:ea typeface="+mn-ea"/>
                          <a:cs typeface="Arial" panose="020B0604020202020204" pitchFamily="34" charset="0"/>
                        </a:rPr>
                        <a:t>⬤</a:t>
                      </a:r>
                      <a:endParaRPr lang="en-US" sz="700">
                        <a:solidFill>
                          <a:schemeClr val="accent1"/>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endParaRPr lang="en-US" sz="700">
                        <a:solidFill>
                          <a:schemeClr val="accent5"/>
                        </a:solidFill>
                        <a:latin typeface="DM Sans" pitchFamily="2" charset="77"/>
                      </a:endParaRPr>
                    </a:p>
                  </a:txBody>
                  <a:tcPr marL="36000" marR="36000" marT="18000" marB="18000">
                    <a:lnT w="6350" cap="flat" cmpd="sng" algn="ctr">
                      <a:solidFill>
                        <a:schemeClr val="accent6">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GB" sz="700" b="0" i="0" u="none" strike="noStrike" kern="1200" dirty="0">
                          <a:solidFill>
                            <a:schemeClr val="accent5"/>
                          </a:solidFill>
                          <a:effectLst/>
                          <a:latin typeface="DM Sans" pitchFamily="2" charset="77"/>
                          <a:ea typeface="+mn-ea"/>
                          <a:cs typeface="Arial" panose="020B0604020202020204" pitchFamily="34" charset="0"/>
                        </a:rPr>
                        <a:t>⬤</a:t>
                      </a:r>
                      <a:endParaRPr lang="en-US" sz="700" dirty="0">
                        <a:solidFill>
                          <a:schemeClr val="accent5"/>
                        </a:solidFill>
                        <a:latin typeface="DM Sans" pitchFamily="2" charset="77"/>
                      </a:endParaRPr>
                    </a:p>
                  </a:txBody>
                  <a:tcPr marL="36000" marR="36000" marT="18000" marB="18000">
                    <a:lnR w="6350" cap="flat" cmpd="sng" algn="ctr">
                      <a:noFill/>
                      <a:prstDash val="solid"/>
                      <a:round/>
                      <a:headEnd type="none" w="med" len="med"/>
                      <a:tailEnd type="none" w="med" len="med"/>
                    </a:lnR>
                    <a:lnT w="6350" cap="flat" cmpd="sng" algn="ctr">
                      <a:solidFill>
                        <a:schemeClr val="accent6">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003818066"/>
                  </a:ext>
                </a:extLst>
              </a:tr>
            </a:tbl>
          </a:graphicData>
        </a:graphic>
      </p:graphicFrame>
    </p:spTree>
    <p:extLst>
      <p:ext uri="{BB962C8B-B14F-4D97-AF65-F5344CB8AC3E}">
        <p14:creationId xmlns:p14="http://schemas.microsoft.com/office/powerpoint/2010/main" val="3003203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BB8F-2795-F88D-B78F-BF52EECB539D}"/>
              </a:ext>
            </a:extLst>
          </p:cNvPr>
          <p:cNvSpPr>
            <a:spLocks noGrp="1"/>
          </p:cNvSpPr>
          <p:nvPr>
            <p:ph type="title"/>
          </p:nvPr>
        </p:nvSpPr>
        <p:spPr/>
        <p:txBody>
          <a:bodyPr/>
          <a:lstStyle/>
          <a:p>
            <a:r>
              <a:rPr lang="en-US"/>
              <a:t>Learning from my mistakes</a:t>
            </a:r>
          </a:p>
        </p:txBody>
      </p:sp>
      <p:sp>
        <p:nvSpPr>
          <p:cNvPr id="3" name="Content Placeholder 2">
            <a:extLst>
              <a:ext uri="{FF2B5EF4-FFF2-40B4-BE49-F238E27FC236}">
                <a16:creationId xmlns:a16="http://schemas.microsoft.com/office/drawing/2014/main" id="{F0F00BEE-28DC-216C-BD15-F935EE90972D}"/>
              </a:ext>
            </a:extLst>
          </p:cNvPr>
          <p:cNvSpPr>
            <a:spLocks noGrp="1"/>
          </p:cNvSpPr>
          <p:nvPr>
            <p:ph idx="1"/>
          </p:nvPr>
        </p:nvSpPr>
        <p:spPr/>
        <p:txBody>
          <a:bodyPr/>
          <a:lstStyle/>
          <a:p>
            <a:pPr marL="539750" indent="-539750">
              <a:buClr>
                <a:schemeClr val="accent2"/>
              </a:buClr>
              <a:buFont typeface="Arial" panose="020B0604020202020204" pitchFamily="34" charset="0"/>
              <a:buChar char="•"/>
            </a:pPr>
            <a:r>
              <a:rPr lang="en-US"/>
              <a:t>Keep it simple while you’re learning!</a:t>
            </a:r>
          </a:p>
          <a:p>
            <a:pPr marL="539750" indent="-539750">
              <a:buClr>
                <a:schemeClr val="accent2"/>
              </a:buClr>
              <a:buFont typeface="Arial" panose="020B0604020202020204" pitchFamily="34" charset="0"/>
              <a:buChar char="•"/>
            </a:pPr>
            <a:r>
              <a:rPr lang="en-US"/>
              <a:t>Practise in a ‘safe space’</a:t>
            </a:r>
          </a:p>
          <a:p>
            <a:pPr marL="539750" indent="-539750">
              <a:buClr>
                <a:schemeClr val="accent2"/>
              </a:buClr>
              <a:buFont typeface="Arial" panose="020B0604020202020204" pitchFamily="34" charset="0"/>
              <a:buChar char="•"/>
            </a:pPr>
            <a:r>
              <a:rPr lang="en-US"/>
              <a:t>Be clear in your instructions</a:t>
            </a:r>
          </a:p>
          <a:p>
            <a:pPr marL="539750" indent="-539750">
              <a:buClr>
                <a:schemeClr val="accent2"/>
              </a:buClr>
              <a:buFont typeface="Arial" panose="020B0604020202020204" pitchFamily="34" charset="0"/>
              <a:buChar char="•"/>
            </a:pPr>
            <a:r>
              <a:rPr lang="en-US"/>
              <a:t>Always have a clear shared purpose </a:t>
            </a:r>
          </a:p>
        </p:txBody>
      </p:sp>
      <p:sp>
        <p:nvSpPr>
          <p:cNvPr id="4" name="Footer Placeholder 3">
            <a:extLst>
              <a:ext uri="{FF2B5EF4-FFF2-40B4-BE49-F238E27FC236}">
                <a16:creationId xmlns:a16="http://schemas.microsoft.com/office/drawing/2014/main" id="{BD1DD6BB-074B-C712-EEF7-1F411959E50A}"/>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0EDBEF56-CCA1-78EE-3770-BB57B4D1036E}"/>
              </a:ext>
            </a:extLst>
          </p:cNvPr>
          <p:cNvSpPr>
            <a:spLocks noGrp="1"/>
          </p:cNvSpPr>
          <p:nvPr>
            <p:ph type="sldNum" sz="quarter" idx="12"/>
          </p:nvPr>
        </p:nvSpPr>
        <p:spPr/>
        <p:txBody>
          <a:bodyPr/>
          <a:lstStyle/>
          <a:p>
            <a:fld id="{16C5AC08-0ACD-404A-9C9F-AB39E786C34A}" type="slidenum">
              <a:rPr lang="en-GB"/>
              <a:t>58</a:t>
            </a:fld>
            <a:endParaRPr lang="en-GB"/>
          </a:p>
        </p:txBody>
      </p:sp>
      <p:sp>
        <p:nvSpPr>
          <p:cNvPr id="6" name="Text Placeholder 5">
            <a:extLst>
              <a:ext uri="{FF2B5EF4-FFF2-40B4-BE49-F238E27FC236}">
                <a16:creationId xmlns:a16="http://schemas.microsoft.com/office/drawing/2014/main" id="{A5048FA9-09A9-B255-6327-ED616B910779}"/>
              </a:ext>
            </a:extLst>
          </p:cNvPr>
          <p:cNvSpPr>
            <a:spLocks noGrp="1"/>
          </p:cNvSpPr>
          <p:nvPr>
            <p:ph type="body" sz="quarter" idx="13"/>
          </p:nvPr>
        </p:nvSpPr>
        <p:spPr/>
        <p:txBody>
          <a:bodyPr/>
          <a:lstStyle/>
          <a:p>
            <a:r>
              <a:rPr lang="en-US"/>
              <a:t>Learning from my mistakes</a:t>
            </a:r>
          </a:p>
        </p:txBody>
      </p:sp>
    </p:spTree>
    <p:extLst>
      <p:ext uri="{BB962C8B-B14F-4D97-AF65-F5344CB8AC3E}">
        <p14:creationId xmlns:p14="http://schemas.microsoft.com/office/powerpoint/2010/main" val="362931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8D6-3FED-BB6C-B791-6D8C4844A964}"/>
              </a:ext>
            </a:extLst>
          </p:cNvPr>
          <p:cNvSpPr>
            <a:spLocks noGrp="1"/>
          </p:cNvSpPr>
          <p:nvPr>
            <p:ph type="title"/>
          </p:nvPr>
        </p:nvSpPr>
        <p:spPr/>
        <p:txBody>
          <a:bodyPr/>
          <a:lstStyle/>
          <a:p>
            <a:r>
              <a:rPr lang="en-US"/>
              <a:t>Housekeeping</a:t>
            </a:r>
          </a:p>
        </p:txBody>
      </p:sp>
      <p:sp>
        <p:nvSpPr>
          <p:cNvPr id="4" name="Footer Placeholder 3">
            <a:extLst>
              <a:ext uri="{FF2B5EF4-FFF2-40B4-BE49-F238E27FC236}">
                <a16:creationId xmlns:a16="http://schemas.microsoft.com/office/drawing/2014/main" id="{D31DC396-C46E-0922-5C7C-E166B9CB5DE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606AC19E-E490-9FA2-566E-52926A918007}"/>
              </a:ext>
            </a:extLst>
          </p:cNvPr>
          <p:cNvSpPr>
            <a:spLocks noGrp="1"/>
          </p:cNvSpPr>
          <p:nvPr>
            <p:ph type="sldNum" sz="quarter" idx="12"/>
          </p:nvPr>
        </p:nvSpPr>
        <p:spPr/>
        <p:txBody>
          <a:bodyPr/>
          <a:lstStyle/>
          <a:p>
            <a:fld id="{16C5AC08-0ACD-404A-9C9F-AB39E786C34A}" type="slidenum">
              <a:rPr lang="en-GB"/>
              <a:t>5</a:t>
            </a:fld>
            <a:endParaRPr lang="en-GB"/>
          </a:p>
        </p:txBody>
      </p:sp>
      <p:sp>
        <p:nvSpPr>
          <p:cNvPr id="6" name="Text Placeholder 5">
            <a:extLst>
              <a:ext uri="{FF2B5EF4-FFF2-40B4-BE49-F238E27FC236}">
                <a16:creationId xmlns:a16="http://schemas.microsoft.com/office/drawing/2014/main" id="{50741477-4FE0-6222-F853-4934353D005B}"/>
              </a:ext>
            </a:extLst>
          </p:cNvPr>
          <p:cNvSpPr>
            <a:spLocks noGrp="1"/>
          </p:cNvSpPr>
          <p:nvPr>
            <p:ph type="body" sz="quarter" idx="13"/>
          </p:nvPr>
        </p:nvSpPr>
        <p:spPr/>
        <p:txBody>
          <a:bodyPr/>
          <a:lstStyle/>
          <a:p>
            <a:r>
              <a:rPr lang="en-US" dirty="0"/>
              <a:t>Housekeeping</a:t>
            </a:r>
          </a:p>
        </p:txBody>
      </p:sp>
      <p:sp>
        <p:nvSpPr>
          <p:cNvPr id="10" name="Oval 9">
            <a:extLst>
              <a:ext uri="{FF2B5EF4-FFF2-40B4-BE49-F238E27FC236}">
                <a16:creationId xmlns:a16="http://schemas.microsoft.com/office/drawing/2014/main" id="{FE008D59-04EB-23D1-4267-A7AB290DE282}"/>
              </a:ext>
            </a:extLst>
          </p:cNvPr>
          <p:cNvSpPr/>
          <p:nvPr/>
        </p:nvSpPr>
        <p:spPr>
          <a:xfrm>
            <a:off x="8433873" y="3237403"/>
            <a:ext cx="276161" cy="2761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326C05A-D561-0C60-D671-E6890A7B8C1F}"/>
              </a:ext>
            </a:extLst>
          </p:cNvPr>
          <p:cNvPicPr>
            <a:picLocks noChangeAspect="1"/>
          </p:cNvPicPr>
          <p:nvPr/>
        </p:nvPicPr>
        <p:blipFill>
          <a:blip r:embed="rId3"/>
          <a:srcRect/>
          <a:stretch/>
        </p:blipFill>
        <p:spPr>
          <a:xfrm>
            <a:off x="7422292" y="1767016"/>
            <a:ext cx="4645673" cy="5090983"/>
          </a:xfrm>
          <a:prstGeom prst="rect">
            <a:avLst/>
          </a:prstGeom>
        </p:spPr>
      </p:pic>
    </p:spTree>
    <p:extLst>
      <p:ext uri="{BB962C8B-B14F-4D97-AF65-F5344CB8AC3E}">
        <p14:creationId xmlns:p14="http://schemas.microsoft.com/office/powerpoint/2010/main" val="1567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withEffect">
                                  <p:stCondLst>
                                    <p:cond delay="0"/>
                                  </p:stCondLst>
                                  <p:childTnLst>
                                    <p:animScale>
                                      <p:cBhvr>
                                        <p:cTn id="6" dur="20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nk cricle">
            <a:extLst>
              <a:ext uri="{FF2B5EF4-FFF2-40B4-BE49-F238E27FC236}">
                <a16:creationId xmlns:a16="http://schemas.microsoft.com/office/drawing/2014/main" id="{F31441C6-47A2-31F2-05EE-BF242C86861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Connector 6">
            <a:extLst>
              <a:ext uri="{FF2B5EF4-FFF2-40B4-BE49-F238E27FC236}">
                <a16:creationId xmlns:a16="http://schemas.microsoft.com/office/drawing/2014/main" id="{D1E4891F-BAB9-4370-06BC-1CB7D96ADD2D}"/>
              </a:ext>
            </a:extLst>
          </p:cNvPr>
          <p:cNvSpPr/>
          <p:nvPr/>
        </p:nvSpPr>
        <p:spPr>
          <a:xfrm>
            <a:off x="7751301" y="3751886"/>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5DC44886-B8C9-EECC-2CAF-CAA9A9C555B9}"/>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DA09BB00-33E1-6E2A-49D9-4CC1C6B47525}"/>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722ECF47-9CF6-90C5-9FA1-891F471FA837}"/>
              </a:ext>
            </a:extLst>
          </p:cNvPr>
          <p:cNvSpPr>
            <a:spLocks noGrp="1"/>
          </p:cNvSpPr>
          <p:nvPr>
            <p:ph type="sldNum" sz="quarter" idx="12"/>
          </p:nvPr>
        </p:nvSpPr>
        <p:spPr/>
        <p:txBody>
          <a:bodyPr/>
          <a:lstStyle/>
          <a:p>
            <a:fld id="{16C5AC08-0ACD-404A-9C9F-AB39E786C34A}" type="slidenum">
              <a:rPr lang="en-GB"/>
              <a:pPr/>
              <a:t>59</a:t>
            </a:fld>
            <a:endParaRPr lang="en-GB"/>
          </a:p>
        </p:txBody>
      </p:sp>
      <p:pic>
        <p:nvPicPr>
          <p:cNvPr id="6" name="Picture 5">
            <a:extLst>
              <a:ext uri="{FF2B5EF4-FFF2-40B4-BE49-F238E27FC236}">
                <a16:creationId xmlns:a16="http://schemas.microsoft.com/office/drawing/2014/main" id="{5D5C3C8C-DEF1-5126-36F8-4C6C1B52DD9F}"/>
              </a:ext>
            </a:extLst>
          </p:cNvPr>
          <p:cNvPicPr>
            <a:picLocks noChangeAspect="1"/>
          </p:cNvPicPr>
          <p:nvPr/>
        </p:nvPicPr>
        <p:blipFill>
          <a:blip r:embed="rId3"/>
          <a:srcRect/>
          <a:stretch/>
        </p:blipFill>
        <p:spPr>
          <a:xfrm>
            <a:off x="6046606" y="2106673"/>
            <a:ext cx="4038600" cy="2806700"/>
          </a:xfrm>
          <a:prstGeom prst="rect">
            <a:avLst/>
          </a:prstGeom>
        </p:spPr>
      </p:pic>
      <p:sp>
        <p:nvSpPr>
          <p:cNvPr id="2" name="Orange circle">
            <a:extLst>
              <a:ext uri="{FF2B5EF4-FFF2-40B4-BE49-F238E27FC236}">
                <a16:creationId xmlns:a16="http://schemas.microsoft.com/office/drawing/2014/main" id="{FAAD0C89-62F2-AFD6-2FE6-8EA36C0EE200}"/>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5046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6.25E-7 1.85185E-6 C -0.38672 -0.23681 -0.77292 -0.47338 -0.92122 -0.33935 C -1.06966 -0.20509 -1.10781 0.69491 -0.88997 0.80555 C -0.67201 0.9162 0.23828 0.4581 0.38711 0.32454 C 0.53646 0.1912 0.13073 0.0956 0.00521 -0.00023 " pathEditMode="relative" rAng="0" ptsTypes="AAAAA">
                                      <p:cBhvr>
                                        <p:cTn id="6" dur="240000" fill="hold"/>
                                        <p:tgtEl>
                                          <p:spTgt spid="7"/>
                                        </p:tgtEl>
                                        <p:attrNameLst>
                                          <p:attrName>ppt_x</p:attrName>
                                          <p:attrName>ppt_y</p:attrName>
                                        </p:attrNameLst>
                                      </p:cBhvr>
                                      <p:rCtr x="-31172" y="22222"/>
                                    </p:animMotion>
                                  </p:childTnLst>
                                </p:cTn>
                              </p:par>
                              <p:par>
                                <p:cTn id="7" presetID="6" presetClass="emph" presetSubtype="0" repeatCount="indefinite" autoRev="1" fill="hold" grpId="1" nodeType="withEffect">
                                  <p:stCondLst>
                                    <p:cond delay="0"/>
                                  </p:stCondLst>
                                  <p:childTnLst>
                                    <p:animScale>
                                      <p:cBhvr>
                                        <p:cTn id="8" dur="37000" fill="hold"/>
                                        <p:tgtEl>
                                          <p:spTgt spid="7"/>
                                        </p:tgtEl>
                                      </p:cBhvr>
                                      <p:by x="25000" y="25000"/>
                                    </p:animScale>
                                  </p:childTnLst>
                                </p:cTn>
                              </p:par>
                              <p:par>
                                <p:cTn id="9" presetID="0" presetClass="path" presetSubtype="0" repeatCount="indefinite" fill="hold" grpId="1" nodeType="withEffect">
                                  <p:stCondLst>
                                    <p:cond delay="0"/>
                                  </p:stCondLst>
                                  <p:childTnLst>
                                    <p:animMotion origin="layout" path="M 2.91667E-6 3.33333E-6 C -0.03607 -0.13056 -0.41745 -0.47431 -0.50782 -0.48542 C -0.59779 -0.4963 -0.57657 -0.19653 -0.54115 -0.06644 C -0.50534 0.06296 -0.38334 0.28032 -0.29427 0.29398 C -0.20443 0.30764 0.03554 0.13009 2.91667E-6 3.33333E-6 Z " pathEditMode="relative" rAng="12300000" ptsTypes="AAAAA">
                                      <p:cBhvr>
                                        <p:cTn id="10" dur="200000" fill="hold"/>
                                        <p:tgtEl>
                                          <p:spTgt spid="2"/>
                                        </p:tgtEl>
                                        <p:attrNameLst>
                                          <p:attrName>ppt_x</p:attrName>
                                          <p:attrName>ppt_y</p:attrName>
                                        </p:attrNameLst>
                                      </p:cBhvr>
                                      <p:rCtr x="-31927" y="-3657"/>
                                    </p:animMotion>
                                  </p:childTnLst>
                                </p:cTn>
                              </p:par>
                              <p:par>
                                <p:cTn id="11" presetID="6" presetClass="emph" presetSubtype="0" repeatCount="indefinite" autoRev="1" fill="hold" grpId="0" nodeType="withEffect">
                                  <p:stCondLst>
                                    <p:cond delay="0"/>
                                  </p:stCondLst>
                                  <p:childTnLst>
                                    <p:animScale>
                                      <p:cBhvr>
                                        <p:cTn id="12" dur="90000" fill="hold"/>
                                        <p:tgtEl>
                                          <p:spTgt spid="2"/>
                                        </p:tgtEl>
                                      </p:cBhvr>
                                      <p:by x="400000" y="400000"/>
                                    </p:animScale>
                                  </p:childTnLst>
                                </p:cTn>
                              </p:par>
                              <p:par>
                                <p:cTn id="13" presetID="0" presetClass="path" presetSubtype="0" repeatCount="indefinite" fill="hold" grpId="1" nodeType="withEffect">
                                  <p:stCondLst>
                                    <p:cond delay="0"/>
                                  </p:stCondLst>
                                  <p:childTnLst>
                                    <p:animMotion origin="layout" path="M -0.0013 -0.00023 C -0.1306 -0.0125 -0.36263 -0.00278 -0.33034 0.11875 C -0.29791 0.24005 -0.04414 0.71343 0.19258 0.72662 C 0.42969 0.74051 0.4293 0.42454 0.44544 0.19097 C 0.4724 -0.14143 0.128 0.01157 -0.0013 -0.00023 Z " pathEditMode="relative" rAng="12300000" ptsTypes="AAAAA">
                                      <p:cBhvr>
                                        <p:cTn id="14" dur="200000" fill="hold"/>
                                        <p:tgtEl>
                                          <p:spTgt spid="8"/>
                                        </p:tgtEl>
                                        <p:attrNameLst>
                                          <p:attrName>ppt_x</p:attrName>
                                          <p:attrName>ppt_y</p:attrName>
                                        </p:attrNameLst>
                                      </p:cBhvr>
                                      <p:rCtr x="6445" y="21042"/>
                                    </p:animMotion>
                                  </p:childTnLst>
                                </p:cTn>
                              </p:par>
                              <p:par>
                                <p:cTn id="15" presetID="6" presetClass="emph" presetSubtype="0" repeatCount="indefinite" autoRev="1" fill="hold" grpId="0" nodeType="withEffect">
                                  <p:stCondLst>
                                    <p:cond delay="0"/>
                                  </p:stCondLst>
                                  <p:childTnLst>
                                    <p:animScale>
                                      <p:cBhvr>
                                        <p:cTn id="16" dur="13500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2" grpId="0" animBg="1"/>
      <p:bldP spid="2"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18A502-1F17-821E-0399-930C3459F22F}"/>
              </a:ext>
            </a:extLst>
          </p:cNvPr>
          <p:cNvSpPr>
            <a:spLocks noGrp="1"/>
          </p:cNvSpPr>
          <p:nvPr>
            <p:ph type="title"/>
          </p:nvPr>
        </p:nvSpPr>
        <p:spPr/>
        <p:txBody>
          <a:bodyPr/>
          <a:lstStyle/>
          <a:p>
            <a:r>
              <a:rPr lang="en-US"/>
              <a:t>What is an Appreciative Inquiry?</a:t>
            </a:r>
          </a:p>
        </p:txBody>
      </p:sp>
      <p:sp>
        <p:nvSpPr>
          <p:cNvPr id="9" name="Content Placeholder 8">
            <a:extLst>
              <a:ext uri="{FF2B5EF4-FFF2-40B4-BE49-F238E27FC236}">
                <a16:creationId xmlns:a16="http://schemas.microsoft.com/office/drawing/2014/main" id="{83B7865D-D851-8451-644D-64418B5CDA0A}"/>
              </a:ext>
            </a:extLst>
          </p:cNvPr>
          <p:cNvSpPr>
            <a:spLocks noGrp="1"/>
          </p:cNvSpPr>
          <p:nvPr>
            <p:ph idx="1"/>
          </p:nvPr>
        </p:nvSpPr>
        <p:spPr>
          <a:xfrm>
            <a:off x="1077913" y="1520825"/>
            <a:ext cx="7100887" cy="5019720"/>
          </a:xfrm>
        </p:spPr>
        <p:txBody>
          <a:bodyPr/>
          <a:lstStyle/>
          <a:p>
            <a:pPr lvl="2"/>
            <a:r>
              <a:rPr lang="en-US"/>
              <a:t>Another useful method for promoting psychological safety </a:t>
            </a:r>
          </a:p>
          <a:p>
            <a:pPr lvl="2"/>
            <a:r>
              <a:rPr lang="en-US"/>
              <a:t>Approach to sustainable change </a:t>
            </a:r>
          </a:p>
          <a:p>
            <a:pPr lvl="2">
              <a:spcAft>
                <a:spcPts val="0"/>
              </a:spcAft>
            </a:pPr>
            <a:r>
              <a:rPr lang="en-US"/>
              <a:t>Focusses on what is already working and how we can build on that to make improvements</a:t>
            </a:r>
            <a:br>
              <a:rPr lang="en-US"/>
            </a:br>
            <a:endParaRPr lang="en-US"/>
          </a:p>
          <a:p>
            <a:pPr marL="228600" lvl="1" indent="-79375">
              <a:spcAft>
                <a:spcPts val="800"/>
              </a:spcAft>
            </a:pPr>
            <a:r>
              <a:rPr lang="en-US" sz="2800" i="1">
                <a:solidFill>
                  <a:schemeClr val="accent2"/>
                </a:solidFill>
                <a:latin typeface="Petrona Light" pitchFamily="2" charset="77"/>
              </a:rPr>
              <a:t>“Asset based model, embracing strengths by illuminating existing positive staff practices </a:t>
            </a:r>
            <a:br>
              <a:rPr lang="en-US" sz="2800" i="1">
                <a:solidFill>
                  <a:schemeClr val="accent2"/>
                </a:solidFill>
                <a:latin typeface="Petrona Light" pitchFamily="2" charset="77"/>
              </a:rPr>
            </a:br>
            <a:r>
              <a:rPr lang="en-US" sz="2800" i="1">
                <a:solidFill>
                  <a:schemeClr val="accent2"/>
                </a:solidFill>
                <a:latin typeface="Petrona Light" pitchFamily="2" charset="77"/>
              </a:rPr>
              <a:t>and qualities”</a:t>
            </a:r>
          </a:p>
          <a:p>
            <a:pPr marL="269875" lvl="1"/>
            <a:r>
              <a:rPr lang="en-US" sz="1800" b="1"/>
              <a:t>— IHI</a:t>
            </a:r>
          </a:p>
          <a:p>
            <a:pPr lvl="1"/>
            <a:endParaRPr lang="en-US"/>
          </a:p>
          <a:p>
            <a:pPr lvl="1"/>
            <a:endParaRPr lang="en-US"/>
          </a:p>
        </p:txBody>
      </p:sp>
      <p:sp>
        <p:nvSpPr>
          <p:cNvPr id="4" name="Footer Placeholder 3">
            <a:extLst>
              <a:ext uri="{FF2B5EF4-FFF2-40B4-BE49-F238E27FC236}">
                <a16:creationId xmlns:a16="http://schemas.microsoft.com/office/drawing/2014/main" id="{70A18E60-7312-B28A-4175-D22B0B565EBF}"/>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9CF9E17C-D841-E380-95B2-45420E4AEE39}"/>
              </a:ext>
            </a:extLst>
          </p:cNvPr>
          <p:cNvSpPr>
            <a:spLocks noGrp="1"/>
          </p:cNvSpPr>
          <p:nvPr>
            <p:ph type="sldNum" sz="quarter" idx="12"/>
          </p:nvPr>
        </p:nvSpPr>
        <p:spPr/>
        <p:txBody>
          <a:bodyPr/>
          <a:lstStyle/>
          <a:p>
            <a:fld id="{16C5AC08-0ACD-404A-9C9F-AB39E786C34A}" type="slidenum">
              <a:rPr lang="en-GB"/>
              <a:t>60</a:t>
            </a:fld>
            <a:endParaRPr lang="en-GB"/>
          </a:p>
        </p:txBody>
      </p:sp>
      <p:sp>
        <p:nvSpPr>
          <p:cNvPr id="10" name="Text Placeholder 9">
            <a:extLst>
              <a:ext uri="{FF2B5EF4-FFF2-40B4-BE49-F238E27FC236}">
                <a16:creationId xmlns:a16="http://schemas.microsoft.com/office/drawing/2014/main" id="{333A4230-66BD-3C86-32EA-E34166C84A8F}"/>
              </a:ext>
            </a:extLst>
          </p:cNvPr>
          <p:cNvSpPr>
            <a:spLocks noGrp="1"/>
          </p:cNvSpPr>
          <p:nvPr>
            <p:ph type="body" sz="quarter" idx="13"/>
          </p:nvPr>
        </p:nvSpPr>
        <p:spPr/>
        <p:txBody>
          <a:bodyPr/>
          <a:lstStyle/>
          <a:p>
            <a:r>
              <a:rPr lang="en-US"/>
              <a:t>Appreciative Inquiry</a:t>
            </a:r>
          </a:p>
        </p:txBody>
      </p:sp>
      <p:pic>
        <p:nvPicPr>
          <p:cNvPr id="11" name="Picture 10">
            <a:extLst>
              <a:ext uri="{FF2B5EF4-FFF2-40B4-BE49-F238E27FC236}">
                <a16:creationId xmlns:a16="http://schemas.microsoft.com/office/drawing/2014/main" id="{14A7D2C7-06E4-D04A-9C2E-85044A852384}"/>
              </a:ext>
            </a:extLst>
          </p:cNvPr>
          <p:cNvPicPr>
            <a:picLocks noChangeAspect="1"/>
          </p:cNvPicPr>
          <p:nvPr/>
        </p:nvPicPr>
        <p:blipFill>
          <a:blip r:embed="rId3"/>
          <a:srcRect/>
          <a:stretch/>
        </p:blipFill>
        <p:spPr>
          <a:xfrm>
            <a:off x="10943597" y="2615833"/>
            <a:ext cx="533400" cy="711200"/>
          </a:xfrm>
          <a:prstGeom prst="rect">
            <a:avLst/>
          </a:prstGeom>
        </p:spPr>
      </p:pic>
      <p:pic>
        <p:nvPicPr>
          <p:cNvPr id="12" name="Picture 11">
            <a:extLst>
              <a:ext uri="{FF2B5EF4-FFF2-40B4-BE49-F238E27FC236}">
                <a16:creationId xmlns:a16="http://schemas.microsoft.com/office/drawing/2014/main" id="{34176DB0-09F9-57E4-24E5-0EEE33F4B231}"/>
              </a:ext>
            </a:extLst>
          </p:cNvPr>
          <p:cNvPicPr>
            <a:picLocks noChangeAspect="1"/>
          </p:cNvPicPr>
          <p:nvPr/>
        </p:nvPicPr>
        <p:blipFill>
          <a:blip r:embed="rId4"/>
          <a:srcRect/>
          <a:stretch/>
        </p:blipFill>
        <p:spPr>
          <a:xfrm>
            <a:off x="10734047" y="1520825"/>
            <a:ext cx="952500" cy="812800"/>
          </a:xfrm>
          <a:prstGeom prst="rect">
            <a:avLst/>
          </a:prstGeom>
        </p:spPr>
      </p:pic>
      <p:sp>
        <p:nvSpPr>
          <p:cNvPr id="13" name="TextBox 12">
            <a:extLst>
              <a:ext uri="{FF2B5EF4-FFF2-40B4-BE49-F238E27FC236}">
                <a16:creationId xmlns:a16="http://schemas.microsoft.com/office/drawing/2014/main" id="{66324463-F680-3265-A2E0-5E5D975DE0CC}"/>
              </a:ext>
            </a:extLst>
          </p:cNvPr>
          <p:cNvSpPr txBox="1"/>
          <p:nvPr/>
        </p:nvSpPr>
        <p:spPr>
          <a:xfrm>
            <a:off x="362296" y="6471690"/>
            <a:ext cx="11703809" cy="244682"/>
          </a:xfrm>
          <a:prstGeom prst="rect">
            <a:avLst/>
          </a:prstGeom>
          <a:noFill/>
        </p:spPr>
        <p:txBody>
          <a:bodyPr wrap="square">
            <a:spAutoFit/>
          </a:bodyPr>
          <a:lstStyle/>
          <a:p>
            <a:pPr algn="r"/>
            <a:r>
              <a:rPr lang="en-GB" sz="990" b="1" dirty="0">
                <a:latin typeface="DM Sans" pitchFamily="2" charset="77"/>
              </a:rPr>
              <a:t>Source: </a:t>
            </a:r>
            <a:r>
              <a:rPr lang="en-GB" sz="990" dirty="0" err="1">
                <a:latin typeface="DM Sans" pitchFamily="2" charset="77"/>
              </a:rPr>
              <a:t>Cooperrider</a:t>
            </a:r>
            <a:r>
              <a:rPr lang="en-GB" sz="990" dirty="0">
                <a:latin typeface="DM Sans" pitchFamily="2" charset="77"/>
              </a:rPr>
              <a:t> (1985).  </a:t>
            </a:r>
          </a:p>
        </p:txBody>
      </p:sp>
    </p:spTree>
    <p:extLst>
      <p:ext uri="{BB962C8B-B14F-4D97-AF65-F5344CB8AC3E}">
        <p14:creationId xmlns:p14="http://schemas.microsoft.com/office/powerpoint/2010/main" val="24399423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withEffect" p14:presetBounceEnd="50000">
                                      <p:stCondLst>
                                        <p:cond delay="0"/>
                                      </p:stCondLst>
                                      <p:childTnLst>
                                        <p:animMotion origin="layout" path="M -1.25E-6 -3.33333E-6 L -1.25E-6 -0.13171 " pathEditMode="relative" rAng="0" ptsTypes="AA" p14:bounceEnd="50000">
                                          <p:cBhvr>
                                            <p:cTn id="6" dur="1500" fill="hold"/>
                                            <p:tgtEl>
                                              <p:spTgt spid="11"/>
                                            </p:tgtEl>
                                            <p:attrNameLst>
                                              <p:attrName>ppt_x</p:attrName>
                                              <p:attrName>ppt_y</p:attrName>
                                            </p:attrNameLst>
                                          </p:cBhvr>
                                          <p:rCtr x="0" y="-6597"/>
                                        </p:animMotion>
                                      </p:childTnLst>
                                    </p:cTn>
                                  </p:par>
                                  <p:par>
                                    <p:cTn id="7" presetID="6" presetClass="entr" presetSubtype="32" fill="hold" nodeType="withEffect">
                                      <p:stCondLst>
                                        <p:cond delay="1600"/>
                                      </p:stCondLst>
                                      <p:childTnLst>
                                        <p:set>
                                          <p:cBhvr>
                                            <p:cTn id="8" dur="1" fill="hold">
                                              <p:stCondLst>
                                                <p:cond delay="0"/>
                                              </p:stCondLst>
                                            </p:cTn>
                                            <p:tgtEl>
                                              <p:spTgt spid="12"/>
                                            </p:tgtEl>
                                            <p:attrNameLst>
                                              <p:attrName>style.visibility</p:attrName>
                                            </p:attrNameLst>
                                          </p:cBhvr>
                                          <p:to>
                                            <p:strVal val="visible"/>
                                          </p:to>
                                        </p:set>
                                        <p:animEffect transition="in" filter="circle(out)">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withEffect">
                                      <p:stCondLst>
                                        <p:cond delay="0"/>
                                      </p:stCondLst>
                                      <p:childTnLst>
                                        <p:animMotion origin="layout" path="M -1.25E-6 -3.33333E-6 L -1.25E-6 -0.13171 " pathEditMode="relative" rAng="0" ptsTypes="AA">
                                          <p:cBhvr>
                                            <p:cTn id="6" dur="1500" fill="hold"/>
                                            <p:tgtEl>
                                              <p:spTgt spid="11"/>
                                            </p:tgtEl>
                                            <p:attrNameLst>
                                              <p:attrName>ppt_x</p:attrName>
                                              <p:attrName>ppt_y</p:attrName>
                                            </p:attrNameLst>
                                          </p:cBhvr>
                                          <p:rCtr x="0" y="-6597"/>
                                        </p:animMotion>
                                      </p:childTnLst>
                                    </p:cTn>
                                  </p:par>
                                  <p:par>
                                    <p:cTn id="7" presetID="6" presetClass="entr" presetSubtype="32" fill="hold" nodeType="withEffect">
                                      <p:stCondLst>
                                        <p:cond delay="1600"/>
                                      </p:stCondLst>
                                      <p:childTnLst>
                                        <p:set>
                                          <p:cBhvr>
                                            <p:cTn id="8" dur="1" fill="hold">
                                              <p:stCondLst>
                                                <p:cond delay="0"/>
                                              </p:stCondLst>
                                            </p:cTn>
                                            <p:tgtEl>
                                              <p:spTgt spid="12"/>
                                            </p:tgtEl>
                                            <p:attrNameLst>
                                              <p:attrName>style.visibility</p:attrName>
                                            </p:attrNameLst>
                                          </p:cBhvr>
                                          <p:to>
                                            <p:strVal val="visible"/>
                                          </p:to>
                                        </p:set>
                                        <p:animEffect transition="in" filter="circle(out)">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B5B4-549C-2365-67E6-85526FB5AC94}"/>
              </a:ext>
            </a:extLst>
          </p:cNvPr>
          <p:cNvSpPr>
            <a:spLocks noGrp="1"/>
          </p:cNvSpPr>
          <p:nvPr>
            <p:ph type="title"/>
          </p:nvPr>
        </p:nvSpPr>
        <p:spPr/>
        <p:txBody>
          <a:bodyPr/>
          <a:lstStyle/>
          <a:p>
            <a:r>
              <a:rPr lang="en-US"/>
              <a:t>Improvement: A focus on the problem</a:t>
            </a:r>
          </a:p>
        </p:txBody>
      </p:sp>
      <p:sp>
        <p:nvSpPr>
          <p:cNvPr id="4" name="Footer Placeholder 3">
            <a:extLst>
              <a:ext uri="{FF2B5EF4-FFF2-40B4-BE49-F238E27FC236}">
                <a16:creationId xmlns:a16="http://schemas.microsoft.com/office/drawing/2014/main" id="{C6507B7D-E0C0-A533-6FF5-11A127CCD61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49CA2695-4EED-C6F9-25E8-AE6412B5C882}"/>
              </a:ext>
            </a:extLst>
          </p:cNvPr>
          <p:cNvSpPr>
            <a:spLocks noGrp="1"/>
          </p:cNvSpPr>
          <p:nvPr>
            <p:ph type="sldNum" sz="quarter" idx="12"/>
          </p:nvPr>
        </p:nvSpPr>
        <p:spPr/>
        <p:txBody>
          <a:bodyPr/>
          <a:lstStyle/>
          <a:p>
            <a:fld id="{16C5AC08-0ACD-404A-9C9F-AB39E786C34A}" type="slidenum">
              <a:rPr lang="en-GB"/>
              <a:t>61</a:t>
            </a:fld>
            <a:endParaRPr lang="en-GB"/>
          </a:p>
        </p:txBody>
      </p:sp>
      <p:sp>
        <p:nvSpPr>
          <p:cNvPr id="6" name="Text Placeholder 5">
            <a:extLst>
              <a:ext uri="{FF2B5EF4-FFF2-40B4-BE49-F238E27FC236}">
                <a16:creationId xmlns:a16="http://schemas.microsoft.com/office/drawing/2014/main" id="{143F996B-82FB-1D6F-07DC-BFEFF05893B5}"/>
              </a:ext>
            </a:extLst>
          </p:cNvPr>
          <p:cNvSpPr>
            <a:spLocks noGrp="1"/>
          </p:cNvSpPr>
          <p:nvPr>
            <p:ph type="body" sz="quarter" idx="13"/>
          </p:nvPr>
        </p:nvSpPr>
        <p:spPr/>
        <p:txBody>
          <a:bodyPr/>
          <a:lstStyle/>
          <a:p>
            <a:r>
              <a:rPr lang="en-US"/>
              <a:t>Improvement: A focus on the problem</a:t>
            </a:r>
          </a:p>
        </p:txBody>
      </p:sp>
      <p:grpSp>
        <p:nvGrpSpPr>
          <p:cNvPr id="38" name="Group 37">
            <a:extLst>
              <a:ext uri="{FF2B5EF4-FFF2-40B4-BE49-F238E27FC236}">
                <a16:creationId xmlns:a16="http://schemas.microsoft.com/office/drawing/2014/main" id="{E2C2D3FA-B34F-0EAE-F7CF-508BD9BFEE73}"/>
              </a:ext>
            </a:extLst>
          </p:cNvPr>
          <p:cNvGrpSpPr/>
          <p:nvPr/>
        </p:nvGrpSpPr>
        <p:grpSpPr>
          <a:xfrm>
            <a:off x="1535342" y="2850573"/>
            <a:ext cx="2452254" cy="2452254"/>
            <a:chOff x="5299364" y="3691948"/>
            <a:chExt cx="2452254" cy="2452254"/>
          </a:xfrm>
        </p:grpSpPr>
        <p:sp>
          <p:nvSpPr>
            <p:cNvPr id="39" name="Oval 38">
              <a:extLst>
                <a:ext uri="{FF2B5EF4-FFF2-40B4-BE49-F238E27FC236}">
                  <a16:creationId xmlns:a16="http://schemas.microsoft.com/office/drawing/2014/main" id="{2E10D1AA-5DB7-8286-255F-DD2534D95B42}"/>
                </a:ext>
              </a:extLst>
            </p:cNvPr>
            <p:cNvSpPr/>
            <p:nvPr/>
          </p:nvSpPr>
          <p:spPr>
            <a:xfrm>
              <a:off x="5299364" y="3691948"/>
              <a:ext cx="2452254" cy="2452254"/>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40" name="Group 39">
              <a:extLst>
                <a:ext uri="{FF2B5EF4-FFF2-40B4-BE49-F238E27FC236}">
                  <a16:creationId xmlns:a16="http://schemas.microsoft.com/office/drawing/2014/main" id="{3AB5BDE7-2EA6-AA94-8292-A70A6B98F126}"/>
                </a:ext>
              </a:extLst>
            </p:cNvPr>
            <p:cNvGrpSpPr/>
            <p:nvPr/>
          </p:nvGrpSpPr>
          <p:grpSpPr>
            <a:xfrm>
              <a:off x="7134200" y="3807282"/>
              <a:ext cx="277918" cy="269418"/>
              <a:chOff x="8125561" y="4011046"/>
              <a:chExt cx="621226" cy="602229"/>
            </a:xfrm>
          </p:grpSpPr>
          <p:cxnSp>
            <p:nvCxnSpPr>
              <p:cNvPr id="44" name="Straight Connector 43">
                <a:extLst>
                  <a:ext uri="{FF2B5EF4-FFF2-40B4-BE49-F238E27FC236}">
                    <a16:creationId xmlns:a16="http://schemas.microsoft.com/office/drawing/2014/main" id="{226EE873-8E39-4E60-CAB9-5625A0CB8E91}"/>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3D13B07-8A6E-1864-634B-7F067A0555BF}"/>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2415193-97EA-2CEA-AD51-81B3969E2BE3}"/>
                </a:ext>
              </a:extLst>
            </p:cNvPr>
            <p:cNvGrpSpPr/>
            <p:nvPr/>
          </p:nvGrpSpPr>
          <p:grpSpPr>
            <a:xfrm rot="10800000">
              <a:off x="5565915" y="5707227"/>
              <a:ext cx="277918" cy="269418"/>
              <a:chOff x="8125561" y="4011046"/>
              <a:chExt cx="621226" cy="602229"/>
            </a:xfrm>
          </p:grpSpPr>
          <p:cxnSp>
            <p:nvCxnSpPr>
              <p:cNvPr id="42" name="Straight Connector 41">
                <a:extLst>
                  <a:ext uri="{FF2B5EF4-FFF2-40B4-BE49-F238E27FC236}">
                    <a16:creationId xmlns:a16="http://schemas.microsoft.com/office/drawing/2014/main" id="{E5D61675-1250-D678-B2CF-7D6F22A9EE87}"/>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703894-7347-5766-53FF-7322BFC7D4C4}"/>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46" name="Connector 45">
            <a:extLst>
              <a:ext uri="{FF2B5EF4-FFF2-40B4-BE49-F238E27FC236}">
                <a16:creationId xmlns:a16="http://schemas.microsoft.com/office/drawing/2014/main" id="{2AD13ADC-10F0-5C8C-E64C-E64FD94A8ABE}"/>
              </a:ext>
            </a:extLst>
          </p:cNvPr>
          <p:cNvSpPr/>
          <p:nvPr/>
        </p:nvSpPr>
        <p:spPr>
          <a:xfrm>
            <a:off x="1427983" y="3994771"/>
            <a:ext cx="2670482" cy="267048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7" name="Rectangle 46">
            <a:extLst>
              <a:ext uri="{FF2B5EF4-FFF2-40B4-BE49-F238E27FC236}">
                <a16:creationId xmlns:a16="http://schemas.microsoft.com/office/drawing/2014/main" id="{FFAD4940-AD09-6482-8A4B-B9F9669A35D8}"/>
              </a:ext>
            </a:extLst>
          </p:cNvPr>
          <p:cNvSpPr/>
          <p:nvPr/>
        </p:nvSpPr>
        <p:spPr>
          <a:xfrm>
            <a:off x="1077914" y="2013877"/>
            <a:ext cx="3330575" cy="169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48" name="Group 47">
            <a:extLst>
              <a:ext uri="{FF2B5EF4-FFF2-40B4-BE49-F238E27FC236}">
                <a16:creationId xmlns:a16="http://schemas.microsoft.com/office/drawing/2014/main" id="{77A401FA-667E-F62A-D13B-F1D8D67E7EEB}"/>
              </a:ext>
            </a:extLst>
          </p:cNvPr>
          <p:cNvGrpSpPr/>
          <p:nvPr/>
        </p:nvGrpSpPr>
        <p:grpSpPr>
          <a:xfrm>
            <a:off x="1529053" y="4103885"/>
            <a:ext cx="2452254" cy="2452254"/>
            <a:chOff x="5299364" y="3691948"/>
            <a:chExt cx="2452254" cy="2452254"/>
          </a:xfrm>
        </p:grpSpPr>
        <p:sp>
          <p:nvSpPr>
            <p:cNvPr id="49" name="Oval 48">
              <a:extLst>
                <a:ext uri="{FF2B5EF4-FFF2-40B4-BE49-F238E27FC236}">
                  <a16:creationId xmlns:a16="http://schemas.microsoft.com/office/drawing/2014/main" id="{D9DA5722-4E7F-5DA3-96D0-81D34034EA94}"/>
                </a:ext>
              </a:extLst>
            </p:cNvPr>
            <p:cNvSpPr/>
            <p:nvPr/>
          </p:nvSpPr>
          <p:spPr>
            <a:xfrm>
              <a:off x="5299364" y="3691948"/>
              <a:ext cx="2452254" cy="2452254"/>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50" name="Group 49">
              <a:extLst>
                <a:ext uri="{FF2B5EF4-FFF2-40B4-BE49-F238E27FC236}">
                  <a16:creationId xmlns:a16="http://schemas.microsoft.com/office/drawing/2014/main" id="{F9A3E656-A14D-39C5-9AE5-F7E53648672A}"/>
                </a:ext>
              </a:extLst>
            </p:cNvPr>
            <p:cNvGrpSpPr/>
            <p:nvPr/>
          </p:nvGrpSpPr>
          <p:grpSpPr>
            <a:xfrm>
              <a:off x="7134200" y="3807282"/>
              <a:ext cx="277918" cy="269418"/>
              <a:chOff x="8125561" y="4011046"/>
              <a:chExt cx="621226" cy="602229"/>
            </a:xfrm>
          </p:grpSpPr>
          <p:cxnSp>
            <p:nvCxnSpPr>
              <p:cNvPr id="54" name="Straight Connector 53">
                <a:extLst>
                  <a:ext uri="{FF2B5EF4-FFF2-40B4-BE49-F238E27FC236}">
                    <a16:creationId xmlns:a16="http://schemas.microsoft.com/office/drawing/2014/main" id="{64B43358-FAEE-29E7-1254-B2594D323673}"/>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451BDF-0AB6-EBE8-3E2C-352F53E5DD33}"/>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0BF38E9E-AC05-1F41-CFC0-9A68147D3DF4}"/>
                </a:ext>
              </a:extLst>
            </p:cNvPr>
            <p:cNvGrpSpPr/>
            <p:nvPr/>
          </p:nvGrpSpPr>
          <p:grpSpPr>
            <a:xfrm rot="10800000">
              <a:off x="5565915" y="5707227"/>
              <a:ext cx="277918" cy="269418"/>
              <a:chOff x="8125561" y="4011046"/>
              <a:chExt cx="621226" cy="602229"/>
            </a:xfrm>
          </p:grpSpPr>
          <p:cxnSp>
            <p:nvCxnSpPr>
              <p:cNvPr id="52" name="Straight Connector 51">
                <a:extLst>
                  <a:ext uri="{FF2B5EF4-FFF2-40B4-BE49-F238E27FC236}">
                    <a16:creationId xmlns:a16="http://schemas.microsoft.com/office/drawing/2014/main" id="{42CFF50A-82D5-BCB6-BA48-4CDE4D376D9D}"/>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4948DEF-C537-30BA-3E65-62E01F79C117}"/>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56" name="Content Placeholder 2">
            <a:extLst>
              <a:ext uri="{FF2B5EF4-FFF2-40B4-BE49-F238E27FC236}">
                <a16:creationId xmlns:a16="http://schemas.microsoft.com/office/drawing/2014/main" id="{06510B4C-6EDA-8889-BEF1-D625699CD386}"/>
              </a:ext>
            </a:extLst>
          </p:cNvPr>
          <p:cNvSpPr>
            <a:spLocks noGrp="1"/>
          </p:cNvSpPr>
          <p:nvPr>
            <p:ph idx="1"/>
          </p:nvPr>
        </p:nvSpPr>
        <p:spPr>
          <a:xfrm>
            <a:off x="1077914" y="1520825"/>
            <a:ext cx="3332162" cy="327853"/>
          </a:xfrm>
        </p:spPr>
        <p:txBody>
          <a:bodyPr/>
          <a:lstStyle/>
          <a:p>
            <a:pPr lvl="4"/>
            <a:r>
              <a:rPr lang="en-US" b="1" dirty="0"/>
              <a:t>Model for Improvement</a:t>
            </a:r>
          </a:p>
        </p:txBody>
      </p:sp>
      <p:sp>
        <p:nvSpPr>
          <p:cNvPr id="57" name="TextBox 56">
            <a:extLst>
              <a:ext uri="{FF2B5EF4-FFF2-40B4-BE49-F238E27FC236}">
                <a16:creationId xmlns:a16="http://schemas.microsoft.com/office/drawing/2014/main" id="{CB9859FE-984C-9586-FDAD-5AF46D0DA06F}"/>
              </a:ext>
            </a:extLst>
          </p:cNvPr>
          <p:cNvSpPr txBox="1"/>
          <p:nvPr/>
        </p:nvSpPr>
        <p:spPr>
          <a:xfrm>
            <a:off x="10043679" y="6455117"/>
            <a:ext cx="1895475" cy="161583"/>
          </a:xfrm>
          <a:prstGeom prst="rect">
            <a:avLst/>
          </a:prstGeom>
          <a:noFill/>
        </p:spPr>
        <p:txBody>
          <a:bodyPr wrap="square" lIns="0" tIns="0" rIns="0" bIns="0">
            <a:spAutoFit/>
          </a:bodyPr>
          <a:lstStyle/>
          <a:p>
            <a:r>
              <a:rPr lang="en-GB" sz="1050" b="1" dirty="0">
                <a:solidFill>
                  <a:schemeClr val="accent5"/>
                </a:solidFill>
                <a:latin typeface="DM Sans" pitchFamily="2" charset="77"/>
              </a:rPr>
              <a:t>Source: </a:t>
            </a:r>
            <a:r>
              <a:rPr lang="en-GB" sz="1050" dirty="0">
                <a:solidFill>
                  <a:schemeClr val="accent5"/>
                </a:solidFill>
                <a:latin typeface="DM Sans" pitchFamily="2" charset="77"/>
              </a:rPr>
              <a:t>Langley et al (2009). </a:t>
            </a:r>
          </a:p>
        </p:txBody>
      </p:sp>
      <p:grpSp>
        <p:nvGrpSpPr>
          <p:cNvPr id="58" name="Group 57">
            <a:extLst>
              <a:ext uri="{FF2B5EF4-FFF2-40B4-BE49-F238E27FC236}">
                <a16:creationId xmlns:a16="http://schemas.microsoft.com/office/drawing/2014/main" id="{0CD2FF8F-9AD7-327B-640F-03A8FA2718E2}"/>
              </a:ext>
            </a:extLst>
          </p:cNvPr>
          <p:cNvGrpSpPr/>
          <p:nvPr/>
        </p:nvGrpSpPr>
        <p:grpSpPr>
          <a:xfrm>
            <a:off x="1077913" y="1932763"/>
            <a:ext cx="3330575" cy="1698624"/>
            <a:chOff x="4848224" y="1520826"/>
            <a:chExt cx="3330575" cy="1698624"/>
          </a:xfrm>
          <a:solidFill>
            <a:schemeClr val="accent1"/>
          </a:solidFill>
        </p:grpSpPr>
        <p:sp>
          <p:nvSpPr>
            <p:cNvPr id="59" name="Content Placeholder 8">
              <a:extLst>
                <a:ext uri="{FF2B5EF4-FFF2-40B4-BE49-F238E27FC236}">
                  <a16:creationId xmlns:a16="http://schemas.microsoft.com/office/drawing/2014/main" id="{D4C5E4A3-24E5-08DC-933F-C5A5B5737809}"/>
                </a:ext>
              </a:extLst>
            </p:cNvPr>
            <p:cNvSpPr txBox="1">
              <a:spLocks/>
            </p:cNvSpPr>
            <p:nvPr/>
          </p:nvSpPr>
          <p:spPr>
            <a:xfrm>
              <a:off x="4848224" y="1520826"/>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What are we trying to accomplish?</a:t>
              </a:r>
            </a:p>
          </p:txBody>
        </p:sp>
        <p:sp>
          <p:nvSpPr>
            <p:cNvPr id="60" name="Content Placeholder 8">
              <a:extLst>
                <a:ext uri="{FF2B5EF4-FFF2-40B4-BE49-F238E27FC236}">
                  <a16:creationId xmlns:a16="http://schemas.microsoft.com/office/drawing/2014/main" id="{A706843F-1D91-F2E7-AEE4-C9DC29687A6F}"/>
                </a:ext>
              </a:extLst>
            </p:cNvPr>
            <p:cNvSpPr txBox="1">
              <a:spLocks/>
            </p:cNvSpPr>
            <p:nvPr/>
          </p:nvSpPr>
          <p:spPr>
            <a:xfrm>
              <a:off x="4848224" y="2104540"/>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How will we know that a change is an improvement?</a:t>
              </a:r>
            </a:p>
          </p:txBody>
        </p:sp>
        <p:sp>
          <p:nvSpPr>
            <p:cNvPr id="61" name="Content Placeholder 8">
              <a:extLst>
                <a:ext uri="{FF2B5EF4-FFF2-40B4-BE49-F238E27FC236}">
                  <a16:creationId xmlns:a16="http://schemas.microsoft.com/office/drawing/2014/main" id="{B237F63C-3AFC-D719-2367-DBAFF3D9C1D6}"/>
                </a:ext>
              </a:extLst>
            </p:cNvPr>
            <p:cNvSpPr txBox="1">
              <a:spLocks/>
            </p:cNvSpPr>
            <p:nvPr/>
          </p:nvSpPr>
          <p:spPr>
            <a:xfrm>
              <a:off x="4848224" y="2688255"/>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How will we know that a change is an improvement?</a:t>
              </a:r>
            </a:p>
          </p:txBody>
        </p:sp>
      </p:grpSp>
      <p:sp>
        <p:nvSpPr>
          <p:cNvPr id="62" name="Content Placeholder 8">
            <a:extLst>
              <a:ext uri="{FF2B5EF4-FFF2-40B4-BE49-F238E27FC236}">
                <a16:creationId xmlns:a16="http://schemas.microsoft.com/office/drawing/2014/main" id="{C1C3ABB7-78AE-60DF-1154-70F4FA8C9EB9}"/>
              </a:ext>
            </a:extLst>
          </p:cNvPr>
          <p:cNvSpPr txBox="1">
            <a:spLocks/>
          </p:cNvSpPr>
          <p:nvPr/>
        </p:nvSpPr>
        <p:spPr>
          <a:xfrm>
            <a:off x="1570616" y="4488637"/>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Act</a:t>
            </a:r>
          </a:p>
        </p:txBody>
      </p:sp>
      <p:sp>
        <p:nvSpPr>
          <p:cNvPr id="63" name="Content Placeholder 8">
            <a:extLst>
              <a:ext uri="{FF2B5EF4-FFF2-40B4-BE49-F238E27FC236}">
                <a16:creationId xmlns:a16="http://schemas.microsoft.com/office/drawing/2014/main" id="{433EC024-5AF2-7346-3C6B-9ECE43F7BEA8}"/>
              </a:ext>
            </a:extLst>
          </p:cNvPr>
          <p:cNvSpPr txBox="1">
            <a:spLocks/>
          </p:cNvSpPr>
          <p:nvPr/>
        </p:nvSpPr>
        <p:spPr>
          <a:xfrm>
            <a:off x="2734770" y="4488637"/>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Plan</a:t>
            </a:r>
          </a:p>
        </p:txBody>
      </p:sp>
      <p:sp>
        <p:nvSpPr>
          <p:cNvPr id="64" name="Content Placeholder 8">
            <a:extLst>
              <a:ext uri="{FF2B5EF4-FFF2-40B4-BE49-F238E27FC236}">
                <a16:creationId xmlns:a16="http://schemas.microsoft.com/office/drawing/2014/main" id="{9CABA886-9212-E10B-A420-16CD00CB135F}"/>
              </a:ext>
            </a:extLst>
          </p:cNvPr>
          <p:cNvSpPr txBox="1">
            <a:spLocks/>
          </p:cNvSpPr>
          <p:nvPr/>
        </p:nvSpPr>
        <p:spPr>
          <a:xfrm>
            <a:off x="1570616" y="5353105"/>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Study</a:t>
            </a:r>
          </a:p>
        </p:txBody>
      </p:sp>
      <p:sp>
        <p:nvSpPr>
          <p:cNvPr id="65" name="Content Placeholder 8">
            <a:extLst>
              <a:ext uri="{FF2B5EF4-FFF2-40B4-BE49-F238E27FC236}">
                <a16:creationId xmlns:a16="http://schemas.microsoft.com/office/drawing/2014/main" id="{A327E8A3-7A5A-108E-8346-2156EC8383D6}"/>
              </a:ext>
            </a:extLst>
          </p:cNvPr>
          <p:cNvSpPr txBox="1">
            <a:spLocks/>
          </p:cNvSpPr>
          <p:nvPr/>
        </p:nvSpPr>
        <p:spPr>
          <a:xfrm>
            <a:off x="2734770" y="5353105"/>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Do</a:t>
            </a:r>
          </a:p>
        </p:txBody>
      </p:sp>
      <p:cxnSp>
        <p:nvCxnSpPr>
          <p:cNvPr id="66" name="Straight Connector 65">
            <a:extLst>
              <a:ext uri="{FF2B5EF4-FFF2-40B4-BE49-F238E27FC236}">
                <a16:creationId xmlns:a16="http://schemas.microsoft.com/office/drawing/2014/main" id="{769400A0-8336-1BB9-6425-5A11AED0B15F}"/>
              </a:ext>
            </a:extLst>
          </p:cNvPr>
          <p:cNvCxnSpPr>
            <a:stCxn id="64" idx="0"/>
            <a:endCxn id="65" idx="0"/>
          </p:cNvCxnSpPr>
          <p:nvPr/>
        </p:nvCxnSpPr>
        <p:spPr>
          <a:xfrm>
            <a:off x="2168094" y="5353105"/>
            <a:ext cx="1164154"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A136C3C-7E2B-374B-9706-D743243D029D}"/>
              </a:ext>
            </a:extLst>
          </p:cNvPr>
          <p:cNvCxnSpPr>
            <a:cxnSpLocks/>
          </p:cNvCxnSpPr>
          <p:nvPr/>
        </p:nvCxnSpPr>
        <p:spPr>
          <a:xfrm rot="5400000">
            <a:off x="2184467" y="5330012"/>
            <a:ext cx="1164154"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06EC8FF-E24D-40C5-2F18-BF85A7D67BB5}"/>
              </a:ext>
            </a:extLst>
          </p:cNvPr>
          <p:cNvSpPr txBox="1"/>
          <p:nvPr/>
        </p:nvSpPr>
        <p:spPr>
          <a:xfrm>
            <a:off x="4848225" y="1520824"/>
            <a:ext cx="3330575" cy="2086672"/>
          </a:xfrm>
          <a:prstGeom prst="rect">
            <a:avLst/>
          </a:prstGeom>
          <a:solidFill>
            <a:schemeClr val="bg2"/>
          </a:solidFill>
        </p:spPr>
        <p:txBody>
          <a:bodyPr wrap="square" lIns="108000" tIns="108000" rIns="108000" bIns="108000" rtlCol="0" anchor="ctr" anchorCtr="0">
            <a:noAutofit/>
          </a:bodyPr>
          <a:lstStyle/>
          <a:p>
            <a:r>
              <a:rPr lang="en-US" sz="2000">
                <a:solidFill>
                  <a:schemeClr val="accent1"/>
                </a:solidFill>
                <a:latin typeface="DM Sans" pitchFamily="2" charset="77"/>
              </a:rPr>
              <a:t>Define the problem </a:t>
            </a:r>
          </a:p>
        </p:txBody>
      </p:sp>
      <p:sp>
        <p:nvSpPr>
          <p:cNvPr id="69" name="TextBox 68">
            <a:extLst>
              <a:ext uri="{FF2B5EF4-FFF2-40B4-BE49-F238E27FC236}">
                <a16:creationId xmlns:a16="http://schemas.microsoft.com/office/drawing/2014/main" id="{F6AE0D33-59B0-5A89-48E4-013B8FB2CA83}"/>
              </a:ext>
            </a:extLst>
          </p:cNvPr>
          <p:cNvSpPr txBox="1"/>
          <p:nvPr/>
        </p:nvSpPr>
        <p:spPr>
          <a:xfrm>
            <a:off x="4848225" y="4076700"/>
            <a:ext cx="3330575" cy="2540000"/>
          </a:xfrm>
          <a:prstGeom prst="rect">
            <a:avLst/>
          </a:prstGeom>
          <a:solidFill>
            <a:schemeClr val="accent1">
              <a:lumMod val="20000"/>
              <a:lumOff val="80000"/>
            </a:schemeClr>
          </a:solidFill>
        </p:spPr>
        <p:txBody>
          <a:bodyPr wrap="square" lIns="108000" tIns="108000" rIns="108000" bIns="108000" rtlCol="0" anchor="ctr" anchorCtr="0">
            <a:noAutofit/>
          </a:bodyPr>
          <a:lstStyle/>
          <a:p>
            <a:r>
              <a:rPr lang="en-US" sz="2000">
                <a:solidFill>
                  <a:schemeClr val="accent1"/>
                </a:solidFill>
                <a:latin typeface="DM Sans" pitchFamily="2" charset="77"/>
              </a:rPr>
              <a:t>Understand what’s going wrong in order to be able to make any changes.  </a:t>
            </a:r>
          </a:p>
        </p:txBody>
      </p:sp>
    </p:spTree>
    <p:extLst>
      <p:ext uri="{BB962C8B-B14F-4D97-AF65-F5344CB8AC3E}">
        <p14:creationId xmlns:p14="http://schemas.microsoft.com/office/powerpoint/2010/main" val="224231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10800000">
                                      <p:cBhvr>
                                        <p:cTn id="6" dur="3000" fill="hold"/>
                                        <p:tgtEl>
                                          <p:spTgt spid="48"/>
                                        </p:tgtEl>
                                        <p:attrNameLst>
                                          <p:attrName>r</p:attrName>
                                        </p:attrNameLst>
                                      </p:cBhvr>
                                    </p:animRot>
                                  </p:childTnLst>
                                </p:cTn>
                              </p:par>
                              <p:par>
                                <p:cTn id="7" presetID="8" presetClass="emph" presetSubtype="0" accel="50000" decel="50000" fill="hold" nodeType="withEffect">
                                  <p:stCondLst>
                                    <p:cond delay="0"/>
                                  </p:stCondLst>
                                  <p:childTnLst>
                                    <p:animRot by="13500000">
                                      <p:cBhvr>
                                        <p:cTn id="8" dur="3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B5B4-549C-2365-67E6-85526FB5AC94}"/>
              </a:ext>
            </a:extLst>
          </p:cNvPr>
          <p:cNvSpPr>
            <a:spLocks noGrp="1"/>
          </p:cNvSpPr>
          <p:nvPr>
            <p:ph type="title"/>
          </p:nvPr>
        </p:nvSpPr>
        <p:spPr/>
        <p:txBody>
          <a:bodyPr/>
          <a:lstStyle/>
          <a:p>
            <a:r>
              <a:rPr lang="en-US" dirty="0"/>
              <a:t>Improvement: Appreciative approach</a:t>
            </a:r>
          </a:p>
        </p:txBody>
      </p:sp>
      <p:sp>
        <p:nvSpPr>
          <p:cNvPr id="4" name="Footer Placeholder 3">
            <a:extLst>
              <a:ext uri="{FF2B5EF4-FFF2-40B4-BE49-F238E27FC236}">
                <a16:creationId xmlns:a16="http://schemas.microsoft.com/office/drawing/2014/main" id="{C6507B7D-E0C0-A533-6FF5-11A127CCD61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49CA2695-4EED-C6F9-25E8-AE6412B5C882}"/>
              </a:ext>
            </a:extLst>
          </p:cNvPr>
          <p:cNvSpPr>
            <a:spLocks noGrp="1"/>
          </p:cNvSpPr>
          <p:nvPr>
            <p:ph type="sldNum" sz="quarter" idx="12"/>
          </p:nvPr>
        </p:nvSpPr>
        <p:spPr/>
        <p:txBody>
          <a:bodyPr/>
          <a:lstStyle/>
          <a:p>
            <a:fld id="{16C5AC08-0ACD-404A-9C9F-AB39E786C34A}" type="slidenum">
              <a:rPr lang="en-GB"/>
              <a:t>62</a:t>
            </a:fld>
            <a:endParaRPr lang="en-GB"/>
          </a:p>
        </p:txBody>
      </p:sp>
      <p:sp>
        <p:nvSpPr>
          <p:cNvPr id="6" name="Text Placeholder 5">
            <a:extLst>
              <a:ext uri="{FF2B5EF4-FFF2-40B4-BE49-F238E27FC236}">
                <a16:creationId xmlns:a16="http://schemas.microsoft.com/office/drawing/2014/main" id="{143F996B-82FB-1D6F-07DC-BFEFF05893B5}"/>
              </a:ext>
            </a:extLst>
          </p:cNvPr>
          <p:cNvSpPr>
            <a:spLocks noGrp="1"/>
          </p:cNvSpPr>
          <p:nvPr>
            <p:ph type="body" sz="quarter" idx="13"/>
          </p:nvPr>
        </p:nvSpPr>
        <p:spPr/>
        <p:txBody>
          <a:bodyPr/>
          <a:lstStyle/>
          <a:p>
            <a:r>
              <a:rPr lang="en-US"/>
              <a:t>Improvement: Appreciative approach</a:t>
            </a:r>
            <a:endParaRPr lang="en-US" dirty="0"/>
          </a:p>
        </p:txBody>
      </p:sp>
      <p:grpSp>
        <p:nvGrpSpPr>
          <p:cNvPr id="38" name="Group 37">
            <a:extLst>
              <a:ext uri="{FF2B5EF4-FFF2-40B4-BE49-F238E27FC236}">
                <a16:creationId xmlns:a16="http://schemas.microsoft.com/office/drawing/2014/main" id="{E2C2D3FA-B34F-0EAE-F7CF-508BD9BFEE73}"/>
              </a:ext>
            </a:extLst>
          </p:cNvPr>
          <p:cNvGrpSpPr/>
          <p:nvPr/>
        </p:nvGrpSpPr>
        <p:grpSpPr>
          <a:xfrm rot="13500000">
            <a:off x="1535342" y="2850573"/>
            <a:ext cx="2452254" cy="2452254"/>
            <a:chOff x="5299364" y="3691948"/>
            <a:chExt cx="2452254" cy="2452254"/>
          </a:xfrm>
        </p:grpSpPr>
        <p:sp>
          <p:nvSpPr>
            <p:cNvPr id="39" name="Oval 38">
              <a:extLst>
                <a:ext uri="{FF2B5EF4-FFF2-40B4-BE49-F238E27FC236}">
                  <a16:creationId xmlns:a16="http://schemas.microsoft.com/office/drawing/2014/main" id="{2E10D1AA-5DB7-8286-255F-DD2534D95B42}"/>
                </a:ext>
              </a:extLst>
            </p:cNvPr>
            <p:cNvSpPr/>
            <p:nvPr/>
          </p:nvSpPr>
          <p:spPr>
            <a:xfrm>
              <a:off x="5299364" y="3691948"/>
              <a:ext cx="2452254" cy="2452254"/>
            </a:xfrm>
            <a:prstGeom prst="ellipse">
              <a:avLst/>
            </a:prstGeom>
            <a:solidFill>
              <a:schemeClr val="bg1"/>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40" name="Group 39">
              <a:extLst>
                <a:ext uri="{FF2B5EF4-FFF2-40B4-BE49-F238E27FC236}">
                  <a16:creationId xmlns:a16="http://schemas.microsoft.com/office/drawing/2014/main" id="{3AB5BDE7-2EA6-AA94-8292-A70A6B98F126}"/>
                </a:ext>
              </a:extLst>
            </p:cNvPr>
            <p:cNvGrpSpPr/>
            <p:nvPr/>
          </p:nvGrpSpPr>
          <p:grpSpPr>
            <a:xfrm>
              <a:off x="7134200" y="3807282"/>
              <a:ext cx="277918" cy="269418"/>
              <a:chOff x="8125561" y="4011046"/>
              <a:chExt cx="621226" cy="602229"/>
            </a:xfrm>
          </p:grpSpPr>
          <p:cxnSp>
            <p:nvCxnSpPr>
              <p:cNvPr id="44" name="Straight Connector 43">
                <a:extLst>
                  <a:ext uri="{FF2B5EF4-FFF2-40B4-BE49-F238E27FC236}">
                    <a16:creationId xmlns:a16="http://schemas.microsoft.com/office/drawing/2014/main" id="{226EE873-8E39-4E60-CAB9-5625A0CB8E91}"/>
                  </a:ext>
                </a:extLst>
              </p:cNvPr>
              <p:cNvCxnSpPr>
                <a:cxnSpLocks/>
              </p:cNvCxnSpPr>
              <p:nvPr/>
            </p:nvCxnSpPr>
            <p:spPr>
              <a:xfrm>
                <a:off x="8125561" y="4603516"/>
                <a:ext cx="62122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3D13B07-8A6E-1864-634B-7F067A0555BF}"/>
                  </a:ext>
                </a:extLst>
              </p:cNvPr>
              <p:cNvCxnSpPr>
                <a:cxnSpLocks/>
              </p:cNvCxnSpPr>
              <p:nvPr/>
            </p:nvCxnSpPr>
            <p:spPr>
              <a:xfrm>
                <a:off x="8720836" y="4011046"/>
                <a:ext cx="0" cy="602229"/>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2415193-97EA-2CEA-AD51-81B3969E2BE3}"/>
                </a:ext>
              </a:extLst>
            </p:cNvPr>
            <p:cNvGrpSpPr/>
            <p:nvPr/>
          </p:nvGrpSpPr>
          <p:grpSpPr>
            <a:xfrm rot="10800000">
              <a:off x="5565915" y="5707227"/>
              <a:ext cx="277918" cy="269418"/>
              <a:chOff x="8125561" y="4011046"/>
              <a:chExt cx="621226" cy="602229"/>
            </a:xfrm>
          </p:grpSpPr>
          <p:cxnSp>
            <p:nvCxnSpPr>
              <p:cNvPr id="42" name="Straight Connector 41">
                <a:extLst>
                  <a:ext uri="{FF2B5EF4-FFF2-40B4-BE49-F238E27FC236}">
                    <a16:creationId xmlns:a16="http://schemas.microsoft.com/office/drawing/2014/main" id="{E5D61675-1250-D678-B2CF-7D6F22A9EE87}"/>
                  </a:ext>
                </a:extLst>
              </p:cNvPr>
              <p:cNvCxnSpPr>
                <a:cxnSpLocks/>
              </p:cNvCxnSpPr>
              <p:nvPr/>
            </p:nvCxnSpPr>
            <p:spPr>
              <a:xfrm>
                <a:off x="8125561" y="4603516"/>
                <a:ext cx="62122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703894-7347-5766-53FF-7322BFC7D4C4}"/>
                  </a:ext>
                </a:extLst>
              </p:cNvPr>
              <p:cNvCxnSpPr>
                <a:cxnSpLocks/>
              </p:cNvCxnSpPr>
              <p:nvPr/>
            </p:nvCxnSpPr>
            <p:spPr>
              <a:xfrm>
                <a:off x="8720836" y="4011046"/>
                <a:ext cx="0" cy="602229"/>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46" name="Connector 45">
            <a:extLst>
              <a:ext uri="{FF2B5EF4-FFF2-40B4-BE49-F238E27FC236}">
                <a16:creationId xmlns:a16="http://schemas.microsoft.com/office/drawing/2014/main" id="{2AD13ADC-10F0-5C8C-E64C-E64FD94A8ABE}"/>
              </a:ext>
            </a:extLst>
          </p:cNvPr>
          <p:cNvSpPr/>
          <p:nvPr/>
        </p:nvSpPr>
        <p:spPr>
          <a:xfrm>
            <a:off x="1427983" y="3994771"/>
            <a:ext cx="2670482" cy="267048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7" name="Rectangle 46">
            <a:extLst>
              <a:ext uri="{FF2B5EF4-FFF2-40B4-BE49-F238E27FC236}">
                <a16:creationId xmlns:a16="http://schemas.microsoft.com/office/drawing/2014/main" id="{FFAD4940-AD09-6482-8A4B-B9F9669A35D8}"/>
              </a:ext>
            </a:extLst>
          </p:cNvPr>
          <p:cNvSpPr/>
          <p:nvPr/>
        </p:nvSpPr>
        <p:spPr>
          <a:xfrm>
            <a:off x="1077914" y="2013877"/>
            <a:ext cx="3330575" cy="169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48" name="Group 47">
            <a:extLst>
              <a:ext uri="{FF2B5EF4-FFF2-40B4-BE49-F238E27FC236}">
                <a16:creationId xmlns:a16="http://schemas.microsoft.com/office/drawing/2014/main" id="{77A401FA-667E-F62A-D13B-F1D8D67E7EEB}"/>
              </a:ext>
            </a:extLst>
          </p:cNvPr>
          <p:cNvGrpSpPr/>
          <p:nvPr/>
        </p:nvGrpSpPr>
        <p:grpSpPr>
          <a:xfrm>
            <a:off x="1529053" y="4103885"/>
            <a:ext cx="2452254" cy="2452254"/>
            <a:chOff x="5299364" y="3691948"/>
            <a:chExt cx="2452254" cy="2452254"/>
          </a:xfrm>
        </p:grpSpPr>
        <p:sp>
          <p:nvSpPr>
            <p:cNvPr id="49" name="Oval 48">
              <a:extLst>
                <a:ext uri="{FF2B5EF4-FFF2-40B4-BE49-F238E27FC236}">
                  <a16:creationId xmlns:a16="http://schemas.microsoft.com/office/drawing/2014/main" id="{D9DA5722-4E7F-5DA3-96D0-81D34034EA94}"/>
                </a:ext>
              </a:extLst>
            </p:cNvPr>
            <p:cNvSpPr/>
            <p:nvPr/>
          </p:nvSpPr>
          <p:spPr>
            <a:xfrm>
              <a:off x="5299364" y="3691948"/>
              <a:ext cx="2452254" cy="2452254"/>
            </a:xfrm>
            <a:prstGeom prst="ellipse">
              <a:avLst/>
            </a:prstGeom>
            <a:solidFill>
              <a:schemeClr val="bg1"/>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50" name="Group 49">
              <a:extLst>
                <a:ext uri="{FF2B5EF4-FFF2-40B4-BE49-F238E27FC236}">
                  <a16:creationId xmlns:a16="http://schemas.microsoft.com/office/drawing/2014/main" id="{F9A3E656-A14D-39C5-9AE5-F7E53648672A}"/>
                </a:ext>
              </a:extLst>
            </p:cNvPr>
            <p:cNvGrpSpPr/>
            <p:nvPr/>
          </p:nvGrpSpPr>
          <p:grpSpPr>
            <a:xfrm>
              <a:off x="7134200" y="3807282"/>
              <a:ext cx="277918" cy="269418"/>
              <a:chOff x="8125561" y="4011046"/>
              <a:chExt cx="621226" cy="602229"/>
            </a:xfrm>
          </p:grpSpPr>
          <p:cxnSp>
            <p:nvCxnSpPr>
              <p:cNvPr id="54" name="Straight Connector 53">
                <a:extLst>
                  <a:ext uri="{FF2B5EF4-FFF2-40B4-BE49-F238E27FC236}">
                    <a16:creationId xmlns:a16="http://schemas.microsoft.com/office/drawing/2014/main" id="{64B43358-FAEE-29E7-1254-B2594D323673}"/>
                  </a:ext>
                </a:extLst>
              </p:cNvPr>
              <p:cNvCxnSpPr>
                <a:cxnSpLocks/>
              </p:cNvCxnSpPr>
              <p:nvPr/>
            </p:nvCxnSpPr>
            <p:spPr>
              <a:xfrm>
                <a:off x="8125561" y="4603516"/>
                <a:ext cx="62122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451BDF-0AB6-EBE8-3E2C-352F53E5DD33}"/>
                  </a:ext>
                </a:extLst>
              </p:cNvPr>
              <p:cNvCxnSpPr>
                <a:cxnSpLocks/>
              </p:cNvCxnSpPr>
              <p:nvPr/>
            </p:nvCxnSpPr>
            <p:spPr>
              <a:xfrm>
                <a:off x="8720836" y="4011046"/>
                <a:ext cx="0" cy="602229"/>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0BF38E9E-AC05-1F41-CFC0-9A68147D3DF4}"/>
                </a:ext>
              </a:extLst>
            </p:cNvPr>
            <p:cNvGrpSpPr/>
            <p:nvPr/>
          </p:nvGrpSpPr>
          <p:grpSpPr>
            <a:xfrm rot="10800000">
              <a:off x="5565915" y="5707227"/>
              <a:ext cx="277918" cy="269418"/>
              <a:chOff x="8125561" y="4011046"/>
              <a:chExt cx="621226" cy="602229"/>
            </a:xfrm>
          </p:grpSpPr>
          <p:cxnSp>
            <p:nvCxnSpPr>
              <p:cNvPr id="52" name="Straight Connector 51">
                <a:extLst>
                  <a:ext uri="{FF2B5EF4-FFF2-40B4-BE49-F238E27FC236}">
                    <a16:creationId xmlns:a16="http://schemas.microsoft.com/office/drawing/2014/main" id="{42CFF50A-82D5-BCB6-BA48-4CDE4D376D9D}"/>
                  </a:ext>
                </a:extLst>
              </p:cNvPr>
              <p:cNvCxnSpPr>
                <a:cxnSpLocks/>
              </p:cNvCxnSpPr>
              <p:nvPr/>
            </p:nvCxnSpPr>
            <p:spPr>
              <a:xfrm>
                <a:off x="8125561" y="4603516"/>
                <a:ext cx="62122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4948DEF-C537-30BA-3E65-62E01F79C117}"/>
                  </a:ext>
                </a:extLst>
              </p:cNvPr>
              <p:cNvCxnSpPr>
                <a:cxnSpLocks/>
              </p:cNvCxnSpPr>
              <p:nvPr/>
            </p:nvCxnSpPr>
            <p:spPr>
              <a:xfrm>
                <a:off x="8720836" y="4011046"/>
                <a:ext cx="0" cy="602229"/>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56" name="Content Placeholder 2">
            <a:extLst>
              <a:ext uri="{FF2B5EF4-FFF2-40B4-BE49-F238E27FC236}">
                <a16:creationId xmlns:a16="http://schemas.microsoft.com/office/drawing/2014/main" id="{06510B4C-6EDA-8889-BEF1-D625699CD386}"/>
              </a:ext>
            </a:extLst>
          </p:cNvPr>
          <p:cNvSpPr>
            <a:spLocks noGrp="1"/>
          </p:cNvSpPr>
          <p:nvPr>
            <p:ph idx="1"/>
          </p:nvPr>
        </p:nvSpPr>
        <p:spPr>
          <a:xfrm>
            <a:off x="1077914" y="1520825"/>
            <a:ext cx="3332162" cy="327853"/>
          </a:xfrm>
        </p:spPr>
        <p:txBody>
          <a:bodyPr/>
          <a:lstStyle/>
          <a:p>
            <a:pPr lvl="4"/>
            <a:r>
              <a:rPr lang="en-US" b="1" dirty="0"/>
              <a:t>Model for Improvement</a:t>
            </a:r>
          </a:p>
        </p:txBody>
      </p:sp>
      <p:grpSp>
        <p:nvGrpSpPr>
          <p:cNvPr id="58" name="Group 57">
            <a:extLst>
              <a:ext uri="{FF2B5EF4-FFF2-40B4-BE49-F238E27FC236}">
                <a16:creationId xmlns:a16="http://schemas.microsoft.com/office/drawing/2014/main" id="{0CD2FF8F-9AD7-327B-640F-03A8FA2718E2}"/>
              </a:ext>
            </a:extLst>
          </p:cNvPr>
          <p:cNvGrpSpPr/>
          <p:nvPr/>
        </p:nvGrpSpPr>
        <p:grpSpPr>
          <a:xfrm>
            <a:off x="1077913" y="1932763"/>
            <a:ext cx="3330575" cy="1698624"/>
            <a:chOff x="4848224" y="1520826"/>
            <a:chExt cx="3330575" cy="1698624"/>
          </a:xfrm>
          <a:solidFill>
            <a:schemeClr val="accent3"/>
          </a:solidFill>
        </p:grpSpPr>
        <p:sp>
          <p:nvSpPr>
            <p:cNvPr id="59" name="Content Placeholder 8">
              <a:extLst>
                <a:ext uri="{FF2B5EF4-FFF2-40B4-BE49-F238E27FC236}">
                  <a16:creationId xmlns:a16="http://schemas.microsoft.com/office/drawing/2014/main" id="{D4C5E4A3-24E5-08DC-933F-C5A5B5737809}"/>
                </a:ext>
              </a:extLst>
            </p:cNvPr>
            <p:cNvSpPr txBox="1">
              <a:spLocks/>
            </p:cNvSpPr>
            <p:nvPr/>
          </p:nvSpPr>
          <p:spPr>
            <a:xfrm>
              <a:off x="4848224" y="1520826"/>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What are we trying to accomplish?</a:t>
              </a:r>
            </a:p>
          </p:txBody>
        </p:sp>
        <p:sp>
          <p:nvSpPr>
            <p:cNvPr id="60" name="Content Placeholder 8">
              <a:extLst>
                <a:ext uri="{FF2B5EF4-FFF2-40B4-BE49-F238E27FC236}">
                  <a16:creationId xmlns:a16="http://schemas.microsoft.com/office/drawing/2014/main" id="{A706843F-1D91-F2E7-AEE4-C9DC29687A6F}"/>
                </a:ext>
              </a:extLst>
            </p:cNvPr>
            <p:cNvSpPr txBox="1">
              <a:spLocks/>
            </p:cNvSpPr>
            <p:nvPr/>
          </p:nvSpPr>
          <p:spPr>
            <a:xfrm>
              <a:off x="4848224" y="2104540"/>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How will we know that a change is an improvement?</a:t>
              </a:r>
            </a:p>
          </p:txBody>
        </p:sp>
        <p:sp>
          <p:nvSpPr>
            <p:cNvPr id="61" name="Content Placeholder 8">
              <a:extLst>
                <a:ext uri="{FF2B5EF4-FFF2-40B4-BE49-F238E27FC236}">
                  <a16:creationId xmlns:a16="http://schemas.microsoft.com/office/drawing/2014/main" id="{B237F63C-3AFC-D719-2367-DBAFF3D9C1D6}"/>
                </a:ext>
              </a:extLst>
            </p:cNvPr>
            <p:cNvSpPr txBox="1">
              <a:spLocks/>
            </p:cNvSpPr>
            <p:nvPr/>
          </p:nvSpPr>
          <p:spPr>
            <a:xfrm>
              <a:off x="4848224" y="2688255"/>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How will we know that a change is an improvement?</a:t>
              </a:r>
            </a:p>
          </p:txBody>
        </p:sp>
      </p:grpSp>
      <p:sp>
        <p:nvSpPr>
          <p:cNvPr id="62" name="Content Placeholder 8">
            <a:extLst>
              <a:ext uri="{FF2B5EF4-FFF2-40B4-BE49-F238E27FC236}">
                <a16:creationId xmlns:a16="http://schemas.microsoft.com/office/drawing/2014/main" id="{C1C3ABB7-78AE-60DF-1154-70F4FA8C9EB9}"/>
              </a:ext>
            </a:extLst>
          </p:cNvPr>
          <p:cNvSpPr txBox="1">
            <a:spLocks/>
          </p:cNvSpPr>
          <p:nvPr/>
        </p:nvSpPr>
        <p:spPr>
          <a:xfrm>
            <a:off x="1570616" y="4488637"/>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3"/>
                </a:solidFill>
              </a:rPr>
              <a:t>Act</a:t>
            </a:r>
          </a:p>
        </p:txBody>
      </p:sp>
      <p:sp>
        <p:nvSpPr>
          <p:cNvPr id="63" name="Content Placeholder 8">
            <a:extLst>
              <a:ext uri="{FF2B5EF4-FFF2-40B4-BE49-F238E27FC236}">
                <a16:creationId xmlns:a16="http://schemas.microsoft.com/office/drawing/2014/main" id="{433EC024-5AF2-7346-3C6B-9ECE43F7BEA8}"/>
              </a:ext>
            </a:extLst>
          </p:cNvPr>
          <p:cNvSpPr txBox="1">
            <a:spLocks/>
          </p:cNvSpPr>
          <p:nvPr/>
        </p:nvSpPr>
        <p:spPr>
          <a:xfrm>
            <a:off x="2734770" y="4488637"/>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3"/>
                </a:solidFill>
              </a:rPr>
              <a:t>Plan</a:t>
            </a:r>
          </a:p>
        </p:txBody>
      </p:sp>
      <p:sp>
        <p:nvSpPr>
          <p:cNvPr id="64" name="Content Placeholder 8">
            <a:extLst>
              <a:ext uri="{FF2B5EF4-FFF2-40B4-BE49-F238E27FC236}">
                <a16:creationId xmlns:a16="http://schemas.microsoft.com/office/drawing/2014/main" id="{9CABA886-9212-E10B-A420-16CD00CB135F}"/>
              </a:ext>
            </a:extLst>
          </p:cNvPr>
          <p:cNvSpPr txBox="1">
            <a:spLocks/>
          </p:cNvSpPr>
          <p:nvPr/>
        </p:nvSpPr>
        <p:spPr>
          <a:xfrm>
            <a:off x="1570616" y="5353105"/>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3"/>
                </a:solidFill>
              </a:rPr>
              <a:t>Study</a:t>
            </a:r>
          </a:p>
        </p:txBody>
      </p:sp>
      <p:sp>
        <p:nvSpPr>
          <p:cNvPr id="65" name="Content Placeholder 8">
            <a:extLst>
              <a:ext uri="{FF2B5EF4-FFF2-40B4-BE49-F238E27FC236}">
                <a16:creationId xmlns:a16="http://schemas.microsoft.com/office/drawing/2014/main" id="{A327E8A3-7A5A-108E-8346-2156EC8383D6}"/>
              </a:ext>
            </a:extLst>
          </p:cNvPr>
          <p:cNvSpPr txBox="1">
            <a:spLocks/>
          </p:cNvSpPr>
          <p:nvPr/>
        </p:nvSpPr>
        <p:spPr>
          <a:xfrm>
            <a:off x="2734770" y="5353105"/>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3"/>
                </a:solidFill>
              </a:rPr>
              <a:t>Do</a:t>
            </a:r>
          </a:p>
        </p:txBody>
      </p:sp>
      <p:cxnSp>
        <p:nvCxnSpPr>
          <p:cNvPr id="66" name="Straight Connector 65">
            <a:extLst>
              <a:ext uri="{FF2B5EF4-FFF2-40B4-BE49-F238E27FC236}">
                <a16:creationId xmlns:a16="http://schemas.microsoft.com/office/drawing/2014/main" id="{769400A0-8336-1BB9-6425-5A11AED0B15F}"/>
              </a:ext>
            </a:extLst>
          </p:cNvPr>
          <p:cNvCxnSpPr>
            <a:stCxn id="64" idx="0"/>
            <a:endCxn id="65" idx="0"/>
          </p:cNvCxnSpPr>
          <p:nvPr/>
        </p:nvCxnSpPr>
        <p:spPr>
          <a:xfrm>
            <a:off x="2168094" y="5353105"/>
            <a:ext cx="1164154"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A136C3C-7E2B-374B-9706-D743243D029D}"/>
              </a:ext>
            </a:extLst>
          </p:cNvPr>
          <p:cNvCxnSpPr>
            <a:cxnSpLocks/>
          </p:cNvCxnSpPr>
          <p:nvPr/>
        </p:nvCxnSpPr>
        <p:spPr>
          <a:xfrm rot="5400000">
            <a:off x="2184467" y="5330012"/>
            <a:ext cx="1164154"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6AE0D33-59B0-5A89-48E4-013B8FB2CA83}"/>
              </a:ext>
            </a:extLst>
          </p:cNvPr>
          <p:cNvSpPr txBox="1"/>
          <p:nvPr/>
        </p:nvSpPr>
        <p:spPr>
          <a:xfrm>
            <a:off x="4848225" y="4076701"/>
            <a:ext cx="3330575" cy="2540000"/>
          </a:xfrm>
          <a:prstGeom prst="rect">
            <a:avLst/>
          </a:prstGeom>
          <a:solidFill>
            <a:schemeClr val="accent3">
              <a:lumMod val="20000"/>
              <a:lumOff val="80000"/>
            </a:schemeClr>
          </a:solidFill>
        </p:spPr>
        <p:txBody>
          <a:bodyPr wrap="square" lIns="108000" tIns="108000" rIns="108000" bIns="108000" rtlCol="0" anchor="ctr" anchorCtr="0">
            <a:noAutofit/>
          </a:bodyPr>
          <a:lstStyle/>
          <a:p>
            <a:r>
              <a:rPr lang="en-US" sz="2000">
                <a:solidFill>
                  <a:schemeClr val="accent3"/>
                </a:solidFill>
                <a:latin typeface="DM Sans" pitchFamily="2" charset="77"/>
              </a:rPr>
              <a:t>How can we build on </a:t>
            </a:r>
            <a:br>
              <a:rPr lang="en-US" sz="2000">
                <a:solidFill>
                  <a:schemeClr val="accent3"/>
                </a:solidFill>
                <a:latin typeface="DM Sans" pitchFamily="2" charset="77"/>
              </a:rPr>
            </a:br>
            <a:r>
              <a:rPr lang="en-US" sz="2000">
                <a:solidFill>
                  <a:schemeClr val="accent3"/>
                </a:solidFill>
                <a:latin typeface="DM Sans" pitchFamily="2" charset="77"/>
              </a:rPr>
              <a:t>the success?</a:t>
            </a:r>
          </a:p>
          <a:p>
            <a:endParaRPr lang="en-US" sz="2000">
              <a:solidFill>
                <a:schemeClr val="accent3"/>
              </a:solidFill>
              <a:latin typeface="DM Sans" pitchFamily="2" charset="77"/>
            </a:endParaRPr>
          </a:p>
          <a:p>
            <a:r>
              <a:rPr lang="en-US" sz="2000">
                <a:solidFill>
                  <a:schemeClr val="accent3"/>
                </a:solidFill>
                <a:latin typeface="DM Sans" pitchFamily="2" charset="77"/>
              </a:rPr>
              <a:t>How can we build on </a:t>
            </a:r>
            <a:br>
              <a:rPr lang="en-US" sz="2000">
                <a:solidFill>
                  <a:schemeClr val="accent3"/>
                </a:solidFill>
                <a:latin typeface="DM Sans" pitchFamily="2" charset="77"/>
              </a:rPr>
            </a:br>
            <a:r>
              <a:rPr lang="en-US" sz="2000">
                <a:solidFill>
                  <a:schemeClr val="accent3"/>
                </a:solidFill>
                <a:latin typeface="DM Sans" pitchFamily="2" charset="77"/>
              </a:rPr>
              <a:t>that learning?</a:t>
            </a:r>
          </a:p>
          <a:p>
            <a:endParaRPr lang="en-US" sz="2000">
              <a:solidFill>
                <a:schemeClr val="accent3"/>
              </a:solidFill>
              <a:latin typeface="DM Sans" pitchFamily="2" charset="77"/>
            </a:endParaRPr>
          </a:p>
          <a:p>
            <a:r>
              <a:rPr lang="en-US" sz="2000">
                <a:solidFill>
                  <a:schemeClr val="accent3"/>
                </a:solidFill>
                <a:latin typeface="DM Sans" pitchFamily="2" charset="77"/>
              </a:rPr>
              <a:t>Sustainability</a:t>
            </a:r>
          </a:p>
        </p:txBody>
      </p:sp>
      <p:sp>
        <p:nvSpPr>
          <p:cNvPr id="3" name="TextBox 2">
            <a:extLst>
              <a:ext uri="{FF2B5EF4-FFF2-40B4-BE49-F238E27FC236}">
                <a16:creationId xmlns:a16="http://schemas.microsoft.com/office/drawing/2014/main" id="{205AEF2B-BB6F-3AB8-6BD9-EF2C2D8096CA}"/>
              </a:ext>
            </a:extLst>
          </p:cNvPr>
          <p:cNvSpPr txBox="1"/>
          <p:nvPr/>
        </p:nvSpPr>
        <p:spPr>
          <a:xfrm>
            <a:off x="4848225" y="1520824"/>
            <a:ext cx="3330575" cy="2086672"/>
          </a:xfrm>
          <a:prstGeom prst="rect">
            <a:avLst/>
          </a:prstGeom>
          <a:solidFill>
            <a:schemeClr val="accent3">
              <a:lumMod val="20000"/>
              <a:lumOff val="80000"/>
              <a:alpha val="50000"/>
            </a:schemeClr>
          </a:solidFill>
        </p:spPr>
        <p:txBody>
          <a:bodyPr wrap="square" lIns="108000" tIns="108000" rIns="108000" bIns="108000" rtlCol="0" anchor="ctr" anchorCtr="0">
            <a:noAutofit/>
          </a:bodyPr>
          <a:lstStyle/>
          <a:p>
            <a:r>
              <a:rPr lang="en-US" sz="2000">
                <a:solidFill>
                  <a:schemeClr val="accent3"/>
                </a:solidFill>
                <a:latin typeface="DM Sans" pitchFamily="2" charset="77"/>
              </a:rPr>
              <a:t>What is the best thing about this? </a:t>
            </a:r>
          </a:p>
          <a:p>
            <a:endParaRPr lang="en-US" sz="2000">
              <a:solidFill>
                <a:schemeClr val="accent3"/>
              </a:solidFill>
              <a:latin typeface="DM Sans" pitchFamily="2" charset="77"/>
            </a:endParaRPr>
          </a:p>
          <a:p>
            <a:r>
              <a:rPr lang="en-US" sz="2000">
                <a:solidFill>
                  <a:schemeClr val="accent3"/>
                </a:solidFill>
                <a:latin typeface="DM Sans" pitchFamily="2" charset="77"/>
              </a:rPr>
              <a:t>What has previously </a:t>
            </a:r>
            <a:br>
              <a:rPr lang="en-US" sz="2000">
                <a:solidFill>
                  <a:schemeClr val="accent3"/>
                </a:solidFill>
                <a:latin typeface="DM Sans" pitchFamily="2" charset="77"/>
              </a:rPr>
            </a:br>
            <a:r>
              <a:rPr lang="en-US" sz="2000">
                <a:solidFill>
                  <a:schemeClr val="accent3"/>
                </a:solidFill>
                <a:latin typeface="DM Sans" pitchFamily="2" charset="77"/>
              </a:rPr>
              <a:t>gone well here?</a:t>
            </a:r>
          </a:p>
        </p:txBody>
      </p:sp>
      <p:sp>
        <p:nvSpPr>
          <p:cNvPr id="7" name="TextBox 6">
            <a:extLst>
              <a:ext uri="{FF2B5EF4-FFF2-40B4-BE49-F238E27FC236}">
                <a16:creationId xmlns:a16="http://schemas.microsoft.com/office/drawing/2014/main" id="{20D474D4-2479-888E-40D5-38266CD708E2}"/>
              </a:ext>
            </a:extLst>
          </p:cNvPr>
          <p:cNvSpPr txBox="1"/>
          <p:nvPr/>
        </p:nvSpPr>
        <p:spPr>
          <a:xfrm>
            <a:off x="10043679" y="6455117"/>
            <a:ext cx="1895475" cy="161583"/>
          </a:xfrm>
          <a:prstGeom prst="rect">
            <a:avLst/>
          </a:prstGeom>
          <a:noFill/>
        </p:spPr>
        <p:txBody>
          <a:bodyPr wrap="square" lIns="0" tIns="0" rIns="0" bIns="0">
            <a:spAutoFit/>
          </a:bodyPr>
          <a:lstStyle/>
          <a:p>
            <a:r>
              <a:rPr lang="en-GB" sz="1050" b="1" dirty="0">
                <a:solidFill>
                  <a:schemeClr val="accent5"/>
                </a:solidFill>
                <a:latin typeface="DM Sans" pitchFamily="2" charset="77"/>
              </a:rPr>
              <a:t>Source: </a:t>
            </a:r>
            <a:r>
              <a:rPr lang="en-GB" sz="1050" dirty="0">
                <a:solidFill>
                  <a:schemeClr val="accent5"/>
                </a:solidFill>
                <a:latin typeface="DM Sans" pitchFamily="2" charset="77"/>
              </a:rPr>
              <a:t>Langley et al (2009). </a:t>
            </a:r>
          </a:p>
        </p:txBody>
      </p:sp>
    </p:spTree>
    <p:extLst>
      <p:ext uri="{BB962C8B-B14F-4D97-AF65-F5344CB8AC3E}">
        <p14:creationId xmlns:p14="http://schemas.microsoft.com/office/powerpoint/2010/main" val="349265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5000" fill="hold"/>
                                        <p:tgtEl>
                                          <p:spTgt spid="48"/>
                                        </p:tgtEl>
                                        <p:attrNameLst>
                                          <p:attrName>r</p:attrName>
                                        </p:attrNameLst>
                                      </p:cBhvr>
                                    </p:animRot>
                                  </p:childTnLst>
                                </p:cTn>
                              </p:par>
                              <p:par>
                                <p:cTn id="7" presetID="8" presetClass="emph" presetSubtype="0" accel="50000" decel="50000" fill="hold" nodeType="withEffect">
                                  <p:stCondLst>
                                    <p:cond delay="0"/>
                                  </p:stCondLst>
                                  <p:childTnLst>
                                    <p:animRot by="21600000">
                                      <p:cBhvr>
                                        <p:cTn id="8" dur="3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E5741A-295E-7257-6240-2BF4C2288615}"/>
              </a:ext>
            </a:extLst>
          </p:cNvPr>
          <p:cNvSpPr>
            <a:spLocks noGrp="1"/>
          </p:cNvSpPr>
          <p:nvPr>
            <p:ph type="title"/>
          </p:nvPr>
        </p:nvSpPr>
        <p:spPr/>
        <p:txBody>
          <a:bodyPr/>
          <a:lstStyle/>
          <a:p>
            <a:r>
              <a:rPr lang="en-US"/>
              <a:t>Appreciative inquiry vs </a:t>
            </a:r>
            <a:br>
              <a:rPr lang="en-US"/>
            </a:br>
            <a:r>
              <a:rPr lang="en-US"/>
              <a:t>deficit-based problem solving </a:t>
            </a:r>
          </a:p>
        </p:txBody>
      </p:sp>
      <p:sp>
        <p:nvSpPr>
          <p:cNvPr id="4" name="Footer Placeholder 3">
            <a:extLst>
              <a:ext uri="{FF2B5EF4-FFF2-40B4-BE49-F238E27FC236}">
                <a16:creationId xmlns:a16="http://schemas.microsoft.com/office/drawing/2014/main" id="{DE23DF7A-5FB8-EADC-2E55-0205F17667B5}"/>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4E23E581-4628-50F8-E124-9C298E7BF85A}"/>
              </a:ext>
            </a:extLst>
          </p:cNvPr>
          <p:cNvSpPr>
            <a:spLocks noGrp="1"/>
          </p:cNvSpPr>
          <p:nvPr>
            <p:ph type="sldNum" sz="quarter" idx="12"/>
          </p:nvPr>
        </p:nvSpPr>
        <p:spPr/>
        <p:txBody>
          <a:bodyPr/>
          <a:lstStyle/>
          <a:p>
            <a:fld id="{16C5AC08-0ACD-404A-9C9F-AB39E786C34A}" type="slidenum">
              <a:rPr lang="en-GB"/>
              <a:t>63</a:t>
            </a:fld>
            <a:endParaRPr lang="en-GB"/>
          </a:p>
        </p:txBody>
      </p:sp>
      <p:sp>
        <p:nvSpPr>
          <p:cNvPr id="10" name="Text Placeholder 9">
            <a:extLst>
              <a:ext uri="{FF2B5EF4-FFF2-40B4-BE49-F238E27FC236}">
                <a16:creationId xmlns:a16="http://schemas.microsoft.com/office/drawing/2014/main" id="{481B6586-4367-FCAA-81EF-BE9A3F12D44C}"/>
              </a:ext>
            </a:extLst>
          </p:cNvPr>
          <p:cNvSpPr>
            <a:spLocks noGrp="1"/>
          </p:cNvSpPr>
          <p:nvPr>
            <p:ph type="body" sz="quarter" idx="13"/>
          </p:nvPr>
        </p:nvSpPr>
        <p:spPr/>
        <p:txBody>
          <a:bodyPr/>
          <a:lstStyle/>
          <a:p>
            <a:r>
              <a:rPr lang="en-US"/>
              <a:t>Appreciative inquiry</a:t>
            </a:r>
          </a:p>
          <a:p>
            <a:endParaRPr lang="en-US"/>
          </a:p>
          <a:p>
            <a:endParaRPr lang="en-US"/>
          </a:p>
        </p:txBody>
      </p:sp>
      <p:graphicFrame>
        <p:nvGraphicFramePr>
          <p:cNvPr id="11" name="Table 7">
            <a:extLst>
              <a:ext uri="{FF2B5EF4-FFF2-40B4-BE49-F238E27FC236}">
                <a16:creationId xmlns:a16="http://schemas.microsoft.com/office/drawing/2014/main" id="{39F648B2-C3CC-FA46-2635-7328CFE88B5C}"/>
              </a:ext>
            </a:extLst>
          </p:cNvPr>
          <p:cNvGraphicFramePr>
            <a:graphicFrameLocks noGrp="1"/>
          </p:cNvGraphicFramePr>
          <p:nvPr>
            <p:ph idx="1"/>
            <p:extLst>
              <p:ext uri="{D42A27DB-BD31-4B8C-83A1-F6EECF244321}">
                <p14:modId xmlns:p14="http://schemas.microsoft.com/office/powerpoint/2010/main" val="3797793775"/>
              </p:ext>
            </p:extLst>
          </p:nvPr>
        </p:nvGraphicFramePr>
        <p:xfrm>
          <a:off x="1077913" y="1520824"/>
          <a:ext cx="10872787" cy="5157888"/>
        </p:xfrm>
        <a:graphic>
          <a:graphicData uri="http://schemas.openxmlformats.org/drawingml/2006/table">
            <a:tbl>
              <a:tblPr firstRow="1">
                <a:tableStyleId>{5C22544A-7EE6-4342-B048-85BDC9FD1C3A}</a:tableStyleId>
              </a:tblPr>
              <a:tblGrid>
                <a:gridCol w="5406015">
                  <a:extLst>
                    <a:ext uri="{9D8B030D-6E8A-4147-A177-3AD203B41FA5}">
                      <a16:colId xmlns:a16="http://schemas.microsoft.com/office/drawing/2014/main" val="829025408"/>
                    </a:ext>
                  </a:extLst>
                </a:gridCol>
                <a:gridCol w="5466772">
                  <a:extLst>
                    <a:ext uri="{9D8B030D-6E8A-4147-A177-3AD203B41FA5}">
                      <a16:colId xmlns:a16="http://schemas.microsoft.com/office/drawing/2014/main" val="3267056074"/>
                    </a:ext>
                  </a:extLst>
                </a:gridCol>
              </a:tblGrid>
              <a:tr h="301759">
                <a:tc>
                  <a:txBody>
                    <a:bodyPr/>
                    <a:lstStyle/>
                    <a:p>
                      <a:r>
                        <a:rPr lang="en-GB" sz="1050" b="1">
                          <a:solidFill>
                            <a:schemeClr val="accent1"/>
                          </a:solidFill>
                          <a:effectLst/>
                          <a:latin typeface="DM Sans" pitchFamily="2" charset="77"/>
                        </a:rPr>
                        <a:t>Appreciative inquiry</a:t>
                      </a:r>
                    </a:p>
                  </a:txBody>
                  <a:tcPr marL="36000" marR="90000" marT="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accent1"/>
                      </a:solidFill>
                      <a:prstDash val="solid"/>
                      <a:round/>
                      <a:headEnd type="none" w="med" len="med"/>
                      <a:tailEnd type="none" w="med" len="med"/>
                    </a:lnB>
                    <a:noFill/>
                  </a:tcPr>
                </a:tc>
                <a:tc>
                  <a:txBody>
                    <a:bodyPr/>
                    <a:lstStyle/>
                    <a:p>
                      <a:r>
                        <a:rPr lang="en-GB" sz="1050" b="1">
                          <a:solidFill>
                            <a:schemeClr val="accent3"/>
                          </a:solidFill>
                          <a:effectLst/>
                          <a:latin typeface="DM Sans" pitchFamily="2" charset="77"/>
                        </a:rPr>
                        <a:t>Deficit-based problem solving </a:t>
                      </a:r>
                    </a:p>
                  </a:txBody>
                  <a:tcPr marL="36000" marR="90000" marT="0" marB="36000">
                    <a:lnL w="12700" cap="flat" cmpd="sng" algn="ctr">
                      <a:noFill/>
                      <a:prstDash val="solid"/>
                      <a:round/>
                      <a:headEnd type="none" w="med" len="med"/>
                      <a:tailEnd type="none" w="med" len="med"/>
                    </a:lnL>
                    <a:lnB w="190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77660218"/>
                  </a:ext>
                </a:extLst>
              </a:tr>
              <a:tr h="678689">
                <a:tc>
                  <a:txBody>
                    <a:bodyPr/>
                    <a:lstStyle/>
                    <a:p>
                      <a:r>
                        <a:rPr lang="en-GB" sz="1950">
                          <a:effectLst/>
                          <a:latin typeface="DM Sans" pitchFamily="2" charset="77"/>
                        </a:rPr>
                        <a:t>Begins with recognising success</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Begins with critique or failure </a:t>
                      </a:r>
                    </a:p>
                  </a:txBody>
                  <a:tcPr marL="76200" marR="38100" marT="180000" marB="180000">
                    <a:lnL w="12700" cap="flat" cmpd="sng" algn="ctr">
                      <a:noFill/>
                      <a:prstDash val="solid"/>
                      <a:round/>
                      <a:headEnd type="none" w="med" len="med"/>
                      <a:tailEnd type="none" w="med" len="med"/>
                    </a:lnL>
                    <a:lnT w="19050" cap="flat" cmpd="sng" algn="ctr">
                      <a:solidFill>
                        <a:schemeClr val="accent3"/>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71494576"/>
                  </a:ext>
                </a:extLst>
              </a:tr>
              <a:tr h="940193">
                <a:tc>
                  <a:txBody>
                    <a:bodyPr/>
                    <a:lstStyle/>
                    <a:p>
                      <a:r>
                        <a:rPr lang="en-GB" sz="1950">
                          <a:effectLst/>
                          <a:latin typeface="DM Sans" pitchFamily="2" charset="77"/>
                        </a:rPr>
                        <a:t>Looking at what works wel</a:t>
                      </a:r>
                      <a:br>
                        <a:rPr lang="en-GB" sz="1950">
                          <a:effectLst/>
                          <a:latin typeface="DM Sans" pitchFamily="2" charset="77"/>
                        </a:rPr>
                      </a:br>
                      <a:r>
                        <a:rPr lang="en-GB" sz="1950">
                          <a:effectLst/>
                          <a:latin typeface="DM Sans" pitchFamily="2" charset="77"/>
                        </a:rPr>
                        <a:t>(as a frontline service provider)</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Diagnosis of the problem</a:t>
                      </a:r>
                      <a:br>
                        <a:rPr lang="en-GB" sz="1950">
                          <a:effectLst/>
                          <a:latin typeface="DM Sans" pitchFamily="2" charset="77"/>
                        </a:rPr>
                      </a:br>
                      <a:r>
                        <a:rPr lang="en-GB" sz="1950">
                          <a:effectLst/>
                          <a:latin typeface="DM Sans" pitchFamily="2" charset="77"/>
                        </a:rPr>
                        <a:t>(from detached viewpoint) </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29714060"/>
                  </a:ext>
                </a:extLst>
              </a:tr>
              <a:tr h="940193">
                <a:tc>
                  <a:txBody>
                    <a:bodyPr/>
                    <a:lstStyle/>
                    <a:p>
                      <a:r>
                        <a:rPr lang="en-GB" sz="1950">
                          <a:effectLst/>
                          <a:latin typeface="DM Sans" pitchFamily="2" charset="77"/>
                        </a:rPr>
                        <a:t>Focuses on organisations’ performance </a:t>
                      </a:r>
                      <a:br>
                        <a:rPr lang="en-GB" sz="1950">
                          <a:effectLst/>
                          <a:latin typeface="DM Sans" pitchFamily="2" charset="77"/>
                        </a:rPr>
                      </a:br>
                      <a:r>
                        <a:rPr lang="en-GB" sz="1950">
                          <a:effectLst/>
                          <a:latin typeface="DM Sans" pitchFamily="2" charset="77"/>
                        </a:rPr>
                        <a:t>at the very best </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Focuses on the cause of a problem </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30887034"/>
                  </a:ext>
                </a:extLst>
              </a:tr>
              <a:tr h="647424">
                <a:tc>
                  <a:txBody>
                    <a:bodyPr/>
                    <a:lstStyle/>
                    <a:p>
                      <a:r>
                        <a:rPr lang="en-GB" sz="1950">
                          <a:effectLst/>
                          <a:latin typeface="DM Sans" pitchFamily="2" charset="77"/>
                        </a:rPr>
                        <a:t>Aims to move towards the very best </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Aims to reduce problems </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03895191"/>
                  </a:ext>
                </a:extLst>
              </a:tr>
              <a:tr h="647424">
                <a:tc>
                  <a:txBody>
                    <a:bodyPr/>
                    <a:lstStyle/>
                    <a:p>
                      <a:r>
                        <a:rPr lang="en-GB" sz="1950">
                          <a:effectLst/>
                          <a:latin typeface="DM Sans" pitchFamily="2" charset="77"/>
                        </a:rPr>
                        <a:t>Encourages openness </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Encourages defensive behaviour </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27653561"/>
                  </a:ext>
                </a:extLst>
              </a:tr>
              <a:tr h="940193">
                <a:tc>
                  <a:txBody>
                    <a:bodyPr/>
                    <a:lstStyle/>
                    <a:p>
                      <a:r>
                        <a:rPr lang="en-GB" sz="1950">
                          <a:effectLst/>
                          <a:latin typeface="DM Sans" pitchFamily="2" charset="77"/>
                        </a:rPr>
                        <a:t>Assumes organisations are sources of creativity and innovation </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Assumes organisations (and people)</a:t>
                      </a:r>
                      <a:br>
                        <a:rPr lang="en-GB" sz="1950">
                          <a:effectLst/>
                          <a:latin typeface="DM Sans" pitchFamily="2" charset="77"/>
                        </a:rPr>
                      </a:br>
                      <a:r>
                        <a:rPr lang="en-GB" sz="1950">
                          <a:effectLst/>
                          <a:latin typeface="DM Sans" pitchFamily="2" charset="77"/>
                        </a:rPr>
                        <a:t>are sets of problems to be overcome </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06688119"/>
                  </a:ext>
                </a:extLst>
              </a:tr>
            </a:tbl>
          </a:graphicData>
        </a:graphic>
      </p:graphicFrame>
    </p:spTree>
    <p:extLst>
      <p:ext uri="{BB962C8B-B14F-4D97-AF65-F5344CB8AC3E}">
        <p14:creationId xmlns:p14="http://schemas.microsoft.com/office/powerpoint/2010/main" val="151742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069654-1C5A-A14F-737F-442A164F20C7}"/>
              </a:ext>
            </a:extLst>
          </p:cNvPr>
          <p:cNvSpPr>
            <a:spLocks noGrp="1"/>
          </p:cNvSpPr>
          <p:nvPr>
            <p:ph type="title"/>
          </p:nvPr>
        </p:nvSpPr>
        <p:spPr/>
        <p:txBody>
          <a:bodyPr/>
          <a:lstStyle/>
          <a:p>
            <a:r>
              <a:rPr lang="en-US"/>
              <a:t>5D Model </a:t>
            </a:r>
          </a:p>
        </p:txBody>
      </p:sp>
      <p:sp>
        <p:nvSpPr>
          <p:cNvPr id="9" name="Content Placeholder 8">
            <a:extLst>
              <a:ext uri="{FF2B5EF4-FFF2-40B4-BE49-F238E27FC236}">
                <a16:creationId xmlns:a16="http://schemas.microsoft.com/office/drawing/2014/main" id="{01CBB84A-B8BC-401E-7B8C-A2D9895F4824}"/>
              </a:ext>
            </a:extLst>
          </p:cNvPr>
          <p:cNvSpPr>
            <a:spLocks noGrp="1"/>
          </p:cNvSpPr>
          <p:nvPr>
            <p:ph idx="1"/>
          </p:nvPr>
        </p:nvSpPr>
        <p:spPr>
          <a:xfrm>
            <a:off x="1077913" y="1520825"/>
            <a:ext cx="10872787" cy="850900"/>
          </a:xfrm>
          <a:prstGeom prst="roundRect">
            <a:avLst/>
          </a:prstGeom>
          <a:solidFill>
            <a:schemeClr val="accent4">
              <a:lumMod val="20000"/>
              <a:lumOff val="80000"/>
              <a:alpha val="25000"/>
            </a:schemeClr>
          </a:solidFill>
        </p:spPr>
        <p:txBody>
          <a:bodyPr lIns="2484000" anchor="ctr" anchorCtr="0"/>
          <a:lstStyle/>
          <a:p>
            <a:r>
              <a:rPr lang="en-US">
                <a:solidFill>
                  <a:schemeClr val="accent4"/>
                </a:solidFill>
              </a:rPr>
              <a:t>Definition</a:t>
            </a:r>
          </a:p>
        </p:txBody>
      </p:sp>
      <p:sp>
        <p:nvSpPr>
          <p:cNvPr id="4" name="Footer Placeholder 3">
            <a:extLst>
              <a:ext uri="{FF2B5EF4-FFF2-40B4-BE49-F238E27FC236}">
                <a16:creationId xmlns:a16="http://schemas.microsoft.com/office/drawing/2014/main" id="{2F3D948C-2C73-1973-B010-79CA931650A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FF740539-3D2D-1C57-6077-5200D68B1687}"/>
              </a:ext>
            </a:extLst>
          </p:cNvPr>
          <p:cNvSpPr>
            <a:spLocks noGrp="1"/>
          </p:cNvSpPr>
          <p:nvPr>
            <p:ph type="sldNum" sz="quarter" idx="12"/>
          </p:nvPr>
        </p:nvSpPr>
        <p:spPr/>
        <p:txBody>
          <a:bodyPr/>
          <a:lstStyle/>
          <a:p>
            <a:fld id="{16C5AC08-0ACD-404A-9C9F-AB39E786C34A}" type="slidenum">
              <a:rPr lang="en-GB"/>
              <a:t>64</a:t>
            </a:fld>
            <a:endParaRPr lang="en-GB"/>
          </a:p>
        </p:txBody>
      </p:sp>
      <p:sp>
        <p:nvSpPr>
          <p:cNvPr id="10" name="Text Placeholder 9">
            <a:extLst>
              <a:ext uri="{FF2B5EF4-FFF2-40B4-BE49-F238E27FC236}">
                <a16:creationId xmlns:a16="http://schemas.microsoft.com/office/drawing/2014/main" id="{00EC0158-1204-1725-3D1F-0334B4B2D10E}"/>
              </a:ext>
            </a:extLst>
          </p:cNvPr>
          <p:cNvSpPr>
            <a:spLocks noGrp="1"/>
          </p:cNvSpPr>
          <p:nvPr>
            <p:ph type="body" sz="quarter" idx="13"/>
          </p:nvPr>
        </p:nvSpPr>
        <p:spPr/>
        <p:txBody>
          <a:bodyPr/>
          <a:lstStyle/>
          <a:p>
            <a:r>
              <a:rPr lang="en-US"/>
              <a:t>5D Model </a:t>
            </a:r>
          </a:p>
        </p:txBody>
      </p:sp>
      <p:sp>
        <p:nvSpPr>
          <p:cNvPr id="11" name="Content Placeholder 8">
            <a:extLst>
              <a:ext uri="{FF2B5EF4-FFF2-40B4-BE49-F238E27FC236}">
                <a16:creationId xmlns:a16="http://schemas.microsoft.com/office/drawing/2014/main" id="{1441A29B-BCE3-4E42-F6A0-19CFE53DBBB6}"/>
              </a:ext>
            </a:extLst>
          </p:cNvPr>
          <p:cNvSpPr txBox="1">
            <a:spLocks/>
          </p:cNvSpPr>
          <p:nvPr/>
        </p:nvSpPr>
        <p:spPr>
          <a:xfrm>
            <a:off x="1077913" y="2582069"/>
            <a:ext cx="10872787" cy="850900"/>
          </a:xfrm>
          <a:prstGeom prst="roundRect">
            <a:avLst/>
          </a:prstGeom>
          <a:solidFill>
            <a:schemeClr val="accent4">
              <a:lumMod val="20000"/>
              <a:lumOff val="80000"/>
              <a:alpha val="25000"/>
            </a:schemeClr>
          </a:solidFill>
        </p:spPr>
        <p:txBody>
          <a:bodyPr vert="horz" lIns="2484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4"/>
                </a:solidFill>
              </a:rPr>
              <a:t>Discover</a:t>
            </a:r>
          </a:p>
        </p:txBody>
      </p:sp>
      <p:sp>
        <p:nvSpPr>
          <p:cNvPr id="12" name="Content Placeholder 8">
            <a:extLst>
              <a:ext uri="{FF2B5EF4-FFF2-40B4-BE49-F238E27FC236}">
                <a16:creationId xmlns:a16="http://schemas.microsoft.com/office/drawing/2014/main" id="{6250CB8C-8F77-F33B-AFEF-45E934207AE6}"/>
              </a:ext>
            </a:extLst>
          </p:cNvPr>
          <p:cNvSpPr txBox="1">
            <a:spLocks/>
          </p:cNvSpPr>
          <p:nvPr/>
        </p:nvSpPr>
        <p:spPr>
          <a:xfrm>
            <a:off x="1077913" y="3643313"/>
            <a:ext cx="10872787" cy="850900"/>
          </a:xfrm>
          <a:prstGeom prst="roundRect">
            <a:avLst/>
          </a:prstGeom>
          <a:solidFill>
            <a:schemeClr val="accent4">
              <a:lumMod val="20000"/>
              <a:lumOff val="80000"/>
              <a:alpha val="25000"/>
            </a:schemeClr>
          </a:solidFill>
        </p:spPr>
        <p:txBody>
          <a:bodyPr vert="horz" lIns="2484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4"/>
                </a:solidFill>
              </a:rPr>
              <a:t>Dream</a:t>
            </a:r>
          </a:p>
        </p:txBody>
      </p:sp>
      <p:sp>
        <p:nvSpPr>
          <p:cNvPr id="13" name="Content Placeholder 8">
            <a:extLst>
              <a:ext uri="{FF2B5EF4-FFF2-40B4-BE49-F238E27FC236}">
                <a16:creationId xmlns:a16="http://schemas.microsoft.com/office/drawing/2014/main" id="{02576FF6-8826-7E83-1156-207A62FA8A9E}"/>
              </a:ext>
            </a:extLst>
          </p:cNvPr>
          <p:cNvSpPr txBox="1">
            <a:spLocks/>
          </p:cNvSpPr>
          <p:nvPr/>
        </p:nvSpPr>
        <p:spPr>
          <a:xfrm>
            <a:off x="1077913" y="4704557"/>
            <a:ext cx="10872787" cy="850900"/>
          </a:xfrm>
          <a:prstGeom prst="roundRect">
            <a:avLst/>
          </a:prstGeom>
          <a:solidFill>
            <a:schemeClr val="accent4">
              <a:lumMod val="20000"/>
              <a:lumOff val="80000"/>
              <a:alpha val="25000"/>
            </a:schemeClr>
          </a:solidFill>
        </p:spPr>
        <p:txBody>
          <a:bodyPr vert="horz" lIns="2484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4"/>
                </a:solidFill>
              </a:rPr>
              <a:t>Design</a:t>
            </a:r>
          </a:p>
        </p:txBody>
      </p:sp>
      <p:sp>
        <p:nvSpPr>
          <p:cNvPr id="14" name="Content Placeholder 8">
            <a:extLst>
              <a:ext uri="{FF2B5EF4-FFF2-40B4-BE49-F238E27FC236}">
                <a16:creationId xmlns:a16="http://schemas.microsoft.com/office/drawing/2014/main" id="{095E6D08-4EFD-5BB1-2EEF-762B1FC3454F}"/>
              </a:ext>
            </a:extLst>
          </p:cNvPr>
          <p:cNvSpPr txBox="1">
            <a:spLocks/>
          </p:cNvSpPr>
          <p:nvPr/>
        </p:nvSpPr>
        <p:spPr>
          <a:xfrm>
            <a:off x="1077913" y="5765800"/>
            <a:ext cx="10872787" cy="850900"/>
          </a:xfrm>
          <a:prstGeom prst="roundRect">
            <a:avLst/>
          </a:prstGeom>
          <a:solidFill>
            <a:schemeClr val="accent4">
              <a:lumMod val="20000"/>
              <a:lumOff val="80000"/>
              <a:alpha val="25000"/>
            </a:schemeClr>
          </a:solidFill>
        </p:spPr>
        <p:txBody>
          <a:bodyPr vert="horz" lIns="248400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4"/>
                </a:solidFill>
              </a:rPr>
              <a:t>Delivery</a:t>
            </a:r>
          </a:p>
        </p:txBody>
      </p:sp>
      <p:sp>
        <p:nvSpPr>
          <p:cNvPr id="15" name="Content Placeholder 8">
            <a:extLst>
              <a:ext uri="{FF2B5EF4-FFF2-40B4-BE49-F238E27FC236}">
                <a16:creationId xmlns:a16="http://schemas.microsoft.com/office/drawing/2014/main" id="{DCEF8E77-C0FB-BB19-76D2-F843DB209DC0}"/>
              </a:ext>
            </a:extLst>
          </p:cNvPr>
          <p:cNvSpPr txBox="1">
            <a:spLocks/>
          </p:cNvSpPr>
          <p:nvPr/>
        </p:nvSpPr>
        <p:spPr>
          <a:xfrm>
            <a:off x="6292850" y="1520825"/>
            <a:ext cx="5657851" cy="850900"/>
          </a:xfrm>
          <a:prstGeom prst="rect">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What will we focus on? </a:t>
            </a:r>
          </a:p>
        </p:txBody>
      </p:sp>
      <p:sp>
        <p:nvSpPr>
          <p:cNvPr id="16" name="Content Placeholder 8">
            <a:extLst>
              <a:ext uri="{FF2B5EF4-FFF2-40B4-BE49-F238E27FC236}">
                <a16:creationId xmlns:a16="http://schemas.microsoft.com/office/drawing/2014/main" id="{F5763AD2-7945-9949-5364-8DCB4432528B}"/>
              </a:ext>
            </a:extLst>
          </p:cNvPr>
          <p:cNvSpPr txBox="1">
            <a:spLocks/>
          </p:cNvSpPr>
          <p:nvPr/>
        </p:nvSpPr>
        <p:spPr>
          <a:xfrm>
            <a:off x="6292850" y="2582069"/>
            <a:ext cx="5657851" cy="850900"/>
          </a:xfrm>
          <a:prstGeom prst="rect">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Appreciating the best of what is</a:t>
            </a:r>
          </a:p>
        </p:txBody>
      </p:sp>
      <p:sp>
        <p:nvSpPr>
          <p:cNvPr id="17" name="Content Placeholder 8">
            <a:extLst>
              <a:ext uri="{FF2B5EF4-FFF2-40B4-BE49-F238E27FC236}">
                <a16:creationId xmlns:a16="http://schemas.microsoft.com/office/drawing/2014/main" id="{E2A983F0-CC59-C0C7-32F2-BB7F1A128AEB}"/>
              </a:ext>
            </a:extLst>
          </p:cNvPr>
          <p:cNvSpPr txBox="1">
            <a:spLocks/>
          </p:cNvSpPr>
          <p:nvPr/>
        </p:nvSpPr>
        <p:spPr>
          <a:xfrm>
            <a:off x="6292850" y="3643313"/>
            <a:ext cx="5657851" cy="850900"/>
          </a:xfrm>
          <a:prstGeom prst="rect">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Imagining what could be</a:t>
            </a:r>
          </a:p>
        </p:txBody>
      </p:sp>
      <p:sp>
        <p:nvSpPr>
          <p:cNvPr id="18" name="Content Placeholder 8">
            <a:extLst>
              <a:ext uri="{FF2B5EF4-FFF2-40B4-BE49-F238E27FC236}">
                <a16:creationId xmlns:a16="http://schemas.microsoft.com/office/drawing/2014/main" id="{81E5F0C4-A407-9DA9-80CB-BA223987EFBF}"/>
              </a:ext>
            </a:extLst>
          </p:cNvPr>
          <p:cNvSpPr txBox="1">
            <a:spLocks/>
          </p:cNvSpPr>
          <p:nvPr/>
        </p:nvSpPr>
        <p:spPr>
          <a:xfrm>
            <a:off x="6292850" y="4704557"/>
            <a:ext cx="5657851" cy="850900"/>
          </a:xfrm>
          <a:prstGeom prst="rect">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Determining what should be</a:t>
            </a:r>
          </a:p>
        </p:txBody>
      </p:sp>
      <p:sp>
        <p:nvSpPr>
          <p:cNvPr id="19" name="Content Placeholder 8">
            <a:extLst>
              <a:ext uri="{FF2B5EF4-FFF2-40B4-BE49-F238E27FC236}">
                <a16:creationId xmlns:a16="http://schemas.microsoft.com/office/drawing/2014/main" id="{CECE7037-3DE6-3DBA-DBD2-9746DED27720}"/>
              </a:ext>
            </a:extLst>
          </p:cNvPr>
          <p:cNvSpPr txBox="1">
            <a:spLocks/>
          </p:cNvSpPr>
          <p:nvPr/>
        </p:nvSpPr>
        <p:spPr>
          <a:xfrm>
            <a:off x="6292850" y="5765800"/>
            <a:ext cx="5657851" cy="850900"/>
          </a:xfrm>
          <a:prstGeom prst="rect">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4"/>
                </a:solidFill>
                <a:latin typeface="DM Sans" pitchFamily="2" charset="77"/>
              </a:rPr>
              <a:t>Creating what will be (actions)</a:t>
            </a:r>
          </a:p>
        </p:txBody>
      </p:sp>
      <p:sp>
        <p:nvSpPr>
          <p:cNvPr id="22" name="TextBox 21">
            <a:extLst>
              <a:ext uri="{FF2B5EF4-FFF2-40B4-BE49-F238E27FC236}">
                <a16:creationId xmlns:a16="http://schemas.microsoft.com/office/drawing/2014/main" id="{497F4C2A-CEBE-C013-0FE0-D48D9568D7BD}"/>
              </a:ext>
            </a:extLst>
          </p:cNvPr>
          <p:cNvSpPr txBox="1"/>
          <p:nvPr/>
        </p:nvSpPr>
        <p:spPr>
          <a:xfrm>
            <a:off x="1400640" y="1799798"/>
            <a:ext cx="284294" cy="292954"/>
          </a:xfrm>
          <a:prstGeom prst="ellipse">
            <a:avLst/>
          </a:prstGeom>
          <a:solidFill>
            <a:schemeClr val="accent4"/>
          </a:solidFill>
        </p:spPr>
        <p:txBody>
          <a:bodyPr wrap="square" rtlCol="0" anchor="ctr" anchorCtr="0">
            <a:noAutofit/>
          </a:bodyPr>
          <a:lstStyle/>
          <a:p>
            <a:pPr algn="ctr"/>
            <a:r>
              <a:rPr lang="en-US" sz="1050" b="1">
                <a:solidFill>
                  <a:schemeClr val="bg1"/>
                </a:solidFill>
                <a:latin typeface="DM Sans" pitchFamily="2" charset="77"/>
              </a:rPr>
              <a:t>1</a:t>
            </a:r>
          </a:p>
        </p:txBody>
      </p:sp>
      <p:sp>
        <p:nvSpPr>
          <p:cNvPr id="23" name="TextBox 22">
            <a:extLst>
              <a:ext uri="{FF2B5EF4-FFF2-40B4-BE49-F238E27FC236}">
                <a16:creationId xmlns:a16="http://schemas.microsoft.com/office/drawing/2014/main" id="{54F1F968-4A7F-8B96-1B31-57732544CE7E}"/>
              </a:ext>
            </a:extLst>
          </p:cNvPr>
          <p:cNvSpPr txBox="1"/>
          <p:nvPr/>
        </p:nvSpPr>
        <p:spPr>
          <a:xfrm>
            <a:off x="1400640" y="2861042"/>
            <a:ext cx="284294" cy="292954"/>
          </a:xfrm>
          <a:prstGeom prst="ellipse">
            <a:avLst/>
          </a:prstGeom>
          <a:solidFill>
            <a:schemeClr val="accent4"/>
          </a:solidFill>
        </p:spPr>
        <p:txBody>
          <a:bodyPr wrap="square" rtlCol="0" anchor="ctr" anchorCtr="0">
            <a:noAutofit/>
          </a:bodyPr>
          <a:lstStyle/>
          <a:p>
            <a:pPr algn="ctr"/>
            <a:r>
              <a:rPr lang="en-US" sz="1050" b="1">
                <a:solidFill>
                  <a:schemeClr val="bg1"/>
                </a:solidFill>
                <a:latin typeface="DM Sans" pitchFamily="2" charset="77"/>
              </a:rPr>
              <a:t>2</a:t>
            </a:r>
          </a:p>
        </p:txBody>
      </p:sp>
      <p:sp>
        <p:nvSpPr>
          <p:cNvPr id="24" name="TextBox 23">
            <a:extLst>
              <a:ext uri="{FF2B5EF4-FFF2-40B4-BE49-F238E27FC236}">
                <a16:creationId xmlns:a16="http://schemas.microsoft.com/office/drawing/2014/main" id="{37ECB7D6-800A-605F-074F-886DF1849591}"/>
              </a:ext>
            </a:extLst>
          </p:cNvPr>
          <p:cNvSpPr txBox="1"/>
          <p:nvPr/>
        </p:nvSpPr>
        <p:spPr>
          <a:xfrm>
            <a:off x="1400640" y="3922286"/>
            <a:ext cx="284294" cy="292954"/>
          </a:xfrm>
          <a:prstGeom prst="ellipse">
            <a:avLst/>
          </a:prstGeom>
          <a:solidFill>
            <a:schemeClr val="accent4"/>
          </a:solidFill>
        </p:spPr>
        <p:txBody>
          <a:bodyPr wrap="square" rtlCol="0" anchor="ctr" anchorCtr="0">
            <a:noAutofit/>
          </a:bodyPr>
          <a:lstStyle/>
          <a:p>
            <a:pPr algn="ctr"/>
            <a:r>
              <a:rPr lang="en-US" sz="1050" b="1">
                <a:solidFill>
                  <a:schemeClr val="bg1"/>
                </a:solidFill>
                <a:latin typeface="DM Sans" pitchFamily="2" charset="77"/>
              </a:rPr>
              <a:t>3</a:t>
            </a:r>
          </a:p>
        </p:txBody>
      </p:sp>
      <p:sp>
        <p:nvSpPr>
          <p:cNvPr id="25" name="TextBox 24">
            <a:extLst>
              <a:ext uri="{FF2B5EF4-FFF2-40B4-BE49-F238E27FC236}">
                <a16:creationId xmlns:a16="http://schemas.microsoft.com/office/drawing/2014/main" id="{A8CB4D5D-6D53-98C4-984C-FC816FCD0731}"/>
              </a:ext>
            </a:extLst>
          </p:cNvPr>
          <p:cNvSpPr txBox="1"/>
          <p:nvPr/>
        </p:nvSpPr>
        <p:spPr>
          <a:xfrm>
            <a:off x="1400640" y="4983530"/>
            <a:ext cx="284294" cy="292954"/>
          </a:xfrm>
          <a:prstGeom prst="ellipse">
            <a:avLst/>
          </a:prstGeom>
          <a:solidFill>
            <a:schemeClr val="accent4"/>
          </a:solidFill>
        </p:spPr>
        <p:txBody>
          <a:bodyPr wrap="square" rtlCol="0" anchor="ctr" anchorCtr="0">
            <a:noAutofit/>
          </a:bodyPr>
          <a:lstStyle/>
          <a:p>
            <a:pPr algn="ctr"/>
            <a:r>
              <a:rPr lang="en-US" sz="1050" b="1">
                <a:solidFill>
                  <a:schemeClr val="bg1"/>
                </a:solidFill>
                <a:latin typeface="DM Sans" pitchFamily="2" charset="77"/>
              </a:rPr>
              <a:t>4</a:t>
            </a:r>
          </a:p>
        </p:txBody>
      </p:sp>
      <p:sp>
        <p:nvSpPr>
          <p:cNvPr id="26" name="TextBox 25">
            <a:extLst>
              <a:ext uri="{FF2B5EF4-FFF2-40B4-BE49-F238E27FC236}">
                <a16:creationId xmlns:a16="http://schemas.microsoft.com/office/drawing/2014/main" id="{CF33DF33-43D0-ADB3-5D14-E6408754605F}"/>
              </a:ext>
            </a:extLst>
          </p:cNvPr>
          <p:cNvSpPr txBox="1"/>
          <p:nvPr/>
        </p:nvSpPr>
        <p:spPr>
          <a:xfrm>
            <a:off x="1400640" y="6044773"/>
            <a:ext cx="284294" cy="292954"/>
          </a:xfrm>
          <a:prstGeom prst="ellipse">
            <a:avLst/>
          </a:prstGeom>
          <a:solidFill>
            <a:schemeClr val="accent4"/>
          </a:solidFill>
        </p:spPr>
        <p:txBody>
          <a:bodyPr wrap="square" rtlCol="0" anchor="ctr" anchorCtr="0">
            <a:noAutofit/>
          </a:bodyPr>
          <a:lstStyle/>
          <a:p>
            <a:pPr algn="ctr"/>
            <a:r>
              <a:rPr lang="en-US" sz="1050" b="1">
                <a:solidFill>
                  <a:schemeClr val="bg1"/>
                </a:solidFill>
                <a:latin typeface="DM Sans" pitchFamily="2" charset="77"/>
              </a:rPr>
              <a:t>5</a:t>
            </a:r>
          </a:p>
        </p:txBody>
      </p:sp>
      <p:pic>
        <p:nvPicPr>
          <p:cNvPr id="27" name="Picture 26">
            <a:extLst>
              <a:ext uri="{FF2B5EF4-FFF2-40B4-BE49-F238E27FC236}">
                <a16:creationId xmlns:a16="http://schemas.microsoft.com/office/drawing/2014/main" id="{D0268B4B-0C96-CEF9-D142-43F9A7E6F7ED}"/>
              </a:ext>
            </a:extLst>
          </p:cNvPr>
          <p:cNvPicPr>
            <a:picLocks noChangeAspect="1"/>
          </p:cNvPicPr>
          <p:nvPr/>
        </p:nvPicPr>
        <p:blipFill>
          <a:blip r:embed="rId3"/>
          <a:stretch>
            <a:fillRect/>
          </a:stretch>
        </p:blipFill>
        <p:spPr>
          <a:xfrm>
            <a:off x="2409812" y="2719658"/>
            <a:ext cx="619244" cy="619244"/>
          </a:xfrm>
          <a:prstGeom prst="rect">
            <a:avLst/>
          </a:prstGeom>
        </p:spPr>
      </p:pic>
      <p:pic>
        <p:nvPicPr>
          <p:cNvPr id="28" name="Picture 27">
            <a:extLst>
              <a:ext uri="{FF2B5EF4-FFF2-40B4-BE49-F238E27FC236}">
                <a16:creationId xmlns:a16="http://schemas.microsoft.com/office/drawing/2014/main" id="{1733ED12-4FD5-4909-BF29-5AEC558F163B}"/>
              </a:ext>
            </a:extLst>
          </p:cNvPr>
          <p:cNvPicPr>
            <a:picLocks noChangeAspect="1"/>
          </p:cNvPicPr>
          <p:nvPr/>
        </p:nvPicPr>
        <p:blipFill>
          <a:blip r:embed="rId4"/>
          <a:stretch>
            <a:fillRect/>
          </a:stretch>
        </p:blipFill>
        <p:spPr>
          <a:xfrm>
            <a:off x="2357822" y="3772862"/>
            <a:ext cx="719862" cy="607676"/>
          </a:xfrm>
          <a:prstGeom prst="rect">
            <a:avLst/>
          </a:prstGeom>
        </p:spPr>
      </p:pic>
      <p:pic>
        <p:nvPicPr>
          <p:cNvPr id="29" name="Picture 28">
            <a:extLst>
              <a:ext uri="{FF2B5EF4-FFF2-40B4-BE49-F238E27FC236}">
                <a16:creationId xmlns:a16="http://schemas.microsoft.com/office/drawing/2014/main" id="{847D4929-D0BF-EA45-04FD-3B420FE48EC5}"/>
              </a:ext>
            </a:extLst>
          </p:cNvPr>
          <p:cNvPicPr>
            <a:picLocks noChangeAspect="1"/>
          </p:cNvPicPr>
          <p:nvPr/>
        </p:nvPicPr>
        <p:blipFill>
          <a:blip r:embed="rId5"/>
          <a:stretch>
            <a:fillRect/>
          </a:stretch>
        </p:blipFill>
        <p:spPr>
          <a:xfrm>
            <a:off x="2404739" y="4801109"/>
            <a:ext cx="649780" cy="649780"/>
          </a:xfrm>
          <a:prstGeom prst="rect">
            <a:avLst/>
          </a:prstGeom>
        </p:spPr>
      </p:pic>
      <p:pic>
        <p:nvPicPr>
          <p:cNvPr id="30" name="Picture 29">
            <a:extLst>
              <a:ext uri="{FF2B5EF4-FFF2-40B4-BE49-F238E27FC236}">
                <a16:creationId xmlns:a16="http://schemas.microsoft.com/office/drawing/2014/main" id="{AC5496B5-B6E6-8127-B7ED-912D02FD25DC}"/>
              </a:ext>
            </a:extLst>
          </p:cNvPr>
          <p:cNvPicPr>
            <a:picLocks noChangeAspect="1"/>
          </p:cNvPicPr>
          <p:nvPr/>
        </p:nvPicPr>
        <p:blipFill>
          <a:blip r:embed="rId6"/>
          <a:srcRect/>
          <a:stretch/>
        </p:blipFill>
        <p:spPr>
          <a:xfrm>
            <a:off x="2408636" y="5951200"/>
            <a:ext cx="608013" cy="539366"/>
          </a:xfrm>
          <a:prstGeom prst="rect">
            <a:avLst/>
          </a:prstGeom>
        </p:spPr>
      </p:pic>
      <p:pic>
        <p:nvPicPr>
          <p:cNvPr id="31" name="Picture 30">
            <a:extLst>
              <a:ext uri="{FF2B5EF4-FFF2-40B4-BE49-F238E27FC236}">
                <a16:creationId xmlns:a16="http://schemas.microsoft.com/office/drawing/2014/main" id="{8BB12829-FF5D-573A-FA00-A21ECB5E99BF}"/>
              </a:ext>
            </a:extLst>
          </p:cNvPr>
          <p:cNvPicPr>
            <a:picLocks noChangeAspect="1"/>
          </p:cNvPicPr>
          <p:nvPr/>
        </p:nvPicPr>
        <p:blipFill>
          <a:blip r:embed="rId7"/>
          <a:stretch>
            <a:fillRect/>
          </a:stretch>
        </p:blipFill>
        <p:spPr>
          <a:xfrm>
            <a:off x="2508857" y="1660007"/>
            <a:ext cx="453418" cy="581305"/>
          </a:xfrm>
          <a:prstGeom prst="rect">
            <a:avLst/>
          </a:prstGeom>
        </p:spPr>
      </p:pic>
    </p:spTree>
    <p:extLst>
      <p:ext uri="{BB962C8B-B14F-4D97-AF65-F5344CB8AC3E}">
        <p14:creationId xmlns:p14="http://schemas.microsoft.com/office/powerpoint/2010/main" val="2702050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9F1309A-0283-7B98-2D47-E5A5E475BE16}"/>
              </a:ext>
            </a:extLst>
          </p:cNvPr>
          <p:cNvPicPr>
            <a:picLocks noChangeAspect="1"/>
          </p:cNvPicPr>
          <p:nvPr/>
        </p:nvPicPr>
        <p:blipFill>
          <a:blip r:embed="rId3"/>
          <a:stretch>
            <a:fillRect/>
          </a:stretch>
        </p:blipFill>
        <p:spPr>
          <a:xfrm rot="11700000">
            <a:off x="2871131" y="1794832"/>
            <a:ext cx="2438400" cy="2438400"/>
          </a:xfrm>
          <a:prstGeom prst="rect">
            <a:avLst/>
          </a:prstGeom>
        </p:spPr>
      </p:pic>
      <p:sp>
        <p:nvSpPr>
          <p:cNvPr id="22" name="Rectangle 21">
            <a:extLst>
              <a:ext uri="{FF2B5EF4-FFF2-40B4-BE49-F238E27FC236}">
                <a16:creationId xmlns:a16="http://schemas.microsoft.com/office/drawing/2014/main" id="{26C066AB-BED8-BDFC-20EB-2F4DB44736C9}"/>
              </a:ext>
            </a:extLst>
          </p:cNvPr>
          <p:cNvSpPr/>
          <p:nvPr/>
        </p:nvSpPr>
        <p:spPr>
          <a:xfrm>
            <a:off x="2062480" y="2636912"/>
            <a:ext cx="2338914" cy="18672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13E3F63-B127-1051-E14A-4BD0C764374C}"/>
              </a:ext>
            </a:extLst>
          </p:cNvPr>
          <p:cNvPicPr>
            <a:picLocks noChangeAspect="1"/>
          </p:cNvPicPr>
          <p:nvPr/>
        </p:nvPicPr>
        <p:blipFill>
          <a:blip r:embed="rId3"/>
          <a:stretch>
            <a:fillRect/>
          </a:stretch>
        </p:blipFill>
        <p:spPr>
          <a:xfrm rot="10800000">
            <a:off x="6584449" y="2918973"/>
            <a:ext cx="2438400" cy="2438400"/>
          </a:xfrm>
          <a:prstGeom prst="rect">
            <a:avLst/>
          </a:prstGeom>
        </p:spPr>
      </p:pic>
      <p:pic>
        <p:nvPicPr>
          <p:cNvPr id="16" name="Picture 15">
            <a:extLst>
              <a:ext uri="{FF2B5EF4-FFF2-40B4-BE49-F238E27FC236}">
                <a16:creationId xmlns:a16="http://schemas.microsoft.com/office/drawing/2014/main" id="{83C9727F-A538-AD49-96B1-9AC39F9BE468}"/>
              </a:ext>
            </a:extLst>
          </p:cNvPr>
          <p:cNvPicPr>
            <a:picLocks noChangeAspect="1"/>
          </p:cNvPicPr>
          <p:nvPr/>
        </p:nvPicPr>
        <p:blipFill>
          <a:blip r:embed="rId3"/>
          <a:stretch>
            <a:fillRect/>
          </a:stretch>
        </p:blipFill>
        <p:spPr>
          <a:xfrm rot="5400000">
            <a:off x="4124119" y="2918973"/>
            <a:ext cx="2438400" cy="2438400"/>
          </a:xfrm>
          <a:prstGeom prst="rect">
            <a:avLst/>
          </a:prstGeom>
        </p:spPr>
      </p:pic>
      <p:pic>
        <p:nvPicPr>
          <p:cNvPr id="19" name="Picture 18">
            <a:extLst>
              <a:ext uri="{FF2B5EF4-FFF2-40B4-BE49-F238E27FC236}">
                <a16:creationId xmlns:a16="http://schemas.microsoft.com/office/drawing/2014/main" id="{62928CC5-E079-0C76-2656-131FD66C48E0}"/>
              </a:ext>
            </a:extLst>
          </p:cNvPr>
          <p:cNvPicPr>
            <a:picLocks noChangeAspect="1"/>
          </p:cNvPicPr>
          <p:nvPr/>
        </p:nvPicPr>
        <p:blipFill>
          <a:blip r:embed="rId3"/>
          <a:stretch>
            <a:fillRect/>
          </a:stretch>
        </p:blipFill>
        <p:spPr>
          <a:xfrm rot="5400000">
            <a:off x="6580495" y="3698875"/>
            <a:ext cx="2438400" cy="2438400"/>
          </a:xfrm>
          <a:prstGeom prst="rect">
            <a:avLst/>
          </a:prstGeom>
        </p:spPr>
      </p:pic>
      <p:pic>
        <p:nvPicPr>
          <p:cNvPr id="20" name="Picture 19">
            <a:extLst>
              <a:ext uri="{FF2B5EF4-FFF2-40B4-BE49-F238E27FC236}">
                <a16:creationId xmlns:a16="http://schemas.microsoft.com/office/drawing/2014/main" id="{FC7734EB-6704-669E-B6B6-AD2CBDA7AF14}"/>
              </a:ext>
            </a:extLst>
          </p:cNvPr>
          <p:cNvPicPr>
            <a:picLocks noChangeAspect="1"/>
          </p:cNvPicPr>
          <p:nvPr/>
        </p:nvPicPr>
        <p:blipFill>
          <a:blip r:embed="rId3"/>
          <a:stretch>
            <a:fillRect/>
          </a:stretch>
        </p:blipFill>
        <p:spPr>
          <a:xfrm rot="10800000">
            <a:off x="4115344" y="3706559"/>
            <a:ext cx="2438400" cy="2438400"/>
          </a:xfrm>
          <a:prstGeom prst="rect">
            <a:avLst/>
          </a:prstGeom>
        </p:spPr>
      </p:pic>
      <p:sp>
        <p:nvSpPr>
          <p:cNvPr id="17" name="Rectangle 16">
            <a:extLst>
              <a:ext uri="{FF2B5EF4-FFF2-40B4-BE49-F238E27FC236}">
                <a16:creationId xmlns:a16="http://schemas.microsoft.com/office/drawing/2014/main" id="{97F434FA-8104-8246-159F-9AF811B58978}"/>
              </a:ext>
            </a:extLst>
          </p:cNvPr>
          <p:cNvSpPr/>
          <p:nvPr/>
        </p:nvSpPr>
        <p:spPr>
          <a:xfrm>
            <a:off x="4410075" y="3542339"/>
            <a:ext cx="4210050" cy="18672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E40634-032B-8273-5AD4-DC420253F2D8}"/>
              </a:ext>
            </a:extLst>
          </p:cNvPr>
          <p:cNvSpPr>
            <a:spLocks noGrp="1"/>
          </p:cNvSpPr>
          <p:nvPr>
            <p:ph type="title"/>
          </p:nvPr>
        </p:nvSpPr>
        <p:spPr/>
        <p:txBody>
          <a:bodyPr/>
          <a:lstStyle/>
          <a:p>
            <a:r>
              <a:rPr lang="en-US"/>
              <a:t>5D Model </a:t>
            </a:r>
          </a:p>
        </p:txBody>
      </p:sp>
      <p:sp>
        <p:nvSpPr>
          <p:cNvPr id="4" name="Footer Placeholder 3">
            <a:extLst>
              <a:ext uri="{FF2B5EF4-FFF2-40B4-BE49-F238E27FC236}">
                <a16:creationId xmlns:a16="http://schemas.microsoft.com/office/drawing/2014/main" id="{1B4A8CF4-EBC4-1973-4952-5A8AE76890DB}"/>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044C4A64-8460-0914-708F-59C36C7CD721}"/>
              </a:ext>
            </a:extLst>
          </p:cNvPr>
          <p:cNvSpPr>
            <a:spLocks noGrp="1"/>
          </p:cNvSpPr>
          <p:nvPr>
            <p:ph type="sldNum" sz="quarter" idx="12"/>
          </p:nvPr>
        </p:nvSpPr>
        <p:spPr/>
        <p:txBody>
          <a:bodyPr/>
          <a:lstStyle/>
          <a:p>
            <a:fld id="{16C5AC08-0ACD-404A-9C9F-AB39E786C34A}" type="slidenum">
              <a:rPr lang="en-GB"/>
              <a:t>65</a:t>
            </a:fld>
            <a:endParaRPr lang="en-GB"/>
          </a:p>
        </p:txBody>
      </p:sp>
      <p:sp>
        <p:nvSpPr>
          <p:cNvPr id="6" name="Text Placeholder 5">
            <a:extLst>
              <a:ext uri="{FF2B5EF4-FFF2-40B4-BE49-F238E27FC236}">
                <a16:creationId xmlns:a16="http://schemas.microsoft.com/office/drawing/2014/main" id="{49DA055B-479D-203E-5D47-13AB1858E78F}"/>
              </a:ext>
            </a:extLst>
          </p:cNvPr>
          <p:cNvSpPr>
            <a:spLocks noGrp="1"/>
          </p:cNvSpPr>
          <p:nvPr>
            <p:ph type="body" sz="quarter" idx="13"/>
          </p:nvPr>
        </p:nvSpPr>
        <p:spPr/>
        <p:txBody>
          <a:bodyPr/>
          <a:lstStyle/>
          <a:p>
            <a:r>
              <a:rPr lang="en-US"/>
              <a:t>5D Model </a:t>
            </a:r>
          </a:p>
        </p:txBody>
      </p:sp>
      <p:sp>
        <p:nvSpPr>
          <p:cNvPr id="9" name="Content Placeholder 8">
            <a:extLst>
              <a:ext uri="{FF2B5EF4-FFF2-40B4-BE49-F238E27FC236}">
                <a16:creationId xmlns:a16="http://schemas.microsoft.com/office/drawing/2014/main" id="{CB7B2C72-0353-000A-8622-A153F5F3EF85}"/>
              </a:ext>
            </a:extLst>
          </p:cNvPr>
          <p:cNvSpPr>
            <a:spLocks noGrp="1"/>
          </p:cNvSpPr>
          <p:nvPr>
            <p:ph idx="1"/>
          </p:nvPr>
        </p:nvSpPr>
        <p:spPr>
          <a:xfrm>
            <a:off x="1077913" y="1514475"/>
            <a:ext cx="3332162" cy="1613053"/>
          </a:xfrm>
          <a:prstGeom prst="roundRect">
            <a:avLst>
              <a:gd name="adj" fmla="val 5721"/>
            </a:avLst>
          </a:prstGeom>
          <a:solidFill>
            <a:schemeClr val="accent4"/>
          </a:solidFill>
        </p:spPr>
        <p:txBody>
          <a:bodyPr lIns="180000" tIns="180000" rIns="180000" bIns="180000">
            <a:noAutofit/>
          </a:bodyPr>
          <a:lstStyle/>
          <a:p>
            <a:pPr lvl="4">
              <a:spcAft>
                <a:spcPts val="1200"/>
              </a:spcAft>
            </a:pPr>
            <a:r>
              <a:rPr lang="en-US" b="1" dirty="0">
                <a:solidFill>
                  <a:schemeClr val="accent2"/>
                </a:solidFill>
              </a:rPr>
              <a:t>1   Definition</a:t>
            </a:r>
          </a:p>
          <a:p>
            <a:pPr lvl="4">
              <a:spcAft>
                <a:spcPts val="1200"/>
              </a:spcAft>
            </a:pPr>
            <a:r>
              <a:rPr lang="en-US" b="1" dirty="0">
                <a:solidFill>
                  <a:schemeClr val="bg1"/>
                </a:solidFill>
              </a:rPr>
              <a:t>‘What is the focus of inquiry?’</a:t>
            </a:r>
            <a:br>
              <a:rPr lang="en-US" b="1" dirty="0">
                <a:solidFill>
                  <a:schemeClr val="bg1"/>
                </a:solidFill>
              </a:rPr>
            </a:br>
            <a:r>
              <a:rPr lang="en-US" dirty="0">
                <a:solidFill>
                  <a:schemeClr val="bg1"/>
                </a:solidFill>
              </a:rPr>
              <a:t>Affirmative topic of choice</a:t>
            </a:r>
          </a:p>
          <a:p>
            <a:pPr lvl="4">
              <a:spcAft>
                <a:spcPts val="1200"/>
              </a:spcAft>
            </a:pPr>
            <a:r>
              <a:rPr lang="en-US" sz="1400" b="1" dirty="0">
                <a:solidFill>
                  <a:schemeClr val="accent2"/>
                </a:solidFill>
              </a:rPr>
              <a:t>Clarifying</a:t>
            </a:r>
          </a:p>
        </p:txBody>
      </p:sp>
      <p:sp>
        <p:nvSpPr>
          <p:cNvPr id="10" name="Content Placeholder 8">
            <a:extLst>
              <a:ext uri="{FF2B5EF4-FFF2-40B4-BE49-F238E27FC236}">
                <a16:creationId xmlns:a16="http://schemas.microsoft.com/office/drawing/2014/main" id="{3772A636-FF63-DA4A-AFE1-4E447F220A21}"/>
              </a:ext>
            </a:extLst>
          </p:cNvPr>
          <p:cNvSpPr txBox="1">
            <a:spLocks/>
          </p:cNvSpPr>
          <p:nvPr/>
        </p:nvSpPr>
        <p:spPr>
          <a:xfrm>
            <a:off x="4846638" y="2348880"/>
            <a:ext cx="3332162" cy="1613053"/>
          </a:xfrm>
          <a:prstGeom prst="roundRect">
            <a:avLst>
              <a:gd name="adj" fmla="val 5721"/>
            </a:avLst>
          </a:prstGeom>
          <a:solidFill>
            <a:schemeClr val="accent4"/>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dirty="0">
                <a:solidFill>
                  <a:schemeClr val="accent2"/>
                </a:solidFill>
              </a:rPr>
              <a:t>2   Discovery</a:t>
            </a:r>
          </a:p>
          <a:p>
            <a:pPr lvl="4">
              <a:spcAft>
                <a:spcPts val="1200"/>
              </a:spcAft>
            </a:pPr>
            <a:r>
              <a:rPr lang="en-US" b="1" dirty="0">
                <a:solidFill>
                  <a:schemeClr val="bg1"/>
                </a:solidFill>
              </a:rPr>
              <a:t>‘What gives life?’</a:t>
            </a:r>
            <a:br>
              <a:rPr lang="en-US" dirty="0">
                <a:solidFill>
                  <a:schemeClr val="bg1"/>
                </a:solidFill>
              </a:rPr>
            </a:br>
            <a:r>
              <a:rPr lang="en-US" dirty="0">
                <a:solidFill>
                  <a:schemeClr val="bg1"/>
                </a:solidFill>
              </a:rPr>
              <a:t>Affirmative topic of choice</a:t>
            </a:r>
          </a:p>
          <a:p>
            <a:pPr lvl="4">
              <a:spcAft>
                <a:spcPts val="1200"/>
              </a:spcAft>
            </a:pPr>
            <a:r>
              <a:rPr lang="en-US" sz="1400" b="1" dirty="0">
                <a:solidFill>
                  <a:schemeClr val="accent2"/>
                </a:solidFill>
              </a:rPr>
              <a:t>Appreciating</a:t>
            </a:r>
          </a:p>
        </p:txBody>
      </p:sp>
      <p:sp>
        <p:nvSpPr>
          <p:cNvPr id="11" name="Content Placeholder 8">
            <a:extLst>
              <a:ext uri="{FF2B5EF4-FFF2-40B4-BE49-F238E27FC236}">
                <a16:creationId xmlns:a16="http://schemas.microsoft.com/office/drawing/2014/main" id="{27A458D1-1403-3F47-9352-A8E2461D8BD2}"/>
              </a:ext>
            </a:extLst>
          </p:cNvPr>
          <p:cNvSpPr txBox="1">
            <a:spLocks/>
          </p:cNvSpPr>
          <p:nvPr/>
        </p:nvSpPr>
        <p:spPr>
          <a:xfrm>
            <a:off x="4846638" y="5013176"/>
            <a:ext cx="3332162" cy="1613053"/>
          </a:xfrm>
          <a:prstGeom prst="roundRect">
            <a:avLst>
              <a:gd name="adj" fmla="val 5721"/>
            </a:avLst>
          </a:prstGeom>
          <a:solidFill>
            <a:schemeClr val="accent4"/>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dirty="0">
                <a:solidFill>
                  <a:schemeClr val="accent2"/>
                </a:solidFill>
              </a:rPr>
              <a:t>4   Design</a:t>
            </a:r>
          </a:p>
          <a:p>
            <a:pPr lvl="4">
              <a:spcAft>
                <a:spcPts val="1200"/>
              </a:spcAft>
            </a:pPr>
            <a:r>
              <a:rPr lang="en-US" b="1" dirty="0">
                <a:solidFill>
                  <a:schemeClr val="bg1"/>
                </a:solidFill>
              </a:rPr>
              <a:t>‘What should be?’</a:t>
            </a:r>
            <a:br>
              <a:rPr lang="en-US" b="1" dirty="0">
                <a:solidFill>
                  <a:schemeClr val="bg1"/>
                </a:solidFill>
              </a:rPr>
            </a:br>
            <a:r>
              <a:rPr lang="en-US" dirty="0">
                <a:solidFill>
                  <a:schemeClr val="bg1"/>
                </a:solidFill>
              </a:rPr>
              <a:t>The ideal</a:t>
            </a:r>
          </a:p>
          <a:p>
            <a:pPr lvl="4">
              <a:spcAft>
                <a:spcPts val="1200"/>
              </a:spcAft>
            </a:pPr>
            <a:r>
              <a:rPr lang="en-US" sz="1400" b="1" dirty="0">
                <a:solidFill>
                  <a:schemeClr val="accent2"/>
                </a:solidFill>
              </a:rPr>
              <a:t>Co-constructing</a:t>
            </a:r>
          </a:p>
        </p:txBody>
      </p:sp>
      <p:sp>
        <p:nvSpPr>
          <p:cNvPr id="12" name="Content Placeholder 8">
            <a:extLst>
              <a:ext uri="{FF2B5EF4-FFF2-40B4-BE49-F238E27FC236}">
                <a16:creationId xmlns:a16="http://schemas.microsoft.com/office/drawing/2014/main" id="{616B4EE8-39BC-CFFC-C823-3497C4978DC1}"/>
              </a:ext>
            </a:extLst>
          </p:cNvPr>
          <p:cNvSpPr txBox="1">
            <a:spLocks/>
          </p:cNvSpPr>
          <p:nvPr/>
        </p:nvSpPr>
        <p:spPr>
          <a:xfrm>
            <a:off x="8616280" y="3645024"/>
            <a:ext cx="3332162" cy="1613053"/>
          </a:xfrm>
          <a:prstGeom prst="roundRect">
            <a:avLst>
              <a:gd name="adj" fmla="val 5721"/>
            </a:avLst>
          </a:prstGeom>
          <a:solidFill>
            <a:schemeClr val="accent4"/>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dirty="0">
                <a:solidFill>
                  <a:schemeClr val="accent2"/>
                </a:solidFill>
              </a:rPr>
              <a:t>3   Dream</a:t>
            </a:r>
          </a:p>
          <a:p>
            <a:pPr lvl="4">
              <a:spcAft>
                <a:spcPts val="1200"/>
              </a:spcAft>
            </a:pPr>
            <a:r>
              <a:rPr lang="en-US" b="1" dirty="0">
                <a:solidFill>
                  <a:schemeClr val="bg1"/>
                </a:solidFill>
              </a:rPr>
              <a:t>'What might be?’</a:t>
            </a:r>
            <a:br>
              <a:rPr lang="en-US" dirty="0">
                <a:solidFill>
                  <a:schemeClr val="bg1"/>
                </a:solidFill>
              </a:rPr>
            </a:br>
            <a:r>
              <a:rPr lang="en-US" dirty="0">
                <a:solidFill>
                  <a:schemeClr val="bg1"/>
                </a:solidFill>
              </a:rPr>
              <a:t>What the world is calling for</a:t>
            </a:r>
          </a:p>
          <a:p>
            <a:pPr lvl="4">
              <a:spcAft>
                <a:spcPts val="1200"/>
              </a:spcAft>
            </a:pPr>
            <a:r>
              <a:rPr lang="en-US" sz="1400" b="1" dirty="0">
                <a:solidFill>
                  <a:schemeClr val="accent2"/>
                </a:solidFill>
              </a:rPr>
              <a:t>Envisioning</a:t>
            </a:r>
          </a:p>
        </p:txBody>
      </p:sp>
      <p:sp>
        <p:nvSpPr>
          <p:cNvPr id="13" name="Content Placeholder 8">
            <a:extLst>
              <a:ext uri="{FF2B5EF4-FFF2-40B4-BE49-F238E27FC236}">
                <a16:creationId xmlns:a16="http://schemas.microsoft.com/office/drawing/2014/main" id="{DCA523FC-94CD-82D8-E738-E48C26B4362B}"/>
              </a:ext>
            </a:extLst>
          </p:cNvPr>
          <p:cNvSpPr txBox="1">
            <a:spLocks/>
          </p:cNvSpPr>
          <p:nvPr/>
        </p:nvSpPr>
        <p:spPr>
          <a:xfrm>
            <a:off x="1077913" y="3645024"/>
            <a:ext cx="3332162" cy="1764536"/>
          </a:xfrm>
          <a:prstGeom prst="roundRect">
            <a:avLst>
              <a:gd name="adj" fmla="val 5721"/>
            </a:avLst>
          </a:prstGeom>
          <a:solidFill>
            <a:schemeClr val="accent4"/>
          </a:solidFill>
        </p:spPr>
        <p:txBody>
          <a:bodyPr vert="horz" lIns="180000" tIns="180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dirty="0">
                <a:solidFill>
                  <a:schemeClr val="accent2"/>
                </a:solidFill>
              </a:rPr>
              <a:t>5   Delivery</a:t>
            </a:r>
          </a:p>
          <a:p>
            <a:pPr lvl="4">
              <a:spcAft>
                <a:spcPts val="1200"/>
              </a:spcAft>
            </a:pPr>
            <a:r>
              <a:rPr lang="en-US" b="1" dirty="0">
                <a:solidFill>
                  <a:schemeClr val="bg1"/>
                </a:solidFill>
              </a:rPr>
              <a:t>‘What will be?’</a:t>
            </a:r>
            <a:br>
              <a:rPr lang="en-US" dirty="0">
                <a:solidFill>
                  <a:schemeClr val="bg1"/>
                </a:solidFill>
              </a:rPr>
            </a:br>
            <a:r>
              <a:rPr lang="en-US" dirty="0">
                <a:solidFill>
                  <a:schemeClr val="bg1"/>
                </a:solidFill>
              </a:rPr>
              <a:t>How to empower, learn, adjust and improvise</a:t>
            </a:r>
          </a:p>
          <a:p>
            <a:pPr lvl="4">
              <a:spcAft>
                <a:spcPts val="1200"/>
              </a:spcAft>
            </a:pPr>
            <a:r>
              <a:rPr lang="en-US" sz="1400" b="1" dirty="0" err="1">
                <a:solidFill>
                  <a:schemeClr val="accent2"/>
                </a:solidFill>
              </a:rPr>
              <a:t>Innnovating</a:t>
            </a:r>
            <a:endParaRPr lang="en-US" sz="1400" b="1" dirty="0">
              <a:solidFill>
                <a:schemeClr val="accent2"/>
              </a:solidFill>
            </a:endParaRPr>
          </a:p>
        </p:txBody>
      </p:sp>
      <p:sp>
        <p:nvSpPr>
          <p:cNvPr id="14" name="Content Placeholder 8">
            <a:extLst>
              <a:ext uri="{FF2B5EF4-FFF2-40B4-BE49-F238E27FC236}">
                <a16:creationId xmlns:a16="http://schemas.microsoft.com/office/drawing/2014/main" id="{DEF3484D-FB3D-291D-68B2-6B67F9069D02}"/>
              </a:ext>
            </a:extLst>
          </p:cNvPr>
          <p:cNvSpPr txBox="1">
            <a:spLocks/>
          </p:cNvSpPr>
          <p:nvPr/>
        </p:nvSpPr>
        <p:spPr>
          <a:xfrm>
            <a:off x="5464855" y="4175974"/>
            <a:ext cx="2146180" cy="611179"/>
          </a:xfrm>
          <a:prstGeom prst="roundRect">
            <a:avLst>
              <a:gd name="adj" fmla="val 23045"/>
            </a:avLst>
          </a:prstGeom>
          <a:solidFill>
            <a:schemeClr val="accent1"/>
          </a:solidFill>
        </p:spPr>
        <p:txBody>
          <a:bodyPr vert="horz" lIns="180000" tIns="162000" rIns="180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b="1">
                <a:solidFill>
                  <a:schemeClr val="bg1"/>
                </a:solidFill>
              </a:rPr>
              <a:t>Positive Core</a:t>
            </a:r>
            <a:endParaRPr lang="en-US" sz="1400" b="1">
              <a:solidFill>
                <a:schemeClr val="bg1"/>
              </a:solidFill>
            </a:endParaRPr>
          </a:p>
        </p:txBody>
      </p:sp>
    </p:spTree>
    <p:extLst>
      <p:ext uri="{BB962C8B-B14F-4D97-AF65-F5344CB8AC3E}">
        <p14:creationId xmlns:p14="http://schemas.microsoft.com/office/powerpoint/2010/main" val="38047751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500"/>
                                </p:stCondLst>
                                <p:childTnLst>
                                  <p:par>
                                    <p:cTn id="30" presetID="1"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3500"/>
                                </p:stCondLst>
                                <p:childTnLst>
                                  <p:par>
                                    <p:cTn id="41" presetID="8" presetClass="emph" presetSubtype="0" repeatCount="0" accel="50000" decel="50000" fill="hold" nodeType="afterEffect">
                                      <p:stCondLst>
                                        <p:cond delay="0"/>
                                      </p:stCondLst>
                                      <p:childTnLst>
                                        <p:animRot by="16200000">
                                          <p:cBhvr>
                                            <p:cTn id="42" dur="2000" fill="hold"/>
                                            <p:tgtEl>
                                              <p:spTgt spid="16"/>
                                            </p:tgtEl>
                                            <p:attrNameLst>
                                              <p:attrName>r</p:attrName>
                                            </p:attrNameLst>
                                          </p:cBhvr>
                                        </p:animRot>
                                      </p:childTnLst>
                                    </p:cTn>
                                  </p:par>
                                  <p:par>
                                    <p:cTn id="43" presetID="8" presetClass="emph" presetSubtype="0" repeatCount="0" accel="50000" decel="50000" fill="hold" nodeType="withEffect">
                                      <p:stCondLst>
                                        <p:cond delay="0"/>
                                      </p:stCondLst>
                                      <p:childTnLst>
                                        <p:animRot by="16200000">
                                          <p:cBhvr>
                                            <p:cTn id="44" dur="2000" fill="hold"/>
                                            <p:tgtEl>
                                              <p:spTgt spid="18"/>
                                            </p:tgtEl>
                                            <p:attrNameLst>
                                              <p:attrName>r</p:attrName>
                                            </p:attrNameLst>
                                          </p:cBhvr>
                                        </p:animRot>
                                      </p:childTnLst>
                                    </p:cTn>
                                  </p:par>
                                  <p:par>
                                    <p:cTn id="45" presetID="8" presetClass="emph" presetSubtype="0" repeatCount="0" accel="50000" decel="50000" fill="hold" nodeType="withEffect">
                                      <p:stCondLst>
                                        <p:cond delay="0"/>
                                      </p:stCondLst>
                                      <p:childTnLst>
                                        <p:animRot by="16200000">
                                          <p:cBhvr>
                                            <p:cTn id="46" dur="2000" fill="hold"/>
                                            <p:tgtEl>
                                              <p:spTgt spid="19"/>
                                            </p:tgtEl>
                                            <p:attrNameLst>
                                              <p:attrName>r</p:attrName>
                                            </p:attrNameLst>
                                          </p:cBhvr>
                                        </p:animRot>
                                      </p:childTnLst>
                                    </p:cTn>
                                  </p:par>
                                  <p:par>
                                    <p:cTn id="47" presetID="8" presetClass="emph" presetSubtype="0" repeatCount="0" accel="50000" decel="50000" fill="hold" nodeType="withEffect">
                                      <p:stCondLst>
                                        <p:cond delay="0"/>
                                      </p:stCondLst>
                                      <p:childTnLst>
                                        <p:animRot by="16200000">
                                          <p:cBhvr>
                                            <p:cTn id="48" dur="2000" fill="hold"/>
                                            <p:tgtEl>
                                              <p:spTgt spid="20"/>
                                            </p:tgtEl>
                                            <p:attrNameLst>
                                              <p:attrName>r</p:attrName>
                                            </p:attrNameLst>
                                          </p:cBhvr>
                                        </p:animRot>
                                      </p:childTnLst>
                                    </p:cTn>
                                  </p:par>
                                  <p:par>
                                    <p:cTn id="49" presetID="8" presetClass="emph" presetSubtype="0" repeatCount="0" accel="50000" decel="50000" fill="hold" nodeType="withEffect">
                                      <p:stCondLst>
                                        <p:cond delay="0"/>
                                      </p:stCondLst>
                                      <p:childTnLst>
                                        <p:animRot by="14400000">
                                          <p:cBhvr>
                                            <p:cTn id="50" dur="2000" fill="hold"/>
                                            <p:tgtEl>
                                              <p:spTgt spid="21"/>
                                            </p:tgtEl>
                                            <p:attrNameLst>
                                              <p:attrName>r</p:attrName>
                                            </p:attrNameLst>
                                          </p:cBhvr>
                                        </p:animRot>
                                      </p:childTnLst>
                                    </p:cTn>
                                  </p:par>
                                </p:childTnLst>
                              </p:cTn>
                            </p:par>
                            <p:par>
                              <p:cTn id="51" fill="hold">
                                <p:stCondLst>
                                  <p:cond delay="5500"/>
                                </p:stCondLst>
                                <p:childTnLst>
                                  <p:par>
                                    <p:cTn id="52" presetID="8" presetClass="emph" presetSubtype="0" repeatCount="0" accel="50000" decel="50000" fill="hold" nodeType="afterEffect">
                                      <p:stCondLst>
                                        <p:cond delay="3000"/>
                                      </p:stCondLst>
                                      <p:childTnLst>
                                        <p:animRot by="21600000">
                                          <p:cBhvr>
                                            <p:cTn id="53" dur="2500" fill="hold"/>
                                            <p:tgtEl>
                                              <p:spTgt spid="20"/>
                                            </p:tgtEl>
                                            <p:attrNameLst>
                                              <p:attrName>r</p:attrName>
                                            </p:attrNameLst>
                                          </p:cBhvr>
                                        </p:animRot>
                                      </p:childTnLst>
                                    </p:cTn>
                                  </p:par>
                                  <p:par>
                                    <p:cTn id="54" presetID="8" presetClass="emph" presetSubtype="0" repeatCount="0" accel="50000" decel="50000" fill="hold" nodeType="withEffect">
                                      <p:stCondLst>
                                        <p:cond delay="3000"/>
                                      </p:stCondLst>
                                      <p:childTnLst>
                                        <p:animRot by="21600000">
                                          <p:cBhvr>
                                            <p:cTn id="55" dur="2500" fill="hold"/>
                                            <p:tgtEl>
                                              <p:spTgt spid="19"/>
                                            </p:tgtEl>
                                            <p:attrNameLst>
                                              <p:attrName>r</p:attrName>
                                            </p:attrNameLst>
                                          </p:cBhvr>
                                        </p:animRot>
                                      </p:childTnLst>
                                    </p:cTn>
                                  </p:par>
                                  <p:par>
                                    <p:cTn id="56" presetID="8" presetClass="emph" presetSubtype="0" repeatCount="0" accel="50000" decel="50000" fill="hold" nodeType="withEffect">
                                      <p:stCondLst>
                                        <p:cond delay="3000"/>
                                      </p:stCondLst>
                                      <p:childTnLst>
                                        <p:animRot by="21600000">
                                          <p:cBhvr>
                                            <p:cTn id="57" dur="2500" fill="hold"/>
                                            <p:tgtEl>
                                              <p:spTgt spid="16"/>
                                            </p:tgtEl>
                                            <p:attrNameLst>
                                              <p:attrName>r</p:attrName>
                                            </p:attrNameLst>
                                          </p:cBhvr>
                                        </p:animRot>
                                      </p:childTnLst>
                                    </p:cTn>
                                  </p:par>
                                  <p:par>
                                    <p:cTn id="58" presetID="8" presetClass="emph" presetSubtype="0" repeatCount="0" accel="50000" decel="50000" fill="hold" nodeType="withEffect">
                                      <p:stCondLst>
                                        <p:cond delay="3000"/>
                                      </p:stCondLst>
                                      <p:childTnLst>
                                        <p:animRot by="21600000">
                                          <p:cBhvr>
                                            <p:cTn id="59" dur="2500" fill="hold"/>
                                            <p:tgtEl>
                                              <p:spTgt spid="18"/>
                                            </p:tgtEl>
                                            <p:attrNameLst>
                                              <p:attrName>r</p:attrName>
                                            </p:attrNameLst>
                                          </p:cBhvr>
                                        </p:animRot>
                                      </p:childTnLst>
                                    </p:cTn>
                                  </p:par>
                                  <p:par>
                                    <p:cTn id="60" presetID="8" presetClass="emph" presetSubtype="0" repeatCount="0" accel="50000" decel="50000" fill="hold" nodeType="withEffect">
                                      <p:stCondLst>
                                        <p:cond delay="3000"/>
                                      </p:stCondLst>
                                      <p:childTnLst>
                                        <p:animRot by="21600000">
                                          <p:cBhvr>
                                            <p:cTn id="61" dur="25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500"/>
                                </p:stCondLst>
                                <p:childTnLst>
                                  <p:par>
                                    <p:cTn id="30" presetID="1"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3500"/>
                                </p:stCondLst>
                                <p:childTnLst>
                                  <p:par>
                                    <p:cTn id="41" presetID="8" presetClass="emph" presetSubtype="0" repeatCount="0" accel="50000" decel="50000" fill="hold" nodeType="afterEffect">
                                      <p:stCondLst>
                                        <p:cond delay="0"/>
                                      </p:stCondLst>
                                      <p:childTnLst>
                                        <p:animRot by="16200000">
                                          <p:cBhvr>
                                            <p:cTn id="42" dur="2000" fill="hold"/>
                                            <p:tgtEl>
                                              <p:spTgt spid="16"/>
                                            </p:tgtEl>
                                            <p:attrNameLst>
                                              <p:attrName>r</p:attrName>
                                            </p:attrNameLst>
                                          </p:cBhvr>
                                        </p:animRot>
                                      </p:childTnLst>
                                    </p:cTn>
                                  </p:par>
                                  <p:par>
                                    <p:cTn id="43" presetID="8" presetClass="emph" presetSubtype="0" repeatCount="0" accel="50000" decel="50000" fill="hold" nodeType="withEffect">
                                      <p:stCondLst>
                                        <p:cond delay="0"/>
                                      </p:stCondLst>
                                      <p:childTnLst>
                                        <p:animRot by="16200000">
                                          <p:cBhvr>
                                            <p:cTn id="44" dur="2000" fill="hold"/>
                                            <p:tgtEl>
                                              <p:spTgt spid="18"/>
                                            </p:tgtEl>
                                            <p:attrNameLst>
                                              <p:attrName>r</p:attrName>
                                            </p:attrNameLst>
                                          </p:cBhvr>
                                        </p:animRot>
                                      </p:childTnLst>
                                    </p:cTn>
                                  </p:par>
                                  <p:par>
                                    <p:cTn id="45" presetID="8" presetClass="emph" presetSubtype="0" repeatCount="0" accel="50000" decel="50000" fill="hold" nodeType="withEffect">
                                      <p:stCondLst>
                                        <p:cond delay="0"/>
                                      </p:stCondLst>
                                      <p:childTnLst>
                                        <p:animRot by="16200000">
                                          <p:cBhvr>
                                            <p:cTn id="46" dur="2000" fill="hold"/>
                                            <p:tgtEl>
                                              <p:spTgt spid="19"/>
                                            </p:tgtEl>
                                            <p:attrNameLst>
                                              <p:attrName>r</p:attrName>
                                            </p:attrNameLst>
                                          </p:cBhvr>
                                        </p:animRot>
                                      </p:childTnLst>
                                    </p:cTn>
                                  </p:par>
                                  <p:par>
                                    <p:cTn id="47" presetID="8" presetClass="emph" presetSubtype="0" repeatCount="0" accel="50000" decel="50000" fill="hold" nodeType="withEffect">
                                      <p:stCondLst>
                                        <p:cond delay="0"/>
                                      </p:stCondLst>
                                      <p:childTnLst>
                                        <p:animRot by="16200000">
                                          <p:cBhvr>
                                            <p:cTn id="48" dur="2000" fill="hold"/>
                                            <p:tgtEl>
                                              <p:spTgt spid="20"/>
                                            </p:tgtEl>
                                            <p:attrNameLst>
                                              <p:attrName>r</p:attrName>
                                            </p:attrNameLst>
                                          </p:cBhvr>
                                        </p:animRot>
                                      </p:childTnLst>
                                    </p:cTn>
                                  </p:par>
                                  <p:par>
                                    <p:cTn id="49" presetID="8" presetClass="emph" presetSubtype="0" repeatCount="0" accel="50000" decel="50000" fill="hold" nodeType="withEffect">
                                      <p:stCondLst>
                                        <p:cond delay="0"/>
                                      </p:stCondLst>
                                      <p:childTnLst>
                                        <p:animRot by="14400000">
                                          <p:cBhvr>
                                            <p:cTn id="50" dur="2000" fill="hold"/>
                                            <p:tgtEl>
                                              <p:spTgt spid="21"/>
                                            </p:tgtEl>
                                            <p:attrNameLst>
                                              <p:attrName>r</p:attrName>
                                            </p:attrNameLst>
                                          </p:cBhvr>
                                        </p:animRot>
                                      </p:childTnLst>
                                    </p:cTn>
                                  </p:par>
                                </p:childTnLst>
                              </p:cTn>
                            </p:par>
                            <p:par>
                              <p:cTn id="51" fill="hold">
                                <p:stCondLst>
                                  <p:cond delay="5500"/>
                                </p:stCondLst>
                                <p:childTnLst>
                                  <p:par>
                                    <p:cTn id="52" presetID="8" presetClass="emph" presetSubtype="0" repeatCount="0" accel="50000" decel="50000" fill="hold" nodeType="afterEffect">
                                      <p:stCondLst>
                                        <p:cond delay="3000"/>
                                      </p:stCondLst>
                                      <p:childTnLst>
                                        <p:animRot by="21600000">
                                          <p:cBhvr>
                                            <p:cTn id="53" dur="2500" fill="hold"/>
                                            <p:tgtEl>
                                              <p:spTgt spid="20"/>
                                            </p:tgtEl>
                                            <p:attrNameLst>
                                              <p:attrName>r</p:attrName>
                                            </p:attrNameLst>
                                          </p:cBhvr>
                                        </p:animRot>
                                      </p:childTnLst>
                                    </p:cTn>
                                  </p:par>
                                  <p:par>
                                    <p:cTn id="54" presetID="8" presetClass="emph" presetSubtype="0" repeatCount="0" accel="50000" decel="50000" fill="hold" nodeType="withEffect">
                                      <p:stCondLst>
                                        <p:cond delay="3000"/>
                                      </p:stCondLst>
                                      <p:childTnLst>
                                        <p:animRot by="21600000">
                                          <p:cBhvr>
                                            <p:cTn id="55" dur="2500" fill="hold"/>
                                            <p:tgtEl>
                                              <p:spTgt spid="19"/>
                                            </p:tgtEl>
                                            <p:attrNameLst>
                                              <p:attrName>r</p:attrName>
                                            </p:attrNameLst>
                                          </p:cBhvr>
                                        </p:animRot>
                                      </p:childTnLst>
                                    </p:cTn>
                                  </p:par>
                                  <p:par>
                                    <p:cTn id="56" presetID="8" presetClass="emph" presetSubtype="0" repeatCount="0" accel="50000" decel="50000" fill="hold" nodeType="withEffect">
                                      <p:stCondLst>
                                        <p:cond delay="3000"/>
                                      </p:stCondLst>
                                      <p:childTnLst>
                                        <p:animRot by="21600000">
                                          <p:cBhvr>
                                            <p:cTn id="57" dur="2500" fill="hold"/>
                                            <p:tgtEl>
                                              <p:spTgt spid="16"/>
                                            </p:tgtEl>
                                            <p:attrNameLst>
                                              <p:attrName>r</p:attrName>
                                            </p:attrNameLst>
                                          </p:cBhvr>
                                        </p:animRot>
                                      </p:childTnLst>
                                    </p:cTn>
                                  </p:par>
                                  <p:par>
                                    <p:cTn id="58" presetID="8" presetClass="emph" presetSubtype="0" repeatCount="0" accel="50000" decel="50000" fill="hold" nodeType="withEffect">
                                      <p:stCondLst>
                                        <p:cond delay="3000"/>
                                      </p:stCondLst>
                                      <p:childTnLst>
                                        <p:animRot by="21600000">
                                          <p:cBhvr>
                                            <p:cTn id="59" dur="2500" fill="hold"/>
                                            <p:tgtEl>
                                              <p:spTgt spid="18"/>
                                            </p:tgtEl>
                                            <p:attrNameLst>
                                              <p:attrName>r</p:attrName>
                                            </p:attrNameLst>
                                          </p:cBhvr>
                                        </p:animRot>
                                      </p:childTnLst>
                                    </p:cTn>
                                  </p:par>
                                  <p:par>
                                    <p:cTn id="60" presetID="8" presetClass="emph" presetSubtype="0" repeatCount="0" accel="50000" decel="50000" fill="hold" nodeType="withEffect">
                                      <p:stCondLst>
                                        <p:cond delay="3000"/>
                                      </p:stCondLst>
                                      <p:childTnLst>
                                        <p:animRot by="21600000">
                                          <p:cBhvr>
                                            <p:cTn id="61" dur="25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C5F81BA-E4E1-5D06-1CEB-9895A80A9733}"/>
              </a:ext>
            </a:extLst>
          </p:cNvPr>
          <p:cNvPicPr>
            <a:picLocks noChangeAspect="1"/>
          </p:cNvPicPr>
          <p:nvPr/>
        </p:nvPicPr>
        <p:blipFill>
          <a:blip r:embed="rId3"/>
          <a:stretch>
            <a:fillRect/>
          </a:stretch>
        </p:blipFill>
        <p:spPr>
          <a:xfrm>
            <a:off x="3952678" y="1815445"/>
            <a:ext cx="177800" cy="304800"/>
          </a:xfrm>
          <a:prstGeom prst="rect">
            <a:avLst/>
          </a:prstGeom>
        </p:spPr>
      </p:pic>
      <p:pic>
        <p:nvPicPr>
          <p:cNvPr id="20" name="Picture 19">
            <a:extLst>
              <a:ext uri="{FF2B5EF4-FFF2-40B4-BE49-F238E27FC236}">
                <a16:creationId xmlns:a16="http://schemas.microsoft.com/office/drawing/2014/main" id="{8C83304C-829F-42E7-B2E3-158935671EA6}"/>
              </a:ext>
            </a:extLst>
          </p:cNvPr>
          <p:cNvPicPr>
            <a:picLocks noChangeAspect="1"/>
          </p:cNvPicPr>
          <p:nvPr/>
        </p:nvPicPr>
        <p:blipFill>
          <a:blip r:embed="rId4"/>
          <a:stretch>
            <a:fillRect/>
          </a:stretch>
        </p:blipFill>
        <p:spPr>
          <a:xfrm>
            <a:off x="4410075" y="1952625"/>
            <a:ext cx="4267200" cy="419100"/>
          </a:xfrm>
          <a:prstGeom prst="rect">
            <a:avLst/>
          </a:prstGeom>
        </p:spPr>
      </p:pic>
      <p:pic>
        <p:nvPicPr>
          <p:cNvPr id="17" name="Picture 16">
            <a:extLst>
              <a:ext uri="{FF2B5EF4-FFF2-40B4-BE49-F238E27FC236}">
                <a16:creationId xmlns:a16="http://schemas.microsoft.com/office/drawing/2014/main" id="{7F729ECE-358D-7505-D369-13A3FDD96CAB}"/>
              </a:ext>
            </a:extLst>
          </p:cNvPr>
          <p:cNvPicPr>
            <a:picLocks noChangeAspect="1"/>
          </p:cNvPicPr>
          <p:nvPr/>
        </p:nvPicPr>
        <p:blipFill>
          <a:blip r:embed="rId5"/>
          <a:srcRect/>
          <a:stretch/>
        </p:blipFill>
        <p:spPr>
          <a:xfrm rot="5400000">
            <a:off x="8128635" y="3800976"/>
            <a:ext cx="2438400" cy="2438400"/>
          </a:xfrm>
          <a:prstGeom prst="rect">
            <a:avLst/>
          </a:prstGeom>
        </p:spPr>
      </p:pic>
      <p:pic>
        <p:nvPicPr>
          <p:cNvPr id="16" name="Picture 15">
            <a:extLst>
              <a:ext uri="{FF2B5EF4-FFF2-40B4-BE49-F238E27FC236}">
                <a16:creationId xmlns:a16="http://schemas.microsoft.com/office/drawing/2014/main" id="{D9B6CB85-7F08-7C28-428D-22B58567A256}"/>
              </a:ext>
            </a:extLst>
          </p:cNvPr>
          <p:cNvPicPr>
            <a:picLocks noChangeAspect="1"/>
          </p:cNvPicPr>
          <p:nvPr/>
        </p:nvPicPr>
        <p:blipFill>
          <a:blip r:embed="rId5"/>
          <a:srcRect/>
          <a:stretch/>
        </p:blipFill>
        <p:spPr>
          <a:xfrm>
            <a:off x="6734175" y="3800976"/>
            <a:ext cx="2438400" cy="2438400"/>
          </a:xfrm>
          <a:prstGeom prst="rect">
            <a:avLst/>
          </a:prstGeom>
        </p:spPr>
      </p:pic>
      <p:pic>
        <p:nvPicPr>
          <p:cNvPr id="14" name="Picture 13">
            <a:extLst>
              <a:ext uri="{FF2B5EF4-FFF2-40B4-BE49-F238E27FC236}">
                <a16:creationId xmlns:a16="http://schemas.microsoft.com/office/drawing/2014/main" id="{6D06A4AD-1548-AD40-34E8-2A6F4084B45C}"/>
              </a:ext>
            </a:extLst>
          </p:cNvPr>
          <p:cNvPicPr>
            <a:picLocks noChangeAspect="1"/>
          </p:cNvPicPr>
          <p:nvPr/>
        </p:nvPicPr>
        <p:blipFill>
          <a:blip r:embed="rId5"/>
          <a:srcRect/>
          <a:stretch/>
        </p:blipFill>
        <p:spPr>
          <a:xfrm rot="5400000">
            <a:off x="6734175" y="2746253"/>
            <a:ext cx="2438400" cy="2438400"/>
          </a:xfrm>
          <a:prstGeom prst="rect">
            <a:avLst/>
          </a:prstGeom>
        </p:spPr>
      </p:pic>
      <p:pic>
        <p:nvPicPr>
          <p:cNvPr id="18" name="Picture 17">
            <a:extLst>
              <a:ext uri="{FF2B5EF4-FFF2-40B4-BE49-F238E27FC236}">
                <a16:creationId xmlns:a16="http://schemas.microsoft.com/office/drawing/2014/main" id="{A879AD4D-A9BB-B108-90FF-06C72D0BC2BB}"/>
              </a:ext>
            </a:extLst>
          </p:cNvPr>
          <p:cNvPicPr>
            <a:picLocks noChangeAspect="1"/>
          </p:cNvPicPr>
          <p:nvPr/>
        </p:nvPicPr>
        <p:blipFill>
          <a:blip r:embed="rId5"/>
          <a:srcRect/>
          <a:stretch/>
        </p:blipFill>
        <p:spPr>
          <a:xfrm>
            <a:off x="8128635" y="2757056"/>
            <a:ext cx="2438400" cy="2438400"/>
          </a:xfrm>
          <a:prstGeom prst="rect">
            <a:avLst/>
          </a:prstGeom>
        </p:spPr>
      </p:pic>
      <p:sp>
        <p:nvSpPr>
          <p:cNvPr id="15" name="Rectangle 14">
            <a:extLst>
              <a:ext uri="{FF2B5EF4-FFF2-40B4-BE49-F238E27FC236}">
                <a16:creationId xmlns:a16="http://schemas.microsoft.com/office/drawing/2014/main" id="{3BB16BC5-3773-B92F-2675-C8BC01D91FB1}"/>
              </a:ext>
            </a:extLst>
          </p:cNvPr>
          <p:cNvSpPr/>
          <p:nvPr/>
        </p:nvSpPr>
        <p:spPr>
          <a:xfrm>
            <a:off x="6734175" y="3657600"/>
            <a:ext cx="3771900" cy="162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3114F-B099-A314-A3C2-3FA3C897F135}"/>
              </a:ext>
            </a:extLst>
          </p:cNvPr>
          <p:cNvSpPr>
            <a:spLocks noGrp="1"/>
          </p:cNvSpPr>
          <p:nvPr>
            <p:ph type="title"/>
          </p:nvPr>
        </p:nvSpPr>
        <p:spPr/>
        <p:txBody>
          <a:bodyPr/>
          <a:lstStyle/>
          <a:p>
            <a:r>
              <a:rPr lang="en-US" dirty="0"/>
              <a:t>Appreciative Inquiry activity</a:t>
            </a:r>
          </a:p>
        </p:txBody>
      </p:sp>
      <p:sp>
        <p:nvSpPr>
          <p:cNvPr id="4" name="Footer Placeholder 3">
            <a:extLst>
              <a:ext uri="{FF2B5EF4-FFF2-40B4-BE49-F238E27FC236}">
                <a16:creationId xmlns:a16="http://schemas.microsoft.com/office/drawing/2014/main" id="{0F98E589-0215-FFD8-3EAC-BC9CDD0FC9F7}"/>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350C65D1-4440-BBAB-0C24-733DF291451E}"/>
              </a:ext>
            </a:extLst>
          </p:cNvPr>
          <p:cNvSpPr>
            <a:spLocks noGrp="1"/>
          </p:cNvSpPr>
          <p:nvPr>
            <p:ph type="sldNum" sz="quarter" idx="12"/>
          </p:nvPr>
        </p:nvSpPr>
        <p:spPr/>
        <p:txBody>
          <a:bodyPr/>
          <a:lstStyle/>
          <a:p>
            <a:fld id="{16C5AC08-0ACD-404A-9C9F-AB39E786C34A}" type="slidenum">
              <a:rPr lang="en-GB"/>
              <a:t>66</a:t>
            </a:fld>
            <a:endParaRPr lang="en-GB"/>
          </a:p>
        </p:txBody>
      </p:sp>
      <p:sp>
        <p:nvSpPr>
          <p:cNvPr id="6" name="Text Placeholder 5">
            <a:extLst>
              <a:ext uri="{FF2B5EF4-FFF2-40B4-BE49-F238E27FC236}">
                <a16:creationId xmlns:a16="http://schemas.microsoft.com/office/drawing/2014/main" id="{39F1E615-DEF5-999D-F5EA-84694446D970}"/>
              </a:ext>
            </a:extLst>
          </p:cNvPr>
          <p:cNvSpPr>
            <a:spLocks noGrp="1"/>
          </p:cNvSpPr>
          <p:nvPr>
            <p:ph type="body" sz="quarter" idx="13"/>
          </p:nvPr>
        </p:nvSpPr>
        <p:spPr/>
        <p:txBody>
          <a:bodyPr/>
          <a:lstStyle/>
          <a:p>
            <a:r>
              <a:rPr lang="en-US" dirty="0"/>
              <a:t>Appreciative Inquiry activity</a:t>
            </a:r>
          </a:p>
        </p:txBody>
      </p:sp>
      <p:sp>
        <p:nvSpPr>
          <p:cNvPr id="9" name="Content Placeholder 8">
            <a:extLst>
              <a:ext uri="{FF2B5EF4-FFF2-40B4-BE49-F238E27FC236}">
                <a16:creationId xmlns:a16="http://schemas.microsoft.com/office/drawing/2014/main" id="{B5426CAC-B8B4-0690-73C6-F5B717EACD6B}"/>
              </a:ext>
            </a:extLst>
          </p:cNvPr>
          <p:cNvSpPr>
            <a:spLocks noGrp="1"/>
          </p:cNvSpPr>
          <p:nvPr>
            <p:ph idx="1"/>
          </p:nvPr>
        </p:nvSpPr>
        <p:spPr>
          <a:xfrm>
            <a:off x="1077913" y="1514475"/>
            <a:ext cx="3332162" cy="1613053"/>
          </a:xfrm>
          <a:prstGeom prst="roundRect">
            <a:avLst>
              <a:gd name="adj" fmla="val 5721"/>
            </a:avLst>
          </a:prstGeom>
          <a:solidFill>
            <a:schemeClr val="accent2"/>
          </a:solidFill>
        </p:spPr>
        <p:txBody>
          <a:bodyPr lIns="180000" tIns="180000" rIns="180000" bIns="180000">
            <a:noAutofit/>
          </a:bodyPr>
          <a:lstStyle/>
          <a:p>
            <a:pPr lvl="4">
              <a:spcAft>
                <a:spcPts val="1200"/>
              </a:spcAft>
            </a:pPr>
            <a:r>
              <a:rPr lang="en-US" b="1">
                <a:solidFill>
                  <a:schemeClr val="accent4"/>
                </a:solidFill>
              </a:rPr>
              <a:t>1   Definition</a:t>
            </a:r>
          </a:p>
          <a:p>
            <a:pPr lvl="4">
              <a:spcAft>
                <a:spcPts val="1200"/>
              </a:spcAft>
            </a:pPr>
            <a:r>
              <a:rPr lang="en-US">
                <a:solidFill>
                  <a:schemeClr val="bg1"/>
                </a:solidFill>
              </a:rPr>
              <a:t>We’re picking for you:</a:t>
            </a:r>
            <a:br>
              <a:rPr lang="en-US">
                <a:solidFill>
                  <a:schemeClr val="bg1"/>
                </a:solidFill>
              </a:rPr>
            </a:br>
            <a:r>
              <a:rPr lang="en-US" sz="2400" b="1">
                <a:solidFill>
                  <a:schemeClr val="bg1"/>
                </a:solidFill>
              </a:rPr>
              <a:t>Money management</a:t>
            </a:r>
            <a:endParaRPr lang="en-US" sz="2400">
              <a:solidFill>
                <a:schemeClr val="bg1"/>
              </a:solidFill>
            </a:endParaRPr>
          </a:p>
        </p:txBody>
      </p:sp>
      <p:sp>
        <p:nvSpPr>
          <p:cNvPr id="10" name="Content Placeholder 8">
            <a:extLst>
              <a:ext uri="{FF2B5EF4-FFF2-40B4-BE49-F238E27FC236}">
                <a16:creationId xmlns:a16="http://schemas.microsoft.com/office/drawing/2014/main" id="{8794FCC4-A3B6-44BB-B955-D1F680BBCE9C}"/>
              </a:ext>
            </a:extLst>
          </p:cNvPr>
          <p:cNvSpPr txBox="1">
            <a:spLocks/>
          </p:cNvSpPr>
          <p:nvPr/>
        </p:nvSpPr>
        <p:spPr>
          <a:xfrm>
            <a:off x="7736805" y="2348880"/>
            <a:ext cx="1887537" cy="1613053"/>
          </a:xfrm>
          <a:prstGeom prst="roundRect">
            <a:avLst>
              <a:gd name="adj" fmla="val 5721"/>
            </a:avLst>
          </a:prstGeom>
          <a:solidFill>
            <a:schemeClr val="accent4">
              <a:lumMod val="20000"/>
              <a:lumOff val="80000"/>
            </a:schemeClr>
          </a:solidFill>
        </p:spPr>
        <p:txBody>
          <a:bodyPr vert="horz" lIns="180000" tIns="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a:solidFill>
                  <a:schemeClr val="accent4"/>
                </a:solidFill>
              </a:rPr>
              <a:t>2  </a:t>
            </a:r>
            <a:br>
              <a:rPr lang="en-US" b="1">
                <a:solidFill>
                  <a:schemeClr val="accent4"/>
                </a:solidFill>
              </a:rPr>
            </a:br>
            <a:r>
              <a:rPr lang="en-US" sz="2200" b="1">
                <a:solidFill>
                  <a:schemeClr val="accent4"/>
                </a:solidFill>
              </a:rPr>
              <a:t>Discovery</a:t>
            </a:r>
          </a:p>
        </p:txBody>
      </p:sp>
      <p:sp>
        <p:nvSpPr>
          <p:cNvPr id="11" name="Content Placeholder 8">
            <a:extLst>
              <a:ext uri="{FF2B5EF4-FFF2-40B4-BE49-F238E27FC236}">
                <a16:creationId xmlns:a16="http://schemas.microsoft.com/office/drawing/2014/main" id="{90F4DB6D-2436-FA6A-2BEB-0785D6650A2D}"/>
              </a:ext>
            </a:extLst>
          </p:cNvPr>
          <p:cNvSpPr txBox="1">
            <a:spLocks/>
          </p:cNvSpPr>
          <p:nvPr/>
        </p:nvSpPr>
        <p:spPr>
          <a:xfrm>
            <a:off x="7736805" y="5013176"/>
            <a:ext cx="1887537" cy="1613053"/>
          </a:xfrm>
          <a:prstGeom prst="roundRect">
            <a:avLst>
              <a:gd name="adj" fmla="val 5721"/>
            </a:avLst>
          </a:prstGeom>
          <a:solidFill>
            <a:schemeClr val="accent4">
              <a:lumMod val="20000"/>
              <a:lumOff val="80000"/>
            </a:schemeClr>
          </a:solidFill>
        </p:spPr>
        <p:txBody>
          <a:bodyPr vert="horz" lIns="180000" tIns="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a:solidFill>
                  <a:schemeClr val="accent4"/>
                </a:solidFill>
              </a:rPr>
              <a:t>4  </a:t>
            </a:r>
            <a:br>
              <a:rPr lang="en-US" b="1">
                <a:solidFill>
                  <a:schemeClr val="accent4"/>
                </a:solidFill>
              </a:rPr>
            </a:br>
            <a:r>
              <a:rPr lang="en-US" sz="2200" b="1">
                <a:solidFill>
                  <a:schemeClr val="accent4"/>
                </a:solidFill>
              </a:rPr>
              <a:t>Design</a:t>
            </a:r>
          </a:p>
        </p:txBody>
      </p:sp>
      <p:sp>
        <p:nvSpPr>
          <p:cNvPr id="12" name="Content Placeholder 8">
            <a:extLst>
              <a:ext uri="{FF2B5EF4-FFF2-40B4-BE49-F238E27FC236}">
                <a16:creationId xmlns:a16="http://schemas.microsoft.com/office/drawing/2014/main" id="{1FB724C1-1C49-D129-B6E2-89021E139287}"/>
              </a:ext>
            </a:extLst>
          </p:cNvPr>
          <p:cNvSpPr txBox="1">
            <a:spLocks/>
          </p:cNvSpPr>
          <p:nvPr/>
        </p:nvSpPr>
        <p:spPr>
          <a:xfrm>
            <a:off x="10060905" y="3645024"/>
            <a:ext cx="1889795" cy="1613053"/>
          </a:xfrm>
          <a:prstGeom prst="roundRect">
            <a:avLst>
              <a:gd name="adj" fmla="val 5721"/>
            </a:avLst>
          </a:prstGeom>
          <a:solidFill>
            <a:schemeClr val="accent4">
              <a:lumMod val="20000"/>
              <a:lumOff val="80000"/>
            </a:schemeClr>
          </a:solidFill>
        </p:spPr>
        <p:txBody>
          <a:bodyPr vert="horz" lIns="180000" tIns="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a:solidFill>
                  <a:schemeClr val="accent4"/>
                </a:solidFill>
              </a:rPr>
              <a:t>3  </a:t>
            </a:r>
            <a:br>
              <a:rPr lang="en-US" b="1">
                <a:solidFill>
                  <a:schemeClr val="accent4"/>
                </a:solidFill>
              </a:rPr>
            </a:br>
            <a:r>
              <a:rPr lang="en-US" sz="2200" b="1">
                <a:solidFill>
                  <a:schemeClr val="accent4"/>
                </a:solidFill>
              </a:rPr>
              <a:t>Dream</a:t>
            </a:r>
          </a:p>
        </p:txBody>
      </p:sp>
      <p:sp>
        <p:nvSpPr>
          <p:cNvPr id="13" name="Content Placeholder 8">
            <a:extLst>
              <a:ext uri="{FF2B5EF4-FFF2-40B4-BE49-F238E27FC236}">
                <a16:creationId xmlns:a16="http://schemas.microsoft.com/office/drawing/2014/main" id="{8A016140-6800-D5EB-D425-2C8BAA4A150C}"/>
              </a:ext>
            </a:extLst>
          </p:cNvPr>
          <p:cNvSpPr txBox="1">
            <a:spLocks/>
          </p:cNvSpPr>
          <p:nvPr/>
        </p:nvSpPr>
        <p:spPr>
          <a:xfrm>
            <a:off x="5414292" y="3645024"/>
            <a:ext cx="1884362" cy="1613053"/>
          </a:xfrm>
          <a:prstGeom prst="roundRect">
            <a:avLst>
              <a:gd name="adj" fmla="val 5721"/>
            </a:avLst>
          </a:prstGeom>
          <a:solidFill>
            <a:schemeClr val="accent4">
              <a:lumMod val="20000"/>
              <a:lumOff val="80000"/>
            </a:schemeClr>
          </a:solidFill>
        </p:spPr>
        <p:txBody>
          <a:bodyPr vert="horz" lIns="180000" tIns="0" rIns="180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1200"/>
              </a:spcAft>
            </a:pPr>
            <a:r>
              <a:rPr lang="en-US" b="1">
                <a:solidFill>
                  <a:schemeClr val="accent4"/>
                </a:solidFill>
              </a:rPr>
              <a:t>5  </a:t>
            </a:r>
            <a:br>
              <a:rPr lang="en-US" b="1">
                <a:solidFill>
                  <a:schemeClr val="accent4"/>
                </a:solidFill>
              </a:rPr>
            </a:br>
            <a:r>
              <a:rPr lang="en-US" sz="2200" b="1">
                <a:solidFill>
                  <a:schemeClr val="accent4"/>
                </a:solidFill>
              </a:rPr>
              <a:t>Delivery</a:t>
            </a:r>
          </a:p>
        </p:txBody>
      </p:sp>
      <p:pic>
        <p:nvPicPr>
          <p:cNvPr id="22" name="Picture 21">
            <a:extLst>
              <a:ext uri="{FF2B5EF4-FFF2-40B4-BE49-F238E27FC236}">
                <a16:creationId xmlns:a16="http://schemas.microsoft.com/office/drawing/2014/main" id="{9E0BA26B-FF17-DAFB-E46E-72E56B5D134B}"/>
              </a:ext>
            </a:extLst>
          </p:cNvPr>
          <p:cNvPicPr>
            <a:picLocks noChangeAspect="1"/>
          </p:cNvPicPr>
          <p:nvPr/>
        </p:nvPicPr>
        <p:blipFill>
          <a:blip r:embed="rId6">
            <a:alphaModFix amt="50000"/>
          </a:blip>
          <a:stretch>
            <a:fillRect/>
          </a:stretch>
        </p:blipFill>
        <p:spPr>
          <a:xfrm>
            <a:off x="3632194" y="2102177"/>
            <a:ext cx="598150" cy="764848"/>
          </a:xfrm>
          <a:prstGeom prst="rect">
            <a:avLst/>
          </a:prstGeom>
        </p:spPr>
      </p:pic>
      <p:pic>
        <p:nvPicPr>
          <p:cNvPr id="23" name="Discovery">
            <a:extLst>
              <a:ext uri="{FF2B5EF4-FFF2-40B4-BE49-F238E27FC236}">
                <a16:creationId xmlns:a16="http://schemas.microsoft.com/office/drawing/2014/main" id="{2B28862C-949D-185B-1060-2BD2081DE477}"/>
              </a:ext>
            </a:extLst>
          </p:cNvPr>
          <p:cNvPicPr>
            <a:picLocks noChangeAspect="1"/>
          </p:cNvPicPr>
          <p:nvPr/>
        </p:nvPicPr>
        <p:blipFill>
          <a:blip r:embed="rId7">
            <a:alphaModFix amt="20000"/>
          </a:blip>
          <a:stretch>
            <a:fillRect/>
          </a:stretch>
        </p:blipFill>
        <p:spPr>
          <a:xfrm>
            <a:off x="8188227" y="2711646"/>
            <a:ext cx="977900" cy="977900"/>
          </a:xfrm>
          <a:prstGeom prst="rect">
            <a:avLst/>
          </a:prstGeom>
        </p:spPr>
      </p:pic>
      <p:pic>
        <p:nvPicPr>
          <p:cNvPr id="24" name="Dream">
            <a:extLst>
              <a:ext uri="{FF2B5EF4-FFF2-40B4-BE49-F238E27FC236}">
                <a16:creationId xmlns:a16="http://schemas.microsoft.com/office/drawing/2014/main" id="{2F409BB6-E6E9-ADFE-09D6-F45CBFB1D99D}"/>
              </a:ext>
            </a:extLst>
          </p:cNvPr>
          <p:cNvPicPr>
            <a:picLocks noChangeAspect="1"/>
          </p:cNvPicPr>
          <p:nvPr/>
        </p:nvPicPr>
        <p:blipFill>
          <a:blip r:embed="rId8">
            <a:alphaModFix amt="20000"/>
          </a:blip>
          <a:stretch>
            <a:fillRect/>
          </a:stretch>
        </p:blipFill>
        <p:spPr>
          <a:xfrm>
            <a:off x="10612683" y="4076700"/>
            <a:ext cx="977900" cy="825500"/>
          </a:xfrm>
          <a:prstGeom prst="rect">
            <a:avLst/>
          </a:prstGeom>
        </p:spPr>
      </p:pic>
      <p:pic>
        <p:nvPicPr>
          <p:cNvPr id="25" name="Design">
            <a:extLst>
              <a:ext uri="{FF2B5EF4-FFF2-40B4-BE49-F238E27FC236}">
                <a16:creationId xmlns:a16="http://schemas.microsoft.com/office/drawing/2014/main" id="{6FAB2810-73F1-EC89-841F-2D98F3890A92}"/>
              </a:ext>
            </a:extLst>
          </p:cNvPr>
          <p:cNvPicPr>
            <a:picLocks noChangeAspect="1"/>
          </p:cNvPicPr>
          <p:nvPr/>
        </p:nvPicPr>
        <p:blipFill>
          <a:blip r:embed="rId9">
            <a:alphaModFix amt="20000"/>
          </a:blip>
          <a:stretch>
            <a:fillRect/>
          </a:stretch>
        </p:blipFill>
        <p:spPr>
          <a:xfrm>
            <a:off x="8249632" y="5356389"/>
            <a:ext cx="990600" cy="990600"/>
          </a:xfrm>
          <a:prstGeom prst="rect">
            <a:avLst/>
          </a:prstGeom>
        </p:spPr>
      </p:pic>
      <p:pic>
        <p:nvPicPr>
          <p:cNvPr id="26" name="Delivery">
            <a:extLst>
              <a:ext uri="{FF2B5EF4-FFF2-40B4-BE49-F238E27FC236}">
                <a16:creationId xmlns:a16="http://schemas.microsoft.com/office/drawing/2014/main" id="{0F6775CE-8816-23D0-A92A-D851FDD05FB3}"/>
              </a:ext>
            </a:extLst>
          </p:cNvPr>
          <p:cNvPicPr>
            <a:picLocks noChangeAspect="1"/>
          </p:cNvPicPr>
          <p:nvPr/>
        </p:nvPicPr>
        <p:blipFill>
          <a:blip r:embed="rId10">
            <a:alphaModFix amt="20000"/>
          </a:blip>
          <a:stretch>
            <a:fillRect/>
          </a:stretch>
        </p:blipFill>
        <p:spPr>
          <a:xfrm>
            <a:off x="5683250" y="3910421"/>
            <a:ext cx="1219200" cy="1092200"/>
          </a:xfrm>
          <a:prstGeom prst="rect">
            <a:avLst/>
          </a:prstGeom>
        </p:spPr>
      </p:pic>
      <p:pic>
        <p:nvPicPr>
          <p:cNvPr id="3" name="Picture 2">
            <a:extLst>
              <a:ext uri="{FF2B5EF4-FFF2-40B4-BE49-F238E27FC236}">
                <a16:creationId xmlns:a16="http://schemas.microsoft.com/office/drawing/2014/main" id="{0706D0A7-1C9E-4193-21AB-1582F94F4C2D}"/>
              </a:ext>
            </a:extLst>
          </p:cNvPr>
          <p:cNvPicPr>
            <a:picLocks noChangeAspect="1"/>
          </p:cNvPicPr>
          <p:nvPr/>
        </p:nvPicPr>
        <p:blipFill>
          <a:blip r:embed="rId11"/>
          <a:stretch>
            <a:fillRect/>
          </a:stretch>
        </p:blipFill>
        <p:spPr>
          <a:xfrm>
            <a:off x="238124" y="800100"/>
            <a:ext cx="495301" cy="376859"/>
          </a:xfrm>
          <a:prstGeom prst="rect">
            <a:avLst/>
          </a:prstGeom>
        </p:spPr>
      </p:pic>
    </p:spTree>
    <p:extLst>
      <p:ext uri="{BB962C8B-B14F-4D97-AF65-F5344CB8AC3E}">
        <p14:creationId xmlns:p14="http://schemas.microsoft.com/office/powerpoint/2010/main" val="159769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63" presetClass="path" presetSubtype="0" accel="50000" fill="hold" nodeType="withEffect">
                                  <p:stCondLst>
                                    <p:cond delay="250"/>
                                  </p:stCondLst>
                                  <p:childTnLst>
                                    <p:animMotion origin="layout" path="M -4.16667E-7 2.96296E-6 L 0.48659 2.96296E-6 " pathEditMode="relative" rAng="0" ptsTypes="AA">
                                      <p:cBhvr>
                                        <p:cTn id="18" dur="2000" fill="hold"/>
                                        <p:tgtEl>
                                          <p:spTgt spid="21"/>
                                        </p:tgtEl>
                                        <p:attrNameLst>
                                          <p:attrName>ppt_x</p:attrName>
                                          <p:attrName>ppt_y</p:attrName>
                                        </p:attrNameLst>
                                      </p:cBhvr>
                                      <p:rCtr x="24323" y="0"/>
                                    </p:animMotion>
                                  </p:childTnLst>
                                </p:cTn>
                              </p:par>
                              <p:par>
                                <p:cTn id="19" presetID="10" presetClass="exit" presetSubtype="0" fill="hold" nodeType="withEffect">
                                  <p:stCondLst>
                                    <p:cond delay="1400"/>
                                  </p:stCondLst>
                                  <p:childTnLst>
                                    <p:animEffect transition="out" filter="fade">
                                      <p:cBhvr>
                                        <p:cTn id="20" dur="300"/>
                                        <p:tgtEl>
                                          <p:spTgt spid="21"/>
                                        </p:tgtEl>
                                      </p:cBhvr>
                                    </p:animEffect>
                                    <p:set>
                                      <p:cBhvr>
                                        <p:cTn id="21" dur="1" fill="hold">
                                          <p:stCondLst>
                                            <p:cond delay="299"/>
                                          </p:stCondLst>
                                        </p:cTn>
                                        <p:tgtEl>
                                          <p:spTgt spid="21"/>
                                        </p:tgtEl>
                                        <p:attrNameLst>
                                          <p:attrName>style.visibility</p:attrName>
                                        </p:attrNameLst>
                                      </p:cBhvr>
                                      <p:to>
                                        <p:strVal val="hidden"/>
                                      </p:to>
                                    </p:set>
                                  </p:childTnLst>
                                </p:cTn>
                              </p:par>
                              <p:par>
                                <p:cTn id="22" presetID="22" presetClass="entr" presetSubtype="8" fill="hold" nodeType="withEffect">
                                  <p:stCondLst>
                                    <p:cond delay="80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750"/>
                                        <p:tgtEl>
                                          <p:spTgt spid="20"/>
                                        </p:tgtEl>
                                      </p:cBhvr>
                                    </p:animEffect>
                                  </p:childTnLst>
                                </p:cTn>
                              </p:par>
                            </p:childTnLst>
                          </p:cTn>
                        </p:par>
                        <p:par>
                          <p:cTn id="25" fill="hold">
                            <p:stCondLst>
                              <p:cond delay="27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375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8" presetClass="emph" presetSubtype="0" repeatCount="0" accel="50000" decel="50000" fill="hold" nodeType="withEffect">
                                  <p:stCondLst>
                                    <p:cond delay="1000"/>
                                  </p:stCondLst>
                                  <p:childTnLst>
                                    <p:animRot by="16200000">
                                      <p:cBhvr>
                                        <p:cTn id="55" dur="2000" fill="hold"/>
                                        <p:tgtEl>
                                          <p:spTgt spid="14"/>
                                        </p:tgtEl>
                                        <p:attrNameLst>
                                          <p:attrName>r</p:attrName>
                                        </p:attrNameLst>
                                      </p:cBhvr>
                                    </p:animRot>
                                  </p:childTnLst>
                                </p:cTn>
                              </p:par>
                              <p:par>
                                <p:cTn id="56" presetID="8" presetClass="emph" presetSubtype="0" repeatCount="0" accel="50000" decel="50000" fill="hold" nodeType="withEffect">
                                  <p:stCondLst>
                                    <p:cond delay="1000"/>
                                  </p:stCondLst>
                                  <p:childTnLst>
                                    <p:animRot by="16200000">
                                      <p:cBhvr>
                                        <p:cTn id="57" dur="2000" fill="hold"/>
                                        <p:tgtEl>
                                          <p:spTgt spid="16"/>
                                        </p:tgtEl>
                                        <p:attrNameLst>
                                          <p:attrName>r</p:attrName>
                                        </p:attrNameLst>
                                      </p:cBhvr>
                                    </p:animRot>
                                  </p:childTnLst>
                                </p:cTn>
                              </p:par>
                              <p:par>
                                <p:cTn id="58" presetID="8" presetClass="emph" presetSubtype="0" repeatCount="0" accel="50000" decel="50000" fill="hold" nodeType="withEffect">
                                  <p:stCondLst>
                                    <p:cond delay="1000"/>
                                  </p:stCondLst>
                                  <p:childTnLst>
                                    <p:animRot by="16200000">
                                      <p:cBhvr>
                                        <p:cTn id="59" dur="2000" fill="hold"/>
                                        <p:tgtEl>
                                          <p:spTgt spid="17"/>
                                        </p:tgtEl>
                                        <p:attrNameLst>
                                          <p:attrName>r</p:attrName>
                                        </p:attrNameLst>
                                      </p:cBhvr>
                                    </p:animRot>
                                  </p:childTnLst>
                                </p:cTn>
                              </p:par>
                              <p:par>
                                <p:cTn id="60" presetID="8" presetClass="emph" presetSubtype="0" repeatCount="0" accel="50000" decel="50000" fill="hold" nodeType="withEffect">
                                  <p:stCondLst>
                                    <p:cond delay="1000"/>
                                  </p:stCondLst>
                                  <p:childTnLst>
                                    <p:animRot by="16200000">
                                      <p:cBhvr>
                                        <p:cTn id="61" dur="2000" fill="hold"/>
                                        <p:tgtEl>
                                          <p:spTgt spid="18"/>
                                        </p:tgtEl>
                                        <p:attrNameLst>
                                          <p:attrName>r</p:attrName>
                                        </p:attrNameLst>
                                      </p:cBhvr>
                                    </p:animRot>
                                  </p:childTnLst>
                                </p:cTn>
                              </p:par>
                            </p:childTnLst>
                          </p:cTn>
                        </p:par>
                        <p:par>
                          <p:cTn id="62" fill="hold">
                            <p:stCondLst>
                              <p:cond delay="6750"/>
                            </p:stCondLst>
                            <p:childTnLst>
                              <p:par>
                                <p:cTn id="63" presetID="8" presetClass="emph" presetSubtype="0" repeatCount="0" accel="50000" decel="50000" fill="hold" nodeType="afterEffect">
                                  <p:stCondLst>
                                    <p:cond delay="1500"/>
                                  </p:stCondLst>
                                  <p:childTnLst>
                                    <p:animRot by="21600000">
                                      <p:cBhvr>
                                        <p:cTn id="64" dur="2500" fill="hold"/>
                                        <p:tgtEl>
                                          <p:spTgt spid="14"/>
                                        </p:tgtEl>
                                        <p:attrNameLst>
                                          <p:attrName>r</p:attrName>
                                        </p:attrNameLst>
                                      </p:cBhvr>
                                    </p:animRot>
                                  </p:childTnLst>
                                </p:cTn>
                              </p:par>
                              <p:par>
                                <p:cTn id="65" presetID="8" presetClass="emph" presetSubtype="0" repeatCount="0" accel="50000" decel="50000" fill="hold" nodeType="withEffect">
                                  <p:stCondLst>
                                    <p:cond delay="1500"/>
                                  </p:stCondLst>
                                  <p:childTnLst>
                                    <p:animRot by="21600000">
                                      <p:cBhvr>
                                        <p:cTn id="66" dur="2500" fill="hold"/>
                                        <p:tgtEl>
                                          <p:spTgt spid="16"/>
                                        </p:tgtEl>
                                        <p:attrNameLst>
                                          <p:attrName>r</p:attrName>
                                        </p:attrNameLst>
                                      </p:cBhvr>
                                    </p:animRot>
                                  </p:childTnLst>
                                </p:cTn>
                              </p:par>
                              <p:par>
                                <p:cTn id="67" presetID="8" presetClass="emph" presetSubtype="0" repeatCount="0" accel="50000" decel="50000" fill="hold" nodeType="withEffect">
                                  <p:stCondLst>
                                    <p:cond delay="1500"/>
                                  </p:stCondLst>
                                  <p:childTnLst>
                                    <p:animRot by="21600000">
                                      <p:cBhvr>
                                        <p:cTn id="68" dur="2500" fill="hold"/>
                                        <p:tgtEl>
                                          <p:spTgt spid="17"/>
                                        </p:tgtEl>
                                        <p:attrNameLst>
                                          <p:attrName>r</p:attrName>
                                        </p:attrNameLst>
                                      </p:cBhvr>
                                    </p:animRot>
                                  </p:childTnLst>
                                </p:cTn>
                              </p:par>
                              <p:par>
                                <p:cTn id="69" presetID="8" presetClass="emph" presetSubtype="0" repeatCount="0" accel="50000" decel="50000" fill="hold" nodeType="withEffect">
                                  <p:stCondLst>
                                    <p:cond delay="1500"/>
                                  </p:stCondLst>
                                  <p:childTnLst>
                                    <p:animRot by="21600000">
                                      <p:cBhvr>
                                        <p:cTn id="70" dur="2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8A1B-4FBC-0615-5526-65CC2B5523A7}"/>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FF122040-7E31-301B-1CDB-AFE13CCADA2A}"/>
              </a:ext>
            </a:extLst>
          </p:cNvPr>
          <p:cNvSpPr>
            <a:spLocks noGrp="1"/>
          </p:cNvSpPr>
          <p:nvPr>
            <p:ph idx="1"/>
          </p:nvPr>
        </p:nvSpPr>
        <p:spPr>
          <a:xfrm>
            <a:off x="1077913" y="1520825"/>
            <a:ext cx="7100887" cy="5019720"/>
          </a:xfrm>
        </p:spPr>
        <p:txBody>
          <a:bodyPr/>
          <a:lstStyle/>
          <a:p>
            <a:pPr lvl="2"/>
            <a:r>
              <a:rPr lang="en-GB" dirty="0">
                <a:cs typeface="Calibri"/>
              </a:rPr>
              <a:t>Positive focus to starting a change</a:t>
            </a:r>
          </a:p>
          <a:p>
            <a:pPr lvl="2"/>
            <a:r>
              <a:rPr lang="en-GB" dirty="0">
                <a:cs typeface="Calibri"/>
              </a:rPr>
              <a:t>Focuses on the best of something, instead of taking a deficit-based approach </a:t>
            </a:r>
          </a:p>
          <a:p>
            <a:pPr lvl="2"/>
            <a:r>
              <a:rPr lang="en-GB" dirty="0">
                <a:cs typeface="Calibri"/>
              </a:rPr>
              <a:t>A powerful method for quality improvement that is underutilised </a:t>
            </a:r>
          </a:p>
          <a:p>
            <a:pPr lvl="2"/>
            <a:r>
              <a:rPr lang="en-GB" dirty="0">
                <a:cs typeface="Calibri"/>
              </a:rPr>
              <a:t>5D model can help you structure/facilitate conversations. </a:t>
            </a:r>
          </a:p>
        </p:txBody>
      </p:sp>
      <p:sp>
        <p:nvSpPr>
          <p:cNvPr id="4" name="Footer Placeholder 3">
            <a:extLst>
              <a:ext uri="{FF2B5EF4-FFF2-40B4-BE49-F238E27FC236}">
                <a16:creationId xmlns:a16="http://schemas.microsoft.com/office/drawing/2014/main" id="{4D593EE9-9A26-A5B9-8771-5FED4B1D58DC}"/>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A828D11F-7606-DB07-F4BF-AC78CFF875CD}"/>
              </a:ext>
            </a:extLst>
          </p:cNvPr>
          <p:cNvSpPr>
            <a:spLocks noGrp="1"/>
          </p:cNvSpPr>
          <p:nvPr>
            <p:ph type="sldNum" sz="quarter" idx="12"/>
          </p:nvPr>
        </p:nvSpPr>
        <p:spPr/>
        <p:txBody>
          <a:bodyPr/>
          <a:lstStyle/>
          <a:p>
            <a:fld id="{16C5AC08-0ACD-404A-9C9F-AB39E786C34A}" type="slidenum">
              <a:rPr lang="en-GB"/>
              <a:t>67</a:t>
            </a:fld>
            <a:endParaRPr lang="en-GB"/>
          </a:p>
        </p:txBody>
      </p:sp>
      <p:sp>
        <p:nvSpPr>
          <p:cNvPr id="6" name="Text Placeholder 5">
            <a:extLst>
              <a:ext uri="{FF2B5EF4-FFF2-40B4-BE49-F238E27FC236}">
                <a16:creationId xmlns:a16="http://schemas.microsoft.com/office/drawing/2014/main" id="{0BAF48D2-6266-DE07-CF4C-9D9A0F13DA52}"/>
              </a:ext>
            </a:extLst>
          </p:cNvPr>
          <p:cNvSpPr>
            <a:spLocks noGrp="1"/>
          </p:cNvSpPr>
          <p:nvPr>
            <p:ph type="body" sz="quarter" idx="13"/>
          </p:nvPr>
        </p:nvSpPr>
        <p:spPr/>
        <p:txBody>
          <a:bodyPr/>
          <a:lstStyle/>
          <a:p>
            <a:r>
              <a:rPr lang="en-US" dirty="0"/>
              <a:t>Summary</a:t>
            </a:r>
          </a:p>
        </p:txBody>
      </p:sp>
    </p:spTree>
    <p:extLst>
      <p:ext uri="{BB962C8B-B14F-4D97-AF65-F5344CB8AC3E}">
        <p14:creationId xmlns:p14="http://schemas.microsoft.com/office/powerpoint/2010/main" val="2384735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D62FA-025A-8349-FFF7-A3B70C3510ED}"/>
              </a:ext>
            </a:extLst>
          </p:cNvPr>
          <p:cNvPicPr>
            <a:picLocks noChangeAspect="1"/>
          </p:cNvPicPr>
          <p:nvPr/>
        </p:nvPicPr>
        <p:blipFill>
          <a:blip r:embed="rId3"/>
          <a:srcRect/>
          <a:stretch/>
        </p:blipFill>
        <p:spPr>
          <a:xfrm>
            <a:off x="5546477" y="4620932"/>
            <a:ext cx="2011679" cy="819573"/>
          </a:xfrm>
          <a:prstGeom prst="rect">
            <a:avLst/>
          </a:prstGeom>
        </p:spPr>
      </p:pic>
      <p:pic>
        <p:nvPicPr>
          <p:cNvPr id="11" name="Picture 10">
            <a:extLst>
              <a:ext uri="{FF2B5EF4-FFF2-40B4-BE49-F238E27FC236}">
                <a16:creationId xmlns:a16="http://schemas.microsoft.com/office/drawing/2014/main" id="{ECE953D1-3EC8-957E-C60A-AB8821355789}"/>
              </a:ext>
            </a:extLst>
          </p:cNvPr>
          <p:cNvPicPr>
            <a:picLocks noChangeAspect="1"/>
          </p:cNvPicPr>
          <p:nvPr/>
        </p:nvPicPr>
        <p:blipFill>
          <a:blip r:embed="rId4"/>
          <a:srcRect/>
          <a:stretch/>
        </p:blipFill>
        <p:spPr>
          <a:xfrm>
            <a:off x="5546477" y="3591408"/>
            <a:ext cx="2011679" cy="819573"/>
          </a:xfrm>
          <a:prstGeom prst="rect">
            <a:avLst/>
          </a:prstGeom>
        </p:spPr>
      </p:pic>
      <p:pic>
        <p:nvPicPr>
          <p:cNvPr id="12" name="Picture 11">
            <a:extLst>
              <a:ext uri="{FF2B5EF4-FFF2-40B4-BE49-F238E27FC236}">
                <a16:creationId xmlns:a16="http://schemas.microsoft.com/office/drawing/2014/main" id="{B3684288-A050-600E-3653-5EEE7A6D4DAF}"/>
              </a:ext>
            </a:extLst>
          </p:cNvPr>
          <p:cNvPicPr>
            <a:picLocks noChangeAspect="1"/>
          </p:cNvPicPr>
          <p:nvPr/>
        </p:nvPicPr>
        <p:blipFill>
          <a:blip r:embed="rId5"/>
          <a:srcRect/>
          <a:stretch/>
        </p:blipFill>
        <p:spPr>
          <a:xfrm>
            <a:off x="5546477" y="2561884"/>
            <a:ext cx="2011679" cy="819573"/>
          </a:xfrm>
          <a:prstGeom prst="rect">
            <a:avLst/>
          </a:prstGeom>
        </p:spPr>
      </p:pic>
      <p:sp>
        <p:nvSpPr>
          <p:cNvPr id="2" name="Title 1">
            <a:extLst>
              <a:ext uri="{FF2B5EF4-FFF2-40B4-BE49-F238E27FC236}">
                <a16:creationId xmlns:a16="http://schemas.microsoft.com/office/drawing/2014/main" id="{96E2AA72-2674-3F66-B668-20841690C9D7}"/>
              </a:ext>
            </a:extLst>
          </p:cNvPr>
          <p:cNvSpPr>
            <a:spLocks noGrp="1"/>
          </p:cNvSpPr>
          <p:nvPr>
            <p:ph type="title"/>
          </p:nvPr>
        </p:nvSpPr>
        <p:spPr/>
        <p:txBody>
          <a:bodyPr/>
          <a:lstStyle/>
          <a:p>
            <a:r>
              <a:rPr lang="en-US"/>
              <a:t>We need your feedback</a:t>
            </a:r>
          </a:p>
        </p:txBody>
      </p:sp>
      <p:sp>
        <p:nvSpPr>
          <p:cNvPr id="4" name="Footer Placeholder 3">
            <a:extLst>
              <a:ext uri="{FF2B5EF4-FFF2-40B4-BE49-F238E27FC236}">
                <a16:creationId xmlns:a16="http://schemas.microsoft.com/office/drawing/2014/main" id="{67118C54-EC13-2EE0-1954-24FA9E4F75D8}"/>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F8C62BAB-7753-A102-DC79-0C326554132D}"/>
              </a:ext>
            </a:extLst>
          </p:cNvPr>
          <p:cNvSpPr>
            <a:spLocks noGrp="1"/>
          </p:cNvSpPr>
          <p:nvPr>
            <p:ph type="sldNum" sz="quarter" idx="12"/>
          </p:nvPr>
        </p:nvSpPr>
        <p:spPr/>
        <p:txBody>
          <a:bodyPr/>
          <a:lstStyle/>
          <a:p>
            <a:fld id="{16C5AC08-0ACD-404A-9C9F-AB39E786C34A}" type="slidenum">
              <a:rPr lang="en-GB"/>
              <a:t>68</a:t>
            </a:fld>
            <a:endParaRPr lang="en-GB"/>
          </a:p>
        </p:txBody>
      </p:sp>
      <p:sp>
        <p:nvSpPr>
          <p:cNvPr id="6" name="Text Placeholder 5">
            <a:extLst>
              <a:ext uri="{FF2B5EF4-FFF2-40B4-BE49-F238E27FC236}">
                <a16:creationId xmlns:a16="http://schemas.microsoft.com/office/drawing/2014/main" id="{EF4125A5-E104-D573-AEC1-518E6BA13BB4}"/>
              </a:ext>
            </a:extLst>
          </p:cNvPr>
          <p:cNvSpPr>
            <a:spLocks noGrp="1"/>
          </p:cNvSpPr>
          <p:nvPr>
            <p:ph type="body" sz="quarter" idx="13"/>
          </p:nvPr>
        </p:nvSpPr>
        <p:spPr/>
        <p:txBody>
          <a:bodyPr/>
          <a:lstStyle/>
          <a:p>
            <a:r>
              <a:rPr lang="en-US"/>
              <a:t>Feedback</a:t>
            </a:r>
          </a:p>
        </p:txBody>
      </p:sp>
      <p:sp>
        <p:nvSpPr>
          <p:cNvPr id="15" name="Rectangle 14">
            <a:extLst>
              <a:ext uri="{FF2B5EF4-FFF2-40B4-BE49-F238E27FC236}">
                <a16:creationId xmlns:a16="http://schemas.microsoft.com/office/drawing/2014/main" id="{E375FE19-D830-E8AF-F65B-65BEFC9793A8}"/>
              </a:ext>
            </a:extLst>
          </p:cNvPr>
          <p:cNvSpPr/>
          <p:nvPr/>
        </p:nvSpPr>
        <p:spPr>
          <a:xfrm>
            <a:off x="4848225" y="800100"/>
            <a:ext cx="3330575" cy="1571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C3BFAEF-67C3-5EDE-D1FF-9DFB3B41B3D3}"/>
              </a:ext>
            </a:extLst>
          </p:cNvPr>
          <p:cNvPicPr>
            <a:picLocks noChangeAspect="1"/>
          </p:cNvPicPr>
          <p:nvPr/>
        </p:nvPicPr>
        <p:blipFill>
          <a:blip r:embed="rId6"/>
          <a:srcRect/>
          <a:stretch/>
        </p:blipFill>
        <p:spPr>
          <a:xfrm>
            <a:off x="5291817" y="2263986"/>
            <a:ext cx="3352800" cy="3501813"/>
          </a:xfrm>
          <a:prstGeom prst="rect">
            <a:avLst/>
          </a:prstGeom>
        </p:spPr>
      </p:pic>
    </p:spTree>
    <p:extLst>
      <p:ext uri="{BB962C8B-B14F-4D97-AF65-F5344CB8AC3E}">
        <p14:creationId xmlns:p14="http://schemas.microsoft.com/office/powerpoint/2010/main" val="21736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B6960E8-65DA-190A-6F1F-821B4405195E}"/>
              </a:ext>
            </a:extLst>
          </p:cNvPr>
          <p:cNvCxnSpPr>
            <a:cxnSpLocks/>
            <a:stCxn id="10" idx="0"/>
            <a:endCxn id="19" idx="2"/>
          </p:cNvCxnSpPr>
          <p:nvPr/>
        </p:nvCxnSpPr>
        <p:spPr>
          <a:xfrm>
            <a:off x="1794588" y="1673291"/>
            <a:ext cx="0" cy="44073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Agenda for today</a:t>
            </a:r>
          </a:p>
        </p:txBody>
      </p:sp>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Agenda for today</a:t>
            </a:r>
          </a:p>
        </p:txBody>
      </p:sp>
      <p:sp>
        <p:nvSpPr>
          <p:cNvPr id="10" name="TextBox 9">
            <a:extLst>
              <a:ext uri="{FF2B5EF4-FFF2-40B4-BE49-F238E27FC236}">
                <a16:creationId xmlns:a16="http://schemas.microsoft.com/office/drawing/2014/main" id="{888DC024-6C70-7F91-34B9-86AD8CDA6486}"/>
              </a:ext>
            </a:extLst>
          </p:cNvPr>
          <p:cNvSpPr txBox="1"/>
          <p:nvPr/>
        </p:nvSpPr>
        <p:spPr>
          <a:xfrm>
            <a:off x="1517779" y="167329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9.00</a:t>
            </a:r>
          </a:p>
        </p:txBody>
      </p:sp>
      <p:sp>
        <p:nvSpPr>
          <p:cNvPr id="11" name="TextBox 10">
            <a:extLst>
              <a:ext uri="{FF2B5EF4-FFF2-40B4-BE49-F238E27FC236}">
                <a16:creationId xmlns:a16="http://schemas.microsoft.com/office/drawing/2014/main" id="{42C805E1-43E9-5670-6C92-31AA7E857E1F}"/>
              </a:ext>
            </a:extLst>
          </p:cNvPr>
          <p:cNvSpPr txBox="1"/>
          <p:nvPr/>
        </p:nvSpPr>
        <p:spPr>
          <a:xfrm>
            <a:off x="1517779" y="205360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9.15</a:t>
            </a:r>
          </a:p>
        </p:txBody>
      </p:sp>
      <p:sp>
        <p:nvSpPr>
          <p:cNvPr id="12" name="TextBox 11">
            <a:extLst>
              <a:ext uri="{FF2B5EF4-FFF2-40B4-BE49-F238E27FC236}">
                <a16:creationId xmlns:a16="http://schemas.microsoft.com/office/drawing/2014/main" id="{0E192586-4AC6-2F53-44FC-ECFD1B531CA1}"/>
              </a:ext>
            </a:extLst>
          </p:cNvPr>
          <p:cNvSpPr txBox="1"/>
          <p:nvPr/>
        </p:nvSpPr>
        <p:spPr>
          <a:xfrm>
            <a:off x="1517779" y="243392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13" name="TextBox 12">
            <a:extLst>
              <a:ext uri="{FF2B5EF4-FFF2-40B4-BE49-F238E27FC236}">
                <a16:creationId xmlns:a16="http://schemas.microsoft.com/office/drawing/2014/main" id="{59DAFE50-9BE5-0EB8-EE8E-22D4BE202436}"/>
              </a:ext>
            </a:extLst>
          </p:cNvPr>
          <p:cNvSpPr txBox="1"/>
          <p:nvPr/>
        </p:nvSpPr>
        <p:spPr>
          <a:xfrm>
            <a:off x="1517779" y="281423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10.15</a:t>
            </a:r>
          </a:p>
        </p:txBody>
      </p:sp>
      <p:sp>
        <p:nvSpPr>
          <p:cNvPr id="14" name="TextBox 13">
            <a:extLst>
              <a:ext uri="{FF2B5EF4-FFF2-40B4-BE49-F238E27FC236}">
                <a16:creationId xmlns:a16="http://schemas.microsoft.com/office/drawing/2014/main" id="{D44B30B5-EB8B-848C-4B18-6F88B74925AA}"/>
              </a:ext>
            </a:extLst>
          </p:cNvPr>
          <p:cNvSpPr txBox="1"/>
          <p:nvPr/>
        </p:nvSpPr>
        <p:spPr>
          <a:xfrm>
            <a:off x="1517779" y="319455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11.15</a:t>
            </a:r>
          </a:p>
        </p:txBody>
      </p:sp>
      <p:sp>
        <p:nvSpPr>
          <p:cNvPr id="15" name="TextBox 14">
            <a:extLst>
              <a:ext uri="{FF2B5EF4-FFF2-40B4-BE49-F238E27FC236}">
                <a16:creationId xmlns:a16="http://schemas.microsoft.com/office/drawing/2014/main" id="{9BB13A20-FB4C-689C-5FB6-6FF4971BB499}"/>
              </a:ext>
            </a:extLst>
          </p:cNvPr>
          <p:cNvSpPr txBox="1"/>
          <p:nvPr/>
        </p:nvSpPr>
        <p:spPr>
          <a:xfrm>
            <a:off x="1517779" y="395518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12.00</a:t>
            </a:r>
          </a:p>
        </p:txBody>
      </p:sp>
      <p:sp>
        <p:nvSpPr>
          <p:cNvPr id="16" name="TextBox 15">
            <a:extLst>
              <a:ext uri="{FF2B5EF4-FFF2-40B4-BE49-F238E27FC236}">
                <a16:creationId xmlns:a16="http://schemas.microsoft.com/office/drawing/2014/main" id="{E3609382-2323-3996-DEC3-8B22EA1A35AF}"/>
              </a:ext>
            </a:extLst>
          </p:cNvPr>
          <p:cNvSpPr txBox="1"/>
          <p:nvPr/>
        </p:nvSpPr>
        <p:spPr>
          <a:xfrm>
            <a:off x="1517779" y="433549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12.45</a:t>
            </a:r>
          </a:p>
        </p:txBody>
      </p:sp>
      <p:sp>
        <p:nvSpPr>
          <p:cNvPr id="17" name="TextBox 16">
            <a:extLst>
              <a:ext uri="{FF2B5EF4-FFF2-40B4-BE49-F238E27FC236}">
                <a16:creationId xmlns:a16="http://schemas.microsoft.com/office/drawing/2014/main" id="{119068BA-E208-BF32-F33B-CF91E5E79E9F}"/>
              </a:ext>
            </a:extLst>
          </p:cNvPr>
          <p:cNvSpPr txBox="1"/>
          <p:nvPr/>
        </p:nvSpPr>
        <p:spPr>
          <a:xfrm>
            <a:off x="1517779" y="471581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1.05</a:t>
            </a:r>
          </a:p>
        </p:txBody>
      </p:sp>
      <p:sp>
        <p:nvSpPr>
          <p:cNvPr id="18" name="TextBox 17">
            <a:extLst>
              <a:ext uri="{FF2B5EF4-FFF2-40B4-BE49-F238E27FC236}">
                <a16:creationId xmlns:a16="http://schemas.microsoft.com/office/drawing/2014/main" id="{5A1AD796-B8A2-F288-5D9E-A6203195A4F8}"/>
              </a:ext>
            </a:extLst>
          </p:cNvPr>
          <p:cNvSpPr txBox="1"/>
          <p:nvPr/>
        </p:nvSpPr>
        <p:spPr>
          <a:xfrm>
            <a:off x="1517779" y="509612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2.00</a:t>
            </a:r>
          </a:p>
        </p:txBody>
      </p:sp>
      <p:sp>
        <p:nvSpPr>
          <p:cNvPr id="19" name="TextBox 18">
            <a:extLst>
              <a:ext uri="{FF2B5EF4-FFF2-40B4-BE49-F238E27FC236}">
                <a16:creationId xmlns:a16="http://schemas.microsoft.com/office/drawing/2014/main" id="{E8124BA2-F029-8912-4F41-802785CFA905}"/>
              </a:ext>
            </a:extLst>
          </p:cNvPr>
          <p:cNvSpPr txBox="1"/>
          <p:nvPr/>
        </p:nvSpPr>
        <p:spPr>
          <a:xfrm>
            <a:off x="1517779" y="585675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3.00</a:t>
            </a:r>
          </a:p>
        </p:txBody>
      </p:sp>
      <p:sp>
        <p:nvSpPr>
          <p:cNvPr id="28" name="Content Placeholder 27">
            <a:extLst>
              <a:ext uri="{FF2B5EF4-FFF2-40B4-BE49-F238E27FC236}">
                <a16:creationId xmlns:a16="http://schemas.microsoft.com/office/drawing/2014/main" id="{19F5F891-DB85-3A43-0C2F-AD7AE0BD893F}"/>
              </a:ext>
            </a:extLst>
          </p:cNvPr>
          <p:cNvSpPr>
            <a:spLocks noGrp="1"/>
          </p:cNvSpPr>
          <p:nvPr>
            <p:ph idx="1"/>
          </p:nvPr>
        </p:nvSpPr>
        <p:spPr>
          <a:xfrm>
            <a:off x="2524125" y="1652529"/>
            <a:ext cx="9426575" cy="4888015"/>
          </a:xfrm>
        </p:spPr>
        <p:txBody>
          <a:bodyPr/>
          <a:lstStyle/>
          <a:p>
            <a:pPr lvl="3">
              <a:lnSpc>
                <a:spcPct val="80000"/>
              </a:lnSpc>
              <a:spcBef>
                <a:spcPts val="1200"/>
              </a:spcBef>
              <a:spcAft>
                <a:spcPts val="200"/>
              </a:spcAft>
            </a:pPr>
            <a:r>
              <a:rPr lang="en-US" sz="1700" b="1" dirty="0"/>
              <a:t>Introduction and housekeeping</a:t>
            </a:r>
          </a:p>
          <a:p>
            <a:pPr lvl="3">
              <a:lnSpc>
                <a:spcPct val="80000"/>
              </a:lnSpc>
              <a:spcBef>
                <a:spcPts val="1200"/>
              </a:spcBef>
              <a:spcAft>
                <a:spcPts val="200"/>
              </a:spcAft>
            </a:pPr>
            <a:r>
              <a:rPr lang="en-US" sz="1700" b="1" dirty="0" err="1"/>
              <a:t>Teachback</a:t>
            </a:r>
            <a:endParaRPr lang="en-US" sz="1700" b="1" dirty="0"/>
          </a:p>
          <a:p>
            <a:pPr lvl="3">
              <a:lnSpc>
                <a:spcPct val="80000"/>
              </a:lnSpc>
              <a:spcBef>
                <a:spcPts val="1500"/>
              </a:spcBef>
              <a:spcAft>
                <a:spcPts val="200"/>
              </a:spcAft>
            </a:pPr>
            <a:r>
              <a:rPr lang="en-US" sz="1400" dirty="0">
                <a:solidFill>
                  <a:schemeClr val="accent6"/>
                </a:solidFill>
              </a:rPr>
              <a:t> Coffee break</a:t>
            </a:r>
          </a:p>
          <a:p>
            <a:pPr lvl="3">
              <a:lnSpc>
                <a:spcPct val="80000"/>
              </a:lnSpc>
              <a:spcBef>
                <a:spcPts val="1200"/>
              </a:spcBef>
              <a:spcAft>
                <a:spcPts val="200"/>
              </a:spcAft>
            </a:pPr>
            <a:r>
              <a:rPr lang="en-US" sz="1700" b="1" dirty="0"/>
              <a:t>Working styles</a:t>
            </a:r>
          </a:p>
          <a:p>
            <a:pPr lvl="3">
              <a:lnSpc>
                <a:spcPct val="80000"/>
              </a:lnSpc>
              <a:spcBef>
                <a:spcPts val="1500"/>
              </a:spcBef>
              <a:spcAft>
                <a:spcPts val="200"/>
              </a:spcAft>
            </a:pPr>
            <a:r>
              <a:rPr lang="en-US" sz="1400" dirty="0">
                <a:solidFill>
                  <a:schemeClr val="accent6"/>
                </a:solidFill>
              </a:rPr>
              <a:t> Comfort break</a:t>
            </a:r>
          </a:p>
          <a:p>
            <a:pPr lvl="3">
              <a:lnSpc>
                <a:spcPct val="80000"/>
              </a:lnSpc>
              <a:spcBef>
                <a:spcPts val="1200"/>
              </a:spcBef>
              <a:spcAft>
                <a:spcPts val="200"/>
              </a:spcAft>
            </a:pPr>
            <a:r>
              <a:rPr lang="en-US" sz="1700" b="1" dirty="0"/>
              <a:t>Human side of change</a:t>
            </a:r>
          </a:p>
          <a:p>
            <a:pPr lvl="3">
              <a:lnSpc>
                <a:spcPct val="80000"/>
              </a:lnSpc>
              <a:spcBef>
                <a:spcPts val="1500"/>
              </a:spcBef>
              <a:spcAft>
                <a:spcPts val="200"/>
              </a:spcAft>
            </a:pPr>
            <a:r>
              <a:rPr lang="en-US" sz="1400" dirty="0">
                <a:solidFill>
                  <a:schemeClr val="accent6"/>
                </a:solidFill>
              </a:rPr>
              <a:t> Lunch</a:t>
            </a:r>
          </a:p>
          <a:p>
            <a:pPr lvl="3">
              <a:lnSpc>
                <a:spcPct val="80000"/>
              </a:lnSpc>
              <a:spcBef>
                <a:spcPts val="1200"/>
              </a:spcBef>
              <a:spcAft>
                <a:spcPts val="200"/>
              </a:spcAft>
            </a:pPr>
            <a:r>
              <a:rPr lang="en-US" sz="1700" b="1" dirty="0"/>
              <a:t>Mad tea</a:t>
            </a:r>
          </a:p>
          <a:p>
            <a:pPr lvl="3">
              <a:lnSpc>
                <a:spcPct val="80000"/>
              </a:lnSpc>
              <a:spcBef>
                <a:spcPts val="1200"/>
              </a:spcBef>
              <a:spcAft>
                <a:spcPts val="200"/>
              </a:spcAft>
            </a:pPr>
            <a:r>
              <a:rPr lang="en-US" sz="1700" b="1" dirty="0"/>
              <a:t>Liberating Structures in practice</a:t>
            </a:r>
          </a:p>
          <a:p>
            <a:pPr lvl="3">
              <a:lnSpc>
                <a:spcPct val="80000"/>
              </a:lnSpc>
              <a:spcBef>
                <a:spcPts val="1500"/>
              </a:spcBef>
              <a:spcAft>
                <a:spcPts val="200"/>
              </a:spcAft>
            </a:pPr>
            <a:r>
              <a:rPr lang="en-US" sz="1400" dirty="0">
                <a:solidFill>
                  <a:schemeClr val="accent6"/>
                </a:solidFill>
              </a:rPr>
              <a:t> Coffee break</a:t>
            </a:r>
          </a:p>
          <a:p>
            <a:pPr lvl="3">
              <a:lnSpc>
                <a:spcPct val="80000"/>
              </a:lnSpc>
              <a:spcBef>
                <a:spcPts val="1200"/>
              </a:spcBef>
              <a:spcAft>
                <a:spcPts val="200"/>
              </a:spcAft>
            </a:pPr>
            <a:r>
              <a:rPr lang="en-US" sz="1700" b="1" dirty="0"/>
              <a:t>Appreciative inquiry</a:t>
            </a:r>
          </a:p>
          <a:p>
            <a:pPr lvl="3">
              <a:lnSpc>
                <a:spcPct val="80000"/>
              </a:lnSpc>
              <a:spcBef>
                <a:spcPts val="1500"/>
              </a:spcBef>
              <a:spcAft>
                <a:spcPts val="200"/>
              </a:spcAft>
            </a:pPr>
            <a:r>
              <a:rPr lang="en-US" sz="1700" b="1" dirty="0"/>
              <a:t>Close</a:t>
            </a:r>
            <a:endParaRPr lang="en-US" sz="1700" dirty="0"/>
          </a:p>
        </p:txBody>
      </p:sp>
      <p:sp>
        <p:nvSpPr>
          <p:cNvPr id="25" name="TextBox 24">
            <a:extLst>
              <a:ext uri="{FF2B5EF4-FFF2-40B4-BE49-F238E27FC236}">
                <a16:creationId xmlns:a16="http://schemas.microsoft.com/office/drawing/2014/main" id="{AB2F63B7-89D6-77E4-25F5-0548DAB20970}"/>
              </a:ext>
            </a:extLst>
          </p:cNvPr>
          <p:cNvSpPr txBox="1"/>
          <p:nvPr/>
        </p:nvSpPr>
        <p:spPr>
          <a:xfrm>
            <a:off x="1517779" y="357486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11.20</a:t>
            </a:r>
          </a:p>
        </p:txBody>
      </p:sp>
      <p:sp>
        <p:nvSpPr>
          <p:cNvPr id="26" name="TextBox 25">
            <a:extLst>
              <a:ext uri="{FF2B5EF4-FFF2-40B4-BE49-F238E27FC236}">
                <a16:creationId xmlns:a16="http://schemas.microsoft.com/office/drawing/2014/main" id="{316479D5-648B-E23B-C59C-12F4A1C9BFE4}"/>
              </a:ext>
            </a:extLst>
          </p:cNvPr>
          <p:cNvSpPr txBox="1"/>
          <p:nvPr/>
        </p:nvSpPr>
        <p:spPr>
          <a:xfrm>
            <a:off x="1517779" y="547644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2.15</a:t>
            </a:r>
          </a:p>
        </p:txBody>
      </p:sp>
    </p:spTree>
    <p:extLst>
      <p:ext uri="{BB962C8B-B14F-4D97-AF65-F5344CB8AC3E}">
        <p14:creationId xmlns:p14="http://schemas.microsoft.com/office/powerpoint/2010/main" val="18450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10188801" cy="5019720"/>
          </a:xfrm>
        </p:spPr>
        <p:txBody>
          <a:bodyPr/>
          <a:lstStyle/>
          <a:p>
            <a:pPr lvl="1">
              <a:spcAft>
                <a:spcPts val="1200"/>
              </a:spcAft>
            </a:pPr>
            <a:r>
              <a:rPr lang="en-US" sz="2400" b="1"/>
              <a:t>By the end of the session, you will…</a:t>
            </a:r>
          </a:p>
          <a:p>
            <a:pPr lvl="2">
              <a:spcAft>
                <a:spcPts val="1200"/>
              </a:spcAft>
            </a:pPr>
            <a:r>
              <a:rPr lang="en-US" sz="2400" b="1">
                <a:solidFill>
                  <a:schemeClr val="accent2"/>
                </a:solidFill>
              </a:rPr>
              <a:t>Be able to promote an environment that encourages team members to contribute equally to the development of improvement work </a:t>
            </a:r>
          </a:p>
          <a:p>
            <a:pPr lvl="2">
              <a:spcAft>
                <a:spcPts val="1200"/>
              </a:spcAft>
            </a:pPr>
            <a:r>
              <a:rPr lang="en-US" sz="2400" b="1">
                <a:solidFill>
                  <a:schemeClr val="accent2"/>
                </a:solidFill>
              </a:rPr>
              <a:t>Be able to assimilate QI knowledge and facilitation skills that support teams to progress through the different stages of QI work</a:t>
            </a:r>
          </a:p>
          <a:p>
            <a:pPr lvl="2">
              <a:spcAft>
                <a:spcPts val="1200"/>
              </a:spcAft>
            </a:pPr>
            <a:r>
              <a:rPr lang="en-US" sz="2400"/>
              <a:t>Have an awareness of different working styles and how they may interact in a group</a:t>
            </a:r>
          </a:p>
          <a:p>
            <a:pPr lvl="2">
              <a:spcAft>
                <a:spcPts val="1200"/>
              </a:spcAft>
            </a:pPr>
            <a:r>
              <a:rPr lang="en-US" sz="2400"/>
              <a:t>Understand the importance of psychological safety in improvement efforts</a:t>
            </a:r>
          </a:p>
          <a:p>
            <a:pPr lvl="2">
              <a:spcAft>
                <a:spcPts val="1200"/>
              </a:spcAft>
            </a:pPr>
            <a:r>
              <a:rPr lang="en-US" sz="2400"/>
              <a:t>Be able to apply simple methods to promote psychological safety within groups. </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3     Working with People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69</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2385573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7895-D5AC-E8E0-62F8-A5752F00E3BA}"/>
              </a:ext>
            </a:extLst>
          </p:cNvPr>
          <p:cNvSpPr>
            <a:spLocks noGrp="1"/>
          </p:cNvSpPr>
          <p:nvPr>
            <p:ph type="title"/>
          </p:nvPr>
        </p:nvSpPr>
        <p:spPr/>
        <p:txBody>
          <a:bodyPr/>
          <a:lstStyle/>
          <a:p>
            <a:r>
              <a:rPr lang="en-US"/>
              <a:t>All teach, all learn</a:t>
            </a:r>
          </a:p>
        </p:txBody>
      </p:sp>
      <p:sp>
        <p:nvSpPr>
          <p:cNvPr id="9" name="Content Placeholder 8">
            <a:extLst>
              <a:ext uri="{FF2B5EF4-FFF2-40B4-BE49-F238E27FC236}">
                <a16:creationId xmlns:a16="http://schemas.microsoft.com/office/drawing/2014/main" id="{2170229F-35CD-A6EF-97A3-42EE0DF754C2}"/>
              </a:ext>
            </a:extLst>
          </p:cNvPr>
          <p:cNvSpPr>
            <a:spLocks noGrp="1"/>
          </p:cNvSpPr>
          <p:nvPr>
            <p:ph idx="1"/>
          </p:nvPr>
        </p:nvSpPr>
        <p:spPr>
          <a:xfrm>
            <a:off x="1077913" y="1520825"/>
            <a:ext cx="8940293" cy="5019720"/>
          </a:xfrm>
        </p:spPr>
        <p:txBody>
          <a:bodyPr/>
          <a:lstStyle/>
          <a:p>
            <a:pPr marL="269875" lvl="3" indent="-269875">
              <a:buClr>
                <a:schemeClr val="accent2"/>
              </a:buClr>
              <a:buFont typeface="Arial" panose="020B0604020202020204" pitchFamily="34" charset="0"/>
              <a:buChar char="•"/>
            </a:pPr>
            <a:r>
              <a:rPr lang="en-US" dirty="0"/>
              <a:t>Prepare a 15 minute presentation for session 5 </a:t>
            </a:r>
            <a:r>
              <a:rPr lang="en-US" dirty="0">
                <a:solidFill>
                  <a:schemeClr val="accent6">
                    <a:lumMod val="20000"/>
                    <a:lumOff val="80000"/>
                  </a:schemeClr>
                </a:solidFill>
              </a:rPr>
              <a:t>[date]</a:t>
            </a:r>
          </a:p>
          <a:p>
            <a:pPr marL="269875" lvl="3" indent="-269875">
              <a:buClr>
                <a:schemeClr val="accent2"/>
              </a:buClr>
              <a:buFont typeface="Arial" panose="020B0604020202020204" pitchFamily="34" charset="0"/>
              <a:buChar char="•"/>
            </a:pPr>
            <a:r>
              <a:rPr lang="en-US" dirty="0"/>
              <a:t>Five mins of Q&amp;A after each presentation</a:t>
            </a:r>
          </a:p>
          <a:p>
            <a:pPr marL="269875" lvl="3" indent="-269875">
              <a:buClr>
                <a:schemeClr val="accent2"/>
              </a:buClr>
              <a:buFont typeface="Arial" panose="020B0604020202020204" pitchFamily="34" charset="0"/>
              <a:buChar char="•"/>
            </a:pPr>
            <a:r>
              <a:rPr lang="en-US" b="1" dirty="0"/>
              <a:t>Everyone</a:t>
            </a:r>
            <a:r>
              <a:rPr lang="en-US" dirty="0"/>
              <a:t> will need to present </a:t>
            </a:r>
          </a:p>
          <a:p>
            <a:pPr marL="269875" lvl="3" indent="-269875">
              <a:buClr>
                <a:schemeClr val="accent2"/>
              </a:buClr>
              <a:buFont typeface="Arial" panose="020B0604020202020204" pitchFamily="34" charset="0"/>
              <a:buChar char="•"/>
            </a:pPr>
            <a:r>
              <a:rPr lang="en-US" dirty="0"/>
              <a:t>You should pick a simple technical concept to teach back to your peers. Examples include:</a:t>
            </a:r>
          </a:p>
          <a:p>
            <a:pPr marL="622300" lvl="3" indent="-342900">
              <a:buClr>
                <a:schemeClr val="accent2"/>
              </a:buClr>
              <a:buFont typeface="Courier New" panose="02070309020205020404" pitchFamily="49" charset="0"/>
              <a:buChar char="o"/>
            </a:pPr>
            <a:r>
              <a:rPr lang="en-US" dirty="0"/>
              <a:t>Fishbone diagrams, process mapping, using charts LIFE QI, pareto charts, funnel plots, creating bar charts on Excel, stakeholder mapping, Big I and Little I, stages of a QI project, nominal group technique, a Liberating structure… </a:t>
            </a:r>
          </a:p>
          <a:p>
            <a:pPr marL="269875" lvl="3" indent="-269875">
              <a:buClr>
                <a:schemeClr val="accent2"/>
              </a:buClr>
              <a:buFont typeface="Arial" panose="020B0604020202020204" pitchFamily="34" charset="0"/>
              <a:buChar char="•"/>
            </a:pPr>
            <a:r>
              <a:rPr lang="en-US" dirty="0"/>
              <a:t>You will present to one another in smaller groups in the afternoon.</a:t>
            </a:r>
          </a:p>
        </p:txBody>
      </p:sp>
      <p:sp>
        <p:nvSpPr>
          <p:cNvPr id="4" name="Footer Placeholder 3">
            <a:extLst>
              <a:ext uri="{FF2B5EF4-FFF2-40B4-BE49-F238E27FC236}">
                <a16:creationId xmlns:a16="http://schemas.microsoft.com/office/drawing/2014/main" id="{F0799AFA-E546-8A64-CF24-F12ADC23B1D5}"/>
              </a:ext>
            </a:extLst>
          </p:cNvPr>
          <p:cNvSpPr>
            <a:spLocks noGrp="1"/>
          </p:cNvSpPr>
          <p:nvPr>
            <p:ph type="ftr" sz="quarter" idx="11"/>
          </p:nvPr>
        </p:nvSpPr>
        <p:spPr/>
        <p:txBody>
          <a:bodyPr/>
          <a:lstStyle/>
          <a:p>
            <a:r>
              <a:rPr lang="en-US" dirty="0"/>
              <a:t>Session 3     Working with People</a:t>
            </a:r>
          </a:p>
        </p:txBody>
      </p:sp>
      <p:sp>
        <p:nvSpPr>
          <p:cNvPr id="5" name="Slide Number Placeholder 4">
            <a:extLst>
              <a:ext uri="{FF2B5EF4-FFF2-40B4-BE49-F238E27FC236}">
                <a16:creationId xmlns:a16="http://schemas.microsoft.com/office/drawing/2014/main" id="{2D319621-3483-BC26-8319-2FDAE9995E61}"/>
              </a:ext>
            </a:extLst>
          </p:cNvPr>
          <p:cNvSpPr>
            <a:spLocks noGrp="1"/>
          </p:cNvSpPr>
          <p:nvPr>
            <p:ph type="sldNum" sz="quarter" idx="12"/>
          </p:nvPr>
        </p:nvSpPr>
        <p:spPr/>
        <p:txBody>
          <a:bodyPr/>
          <a:lstStyle/>
          <a:p>
            <a:fld id="{16C5AC08-0ACD-404A-9C9F-AB39E786C34A}" type="slidenum">
              <a:rPr lang="en-GB"/>
              <a:t>70</a:t>
            </a:fld>
            <a:endParaRPr lang="en-GB"/>
          </a:p>
        </p:txBody>
      </p:sp>
      <p:sp>
        <p:nvSpPr>
          <p:cNvPr id="6" name="Text Placeholder 5">
            <a:extLst>
              <a:ext uri="{FF2B5EF4-FFF2-40B4-BE49-F238E27FC236}">
                <a16:creationId xmlns:a16="http://schemas.microsoft.com/office/drawing/2014/main" id="{1FF107A1-25CC-DF98-818E-8812FE3E8C74}"/>
              </a:ext>
            </a:extLst>
          </p:cNvPr>
          <p:cNvSpPr>
            <a:spLocks noGrp="1"/>
          </p:cNvSpPr>
          <p:nvPr>
            <p:ph type="body" sz="quarter" idx="13"/>
          </p:nvPr>
        </p:nvSpPr>
        <p:spPr/>
        <p:txBody>
          <a:bodyPr/>
          <a:lstStyle/>
          <a:p>
            <a:r>
              <a:rPr lang="en-US"/>
              <a:t>Teachback – next time</a:t>
            </a:r>
          </a:p>
        </p:txBody>
      </p:sp>
      <p:pic>
        <p:nvPicPr>
          <p:cNvPr id="11" name="Picture 10">
            <a:extLst>
              <a:ext uri="{FF2B5EF4-FFF2-40B4-BE49-F238E27FC236}">
                <a16:creationId xmlns:a16="http://schemas.microsoft.com/office/drawing/2014/main" id="{8F02CB95-1039-01F8-65C7-2EE42D39CAFC}"/>
              </a:ext>
            </a:extLst>
          </p:cNvPr>
          <p:cNvPicPr>
            <a:picLocks noChangeAspect="1"/>
          </p:cNvPicPr>
          <p:nvPr/>
        </p:nvPicPr>
        <p:blipFill>
          <a:blip r:embed="rId3"/>
          <a:srcRect/>
          <a:stretch/>
        </p:blipFill>
        <p:spPr>
          <a:xfrm>
            <a:off x="10523659" y="1520825"/>
            <a:ext cx="1409700" cy="965200"/>
          </a:xfrm>
          <a:prstGeom prst="rect">
            <a:avLst/>
          </a:prstGeom>
        </p:spPr>
      </p:pic>
      <p:grpSp>
        <p:nvGrpSpPr>
          <p:cNvPr id="14" name="Group 13">
            <a:extLst>
              <a:ext uri="{FF2B5EF4-FFF2-40B4-BE49-F238E27FC236}">
                <a16:creationId xmlns:a16="http://schemas.microsoft.com/office/drawing/2014/main" id="{7EED9917-FB4C-D52A-22DB-E393B8202DFC}"/>
              </a:ext>
            </a:extLst>
          </p:cNvPr>
          <p:cNvGrpSpPr/>
          <p:nvPr/>
        </p:nvGrpSpPr>
        <p:grpSpPr>
          <a:xfrm>
            <a:off x="10693400" y="1889125"/>
            <a:ext cx="619125" cy="482600"/>
            <a:chOff x="10693400" y="1889125"/>
            <a:chExt cx="619125" cy="482600"/>
          </a:xfrm>
        </p:grpSpPr>
        <p:pic>
          <p:nvPicPr>
            <p:cNvPr id="12" name="Picture 11">
              <a:extLst>
                <a:ext uri="{FF2B5EF4-FFF2-40B4-BE49-F238E27FC236}">
                  <a16:creationId xmlns:a16="http://schemas.microsoft.com/office/drawing/2014/main" id="{FEC81F03-DCB2-F42B-41F2-4BC3BF297E73}"/>
                </a:ext>
              </a:extLst>
            </p:cNvPr>
            <p:cNvPicPr>
              <a:picLocks noChangeAspect="1"/>
            </p:cNvPicPr>
            <p:nvPr/>
          </p:nvPicPr>
          <p:blipFill>
            <a:blip r:embed="rId4"/>
            <a:srcRect/>
            <a:stretch/>
          </p:blipFill>
          <p:spPr>
            <a:xfrm>
              <a:off x="10944225" y="2019056"/>
              <a:ext cx="368300" cy="203200"/>
            </a:xfrm>
            <a:prstGeom prst="rect">
              <a:avLst/>
            </a:prstGeom>
          </p:spPr>
        </p:pic>
        <p:sp>
          <p:nvSpPr>
            <p:cNvPr id="13" name="Oval 12">
              <a:extLst>
                <a:ext uri="{FF2B5EF4-FFF2-40B4-BE49-F238E27FC236}">
                  <a16:creationId xmlns:a16="http://schemas.microsoft.com/office/drawing/2014/main" id="{11469177-06E7-BC42-517C-70ABC420959C}"/>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pic>
        <p:nvPicPr>
          <p:cNvPr id="3" name="Picture 2">
            <a:extLst>
              <a:ext uri="{FF2B5EF4-FFF2-40B4-BE49-F238E27FC236}">
                <a16:creationId xmlns:a16="http://schemas.microsoft.com/office/drawing/2014/main" id="{F6E7A670-32EA-2DD3-9B48-EA6EE71604AD}"/>
              </a:ext>
            </a:extLst>
          </p:cNvPr>
          <p:cNvPicPr>
            <a:picLocks noChangeAspect="1"/>
          </p:cNvPicPr>
          <p:nvPr/>
        </p:nvPicPr>
        <p:blipFill>
          <a:blip r:embed="rId5"/>
          <a:stretch>
            <a:fillRect/>
          </a:stretch>
        </p:blipFill>
        <p:spPr>
          <a:xfrm>
            <a:off x="238125" y="800100"/>
            <a:ext cx="458066" cy="457200"/>
          </a:xfrm>
          <a:prstGeom prst="rect">
            <a:avLst/>
          </a:prstGeom>
        </p:spPr>
      </p:pic>
    </p:spTree>
    <p:extLst>
      <p:ext uri="{BB962C8B-B14F-4D97-AF65-F5344CB8AC3E}">
        <p14:creationId xmlns:p14="http://schemas.microsoft.com/office/powerpoint/2010/main" val="25577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616B-D579-56E9-B8F6-6506454E27D1}"/>
              </a:ext>
            </a:extLst>
          </p:cNvPr>
          <p:cNvSpPr>
            <a:spLocks noGrp="1"/>
          </p:cNvSpPr>
          <p:nvPr>
            <p:ph type="title"/>
          </p:nvPr>
        </p:nvSpPr>
        <p:spPr/>
        <p:txBody>
          <a:bodyPr/>
          <a:lstStyle/>
          <a:p>
            <a:r>
              <a:rPr lang="en-US"/>
              <a:t>Self-directed learning</a:t>
            </a:r>
          </a:p>
        </p:txBody>
      </p:sp>
      <p:sp>
        <p:nvSpPr>
          <p:cNvPr id="7" name="Content Placeholder 6">
            <a:extLst>
              <a:ext uri="{FF2B5EF4-FFF2-40B4-BE49-F238E27FC236}">
                <a16:creationId xmlns:a16="http://schemas.microsoft.com/office/drawing/2014/main" id="{73378340-DC16-CF5F-A726-E94F45F6D8BC}"/>
              </a:ext>
            </a:extLst>
          </p:cNvPr>
          <p:cNvSpPr>
            <a:spLocks noGrp="1"/>
          </p:cNvSpPr>
          <p:nvPr>
            <p:ph idx="1"/>
          </p:nvPr>
        </p:nvSpPr>
        <p:spPr>
          <a:xfrm>
            <a:off x="1077914" y="2371725"/>
            <a:ext cx="3332161" cy="3878489"/>
          </a:xfrm>
        </p:spPr>
        <p:txBody>
          <a:bodyPr/>
          <a:lstStyle/>
          <a:p>
            <a:pPr lvl="1"/>
            <a:r>
              <a:rPr lang="en-US" dirty="0">
                <a:latin typeface="DM Sans" pitchFamily="2" charset="77"/>
              </a:rPr>
              <a:t>Read the stakeholder management section of the handbook </a:t>
            </a:r>
          </a:p>
          <a:p>
            <a:pPr lvl="1"/>
            <a:r>
              <a:rPr lang="en-US" sz="1800" dirty="0">
                <a:solidFill>
                  <a:schemeClr val="accent2"/>
                </a:solidFill>
                <a:latin typeface="DM Sans" pitchFamily="2" charset="77"/>
              </a:rPr>
              <a:t>page 25</a:t>
            </a:r>
          </a:p>
        </p:txBody>
      </p:sp>
      <p:sp>
        <p:nvSpPr>
          <p:cNvPr id="4" name="Footer Placeholder 3">
            <a:extLst>
              <a:ext uri="{FF2B5EF4-FFF2-40B4-BE49-F238E27FC236}">
                <a16:creationId xmlns:a16="http://schemas.microsoft.com/office/drawing/2014/main" id="{A823AE2C-F131-01A6-9CC7-B8B5C6A67B12}"/>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5D86D141-3221-9E38-9A25-F18D7616DF3A}"/>
              </a:ext>
            </a:extLst>
          </p:cNvPr>
          <p:cNvSpPr>
            <a:spLocks noGrp="1"/>
          </p:cNvSpPr>
          <p:nvPr>
            <p:ph type="sldNum" sz="quarter" idx="12"/>
          </p:nvPr>
        </p:nvSpPr>
        <p:spPr/>
        <p:txBody>
          <a:bodyPr/>
          <a:lstStyle/>
          <a:p>
            <a:fld id="{16C5AC08-0ACD-404A-9C9F-AB39E786C34A}" type="slidenum">
              <a:rPr lang="en-GB"/>
              <a:t>71</a:t>
            </a:fld>
            <a:endParaRPr lang="en-GB"/>
          </a:p>
        </p:txBody>
      </p:sp>
      <p:sp>
        <p:nvSpPr>
          <p:cNvPr id="8" name="Text Placeholder 7">
            <a:extLst>
              <a:ext uri="{FF2B5EF4-FFF2-40B4-BE49-F238E27FC236}">
                <a16:creationId xmlns:a16="http://schemas.microsoft.com/office/drawing/2014/main" id="{89CB8A93-2D98-A474-5DED-D0C5DE78BC2A}"/>
              </a:ext>
            </a:extLst>
          </p:cNvPr>
          <p:cNvSpPr>
            <a:spLocks noGrp="1"/>
          </p:cNvSpPr>
          <p:nvPr>
            <p:ph type="body" sz="quarter" idx="13"/>
          </p:nvPr>
        </p:nvSpPr>
        <p:spPr/>
        <p:txBody>
          <a:bodyPr/>
          <a:lstStyle/>
          <a:p>
            <a:r>
              <a:rPr lang="en-US"/>
              <a:t>Self-directed learning</a:t>
            </a:r>
          </a:p>
        </p:txBody>
      </p:sp>
      <p:sp>
        <p:nvSpPr>
          <p:cNvPr id="10" name="Content Placeholder 9">
            <a:extLst>
              <a:ext uri="{FF2B5EF4-FFF2-40B4-BE49-F238E27FC236}">
                <a16:creationId xmlns:a16="http://schemas.microsoft.com/office/drawing/2014/main" id="{32CE059F-5F58-184F-D94D-EFC70081941E}"/>
              </a:ext>
            </a:extLst>
          </p:cNvPr>
          <p:cNvSpPr>
            <a:spLocks noGrp="1"/>
          </p:cNvSpPr>
          <p:nvPr>
            <p:ph idx="15"/>
          </p:nvPr>
        </p:nvSpPr>
        <p:spPr>
          <a:xfrm>
            <a:off x="4846639" y="2371725"/>
            <a:ext cx="3332161" cy="3878489"/>
          </a:xfrm>
        </p:spPr>
        <p:txBody>
          <a:bodyPr/>
          <a:lstStyle/>
          <a:p>
            <a:pPr lvl="1"/>
            <a:r>
              <a:rPr lang="en-US">
                <a:latin typeface="DM Sans" pitchFamily="2" charset="77"/>
              </a:rPr>
              <a:t>Prepare for the </a:t>
            </a:r>
            <a:br>
              <a:rPr lang="en-US">
                <a:latin typeface="DM Sans" pitchFamily="2" charset="77"/>
              </a:rPr>
            </a:br>
            <a:r>
              <a:rPr lang="en-US">
                <a:latin typeface="DM Sans" pitchFamily="2" charset="77"/>
              </a:rPr>
              <a:t>all teach, all learn session</a:t>
            </a:r>
          </a:p>
        </p:txBody>
      </p:sp>
      <p:sp>
        <p:nvSpPr>
          <p:cNvPr id="14" name="TextBox 13">
            <a:extLst>
              <a:ext uri="{FF2B5EF4-FFF2-40B4-BE49-F238E27FC236}">
                <a16:creationId xmlns:a16="http://schemas.microsoft.com/office/drawing/2014/main" id="{861FC5CF-CCAC-8302-68A2-78C326E2E6AB}"/>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5" name="TextBox 14">
            <a:extLst>
              <a:ext uri="{FF2B5EF4-FFF2-40B4-BE49-F238E27FC236}">
                <a16:creationId xmlns:a16="http://schemas.microsoft.com/office/drawing/2014/main" id="{9813F4DD-7F3A-08DD-3754-63FD074D68EF}"/>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cxnSp>
        <p:nvCxnSpPr>
          <p:cNvPr id="18" name="Straight Connector 17">
            <a:extLst>
              <a:ext uri="{FF2B5EF4-FFF2-40B4-BE49-F238E27FC236}">
                <a16:creationId xmlns:a16="http://schemas.microsoft.com/office/drawing/2014/main" id="{1964AA94-8442-1229-37F1-CF92AAA859A3}"/>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3D1E35-A50B-FF5F-227D-7C7C78123147}"/>
              </a:ext>
            </a:extLst>
          </p:cNvPr>
          <p:cNvPicPr>
            <a:picLocks noChangeAspect="1"/>
          </p:cNvPicPr>
          <p:nvPr/>
        </p:nvPicPr>
        <p:blipFill>
          <a:blip r:embed="rId3"/>
          <a:stretch>
            <a:fillRect/>
          </a:stretch>
        </p:blipFill>
        <p:spPr>
          <a:xfrm>
            <a:off x="238125" y="800100"/>
            <a:ext cx="458066" cy="457200"/>
          </a:xfrm>
          <a:prstGeom prst="rect">
            <a:avLst/>
          </a:prstGeom>
        </p:spPr>
      </p:pic>
      <p:sp>
        <p:nvSpPr>
          <p:cNvPr id="11" name="Content Placeholder 10">
            <a:extLst>
              <a:ext uri="{FF2B5EF4-FFF2-40B4-BE49-F238E27FC236}">
                <a16:creationId xmlns:a16="http://schemas.microsoft.com/office/drawing/2014/main" id="{04D01CF6-34D1-448D-FA96-8F631F3573A3}"/>
              </a:ext>
            </a:extLst>
          </p:cNvPr>
          <p:cNvSpPr>
            <a:spLocks noGrp="1"/>
          </p:cNvSpPr>
          <p:nvPr>
            <p:ph idx="14"/>
          </p:nvPr>
        </p:nvSpPr>
        <p:spPr/>
        <p:txBody>
          <a:bodyPr/>
          <a:lstStyle/>
          <a:p>
            <a:endParaRPr lang="en-US"/>
          </a:p>
        </p:txBody>
      </p:sp>
    </p:spTree>
    <p:extLst>
      <p:ext uri="{BB962C8B-B14F-4D97-AF65-F5344CB8AC3E}">
        <p14:creationId xmlns:p14="http://schemas.microsoft.com/office/powerpoint/2010/main" val="3911847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2066-F1D5-FF34-1114-700F9F019B96}"/>
              </a:ext>
            </a:extLst>
          </p:cNvPr>
          <p:cNvSpPr>
            <a:spLocks noGrp="1"/>
          </p:cNvSpPr>
          <p:nvPr>
            <p:ph type="title"/>
          </p:nvPr>
        </p:nvSpPr>
        <p:spPr/>
        <p:txBody>
          <a:bodyPr/>
          <a:lstStyle/>
          <a:p>
            <a:r>
              <a:rPr lang="en-US" dirty="0"/>
              <a:t>References and links</a:t>
            </a:r>
          </a:p>
        </p:txBody>
      </p:sp>
      <p:sp>
        <p:nvSpPr>
          <p:cNvPr id="3" name="Footer Placeholder 2">
            <a:extLst>
              <a:ext uri="{FF2B5EF4-FFF2-40B4-BE49-F238E27FC236}">
                <a16:creationId xmlns:a16="http://schemas.microsoft.com/office/drawing/2014/main" id="{68564A66-F59A-6461-4A24-5EE666E2B257}"/>
              </a:ext>
            </a:extLst>
          </p:cNvPr>
          <p:cNvSpPr>
            <a:spLocks noGrp="1"/>
          </p:cNvSpPr>
          <p:nvPr>
            <p:ph type="ftr" sz="quarter" idx="11"/>
          </p:nvPr>
        </p:nvSpPr>
        <p:spPr/>
        <p:txBody>
          <a:bodyPr/>
          <a:lstStyle/>
          <a:p>
            <a:r>
              <a:rPr lang="en-US"/>
              <a:t>Session 3     Working with People</a:t>
            </a:r>
          </a:p>
        </p:txBody>
      </p:sp>
      <p:sp>
        <p:nvSpPr>
          <p:cNvPr id="4" name="Slide Number Placeholder 3">
            <a:extLst>
              <a:ext uri="{FF2B5EF4-FFF2-40B4-BE49-F238E27FC236}">
                <a16:creationId xmlns:a16="http://schemas.microsoft.com/office/drawing/2014/main" id="{1D05B677-6F6F-F74C-EC56-E199325D9473}"/>
              </a:ext>
            </a:extLst>
          </p:cNvPr>
          <p:cNvSpPr>
            <a:spLocks noGrp="1"/>
          </p:cNvSpPr>
          <p:nvPr>
            <p:ph type="sldNum" sz="quarter" idx="12"/>
          </p:nvPr>
        </p:nvSpPr>
        <p:spPr/>
        <p:txBody>
          <a:bodyPr/>
          <a:lstStyle/>
          <a:p>
            <a:fld id="{16C5AC08-0ACD-404A-9C9F-AB39E786C34A}" type="slidenum">
              <a:rPr lang="en-GB"/>
              <a:t>72</a:t>
            </a:fld>
            <a:endParaRPr lang="en-GB"/>
          </a:p>
        </p:txBody>
      </p:sp>
      <p:sp>
        <p:nvSpPr>
          <p:cNvPr id="5" name="Text Placeholder 4">
            <a:extLst>
              <a:ext uri="{FF2B5EF4-FFF2-40B4-BE49-F238E27FC236}">
                <a16:creationId xmlns:a16="http://schemas.microsoft.com/office/drawing/2014/main" id="{CD998E86-E1BF-A478-5B03-BC33A507D0C3}"/>
              </a:ext>
            </a:extLst>
          </p:cNvPr>
          <p:cNvSpPr>
            <a:spLocks noGrp="1"/>
          </p:cNvSpPr>
          <p:nvPr>
            <p:ph type="body" sz="quarter" idx="13"/>
          </p:nvPr>
        </p:nvSpPr>
        <p:spPr/>
        <p:txBody>
          <a:bodyPr/>
          <a:lstStyle/>
          <a:p>
            <a:r>
              <a:rPr lang="en-US" dirty="0"/>
              <a:t>References and links</a:t>
            </a:r>
          </a:p>
        </p:txBody>
      </p:sp>
      <p:sp>
        <p:nvSpPr>
          <p:cNvPr id="6" name="Content Placeholder 5">
            <a:extLst>
              <a:ext uri="{FF2B5EF4-FFF2-40B4-BE49-F238E27FC236}">
                <a16:creationId xmlns:a16="http://schemas.microsoft.com/office/drawing/2014/main" id="{F374D9D4-6DD4-D604-4841-99E9448FD4E3}"/>
              </a:ext>
            </a:extLst>
          </p:cNvPr>
          <p:cNvSpPr>
            <a:spLocks noGrp="1"/>
          </p:cNvSpPr>
          <p:nvPr>
            <p:ph idx="1"/>
          </p:nvPr>
        </p:nvSpPr>
        <p:spPr>
          <a:xfrm>
            <a:off x="1077914" y="1520825"/>
            <a:ext cx="10872786" cy="5019720"/>
          </a:xfrm>
        </p:spPr>
        <p:txBody>
          <a:bodyPr numCol="2" spcCol="360000"/>
          <a:lstStyle/>
          <a:p>
            <a:r>
              <a:rPr lang="en-US" dirty="0"/>
              <a:t>Growth Engineering. Just-in-Time Learning: 8 steps to success. </a:t>
            </a:r>
          </a:p>
          <a:p>
            <a:pPr lvl="1"/>
            <a:r>
              <a:rPr lang="en-US" dirty="0" err="1"/>
              <a:t>www.growthengineering.co.uk</a:t>
            </a:r>
            <a:r>
              <a:rPr lang="en-US" dirty="0"/>
              <a:t>/what-is-just-in-time-learning/</a:t>
            </a:r>
          </a:p>
          <a:p>
            <a:r>
              <a:rPr lang="en-US" dirty="0"/>
              <a:t>Bolton, R. and Bolton, D. G. (2009). </a:t>
            </a:r>
            <a:r>
              <a:rPr lang="en-US" i="1" dirty="0"/>
              <a:t>People Styles at Work and Beyond: Making Bad Relationships Good and Good Relationships Better</a:t>
            </a:r>
            <a:r>
              <a:rPr lang="en-US" dirty="0"/>
              <a:t>. </a:t>
            </a:r>
            <a:r>
              <a:rPr lang="en-US" dirty="0" err="1"/>
              <a:t>Amacom</a:t>
            </a:r>
            <a:r>
              <a:rPr lang="en-US" dirty="0"/>
              <a:t>.</a:t>
            </a:r>
          </a:p>
          <a:p>
            <a:r>
              <a:rPr lang="en-US" dirty="0" err="1"/>
              <a:t>Burhouse</a:t>
            </a:r>
            <a:r>
              <a:rPr lang="en-US" dirty="0"/>
              <a:t>, A. and Bailey, S. (2019) From super-hero to super-connector, changing the leadership culture in the NHS. </a:t>
            </a:r>
            <a:r>
              <a:rPr lang="en-US" i="1" dirty="0"/>
              <a:t>Future Healthcare Journal</a:t>
            </a:r>
            <a:r>
              <a:rPr lang="en-US" dirty="0"/>
              <a:t>.</a:t>
            </a:r>
          </a:p>
          <a:p>
            <a:pPr lvl="1"/>
            <a:r>
              <a:rPr lang="en-US" dirty="0"/>
              <a:t>Institute for Healthcare Improvement (2019). Applying the Psychology of Change Framework to Quality Improvement. https://</a:t>
            </a:r>
            <a:r>
              <a:rPr lang="en-US" dirty="0" err="1"/>
              <a:t>chronicdisease.org</a:t>
            </a:r>
            <a:r>
              <a:rPr lang="en-US" dirty="0"/>
              <a:t>/resource/</a:t>
            </a:r>
            <a:r>
              <a:rPr lang="en-US" dirty="0" err="1"/>
              <a:t>resmgr</a:t>
            </a:r>
            <a:r>
              <a:rPr lang="en-US" dirty="0"/>
              <a:t>/website-2019/peertopeer2019/</a:t>
            </a:r>
            <a:r>
              <a:rPr lang="en-US" dirty="0" err="1"/>
              <a:t>alex_anderson_ihi_psych_of_c.pdf</a:t>
            </a:r>
            <a:endParaRPr lang="en-US" dirty="0"/>
          </a:p>
          <a:p>
            <a:r>
              <a:rPr lang="en-US" dirty="0"/>
              <a:t>World Economic Forum (2016). Is your team in 'psychological danger’?</a:t>
            </a:r>
          </a:p>
          <a:p>
            <a:pPr lvl="1"/>
            <a:r>
              <a:rPr lang="en-US" dirty="0"/>
              <a:t>https://</a:t>
            </a:r>
            <a:r>
              <a:rPr lang="en-US" dirty="0" err="1"/>
              <a:t>www.weforum.org</a:t>
            </a:r>
            <a:r>
              <a:rPr lang="en-US" dirty="0"/>
              <a:t>/agenda/2016/04/team-psychological-danger-work-performance </a:t>
            </a:r>
          </a:p>
          <a:p>
            <a:r>
              <a:rPr lang="en-US" dirty="0"/>
              <a:t>Liberating Structures:</a:t>
            </a:r>
          </a:p>
          <a:p>
            <a:pPr lvl="1"/>
            <a:r>
              <a:rPr lang="en-US" dirty="0"/>
              <a:t>https://</a:t>
            </a:r>
            <a:r>
              <a:rPr lang="en-US" dirty="0" err="1"/>
              <a:t>www.liberatingstructures.com</a:t>
            </a:r>
            <a:r>
              <a:rPr lang="en-US" dirty="0"/>
              <a:t>/ </a:t>
            </a:r>
          </a:p>
          <a:p>
            <a:r>
              <a:rPr lang="en-US" dirty="0"/>
              <a:t>Q Community: </a:t>
            </a:r>
          </a:p>
          <a:p>
            <a:pPr lvl="1"/>
            <a:r>
              <a:rPr lang="en-US" dirty="0"/>
              <a:t>https://</a:t>
            </a:r>
            <a:r>
              <a:rPr lang="en-US" dirty="0" err="1"/>
              <a:t>q.health.org.uk</a:t>
            </a:r>
            <a:r>
              <a:rPr lang="en-US" dirty="0"/>
              <a:t>/join-q/ </a:t>
            </a:r>
          </a:p>
          <a:p>
            <a:endParaRPr lang="en-US" dirty="0"/>
          </a:p>
          <a:p>
            <a:r>
              <a:rPr lang="en-US" dirty="0"/>
              <a:t>Scottish Social Services Council. Appreciative Inquiry resource pack. </a:t>
            </a:r>
          </a:p>
          <a:p>
            <a:pPr lvl="1"/>
            <a:r>
              <a:rPr lang="en-US" dirty="0"/>
              <a:t>https://</a:t>
            </a:r>
            <a:r>
              <a:rPr lang="en-US" dirty="0" err="1"/>
              <a:t>lms.learn.sssc.uk.com</a:t>
            </a:r>
            <a:r>
              <a:rPr lang="en-US" dirty="0"/>
              <a:t>/course/</a:t>
            </a:r>
            <a:r>
              <a:rPr lang="en-US" dirty="0" err="1"/>
              <a:t>view.php?id</a:t>
            </a:r>
            <a:r>
              <a:rPr lang="en-US" dirty="0"/>
              <a:t>=14#section-0 </a:t>
            </a:r>
          </a:p>
          <a:p>
            <a:r>
              <a:rPr lang="en-US" dirty="0"/>
              <a:t>Institute for Healthcare Improvement (2018). E25 – Learning from Appreciative Inquiry: What Differentiates Leading Organizations? </a:t>
            </a:r>
          </a:p>
          <a:p>
            <a:pPr lvl="1"/>
            <a:r>
              <a:rPr lang="en-US" dirty="0"/>
              <a:t>https://</a:t>
            </a:r>
            <a:r>
              <a:rPr lang="en-US" dirty="0" err="1"/>
              <a:t>www.ihi.org</a:t>
            </a:r>
            <a:r>
              <a:rPr lang="en-US" dirty="0"/>
              <a:t>/resources/Pages/</a:t>
            </a:r>
            <a:r>
              <a:rPr lang="en-US" dirty="0" err="1"/>
              <a:t>AudioandVideo</a:t>
            </a:r>
            <a:r>
              <a:rPr lang="en-US" dirty="0"/>
              <a:t>/2018-IHI-National-Forum-Keynotes-and-Spotlight-Sessions.aspx </a:t>
            </a:r>
          </a:p>
          <a:p>
            <a:r>
              <a:rPr lang="en-US" dirty="0"/>
              <a:t>Langley, G. J., Moen, R. D., Nolan, K. M.,  Nolan, T. W.,  Norman, C. L. and Provost, L. P. (2009). </a:t>
            </a:r>
            <a:r>
              <a:rPr lang="en-US" i="1" dirty="0"/>
              <a:t>The Improvement Guide: A Practical Approach to Enhancing Organizational Performance</a:t>
            </a:r>
            <a:r>
              <a:rPr lang="en-US" dirty="0"/>
              <a:t>. </a:t>
            </a:r>
            <a:r>
              <a:rPr lang="en-US"/>
              <a:t>Jossey-Bass Publishers.</a:t>
            </a:r>
            <a:endParaRPr lang="en-US" dirty="0"/>
          </a:p>
          <a:p>
            <a:endParaRPr lang="en-US" dirty="0"/>
          </a:p>
        </p:txBody>
      </p:sp>
    </p:spTree>
    <p:extLst>
      <p:ext uri="{BB962C8B-B14F-4D97-AF65-F5344CB8AC3E}">
        <p14:creationId xmlns:p14="http://schemas.microsoft.com/office/powerpoint/2010/main" val="2531349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a:t>Bridget Browne</a:t>
            </a:r>
            <a:br>
              <a:rPr lang="en-GB"/>
            </a:br>
            <a:r>
              <a:rPr lang="en-GB"/>
              <a:t>Sidney Beech</a:t>
            </a:r>
            <a:br>
              <a:rPr lang="en-GB"/>
            </a:br>
            <a:r>
              <a:rPr lang="en-GB"/>
              <a:t>Lucinda Hollinshead</a:t>
            </a:r>
            <a:br>
              <a:rPr lang="en-GB"/>
            </a:br>
            <a:r>
              <a:rPr lang="en-GB"/>
              <a:t>Hannah Pearson</a:t>
            </a:r>
            <a:endParaRPr lang="en-US"/>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Title 1">
            <a:extLst>
              <a:ext uri="{FF2B5EF4-FFF2-40B4-BE49-F238E27FC236}">
                <a16:creationId xmlns:a16="http://schemas.microsoft.com/office/drawing/2014/main" id="{C35E8600-0BDF-23ED-100B-93B7AFB7B2D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9" name="Content Placeholder 2">
            <a:extLst>
              <a:ext uri="{FF2B5EF4-FFF2-40B4-BE49-F238E27FC236}">
                <a16:creationId xmlns:a16="http://schemas.microsoft.com/office/drawing/2014/main" id="{D63E2ED7-52B2-8C5E-9F07-A7D83CA08FBC}"/>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Jennifer Cotter</a:t>
            </a:r>
          </a:p>
          <a:p>
            <a:endParaRPr lang="en-US" dirty="0"/>
          </a:p>
        </p:txBody>
      </p:sp>
      <p:sp>
        <p:nvSpPr>
          <p:cNvPr id="4" name="Content Placeholder 2">
            <a:extLst>
              <a:ext uri="{FF2B5EF4-FFF2-40B4-BE49-F238E27FC236}">
                <a16:creationId xmlns:a16="http://schemas.microsoft.com/office/drawing/2014/main" id="{A678ED21-5471-3045-7122-5A7EF95CAB46}"/>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3">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11370734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a:t>Bridget Browne</a:t>
            </a:r>
            <a:br>
              <a:rPr lang="en-GB"/>
            </a:br>
            <a:r>
              <a:rPr lang="en-GB"/>
              <a:t>Sidney Beech</a:t>
            </a:r>
            <a:br>
              <a:rPr lang="en-GB"/>
            </a:br>
            <a:r>
              <a:rPr lang="en-GB"/>
              <a:t>Lucinda Hollinshead</a:t>
            </a:r>
            <a:br>
              <a:rPr lang="en-GB"/>
            </a:br>
            <a:r>
              <a:rPr lang="en-GB"/>
              <a:t>Hannah Pearson</a:t>
            </a:r>
            <a:endParaRPr lang="en-US"/>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Title 1">
            <a:extLst>
              <a:ext uri="{FF2B5EF4-FFF2-40B4-BE49-F238E27FC236}">
                <a16:creationId xmlns:a16="http://schemas.microsoft.com/office/drawing/2014/main" id="{C35E8600-0BDF-23ED-100B-93B7AFB7B2D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9" name="Content Placeholder 2">
            <a:extLst>
              <a:ext uri="{FF2B5EF4-FFF2-40B4-BE49-F238E27FC236}">
                <a16:creationId xmlns:a16="http://schemas.microsoft.com/office/drawing/2014/main" id="{D63E2ED7-52B2-8C5E-9F07-A7D83CA08FBC}"/>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Jennifer Cotter</a:t>
            </a:r>
          </a:p>
          <a:p>
            <a:endParaRPr lang="en-US"/>
          </a:p>
        </p:txBody>
      </p:sp>
      <p:sp>
        <p:nvSpPr>
          <p:cNvPr id="13" name="Rectangle 12">
            <a:extLst>
              <a:ext uri="{FF2B5EF4-FFF2-40B4-BE49-F238E27FC236}">
                <a16:creationId xmlns:a16="http://schemas.microsoft.com/office/drawing/2014/main" id="{171D7AA4-333A-637F-BE64-FA3C56FEE2FF}"/>
              </a:ext>
            </a:extLst>
          </p:cNvPr>
          <p:cNvSpPr/>
          <p:nvPr/>
        </p:nvSpPr>
        <p:spPr>
          <a:xfrm>
            <a:off x="0" y="0"/>
            <a:ext cx="34903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C">
            <a:extLst>
              <a:ext uri="{FF2B5EF4-FFF2-40B4-BE49-F238E27FC236}">
                <a16:creationId xmlns:a16="http://schemas.microsoft.com/office/drawing/2014/main" id="{00CCC93C-713F-17D5-879F-9672D3EF5CE8}"/>
              </a:ext>
            </a:extLst>
          </p:cNvPr>
          <p:cNvPicPr>
            <a:picLocks/>
          </p:cNvPicPr>
          <p:nvPr/>
        </p:nvPicPr>
        <p:blipFill>
          <a:blip r:embed="rId3"/>
          <a:stretch>
            <a:fillRect/>
          </a:stretch>
        </p:blipFill>
        <p:spPr>
          <a:xfrm>
            <a:off x="9627278" y="-1854208"/>
            <a:ext cx="10206569" cy="10206569"/>
          </a:xfrm>
          <a:prstGeom prst="rect">
            <a:avLst/>
          </a:prstGeom>
        </p:spPr>
      </p:pic>
      <p:pic>
        <p:nvPicPr>
          <p:cNvPr id="11" name="Q">
            <a:extLst>
              <a:ext uri="{FF2B5EF4-FFF2-40B4-BE49-F238E27FC236}">
                <a16:creationId xmlns:a16="http://schemas.microsoft.com/office/drawing/2014/main" id="{1ADB4417-864C-CAF3-DBBB-E2FDEE08D37F}"/>
              </a:ext>
            </a:extLst>
          </p:cNvPr>
          <p:cNvPicPr>
            <a:picLocks noChangeAspect="1"/>
          </p:cNvPicPr>
          <p:nvPr/>
        </p:nvPicPr>
        <p:blipFill>
          <a:blip r:embed="rId4"/>
          <a:stretch>
            <a:fillRect/>
          </a:stretch>
        </p:blipFill>
        <p:spPr>
          <a:xfrm>
            <a:off x="2524125" y="-1929066"/>
            <a:ext cx="10462314" cy="10462314"/>
          </a:xfrm>
          <a:prstGeom prst="rect">
            <a:avLst/>
          </a:prstGeom>
        </p:spPr>
      </p:pic>
      <p:pic>
        <p:nvPicPr>
          <p:cNvPr id="12" name="Tail">
            <a:extLst>
              <a:ext uri="{FF2B5EF4-FFF2-40B4-BE49-F238E27FC236}">
                <a16:creationId xmlns:a16="http://schemas.microsoft.com/office/drawing/2014/main" id="{1F4F3D4A-F9AA-298E-C5F0-752524C2A855}"/>
              </a:ext>
            </a:extLst>
          </p:cNvPr>
          <p:cNvPicPr>
            <a:picLocks noChangeAspect="1"/>
          </p:cNvPicPr>
          <p:nvPr/>
        </p:nvPicPr>
        <p:blipFill>
          <a:blip r:embed="rId5"/>
          <a:stretch>
            <a:fillRect/>
          </a:stretch>
        </p:blipFill>
        <p:spPr>
          <a:xfrm>
            <a:off x="7874411" y="3394383"/>
            <a:ext cx="6889817" cy="5103568"/>
          </a:xfrm>
          <a:prstGeom prst="rect">
            <a:avLst/>
          </a:prstGeom>
        </p:spPr>
      </p:pic>
      <p:sp>
        <p:nvSpPr>
          <p:cNvPr id="4" name="design by SQL">
            <a:extLst>
              <a:ext uri="{FF2B5EF4-FFF2-40B4-BE49-F238E27FC236}">
                <a16:creationId xmlns:a16="http://schemas.microsoft.com/office/drawing/2014/main" id="{AD7782E1-4B0F-E596-CC04-CCB391D3EC0C}"/>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6">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40894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900"/>
                                        <p:tgtEl>
                                          <p:spTgt spid="10"/>
                                        </p:tgtEl>
                                      </p:cBhvr>
                                    </p:animEffect>
                                  </p:childTnLst>
                                </p:cTn>
                              </p:par>
                              <p:par>
                                <p:cTn id="11" presetID="22" presetClass="entr" presetSubtype="8" fill="hold" nodeType="withEffect">
                                  <p:stCondLst>
                                    <p:cond delay="3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1" presetClass="exit" presetSubtype="1" fill="hold" nodeType="withEffect">
                                  <p:stCondLst>
                                    <p:cond delay="750"/>
                                  </p:stCondLst>
                                  <p:childTnLst>
                                    <p:animEffect transition="out" filter="wheel(1)">
                                      <p:cBhvr>
                                        <p:cTn id="15" dur="1250"/>
                                        <p:tgtEl>
                                          <p:spTgt spid="10"/>
                                        </p:tgtEl>
                                      </p:cBhvr>
                                    </p:animEffect>
                                    <p:set>
                                      <p:cBhvr>
                                        <p:cTn id="16" dur="1" fill="hold">
                                          <p:stCondLst>
                                            <p:cond delay="1249"/>
                                          </p:stCondLst>
                                        </p:cTn>
                                        <p:tgtEl>
                                          <p:spTgt spid="10"/>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11"/>
                                        </p:tgtEl>
                                      </p:cBhvr>
                                    </p:animEffect>
                                    <p:set>
                                      <p:cBhvr>
                                        <p:cTn id="19" dur="1" fill="hold">
                                          <p:stCondLst>
                                            <p:cond delay="1599"/>
                                          </p:stCondLst>
                                        </p:cTn>
                                        <p:tgtEl>
                                          <p:spTgt spid="11"/>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0"/>
                                        <p:tgtEl>
                                          <p:spTgt spid="10"/>
                                        </p:tgtEl>
                                        <p:attrNameLst>
                                          <p:attrName>ppt_x</p:attrName>
                                        </p:attrNameLst>
                                      </p:cBhvr>
                                      <p:tavLst>
                                        <p:tav tm="0">
                                          <p:val>
                                            <p:strVal val="ppt_x"/>
                                          </p:val>
                                        </p:tav>
                                        <p:tav tm="100000">
                                          <p:val>
                                            <p:strVal val="0-ppt_w/2"/>
                                          </p:val>
                                        </p:tav>
                                      </p:tavLst>
                                    </p:anim>
                                    <p:anim calcmode="lin" valueType="num">
                                      <p:cBhvr additive="base">
                                        <p:cTn id="25" dur="5000"/>
                                        <p:tgtEl>
                                          <p:spTgt spid="10"/>
                                        </p:tgtEl>
                                        <p:attrNameLst>
                                          <p:attrName>ppt_y</p:attrName>
                                        </p:attrNameLst>
                                      </p:cBhvr>
                                      <p:tavLst>
                                        <p:tav tm="0">
                                          <p:val>
                                            <p:strVal val="ppt_y"/>
                                          </p:val>
                                        </p:tav>
                                        <p:tav tm="100000">
                                          <p:val>
                                            <p:strVal val="ppt_y"/>
                                          </p:val>
                                        </p:tav>
                                      </p:tavLst>
                                    </p:anim>
                                    <p:set>
                                      <p:cBhvr>
                                        <p:cTn id="26" dur="1" fill="hold">
                                          <p:stCondLst>
                                            <p:cond delay="4999"/>
                                          </p:stCondLst>
                                        </p:cTn>
                                        <p:tgtEl>
                                          <p:spTgt spid="1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0"/>
                                        <p:tgtEl>
                                          <p:spTgt spid="11"/>
                                        </p:tgtEl>
                                        <p:attrNameLst>
                                          <p:attrName>ppt_x</p:attrName>
                                        </p:attrNameLst>
                                      </p:cBhvr>
                                      <p:tavLst>
                                        <p:tav tm="0">
                                          <p:val>
                                            <p:strVal val="ppt_x"/>
                                          </p:val>
                                        </p:tav>
                                        <p:tav tm="100000">
                                          <p:val>
                                            <p:strVal val="0-ppt_w/2"/>
                                          </p:val>
                                        </p:tav>
                                      </p:tavLst>
                                    </p:anim>
                                    <p:anim calcmode="lin" valueType="num">
                                      <p:cBhvr additive="base">
                                        <p:cTn id="29" dur="5000"/>
                                        <p:tgtEl>
                                          <p:spTgt spid="11"/>
                                        </p:tgtEl>
                                        <p:attrNameLst>
                                          <p:attrName>ppt_y</p:attrName>
                                        </p:attrNameLst>
                                      </p:cBhvr>
                                      <p:tavLst>
                                        <p:tav tm="0">
                                          <p:val>
                                            <p:strVal val="ppt_y"/>
                                          </p:val>
                                        </p:tav>
                                        <p:tav tm="100000">
                                          <p:val>
                                            <p:strVal val="ppt_y"/>
                                          </p:val>
                                        </p:tav>
                                      </p:tavLst>
                                    </p:anim>
                                    <p:set>
                                      <p:cBhvr>
                                        <p:cTn id="30" dur="1" fill="hold">
                                          <p:stCondLst>
                                            <p:cond delay="4999"/>
                                          </p:stCondLst>
                                        </p:cTn>
                                        <p:tgtEl>
                                          <p:spTgt spid="11"/>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0"/>
                                        <p:tgtEl>
                                          <p:spTgt spid="12"/>
                                        </p:tgtEl>
                                        <p:attrNameLst>
                                          <p:attrName>ppt_x</p:attrName>
                                        </p:attrNameLst>
                                      </p:cBhvr>
                                      <p:tavLst>
                                        <p:tav tm="0">
                                          <p:val>
                                            <p:strVal val="ppt_x"/>
                                          </p:val>
                                        </p:tav>
                                        <p:tav tm="100000">
                                          <p:val>
                                            <p:strVal val="0-ppt_w/2"/>
                                          </p:val>
                                        </p:tav>
                                      </p:tavLst>
                                    </p:anim>
                                    <p:anim calcmode="lin" valueType="num">
                                      <p:cBhvr additive="base">
                                        <p:cTn id="33" dur="5000"/>
                                        <p:tgtEl>
                                          <p:spTgt spid="12"/>
                                        </p:tgtEl>
                                        <p:attrNameLst>
                                          <p:attrName>ppt_y</p:attrName>
                                        </p:attrNameLst>
                                      </p:cBhvr>
                                      <p:tavLst>
                                        <p:tav tm="0">
                                          <p:val>
                                            <p:strVal val="ppt_y"/>
                                          </p:val>
                                        </p:tav>
                                        <p:tav tm="100000">
                                          <p:val>
                                            <p:strVal val="ppt_y"/>
                                          </p:val>
                                        </p:tav>
                                      </p:tavLst>
                                    </p:anim>
                                    <p:set>
                                      <p:cBhvr>
                                        <p:cTn id="34" dur="1" fill="hold">
                                          <p:stCondLst>
                                            <p:cond delay="49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par>
                                <p:cTn id="38" presetID="10" presetClass="exit" presetSubtype="0" fill="hold" grpId="0" nodeType="withEffect">
                                  <p:stCondLst>
                                    <p:cond delay="100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2CA7915-D0C7-959C-9BC3-D31075691B46}"/>
              </a:ext>
            </a:extLst>
          </p:cNvPr>
          <p:cNvSpPr/>
          <p:nvPr/>
        </p:nvSpPr>
        <p:spPr>
          <a:xfrm>
            <a:off x="-353833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7BFC154-AB83-C426-9809-BADE066BAEA9}"/>
              </a:ext>
            </a:extLst>
          </p:cNvPr>
          <p:cNvSpPr>
            <a:spLocks noGrp="1"/>
          </p:cNvSpPr>
          <p:nvPr>
            <p:ph type="title"/>
          </p:nvPr>
        </p:nvSpPr>
        <p:spPr/>
        <p:txBody>
          <a:bodyPr/>
          <a:lstStyle/>
          <a:p>
            <a:r>
              <a:rPr lang="en-US" dirty="0"/>
              <a:t>Today’s facilitators</a:t>
            </a:r>
          </a:p>
        </p:txBody>
      </p:sp>
      <p:sp>
        <p:nvSpPr>
          <p:cNvPr id="3" name="Content Placeholder 2">
            <a:extLst>
              <a:ext uri="{FF2B5EF4-FFF2-40B4-BE49-F238E27FC236}">
                <a16:creationId xmlns:a16="http://schemas.microsoft.com/office/drawing/2014/main" id="{FE7451E8-643F-C464-140A-CC2E5166FF38}"/>
              </a:ext>
            </a:extLst>
          </p:cNvPr>
          <p:cNvSpPr>
            <a:spLocks noGrp="1"/>
          </p:cNvSpPr>
          <p:nvPr>
            <p:ph idx="1"/>
          </p:nvPr>
        </p:nvSpPr>
        <p:spPr/>
        <p:txBody>
          <a:bodyPr/>
          <a:lstStyle/>
          <a:p>
            <a:r>
              <a:rPr lang="en-US"/>
              <a:t>Person name</a:t>
            </a:r>
          </a:p>
          <a:p>
            <a:pPr lvl="1"/>
            <a:r>
              <a:rPr lang="en-US"/>
              <a:t>Job title</a:t>
            </a:r>
          </a:p>
          <a:p>
            <a:pPr lvl="1"/>
            <a:r>
              <a:rPr lang="en-US"/>
              <a:t>Email</a:t>
            </a:r>
          </a:p>
          <a:p>
            <a:pPr lvl="1"/>
            <a:r>
              <a:rPr lang="en-US"/>
              <a:t>Mobile</a:t>
            </a:r>
          </a:p>
        </p:txBody>
      </p:sp>
      <p:sp>
        <p:nvSpPr>
          <p:cNvPr id="4" name="Footer Placeholder 3">
            <a:extLst>
              <a:ext uri="{FF2B5EF4-FFF2-40B4-BE49-F238E27FC236}">
                <a16:creationId xmlns:a16="http://schemas.microsoft.com/office/drawing/2014/main" id="{863285A8-DC45-691E-9F4D-1E6EA8063AF1}"/>
              </a:ext>
            </a:extLst>
          </p:cNvPr>
          <p:cNvSpPr>
            <a:spLocks noGrp="1"/>
          </p:cNvSpPr>
          <p:nvPr>
            <p:ph type="ftr" sz="quarter" idx="11"/>
          </p:nvPr>
        </p:nvSpPr>
        <p:spPr/>
        <p:txBody>
          <a:bodyPr/>
          <a:lstStyle/>
          <a:p>
            <a:r>
              <a:rPr lang="en-US" dirty="0"/>
              <a:t>Session 3     Working with People</a:t>
            </a:r>
          </a:p>
        </p:txBody>
      </p:sp>
      <p:sp>
        <p:nvSpPr>
          <p:cNvPr id="5" name="Slide Number Placeholder 4">
            <a:extLst>
              <a:ext uri="{FF2B5EF4-FFF2-40B4-BE49-F238E27FC236}">
                <a16:creationId xmlns:a16="http://schemas.microsoft.com/office/drawing/2014/main" id="{03645411-4E3C-8CC1-2A8D-827E5043B9EF}"/>
              </a:ext>
            </a:extLst>
          </p:cNvPr>
          <p:cNvSpPr>
            <a:spLocks noGrp="1"/>
          </p:cNvSpPr>
          <p:nvPr>
            <p:ph type="sldNum" sz="quarter" idx="12"/>
          </p:nvPr>
        </p:nvSpPr>
        <p:spPr/>
        <p:txBody>
          <a:bodyPr/>
          <a:lstStyle/>
          <a:p>
            <a:fld id="{16C5AC08-0ACD-404A-9C9F-AB39E786C34A}" type="slidenum">
              <a:rPr lang="en-GB"/>
              <a:t>7</a:t>
            </a:fld>
            <a:endParaRPr lang="en-GB"/>
          </a:p>
        </p:txBody>
      </p:sp>
      <p:sp>
        <p:nvSpPr>
          <p:cNvPr id="6" name="Text Placeholder 5">
            <a:extLst>
              <a:ext uri="{FF2B5EF4-FFF2-40B4-BE49-F238E27FC236}">
                <a16:creationId xmlns:a16="http://schemas.microsoft.com/office/drawing/2014/main" id="{A71C26F1-C2FB-1BAE-4493-B387C1F65026}"/>
              </a:ext>
            </a:extLst>
          </p:cNvPr>
          <p:cNvSpPr>
            <a:spLocks noGrp="1"/>
          </p:cNvSpPr>
          <p:nvPr>
            <p:ph type="body" sz="quarter" idx="13"/>
          </p:nvPr>
        </p:nvSpPr>
        <p:spPr/>
        <p:txBody>
          <a:bodyPr/>
          <a:lstStyle/>
          <a:p>
            <a:r>
              <a:rPr lang="en-US"/>
              <a:t>Today’s facilitators</a:t>
            </a:r>
            <a:endParaRPr lang="en-US" dirty="0"/>
          </a:p>
        </p:txBody>
      </p:sp>
      <p:pic>
        <p:nvPicPr>
          <p:cNvPr id="17" name="Picture Placeholder 16" descr="A person with glasses smiling&#10;&#10;Description automatically generated">
            <a:extLst>
              <a:ext uri="{FF2B5EF4-FFF2-40B4-BE49-F238E27FC236}">
                <a16:creationId xmlns:a16="http://schemas.microsoft.com/office/drawing/2014/main" id="{5217F489-898B-BB70-E267-59A37A464B16}"/>
              </a:ext>
            </a:extLst>
          </p:cNvPr>
          <p:cNvPicPr>
            <a:picLocks noGrp="1" noChangeAspect="1"/>
          </p:cNvPicPr>
          <p:nvPr>
            <p:ph type="pic" sz="quarter" idx="14"/>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166000"/>
                    </a14:imgEffect>
                    <a14:imgEffect>
                      <a14:brightnessContrast bright="-19000" contrast="-3000"/>
                    </a14:imgEffect>
                  </a14:imgLayer>
                </a14:imgProps>
              </a:ext>
              <a:ext uri="{28A0092B-C50C-407E-A947-70E740481C1C}">
                <a14:useLocalDpi xmlns:a14="http://schemas.microsoft.com/office/drawing/2010/main"/>
              </a:ext>
            </a:extLst>
          </a:blip>
          <a:srcRect/>
          <a:stretch>
            <a:fillRect/>
          </a:stretch>
        </p:blipFill>
        <p:spPr/>
      </p:pic>
      <p:sp>
        <p:nvSpPr>
          <p:cNvPr id="8" name="Content Placeholder 7">
            <a:extLst>
              <a:ext uri="{FF2B5EF4-FFF2-40B4-BE49-F238E27FC236}">
                <a16:creationId xmlns:a16="http://schemas.microsoft.com/office/drawing/2014/main" id="{7CE1A151-7A66-A514-6FE8-24E1F097EDCC}"/>
              </a:ext>
            </a:extLst>
          </p:cNvPr>
          <p:cNvSpPr>
            <a:spLocks noGrp="1"/>
          </p:cNvSpPr>
          <p:nvPr>
            <p:ph idx="15"/>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5" name="Picture Placeholder 14">
            <a:extLst>
              <a:ext uri="{FF2B5EF4-FFF2-40B4-BE49-F238E27FC236}">
                <a16:creationId xmlns:a16="http://schemas.microsoft.com/office/drawing/2014/main" id="{6C7B4F46-DD39-F49E-1C6A-3EC72C38ED23}"/>
              </a:ext>
            </a:extLst>
          </p:cNvPr>
          <p:cNvPicPr>
            <a:picLocks noGrp="1" noChangeAspect="1"/>
          </p:cNvPicPr>
          <p:nvPr>
            <p:ph type="pic" sz="quarter" idx="16"/>
          </p:nvPr>
        </p:nvPicPr>
        <p:blipFill>
          <a:blip r:embed="rId5">
            <a:duotone>
              <a:schemeClr val="accent1">
                <a:shade val="45000"/>
                <a:satMod val="135000"/>
              </a:schemeClr>
              <a:prstClr val="white"/>
            </a:duotone>
          </a:blip>
          <a:srcRect/>
          <a:stretch/>
        </p:blipFill>
        <p:spPr/>
      </p:pic>
      <p:sp>
        <p:nvSpPr>
          <p:cNvPr id="10" name="Content Placeholder 9">
            <a:extLst>
              <a:ext uri="{FF2B5EF4-FFF2-40B4-BE49-F238E27FC236}">
                <a16:creationId xmlns:a16="http://schemas.microsoft.com/office/drawing/2014/main" id="{C8F77289-2983-40B9-B315-72ED28F5D225}"/>
              </a:ext>
            </a:extLst>
          </p:cNvPr>
          <p:cNvSpPr>
            <a:spLocks noGrp="1"/>
          </p:cNvSpPr>
          <p:nvPr>
            <p:ph idx="17"/>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9" name="Picture Placeholder 18">
            <a:extLst>
              <a:ext uri="{FF2B5EF4-FFF2-40B4-BE49-F238E27FC236}">
                <a16:creationId xmlns:a16="http://schemas.microsoft.com/office/drawing/2014/main" id="{F5DA8591-09FC-29FC-6A47-A1AC1047C5D5}"/>
              </a:ext>
            </a:extLst>
          </p:cNvPr>
          <p:cNvPicPr>
            <a:picLocks noGrp="1" noChangeAspect="1"/>
          </p:cNvPicPr>
          <p:nvPr>
            <p:ph type="pic" sz="quarter" idx="18"/>
          </p:nvPr>
        </p:nvPicPr>
        <p:blipFill>
          <a:blip r:embed="rId6">
            <a:duotone>
              <a:schemeClr val="accent1">
                <a:shade val="45000"/>
                <a:satMod val="135000"/>
              </a:schemeClr>
              <a:prstClr val="white"/>
            </a:duotone>
          </a:blip>
          <a:srcRect/>
          <a:stretch/>
        </p:blipFill>
        <p:spPr/>
      </p:pic>
      <p:sp>
        <p:nvSpPr>
          <p:cNvPr id="22" name="TextBox 21">
            <a:extLst>
              <a:ext uri="{FF2B5EF4-FFF2-40B4-BE49-F238E27FC236}">
                <a16:creationId xmlns:a16="http://schemas.microsoft.com/office/drawing/2014/main" id="{7F3E9264-F02D-DCF2-9C57-6A8086CBD89E}"/>
              </a:ext>
            </a:extLst>
          </p:cNvPr>
          <p:cNvSpPr txBox="1"/>
          <p:nvPr/>
        </p:nvSpPr>
        <p:spPr>
          <a:xfrm>
            <a:off x="-3101009" y="23717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To tint photos:</a:t>
            </a:r>
          </a:p>
          <a:p>
            <a:r>
              <a:rPr lang="en-US">
                <a:solidFill>
                  <a:schemeClr val="bg1"/>
                </a:solidFill>
                <a:latin typeface="DM Sans" pitchFamily="2" charset="77"/>
              </a:rPr>
              <a:t>Format picture &gt; Picture &gt; </a:t>
            </a:r>
            <a:br>
              <a:rPr lang="en-US">
                <a:solidFill>
                  <a:schemeClr val="bg1"/>
                </a:solidFill>
                <a:latin typeface="DM Sans" pitchFamily="2" charset="77"/>
              </a:rPr>
            </a:br>
            <a:r>
              <a:rPr lang="en-US">
                <a:solidFill>
                  <a:schemeClr val="bg1"/>
                </a:solidFill>
                <a:latin typeface="DM Sans" pitchFamily="2" charset="77"/>
              </a:rPr>
              <a:t>Picture colour &gt;</a:t>
            </a:r>
            <a:br>
              <a:rPr lang="en-US">
                <a:solidFill>
                  <a:schemeClr val="bg1"/>
                </a:solidFill>
                <a:latin typeface="DM Sans" pitchFamily="2" charset="77"/>
              </a:rPr>
            </a:br>
            <a:r>
              <a:rPr lang="en-US">
                <a:solidFill>
                  <a:schemeClr val="bg1"/>
                </a:solidFill>
                <a:latin typeface="DM Sans" pitchFamily="2" charset="77"/>
              </a:rPr>
              <a:t>recolour </a:t>
            </a:r>
          </a:p>
        </p:txBody>
      </p:sp>
    </p:spTree>
    <p:extLst>
      <p:ext uri="{BB962C8B-B14F-4D97-AF65-F5344CB8AC3E}">
        <p14:creationId xmlns:p14="http://schemas.microsoft.com/office/powerpoint/2010/main" val="39075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a:t>The aim of this eight week programme is to…</a:t>
            </a:r>
          </a:p>
          <a:p>
            <a:r>
              <a:rPr lang="en-US">
                <a:latin typeface="DM Sans Medium" pitchFamily="2" charset="77"/>
              </a:rPr>
              <a:t>Support individuals to develop the skills </a:t>
            </a:r>
            <a:br>
              <a:rPr lang="en-US">
                <a:latin typeface="DM Sans Medium" pitchFamily="2" charset="77"/>
              </a:rPr>
            </a:br>
            <a:r>
              <a:rPr lang="en-US">
                <a:latin typeface="DM Sans Medium" pitchFamily="2" charset="77"/>
              </a:rPr>
              <a:t>and knowledge required to independently </a:t>
            </a:r>
            <a:br>
              <a:rPr lang="en-US">
                <a:latin typeface="DM Sans Medium" pitchFamily="2" charset="77"/>
              </a:rPr>
            </a:br>
            <a:r>
              <a:rPr lang="en-US">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3     Working with People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8</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Programme aim</a:t>
            </a:r>
          </a:p>
        </p:txBody>
      </p:sp>
    </p:spTree>
    <p:extLst>
      <p:ext uri="{BB962C8B-B14F-4D97-AF65-F5344CB8AC3E}">
        <p14:creationId xmlns:p14="http://schemas.microsoft.com/office/powerpoint/2010/main" val="1504587798"/>
      </p:ext>
    </p:extLst>
  </p:cSld>
  <p:clrMapOvr>
    <a:masterClrMapping/>
  </p:clrMapOvr>
</p:sld>
</file>

<file path=ppt/theme/theme1.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12006</TotalTime>
  <Words>9291</Words>
  <Application>Microsoft Macintosh PowerPoint</Application>
  <PresentationFormat>Widescreen</PresentationFormat>
  <Paragraphs>1397</Paragraphs>
  <Slides>75</Slides>
  <Notes>75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Courier New</vt:lpstr>
      <vt:lpstr>Arial</vt:lpstr>
      <vt:lpstr>DM Sans Medium</vt:lpstr>
      <vt:lpstr>Petrona Light</vt:lpstr>
      <vt:lpstr>Petrona</vt:lpstr>
      <vt:lpstr>Georgia</vt:lpstr>
      <vt:lpstr>DM Sans</vt:lpstr>
      <vt:lpstr>Office Theme</vt:lpstr>
      <vt:lpstr>PowerPoint Presentation</vt:lpstr>
      <vt:lpstr>Working  with People</vt:lpstr>
      <vt:lpstr>Funding Acknowledgement</vt:lpstr>
      <vt:lpstr>Working with People</vt:lpstr>
      <vt:lpstr>Making the most of our virtual  environment</vt:lpstr>
      <vt:lpstr>Housekeeping</vt:lpstr>
      <vt:lpstr>Agenda for today</vt:lpstr>
      <vt:lpstr>Today’s facilitators</vt:lpstr>
      <vt:lpstr>Programme aim</vt:lpstr>
      <vt:lpstr>Ten learning outcomes of the programme</vt:lpstr>
      <vt:lpstr>PowerPoint Presentation</vt:lpstr>
      <vt:lpstr>Self-directed learning</vt:lpstr>
      <vt:lpstr>Today’s learning outcomes</vt:lpstr>
      <vt:lpstr>Just-in-Time learning (JIT)</vt:lpstr>
      <vt:lpstr>Teachback – over to you!</vt:lpstr>
      <vt:lpstr>Coffee break</vt:lpstr>
      <vt:lpstr>Project-based learning</vt:lpstr>
      <vt:lpstr>Working styles</vt:lpstr>
      <vt:lpstr>Working styles</vt:lpstr>
      <vt:lpstr>Working styles</vt:lpstr>
      <vt:lpstr>Comfort break</vt:lpstr>
      <vt:lpstr>Human side of change – why focus on it  as a coach?</vt:lpstr>
      <vt:lpstr>Human side of change</vt:lpstr>
      <vt:lpstr>What do we mean by QI</vt:lpstr>
      <vt:lpstr>Adaptive barriers to change</vt:lpstr>
      <vt:lpstr>Common methods of engagement</vt:lpstr>
      <vt:lpstr>What is psychological safety?</vt:lpstr>
      <vt:lpstr>QI needs a supportive context…</vt:lpstr>
      <vt:lpstr>So how do we foster psychological safety?</vt:lpstr>
      <vt:lpstr>What are Liberating Structures?</vt:lpstr>
      <vt:lpstr>PowerPoint Presentation</vt:lpstr>
      <vt:lpstr>Why use Liberating Structures?</vt:lpstr>
      <vt:lpstr>Liberating Structures principles</vt:lpstr>
      <vt:lpstr>Lunch break</vt:lpstr>
      <vt:lpstr>Mad tea</vt:lpstr>
      <vt:lpstr>Mad tea etiquette</vt:lpstr>
      <vt:lpstr>Mad tea</vt:lpstr>
      <vt:lpstr>Mad tea</vt:lpstr>
      <vt:lpstr>Mad tea</vt:lpstr>
      <vt:lpstr>Mad tea</vt:lpstr>
      <vt:lpstr>Mad tea</vt:lpstr>
      <vt:lpstr>Mad tea</vt:lpstr>
      <vt:lpstr>Mad tea</vt:lpstr>
      <vt:lpstr>Mad tea – Debrief</vt:lpstr>
      <vt:lpstr>Join the Q Community</vt:lpstr>
      <vt:lpstr>PowerPoint Presentation</vt:lpstr>
      <vt:lpstr>TRIZ</vt:lpstr>
      <vt:lpstr>TRIZ</vt:lpstr>
      <vt:lpstr>Our priority</vt:lpstr>
      <vt:lpstr>PowerPoint Presentation</vt:lpstr>
      <vt:lpstr>New TRIZ priority</vt:lpstr>
      <vt:lpstr>TRIZ is about stopping counterproductive activities and behaviours</vt:lpstr>
      <vt:lpstr>15% solutions to take forward your TRIZ</vt:lpstr>
      <vt:lpstr>15% solutions</vt:lpstr>
      <vt:lpstr>PowerPoint Presentation</vt:lpstr>
      <vt:lpstr>PowerPoint Presentation</vt:lpstr>
      <vt:lpstr>Creating strings</vt:lpstr>
      <vt:lpstr>Matching Matrix</vt:lpstr>
      <vt:lpstr>Learning from my mistakes</vt:lpstr>
      <vt:lpstr>Coffee break</vt:lpstr>
      <vt:lpstr>What is an Appreciative Inquiry?</vt:lpstr>
      <vt:lpstr>Improvement: A focus on the problem</vt:lpstr>
      <vt:lpstr>Improvement: Appreciative approach</vt:lpstr>
      <vt:lpstr>Appreciative inquiry vs  deficit-based problem solving </vt:lpstr>
      <vt:lpstr>5D Model </vt:lpstr>
      <vt:lpstr>5D Model </vt:lpstr>
      <vt:lpstr>Appreciative Inquiry activity</vt:lpstr>
      <vt:lpstr>Summary</vt:lpstr>
      <vt:lpstr>We need your feedback</vt:lpstr>
      <vt:lpstr>Today’s learning outcomes</vt:lpstr>
      <vt:lpstr>All teach, all learn</vt:lpstr>
      <vt:lpstr>Self-directed learning</vt:lpstr>
      <vt:lpstr>References and links</vt:lpstr>
      <vt:lpstr>Authors</vt:lpstr>
      <vt:lpstr>Authors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Quality Coach Development Programme</dc:creator>
  <cp:keywords/>
  <dc:description/>
  <cp:lastModifiedBy>Rosie Downes</cp:lastModifiedBy>
  <cp:revision>97</cp:revision>
  <dcterms:created xsi:type="dcterms:W3CDTF">2023-07-18T08:55:06Z</dcterms:created>
  <dcterms:modified xsi:type="dcterms:W3CDTF">2023-09-27T14:00:56Z</dcterms:modified>
  <cp:category/>
</cp:coreProperties>
</file>