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55"/>
  </p:notesMasterIdLst>
  <p:handoutMasterIdLst>
    <p:handoutMasterId r:id="rId56"/>
  </p:handoutMasterIdLst>
  <p:sldIdLst>
    <p:sldId id="265" r:id="rId2"/>
    <p:sldId id="264" r:id="rId3"/>
    <p:sldId id="263" r:id="rId4"/>
    <p:sldId id="257" r:id="rId5"/>
    <p:sldId id="267" r:id="rId6"/>
    <p:sldId id="268" r:id="rId7"/>
    <p:sldId id="269" r:id="rId8"/>
    <p:sldId id="1735" r:id="rId9"/>
    <p:sldId id="258" r:id="rId10"/>
    <p:sldId id="271" r:id="rId11"/>
    <p:sldId id="275" r:id="rId12"/>
    <p:sldId id="339" r:id="rId13"/>
    <p:sldId id="259" r:id="rId14"/>
    <p:sldId id="343" r:id="rId15"/>
    <p:sldId id="274" r:id="rId16"/>
    <p:sldId id="261" r:id="rId17"/>
    <p:sldId id="344" r:id="rId18"/>
    <p:sldId id="345" r:id="rId19"/>
    <p:sldId id="346" r:id="rId20"/>
    <p:sldId id="373" r:id="rId21"/>
    <p:sldId id="347" r:id="rId22"/>
    <p:sldId id="348" r:id="rId23"/>
    <p:sldId id="349" r:id="rId24"/>
    <p:sldId id="350" r:id="rId25"/>
    <p:sldId id="351" r:id="rId26"/>
    <p:sldId id="307" r:id="rId27"/>
    <p:sldId id="352" r:id="rId28"/>
    <p:sldId id="353" r:id="rId29"/>
    <p:sldId id="354" r:id="rId30"/>
    <p:sldId id="355" r:id="rId31"/>
    <p:sldId id="315" r:id="rId32"/>
    <p:sldId id="356" r:id="rId33"/>
    <p:sldId id="357" r:id="rId34"/>
    <p:sldId id="358" r:id="rId35"/>
    <p:sldId id="359" r:id="rId36"/>
    <p:sldId id="360" r:id="rId37"/>
    <p:sldId id="361" r:id="rId38"/>
    <p:sldId id="362" r:id="rId39"/>
    <p:sldId id="289" r:id="rId40"/>
    <p:sldId id="363" r:id="rId41"/>
    <p:sldId id="364" r:id="rId42"/>
    <p:sldId id="365" r:id="rId43"/>
    <p:sldId id="366" r:id="rId44"/>
    <p:sldId id="367" r:id="rId45"/>
    <p:sldId id="368" r:id="rId46"/>
    <p:sldId id="369" r:id="rId47"/>
    <p:sldId id="374" r:id="rId48"/>
    <p:sldId id="371" r:id="rId49"/>
    <p:sldId id="372" r:id="rId50"/>
    <p:sldId id="370" r:id="rId51"/>
    <p:sldId id="375" r:id="rId52"/>
    <p:sldId id="341" r:id="rId53"/>
    <p:sldId id="342" r:id="rId54"/>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DM Sans" pitchFamily="2" charset="77"/>
      <p:regular r:id="rId61"/>
      <p:bold r:id="rId62"/>
      <p:italic r:id="rId63"/>
      <p:boldItalic r:id="rId64"/>
    </p:embeddedFont>
    <p:embeddedFont>
      <p:font typeface="DM Sans Medium" pitchFamily="2" charset="77"/>
      <p:regular r:id="rId65"/>
      <p:italic r:id="rId66"/>
    </p:embeddedFont>
    <p:embeddedFont>
      <p:font typeface="Georgia" panose="02040502050405020303" pitchFamily="18" charset="0"/>
      <p:regular r:id="rId67"/>
      <p:bold r:id="rId68"/>
      <p:italic r:id="rId69"/>
      <p:boldItalic r:id="rId70"/>
    </p:embeddedFont>
    <p:embeddedFont>
      <p:font typeface="Montserrat" pitchFamily="2" charset="77"/>
      <p:regular r:id="rId71"/>
      <p:bold r:id="rId72"/>
      <p:italic r:id="rId73"/>
      <p:boldItalic r:id="rId74"/>
    </p:embeddedFont>
    <p:embeddedFont>
      <p:font typeface="Petrona" pitchFamily="2" charset="77"/>
      <p:regular r:id="rId75"/>
      <p:bold r:id="rId76"/>
      <p:italic r:id="rId77"/>
      <p:boldItalic r:id="rId78"/>
    </p:embeddedFont>
    <p:embeddedFont>
      <p:font typeface="Petrona Light" pitchFamily="2" charset="77"/>
      <p:regular r:id="rId79"/>
      <p: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944D834-8D90-204B-BDBA-BE39446EA8FD}">
          <p14:sldIdLst>
            <p14:sldId id="265"/>
            <p14:sldId id="264"/>
            <p14:sldId id="263"/>
          </p14:sldIdLst>
        </p14:section>
        <p14:section name="Session 2" id="{01F3CF81-4D9A-5147-8731-3A784A5E2FD5}">
          <p14:sldIdLst>
            <p14:sldId id="257"/>
            <p14:sldId id="267"/>
            <p14:sldId id="268"/>
            <p14:sldId id="269"/>
            <p14:sldId id="1735"/>
            <p14:sldId id="258"/>
            <p14:sldId id="271"/>
            <p14:sldId id="275"/>
            <p14:sldId id="339"/>
            <p14:sldId id="259"/>
            <p14:sldId id="343"/>
            <p14:sldId id="274"/>
            <p14:sldId id="261"/>
            <p14:sldId id="344"/>
            <p14:sldId id="345"/>
            <p14:sldId id="346"/>
            <p14:sldId id="373"/>
            <p14:sldId id="347"/>
            <p14:sldId id="348"/>
            <p14:sldId id="349"/>
            <p14:sldId id="350"/>
            <p14:sldId id="351"/>
            <p14:sldId id="307"/>
            <p14:sldId id="352"/>
            <p14:sldId id="353"/>
            <p14:sldId id="354"/>
            <p14:sldId id="355"/>
            <p14:sldId id="315"/>
            <p14:sldId id="356"/>
            <p14:sldId id="357"/>
            <p14:sldId id="358"/>
            <p14:sldId id="359"/>
            <p14:sldId id="360"/>
            <p14:sldId id="361"/>
            <p14:sldId id="362"/>
            <p14:sldId id="289"/>
            <p14:sldId id="363"/>
            <p14:sldId id="364"/>
            <p14:sldId id="365"/>
            <p14:sldId id="366"/>
            <p14:sldId id="367"/>
            <p14:sldId id="368"/>
            <p14:sldId id="369"/>
            <p14:sldId id="374"/>
            <p14:sldId id="371"/>
            <p14:sldId id="372"/>
            <p14:sldId id="370"/>
            <p14:sldId id="375"/>
          </p14:sldIdLst>
        </p14:section>
        <p14:section name="End" id="{D734FCFE-83EA-BC47-863F-B0C442C05902}">
          <p14:sldIdLst>
            <p14:sldId id="341"/>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64A2"/>
    <a:srgbClr val="616EA7"/>
    <a:srgbClr val="5DB18E"/>
    <a:srgbClr val="5E9EAC"/>
    <a:srgbClr val="5FB65A"/>
    <a:srgbClr val="9BBB59"/>
    <a:srgbClr val="D9D5D5"/>
    <a:srgbClr val="136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3"/>
    <p:restoredTop sz="71591"/>
  </p:normalViewPr>
  <p:slideViewPr>
    <p:cSldViewPr snapToGrid="0">
      <p:cViewPr varScale="1">
        <p:scale>
          <a:sx n="85" d="100"/>
          <a:sy n="85" d="100"/>
        </p:scale>
        <p:origin x="2712" y="184"/>
      </p:cViewPr>
      <p:guideLst/>
    </p:cSldViewPr>
  </p:slideViewPr>
  <p:outlineViewPr>
    <p:cViewPr>
      <p:scale>
        <a:sx n="33" d="100"/>
        <a:sy n="33" d="100"/>
      </p:scale>
      <p:origin x="0" y="0"/>
    </p:cViewPr>
  </p:outlineViewPr>
  <p:notesTextViewPr>
    <p:cViewPr>
      <p:scale>
        <a:sx n="105" d="100"/>
        <a:sy n="105" d="100"/>
      </p:scale>
      <p:origin x="0" y="0"/>
    </p:cViewPr>
  </p:notesTextViewPr>
  <p:notesViewPr>
    <p:cSldViewPr snapToGrid="0" showGuides="1">
      <p:cViewPr varScale="1">
        <p:scale>
          <a:sx n="132" d="100"/>
          <a:sy n="132" d="100"/>
        </p:scale>
        <p:origin x="469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5.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C5536-04A3-CB4A-D4B5-96ADCF7481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DM Sans" pitchFamily="2" charset="77"/>
            </a:endParaRPr>
          </a:p>
        </p:txBody>
      </p:sp>
      <p:sp>
        <p:nvSpPr>
          <p:cNvPr id="3" name="Date Placeholder 2">
            <a:extLst>
              <a:ext uri="{FF2B5EF4-FFF2-40B4-BE49-F238E27FC236}">
                <a16:creationId xmlns:a16="http://schemas.microsoft.com/office/drawing/2014/main" id="{A321A975-098B-24B0-1A2E-FFF38A317C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A41E83-BE3C-2B4E-BE94-34A9BF3DADE3}" type="datetimeFigureOut">
              <a:rPr lang="en-US">
                <a:latin typeface="DM Sans" pitchFamily="2" charset="77"/>
              </a:rPr>
              <a:t>9/27/23</a:t>
            </a:fld>
            <a:endParaRPr lang="en-US">
              <a:latin typeface="DM Sans" pitchFamily="2" charset="77"/>
            </a:endParaRPr>
          </a:p>
        </p:txBody>
      </p:sp>
      <p:sp>
        <p:nvSpPr>
          <p:cNvPr id="4" name="Footer Placeholder 3">
            <a:extLst>
              <a:ext uri="{FF2B5EF4-FFF2-40B4-BE49-F238E27FC236}">
                <a16:creationId xmlns:a16="http://schemas.microsoft.com/office/drawing/2014/main" id="{2160D7DF-B317-2ED2-47AD-60CFE6DD5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DM Sans" pitchFamily="2" charset="77"/>
            </a:endParaRPr>
          </a:p>
        </p:txBody>
      </p:sp>
      <p:sp>
        <p:nvSpPr>
          <p:cNvPr id="5" name="Slide Number Placeholder 4">
            <a:extLst>
              <a:ext uri="{FF2B5EF4-FFF2-40B4-BE49-F238E27FC236}">
                <a16:creationId xmlns:a16="http://schemas.microsoft.com/office/drawing/2014/main" id="{E5643D66-48F8-EEA9-2A1B-605F3157EE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8948A5-CE0E-4B49-8EFC-7EF0ACF868D2}" type="slidenum">
              <a:rPr lang="en-US">
                <a:latin typeface="DM Sans" pitchFamily="2" charset="77"/>
              </a:rPr>
              <a:t>‹#›</a:t>
            </a:fld>
            <a:endParaRPr lang="en-US">
              <a:latin typeface="DM Sans" pitchFamily="2" charset="77"/>
            </a:endParaRPr>
          </a:p>
        </p:txBody>
      </p:sp>
    </p:spTree>
    <p:extLst>
      <p:ext uri="{BB962C8B-B14F-4D97-AF65-F5344CB8AC3E}">
        <p14:creationId xmlns:p14="http://schemas.microsoft.com/office/powerpoint/2010/main" val="62908746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M Sa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M Sans" pitchFamily="2" charset="77"/>
              </a:defRPr>
            </a:lvl1pPr>
          </a:lstStyle>
          <a:p>
            <a:fld id="{391B812C-AEBF-F441-B5E1-8EF31E86D571}" type="datetimeFigureOut">
              <a:rPr lang="en-US"/>
              <a:pPr/>
              <a:t>9/27/23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pitchFamily="2" charset="77"/>
              </a:defRPr>
            </a:lvl1pPr>
          </a:lstStyle>
          <a:p>
            <a:fld id="{065E61C6-C2E9-8C4B-A7F2-C0544F7348CB}" type="slidenum">
              <a:rPr lang="en-GB"/>
              <a:pPr/>
              <a:t>‹#›</a:t>
            </a:fld>
            <a:endParaRPr lang="en-GB"/>
          </a:p>
        </p:txBody>
      </p:sp>
    </p:spTree>
    <p:extLst>
      <p:ext uri="{BB962C8B-B14F-4D97-AF65-F5344CB8AC3E}">
        <p14:creationId xmlns:p14="http://schemas.microsoft.com/office/powerpoint/2010/main" val="170846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pitchFamily="2" charset="77"/>
        <a:ea typeface="+mn-ea"/>
        <a:cs typeface="+mn-cs"/>
      </a:defRPr>
    </a:lvl1pPr>
    <a:lvl2pPr marL="457200" algn="l" defTabSz="914400" rtl="0" eaLnBrk="1" latinLnBrk="0" hangingPunct="1">
      <a:defRPr sz="1200" b="0" i="0" kern="1200">
        <a:solidFill>
          <a:schemeClr val="tx1"/>
        </a:solidFill>
        <a:latin typeface="DM Sans" pitchFamily="2" charset="77"/>
        <a:ea typeface="+mn-ea"/>
        <a:cs typeface="+mn-cs"/>
      </a:defRPr>
    </a:lvl2pPr>
    <a:lvl3pPr marL="914400" algn="l" defTabSz="914400" rtl="0" eaLnBrk="1" latinLnBrk="0" hangingPunct="1">
      <a:defRPr sz="1200" b="0" i="0" kern="1200">
        <a:solidFill>
          <a:schemeClr val="tx1"/>
        </a:solidFill>
        <a:latin typeface="DM Sans" pitchFamily="2" charset="77"/>
        <a:ea typeface="+mn-ea"/>
        <a:cs typeface="+mn-cs"/>
      </a:defRPr>
    </a:lvl3pPr>
    <a:lvl4pPr marL="1371600" algn="l" defTabSz="914400" rtl="0" eaLnBrk="1" latinLnBrk="0" hangingPunct="1">
      <a:defRPr sz="1200" b="0" i="0" kern="1200">
        <a:solidFill>
          <a:schemeClr val="tx1"/>
        </a:solidFill>
        <a:latin typeface="DM Sans" pitchFamily="2" charset="77"/>
        <a:ea typeface="+mn-ea"/>
        <a:cs typeface="+mn-cs"/>
      </a:defRPr>
    </a:lvl4pPr>
    <a:lvl5pPr marL="1828800" algn="l" defTabSz="914400" rtl="0" eaLnBrk="1" latinLnBrk="0" hangingPunct="1">
      <a:defRPr sz="1200" b="0" i="0" kern="1200">
        <a:solidFill>
          <a:schemeClr val="tx1"/>
        </a:solidFill>
        <a:latin typeface="DM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mj.com/content/368/bmj.m86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global.toyota/en/company/vision-and-philosophy/production-syste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0</a:t>
            </a:fld>
            <a:endParaRPr lang="en-GB"/>
          </a:p>
        </p:txBody>
      </p:sp>
    </p:spTree>
    <p:extLst>
      <p:ext uri="{BB962C8B-B14F-4D97-AF65-F5344CB8AC3E}">
        <p14:creationId xmlns:p14="http://schemas.microsoft.com/office/powerpoint/2010/main" val="449015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9</a:t>
            </a:fld>
            <a:endParaRPr lang="en-GB"/>
          </a:p>
        </p:txBody>
      </p:sp>
    </p:spTree>
    <p:extLst>
      <p:ext uri="{BB962C8B-B14F-4D97-AF65-F5344CB8AC3E}">
        <p14:creationId xmlns:p14="http://schemas.microsoft.com/office/powerpoint/2010/main" val="1099950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Explain that this is the first of four modules of the coach programme.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10</a:t>
            </a:fld>
            <a:endParaRPr lang="en-GB"/>
          </a:p>
        </p:txBody>
      </p:sp>
    </p:spTree>
    <p:extLst>
      <p:ext uri="{BB962C8B-B14F-4D97-AF65-F5344CB8AC3E}">
        <p14:creationId xmlns:p14="http://schemas.microsoft.com/office/powerpoint/2010/main" val="2861806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DM Sans" pitchFamily="2" charset="77"/>
                <a:ea typeface="Calibri" panose="020F0502020204030204" pitchFamily="34" charset="0"/>
                <a:cs typeface="Times New Roman" panose="02020603050405020304" pitchFamily="18" charset="0"/>
              </a:rPr>
              <a:t>You have hopefully completed these tasks from last time by now. If you haven’t please prioritise them and speak to your mentor if you have any questions. </a:t>
            </a:r>
          </a:p>
          <a:p>
            <a:endParaRPr lang="en-GB" sz="1200" i="1" dirty="0">
              <a:effectLst/>
              <a:latin typeface="DM Sans" pitchFamily="2" charset="77"/>
              <a:cs typeface="Times New Roman" panose="02020603050405020304" pitchFamily="18" charset="0"/>
            </a:endParaRPr>
          </a:p>
          <a:p>
            <a:r>
              <a:rPr lang="en-GB" sz="1200" i="1" dirty="0">
                <a:effectLst/>
                <a:latin typeface="DM Sans" pitchFamily="2" charset="77"/>
                <a:cs typeface="Times New Roman" panose="02020603050405020304" pitchFamily="18" charset="0"/>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DM Sans" pitchFamily="2" charset="77"/>
                <a:ea typeface="Calibri" panose="020F0502020204030204" pitchFamily="34" charset="0"/>
                <a:cs typeface="Times New Roman" panose="02020603050405020304" pitchFamily="18" charset="0"/>
              </a:rPr>
              <a:t>Backhouse, A., </a:t>
            </a:r>
            <a:r>
              <a:rPr lang="en-GB" sz="1200" dirty="0" err="1">
                <a:effectLst/>
                <a:latin typeface="DM Sans" pitchFamily="2" charset="77"/>
                <a:ea typeface="Calibri" panose="020F0502020204030204" pitchFamily="34" charset="0"/>
                <a:cs typeface="Times New Roman" panose="02020603050405020304" pitchFamily="18" charset="0"/>
              </a:rPr>
              <a:t>Ogunlayi</a:t>
            </a:r>
            <a:r>
              <a:rPr lang="en-GB" sz="1200" dirty="0">
                <a:effectLst/>
                <a:latin typeface="DM Sans" pitchFamily="2" charset="77"/>
                <a:ea typeface="Calibri" panose="020F0502020204030204" pitchFamily="34" charset="0"/>
                <a:cs typeface="Times New Roman" panose="02020603050405020304" pitchFamily="18" charset="0"/>
              </a:rPr>
              <a:t>, F. (2020). Quality improvement into practice. BMJ. </a:t>
            </a:r>
            <a:r>
              <a:rPr lang="en-GB" sz="1200" u="sng" dirty="0">
                <a:solidFill>
                  <a:srgbClr val="0563C1"/>
                </a:solidFill>
                <a:effectLst/>
                <a:latin typeface="DM Sans" pitchFamily="2" charset="77"/>
                <a:ea typeface="Calibri" panose="020F0502020204030204" pitchFamily="34" charset="0"/>
                <a:cs typeface="Times New Roman" panose="02020603050405020304" pitchFamily="18" charset="0"/>
                <a:hlinkClick r:id="rId3"/>
              </a:rPr>
              <a:t>https://www.bmj.com/content/368/bmj.m865</a:t>
            </a:r>
            <a:endParaRPr lang="en-GB" sz="1200" dirty="0">
              <a:effectLst/>
              <a:latin typeface="DM Sans" pitchFamily="2" charset="77"/>
              <a:ea typeface="Calibri" panose="020F0502020204030204" pitchFamily="34" charset="0"/>
              <a:cs typeface="Times New Roman" panose="02020603050405020304" pitchFamily="18" charset="0"/>
            </a:endParaRPr>
          </a:p>
          <a:p>
            <a:endParaRPr lang="en-US" sz="1200" i="1"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11</a:t>
            </a:fld>
            <a:endParaRPr lang="en-GB"/>
          </a:p>
        </p:txBody>
      </p:sp>
    </p:spTree>
    <p:extLst>
      <p:ext uri="{BB962C8B-B14F-4D97-AF65-F5344CB8AC3E}">
        <p14:creationId xmlns:p14="http://schemas.microsoft.com/office/powerpoint/2010/main" val="1017015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their own learning outcomes. Today’s focus on coaching and the foundations of improvement.</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a:p>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12</a:t>
            </a:fld>
            <a:endParaRPr lang="en-GB"/>
          </a:p>
        </p:txBody>
      </p:sp>
    </p:spTree>
    <p:extLst>
      <p:ext uri="{BB962C8B-B14F-4D97-AF65-F5344CB8AC3E}">
        <p14:creationId xmlns:p14="http://schemas.microsoft.com/office/powerpoint/2010/main" val="308628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 b="1" dirty="0"/>
              <a:t>See activity 2.1 in </a:t>
            </a:r>
            <a:r>
              <a:rPr lang="en-GB" b="1" dirty="0"/>
              <a:t>Trainer Guide</a:t>
            </a:r>
            <a:endParaRPr lang="en" b="1" dirty="0"/>
          </a:p>
          <a:p>
            <a:pPr marL="0" indent="0">
              <a:buNone/>
            </a:pPr>
            <a:endParaRPr lang="en" b="1" dirty="0"/>
          </a:p>
          <a:p>
            <a:pPr marL="0" indent="0">
              <a:buNone/>
            </a:pPr>
            <a:r>
              <a:rPr lang="en" b="1" dirty="0"/>
              <a:t>60 mins</a:t>
            </a:r>
          </a:p>
          <a:p>
            <a:pPr marL="0" indent="0">
              <a:buNone/>
            </a:pPr>
            <a:endParaRPr lang="en" b="1" dirty="0"/>
          </a:p>
          <a:p>
            <a:pPr marL="0" indent="0">
              <a:buNone/>
            </a:pPr>
            <a:r>
              <a:rPr lang="en" b="1" dirty="0"/>
              <a:t>GOAL: What do you want to achieve?</a:t>
            </a:r>
          </a:p>
          <a:p>
            <a:pPr marL="0" indent="0">
              <a:buNone/>
            </a:pPr>
            <a:r>
              <a:rPr lang="en" b="1" dirty="0"/>
              <a:t>REALITY: Where are you starting from now?</a:t>
            </a:r>
          </a:p>
          <a:p>
            <a:pPr marL="0" indent="0">
              <a:buNone/>
            </a:pPr>
            <a:r>
              <a:rPr lang="en" b="1" dirty="0"/>
              <a:t>OPPORTUNITY/OPTIONS: What could you do?</a:t>
            </a:r>
          </a:p>
          <a:p>
            <a:pPr marL="0" indent="0">
              <a:buNone/>
            </a:pPr>
            <a:r>
              <a:rPr lang="en" b="1" dirty="0"/>
              <a:t>WILL/WAY FORWARD: What will you do/what’s next?</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13</a:t>
            </a:fld>
            <a:endParaRPr lang="en-GB"/>
          </a:p>
        </p:txBody>
      </p:sp>
    </p:spTree>
    <p:extLst>
      <p:ext uri="{BB962C8B-B14F-4D97-AF65-F5344CB8AC3E}">
        <p14:creationId xmlns:p14="http://schemas.microsoft.com/office/powerpoint/2010/main" val="200024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14</a:t>
            </a:fld>
            <a:endParaRPr lang="en-GB"/>
          </a:p>
        </p:txBody>
      </p:sp>
    </p:spTree>
    <p:extLst>
      <p:ext uri="{BB962C8B-B14F-4D97-AF65-F5344CB8AC3E}">
        <p14:creationId xmlns:p14="http://schemas.microsoft.com/office/powerpoint/2010/main" val="179666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Spend 10 minutes asking the group to reflect on the breakout activity. They can do this verbally, in the chat or using a tool such as Mural or </a:t>
            </a:r>
            <a:r>
              <a:rPr lang="en-GB" b="1" dirty="0" err="1"/>
              <a:t>Jamboard</a:t>
            </a:r>
            <a:r>
              <a:rPr lang="en-GB" b="0" dirty="0"/>
              <a:t> </a:t>
            </a:r>
            <a:r>
              <a:rPr lang="en-GB" b="1" dirty="0"/>
              <a:t>(you decide).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15</a:t>
            </a:fld>
            <a:endParaRPr lang="en-GB"/>
          </a:p>
        </p:txBody>
      </p:sp>
    </p:spTree>
    <p:extLst>
      <p:ext uri="{BB962C8B-B14F-4D97-AF65-F5344CB8AC3E}">
        <p14:creationId xmlns:p14="http://schemas.microsoft.com/office/powerpoint/2010/main" val="2676975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You need to think about how you will approach your first meeting with a new QI team/project. It’s important to be clear on how you can support them from the offset – you don’t want to become a project manager or the project lead. </a:t>
            </a:r>
          </a:p>
          <a:p>
            <a:pPr marL="0" indent="0">
              <a:buNone/>
            </a:pPr>
            <a:endParaRPr lang="en-GB" dirty="0"/>
          </a:p>
          <a:p>
            <a:pPr marL="0" indent="0">
              <a:buNone/>
            </a:pPr>
            <a:r>
              <a:rPr lang="en-GB" dirty="0"/>
              <a:t>Some considerations </a:t>
            </a:r>
            <a:r>
              <a:rPr lang="en-GB" b="1" i="0" dirty="0"/>
              <a:t>(feel free to add to these):</a:t>
            </a:r>
          </a:p>
          <a:p>
            <a:pPr marL="171450" indent="-171450">
              <a:buFont typeface="Arial" panose="020B0604020202020204" pitchFamily="34" charset="0"/>
              <a:buChar char="•"/>
            </a:pPr>
            <a:r>
              <a:rPr lang="en-GB" dirty="0"/>
              <a:t>You could ask them whether they have any prior experience or knowledge of QI – those with more experience need less support and you want to be sure that everyone is included in any discussion you have so be clear on language and QI phrases from day 1.</a:t>
            </a:r>
          </a:p>
          <a:p>
            <a:pPr marL="171450" indent="-171450">
              <a:buFont typeface="Arial" panose="020B0604020202020204" pitchFamily="34" charset="0"/>
              <a:buChar char="•"/>
            </a:pPr>
            <a:r>
              <a:rPr lang="en-GB" dirty="0"/>
              <a:t>Think about their skillset and what they bring to the project… </a:t>
            </a:r>
          </a:p>
          <a:p>
            <a:pPr marL="171450" indent="-171450">
              <a:buFont typeface="Arial" panose="020B0604020202020204" pitchFamily="34" charset="0"/>
              <a:buChar char="•"/>
            </a:pPr>
            <a:r>
              <a:rPr lang="en-GB" dirty="0"/>
              <a:t>How the project will run and who is supporting it</a:t>
            </a:r>
          </a:p>
          <a:p>
            <a:pPr marL="171450" indent="-171450">
              <a:buFont typeface="Arial" panose="020B0604020202020204" pitchFamily="34" charset="0"/>
              <a:buChar char="•"/>
            </a:pPr>
            <a:r>
              <a:rPr lang="en-GB" dirty="0"/>
              <a:t>Are the decision makers (e.g. the sponsor of the QI work) in the room?</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16</a:t>
            </a:fld>
            <a:endParaRPr lang="en-GB"/>
          </a:p>
        </p:txBody>
      </p:sp>
    </p:spTree>
    <p:extLst>
      <p:ext uri="{BB962C8B-B14F-4D97-AF65-F5344CB8AC3E}">
        <p14:creationId xmlns:p14="http://schemas.microsoft.com/office/powerpoint/2010/main" val="267473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See activity 2.2</a:t>
            </a:r>
          </a:p>
          <a:p>
            <a:pPr marL="0" indent="0">
              <a:buNone/>
            </a:pPr>
            <a:endParaRPr lang="en-GB" b="1" dirty="0"/>
          </a:p>
          <a:p>
            <a:pPr marL="0" indent="0">
              <a:buNone/>
            </a:pPr>
            <a:r>
              <a:rPr lang="en-GB" b="1" dirty="0"/>
              <a:t>25 mins in breakouts, 15 mins group discussion </a:t>
            </a:r>
          </a:p>
          <a:p>
            <a:pPr marL="0" indent="0">
              <a:buNone/>
            </a:pPr>
            <a:endParaRPr lang="en-GB" b="1" dirty="0"/>
          </a:p>
          <a:p>
            <a:pPr marL="0" indent="0">
              <a:buNone/>
            </a:pPr>
            <a:r>
              <a:rPr lang="en-GB" b="1" dirty="0"/>
              <a:t>They have a template 2x2 grid with the headings shown on the screen. They just need to populate this through group discussion. There is a suggestion included in each box to help get the conversation started.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17</a:t>
            </a:fld>
            <a:endParaRPr lang="en-GB"/>
          </a:p>
        </p:txBody>
      </p:sp>
    </p:spTree>
    <p:extLst>
      <p:ext uri="{BB962C8B-B14F-4D97-AF65-F5344CB8AC3E}">
        <p14:creationId xmlns:p14="http://schemas.microsoft.com/office/powerpoint/2010/main" val="1828591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An example to help with the previous slide. </a:t>
            </a:r>
          </a:p>
          <a:p>
            <a:pPr marL="0" indent="0">
              <a:buNone/>
            </a:pPr>
            <a:endParaRPr lang="en-GB" b="1" dirty="0"/>
          </a:p>
          <a:p>
            <a:pPr marL="495239" indent="-323281">
              <a:buChar char="-"/>
            </a:pPr>
            <a:r>
              <a:rPr lang="en-GB" b="1" dirty="0"/>
              <a:t>What did people have that is not on here? Why?</a:t>
            </a:r>
          </a:p>
          <a:p>
            <a:pPr marL="495239" indent="-323281">
              <a:buChar char="-"/>
            </a:pPr>
            <a:r>
              <a:rPr lang="en-GB" b="1" dirty="0"/>
              <a:t>What did they have that is? </a:t>
            </a:r>
          </a:p>
          <a:p>
            <a:pPr marL="495239" indent="-323281">
              <a:buChar char="-"/>
            </a:pPr>
            <a:r>
              <a:rPr lang="en-GB" b="1" dirty="0"/>
              <a:t>What differences are there between groups? Why? </a:t>
            </a:r>
          </a:p>
          <a:p>
            <a:pPr marL="0" indent="0">
              <a:buNone/>
            </a:pPr>
            <a:endParaRPr lang="en-GB" b="1" dirty="0"/>
          </a:p>
          <a:p>
            <a:pPr marL="0" indent="0">
              <a:buNone/>
            </a:pPr>
            <a:r>
              <a:rPr lang="en-GB" b="1" dirty="0"/>
              <a:t>Your organisation may have a different coaching contract – modify slides to reflect local practice.</a:t>
            </a:r>
          </a:p>
          <a:p>
            <a:pPr marL="0" indent="0">
              <a:buNone/>
            </a:pPr>
            <a:r>
              <a:rPr lang="en-GB" b="1" dirty="0"/>
              <a:t>There is a contracting template in the handbook.</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18</a:t>
            </a:fld>
            <a:endParaRPr lang="en-GB"/>
          </a:p>
        </p:txBody>
      </p:sp>
    </p:spTree>
    <p:extLst>
      <p:ext uri="{BB962C8B-B14F-4D97-AF65-F5344CB8AC3E}">
        <p14:creationId xmlns:p14="http://schemas.microsoft.com/office/powerpoint/2010/main" val="3944073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1</a:t>
            </a:fld>
            <a:endParaRPr lang="en-GB"/>
          </a:p>
        </p:txBody>
      </p:sp>
    </p:spTree>
    <p:extLst>
      <p:ext uri="{BB962C8B-B14F-4D97-AF65-F5344CB8AC3E}">
        <p14:creationId xmlns:p14="http://schemas.microsoft.com/office/powerpoint/2010/main" val="1654010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58" indent="0">
              <a:buFont typeface="Arial" panose="020B0604020202020204" pitchFamily="34" charset="0"/>
              <a:buNone/>
            </a:pPr>
            <a:r>
              <a:rPr lang="en-GB" dirty="0"/>
              <a:t>As we mentioned last time, you will assume many different roles as a Quality Coach. Often wearing different hats at different points of one session. </a:t>
            </a:r>
          </a:p>
          <a:p>
            <a:pPr marL="171958" indent="0">
              <a:buNone/>
            </a:pPr>
            <a:endParaRPr lang="en-GB" dirty="0"/>
          </a:p>
          <a:p>
            <a:pPr marL="171958" indent="0">
              <a:buNone/>
            </a:pPr>
            <a:r>
              <a:rPr lang="en-GB" dirty="0"/>
              <a:t>We’re going to give you some pointers on facilitating, before looking in more detail at coaching.</a:t>
            </a:r>
          </a:p>
        </p:txBody>
      </p:sp>
      <p:sp>
        <p:nvSpPr>
          <p:cNvPr id="4" name="Slide Number Placeholder 3"/>
          <p:cNvSpPr>
            <a:spLocks noGrp="1"/>
          </p:cNvSpPr>
          <p:nvPr>
            <p:ph type="sldNum" sz="quarter" idx="5"/>
          </p:nvPr>
        </p:nvSpPr>
        <p:spPr/>
        <p:txBody>
          <a:bodyPr/>
          <a:lstStyle/>
          <a:p>
            <a:fld id="{065E61C6-C2E9-8C4B-A7F2-C0544F7348CB}" type="slidenum">
              <a:rPr lang="en-GB"/>
              <a:t>19</a:t>
            </a:fld>
            <a:endParaRPr lang="en-GB"/>
          </a:p>
        </p:txBody>
      </p:sp>
    </p:spTree>
    <p:extLst>
      <p:ext uri="{BB962C8B-B14F-4D97-AF65-F5344CB8AC3E}">
        <p14:creationId xmlns:p14="http://schemas.microsoft.com/office/powerpoint/2010/main" val="1073513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20</a:t>
            </a:fld>
            <a:endParaRPr lang="en-GB"/>
          </a:p>
        </p:txBody>
      </p:sp>
    </p:spTree>
    <p:extLst>
      <p:ext uri="{BB962C8B-B14F-4D97-AF65-F5344CB8AC3E}">
        <p14:creationId xmlns:p14="http://schemas.microsoft.com/office/powerpoint/2010/main" val="2023277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Font typeface="+mj-lt"/>
              <a:buNone/>
            </a:pPr>
            <a:r>
              <a:rPr lang="en-GB" sz="1200" b="0" dirty="0"/>
              <a:t>When working with a team it is important to understand the dynamics, you will often come across some very challenging characters </a:t>
            </a:r>
          </a:p>
          <a:p>
            <a:pPr marL="158750" indent="0" algn="l">
              <a:buFont typeface="+mj-lt"/>
              <a:buNone/>
            </a:pPr>
            <a:r>
              <a:rPr lang="en-GB" sz="1200" b="0" dirty="0"/>
              <a:t>We have highlighted seven – let’s share how we would address each one: </a:t>
            </a:r>
          </a:p>
          <a:p>
            <a:pPr marL="158750" indent="0" algn="l">
              <a:buFont typeface="+mj-lt"/>
              <a:buNone/>
            </a:pPr>
            <a:endParaRPr lang="en-GB" sz="1200" b="1" dirty="0"/>
          </a:p>
          <a:p>
            <a:pPr marL="158750" indent="0" algn="l">
              <a:buFont typeface="+mj-lt"/>
              <a:buNone/>
            </a:pPr>
            <a:r>
              <a:rPr lang="en-GB" sz="1200" b="0" u="sng" dirty="0"/>
              <a:t>Dominator</a:t>
            </a:r>
          </a:p>
          <a:p>
            <a:pPr marL="158750" indent="0">
              <a:buFont typeface="+mj-lt"/>
              <a:buNone/>
            </a:pPr>
            <a:r>
              <a:rPr lang="en-GB" sz="1200" dirty="0"/>
              <a:t>Thank them for their contribution and redirect the conversation to the rest of the participants by immediately asking the others in the group to share their thoughts.</a:t>
            </a:r>
          </a:p>
          <a:p>
            <a:pPr marL="158750" indent="0">
              <a:buFont typeface="+mj-lt"/>
              <a:buNone/>
            </a:pPr>
            <a:endParaRPr lang="en-GB" sz="1200" b="1" dirty="0"/>
          </a:p>
          <a:p>
            <a:pPr marL="158750" indent="0">
              <a:buFont typeface="+mj-lt"/>
              <a:buNone/>
            </a:pPr>
            <a:r>
              <a:rPr lang="en-GB" sz="1200" b="0" u="sng" dirty="0"/>
              <a:t>“That won’t work”</a:t>
            </a:r>
          </a:p>
          <a:p>
            <a:pPr marL="158750" indent="0">
              <a:buFont typeface="+mj-lt"/>
              <a:buNone/>
            </a:pPr>
            <a:r>
              <a:rPr lang="en-GB" sz="1200" dirty="0"/>
              <a:t>Ask them to hold </a:t>
            </a:r>
            <a:r>
              <a:rPr lang="en-GB" sz="1200" b="0" dirty="0"/>
              <a:t>making a decision </a:t>
            </a:r>
            <a:r>
              <a:rPr lang="en-GB" sz="1200" dirty="0"/>
              <a:t>until the end of the discussion. If the rest of the group believe it may work – create space to raise the positive points and make sure it is clear that there is a range of opinions in the room.</a:t>
            </a:r>
          </a:p>
          <a:p>
            <a:pPr marL="158750" indent="0">
              <a:buFont typeface="+mj-lt"/>
              <a:buNone/>
            </a:pPr>
            <a:endParaRPr lang="en-GB" sz="1200" i="1" dirty="0"/>
          </a:p>
          <a:p>
            <a:pPr marL="158750" indent="0" algn="l">
              <a:buNone/>
            </a:pPr>
            <a:r>
              <a:rPr lang="en-GB" sz="1200" b="0" u="sng" dirty="0"/>
              <a:t>The quiet one</a:t>
            </a:r>
          </a:p>
          <a:p>
            <a:pPr marL="158750" indent="0" algn="l">
              <a:buNone/>
            </a:pPr>
            <a:r>
              <a:rPr lang="en-GB" sz="1200" dirty="0"/>
              <a:t>Bring into the group by inviting them to contribute.</a:t>
            </a:r>
          </a:p>
          <a:p>
            <a:pPr marL="158750" indent="0" algn="l">
              <a:buNone/>
            </a:pPr>
            <a:r>
              <a:rPr lang="en-GB" sz="1200" dirty="0"/>
              <a:t>Avoid surprise, for example you may say “after this discussion, I would like to hear from…”. </a:t>
            </a:r>
          </a:p>
          <a:p>
            <a:pPr marL="158750" indent="0" algn="l">
              <a:buNone/>
            </a:pPr>
            <a:endParaRPr lang="en-GB" sz="800" dirty="0"/>
          </a:p>
          <a:p>
            <a:pPr marL="158750" indent="0" algn="l">
              <a:buNone/>
            </a:pPr>
            <a:r>
              <a:rPr lang="en-GB" sz="1200" dirty="0"/>
              <a:t>If you suspect they are not feeling confident you can ease them into the conversation by providing a starting point you feel they could respond to. For example “I am interested in your view with your experience in...”</a:t>
            </a:r>
          </a:p>
          <a:p>
            <a:pPr marL="158750" indent="0">
              <a:buFont typeface="+mj-lt"/>
              <a:buNone/>
            </a:pPr>
            <a:endParaRPr lang="en-GB" i="1" dirty="0"/>
          </a:p>
          <a:p>
            <a:pPr marL="158750" indent="0" algn="l">
              <a:buNone/>
            </a:pPr>
            <a:r>
              <a:rPr lang="en-GB" sz="1200" b="0" u="sng" dirty="0"/>
              <a:t>Distractor</a:t>
            </a:r>
          </a:p>
          <a:p>
            <a:pPr marL="158750" indent="0" algn="l">
              <a:buNone/>
            </a:pPr>
            <a:r>
              <a:rPr lang="en-GB" sz="1200" dirty="0"/>
              <a:t>It’s important to keep discussions on task. Make use of your “car park” to not lose track. </a:t>
            </a:r>
          </a:p>
          <a:p>
            <a:pPr marL="158750" indent="0" algn="l">
              <a:buNone/>
            </a:pPr>
            <a:r>
              <a:rPr lang="en-GB" sz="1200" dirty="0"/>
              <a:t>Make use of the agenda and remind the group of the focus of the meeting.</a:t>
            </a:r>
          </a:p>
          <a:p>
            <a:pPr marL="158750" indent="0">
              <a:buFont typeface="+mj-lt"/>
              <a:buNone/>
            </a:pPr>
            <a:endParaRPr lang="en-GB" i="1" dirty="0"/>
          </a:p>
          <a:p>
            <a:pPr marL="158750" indent="0" algn="l">
              <a:buNone/>
            </a:pPr>
            <a:r>
              <a:rPr lang="en-GB" sz="1200" b="0" u="sng" dirty="0"/>
              <a:t>Joker</a:t>
            </a:r>
          </a:p>
          <a:p>
            <a:pPr marL="158750" indent="0" algn="l">
              <a:buNone/>
            </a:pPr>
            <a:r>
              <a:rPr lang="en-GB" sz="1200" dirty="0"/>
              <a:t>It’s good to have a little fun. But it is important to strike the right balance.</a:t>
            </a:r>
          </a:p>
          <a:p>
            <a:pPr marL="158750" indent="0" algn="l">
              <a:buNone/>
            </a:pPr>
            <a:r>
              <a:rPr lang="en-GB" sz="1200" dirty="0"/>
              <a:t>If needed, remind the group of the focus, deadlines and task at hand.</a:t>
            </a:r>
          </a:p>
          <a:p>
            <a:pPr marL="158750" indent="0" algn="l">
              <a:buNone/>
            </a:pPr>
            <a:endParaRPr lang="en-GB" sz="1200" dirty="0"/>
          </a:p>
          <a:p>
            <a:pPr marL="158750" indent="0" algn="l">
              <a:buNone/>
            </a:pPr>
            <a:r>
              <a:rPr lang="en-GB" sz="1200" b="0" u="sng" dirty="0"/>
              <a:t>Murmurer</a:t>
            </a:r>
          </a:p>
          <a:p>
            <a:pPr marL="158750" indent="0" algn="l">
              <a:buNone/>
            </a:pPr>
            <a:r>
              <a:rPr lang="en-GB" sz="1200" dirty="0"/>
              <a:t>Whispering to someone else. </a:t>
            </a:r>
          </a:p>
          <a:p>
            <a:pPr marL="158750" indent="0" algn="l">
              <a:buNone/>
            </a:pPr>
            <a:r>
              <a:rPr lang="en-GB" sz="1200" dirty="0"/>
              <a:t>Ask if they would like you to clarify anything. </a:t>
            </a:r>
          </a:p>
          <a:p>
            <a:pPr marL="158750" indent="0" algn="l">
              <a:buNone/>
            </a:pPr>
            <a:r>
              <a:rPr lang="en-GB" sz="1200" dirty="0"/>
              <a:t>They may be trying to understand without interrupting the group. This is a chance to invite discussion in the group.</a:t>
            </a:r>
          </a:p>
          <a:p>
            <a:pPr marL="158750" indent="0" algn="l">
              <a:buNone/>
            </a:pPr>
            <a:endParaRPr lang="en-GB" sz="1200" dirty="0"/>
          </a:p>
          <a:p>
            <a:pPr marL="158750" indent="0" algn="l">
              <a:buNone/>
            </a:pPr>
            <a:r>
              <a:rPr lang="en-GB" sz="1200" b="0" u="sng" dirty="0"/>
              <a:t>Moaner</a:t>
            </a:r>
          </a:p>
          <a:p>
            <a:pPr marL="158750" indent="0" algn="l">
              <a:buNone/>
            </a:pPr>
            <a:r>
              <a:rPr lang="en-GB" sz="1200" dirty="0"/>
              <a:t>Negativity can be a distraction for the rest of the group. </a:t>
            </a:r>
            <a:endParaRPr lang="en-GB" sz="800" dirty="0"/>
          </a:p>
          <a:p>
            <a:pPr marL="158750" indent="0" algn="l">
              <a:buNone/>
            </a:pPr>
            <a:r>
              <a:rPr lang="en-GB" sz="1200" dirty="0"/>
              <a:t>Allow them to share their concerns and ask what they feel they can do about it (possible solutions can meet their concerns).</a:t>
            </a:r>
            <a:endParaRPr lang="en-GB" sz="800" dirty="0"/>
          </a:p>
          <a:p>
            <a:pPr marL="158750" indent="0" algn="l">
              <a:buNone/>
            </a:pPr>
            <a:r>
              <a:rPr lang="en-GB" sz="1200" dirty="0"/>
              <a:t>If needed, commit to meeting outside the group to discuss.</a:t>
            </a:r>
          </a:p>
          <a:p>
            <a:pPr marL="158750" indent="0" algn="l">
              <a:buNone/>
            </a:pPr>
            <a:endParaRPr lang="en-GB" sz="1200" dirty="0"/>
          </a:p>
        </p:txBody>
      </p:sp>
      <p:sp>
        <p:nvSpPr>
          <p:cNvPr id="4" name="Slide Number Placeholder 3"/>
          <p:cNvSpPr>
            <a:spLocks noGrp="1"/>
          </p:cNvSpPr>
          <p:nvPr>
            <p:ph type="sldNum" sz="quarter" idx="5"/>
          </p:nvPr>
        </p:nvSpPr>
        <p:spPr/>
        <p:txBody>
          <a:bodyPr/>
          <a:lstStyle/>
          <a:p>
            <a:fld id="{065E61C6-C2E9-8C4B-A7F2-C0544F7348CB}" type="slidenum">
              <a:rPr lang="en-GB"/>
              <a:pPr/>
              <a:t>21</a:t>
            </a:fld>
            <a:endParaRPr lang="en-GB"/>
          </a:p>
        </p:txBody>
      </p:sp>
    </p:spTree>
    <p:extLst>
      <p:ext uri="{BB962C8B-B14F-4D97-AF65-F5344CB8AC3E}">
        <p14:creationId xmlns:p14="http://schemas.microsoft.com/office/powerpoint/2010/main" val="1524333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58" indent="0">
              <a:buNone/>
            </a:pPr>
            <a:r>
              <a:rPr lang="en-GB" b="0" u="sng" dirty="0"/>
              <a:t>Warm people up</a:t>
            </a:r>
          </a:p>
          <a:p>
            <a:pPr marL="495239" indent="-323281">
              <a:buFont typeface="Arial" panose="020B0604020202020204" pitchFamily="34" charset="0"/>
              <a:buChar char="•"/>
            </a:pPr>
            <a:r>
              <a:rPr lang="en-GB" b="0" dirty="0"/>
              <a:t>Icebreakers or small talk can help with this. Throughout the programme we will show you some quick and more timely icebreakers – you may want to use these. </a:t>
            </a:r>
          </a:p>
          <a:p>
            <a:pPr marL="171958" indent="0">
              <a:buNone/>
            </a:pPr>
            <a:endParaRPr lang="en-GB" b="0" u="sng" dirty="0"/>
          </a:p>
          <a:p>
            <a:pPr marL="171958" indent="0">
              <a:buNone/>
            </a:pPr>
            <a:r>
              <a:rPr lang="en-GB" b="0" u="sng" dirty="0"/>
              <a:t>Make it interactive</a:t>
            </a:r>
          </a:p>
          <a:p>
            <a:pPr marL="495239" indent="-323281">
              <a:buFont typeface="Arial" panose="020B0604020202020204" pitchFamily="34" charset="0"/>
              <a:buChar char="•"/>
            </a:pPr>
            <a:r>
              <a:rPr lang="en-GB" b="0" dirty="0"/>
              <a:t>Coaching calls are often the highlight of the week for staff – a break from the daily norm. You should try to make the sessions interactive and fun.</a:t>
            </a:r>
          </a:p>
          <a:p>
            <a:pPr marL="171958" indent="0">
              <a:buNone/>
            </a:pPr>
            <a:endParaRPr lang="en-GB" b="0" u="sng" dirty="0"/>
          </a:p>
          <a:p>
            <a:pPr marL="171958" indent="0">
              <a:buNone/>
            </a:pPr>
            <a:r>
              <a:rPr lang="en-GB" b="0" u="sng" dirty="0"/>
              <a:t>Agree communication norms</a:t>
            </a:r>
          </a:p>
          <a:p>
            <a:pPr marL="495239" indent="-323281">
              <a:buFont typeface="Arial" panose="020B0604020202020204" pitchFamily="34" charset="0"/>
              <a:buChar char="•"/>
            </a:pPr>
            <a:r>
              <a:rPr lang="en-GB" b="0" dirty="0"/>
              <a:t>From the offset the team should set out the expectations for how the meeting will go. You may use the 7 step meeting process (more on the next slides) to help with this.</a:t>
            </a:r>
          </a:p>
          <a:p>
            <a:pPr marL="495239" indent="-323281"/>
            <a:endParaRPr lang="en-GB" b="0" dirty="0"/>
          </a:p>
          <a:p>
            <a:pPr marL="171958" indent="0">
              <a:buNone/>
            </a:pPr>
            <a:r>
              <a:rPr lang="en-GB" b="0" u="sng" dirty="0"/>
              <a:t>Don’t abandon all in-person behaviours</a:t>
            </a:r>
          </a:p>
          <a:p>
            <a:pPr marL="495239" indent="-323281">
              <a:buFont typeface="Arial" panose="020B0604020202020204" pitchFamily="34" charset="0"/>
              <a:buChar char="•"/>
            </a:pPr>
            <a:r>
              <a:rPr lang="en-GB" b="0" dirty="0"/>
              <a:t>Niceties are important – things like welcoming everyone to the session, doing an introduction to new people, having some small talk (chit chat) and not speaking over one another. Just because it is virtual doesn’t mean these should go out of the window. </a:t>
            </a:r>
          </a:p>
          <a:p>
            <a:pPr marL="495239" indent="-323281">
              <a:buFont typeface="Arial" panose="020B0604020202020204" pitchFamily="34" charset="0"/>
              <a:buChar char="•"/>
            </a:pPr>
            <a:r>
              <a:rPr lang="en-GB" b="0" dirty="0"/>
              <a:t>Giving 100% of your energy and focus to the session is key. Ask others to do so as well – so switch off emails, the phone, Teams etc. as much as possible</a:t>
            </a:r>
          </a:p>
          <a:p>
            <a:pPr marL="495239" indent="-323281">
              <a:buFont typeface="Arial" panose="020B0604020202020204" pitchFamily="34" charset="0"/>
              <a:buChar char="•"/>
            </a:pPr>
            <a:r>
              <a:rPr lang="en-GB" b="0" dirty="0"/>
              <a:t>Being respectful – camera on is a must – if it needs to be off whilst you pop away, eat etc. then just let people know</a:t>
            </a:r>
          </a:p>
          <a:p>
            <a:pPr marL="495239" indent="-323281">
              <a:buFont typeface="Arial" panose="020B0604020202020204" pitchFamily="34" charset="0"/>
              <a:buChar char="•"/>
            </a:pPr>
            <a:r>
              <a:rPr lang="en-GB" b="0" dirty="0"/>
              <a:t>Be on time as a coach – you may find you are the spoke that holds the wheel together – at least until the team find their feet.</a:t>
            </a:r>
          </a:p>
          <a:p>
            <a:pPr marL="495239" indent="-323281"/>
            <a:endParaRPr lang="en-GB" b="0" dirty="0"/>
          </a:p>
          <a:p>
            <a:pPr marL="171958" indent="0">
              <a:buNone/>
            </a:pPr>
            <a:r>
              <a:rPr lang="en-GB" b="0" u="sng" dirty="0"/>
              <a:t>Don’t be afraid of the technology</a:t>
            </a:r>
          </a:p>
          <a:p>
            <a:pPr marL="495239" indent="-323281">
              <a:buFont typeface="Arial" panose="020B0604020202020204" pitchFamily="34" charset="0"/>
              <a:buChar char="•"/>
            </a:pPr>
            <a:r>
              <a:rPr lang="en-GB" b="0" dirty="0"/>
              <a:t>As a coach you should be comfortable using, explaining and showing others how to use any piece of technology you use. Think of tools like </a:t>
            </a:r>
            <a:r>
              <a:rPr lang="en-GB" b="0" dirty="0" err="1"/>
              <a:t>Jamboard</a:t>
            </a:r>
            <a:r>
              <a:rPr lang="en-GB" b="0" dirty="0"/>
              <a:t>, </a:t>
            </a:r>
            <a:r>
              <a:rPr lang="en-GB" b="0" dirty="0" err="1"/>
              <a:t>Mentimeter</a:t>
            </a:r>
            <a:r>
              <a:rPr lang="en-GB" b="0" dirty="0"/>
              <a:t>, </a:t>
            </a:r>
            <a:r>
              <a:rPr lang="en-GB" b="0" dirty="0" err="1"/>
              <a:t>Slido</a:t>
            </a:r>
            <a:r>
              <a:rPr lang="en-GB" b="0" dirty="0"/>
              <a:t>, MS Polls, Mural etc. </a:t>
            </a:r>
          </a:p>
          <a:p>
            <a:pPr marL="495239" indent="-323281">
              <a:buFont typeface="Arial" panose="020B0604020202020204" pitchFamily="34" charset="0"/>
              <a:buChar char="•"/>
            </a:pPr>
            <a:r>
              <a:rPr lang="en-GB" b="0" dirty="0"/>
              <a:t>Ensure you give extra time for sessions that use virtual technology – some won’t pick things up as quickly and shouldn’t be left behind.</a:t>
            </a:r>
          </a:p>
          <a:p>
            <a:pPr marL="495239" indent="-323281">
              <a:buFont typeface="Arial" panose="020B0604020202020204" pitchFamily="34" charset="0"/>
              <a:buChar char="•"/>
            </a:pPr>
            <a:r>
              <a:rPr lang="en-GB" b="0" dirty="0"/>
              <a:t>Practise using the tech – seek help and invite others to help facilitate if you don’t feel comfortable straight away</a:t>
            </a:r>
          </a:p>
          <a:p>
            <a:pPr marL="495239" indent="-323281">
              <a:buFont typeface="Arial" panose="020B0604020202020204" pitchFamily="34" charset="0"/>
              <a:buChar char="•"/>
            </a:pPr>
            <a:r>
              <a:rPr lang="en-GB" b="0" dirty="0"/>
              <a:t>ALWAYS have a backup plan if someone goes wrong – like the tech breaks!</a:t>
            </a:r>
          </a:p>
          <a:p>
            <a:pPr marL="495239" indent="-323281">
              <a:buFont typeface="Arial" panose="020B0604020202020204" pitchFamily="34" charset="0"/>
              <a:buChar char="•"/>
            </a:pPr>
            <a:endParaRPr lang="en-GB" b="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22</a:t>
            </a:fld>
            <a:endParaRPr lang="en-GB"/>
          </a:p>
        </p:txBody>
      </p:sp>
    </p:spTree>
    <p:extLst>
      <p:ext uri="{BB962C8B-B14F-4D97-AF65-F5344CB8AC3E}">
        <p14:creationId xmlns:p14="http://schemas.microsoft.com/office/powerpoint/2010/main" val="1967215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58" indent="0">
              <a:buNone/>
            </a:pPr>
            <a:r>
              <a:rPr lang="en-GB" sz="1200" dirty="0">
                <a:effectLst/>
                <a:latin typeface="DM Sans" pitchFamily="2" charset="77"/>
                <a:ea typeface="Calibri" panose="020F0502020204030204" pitchFamily="34" charset="0"/>
                <a:cs typeface="Times New Roman" panose="02020603050405020304" pitchFamily="18" charset="0"/>
              </a:rPr>
              <a:t>The 7 step meeting process was created by the Institute for Healthcare Improvement.</a:t>
            </a:r>
            <a:endParaRPr lang="en-GB" sz="1200" dirty="0">
              <a:solidFill>
                <a:srgbClr val="1D1D1D"/>
              </a:solidFill>
              <a:effectLst/>
              <a:latin typeface="DM Sans" pitchFamily="2" charset="77"/>
            </a:endParaRPr>
          </a:p>
          <a:p>
            <a:pPr marL="171958" indent="0">
              <a:buNone/>
            </a:pPr>
            <a:endParaRPr lang="en-GB" sz="1200" dirty="0">
              <a:solidFill>
                <a:srgbClr val="1D1D1D"/>
              </a:solidFill>
              <a:effectLst/>
              <a:latin typeface="DM Sans" pitchFamily="2" charset="77"/>
            </a:endParaRPr>
          </a:p>
          <a:p>
            <a:pPr marL="171958" indent="0">
              <a:buNone/>
            </a:pPr>
            <a:r>
              <a:rPr lang="en-GB" sz="1200" dirty="0">
                <a:solidFill>
                  <a:srgbClr val="1D1D1D"/>
                </a:solidFill>
                <a:effectLst/>
                <a:latin typeface="DM Sans" pitchFamily="2" charset="77"/>
              </a:rPr>
              <a:t>Video link https://</a:t>
            </a:r>
            <a:r>
              <a:rPr lang="en-GB" sz="1200" dirty="0" err="1">
                <a:solidFill>
                  <a:srgbClr val="1D1D1D"/>
                </a:solidFill>
                <a:effectLst/>
                <a:latin typeface="DM Sans" pitchFamily="2" charset="77"/>
              </a:rPr>
              <a:t>youtu.be</a:t>
            </a:r>
            <a:r>
              <a:rPr lang="en-GB" sz="1200" dirty="0">
                <a:solidFill>
                  <a:srgbClr val="1D1D1D"/>
                </a:solidFill>
                <a:effectLst/>
                <a:latin typeface="DM Sans" pitchFamily="2" charset="77"/>
              </a:rPr>
              <a:t>/Zovb1qpR7Bc </a:t>
            </a:r>
          </a:p>
          <a:p>
            <a:pPr marL="171958" indent="0">
              <a:buNone/>
            </a:pPr>
            <a:r>
              <a:rPr lang="en-GB" sz="1200" dirty="0">
                <a:solidFill>
                  <a:srgbClr val="1D1D1D"/>
                </a:solidFill>
                <a:effectLst/>
                <a:latin typeface="DM Sans" pitchFamily="2" charset="77"/>
              </a:rPr>
              <a:t>Video is 8mins 20secs long from IHI</a:t>
            </a:r>
          </a:p>
          <a:p>
            <a:pPr algn="l">
              <a:buFont typeface="+mj-lt"/>
              <a:buAutoNum type="arabicPeriod"/>
            </a:pPr>
            <a:endParaRPr lang="en-GB" sz="1200" dirty="0">
              <a:solidFill>
                <a:srgbClr val="1D1D1D"/>
              </a:solidFill>
              <a:effectLst/>
              <a:latin typeface="DM Sans" pitchFamily="2" charset="77"/>
            </a:endParaRPr>
          </a:p>
          <a:p>
            <a:pPr algn="l">
              <a:buFont typeface="+mj-lt"/>
              <a:buAutoNum type="arabicPeriod"/>
            </a:pPr>
            <a:r>
              <a:rPr lang="en-GB" sz="1200" dirty="0">
                <a:solidFill>
                  <a:srgbClr val="1D1D1D"/>
                </a:solidFill>
                <a:effectLst/>
                <a:latin typeface="DM Sans" pitchFamily="2" charset="77"/>
              </a:rPr>
              <a:t> Clarify aim/purpose: It is very important, at the beginning of the meeting, to clarify and agree the purpose of the meeting. This promotes focus and clarity in the event of conversation drift, or if members feel lost in the process. There is also an opportunity here for introductions (new members/guest presenters) and for group members to highlight their reason for attendance.</a:t>
            </a:r>
          </a:p>
          <a:p>
            <a:pPr algn="l">
              <a:buFont typeface="+mj-lt"/>
              <a:buAutoNum type="arabicPeriod"/>
            </a:pPr>
            <a:r>
              <a:rPr lang="en-GB" sz="1200" dirty="0">
                <a:solidFill>
                  <a:srgbClr val="1D1D1D"/>
                </a:solidFill>
                <a:effectLst/>
                <a:latin typeface="DM Sans" pitchFamily="2" charset="77"/>
              </a:rPr>
              <a:t> Assign roles: There are four roles to be assigned –</a:t>
            </a:r>
          </a:p>
          <a:p>
            <a:pPr marL="804763" lvl="1" indent="-309524">
              <a:buFont typeface="+mj-lt"/>
              <a:buAutoNum type="arabicPeriod"/>
            </a:pPr>
            <a:r>
              <a:rPr lang="en-GB" sz="1200" dirty="0">
                <a:solidFill>
                  <a:srgbClr val="1D1D1D"/>
                </a:solidFill>
                <a:effectLst/>
                <a:latin typeface="DM Sans" pitchFamily="2" charset="77"/>
              </a:rPr>
              <a:t>Leader: The team leader role is not intended to be a power position, but rather a functional one. The leader can be the person who called the meeting, or can ask for a volunteer to lead the meeting. It is also appropriate to rotate this role to support development of group members. The leader’s role is to start the meeting, ensure that the agenda is followed with smooth transitions between agenda items and to conclude the meeting.</a:t>
            </a:r>
          </a:p>
          <a:p>
            <a:pPr marL="804763" lvl="1" indent="-309524">
              <a:buFont typeface="+mj-lt"/>
              <a:buAutoNum type="arabicPeriod"/>
            </a:pPr>
            <a:r>
              <a:rPr lang="en-GB" sz="1200" dirty="0">
                <a:solidFill>
                  <a:srgbClr val="1D1D1D"/>
                </a:solidFill>
                <a:effectLst/>
                <a:latin typeface="DM Sans" pitchFamily="2" charset="77"/>
              </a:rPr>
              <a:t>Recorder: The recorder role is crucial to ensure that key ideas, themes and actions are recorded for all to see. Recording on flip charts around the meeting room is encouraged. This means the notes are there for people to see and review before they add their thoughts. This minimises duplication that often occurs because people are busy thinking and may miss a contribution someone has already made. It is also extremely useful for late arrivals: they can catch up via the notes, thereby avoiding the need for any recap.</a:t>
            </a:r>
          </a:p>
          <a:p>
            <a:pPr marL="804763" lvl="1" indent="-309524">
              <a:buFont typeface="+mj-lt"/>
              <a:buAutoNum type="arabicPeriod"/>
            </a:pPr>
            <a:r>
              <a:rPr lang="en-GB" sz="1200" dirty="0">
                <a:solidFill>
                  <a:srgbClr val="1D1D1D"/>
                </a:solidFill>
                <a:effectLst/>
                <a:latin typeface="DM Sans" pitchFamily="2" charset="77"/>
              </a:rPr>
              <a:t>Timekeeper: The timekeeper keeps everyone on track with agreed timings for each agenda item, whilst also making appropriate contributions to any discussion. Once timings have been agreed for each agenda item, the time keeper should follow a rule of 50%. If an agenda item has been allocated ten minutes:</a:t>
            </a:r>
            <a:br>
              <a:rPr lang="en-GB" sz="1200" dirty="0">
                <a:solidFill>
                  <a:srgbClr val="1D1D1D"/>
                </a:solidFill>
                <a:effectLst/>
                <a:latin typeface="DM Sans" pitchFamily="2" charset="77"/>
              </a:rPr>
            </a:br>
            <a:r>
              <a:rPr lang="en-GB" sz="1200" dirty="0">
                <a:solidFill>
                  <a:srgbClr val="1D1D1D"/>
                </a:solidFill>
                <a:effectLst/>
                <a:latin typeface="DM Sans" pitchFamily="2" charset="77"/>
              </a:rPr>
              <a:t>-the timekeeper will call out “five minutes left” at the halfway point,</a:t>
            </a:r>
            <a:br>
              <a:rPr lang="en-GB" sz="1200" dirty="0">
                <a:solidFill>
                  <a:srgbClr val="1D1D1D"/>
                </a:solidFill>
                <a:effectLst/>
                <a:latin typeface="DM Sans" pitchFamily="2" charset="77"/>
              </a:rPr>
            </a:br>
            <a:r>
              <a:rPr lang="en-GB" sz="1200" dirty="0">
                <a:solidFill>
                  <a:srgbClr val="1D1D1D"/>
                </a:solidFill>
                <a:effectLst/>
                <a:latin typeface="DM Sans" pitchFamily="2" charset="77"/>
              </a:rPr>
              <a:t>-then “two and a half minutes left”,</a:t>
            </a:r>
            <a:br>
              <a:rPr lang="en-GB" sz="1200" dirty="0">
                <a:solidFill>
                  <a:srgbClr val="1D1D1D"/>
                </a:solidFill>
                <a:effectLst/>
                <a:latin typeface="DM Sans" pitchFamily="2" charset="77"/>
              </a:rPr>
            </a:br>
            <a:r>
              <a:rPr lang="en-GB" sz="1200" dirty="0">
                <a:solidFill>
                  <a:srgbClr val="1D1D1D"/>
                </a:solidFill>
                <a:effectLst/>
                <a:latin typeface="DM Sans" pitchFamily="2" charset="77"/>
              </a:rPr>
              <a:t>-then “one minute left”,</a:t>
            </a:r>
            <a:br>
              <a:rPr lang="en-GB" sz="1200" dirty="0">
                <a:solidFill>
                  <a:srgbClr val="1D1D1D"/>
                </a:solidFill>
                <a:effectLst/>
                <a:latin typeface="DM Sans" pitchFamily="2" charset="77"/>
              </a:rPr>
            </a:br>
            <a:r>
              <a:rPr lang="en-GB" sz="1200" dirty="0">
                <a:solidFill>
                  <a:srgbClr val="1D1D1D"/>
                </a:solidFill>
                <a:effectLst/>
                <a:latin typeface="DM Sans" pitchFamily="2" charset="77"/>
              </a:rPr>
              <a:t>-then “time!” </a:t>
            </a:r>
            <a:br>
              <a:rPr lang="en-GB" sz="1200" dirty="0">
                <a:solidFill>
                  <a:srgbClr val="1D1D1D"/>
                </a:solidFill>
                <a:effectLst/>
                <a:latin typeface="DM Sans" pitchFamily="2" charset="77"/>
              </a:rPr>
            </a:br>
            <a:r>
              <a:rPr lang="en-GB" sz="1200" dirty="0">
                <a:solidFill>
                  <a:srgbClr val="1D1D1D"/>
                </a:solidFill>
                <a:effectLst/>
                <a:latin typeface="DM Sans" pitchFamily="2" charset="77"/>
              </a:rPr>
              <a:t>It is then the leader’s role to check-in with the group to ensure the agenda item is concluded, or to determine if more time needs to be allocated. Extra time can be borrowed from another item or tabled and discussed at a future meeting. It is important for group members to understand that management of time is not the timekeeper’s responsibility. It is the responsibility of the entire group.</a:t>
            </a:r>
          </a:p>
          <a:p>
            <a:pPr marL="804763" lvl="1" indent="-309524">
              <a:buFont typeface="+mj-lt"/>
              <a:buAutoNum type="arabicPeriod"/>
            </a:pPr>
            <a:r>
              <a:rPr lang="en-GB" sz="1200" dirty="0">
                <a:solidFill>
                  <a:srgbClr val="1D1D1D"/>
                </a:solidFill>
                <a:effectLst/>
                <a:latin typeface="DM Sans" pitchFamily="2" charset="77"/>
              </a:rPr>
              <a:t>Facilitator: As much as possible the group should identify someone with accomplished facilitation skills for this role. The role of facilitator can be challenging and may not be required for every group situation. The facilitator will observe the meeting progress ensuring that all participants have an opportunity to contribute and that the group remains focussed on the agenda and the process.</a:t>
            </a:r>
          </a:p>
          <a:p>
            <a:pPr algn="l">
              <a:buFont typeface="+mj-lt"/>
              <a:buAutoNum type="arabicPeriod"/>
            </a:pPr>
            <a:r>
              <a:rPr lang="en-GB" sz="1200" dirty="0">
                <a:solidFill>
                  <a:srgbClr val="1D1D1D"/>
                </a:solidFill>
                <a:effectLst/>
                <a:latin typeface="DM Sans" pitchFamily="2" charset="77"/>
              </a:rPr>
              <a:t> Review agenda and times: This should be a quick review of proposed agenda items and clarification of late agenda submissions. Best practice would be to ensure that all group members have an opportunity to contribute and agree agenda items beforehand. Once the agenda items are agreed, a short time should be spent agreeing approximate time slots; this should take no more than a few minutes. The group should avoid over analysis of time slots – these can be renegotiated throughout the meeting depending on progress. You may also wish to agree timings prior to the meeting to save time in the meeting.</a:t>
            </a:r>
          </a:p>
          <a:p>
            <a:pPr algn="l">
              <a:buFont typeface="+mj-lt"/>
              <a:buAutoNum type="arabicPeriod"/>
            </a:pPr>
            <a:r>
              <a:rPr lang="en-GB" sz="1200" dirty="0">
                <a:solidFill>
                  <a:srgbClr val="1D1D1D"/>
                </a:solidFill>
                <a:effectLst/>
                <a:latin typeface="DM Sans" pitchFamily="2" charset="77"/>
              </a:rPr>
              <a:t> Work through agenda: The majority of the meeting should be devoted to working through agenda items. Steps 1–3 and 5–7 should take no longer than five minutes each, enabling an efficient, productive discussion focussed on the agenda items.</a:t>
            </a:r>
          </a:p>
          <a:p>
            <a:pPr algn="l">
              <a:buFont typeface="+mj-lt"/>
              <a:buAutoNum type="arabicPeriod"/>
            </a:pPr>
            <a:r>
              <a:rPr lang="en-GB" sz="1200" dirty="0">
                <a:solidFill>
                  <a:srgbClr val="1D1D1D"/>
                </a:solidFill>
                <a:effectLst/>
                <a:latin typeface="DM Sans" pitchFamily="2" charset="77"/>
              </a:rPr>
              <a:t> Review meeting record: When the agenda items have been discussed, the leader should take the opportunity to quickly review what has been accomplished, the key actions and responsibility for follow-up.</a:t>
            </a:r>
          </a:p>
          <a:p>
            <a:pPr algn="l">
              <a:buFont typeface="+mj-lt"/>
              <a:buAutoNum type="arabicPeriod"/>
            </a:pPr>
            <a:r>
              <a:rPr lang="en-GB" sz="1200" dirty="0">
                <a:solidFill>
                  <a:srgbClr val="1D1D1D"/>
                </a:solidFill>
                <a:effectLst/>
                <a:latin typeface="DM Sans" pitchFamily="2" charset="77"/>
              </a:rPr>
              <a:t> Plan next steps and next agenda: Based on what has been accomplished, the leader should ask the group to determine what the agenda items should be for the next meeting. Consequently, the group should leave the meeting with a clear understanding of the purpose and focus of the next meeting.</a:t>
            </a:r>
          </a:p>
          <a:p>
            <a:pPr algn="l">
              <a:buFont typeface="+mj-lt"/>
              <a:buAutoNum type="arabicPeriod"/>
            </a:pPr>
            <a:r>
              <a:rPr lang="en-GB" sz="1200" dirty="0">
                <a:solidFill>
                  <a:srgbClr val="1D1D1D"/>
                </a:solidFill>
                <a:effectLst/>
                <a:latin typeface="DM Sans" pitchFamily="2" charset="77"/>
              </a:rPr>
              <a:t> Evaluate: This final step supports the group to stay on track and improve future meetings. There are three steps to evaluation. Each group member should allocate a score ranging from 0 (worst meeting ever) to 10 (effective and efficient meeting where expectations were surpassed and progress was made). People should write these down without conferring. The purpose of the scoring is to demonstrate the variation. The next step is to ask each participant for “one thing they liked” about the meeting and “one thing that we could improve”. This last question is extremely useful to support continuous improvement of the meeting process.</a:t>
            </a:r>
          </a:p>
          <a:p>
            <a:endParaRPr lang="en-GB" sz="1200" i="1" dirty="0">
              <a:latin typeface="DM Sans" pitchFamily="2" charset="77"/>
            </a:endParaRPr>
          </a:p>
          <a:p>
            <a:r>
              <a:rPr lang="en-GB" sz="1200" i="1" dirty="0">
                <a:latin typeface="DM Sans" pitchFamily="2" charset="77"/>
              </a:rPr>
              <a:t>Reference:</a:t>
            </a:r>
          </a:p>
          <a:p>
            <a:r>
              <a:rPr lang="en-GB" sz="1200" dirty="0">
                <a:solidFill>
                  <a:srgbClr val="1D1D1D"/>
                </a:solidFill>
                <a:effectLst/>
                <a:latin typeface="DM Sans" pitchFamily="2" charset="77"/>
              </a:rPr>
              <a:t>Institute for Healthcare Improvement (2021). 7 Step Meeting Process (video). https://</a:t>
            </a:r>
            <a:r>
              <a:rPr lang="en-GB" sz="1200" dirty="0" err="1">
                <a:solidFill>
                  <a:srgbClr val="1D1D1D"/>
                </a:solidFill>
                <a:effectLst/>
                <a:latin typeface="DM Sans" pitchFamily="2" charset="77"/>
              </a:rPr>
              <a:t>youtu.be</a:t>
            </a:r>
            <a:r>
              <a:rPr lang="en-GB" sz="1200" dirty="0">
                <a:solidFill>
                  <a:srgbClr val="1D1D1D"/>
                </a:solidFill>
                <a:effectLst/>
                <a:latin typeface="DM Sans" pitchFamily="2" charset="77"/>
              </a:rPr>
              <a:t>/Zovb1qpR7Bc </a:t>
            </a:r>
            <a:endParaRPr lang="en-GB" sz="1200" i="1"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23</a:t>
            </a:fld>
            <a:endParaRPr lang="en-GB"/>
          </a:p>
        </p:txBody>
      </p:sp>
    </p:spTree>
    <p:extLst>
      <p:ext uri="{BB962C8B-B14F-4D97-AF65-F5344CB8AC3E}">
        <p14:creationId xmlns:p14="http://schemas.microsoft.com/office/powerpoint/2010/main" val="2444310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24</a:t>
            </a:fld>
            <a:endParaRPr lang="en-GB"/>
          </a:p>
        </p:txBody>
      </p:sp>
    </p:spTree>
    <p:extLst>
      <p:ext uri="{BB962C8B-B14F-4D97-AF65-F5344CB8AC3E}">
        <p14:creationId xmlns:p14="http://schemas.microsoft.com/office/powerpoint/2010/main" val="3360755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45 mins.</a:t>
            </a:r>
          </a:p>
        </p:txBody>
      </p:sp>
      <p:sp>
        <p:nvSpPr>
          <p:cNvPr id="4" name="Slide Number Placeholder 3"/>
          <p:cNvSpPr>
            <a:spLocks noGrp="1"/>
          </p:cNvSpPr>
          <p:nvPr>
            <p:ph type="sldNum" sz="quarter" idx="5"/>
          </p:nvPr>
        </p:nvSpPr>
        <p:spPr/>
        <p:txBody>
          <a:bodyPr/>
          <a:lstStyle/>
          <a:p>
            <a:fld id="{065E61C6-C2E9-8C4B-A7F2-C0544F7348CB}" type="slidenum">
              <a:rPr lang="en-GB"/>
              <a:pPr/>
              <a:t>25</a:t>
            </a:fld>
            <a:endParaRPr lang="en-GB"/>
          </a:p>
        </p:txBody>
      </p:sp>
    </p:spTree>
    <p:extLst>
      <p:ext uri="{BB962C8B-B14F-4D97-AF65-F5344CB8AC3E}">
        <p14:creationId xmlns:p14="http://schemas.microsoft.com/office/powerpoint/2010/main" val="3649461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 b="1" dirty="0"/>
              <a:t>We advise using a short poll/quiz with some random facts about one or two members of the faculty. It can be helpful in building relationships with the delegates of the programme. </a:t>
            </a:r>
          </a:p>
          <a:p>
            <a:pPr marL="0" indent="0">
              <a:buNone/>
            </a:pPr>
            <a:endParaRPr lang="en" b="1" dirty="0"/>
          </a:p>
          <a:p>
            <a:pPr marL="0" indent="0">
              <a:buNone/>
            </a:pPr>
            <a:r>
              <a:rPr lang="en" b="1" dirty="0"/>
              <a:t>One method we often use is to ask the group if a random fact is about you, or a given celebrity.</a:t>
            </a:r>
          </a:p>
          <a:p>
            <a:pPr marL="0" indent="0">
              <a:buNone/>
            </a:pPr>
            <a:endParaRPr lang="en" b="1" dirty="0"/>
          </a:p>
          <a:p>
            <a:pPr marL="0" indent="0">
              <a:buNone/>
            </a:pPr>
            <a:r>
              <a:rPr lang="en" b="1" dirty="0"/>
              <a:t>E.g. </a:t>
            </a:r>
          </a:p>
          <a:p>
            <a:pPr marL="0" indent="0">
              <a:buNone/>
            </a:pPr>
            <a:r>
              <a:rPr lang="en" b="1" dirty="0"/>
              <a:t>Who tried to take a bus hostage with a toy gun when they were five years old? </a:t>
            </a:r>
          </a:p>
          <a:p>
            <a:pPr marL="0" indent="0">
              <a:buNone/>
            </a:pPr>
            <a:r>
              <a:rPr lang="en" b="1" dirty="0"/>
              <a:t>A: Simon Cowell</a:t>
            </a:r>
          </a:p>
          <a:p>
            <a:pPr marL="0" indent="0">
              <a:buNone/>
            </a:pPr>
            <a:r>
              <a:rPr lang="en" b="1" dirty="0"/>
              <a:t>B: Faculty member</a:t>
            </a:r>
          </a:p>
          <a:p>
            <a:pPr marL="0" indent="0">
              <a:buNone/>
            </a:pPr>
            <a:endParaRPr lang="en"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26</a:t>
            </a:fld>
            <a:endParaRPr lang="en-GB"/>
          </a:p>
        </p:txBody>
      </p:sp>
    </p:spTree>
    <p:extLst>
      <p:ext uri="{BB962C8B-B14F-4D97-AF65-F5344CB8AC3E}">
        <p14:creationId xmlns:p14="http://schemas.microsoft.com/office/powerpoint/2010/main" val="258941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latin typeface="DM Sans" pitchFamily="2" charset="77"/>
              </a:rPr>
              <a:t>Activity 2.3</a:t>
            </a:r>
          </a:p>
          <a:p>
            <a:pPr marL="0" indent="0">
              <a:buNone/>
            </a:pPr>
            <a:endParaRPr lang="en-GB" sz="1200" b="1" dirty="0">
              <a:latin typeface="DM Sans" pitchFamily="2" charset="77"/>
            </a:endParaRPr>
          </a:p>
          <a:p>
            <a:pPr marL="0" indent="0">
              <a:buNone/>
            </a:pPr>
            <a:r>
              <a:rPr lang="en-GB" sz="1200" b="1" dirty="0">
                <a:latin typeface="DM Sans" pitchFamily="2" charset="77"/>
              </a:rPr>
              <a:t>60 mins</a:t>
            </a:r>
          </a:p>
          <a:p>
            <a:endParaRPr lang="en-US" sz="1200" b="1" dirty="0">
              <a:latin typeface="DM Sans" pitchFamily="2" charset="77"/>
            </a:endParaRPr>
          </a:p>
          <a:p>
            <a:r>
              <a:rPr lang="en-GB" sz="1200" b="1" dirty="0">
                <a:effectLst/>
                <a:latin typeface="DM Sans" pitchFamily="2" charset="77"/>
                <a:ea typeface="Calibri" panose="020F0502020204030204" pitchFamily="34" charset="0"/>
                <a:cs typeface="Times New Roman" panose="02020603050405020304" pitchFamily="18" charset="0"/>
              </a:rPr>
              <a:t>The format and structure of the coaching circle is explained in the next 2 slides. Please teach these before going into the activity.</a:t>
            </a:r>
            <a:r>
              <a:rPr lang="en-GB" sz="1200" b="1" dirty="0">
                <a:effectLst/>
                <a:latin typeface="DM Sans" pitchFamily="2" charset="77"/>
              </a:rPr>
              <a:t> </a:t>
            </a:r>
            <a:endParaRPr lang="en-US" sz="1200" b="1"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27</a:t>
            </a:fld>
            <a:endParaRPr lang="en-GB"/>
          </a:p>
        </p:txBody>
      </p:sp>
    </p:spTree>
    <p:extLst>
      <p:ext uri="{BB962C8B-B14F-4D97-AF65-F5344CB8AC3E}">
        <p14:creationId xmlns:p14="http://schemas.microsoft.com/office/powerpoint/2010/main" val="1356711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latin typeface="DM Sans Medium" pitchFamily="2" charset="77"/>
                <a:ea typeface="Montserrat Medium"/>
                <a:cs typeface="Montserrat Medium"/>
                <a:sym typeface="Montserrat Medium"/>
              </a:rPr>
              <a:t>Give a detailed overview as this is their first coaching circle.</a:t>
            </a:r>
          </a:p>
          <a:p>
            <a:pPr marL="0" indent="0">
              <a:buNone/>
            </a:pPr>
            <a:endParaRPr lang="en-GB" sz="1200" dirty="0">
              <a:latin typeface="DM Sans Medium" pitchFamily="2" charset="77"/>
              <a:ea typeface="Montserrat Medium"/>
              <a:cs typeface="Montserrat Medium"/>
              <a:sym typeface="Montserrat Medium"/>
            </a:endParaRPr>
          </a:p>
          <a:p>
            <a:pPr marL="0" indent="0">
              <a:buNone/>
            </a:pPr>
            <a:r>
              <a:rPr lang="en-GB" sz="1200" dirty="0">
                <a:latin typeface="DM Sans Medium" pitchFamily="2" charset="77"/>
                <a:ea typeface="Montserrat Medium"/>
                <a:cs typeface="Montserrat Medium"/>
                <a:sym typeface="Montserrat Medium"/>
              </a:rPr>
              <a:t>Select the ‘</a:t>
            </a:r>
            <a:r>
              <a:rPr lang="en-GB" sz="1200" dirty="0" err="1">
                <a:latin typeface="DM Sans Medium" pitchFamily="2" charset="77"/>
                <a:ea typeface="Montserrat Medium"/>
                <a:cs typeface="Montserrat Medium"/>
                <a:sym typeface="Montserrat Medium"/>
              </a:rPr>
              <a:t>coachee</a:t>
            </a:r>
            <a:r>
              <a:rPr lang="en-GB" sz="1200" dirty="0">
                <a:latin typeface="DM Sans Medium" pitchFamily="2" charset="77"/>
                <a:ea typeface="Montserrat Medium"/>
                <a:cs typeface="Montserrat Medium"/>
                <a:sym typeface="Montserrat Medium"/>
              </a:rPr>
              <a:t>’ and time-keeper </a:t>
            </a:r>
          </a:p>
          <a:p>
            <a:pPr marL="495239" indent="-309524">
              <a:buSzPts val="900"/>
              <a:buFont typeface="Montserrat"/>
              <a:buChar char="●"/>
            </a:pPr>
            <a:r>
              <a:rPr lang="en-GB" sz="1200" dirty="0">
                <a:ea typeface="Montserrat"/>
                <a:cs typeface="Montserrat"/>
                <a:sym typeface="Montserrat"/>
              </a:rPr>
              <a:t>The ‘</a:t>
            </a:r>
            <a:r>
              <a:rPr lang="en-GB" sz="1200" dirty="0" err="1">
                <a:ea typeface="Montserrat"/>
                <a:cs typeface="Montserrat"/>
                <a:sym typeface="Montserrat"/>
              </a:rPr>
              <a:t>coachee</a:t>
            </a:r>
            <a:r>
              <a:rPr lang="en-GB" sz="1200" dirty="0">
                <a:ea typeface="Montserrat"/>
                <a:cs typeface="Montserrat"/>
                <a:sym typeface="Montserrat"/>
              </a:rPr>
              <a:t>’ should be someone with a concrete and current coaching challenge that they would like support with</a:t>
            </a:r>
          </a:p>
          <a:p>
            <a:pPr marL="495239" indent="-309524">
              <a:buSzPts val="900"/>
              <a:buFont typeface="Montserrat"/>
              <a:buChar char="●"/>
            </a:pPr>
            <a:r>
              <a:rPr lang="en-GB" sz="1200" dirty="0">
                <a:ea typeface="Montserrat"/>
                <a:cs typeface="Montserrat"/>
                <a:sym typeface="Montserrat"/>
              </a:rPr>
              <a:t>The time-keeper’s role is to help ensure the meeting stays on track.</a:t>
            </a:r>
          </a:p>
          <a:p>
            <a:pPr marL="0" indent="0">
              <a:buNone/>
            </a:pPr>
            <a:endParaRPr lang="en-GB" sz="1200" dirty="0">
              <a:ea typeface="Montserrat"/>
              <a:cs typeface="Montserrat"/>
              <a:sym typeface="Montserrat"/>
            </a:endParaRPr>
          </a:p>
          <a:p>
            <a:pPr marL="0" indent="0">
              <a:buNone/>
            </a:pPr>
            <a:r>
              <a:rPr lang="en-GB" sz="1200" dirty="0">
                <a:latin typeface="DM Sans Medium" pitchFamily="2" charset="77"/>
                <a:ea typeface="Montserrat Medium"/>
                <a:cs typeface="Montserrat Medium"/>
                <a:sym typeface="Montserrat Medium"/>
              </a:rPr>
              <a:t>Intention statement by ‘</a:t>
            </a:r>
            <a:r>
              <a:rPr lang="en-GB" sz="1200" dirty="0" err="1">
                <a:latin typeface="DM Sans Medium" pitchFamily="2" charset="77"/>
                <a:ea typeface="Montserrat Medium"/>
                <a:cs typeface="Montserrat Medium"/>
                <a:sym typeface="Montserrat Medium"/>
              </a:rPr>
              <a:t>coachee</a:t>
            </a:r>
            <a:r>
              <a:rPr lang="en-GB" sz="1200" dirty="0">
                <a:latin typeface="DM Sans Medium" pitchFamily="2" charset="77"/>
                <a:ea typeface="Montserrat Medium"/>
                <a:cs typeface="Montserrat Medium"/>
                <a:sym typeface="Montserrat Medium"/>
              </a:rPr>
              <a:t>’.</a:t>
            </a:r>
          </a:p>
          <a:p>
            <a:pPr marL="0" indent="0">
              <a:buNone/>
            </a:pPr>
            <a:r>
              <a:rPr lang="en-GB" sz="1200" dirty="0">
                <a:ea typeface="Montserrat"/>
                <a:cs typeface="Montserrat"/>
                <a:sym typeface="Montserrat"/>
              </a:rPr>
              <a:t>Clarify these questions: </a:t>
            </a:r>
          </a:p>
          <a:p>
            <a:pPr marL="495239" indent="-309524">
              <a:buSzPts val="900"/>
              <a:buFont typeface="Montserrat"/>
              <a:buChar char="●"/>
            </a:pPr>
            <a:r>
              <a:rPr lang="en-GB" sz="1200" dirty="0">
                <a:ea typeface="Montserrat"/>
                <a:cs typeface="Montserrat"/>
                <a:sym typeface="Montserrat"/>
              </a:rPr>
              <a:t>Current situation: What key challenge or question are you up against? </a:t>
            </a:r>
          </a:p>
          <a:p>
            <a:pPr marL="495239" indent="-309524">
              <a:buSzPts val="900"/>
              <a:buFont typeface="Montserrat"/>
              <a:buChar char="●"/>
            </a:pPr>
            <a:r>
              <a:rPr lang="en-GB" sz="1200" dirty="0">
                <a:ea typeface="Montserrat"/>
                <a:cs typeface="Montserrat"/>
                <a:sym typeface="Montserrat"/>
              </a:rPr>
              <a:t>Stakeholders: How might others view this situation? </a:t>
            </a:r>
          </a:p>
          <a:p>
            <a:pPr marL="495239" indent="-309524">
              <a:buSzPts val="900"/>
              <a:buFont typeface="Montserrat"/>
              <a:buChar char="●"/>
            </a:pPr>
            <a:r>
              <a:rPr lang="en-GB" sz="1200" dirty="0">
                <a:ea typeface="Montserrat"/>
                <a:cs typeface="Montserrat"/>
                <a:sym typeface="Montserrat"/>
              </a:rPr>
              <a:t>What future are you trying to create? </a:t>
            </a:r>
          </a:p>
          <a:p>
            <a:pPr marL="495239" indent="-309524">
              <a:buSzPts val="900"/>
              <a:buFont typeface="Montserrat"/>
              <a:buChar char="●"/>
            </a:pPr>
            <a:r>
              <a:rPr lang="en-GB" sz="1200" dirty="0">
                <a:ea typeface="Montserrat"/>
                <a:cs typeface="Montserrat"/>
                <a:sym typeface="Montserrat"/>
              </a:rPr>
              <a:t>Threshold: What do you need to let go of – and what do you need to learn?</a:t>
            </a:r>
          </a:p>
          <a:p>
            <a:pPr marL="495239" indent="-309524">
              <a:buSzPts val="900"/>
              <a:buFont typeface="Montserrat"/>
              <a:buChar char="●"/>
            </a:pPr>
            <a:r>
              <a:rPr lang="en-GB" sz="1200" dirty="0">
                <a:ea typeface="Montserrat"/>
                <a:cs typeface="Montserrat"/>
                <a:sym typeface="Montserrat"/>
              </a:rPr>
              <a:t>Help: Where do you need input or help? </a:t>
            </a:r>
          </a:p>
          <a:p>
            <a:pPr marL="0" indent="0">
              <a:buNone/>
            </a:pPr>
            <a:endParaRPr lang="en-GB" sz="1200" dirty="0">
              <a:ea typeface="Montserrat"/>
              <a:cs typeface="Montserrat"/>
              <a:sym typeface="Montserrat"/>
            </a:endParaRPr>
          </a:p>
          <a:p>
            <a:pPr marL="0" indent="0">
              <a:buNone/>
            </a:pPr>
            <a:r>
              <a:rPr lang="en-GB" sz="1200" dirty="0">
                <a:ea typeface="Montserrat"/>
                <a:cs typeface="Montserrat"/>
                <a:sym typeface="Montserrat"/>
              </a:rPr>
              <a:t>Coaches listen deeply and may ask clarifying questions (don’t give advice!)</a:t>
            </a:r>
          </a:p>
          <a:p>
            <a:pPr marL="0" indent="0">
              <a:buNone/>
            </a:pPr>
            <a:endParaRPr lang="en-GB" sz="1200" dirty="0">
              <a:ea typeface="Montserrat"/>
              <a:cs typeface="Montserrat"/>
              <a:sym typeface="Montserrat"/>
            </a:endParaRPr>
          </a:p>
          <a:p>
            <a:pPr marL="0" indent="0">
              <a:buNone/>
            </a:pPr>
            <a:r>
              <a:rPr lang="en-GB" sz="1200" dirty="0">
                <a:latin typeface="DM Sans Medium" pitchFamily="2" charset="77"/>
                <a:ea typeface="Montserrat Medium"/>
                <a:cs typeface="Montserrat Medium"/>
                <a:sym typeface="Montserrat Medium"/>
              </a:rPr>
              <a:t>Short silence (stillness)</a:t>
            </a:r>
          </a:p>
          <a:p>
            <a:pPr marL="495239" indent="-309524">
              <a:buSzPts val="900"/>
              <a:buFont typeface="Montserrat"/>
              <a:buChar char="●"/>
            </a:pPr>
            <a:r>
              <a:rPr lang="en-GB" sz="1200" dirty="0">
                <a:ea typeface="Montserrat"/>
                <a:cs typeface="Montserrat"/>
                <a:sym typeface="Montserrat"/>
              </a:rPr>
              <a:t>Coaches should reflect on what they have just heard from the ‘</a:t>
            </a:r>
            <a:r>
              <a:rPr lang="en-GB" sz="1200" dirty="0" err="1">
                <a:ea typeface="Montserrat"/>
                <a:cs typeface="Montserrat"/>
                <a:sym typeface="Montserrat"/>
              </a:rPr>
              <a:t>coachee</a:t>
            </a:r>
            <a:r>
              <a:rPr lang="en-GB" sz="1200" dirty="0">
                <a:ea typeface="Montserrat"/>
                <a:cs typeface="Montserrat"/>
                <a:sym typeface="Montserrat"/>
              </a:rPr>
              <a:t>’.</a:t>
            </a:r>
          </a:p>
          <a:p>
            <a:pPr marL="495239" indent="-309524">
              <a:buSzPts val="900"/>
              <a:buFont typeface="Montserrat"/>
              <a:buChar char="●"/>
            </a:pPr>
            <a:r>
              <a:rPr lang="en-GB" sz="1200" dirty="0">
                <a:ea typeface="Montserrat"/>
                <a:cs typeface="Montserrat"/>
                <a:sym typeface="Montserrat"/>
              </a:rPr>
              <a:t>What feelings, images, gestures and metaphors come to you, based on what you have just heard? </a:t>
            </a:r>
          </a:p>
          <a:p>
            <a:pPr marL="0" indent="0">
              <a:buNone/>
            </a:pPr>
            <a:endParaRPr lang="en-GB" sz="1200" dirty="0">
              <a:ea typeface="Montserrat"/>
              <a:cs typeface="Montserrat"/>
              <a:sym typeface="Montserrat"/>
            </a:endParaRPr>
          </a:p>
          <a:p>
            <a:pPr marL="0" indent="0">
              <a:buNone/>
            </a:pPr>
            <a:r>
              <a:rPr lang="en-GB" sz="1200" dirty="0">
                <a:latin typeface="DM Sans Medium" pitchFamily="2" charset="77"/>
                <a:ea typeface="Montserrat Medium"/>
                <a:cs typeface="Montserrat Medium"/>
                <a:sym typeface="Montserrat Medium"/>
              </a:rPr>
              <a:t>Mirroring </a:t>
            </a:r>
          </a:p>
          <a:p>
            <a:pPr marL="495239" indent="-309524">
              <a:buSzPts val="900"/>
              <a:buFont typeface="Montserrat"/>
              <a:buChar char="●"/>
            </a:pPr>
            <a:r>
              <a:rPr lang="en-GB" sz="1200" dirty="0">
                <a:ea typeface="Montserrat"/>
                <a:cs typeface="Montserrat"/>
                <a:sym typeface="Montserrat"/>
              </a:rPr>
              <a:t>Each coach shares the images/metaphors, feelings and gestures that came up in the silence or while listening to the case story.</a:t>
            </a:r>
          </a:p>
          <a:p>
            <a:pPr marL="495239" indent="-309524">
              <a:buSzPts val="900"/>
              <a:buFont typeface="Montserrat"/>
              <a:buChar char="●"/>
            </a:pPr>
            <a:r>
              <a:rPr lang="en-GB" sz="1200" dirty="0">
                <a:ea typeface="Montserrat"/>
                <a:cs typeface="Montserrat"/>
                <a:sym typeface="Montserrat"/>
              </a:rPr>
              <a:t>Having listened to all coaches, the ‘</a:t>
            </a:r>
            <a:r>
              <a:rPr lang="en-GB" sz="1200" dirty="0" err="1">
                <a:ea typeface="Montserrat"/>
                <a:cs typeface="Montserrat"/>
                <a:sym typeface="Montserrat"/>
              </a:rPr>
              <a:t>coachee</a:t>
            </a:r>
            <a:r>
              <a:rPr lang="en-GB" sz="1200" dirty="0">
                <a:ea typeface="Montserrat"/>
                <a:cs typeface="Montserrat"/>
                <a:sym typeface="Montserrat"/>
              </a:rPr>
              <a:t>’ reflects back on what they heard.</a:t>
            </a:r>
          </a:p>
          <a:p>
            <a:pPr marL="0" indent="0">
              <a:buNone/>
            </a:pPr>
            <a:endParaRPr lang="en-GB" sz="1200" dirty="0">
              <a:ea typeface="Montserrat"/>
              <a:cs typeface="Montserrat"/>
              <a:sym typeface="Montserrat"/>
            </a:endParaRPr>
          </a:p>
          <a:p>
            <a:pPr marL="0" indent="0">
              <a:buNone/>
            </a:pPr>
            <a:r>
              <a:rPr lang="en-GB" sz="1200" dirty="0">
                <a:latin typeface="DM Sans Medium" pitchFamily="2" charset="77"/>
                <a:ea typeface="Montserrat Medium"/>
                <a:cs typeface="Montserrat Medium"/>
                <a:sym typeface="Montserrat Medium"/>
              </a:rPr>
              <a:t>Generative dialogue</a:t>
            </a:r>
          </a:p>
          <a:p>
            <a:pPr marL="495239" indent="-309524">
              <a:buSzPts val="900"/>
              <a:buFont typeface="Montserrat"/>
              <a:buChar char="●"/>
            </a:pPr>
            <a:r>
              <a:rPr lang="en-GB" sz="1200" dirty="0">
                <a:ea typeface="Montserrat"/>
                <a:cs typeface="Montserrat"/>
                <a:sym typeface="Montserrat"/>
              </a:rPr>
              <a:t>Reflect together on the remarks of the ‘</a:t>
            </a:r>
            <a:r>
              <a:rPr lang="en-GB" sz="1200" dirty="0" err="1">
                <a:ea typeface="Montserrat"/>
                <a:cs typeface="Montserrat"/>
                <a:sym typeface="Montserrat"/>
              </a:rPr>
              <a:t>coachee</a:t>
            </a:r>
            <a:r>
              <a:rPr lang="en-GB" sz="1200" dirty="0">
                <a:ea typeface="Montserrat"/>
                <a:cs typeface="Montserrat"/>
                <a:sym typeface="Montserrat"/>
              </a:rPr>
              <a:t>’, and move into a generative dialogue on how these observations can offer new perspectives on the case. </a:t>
            </a:r>
          </a:p>
          <a:p>
            <a:pPr marL="495239" indent="-309524">
              <a:buSzPts val="900"/>
              <a:buFont typeface="Montserrat"/>
              <a:buChar char="●"/>
            </a:pPr>
            <a:r>
              <a:rPr lang="en-GB" sz="1200" dirty="0">
                <a:ea typeface="Montserrat"/>
                <a:cs typeface="Montserrat"/>
                <a:sym typeface="Montserrat"/>
              </a:rPr>
              <a:t>Go with the flow of the dialogue. Build on each other’s ideas. Stay in service of the ‘</a:t>
            </a:r>
            <a:r>
              <a:rPr lang="en-GB" sz="1200" dirty="0" err="1">
                <a:ea typeface="Montserrat"/>
                <a:cs typeface="Montserrat"/>
                <a:sym typeface="Montserrat"/>
              </a:rPr>
              <a:t>coachee</a:t>
            </a:r>
            <a:r>
              <a:rPr lang="en-GB" sz="1200" dirty="0">
                <a:ea typeface="Montserrat"/>
                <a:cs typeface="Montserrat"/>
                <a:sym typeface="Montserrat"/>
              </a:rPr>
              <a:t>’ without pressure to fix or resolve their challenge.</a:t>
            </a:r>
          </a:p>
          <a:p>
            <a:pPr marL="0" indent="0">
              <a:buNone/>
            </a:pPr>
            <a:endParaRPr lang="en-GB" sz="1200" dirty="0">
              <a:ea typeface="Montserrat"/>
              <a:cs typeface="Montserrat"/>
              <a:sym typeface="Montserrat"/>
            </a:endParaRPr>
          </a:p>
          <a:p>
            <a:pPr marL="0" indent="0">
              <a:buNone/>
            </a:pPr>
            <a:r>
              <a:rPr lang="en-GB" sz="1200" dirty="0">
                <a:latin typeface="DM Sans Medium" pitchFamily="2" charset="77"/>
                <a:ea typeface="Montserrat Medium"/>
                <a:cs typeface="Montserrat Medium"/>
                <a:sym typeface="Montserrat Medium"/>
              </a:rPr>
              <a:t>Closing remarks</a:t>
            </a:r>
          </a:p>
          <a:p>
            <a:pPr marL="495239" indent="-309524">
              <a:buSzPts val="900"/>
              <a:buFont typeface="Montserrat"/>
              <a:buChar char="●"/>
            </a:pPr>
            <a:r>
              <a:rPr lang="en-GB" sz="1200" dirty="0">
                <a:ea typeface="Montserrat"/>
                <a:cs typeface="Montserrat"/>
                <a:sym typeface="Montserrat"/>
              </a:rPr>
              <a:t>By coaches</a:t>
            </a:r>
          </a:p>
          <a:p>
            <a:pPr marL="495239" indent="-309524">
              <a:buSzPts val="900"/>
              <a:buFont typeface="Montserrat"/>
              <a:buChar char="●"/>
            </a:pPr>
            <a:r>
              <a:rPr lang="en-GB" sz="1200" dirty="0">
                <a:ea typeface="Montserrat"/>
                <a:cs typeface="Montserrat"/>
                <a:sym typeface="Montserrat"/>
              </a:rPr>
              <a:t>By ‘</a:t>
            </a:r>
            <a:r>
              <a:rPr lang="en-GB" sz="1200" dirty="0" err="1">
                <a:ea typeface="Montserrat"/>
                <a:cs typeface="Montserrat"/>
                <a:sym typeface="Montserrat"/>
              </a:rPr>
              <a:t>coachee</a:t>
            </a:r>
            <a:r>
              <a:rPr lang="en-GB" sz="1200" dirty="0">
                <a:ea typeface="Montserrat"/>
                <a:cs typeface="Montserrat"/>
                <a:sym typeface="Montserrat"/>
              </a:rPr>
              <a:t>’: How do I now see my situation and way forward?</a:t>
            </a:r>
          </a:p>
          <a:p>
            <a:pPr marL="495239" indent="-309524">
              <a:buSzPts val="900"/>
              <a:buFont typeface="Montserrat"/>
              <a:buChar char="●"/>
            </a:pPr>
            <a:r>
              <a:rPr lang="en-GB" sz="1200" dirty="0">
                <a:ea typeface="Montserrat"/>
                <a:cs typeface="Montserrat"/>
                <a:sym typeface="Montserrat"/>
              </a:rPr>
              <a:t>Acknowledgment: An expression of genuine appreciation to each other.</a:t>
            </a:r>
          </a:p>
          <a:p>
            <a:pPr marL="0" indent="0">
              <a:buNone/>
            </a:pPr>
            <a:endParaRPr lang="en-GB" sz="1200" dirty="0">
              <a:ea typeface="Montserrat"/>
              <a:cs typeface="Montserrat"/>
              <a:sym typeface="Montserrat"/>
            </a:endParaRPr>
          </a:p>
          <a:p>
            <a:pPr marL="0" indent="0">
              <a:buNone/>
            </a:pPr>
            <a:r>
              <a:rPr lang="en-GB" sz="1200" dirty="0">
                <a:latin typeface="DM Sans Medium" pitchFamily="2" charset="77"/>
                <a:ea typeface="Montserrat Medium"/>
                <a:cs typeface="Montserrat Medium"/>
                <a:sym typeface="Montserrat Medium"/>
              </a:rPr>
              <a:t>Individual reflection.</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28</a:t>
            </a:fld>
            <a:endParaRPr lang="en-GB"/>
          </a:p>
        </p:txBody>
      </p:sp>
    </p:spTree>
    <p:extLst>
      <p:ext uri="{BB962C8B-B14F-4D97-AF65-F5344CB8AC3E}">
        <p14:creationId xmlns:p14="http://schemas.microsoft.com/office/powerpoint/2010/main" val="105243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 materials associated with this programme are copyrighted. CC-BY-SA allows anyone to use this slide deck for free, as long as the authors and contributors are credited. </a:t>
            </a:r>
          </a:p>
          <a:p>
            <a:endParaRPr lang="en-GB" b="1" dirty="0"/>
          </a:p>
          <a:p>
            <a:r>
              <a:rPr lang="en-GB" b="1" dirty="0"/>
              <a:t>You should not add your own logos to these materials without the express permission of all authors, as this would be a direct infringement on the copyright. We want to ensure all materials associated with this programme remain free-to-access for everyone. </a:t>
            </a:r>
          </a:p>
          <a:p>
            <a:endParaRPr lang="en-GB" b="1" dirty="0"/>
          </a:p>
          <a:p>
            <a:r>
              <a:rPr lang="en-GB" b="1" dirty="0"/>
              <a:t>The legal code for CC-BY-SA can be found here: https://</a:t>
            </a:r>
            <a:r>
              <a:rPr lang="en-GB" b="1" dirty="0" err="1"/>
              <a:t>creativecommons.org</a:t>
            </a:r>
            <a:r>
              <a:rPr lang="en-GB" b="1" dirty="0"/>
              <a:t>/licenses/by-</a:t>
            </a:r>
            <a:r>
              <a:rPr lang="en-GB" b="1" dirty="0" err="1"/>
              <a:t>sa</a:t>
            </a:r>
            <a:r>
              <a:rPr lang="en-GB" b="1" dirty="0"/>
              <a:t>/4.0/</a:t>
            </a:r>
            <a:r>
              <a:rPr lang="en-GB" b="1" dirty="0" err="1"/>
              <a:t>legalcode</a:t>
            </a:r>
            <a:r>
              <a:rPr lang="en-GB" b="1" dirty="0"/>
              <a:t>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a:t>
            </a:fld>
            <a:endParaRPr lang="en-GB"/>
          </a:p>
        </p:txBody>
      </p:sp>
    </p:spTree>
    <p:extLst>
      <p:ext uri="{BB962C8B-B14F-4D97-AF65-F5344CB8AC3E}">
        <p14:creationId xmlns:p14="http://schemas.microsoft.com/office/powerpoint/2010/main" val="381060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Before you go into the circle I just want to give you some key highlights of coaching circles…</a:t>
            </a:r>
          </a:p>
          <a:p>
            <a:pPr marL="0" indent="0">
              <a:buNone/>
            </a:pPr>
            <a:endParaRPr lang="en-GB" dirty="0"/>
          </a:p>
          <a:p>
            <a:pPr marL="457200" lvl="0" indent="-342900" algn="l" rtl="0">
              <a:lnSpc>
                <a:spcPct val="115000"/>
              </a:lnSpc>
              <a:spcBef>
                <a:spcPts val="0"/>
              </a:spcBef>
              <a:spcAft>
                <a:spcPts val="0"/>
              </a:spcAft>
              <a:buSzPts val="1800"/>
              <a:buFont typeface="Montserrat"/>
              <a:buChar char="●"/>
            </a:pPr>
            <a:r>
              <a:rPr lang="en-GB" sz="1200" dirty="0">
                <a:ea typeface="Montserrat"/>
                <a:cs typeface="Montserrat"/>
                <a:sym typeface="Montserrat"/>
              </a:rPr>
              <a:t>Peer-to-peer coaching in small groups (5–7 people) </a:t>
            </a:r>
          </a:p>
          <a:p>
            <a:pPr marL="0" indent="0">
              <a:buNone/>
            </a:pPr>
            <a:r>
              <a:rPr lang="en-GB" dirty="0"/>
              <a:t>Instead of one coach you get five! </a:t>
            </a:r>
          </a:p>
          <a:p>
            <a:pPr marL="0" indent="0">
              <a:buNone/>
            </a:pPr>
            <a:r>
              <a:rPr lang="en-GB" dirty="0"/>
              <a:t>The idea of a coaching circle involves meeting with your peers to discuss a defined challenge or topic that one (or more) of you is facing. </a:t>
            </a:r>
          </a:p>
          <a:p>
            <a:pPr marL="0" indent="0">
              <a:buNone/>
            </a:pPr>
            <a:endParaRPr lang="en-GB" dirty="0"/>
          </a:p>
          <a:p>
            <a:pPr marL="185715" marR="0" lvl="0" indent="-18571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a typeface="Montserrat"/>
                <a:cs typeface="Montserrat"/>
                <a:sym typeface="Montserrat"/>
              </a:rPr>
              <a:t>Safe space to discuss recent experiences, challenges, approaches, reflections etc.</a:t>
            </a:r>
          </a:p>
          <a:p>
            <a:pPr marL="0" indent="0">
              <a:buNone/>
            </a:pPr>
            <a:r>
              <a:rPr lang="en-GB" dirty="0"/>
              <a:t>You should use the concept of ‘Chatham House rules’. </a:t>
            </a:r>
          </a:p>
          <a:p>
            <a:pPr marL="0" indent="0">
              <a:buNone/>
            </a:pPr>
            <a:r>
              <a:rPr lang="en-GB" dirty="0">
                <a:solidFill>
                  <a:srgbClr val="202122"/>
                </a:solidFill>
                <a:effectLst/>
              </a:rPr>
              <a:t>When a meeting, or part thereof, is held under the Chatham House Rule, participants are free to use the information received, but neither the identity nor the affiliation of the speaker(s), nor that of any other participant, may be revealed. </a:t>
            </a:r>
          </a:p>
          <a:p>
            <a:pPr marL="0" indent="0">
              <a:buNone/>
            </a:pPr>
            <a:r>
              <a:rPr lang="en-GB" dirty="0">
                <a:solidFill>
                  <a:srgbClr val="202122"/>
                </a:solidFill>
                <a:effectLst/>
              </a:rPr>
              <a:t>This will create a safer space for the </a:t>
            </a:r>
            <a:r>
              <a:rPr lang="en-GB" dirty="0" err="1">
                <a:solidFill>
                  <a:srgbClr val="202122"/>
                </a:solidFill>
                <a:effectLst/>
              </a:rPr>
              <a:t>coachee</a:t>
            </a:r>
            <a:r>
              <a:rPr lang="en-GB" dirty="0">
                <a:solidFill>
                  <a:srgbClr val="202122"/>
                </a:solidFill>
                <a:effectLst/>
              </a:rPr>
              <a:t> to be more open and honest in their reflection and disclosure of information.</a:t>
            </a:r>
          </a:p>
          <a:p>
            <a:pPr marL="0" indent="0">
              <a:buNone/>
            </a:pPr>
            <a:endParaRPr lang="en-GB" dirty="0">
              <a:solidFill>
                <a:srgbClr val="202122"/>
              </a:solidFill>
              <a:effectLst/>
            </a:endParaRPr>
          </a:p>
          <a:p>
            <a:pPr marL="285750" lvl="0" indent="-171450" algn="l" rtl="0">
              <a:lnSpc>
                <a:spcPct val="115000"/>
              </a:lnSpc>
              <a:spcBef>
                <a:spcPts val="1000"/>
              </a:spcBef>
              <a:spcAft>
                <a:spcPts val="0"/>
              </a:spcAft>
              <a:buSzPts val="1800"/>
            </a:pPr>
            <a:r>
              <a:rPr lang="en-GB" sz="1200" dirty="0">
                <a:ea typeface="Montserrat"/>
                <a:cs typeface="Montserrat"/>
                <a:sym typeface="Montserrat"/>
              </a:rPr>
              <a:t>“A problem shared is a problem halved”</a:t>
            </a:r>
          </a:p>
          <a:p>
            <a:pPr marL="0" indent="0">
              <a:buNone/>
            </a:pPr>
            <a:r>
              <a:rPr lang="en-GB" dirty="0">
                <a:solidFill>
                  <a:srgbClr val="202122"/>
                </a:solidFill>
                <a:effectLst/>
              </a:rPr>
              <a:t> This saying could not be more true – through experience of being part of a coaching circle (both as a coach and a </a:t>
            </a:r>
            <a:r>
              <a:rPr lang="en-GB" dirty="0" err="1">
                <a:solidFill>
                  <a:srgbClr val="202122"/>
                </a:solidFill>
                <a:effectLst/>
              </a:rPr>
              <a:t>coachee</a:t>
            </a:r>
            <a:r>
              <a:rPr lang="en-GB" dirty="0">
                <a:solidFill>
                  <a:srgbClr val="202122"/>
                </a:solidFill>
                <a:effectLst/>
              </a:rPr>
              <a:t>), I’ve come out of the other side with a better way forward, and others to support me with that journey.</a:t>
            </a:r>
          </a:p>
          <a:p>
            <a:pPr marL="457200" lvl="0" indent="-342900" algn="l" rtl="0">
              <a:lnSpc>
                <a:spcPct val="115000"/>
              </a:lnSpc>
              <a:spcBef>
                <a:spcPts val="1000"/>
              </a:spcBef>
              <a:spcAft>
                <a:spcPts val="0"/>
              </a:spcAft>
              <a:buSzPts val="1800"/>
              <a:buFont typeface="Montserrat"/>
              <a:buChar char="●"/>
            </a:pPr>
            <a:endParaRPr lang="en-GB" sz="1200" dirty="0">
              <a:solidFill>
                <a:srgbClr val="202122"/>
              </a:solidFill>
              <a:effectLst/>
              <a:ea typeface="Montserrat"/>
              <a:cs typeface="Arial"/>
              <a:sym typeface="Arial"/>
            </a:endParaRPr>
          </a:p>
          <a:p>
            <a:pPr marL="457200" lvl="0" indent="-342900" algn="l" rtl="0">
              <a:lnSpc>
                <a:spcPct val="115000"/>
              </a:lnSpc>
              <a:spcBef>
                <a:spcPts val="1000"/>
              </a:spcBef>
              <a:spcAft>
                <a:spcPts val="0"/>
              </a:spcAft>
              <a:buSzPts val="1800"/>
              <a:buFont typeface="Montserrat"/>
              <a:buChar char="●"/>
            </a:pPr>
            <a:r>
              <a:rPr lang="en-GB" sz="1200" dirty="0">
                <a:ea typeface="Montserrat"/>
                <a:cs typeface="Montserrat"/>
                <a:sym typeface="Montserrat"/>
              </a:rPr>
              <a:t>Opportunity to gain insights from others experiences</a:t>
            </a:r>
          </a:p>
          <a:p>
            <a:pPr marL="0" indent="0">
              <a:buNone/>
            </a:pPr>
            <a:r>
              <a:rPr lang="en-GB" dirty="0">
                <a:solidFill>
                  <a:srgbClr val="202122"/>
                </a:solidFill>
                <a:effectLst/>
              </a:rPr>
              <a:t>We all have our experiences – that is what makes us as a collective so powerful. </a:t>
            </a:r>
          </a:p>
          <a:p>
            <a:pPr marL="0" indent="0">
              <a:buNone/>
            </a:pPr>
            <a:r>
              <a:rPr lang="en-GB" dirty="0">
                <a:solidFill>
                  <a:srgbClr val="202122"/>
                </a:solidFill>
                <a:effectLst/>
              </a:rPr>
              <a:t>QI is a very multidisciplinary field by its nature. </a:t>
            </a:r>
          </a:p>
          <a:p>
            <a:pPr marL="0" indent="0">
              <a:buNone/>
            </a:pPr>
            <a:r>
              <a:rPr lang="en-GB" dirty="0">
                <a:solidFill>
                  <a:srgbClr val="202122"/>
                </a:solidFill>
                <a:effectLst/>
              </a:rPr>
              <a:t>We can all learn a lot from one another's experiences and this makes us all better coaches.</a:t>
            </a:r>
          </a:p>
          <a:p>
            <a:pPr marL="0" indent="0">
              <a:buNone/>
            </a:pPr>
            <a:endParaRPr lang="en-GB" dirty="0">
              <a:solidFill>
                <a:srgbClr val="202122"/>
              </a:solidFill>
              <a:effectLst/>
            </a:endParaRPr>
          </a:p>
          <a:p>
            <a:pPr marL="185715" marR="0" lvl="0" indent="-18571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a typeface="Montserrat"/>
                <a:cs typeface="Montserrat"/>
                <a:sym typeface="Montserrat"/>
              </a:rPr>
              <a:t>Good practice for coaching conversations</a:t>
            </a:r>
          </a:p>
          <a:p>
            <a:pPr marL="0" indent="0">
              <a:buNone/>
            </a:pPr>
            <a:r>
              <a:rPr lang="en-GB" dirty="0">
                <a:solidFill>
                  <a:srgbClr val="202122"/>
                </a:solidFill>
                <a:effectLst/>
              </a:rPr>
              <a:t>This may still be quite new to you. Using a structure like GROW can be helpful but </a:t>
            </a:r>
            <a:r>
              <a:rPr lang="en-GB" u="none" strike="noStrike" dirty="0">
                <a:solidFill>
                  <a:srgbClr val="1F1F1F"/>
                </a:solidFill>
                <a:effectLst/>
              </a:rPr>
              <a:t>practice and experience are key </a:t>
            </a:r>
            <a:r>
              <a:rPr lang="en-GB" dirty="0">
                <a:solidFill>
                  <a:srgbClr val="202122"/>
                </a:solidFill>
                <a:effectLst/>
              </a:rPr>
              <a:t>to becoming a good quality coach. </a:t>
            </a:r>
          </a:p>
          <a:p>
            <a:pPr marL="0" indent="0">
              <a:buNone/>
            </a:pPr>
            <a:r>
              <a:rPr lang="en-GB" dirty="0">
                <a:solidFill>
                  <a:srgbClr val="202122"/>
                </a:solidFill>
                <a:effectLst/>
              </a:rPr>
              <a:t>You will also get to observe other coaching styles from your peers – which may help shape what you do and don’t do going forward. </a:t>
            </a:r>
          </a:p>
          <a:p>
            <a:pPr marL="0" indent="0">
              <a:buNone/>
            </a:pPr>
            <a:endParaRPr lang="en-GB" dirty="0">
              <a:solidFill>
                <a:srgbClr val="202122"/>
              </a:solidFill>
              <a:effectLst/>
            </a:endParaRPr>
          </a:p>
          <a:p>
            <a:pPr marL="185715" marR="0" lvl="0" indent="-18571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a typeface="Montserrat"/>
                <a:cs typeface="Montserrat"/>
                <a:sym typeface="Montserrat"/>
              </a:rPr>
              <a:t>Space for micro-learning </a:t>
            </a:r>
          </a:p>
          <a:p>
            <a:pPr marL="0" indent="0">
              <a:buNone/>
            </a:pPr>
            <a:r>
              <a:rPr lang="en-GB" dirty="0">
                <a:solidFill>
                  <a:srgbClr val="202122"/>
                </a:solidFill>
                <a:effectLst/>
              </a:rPr>
              <a:t>QI is about learning. Use this time to seek new insights and pick up new tips, tricks, tools and techniques. If you see something you like, ‘pinch with pride’.</a:t>
            </a:r>
          </a:p>
          <a:p>
            <a:pPr marL="0" indent="0">
              <a:buNone/>
            </a:pPr>
            <a:endParaRPr lang="en-GB" dirty="0">
              <a:solidFill>
                <a:srgbClr val="202122"/>
              </a:solidFill>
              <a:effectLst/>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29</a:t>
            </a:fld>
            <a:endParaRPr lang="en-GB"/>
          </a:p>
        </p:txBody>
      </p:sp>
    </p:spTree>
    <p:extLst>
      <p:ext uri="{BB962C8B-B14F-4D97-AF65-F5344CB8AC3E}">
        <p14:creationId xmlns:p14="http://schemas.microsoft.com/office/powerpoint/2010/main" val="1859810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 mins</a:t>
            </a:r>
          </a:p>
        </p:txBody>
      </p:sp>
      <p:sp>
        <p:nvSpPr>
          <p:cNvPr id="4" name="Slide Number Placeholder 3"/>
          <p:cNvSpPr>
            <a:spLocks noGrp="1"/>
          </p:cNvSpPr>
          <p:nvPr>
            <p:ph type="sldNum" sz="quarter" idx="5"/>
          </p:nvPr>
        </p:nvSpPr>
        <p:spPr/>
        <p:txBody>
          <a:bodyPr/>
          <a:lstStyle/>
          <a:p>
            <a:fld id="{065E61C6-C2E9-8C4B-A7F2-C0544F7348CB}" type="slidenum">
              <a:rPr lang="en-GB" smtClean="0"/>
              <a:pPr/>
              <a:t>30</a:t>
            </a:fld>
            <a:endParaRPr lang="en-GB"/>
          </a:p>
        </p:txBody>
      </p:sp>
    </p:spTree>
    <p:extLst>
      <p:ext uri="{BB962C8B-B14F-4D97-AF65-F5344CB8AC3E}">
        <p14:creationId xmlns:p14="http://schemas.microsoft.com/office/powerpoint/2010/main" val="4007500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200" dirty="0">
                <a:effectLst/>
                <a:latin typeface="DM Sans" pitchFamily="2" charset="77"/>
                <a:ea typeface="Calibri" panose="020F0502020204030204" pitchFamily="34" charset="0"/>
                <a:cs typeface="Times New Roman" panose="02020603050405020304" pitchFamily="18" charset="0"/>
              </a:rPr>
              <a:t>As a Quality Coach, one of the key tasks you will undertake is supporting improvement teams to set a SMART aim statement. </a:t>
            </a:r>
          </a:p>
          <a:p>
            <a:pPr>
              <a:lnSpc>
                <a:spcPct val="115000"/>
              </a:lnSpc>
              <a:spcAft>
                <a:spcPts val="1000"/>
              </a:spcAft>
            </a:pPr>
            <a:r>
              <a:rPr lang="en-GB" sz="1200" dirty="0">
                <a:effectLst/>
                <a:latin typeface="DM Sans" pitchFamily="2" charset="77"/>
                <a:ea typeface="Calibri" panose="020F0502020204030204" pitchFamily="34" charset="0"/>
                <a:cs typeface="Times New Roman" panose="02020603050405020304" pitchFamily="18" charset="0"/>
              </a:rPr>
              <a:t> </a:t>
            </a:r>
          </a:p>
          <a:p>
            <a:r>
              <a:rPr lang="en-GB" sz="1200" dirty="0">
                <a:effectLst/>
                <a:latin typeface="DM Sans" pitchFamily="2" charset="77"/>
                <a:ea typeface="Calibri" panose="020F0502020204030204" pitchFamily="34" charset="0"/>
                <a:cs typeface="Times New Roman" panose="02020603050405020304" pitchFamily="18" charset="0"/>
              </a:rPr>
              <a:t>Teams do not always get this right the first time, and so you may need to use coaching techniques to help them strengthen their aim statement. Example questions that can be useful are shown on the screen.</a:t>
            </a:r>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31</a:t>
            </a:fld>
            <a:endParaRPr lang="en-GB"/>
          </a:p>
        </p:txBody>
      </p:sp>
    </p:spTree>
    <p:extLst>
      <p:ext uri="{BB962C8B-B14F-4D97-AF65-F5344CB8AC3E}">
        <p14:creationId xmlns:p14="http://schemas.microsoft.com/office/powerpoint/2010/main" val="530753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5"/>
          </p:nvPr>
        </p:nvSpPr>
        <p:spPr/>
        <p:txBody>
          <a:bodyPr/>
          <a:lstStyle/>
          <a:p>
            <a:fld id="{065E61C6-C2E9-8C4B-A7F2-C0544F7348CB}" type="slidenum">
              <a:rPr lang="en-GB"/>
              <a:pPr/>
              <a:t>32</a:t>
            </a:fld>
            <a:endParaRPr lang="en-GB"/>
          </a:p>
        </p:txBody>
      </p:sp>
    </p:spTree>
    <p:extLst>
      <p:ext uri="{BB962C8B-B14F-4D97-AF65-F5344CB8AC3E}">
        <p14:creationId xmlns:p14="http://schemas.microsoft.com/office/powerpoint/2010/main" val="2633768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rPr>
              <a:t>‘Weasel words’ are words that have no specific, obvious and singular meaning.</a:t>
            </a:r>
          </a:p>
          <a:p>
            <a:r>
              <a:rPr lang="en-GB" sz="1200" dirty="0">
                <a:solidFill>
                  <a:schemeClr val="tx1"/>
                </a:solidFill>
              </a:rPr>
              <a:t>They bring no clear images to mind of what is meant.</a:t>
            </a:r>
          </a:p>
          <a:p>
            <a:r>
              <a:rPr lang="en-GB" sz="1200" dirty="0">
                <a:solidFill>
                  <a:schemeClr val="tx1"/>
                </a:solidFill>
              </a:rPr>
              <a:t>Their use in an aim makes objective measurement difficult so it’s best to avoid them and help teams move away from weasel words to something more quantifiable. </a:t>
            </a:r>
          </a:p>
          <a:p>
            <a:endParaRPr lang="en-GB" sz="1200" dirty="0">
              <a:solidFill>
                <a:schemeClr val="tx1"/>
              </a:solidFill>
            </a:endParaRPr>
          </a:p>
          <a:p>
            <a:r>
              <a:rPr lang="en-GB" sz="1200" dirty="0">
                <a:solidFill>
                  <a:schemeClr val="tx1"/>
                </a:solidFill>
              </a:rPr>
              <a:t>Examples are shown on the screen.</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33</a:t>
            </a:fld>
            <a:endParaRPr lang="en-GB"/>
          </a:p>
        </p:txBody>
      </p:sp>
    </p:spTree>
    <p:extLst>
      <p:ext uri="{BB962C8B-B14F-4D97-AF65-F5344CB8AC3E}">
        <p14:creationId xmlns:p14="http://schemas.microsoft.com/office/powerpoint/2010/main" val="2298065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58" indent="0">
              <a:buNone/>
            </a:pPr>
            <a:r>
              <a:rPr lang="en-GB" dirty="0"/>
              <a:t>The root causes to a problem can be categorised as boulders or pebbles and we can map them onto this bullseye which shows there are some things in our day-to-day work that we can control (centre), there are some things we can influence (middle circle) and there are some things we can only respond to (outer circle).</a:t>
            </a:r>
          </a:p>
          <a:p>
            <a:pPr marL="171958" indent="0">
              <a:buNone/>
            </a:pPr>
            <a:endParaRPr lang="en-GB" dirty="0"/>
          </a:p>
          <a:p>
            <a:pPr marL="171958" indent="0">
              <a:buNone/>
            </a:pPr>
            <a:r>
              <a:rPr lang="en-US" dirty="0"/>
              <a:t>Boulders: These are the things that are out of your control or influence. You can only respond or adapt to these challenges. A common example of this is the financial constraints on the service.</a:t>
            </a:r>
          </a:p>
          <a:p>
            <a:pPr marL="171958" indent="0">
              <a:buNone/>
            </a:pPr>
            <a:r>
              <a:rPr lang="en-US" dirty="0"/>
              <a:t>Pebbles: These are the things that you are able to change – either because they are directly under your control, or because you hold influence over changing them.</a:t>
            </a:r>
          </a:p>
          <a:p>
            <a:pPr marL="171958" indent="0">
              <a:buNone/>
            </a:pPr>
            <a:endParaRPr lang="en-US" dirty="0"/>
          </a:p>
          <a:p>
            <a:pPr marL="171958" indent="0">
              <a:buNone/>
            </a:pPr>
            <a:r>
              <a:rPr lang="en-US" dirty="0"/>
              <a:t>See also the CIA model on p63 of the handbook.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34</a:t>
            </a:fld>
            <a:endParaRPr lang="en-GB"/>
          </a:p>
        </p:txBody>
      </p:sp>
    </p:spTree>
    <p:extLst>
      <p:ext uri="{BB962C8B-B14F-4D97-AF65-F5344CB8AC3E}">
        <p14:creationId xmlns:p14="http://schemas.microsoft.com/office/powerpoint/2010/main" val="1251695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You should role-play this particular aim statement. Circa 5 mins (no more than this). </a:t>
            </a:r>
          </a:p>
          <a:p>
            <a:pPr marL="0" indent="0">
              <a:buNone/>
            </a:pPr>
            <a:endParaRPr lang="en-GB" b="1" i="1" dirty="0"/>
          </a:p>
          <a:p>
            <a:pPr marL="0" indent="0">
              <a:buNone/>
            </a:pPr>
            <a:r>
              <a:rPr lang="en-GB" b="1" i="0" dirty="0"/>
              <a:t>One of you will take on the role of the </a:t>
            </a:r>
            <a:r>
              <a:rPr lang="en-GB" b="1" i="0" dirty="0" err="1"/>
              <a:t>coachee</a:t>
            </a:r>
            <a:r>
              <a:rPr lang="en-GB" b="1" i="0" dirty="0"/>
              <a:t> – someone keen to lose weight with a defined intervention. </a:t>
            </a:r>
          </a:p>
          <a:p>
            <a:pPr marL="0" indent="0">
              <a:buNone/>
            </a:pPr>
            <a:r>
              <a:rPr lang="en-GB" b="1" i="0" dirty="0"/>
              <a:t>Another will take on the role of the coach (if there is one faculty member then you can invite a delegate or two to take on this role). Their role in this short role play is to use GROW coaching and coaching questions to help the </a:t>
            </a:r>
            <a:r>
              <a:rPr lang="en-GB" b="1" i="0" dirty="0" err="1"/>
              <a:t>coachee</a:t>
            </a:r>
            <a:r>
              <a:rPr lang="en-GB" b="1" i="0" dirty="0"/>
              <a:t> shift from a narrow solution-based approach to a more QI approach.</a:t>
            </a:r>
          </a:p>
          <a:p>
            <a:pPr marL="0" indent="0">
              <a:buNone/>
            </a:pPr>
            <a:endParaRPr lang="en-GB" b="1" i="0" dirty="0"/>
          </a:p>
          <a:p>
            <a:pPr marL="0" indent="0">
              <a:buNone/>
            </a:pPr>
            <a:r>
              <a:rPr lang="en-GB" b="1" i="0" dirty="0"/>
              <a:t>Others should observe the process and take notes – they will have a go next in small groups.</a:t>
            </a:r>
            <a:br>
              <a:rPr lang="en-GB" i="0" dirty="0"/>
            </a:br>
            <a:endParaRPr lang="en-GB" b="1" i="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35</a:t>
            </a:fld>
            <a:endParaRPr lang="en-GB"/>
          </a:p>
        </p:txBody>
      </p:sp>
    </p:spTree>
    <p:extLst>
      <p:ext uri="{BB962C8B-B14F-4D97-AF65-F5344CB8AC3E}">
        <p14:creationId xmlns:p14="http://schemas.microsoft.com/office/powerpoint/2010/main" val="598527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See Trainer Guide 2.4</a:t>
            </a:r>
          </a:p>
          <a:p>
            <a:pPr marL="0" indent="0">
              <a:buNone/>
            </a:pPr>
            <a:endParaRPr lang="en-GB" b="1" i="1" dirty="0"/>
          </a:p>
          <a:p>
            <a:pPr marL="0" indent="0">
              <a:buNone/>
            </a:pPr>
            <a:r>
              <a:rPr lang="en-GB" b="1" i="0" dirty="0"/>
              <a:t>20 mins with 10 mins group reflection/feedback.</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36</a:t>
            </a:fld>
            <a:endParaRPr lang="en-GB"/>
          </a:p>
        </p:txBody>
      </p:sp>
    </p:spTree>
    <p:extLst>
      <p:ext uri="{BB962C8B-B14F-4D97-AF65-F5344CB8AC3E}">
        <p14:creationId xmlns:p14="http://schemas.microsoft.com/office/powerpoint/2010/main" val="439966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See Trainer Guide 2.4</a:t>
            </a:r>
          </a:p>
          <a:p>
            <a:pPr marL="0" indent="0">
              <a:buNone/>
            </a:pPr>
            <a:endParaRPr lang="en-GB" b="1" i="1" dirty="0"/>
          </a:p>
          <a:p>
            <a:pPr marL="0" indent="0">
              <a:buNone/>
            </a:pPr>
            <a:r>
              <a:rPr lang="en-GB" b="1" i="0" dirty="0"/>
              <a:t>20 mins with 10 mins group reflection/feedback</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37</a:t>
            </a:fld>
            <a:endParaRPr lang="en-GB"/>
          </a:p>
        </p:txBody>
      </p:sp>
    </p:spTree>
    <p:extLst>
      <p:ext uri="{BB962C8B-B14F-4D97-AF65-F5344CB8AC3E}">
        <p14:creationId xmlns:p14="http://schemas.microsoft.com/office/powerpoint/2010/main" val="2176432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5 mins </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38</a:t>
            </a:fld>
            <a:endParaRPr lang="en-GB"/>
          </a:p>
        </p:txBody>
      </p:sp>
    </p:spTree>
    <p:extLst>
      <p:ext uri="{BB962C8B-B14F-4D97-AF65-F5344CB8AC3E}">
        <p14:creationId xmlns:p14="http://schemas.microsoft.com/office/powerpoint/2010/main" val="417339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latin typeface="DM Sans" pitchFamily="2" charset="77"/>
              </a:rPr>
              <a:t>Hello faculty of the Quality Coach Development Programme. </a:t>
            </a:r>
          </a:p>
          <a:p>
            <a:pPr marL="158750" indent="0">
              <a:buNone/>
            </a:pPr>
            <a:endParaRPr lang="en-GB" b="1" dirty="0">
              <a:latin typeface="DM Sans" pitchFamily="2" charset="77"/>
            </a:endParaRPr>
          </a:p>
          <a:p>
            <a:pPr marL="158750" indent="0">
              <a:buNone/>
            </a:pPr>
            <a:r>
              <a:rPr lang="en-GB" b="1" dirty="0">
                <a:latin typeface="DM Sans" pitchFamily="2" charset="77"/>
              </a:rPr>
              <a:t>Welcome to Session 2 of the Quality Coach Development Programme. Please refer to the Trainer Guide for more detailed information on the day, including activity templates for the breakout rooms. </a:t>
            </a:r>
          </a:p>
          <a:p>
            <a:pPr marL="158750" indent="0">
              <a:buNone/>
            </a:pPr>
            <a:endParaRPr lang="en-GB" b="1" dirty="0">
              <a:latin typeface="DM Sans" pitchFamily="2" charset="77"/>
            </a:endParaRPr>
          </a:p>
          <a:p>
            <a:pPr marL="158750" indent="0">
              <a:buNone/>
            </a:pPr>
            <a:r>
              <a:rPr lang="en-GB" b="1" dirty="0">
                <a:latin typeface="DM Sans" pitchFamily="2" charset="77"/>
              </a:rPr>
              <a:t>In advance of delivering this day you should work through the slides with any co-presenters and tailor the content to suit your local context. This may include swapping slides out for your own slides, adding different visuals, changing icebreakers or adapting activities to suit the target audience. </a:t>
            </a:r>
          </a:p>
          <a:p>
            <a:pPr marL="158750" indent="0">
              <a:buNone/>
            </a:pPr>
            <a:endParaRPr lang="en-GB" b="1" dirty="0">
              <a:latin typeface="DM Sans" pitchFamily="2" charset="77"/>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000000"/>
                </a:solidFill>
                <a:effectLst/>
                <a:latin typeface="DM Sans" pitchFamily="2" charset="77"/>
              </a:rPr>
              <a:t>Notes in bold are instructions for the faculty. Notes in regular text are notes for delegates, and can be read out during the session or adapted as required.</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dirty="0">
              <a:solidFill>
                <a:srgbClr val="000000"/>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DM Sans" pitchFamily="2" charset="77"/>
              </a:rPr>
              <a:t>The working styles questionnaire is included in the QCDP resource pack (available at https://</a:t>
            </a:r>
            <a:r>
              <a:rPr lang="en-GB" b="1" dirty="0" err="1">
                <a:latin typeface="DM Sans" pitchFamily="2" charset="77"/>
              </a:rPr>
              <a:t>q.health.org.uk</a:t>
            </a:r>
            <a:r>
              <a:rPr lang="en-GB" b="1" dirty="0">
                <a:latin typeface="DM Sans" pitchFamily="2" charset="77"/>
              </a:rPr>
              <a:t>/resource/quality-coach-development-programme/)</a:t>
            </a:r>
          </a:p>
          <a:p>
            <a:pPr marL="158750" indent="0">
              <a:buNone/>
            </a:pPr>
            <a:endParaRPr lang="en-GB" b="1" dirty="0">
              <a:latin typeface="DM Sans" pitchFamily="2" charset="77"/>
            </a:endParaRPr>
          </a:p>
          <a:p>
            <a:pPr marL="158750" indent="0">
              <a:buNone/>
            </a:pPr>
            <a:r>
              <a:rPr lang="en-GB" b="1" dirty="0">
                <a:latin typeface="DM Sans" pitchFamily="2" charset="77"/>
              </a:rPr>
              <a:t>Please do not delete large sections of content – if significant changes are made to the content then it may no longer meet the learning outcomes. See further explanation in the Programme Leader Guide.</a:t>
            </a:r>
          </a:p>
          <a:p>
            <a:pPr marL="158750" indent="0">
              <a:buNone/>
            </a:pPr>
            <a:endParaRPr lang="en-GB" b="1" dirty="0">
              <a:latin typeface="DM Sans" pitchFamily="2" charset="77"/>
            </a:endParaRPr>
          </a:p>
          <a:p>
            <a:pPr marL="158750" indent="0">
              <a:buNone/>
            </a:pPr>
            <a:r>
              <a:rPr lang="en-GB" b="1" dirty="0">
                <a:latin typeface="DM Sans" pitchFamily="2" charset="77"/>
              </a:rPr>
              <a:t>All content is copyrighted by the authors. Please do not remove the © mark from any materials and ensure content is correctly attributed. We have made all materials available for free to the public and just ask that you attribute the content fairly. </a:t>
            </a:r>
          </a:p>
          <a:p>
            <a:pPr marL="158750" indent="0">
              <a:buNone/>
            </a:pPr>
            <a:endParaRPr lang="en-GB" b="1" dirty="0">
              <a:latin typeface="DM Sans" pitchFamily="2" charset="77"/>
            </a:endParaRPr>
          </a:p>
          <a:p>
            <a:endParaRPr lang="en-US"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t>3</a:t>
            </a:fld>
            <a:endParaRPr lang="en-GB"/>
          </a:p>
        </p:txBody>
      </p:sp>
    </p:spTree>
    <p:extLst>
      <p:ext uri="{BB962C8B-B14F-4D97-AF65-F5344CB8AC3E}">
        <p14:creationId xmlns:p14="http://schemas.microsoft.com/office/powerpoint/2010/main" val="2103669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Discussion in room – what are their experiences and thoughts on the pitfalls and challenges a new coach faces? </a:t>
            </a:r>
            <a:endParaRPr lang="en-GB" dirty="0"/>
          </a:p>
          <a:p>
            <a:pPr marL="0" indent="0">
              <a:buNone/>
            </a:pPr>
            <a:endParaRPr lang="en-GB" dirty="0"/>
          </a:p>
          <a:p>
            <a:pPr marL="0" indent="0">
              <a:buNone/>
            </a:pPr>
            <a:r>
              <a:rPr lang="en-GB" b="1" dirty="0"/>
              <a:t>Encourage delegates to come up with as many common pitfalls as they can.</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39</a:t>
            </a:fld>
            <a:endParaRPr lang="en-GB"/>
          </a:p>
        </p:txBody>
      </p:sp>
    </p:spTree>
    <p:extLst>
      <p:ext uri="{BB962C8B-B14F-4D97-AF65-F5344CB8AC3E}">
        <p14:creationId xmlns:p14="http://schemas.microsoft.com/office/powerpoint/2010/main" val="929947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 b="1" i="0" dirty="0"/>
              <a:t>Ask the group what we can do to overcome or prevent these. Open discussion</a:t>
            </a:r>
          </a:p>
          <a:p>
            <a:pPr marL="0" indent="0">
              <a:buNone/>
            </a:pPr>
            <a:endParaRPr lang="en" b="1" i="0" dirty="0"/>
          </a:p>
          <a:p>
            <a:pPr marL="0" indent="0">
              <a:buNone/>
            </a:pPr>
            <a:r>
              <a:rPr lang="en" b="1" i="0" dirty="0"/>
              <a:t>See the </a:t>
            </a:r>
            <a:r>
              <a:rPr lang="en-GB" b="1" i="0" dirty="0"/>
              <a:t>handbook</a:t>
            </a:r>
            <a:r>
              <a:rPr lang="en" b="1" i="0" dirty="0"/>
              <a:t> for some possible solutions.</a:t>
            </a:r>
            <a:endParaRPr lang="en-US" b="1" i="0" dirty="0"/>
          </a:p>
        </p:txBody>
      </p:sp>
      <p:sp>
        <p:nvSpPr>
          <p:cNvPr id="4" name="Slide Number Placeholder 3"/>
          <p:cNvSpPr>
            <a:spLocks noGrp="1"/>
          </p:cNvSpPr>
          <p:nvPr>
            <p:ph type="sldNum" sz="quarter" idx="5"/>
          </p:nvPr>
        </p:nvSpPr>
        <p:spPr/>
        <p:txBody>
          <a:bodyPr/>
          <a:lstStyle/>
          <a:p>
            <a:fld id="{065E61C6-C2E9-8C4B-A7F2-C0544F7348CB}" type="slidenum">
              <a:rPr lang="en-GB"/>
              <a:pPr/>
              <a:t>40</a:t>
            </a:fld>
            <a:endParaRPr lang="en-GB"/>
          </a:p>
        </p:txBody>
      </p:sp>
    </p:spTree>
    <p:extLst>
      <p:ext uri="{BB962C8B-B14F-4D97-AF65-F5344CB8AC3E}">
        <p14:creationId xmlns:p14="http://schemas.microsoft.com/office/powerpoint/2010/main" val="3870797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DM Sans" pitchFamily="2" charset="77"/>
              </a:rPr>
              <a:t>Shown on the screen is the archetype of a QI improvement effort. </a:t>
            </a:r>
          </a:p>
          <a:p>
            <a:pPr marL="0" indent="0">
              <a:buNone/>
            </a:pPr>
            <a:endParaRPr lang="en-GB" sz="1200" dirty="0">
              <a:latin typeface="DM Sans" pitchFamily="2" charset="77"/>
            </a:endParaRPr>
          </a:p>
          <a:p>
            <a:pPr marL="0" indent="0">
              <a:buNone/>
            </a:pPr>
            <a:r>
              <a:rPr lang="en-GB" sz="1200" dirty="0">
                <a:latin typeface="DM Sans" pitchFamily="2" charset="77"/>
              </a:rPr>
              <a:t>This is aligned to the coach </a:t>
            </a:r>
            <a:r>
              <a:rPr lang="en-GB" sz="1200" dirty="0" err="1">
                <a:latin typeface="DM Sans" pitchFamily="2" charset="77"/>
              </a:rPr>
              <a:t>programme</a:t>
            </a:r>
            <a:r>
              <a:rPr lang="en-GB" sz="1200" dirty="0">
                <a:latin typeface="DM Sans" pitchFamily="2" charset="77"/>
              </a:rPr>
              <a:t>, with your first contact with the improvement team after we finish today’s taught content. </a:t>
            </a:r>
          </a:p>
          <a:p>
            <a:endParaRPr lang="en-GB" sz="1200" dirty="0">
              <a:effectLst/>
              <a:latin typeface="DM Sans" pitchFamily="2" charset="77"/>
              <a:ea typeface="Calibri" panose="020F0502020204030204" pitchFamily="34" charset="0"/>
              <a:cs typeface="Times New Roman" panose="02020603050405020304" pitchFamily="18" charset="0"/>
            </a:endParaRPr>
          </a:p>
          <a:p>
            <a:r>
              <a:rPr lang="en-GB" sz="1200" b="1" dirty="0">
                <a:effectLst/>
                <a:latin typeface="DM Sans" pitchFamily="2" charset="77"/>
                <a:ea typeface="Calibri" panose="020F0502020204030204" pitchFamily="34" charset="0"/>
                <a:cs typeface="Times New Roman" panose="02020603050405020304" pitchFamily="18" charset="0"/>
              </a:rPr>
              <a:t>You may wish to update the graphic of the 6 stages of improvement with your local one or one from another programme (e.g. QSIR, NHS Scotland or similar) if this is more useful to you. The Six Stages have been designed by CLCH NHS Trust – they are generalizable to all health setting but local adaptation is encouraged.</a:t>
            </a:r>
            <a:endParaRPr lang="en-US" sz="1200" b="1"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41</a:t>
            </a:fld>
            <a:endParaRPr lang="en-GB"/>
          </a:p>
        </p:txBody>
      </p:sp>
    </p:spTree>
    <p:extLst>
      <p:ext uri="{BB962C8B-B14F-4D97-AF65-F5344CB8AC3E}">
        <p14:creationId xmlns:p14="http://schemas.microsoft.com/office/powerpoint/2010/main" val="234595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DM Sans" pitchFamily="2" charset="77"/>
                <a:ea typeface="Calibri" panose="020F0502020204030204" pitchFamily="34" charset="0"/>
                <a:cs typeface="Times New Roman" panose="02020603050405020304" pitchFamily="18" charset="0"/>
              </a:rPr>
              <a:t>You may wish to update the graphic of the 6 stages of improvement with your local one or one from another programme (e.g. QSIR, NHS Scotland or similar) if this is more useful to you. The Six Stages have been designed by CLCH NHS Trust – they are generalizable to all health setting but local adaptation is encouraged.</a:t>
            </a:r>
            <a:endParaRPr lang="en-US" sz="1200" b="1" dirty="0">
              <a:latin typeface="DM Sans" pitchFamily="2" charset="77"/>
            </a:endParaRPr>
          </a:p>
          <a:p>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42</a:t>
            </a:fld>
            <a:endParaRPr lang="en-GB"/>
          </a:p>
        </p:txBody>
      </p:sp>
    </p:spTree>
    <p:extLst>
      <p:ext uri="{BB962C8B-B14F-4D97-AF65-F5344CB8AC3E}">
        <p14:creationId xmlns:p14="http://schemas.microsoft.com/office/powerpoint/2010/main" val="2899701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solidFill>
                  <a:schemeClr val="tx1"/>
                </a:solidFill>
                <a:effectLst/>
                <a:latin typeface="DM Sans" pitchFamily="2" charset="77"/>
                <a:ea typeface="Calibri" panose="020F0502020204030204" pitchFamily="34" charset="0"/>
                <a:cs typeface="Times New Roman" panose="02020603050405020304" pitchFamily="18" charset="0"/>
              </a:rPr>
              <a:t>You may wish to change the heading to reflect your own approach i.e. do you use 6 stages of QI work or something else?</a:t>
            </a:r>
            <a:endParaRPr lang="en" b="1" dirty="0">
              <a:solidFill>
                <a:schemeClr val="tx1"/>
              </a:solidFill>
              <a:latin typeface="DM Sans" pitchFamily="2" charset="77"/>
            </a:endParaRPr>
          </a:p>
          <a:p>
            <a:pPr marL="0" indent="0">
              <a:buNone/>
            </a:pPr>
            <a:endParaRPr lang="en" b="1" dirty="0">
              <a:solidFill>
                <a:schemeClr val="tx1"/>
              </a:solidFill>
              <a:latin typeface="DM Sans" pitchFamily="2" charset="77"/>
            </a:endParaRPr>
          </a:p>
          <a:p>
            <a:pPr marL="0" indent="0">
              <a:buNone/>
            </a:pPr>
            <a:r>
              <a:rPr lang="en" b="1" dirty="0">
                <a:solidFill>
                  <a:schemeClr val="tx1"/>
                </a:solidFill>
                <a:latin typeface="DM Sans" pitchFamily="2" charset="77"/>
              </a:rPr>
              <a:t>Activity 2.5 – 40 mins breakouts, 10 mins group discussion.</a:t>
            </a:r>
          </a:p>
          <a:p>
            <a:pPr>
              <a:buNone/>
            </a:pPr>
            <a:endParaRPr lang="en" b="1" dirty="0">
              <a:solidFill>
                <a:schemeClr val="tx1"/>
              </a:solidFill>
              <a:latin typeface="DM Sans" pitchFamily="2" charset="77"/>
            </a:endParaRPr>
          </a:p>
          <a:p>
            <a:pPr>
              <a:buNone/>
            </a:pPr>
            <a:r>
              <a:rPr lang="en" b="1" dirty="0">
                <a:solidFill>
                  <a:schemeClr val="tx1"/>
                </a:solidFill>
                <a:latin typeface="DM Sans" pitchFamily="2" charset="77"/>
              </a:rPr>
              <a:t>The template has a space to note down some thoughts around key questions</a:t>
            </a:r>
          </a:p>
          <a:p>
            <a:pPr>
              <a:buNone/>
            </a:pPr>
            <a:endParaRPr lang="en" b="1" dirty="0">
              <a:solidFill>
                <a:schemeClr val="tx1"/>
              </a:solidFill>
              <a:latin typeface="DM Sans" pitchFamily="2" charset="77"/>
            </a:endParaRPr>
          </a:p>
          <a:p>
            <a:pPr>
              <a:buNone/>
            </a:pPr>
            <a:r>
              <a:rPr lang="en" dirty="0">
                <a:solidFill>
                  <a:schemeClr val="tx1"/>
                </a:solidFill>
                <a:latin typeface="DM Sans" pitchFamily="2" charset="77"/>
              </a:rPr>
              <a:t>Consider your role as a coach in the stages of any given QI work:</a:t>
            </a:r>
          </a:p>
          <a:p>
            <a:pPr marL="185715" indent="-185715"/>
            <a:r>
              <a:rPr lang="en" dirty="0">
                <a:solidFill>
                  <a:schemeClr val="tx1"/>
                </a:solidFill>
                <a:latin typeface="DM Sans" pitchFamily="2" charset="77"/>
              </a:rPr>
              <a:t>what you'd do to support the tasks/stages of the work</a:t>
            </a:r>
          </a:p>
          <a:p>
            <a:pPr marL="185715" indent="-185715"/>
            <a:r>
              <a:rPr lang="en" dirty="0">
                <a:solidFill>
                  <a:schemeClr val="tx1"/>
                </a:solidFill>
                <a:latin typeface="DM Sans" pitchFamily="2" charset="77"/>
              </a:rPr>
              <a:t>what you wouldn't do</a:t>
            </a:r>
          </a:p>
          <a:p>
            <a:pPr marL="185715" indent="-185715"/>
            <a:r>
              <a:rPr lang="en" dirty="0">
                <a:solidFill>
                  <a:schemeClr val="tx1"/>
                </a:solidFill>
                <a:latin typeface="DM Sans" pitchFamily="2" charset="77"/>
              </a:rPr>
              <a:t>what the challenges/pitfalls might be for each stage </a:t>
            </a:r>
          </a:p>
          <a:p>
            <a:pPr marL="185715" indent="-185715"/>
            <a:r>
              <a:rPr lang="en" dirty="0">
                <a:solidFill>
                  <a:schemeClr val="tx1"/>
                </a:solidFill>
                <a:latin typeface="DM Sans" pitchFamily="2" charset="77"/>
              </a:rPr>
              <a:t>what questions you might ask</a:t>
            </a:r>
          </a:p>
          <a:p>
            <a:pPr marL="185715" indent="-185715"/>
            <a:r>
              <a:rPr lang="en" dirty="0">
                <a:solidFill>
                  <a:schemeClr val="tx1"/>
                </a:solidFill>
                <a:latin typeface="DM Sans" pitchFamily="2" charset="77"/>
              </a:rPr>
              <a:t>what tools could be used.</a:t>
            </a:r>
          </a:p>
          <a:p>
            <a:pPr marL="0" indent="0">
              <a:buNone/>
            </a:pPr>
            <a:endParaRPr lang="en" dirty="0">
              <a:solidFill>
                <a:schemeClr val="tx1"/>
              </a:solidFill>
              <a:latin typeface="DM Sans" pitchFamily="2" charset="77"/>
            </a:endParaRPr>
          </a:p>
          <a:p>
            <a:endParaRPr lang="en-US"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43</a:t>
            </a:fld>
            <a:endParaRPr lang="en-GB"/>
          </a:p>
        </p:txBody>
      </p:sp>
    </p:spTree>
    <p:extLst>
      <p:ext uri="{BB962C8B-B14F-4D97-AF65-F5344CB8AC3E}">
        <p14:creationId xmlns:p14="http://schemas.microsoft.com/office/powerpoint/2010/main" val="3270570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effectLst/>
                <a:latin typeface="DM Sans" pitchFamily="2" charset="77"/>
                <a:ea typeface="Calibri" panose="020F0502020204030204" pitchFamily="34" charset="0"/>
                <a:cs typeface="Times New Roman" panose="02020603050405020304" pitchFamily="18" charset="0"/>
              </a:rPr>
              <a:t>You may wish to change the heading to reflect your own approach i.e. do you use 6 stages of QI work or something else?</a:t>
            </a:r>
            <a:endParaRPr lang="en" sz="1200" b="1" dirty="0">
              <a:latin typeface="DM Sans" pitchFamily="2" charset="77"/>
            </a:endParaRPr>
          </a:p>
          <a:p>
            <a:endParaRPr lang="en-US" sz="1200" dirty="0">
              <a:latin typeface="DM Sans" pitchFamily="2" charset="77"/>
            </a:endParaRPr>
          </a:p>
          <a:p>
            <a:pPr>
              <a:lnSpc>
                <a:spcPct val="115000"/>
              </a:lnSpc>
              <a:spcAft>
                <a:spcPts val="1000"/>
              </a:spcAft>
            </a:pPr>
            <a:r>
              <a:rPr lang="en-GB" sz="1200" b="1" dirty="0">
                <a:effectLst/>
                <a:latin typeface="DM Sans" pitchFamily="2" charset="77"/>
                <a:ea typeface="Calibri" panose="020F0502020204030204" pitchFamily="34" charset="0"/>
                <a:cs typeface="Times New Roman" panose="02020603050405020304" pitchFamily="18" charset="0"/>
              </a:rPr>
              <a:t>Useful prompting questions</a:t>
            </a:r>
          </a:p>
          <a:p>
            <a:pPr marL="342900" lvl="0" indent="-342900">
              <a:lnSpc>
                <a:spcPct val="115000"/>
              </a:lnSpc>
              <a:buFont typeface="Calibri" panose="020F0502020204030204" pitchFamily="34" charset="0"/>
              <a:buChar char="-"/>
            </a:pPr>
            <a:r>
              <a:rPr lang="en-GB" sz="1200" b="1" dirty="0">
                <a:effectLst/>
                <a:latin typeface="DM Sans" pitchFamily="2" charset="77"/>
                <a:ea typeface="Calibri" panose="020F0502020204030204" pitchFamily="34" charset="0"/>
                <a:cs typeface="Times New Roman" panose="02020603050405020304" pitchFamily="18" charset="0"/>
              </a:rPr>
              <a:t>Do you like the 6 stages of QI work? </a:t>
            </a:r>
          </a:p>
          <a:p>
            <a:pPr marL="342900" lvl="0" indent="-342900">
              <a:lnSpc>
                <a:spcPct val="115000"/>
              </a:lnSpc>
              <a:buFont typeface="Calibri" panose="020F0502020204030204" pitchFamily="34" charset="0"/>
              <a:buChar char="-"/>
            </a:pPr>
            <a:r>
              <a:rPr lang="en-GB" sz="1200" b="1" dirty="0">
                <a:effectLst/>
                <a:latin typeface="DM Sans" pitchFamily="2" charset="77"/>
                <a:ea typeface="Calibri" panose="020F0502020204030204" pitchFamily="34" charset="0"/>
                <a:cs typeface="Times New Roman" panose="02020603050405020304" pitchFamily="18" charset="0"/>
              </a:rPr>
              <a:t>What questions do you have around the stages of QI that you do not feel confident in?</a:t>
            </a:r>
          </a:p>
          <a:p>
            <a:pPr marL="342900" lvl="0" indent="-342900">
              <a:lnSpc>
                <a:spcPct val="115000"/>
              </a:lnSpc>
              <a:spcAft>
                <a:spcPts val="1000"/>
              </a:spcAft>
              <a:buFont typeface="Calibri" panose="020F0502020204030204" pitchFamily="34" charset="0"/>
              <a:buChar char="-"/>
            </a:pPr>
            <a:r>
              <a:rPr lang="en-GB" sz="1200" b="1" dirty="0">
                <a:effectLst/>
                <a:latin typeface="DM Sans" pitchFamily="2" charset="77"/>
                <a:ea typeface="Calibri" panose="020F0502020204030204" pitchFamily="34" charset="0"/>
                <a:cs typeface="Times New Roman" panose="02020603050405020304" pitchFamily="18" charset="0"/>
              </a:rPr>
              <a:t>What was reassuring for you, if anything?</a:t>
            </a:r>
          </a:p>
          <a:p>
            <a:pPr marL="342900" lvl="0" indent="-342900">
              <a:lnSpc>
                <a:spcPct val="115000"/>
              </a:lnSpc>
              <a:spcAft>
                <a:spcPts val="1000"/>
              </a:spcAft>
              <a:buFont typeface="Calibri" panose="020F0502020204030204" pitchFamily="34" charset="0"/>
              <a:buChar char="-"/>
            </a:pPr>
            <a:r>
              <a:rPr lang="en-GB" sz="1200" b="1" dirty="0">
                <a:effectLst/>
                <a:latin typeface="DM Sans" pitchFamily="2" charset="77"/>
                <a:ea typeface="Calibri" panose="020F0502020204030204" pitchFamily="34" charset="0"/>
                <a:cs typeface="Times New Roman" panose="02020603050405020304" pitchFamily="18" charset="0"/>
              </a:rPr>
              <a:t>How might you use this going forward?</a:t>
            </a:r>
            <a:endParaRPr lang="en-US" sz="1200" b="1"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44</a:t>
            </a:fld>
            <a:endParaRPr lang="en-GB"/>
          </a:p>
        </p:txBody>
      </p:sp>
    </p:spTree>
    <p:extLst>
      <p:ext uri="{BB962C8B-B14F-4D97-AF65-F5344CB8AC3E}">
        <p14:creationId xmlns:p14="http://schemas.microsoft.com/office/powerpoint/2010/main" val="2901553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coaching and the foundations of improvement.</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a:p>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45</a:t>
            </a:fld>
            <a:endParaRPr lang="en-GB"/>
          </a:p>
        </p:txBody>
      </p:sp>
    </p:spTree>
    <p:extLst>
      <p:ext uri="{BB962C8B-B14F-4D97-AF65-F5344CB8AC3E}">
        <p14:creationId xmlns:p14="http://schemas.microsoft.com/office/powerpoint/2010/main" val="3962875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your evaluation forms to gather feedback on the day.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46</a:t>
            </a:fld>
            <a:endParaRPr lang="en-GB"/>
          </a:p>
        </p:txBody>
      </p:sp>
    </p:spTree>
    <p:extLst>
      <p:ext uri="{BB962C8B-B14F-4D97-AF65-F5344CB8AC3E}">
        <p14:creationId xmlns:p14="http://schemas.microsoft.com/office/powerpoint/2010/main" val="2429396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58" indent="0">
              <a:buNone/>
            </a:pPr>
            <a:r>
              <a:rPr lang="en-GB" sz="1200" dirty="0">
                <a:solidFill>
                  <a:schemeClr val="tx1"/>
                </a:solidFill>
                <a:effectLst/>
                <a:latin typeface="DM Sans" pitchFamily="2" charset="77"/>
              </a:rPr>
              <a:t>Just-in-Time approaches have their origins in the world of manufacturing. In fact, the origin is typically attributed to the car manufacturer </a:t>
            </a:r>
            <a:r>
              <a:rPr lang="en-GB" sz="1200" u="none" strike="noStrike" dirty="0">
                <a:solidFill>
                  <a:schemeClr val="tx1"/>
                </a:solidFill>
                <a:effectLst/>
                <a:latin typeface="DM Sans" pitchFamily="2" charset="77"/>
                <a:hlinkClick r:id="rId3">
                  <a:extLst>
                    <a:ext uri="{A12FA001-AC4F-418D-AE19-62706E023703}">
                      <ahyp:hlinkClr xmlns:ahyp="http://schemas.microsoft.com/office/drawing/2018/hyperlinkcolor" val="tx"/>
                    </a:ext>
                  </a:extLst>
                </a:hlinkClick>
              </a:rPr>
              <a:t>Toyota</a:t>
            </a:r>
            <a:r>
              <a:rPr lang="en-GB" sz="1200" dirty="0">
                <a:solidFill>
                  <a:schemeClr val="tx1"/>
                </a:solidFill>
                <a:effectLst/>
                <a:latin typeface="DM Sans" pitchFamily="2" charset="77"/>
              </a:rPr>
              <a:t>, as they created a production system where parts arrive at their warehouse only when they are ready to be distributed. </a:t>
            </a:r>
          </a:p>
          <a:p>
            <a:pPr marL="171958" indent="0">
              <a:buNone/>
            </a:pPr>
            <a:endParaRPr lang="en-GB" sz="1200" b="1" dirty="0">
              <a:solidFill>
                <a:schemeClr val="tx1"/>
              </a:solidFill>
              <a:effectLst/>
              <a:latin typeface="DM Sans" pitchFamily="2" charset="77"/>
            </a:endParaRPr>
          </a:p>
          <a:p>
            <a:pPr marL="171958" indent="0">
              <a:buNone/>
            </a:pPr>
            <a:r>
              <a:rPr lang="en-GB" sz="1200" b="1" dirty="0">
                <a:solidFill>
                  <a:schemeClr val="tx1"/>
                </a:solidFill>
                <a:effectLst/>
                <a:latin typeface="DM Sans" pitchFamily="2" charset="77"/>
              </a:rPr>
              <a:t>Example – give an example of Just-in-Time learning used by Facilitator. E.g. when coaching a team, googling a PDSA and talking them through how it works, or finding a trusted video to play. Everyone will have ways that works best for them, and that’s fine! </a:t>
            </a:r>
          </a:p>
          <a:p>
            <a:pPr marL="171958" indent="0">
              <a:buNone/>
            </a:pPr>
            <a:endParaRPr lang="en-GB" sz="1200" b="1" i="1" dirty="0">
              <a:solidFill>
                <a:schemeClr val="tx1"/>
              </a:solidFill>
              <a:effectLst/>
              <a:latin typeface="DM Sans" pitchFamily="2" charset="77"/>
            </a:endParaRPr>
          </a:p>
          <a:p>
            <a:pPr marL="171958" indent="0">
              <a:buNone/>
            </a:pPr>
            <a:r>
              <a:rPr lang="en-GB" sz="1200" i="1" dirty="0">
                <a:solidFill>
                  <a:schemeClr val="tx1"/>
                </a:solidFill>
                <a:latin typeface="DM Sans" pitchFamily="2" charset="77"/>
              </a:rPr>
              <a:t>Reference:</a:t>
            </a:r>
          </a:p>
          <a:p>
            <a:pPr marL="171958" indent="0">
              <a:buNone/>
            </a:pP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Growth Engineering. Just-in-Time Learning: 8 steps to success. </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www.growthengineering.co.uk</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/what-is-just-in-time-learning/</a:t>
            </a:r>
          </a:p>
          <a:p>
            <a:endParaRPr lang="en-US"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47</a:t>
            </a:fld>
            <a:endParaRPr lang="en-GB"/>
          </a:p>
        </p:txBody>
      </p:sp>
    </p:spTree>
    <p:extLst>
      <p:ext uri="{BB962C8B-B14F-4D97-AF65-F5344CB8AC3E}">
        <p14:creationId xmlns:p14="http://schemas.microsoft.com/office/powerpoint/2010/main" val="770646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58" indent="0">
              <a:buNone/>
            </a:pPr>
            <a:r>
              <a:rPr lang="en-GB" sz="1200" dirty="0">
                <a:effectLst/>
                <a:latin typeface="DM Sans" pitchFamily="2" charset="77"/>
                <a:ea typeface="Calibri" panose="020F0502020204030204" pitchFamily="34" charset="0"/>
                <a:cs typeface="Times New Roman" panose="02020603050405020304" pitchFamily="18" charset="0"/>
              </a:rPr>
              <a:t>Next time you will be practising Just-in-Time learning through a </a:t>
            </a:r>
            <a:r>
              <a:rPr lang="en-GB" sz="1200" dirty="0" err="1">
                <a:effectLst/>
                <a:latin typeface="DM Sans" pitchFamily="2" charset="77"/>
                <a:ea typeface="Calibri" panose="020F0502020204030204" pitchFamily="34" charset="0"/>
                <a:cs typeface="Times New Roman" panose="02020603050405020304" pitchFamily="18" charset="0"/>
              </a:rPr>
              <a:t>teachback</a:t>
            </a:r>
            <a:r>
              <a:rPr lang="en-GB" sz="1200" dirty="0">
                <a:effectLst/>
                <a:latin typeface="DM Sans" pitchFamily="2" charset="77"/>
                <a:ea typeface="Calibri" panose="020F0502020204030204" pitchFamily="34" charset="0"/>
                <a:cs typeface="Times New Roman" panose="02020603050405020304" pitchFamily="18" charset="0"/>
              </a:rPr>
              <a:t> activity. This will be a safe space for this.</a:t>
            </a:r>
            <a:endParaRPr lang="en-GB" sz="1200" dirty="0">
              <a:effectLst/>
              <a:latin typeface="DM Sans" pitchFamily="2" charset="77"/>
            </a:endParaRPr>
          </a:p>
          <a:p>
            <a:pPr marL="171958" indent="0">
              <a:buNone/>
            </a:pPr>
            <a:endParaRPr lang="en-GB" sz="1200" b="0" dirty="0">
              <a:effectLst/>
              <a:latin typeface="DM Sans" pitchFamily="2" charset="77"/>
            </a:endParaRPr>
          </a:p>
          <a:p>
            <a:pPr marL="171958" indent="0">
              <a:buNone/>
            </a:pPr>
            <a:r>
              <a:rPr lang="en-GB" sz="1200" b="0" dirty="0">
                <a:latin typeface="DM Sans" pitchFamily="2" charset="77"/>
              </a:rPr>
              <a:t>There will not be a coaching circle next time. Instead, you will split into small groups (3–4 people) and will be asked to quickly prepare a short (five min) presentation to ‘teach back’ a simple QI concept. You do not need to prepare the materials in advance as you will be randomly assigned a topic on the day. </a:t>
            </a:r>
          </a:p>
          <a:p>
            <a:pPr marL="171958" indent="0">
              <a:buNone/>
            </a:pPr>
            <a:endParaRPr lang="en-GB" sz="1200" b="0" dirty="0">
              <a:latin typeface="DM Sans" pitchFamily="2" charset="77"/>
            </a:endParaRPr>
          </a:p>
          <a:p>
            <a:pPr marL="171958" indent="0">
              <a:buNone/>
            </a:pPr>
            <a:r>
              <a:rPr lang="en-GB" sz="1200" b="0" dirty="0">
                <a:latin typeface="DM Sans" pitchFamily="2" charset="77"/>
              </a:rPr>
              <a:t>Please read up on the above concepts </a:t>
            </a:r>
            <a:r>
              <a:rPr lang="en-GB" sz="1200" b="1" dirty="0">
                <a:latin typeface="DM Sans" pitchFamily="2" charset="77"/>
              </a:rPr>
              <a:t>(note to faculty to add or remove topics based on number of delegates in your group)</a:t>
            </a:r>
            <a:r>
              <a:rPr lang="en-GB" sz="1200" b="0" dirty="0">
                <a:latin typeface="DM Sans" pitchFamily="2" charset="77"/>
              </a:rPr>
              <a:t> – the QI refresher in the handbook may be useful to read up if you are not 100% confident in the subjects. </a:t>
            </a:r>
          </a:p>
          <a:p>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48</a:t>
            </a:fld>
            <a:endParaRPr lang="en-GB"/>
          </a:p>
        </p:txBody>
      </p:sp>
    </p:spTree>
    <p:extLst>
      <p:ext uri="{BB962C8B-B14F-4D97-AF65-F5344CB8AC3E}">
        <p14:creationId xmlns:p14="http://schemas.microsoft.com/office/powerpoint/2010/main" val="78394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 should edit this slide if delivering the content in person. You will only need the icons shown in the right hand box. However you may still wish to explain that you encourage people to ask questions or chat in the breaks, and that the session includes many activities. </a:t>
            </a:r>
          </a:p>
          <a:p>
            <a:endParaRPr lang="en-GB" b="1" dirty="0"/>
          </a:p>
          <a:p>
            <a:r>
              <a:rPr lang="en-GB" b="1" dirty="0"/>
              <a:t>If you are using an online whiteboard, ask delegates to open your preferred internet browser. If you are using Mural, we find it works best with Google Chrome.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4</a:t>
            </a:fld>
            <a:endParaRPr lang="en-GB"/>
          </a:p>
        </p:txBody>
      </p:sp>
    </p:spTree>
    <p:extLst>
      <p:ext uri="{BB962C8B-B14F-4D97-AF65-F5344CB8AC3E}">
        <p14:creationId xmlns:p14="http://schemas.microsoft.com/office/powerpoint/2010/main" val="2259488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working styles questionnaire is included in the QCDP resource pack (available at https://</a:t>
            </a:r>
            <a:r>
              <a:rPr lang="en-US" b="1" dirty="0" err="1"/>
              <a:t>q.health.org.uk</a:t>
            </a:r>
            <a:r>
              <a:rPr lang="en-US" b="1" dirty="0"/>
              <a:t>/resource/quality-coach-development-</a:t>
            </a:r>
            <a:r>
              <a:rPr lang="en-US" b="1" dirty="0" err="1"/>
              <a:t>programme</a:t>
            </a:r>
            <a:r>
              <a:rPr lang="en-US" b="1" dirty="0"/>
              <a:t>/).</a:t>
            </a:r>
          </a:p>
        </p:txBody>
      </p:sp>
      <p:sp>
        <p:nvSpPr>
          <p:cNvPr id="4" name="Slide Number Placeholder 3"/>
          <p:cNvSpPr>
            <a:spLocks noGrp="1"/>
          </p:cNvSpPr>
          <p:nvPr>
            <p:ph type="sldNum" sz="quarter" idx="5"/>
          </p:nvPr>
        </p:nvSpPr>
        <p:spPr/>
        <p:txBody>
          <a:bodyPr/>
          <a:lstStyle/>
          <a:p>
            <a:fld id="{065E61C6-C2E9-8C4B-A7F2-C0544F7348CB}" type="slidenum">
              <a:rPr lang="en-GB" smtClean="0"/>
              <a:pPr/>
              <a:t>49</a:t>
            </a:fld>
            <a:endParaRPr lang="en-GB"/>
          </a:p>
        </p:txBody>
      </p:sp>
    </p:spTree>
    <p:extLst>
      <p:ext uri="{BB962C8B-B14F-4D97-AF65-F5344CB8AC3E}">
        <p14:creationId xmlns:p14="http://schemas.microsoft.com/office/powerpoint/2010/main" val="635613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50</a:t>
            </a:fld>
            <a:endParaRPr lang="en-GB"/>
          </a:p>
        </p:txBody>
      </p:sp>
    </p:spTree>
    <p:extLst>
      <p:ext uri="{BB962C8B-B14F-4D97-AF65-F5344CB8AC3E}">
        <p14:creationId xmlns:p14="http://schemas.microsoft.com/office/powerpoint/2010/main" val="3541826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51</a:t>
            </a:fld>
            <a:endParaRPr lang="en-GB"/>
          </a:p>
        </p:txBody>
      </p:sp>
    </p:spTree>
    <p:extLst>
      <p:ext uri="{BB962C8B-B14F-4D97-AF65-F5344CB8AC3E}">
        <p14:creationId xmlns:p14="http://schemas.microsoft.com/office/powerpoint/2010/main" val="542924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52</a:t>
            </a:fld>
            <a:endParaRPr lang="en-GB"/>
          </a:p>
        </p:txBody>
      </p:sp>
    </p:spTree>
    <p:extLst>
      <p:ext uri="{BB962C8B-B14F-4D97-AF65-F5344CB8AC3E}">
        <p14:creationId xmlns:p14="http://schemas.microsoft.com/office/powerpoint/2010/main" val="143064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Suggested housekeeping – adapt to suit your environment</a:t>
            </a:r>
            <a:br>
              <a:rPr lang="en-GB" sz="1200" b="1" dirty="0"/>
            </a:br>
            <a:endParaRPr lang="en-GB" sz="1200" b="1" dirty="0"/>
          </a:p>
          <a:p>
            <a:pPr marL="0" indent="0">
              <a:buNone/>
            </a:pPr>
            <a:r>
              <a:rPr lang="en-GB" sz="1200" b="1" dirty="0"/>
              <a:t>Technology</a:t>
            </a:r>
          </a:p>
          <a:p>
            <a:r>
              <a:rPr lang="en-GB" sz="1200" dirty="0"/>
              <a:t>Where possible, please turn off emails, websites, mute phones </a:t>
            </a:r>
          </a:p>
          <a:p>
            <a:r>
              <a:rPr lang="en-GB" sz="1200" dirty="0"/>
              <a:t>Mute yourself when you’re not speaking</a:t>
            </a:r>
          </a:p>
          <a:p>
            <a:r>
              <a:rPr lang="en-GB" sz="1200" dirty="0"/>
              <a:t>Use emojis and reactions</a:t>
            </a:r>
          </a:p>
          <a:p>
            <a:r>
              <a:rPr lang="en-GB" sz="1200" dirty="0"/>
              <a:t>Keep cameras on</a:t>
            </a:r>
          </a:p>
          <a:p>
            <a:pPr marL="0" indent="0">
              <a:buNone/>
            </a:pPr>
            <a:endParaRPr lang="en-GB" sz="1200" dirty="0"/>
          </a:p>
          <a:p>
            <a:pPr marL="0" indent="0">
              <a:buNone/>
            </a:pPr>
            <a:r>
              <a:rPr lang="en-GB" sz="1200" b="1" dirty="0"/>
              <a:t>Movement</a:t>
            </a:r>
          </a:p>
          <a:p>
            <a:r>
              <a:rPr lang="en-GB" sz="1200" dirty="0"/>
              <a:t>Stretch if you need to, move around as desired</a:t>
            </a:r>
          </a:p>
          <a:p>
            <a:r>
              <a:rPr lang="en-GB" sz="1200" dirty="0"/>
              <a:t>Feel free to fidget and doodle</a:t>
            </a:r>
          </a:p>
          <a:p>
            <a:r>
              <a:rPr lang="en-GB" sz="1200" dirty="0"/>
              <a:t>Excuse yourself when you need to (sign off and re-sign on)</a:t>
            </a:r>
          </a:p>
          <a:p>
            <a:pPr>
              <a:buFontTx/>
              <a:buChar char="-"/>
            </a:pPr>
            <a:endParaRPr lang="en-GB" sz="1200" dirty="0"/>
          </a:p>
          <a:p>
            <a:pPr marL="0" indent="0">
              <a:buNone/>
            </a:pPr>
            <a:r>
              <a:rPr lang="en-GB" sz="1200" b="1" dirty="0"/>
              <a:t>Fun</a:t>
            </a:r>
          </a:p>
          <a:p>
            <a:r>
              <a:rPr lang="en-GB" sz="1200" dirty="0"/>
              <a:t>Have fun</a:t>
            </a:r>
          </a:p>
          <a:p>
            <a:r>
              <a:rPr lang="en-GB" sz="1200" dirty="0"/>
              <a:t>Lean in with curiosity</a:t>
            </a:r>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t>5</a:t>
            </a:fld>
            <a:endParaRPr lang="en-GB"/>
          </a:p>
        </p:txBody>
      </p:sp>
    </p:spTree>
    <p:extLst>
      <p:ext uri="{BB962C8B-B14F-4D97-AF65-F5344CB8AC3E}">
        <p14:creationId xmlns:p14="http://schemas.microsoft.com/office/powerpoint/2010/main" val="29648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6</a:t>
            </a:fld>
            <a:endParaRPr lang="en-GB"/>
          </a:p>
        </p:txBody>
      </p:sp>
    </p:spTree>
    <p:extLst>
      <p:ext uri="{BB962C8B-B14F-4D97-AF65-F5344CB8AC3E}">
        <p14:creationId xmlns:p14="http://schemas.microsoft.com/office/powerpoint/2010/main" val="407417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for faculty – please add in your own images and contact details here*</a:t>
            </a:r>
          </a:p>
          <a:p>
            <a:endParaRPr lang="en-GB" b="1" dirty="0">
              <a:cs typeface="Calibri"/>
            </a:endParaRPr>
          </a:p>
          <a:p>
            <a:r>
              <a:rPr lang="en-GB" b="1" dirty="0">
                <a:cs typeface="Calibri"/>
              </a:rPr>
              <a:t>This is a good point to properly introduce yourselves and explain your background and experience in QI and coaching improvement.</a:t>
            </a:r>
          </a:p>
          <a:p>
            <a:endParaRPr lang="en-GB" dirty="0">
              <a:cs typeface="Calibri"/>
            </a:endParaRPr>
          </a:p>
        </p:txBody>
      </p:sp>
      <p:sp>
        <p:nvSpPr>
          <p:cNvPr id="4" name="Slide Number Placeholder 3"/>
          <p:cNvSpPr>
            <a:spLocks noGrp="1"/>
          </p:cNvSpPr>
          <p:nvPr>
            <p:ph type="sldNum" sz="quarter" idx="5"/>
          </p:nvPr>
        </p:nvSpPr>
        <p:spPr/>
        <p:txBody>
          <a:bodyPr/>
          <a:lstStyle/>
          <a:p>
            <a:fld id="{065E61C6-C2E9-8C4B-A7F2-C0544F7348CB}" type="slidenum">
              <a:rPr lang="en-GB"/>
              <a:t>7</a:t>
            </a:fld>
            <a:endParaRPr lang="en-GB"/>
          </a:p>
        </p:txBody>
      </p:sp>
    </p:spTree>
    <p:extLst>
      <p:ext uri="{BB962C8B-B14F-4D97-AF65-F5344CB8AC3E}">
        <p14:creationId xmlns:p14="http://schemas.microsoft.com/office/powerpoint/2010/main" val="85489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8</a:t>
            </a:fld>
            <a:endParaRPr lang="en-GB"/>
          </a:p>
        </p:txBody>
      </p:sp>
    </p:spTree>
    <p:extLst>
      <p:ext uri="{BB962C8B-B14F-4D97-AF65-F5344CB8AC3E}">
        <p14:creationId xmlns:p14="http://schemas.microsoft.com/office/powerpoint/2010/main" val="4283597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hasCustomPrompt="1"/>
          </p:nvPr>
        </p:nvSpPr>
        <p:spPr>
          <a:xfrm>
            <a:off x="1077913" y="1285487"/>
            <a:ext cx="10872787" cy="209550"/>
          </a:xfrm>
        </p:spPr>
        <p:txBody>
          <a:bodyPr/>
          <a:lstStyle>
            <a:lvl1pPr>
              <a:defRPr sz="1400" b="1">
                <a:latin typeface="DM Sans" pitchFamily="2" charset="77"/>
              </a:defRPr>
            </a:lvl1pPr>
          </a:lstStyle>
          <a:p>
            <a:r>
              <a:rPr lang="en-GB"/>
              <a:t>Funding Acknowledgement</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hasCustomPrompt="1"/>
          </p:nvPr>
        </p:nvSpPr>
        <p:spPr>
          <a:xfrm>
            <a:off x="1077913" y="1739590"/>
            <a:ext cx="5337755" cy="1479860"/>
          </a:xfrm>
        </p:spPr>
        <p:txBody>
          <a:bodyPr/>
          <a:lstStyle>
            <a:lvl1pPr>
              <a:defRPr sz="1400" spc="-20" baseline="0">
                <a:solidFill>
                  <a:schemeClr val="bg1"/>
                </a:solidFill>
              </a:defRPr>
            </a:lvl1pPr>
            <a:lvl2pPr>
              <a:defRPr sz="1400" b="0" i="0">
                <a:solidFill>
                  <a:schemeClr val="bg1"/>
                </a:solidFill>
                <a:latin typeface="DM Sans Medium"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The Quality Coach Development Programme was partially funded through Q Exchange by the Health Foundation and NHS England and NHS Improvement</a:t>
            </a:r>
            <a:endParaRPr lang="en-US"/>
          </a:p>
        </p:txBody>
      </p:sp>
      <p:cxnSp>
        <p:nvCxnSpPr>
          <p:cNvPr id="4" name="Straight Connector 3">
            <a:extLst>
              <a:ext uri="{FF2B5EF4-FFF2-40B4-BE49-F238E27FC236}">
                <a16:creationId xmlns:a16="http://schemas.microsoft.com/office/drawing/2014/main" id="{9FD01DCC-89B2-1D43-6274-1B8ADF857F2A}"/>
              </a:ext>
            </a:extLst>
          </p:cNvPr>
          <p:cNvCxnSpPr/>
          <p:nvPr userDrawn="1"/>
        </p:nvCxnSpPr>
        <p:spPr>
          <a:xfrm flipV="1">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7A748BE-2E47-41BA-EBAD-5C1919A71C6A}"/>
              </a:ext>
            </a:extLst>
          </p:cNvPr>
          <p:cNvPicPr>
            <a:picLocks noChangeAspect="1"/>
          </p:cNvPicPr>
          <p:nvPr userDrawn="1"/>
        </p:nvPicPr>
        <p:blipFill>
          <a:blip r:embed="rId2"/>
          <a:stretch>
            <a:fillRect/>
          </a:stretch>
        </p:blipFill>
        <p:spPr>
          <a:xfrm>
            <a:off x="6623050" y="5103283"/>
            <a:ext cx="1114425" cy="394335"/>
          </a:xfrm>
          <a:prstGeom prst="rect">
            <a:avLst/>
          </a:prstGeom>
        </p:spPr>
      </p:pic>
      <p:sp>
        <p:nvSpPr>
          <p:cNvPr id="11" name="Content Placeholder 2">
            <a:extLst>
              <a:ext uri="{FF2B5EF4-FFF2-40B4-BE49-F238E27FC236}">
                <a16:creationId xmlns:a16="http://schemas.microsoft.com/office/drawing/2014/main" id="{BA3C247E-B124-CA6D-2502-6F3E33ADA96A}"/>
              </a:ext>
            </a:extLst>
          </p:cNvPr>
          <p:cNvSpPr>
            <a:spLocks noGrp="1"/>
          </p:cNvSpPr>
          <p:nvPr>
            <p:ph idx="10" hasCustomPrompt="1"/>
          </p:nvPr>
        </p:nvSpPr>
        <p:spPr>
          <a:xfrm>
            <a:off x="7968209" y="5085184"/>
            <a:ext cx="3982492" cy="1531516"/>
          </a:xfrm>
        </p:spPr>
        <p:txBody>
          <a:bodyPr/>
          <a:lstStyle>
            <a:lvl1pPr>
              <a:defRPr sz="1200" b="1" spc="-20" baseline="0">
                <a:solidFill>
                  <a:schemeClr val="accent1"/>
                </a:solidFill>
              </a:defRPr>
            </a:lvl1pPr>
            <a:lvl2pPr>
              <a:spcBef>
                <a:spcPts val="0"/>
              </a:spcBef>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This slide deck and all associated materials of the Quality Coach Development programme are available under the Creative Commons Attribution-ShareAlike Licence 4.0 </a:t>
            </a:r>
          </a:p>
          <a:p>
            <a:pPr lvl="1"/>
            <a:r>
              <a:rPr lang="en-GB"/>
              <a:t>This licence permits others to remix, adapt, and build upon this piece of work even for commercial purposes, as long as you credit us and license any and all new creations under the identical terms. (CC-BY-SA)</a:t>
            </a:r>
            <a:endParaRPr lang="en-US"/>
          </a:p>
        </p:txBody>
      </p:sp>
      <p:sp>
        <p:nvSpPr>
          <p:cNvPr id="12" name="Content Placeholder 2">
            <a:extLst>
              <a:ext uri="{FF2B5EF4-FFF2-40B4-BE49-F238E27FC236}">
                <a16:creationId xmlns:a16="http://schemas.microsoft.com/office/drawing/2014/main" id="{280BB36D-84A6-253C-A4B4-66D5008FA530}"/>
              </a:ext>
            </a:extLst>
          </p:cNvPr>
          <p:cNvSpPr>
            <a:spLocks noGrp="1"/>
          </p:cNvSpPr>
          <p:nvPr>
            <p:ph idx="11" hasCustomPrompt="1"/>
          </p:nvPr>
        </p:nvSpPr>
        <p:spPr>
          <a:xfrm>
            <a:off x="1055440" y="5159727"/>
            <a:ext cx="5237410" cy="1531516"/>
          </a:xfrm>
        </p:spPr>
        <p:txBody>
          <a:bodyPr/>
          <a:lstStyle>
            <a:lvl1pPr>
              <a:defRPr sz="1200" b="1" spc="-20" baseline="0">
                <a:solidFill>
                  <a:schemeClr val="accent1"/>
                </a:solidFill>
              </a:defRPr>
            </a:lvl1pPr>
            <a:lvl2pPr>
              <a:spcBef>
                <a:spcPts val="0"/>
              </a:spcBef>
              <a:spcAft>
                <a:spcPts val="675"/>
              </a:spcAft>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1"/>
            <a:r>
              <a:rPr lang="en-GB"/>
              <a:t>For additional information contact</a:t>
            </a:r>
          </a:p>
          <a:p>
            <a:pPr lvl="1"/>
            <a:r>
              <a:rPr lang="en-GB"/>
              <a:t>clcht.continuous.improvement@nhs.net or the Q Community </a:t>
            </a:r>
            <a:endParaRPr lang="en-US"/>
          </a:p>
        </p:txBody>
      </p:sp>
      <p:pic>
        <p:nvPicPr>
          <p:cNvPr id="14" name="Picture 13">
            <a:extLst>
              <a:ext uri="{FF2B5EF4-FFF2-40B4-BE49-F238E27FC236}">
                <a16:creationId xmlns:a16="http://schemas.microsoft.com/office/drawing/2014/main" id="{72166850-23FB-A54F-801E-1F10309612FE}"/>
              </a:ext>
            </a:extLst>
          </p:cNvPr>
          <p:cNvPicPr>
            <a:picLocks noChangeAspect="1"/>
          </p:cNvPicPr>
          <p:nvPr userDrawn="1"/>
        </p:nvPicPr>
        <p:blipFill>
          <a:blip r:embed="rId3"/>
          <a:stretch>
            <a:fillRect/>
          </a:stretch>
        </p:blipFill>
        <p:spPr>
          <a:xfrm>
            <a:off x="236555" y="6207927"/>
            <a:ext cx="476902" cy="408773"/>
          </a:xfrm>
          <a:prstGeom prst="rect">
            <a:avLst/>
          </a:prstGeom>
        </p:spPr>
      </p:pic>
    </p:spTree>
    <p:extLst>
      <p:ext uri="{BB962C8B-B14F-4D97-AF65-F5344CB8AC3E}">
        <p14:creationId xmlns:p14="http://schemas.microsoft.com/office/powerpoint/2010/main" val="4025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2A7A-1E03-76FB-3BB4-45919A545C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F872-18B6-7645-0771-FAE0C010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48BBC129-3AEF-D88F-4FD3-819DB81D9F2F}"/>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B1C4B6FE-941B-F912-728E-A27C314807E7}"/>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420533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EC77-EEBD-57DB-C97E-4DE6EF3BD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CEE6FF-54A5-1D5D-2D61-2C929EBA0D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C2B8AE-72DE-79E8-0DFD-83EAC6C5E5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4D12C0-250E-B017-618E-06255A706DB7}"/>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6" name="Footer Placeholder 5">
            <a:extLst>
              <a:ext uri="{FF2B5EF4-FFF2-40B4-BE49-F238E27FC236}">
                <a16:creationId xmlns:a16="http://schemas.microsoft.com/office/drawing/2014/main" id="{225A0486-500E-4671-D493-A1441F712EF3}"/>
              </a:ext>
            </a:extLst>
          </p:cNvPr>
          <p:cNvSpPr>
            <a:spLocks noGrp="1"/>
          </p:cNvSpPr>
          <p:nvPr>
            <p:ph type="ftr" sz="quarter" idx="11"/>
          </p:nvPr>
        </p:nvSpPr>
        <p:spPr/>
        <p:txBody>
          <a:bodyPr/>
          <a:lstStyle/>
          <a:p>
            <a:r>
              <a:rPr lang="en-US"/>
              <a:t>Session 2     Coaching the Foundations of QI</a:t>
            </a:r>
          </a:p>
        </p:txBody>
      </p:sp>
      <p:sp>
        <p:nvSpPr>
          <p:cNvPr id="7" name="Slide Number Placeholder 6">
            <a:extLst>
              <a:ext uri="{FF2B5EF4-FFF2-40B4-BE49-F238E27FC236}">
                <a16:creationId xmlns:a16="http://schemas.microsoft.com/office/drawing/2014/main" id="{42D0AE4E-5E81-4F4D-E235-AF6E35629C1F}"/>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027115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AE6-244D-7675-F4A4-505DDBA50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94372A-68B1-A720-5DA8-593C41778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4A645-1F52-955C-1E4D-81E12AE6F9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82891C-E863-1EDA-C965-A2BC81E9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72351B-505B-462D-962F-471163FE6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EA8A57-3282-CBFC-0F9D-68DCA5D5DDAA}"/>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8" name="Footer Placeholder 7">
            <a:extLst>
              <a:ext uri="{FF2B5EF4-FFF2-40B4-BE49-F238E27FC236}">
                <a16:creationId xmlns:a16="http://schemas.microsoft.com/office/drawing/2014/main" id="{03A94AB1-B41F-B548-F279-1F5542CCC183}"/>
              </a:ext>
            </a:extLst>
          </p:cNvPr>
          <p:cNvSpPr>
            <a:spLocks noGrp="1"/>
          </p:cNvSpPr>
          <p:nvPr>
            <p:ph type="ftr" sz="quarter" idx="11"/>
          </p:nvPr>
        </p:nvSpPr>
        <p:spPr/>
        <p:txBody>
          <a:bodyPr/>
          <a:lstStyle/>
          <a:p>
            <a:r>
              <a:rPr lang="en-US"/>
              <a:t>Session 2     Coaching the Foundations of QI</a:t>
            </a:r>
          </a:p>
        </p:txBody>
      </p:sp>
      <p:sp>
        <p:nvSpPr>
          <p:cNvPr id="9" name="Slide Number Placeholder 8">
            <a:extLst>
              <a:ext uri="{FF2B5EF4-FFF2-40B4-BE49-F238E27FC236}">
                <a16:creationId xmlns:a16="http://schemas.microsoft.com/office/drawing/2014/main" id="{E3DA041F-F9C7-9593-E1DB-C2959FBF8406}"/>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5743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2F7D69-A073-BAEF-9793-63E90B9E4268}"/>
              </a:ext>
            </a:extLst>
          </p:cNvPr>
          <p:cNvSpPr>
            <a:spLocks noGrp="1"/>
          </p:cNvSpPr>
          <p:nvPr>
            <p:ph type="pic" sz="quarter" idx="14"/>
          </p:nvPr>
        </p:nvSpPr>
        <p:spPr>
          <a:xfrm>
            <a:off x="1077913" y="0"/>
            <a:ext cx="11114087" cy="6858000"/>
          </a:xfrm>
        </p:spPr>
        <p:txBody>
          <a:bodyPr/>
          <a:lstStyle/>
          <a:p>
            <a:endParaRPr lang="en-US"/>
          </a:p>
        </p:txBody>
      </p:sp>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a:xfrm>
            <a:off x="2962275" y="6237514"/>
            <a:ext cx="8988425" cy="379186"/>
          </a:xfrm>
        </p:spPr>
        <p:txBody>
          <a:bodyPr/>
          <a:lstStyle>
            <a:lvl1pPr>
              <a:defRPr sz="2200" b="1">
                <a:latin typeface="DM Sans" pitchFamily="2" charset="77"/>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lvl1pPr>
              <a:defRPr>
                <a:solidFill>
                  <a:schemeClr val="accent6">
                    <a:lumMod val="60000"/>
                    <a:lumOff val="40000"/>
                  </a:schemeClr>
                </a:solidFill>
              </a:defRPr>
            </a:lvl1pPr>
          </a:lstStyle>
          <a:p>
            <a:fld id="{16C5AC08-0ACD-404A-9C9F-AB39E786C34A}" type="slidenum">
              <a:rPr lang="en-GB"/>
              <a:pPr/>
              <a:t>‹#›</a:t>
            </a:fld>
            <a:endParaRPr lang="en-GB"/>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EE6AB-AB20-0EB6-903B-1E47B7CCD552}"/>
              </a:ext>
            </a:extLst>
          </p:cNvPr>
          <p:cNvPicPr>
            <a:picLocks noChangeAspect="1"/>
          </p:cNvPicPr>
          <p:nvPr userDrawn="1"/>
        </p:nvPicPr>
        <p:blipFill>
          <a:blip r:embed="rId2"/>
          <a:stretch>
            <a:fillRect/>
          </a:stretch>
        </p:blipFill>
        <p:spPr>
          <a:xfrm>
            <a:off x="238125" y="6211316"/>
            <a:ext cx="472948" cy="405384"/>
          </a:xfrm>
          <a:prstGeom prst="rect">
            <a:avLst/>
          </a:prstGeom>
        </p:spPr>
      </p:pic>
    </p:spTree>
    <p:extLst>
      <p:ext uri="{BB962C8B-B14F-4D97-AF65-F5344CB8AC3E}">
        <p14:creationId xmlns:p14="http://schemas.microsoft.com/office/powerpoint/2010/main" val="220641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lder tab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E76887-D20E-7C11-9E40-C106F97B44FE}"/>
              </a:ext>
            </a:extLst>
          </p:cNvPr>
          <p:cNvSpPr txBox="1"/>
          <p:nvPr userDrawn="1"/>
        </p:nvSpPr>
        <p:spPr>
          <a:xfrm>
            <a:off x="1077914" y="4900613"/>
            <a:ext cx="10872786" cy="369332"/>
          </a:xfrm>
          <a:prstGeom prst="rect">
            <a:avLst/>
          </a:prstGeom>
          <a:noFill/>
        </p:spPr>
        <p:txBody>
          <a:bodyPr wrap="square" lIns="216000" rtlCol="0">
            <a:spAutoFit/>
          </a:bodyPr>
          <a:lstStyle/>
          <a:p>
            <a:r>
              <a:rPr lang="en-US" b="1">
                <a:solidFill>
                  <a:schemeClr val="bg1"/>
                </a:solidFill>
                <a:latin typeface="DM Sans" pitchFamily="2" charset="77"/>
              </a:rPr>
              <a:t>Quality Coach Development Programme</a:t>
            </a:r>
          </a:p>
        </p:txBody>
      </p:sp>
      <p:sp>
        <p:nvSpPr>
          <p:cNvPr id="13" name="TextBox 12">
            <a:extLst>
              <a:ext uri="{FF2B5EF4-FFF2-40B4-BE49-F238E27FC236}">
                <a16:creationId xmlns:a16="http://schemas.microsoft.com/office/drawing/2014/main" id="{75B3F8D8-C4BD-4204-3867-9C084B0CEBD4}"/>
              </a:ext>
            </a:extLst>
          </p:cNvPr>
          <p:cNvSpPr txBox="1"/>
          <p:nvPr userDrawn="1"/>
        </p:nvSpPr>
        <p:spPr>
          <a:xfrm>
            <a:off x="1157591" y="710119"/>
            <a:ext cx="2357134" cy="810706"/>
          </a:xfrm>
          <a:prstGeom prst="round2SameRect">
            <a:avLst>
              <a:gd name="adj1" fmla="val 9068"/>
              <a:gd name="adj2" fmla="val 0"/>
            </a:avLst>
          </a:prstGeom>
          <a:solidFill>
            <a:schemeClr val="accent1"/>
          </a:solidFill>
        </p:spPr>
        <p:txBody>
          <a:bodyPr wrap="square" lIns="180000" tIns="216000" rtlCol="0">
            <a:noAutofit/>
          </a:bodyPr>
          <a:lstStyle/>
          <a:p>
            <a:r>
              <a:rPr lang="en-US" sz="1300" b="1">
                <a:solidFill>
                  <a:schemeClr val="bg1"/>
                </a:solidFill>
                <a:latin typeface="DM Sans" pitchFamily="2" charset="77"/>
              </a:rPr>
              <a:t>Coaching and the Foundations of QI</a:t>
            </a:r>
          </a:p>
        </p:txBody>
      </p:sp>
      <p:sp>
        <p:nvSpPr>
          <p:cNvPr id="14" name="TextBox 13">
            <a:extLst>
              <a:ext uri="{FF2B5EF4-FFF2-40B4-BE49-F238E27FC236}">
                <a16:creationId xmlns:a16="http://schemas.microsoft.com/office/drawing/2014/main" id="{F88C2DC5-D5A0-1062-0710-51F11180AB16}"/>
              </a:ext>
            </a:extLst>
          </p:cNvPr>
          <p:cNvSpPr txBox="1"/>
          <p:nvPr userDrawn="1"/>
        </p:nvSpPr>
        <p:spPr>
          <a:xfrm>
            <a:off x="3737664" y="710119"/>
            <a:ext cx="2357134" cy="810706"/>
          </a:xfrm>
          <a:prstGeom prst="round2SameRect">
            <a:avLst>
              <a:gd name="adj1" fmla="val 9068"/>
              <a:gd name="adj2" fmla="val 0"/>
            </a:avLst>
          </a:prstGeom>
          <a:solidFill>
            <a:schemeClr val="accent3"/>
          </a:solidFill>
        </p:spPr>
        <p:txBody>
          <a:bodyPr wrap="square" lIns="180000" tIns="216000" rtlCol="0">
            <a:noAutofit/>
          </a:bodyPr>
          <a:lstStyle/>
          <a:p>
            <a:r>
              <a:rPr lang="en-US" sz="1300" b="1">
                <a:solidFill>
                  <a:schemeClr val="bg1"/>
                </a:solidFill>
                <a:latin typeface="DM Sans" pitchFamily="2" charset="77"/>
              </a:rPr>
              <a:t>Working with People</a:t>
            </a:r>
          </a:p>
        </p:txBody>
      </p:sp>
      <p:sp>
        <p:nvSpPr>
          <p:cNvPr id="15" name="TextBox 14">
            <a:extLst>
              <a:ext uri="{FF2B5EF4-FFF2-40B4-BE49-F238E27FC236}">
                <a16:creationId xmlns:a16="http://schemas.microsoft.com/office/drawing/2014/main" id="{2E124764-02DE-6DEA-844B-99A413F81453}"/>
              </a:ext>
            </a:extLst>
          </p:cNvPr>
          <p:cNvSpPr txBox="1"/>
          <p:nvPr userDrawn="1"/>
        </p:nvSpPr>
        <p:spPr>
          <a:xfrm>
            <a:off x="6366104" y="710119"/>
            <a:ext cx="2357134" cy="810706"/>
          </a:xfrm>
          <a:prstGeom prst="round2SameRect">
            <a:avLst>
              <a:gd name="adj1" fmla="val 9068"/>
              <a:gd name="adj2" fmla="val 0"/>
            </a:avLst>
          </a:prstGeom>
          <a:solidFill>
            <a:schemeClr val="accent4"/>
          </a:solidFill>
        </p:spPr>
        <p:txBody>
          <a:bodyPr wrap="square" lIns="180000" tIns="216000" rtlCol="0">
            <a:noAutofit/>
          </a:bodyPr>
          <a:lstStyle/>
          <a:p>
            <a:r>
              <a:rPr lang="en-US" sz="1300" b="1">
                <a:solidFill>
                  <a:schemeClr val="bg1"/>
                </a:solidFill>
                <a:latin typeface="DM Sans" pitchFamily="2" charset="77"/>
              </a:rPr>
              <a:t>Coaching Measurement</a:t>
            </a:r>
          </a:p>
        </p:txBody>
      </p:sp>
      <p:sp>
        <p:nvSpPr>
          <p:cNvPr id="16" name="TextBox 15">
            <a:extLst>
              <a:ext uri="{FF2B5EF4-FFF2-40B4-BE49-F238E27FC236}">
                <a16:creationId xmlns:a16="http://schemas.microsoft.com/office/drawing/2014/main" id="{BC7A24D5-C2DB-47F6-5D45-2132C7567E14}"/>
              </a:ext>
            </a:extLst>
          </p:cNvPr>
          <p:cNvSpPr txBox="1"/>
          <p:nvPr userDrawn="1"/>
        </p:nvSpPr>
        <p:spPr>
          <a:xfrm>
            <a:off x="8924408" y="710119"/>
            <a:ext cx="2357134" cy="810706"/>
          </a:xfrm>
          <a:prstGeom prst="round2SameRect">
            <a:avLst>
              <a:gd name="adj1" fmla="val 9068"/>
              <a:gd name="adj2" fmla="val 0"/>
            </a:avLst>
          </a:prstGeom>
          <a:solidFill>
            <a:schemeClr val="accent2"/>
          </a:solidFill>
        </p:spPr>
        <p:txBody>
          <a:bodyPr wrap="square" lIns="180000" tIns="216000" rtlCol="0">
            <a:noAutofit/>
          </a:bodyPr>
          <a:lstStyle/>
          <a:p>
            <a:r>
              <a:rPr lang="en-US" sz="1300" b="1">
                <a:solidFill>
                  <a:schemeClr val="bg1"/>
                </a:solidFill>
                <a:latin typeface="DM Sans" pitchFamily="2" charset="77"/>
              </a:rPr>
              <a:t>Human Side of Change</a:t>
            </a:r>
          </a:p>
        </p:txBody>
      </p:sp>
      <p:sp>
        <p:nvSpPr>
          <p:cNvPr id="19" name="Text Placeholder 18">
            <a:extLst>
              <a:ext uri="{FF2B5EF4-FFF2-40B4-BE49-F238E27FC236}">
                <a16:creationId xmlns:a16="http://schemas.microsoft.com/office/drawing/2014/main" id="{8237335D-6D64-5A6C-6CD3-372FF6CC09BC}"/>
              </a:ext>
            </a:extLst>
          </p:cNvPr>
          <p:cNvSpPr>
            <a:spLocks noGrp="1"/>
          </p:cNvSpPr>
          <p:nvPr>
            <p:ph type="body" sz="quarter" idx="14"/>
          </p:nvPr>
        </p:nvSpPr>
        <p:spPr>
          <a:xfrm>
            <a:off x="1077913" y="1520825"/>
            <a:ext cx="10872787" cy="5095875"/>
          </a:xfrm>
          <a:solidFill>
            <a:schemeClr val="accent1"/>
          </a:solidFill>
        </p:spPr>
        <p:txBody>
          <a:bodyPr lIns="144000" tIns="792000"/>
          <a:lstStyle>
            <a:lvl1pPr>
              <a:defRPr sz="9000">
                <a:solidFill>
                  <a:schemeClr val="bg1"/>
                </a:solidFill>
                <a:latin typeface="Petrona" pitchFamily="2" charset="77"/>
              </a:defRPr>
            </a:lvl1pPr>
            <a:lvl2pPr>
              <a:defRPr sz="1500" b="1">
                <a:solidFill>
                  <a:schemeClr val="bg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8425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8BF4E6-0408-6663-2CC1-E5D0A15D4AA2}"/>
              </a:ext>
            </a:extLst>
          </p:cNvPr>
          <p:cNvSpPr>
            <a:spLocks noGrp="1"/>
          </p:cNvSpPr>
          <p:nvPr>
            <p:ph type="ftr" sz="quarter" idx="11"/>
          </p:nvPr>
        </p:nvSpPr>
        <p:spPr/>
        <p:txBody>
          <a:bodyPr/>
          <a:lstStyle/>
          <a:p>
            <a:r>
              <a:rPr lang="en-US"/>
              <a:t>Session 2     Coaching the Foundations of QI</a:t>
            </a:r>
          </a:p>
        </p:txBody>
      </p:sp>
      <p:sp>
        <p:nvSpPr>
          <p:cNvPr id="4" name="Slide Number Placeholder 3">
            <a:extLst>
              <a:ext uri="{FF2B5EF4-FFF2-40B4-BE49-F238E27FC236}">
                <a16:creationId xmlns:a16="http://schemas.microsoft.com/office/drawing/2014/main" id="{1A90DF76-9DD1-70A4-A085-4CC410844BE4}"/>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76132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A43CC3-D49E-A6C5-3980-4EE9D64DE92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2" name="Content Placeholder 2">
            <a:extLst>
              <a:ext uri="{FF2B5EF4-FFF2-40B4-BE49-F238E27FC236}">
                <a16:creationId xmlns:a16="http://schemas.microsoft.com/office/drawing/2014/main" id="{05B5D24D-305C-E273-D607-7A524A6291E8}"/>
              </a:ext>
            </a:extLst>
          </p:cNvPr>
          <p:cNvSpPr>
            <a:spLocks noGrp="1"/>
          </p:cNvSpPr>
          <p:nvPr>
            <p:ph idx="1"/>
          </p:nvPr>
        </p:nvSpPr>
        <p:spPr>
          <a:xfrm>
            <a:off x="1077914" y="1520825"/>
            <a:ext cx="5214936" cy="5019720"/>
          </a:xfrm>
        </p:spPr>
        <p:txBody>
          <a:bodyPr/>
          <a:lstStyle>
            <a:lvl1pPr marL="363538" indent="-355600">
              <a:spcBef>
                <a:spcPts val="1200"/>
              </a:spcBef>
              <a:spcAft>
                <a:spcPts val="0"/>
              </a:spcAft>
              <a:tabLst/>
              <a:defRPr sz="1600"/>
            </a:lvl1pPr>
            <a:lvl2pPr marL="363538" indent="0">
              <a:spcBef>
                <a:spcPts val="400"/>
              </a:spcBef>
              <a:spcAft>
                <a:spcPts val="0"/>
              </a:spcAft>
              <a:tabLst/>
              <a:defRPr sz="105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2">
            <a:extLst>
              <a:ext uri="{FF2B5EF4-FFF2-40B4-BE49-F238E27FC236}">
                <a16:creationId xmlns:a16="http://schemas.microsoft.com/office/drawing/2014/main" id="{1E547391-5064-3E7D-1ED1-104C3D9A8CD8}"/>
              </a:ext>
            </a:extLst>
          </p:cNvPr>
          <p:cNvSpPr>
            <a:spLocks noGrp="1"/>
          </p:cNvSpPr>
          <p:nvPr>
            <p:ph idx="14"/>
          </p:nvPr>
        </p:nvSpPr>
        <p:spPr>
          <a:xfrm>
            <a:off x="6729414" y="1520825"/>
            <a:ext cx="5214936" cy="5019720"/>
          </a:xfrm>
        </p:spPr>
        <p:txBody>
          <a:bodyPr/>
          <a:lstStyle>
            <a:lvl1pPr marL="363538" indent="-355600">
              <a:spcBef>
                <a:spcPts val="1200"/>
              </a:spcBef>
              <a:spcAft>
                <a:spcPts val="0"/>
              </a:spcAft>
              <a:tabLst/>
              <a:defRPr sz="1600"/>
            </a:lvl1pPr>
            <a:lvl2pPr marL="363538" indent="0">
              <a:spcBef>
                <a:spcPts val="400"/>
              </a:spcBef>
              <a:spcAft>
                <a:spcPts val="0"/>
              </a:spcAft>
              <a:tabLst/>
              <a:defRPr sz="105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6390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159095-6F82-BE9A-836F-2BB2ACB75C3F}"/>
              </a:ext>
            </a:extLst>
          </p:cNvPr>
          <p:cNvPicPr>
            <a:picLocks noChangeAspect="1"/>
          </p:cNvPicPr>
          <p:nvPr userDrawn="1"/>
        </p:nvPicPr>
        <p:blipFill>
          <a:blip r:embed="rId2"/>
          <a:stretch>
            <a:fillRect/>
          </a:stretch>
        </p:blipFill>
        <p:spPr>
          <a:xfrm>
            <a:off x="9377046" y="-5657079"/>
            <a:ext cx="13560845" cy="16057607"/>
          </a:xfrm>
          <a:prstGeom prst="rect">
            <a:avLst/>
          </a:prstGeom>
        </p:spPr>
      </p:pic>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486033" y="2660821"/>
            <a:ext cx="9036908" cy="2577671"/>
          </a:xfrm>
        </p:spPr>
        <p:txBody>
          <a:bodyPr anchor="b">
            <a:normAutofit/>
          </a:bodyPr>
          <a:lstStyle>
            <a:lvl1pPr algn="l">
              <a:lnSpc>
                <a:spcPct val="80000"/>
              </a:lnSpc>
              <a:defRPr sz="8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497553" y="6165319"/>
            <a:ext cx="9037511" cy="451381"/>
          </a:xfrm>
        </p:spPr>
        <p:txBody>
          <a:bodyPr/>
          <a:lstStyle>
            <a:lvl1pPr marL="0" indent="0" algn="l">
              <a:buNone/>
              <a:defRPr sz="1800" b="1"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Quality Coach Development Programme</a:t>
            </a:r>
            <a:endParaRPr lang="en-US"/>
          </a:p>
        </p:txBody>
      </p:sp>
      <p:sp>
        <p:nvSpPr>
          <p:cNvPr id="11" name="Text Placeholder 10">
            <a:extLst>
              <a:ext uri="{FF2B5EF4-FFF2-40B4-BE49-F238E27FC236}">
                <a16:creationId xmlns:a16="http://schemas.microsoft.com/office/drawing/2014/main" id="{32D9A11D-5362-5EF9-4863-711F7C238E2B}"/>
              </a:ext>
            </a:extLst>
          </p:cNvPr>
          <p:cNvSpPr>
            <a:spLocks noGrp="1"/>
          </p:cNvSpPr>
          <p:nvPr>
            <p:ph type="body" sz="quarter" idx="10" hasCustomPrompt="1"/>
          </p:nvPr>
        </p:nvSpPr>
        <p:spPr>
          <a:xfrm>
            <a:off x="491489" y="1980801"/>
            <a:ext cx="1516542" cy="511976"/>
          </a:xfrm>
          <a:solidFill>
            <a:schemeClr val="accent1"/>
          </a:solidFill>
        </p:spPr>
        <p:txBody>
          <a:bodyPr wrap="none" lIns="108000" tIns="108000" rIns="108000" bIns="72000" anchor="ctr" anchorCtr="0">
            <a:spAutoFit/>
          </a:bodyPr>
          <a:lstStyle>
            <a:lvl1pPr>
              <a:defRPr sz="2350" b="1">
                <a:solidFill>
                  <a:schemeClr val="bg1"/>
                </a:solidFill>
              </a:defRPr>
            </a:lvl1pPr>
          </a:lstStyle>
          <a:p>
            <a:pPr lvl="0"/>
            <a:r>
              <a:rPr lang="en-GB"/>
              <a:t>Session 1</a:t>
            </a:r>
            <a:endParaRPr lang="en-US"/>
          </a:p>
        </p:txBody>
      </p:sp>
      <p:pic>
        <p:nvPicPr>
          <p:cNvPr id="19" name="Picture 18">
            <a:extLst>
              <a:ext uri="{FF2B5EF4-FFF2-40B4-BE49-F238E27FC236}">
                <a16:creationId xmlns:a16="http://schemas.microsoft.com/office/drawing/2014/main" id="{920255AA-6430-A527-91BA-C1DCFD3DE330}"/>
              </a:ext>
            </a:extLst>
          </p:cNvPr>
          <p:cNvPicPr>
            <a:picLocks noChangeAspect="1"/>
          </p:cNvPicPr>
          <p:nvPr userDrawn="1"/>
        </p:nvPicPr>
        <p:blipFill>
          <a:blip r:embed="rId3"/>
          <a:stretch>
            <a:fillRect/>
          </a:stretch>
        </p:blipFill>
        <p:spPr>
          <a:xfrm>
            <a:off x="9814757" y="684382"/>
            <a:ext cx="1863344" cy="282829"/>
          </a:xfrm>
          <a:prstGeom prst="rect">
            <a:avLst/>
          </a:prstGeom>
        </p:spPr>
      </p:pic>
      <p:pic>
        <p:nvPicPr>
          <p:cNvPr id="22" name="Picture 21">
            <a:extLst>
              <a:ext uri="{FF2B5EF4-FFF2-40B4-BE49-F238E27FC236}">
                <a16:creationId xmlns:a16="http://schemas.microsoft.com/office/drawing/2014/main" id="{8E8C7446-462E-3051-06CC-D88AD46FB87D}"/>
              </a:ext>
            </a:extLst>
          </p:cNvPr>
          <p:cNvPicPr>
            <a:picLocks noChangeAspect="1"/>
          </p:cNvPicPr>
          <p:nvPr userDrawn="1"/>
        </p:nvPicPr>
        <p:blipFill>
          <a:blip r:embed="rId4"/>
          <a:stretch>
            <a:fillRect/>
          </a:stretch>
        </p:blipFill>
        <p:spPr>
          <a:xfrm>
            <a:off x="471377" y="467833"/>
            <a:ext cx="810437" cy="694660"/>
          </a:xfrm>
          <a:prstGeom prst="rect">
            <a:avLst/>
          </a:prstGeom>
        </p:spPr>
      </p:pic>
    </p:spTree>
    <p:extLst>
      <p:ext uri="{BB962C8B-B14F-4D97-AF65-F5344CB8AC3E}">
        <p14:creationId xmlns:p14="http://schemas.microsoft.com/office/powerpoint/2010/main" val="6179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fill="hold" nodeType="withEffect">
                                  <p:stCondLst>
                                    <p:cond delay="0"/>
                                  </p:stCondLst>
                                  <p:childTnLst>
                                    <p:animRot by="21600000">
                                      <p:cBhvr>
                                        <p:cTn id="6" dur="90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1077913" y="1241309"/>
            <a:ext cx="9144000" cy="2387600"/>
          </a:xfrm>
        </p:spPr>
        <p:txBody>
          <a:bodyPr anchor="t" anchorCtr="0">
            <a:normAutofit/>
          </a:bodyPr>
          <a:lstStyle>
            <a:lvl1pPr algn="l">
              <a:defRPr sz="8600">
                <a:solidFill>
                  <a:schemeClr val="accent4"/>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1077913" y="4401015"/>
            <a:ext cx="9144000" cy="275064"/>
          </a:xfrm>
        </p:spPr>
        <p:txBody>
          <a:bodyPr>
            <a:normAutofit/>
          </a:bodyPr>
          <a:lstStyle>
            <a:lvl1pPr marL="0" indent="0" algn="l">
              <a:buNone/>
              <a:defRPr sz="2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Cohort</a:t>
            </a:r>
            <a:endParaRPr lang="en-US"/>
          </a:p>
        </p:txBody>
      </p:sp>
      <p:sp>
        <p:nvSpPr>
          <p:cNvPr id="5" name="Footer Placeholder 4">
            <a:extLst>
              <a:ext uri="{FF2B5EF4-FFF2-40B4-BE49-F238E27FC236}">
                <a16:creationId xmlns:a16="http://schemas.microsoft.com/office/drawing/2014/main" id="{A5F678D9-8111-76EE-A6E6-AE85824F03C7}"/>
              </a:ext>
            </a:extLst>
          </p:cNvPr>
          <p:cNvSpPr>
            <a:spLocks noGrp="1"/>
          </p:cNvSpPr>
          <p:nvPr>
            <p:ph type="ftr" sz="quarter" idx="11"/>
          </p:nvPr>
        </p:nvSpPr>
        <p:spPr/>
        <p:txBody>
          <a:bodyPr/>
          <a:lstStyle>
            <a:lvl1pPr>
              <a:defRPr>
                <a:solidFill>
                  <a:schemeClr val="accent4"/>
                </a:solidFill>
              </a:defRPr>
            </a:lvl1pPr>
          </a:lstStyle>
          <a:p>
            <a:r>
              <a:rPr lang="en-US" b="1"/>
              <a:t>Session 2     Coaching the Foundations of QI</a:t>
            </a:r>
            <a:endParaRPr lang="en-US"/>
          </a:p>
        </p:txBody>
      </p:sp>
      <p:sp>
        <p:nvSpPr>
          <p:cNvPr id="6" name="Slide Number Placeholder 5">
            <a:extLst>
              <a:ext uri="{FF2B5EF4-FFF2-40B4-BE49-F238E27FC236}">
                <a16:creationId xmlns:a16="http://schemas.microsoft.com/office/drawing/2014/main" id="{CD34CAB4-12B0-89DD-CDD6-C9B0EB06CD07}"/>
              </a:ext>
            </a:extLst>
          </p:cNvPr>
          <p:cNvSpPr>
            <a:spLocks noGrp="1"/>
          </p:cNvSpPr>
          <p:nvPr>
            <p:ph type="sldNum" sz="quarter" idx="12"/>
          </p:nvPr>
        </p:nvSpPr>
        <p:spPr/>
        <p:txBody>
          <a:bodyPr/>
          <a:lstStyle>
            <a:lvl1pPr>
              <a:defRPr>
                <a:solidFill>
                  <a:schemeClr val="accent4"/>
                </a:solidFill>
              </a:defRPr>
            </a:lvl1pPr>
          </a:lstStyle>
          <a:p>
            <a:fld id="{16C5AC08-0ACD-404A-9C9F-AB39E786C34A}" type="slidenum">
              <a:rPr lang="en-US"/>
              <a:pPr/>
              <a:t>‹#›</a:t>
            </a:fld>
            <a:endParaRPr lang="en-US"/>
          </a:p>
        </p:txBody>
      </p:sp>
      <p:cxnSp>
        <p:nvCxnSpPr>
          <p:cNvPr id="10" name="Straight Connector 9">
            <a:extLst>
              <a:ext uri="{FF2B5EF4-FFF2-40B4-BE49-F238E27FC236}">
                <a16:creationId xmlns:a16="http://schemas.microsoft.com/office/drawing/2014/main" id="{17B9B790-AD72-6E95-64A3-C7C62C9203B0}"/>
              </a:ext>
            </a:extLst>
          </p:cNvPr>
          <p:cNvCxnSpPr/>
          <p:nvPr userDrawn="1"/>
        </p:nvCxnSpPr>
        <p:spPr>
          <a:xfrm>
            <a:off x="809625" y="238125"/>
            <a:ext cx="0" cy="6378575"/>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63C3FD8D-F2BD-8C7B-33B9-61E803938BE7}"/>
              </a:ext>
            </a:extLst>
          </p:cNvPr>
          <p:cNvSpPr txBox="1">
            <a:spLocks/>
          </p:cNvSpPr>
          <p:nvPr userDrawn="1"/>
        </p:nvSpPr>
        <p:spPr>
          <a:xfrm>
            <a:off x="1077913" y="4797152"/>
            <a:ext cx="9144000" cy="2750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DM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5"/>
                </a:solidFill>
                <a:latin typeface="DM Sans" pitchFamily="2" charset="77"/>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tabLst/>
              <a:defRPr sz="1800" kern="1200">
                <a:solidFill>
                  <a:schemeClr val="accent5"/>
                </a:solidFill>
                <a:latin typeface="DM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0391FD6A-F142-644C-AEBC-F8CC8C5E533A}" type="datetime2">
              <a:rPr lang="en-GB" b="0"/>
              <a:t>Wednesday, 27 September 2023</a:t>
            </a:fld>
            <a:endParaRPr lang="en-US" b="0"/>
          </a:p>
        </p:txBody>
      </p:sp>
      <p:sp>
        <p:nvSpPr>
          <p:cNvPr id="12" name="Text Placeholder 10">
            <a:extLst>
              <a:ext uri="{FF2B5EF4-FFF2-40B4-BE49-F238E27FC236}">
                <a16:creationId xmlns:a16="http://schemas.microsoft.com/office/drawing/2014/main" id="{A0979BA0-34C1-2E3B-DDFC-45DFE7EB44AE}"/>
              </a:ext>
            </a:extLst>
          </p:cNvPr>
          <p:cNvSpPr>
            <a:spLocks noGrp="1"/>
          </p:cNvSpPr>
          <p:nvPr>
            <p:ph type="body" sz="quarter" idx="13" hasCustomPrompt="1"/>
          </p:nvPr>
        </p:nvSpPr>
        <p:spPr>
          <a:xfrm>
            <a:off x="1077913" y="436166"/>
            <a:ext cx="1298432" cy="330219"/>
          </a:xfrm>
          <a:noFill/>
        </p:spPr>
        <p:txBody>
          <a:bodyPr wrap="none" lIns="0" tIns="0" rIns="0" bIns="0" anchor="ctr" anchorCtr="0">
            <a:spAutoFit/>
          </a:bodyPr>
          <a:lstStyle>
            <a:lvl1pPr>
              <a:defRPr sz="2350" b="1">
                <a:solidFill>
                  <a:schemeClr val="accent4"/>
                </a:solidFill>
              </a:defRPr>
            </a:lvl1pPr>
          </a:lstStyle>
          <a:p>
            <a:pPr lvl="0"/>
            <a:r>
              <a:rPr lang="en-GB"/>
              <a:t>Session 1</a:t>
            </a:r>
            <a:endParaRPr lang="en-US"/>
          </a:p>
        </p:txBody>
      </p:sp>
    </p:spTree>
    <p:extLst>
      <p:ext uri="{BB962C8B-B14F-4D97-AF65-F5344CB8AC3E}">
        <p14:creationId xmlns:p14="http://schemas.microsoft.com/office/powerpoint/2010/main" val="172103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00040656-DAEE-8B84-E399-14C328E1A353}"/>
              </a:ext>
            </a:extLst>
          </p:cNvPr>
          <p:cNvSpPr>
            <a:spLocks noGrp="1"/>
          </p:cNvSpPr>
          <p:nvPr>
            <p:ph type="pic" sz="quarter" idx="14"/>
          </p:nvPr>
        </p:nvSpPr>
        <p:spPr>
          <a:xfrm>
            <a:off x="1904320"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3" name="Content Placeholder 2">
            <a:extLst>
              <a:ext uri="{FF2B5EF4-FFF2-40B4-BE49-F238E27FC236}">
                <a16:creationId xmlns:a16="http://schemas.microsoft.com/office/drawing/2014/main" id="{D672A594-28A8-9798-F1F9-A4CD5C09DF4B}"/>
              </a:ext>
            </a:extLst>
          </p:cNvPr>
          <p:cNvSpPr>
            <a:spLocks noGrp="1"/>
          </p:cNvSpPr>
          <p:nvPr>
            <p:ph idx="15"/>
          </p:nvPr>
        </p:nvSpPr>
        <p:spPr>
          <a:xfrm>
            <a:off x="483754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E26A14E3-3322-EE1C-105E-D40353841DBB}"/>
              </a:ext>
            </a:extLst>
          </p:cNvPr>
          <p:cNvSpPr>
            <a:spLocks noGrp="1"/>
          </p:cNvSpPr>
          <p:nvPr>
            <p:ph type="pic" sz="quarter" idx="16"/>
          </p:nvPr>
        </p:nvSpPr>
        <p:spPr>
          <a:xfrm>
            <a:off x="566395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5" name="Content Placeholder 2">
            <a:extLst>
              <a:ext uri="{FF2B5EF4-FFF2-40B4-BE49-F238E27FC236}">
                <a16:creationId xmlns:a16="http://schemas.microsoft.com/office/drawing/2014/main" id="{5B4B4695-8A09-5383-46B4-BDC477A9F1E5}"/>
              </a:ext>
            </a:extLst>
          </p:cNvPr>
          <p:cNvSpPr>
            <a:spLocks noGrp="1"/>
          </p:cNvSpPr>
          <p:nvPr>
            <p:ph idx="17"/>
          </p:nvPr>
        </p:nvSpPr>
        <p:spPr>
          <a:xfrm>
            <a:off x="862012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1">
            <a:extLst>
              <a:ext uri="{FF2B5EF4-FFF2-40B4-BE49-F238E27FC236}">
                <a16:creationId xmlns:a16="http://schemas.microsoft.com/office/drawing/2014/main" id="{FB0A1073-37EB-15AC-28EF-7123C375D852}"/>
              </a:ext>
            </a:extLst>
          </p:cNvPr>
          <p:cNvSpPr>
            <a:spLocks noGrp="1"/>
          </p:cNvSpPr>
          <p:nvPr>
            <p:ph type="pic" sz="quarter" idx="18"/>
          </p:nvPr>
        </p:nvSpPr>
        <p:spPr>
          <a:xfrm>
            <a:off x="944653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Tree>
    <p:extLst>
      <p:ext uri="{BB962C8B-B14F-4D97-AF65-F5344CB8AC3E}">
        <p14:creationId xmlns:p14="http://schemas.microsoft.com/office/powerpoint/2010/main" val="32936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9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6744072"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10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2"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4848226" y="1520825"/>
            <a:ext cx="7110784"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34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7100886"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085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2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EC05D991-7EBC-23D0-1E96-F01D3324A3B2}"/>
              </a:ext>
            </a:extLst>
          </p:cNvPr>
          <p:cNvSpPr>
            <a:spLocks noGrp="1"/>
          </p:cNvSpPr>
          <p:nvPr>
            <p:ph idx="15"/>
          </p:nvPr>
        </p:nvSpPr>
        <p:spPr>
          <a:xfrm>
            <a:off x="4846639"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97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A0BBE-30B5-B5BE-8D29-B34EC078D101}"/>
              </a:ext>
            </a:extLst>
          </p:cNvPr>
          <p:cNvSpPr>
            <a:spLocks noGrp="1"/>
          </p:cNvSpPr>
          <p:nvPr>
            <p:ph type="title"/>
          </p:nvPr>
        </p:nvSpPr>
        <p:spPr>
          <a:xfrm>
            <a:off x="1077913" y="238125"/>
            <a:ext cx="10872787" cy="1139825"/>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12C11A-2C1C-70CD-DBF7-7853640D3F6A}"/>
              </a:ext>
            </a:extLst>
          </p:cNvPr>
          <p:cNvSpPr>
            <a:spLocks noGrp="1"/>
          </p:cNvSpPr>
          <p:nvPr>
            <p:ph type="body" idx="1"/>
          </p:nvPr>
        </p:nvSpPr>
        <p:spPr>
          <a:xfrm>
            <a:off x="1077913" y="1520825"/>
            <a:ext cx="10872787" cy="501972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5A96B29-11D2-50C5-E3CC-DE9F216C3DD6}"/>
              </a:ext>
            </a:extLst>
          </p:cNvPr>
          <p:cNvSpPr>
            <a:spLocks noGrp="1"/>
          </p:cNvSpPr>
          <p:nvPr>
            <p:ph type="ftr" sz="quarter" idx="3"/>
          </p:nvPr>
        </p:nvSpPr>
        <p:spPr>
          <a:xfrm rot="16200000">
            <a:off x="-1796007" y="3554959"/>
            <a:ext cx="4248151" cy="179884"/>
          </a:xfrm>
          <a:prstGeom prst="rect">
            <a:avLst/>
          </a:prstGeom>
        </p:spPr>
        <p:txBody>
          <a:bodyPr vert="horz" lIns="0" tIns="0" rIns="0" bIns="0" rtlCol="0" anchor="ctr"/>
          <a:lstStyle>
            <a:lvl1pPr algn="l">
              <a:defRPr sz="1050" b="0" i="0">
                <a:solidFill>
                  <a:schemeClr val="tx1">
                    <a:tint val="75000"/>
                  </a:schemeClr>
                </a:solidFill>
                <a:latin typeface="DM Sans Medium" pitchFamily="2" charset="77"/>
              </a:defRPr>
            </a:lvl1pPr>
          </a:lstStyle>
          <a:p>
            <a:r>
              <a:rPr lang="en-US" b="1"/>
              <a:t>Session 2     </a:t>
            </a:r>
            <a:r>
              <a:rPr lang="en-US"/>
              <a:t>Coaching the Foundations of QI</a:t>
            </a:r>
          </a:p>
        </p:txBody>
      </p:sp>
      <p:sp>
        <p:nvSpPr>
          <p:cNvPr id="6" name="Slide Number Placeholder 5">
            <a:extLst>
              <a:ext uri="{FF2B5EF4-FFF2-40B4-BE49-F238E27FC236}">
                <a16:creationId xmlns:a16="http://schemas.microsoft.com/office/drawing/2014/main" id="{28245A71-8FEA-EE64-1EC5-CD72EFCF1CFA}"/>
              </a:ext>
            </a:extLst>
          </p:cNvPr>
          <p:cNvSpPr>
            <a:spLocks noGrp="1"/>
          </p:cNvSpPr>
          <p:nvPr>
            <p:ph type="sldNum" sz="quarter" idx="4"/>
          </p:nvPr>
        </p:nvSpPr>
        <p:spPr>
          <a:xfrm>
            <a:off x="238125" y="238125"/>
            <a:ext cx="371475" cy="463073"/>
          </a:xfrm>
          <a:prstGeom prst="rect">
            <a:avLst/>
          </a:prstGeom>
        </p:spPr>
        <p:txBody>
          <a:bodyPr vert="horz" lIns="0" tIns="0" rIns="0" bIns="0" rtlCol="0" anchor="ctr" anchorCtr="0"/>
          <a:lstStyle>
            <a:lvl1pPr algn="ctr">
              <a:defRPr sz="1200" b="1" i="0">
                <a:solidFill>
                  <a:schemeClr val="accent6"/>
                </a:solidFill>
                <a:latin typeface="DM Sans" pitchFamily="2" charset="77"/>
              </a:defRPr>
            </a:lvl1pPr>
          </a:lstStyle>
          <a:p>
            <a:fld id="{16C5AC08-0ACD-404A-9C9F-AB39E786C34A}" type="slidenum">
              <a:rPr lang="en-US"/>
              <a:pPr/>
              <a:t>‹#›</a:t>
            </a:fld>
            <a:endParaRPr lang="en-US"/>
          </a:p>
        </p:txBody>
      </p:sp>
      <p:pic>
        <p:nvPicPr>
          <p:cNvPr id="15" name="Picture 14">
            <a:extLst>
              <a:ext uri="{FF2B5EF4-FFF2-40B4-BE49-F238E27FC236}">
                <a16:creationId xmlns:a16="http://schemas.microsoft.com/office/drawing/2014/main" id="{8BC441A7-EE26-ECA3-E025-A125F478BB0B}"/>
              </a:ext>
            </a:extLst>
          </p:cNvPr>
          <p:cNvPicPr>
            <a:picLocks noChangeAspect="1"/>
          </p:cNvPicPr>
          <p:nvPr userDrawn="1"/>
        </p:nvPicPr>
        <p:blipFill>
          <a:blip r:embed="rId18"/>
          <a:stretch>
            <a:fillRect/>
          </a:stretch>
        </p:blipFill>
        <p:spPr>
          <a:xfrm>
            <a:off x="238124" y="6210000"/>
            <a:ext cx="474483" cy="406700"/>
          </a:xfrm>
          <a:prstGeom prst="rect">
            <a:avLst/>
          </a:prstGeom>
        </p:spPr>
      </p:pic>
    </p:spTree>
    <p:extLst>
      <p:ext uri="{BB962C8B-B14F-4D97-AF65-F5344CB8AC3E}">
        <p14:creationId xmlns:p14="http://schemas.microsoft.com/office/powerpoint/2010/main" val="336443881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66" r:id="rId4"/>
    <p:sldLayoutId id="2147483650" r:id="rId5"/>
    <p:sldLayoutId id="2147483662" r:id="rId6"/>
    <p:sldLayoutId id="2147483663" r:id="rId7"/>
    <p:sldLayoutId id="2147483664" r:id="rId8"/>
    <p:sldLayoutId id="2147483665" r:id="rId9"/>
    <p:sldLayoutId id="2147483651" r:id="rId10"/>
    <p:sldLayoutId id="2147483652" r:id="rId11"/>
    <p:sldLayoutId id="2147483653" r:id="rId12"/>
    <p:sldLayoutId id="2147483667" r:id="rId13"/>
    <p:sldLayoutId id="2147483668" r:id="rId14"/>
    <p:sldLayoutId id="2147483655" r:id="rId15"/>
    <p:sldLayoutId id="2147483669"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Petrona" pitchFamily="2" charset="77"/>
          <a:ea typeface="+mj-ea"/>
          <a:cs typeface="+mj-cs"/>
        </a:defRPr>
      </a:lvl1pPr>
    </p:titleStyle>
    <p:body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590" userDrawn="1">
          <p15:clr>
            <a:srgbClr val="F26B43"/>
          </p15:clr>
        </p15:guide>
        <p15:guide id="3" pos="506" userDrawn="1">
          <p15:clr>
            <a:srgbClr val="F26B43"/>
          </p15:clr>
        </p15:guide>
        <p15:guide id="4" pos="384" userDrawn="1">
          <p15:clr>
            <a:srgbClr val="F26B43"/>
          </p15:clr>
        </p15:guide>
        <p15:guide id="5" pos="150" userDrawn="1">
          <p15:clr>
            <a:srgbClr val="F26B43"/>
          </p15:clr>
        </p15:guide>
        <p15:guide id="6" orient="horz" pos="868" userDrawn="1">
          <p15:clr>
            <a:srgbClr val="F26B43"/>
          </p15:clr>
        </p15:guide>
        <p15:guide id="7" orient="horz" pos="958" userDrawn="1">
          <p15:clr>
            <a:srgbClr val="F26B43"/>
          </p15:clr>
        </p15:guide>
        <p15:guide id="8" orient="horz" pos="1494" userDrawn="1">
          <p15:clr>
            <a:srgbClr val="F26B43"/>
          </p15:clr>
        </p15:guide>
        <p15:guide id="9" orient="horz" pos="2028" userDrawn="1">
          <p15:clr>
            <a:srgbClr val="F26B43"/>
          </p15:clr>
        </p15:guide>
        <p15:guide id="10" pos="1866" userDrawn="1">
          <p15:clr>
            <a:srgbClr val="F26B43"/>
          </p15:clr>
        </p15:guide>
        <p15:guide id="11" pos="2778" userDrawn="1">
          <p15:clr>
            <a:srgbClr val="F26B43"/>
          </p15:clr>
        </p15:guide>
        <p15:guide id="12" pos="3054" userDrawn="1">
          <p15:clr>
            <a:srgbClr val="F26B43"/>
          </p15:clr>
        </p15:guide>
        <p15:guide id="13" pos="3964" userDrawn="1">
          <p15:clr>
            <a:srgbClr val="F26B43"/>
          </p15:clr>
        </p15:guide>
        <p15:guide id="14" pos="4242" userDrawn="1">
          <p15:clr>
            <a:srgbClr val="F26B43"/>
          </p15:clr>
        </p15:guide>
        <p15:guide id="15" pos="5152" userDrawn="1">
          <p15:clr>
            <a:srgbClr val="F26B43"/>
          </p15:clr>
        </p15:guide>
        <p15:guide id="16" pos="5430" userDrawn="1">
          <p15:clr>
            <a:srgbClr val="F26B43"/>
          </p15:clr>
        </p15:guide>
        <p15:guide id="17" pos="6340" userDrawn="1">
          <p15:clr>
            <a:srgbClr val="F26B43"/>
          </p15:clr>
        </p15:guide>
        <p15:guide id="18" pos="6618" userDrawn="1">
          <p15:clr>
            <a:srgbClr val="F26B43"/>
          </p15:clr>
        </p15:guide>
        <p15:guide id="19" pos="7528" userDrawn="1">
          <p15:clr>
            <a:srgbClr val="F26B43"/>
          </p15:clr>
        </p15:guide>
        <p15:guide id="20" orient="horz" pos="2568" userDrawn="1">
          <p15:clr>
            <a:srgbClr val="F26B43"/>
          </p15:clr>
        </p15:guide>
        <p15:guide id="21" orient="horz" pos="3098" userDrawn="1">
          <p15:clr>
            <a:srgbClr val="F26B43"/>
          </p15:clr>
        </p15:guide>
        <p15:guide id="22" orient="horz" pos="3632" userDrawn="1">
          <p15:clr>
            <a:srgbClr val="F26B43"/>
          </p15:clr>
        </p15:guide>
        <p15:guide id="23" orient="horz" pos="4168" userDrawn="1">
          <p15:clr>
            <a:srgbClr val="F26B43"/>
          </p15:clr>
        </p15:guide>
        <p15:guide id="24" pos="679" userDrawn="1">
          <p15:clr>
            <a:srgbClr val="F26B43"/>
          </p15:clr>
        </p15:guide>
        <p15:guide id="25"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0.emf"/><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bmj.com/content/368/bmj.m865"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3.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8.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23.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video" Target="https://www.youtube.com/embed/Zovb1qpR7Bc?feature=oembed" TargetMode="Externa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1.emf"/><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59.emf"/><Relationship Id="rId7"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6.emf"/></Relationships>
</file>

<file path=ppt/slides/_rels/slide3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30.emf"/><Relationship Id="rId4" Type="http://schemas.openxmlformats.org/officeDocument/2006/relationships/image" Target="../media/image68.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29.emf"/><Relationship Id="rId4" Type="http://schemas.openxmlformats.org/officeDocument/2006/relationships/image" Target="../media/image28.emf"/></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29.emf"/><Relationship Id="rId4" Type="http://schemas.openxmlformats.org/officeDocument/2006/relationships/image" Target="../media/image28.emf"/></Relationships>
</file>

<file path=ppt/slides/_rels/slide3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5.emf"/><Relationship Id="rId5" Type="http://schemas.openxmlformats.org/officeDocument/2006/relationships/image" Target="../media/image74.emf"/><Relationship Id="rId10" Type="http://schemas.openxmlformats.org/officeDocument/2006/relationships/image" Target="../media/image30.emf"/><Relationship Id="rId4" Type="http://schemas.openxmlformats.org/officeDocument/2006/relationships/image" Target="../media/image73.emf"/><Relationship Id="rId9" Type="http://schemas.openxmlformats.org/officeDocument/2006/relationships/image" Target="../media/image78.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80.emf"/></Relationships>
</file>

<file path=ppt/slides/_rels/slide4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22.emf"/><Relationship Id="rId4" Type="http://schemas.openxmlformats.org/officeDocument/2006/relationships/image" Target="../media/image90.emf"/></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5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23.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hyperlink" Target="http://www.studioquercus.co.uk/"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www.studioquercus.co.uk/" TargetMode="External"/><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C">
            <a:extLst>
              <a:ext uri="{FF2B5EF4-FFF2-40B4-BE49-F238E27FC236}">
                <a16:creationId xmlns:a16="http://schemas.microsoft.com/office/drawing/2014/main" id="{B9AC8A8D-8F24-F40A-0019-DC9DF19F7B86}"/>
              </a:ext>
            </a:extLst>
          </p:cNvPr>
          <p:cNvPicPr>
            <a:picLocks/>
          </p:cNvPicPr>
          <p:nvPr/>
        </p:nvPicPr>
        <p:blipFill>
          <a:blip r:embed="rId3"/>
          <a:stretch>
            <a:fillRect/>
          </a:stretch>
        </p:blipFill>
        <p:spPr>
          <a:xfrm>
            <a:off x="6611459" y="-1818349"/>
            <a:ext cx="10206569" cy="10206569"/>
          </a:xfrm>
          <a:prstGeom prst="rect">
            <a:avLst/>
          </a:prstGeom>
        </p:spPr>
      </p:pic>
      <p:pic>
        <p:nvPicPr>
          <p:cNvPr id="4" name="Q">
            <a:extLst>
              <a:ext uri="{FF2B5EF4-FFF2-40B4-BE49-F238E27FC236}">
                <a16:creationId xmlns:a16="http://schemas.microsoft.com/office/drawing/2014/main" id="{823236E1-9FBA-3238-D863-2D77B49BAEDA}"/>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5" name="Tail">
            <a:extLst>
              <a:ext uri="{FF2B5EF4-FFF2-40B4-BE49-F238E27FC236}">
                <a16:creationId xmlns:a16="http://schemas.microsoft.com/office/drawing/2014/main" id="{125FE141-7D99-207C-2440-FDC4F4E2DF68}"/>
              </a:ext>
            </a:extLst>
          </p:cNvPr>
          <p:cNvPicPr>
            <a:picLocks noChangeAspect="1"/>
          </p:cNvPicPr>
          <p:nvPr/>
        </p:nvPicPr>
        <p:blipFill>
          <a:blip r:embed="rId5"/>
          <a:stretch>
            <a:fillRect/>
          </a:stretch>
        </p:blipFill>
        <p:spPr>
          <a:xfrm>
            <a:off x="4858592" y="3430242"/>
            <a:ext cx="6889817" cy="5103568"/>
          </a:xfrm>
          <a:prstGeom prst="rect">
            <a:avLst/>
          </a:prstGeom>
        </p:spPr>
      </p:pic>
    </p:spTree>
    <p:extLst>
      <p:ext uri="{BB962C8B-B14F-4D97-AF65-F5344CB8AC3E}">
        <p14:creationId xmlns:p14="http://schemas.microsoft.com/office/powerpoint/2010/main" val="4289278412"/>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900"/>
                                        <p:tgtEl>
                                          <p:spTgt spid="9"/>
                                        </p:tgtEl>
                                      </p:cBhvr>
                                    </p:animEffect>
                                  </p:childTnLst>
                                </p:cTn>
                              </p:par>
                              <p:par>
                                <p:cTn id="11" presetID="22" presetClass="entr" presetSubtype="8" fill="hold" nodeType="withEffect">
                                  <p:stCondLst>
                                    <p:cond delay="3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1" presetClass="exit" presetSubtype="1" fill="hold" nodeType="withEffect">
                                  <p:stCondLst>
                                    <p:cond delay="750"/>
                                  </p:stCondLst>
                                  <p:childTnLst>
                                    <p:animEffect transition="out" filter="wheel(1)">
                                      <p:cBhvr>
                                        <p:cTn id="15" dur="1250"/>
                                        <p:tgtEl>
                                          <p:spTgt spid="9"/>
                                        </p:tgtEl>
                                      </p:cBhvr>
                                    </p:animEffect>
                                    <p:set>
                                      <p:cBhvr>
                                        <p:cTn id="16" dur="1" fill="hold">
                                          <p:stCondLst>
                                            <p:cond delay="1249"/>
                                          </p:stCondLst>
                                        </p:cTn>
                                        <p:tgtEl>
                                          <p:spTgt spid="9"/>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4"/>
                                        </p:tgtEl>
                                      </p:cBhvr>
                                    </p:animEffect>
                                    <p:set>
                                      <p:cBhvr>
                                        <p:cTn id="19" dur="1" fill="hold">
                                          <p:stCondLst>
                                            <p:cond delay="1599"/>
                                          </p:stCondLst>
                                        </p:cTn>
                                        <p:tgtEl>
                                          <p:spTgt spid="4"/>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427D-2C7B-A03A-DF1A-85F5695896C6}"/>
              </a:ext>
            </a:extLst>
          </p:cNvPr>
          <p:cNvSpPr>
            <a:spLocks noGrp="1"/>
          </p:cNvSpPr>
          <p:nvPr>
            <p:ph type="title"/>
          </p:nvPr>
        </p:nvSpPr>
        <p:spPr/>
        <p:txBody>
          <a:bodyPr/>
          <a:lstStyle/>
          <a:p>
            <a:r>
              <a:rPr lang="en-US"/>
              <a:t>Ten learning outcomes of the programme</a:t>
            </a:r>
          </a:p>
        </p:txBody>
      </p:sp>
      <p:sp>
        <p:nvSpPr>
          <p:cNvPr id="3" name="Content Placeholder 2">
            <a:extLst>
              <a:ext uri="{FF2B5EF4-FFF2-40B4-BE49-F238E27FC236}">
                <a16:creationId xmlns:a16="http://schemas.microsoft.com/office/drawing/2014/main" id="{CE56F8A4-99EA-1CAD-CF1F-61EA92F0626F}"/>
              </a:ext>
            </a:extLst>
          </p:cNvPr>
          <p:cNvSpPr>
            <a:spLocks noGrp="1"/>
          </p:cNvSpPr>
          <p:nvPr>
            <p:ph idx="1"/>
          </p:nvPr>
        </p:nvSpPr>
        <p:spPr/>
        <p:txBody>
          <a:bodyPr/>
          <a:lstStyle/>
          <a:p>
            <a:pPr lvl="3"/>
            <a:r>
              <a:rPr lang="en-US" sz="2300" b="1"/>
              <a:t>By the end of the programme delegates will be able to independently:</a:t>
            </a:r>
          </a:p>
        </p:txBody>
      </p:sp>
      <p:sp>
        <p:nvSpPr>
          <p:cNvPr id="4" name="Footer Placeholder 3">
            <a:extLst>
              <a:ext uri="{FF2B5EF4-FFF2-40B4-BE49-F238E27FC236}">
                <a16:creationId xmlns:a16="http://schemas.microsoft.com/office/drawing/2014/main" id="{DED4039F-8C24-25F5-80CE-C2871F110114}"/>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ED2A2F32-2461-1806-EB1F-86CED5D8BD7A}"/>
              </a:ext>
            </a:extLst>
          </p:cNvPr>
          <p:cNvSpPr>
            <a:spLocks noGrp="1"/>
          </p:cNvSpPr>
          <p:nvPr>
            <p:ph type="sldNum" sz="quarter" idx="12"/>
          </p:nvPr>
        </p:nvSpPr>
        <p:spPr/>
        <p:txBody>
          <a:bodyPr/>
          <a:lstStyle/>
          <a:p>
            <a:fld id="{16C5AC08-0ACD-404A-9C9F-AB39E786C34A}" type="slidenum">
              <a:rPr lang="en-GB"/>
              <a:t>9</a:t>
            </a:fld>
            <a:endParaRPr lang="en-GB"/>
          </a:p>
        </p:txBody>
      </p:sp>
      <p:sp>
        <p:nvSpPr>
          <p:cNvPr id="6" name="Text Placeholder 5">
            <a:extLst>
              <a:ext uri="{FF2B5EF4-FFF2-40B4-BE49-F238E27FC236}">
                <a16:creationId xmlns:a16="http://schemas.microsoft.com/office/drawing/2014/main" id="{487A2FB6-AE25-813A-798C-24F5D1BD92F8}"/>
              </a:ext>
            </a:extLst>
          </p:cNvPr>
          <p:cNvSpPr>
            <a:spLocks noGrp="1"/>
          </p:cNvSpPr>
          <p:nvPr>
            <p:ph type="body" sz="quarter" idx="13"/>
          </p:nvPr>
        </p:nvSpPr>
        <p:spPr/>
        <p:txBody>
          <a:bodyPr/>
          <a:lstStyle/>
          <a:p>
            <a:r>
              <a:rPr lang="en-US"/>
              <a:t>Ten learning outcomes of the programme</a:t>
            </a:r>
          </a:p>
        </p:txBody>
      </p:sp>
      <p:grpSp>
        <p:nvGrpSpPr>
          <p:cNvPr id="14" name="Group 13">
            <a:extLst>
              <a:ext uri="{FF2B5EF4-FFF2-40B4-BE49-F238E27FC236}">
                <a16:creationId xmlns:a16="http://schemas.microsoft.com/office/drawing/2014/main" id="{83FFEF53-FCE9-617E-0C88-A1EE7FB04D5B}"/>
              </a:ext>
            </a:extLst>
          </p:cNvPr>
          <p:cNvGrpSpPr/>
          <p:nvPr/>
        </p:nvGrpSpPr>
        <p:grpSpPr>
          <a:xfrm>
            <a:off x="1085634" y="2051224"/>
            <a:ext cx="5207215" cy="907650"/>
            <a:chOff x="1085634" y="2051224"/>
            <a:chExt cx="5207215" cy="907650"/>
          </a:xfrm>
        </p:grpSpPr>
        <p:sp>
          <p:nvSpPr>
            <p:cNvPr id="11" name="TextBox 10">
              <a:extLst>
                <a:ext uri="{FF2B5EF4-FFF2-40B4-BE49-F238E27FC236}">
                  <a16:creationId xmlns:a16="http://schemas.microsoft.com/office/drawing/2014/main" id="{CEF37577-6CFE-A8FE-6FEB-219ED4B839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Coach an improvement team ensuring robust application of QI methods and principles </a:t>
              </a:r>
            </a:p>
          </p:txBody>
        </p:sp>
        <p:sp>
          <p:nvSpPr>
            <p:cNvPr id="13" name="TextBox 12">
              <a:extLst>
                <a:ext uri="{FF2B5EF4-FFF2-40B4-BE49-F238E27FC236}">
                  <a16:creationId xmlns:a16="http://schemas.microsoft.com/office/drawing/2014/main" id="{DDFD57D0-350C-89F8-9332-EE8549926360}"/>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1</a:t>
              </a:r>
            </a:p>
          </p:txBody>
        </p:sp>
      </p:grpSp>
      <p:grpSp>
        <p:nvGrpSpPr>
          <p:cNvPr id="17" name="Group 16">
            <a:extLst>
              <a:ext uri="{FF2B5EF4-FFF2-40B4-BE49-F238E27FC236}">
                <a16:creationId xmlns:a16="http://schemas.microsoft.com/office/drawing/2014/main" id="{4AA60FE8-5FAC-D880-D359-AF8840C2DC16}"/>
              </a:ext>
            </a:extLst>
          </p:cNvPr>
          <p:cNvGrpSpPr/>
          <p:nvPr/>
        </p:nvGrpSpPr>
        <p:grpSpPr>
          <a:xfrm>
            <a:off x="1085634" y="2965680"/>
            <a:ext cx="5207215" cy="907650"/>
            <a:chOff x="1085634" y="2051224"/>
            <a:chExt cx="5207215" cy="907650"/>
          </a:xfrm>
        </p:grpSpPr>
        <p:sp>
          <p:nvSpPr>
            <p:cNvPr id="18" name="TextBox 17">
              <a:extLst>
                <a:ext uri="{FF2B5EF4-FFF2-40B4-BE49-F238E27FC236}">
                  <a16:creationId xmlns:a16="http://schemas.microsoft.com/office/drawing/2014/main" id="{1B56EBE2-11D8-5BE1-5EA3-C579E6C53CC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a:solidFill>
                    <a:schemeClr val="accent2"/>
                  </a:solidFill>
                  <a:latin typeface="DM Sans Medium" pitchFamily="2" charset="77"/>
                </a:rPr>
                <a:t>Understand the concepts of coaching improvement and the difference between coaching and advising </a:t>
              </a:r>
            </a:p>
          </p:txBody>
        </p:sp>
        <p:sp>
          <p:nvSpPr>
            <p:cNvPr id="19" name="TextBox 18">
              <a:extLst>
                <a:ext uri="{FF2B5EF4-FFF2-40B4-BE49-F238E27FC236}">
                  <a16:creationId xmlns:a16="http://schemas.microsoft.com/office/drawing/2014/main" id="{1091F7FE-EF5A-1CAC-B065-51F4196D025E}"/>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2</a:t>
              </a:r>
            </a:p>
          </p:txBody>
        </p:sp>
      </p:grpSp>
      <p:grpSp>
        <p:nvGrpSpPr>
          <p:cNvPr id="20" name="Group 19">
            <a:extLst>
              <a:ext uri="{FF2B5EF4-FFF2-40B4-BE49-F238E27FC236}">
                <a16:creationId xmlns:a16="http://schemas.microsoft.com/office/drawing/2014/main" id="{2B5C0A2F-A9C5-B014-5BDC-5A9269E0F5C3}"/>
              </a:ext>
            </a:extLst>
          </p:cNvPr>
          <p:cNvGrpSpPr/>
          <p:nvPr/>
        </p:nvGrpSpPr>
        <p:grpSpPr>
          <a:xfrm>
            <a:off x="1085634" y="3880137"/>
            <a:ext cx="5207215" cy="907650"/>
            <a:chOff x="1085634" y="2051224"/>
            <a:chExt cx="5207215" cy="907650"/>
          </a:xfrm>
        </p:grpSpPr>
        <p:sp>
          <p:nvSpPr>
            <p:cNvPr id="21" name="TextBox 20">
              <a:extLst>
                <a:ext uri="{FF2B5EF4-FFF2-40B4-BE49-F238E27FC236}">
                  <a16:creationId xmlns:a16="http://schemas.microsoft.com/office/drawing/2014/main" id="{7EE5385A-C778-E818-2ABF-B7D5AD16D85A}"/>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a:solidFill>
                    <a:schemeClr val="accent2"/>
                  </a:solidFill>
                  <a:latin typeface="DM Sans Medium" pitchFamily="2" charset="77"/>
                </a:rPr>
                <a:t>Explain their role as a Quality Coach to different stakeholders </a:t>
              </a:r>
            </a:p>
          </p:txBody>
        </p:sp>
        <p:sp>
          <p:nvSpPr>
            <p:cNvPr id="22" name="TextBox 21">
              <a:extLst>
                <a:ext uri="{FF2B5EF4-FFF2-40B4-BE49-F238E27FC236}">
                  <a16:creationId xmlns:a16="http://schemas.microsoft.com/office/drawing/2014/main" id="{23E4F5F3-12AE-AD32-0B30-BB7E887DF956}"/>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3</a:t>
              </a:r>
            </a:p>
          </p:txBody>
        </p:sp>
      </p:grpSp>
      <p:grpSp>
        <p:nvGrpSpPr>
          <p:cNvPr id="23" name="Group 22">
            <a:extLst>
              <a:ext uri="{FF2B5EF4-FFF2-40B4-BE49-F238E27FC236}">
                <a16:creationId xmlns:a16="http://schemas.microsoft.com/office/drawing/2014/main" id="{09886483-CBF3-AEBB-E35E-962A68C89C4A}"/>
              </a:ext>
            </a:extLst>
          </p:cNvPr>
          <p:cNvGrpSpPr/>
          <p:nvPr/>
        </p:nvGrpSpPr>
        <p:grpSpPr>
          <a:xfrm>
            <a:off x="1085634" y="4794594"/>
            <a:ext cx="5207215" cy="907650"/>
            <a:chOff x="1085634" y="2051224"/>
            <a:chExt cx="5207215" cy="907650"/>
          </a:xfrm>
        </p:grpSpPr>
        <p:sp>
          <p:nvSpPr>
            <p:cNvPr id="24" name="TextBox 23">
              <a:extLst>
                <a:ext uri="{FF2B5EF4-FFF2-40B4-BE49-F238E27FC236}">
                  <a16:creationId xmlns:a16="http://schemas.microsoft.com/office/drawing/2014/main" id="{15ABB734-4516-1305-CD4D-598BE5FACD93}"/>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Promote an environment that encourages team members to contribute equally to the development of improvement work</a:t>
              </a:r>
            </a:p>
          </p:txBody>
        </p:sp>
        <p:sp>
          <p:nvSpPr>
            <p:cNvPr id="25" name="TextBox 24">
              <a:extLst>
                <a:ext uri="{FF2B5EF4-FFF2-40B4-BE49-F238E27FC236}">
                  <a16:creationId xmlns:a16="http://schemas.microsoft.com/office/drawing/2014/main" id="{A30692B9-6F4A-3685-0D08-6B4D563C1BA7}"/>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4</a:t>
              </a:r>
            </a:p>
          </p:txBody>
        </p:sp>
      </p:grpSp>
      <p:grpSp>
        <p:nvGrpSpPr>
          <p:cNvPr id="26" name="Group 25">
            <a:extLst>
              <a:ext uri="{FF2B5EF4-FFF2-40B4-BE49-F238E27FC236}">
                <a16:creationId xmlns:a16="http://schemas.microsoft.com/office/drawing/2014/main" id="{46B2674B-A122-91E6-A27F-4CCCFAD53C8C}"/>
              </a:ext>
            </a:extLst>
          </p:cNvPr>
          <p:cNvGrpSpPr/>
          <p:nvPr/>
        </p:nvGrpSpPr>
        <p:grpSpPr>
          <a:xfrm>
            <a:off x="1085634" y="5709050"/>
            <a:ext cx="5207215" cy="907650"/>
            <a:chOff x="1085634" y="2051224"/>
            <a:chExt cx="5207215" cy="907650"/>
          </a:xfrm>
        </p:grpSpPr>
        <p:sp>
          <p:nvSpPr>
            <p:cNvPr id="27" name="TextBox 26">
              <a:extLst>
                <a:ext uri="{FF2B5EF4-FFF2-40B4-BE49-F238E27FC236}">
                  <a16:creationId xmlns:a16="http://schemas.microsoft.com/office/drawing/2014/main" id="{4B3217B6-DB66-E517-51D5-F7D5FC766ECB}"/>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Assimilate QI knowledge and facilitation skills that support teams to progress through the different stages of QI work</a:t>
              </a:r>
            </a:p>
          </p:txBody>
        </p:sp>
        <p:sp>
          <p:nvSpPr>
            <p:cNvPr id="28" name="TextBox 27">
              <a:extLst>
                <a:ext uri="{FF2B5EF4-FFF2-40B4-BE49-F238E27FC236}">
                  <a16:creationId xmlns:a16="http://schemas.microsoft.com/office/drawing/2014/main" id="{E75E710F-689C-4AEF-44E2-F2173517AA1F}"/>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5</a:t>
              </a:r>
            </a:p>
          </p:txBody>
        </p:sp>
      </p:grpSp>
      <p:grpSp>
        <p:nvGrpSpPr>
          <p:cNvPr id="29" name="Group 28">
            <a:extLst>
              <a:ext uri="{FF2B5EF4-FFF2-40B4-BE49-F238E27FC236}">
                <a16:creationId xmlns:a16="http://schemas.microsoft.com/office/drawing/2014/main" id="{AEE94C24-A8E1-6C74-E75A-CAC2A0C6A184}"/>
              </a:ext>
            </a:extLst>
          </p:cNvPr>
          <p:cNvGrpSpPr/>
          <p:nvPr/>
        </p:nvGrpSpPr>
        <p:grpSpPr>
          <a:xfrm>
            <a:off x="6744072" y="2051224"/>
            <a:ext cx="5207215" cy="907650"/>
            <a:chOff x="1085634" y="2051224"/>
            <a:chExt cx="5207215" cy="907650"/>
          </a:xfrm>
        </p:grpSpPr>
        <p:sp>
          <p:nvSpPr>
            <p:cNvPr id="30" name="TextBox 29">
              <a:extLst>
                <a:ext uri="{FF2B5EF4-FFF2-40B4-BE49-F238E27FC236}">
                  <a16:creationId xmlns:a16="http://schemas.microsoft.com/office/drawing/2014/main" id="{C19DB3E1-A375-6A9A-12F7-A5B17D45D26F}"/>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Help teams to explore barriers and enablers relating to their QI work, in support of the sustainability of interventions</a:t>
              </a:r>
            </a:p>
          </p:txBody>
        </p:sp>
        <p:sp>
          <p:nvSpPr>
            <p:cNvPr id="31" name="TextBox 30">
              <a:extLst>
                <a:ext uri="{FF2B5EF4-FFF2-40B4-BE49-F238E27FC236}">
                  <a16:creationId xmlns:a16="http://schemas.microsoft.com/office/drawing/2014/main" id="{739C5AD4-DA68-156F-6214-EC4A0711AA3C}"/>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6</a:t>
              </a:r>
            </a:p>
          </p:txBody>
        </p:sp>
      </p:grpSp>
      <p:grpSp>
        <p:nvGrpSpPr>
          <p:cNvPr id="32" name="Group 31">
            <a:extLst>
              <a:ext uri="{FF2B5EF4-FFF2-40B4-BE49-F238E27FC236}">
                <a16:creationId xmlns:a16="http://schemas.microsoft.com/office/drawing/2014/main" id="{98195CE9-6644-7542-7A66-95AAA80F1815}"/>
              </a:ext>
            </a:extLst>
          </p:cNvPr>
          <p:cNvGrpSpPr/>
          <p:nvPr/>
        </p:nvGrpSpPr>
        <p:grpSpPr>
          <a:xfrm>
            <a:off x="6744072" y="2965680"/>
            <a:ext cx="5207215" cy="907650"/>
            <a:chOff x="1085634" y="2051224"/>
            <a:chExt cx="5207215" cy="907650"/>
          </a:xfrm>
        </p:grpSpPr>
        <p:sp>
          <p:nvSpPr>
            <p:cNvPr id="33" name="TextBox 32">
              <a:extLst>
                <a:ext uri="{FF2B5EF4-FFF2-40B4-BE49-F238E27FC236}">
                  <a16:creationId xmlns:a16="http://schemas.microsoft.com/office/drawing/2014/main" id="{B21F9A98-1DD8-D7D8-F954-75393525623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Advocate for meaningful involvement in </a:t>
              </a:r>
              <a:br>
                <a:rPr lang="en-US" sz="1600" spc="-10">
                  <a:solidFill>
                    <a:schemeClr val="accent5"/>
                  </a:solidFill>
                  <a:latin typeface="DM Sans Medium" pitchFamily="2" charset="77"/>
                </a:rPr>
              </a:br>
              <a:r>
                <a:rPr lang="en-US" sz="1600" spc="-10">
                  <a:solidFill>
                    <a:schemeClr val="accent5"/>
                  </a:solidFill>
                  <a:latin typeface="DM Sans Medium" pitchFamily="2" charset="77"/>
                </a:rPr>
                <a:t>QI work and advise teams on methods for involvement</a:t>
              </a:r>
            </a:p>
          </p:txBody>
        </p:sp>
        <p:sp>
          <p:nvSpPr>
            <p:cNvPr id="34" name="TextBox 33">
              <a:extLst>
                <a:ext uri="{FF2B5EF4-FFF2-40B4-BE49-F238E27FC236}">
                  <a16:creationId xmlns:a16="http://schemas.microsoft.com/office/drawing/2014/main" id="{B28CBEC4-E88D-869A-7171-E0D4A51A06E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7</a:t>
              </a:r>
            </a:p>
          </p:txBody>
        </p:sp>
      </p:grpSp>
      <p:grpSp>
        <p:nvGrpSpPr>
          <p:cNvPr id="35" name="Group 34">
            <a:extLst>
              <a:ext uri="{FF2B5EF4-FFF2-40B4-BE49-F238E27FC236}">
                <a16:creationId xmlns:a16="http://schemas.microsoft.com/office/drawing/2014/main" id="{8C5DD927-FE0D-04EF-52BF-B112447AE2B6}"/>
              </a:ext>
            </a:extLst>
          </p:cNvPr>
          <p:cNvGrpSpPr/>
          <p:nvPr/>
        </p:nvGrpSpPr>
        <p:grpSpPr>
          <a:xfrm>
            <a:off x="6744072" y="3880137"/>
            <a:ext cx="5207215" cy="907650"/>
            <a:chOff x="1085634" y="2051224"/>
            <a:chExt cx="5207215" cy="907650"/>
          </a:xfrm>
        </p:grpSpPr>
        <p:sp>
          <p:nvSpPr>
            <p:cNvPr id="36" name="TextBox 35">
              <a:extLst>
                <a:ext uri="{FF2B5EF4-FFF2-40B4-BE49-F238E27FC236}">
                  <a16:creationId xmlns:a16="http://schemas.microsoft.com/office/drawing/2014/main" id="{613947E1-0BF1-6B5B-4783-22008D508D4E}"/>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Coach a team to identify, collect and interpret data in support of their improvement work</a:t>
              </a:r>
            </a:p>
          </p:txBody>
        </p:sp>
        <p:sp>
          <p:nvSpPr>
            <p:cNvPr id="37" name="TextBox 36">
              <a:extLst>
                <a:ext uri="{FF2B5EF4-FFF2-40B4-BE49-F238E27FC236}">
                  <a16:creationId xmlns:a16="http://schemas.microsoft.com/office/drawing/2014/main" id="{B5757222-55B0-A1DC-EEF6-B2907B0CAF79}"/>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8</a:t>
              </a:r>
            </a:p>
          </p:txBody>
        </p:sp>
      </p:grpSp>
      <p:grpSp>
        <p:nvGrpSpPr>
          <p:cNvPr id="38" name="Group 37">
            <a:extLst>
              <a:ext uri="{FF2B5EF4-FFF2-40B4-BE49-F238E27FC236}">
                <a16:creationId xmlns:a16="http://schemas.microsoft.com/office/drawing/2014/main" id="{58DD1E3E-6ED0-4782-7184-130A312AB79A}"/>
              </a:ext>
            </a:extLst>
          </p:cNvPr>
          <p:cNvGrpSpPr/>
          <p:nvPr/>
        </p:nvGrpSpPr>
        <p:grpSpPr>
          <a:xfrm>
            <a:off x="6744072" y="4794594"/>
            <a:ext cx="5207215" cy="907650"/>
            <a:chOff x="1085634" y="2051224"/>
            <a:chExt cx="5207215" cy="907650"/>
          </a:xfrm>
        </p:grpSpPr>
        <p:sp>
          <p:nvSpPr>
            <p:cNvPr id="39" name="TextBox 38">
              <a:extLst>
                <a:ext uri="{FF2B5EF4-FFF2-40B4-BE49-F238E27FC236}">
                  <a16:creationId xmlns:a16="http://schemas.microsoft.com/office/drawing/2014/main" id="{D95608B3-7073-ED9D-A115-67188505C58D}"/>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Apply creative problem-solving methods and behaviour change concepts to support teams to revive a stalled effort </a:t>
              </a:r>
            </a:p>
          </p:txBody>
        </p:sp>
        <p:sp>
          <p:nvSpPr>
            <p:cNvPr id="40" name="TextBox 39">
              <a:extLst>
                <a:ext uri="{FF2B5EF4-FFF2-40B4-BE49-F238E27FC236}">
                  <a16:creationId xmlns:a16="http://schemas.microsoft.com/office/drawing/2014/main" id="{F8AA28C6-F7A4-9152-1865-289BE66D9E9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9</a:t>
              </a:r>
            </a:p>
          </p:txBody>
        </p:sp>
      </p:grpSp>
      <p:grpSp>
        <p:nvGrpSpPr>
          <p:cNvPr id="41" name="Group 40">
            <a:extLst>
              <a:ext uri="{FF2B5EF4-FFF2-40B4-BE49-F238E27FC236}">
                <a16:creationId xmlns:a16="http://schemas.microsoft.com/office/drawing/2014/main" id="{F754DBE3-3CE8-D9A2-484F-463AD4EA29AF}"/>
              </a:ext>
            </a:extLst>
          </p:cNvPr>
          <p:cNvGrpSpPr/>
          <p:nvPr/>
        </p:nvGrpSpPr>
        <p:grpSpPr>
          <a:xfrm>
            <a:off x="6744072" y="5709050"/>
            <a:ext cx="5207215" cy="907650"/>
            <a:chOff x="1085634" y="2051224"/>
            <a:chExt cx="5207215" cy="907650"/>
          </a:xfrm>
        </p:grpSpPr>
        <p:sp>
          <p:nvSpPr>
            <p:cNvPr id="42" name="TextBox 41">
              <a:extLst>
                <a:ext uri="{FF2B5EF4-FFF2-40B4-BE49-F238E27FC236}">
                  <a16:creationId xmlns:a16="http://schemas.microsoft.com/office/drawing/2014/main" id="{E5B9955F-24E5-451B-57D7-B4B0835881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Critically analyse their own limitations and the limitations of coaching</a:t>
              </a:r>
            </a:p>
          </p:txBody>
        </p:sp>
        <p:sp>
          <p:nvSpPr>
            <p:cNvPr id="43" name="TextBox 42">
              <a:extLst>
                <a:ext uri="{FF2B5EF4-FFF2-40B4-BE49-F238E27FC236}">
                  <a16:creationId xmlns:a16="http://schemas.microsoft.com/office/drawing/2014/main" id="{BA487671-A717-2A6B-8705-6FB7FFEBFF60}"/>
                </a:ext>
              </a:extLst>
            </p:cNvPr>
            <p:cNvSpPr txBox="1"/>
            <p:nvPr/>
          </p:nvSpPr>
          <p:spPr>
            <a:xfrm>
              <a:off x="1334530" y="2396744"/>
              <a:ext cx="210207" cy="216610"/>
            </a:xfrm>
            <a:prstGeom prst="ellipse">
              <a:avLst/>
            </a:prstGeom>
            <a:solidFill>
              <a:schemeClr val="accent2"/>
            </a:solidFill>
          </p:spPr>
          <p:txBody>
            <a:bodyPr wrap="none" rtlCol="0" anchor="ctr" anchorCtr="0">
              <a:noAutofit/>
            </a:bodyPr>
            <a:lstStyle/>
            <a:p>
              <a:pPr algn="ctr"/>
              <a:r>
                <a:rPr lang="en-US" sz="1050" b="1">
                  <a:solidFill>
                    <a:schemeClr val="bg1"/>
                  </a:solidFill>
                  <a:latin typeface="DM Sans" pitchFamily="2" charset="77"/>
                </a:rPr>
                <a:t>10</a:t>
              </a:r>
            </a:p>
          </p:txBody>
        </p:sp>
      </p:grpSp>
      <p:grpSp>
        <p:nvGrpSpPr>
          <p:cNvPr id="49" name="Group 48">
            <a:extLst>
              <a:ext uri="{FF2B5EF4-FFF2-40B4-BE49-F238E27FC236}">
                <a16:creationId xmlns:a16="http://schemas.microsoft.com/office/drawing/2014/main" id="{24C9E195-BD54-6FB4-988C-992A876EBBDF}"/>
              </a:ext>
            </a:extLst>
          </p:cNvPr>
          <p:cNvGrpSpPr/>
          <p:nvPr/>
        </p:nvGrpSpPr>
        <p:grpSpPr>
          <a:xfrm>
            <a:off x="1077913" y="2959510"/>
            <a:ext cx="5116410" cy="2741420"/>
            <a:chOff x="1077913" y="2959510"/>
            <a:chExt cx="5116410" cy="2741420"/>
          </a:xfrm>
        </p:grpSpPr>
        <p:cxnSp>
          <p:nvCxnSpPr>
            <p:cNvPr id="45" name="Straight Connector 44">
              <a:extLst>
                <a:ext uri="{FF2B5EF4-FFF2-40B4-BE49-F238E27FC236}">
                  <a16:creationId xmlns:a16="http://schemas.microsoft.com/office/drawing/2014/main" id="{E839B142-3883-1EE2-8276-10273CBFEFD1}"/>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6753B-FCF4-6A6E-4F4D-0DDDC68E73D0}"/>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655EFD-DE4C-85ED-2FFD-BD9FEFAFC79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FED892-99F1-813E-7567-835BFC61BA73}"/>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E67269C-B91B-8263-1766-675343E5CE51}"/>
              </a:ext>
            </a:extLst>
          </p:cNvPr>
          <p:cNvGrpSpPr/>
          <p:nvPr/>
        </p:nvGrpSpPr>
        <p:grpSpPr>
          <a:xfrm>
            <a:off x="6405488" y="2959510"/>
            <a:ext cx="5116410" cy="2741420"/>
            <a:chOff x="1077913" y="2959510"/>
            <a:chExt cx="5116410" cy="2741420"/>
          </a:xfrm>
        </p:grpSpPr>
        <p:cxnSp>
          <p:nvCxnSpPr>
            <p:cNvPr id="51" name="Straight Connector 50">
              <a:extLst>
                <a:ext uri="{FF2B5EF4-FFF2-40B4-BE49-F238E27FC236}">
                  <a16:creationId xmlns:a16="http://schemas.microsoft.com/office/drawing/2014/main" id="{C2530561-D7EF-0F77-4950-C595F37EAC9F}"/>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54DE9-FAD1-1485-52C8-44DD30352FA2}"/>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F819C-700B-3162-110B-FB2946C1708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ED6AB-EAB5-2EF6-03CE-B010519C4205}"/>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2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28A9F4-8266-570C-C149-9B13D15FC1DD}"/>
              </a:ext>
            </a:extLst>
          </p:cNvPr>
          <p:cNvSpPr>
            <a:spLocks noGrp="1"/>
          </p:cNvSpPr>
          <p:nvPr>
            <p:ph type="ftr" sz="quarter" idx="11"/>
          </p:nvPr>
        </p:nvSpPr>
        <p:spPr/>
        <p:txBody>
          <a:bodyPr/>
          <a:lstStyle/>
          <a:p>
            <a:r>
              <a:rPr lang="en-US"/>
              <a:t>Session 2     Coaching the Foundations of QI</a:t>
            </a:r>
          </a:p>
        </p:txBody>
      </p:sp>
      <p:sp>
        <p:nvSpPr>
          <p:cNvPr id="3" name="Slide Number Placeholder 2">
            <a:extLst>
              <a:ext uri="{FF2B5EF4-FFF2-40B4-BE49-F238E27FC236}">
                <a16:creationId xmlns:a16="http://schemas.microsoft.com/office/drawing/2014/main" id="{B1C785AC-4292-5A27-A561-D1A83AF3F65F}"/>
              </a:ext>
            </a:extLst>
          </p:cNvPr>
          <p:cNvSpPr>
            <a:spLocks noGrp="1"/>
          </p:cNvSpPr>
          <p:nvPr>
            <p:ph type="sldNum" sz="quarter" idx="12"/>
          </p:nvPr>
        </p:nvSpPr>
        <p:spPr/>
        <p:txBody>
          <a:bodyPr/>
          <a:lstStyle/>
          <a:p>
            <a:fld id="{16C5AC08-0ACD-404A-9C9F-AB39E786C34A}" type="slidenum">
              <a:rPr lang="en-GB"/>
              <a:t>10</a:t>
            </a:fld>
            <a:endParaRPr lang="en-GB"/>
          </a:p>
        </p:txBody>
      </p:sp>
      <p:sp>
        <p:nvSpPr>
          <p:cNvPr id="5" name="Text Placeholder 4">
            <a:extLst>
              <a:ext uri="{FF2B5EF4-FFF2-40B4-BE49-F238E27FC236}">
                <a16:creationId xmlns:a16="http://schemas.microsoft.com/office/drawing/2014/main" id="{C6D2D27F-8C07-BD3D-6516-E6FDA83993A1}"/>
              </a:ext>
            </a:extLst>
          </p:cNvPr>
          <p:cNvSpPr>
            <a:spLocks noGrp="1"/>
          </p:cNvSpPr>
          <p:nvPr>
            <p:ph type="body" sz="quarter" idx="14"/>
          </p:nvPr>
        </p:nvSpPr>
        <p:spPr>
          <a:solidFill>
            <a:schemeClr val="accent1"/>
          </a:solidFill>
        </p:spPr>
        <p:txBody>
          <a:bodyPr/>
          <a:lstStyle/>
          <a:p>
            <a:r>
              <a:rPr lang="en-US"/>
              <a:t>Coaching and the Foundations of QI</a:t>
            </a:r>
          </a:p>
          <a:p>
            <a:pPr lvl="1"/>
            <a:r>
              <a:rPr lang="en-US"/>
              <a:t>Quality Coach Development Programme</a:t>
            </a:r>
          </a:p>
        </p:txBody>
      </p:sp>
      <p:sp>
        <p:nvSpPr>
          <p:cNvPr id="6" name="Rectangle 5">
            <a:extLst>
              <a:ext uri="{FF2B5EF4-FFF2-40B4-BE49-F238E27FC236}">
                <a16:creationId xmlns:a16="http://schemas.microsoft.com/office/drawing/2014/main" id="{F852C6AD-1ABE-8BA6-CC0A-12EEE08B6237}"/>
              </a:ext>
            </a:extLst>
          </p:cNvPr>
          <p:cNvSpPr/>
          <p:nvPr/>
        </p:nvSpPr>
        <p:spPr>
          <a:xfrm>
            <a:off x="3741234"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Rectangle 6">
            <a:extLst>
              <a:ext uri="{FF2B5EF4-FFF2-40B4-BE49-F238E27FC236}">
                <a16:creationId xmlns:a16="http://schemas.microsoft.com/office/drawing/2014/main" id="{95AD044D-632E-A7E1-1F12-2F15F65297B8}"/>
              </a:ext>
            </a:extLst>
          </p:cNvPr>
          <p:cNvSpPr/>
          <p:nvPr/>
        </p:nvSpPr>
        <p:spPr>
          <a:xfrm>
            <a:off x="6367304"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Rectangle 7">
            <a:extLst>
              <a:ext uri="{FF2B5EF4-FFF2-40B4-BE49-F238E27FC236}">
                <a16:creationId xmlns:a16="http://schemas.microsoft.com/office/drawing/2014/main" id="{4F8E529A-3878-28C3-D049-7AF25D487DE8}"/>
              </a:ext>
            </a:extLst>
          </p:cNvPr>
          <p:cNvSpPr/>
          <p:nvPr/>
        </p:nvSpPr>
        <p:spPr>
          <a:xfrm>
            <a:off x="8921040"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97562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616B-D579-56E9-B8F6-6506454E27D1}"/>
              </a:ext>
            </a:extLst>
          </p:cNvPr>
          <p:cNvSpPr>
            <a:spLocks noGrp="1"/>
          </p:cNvSpPr>
          <p:nvPr>
            <p:ph type="title"/>
          </p:nvPr>
        </p:nvSpPr>
        <p:spPr/>
        <p:txBody>
          <a:bodyPr/>
          <a:lstStyle/>
          <a:p>
            <a:r>
              <a:rPr lang="en-US"/>
              <a:t>Self-directed learning</a:t>
            </a:r>
          </a:p>
        </p:txBody>
      </p:sp>
      <p:sp>
        <p:nvSpPr>
          <p:cNvPr id="7" name="Content Placeholder 6">
            <a:extLst>
              <a:ext uri="{FF2B5EF4-FFF2-40B4-BE49-F238E27FC236}">
                <a16:creationId xmlns:a16="http://schemas.microsoft.com/office/drawing/2014/main" id="{73378340-DC16-CF5F-A726-E94F45F6D8BC}"/>
              </a:ext>
            </a:extLst>
          </p:cNvPr>
          <p:cNvSpPr>
            <a:spLocks noGrp="1"/>
          </p:cNvSpPr>
          <p:nvPr>
            <p:ph idx="1"/>
          </p:nvPr>
        </p:nvSpPr>
        <p:spPr>
          <a:xfrm>
            <a:off x="1077914" y="2371725"/>
            <a:ext cx="3332161" cy="3878489"/>
          </a:xfrm>
        </p:spPr>
        <p:txBody>
          <a:bodyPr/>
          <a:lstStyle/>
          <a:p>
            <a:pPr lvl="1">
              <a:spcBef>
                <a:spcPts val="0"/>
              </a:spcBef>
              <a:spcAft>
                <a:spcPts val="1000"/>
              </a:spcAft>
            </a:pPr>
            <a:r>
              <a:rPr lang="en-US">
                <a:latin typeface="DM Sans" pitchFamily="2" charset="77"/>
              </a:rPr>
              <a:t>Meet with your buddy and reflect on today, using a coaching approach:</a:t>
            </a:r>
          </a:p>
          <a:p>
            <a:pPr lvl="2">
              <a:spcBef>
                <a:spcPts val="0"/>
              </a:spcBef>
              <a:spcAft>
                <a:spcPts val="1000"/>
              </a:spcAft>
            </a:pPr>
            <a:r>
              <a:rPr lang="en-US" sz="1950">
                <a:latin typeface="DM Sans" pitchFamily="2" charset="77"/>
              </a:rPr>
              <a:t>What is your key learning from today?</a:t>
            </a:r>
          </a:p>
          <a:p>
            <a:pPr lvl="2">
              <a:spcBef>
                <a:spcPts val="0"/>
              </a:spcBef>
              <a:spcAft>
                <a:spcPts val="1000"/>
              </a:spcAft>
            </a:pPr>
            <a:r>
              <a:rPr lang="en-US" sz="1950">
                <a:latin typeface="DM Sans" pitchFamily="2" charset="77"/>
              </a:rPr>
              <a:t>What do you need to focus on/develop?</a:t>
            </a:r>
          </a:p>
          <a:p>
            <a:pPr lvl="2">
              <a:spcBef>
                <a:spcPts val="0"/>
              </a:spcBef>
              <a:spcAft>
                <a:spcPts val="1000"/>
              </a:spcAft>
            </a:pPr>
            <a:r>
              <a:rPr lang="en-US" sz="1950">
                <a:latin typeface="DM Sans" pitchFamily="2" charset="77"/>
              </a:rPr>
              <a:t>What opportunities are there for you to practise?</a:t>
            </a:r>
          </a:p>
          <a:p>
            <a:pPr lvl="1">
              <a:spcBef>
                <a:spcPts val="0"/>
              </a:spcBef>
              <a:spcAft>
                <a:spcPts val="1000"/>
              </a:spcAft>
            </a:pPr>
            <a:endParaRPr lang="en-US">
              <a:latin typeface="DM Sans" pitchFamily="2" charset="77"/>
            </a:endParaRPr>
          </a:p>
          <a:p>
            <a:pPr lvl="1">
              <a:spcBef>
                <a:spcPts val="0"/>
              </a:spcBef>
              <a:spcAft>
                <a:spcPts val="1000"/>
              </a:spcAft>
            </a:pPr>
            <a:endParaRPr lang="en-US">
              <a:latin typeface="DM Sans" pitchFamily="2" charset="77"/>
            </a:endParaRPr>
          </a:p>
        </p:txBody>
      </p:sp>
      <p:sp>
        <p:nvSpPr>
          <p:cNvPr id="4" name="Footer Placeholder 3">
            <a:extLst>
              <a:ext uri="{FF2B5EF4-FFF2-40B4-BE49-F238E27FC236}">
                <a16:creationId xmlns:a16="http://schemas.microsoft.com/office/drawing/2014/main" id="{A823AE2C-F131-01A6-9CC7-B8B5C6A67B12}"/>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5D86D141-3221-9E38-9A25-F18D7616DF3A}"/>
              </a:ext>
            </a:extLst>
          </p:cNvPr>
          <p:cNvSpPr>
            <a:spLocks noGrp="1"/>
          </p:cNvSpPr>
          <p:nvPr>
            <p:ph type="sldNum" sz="quarter" idx="12"/>
          </p:nvPr>
        </p:nvSpPr>
        <p:spPr/>
        <p:txBody>
          <a:bodyPr/>
          <a:lstStyle/>
          <a:p>
            <a:fld id="{16C5AC08-0ACD-404A-9C9F-AB39E786C34A}" type="slidenum">
              <a:rPr lang="en-GB"/>
              <a:t>11</a:t>
            </a:fld>
            <a:endParaRPr lang="en-GB"/>
          </a:p>
        </p:txBody>
      </p:sp>
      <p:sp>
        <p:nvSpPr>
          <p:cNvPr id="8" name="Text Placeholder 7">
            <a:extLst>
              <a:ext uri="{FF2B5EF4-FFF2-40B4-BE49-F238E27FC236}">
                <a16:creationId xmlns:a16="http://schemas.microsoft.com/office/drawing/2014/main" id="{89CB8A93-2D98-A474-5DED-D0C5DE78BC2A}"/>
              </a:ext>
            </a:extLst>
          </p:cNvPr>
          <p:cNvSpPr>
            <a:spLocks noGrp="1"/>
          </p:cNvSpPr>
          <p:nvPr>
            <p:ph type="body" sz="quarter" idx="13"/>
          </p:nvPr>
        </p:nvSpPr>
        <p:spPr/>
        <p:txBody>
          <a:bodyPr/>
          <a:lstStyle/>
          <a:p>
            <a:r>
              <a:rPr lang="en-US"/>
              <a:t>Self-directed learning</a:t>
            </a:r>
          </a:p>
        </p:txBody>
      </p:sp>
      <p:sp>
        <p:nvSpPr>
          <p:cNvPr id="9" name="Content Placeholder 8">
            <a:extLst>
              <a:ext uri="{FF2B5EF4-FFF2-40B4-BE49-F238E27FC236}">
                <a16:creationId xmlns:a16="http://schemas.microsoft.com/office/drawing/2014/main" id="{7D310E2A-0177-89F9-7DE7-2F50FCA8FA17}"/>
              </a:ext>
            </a:extLst>
          </p:cNvPr>
          <p:cNvSpPr>
            <a:spLocks noGrp="1"/>
          </p:cNvSpPr>
          <p:nvPr>
            <p:ph idx="14"/>
          </p:nvPr>
        </p:nvSpPr>
        <p:spPr>
          <a:xfrm>
            <a:off x="8620124" y="2371725"/>
            <a:ext cx="3338885" cy="3878489"/>
          </a:xfrm>
        </p:spPr>
        <p:txBody>
          <a:bodyPr/>
          <a:lstStyle/>
          <a:p>
            <a:pPr lvl="1"/>
            <a:r>
              <a:rPr lang="en-US">
                <a:latin typeface="DM Sans" pitchFamily="2" charset="77"/>
              </a:rPr>
              <a:t>Watch the GROW case study video</a:t>
            </a:r>
            <a:br>
              <a:rPr lang="en-US">
                <a:latin typeface="DM Sans" pitchFamily="2" charset="77"/>
              </a:rPr>
            </a:br>
            <a:r>
              <a:rPr lang="en-US">
                <a:latin typeface="DM Sans" pitchFamily="2" charset="77"/>
              </a:rPr>
              <a:t>and discuss with</a:t>
            </a:r>
            <a:br>
              <a:rPr lang="en-US">
                <a:latin typeface="DM Sans" pitchFamily="2" charset="77"/>
              </a:rPr>
            </a:br>
            <a:r>
              <a:rPr lang="en-US">
                <a:latin typeface="DM Sans" pitchFamily="2" charset="77"/>
              </a:rPr>
              <a:t>your mentor </a:t>
            </a:r>
          </a:p>
          <a:p>
            <a:pPr lvl="1"/>
            <a:endParaRPr lang="en-US">
              <a:latin typeface="DM Sans" pitchFamily="2" charset="77"/>
            </a:endParaRPr>
          </a:p>
        </p:txBody>
      </p:sp>
      <p:sp>
        <p:nvSpPr>
          <p:cNvPr id="10" name="Content Placeholder 9">
            <a:extLst>
              <a:ext uri="{FF2B5EF4-FFF2-40B4-BE49-F238E27FC236}">
                <a16:creationId xmlns:a16="http://schemas.microsoft.com/office/drawing/2014/main" id="{32CE059F-5F58-184F-D94D-EFC70081941E}"/>
              </a:ext>
            </a:extLst>
          </p:cNvPr>
          <p:cNvSpPr>
            <a:spLocks noGrp="1"/>
          </p:cNvSpPr>
          <p:nvPr>
            <p:ph idx="15"/>
          </p:nvPr>
        </p:nvSpPr>
        <p:spPr>
          <a:xfrm>
            <a:off x="4846639" y="2371725"/>
            <a:ext cx="3332161" cy="3878489"/>
          </a:xfrm>
        </p:spPr>
        <p:txBody>
          <a:bodyPr/>
          <a:lstStyle/>
          <a:p>
            <a:pPr lvl="1"/>
            <a:r>
              <a:rPr lang="en-US" dirty="0">
                <a:latin typeface="DM Sans" pitchFamily="2" charset="77"/>
              </a:rPr>
              <a:t>Read the BMJ article  and discuss any questions or thoughts with your mentor</a:t>
            </a:r>
          </a:p>
          <a:p>
            <a:pPr lvl="1"/>
            <a:endParaRPr lang="en-US" dirty="0">
              <a:latin typeface="DM Sans" pitchFamily="2" charset="77"/>
            </a:endParaRPr>
          </a:p>
          <a:p>
            <a:pPr lvl="4"/>
            <a:br>
              <a:rPr lang="en-US" sz="1400" dirty="0">
                <a:latin typeface="DM Sans" pitchFamily="2" charset="77"/>
                <a:hlinkClick r:id="rId3"/>
              </a:rPr>
            </a:br>
            <a:br>
              <a:rPr lang="en-US" sz="1400" dirty="0">
                <a:latin typeface="DM Sans" pitchFamily="2" charset="77"/>
                <a:hlinkClick r:id="rId3"/>
              </a:rPr>
            </a:br>
            <a:br>
              <a:rPr lang="en-US" sz="1400" dirty="0">
                <a:latin typeface="DM Sans" pitchFamily="2" charset="77"/>
                <a:hlinkClick r:id="rId3"/>
              </a:rPr>
            </a:br>
            <a:r>
              <a:rPr lang="en-US" sz="1400" dirty="0">
                <a:latin typeface="DM Sans" pitchFamily="2" charset="77"/>
                <a:hlinkClick r:id="rId3"/>
              </a:rPr>
              <a:t>www.bmj.com/content/368/bmj.m865</a:t>
            </a:r>
            <a:endParaRPr lang="en-US" sz="1400" dirty="0">
              <a:latin typeface="DM Sans" pitchFamily="2" charset="77"/>
            </a:endParaRPr>
          </a:p>
          <a:p>
            <a:pPr lvl="1"/>
            <a:endParaRPr lang="en-US" dirty="0">
              <a:latin typeface="DM Sans" pitchFamily="2" charset="77"/>
            </a:endParaRPr>
          </a:p>
          <a:p>
            <a:pPr lvl="1"/>
            <a:endParaRPr lang="en-US" dirty="0">
              <a:latin typeface="DM Sans" pitchFamily="2" charset="77"/>
            </a:endParaRPr>
          </a:p>
        </p:txBody>
      </p:sp>
      <p:sp>
        <p:nvSpPr>
          <p:cNvPr id="11" name="Rounded Rectangle 10">
            <a:extLst>
              <a:ext uri="{FF2B5EF4-FFF2-40B4-BE49-F238E27FC236}">
                <a16:creationId xmlns:a16="http://schemas.microsoft.com/office/drawing/2014/main" id="{031C784F-7DA7-FDC9-988B-156CADAB585D}"/>
              </a:ext>
            </a:extLst>
          </p:cNvPr>
          <p:cNvSpPr/>
          <p:nvPr/>
        </p:nvSpPr>
        <p:spPr>
          <a:xfrm>
            <a:off x="1292087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TextBox 11">
            <a:extLst>
              <a:ext uri="{FF2B5EF4-FFF2-40B4-BE49-F238E27FC236}">
                <a16:creationId xmlns:a16="http://schemas.microsoft.com/office/drawing/2014/main" id="{D9901E7B-BF13-FCE7-D93B-C558555AEF10}"/>
              </a:ext>
            </a:extLst>
          </p:cNvPr>
          <p:cNvSpPr txBox="1"/>
          <p:nvPr/>
        </p:nvSpPr>
        <p:spPr>
          <a:xfrm>
            <a:off x="13358191" y="15208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Remove #3 </a:t>
            </a:r>
            <a:br>
              <a:rPr lang="en-US" b="1">
                <a:solidFill>
                  <a:schemeClr val="bg1"/>
                </a:solidFill>
                <a:latin typeface="DM Sans" pitchFamily="2" charset="77"/>
              </a:rPr>
            </a:br>
            <a:r>
              <a:rPr lang="en-US" b="1">
                <a:solidFill>
                  <a:schemeClr val="bg1"/>
                </a:solidFill>
                <a:latin typeface="DM Sans" pitchFamily="2" charset="77"/>
              </a:rPr>
              <a:t>if video was used in the session</a:t>
            </a:r>
            <a:endParaRPr lang="en-US">
              <a:solidFill>
                <a:schemeClr val="bg1"/>
              </a:solidFill>
              <a:latin typeface="DM Sans" pitchFamily="2" charset="77"/>
            </a:endParaRPr>
          </a:p>
        </p:txBody>
      </p:sp>
      <p:sp>
        <p:nvSpPr>
          <p:cNvPr id="13" name="Right Triangle 12">
            <a:extLst>
              <a:ext uri="{FF2B5EF4-FFF2-40B4-BE49-F238E27FC236}">
                <a16:creationId xmlns:a16="http://schemas.microsoft.com/office/drawing/2014/main" id="{E44256CA-B094-334C-D910-F7BD72008B9F}"/>
              </a:ext>
            </a:extLst>
          </p:cNvPr>
          <p:cNvSpPr/>
          <p:nvPr/>
        </p:nvSpPr>
        <p:spPr>
          <a:xfrm rot="2700000">
            <a:off x="13595684" y="2005556"/>
            <a:ext cx="310043" cy="310043"/>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TextBox 13">
            <a:extLst>
              <a:ext uri="{FF2B5EF4-FFF2-40B4-BE49-F238E27FC236}">
                <a16:creationId xmlns:a16="http://schemas.microsoft.com/office/drawing/2014/main" id="{861FC5CF-CCAC-8302-68A2-78C326E2E6AB}"/>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5" name="TextBox 14">
            <a:extLst>
              <a:ext uri="{FF2B5EF4-FFF2-40B4-BE49-F238E27FC236}">
                <a16:creationId xmlns:a16="http://schemas.microsoft.com/office/drawing/2014/main" id="{9813F4DD-7F3A-08DD-3754-63FD074D68EF}"/>
              </a:ext>
            </a:extLst>
          </p:cNvPr>
          <p:cNvSpPr txBox="1"/>
          <p:nvPr/>
        </p:nvSpPr>
        <p:spPr>
          <a:xfrm>
            <a:off x="4871864"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2</a:t>
            </a:r>
          </a:p>
        </p:txBody>
      </p:sp>
      <p:sp>
        <p:nvSpPr>
          <p:cNvPr id="16" name="TextBox 15">
            <a:extLst>
              <a:ext uri="{FF2B5EF4-FFF2-40B4-BE49-F238E27FC236}">
                <a16:creationId xmlns:a16="http://schemas.microsoft.com/office/drawing/2014/main" id="{BABB11E5-6826-8961-D672-307A5D780759}"/>
              </a:ext>
            </a:extLst>
          </p:cNvPr>
          <p:cNvSpPr txBox="1"/>
          <p:nvPr/>
        </p:nvSpPr>
        <p:spPr>
          <a:xfrm>
            <a:off x="8616280"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3</a:t>
            </a:r>
          </a:p>
        </p:txBody>
      </p:sp>
      <p:cxnSp>
        <p:nvCxnSpPr>
          <p:cNvPr id="18" name="Straight Connector 17">
            <a:extLst>
              <a:ext uri="{FF2B5EF4-FFF2-40B4-BE49-F238E27FC236}">
                <a16:creationId xmlns:a16="http://schemas.microsoft.com/office/drawing/2014/main" id="{1964AA94-8442-1229-37F1-CF92AAA859A3}"/>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7A8B62-8A7C-9329-2FB7-D399E2062F5F}"/>
              </a:ext>
            </a:extLst>
          </p:cNvPr>
          <p:cNvCxnSpPr/>
          <p:nvPr/>
        </p:nvCxnSpPr>
        <p:spPr>
          <a:xfrm>
            <a:off x="8400256"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3D1E35-A50B-FF5F-227D-7C7C78123147}"/>
              </a:ext>
            </a:extLst>
          </p:cNvPr>
          <p:cNvPicPr>
            <a:picLocks noChangeAspect="1"/>
          </p:cNvPicPr>
          <p:nvPr/>
        </p:nvPicPr>
        <p:blipFill>
          <a:blip r:embed="rId4"/>
          <a:stretch>
            <a:fillRect/>
          </a:stretch>
        </p:blipFill>
        <p:spPr>
          <a:xfrm>
            <a:off x="238125" y="800100"/>
            <a:ext cx="458066" cy="457200"/>
          </a:xfrm>
          <a:prstGeom prst="rect">
            <a:avLst/>
          </a:prstGeom>
        </p:spPr>
      </p:pic>
      <p:pic>
        <p:nvPicPr>
          <p:cNvPr id="6" name="Picture 5">
            <a:extLst>
              <a:ext uri="{FF2B5EF4-FFF2-40B4-BE49-F238E27FC236}">
                <a16:creationId xmlns:a16="http://schemas.microsoft.com/office/drawing/2014/main" id="{6986B5F0-F476-96AB-B87B-F60672132AFA}"/>
              </a:ext>
            </a:extLst>
          </p:cNvPr>
          <p:cNvPicPr>
            <a:picLocks noChangeAspect="1"/>
          </p:cNvPicPr>
          <p:nvPr/>
        </p:nvPicPr>
        <p:blipFill>
          <a:blip r:embed="rId5"/>
          <a:stretch>
            <a:fillRect/>
          </a:stretch>
        </p:blipFill>
        <p:spPr>
          <a:xfrm>
            <a:off x="238125" y="1377950"/>
            <a:ext cx="451035" cy="522251"/>
          </a:xfrm>
          <a:prstGeom prst="rect">
            <a:avLst/>
          </a:prstGeom>
        </p:spPr>
      </p:pic>
    </p:spTree>
    <p:extLst>
      <p:ext uri="{BB962C8B-B14F-4D97-AF65-F5344CB8AC3E}">
        <p14:creationId xmlns:p14="http://schemas.microsoft.com/office/powerpoint/2010/main" val="376809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pPr lvl="1"/>
            <a:r>
              <a:rPr lang="en-US" b="1"/>
              <a:t>By the end of the session, you will…</a:t>
            </a:r>
          </a:p>
          <a:p>
            <a:pPr lvl="2"/>
            <a:r>
              <a:rPr lang="en-US" b="1">
                <a:solidFill>
                  <a:schemeClr val="accent2"/>
                </a:solidFill>
              </a:rPr>
              <a:t>Understand the concepts of coaching improvement and the difference between coaching and advising  </a:t>
            </a:r>
          </a:p>
          <a:p>
            <a:pPr lvl="2"/>
            <a:r>
              <a:rPr lang="en-US" b="1">
                <a:solidFill>
                  <a:schemeClr val="accent2"/>
                </a:solidFill>
              </a:rPr>
              <a:t>Be able to explain your role as a Quality Coach to different stakeholders  </a:t>
            </a:r>
          </a:p>
          <a:p>
            <a:pPr lvl="2"/>
            <a:r>
              <a:rPr lang="en-US"/>
              <a:t>Be able to effectively contract as a coach with a QI team </a:t>
            </a:r>
          </a:p>
          <a:p>
            <a:pPr lvl="2"/>
            <a:r>
              <a:rPr lang="en-US"/>
              <a:t>Reflect on your role as a coach in relation to the key stages </a:t>
            </a:r>
            <a:br>
              <a:rPr lang="en-US"/>
            </a:br>
            <a:r>
              <a:rPr lang="en-US"/>
              <a:t>of QI work</a:t>
            </a:r>
          </a:p>
          <a:p>
            <a:pPr lvl="2"/>
            <a:r>
              <a:rPr lang="en-US"/>
              <a:t>Be able to use the coaching circle as a useful method for supporting your Quality Coach peers</a:t>
            </a:r>
          </a:p>
          <a:p>
            <a:pPr lvl="2"/>
            <a:endParaRPr lang="en-US"/>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12</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88487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8CB3EC6-7771-FCD0-7FDE-9BF2BA679EA9}"/>
              </a:ext>
            </a:extLst>
          </p:cNvPr>
          <p:cNvSpPr/>
          <p:nvPr/>
        </p:nvSpPr>
        <p:spPr>
          <a:xfrm>
            <a:off x="10836002" y="2887366"/>
            <a:ext cx="1048272" cy="1048272"/>
          </a:xfrm>
          <a:prstGeom prst="ellipse">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latin typeface="Petrona" pitchFamily="2" charset="77"/>
            </a:endParaRPr>
          </a:p>
        </p:txBody>
      </p:sp>
      <p:sp>
        <p:nvSpPr>
          <p:cNvPr id="13" name="Oval 12">
            <a:extLst>
              <a:ext uri="{FF2B5EF4-FFF2-40B4-BE49-F238E27FC236}">
                <a16:creationId xmlns:a16="http://schemas.microsoft.com/office/drawing/2014/main" id="{AD940725-EB99-A660-1E18-407CE0EA263C}"/>
              </a:ext>
            </a:extLst>
          </p:cNvPr>
          <p:cNvSpPr/>
          <p:nvPr/>
        </p:nvSpPr>
        <p:spPr>
          <a:xfrm>
            <a:off x="9098432" y="2887366"/>
            <a:ext cx="1048272" cy="1048272"/>
          </a:xfrm>
          <a:prstGeom prst="ellipse">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latin typeface="Petrona" pitchFamily="2" charset="77"/>
            </a:endParaRPr>
          </a:p>
        </p:txBody>
      </p:sp>
      <p:sp>
        <p:nvSpPr>
          <p:cNvPr id="12" name="Oval 11">
            <a:extLst>
              <a:ext uri="{FF2B5EF4-FFF2-40B4-BE49-F238E27FC236}">
                <a16:creationId xmlns:a16="http://schemas.microsoft.com/office/drawing/2014/main" id="{36E80292-7479-6C11-7B7C-D89B32215ED3}"/>
              </a:ext>
            </a:extLst>
          </p:cNvPr>
          <p:cNvSpPr/>
          <p:nvPr/>
        </p:nvSpPr>
        <p:spPr>
          <a:xfrm>
            <a:off x="9994465" y="1371687"/>
            <a:ext cx="1048272" cy="1048272"/>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8CBCE10-0873-27A7-7BC3-A07684FB1ED4}"/>
              </a:ext>
            </a:extLst>
          </p:cNvPr>
          <p:cNvSpPr>
            <a:spLocks noGrp="1"/>
          </p:cNvSpPr>
          <p:nvPr>
            <p:ph type="title"/>
          </p:nvPr>
        </p:nvSpPr>
        <p:spPr/>
        <p:txBody>
          <a:bodyPr/>
          <a:lstStyle/>
          <a:p>
            <a:r>
              <a:rPr lang="en-US"/>
              <a:t>Coaching practice: activity</a:t>
            </a:r>
          </a:p>
        </p:txBody>
      </p:sp>
      <p:sp>
        <p:nvSpPr>
          <p:cNvPr id="3" name="Content Placeholder 2">
            <a:extLst>
              <a:ext uri="{FF2B5EF4-FFF2-40B4-BE49-F238E27FC236}">
                <a16:creationId xmlns:a16="http://schemas.microsoft.com/office/drawing/2014/main" id="{AFC9055E-A6A5-C3B7-18D8-A0FEF56001D4}"/>
              </a:ext>
            </a:extLst>
          </p:cNvPr>
          <p:cNvSpPr>
            <a:spLocks noGrp="1"/>
          </p:cNvSpPr>
          <p:nvPr>
            <p:ph idx="1"/>
          </p:nvPr>
        </p:nvSpPr>
        <p:spPr>
          <a:xfrm>
            <a:off x="1077913" y="1520825"/>
            <a:ext cx="7100887" cy="5019720"/>
          </a:xfrm>
        </p:spPr>
        <p:txBody>
          <a:bodyPr/>
          <a:lstStyle/>
          <a:p>
            <a:pPr lvl="1"/>
            <a:r>
              <a:rPr lang="en-US"/>
              <a:t>You will be put into groups of three</a:t>
            </a:r>
          </a:p>
          <a:p>
            <a:pPr lvl="2"/>
            <a:r>
              <a:rPr lang="en-US"/>
              <a:t>One coach, one client, one observer.  </a:t>
            </a:r>
          </a:p>
          <a:p>
            <a:pPr lvl="2"/>
            <a:r>
              <a:rPr lang="en-US"/>
              <a:t>Take 15 minutes to work through a real situation using the GROW technique.</a:t>
            </a:r>
          </a:p>
          <a:p>
            <a:pPr marL="574675" lvl="3" indent="-342900">
              <a:buClr>
                <a:schemeClr val="accent2"/>
              </a:buClr>
              <a:buFont typeface="Wingdings" pitchFamily="2" charset="2"/>
              <a:buChar char="§"/>
            </a:pPr>
            <a:r>
              <a:rPr lang="en-US"/>
              <a:t>Observer to note if advice was given, whether the GROW model was properly followed, what the coach did well and to keep an eye on time</a:t>
            </a:r>
          </a:p>
          <a:p>
            <a:pPr marL="574675" lvl="3" indent="-342900">
              <a:buClr>
                <a:schemeClr val="accent2"/>
              </a:buClr>
              <a:buFont typeface="Wingdings" pitchFamily="2" charset="2"/>
              <a:buChar char="§"/>
            </a:pPr>
            <a:r>
              <a:rPr lang="en-US"/>
              <a:t>At the end of the session take five minutes to describe how it felt as client or coach and what the observer noted</a:t>
            </a:r>
          </a:p>
          <a:p>
            <a:pPr marL="574675" lvl="3" indent="-342900">
              <a:buClr>
                <a:schemeClr val="accent2"/>
              </a:buClr>
              <a:buFont typeface="Wingdings" pitchFamily="2" charset="2"/>
              <a:buChar char="§"/>
            </a:pPr>
            <a:r>
              <a:rPr lang="en-US"/>
              <a:t>Repeat so everyone coaches</a:t>
            </a:r>
          </a:p>
          <a:p>
            <a:pPr lvl="4"/>
            <a:endParaRPr lang="en-US" b="1">
              <a:solidFill>
                <a:schemeClr val="accent1"/>
              </a:solidFill>
            </a:endParaRPr>
          </a:p>
          <a:p>
            <a:pPr lvl="4"/>
            <a:endParaRPr lang="en-US" b="1">
              <a:solidFill>
                <a:schemeClr val="accent1"/>
              </a:solidFill>
            </a:endParaRPr>
          </a:p>
          <a:p>
            <a:pPr lvl="4"/>
            <a:r>
              <a:rPr lang="en-US" b="1">
                <a:solidFill>
                  <a:schemeClr val="accent1"/>
                </a:solidFill>
              </a:rPr>
              <a:t>60 mins total</a:t>
            </a:r>
          </a:p>
          <a:p>
            <a:pPr lvl="2"/>
            <a:endParaRPr lang="en-US"/>
          </a:p>
          <a:p>
            <a:pPr lvl="2"/>
            <a:endParaRPr lang="en-US"/>
          </a:p>
        </p:txBody>
      </p:sp>
      <p:sp>
        <p:nvSpPr>
          <p:cNvPr id="4" name="Footer Placeholder 3">
            <a:extLst>
              <a:ext uri="{FF2B5EF4-FFF2-40B4-BE49-F238E27FC236}">
                <a16:creationId xmlns:a16="http://schemas.microsoft.com/office/drawing/2014/main" id="{15B410AB-1213-ACC2-5CC9-64ECF32E6B4E}"/>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C6FF084-779D-AFF1-2BFA-6CE94A514644}"/>
              </a:ext>
            </a:extLst>
          </p:cNvPr>
          <p:cNvSpPr>
            <a:spLocks noGrp="1"/>
          </p:cNvSpPr>
          <p:nvPr>
            <p:ph type="sldNum" sz="quarter" idx="12"/>
          </p:nvPr>
        </p:nvSpPr>
        <p:spPr/>
        <p:txBody>
          <a:bodyPr/>
          <a:lstStyle/>
          <a:p>
            <a:fld id="{16C5AC08-0ACD-404A-9C9F-AB39E786C34A}" type="slidenum">
              <a:rPr lang="en-GB"/>
              <a:t>13</a:t>
            </a:fld>
            <a:endParaRPr lang="en-GB"/>
          </a:p>
        </p:txBody>
      </p:sp>
      <p:sp>
        <p:nvSpPr>
          <p:cNvPr id="6" name="Text Placeholder 5">
            <a:extLst>
              <a:ext uri="{FF2B5EF4-FFF2-40B4-BE49-F238E27FC236}">
                <a16:creationId xmlns:a16="http://schemas.microsoft.com/office/drawing/2014/main" id="{6B9F5CD1-2084-B243-C3A7-2B9ADA5FE8DD}"/>
              </a:ext>
            </a:extLst>
          </p:cNvPr>
          <p:cNvSpPr>
            <a:spLocks noGrp="1"/>
          </p:cNvSpPr>
          <p:nvPr>
            <p:ph type="body" sz="quarter" idx="13"/>
          </p:nvPr>
        </p:nvSpPr>
        <p:spPr/>
        <p:txBody>
          <a:bodyPr/>
          <a:lstStyle/>
          <a:p>
            <a:r>
              <a:rPr lang="en-US"/>
              <a:t>Activity 2.1</a:t>
            </a:r>
          </a:p>
        </p:txBody>
      </p:sp>
      <p:pic>
        <p:nvPicPr>
          <p:cNvPr id="7" name="Picture 6">
            <a:extLst>
              <a:ext uri="{FF2B5EF4-FFF2-40B4-BE49-F238E27FC236}">
                <a16:creationId xmlns:a16="http://schemas.microsoft.com/office/drawing/2014/main" id="{2466D32E-B309-3997-BB43-62959795FF0B}"/>
              </a:ext>
            </a:extLst>
          </p:cNvPr>
          <p:cNvPicPr>
            <a:picLocks noChangeAspect="1"/>
          </p:cNvPicPr>
          <p:nvPr/>
        </p:nvPicPr>
        <p:blipFill>
          <a:blip r:embed="rId3"/>
          <a:srcRect/>
          <a:stretch/>
        </p:blipFill>
        <p:spPr>
          <a:xfrm>
            <a:off x="254887" y="800100"/>
            <a:ext cx="424542" cy="457200"/>
          </a:xfrm>
          <a:prstGeom prst="rect">
            <a:avLst/>
          </a:prstGeom>
        </p:spPr>
      </p:pic>
      <p:pic>
        <p:nvPicPr>
          <p:cNvPr id="8" name="Picture 7">
            <a:extLst>
              <a:ext uri="{FF2B5EF4-FFF2-40B4-BE49-F238E27FC236}">
                <a16:creationId xmlns:a16="http://schemas.microsoft.com/office/drawing/2014/main" id="{DE36A78D-C4A6-2DB8-1AFC-539278A908E8}"/>
              </a:ext>
            </a:extLst>
          </p:cNvPr>
          <p:cNvPicPr>
            <a:picLocks noChangeAspect="1"/>
          </p:cNvPicPr>
          <p:nvPr/>
        </p:nvPicPr>
        <p:blipFill>
          <a:blip r:embed="rId4"/>
          <a:srcRect/>
          <a:stretch/>
        </p:blipFill>
        <p:spPr>
          <a:xfrm>
            <a:off x="238125" y="1520825"/>
            <a:ext cx="495300" cy="406400"/>
          </a:xfrm>
          <a:prstGeom prst="rect">
            <a:avLst/>
          </a:prstGeom>
        </p:spPr>
      </p:pic>
      <p:pic>
        <p:nvPicPr>
          <p:cNvPr id="9" name="Picture 8">
            <a:extLst>
              <a:ext uri="{FF2B5EF4-FFF2-40B4-BE49-F238E27FC236}">
                <a16:creationId xmlns:a16="http://schemas.microsoft.com/office/drawing/2014/main" id="{8902A37A-7BDA-4EBC-3B32-CFE97639CA56}"/>
              </a:ext>
            </a:extLst>
          </p:cNvPr>
          <p:cNvPicPr>
            <a:picLocks noChangeAspect="1"/>
          </p:cNvPicPr>
          <p:nvPr/>
        </p:nvPicPr>
        <p:blipFill>
          <a:blip r:embed="rId5"/>
          <a:srcRect/>
          <a:stretch/>
        </p:blipFill>
        <p:spPr>
          <a:xfrm>
            <a:off x="10207625" y="1520825"/>
            <a:ext cx="596900" cy="673100"/>
          </a:xfrm>
          <a:prstGeom prst="rect">
            <a:avLst/>
          </a:prstGeom>
        </p:spPr>
      </p:pic>
      <p:pic>
        <p:nvPicPr>
          <p:cNvPr id="10" name="Picture 9">
            <a:extLst>
              <a:ext uri="{FF2B5EF4-FFF2-40B4-BE49-F238E27FC236}">
                <a16:creationId xmlns:a16="http://schemas.microsoft.com/office/drawing/2014/main" id="{BA173A9A-5AF1-79A5-9285-72C548C410AA}"/>
              </a:ext>
            </a:extLst>
          </p:cNvPr>
          <p:cNvPicPr>
            <a:picLocks noChangeAspect="1"/>
          </p:cNvPicPr>
          <p:nvPr/>
        </p:nvPicPr>
        <p:blipFill>
          <a:blip r:embed="rId5"/>
          <a:srcRect/>
          <a:stretch/>
        </p:blipFill>
        <p:spPr>
          <a:xfrm>
            <a:off x="9309638" y="3026260"/>
            <a:ext cx="596900" cy="673100"/>
          </a:xfrm>
          <a:prstGeom prst="rect">
            <a:avLst/>
          </a:prstGeom>
        </p:spPr>
      </p:pic>
      <p:pic>
        <p:nvPicPr>
          <p:cNvPr id="11" name="Picture 10">
            <a:extLst>
              <a:ext uri="{FF2B5EF4-FFF2-40B4-BE49-F238E27FC236}">
                <a16:creationId xmlns:a16="http://schemas.microsoft.com/office/drawing/2014/main" id="{B9E59AB5-B774-1776-C494-BD70D6A77277}"/>
              </a:ext>
            </a:extLst>
          </p:cNvPr>
          <p:cNvPicPr>
            <a:picLocks noChangeAspect="1"/>
          </p:cNvPicPr>
          <p:nvPr/>
        </p:nvPicPr>
        <p:blipFill>
          <a:blip r:embed="rId5"/>
          <a:srcRect/>
          <a:stretch/>
        </p:blipFill>
        <p:spPr>
          <a:xfrm>
            <a:off x="11058289" y="2996952"/>
            <a:ext cx="596900" cy="673100"/>
          </a:xfrm>
          <a:prstGeom prst="rect">
            <a:avLst/>
          </a:prstGeom>
        </p:spPr>
      </p:pic>
    </p:spTree>
    <p:extLst>
      <p:ext uri="{BB962C8B-B14F-4D97-AF65-F5344CB8AC3E}">
        <p14:creationId xmlns:p14="http://schemas.microsoft.com/office/powerpoint/2010/main" val="12640863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3000" accel="50000" fill="hold" nodeType="withEffect" p14:presetBounceEnd="50000">
                                      <p:stCondLst>
                                        <p:cond delay="2000"/>
                                      </p:stCondLst>
                                      <p:childTnLst>
                                        <p:animMotion origin="layout" path="M 4.16667E-7 -4.44444E-6 C -0.02747 0.03033 -0.0513 0.02778 -0.06901 0.08959 C -0.08672 0.15116 -0.07539 0.17848 -0.07201 0.21991 " pathEditMode="relative" rAng="0" ptsTypes="AAA" p14:bounceEnd="50000">
                                          <p:cBhvr>
                                            <p:cTn id="6" dur="2000" fill="hold"/>
                                            <p:tgtEl>
                                              <p:spTgt spid="9"/>
                                            </p:tgtEl>
                                            <p:attrNameLst>
                                              <p:attrName>ppt_x</p:attrName>
                                              <p:attrName>ppt_y</p:attrName>
                                            </p:attrNameLst>
                                          </p:cBhvr>
                                          <p:rCtr x="-3932" y="10995"/>
                                        </p:animMotion>
                                      </p:childTnLst>
                                    </p:cTn>
                                  </p:par>
                                  <p:par>
                                    <p:cTn id="7" presetID="0" presetClass="path" presetSubtype="0" repeatCount="3000" accel="50000" fill="hold" nodeType="withEffect" p14:presetBounceEnd="50000">
                                      <p:stCondLst>
                                        <p:cond delay="2000"/>
                                      </p:stCondLst>
                                      <p:childTnLst>
                                        <p:animMotion origin="layout" path="M 0.00234 0.00092 C 0.00964 0.06782 0.01784 0.11088 0.07565 0.10903 C 0.13386 0.10741 0.14362 0.03426 0.14414 -0.00255 " pathEditMode="relative" rAng="0" ptsTypes="AAA" p14:bounceEnd="50000">
                                          <p:cBhvr>
                                            <p:cTn id="8" dur="2000" fill="hold"/>
                                            <p:tgtEl>
                                              <p:spTgt spid="10"/>
                                            </p:tgtEl>
                                            <p:attrNameLst>
                                              <p:attrName>ppt_x</p:attrName>
                                              <p:attrName>ppt_y</p:attrName>
                                            </p:attrNameLst>
                                          </p:cBhvr>
                                          <p:rCtr x="7083" y="5231"/>
                                        </p:animMotion>
                                      </p:childTnLst>
                                    </p:cTn>
                                  </p:par>
                                  <p:par>
                                    <p:cTn id="9" presetID="0" presetClass="path" presetSubtype="0" repeatCount="3000" accel="50000" fill="hold" nodeType="withEffect" p14:presetBounceEnd="50000">
                                      <p:stCondLst>
                                        <p:cond delay="2000"/>
                                      </p:stCondLst>
                                      <p:childTnLst>
                                        <p:animMotion origin="layout" path="M 0.00091 0.00208 C 0.00612 -0.05995 0.01732 -0.10162 0.0056 -0.13958 C -0.00599 -0.17731 -0.03255 -0.20324 -0.07044 -0.21481 " pathEditMode="relative" rAng="0" ptsTypes="AAA" p14:bounceEnd="50000">
                                          <p:cBhvr>
                                            <p:cTn id="10" dur="2000" fill="hold"/>
                                            <p:tgtEl>
                                              <p:spTgt spid="11"/>
                                            </p:tgtEl>
                                            <p:attrNameLst>
                                              <p:attrName>ppt_x</p:attrName>
                                              <p:attrName>ppt_y</p:attrName>
                                            </p:attrNameLst>
                                          </p:cBhvr>
                                          <p:rCtr x="-3086" y="-10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3000" accel="50000" fill="hold" nodeType="withEffect">
                                      <p:stCondLst>
                                        <p:cond delay="2000"/>
                                      </p:stCondLst>
                                      <p:childTnLst>
                                        <p:animMotion origin="layout" path="M 4.16667E-7 -4.44444E-6 C -0.02747 0.03033 -0.0513 0.02778 -0.06901 0.08959 C -0.08672 0.15116 -0.07539 0.17848 -0.07201 0.21991 " pathEditMode="relative" rAng="0" ptsTypes="AAA">
                                          <p:cBhvr>
                                            <p:cTn id="6" dur="2000" fill="hold"/>
                                            <p:tgtEl>
                                              <p:spTgt spid="9"/>
                                            </p:tgtEl>
                                            <p:attrNameLst>
                                              <p:attrName>ppt_x</p:attrName>
                                              <p:attrName>ppt_y</p:attrName>
                                            </p:attrNameLst>
                                          </p:cBhvr>
                                          <p:rCtr x="-3932" y="10995"/>
                                        </p:animMotion>
                                      </p:childTnLst>
                                    </p:cTn>
                                  </p:par>
                                  <p:par>
                                    <p:cTn id="7" presetID="0" presetClass="path" presetSubtype="0" repeatCount="3000" accel="50000" fill="hold" nodeType="withEffect">
                                      <p:stCondLst>
                                        <p:cond delay="2000"/>
                                      </p:stCondLst>
                                      <p:childTnLst>
                                        <p:animMotion origin="layout" path="M 0.00234 0.00092 C 0.00964 0.06782 0.01784 0.11088 0.07565 0.10903 C 0.13386 0.10741 0.14362 0.03426 0.14414 -0.00255 " pathEditMode="relative" rAng="0" ptsTypes="AAA">
                                          <p:cBhvr>
                                            <p:cTn id="8" dur="2000" fill="hold"/>
                                            <p:tgtEl>
                                              <p:spTgt spid="10"/>
                                            </p:tgtEl>
                                            <p:attrNameLst>
                                              <p:attrName>ppt_x</p:attrName>
                                              <p:attrName>ppt_y</p:attrName>
                                            </p:attrNameLst>
                                          </p:cBhvr>
                                          <p:rCtr x="7083" y="5231"/>
                                        </p:animMotion>
                                      </p:childTnLst>
                                    </p:cTn>
                                  </p:par>
                                  <p:par>
                                    <p:cTn id="9" presetID="0" presetClass="path" presetSubtype="0" repeatCount="3000" accel="50000" fill="hold" nodeType="withEffect">
                                      <p:stCondLst>
                                        <p:cond delay="2000"/>
                                      </p:stCondLst>
                                      <p:childTnLst>
                                        <p:animMotion origin="layout" path="M 0.00091 0.00208 C 0.00612 -0.05995 0.01732 -0.10162 0.0056 -0.13958 C -0.00599 -0.17731 -0.03255 -0.20324 -0.07044 -0.21481 " pathEditMode="relative" rAng="0" ptsTypes="AAA">
                                          <p:cBhvr>
                                            <p:cTn id="10" dur="2000" fill="hold"/>
                                            <p:tgtEl>
                                              <p:spTgt spid="11"/>
                                            </p:tgtEl>
                                            <p:attrNameLst>
                                              <p:attrName>ppt_x</p:attrName>
                                              <p:attrName>ppt_y</p:attrName>
                                            </p:attrNameLst>
                                          </p:cBhvr>
                                          <p:rCtr x="-3086" y="-10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nk circle">
            <a:extLst>
              <a:ext uri="{FF2B5EF4-FFF2-40B4-BE49-F238E27FC236}">
                <a16:creationId xmlns:a16="http://schemas.microsoft.com/office/drawing/2014/main" id="{A0184DFF-11B3-3B5E-99EE-FA2AA48425C7}"/>
              </a:ext>
            </a:extLst>
          </p:cNvPr>
          <p:cNvSpPr/>
          <p:nvPr/>
        </p:nvSpPr>
        <p:spPr>
          <a:xfrm>
            <a:off x="2757988" y="3691388"/>
            <a:ext cx="1921588" cy="192158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Blue circle">
            <a:extLst>
              <a:ext uri="{FF2B5EF4-FFF2-40B4-BE49-F238E27FC236}">
                <a16:creationId xmlns:a16="http://schemas.microsoft.com/office/drawing/2014/main" id="{E97FFEE7-4E7E-9929-0D8E-DB185A97AA77}"/>
              </a:ext>
            </a:extLst>
          </p:cNvPr>
          <p:cNvSpPr/>
          <p:nvPr/>
        </p:nvSpPr>
        <p:spPr>
          <a:xfrm>
            <a:off x="4614412" y="-788892"/>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DCEDF171-0CE4-AFCC-921D-3FD7891457AE}"/>
              </a:ext>
            </a:extLst>
          </p:cNvPr>
          <p:cNvSpPr/>
          <p:nvPr/>
        </p:nvSpPr>
        <p:spPr>
          <a:xfrm>
            <a:off x="7800704" y="2581628"/>
            <a:ext cx="670056" cy="670054"/>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6ADEF5D6-DD0B-CF69-143E-815BB18E2C2E}"/>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29FC83E6-EDD9-C7CB-C4FC-439DE3799590}"/>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6417BA6-6D47-4A37-C79C-967A8D91345E}"/>
              </a:ext>
            </a:extLst>
          </p:cNvPr>
          <p:cNvSpPr>
            <a:spLocks noGrp="1"/>
          </p:cNvSpPr>
          <p:nvPr>
            <p:ph type="sldNum" sz="quarter" idx="12"/>
          </p:nvPr>
        </p:nvSpPr>
        <p:spPr/>
        <p:txBody>
          <a:bodyPr/>
          <a:lstStyle/>
          <a:p>
            <a:fld id="{16C5AC08-0ACD-404A-9C9F-AB39E786C34A}" type="slidenum">
              <a:rPr lang="en-GB"/>
              <a:t>14</a:t>
            </a:fld>
            <a:endParaRPr lang="en-GB"/>
          </a:p>
        </p:txBody>
      </p:sp>
      <p:pic>
        <p:nvPicPr>
          <p:cNvPr id="8" name="Picture 7">
            <a:extLst>
              <a:ext uri="{FF2B5EF4-FFF2-40B4-BE49-F238E27FC236}">
                <a16:creationId xmlns:a16="http://schemas.microsoft.com/office/drawing/2014/main" id="{1A4B08CA-7A97-B3D3-FE4F-B848C1C005B8}"/>
              </a:ext>
            </a:extLst>
          </p:cNvPr>
          <p:cNvPicPr>
            <a:picLocks noChangeAspect="1"/>
          </p:cNvPicPr>
          <p:nvPr/>
        </p:nvPicPr>
        <p:blipFill>
          <a:blip r:embed="rId3"/>
          <a:srcRect/>
          <a:stretch/>
        </p:blipFill>
        <p:spPr>
          <a:xfrm>
            <a:off x="5935198" y="1011300"/>
            <a:ext cx="6015502" cy="5846699"/>
          </a:xfrm>
          <a:prstGeom prst="rect">
            <a:avLst/>
          </a:prstGeom>
        </p:spPr>
      </p:pic>
    </p:spTree>
    <p:extLst>
      <p:ext uri="{BB962C8B-B14F-4D97-AF65-F5344CB8AC3E}">
        <p14:creationId xmlns:p14="http://schemas.microsoft.com/office/powerpoint/2010/main" val="2751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fill="hold" grpId="1" nodeType="withEffect">
                                  <p:stCondLst>
                                    <p:cond delay="0"/>
                                  </p:stCondLst>
                                  <p:childTnLst>
                                    <p:animMotion origin="layout" path="M 2.08333E-7 -3.7037E-6 C -0.01784 0.00949 -0.02474 0.06297 -0.01563 0.11945 C -0.00508 0.18565 0.0151 0.20139 0.02617 0.20695 L 0.04089 0.21042 C 0.0526 0.21551 0.07266 0.23311 0.0849 0.30857 C 0.09258 0.35602 0.08685 0.41829 0.06914 0.42755 C 0.05104 0.43635 0.02773 0.38936 0.02018 0.34121 C 0.00781 0.26574 0.02005 0.23218 0.02786 0.21736 L 0.03919 0.20024 C 0.04766 0.18519 0.05977 0.15278 0.04896 0.08611 C 0.03984 0.02963 0.01797 -0.00879 2.08333E-7 -3.7037E-6 Z " pathEditMode="relative" rAng="4440000" ptsTypes="AAAAAAAAAAA">
                                      <p:cBhvr>
                                        <p:cTn id="6" dur="215000" fill="hold"/>
                                        <p:tgtEl>
                                          <p:spTgt spid="11"/>
                                        </p:tgtEl>
                                        <p:attrNameLst>
                                          <p:attrName>ppt_x</p:attrName>
                                          <p:attrName>ppt_y</p:attrName>
                                        </p:attrNameLst>
                                      </p:cBhvr>
                                      <p:rCtr x="3464" y="21366"/>
                                    </p:animMotion>
                                  </p:childTnLst>
                                </p:cTn>
                              </p:par>
                              <p:par>
                                <p:cTn id="7" presetID="0" presetClass="path" presetSubtype="0" repeatCount="indefinite" decel="50000" fill="hold" grpId="1" nodeType="withEffect">
                                  <p:stCondLst>
                                    <p:cond delay="0"/>
                                  </p:stCondLst>
                                  <p:childTnLst>
                                    <p:animMotion origin="layout" path="M 0 0 C 0.00195 0.00046 0.0039 0.0007 0.00586 0.00139 C 0.0069 0.00185 0.00794 0.00255 0.00911 0.00278 C 0.01041 0.00347 0.01185 0.00394 0.01328 0.0044 L 0.01979 0.01019 C 0.02096 0.01111 0.02213 0.01204 0.02317 0.0132 C 0.02396 0.01412 0.02474 0.01528 0.02565 0.01597 C 0.0289 0.01921 0.03203 0.02246 0.03554 0.02477 C 0.03685 0.02593 0.03828 0.02662 0.03958 0.02778 C 0.04179 0.02963 0.04401 0.03171 0.04622 0.03357 L 0.04948 0.03658 C 0.05065 0.0375 0.05182 0.0382 0.05273 0.03959 C 0.05534 0.04236 0.0556 0.04306 0.05859 0.04537 C 0.05937 0.04607 0.06028 0.0463 0.06106 0.04676 C 0.07031 0.0544 0.06445 0.05139 0.07096 0.05417 C 0.0763 0.06065 0.07057 0.05417 0.07591 0.05857 C 0.08606 0.06667 0.07916 0.0625 0.08489 0.06597 C 0.0858 0.0669 0.08646 0.06806 0.08737 0.06875 C 0.08841 0.06968 0.08958 0.06968 0.09075 0.07037 C 0.09153 0.0706 0.09245 0.07107 0.09323 0.07176 C 0.0987 0.07593 0.0944 0.07361 0.10065 0.07917 C 0.10143 0.07986 0.10234 0.07986 0.10312 0.08056 C 0.1039 0.08125 0.10468 0.08264 0.1056 0.08357 C 0.10768 0.08565 0.10989 0.08727 0.11211 0.08935 C 0.11328 0.09028 0.11432 0.09144 0.11549 0.09236 C 0.11679 0.09329 0.11823 0.09398 0.11953 0.09514 C 0.1207 0.0963 0.12161 0.09838 0.12291 0.09954 C 0.12409 0.10093 0.12565 0.10139 0.12695 0.10255 C 0.12838 0.10371 0.12968 0.10556 0.13112 0.10695 C 0.13893 0.11459 0.12929 0.10463 0.13854 0.11273 C 0.1457 0.11921 0.13958 0.11574 0.14596 0.11875 C 0.147 0.11968 0.14804 0.12084 0.14922 0.12153 C 0.15117 0.12292 0.15468 0.12361 0.15664 0.12454 C 0.16237 0.12732 0.16002 0.12709 0.16484 0.12894 C 0.1707 0.13102 0.17278 0.13079 0.17968 0.13195 L 0.225 0.13033 C 0.22643 0.13033 0.22773 0.1294 0.22916 0.12894 C 0.23112 0.12824 0.23307 0.12801 0.23489 0.12755 C 0.23711 0.12662 0.23932 0.125 0.24153 0.12454 C 0.24349 0.12408 0.24544 0.12361 0.24726 0.12315 L 0.25963 0.11875 C 0.26106 0.11759 0.26237 0.11667 0.2638 0.11574 C 0.26536 0.11459 0.26718 0.11389 0.26875 0.11273 C 0.27005 0.11181 0.27148 0.11065 0.27291 0.10996 C 0.27396 0.10926 0.27513 0.10903 0.27617 0.10834 C 0.27695 0.10787 0.27786 0.10741 0.27864 0.10695 C 0.28034 0.10486 0.28177 0.10232 0.28359 0.10116 C 0.28489 0.1 0.28633 0.09931 0.28776 0.09815 C 0.2888 0.09722 0.28984 0.09607 0.29101 0.09514 C 0.29205 0.09445 0.29323 0.09421 0.29427 0.09375 C 0.29596 0.09283 0.29752 0.09167 0.29922 0.09074 L 0.30169 0.08935 C 0.30885 0.08102 0.29987 0.09097 0.30664 0.08496 C 0.30755 0.08426 0.3082 0.08287 0.30911 0.08195 C 0.30989 0.08125 0.3108 0.08125 0.31159 0.08056 C 0.31406 0.07871 0.31536 0.07732 0.31731 0.07477 C 0.31849 0.07315 0.31966 0.07199 0.3207 0.07037 C 0.32135 0.06898 0.32174 0.06736 0.32226 0.06597 C 0.32317 0.06389 0.32409 0.06204 0.32474 0.05996 C 0.32565 0.05764 0.32643 0.05509 0.32721 0.05278 C 0.32799 0.0507 0.3289 0.04884 0.32968 0.04676 C 0.3306 0.04445 0.33138 0.0419 0.33216 0.03959 C 0.33294 0.0375 0.33385 0.03565 0.33463 0.03357 C 0.33606 0.02986 0.33737 0.0257 0.3388 0.02199 C 0.3401 0.01852 0.34166 0.01528 0.34297 0.01158 C 0.34375 0.00926 0.34453 0.00671 0.34544 0.0044 C 0.34635 0.00185 0.34765 -0.00046 0.3487 -0.00301 C 0.35195 -0.01111 0.35039 -0.00856 0.35286 -0.0162 C 0.35377 -0.01921 0.35586 -0.02384 0.3569 -0.02639 C 0.35846 -0.03449 0.3569 -0.02801 0.36106 -0.03819 C 0.36224 -0.04097 0.36328 -0.04398 0.36432 -0.04699 C 0.36484 -0.04838 0.36523 -0.05 0.36601 -0.05139 C 0.36679 -0.05278 0.36784 -0.05393 0.36849 -0.05579 C 0.36914 -0.05741 0.3694 -0.05972 0.37018 -0.06157 C 0.3737 -0.07129 0.37278 -0.06643 0.37669 -0.07477 C 0.37734 -0.07616 0.37773 -0.07778 0.37838 -0.07916 C 0.37916 -0.08125 0.38008 -0.0831 0.38086 -0.08495 C 0.38203 -0.08796 0.38411 -0.09375 0.38411 -0.09375 C 0.38437 -0.09583 0.38463 -0.09768 0.38489 -0.09977 C 0.38515 -0.10116 0.38554 -0.10254 0.3858 -0.10416 C 0.3875 -0.11898 0.38528 -0.10972 0.38828 -0.12014 C 0.38854 -0.12222 0.38867 -0.1243 0.38906 -0.12616 C 0.38945 -0.12778 0.39023 -0.12893 0.39075 -0.13055 C 0.39192 -0.13426 0.39297 -0.13819 0.39401 -0.14213 C 0.39453 -0.14421 0.39479 -0.14653 0.3957 -0.14815 C 0.39648 -0.14954 0.39739 -0.15069 0.39817 -0.15254 C 0.4039 -0.16574 0.39935 -0.15694 0.40312 -0.16574 C 0.4039 -0.16759 0.40481 -0.16944 0.4056 -0.17153 C 0.4112 -0.1875 0.40273 -0.16666 0.40963 -0.1831 C 0.41224 -0.19699 0.40781 -0.17407 0.41302 -0.19491 C 0.41341 -0.19676 0.41328 -0.19907 0.4138 -0.20069 C 0.41445 -0.20301 0.41562 -0.20463 0.41627 -0.20671 C 0.41758 -0.21041 0.4181 -0.21481 0.41953 -0.21829 C 0.42409 -0.22916 0.42005 -0.21921 0.42448 -0.23148 C 0.42552 -0.23449 0.42682 -0.23727 0.42786 -0.24028 C 0.42877 -0.24352 0.42929 -0.24745 0.43034 -0.25069 C 0.43125 -0.2537 0.43255 -0.25648 0.43359 -0.25949 C 0.4345 -0.2618 0.43515 -0.26435 0.43606 -0.26666 C 0.43711 -0.26921 0.43828 -0.27153 0.43932 -0.27407 C 0.44023 -0.27639 0.44088 -0.27916 0.44179 -0.28148 C 0.44648 -0.29282 0.44609 -0.2919 0.45013 -0.29907 C 0.4526 -0.31227 0.4487 -0.2912 0.45169 -0.31065 C 0.45221 -0.31366 0.45234 -0.3169 0.45338 -0.31944 L 0.45508 -0.32384 C 0.4556 -0.32778 0.45547 -0.33217 0.45664 -0.33565 C 0.45833 -0.34004 0.45872 -0.34074 0.45989 -0.34583 C 0.46002 -0.34629 0.46484 -0.36829 0.46575 -0.37083 C 0.4694 -0.38241 0.46927 -0.38079 0.47226 -0.39421 C 0.47317 -0.39815 0.47383 -0.40208 0.47474 -0.40602 C 0.47721 -0.41551 0.47942 -0.42129 0.48216 -0.43079 C 0.48685 -0.44653 0.48567 -0.44491 0.49127 -0.46018 C 0.49531 -0.47106 0.49948 -0.48171 0.50364 -0.49236 C 0.50612 -0.49884 0.50885 -0.50486 0.51106 -0.51134 C 0.52044 -0.54004 0.51276 -0.51852 0.52265 -0.54213 C 0.5276 -0.5544 0.53242 -0.56666 0.5375 -0.57893 C 0.53906 -0.58287 0.54049 -0.58704 0.54231 -0.59051 C 0.54453 -0.59444 0.54687 -0.59815 0.54896 -0.60231 C 0.56471 -0.63217 0.54856 -0.60301 0.55963 -0.62268 C 0.56028 -0.62569 0.5608 -0.6287 0.56133 -0.63148 C 0.56198 -0.63541 0.56224 -0.63958 0.56302 -0.64329 C 0.56419 -0.64977 0.5681 -0.66296 0.56953 -0.66829 C 0.57356 -0.68194 0.57864 -0.70185 0.58437 -0.71204 C 0.58802 -0.71829 0.59127 -0.72523 0.59518 -0.73102 C 0.5987 -0.73634 0.60169 -0.74329 0.60586 -0.74722 C 0.61836 -0.7581 0.60273 -0.74444 0.61653 -0.75602 C 0.61823 -0.75717 0.61979 -0.75926 0.62148 -0.76041 C 0.62526 -0.76273 0.62916 -0.76435 0.63307 -0.7662 C 0.6487 -0.77315 0.64166 -0.77106 0.65364 -0.77338 C 0.65586 -0.77454 0.65794 -0.77592 0.66028 -0.77639 C 0.67409 -0.77893 0.68489 -0.77778 0.69896 -0.77639 C 0.7026 -0.77616 0.70612 -0.77546 0.70963 -0.775 C 0.71888 -0.77199 0.73724 -0.76713 0.74843 -0.7618 C 0.75065 -0.76065 0.76627 -0.75301 0.77148 -0.74861 C 0.77356 -0.74699 0.77539 -0.74467 0.77734 -0.74282 C 0.7789 -0.7412 0.78073 -0.74028 0.78229 -0.73842 C 0.78515 -0.73472 0.78776 -0.73055 0.79049 -0.72662 C 0.79349 -0.72222 0.79622 -0.71898 0.7987 -0.71342 C 0.80065 -0.70926 0.80338 -0.70092 0.80442 -0.69583 C 0.80521 -0.69259 0.8056 -0.68912 0.80612 -0.68565 C 0.80729 -0.67778 0.80937 -0.66227 0.80937 -0.66227 C 0.81041 -0.62361 0.81093 -0.62291 0.80937 -0.57731 C 0.80911 -0.56736 0.80677 -0.5412 0.80612 -0.53055 C 0.80573 -0.52454 0.80573 -0.51875 0.80534 -0.51296 C 0.80481 -0.50648 0.80403 -0.50023 0.80364 -0.49375 C 0.80299 -0.48264 0.80312 -0.47129 0.80195 -0.46018 C 0.80143 -0.45486 0.80091 -0.4493 0.80039 -0.44398 C 0.79896 -0.43125 0.7983 -0.4294 0.797 -0.4162 C 0.79557 -0.40023 0.79726 -0.41412 0.79453 -0.4 C 0.7944 -0.39884 0.79349 -0.39143 0.79297 -0.38981 C 0.78932 -0.37986 0.78893 -0.37824 0.78385 -0.37361 C 0.78151 -0.37176 0.77773 -0.37129 0.77565 -0.37083 C 0.77487 -0.37037 0.77409 -0.36944 0.77317 -0.36921 C 0.75364 -0.3662 0.73776 -0.36852 0.71705 -0.36921 C 0.69909 -0.37384 0.72591 -0.3669 0.7039 -0.37361 C 0.70169 -0.3743 0.69948 -0.37477 0.69739 -0.37523 C 0.69544 -0.37616 0.69349 -0.37731 0.69153 -0.37801 C 0.68971 -0.3787 0.68763 -0.37893 0.6858 -0.37963 C 0.68398 -0.38032 0.67695 -0.38403 0.67513 -0.38541 C 0.67122 -0.38819 0.66745 -0.39166 0.66354 -0.39421 C 0.66133 -0.3956 0.65911 -0.39699 0.6569 -0.39861 C 0.65495 -0.4 0.65312 -0.40185 0.65117 -0.40301 C 0.64739 -0.40532 0.64349 -0.40694 0.63958 -0.40879 C 0.63776 -0.40995 0.6358 -0.41088 0.63385 -0.4118 C 0.62942 -0.41366 0.62513 -0.41666 0.6207 -0.41759 C 0.61849 -0.41805 0.61627 -0.41852 0.61406 -0.41921 C 0.61133 -0.41991 0.60859 -0.42153 0.60586 -0.42199 C 0.60013 -0.42338 0.59427 -0.42315 0.58854 -0.425 C 0.58489 -0.42616 0.56862 -0.43125 0.56211 -0.43379 C 0.55963 -0.43472 0.55716 -0.43541 0.55468 -0.4368 C 0.55117 -0.43842 0.54765 -0.44097 0.54401 -0.44259 C 0.54023 -0.44421 0.53633 -0.44514 0.53255 -0.44699 C 0.52747 -0.44954 0.52265 -0.45301 0.51771 -0.45579 C 0.51497 -0.45741 0.51211 -0.45856 0.50937 -0.46018 C 0.5069 -0.46157 0.50442 -0.46296 0.50195 -0.46458 C 0.5 -0.46574 0.49817 -0.46759 0.49622 -0.46898 C 0.49284 -0.47129 0.48815 -0.47361 0.48463 -0.47477 C 0.47513 -0.47824 0.4819 -0.47592 0.46406 -0.47916 C 0.46133 -0.47963 0.45859 -0.47963 0.45586 -0.48055 C 0.44713 -0.48379 0.45651 -0.48079 0.44271 -0.48356 C 0.42278 -0.48773 0.44661 -0.48287 0.43528 -0.48657 C 0.43307 -0.48727 0.43086 -0.4875 0.42864 -0.48796 C 0.41823 -0.49004 0.41966 -0.48935 0.40716 -0.49097 L 0.3957 -0.49236 L 0.26054 -0.49097 C 0.25547 -0.49074 0.2457 -0.48796 0.2457 -0.48796 C 0.24323 -0.48704 0.24075 -0.48588 0.23828 -0.48495 C 0.23633 -0.48449 0.23437 -0.48403 0.23242 -0.48356 C 0.23086 -0.4831 0.22916 -0.48264 0.22747 -0.48217 C 0.22617 -0.48171 0.22474 -0.48125 0.22343 -0.48055 C 0.21731 -0.47778 0.21927 -0.47731 0.21263 -0.47477 C 0.2108 -0.47407 0.20885 -0.47384 0.2069 -0.47338 C 0.20468 -0.47176 0.2026 -0.47014 0.20039 -0.46898 C 0.19817 -0.46782 0.19596 -0.46713 0.19375 -0.46597 C 0.19205 -0.46528 0.19049 -0.46389 0.1888 -0.46319 C 0.18424 -0.46065 0.17734 -0.45764 0.17226 -0.4544 C 0.15416 -0.44213 0.17187 -0.45393 0.15911 -0.44398 C 0.15638 -0.4419 0.15377 -0.43935 0.15091 -0.43819 C 0.14974 -0.43773 0.1487 -0.4375 0.14752 -0.4368 C 0.14648 -0.43588 0.14544 -0.43472 0.14427 -0.43379 C 0.14349 -0.4331 0.14258 -0.43287 0.14179 -0.43241 C 0.13463 -0.42685 0.14179 -0.43125 0.13606 -0.42801 C 0.13463 -0.42592 0.13333 -0.42384 0.1319 -0.42199 C 0.12682 -0.41597 0.1306 -0.42153 0.12617 -0.41759 C 0.11992 -0.41204 0.12409 -0.41504 0.11953 -0.41041 C 0.11263 -0.40324 0.1194 -0.41041 0.1138 -0.40602 C 0.11159 -0.40416 0.10924 -0.40254 0.10716 -0.4 C 0.10638 -0.39907 0.1056 -0.39791 0.10468 -0.39722 C 0.1039 -0.39653 0.10299 -0.39629 0.10221 -0.3956 C 0.1013 -0.39491 0.10065 -0.39352 0.09974 -0.39282 C 0.0987 -0.39166 0.09752 -0.39097 0.09648 -0.38981 C 0.09557 -0.38866 0.09492 -0.3868 0.09401 -0.38541 C 0.09297 -0.38379 0.09179 -0.38241 0.09075 -0.38102 C 0.08932 -0.3794 0.08789 -0.37824 0.08659 -0.37662 C 0.08489 -0.37477 0.08333 -0.37268 0.08164 -0.37083 C 0.07786 -0.36666 0.07317 -0.36458 0.07005 -0.35903 C 0.06562 -0.35116 0.06458 -0.34861 0.05859 -0.34143 C 0.05416 -0.33634 0.05677 -0.33981 0.05117 -0.32963 C 0.05026 -0.32824 0.04935 -0.32708 0.0487 -0.32523 C 0.04817 -0.32384 0.04765 -0.32222 0.047 -0.32083 C 0.04622 -0.31944 0.04518 -0.31829 0.04453 -0.31666 C 0.04388 -0.31481 0.04362 -0.3125 0.04297 -0.31065 C 0.04218 -0.30903 0.04114 -0.30787 0.04049 -0.30625 C 0.03463 -0.29166 0.04414 -0.30995 0.03554 -0.29467 C 0.03099 -0.27847 0.03685 -0.29676 0.03138 -0.28588 C 0.03008 -0.2831 0.02929 -0.27986 0.02812 -0.27708 C 0.02721 -0.275 0.0263 -0.27315 0.02565 -0.27106 C 0.02383 -0.26643 0.02252 -0.26111 0.0207 -0.25648 C 0.01692 -0.24768 0.01888 -0.25254 0.01484 -0.2419 C 0.01432 -0.24028 0.01367 -0.23889 0.01328 -0.2375 L 0.01159 -0.23148 C 0.00911 -0.21435 0.01302 -0.23958 0.00833 -0.21829 C 0.00781 -0.21597 0.00781 -0.21342 0.00742 -0.21111 C 0.00677 -0.20625 0.00664 -0.20648 0.00495 -0.20231 C 0.00455 -0.1993 0.00403 -0.19491 0.00338 -0.1919 C 0.00286 -0.19004 0.00221 -0.18819 0.00169 -0.18611 C 0.00143 -0.18264 0.0013 -0.17916 0.00091 -0.17592 C 0 -0.17014 -0.00078 -0.16852 -0.00248 -0.16412 C -0.00274 -0.16273 -0.003 -0.16111 -0.00326 -0.15972 C -0.00378 -0.15741 -0.00443 -0.15486 -0.00495 -0.15254 C -0.00521 -0.15046 -0.00547 -0.14861 -0.00573 -0.14653 C -0.00599 -0.14514 -0.00625 -0.14375 -0.00651 -0.14213 C -0.00677 -0.13935 -0.00703 -0.13634 -0.00742 -0.13333 C -0.00755 -0.13194 -0.00795 -0.13055 -0.00821 -0.12893 L -0.0099 -0.11736 C -0.01016 -0.11342 -0.01042 -0.10949 -0.01068 -0.10555 C -0.01094 -0.10208 -0.0112 -0.09861 -0.01146 -0.09537 C -0.01211 -0.0875 -0.01315 -0.07176 -0.01315 -0.07176 C -0.01289 -0.05764 -0.0142 -0.04305 -0.01237 -0.0294 C -0.0112 -0.02083 -0.00638 -0.01921 -0.00326 -0.01481 C -0.00209 -0.01296 -0.00104 -0.01088 0 -0.00879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
                                      <p:cBhvr>
                                        <p:cTn id="8" dur="270000" fill="hold"/>
                                        <p:tgtEl>
                                          <p:spTgt spid="10"/>
                                        </p:tgtEl>
                                        <p:attrNameLst>
                                          <p:attrName>ppt_x</p:attrName>
                                          <p:attrName>ppt_y</p:attrName>
                                        </p:attrNameLst>
                                      </p:cBhvr>
                                    </p:animMotion>
                                  </p:childTnLst>
                                </p:cTn>
                              </p:par>
                              <p:par>
                                <p:cTn id="9" presetID="6" presetClass="emph" presetSubtype="0" repeatCount="indefinite" autoRev="1" fill="hold" grpId="0" nodeType="withEffect">
                                  <p:stCondLst>
                                    <p:cond delay="0"/>
                                  </p:stCondLst>
                                  <p:childTnLst>
                                    <p:animScale>
                                      <p:cBhvr>
                                        <p:cTn id="10" dur="39000" fill="hold"/>
                                        <p:tgtEl>
                                          <p:spTgt spid="10"/>
                                        </p:tgtEl>
                                      </p:cBhvr>
                                      <p:by x="125000" y="125000"/>
                                    </p:animScale>
                                  </p:childTnLst>
                                </p:cTn>
                              </p:par>
                              <p:par>
                                <p:cTn id="11" presetID="6" presetClass="emph" presetSubtype="0" repeatCount="indefinite" autoRev="1" fill="hold" grpId="0" nodeType="withEffect">
                                  <p:stCondLst>
                                    <p:cond delay="0"/>
                                  </p:stCondLst>
                                  <p:childTnLst>
                                    <p:animScale>
                                      <p:cBhvr>
                                        <p:cTn id="12" dur="47000" fill="hold"/>
                                        <p:tgtEl>
                                          <p:spTgt spid="11"/>
                                        </p:tgtEl>
                                      </p:cBhvr>
                                      <p:by x="80000" y="80000"/>
                                    </p:animScale>
                                  </p:childTnLst>
                                </p:cTn>
                              </p:par>
                              <p:par>
                                <p:cTn id="13" presetID="6" presetClass="emph" presetSubtype="0" repeatCount="indefinite" autoRev="1" fill="hold" grpId="0" nodeType="withEffect">
                                  <p:stCondLst>
                                    <p:cond delay="0"/>
                                  </p:stCondLst>
                                  <p:childTnLst>
                                    <p:animScale>
                                      <p:cBhvr>
                                        <p:cTn id="14" dur="9000" fill="hold"/>
                                        <p:tgtEl>
                                          <p:spTgt spid="9"/>
                                        </p:tgtEl>
                                      </p:cBhvr>
                                      <p:by x="120000" y="120000"/>
                                    </p:animScale>
                                  </p:childTnLst>
                                </p:cTn>
                              </p:par>
                              <p:par>
                                <p:cTn id="15" presetID="1" presetClass="path" presetSubtype="0" repeatCount="indefinite" fill="hold" grpId="1" nodeType="withEffect">
                                  <p:stCondLst>
                                    <p:cond delay="0"/>
                                  </p:stCondLst>
                                  <p:childTnLst>
                                    <p:animMotion origin="layout" path="M 3.125E-6 4.44444E-6 C 0.01015 4.44444E-6 0.01849 0.01319 0.01849 0.02986 C 0.01849 0.04629 0.01015 0.05972 3.125E-6 0.05972 C -0.01029 0.05972 -0.01849 0.04629 -0.01849 0.02986 C -0.01849 0.01319 -0.01029 4.44444E-6 3.125E-6 4.44444E-6 Z " pathEditMode="relative" rAng="0" ptsTypes="AAAAA">
                                      <p:cBhvr>
                                        <p:cTn id="16" dur="170000" fill="hold"/>
                                        <p:tgtEl>
                                          <p:spTgt spid="9"/>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Feedback from breakout room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a:latin typeface="DM Sans Medium" pitchFamily="2" charset="77"/>
              </a:rPr>
              <a:t>What questions</a:t>
            </a:r>
            <a:br>
              <a:rPr lang="en-US">
                <a:latin typeface="DM Sans Medium" pitchFamily="2" charset="77"/>
              </a:rPr>
            </a:br>
            <a:r>
              <a:rPr lang="en-US">
                <a:latin typeface="DM Sans Medium" pitchFamily="2" charset="77"/>
              </a:rPr>
              <a:t>did you use?</a:t>
            </a:r>
          </a:p>
          <a:p>
            <a:endParaRPr lang="en-US">
              <a:latin typeface="DM Sans Medium" pitchFamily="2" charset="77"/>
            </a:endParaRP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15</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dirty="0"/>
              <a:t>Feedback from breakout room</a:t>
            </a:r>
          </a:p>
        </p:txBody>
      </p:sp>
      <p:sp>
        <p:nvSpPr>
          <p:cNvPr id="7" name="Content Placeholder 6">
            <a:extLst>
              <a:ext uri="{FF2B5EF4-FFF2-40B4-BE49-F238E27FC236}">
                <a16:creationId xmlns:a16="http://schemas.microsoft.com/office/drawing/2014/main" id="{834F48F7-073B-8C9D-0620-7AE1DACE9BB7}"/>
              </a:ext>
            </a:extLst>
          </p:cNvPr>
          <p:cNvSpPr>
            <a:spLocks noGrp="1"/>
          </p:cNvSpPr>
          <p:nvPr>
            <p:ph idx="14"/>
          </p:nvPr>
        </p:nvSpPr>
        <p:spPr/>
        <p:txBody>
          <a:bodyPr/>
          <a:lstStyle/>
          <a:p>
            <a:pPr lvl="1"/>
            <a:r>
              <a:rPr lang="en-US"/>
              <a:t>Reflections</a:t>
            </a:r>
          </a:p>
          <a:p>
            <a:r>
              <a:rPr lang="en-US" i="1">
                <a:solidFill>
                  <a:schemeClr val="accent2"/>
                </a:solidFill>
                <a:latin typeface="Petrona" pitchFamily="2" charset="77"/>
              </a:rPr>
              <a:t>What went well?</a:t>
            </a:r>
          </a:p>
          <a:p>
            <a:r>
              <a:rPr lang="en-US" i="1">
                <a:solidFill>
                  <a:schemeClr val="accent2"/>
                </a:solidFill>
                <a:latin typeface="Petrona" pitchFamily="2" charset="77"/>
              </a:rPr>
              <a:t>What didn’t go so well?</a:t>
            </a:r>
          </a:p>
          <a:p>
            <a:r>
              <a:rPr lang="en-US" i="1">
                <a:solidFill>
                  <a:schemeClr val="accent2"/>
                </a:solidFill>
                <a:latin typeface="Petrona" pitchFamily="2" charset="77"/>
              </a:rPr>
              <a:t>What would you change?</a:t>
            </a:r>
          </a:p>
          <a:p>
            <a:endParaRPr lang="en-US"/>
          </a:p>
          <a:p>
            <a:endParaRPr lang="en-US"/>
          </a:p>
        </p:txBody>
      </p:sp>
    </p:spTree>
    <p:extLst>
      <p:ext uri="{BB962C8B-B14F-4D97-AF65-F5344CB8AC3E}">
        <p14:creationId xmlns:p14="http://schemas.microsoft.com/office/powerpoint/2010/main" val="1532155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1BBC-33AD-A4C9-38AA-BC43139C45A5}"/>
              </a:ext>
            </a:extLst>
          </p:cNvPr>
          <p:cNvSpPr>
            <a:spLocks noGrp="1"/>
          </p:cNvSpPr>
          <p:nvPr>
            <p:ph type="title"/>
          </p:nvPr>
        </p:nvSpPr>
        <p:spPr/>
        <p:txBody>
          <a:bodyPr/>
          <a:lstStyle/>
          <a:p>
            <a:r>
              <a:rPr lang="en-US"/>
              <a:t>Getting off to a flying start… </a:t>
            </a:r>
          </a:p>
        </p:txBody>
      </p:sp>
      <p:sp>
        <p:nvSpPr>
          <p:cNvPr id="3" name="Content Placeholder 2">
            <a:extLst>
              <a:ext uri="{FF2B5EF4-FFF2-40B4-BE49-F238E27FC236}">
                <a16:creationId xmlns:a16="http://schemas.microsoft.com/office/drawing/2014/main" id="{BCE8AB23-4E02-5A3B-9C12-3E9B9DA2C10B}"/>
              </a:ext>
            </a:extLst>
          </p:cNvPr>
          <p:cNvSpPr>
            <a:spLocks noGrp="1"/>
          </p:cNvSpPr>
          <p:nvPr>
            <p:ph idx="1"/>
          </p:nvPr>
        </p:nvSpPr>
        <p:spPr>
          <a:xfrm>
            <a:off x="1077913" y="1520825"/>
            <a:ext cx="7100887" cy="5019720"/>
          </a:xfrm>
        </p:spPr>
        <p:txBody>
          <a:bodyPr/>
          <a:lstStyle/>
          <a:p>
            <a:r>
              <a:rPr lang="en-US" sz="5400" i="1">
                <a:solidFill>
                  <a:schemeClr val="accent2"/>
                </a:solidFill>
                <a:latin typeface="Petrona" pitchFamily="2" charset="77"/>
              </a:rPr>
              <a:t>“The responsibility of every relationship is 50/50. There are two sides to every story.”</a:t>
            </a:r>
          </a:p>
          <a:p>
            <a:endParaRPr lang="en-US" sz="5400" i="1">
              <a:solidFill>
                <a:schemeClr val="accent2"/>
              </a:solidFill>
              <a:latin typeface="Petrona" pitchFamily="2" charset="77"/>
            </a:endParaRPr>
          </a:p>
          <a:p>
            <a:endParaRPr lang="en-US" sz="1800">
              <a:solidFill>
                <a:schemeClr val="accent2"/>
              </a:solidFill>
            </a:endParaRPr>
          </a:p>
        </p:txBody>
      </p:sp>
      <p:sp>
        <p:nvSpPr>
          <p:cNvPr id="4" name="Footer Placeholder 3">
            <a:extLst>
              <a:ext uri="{FF2B5EF4-FFF2-40B4-BE49-F238E27FC236}">
                <a16:creationId xmlns:a16="http://schemas.microsoft.com/office/drawing/2014/main" id="{5233AA45-2821-6488-C6A7-CB2CC9603FB4}"/>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77CC2B4B-AE8F-D490-B0E7-13D456B84A32}"/>
              </a:ext>
            </a:extLst>
          </p:cNvPr>
          <p:cNvSpPr>
            <a:spLocks noGrp="1"/>
          </p:cNvSpPr>
          <p:nvPr>
            <p:ph type="sldNum" sz="quarter" idx="12"/>
          </p:nvPr>
        </p:nvSpPr>
        <p:spPr/>
        <p:txBody>
          <a:bodyPr/>
          <a:lstStyle/>
          <a:p>
            <a:fld id="{16C5AC08-0ACD-404A-9C9F-AB39E786C34A}" type="slidenum">
              <a:rPr lang="en-GB"/>
              <a:t>16</a:t>
            </a:fld>
            <a:endParaRPr lang="en-GB"/>
          </a:p>
        </p:txBody>
      </p:sp>
      <p:sp>
        <p:nvSpPr>
          <p:cNvPr id="6" name="Text Placeholder 5">
            <a:extLst>
              <a:ext uri="{FF2B5EF4-FFF2-40B4-BE49-F238E27FC236}">
                <a16:creationId xmlns:a16="http://schemas.microsoft.com/office/drawing/2014/main" id="{CA536519-D2BB-C97E-6086-E2AF5C57A405}"/>
              </a:ext>
            </a:extLst>
          </p:cNvPr>
          <p:cNvSpPr>
            <a:spLocks noGrp="1"/>
          </p:cNvSpPr>
          <p:nvPr>
            <p:ph type="body" sz="quarter" idx="13"/>
          </p:nvPr>
        </p:nvSpPr>
        <p:spPr/>
        <p:txBody>
          <a:bodyPr/>
          <a:lstStyle/>
          <a:p>
            <a:r>
              <a:rPr lang="en-US" dirty="0"/>
              <a:t>Getting off to a flying start</a:t>
            </a:r>
          </a:p>
        </p:txBody>
      </p:sp>
      <p:sp>
        <p:nvSpPr>
          <p:cNvPr id="7" name="Content Placeholder 6">
            <a:extLst>
              <a:ext uri="{FF2B5EF4-FFF2-40B4-BE49-F238E27FC236}">
                <a16:creationId xmlns:a16="http://schemas.microsoft.com/office/drawing/2014/main" id="{8544C745-2FEE-C73D-DC3C-546FB6396902}"/>
              </a:ext>
            </a:extLst>
          </p:cNvPr>
          <p:cNvSpPr>
            <a:spLocks noGrp="1"/>
          </p:cNvSpPr>
          <p:nvPr>
            <p:ph idx="14"/>
          </p:nvPr>
        </p:nvSpPr>
        <p:spPr>
          <a:xfrm>
            <a:off x="1077913" y="4918075"/>
            <a:ext cx="5656262" cy="2463845"/>
          </a:xfrm>
        </p:spPr>
        <p:txBody>
          <a:bodyPr/>
          <a:lstStyle/>
          <a:p>
            <a:pPr lvl="1"/>
            <a:r>
              <a:rPr lang="en-US">
                <a:latin typeface="DM Sans" pitchFamily="2" charset="77"/>
              </a:rPr>
              <a:t>Spend some time at the start thinking about how you and the team will work together. Then </a:t>
            </a:r>
            <a:r>
              <a:rPr lang="en-US" b="1">
                <a:latin typeface="DM Sans" pitchFamily="2" charset="77"/>
              </a:rPr>
              <a:t>contract</a:t>
            </a:r>
            <a:r>
              <a:rPr lang="en-US">
                <a:latin typeface="DM Sans" pitchFamily="2" charset="77"/>
              </a:rPr>
              <a:t> with the team.</a:t>
            </a:r>
          </a:p>
          <a:p>
            <a:pPr lvl="1"/>
            <a:endParaRPr lang="en-US">
              <a:latin typeface="DM Sans" pitchFamily="2" charset="77"/>
            </a:endParaRPr>
          </a:p>
          <a:p>
            <a:pPr lvl="1"/>
            <a:endParaRPr lang="en-US">
              <a:latin typeface="DM Sans" pitchFamily="2" charset="77"/>
            </a:endParaRPr>
          </a:p>
        </p:txBody>
      </p:sp>
    </p:spTree>
    <p:extLst>
      <p:ext uri="{BB962C8B-B14F-4D97-AF65-F5344CB8AC3E}">
        <p14:creationId xmlns:p14="http://schemas.microsoft.com/office/powerpoint/2010/main" val="3459678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5C6D-7B18-5263-35E1-AA0E57AEDAF3}"/>
              </a:ext>
            </a:extLst>
          </p:cNvPr>
          <p:cNvSpPr>
            <a:spLocks noGrp="1"/>
          </p:cNvSpPr>
          <p:nvPr>
            <p:ph type="title"/>
          </p:nvPr>
        </p:nvSpPr>
        <p:spPr/>
        <p:txBody>
          <a:bodyPr/>
          <a:lstStyle/>
          <a:p>
            <a:r>
              <a:rPr lang="en-US"/>
              <a:t>Contracting as a coach</a:t>
            </a:r>
          </a:p>
        </p:txBody>
      </p:sp>
      <p:sp>
        <p:nvSpPr>
          <p:cNvPr id="3" name="Content Placeholder 2">
            <a:extLst>
              <a:ext uri="{FF2B5EF4-FFF2-40B4-BE49-F238E27FC236}">
                <a16:creationId xmlns:a16="http://schemas.microsoft.com/office/drawing/2014/main" id="{EFF7446F-5373-C71E-4F4F-FB7FD92B6F47}"/>
              </a:ext>
            </a:extLst>
          </p:cNvPr>
          <p:cNvSpPr>
            <a:spLocks noGrp="1"/>
          </p:cNvSpPr>
          <p:nvPr>
            <p:ph idx="1"/>
          </p:nvPr>
        </p:nvSpPr>
        <p:spPr>
          <a:xfrm>
            <a:off x="1077914" y="1520825"/>
            <a:ext cx="5442630" cy="2555875"/>
          </a:xfrm>
          <a:solidFill>
            <a:schemeClr val="bg2">
              <a:alpha val="73190"/>
            </a:schemeClr>
          </a:solidFill>
        </p:spPr>
        <p:txBody>
          <a:bodyPr lIns="180000" tIns="180000" rIns="180000" bIns="180000"/>
          <a:lstStyle/>
          <a:p>
            <a:pPr lvl="3"/>
            <a:r>
              <a:rPr lang="en-US" b="1"/>
              <a:t>Things I will do:</a:t>
            </a:r>
          </a:p>
        </p:txBody>
      </p:sp>
      <p:sp>
        <p:nvSpPr>
          <p:cNvPr id="4" name="Footer Placeholder 3">
            <a:extLst>
              <a:ext uri="{FF2B5EF4-FFF2-40B4-BE49-F238E27FC236}">
                <a16:creationId xmlns:a16="http://schemas.microsoft.com/office/drawing/2014/main" id="{97AF319B-FB1B-D79C-7D92-ECD58B42F1F4}"/>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67B379C9-D4FC-337F-244D-4C3C814D1AD7}"/>
              </a:ext>
            </a:extLst>
          </p:cNvPr>
          <p:cNvSpPr>
            <a:spLocks noGrp="1"/>
          </p:cNvSpPr>
          <p:nvPr>
            <p:ph type="sldNum" sz="quarter" idx="12"/>
          </p:nvPr>
        </p:nvSpPr>
        <p:spPr/>
        <p:txBody>
          <a:bodyPr/>
          <a:lstStyle/>
          <a:p>
            <a:fld id="{16C5AC08-0ACD-404A-9C9F-AB39E786C34A}" type="slidenum">
              <a:rPr lang="en-GB"/>
              <a:t>17</a:t>
            </a:fld>
            <a:endParaRPr lang="en-GB"/>
          </a:p>
        </p:txBody>
      </p:sp>
      <p:sp>
        <p:nvSpPr>
          <p:cNvPr id="6" name="Text Placeholder 5">
            <a:extLst>
              <a:ext uri="{FF2B5EF4-FFF2-40B4-BE49-F238E27FC236}">
                <a16:creationId xmlns:a16="http://schemas.microsoft.com/office/drawing/2014/main" id="{98564470-0BDC-2D7F-3ED7-81DBC475F2E6}"/>
              </a:ext>
            </a:extLst>
          </p:cNvPr>
          <p:cNvSpPr>
            <a:spLocks noGrp="1"/>
          </p:cNvSpPr>
          <p:nvPr>
            <p:ph type="body" sz="quarter" idx="13"/>
          </p:nvPr>
        </p:nvSpPr>
        <p:spPr/>
        <p:txBody>
          <a:bodyPr/>
          <a:lstStyle/>
          <a:p>
            <a:r>
              <a:rPr lang="en-US"/>
              <a:t>Activity 2.2</a:t>
            </a:r>
          </a:p>
        </p:txBody>
      </p:sp>
      <p:sp>
        <p:nvSpPr>
          <p:cNvPr id="9" name="Content Placeholder 2">
            <a:extLst>
              <a:ext uri="{FF2B5EF4-FFF2-40B4-BE49-F238E27FC236}">
                <a16:creationId xmlns:a16="http://schemas.microsoft.com/office/drawing/2014/main" id="{85A3C0B4-C444-D97B-7AF0-65BA9DA8742B}"/>
              </a:ext>
            </a:extLst>
          </p:cNvPr>
          <p:cNvSpPr txBox="1">
            <a:spLocks/>
          </p:cNvSpPr>
          <p:nvPr/>
        </p:nvSpPr>
        <p:spPr>
          <a:xfrm>
            <a:off x="6508070" y="1520825"/>
            <a:ext cx="5442630" cy="2555875"/>
          </a:xfrm>
          <a:prstGeom prst="rect">
            <a:avLst/>
          </a:prstGeom>
          <a:solidFill>
            <a:schemeClr val="accent2">
              <a:lumMod val="20000"/>
              <a:lumOff val="80000"/>
              <a:alpha val="73190"/>
            </a:schemeClr>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Things I will not do:</a:t>
            </a:r>
          </a:p>
        </p:txBody>
      </p:sp>
      <p:sp>
        <p:nvSpPr>
          <p:cNvPr id="10" name="Content Placeholder 2">
            <a:extLst>
              <a:ext uri="{FF2B5EF4-FFF2-40B4-BE49-F238E27FC236}">
                <a16:creationId xmlns:a16="http://schemas.microsoft.com/office/drawing/2014/main" id="{42FE9964-B5FF-00CC-D66C-27F1629D8F95}"/>
              </a:ext>
            </a:extLst>
          </p:cNvPr>
          <p:cNvSpPr txBox="1">
            <a:spLocks/>
          </p:cNvSpPr>
          <p:nvPr/>
        </p:nvSpPr>
        <p:spPr>
          <a:xfrm>
            <a:off x="1077914" y="4077072"/>
            <a:ext cx="5442630" cy="2555875"/>
          </a:xfrm>
          <a:prstGeom prst="rect">
            <a:avLst/>
          </a:prstGeom>
          <a:solidFill>
            <a:schemeClr val="accent3">
              <a:lumMod val="20000"/>
              <a:lumOff val="80000"/>
              <a:alpha val="73190"/>
            </a:schemeClr>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Things I can do:</a:t>
            </a:r>
          </a:p>
        </p:txBody>
      </p:sp>
      <p:sp>
        <p:nvSpPr>
          <p:cNvPr id="11" name="Content Placeholder 2">
            <a:extLst>
              <a:ext uri="{FF2B5EF4-FFF2-40B4-BE49-F238E27FC236}">
                <a16:creationId xmlns:a16="http://schemas.microsoft.com/office/drawing/2014/main" id="{30A71C19-492B-96B1-D165-0C442F33B1D1}"/>
              </a:ext>
            </a:extLst>
          </p:cNvPr>
          <p:cNvSpPr txBox="1">
            <a:spLocks/>
          </p:cNvSpPr>
          <p:nvPr/>
        </p:nvSpPr>
        <p:spPr>
          <a:xfrm>
            <a:off x="6508070" y="4077072"/>
            <a:ext cx="5442630" cy="2555875"/>
          </a:xfrm>
          <a:prstGeom prst="rect">
            <a:avLst/>
          </a:prstGeom>
          <a:solidFill>
            <a:schemeClr val="accent4">
              <a:lumMod val="20000"/>
              <a:lumOff val="80000"/>
              <a:alpha val="73190"/>
            </a:schemeClr>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Things I cannot do:</a:t>
            </a:r>
          </a:p>
        </p:txBody>
      </p:sp>
      <p:sp>
        <p:nvSpPr>
          <p:cNvPr id="12" name="Oval 11">
            <a:extLst>
              <a:ext uri="{FF2B5EF4-FFF2-40B4-BE49-F238E27FC236}">
                <a16:creationId xmlns:a16="http://schemas.microsoft.com/office/drawing/2014/main" id="{DD275563-4571-F58C-DB42-3A64CA8EAE73}"/>
              </a:ext>
            </a:extLst>
          </p:cNvPr>
          <p:cNvSpPr/>
          <p:nvPr/>
        </p:nvSpPr>
        <p:spPr>
          <a:xfrm>
            <a:off x="1280161" y="2220844"/>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Oval 12">
            <a:extLst>
              <a:ext uri="{FF2B5EF4-FFF2-40B4-BE49-F238E27FC236}">
                <a16:creationId xmlns:a16="http://schemas.microsoft.com/office/drawing/2014/main" id="{10AF9AF9-DBAC-17EB-CC4A-5CC1A65CD282}"/>
              </a:ext>
            </a:extLst>
          </p:cNvPr>
          <p:cNvSpPr/>
          <p:nvPr/>
        </p:nvSpPr>
        <p:spPr>
          <a:xfrm>
            <a:off x="1280161" y="2531578"/>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Oval 13">
            <a:extLst>
              <a:ext uri="{FF2B5EF4-FFF2-40B4-BE49-F238E27FC236}">
                <a16:creationId xmlns:a16="http://schemas.microsoft.com/office/drawing/2014/main" id="{5018B8A9-5108-D4D6-F9B0-BDC97BE92F6B}"/>
              </a:ext>
            </a:extLst>
          </p:cNvPr>
          <p:cNvSpPr/>
          <p:nvPr/>
        </p:nvSpPr>
        <p:spPr>
          <a:xfrm>
            <a:off x="1280161" y="2819610"/>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5" name="Oval 14">
            <a:extLst>
              <a:ext uri="{FF2B5EF4-FFF2-40B4-BE49-F238E27FC236}">
                <a16:creationId xmlns:a16="http://schemas.microsoft.com/office/drawing/2014/main" id="{0AD8BE15-C81D-22E3-4A4E-E8054FE7AAD1}"/>
              </a:ext>
            </a:extLst>
          </p:cNvPr>
          <p:cNvSpPr/>
          <p:nvPr/>
        </p:nvSpPr>
        <p:spPr>
          <a:xfrm>
            <a:off x="1280161" y="3107642"/>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Oval 15">
            <a:extLst>
              <a:ext uri="{FF2B5EF4-FFF2-40B4-BE49-F238E27FC236}">
                <a16:creationId xmlns:a16="http://schemas.microsoft.com/office/drawing/2014/main" id="{3294A8D7-E69B-781F-B2FF-954A79725E33}"/>
              </a:ext>
            </a:extLst>
          </p:cNvPr>
          <p:cNvSpPr/>
          <p:nvPr/>
        </p:nvSpPr>
        <p:spPr>
          <a:xfrm>
            <a:off x="1280161" y="3395674"/>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Oval 16">
            <a:extLst>
              <a:ext uri="{FF2B5EF4-FFF2-40B4-BE49-F238E27FC236}">
                <a16:creationId xmlns:a16="http://schemas.microsoft.com/office/drawing/2014/main" id="{F54D4079-3F90-AD07-70C9-61E2B528C2F0}"/>
              </a:ext>
            </a:extLst>
          </p:cNvPr>
          <p:cNvSpPr/>
          <p:nvPr/>
        </p:nvSpPr>
        <p:spPr>
          <a:xfrm>
            <a:off x="1280161" y="3683706"/>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Oval 17">
            <a:extLst>
              <a:ext uri="{FF2B5EF4-FFF2-40B4-BE49-F238E27FC236}">
                <a16:creationId xmlns:a16="http://schemas.microsoft.com/office/drawing/2014/main" id="{334C1C76-4D3C-892C-4949-FAC9E21EA131}"/>
              </a:ext>
            </a:extLst>
          </p:cNvPr>
          <p:cNvSpPr/>
          <p:nvPr/>
        </p:nvSpPr>
        <p:spPr>
          <a:xfrm>
            <a:off x="1280161" y="4725144"/>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Oval 18">
            <a:extLst>
              <a:ext uri="{FF2B5EF4-FFF2-40B4-BE49-F238E27FC236}">
                <a16:creationId xmlns:a16="http://schemas.microsoft.com/office/drawing/2014/main" id="{F2838C9C-6067-EED5-47ED-6D3754B3ED0D}"/>
              </a:ext>
            </a:extLst>
          </p:cNvPr>
          <p:cNvSpPr/>
          <p:nvPr/>
        </p:nvSpPr>
        <p:spPr>
          <a:xfrm>
            <a:off x="1280161" y="5035878"/>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0" name="Oval 19">
            <a:extLst>
              <a:ext uri="{FF2B5EF4-FFF2-40B4-BE49-F238E27FC236}">
                <a16:creationId xmlns:a16="http://schemas.microsoft.com/office/drawing/2014/main" id="{A3114195-A169-98AA-A810-C02747F4C987}"/>
              </a:ext>
            </a:extLst>
          </p:cNvPr>
          <p:cNvSpPr/>
          <p:nvPr/>
        </p:nvSpPr>
        <p:spPr>
          <a:xfrm>
            <a:off x="1280161" y="5323910"/>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1" name="Oval 20">
            <a:extLst>
              <a:ext uri="{FF2B5EF4-FFF2-40B4-BE49-F238E27FC236}">
                <a16:creationId xmlns:a16="http://schemas.microsoft.com/office/drawing/2014/main" id="{BA8D3EAD-401A-2A64-B979-52FAA31F58FF}"/>
              </a:ext>
            </a:extLst>
          </p:cNvPr>
          <p:cNvSpPr/>
          <p:nvPr/>
        </p:nvSpPr>
        <p:spPr>
          <a:xfrm>
            <a:off x="1280161" y="5611942"/>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2" name="Oval 21">
            <a:extLst>
              <a:ext uri="{FF2B5EF4-FFF2-40B4-BE49-F238E27FC236}">
                <a16:creationId xmlns:a16="http://schemas.microsoft.com/office/drawing/2014/main" id="{78D8170B-1E9F-08E4-B213-389A9C1D81DC}"/>
              </a:ext>
            </a:extLst>
          </p:cNvPr>
          <p:cNvSpPr/>
          <p:nvPr/>
        </p:nvSpPr>
        <p:spPr>
          <a:xfrm>
            <a:off x="1280161" y="5899974"/>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Oval 22">
            <a:extLst>
              <a:ext uri="{FF2B5EF4-FFF2-40B4-BE49-F238E27FC236}">
                <a16:creationId xmlns:a16="http://schemas.microsoft.com/office/drawing/2014/main" id="{0CAC9C32-1733-4D94-4124-D1F5E91B7092}"/>
              </a:ext>
            </a:extLst>
          </p:cNvPr>
          <p:cNvSpPr/>
          <p:nvPr/>
        </p:nvSpPr>
        <p:spPr>
          <a:xfrm>
            <a:off x="1280161" y="6188006"/>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4" name="Oval 23">
            <a:extLst>
              <a:ext uri="{FF2B5EF4-FFF2-40B4-BE49-F238E27FC236}">
                <a16:creationId xmlns:a16="http://schemas.microsoft.com/office/drawing/2014/main" id="{035CF98C-CD3D-4FB9-CC38-D475CBB84D2A}"/>
              </a:ext>
            </a:extLst>
          </p:cNvPr>
          <p:cNvSpPr/>
          <p:nvPr/>
        </p:nvSpPr>
        <p:spPr>
          <a:xfrm>
            <a:off x="6672064" y="2220844"/>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5" name="Oval 24">
            <a:extLst>
              <a:ext uri="{FF2B5EF4-FFF2-40B4-BE49-F238E27FC236}">
                <a16:creationId xmlns:a16="http://schemas.microsoft.com/office/drawing/2014/main" id="{434CF93B-3012-E1C6-F767-B0CB44AE16D6}"/>
              </a:ext>
            </a:extLst>
          </p:cNvPr>
          <p:cNvSpPr/>
          <p:nvPr/>
        </p:nvSpPr>
        <p:spPr>
          <a:xfrm>
            <a:off x="6672064" y="2531578"/>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6" name="Oval 25">
            <a:extLst>
              <a:ext uri="{FF2B5EF4-FFF2-40B4-BE49-F238E27FC236}">
                <a16:creationId xmlns:a16="http://schemas.microsoft.com/office/drawing/2014/main" id="{A208A950-06A8-70AC-A48A-9A6EFA2A45E2}"/>
              </a:ext>
            </a:extLst>
          </p:cNvPr>
          <p:cNvSpPr/>
          <p:nvPr/>
        </p:nvSpPr>
        <p:spPr>
          <a:xfrm>
            <a:off x="6672064" y="2819610"/>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7" name="Oval 26">
            <a:extLst>
              <a:ext uri="{FF2B5EF4-FFF2-40B4-BE49-F238E27FC236}">
                <a16:creationId xmlns:a16="http://schemas.microsoft.com/office/drawing/2014/main" id="{8063FB74-3901-51EF-A748-15D11237893D}"/>
              </a:ext>
            </a:extLst>
          </p:cNvPr>
          <p:cNvSpPr/>
          <p:nvPr/>
        </p:nvSpPr>
        <p:spPr>
          <a:xfrm>
            <a:off x="6672064" y="3107642"/>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8" name="Oval 27">
            <a:extLst>
              <a:ext uri="{FF2B5EF4-FFF2-40B4-BE49-F238E27FC236}">
                <a16:creationId xmlns:a16="http://schemas.microsoft.com/office/drawing/2014/main" id="{47BD7269-9885-17BA-B119-D0072A7B2B69}"/>
              </a:ext>
            </a:extLst>
          </p:cNvPr>
          <p:cNvSpPr/>
          <p:nvPr/>
        </p:nvSpPr>
        <p:spPr>
          <a:xfrm>
            <a:off x="6672064" y="3395674"/>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9" name="Oval 28">
            <a:extLst>
              <a:ext uri="{FF2B5EF4-FFF2-40B4-BE49-F238E27FC236}">
                <a16:creationId xmlns:a16="http://schemas.microsoft.com/office/drawing/2014/main" id="{4573C593-2997-0C94-6C21-F7739C3AF5CF}"/>
              </a:ext>
            </a:extLst>
          </p:cNvPr>
          <p:cNvSpPr/>
          <p:nvPr/>
        </p:nvSpPr>
        <p:spPr>
          <a:xfrm>
            <a:off x="6672064" y="3683706"/>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0" name="Oval 29">
            <a:extLst>
              <a:ext uri="{FF2B5EF4-FFF2-40B4-BE49-F238E27FC236}">
                <a16:creationId xmlns:a16="http://schemas.microsoft.com/office/drawing/2014/main" id="{3D4DD625-3C3C-1714-1C16-0B3FAD4591CC}"/>
              </a:ext>
            </a:extLst>
          </p:cNvPr>
          <p:cNvSpPr/>
          <p:nvPr/>
        </p:nvSpPr>
        <p:spPr>
          <a:xfrm>
            <a:off x="6672064" y="4725144"/>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1" name="Oval 30">
            <a:extLst>
              <a:ext uri="{FF2B5EF4-FFF2-40B4-BE49-F238E27FC236}">
                <a16:creationId xmlns:a16="http://schemas.microsoft.com/office/drawing/2014/main" id="{9E2325CA-77F6-D268-6439-B0BE4EAD72AD}"/>
              </a:ext>
            </a:extLst>
          </p:cNvPr>
          <p:cNvSpPr/>
          <p:nvPr/>
        </p:nvSpPr>
        <p:spPr>
          <a:xfrm>
            <a:off x="6672064" y="5035878"/>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2" name="Oval 31">
            <a:extLst>
              <a:ext uri="{FF2B5EF4-FFF2-40B4-BE49-F238E27FC236}">
                <a16:creationId xmlns:a16="http://schemas.microsoft.com/office/drawing/2014/main" id="{2762E2A3-8C8E-4843-7D26-3EE22CD42920}"/>
              </a:ext>
            </a:extLst>
          </p:cNvPr>
          <p:cNvSpPr/>
          <p:nvPr/>
        </p:nvSpPr>
        <p:spPr>
          <a:xfrm>
            <a:off x="6672064" y="5323910"/>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3" name="Oval 32">
            <a:extLst>
              <a:ext uri="{FF2B5EF4-FFF2-40B4-BE49-F238E27FC236}">
                <a16:creationId xmlns:a16="http://schemas.microsoft.com/office/drawing/2014/main" id="{05B2C3A7-1B89-2A4E-03D8-DF434247225D}"/>
              </a:ext>
            </a:extLst>
          </p:cNvPr>
          <p:cNvSpPr/>
          <p:nvPr/>
        </p:nvSpPr>
        <p:spPr>
          <a:xfrm>
            <a:off x="6672064" y="5611942"/>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4" name="Oval 33">
            <a:extLst>
              <a:ext uri="{FF2B5EF4-FFF2-40B4-BE49-F238E27FC236}">
                <a16:creationId xmlns:a16="http://schemas.microsoft.com/office/drawing/2014/main" id="{AC99222A-8905-6BCA-F756-EDF06CA05382}"/>
              </a:ext>
            </a:extLst>
          </p:cNvPr>
          <p:cNvSpPr/>
          <p:nvPr/>
        </p:nvSpPr>
        <p:spPr>
          <a:xfrm>
            <a:off x="6672064" y="5899974"/>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5" name="Oval 34">
            <a:extLst>
              <a:ext uri="{FF2B5EF4-FFF2-40B4-BE49-F238E27FC236}">
                <a16:creationId xmlns:a16="http://schemas.microsoft.com/office/drawing/2014/main" id="{39AE6A0E-2A20-D881-CE4B-06A3E719D21D}"/>
              </a:ext>
            </a:extLst>
          </p:cNvPr>
          <p:cNvSpPr/>
          <p:nvPr/>
        </p:nvSpPr>
        <p:spPr>
          <a:xfrm>
            <a:off x="6672064" y="6188006"/>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6" name="TextBox 35">
            <a:extLst>
              <a:ext uri="{FF2B5EF4-FFF2-40B4-BE49-F238E27FC236}">
                <a16:creationId xmlns:a16="http://schemas.microsoft.com/office/drawing/2014/main" id="{F63B00E6-3D58-282D-1F18-3E1AAB2ED157}"/>
              </a:ext>
            </a:extLst>
          </p:cNvPr>
          <p:cNvSpPr txBox="1"/>
          <p:nvPr/>
        </p:nvSpPr>
        <p:spPr>
          <a:xfrm>
            <a:off x="1396094" y="2090057"/>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Help you work out the aim of your project</a:t>
            </a:r>
          </a:p>
        </p:txBody>
      </p:sp>
      <p:sp>
        <p:nvSpPr>
          <p:cNvPr id="37" name="TextBox 36">
            <a:extLst>
              <a:ext uri="{FF2B5EF4-FFF2-40B4-BE49-F238E27FC236}">
                <a16:creationId xmlns:a16="http://schemas.microsoft.com/office/drawing/2014/main" id="{3E41655E-5932-EA68-4657-C1D5898FECBF}"/>
              </a:ext>
            </a:extLst>
          </p:cNvPr>
          <p:cNvSpPr txBox="1"/>
          <p:nvPr/>
        </p:nvSpPr>
        <p:spPr>
          <a:xfrm>
            <a:off x="1396094" y="4581128"/>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Share improvement tools</a:t>
            </a:r>
          </a:p>
        </p:txBody>
      </p:sp>
      <p:sp>
        <p:nvSpPr>
          <p:cNvPr id="38" name="TextBox 37">
            <a:extLst>
              <a:ext uri="{FF2B5EF4-FFF2-40B4-BE49-F238E27FC236}">
                <a16:creationId xmlns:a16="http://schemas.microsoft.com/office/drawing/2014/main" id="{F49C943B-0BAB-0ABC-ED40-7CBEDF8F8755}"/>
              </a:ext>
            </a:extLst>
          </p:cNvPr>
          <p:cNvSpPr txBox="1"/>
          <p:nvPr/>
        </p:nvSpPr>
        <p:spPr>
          <a:xfrm>
            <a:off x="6801222" y="2090057"/>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Tell you exactly what to do and when</a:t>
            </a:r>
          </a:p>
        </p:txBody>
      </p:sp>
      <p:sp>
        <p:nvSpPr>
          <p:cNvPr id="39" name="TextBox 38">
            <a:extLst>
              <a:ext uri="{FF2B5EF4-FFF2-40B4-BE49-F238E27FC236}">
                <a16:creationId xmlns:a16="http://schemas.microsoft.com/office/drawing/2014/main" id="{BE3C52AC-30B7-E3A6-2515-70CEA223389E}"/>
              </a:ext>
            </a:extLst>
          </p:cNvPr>
          <p:cNvSpPr txBox="1"/>
          <p:nvPr/>
        </p:nvSpPr>
        <p:spPr>
          <a:xfrm>
            <a:off x="6801222" y="4581128"/>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Do all the work for you</a:t>
            </a:r>
          </a:p>
        </p:txBody>
      </p:sp>
      <p:pic>
        <p:nvPicPr>
          <p:cNvPr id="42" name="Picture 41">
            <a:extLst>
              <a:ext uri="{FF2B5EF4-FFF2-40B4-BE49-F238E27FC236}">
                <a16:creationId xmlns:a16="http://schemas.microsoft.com/office/drawing/2014/main" id="{D9730A3F-079D-BE5B-58FE-1FB592F6D69A}"/>
              </a:ext>
            </a:extLst>
          </p:cNvPr>
          <p:cNvPicPr>
            <a:picLocks noChangeAspect="1"/>
          </p:cNvPicPr>
          <p:nvPr/>
        </p:nvPicPr>
        <p:blipFill>
          <a:blip r:embed="rId3"/>
          <a:srcRect/>
          <a:stretch/>
        </p:blipFill>
        <p:spPr>
          <a:xfrm>
            <a:off x="238125" y="1317624"/>
            <a:ext cx="495300" cy="406400"/>
          </a:xfrm>
          <a:prstGeom prst="rect">
            <a:avLst/>
          </a:prstGeom>
        </p:spPr>
      </p:pic>
      <p:pic>
        <p:nvPicPr>
          <p:cNvPr id="43" name="Picture 42">
            <a:extLst>
              <a:ext uri="{FF2B5EF4-FFF2-40B4-BE49-F238E27FC236}">
                <a16:creationId xmlns:a16="http://schemas.microsoft.com/office/drawing/2014/main" id="{16DE013A-4751-A135-DF38-DCBC54255B68}"/>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63879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C48FE-34AD-89E0-547D-F43115DE7993}"/>
              </a:ext>
            </a:extLst>
          </p:cNvPr>
          <p:cNvSpPr>
            <a:spLocks noGrp="1"/>
          </p:cNvSpPr>
          <p:nvPr>
            <p:ph type="title"/>
          </p:nvPr>
        </p:nvSpPr>
        <p:spPr/>
        <p:txBody>
          <a:bodyPr/>
          <a:lstStyle/>
          <a:p>
            <a:r>
              <a:rPr lang="en-US"/>
              <a:t>Contracting as a coach</a:t>
            </a:r>
          </a:p>
        </p:txBody>
      </p:sp>
      <p:sp>
        <p:nvSpPr>
          <p:cNvPr id="4" name="Footer Placeholder 3">
            <a:extLst>
              <a:ext uri="{FF2B5EF4-FFF2-40B4-BE49-F238E27FC236}">
                <a16:creationId xmlns:a16="http://schemas.microsoft.com/office/drawing/2014/main" id="{95F670FB-C9E0-2E08-D0C2-56AD0340CFB1}"/>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BCEB31D3-2048-DA6A-BE8D-5D6574AB1306}"/>
              </a:ext>
            </a:extLst>
          </p:cNvPr>
          <p:cNvSpPr>
            <a:spLocks noGrp="1"/>
          </p:cNvSpPr>
          <p:nvPr>
            <p:ph type="sldNum" sz="quarter" idx="12"/>
          </p:nvPr>
        </p:nvSpPr>
        <p:spPr/>
        <p:txBody>
          <a:bodyPr/>
          <a:lstStyle/>
          <a:p>
            <a:fld id="{16C5AC08-0ACD-404A-9C9F-AB39E786C34A}" type="slidenum">
              <a:rPr lang="en-GB"/>
              <a:t>18</a:t>
            </a:fld>
            <a:endParaRPr lang="en-GB"/>
          </a:p>
        </p:txBody>
      </p:sp>
      <p:sp>
        <p:nvSpPr>
          <p:cNvPr id="6" name="Text Placeholder 5">
            <a:extLst>
              <a:ext uri="{FF2B5EF4-FFF2-40B4-BE49-F238E27FC236}">
                <a16:creationId xmlns:a16="http://schemas.microsoft.com/office/drawing/2014/main" id="{C1703389-A2BA-EE6A-823F-8D81FCF4D1EB}"/>
              </a:ext>
            </a:extLst>
          </p:cNvPr>
          <p:cNvSpPr>
            <a:spLocks noGrp="1"/>
          </p:cNvSpPr>
          <p:nvPr>
            <p:ph type="body" sz="quarter" idx="13"/>
          </p:nvPr>
        </p:nvSpPr>
        <p:spPr/>
        <p:txBody>
          <a:bodyPr/>
          <a:lstStyle/>
          <a:p>
            <a:r>
              <a:rPr lang="en-US" dirty="0"/>
              <a:t>Contracting as a coach</a:t>
            </a:r>
          </a:p>
        </p:txBody>
      </p:sp>
      <p:sp>
        <p:nvSpPr>
          <p:cNvPr id="9" name="Content Placeholder 2">
            <a:extLst>
              <a:ext uri="{FF2B5EF4-FFF2-40B4-BE49-F238E27FC236}">
                <a16:creationId xmlns:a16="http://schemas.microsoft.com/office/drawing/2014/main" id="{6C2E1F42-B244-4F43-8383-86629BFF3683}"/>
              </a:ext>
            </a:extLst>
          </p:cNvPr>
          <p:cNvSpPr>
            <a:spLocks noGrp="1"/>
          </p:cNvSpPr>
          <p:nvPr>
            <p:ph idx="1"/>
          </p:nvPr>
        </p:nvSpPr>
        <p:spPr>
          <a:xfrm>
            <a:off x="1077914" y="1520825"/>
            <a:ext cx="5442630" cy="2555875"/>
          </a:xfrm>
          <a:solidFill>
            <a:schemeClr val="bg2">
              <a:alpha val="73190"/>
            </a:schemeClr>
          </a:solidFill>
        </p:spPr>
        <p:txBody>
          <a:bodyPr lIns="180000" tIns="180000" rIns="180000" bIns="180000"/>
          <a:lstStyle/>
          <a:p>
            <a:pPr lvl="3"/>
            <a:r>
              <a:rPr lang="en-US" b="1"/>
              <a:t>Things I will do:</a:t>
            </a:r>
          </a:p>
        </p:txBody>
      </p:sp>
      <p:sp>
        <p:nvSpPr>
          <p:cNvPr id="10" name="Content Placeholder 2">
            <a:extLst>
              <a:ext uri="{FF2B5EF4-FFF2-40B4-BE49-F238E27FC236}">
                <a16:creationId xmlns:a16="http://schemas.microsoft.com/office/drawing/2014/main" id="{6E047680-65C6-65B1-F8B2-88BBF7360DC7}"/>
              </a:ext>
            </a:extLst>
          </p:cNvPr>
          <p:cNvSpPr txBox="1">
            <a:spLocks/>
          </p:cNvSpPr>
          <p:nvPr/>
        </p:nvSpPr>
        <p:spPr>
          <a:xfrm>
            <a:off x="6508070" y="1520825"/>
            <a:ext cx="5442630" cy="2555875"/>
          </a:xfrm>
          <a:prstGeom prst="rect">
            <a:avLst/>
          </a:prstGeom>
          <a:solidFill>
            <a:schemeClr val="accent2">
              <a:lumMod val="20000"/>
              <a:lumOff val="80000"/>
              <a:alpha val="73190"/>
            </a:schemeClr>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Things I will not do:</a:t>
            </a:r>
          </a:p>
        </p:txBody>
      </p:sp>
      <p:sp>
        <p:nvSpPr>
          <p:cNvPr id="11" name="Content Placeholder 2">
            <a:extLst>
              <a:ext uri="{FF2B5EF4-FFF2-40B4-BE49-F238E27FC236}">
                <a16:creationId xmlns:a16="http://schemas.microsoft.com/office/drawing/2014/main" id="{347BF72F-409B-4036-CAB3-AC674072C187}"/>
              </a:ext>
            </a:extLst>
          </p:cNvPr>
          <p:cNvSpPr txBox="1">
            <a:spLocks/>
          </p:cNvSpPr>
          <p:nvPr/>
        </p:nvSpPr>
        <p:spPr>
          <a:xfrm>
            <a:off x="1077914" y="4077072"/>
            <a:ext cx="5442630" cy="2555875"/>
          </a:xfrm>
          <a:prstGeom prst="rect">
            <a:avLst/>
          </a:prstGeom>
          <a:solidFill>
            <a:schemeClr val="accent3">
              <a:lumMod val="20000"/>
              <a:lumOff val="80000"/>
              <a:alpha val="73190"/>
            </a:schemeClr>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Things I can do:</a:t>
            </a:r>
          </a:p>
        </p:txBody>
      </p:sp>
      <p:sp>
        <p:nvSpPr>
          <p:cNvPr id="12" name="Content Placeholder 2">
            <a:extLst>
              <a:ext uri="{FF2B5EF4-FFF2-40B4-BE49-F238E27FC236}">
                <a16:creationId xmlns:a16="http://schemas.microsoft.com/office/drawing/2014/main" id="{8531E20B-364F-7BE5-4A8C-3136A5D280EC}"/>
              </a:ext>
            </a:extLst>
          </p:cNvPr>
          <p:cNvSpPr txBox="1">
            <a:spLocks/>
          </p:cNvSpPr>
          <p:nvPr/>
        </p:nvSpPr>
        <p:spPr>
          <a:xfrm>
            <a:off x="6508070" y="4077072"/>
            <a:ext cx="5442630" cy="2555875"/>
          </a:xfrm>
          <a:prstGeom prst="rect">
            <a:avLst/>
          </a:prstGeom>
          <a:solidFill>
            <a:schemeClr val="accent4">
              <a:lumMod val="20000"/>
              <a:lumOff val="80000"/>
              <a:alpha val="73190"/>
            </a:schemeClr>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Things I cannot do:</a:t>
            </a:r>
          </a:p>
        </p:txBody>
      </p:sp>
      <p:sp>
        <p:nvSpPr>
          <p:cNvPr id="13" name="Oval 12">
            <a:extLst>
              <a:ext uri="{FF2B5EF4-FFF2-40B4-BE49-F238E27FC236}">
                <a16:creationId xmlns:a16="http://schemas.microsoft.com/office/drawing/2014/main" id="{C5A4039E-DC3A-24E3-6C6E-3826B2B316D1}"/>
              </a:ext>
            </a:extLst>
          </p:cNvPr>
          <p:cNvSpPr/>
          <p:nvPr/>
        </p:nvSpPr>
        <p:spPr>
          <a:xfrm>
            <a:off x="1280161" y="2220844"/>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Oval 13">
            <a:extLst>
              <a:ext uri="{FF2B5EF4-FFF2-40B4-BE49-F238E27FC236}">
                <a16:creationId xmlns:a16="http://schemas.microsoft.com/office/drawing/2014/main" id="{E693E5B0-5983-39C3-4048-90649D4918BE}"/>
              </a:ext>
            </a:extLst>
          </p:cNvPr>
          <p:cNvSpPr/>
          <p:nvPr/>
        </p:nvSpPr>
        <p:spPr>
          <a:xfrm>
            <a:off x="1280161" y="2531578"/>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5" name="Oval 14">
            <a:extLst>
              <a:ext uri="{FF2B5EF4-FFF2-40B4-BE49-F238E27FC236}">
                <a16:creationId xmlns:a16="http://schemas.microsoft.com/office/drawing/2014/main" id="{1706B980-429F-E87D-1C0C-A1D388BFDD89}"/>
              </a:ext>
            </a:extLst>
          </p:cNvPr>
          <p:cNvSpPr/>
          <p:nvPr/>
        </p:nvSpPr>
        <p:spPr>
          <a:xfrm>
            <a:off x="1280161" y="2819610"/>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Oval 15">
            <a:extLst>
              <a:ext uri="{FF2B5EF4-FFF2-40B4-BE49-F238E27FC236}">
                <a16:creationId xmlns:a16="http://schemas.microsoft.com/office/drawing/2014/main" id="{9FA13C6C-7A64-F5A6-4AA0-1ADEFD75C6FB}"/>
              </a:ext>
            </a:extLst>
          </p:cNvPr>
          <p:cNvSpPr/>
          <p:nvPr/>
        </p:nvSpPr>
        <p:spPr>
          <a:xfrm>
            <a:off x="1280161" y="3107642"/>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Oval 16">
            <a:extLst>
              <a:ext uri="{FF2B5EF4-FFF2-40B4-BE49-F238E27FC236}">
                <a16:creationId xmlns:a16="http://schemas.microsoft.com/office/drawing/2014/main" id="{9DDE0C54-3F1C-8096-F445-CFF250E14AE3}"/>
              </a:ext>
            </a:extLst>
          </p:cNvPr>
          <p:cNvSpPr/>
          <p:nvPr/>
        </p:nvSpPr>
        <p:spPr>
          <a:xfrm>
            <a:off x="1280161" y="3395674"/>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Oval 17">
            <a:extLst>
              <a:ext uri="{FF2B5EF4-FFF2-40B4-BE49-F238E27FC236}">
                <a16:creationId xmlns:a16="http://schemas.microsoft.com/office/drawing/2014/main" id="{1FEDC5B0-F048-1721-C842-B1FB22E23998}"/>
              </a:ext>
            </a:extLst>
          </p:cNvPr>
          <p:cNvSpPr/>
          <p:nvPr/>
        </p:nvSpPr>
        <p:spPr>
          <a:xfrm>
            <a:off x="1280161" y="3683706"/>
            <a:ext cx="98844" cy="988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Oval 18">
            <a:extLst>
              <a:ext uri="{FF2B5EF4-FFF2-40B4-BE49-F238E27FC236}">
                <a16:creationId xmlns:a16="http://schemas.microsoft.com/office/drawing/2014/main" id="{02A20EC6-5648-46DA-1524-C0D8A767B41E}"/>
              </a:ext>
            </a:extLst>
          </p:cNvPr>
          <p:cNvSpPr/>
          <p:nvPr/>
        </p:nvSpPr>
        <p:spPr>
          <a:xfrm>
            <a:off x="1280161" y="4725144"/>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0" name="Oval 19">
            <a:extLst>
              <a:ext uri="{FF2B5EF4-FFF2-40B4-BE49-F238E27FC236}">
                <a16:creationId xmlns:a16="http://schemas.microsoft.com/office/drawing/2014/main" id="{1DF35EB1-D6B4-88FE-B64B-78D9791F874D}"/>
              </a:ext>
            </a:extLst>
          </p:cNvPr>
          <p:cNvSpPr/>
          <p:nvPr/>
        </p:nvSpPr>
        <p:spPr>
          <a:xfrm>
            <a:off x="1280161" y="5035878"/>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1" name="Oval 20">
            <a:extLst>
              <a:ext uri="{FF2B5EF4-FFF2-40B4-BE49-F238E27FC236}">
                <a16:creationId xmlns:a16="http://schemas.microsoft.com/office/drawing/2014/main" id="{4A51B0D9-4CAE-B356-94FB-7B8200460A68}"/>
              </a:ext>
            </a:extLst>
          </p:cNvPr>
          <p:cNvSpPr/>
          <p:nvPr/>
        </p:nvSpPr>
        <p:spPr>
          <a:xfrm>
            <a:off x="1280161" y="5323910"/>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2" name="Oval 21">
            <a:extLst>
              <a:ext uri="{FF2B5EF4-FFF2-40B4-BE49-F238E27FC236}">
                <a16:creationId xmlns:a16="http://schemas.microsoft.com/office/drawing/2014/main" id="{E1BCFF82-C20C-384D-6ADF-6956F4CB3384}"/>
              </a:ext>
            </a:extLst>
          </p:cNvPr>
          <p:cNvSpPr/>
          <p:nvPr/>
        </p:nvSpPr>
        <p:spPr>
          <a:xfrm>
            <a:off x="1280161" y="5611942"/>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Oval 22">
            <a:extLst>
              <a:ext uri="{FF2B5EF4-FFF2-40B4-BE49-F238E27FC236}">
                <a16:creationId xmlns:a16="http://schemas.microsoft.com/office/drawing/2014/main" id="{79568F2A-82EA-74F9-739F-69B453A617A2}"/>
              </a:ext>
            </a:extLst>
          </p:cNvPr>
          <p:cNvSpPr/>
          <p:nvPr/>
        </p:nvSpPr>
        <p:spPr>
          <a:xfrm>
            <a:off x="1280161" y="5899974"/>
            <a:ext cx="98844" cy="988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5" name="Oval 24">
            <a:extLst>
              <a:ext uri="{FF2B5EF4-FFF2-40B4-BE49-F238E27FC236}">
                <a16:creationId xmlns:a16="http://schemas.microsoft.com/office/drawing/2014/main" id="{DDCF6F9A-0D2C-5718-DC3D-AF016550860B}"/>
              </a:ext>
            </a:extLst>
          </p:cNvPr>
          <p:cNvSpPr/>
          <p:nvPr/>
        </p:nvSpPr>
        <p:spPr>
          <a:xfrm>
            <a:off x="6672064" y="2220844"/>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6" name="Oval 25">
            <a:extLst>
              <a:ext uri="{FF2B5EF4-FFF2-40B4-BE49-F238E27FC236}">
                <a16:creationId xmlns:a16="http://schemas.microsoft.com/office/drawing/2014/main" id="{23B1A053-1D76-7F34-A8B2-9F40B847EB3C}"/>
              </a:ext>
            </a:extLst>
          </p:cNvPr>
          <p:cNvSpPr/>
          <p:nvPr/>
        </p:nvSpPr>
        <p:spPr>
          <a:xfrm>
            <a:off x="6672064" y="2531578"/>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7" name="Oval 26">
            <a:extLst>
              <a:ext uri="{FF2B5EF4-FFF2-40B4-BE49-F238E27FC236}">
                <a16:creationId xmlns:a16="http://schemas.microsoft.com/office/drawing/2014/main" id="{E832EA48-9A28-9CE4-C392-4FF221EBF160}"/>
              </a:ext>
            </a:extLst>
          </p:cNvPr>
          <p:cNvSpPr/>
          <p:nvPr/>
        </p:nvSpPr>
        <p:spPr>
          <a:xfrm>
            <a:off x="6672064" y="2819610"/>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8" name="Oval 27">
            <a:extLst>
              <a:ext uri="{FF2B5EF4-FFF2-40B4-BE49-F238E27FC236}">
                <a16:creationId xmlns:a16="http://schemas.microsoft.com/office/drawing/2014/main" id="{42C3A801-90D2-E8E1-60A9-6FFFD960DE61}"/>
              </a:ext>
            </a:extLst>
          </p:cNvPr>
          <p:cNvSpPr/>
          <p:nvPr/>
        </p:nvSpPr>
        <p:spPr>
          <a:xfrm>
            <a:off x="6672064" y="3107642"/>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9" name="Oval 28">
            <a:extLst>
              <a:ext uri="{FF2B5EF4-FFF2-40B4-BE49-F238E27FC236}">
                <a16:creationId xmlns:a16="http://schemas.microsoft.com/office/drawing/2014/main" id="{D9250783-6221-8347-4E3E-C3410B56B2D0}"/>
              </a:ext>
            </a:extLst>
          </p:cNvPr>
          <p:cNvSpPr/>
          <p:nvPr/>
        </p:nvSpPr>
        <p:spPr>
          <a:xfrm>
            <a:off x="6672064" y="3395674"/>
            <a:ext cx="98844" cy="988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1" name="Oval 30">
            <a:extLst>
              <a:ext uri="{FF2B5EF4-FFF2-40B4-BE49-F238E27FC236}">
                <a16:creationId xmlns:a16="http://schemas.microsoft.com/office/drawing/2014/main" id="{6C91D3D6-0474-4A25-0306-7D95066896BB}"/>
              </a:ext>
            </a:extLst>
          </p:cNvPr>
          <p:cNvSpPr/>
          <p:nvPr/>
        </p:nvSpPr>
        <p:spPr>
          <a:xfrm>
            <a:off x="6672064" y="4725144"/>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2" name="Oval 31">
            <a:extLst>
              <a:ext uri="{FF2B5EF4-FFF2-40B4-BE49-F238E27FC236}">
                <a16:creationId xmlns:a16="http://schemas.microsoft.com/office/drawing/2014/main" id="{3C92996F-DEEC-EDE0-4787-EC20201624B3}"/>
              </a:ext>
            </a:extLst>
          </p:cNvPr>
          <p:cNvSpPr/>
          <p:nvPr/>
        </p:nvSpPr>
        <p:spPr>
          <a:xfrm>
            <a:off x="6672064" y="5035878"/>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3" name="Oval 32">
            <a:extLst>
              <a:ext uri="{FF2B5EF4-FFF2-40B4-BE49-F238E27FC236}">
                <a16:creationId xmlns:a16="http://schemas.microsoft.com/office/drawing/2014/main" id="{D8841CCB-6F8E-CC04-7774-654F89306495}"/>
              </a:ext>
            </a:extLst>
          </p:cNvPr>
          <p:cNvSpPr/>
          <p:nvPr/>
        </p:nvSpPr>
        <p:spPr>
          <a:xfrm>
            <a:off x="6672064" y="5323910"/>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4" name="Oval 33">
            <a:extLst>
              <a:ext uri="{FF2B5EF4-FFF2-40B4-BE49-F238E27FC236}">
                <a16:creationId xmlns:a16="http://schemas.microsoft.com/office/drawing/2014/main" id="{FA5538B7-DBF1-53C9-6A47-20C3142536F7}"/>
              </a:ext>
            </a:extLst>
          </p:cNvPr>
          <p:cNvSpPr/>
          <p:nvPr/>
        </p:nvSpPr>
        <p:spPr>
          <a:xfrm>
            <a:off x="6672064" y="5611942"/>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5" name="Oval 34">
            <a:extLst>
              <a:ext uri="{FF2B5EF4-FFF2-40B4-BE49-F238E27FC236}">
                <a16:creationId xmlns:a16="http://schemas.microsoft.com/office/drawing/2014/main" id="{0072E18C-6DFD-3E18-585B-70B67BBAD487}"/>
              </a:ext>
            </a:extLst>
          </p:cNvPr>
          <p:cNvSpPr/>
          <p:nvPr/>
        </p:nvSpPr>
        <p:spPr>
          <a:xfrm>
            <a:off x="6672064" y="5899974"/>
            <a:ext cx="98844" cy="988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7" name="TextBox 36">
            <a:extLst>
              <a:ext uri="{FF2B5EF4-FFF2-40B4-BE49-F238E27FC236}">
                <a16:creationId xmlns:a16="http://schemas.microsoft.com/office/drawing/2014/main" id="{A039FD38-CBF2-4AED-D962-92E04DC12891}"/>
              </a:ext>
            </a:extLst>
          </p:cNvPr>
          <p:cNvSpPr txBox="1"/>
          <p:nvPr/>
        </p:nvSpPr>
        <p:spPr>
          <a:xfrm>
            <a:off x="1396094" y="2090057"/>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Meet when we agree.</a:t>
            </a:r>
          </a:p>
        </p:txBody>
      </p:sp>
      <p:sp>
        <p:nvSpPr>
          <p:cNvPr id="41" name="TextBox 40">
            <a:extLst>
              <a:ext uri="{FF2B5EF4-FFF2-40B4-BE49-F238E27FC236}">
                <a16:creationId xmlns:a16="http://schemas.microsoft.com/office/drawing/2014/main" id="{7981668C-D249-F77F-2570-5C379D8F9708}"/>
              </a:ext>
            </a:extLst>
          </p:cNvPr>
          <p:cNvSpPr txBox="1"/>
          <p:nvPr/>
        </p:nvSpPr>
        <p:spPr>
          <a:xfrm>
            <a:off x="1396094" y="2381626"/>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Listen to you.</a:t>
            </a:r>
          </a:p>
        </p:txBody>
      </p:sp>
      <p:sp>
        <p:nvSpPr>
          <p:cNvPr id="42" name="TextBox 41">
            <a:extLst>
              <a:ext uri="{FF2B5EF4-FFF2-40B4-BE49-F238E27FC236}">
                <a16:creationId xmlns:a16="http://schemas.microsoft.com/office/drawing/2014/main" id="{3EED45CD-216B-C8AB-B065-75C914D070E3}"/>
              </a:ext>
            </a:extLst>
          </p:cNvPr>
          <p:cNvSpPr txBox="1"/>
          <p:nvPr/>
        </p:nvSpPr>
        <p:spPr>
          <a:xfrm>
            <a:off x="1396094" y="2673195"/>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Support you.</a:t>
            </a:r>
          </a:p>
        </p:txBody>
      </p:sp>
      <p:sp>
        <p:nvSpPr>
          <p:cNvPr id="43" name="TextBox 42">
            <a:extLst>
              <a:ext uri="{FF2B5EF4-FFF2-40B4-BE49-F238E27FC236}">
                <a16:creationId xmlns:a16="http://schemas.microsoft.com/office/drawing/2014/main" id="{63A39C43-C502-75B3-263A-041ADD42FFFB}"/>
              </a:ext>
            </a:extLst>
          </p:cNvPr>
          <p:cNvSpPr txBox="1"/>
          <p:nvPr/>
        </p:nvSpPr>
        <p:spPr>
          <a:xfrm>
            <a:off x="1396094" y="2964764"/>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Ask challenging questions.</a:t>
            </a:r>
          </a:p>
        </p:txBody>
      </p:sp>
      <p:sp>
        <p:nvSpPr>
          <p:cNvPr id="44" name="TextBox 43">
            <a:extLst>
              <a:ext uri="{FF2B5EF4-FFF2-40B4-BE49-F238E27FC236}">
                <a16:creationId xmlns:a16="http://schemas.microsoft.com/office/drawing/2014/main" id="{D52EE65D-497D-18AA-2C54-5D8C56131609}"/>
              </a:ext>
            </a:extLst>
          </p:cNvPr>
          <p:cNvSpPr txBox="1"/>
          <p:nvPr/>
        </p:nvSpPr>
        <p:spPr>
          <a:xfrm>
            <a:off x="1396094" y="3256333"/>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Give you feedback.</a:t>
            </a:r>
          </a:p>
        </p:txBody>
      </p:sp>
      <p:sp>
        <p:nvSpPr>
          <p:cNvPr id="45" name="TextBox 44">
            <a:extLst>
              <a:ext uri="{FF2B5EF4-FFF2-40B4-BE49-F238E27FC236}">
                <a16:creationId xmlns:a16="http://schemas.microsoft.com/office/drawing/2014/main" id="{BCC047F7-4F29-E7D2-469E-A2D980310FF1}"/>
              </a:ext>
            </a:extLst>
          </p:cNvPr>
          <p:cNvSpPr txBox="1"/>
          <p:nvPr/>
        </p:nvSpPr>
        <p:spPr>
          <a:xfrm>
            <a:off x="1396094" y="3547902"/>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Provide information as required.</a:t>
            </a:r>
          </a:p>
        </p:txBody>
      </p:sp>
      <p:sp>
        <p:nvSpPr>
          <p:cNvPr id="46" name="TextBox 45">
            <a:extLst>
              <a:ext uri="{FF2B5EF4-FFF2-40B4-BE49-F238E27FC236}">
                <a16:creationId xmlns:a16="http://schemas.microsoft.com/office/drawing/2014/main" id="{F67005C8-BC25-A80A-192F-38C647DCFE73}"/>
              </a:ext>
            </a:extLst>
          </p:cNvPr>
          <p:cNvSpPr txBox="1"/>
          <p:nvPr/>
        </p:nvSpPr>
        <p:spPr>
          <a:xfrm>
            <a:off x="6779243" y="2090057"/>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Do the work for you.</a:t>
            </a:r>
          </a:p>
        </p:txBody>
      </p:sp>
      <p:sp>
        <p:nvSpPr>
          <p:cNvPr id="47" name="TextBox 46">
            <a:extLst>
              <a:ext uri="{FF2B5EF4-FFF2-40B4-BE49-F238E27FC236}">
                <a16:creationId xmlns:a16="http://schemas.microsoft.com/office/drawing/2014/main" id="{6B03D87C-523E-E182-B44A-C61127318287}"/>
              </a:ext>
            </a:extLst>
          </p:cNvPr>
          <p:cNvSpPr txBox="1"/>
          <p:nvPr/>
        </p:nvSpPr>
        <p:spPr>
          <a:xfrm>
            <a:off x="6779243" y="2381626"/>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Talk all the time.</a:t>
            </a:r>
          </a:p>
        </p:txBody>
      </p:sp>
      <p:sp>
        <p:nvSpPr>
          <p:cNvPr id="48" name="TextBox 47">
            <a:extLst>
              <a:ext uri="{FF2B5EF4-FFF2-40B4-BE49-F238E27FC236}">
                <a16:creationId xmlns:a16="http://schemas.microsoft.com/office/drawing/2014/main" id="{4F4914DE-48B5-D206-010A-5EAF5F3EAF6E}"/>
              </a:ext>
            </a:extLst>
          </p:cNvPr>
          <p:cNvSpPr txBox="1"/>
          <p:nvPr/>
        </p:nvSpPr>
        <p:spPr>
          <a:xfrm>
            <a:off x="6779243" y="2673195"/>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Answer all your questions.</a:t>
            </a:r>
          </a:p>
        </p:txBody>
      </p:sp>
      <p:sp>
        <p:nvSpPr>
          <p:cNvPr id="49" name="TextBox 48">
            <a:extLst>
              <a:ext uri="{FF2B5EF4-FFF2-40B4-BE49-F238E27FC236}">
                <a16:creationId xmlns:a16="http://schemas.microsoft.com/office/drawing/2014/main" id="{F19B32D2-989C-DA75-4F92-5BF217975BA9}"/>
              </a:ext>
            </a:extLst>
          </p:cNvPr>
          <p:cNvSpPr txBox="1"/>
          <p:nvPr/>
        </p:nvSpPr>
        <p:spPr>
          <a:xfrm>
            <a:off x="6779243" y="2964764"/>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Get involved in operational management.</a:t>
            </a:r>
          </a:p>
        </p:txBody>
      </p:sp>
      <p:sp>
        <p:nvSpPr>
          <p:cNvPr id="50" name="TextBox 49">
            <a:extLst>
              <a:ext uri="{FF2B5EF4-FFF2-40B4-BE49-F238E27FC236}">
                <a16:creationId xmlns:a16="http://schemas.microsoft.com/office/drawing/2014/main" id="{C5A913DE-28DF-05B9-4BE6-D7FDFADD0B7D}"/>
              </a:ext>
            </a:extLst>
          </p:cNvPr>
          <p:cNvSpPr txBox="1"/>
          <p:nvPr/>
        </p:nvSpPr>
        <p:spPr>
          <a:xfrm>
            <a:off x="6779243" y="3256333"/>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Chase after you.</a:t>
            </a:r>
          </a:p>
        </p:txBody>
      </p:sp>
      <p:sp>
        <p:nvSpPr>
          <p:cNvPr id="52" name="TextBox 51">
            <a:extLst>
              <a:ext uri="{FF2B5EF4-FFF2-40B4-BE49-F238E27FC236}">
                <a16:creationId xmlns:a16="http://schemas.microsoft.com/office/drawing/2014/main" id="{1098D914-8367-A6F3-48B6-F8361EFAA01A}"/>
              </a:ext>
            </a:extLst>
          </p:cNvPr>
          <p:cNvSpPr txBox="1"/>
          <p:nvPr/>
        </p:nvSpPr>
        <p:spPr>
          <a:xfrm>
            <a:off x="1396094" y="4586990"/>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Help you to identify your aim</a:t>
            </a:r>
          </a:p>
        </p:txBody>
      </p:sp>
      <p:sp>
        <p:nvSpPr>
          <p:cNvPr id="53" name="TextBox 52">
            <a:extLst>
              <a:ext uri="{FF2B5EF4-FFF2-40B4-BE49-F238E27FC236}">
                <a16:creationId xmlns:a16="http://schemas.microsoft.com/office/drawing/2014/main" id="{08780FAC-5740-8D9B-F812-DED491877C0F}"/>
              </a:ext>
            </a:extLst>
          </p:cNvPr>
          <p:cNvSpPr txBox="1"/>
          <p:nvPr/>
        </p:nvSpPr>
        <p:spPr>
          <a:xfrm>
            <a:off x="1396094" y="4878559"/>
            <a:ext cx="4896756"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Suggest a structure/process/plan to move forward.</a:t>
            </a:r>
          </a:p>
        </p:txBody>
      </p:sp>
      <p:sp>
        <p:nvSpPr>
          <p:cNvPr id="54" name="TextBox 53">
            <a:extLst>
              <a:ext uri="{FF2B5EF4-FFF2-40B4-BE49-F238E27FC236}">
                <a16:creationId xmlns:a16="http://schemas.microsoft.com/office/drawing/2014/main" id="{3233F37E-8F57-D721-04CB-A9E12358C615}"/>
              </a:ext>
            </a:extLst>
          </p:cNvPr>
          <p:cNvSpPr txBox="1"/>
          <p:nvPr/>
        </p:nvSpPr>
        <p:spPr>
          <a:xfrm>
            <a:off x="1396093" y="5170128"/>
            <a:ext cx="4840583"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Bring knowledge of other improvement projects.</a:t>
            </a:r>
          </a:p>
        </p:txBody>
      </p:sp>
      <p:sp>
        <p:nvSpPr>
          <p:cNvPr id="55" name="TextBox 54">
            <a:extLst>
              <a:ext uri="{FF2B5EF4-FFF2-40B4-BE49-F238E27FC236}">
                <a16:creationId xmlns:a16="http://schemas.microsoft.com/office/drawing/2014/main" id="{80033AFE-C28D-50EF-10BF-AFE2266D8AB4}"/>
              </a:ext>
            </a:extLst>
          </p:cNvPr>
          <p:cNvSpPr txBox="1"/>
          <p:nvPr/>
        </p:nvSpPr>
        <p:spPr>
          <a:xfrm>
            <a:off x="1396094" y="5461697"/>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Help with data analysis.</a:t>
            </a:r>
          </a:p>
        </p:txBody>
      </p:sp>
      <p:sp>
        <p:nvSpPr>
          <p:cNvPr id="56" name="TextBox 55">
            <a:extLst>
              <a:ext uri="{FF2B5EF4-FFF2-40B4-BE49-F238E27FC236}">
                <a16:creationId xmlns:a16="http://schemas.microsoft.com/office/drawing/2014/main" id="{60CC3208-888D-B7A8-93C6-319B1F0F7F2E}"/>
              </a:ext>
            </a:extLst>
          </p:cNvPr>
          <p:cNvSpPr txBox="1"/>
          <p:nvPr/>
        </p:nvSpPr>
        <p:spPr>
          <a:xfrm>
            <a:off x="1396094" y="5753266"/>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Share my experiences.</a:t>
            </a:r>
          </a:p>
        </p:txBody>
      </p:sp>
      <p:sp>
        <p:nvSpPr>
          <p:cNvPr id="58" name="TextBox 57">
            <a:extLst>
              <a:ext uri="{FF2B5EF4-FFF2-40B4-BE49-F238E27FC236}">
                <a16:creationId xmlns:a16="http://schemas.microsoft.com/office/drawing/2014/main" id="{2C8BFF59-B720-0A59-0314-75C1B6F25D5A}"/>
              </a:ext>
            </a:extLst>
          </p:cNvPr>
          <p:cNvSpPr txBox="1"/>
          <p:nvPr/>
        </p:nvSpPr>
        <p:spPr>
          <a:xfrm>
            <a:off x="6779243" y="4586990"/>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Nursemaid you.</a:t>
            </a:r>
          </a:p>
        </p:txBody>
      </p:sp>
      <p:sp>
        <p:nvSpPr>
          <p:cNvPr id="59" name="TextBox 58">
            <a:extLst>
              <a:ext uri="{FF2B5EF4-FFF2-40B4-BE49-F238E27FC236}">
                <a16:creationId xmlns:a16="http://schemas.microsoft.com/office/drawing/2014/main" id="{E9B5239A-7836-EBE4-711D-FE2A10FB388F}"/>
              </a:ext>
            </a:extLst>
          </p:cNvPr>
          <p:cNvSpPr txBox="1"/>
          <p:nvPr/>
        </p:nvSpPr>
        <p:spPr>
          <a:xfrm>
            <a:off x="6779243" y="4878559"/>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Teach you everything.</a:t>
            </a:r>
          </a:p>
        </p:txBody>
      </p:sp>
      <p:sp>
        <p:nvSpPr>
          <p:cNvPr id="60" name="TextBox 59">
            <a:extLst>
              <a:ext uri="{FF2B5EF4-FFF2-40B4-BE49-F238E27FC236}">
                <a16:creationId xmlns:a16="http://schemas.microsoft.com/office/drawing/2014/main" id="{27DF96EB-C114-A34C-149B-AB632DA1D113}"/>
              </a:ext>
            </a:extLst>
          </p:cNvPr>
          <p:cNvSpPr txBox="1"/>
          <p:nvPr/>
        </p:nvSpPr>
        <p:spPr>
          <a:xfrm>
            <a:off x="6779243" y="5170128"/>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Identify your goals for you.</a:t>
            </a:r>
          </a:p>
        </p:txBody>
      </p:sp>
      <p:sp>
        <p:nvSpPr>
          <p:cNvPr id="61" name="TextBox 60">
            <a:extLst>
              <a:ext uri="{FF2B5EF4-FFF2-40B4-BE49-F238E27FC236}">
                <a16:creationId xmlns:a16="http://schemas.microsoft.com/office/drawing/2014/main" id="{3D45BBCF-5E3E-3E99-3847-1FBD2DE4A0C6}"/>
              </a:ext>
            </a:extLst>
          </p:cNvPr>
          <p:cNvSpPr txBox="1"/>
          <p:nvPr/>
        </p:nvSpPr>
        <p:spPr>
          <a:xfrm>
            <a:off x="6779243" y="5461697"/>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Do the work for you.</a:t>
            </a:r>
          </a:p>
        </p:txBody>
      </p:sp>
      <p:sp>
        <p:nvSpPr>
          <p:cNvPr id="62" name="TextBox 61">
            <a:extLst>
              <a:ext uri="{FF2B5EF4-FFF2-40B4-BE49-F238E27FC236}">
                <a16:creationId xmlns:a16="http://schemas.microsoft.com/office/drawing/2014/main" id="{02E8B32B-5AAE-8A38-72BF-A2617F68CB3F}"/>
              </a:ext>
            </a:extLst>
          </p:cNvPr>
          <p:cNvSpPr txBox="1"/>
          <p:nvPr/>
        </p:nvSpPr>
        <p:spPr>
          <a:xfrm>
            <a:off x="6779243" y="5753266"/>
            <a:ext cx="4531178" cy="369332"/>
          </a:xfrm>
          <a:prstGeom prst="rect">
            <a:avLst/>
          </a:prstGeom>
          <a:noFill/>
        </p:spPr>
        <p:txBody>
          <a:bodyPr wrap="square" rtlCol="0">
            <a:spAutoFit/>
          </a:bodyPr>
          <a:lstStyle/>
          <a:p>
            <a:r>
              <a:rPr lang="en-GB" sz="1800" i="1">
                <a:solidFill>
                  <a:schemeClr val="accent5"/>
                </a:solidFill>
                <a:latin typeface="Petrona Light" pitchFamily="2" charset="77"/>
                <a:ea typeface="Caveat"/>
                <a:cs typeface="Caveat"/>
                <a:sym typeface="Caveat"/>
              </a:rPr>
              <a:t>Take responsibility for the project.</a:t>
            </a:r>
          </a:p>
        </p:txBody>
      </p:sp>
      <p:grpSp>
        <p:nvGrpSpPr>
          <p:cNvPr id="3" name="Group 2">
            <a:extLst>
              <a:ext uri="{FF2B5EF4-FFF2-40B4-BE49-F238E27FC236}">
                <a16:creationId xmlns:a16="http://schemas.microsoft.com/office/drawing/2014/main" id="{CEB9D277-A67E-3528-068D-B2CCB12CD8D2}"/>
              </a:ext>
            </a:extLst>
          </p:cNvPr>
          <p:cNvGrpSpPr/>
          <p:nvPr/>
        </p:nvGrpSpPr>
        <p:grpSpPr>
          <a:xfrm>
            <a:off x="238126" y="808387"/>
            <a:ext cx="466724" cy="569563"/>
            <a:chOff x="238126" y="808387"/>
            <a:chExt cx="466724" cy="569563"/>
          </a:xfrm>
        </p:grpSpPr>
        <p:pic>
          <p:nvPicPr>
            <p:cNvPr id="24" name="Picture 23">
              <a:extLst>
                <a:ext uri="{FF2B5EF4-FFF2-40B4-BE49-F238E27FC236}">
                  <a16:creationId xmlns:a16="http://schemas.microsoft.com/office/drawing/2014/main" id="{539125FB-1842-1893-B20D-1D9D61420157}"/>
                </a:ext>
              </a:extLst>
            </p:cNvPr>
            <p:cNvPicPr>
              <a:picLocks noChangeAspect="1"/>
            </p:cNvPicPr>
            <p:nvPr/>
          </p:nvPicPr>
          <p:blipFill>
            <a:blip r:embed="rId3"/>
            <a:srcRect/>
            <a:stretch/>
          </p:blipFill>
          <p:spPr>
            <a:xfrm>
              <a:off x="331788" y="808387"/>
              <a:ext cx="279400" cy="330200"/>
            </a:xfrm>
            <a:prstGeom prst="rect">
              <a:avLst/>
            </a:prstGeom>
          </p:spPr>
        </p:pic>
        <p:sp>
          <p:nvSpPr>
            <p:cNvPr id="30" name="TextBox 29">
              <a:extLst>
                <a:ext uri="{FF2B5EF4-FFF2-40B4-BE49-F238E27FC236}">
                  <a16:creationId xmlns:a16="http://schemas.microsoft.com/office/drawing/2014/main" id="{7FD38BDF-0D58-6594-3FA7-A29A86EB9CF6}"/>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effectLst/>
                  <a:latin typeface="DM Sans" pitchFamily="2" charset="77"/>
                </a:rPr>
                <a:t>p97</a:t>
              </a:r>
              <a:endParaRPr lang="en-US" sz="800" dirty="0">
                <a:latin typeface="Petrona" pitchFamily="2" charset="77"/>
              </a:endParaRPr>
            </a:p>
          </p:txBody>
        </p:sp>
      </p:grpSp>
    </p:spTree>
    <p:extLst>
      <p:ext uri="{BB962C8B-B14F-4D97-AF65-F5344CB8AC3E}">
        <p14:creationId xmlns:p14="http://schemas.microsoft.com/office/powerpoint/2010/main" val="269135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EEF6-BEE9-9AC4-49A0-85A301409F8E}"/>
              </a:ext>
            </a:extLst>
          </p:cNvPr>
          <p:cNvSpPr>
            <a:spLocks noGrp="1"/>
          </p:cNvSpPr>
          <p:nvPr>
            <p:ph type="ctrTitle"/>
          </p:nvPr>
        </p:nvSpPr>
        <p:spPr/>
        <p:txBody>
          <a:bodyPr/>
          <a:lstStyle/>
          <a:p>
            <a:r>
              <a:rPr lang="en-US"/>
              <a:t>Coaching and the Foundations of QI</a:t>
            </a:r>
          </a:p>
        </p:txBody>
      </p:sp>
      <p:sp>
        <p:nvSpPr>
          <p:cNvPr id="3" name="Subtitle 2">
            <a:extLst>
              <a:ext uri="{FF2B5EF4-FFF2-40B4-BE49-F238E27FC236}">
                <a16:creationId xmlns:a16="http://schemas.microsoft.com/office/drawing/2014/main" id="{E3000BEE-BB16-02D3-BAA2-022026277992}"/>
              </a:ext>
            </a:extLst>
          </p:cNvPr>
          <p:cNvSpPr>
            <a:spLocks noGrp="1"/>
          </p:cNvSpPr>
          <p:nvPr>
            <p:ph type="subTitle" idx="1"/>
          </p:nvPr>
        </p:nvSpPr>
        <p:spPr/>
        <p:txBody>
          <a:bodyPr/>
          <a:lstStyle/>
          <a:p>
            <a:r>
              <a:rPr lang="en-US"/>
              <a:t>Quality Coach Development Programme</a:t>
            </a:r>
          </a:p>
        </p:txBody>
      </p:sp>
      <p:sp>
        <p:nvSpPr>
          <p:cNvPr id="4" name="Text Placeholder 3">
            <a:extLst>
              <a:ext uri="{FF2B5EF4-FFF2-40B4-BE49-F238E27FC236}">
                <a16:creationId xmlns:a16="http://schemas.microsoft.com/office/drawing/2014/main" id="{87A9A2F2-E4D0-59EA-76FF-3C5A79FC63F9}"/>
              </a:ext>
            </a:extLst>
          </p:cNvPr>
          <p:cNvSpPr>
            <a:spLocks noGrp="1"/>
          </p:cNvSpPr>
          <p:nvPr>
            <p:ph type="body" sz="quarter" idx="10"/>
          </p:nvPr>
        </p:nvSpPr>
        <p:spPr>
          <a:xfrm>
            <a:off x="491489" y="1980801"/>
            <a:ext cx="1583868" cy="511976"/>
          </a:xfrm>
        </p:spPr>
        <p:txBody>
          <a:bodyPr/>
          <a:lstStyle/>
          <a:p>
            <a:r>
              <a:rPr lang="en-US"/>
              <a:t>Session 2</a:t>
            </a:r>
          </a:p>
        </p:txBody>
      </p:sp>
    </p:spTree>
    <p:extLst>
      <p:ext uri="{BB962C8B-B14F-4D97-AF65-F5344CB8AC3E}">
        <p14:creationId xmlns:p14="http://schemas.microsoft.com/office/powerpoint/2010/main" val="29873471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6A15-3C0F-79BE-99C9-C594AE46B04A}"/>
              </a:ext>
            </a:extLst>
          </p:cNvPr>
          <p:cNvSpPr>
            <a:spLocks noGrp="1"/>
          </p:cNvSpPr>
          <p:nvPr>
            <p:ph type="title"/>
          </p:nvPr>
        </p:nvSpPr>
        <p:spPr/>
        <p:txBody>
          <a:bodyPr/>
          <a:lstStyle/>
          <a:p>
            <a:r>
              <a:rPr lang="en-US"/>
              <a:t>You will wear many hats…</a:t>
            </a:r>
          </a:p>
        </p:txBody>
      </p:sp>
      <p:sp>
        <p:nvSpPr>
          <p:cNvPr id="4" name="Footer Placeholder 3">
            <a:extLst>
              <a:ext uri="{FF2B5EF4-FFF2-40B4-BE49-F238E27FC236}">
                <a16:creationId xmlns:a16="http://schemas.microsoft.com/office/drawing/2014/main" id="{64ED1BC6-05CE-475C-E617-666A96EDF871}"/>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7BF9E0E3-2E99-DAE9-6926-B51CE4E65A29}"/>
              </a:ext>
            </a:extLst>
          </p:cNvPr>
          <p:cNvSpPr>
            <a:spLocks noGrp="1"/>
          </p:cNvSpPr>
          <p:nvPr>
            <p:ph type="sldNum" sz="quarter" idx="12"/>
          </p:nvPr>
        </p:nvSpPr>
        <p:spPr/>
        <p:txBody>
          <a:bodyPr/>
          <a:lstStyle/>
          <a:p>
            <a:fld id="{16C5AC08-0ACD-404A-9C9F-AB39E786C34A}" type="slidenum">
              <a:rPr lang="en-GB"/>
              <a:t>19</a:t>
            </a:fld>
            <a:endParaRPr lang="en-GB"/>
          </a:p>
        </p:txBody>
      </p:sp>
      <p:sp>
        <p:nvSpPr>
          <p:cNvPr id="6" name="Text Placeholder 5">
            <a:extLst>
              <a:ext uri="{FF2B5EF4-FFF2-40B4-BE49-F238E27FC236}">
                <a16:creationId xmlns:a16="http://schemas.microsoft.com/office/drawing/2014/main" id="{E39F6247-ED9C-3BD6-68D8-D9B8EF491E7C}"/>
              </a:ext>
            </a:extLst>
          </p:cNvPr>
          <p:cNvSpPr>
            <a:spLocks noGrp="1"/>
          </p:cNvSpPr>
          <p:nvPr>
            <p:ph type="body" sz="quarter" idx="13"/>
          </p:nvPr>
        </p:nvSpPr>
        <p:spPr/>
        <p:txBody>
          <a:bodyPr/>
          <a:lstStyle/>
          <a:p>
            <a:r>
              <a:rPr lang="en-US" dirty="0"/>
              <a:t>You will wear many hats…</a:t>
            </a:r>
          </a:p>
        </p:txBody>
      </p:sp>
      <p:grpSp>
        <p:nvGrpSpPr>
          <p:cNvPr id="26" name="Facilitating">
            <a:extLst>
              <a:ext uri="{FF2B5EF4-FFF2-40B4-BE49-F238E27FC236}">
                <a16:creationId xmlns:a16="http://schemas.microsoft.com/office/drawing/2014/main" id="{58FC164A-257C-8867-A697-71091D279A8C}"/>
              </a:ext>
            </a:extLst>
          </p:cNvPr>
          <p:cNvGrpSpPr/>
          <p:nvPr/>
        </p:nvGrpSpPr>
        <p:grpSpPr>
          <a:xfrm>
            <a:off x="4846638" y="1949450"/>
            <a:ext cx="3332162" cy="3514394"/>
            <a:chOff x="4846638" y="1949450"/>
            <a:chExt cx="3332162" cy="3514394"/>
          </a:xfrm>
        </p:grpSpPr>
        <p:pic>
          <p:nvPicPr>
            <p:cNvPr id="21" name="chef">
              <a:extLst>
                <a:ext uri="{FF2B5EF4-FFF2-40B4-BE49-F238E27FC236}">
                  <a16:creationId xmlns:a16="http://schemas.microsoft.com/office/drawing/2014/main" id="{71756B35-C3E1-B3F0-3D4A-5B5D821C0A7D}"/>
                </a:ext>
              </a:extLst>
            </p:cNvPr>
            <p:cNvPicPr>
              <a:picLocks noChangeAspect="1"/>
            </p:cNvPicPr>
            <p:nvPr/>
          </p:nvPicPr>
          <p:blipFill>
            <a:blip r:embed="rId3"/>
            <a:srcRect/>
            <a:stretch/>
          </p:blipFill>
          <p:spPr>
            <a:xfrm>
              <a:off x="5257800" y="1949450"/>
              <a:ext cx="2540000" cy="2540000"/>
            </a:xfrm>
            <a:prstGeom prst="rect">
              <a:avLst/>
            </a:prstGeom>
          </p:spPr>
        </p:pic>
        <p:sp>
          <p:nvSpPr>
            <p:cNvPr id="24" name="Content Placeholder 8">
              <a:extLst>
                <a:ext uri="{FF2B5EF4-FFF2-40B4-BE49-F238E27FC236}">
                  <a16:creationId xmlns:a16="http://schemas.microsoft.com/office/drawing/2014/main" id="{F14C5983-4C82-3E23-2622-97974A58B607}"/>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solidFill>
                    <a:schemeClr val="accent3"/>
                  </a:solidFill>
                </a:rPr>
                <a:t>Facilitating</a:t>
              </a:r>
            </a:p>
          </p:txBody>
        </p:sp>
      </p:grpSp>
      <p:grpSp>
        <p:nvGrpSpPr>
          <p:cNvPr id="28" name="Coach">
            <a:extLst>
              <a:ext uri="{FF2B5EF4-FFF2-40B4-BE49-F238E27FC236}">
                <a16:creationId xmlns:a16="http://schemas.microsoft.com/office/drawing/2014/main" id="{AEF60F0A-8871-9E72-CC98-8496A072A76A}"/>
              </a:ext>
            </a:extLst>
          </p:cNvPr>
          <p:cNvGrpSpPr/>
          <p:nvPr/>
        </p:nvGrpSpPr>
        <p:grpSpPr>
          <a:xfrm>
            <a:off x="4846638" y="2489200"/>
            <a:ext cx="3332162" cy="2974644"/>
            <a:chOff x="4846638" y="2489200"/>
            <a:chExt cx="3332162" cy="2974644"/>
          </a:xfrm>
        </p:grpSpPr>
        <p:pic>
          <p:nvPicPr>
            <p:cNvPr id="17" name="Baseball">
              <a:extLst>
                <a:ext uri="{FF2B5EF4-FFF2-40B4-BE49-F238E27FC236}">
                  <a16:creationId xmlns:a16="http://schemas.microsoft.com/office/drawing/2014/main" id="{9DD26EF2-3657-7CB7-B81F-BB5154607D6E}"/>
                </a:ext>
              </a:extLst>
            </p:cNvPr>
            <p:cNvPicPr>
              <a:picLocks noChangeAspect="1"/>
            </p:cNvPicPr>
            <p:nvPr/>
          </p:nvPicPr>
          <p:blipFill>
            <a:blip r:embed="rId4"/>
            <a:srcRect/>
            <a:stretch/>
          </p:blipFill>
          <p:spPr>
            <a:xfrm>
              <a:off x="5240841" y="2489200"/>
              <a:ext cx="2590800" cy="1879600"/>
            </a:xfrm>
            <a:prstGeom prst="rect">
              <a:avLst/>
            </a:prstGeom>
          </p:spPr>
        </p:pic>
        <p:sp>
          <p:nvSpPr>
            <p:cNvPr id="27" name="Content Placeholder 8">
              <a:extLst>
                <a:ext uri="{FF2B5EF4-FFF2-40B4-BE49-F238E27FC236}">
                  <a16:creationId xmlns:a16="http://schemas.microsoft.com/office/drawing/2014/main" id="{015D4871-F9B7-2A74-EE40-D5DF950B2039}"/>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solidFill>
                    <a:schemeClr val="accent1"/>
                  </a:solidFill>
                </a:rPr>
                <a:t>Coaching</a:t>
              </a:r>
            </a:p>
          </p:txBody>
        </p:sp>
      </p:grpSp>
      <p:grpSp>
        <p:nvGrpSpPr>
          <p:cNvPr id="30" name="Teach">
            <a:extLst>
              <a:ext uri="{FF2B5EF4-FFF2-40B4-BE49-F238E27FC236}">
                <a16:creationId xmlns:a16="http://schemas.microsoft.com/office/drawing/2014/main" id="{08DB1B52-1449-13B6-6D06-8E3C1089055C}"/>
              </a:ext>
            </a:extLst>
          </p:cNvPr>
          <p:cNvGrpSpPr/>
          <p:nvPr/>
        </p:nvGrpSpPr>
        <p:grpSpPr>
          <a:xfrm>
            <a:off x="4727806" y="2381250"/>
            <a:ext cx="3517900" cy="3082594"/>
            <a:chOff x="4781319" y="2381250"/>
            <a:chExt cx="3517900" cy="3082594"/>
          </a:xfrm>
        </p:grpSpPr>
        <p:pic>
          <p:nvPicPr>
            <p:cNvPr id="16" name="Taach">
              <a:extLst>
                <a:ext uri="{FF2B5EF4-FFF2-40B4-BE49-F238E27FC236}">
                  <a16:creationId xmlns:a16="http://schemas.microsoft.com/office/drawing/2014/main" id="{6743AD14-1A1F-3554-85C3-557C6709CDA9}"/>
                </a:ext>
              </a:extLst>
            </p:cNvPr>
            <p:cNvPicPr>
              <a:picLocks noChangeAspect="1"/>
            </p:cNvPicPr>
            <p:nvPr/>
          </p:nvPicPr>
          <p:blipFill>
            <a:blip r:embed="rId5"/>
            <a:srcRect/>
            <a:stretch/>
          </p:blipFill>
          <p:spPr>
            <a:xfrm>
              <a:off x="4781319" y="2381250"/>
              <a:ext cx="3517900" cy="2095500"/>
            </a:xfrm>
            <a:prstGeom prst="rect">
              <a:avLst/>
            </a:prstGeom>
          </p:spPr>
        </p:pic>
        <p:sp>
          <p:nvSpPr>
            <p:cNvPr id="29" name="Content Placeholder 8">
              <a:extLst>
                <a:ext uri="{FF2B5EF4-FFF2-40B4-BE49-F238E27FC236}">
                  <a16:creationId xmlns:a16="http://schemas.microsoft.com/office/drawing/2014/main" id="{87BBDE6B-97DD-A4A8-33C7-84D3986E220D}"/>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t>Teach</a:t>
              </a:r>
            </a:p>
          </p:txBody>
        </p:sp>
      </p:grpSp>
      <p:grpSp>
        <p:nvGrpSpPr>
          <p:cNvPr id="32" name="Advice">
            <a:extLst>
              <a:ext uri="{FF2B5EF4-FFF2-40B4-BE49-F238E27FC236}">
                <a16:creationId xmlns:a16="http://schemas.microsoft.com/office/drawing/2014/main" id="{3AE8F5E7-4F50-6D2D-7A67-692FA92AA557}"/>
              </a:ext>
            </a:extLst>
          </p:cNvPr>
          <p:cNvGrpSpPr/>
          <p:nvPr/>
        </p:nvGrpSpPr>
        <p:grpSpPr>
          <a:xfrm>
            <a:off x="4846638" y="2686050"/>
            <a:ext cx="3332162" cy="2777794"/>
            <a:chOff x="4846638" y="2686050"/>
            <a:chExt cx="3332162" cy="2777794"/>
          </a:xfrm>
        </p:grpSpPr>
        <p:pic>
          <p:nvPicPr>
            <p:cNvPr id="15" name="Bowler">
              <a:extLst>
                <a:ext uri="{FF2B5EF4-FFF2-40B4-BE49-F238E27FC236}">
                  <a16:creationId xmlns:a16="http://schemas.microsoft.com/office/drawing/2014/main" id="{4F873E7D-0B17-67AB-7913-079A00517E09}"/>
                </a:ext>
              </a:extLst>
            </p:cNvPr>
            <p:cNvPicPr>
              <a:picLocks noChangeAspect="1"/>
            </p:cNvPicPr>
            <p:nvPr/>
          </p:nvPicPr>
          <p:blipFill>
            <a:blip r:embed="rId6"/>
            <a:srcRect/>
            <a:stretch/>
          </p:blipFill>
          <p:spPr>
            <a:xfrm>
              <a:off x="5163248" y="2686050"/>
              <a:ext cx="2616200" cy="1841500"/>
            </a:xfrm>
            <a:prstGeom prst="rect">
              <a:avLst/>
            </a:prstGeom>
          </p:spPr>
        </p:pic>
        <p:sp>
          <p:nvSpPr>
            <p:cNvPr id="31" name="Content Placeholder 8">
              <a:extLst>
                <a:ext uri="{FF2B5EF4-FFF2-40B4-BE49-F238E27FC236}">
                  <a16:creationId xmlns:a16="http://schemas.microsoft.com/office/drawing/2014/main" id="{88CC014F-F163-B921-2B98-F72028BE1A2E}"/>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solidFill>
                    <a:schemeClr val="accent2"/>
                  </a:solidFill>
                </a:rPr>
                <a:t>Advice</a:t>
              </a:r>
            </a:p>
          </p:txBody>
        </p:sp>
      </p:grpSp>
      <p:grpSp>
        <p:nvGrpSpPr>
          <p:cNvPr id="36" name="Coach">
            <a:extLst>
              <a:ext uri="{FF2B5EF4-FFF2-40B4-BE49-F238E27FC236}">
                <a16:creationId xmlns:a16="http://schemas.microsoft.com/office/drawing/2014/main" id="{7090596B-3426-A2A3-16E9-BEED796B7266}"/>
              </a:ext>
            </a:extLst>
          </p:cNvPr>
          <p:cNvGrpSpPr/>
          <p:nvPr/>
        </p:nvGrpSpPr>
        <p:grpSpPr>
          <a:xfrm>
            <a:off x="4848225" y="2489200"/>
            <a:ext cx="3332162" cy="2974644"/>
            <a:chOff x="4846638" y="2489200"/>
            <a:chExt cx="3332162" cy="2974644"/>
          </a:xfrm>
        </p:grpSpPr>
        <p:pic>
          <p:nvPicPr>
            <p:cNvPr id="37" name="Baseball">
              <a:extLst>
                <a:ext uri="{FF2B5EF4-FFF2-40B4-BE49-F238E27FC236}">
                  <a16:creationId xmlns:a16="http://schemas.microsoft.com/office/drawing/2014/main" id="{7BAF3141-988C-D649-E700-D5A2493D3D7E}"/>
                </a:ext>
              </a:extLst>
            </p:cNvPr>
            <p:cNvPicPr>
              <a:picLocks noChangeAspect="1"/>
            </p:cNvPicPr>
            <p:nvPr/>
          </p:nvPicPr>
          <p:blipFill>
            <a:blip r:embed="rId4"/>
            <a:srcRect/>
            <a:stretch/>
          </p:blipFill>
          <p:spPr>
            <a:xfrm>
              <a:off x="5240841" y="2489200"/>
              <a:ext cx="2590800" cy="1879600"/>
            </a:xfrm>
            <a:prstGeom prst="rect">
              <a:avLst/>
            </a:prstGeom>
          </p:spPr>
        </p:pic>
        <p:sp>
          <p:nvSpPr>
            <p:cNvPr id="38" name="Content Placeholder 8">
              <a:extLst>
                <a:ext uri="{FF2B5EF4-FFF2-40B4-BE49-F238E27FC236}">
                  <a16:creationId xmlns:a16="http://schemas.microsoft.com/office/drawing/2014/main" id="{3AD9A9CB-AC8D-5C48-BAF0-373A2369F451}"/>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solidFill>
                    <a:schemeClr val="accent1"/>
                  </a:solidFill>
                </a:rPr>
                <a:t>Coaching</a:t>
              </a:r>
            </a:p>
          </p:txBody>
        </p:sp>
      </p:grpSp>
      <p:sp>
        <p:nvSpPr>
          <p:cNvPr id="10" name="fade left">
            <a:extLst>
              <a:ext uri="{FF2B5EF4-FFF2-40B4-BE49-F238E27FC236}">
                <a16:creationId xmlns:a16="http://schemas.microsoft.com/office/drawing/2014/main" id="{08B238C4-CA19-E3D7-B812-528BC0A86C75}"/>
              </a:ext>
            </a:extLst>
          </p:cNvPr>
          <p:cNvSpPr/>
          <p:nvPr/>
        </p:nvSpPr>
        <p:spPr>
          <a:xfrm rot="10800000">
            <a:off x="1077913" y="1520824"/>
            <a:ext cx="3770312" cy="5095875"/>
          </a:xfrm>
          <a:prstGeom prst="rect">
            <a:avLst/>
          </a:prstGeom>
          <a:gradFill>
            <a:gsLst>
              <a:gs pos="0">
                <a:schemeClr val="bg1">
                  <a:alpha val="0"/>
                </a:schemeClr>
              </a:gs>
              <a:gs pos="30000">
                <a:schemeClr val="bg1">
                  <a:alpha val="50000"/>
                </a:schemeClr>
              </a:gs>
              <a:gs pos="5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fade right">
            <a:extLst>
              <a:ext uri="{FF2B5EF4-FFF2-40B4-BE49-F238E27FC236}">
                <a16:creationId xmlns:a16="http://schemas.microsoft.com/office/drawing/2014/main" id="{FF3EB49F-617E-4420-18C6-1EFD81B1242D}"/>
              </a:ext>
            </a:extLst>
          </p:cNvPr>
          <p:cNvSpPr/>
          <p:nvPr/>
        </p:nvSpPr>
        <p:spPr>
          <a:xfrm>
            <a:off x="8178800" y="1520824"/>
            <a:ext cx="4013200" cy="5095875"/>
          </a:xfrm>
          <a:prstGeom prst="rect">
            <a:avLst/>
          </a:prstGeom>
          <a:gradFill>
            <a:gsLst>
              <a:gs pos="0">
                <a:schemeClr val="bg1">
                  <a:alpha val="0"/>
                </a:schemeClr>
              </a:gs>
              <a:gs pos="30000">
                <a:schemeClr val="bg1">
                  <a:alpha val="50000"/>
                </a:schemeClr>
              </a:gs>
              <a:gs pos="5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239287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accel="50000" fill="hold" nodeType="afterEffect">
                                  <p:stCondLst>
                                    <p:cond delay="500"/>
                                  </p:stCondLst>
                                  <p:childTnLst>
                                    <p:anim calcmode="lin" valueType="num">
                                      <p:cBhvr additive="base">
                                        <p:cTn id="11" dur="1000"/>
                                        <p:tgtEl>
                                          <p:spTgt spid="26"/>
                                        </p:tgtEl>
                                        <p:attrNameLst>
                                          <p:attrName>ppt_x</p:attrName>
                                        </p:attrNameLst>
                                      </p:cBhvr>
                                      <p:tavLst>
                                        <p:tav tm="0">
                                          <p:val>
                                            <p:strVal val="ppt_x"/>
                                          </p:val>
                                        </p:tav>
                                        <p:tav tm="100000">
                                          <p:val>
                                            <p:strVal val="0-ppt_w/2"/>
                                          </p:val>
                                        </p:tav>
                                      </p:tavLst>
                                    </p:anim>
                                    <p:anim calcmode="lin" valueType="num">
                                      <p:cBhvr additive="base">
                                        <p:cTn id="12" dur="1000"/>
                                        <p:tgtEl>
                                          <p:spTgt spid="26"/>
                                        </p:tgtEl>
                                        <p:attrNameLst>
                                          <p:attrName>ppt_y</p:attrName>
                                        </p:attrNameLst>
                                      </p:cBhvr>
                                      <p:tavLst>
                                        <p:tav tm="0">
                                          <p:val>
                                            <p:strVal val="ppt_y"/>
                                          </p:val>
                                        </p:tav>
                                        <p:tav tm="100000">
                                          <p:val>
                                            <p:strVal val="ppt_y"/>
                                          </p:val>
                                        </p:tav>
                                      </p:tavLst>
                                    </p:anim>
                                    <p:set>
                                      <p:cBhvr>
                                        <p:cTn id="13" dur="1" fill="hold">
                                          <p:stCondLst>
                                            <p:cond delay="999"/>
                                          </p:stCondLst>
                                        </p:cTn>
                                        <p:tgtEl>
                                          <p:spTgt spid="26"/>
                                        </p:tgtEl>
                                        <p:attrNameLst>
                                          <p:attrName>style.visibility</p:attrName>
                                        </p:attrNameLst>
                                      </p:cBhvr>
                                      <p:to>
                                        <p:strVal val="hidden"/>
                                      </p:to>
                                    </p:set>
                                  </p:childTnLst>
                                </p:cTn>
                              </p:par>
                              <p:par>
                                <p:cTn id="14" presetID="10" presetClass="exit" presetSubtype="0" fill="hold" nodeType="withEffect">
                                  <p:stCondLst>
                                    <p:cond delay="700"/>
                                  </p:stCondLst>
                                  <p:childTnLst>
                                    <p:animEffect transition="out" filter="fade">
                                      <p:cBhvr>
                                        <p:cTn id="15" dur="300"/>
                                        <p:tgtEl>
                                          <p:spTgt spid="26"/>
                                        </p:tgtEl>
                                      </p:cBhvr>
                                    </p:animEffect>
                                    <p:set>
                                      <p:cBhvr>
                                        <p:cTn id="16" dur="1" fill="hold">
                                          <p:stCondLst>
                                            <p:cond delay="299"/>
                                          </p:stCondLst>
                                        </p:cTn>
                                        <p:tgtEl>
                                          <p:spTgt spid="26"/>
                                        </p:tgtEl>
                                        <p:attrNameLst>
                                          <p:attrName>style.visibility</p:attrName>
                                        </p:attrNameLst>
                                      </p:cBhvr>
                                      <p:to>
                                        <p:strVal val="hidden"/>
                                      </p:to>
                                    </p:set>
                                  </p:childTnLst>
                                </p:cTn>
                              </p:par>
                              <p:par>
                                <p:cTn id="17" presetID="2" presetClass="entr" presetSubtype="2" decel="50000"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xit" presetSubtype="8" accel="50000" fill="hold" nodeType="afterEffect">
                                  <p:stCondLst>
                                    <p:cond delay="500"/>
                                  </p:stCondLst>
                                  <p:childTnLst>
                                    <p:anim calcmode="lin" valueType="num">
                                      <p:cBhvr additive="base">
                                        <p:cTn id="23" dur="1000"/>
                                        <p:tgtEl>
                                          <p:spTgt spid="28"/>
                                        </p:tgtEl>
                                        <p:attrNameLst>
                                          <p:attrName>ppt_x</p:attrName>
                                        </p:attrNameLst>
                                      </p:cBhvr>
                                      <p:tavLst>
                                        <p:tav tm="0">
                                          <p:val>
                                            <p:strVal val="ppt_x"/>
                                          </p:val>
                                        </p:tav>
                                        <p:tav tm="100000">
                                          <p:val>
                                            <p:strVal val="0-ppt_w/2"/>
                                          </p:val>
                                        </p:tav>
                                      </p:tavLst>
                                    </p:anim>
                                    <p:anim calcmode="lin" valueType="num">
                                      <p:cBhvr additive="base">
                                        <p:cTn id="24" dur="1000"/>
                                        <p:tgtEl>
                                          <p:spTgt spid="28"/>
                                        </p:tgtEl>
                                        <p:attrNameLst>
                                          <p:attrName>ppt_y</p:attrName>
                                        </p:attrNameLst>
                                      </p:cBhvr>
                                      <p:tavLst>
                                        <p:tav tm="0">
                                          <p:val>
                                            <p:strVal val="ppt_y"/>
                                          </p:val>
                                        </p:tav>
                                        <p:tav tm="100000">
                                          <p:val>
                                            <p:strVal val="ppt_y"/>
                                          </p:val>
                                        </p:tav>
                                      </p:tavLst>
                                    </p:anim>
                                    <p:set>
                                      <p:cBhvr>
                                        <p:cTn id="25" dur="1" fill="hold">
                                          <p:stCondLst>
                                            <p:cond delay="999"/>
                                          </p:stCondLst>
                                        </p:cTn>
                                        <p:tgtEl>
                                          <p:spTgt spid="28"/>
                                        </p:tgtEl>
                                        <p:attrNameLst>
                                          <p:attrName>style.visibility</p:attrName>
                                        </p:attrNameLst>
                                      </p:cBhvr>
                                      <p:to>
                                        <p:strVal val="hidden"/>
                                      </p:to>
                                    </p:set>
                                  </p:childTnLst>
                                </p:cTn>
                              </p:par>
                              <p:par>
                                <p:cTn id="26" presetID="10" presetClass="exit" presetSubtype="0" fill="hold" nodeType="withEffect">
                                  <p:stCondLst>
                                    <p:cond delay="700"/>
                                  </p:stCondLst>
                                  <p:childTnLst>
                                    <p:animEffect transition="out" filter="fade">
                                      <p:cBhvr>
                                        <p:cTn id="27" dur="300"/>
                                        <p:tgtEl>
                                          <p:spTgt spid="28"/>
                                        </p:tgtEl>
                                      </p:cBhvr>
                                    </p:animEffect>
                                    <p:set>
                                      <p:cBhvr>
                                        <p:cTn id="28" dur="1" fill="hold">
                                          <p:stCondLst>
                                            <p:cond delay="299"/>
                                          </p:stCondLst>
                                        </p:cTn>
                                        <p:tgtEl>
                                          <p:spTgt spid="28"/>
                                        </p:tgtEl>
                                        <p:attrNameLst>
                                          <p:attrName>style.visibility</p:attrName>
                                        </p:attrNameLst>
                                      </p:cBhvr>
                                      <p:to>
                                        <p:strVal val="hidden"/>
                                      </p:to>
                                    </p:set>
                                  </p:childTnLst>
                                </p:cTn>
                              </p:par>
                              <p:par>
                                <p:cTn id="29" presetID="2" presetClass="entr" presetSubtype="2" decel="50000" fill="hold" nodeType="withEffect">
                                  <p:stCondLst>
                                    <p:cond delay="1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childTnLst>
                          </p:cTn>
                        </p:par>
                        <p:par>
                          <p:cTn id="33" fill="hold">
                            <p:stCondLst>
                              <p:cond delay="5000"/>
                            </p:stCondLst>
                            <p:childTnLst>
                              <p:par>
                                <p:cTn id="34" presetID="2" presetClass="exit" presetSubtype="8" accel="50000" fill="hold" nodeType="afterEffect">
                                  <p:stCondLst>
                                    <p:cond delay="500"/>
                                  </p:stCondLst>
                                  <p:childTnLst>
                                    <p:anim calcmode="lin" valueType="num">
                                      <p:cBhvr additive="base">
                                        <p:cTn id="35" dur="1000"/>
                                        <p:tgtEl>
                                          <p:spTgt spid="30"/>
                                        </p:tgtEl>
                                        <p:attrNameLst>
                                          <p:attrName>ppt_x</p:attrName>
                                        </p:attrNameLst>
                                      </p:cBhvr>
                                      <p:tavLst>
                                        <p:tav tm="0">
                                          <p:val>
                                            <p:strVal val="ppt_x"/>
                                          </p:val>
                                        </p:tav>
                                        <p:tav tm="100000">
                                          <p:val>
                                            <p:strVal val="0-ppt_w/2"/>
                                          </p:val>
                                        </p:tav>
                                      </p:tavLst>
                                    </p:anim>
                                    <p:anim calcmode="lin" valueType="num">
                                      <p:cBhvr additive="base">
                                        <p:cTn id="36" dur="1000"/>
                                        <p:tgtEl>
                                          <p:spTgt spid="30"/>
                                        </p:tgtEl>
                                        <p:attrNameLst>
                                          <p:attrName>ppt_y</p:attrName>
                                        </p:attrNameLst>
                                      </p:cBhvr>
                                      <p:tavLst>
                                        <p:tav tm="0">
                                          <p:val>
                                            <p:strVal val="ppt_y"/>
                                          </p:val>
                                        </p:tav>
                                        <p:tav tm="100000">
                                          <p:val>
                                            <p:strVal val="ppt_y"/>
                                          </p:val>
                                        </p:tav>
                                      </p:tavLst>
                                    </p:anim>
                                    <p:set>
                                      <p:cBhvr>
                                        <p:cTn id="37" dur="1" fill="hold">
                                          <p:stCondLst>
                                            <p:cond delay="999"/>
                                          </p:stCondLst>
                                        </p:cTn>
                                        <p:tgtEl>
                                          <p:spTgt spid="30"/>
                                        </p:tgtEl>
                                        <p:attrNameLst>
                                          <p:attrName>style.visibility</p:attrName>
                                        </p:attrNameLst>
                                      </p:cBhvr>
                                      <p:to>
                                        <p:strVal val="hidden"/>
                                      </p:to>
                                    </p:set>
                                  </p:childTnLst>
                                </p:cTn>
                              </p:par>
                              <p:par>
                                <p:cTn id="38" presetID="10" presetClass="exit" presetSubtype="0" fill="hold" nodeType="withEffect">
                                  <p:stCondLst>
                                    <p:cond delay="700"/>
                                  </p:stCondLst>
                                  <p:childTnLst>
                                    <p:animEffect transition="out" filter="fade">
                                      <p:cBhvr>
                                        <p:cTn id="39" dur="250"/>
                                        <p:tgtEl>
                                          <p:spTgt spid="30"/>
                                        </p:tgtEl>
                                      </p:cBhvr>
                                    </p:animEffect>
                                    <p:set>
                                      <p:cBhvr>
                                        <p:cTn id="40" dur="1" fill="hold">
                                          <p:stCondLst>
                                            <p:cond delay="249"/>
                                          </p:stCondLst>
                                        </p:cTn>
                                        <p:tgtEl>
                                          <p:spTgt spid="30"/>
                                        </p:tgtEl>
                                        <p:attrNameLst>
                                          <p:attrName>style.visibility</p:attrName>
                                        </p:attrNameLst>
                                      </p:cBhvr>
                                      <p:to>
                                        <p:strVal val="hidden"/>
                                      </p:to>
                                    </p:set>
                                  </p:childTnLst>
                                </p:cTn>
                              </p:par>
                              <p:par>
                                <p:cTn id="41" presetID="2" presetClass="entr" presetSubtype="2" decel="50000" fill="hold" nodeType="withEffect">
                                  <p:stCondLst>
                                    <p:cond delay="100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000" fill="hold"/>
                                        <p:tgtEl>
                                          <p:spTgt spid="32"/>
                                        </p:tgtEl>
                                        <p:attrNameLst>
                                          <p:attrName>ppt_x</p:attrName>
                                        </p:attrNameLst>
                                      </p:cBhvr>
                                      <p:tavLst>
                                        <p:tav tm="0">
                                          <p:val>
                                            <p:strVal val="1+#ppt_w/2"/>
                                          </p:val>
                                        </p:tav>
                                        <p:tav tm="100000">
                                          <p:val>
                                            <p:strVal val="#ppt_x"/>
                                          </p:val>
                                        </p:tav>
                                      </p:tavLst>
                                    </p:anim>
                                    <p:anim calcmode="lin" valueType="num">
                                      <p:cBhvr additive="base">
                                        <p:cTn id="44" dur="10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7000"/>
                            </p:stCondLst>
                            <p:childTnLst>
                              <p:par>
                                <p:cTn id="46" presetID="2" presetClass="exit" presetSubtype="8" accel="50000" fill="hold" nodeType="afterEffect">
                                  <p:stCondLst>
                                    <p:cond delay="500"/>
                                  </p:stCondLst>
                                  <p:childTnLst>
                                    <p:anim calcmode="lin" valueType="num">
                                      <p:cBhvr additive="base">
                                        <p:cTn id="47" dur="1000"/>
                                        <p:tgtEl>
                                          <p:spTgt spid="32"/>
                                        </p:tgtEl>
                                        <p:attrNameLst>
                                          <p:attrName>ppt_x</p:attrName>
                                        </p:attrNameLst>
                                      </p:cBhvr>
                                      <p:tavLst>
                                        <p:tav tm="0">
                                          <p:val>
                                            <p:strVal val="ppt_x"/>
                                          </p:val>
                                        </p:tav>
                                        <p:tav tm="100000">
                                          <p:val>
                                            <p:strVal val="0-ppt_w/2"/>
                                          </p:val>
                                        </p:tav>
                                      </p:tavLst>
                                    </p:anim>
                                    <p:anim calcmode="lin" valueType="num">
                                      <p:cBhvr additive="base">
                                        <p:cTn id="48" dur="1000"/>
                                        <p:tgtEl>
                                          <p:spTgt spid="32"/>
                                        </p:tgtEl>
                                        <p:attrNameLst>
                                          <p:attrName>ppt_y</p:attrName>
                                        </p:attrNameLst>
                                      </p:cBhvr>
                                      <p:tavLst>
                                        <p:tav tm="0">
                                          <p:val>
                                            <p:strVal val="ppt_y"/>
                                          </p:val>
                                        </p:tav>
                                        <p:tav tm="100000">
                                          <p:val>
                                            <p:strVal val="ppt_y"/>
                                          </p:val>
                                        </p:tav>
                                      </p:tavLst>
                                    </p:anim>
                                    <p:set>
                                      <p:cBhvr>
                                        <p:cTn id="49" dur="1" fill="hold">
                                          <p:stCondLst>
                                            <p:cond delay="9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300"/>
                                        <p:tgtEl>
                                          <p:spTgt spid="32"/>
                                        </p:tgtEl>
                                      </p:cBhvr>
                                    </p:animEffect>
                                    <p:set>
                                      <p:cBhvr>
                                        <p:cTn id="52" dur="1" fill="hold">
                                          <p:stCondLst>
                                            <p:cond delay="299"/>
                                          </p:stCondLst>
                                        </p:cTn>
                                        <p:tgtEl>
                                          <p:spTgt spid="32"/>
                                        </p:tgtEl>
                                        <p:attrNameLst>
                                          <p:attrName>style.visibility</p:attrName>
                                        </p:attrNameLst>
                                      </p:cBhvr>
                                      <p:to>
                                        <p:strVal val="hidden"/>
                                      </p:to>
                                    </p:set>
                                  </p:childTnLst>
                                </p:cTn>
                              </p:par>
                              <p:par>
                                <p:cTn id="53" presetID="2" presetClass="entr" presetSubtype="2" decel="50000" fill="hold" nodeType="withEffect">
                                  <p:stCondLst>
                                    <p:cond delay="100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1000" fill="hold"/>
                                        <p:tgtEl>
                                          <p:spTgt spid="36"/>
                                        </p:tgtEl>
                                        <p:attrNameLst>
                                          <p:attrName>ppt_x</p:attrName>
                                        </p:attrNameLst>
                                      </p:cBhvr>
                                      <p:tavLst>
                                        <p:tav tm="0">
                                          <p:val>
                                            <p:strVal val="1+#ppt_w/2"/>
                                          </p:val>
                                        </p:tav>
                                        <p:tav tm="100000">
                                          <p:val>
                                            <p:strVal val="#ppt_x"/>
                                          </p:val>
                                        </p:tav>
                                      </p:tavLst>
                                    </p:anim>
                                    <p:anim calcmode="lin" valueType="num">
                                      <p:cBhvr additive="base">
                                        <p:cTn id="56"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70C7-B7E0-7C25-B5A7-3D54A0150D35}"/>
              </a:ext>
            </a:extLst>
          </p:cNvPr>
          <p:cNvSpPr>
            <a:spLocks noGrp="1"/>
          </p:cNvSpPr>
          <p:nvPr>
            <p:ph type="title"/>
          </p:nvPr>
        </p:nvSpPr>
        <p:spPr/>
        <p:txBody>
          <a:bodyPr/>
          <a:lstStyle/>
          <a:p>
            <a:r>
              <a:rPr lang="en-US"/>
              <a:t>Facilitation – some tips</a:t>
            </a:r>
          </a:p>
        </p:txBody>
      </p:sp>
      <p:sp>
        <p:nvSpPr>
          <p:cNvPr id="3" name="Content Placeholder 2">
            <a:extLst>
              <a:ext uri="{FF2B5EF4-FFF2-40B4-BE49-F238E27FC236}">
                <a16:creationId xmlns:a16="http://schemas.microsoft.com/office/drawing/2014/main" id="{DAD51F33-C6A2-5D0C-4FC0-3FBB0A264886}"/>
              </a:ext>
            </a:extLst>
          </p:cNvPr>
          <p:cNvSpPr>
            <a:spLocks noGrp="1"/>
          </p:cNvSpPr>
          <p:nvPr>
            <p:ph idx="1"/>
          </p:nvPr>
        </p:nvSpPr>
        <p:spPr/>
        <p:txBody>
          <a:bodyPr/>
          <a:lstStyle/>
          <a:p>
            <a:pPr lvl="2"/>
            <a:r>
              <a:rPr lang="en-US"/>
              <a:t>Set ground rules and be clear on the task of the group before setting off</a:t>
            </a:r>
          </a:p>
          <a:p>
            <a:pPr lvl="2"/>
            <a:r>
              <a:rPr lang="en-US"/>
              <a:t>Learn to be comfortable with silence. Resist the urge to interrupt silence with your thoughts </a:t>
            </a:r>
          </a:p>
          <a:p>
            <a:pPr lvl="2"/>
            <a:r>
              <a:rPr lang="en-US"/>
              <a:t>If you feel the meeting is being derailed at any point, take an impromptu break and refocus on the task at hand after the break.</a:t>
            </a:r>
          </a:p>
          <a:p>
            <a:pPr lvl="2"/>
            <a:endParaRPr lang="en-US"/>
          </a:p>
          <a:p>
            <a:pPr lvl="2"/>
            <a:endParaRPr lang="en-US"/>
          </a:p>
          <a:p>
            <a:pPr lvl="2"/>
            <a:endParaRPr lang="en-US"/>
          </a:p>
          <a:p>
            <a:pPr lvl="2"/>
            <a:endParaRPr lang="en-US"/>
          </a:p>
        </p:txBody>
      </p:sp>
      <p:sp>
        <p:nvSpPr>
          <p:cNvPr id="4" name="Footer Placeholder 3">
            <a:extLst>
              <a:ext uri="{FF2B5EF4-FFF2-40B4-BE49-F238E27FC236}">
                <a16:creationId xmlns:a16="http://schemas.microsoft.com/office/drawing/2014/main" id="{1CA5F5EF-D0AF-58EC-DFD7-A417524A3293}"/>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7CD10859-14B6-4AD4-874D-EB759A036EB9}"/>
              </a:ext>
            </a:extLst>
          </p:cNvPr>
          <p:cNvSpPr>
            <a:spLocks noGrp="1"/>
          </p:cNvSpPr>
          <p:nvPr>
            <p:ph type="sldNum" sz="quarter" idx="12"/>
          </p:nvPr>
        </p:nvSpPr>
        <p:spPr/>
        <p:txBody>
          <a:bodyPr/>
          <a:lstStyle/>
          <a:p>
            <a:fld id="{16C5AC08-0ACD-404A-9C9F-AB39E786C34A}" type="slidenum">
              <a:rPr lang="en-GB"/>
              <a:t>20</a:t>
            </a:fld>
            <a:endParaRPr lang="en-GB"/>
          </a:p>
        </p:txBody>
      </p:sp>
      <p:sp>
        <p:nvSpPr>
          <p:cNvPr id="6" name="Text Placeholder 5">
            <a:extLst>
              <a:ext uri="{FF2B5EF4-FFF2-40B4-BE49-F238E27FC236}">
                <a16:creationId xmlns:a16="http://schemas.microsoft.com/office/drawing/2014/main" id="{BD77B7CA-F60A-82A7-061C-932D2009FC76}"/>
              </a:ext>
            </a:extLst>
          </p:cNvPr>
          <p:cNvSpPr>
            <a:spLocks noGrp="1"/>
          </p:cNvSpPr>
          <p:nvPr>
            <p:ph type="body" sz="quarter" idx="13"/>
          </p:nvPr>
        </p:nvSpPr>
        <p:spPr/>
        <p:txBody>
          <a:bodyPr/>
          <a:lstStyle/>
          <a:p>
            <a:r>
              <a:rPr lang="en-US"/>
              <a:t>Facilitation</a:t>
            </a:r>
          </a:p>
        </p:txBody>
      </p:sp>
    </p:spTree>
    <p:extLst>
      <p:ext uri="{BB962C8B-B14F-4D97-AF65-F5344CB8AC3E}">
        <p14:creationId xmlns:p14="http://schemas.microsoft.com/office/powerpoint/2010/main" val="3899123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987036B-331C-3CE5-2151-5A1B24CB1A19}"/>
              </a:ext>
            </a:extLst>
          </p:cNvPr>
          <p:cNvPicPr>
            <a:picLocks noChangeAspect="1"/>
          </p:cNvPicPr>
          <p:nvPr/>
        </p:nvPicPr>
        <p:blipFill>
          <a:blip r:embed="rId3"/>
          <a:srcRect/>
          <a:stretch/>
        </p:blipFill>
        <p:spPr>
          <a:xfrm>
            <a:off x="5137150" y="3295650"/>
            <a:ext cx="2806700" cy="1143000"/>
          </a:xfrm>
          <a:prstGeom prst="rect">
            <a:avLst/>
          </a:prstGeom>
        </p:spPr>
      </p:pic>
      <p:sp>
        <p:nvSpPr>
          <p:cNvPr id="2" name="Title 1">
            <a:extLst>
              <a:ext uri="{FF2B5EF4-FFF2-40B4-BE49-F238E27FC236}">
                <a16:creationId xmlns:a16="http://schemas.microsoft.com/office/drawing/2014/main" id="{59B0F0B8-AB05-732C-08A9-4A5A09AC831A}"/>
              </a:ext>
            </a:extLst>
          </p:cNvPr>
          <p:cNvSpPr>
            <a:spLocks noGrp="1"/>
          </p:cNvSpPr>
          <p:nvPr>
            <p:ph type="title"/>
          </p:nvPr>
        </p:nvSpPr>
        <p:spPr/>
        <p:txBody>
          <a:bodyPr/>
          <a:lstStyle/>
          <a:p>
            <a:r>
              <a:rPr lang="en-US"/>
              <a:t>Common challenging characters in a team</a:t>
            </a:r>
          </a:p>
        </p:txBody>
      </p:sp>
      <p:sp>
        <p:nvSpPr>
          <p:cNvPr id="4" name="Footer Placeholder 3">
            <a:extLst>
              <a:ext uri="{FF2B5EF4-FFF2-40B4-BE49-F238E27FC236}">
                <a16:creationId xmlns:a16="http://schemas.microsoft.com/office/drawing/2014/main" id="{D2926971-CC19-0201-0C44-B567B00254F3}"/>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BF365888-FF3F-2889-80BA-4247AF56D0D5}"/>
              </a:ext>
            </a:extLst>
          </p:cNvPr>
          <p:cNvSpPr>
            <a:spLocks noGrp="1"/>
          </p:cNvSpPr>
          <p:nvPr>
            <p:ph type="sldNum" sz="quarter" idx="12"/>
          </p:nvPr>
        </p:nvSpPr>
        <p:spPr/>
        <p:txBody>
          <a:bodyPr/>
          <a:lstStyle/>
          <a:p>
            <a:fld id="{16C5AC08-0ACD-404A-9C9F-AB39E786C34A}" type="slidenum">
              <a:rPr lang="en-GB"/>
              <a:t>21</a:t>
            </a:fld>
            <a:endParaRPr lang="en-GB"/>
          </a:p>
        </p:txBody>
      </p:sp>
      <p:sp>
        <p:nvSpPr>
          <p:cNvPr id="6" name="Text Placeholder 5">
            <a:extLst>
              <a:ext uri="{FF2B5EF4-FFF2-40B4-BE49-F238E27FC236}">
                <a16:creationId xmlns:a16="http://schemas.microsoft.com/office/drawing/2014/main" id="{BA8970FA-37B4-E60D-7942-9E0FCF0817AB}"/>
              </a:ext>
            </a:extLst>
          </p:cNvPr>
          <p:cNvSpPr>
            <a:spLocks noGrp="1"/>
          </p:cNvSpPr>
          <p:nvPr>
            <p:ph type="body" sz="quarter" idx="13"/>
          </p:nvPr>
        </p:nvSpPr>
        <p:spPr/>
        <p:txBody>
          <a:bodyPr/>
          <a:lstStyle/>
          <a:p>
            <a:r>
              <a:rPr lang="en-US"/>
              <a:t>Common challenging characters in a team</a:t>
            </a:r>
          </a:p>
        </p:txBody>
      </p:sp>
      <p:sp>
        <p:nvSpPr>
          <p:cNvPr id="9" name="Content Placeholder 8">
            <a:extLst>
              <a:ext uri="{FF2B5EF4-FFF2-40B4-BE49-F238E27FC236}">
                <a16:creationId xmlns:a16="http://schemas.microsoft.com/office/drawing/2014/main" id="{16AE5E3A-D676-CD7C-ABFC-C7B1F5CBC901}"/>
              </a:ext>
            </a:extLst>
          </p:cNvPr>
          <p:cNvSpPr txBox="1">
            <a:spLocks noGrp="1"/>
          </p:cNvSpPr>
          <p:nvPr>
            <p:ph idx="1"/>
          </p:nvPr>
        </p:nvSpPr>
        <p:spPr>
          <a:xfrm>
            <a:off x="10283900" y="4381953"/>
            <a:ext cx="1666800" cy="2109600"/>
          </a:xfrm>
          <a:prstGeom prst="roundRect">
            <a:avLst>
              <a:gd name="adj" fmla="val 5721"/>
            </a:avLst>
          </a:prstGeom>
          <a:solidFill>
            <a:schemeClr val="accent3">
              <a:lumMod val="20000"/>
              <a:lumOff val="8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3"/>
                </a:solidFill>
              </a:rPr>
              <a:t>Dominator</a:t>
            </a:r>
          </a:p>
          <a:p>
            <a:pPr lvl="4"/>
            <a:r>
              <a:rPr lang="en-US" sz="1050">
                <a:solidFill>
                  <a:schemeClr val="accent3"/>
                </a:solidFill>
              </a:rPr>
              <a:t>Thank them for their contribution and redirect the conversation to the rest of the participants by immediately asking the others in the group for their thoughts.</a:t>
            </a:r>
          </a:p>
          <a:p>
            <a:pPr lvl="4"/>
            <a:endParaRPr lang="en-US" sz="1050">
              <a:solidFill>
                <a:schemeClr val="accent3"/>
              </a:solidFill>
            </a:endParaRPr>
          </a:p>
        </p:txBody>
      </p:sp>
      <p:sp>
        <p:nvSpPr>
          <p:cNvPr id="10" name="Content Placeholder 8">
            <a:extLst>
              <a:ext uri="{FF2B5EF4-FFF2-40B4-BE49-F238E27FC236}">
                <a16:creationId xmlns:a16="http://schemas.microsoft.com/office/drawing/2014/main" id="{E927FB7B-A555-6C51-7C52-6AE54F8336A3}"/>
              </a:ext>
            </a:extLst>
          </p:cNvPr>
          <p:cNvSpPr txBox="1">
            <a:spLocks/>
          </p:cNvSpPr>
          <p:nvPr/>
        </p:nvSpPr>
        <p:spPr>
          <a:xfrm>
            <a:off x="2962275" y="4381953"/>
            <a:ext cx="1666800" cy="2109600"/>
          </a:xfrm>
          <a:prstGeom prst="roundRect">
            <a:avLst>
              <a:gd name="adj" fmla="val 5721"/>
            </a:avLst>
          </a:prstGeom>
          <a:solidFill>
            <a:schemeClr val="accent5">
              <a:lumMod val="20000"/>
              <a:lumOff val="8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t>“That won’t work”</a:t>
            </a:r>
          </a:p>
          <a:p>
            <a:pPr lvl="4"/>
            <a:r>
              <a:rPr lang="en-US" sz="1050"/>
              <a:t>Ask them to hold making a decision until the end of the discussion. If the rest of the group believe the idea may work make sure that is clear in discussion.</a:t>
            </a:r>
          </a:p>
        </p:txBody>
      </p:sp>
      <p:sp>
        <p:nvSpPr>
          <p:cNvPr id="11" name="Content Placeholder 8">
            <a:extLst>
              <a:ext uri="{FF2B5EF4-FFF2-40B4-BE49-F238E27FC236}">
                <a16:creationId xmlns:a16="http://schemas.microsoft.com/office/drawing/2014/main" id="{C72626A8-4E9D-4C9E-9BEC-B47EA19EB9A8}"/>
              </a:ext>
            </a:extLst>
          </p:cNvPr>
          <p:cNvSpPr txBox="1">
            <a:spLocks/>
          </p:cNvSpPr>
          <p:nvPr/>
        </p:nvSpPr>
        <p:spPr>
          <a:xfrm>
            <a:off x="8404412" y="1522887"/>
            <a:ext cx="3546288" cy="2118583"/>
          </a:xfrm>
          <a:prstGeom prst="roundRect">
            <a:avLst>
              <a:gd name="adj" fmla="val 5721"/>
            </a:avLst>
          </a:prstGeom>
          <a:solidFill>
            <a:schemeClr val="accent6">
              <a:lumMod val="20000"/>
              <a:lumOff val="8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6"/>
                </a:solidFill>
              </a:rPr>
              <a:t>The quiet one</a:t>
            </a:r>
          </a:p>
          <a:p>
            <a:pPr lvl="4"/>
            <a:r>
              <a:rPr lang="en-US" sz="1050">
                <a:solidFill>
                  <a:schemeClr val="accent6"/>
                </a:solidFill>
              </a:rPr>
              <a:t>Bring into the group by inviting them to contribute.</a:t>
            </a:r>
          </a:p>
          <a:p>
            <a:pPr lvl="4"/>
            <a:r>
              <a:rPr lang="en-US" sz="1050">
                <a:solidFill>
                  <a:schemeClr val="accent6"/>
                </a:solidFill>
              </a:rPr>
              <a:t>Avoid surprise, for example you may say “after this discussion, I would like to hear from…”. </a:t>
            </a:r>
          </a:p>
          <a:p>
            <a:pPr lvl="4"/>
            <a:r>
              <a:rPr lang="en-US" sz="1050">
                <a:solidFill>
                  <a:schemeClr val="accent6"/>
                </a:solidFill>
              </a:rPr>
              <a:t>If you suspect they are not feeling confident you can ease them into the conversation by providing a start point you feel they could respond to. For example “I am interested in your view with your experience in…”</a:t>
            </a:r>
          </a:p>
          <a:p>
            <a:pPr lvl="4"/>
            <a:endParaRPr lang="en-US" sz="1050">
              <a:solidFill>
                <a:schemeClr val="accent6"/>
              </a:solidFill>
            </a:endParaRPr>
          </a:p>
          <a:p>
            <a:pPr lvl="4"/>
            <a:endParaRPr lang="en-US" sz="1050">
              <a:solidFill>
                <a:schemeClr val="accent6"/>
              </a:solidFill>
            </a:endParaRPr>
          </a:p>
        </p:txBody>
      </p:sp>
      <p:sp>
        <p:nvSpPr>
          <p:cNvPr id="12" name="Content Placeholder 8">
            <a:extLst>
              <a:ext uri="{FF2B5EF4-FFF2-40B4-BE49-F238E27FC236}">
                <a16:creationId xmlns:a16="http://schemas.microsoft.com/office/drawing/2014/main" id="{D816A7C7-C55F-E5AB-81BC-482D3057B2B9}"/>
              </a:ext>
            </a:extLst>
          </p:cNvPr>
          <p:cNvSpPr txBox="1">
            <a:spLocks/>
          </p:cNvSpPr>
          <p:nvPr/>
        </p:nvSpPr>
        <p:spPr>
          <a:xfrm>
            <a:off x="1077913" y="1520825"/>
            <a:ext cx="1666800" cy="2108313"/>
          </a:xfrm>
          <a:prstGeom prst="roundRect">
            <a:avLst>
              <a:gd name="adj" fmla="val 5721"/>
            </a:avLst>
          </a:prstGeom>
          <a:solidFill>
            <a:schemeClr val="bg2"/>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1"/>
                </a:solidFill>
              </a:rPr>
              <a:t>Distractor</a:t>
            </a:r>
          </a:p>
          <a:p>
            <a:pPr lvl="4"/>
            <a:r>
              <a:rPr lang="en-US" sz="1050">
                <a:solidFill>
                  <a:schemeClr val="accent1"/>
                </a:solidFill>
              </a:rPr>
              <a:t>It’s important to keep discussions on task. Make use of your “car park” to not lose track. Make use of the agenda and focus of the meeting.</a:t>
            </a:r>
          </a:p>
        </p:txBody>
      </p:sp>
      <p:sp>
        <p:nvSpPr>
          <p:cNvPr id="13" name="Content Placeholder 8">
            <a:extLst>
              <a:ext uri="{FF2B5EF4-FFF2-40B4-BE49-F238E27FC236}">
                <a16:creationId xmlns:a16="http://schemas.microsoft.com/office/drawing/2014/main" id="{5D26D990-86DE-4E5A-F925-87DD71716C00}"/>
              </a:ext>
            </a:extLst>
          </p:cNvPr>
          <p:cNvSpPr txBox="1">
            <a:spLocks/>
          </p:cNvSpPr>
          <p:nvPr/>
        </p:nvSpPr>
        <p:spPr>
          <a:xfrm>
            <a:off x="8397950" y="4378324"/>
            <a:ext cx="1666800" cy="2109600"/>
          </a:xfrm>
          <a:prstGeom prst="roundRect">
            <a:avLst>
              <a:gd name="adj" fmla="val 5721"/>
            </a:avLst>
          </a:prstGeom>
          <a:solidFill>
            <a:schemeClr val="accent2">
              <a:lumMod val="20000"/>
              <a:lumOff val="80000"/>
              <a:alpha val="40063"/>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2"/>
                </a:solidFill>
              </a:rPr>
              <a:t>Joker</a:t>
            </a:r>
          </a:p>
          <a:p>
            <a:pPr lvl="4"/>
            <a:r>
              <a:rPr lang="en-US" sz="1050">
                <a:solidFill>
                  <a:schemeClr val="accent2"/>
                </a:solidFill>
              </a:rPr>
              <a:t>It’s good to have a little fun. Try to strike the right balance. If needed, remind the group of the focus and task at hand.</a:t>
            </a:r>
          </a:p>
        </p:txBody>
      </p:sp>
      <p:sp>
        <p:nvSpPr>
          <p:cNvPr id="14" name="Content Placeholder 8">
            <a:extLst>
              <a:ext uri="{FF2B5EF4-FFF2-40B4-BE49-F238E27FC236}">
                <a16:creationId xmlns:a16="http://schemas.microsoft.com/office/drawing/2014/main" id="{C17FBAF5-267E-40A4-96B6-28977E6AFFA3}"/>
              </a:ext>
            </a:extLst>
          </p:cNvPr>
          <p:cNvSpPr txBox="1">
            <a:spLocks/>
          </p:cNvSpPr>
          <p:nvPr/>
        </p:nvSpPr>
        <p:spPr>
          <a:xfrm>
            <a:off x="1077913" y="4381953"/>
            <a:ext cx="1665287" cy="2109600"/>
          </a:xfrm>
          <a:prstGeom prst="roundRect">
            <a:avLst>
              <a:gd name="adj" fmla="val 5721"/>
            </a:avLst>
          </a:prstGeom>
          <a:solidFill>
            <a:schemeClr val="accent3">
              <a:lumMod val="20000"/>
              <a:lumOff val="8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3"/>
                </a:solidFill>
              </a:rPr>
              <a:t>Murmurer</a:t>
            </a:r>
          </a:p>
          <a:p>
            <a:pPr lvl="4"/>
            <a:r>
              <a:rPr lang="en-US" sz="1050">
                <a:solidFill>
                  <a:schemeClr val="accent3"/>
                </a:solidFill>
              </a:rPr>
              <a:t>Whispering to someone else. Ask if they would like you to clarify anything. They may be trying to understand without interrupting the group. Invite discussion in the group.</a:t>
            </a:r>
          </a:p>
        </p:txBody>
      </p:sp>
      <p:sp>
        <p:nvSpPr>
          <p:cNvPr id="15" name="Content Placeholder 8">
            <a:extLst>
              <a:ext uri="{FF2B5EF4-FFF2-40B4-BE49-F238E27FC236}">
                <a16:creationId xmlns:a16="http://schemas.microsoft.com/office/drawing/2014/main" id="{F8BFF640-1E4D-A504-CACD-EFAE8BAFC23B}"/>
              </a:ext>
            </a:extLst>
          </p:cNvPr>
          <p:cNvSpPr txBox="1">
            <a:spLocks/>
          </p:cNvSpPr>
          <p:nvPr/>
        </p:nvSpPr>
        <p:spPr>
          <a:xfrm>
            <a:off x="2962275" y="1520986"/>
            <a:ext cx="1666800" cy="2109120"/>
          </a:xfrm>
          <a:prstGeom prst="roundRect">
            <a:avLst>
              <a:gd name="adj" fmla="val 5721"/>
            </a:avLst>
          </a:prstGeom>
          <a:solidFill>
            <a:schemeClr val="accent4">
              <a:lumMod val="20000"/>
              <a:lumOff val="80000"/>
              <a:alpha val="50307"/>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4"/>
                </a:solidFill>
              </a:rPr>
              <a:t>Moaner</a:t>
            </a:r>
          </a:p>
          <a:p>
            <a:pPr lvl="4"/>
            <a:r>
              <a:rPr lang="en-US" sz="1050">
                <a:solidFill>
                  <a:schemeClr val="accent4"/>
                </a:solidFill>
              </a:rPr>
              <a:t>Negativity can be a distraction for the rest of the group. </a:t>
            </a:r>
          </a:p>
          <a:p>
            <a:pPr lvl="4"/>
            <a:r>
              <a:rPr lang="en-US" sz="1050">
                <a:solidFill>
                  <a:schemeClr val="accent4"/>
                </a:solidFill>
              </a:rPr>
              <a:t>Allow them to share their concerns and ask what they feel they can do about it.</a:t>
            </a:r>
          </a:p>
          <a:p>
            <a:pPr lvl="4"/>
            <a:r>
              <a:rPr lang="en-US" sz="1050">
                <a:solidFill>
                  <a:schemeClr val="accent4"/>
                </a:solidFill>
              </a:rPr>
              <a:t>If needed, commit to meeting outside the group to discuss.</a:t>
            </a:r>
          </a:p>
          <a:p>
            <a:pPr lvl="4"/>
            <a:endParaRPr lang="en-US" sz="1050">
              <a:solidFill>
                <a:schemeClr val="accent4"/>
              </a:solidFill>
            </a:endParaRPr>
          </a:p>
        </p:txBody>
      </p:sp>
      <p:pic>
        <p:nvPicPr>
          <p:cNvPr id="17" name="Distractor">
            <a:extLst>
              <a:ext uri="{FF2B5EF4-FFF2-40B4-BE49-F238E27FC236}">
                <a16:creationId xmlns:a16="http://schemas.microsoft.com/office/drawing/2014/main" id="{50F99AC8-4745-2721-6FCF-C0C268327D30}"/>
              </a:ext>
            </a:extLst>
          </p:cNvPr>
          <p:cNvPicPr>
            <a:picLocks noChangeAspect="1"/>
          </p:cNvPicPr>
          <p:nvPr/>
        </p:nvPicPr>
        <p:blipFill>
          <a:blip r:embed="rId4"/>
          <a:srcRect/>
          <a:stretch/>
        </p:blipFill>
        <p:spPr>
          <a:xfrm>
            <a:off x="5137150" y="3615690"/>
            <a:ext cx="495300" cy="673100"/>
          </a:xfrm>
          <a:prstGeom prst="rect">
            <a:avLst/>
          </a:prstGeom>
        </p:spPr>
      </p:pic>
      <p:pic>
        <p:nvPicPr>
          <p:cNvPr id="18" name="Murmurer">
            <a:extLst>
              <a:ext uri="{FF2B5EF4-FFF2-40B4-BE49-F238E27FC236}">
                <a16:creationId xmlns:a16="http://schemas.microsoft.com/office/drawing/2014/main" id="{3D6F2C11-E170-B07B-149A-A1DEEE6B0119}"/>
              </a:ext>
            </a:extLst>
          </p:cNvPr>
          <p:cNvPicPr>
            <a:picLocks noChangeAspect="1"/>
          </p:cNvPicPr>
          <p:nvPr/>
        </p:nvPicPr>
        <p:blipFill>
          <a:blip r:embed="rId5"/>
          <a:srcRect/>
          <a:stretch/>
        </p:blipFill>
        <p:spPr>
          <a:xfrm>
            <a:off x="5528310" y="3768090"/>
            <a:ext cx="596900" cy="673100"/>
          </a:xfrm>
          <a:prstGeom prst="rect">
            <a:avLst/>
          </a:prstGeom>
        </p:spPr>
      </p:pic>
      <p:pic>
        <p:nvPicPr>
          <p:cNvPr id="19" name="Moaner">
            <a:extLst>
              <a:ext uri="{FF2B5EF4-FFF2-40B4-BE49-F238E27FC236}">
                <a16:creationId xmlns:a16="http://schemas.microsoft.com/office/drawing/2014/main" id="{78A502FB-19F5-2D68-7A66-DFEC7E50344C}"/>
              </a:ext>
            </a:extLst>
          </p:cNvPr>
          <p:cNvPicPr>
            <a:picLocks noChangeAspect="1"/>
          </p:cNvPicPr>
          <p:nvPr/>
        </p:nvPicPr>
        <p:blipFill>
          <a:blip r:embed="rId6"/>
          <a:srcRect/>
          <a:stretch/>
        </p:blipFill>
        <p:spPr>
          <a:xfrm>
            <a:off x="6013450" y="3616325"/>
            <a:ext cx="495300" cy="673100"/>
          </a:xfrm>
          <a:prstGeom prst="rect">
            <a:avLst/>
          </a:prstGeom>
        </p:spPr>
      </p:pic>
      <p:pic>
        <p:nvPicPr>
          <p:cNvPr id="20" name="&quot;That won't work&quot;">
            <a:extLst>
              <a:ext uri="{FF2B5EF4-FFF2-40B4-BE49-F238E27FC236}">
                <a16:creationId xmlns:a16="http://schemas.microsoft.com/office/drawing/2014/main" id="{F6C3D990-9F14-1C52-E38C-233A342CD50F}"/>
              </a:ext>
            </a:extLst>
          </p:cNvPr>
          <p:cNvPicPr>
            <a:picLocks noChangeAspect="1"/>
          </p:cNvPicPr>
          <p:nvPr/>
        </p:nvPicPr>
        <p:blipFill>
          <a:blip r:embed="rId7"/>
          <a:srcRect/>
          <a:stretch/>
        </p:blipFill>
        <p:spPr>
          <a:xfrm>
            <a:off x="6394450" y="3292475"/>
            <a:ext cx="469900" cy="673100"/>
          </a:xfrm>
          <a:prstGeom prst="rect">
            <a:avLst/>
          </a:prstGeom>
        </p:spPr>
      </p:pic>
      <p:pic>
        <p:nvPicPr>
          <p:cNvPr id="21" name="Joker">
            <a:extLst>
              <a:ext uri="{FF2B5EF4-FFF2-40B4-BE49-F238E27FC236}">
                <a16:creationId xmlns:a16="http://schemas.microsoft.com/office/drawing/2014/main" id="{BFEF8604-D8D5-DDB8-78A1-C217F6AE1EC4}"/>
              </a:ext>
            </a:extLst>
          </p:cNvPr>
          <p:cNvPicPr>
            <a:picLocks noChangeAspect="1"/>
          </p:cNvPicPr>
          <p:nvPr/>
        </p:nvPicPr>
        <p:blipFill>
          <a:blip r:embed="rId8"/>
          <a:srcRect/>
          <a:stretch/>
        </p:blipFill>
        <p:spPr>
          <a:xfrm>
            <a:off x="6565900" y="3765550"/>
            <a:ext cx="596900" cy="673100"/>
          </a:xfrm>
          <a:prstGeom prst="rect">
            <a:avLst/>
          </a:prstGeom>
        </p:spPr>
      </p:pic>
      <p:pic>
        <p:nvPicPr>
          <p:cNvPr id="22" name="Dominator">
            <a:extLst>
              <a:ext uri="{FF2B5EF4-FFF2-40B4-BE49-F238E27FC236}">
                <a16:creationId xmlns:a16="http://schemas.microsoft.com/office/drawing/2014/main" id="{0CED5367-7037-8984-9EAC-EB5D05CF64C3}"/>
              </a:ext>
            </a:extLst>
          </p:cNvPr>
          <p:cNvPicPr>
            <a:picLocks noChangeAspect="1"/>
          </p:cNvPicPr>
          <p:nvPr/>
        </p:nvPicPr>
        <p:blipFill>
          <a:blip r:embed="rId9"/>
          <a:srcRect/>
          <a:stretch/>
        </p:blipFill>
        <p:spPr>
          <a:xfrm>
            <a:off x="7045325" y="3613150"/>
            <a:ext cx="431800" cy="495299"/>
          </a:xfrm>
          <a:prstGeom prst="rect">
            <a:avLst/>
          </a:prstGeom>
        </p:spPr>
      </p:pic>
      <p:pic>
        <p:nvPicPr>
          <p:cNvPr id="23" name="The Quiet one">
            <a:extLst>
              <a:ext uri="{FF2B5EF4-FFF2-40B4-BE49-F238E27FC236}">
                <a16:creationId xmlns:a16="http://schemas.microsoft.com/office/drawing/2014/main" id="{11C3D7ED-E43E-5908-47F5-CB134E907801}"/>
              </a:ext>
            </a:extLst>
          </p:cNvPr>
          <p:cNvPicPr>
            <a:picLocks noChangeAspect="1"/>
          </p:cNvPicPr>
          <p:nvPr/>
        </p:nvPicPr>
        <p:blipFill>
          <a:blip r:embed="rId10"/>
          <a:srcRect/>
          <a:stretch/>
        </p:blipFill>
        <p:spPr>
          <a:xfrm>
            <a:off x="7346950" y="3768725"/>
            <a:ext cx="596900" cy="673100"/>
          </a:xfrm>
          <a:prstGeom prst="rect">
            <a:avLst/>
          </a:prstGeom>
        </p:spPr>
      </p:pic>
    </p:spTree>
    <p:extLst>
      <p:ext uri="{BB962C8B-B14F-4D97-AF65-F5344CB8AC3E}">
        <p14:creationId xmlns:p14="http://schemas.microsoft.com/office/powerpoint/2010/main" val="135155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37"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900" decel="100000" fill="hold"/>
                                        <p:tgtEl>
                                          <p:spTgt spid="1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4" fill="hold">
                            <p:stCondLst>
                              <p:cond delay="2500"/>
                            </p:stCondLst>
                            <p:childTnLst>
                              <p:par>
                                <p:cTn id="15" presetID="10" presetClass="entr" presetSubtype="0" fill="hold" nodeType="after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par>
                                <p:cTn id="18" presetID="37" presetClass="entr" presetSubtype="0" fill="hold" grpId="0"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50"/>
                                        <p:tgtEl>
                                          <p:spTgt spid="14"/>
                                        </p:tgtEl>
                                      </p:cBhvr>
                                    </p:animEffect>
                                    <p:anim calcmode="lin" valueType="num">
                                      <p:cBhvr>
                                        <p:cTn id="21" dur="750" fill="hold"/>
                                        <p:tgtEl>
                                          <p:spTgt spid="14"/>
                                        </p:tgtEl>
                                        <p:attrNameLst>
                                          <p:attrName>ppt_x</p:attrName>
                                        </p:attrNameLst>
                                      </p:cBhvr>
                                      <p:tavLst>
                                        <p:tav tm="0">
                                          <p:val>
                                            <p:strVal val="#ppt_x"/>
                                          </p:val>
                                        </p:tav>
                                        <p:tav tm="100000">
                                          <p:val>
                                            <p:strVal val="#ppt_x"/>
                                          </p:val>
                                        </p:tav>
                                      </p:tavLst>
                                    </p:anim>
                                    <p:anim calcmode="lin" valueType="num">
                                      <p:cBhvr>
                                        <p:cTn id="22" dur="675" decel="100000" fill="hold"/>
                                        <p:tgtEl>
                                          <p:spTgt spid="14"/>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childTnLst>
                          </p:cTn>
                        </p:par>
                        <p:par>
                          <p:cTn id="24" fill="hold">
                            <p:stCondLst>
                              <p:cond delay="4000"/>
                            </p:stCondLst>
                            <p:childTnLst>
                              <p:par>
                                <p:cTn id="25" presetID="10" presetClass="entr" presetSubtype="0" fill="hold" nodeType="afterEffect">
                                  <p:stCondLst>
                                    <p:cond delay="5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childTnLst>
                                </p:cTn>
                              </p:par>
                              <p:par>
                                <p:cTn id="28" presetID="37" presetClass="entr" presetSubtype="0" fill="hold" grpId="0" nodeType="withEffect">
                                  <p:stCondLst>
                                    <p:cond delay="75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750"/>
                                        <p:tgtEl>
                                          <p:spTgt spid="11"/>
                                        </p:tgtEl>
                                      </p:cBhvr>
                                    </p:animEffect>
                                    <p:anim calcmode="lin" valueType="num">
                                      <p:cBhvr>
                                        <p:cTn id="31" dur="750" fill="hold"/>
                                        <p:tgtEl>
                                          <p:spTgt spid="11"/>
                                        </p:tgtEl>
                                        <p:attrNameLst>
                                          <p:attrName>ppt_x</p:attrName>
                                        </p:attrNameLst>
                                      </p:cBhvr>
                                      <p:tavLst>
                                        <p:tav tm="0">
                                          <p:val>
                                            <p:strVal val="#ppt_x"/>
                                          </p:val>
                                        </p:tav>
                                        <p:tav tm="100000">
                                          <p:val>
                                            <p:strVal val="#ppt_x"/>
                                          </p:val>
                                        </p:tav>
                                      </p:tavLst>
                                    </p:anim>
                                    <p:anim calcmode="lin" valueType="num">
                                      <p:cBhvr>
                                        <p:cTn id="32" dur="675" decel="100000" fill="hold"/>
                                        <p:tgtEl>
                                          <p:spTgt spid="11"/>
                                        </p:tgtEl>
                                        <p:attrNameLst>
                                          <p:attrName>ppt_y</p:attrName>
                                        </p:attrNameLst>
                                      </p:cBhvr>
                                      <p:tavLst>
                                        <p:tav tm="0">
                                          <p:val>
                                            <p:strVal val="#ppt_y+1"/>
                                          </p:val>
                                        </p:tav>
                                        <p:tav tm="100000">
                                          <p:val>
                                            <p:strVal val="#ppt_y-.03"/>
                                          </p:val>
                                        </p:tav>
                                      </p:tavLst>
                                    </p:anim>
                                    <p:anim calcmode="lin" valueType="num">
                                      <p:cBhvr>
                                        <p:cTn id="33" dur="75" accel="100000" fill="hold">
                                          <p:stCondLst>
                                            <p:cond delay="675"/>
                                          </p:stCondLst>
                                        </p:cTn>
                                        <p:tgtEl>
                                          <p:spTgt spid="11"/>
                                        </p:tgtEl>
                                        <p:attrNameLst>
                                          <p:attrName>ppt_y</p:attrName>
                                        </p:attrNameLst>
                                      </p:cBhvr>
                                      <p:tavLst>
                                        <p:tav tm="0">
                                          <p:val>
                                            <p:strVal val="#ppt_y-.03"/>
                                          </p:val>
                                        </p:tav>
                                        <p:tav tm="100000">
                                          <p:val>
                                            <p:strVal val="#ppt_y"/>
                                          </p:val>
                                        </p:tav>
                                      </p:tavLst>
                                    </p:anim>
                                  </p:childTnLst>
                                </p:cTn>
                              </p:par>
                            </p:childTnLst>
                          </p:cTn>
                        </p:par>
                        <p:par>
                          <p:cTn id="34" fill="hold">
                            <p:stCondLst>
                              <p:cond delay="5500"/>
                            </p:stCondLst>
                            <p:childTnLst>
                              <p:par>
                                <p:cTn id="35" presetID="10" presetClass="entr" presetSubtype="0" fill="hold" nodeType="after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37" presetClass="entr" presetSubtype="0" fill="hold" grpId="0" nodeType="withEffect">
                                  <p:stCondLst>
                                    <p:cond delay="75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675" decel="100000" fill="hold"/>
                                        <p:tgtEl>
                                          <p:spTgt spid="15"/>
                                        </p:tgtEl>
                                        <p:attrNameLst>
                                          <p:attrName>ppt_y</p:attrName>
                                        </p:attrNameLst>
                                      </p:cBhvr>
                                      <p:tavLst>
                                        <p:tav tm="0">
                                          <p:val>
                                            <p:strVal val="#ppt_y+1"/>
                                          </p:val>
                                        </p:tav>
                                        <p:tav tm="100000">
                                          <p:val>
                                            <p:strVal val="#ppt_y-.03"/>
                                          </p:val>
                                        </p:tav>
                                      </p:tavLst>
                                    </p:anim>
                                    <p:anim calcmode="lin" valueType="num">
                                      <p:cBhvr>
                                        <p:cTn id="43" dur="75" accel="100000" fill="hold">
                                          <p:stCondLst>
                                            <p:cond delay="675"/>
                                          </p:stCondLst>
                                        </p:cTn>
                                        <p:tgtEl>
                                          <p:spTgt spid="15"/>
                                        </p:tgtEl>
                                        <p:attrNameLst>
                                          <p:attrName>ppt_y</p:attrName>
                                        </p:attrNameLst>
                                      </p:cBhvr>
                                      <p:tavLst>
                                        <p:tav tm="0">
                                          <p:val>
                                            <p:strVal val="#ppt_y-.03"/>
                                          </p:val>
                                        </p:tav>
                                        <p:tav tm="100000">
                                          <p:val>
                                            <p:strVal val="#ppt_y"/>
                                          </p:val>
                                        </p:tav>
                                      </p:tavLst>
                                    </p:anim>
                                  </p:childTnLst>
                                </p:cTn>
                              </p:par>
                            </p:childTnLst>
                          </p:cTn>
                        </p:par>
                        <p:par>
                          <p:cTn id="44" fill="hold">
                            <p:stCondLst>
                              <p:cond delay="7000"/>
                            </p:stCondLst>
                            <p:childTnLst>
                              <p:par>
                                <p:cTn id="45" presetID="10" presetClass="entr" presetSubtype="0" fill="hold" nodeType="afterEffect">
                                  <p:stCondLst>
                                    <p:cond delay="5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childTnLst>
                                </p:cTn>
                              </p:par>
                              <p:par>
                                <p:cTn id="48" presetID="37" presetClass="entr" presetSubtype="0" fill="hold" grpId="0" nodeType="withEffect">
                                  <p:stCondLst>
                                    <p:cond delay="75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750"/>
                                        <p:tgtEl>
                                          <p:spTgt spid="9"/>
                                        </p:tgtEl>
                                      </p:cBhvr>
                                    </p:animEffect>
                                    <p:anim calcmode="lin" valueType="num">
                                      <p:cBhvr>
                                        <p:cTn id="51" dur="750" fill="hold"/>
                                        <p:tgtEl>
                                          <p:spTgt spid="9"/>
                                        </p:tgtEl>
                                        <p:attrNameLst>
                                          <p:attrName>ppt_x</p:attrName>
                                        </p:attrNameLst>
                                      </p:cBhvr>
                                      <p:tavLst>
                                        <p:tav tm="0">
                                          <p:val>
                                            <p:strVal val="#ppt_x"/>
                                          </p:val>
                                        </p:tav>
                                        <p:tav tm="100000">
                                          <p:val>
                                            <p:strVal val="#ppt_x"/>
                                          </p:val>
                                        </p:tav>
                                      </p:tavLst>
                                    </p:anim>
                                    <p:anim calcmode="lin" valueType="num">
                                      <p:cBhvr>
                                        <p:cTn id="52" dur="675" decel="100000" fill="hold"/>
                                        <p:tgtEl>
                                          <p:spTgt spid="9"/>
                                        </p:tgtEl>
                                        <p:attrNameLst>
                                          <p:attrName>ppt_y</p:attrName>
                                        </p:attrNameLst>
                                      </p:cBhvr>
                                      <p:tavLst>
                                        <p:tav tm="0">
                                          <p:val>
                                            <p:strVal val="#ppt_y+1"/>
                                          </p:val>
                                        </p:tav>
                                        <p:tav tm="100000">
                                          <p:val>
                                            <p:strVal val="#ppt_y-.03"/>
                                          </p:val>
                                        </p:tav>
                                      </p:tavLst>
                                    </p:anim>
                                    <p:anim calcmode="lin" valueType="num">
                                      <p:cBhvr>
                                        <p:cTn id="53" dur="75" accel="100000" fill="hold">
                                          <p:stCondLst>
                                            <p:cond delay="675"/>
                                          </p:stCondLst>
                                        </p:cTn>
                                        <p:tgtEl>
                                          <p:spTgt spid="9"/>
                                        </p:tgtEl>
                                        <p:attrNameLst>
                                          <p:attrName>ppt_y</p:attrName>
                                        </p:attrNameLst>
                                      </p:cBhvr>
                                      <p:tavLst>
                                        <p:tav tm="0">
                                          <p:val>
                                            <p:strVal val="#ppt_y-.03"/>
                                          </p:val>
                                        </p:tav>
                                        <p:tav tm="100000">
                                          <p:val>
                                            <p:strVal val="#ppt_y"/>
                                          </p:val>
                                        </p:tav>
                                      </p:tavLst>
                                    </p:anim>
                                  </p:childTnLst>
                                </p:cTn>
                              </p:par>
                            </p:childTnLst>
                          </p:cTn>
                        </p:par>
                        <p:par>
                          <p:cTn id="54" fill="hold">
                            <p:stCondLst>
                              <p:cond delay="8500"/>
                            </p:stCondLst>
                            <p:childTnLst>
                              <p:par>
                                <p:cTn id="55" presetID="10" presetClass="entr" presetSubtype="0" fill="hold" nodeType="afterEffect">
                                  <p:stCondLst>
                                    <p:cond delay="50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childTnLst>
                                </p:cTn>
                              </p:par>
                              <p:par>
                                <p:cTn id="58" presetID="37" presetClass="entr" presetSubtype="0" fill="hold" grpId="0" nodeType="withEffect">
                                  <p:stCondLst>
                                    <p:cond delay="75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750"/>
                                        <p:tgtEl>
                                          <p:spTgt spid="10"/>
                                        </p:tgtEl>
                                      </p:cBhvr>
                                    </p:animEffect>
                                    <p:anim calcmode="lin" valueType="num">
                                      <p:cBhvr>
                                        <p:cTn id="61" dur="750" fill="hold"/>
                                        <p:tgtEl>
                                          <p:spTgt spid="10"/>
                                        </p:tgtEl>
                                        <p:attrNameLst>
                                          <p:attrName>ppt_x</p:attrName>
                                        </p:attrNameLst>
                                      </p:cBhvr>
                                      <p:tavLst>
                                        <p:tav tm="0">
                                          <p:val>
                                            <p:strVal val="#ppt_x"/>
                                          </p:val>
                                        </p:tav>
                                        <p:tav tm="100000">
                                          <p:val>
                                            <p:strVal val="#ppt_x"/>
                                          </p:val>
                                        </p:tav>
                                      </p:tavLst>
                                    </p:anim>
                                    <p:anim calcmode="lin" valueType="num">
                                      <p:cBhvr>
                                        <p:cTn id="62" dur="675" decel="100000" fill="hold"/>
                                        <p:tgtEl>
                                          <p:spTgt spid="10"/>
                                        </p:tgtEl>
                                        <p:attrNameLst>
                                          <p:attrName>ppt_y</p:attrName>
                                        </p:attrNameLst>
                                      </p:cBhvr>
                                      <p:tavLst>
                                        <p:tav tm="0">
                                          <p:val>
                                            <p:strVal val="#ppt_y+1"/>
                                          </p:val>
                                        </p:tav>
                                        <p:tav tm="100000">
                                          <p:val>
                                            <p:strVal val="#ppt_y-.03"/>
                                          </p:val>
                                        </p:tav>
                                      </p:tavLst>
                                    </p:anim>
                                    <p:anim calcmode="lin" valueType="num">
                                      <p:cBhvr>
                                        <p:cTn id="63" dur="75" accel="100000" fill="hold">
                                          <p:stCondLst>
                                            <p:cond delay="675"/>
                                          </p:stCondLst>
                                        </p:cTn>
                                        <p:tgtEl>
                                          <p:spTgt spid="10"/>
                                        </p:tgtEl>
                                        <p:attrNameLst>
                                          <p:attrName>ppt_y</p:attrName>
                                        </p:attrNameLst>
                                      </p:cBhvr>
                                      <p:tavLst>
                                        <p:tav tm="0">
                                          <p:val>
                                            <p:strVal val="#ppt_y-.03"/>
                                          </p:val>
                                        </p:tav>
                                        <p:tav tm="100000">
                                          <p:val>
                                            <p:strVal val="#ppt_y"/>
                                          </p:val>
                                        </p:tav>
                                      </p:tavLst>
                                    </p:anim>
                                  </p:childTnLst>
                                </p:cTn>
                              </p:par>
                            </p:childTnLst>
                          </p:cTn>
                        </p:par>
                        <p:par>
                          <p:cTn id="64" fill="hold">
                            <p:stCondLst>
                              <p:cond delay="10000"/>
                            </p:stCondLst>
                            <p:childTnLst>
                              <p:par>
                                <p:cTn id="65" presetID="10" presetClass="entr" presetSubtype="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childTnLst>
                                </p:cTn>
                              </p:par>
                              <p:par>
                                <p:cTn id="68" presetID="37" presetClass="entr" presetSubtype="0" fill="hold" grpId="0" nodeType="withEffect">
                                  <p:stCondLst>
                                    <p:cond delay="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750"/>
                                        <p:tgtEl>
                                          <p:spTgt spid="13"/>
                                        </p:tgtEl>
                                      </p:cBhvr>
                                    </p:animEffect>
                                    <p:anim calcmode="lin" valueType="num">
                                      <p:cBhvr>
                                        <p:cTn id="71" dur="750" fill="hold"/>
                                        <p:tgtEl>
                                          <p:spTgt spid="13"/>
                                        </p:tgtEl>
                                        <p:attrNameLst>
                                          <p:attrName>ppt_x</p:attrName>
                                        </p:attrNameLst>
                                      </p:cBhvr>
                                      <p:tavLst>
                                        <p:tav tm="0">
                                          <p:val>
                                            <p:strVal val="#ppt_x"/>
                                          </p:val>
                                        </p:tav>
                                        <p:tav tm="100000">
                                          <p:val>
                                            <p:strVal val="#ppt_x"/>
                                          </p:val>
                                        </p:tav>
                                      </p:tavLst>
                                    </p:anim>
                                    <p:anim calcmode="lin" valueType="num">
                                      <p:cBhvr>
                                        <p:cTn id="72" dur="675" decel="100000" fill="hold"/>
                                        <p:tgtEl>
                                          <p:spTgt spid="13"/>
                                        </p:tgtEl>
                                        <p:attrNameLst>
                                          <p:attrName>ppt_y</p:attrName>
                                        </p:attrNameLst>
                                      </p:cBhvr>
                                      <p:tavLst>
                                        <p:tav tm="0">
                                          <p:val>
                                            <p:strVal val="#ppt_y+1"/>
                                          </p:val>
                                        </p:tav>
                                        <p:tav tm="100000">
                                          <p:val>
                                            <p:strVal val="#ppt_y-.03"/>
                                          </p:val>
                                        </p:tav>
                                      </p:tavLst>
                                    </p:anim>
                                    <p:anim calcmode="lin" valueType="num">
                                      <p:cBhvr>
                                        <p:cTn id="73"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0517-35DF-3BB6-C1EA-66BCEC5B59ED}"/>
              </a:ext>
            </a:extLst>
          </p:cNvPr>
          <p:cNvSpPr>
            <a:spLocks noGrp="1"/>
          </p:cNvSpPr>
          <p:nvPr>
            <p:ph type="title"/>
          </p:nvPr>
        </p:nvSpPr>
        <p:spPr/>
        <p:txBody>
          <a:bodyPr/>
          <a:lstStyle/>
          <a:p>
            <a:r>
              <a:rPr lang="en-US"/>
              <a:t>Facilitating virtually</a:t>
            </a:r>
          </a:p>
        </p:txBody>
      </p:sp>
      <p:sp>
        <p:nvSpPr>
          <p:cNvPr id="4" name="Footer Placeholder 3">
            <a:extLst>
              <a:ext uri="{FF2B5EF4-FFF2-40B4-BE49-F238E27FC236}">
                <a16:creationId xmlns:a16="http://schemas.microsoft.com/office/drawing/2014/main" id="{9FDE4191-BFDF-EE70-4323-70CAE083749B}"/>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5DBB77A9-3EBA-3578-CA3B-4527C2676567}"/>
              </a:ext>
            </a:extLst>
          </p:cNvPr>
          <p:cNvSpPr>
            <a:spLocks noGrp="1"/>
          </p:cNvSpPr>
          <p:nvPr>
            <p:ph type="sldNum" sz="quarter" idx="12"/>
          </p:nvPr>
        </p:nvSpPr>
        <p:spPr/>
        <p:txBody>
          <a:bodyPr/>
          <a:lstStyle/>
          <a:p>
            <a:fld id="{16C5AC08-0ACD-404A-9C9F-AB39E786C34A}" type="slidenum">
              <a:rPr lang="en-GB"/>
              <a:t>22</a:t>
            </a:fld>
            <a:endParaRPr lang="en-GB"/>
          </a:p>
        </p:txBody>
      </p:sp>
      <p:sp>
        <p:nvSpPr>
          <p:cNvPr id="6" name="Text Placeholder 5">
            <a:extLst>
              <a:ext uri="{FF2B5EF4-FFF2-40B4-BE49-F238E27FC236}">
                <a16:creationId xmlns:a16="http://schemas.microsoft.com/office/drawing/2014/main" id="{F4BAC452-484E-C4E5-F211-6EB902B1652D}"/>
              </a:ext>
            </a:extLst>
          </p:cNvPr>
          <p:cNvSpPr>
            <a:spLocks noGrp="1"/>
          </p:cNvSpPr>
          <p:nvPr>
            <p:ph type="body" sz="quarter" idx="13"/>
          </p:nvPr>
        </p:nvSpPr>
        <p:spPr/>
        <p:txBody>
          <a:bodyPr/>
          <a:lstStyle/>
          <a:p>
            <a:r>
              <a:rPr lang="en-US"/>
              <a:t>Facilitating virtually</a:t>
            </a:r>
          </a:p>
        </p:txBody>
      </p:sp>
      <p:sp>
        <p:nvSpPr>
          <p:cNvPr id="8" name="TextBox 7">
            <a:extLst>
              <a:ext uri="{FF2B5EF4-FFF2-40B4-BE49-F238E27FC236}">
                <a16:creationId xmlns:a16="http://schemas.microsoft.com/office/drawing/2014/main" id="{93E32263-47BF-B872-2519-E54F28333A5C}"/>
              </a:ext>
            </a:extLst>
          </p:cNvPr>
          <p:cNvSpPr txBox="1"/>
          <p:nvPr/>
        </p:nvSpPr>
        <p:spPr>
          <a:xfrm rot="16200000">
            <a:off x="-1239920" y="3145676"/>
            <a:ext cx="5675101" cy="1862048"/>
          </a:xfrm>
          <a:prstGeom prst="rect">
            <a:avLst/>
          </a:prstGeom>
          <a:noFill/>
          <a:effectLst/>
        </p:spPr>
        <p:txBody>
          <a:bodyPr wrap="square" rtlCol="0">
            <a:spAutoFit/>
          </a:bodyPr>
          <a:lstStyle/>
          <a:p>
            <a:pPr algn="ctr"/>
            <a:r>
              <a:rPr lang="en-US" sz="11500" i="1" spc="-80">
                <a:solidFill>
                  <a:schemeClr val="accent2">
                    <a:lumMod val="20000"/>
                    <a:lumOff val="80000"/>
                  </a:schemeClr>
                </a:solidFill>
                <a:latin typeface="Petrona" pitchFamily="2" charset="77"/>
              </a:rPr>
              <a:t>Top tips</a:t>
            </a:r>
            <a:r>
              <a:rPr lang="en-GB" sz="9600" u="none" strike="noStrike">
                <a:solidFill>
                  <a:schemeClr val="accent2">
                    <a:lumMod val="20000"/>
                    <a:lumOff val="80000"/>
                  </a:schemeClr>
                </a:solidFill>
                <a:effectLst/>
                <a:latin typeface="DM Sans" pitchFamily="2" charset="77"/>
              </a:rPr>
              <a:t>↓</a:t>
            </a:r>
            <a:endParaRPr lang="en-US" sz="11500" i="1" spc="-80">
              <a:solidFill>
                <a:schemeClr val="accent2">
                  <a:lumMod val="20000"/>
                  <a:lumOff val="80000"/>
                </a:schemeClr>
              </a:solidFill>
              <a:latin typeface="Petrona" pitchFamily="2" charset="77"/>
            </a:endParaRPr>
          </a:p>
        </p:txBody>
      </p:sp>
      <p:grpSp>
        <p:nvGrpSpPr>
          <p:cNvPr id="11" name="Group 10">
            <a:extLst>
              <a:ext uri="{FF2B5EF4-FFF2-40B4-BE49-F238E27FC236}">
                <a16:creationId xmlns:a16="http://schemas.microsoft.com/office/drawing/2014/main" id="{CF4B0EBA-75F0-69A9-B43C-C42C39937A97}"/>
              </a:ext>
            </a:extLst>
          </p:cNvPr>
          <p:cNvGrpSpPr/>
          <p:nvPr/>
        </p:nvGrpSpPr>
        <p:grpSpPr>
          <a:xfrm>
            <a:off x="2047875" y="2749550"/>
            <a:ext cx="1447800" cy="1972146"/>
            <a:chOff x="2962275" y="2749550"/>
            <a:chExt cx="1447800" cy="1972146"/>
          </a:xfrm>
        </p:grpSpPr>
        <p:pic>
          <p:nvPicPr>
            <p:cNvPr id="9" name="Picture 8">
              <a:extLst>
                <a:ext uri="{FF2B5EF4-FFF2-40B4-BE49-F238E27FC236}">
                  <a16:creationId xmlns:a16="http://schemas.microsoft.com/office/drawing/2014/main" id="{587CBA9B-CA4D-AD81-9018-28CC62B098AB}"/>
                </a:ext>
              </a:extLst>
            </p:cNvPr>
            <p:cNvPicPr>
              <a:picLocks noChangeAspect="1"/>
            </p:cNvPicPr>
            <p:nvPr/>
          </p:nvPicPr>
          <p:blipFill>
            <a:blip r:embed="rId3"/>
            <a:srcRect/>
            <a:stretch/>
          </p:blipFill>
          <p:spPr>
            <a:xfrm>
              <a:off x="3207855" y="2749550"/>
              <a:ext cx="1104900" cy="939800"/>
            </a:xfrm>
            <a:prstGeom prst="rect">
              <a:avLst/>
            </a:prstGeom>
          </p:spPr>
        </p:pic>
        <p:sp>
          <p:nvSpPr>
            <p:cNvPr id="10" name="Content Placeholder 8">
              <a:extLst>
                <a:ext uri="{FF2B5EF4-FFF2-40B4-BE49-F238E27FC236}">
                  <a16:creationId xmlns:a16="http://schemas.microsoft.com/office/drawing/2014/main" id="{92FD7807-C39E-76E9-B35E-4A9626735DFF}"/>
                </a:ext>
              </a:extLst>
            </p:cNvPr>
            <p:cNvSpPr txBox="1">
              <a:spLocks/>
            </p:cNvSpPr>
            <p:nvPr/>
          </p:nvSpPr>
          <p:spPr>
            <a:xfrm>
              <a:off x="2962275" y="4076700"/>
              <a:ext cx="1447800" cy="644996"/>
            </a:xfrm>
            <a:prstGeom prst="roundRect">
              <a:avLst>
                <a:gd name="adj" fmla="val 5721"/>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50" b="1"/>
                <a:t>Warm </a:t>
              </a:r>
              <a:br>
                <a:rPr lang="en-US" sz="1450" b="1"/>
              </a:br>
              <a:r>
                <a:rPr lang="en-US" sz="1450" b="1"/>
                <a:t>people up</a:t>
              </a:r>
            </a:p>
          </p:txBody>
        </p:sp>
      </p:grpSp>
      <p:grpSp>
        <p:nvGrpSpPr>
          <p:cNvPr id="12" name="Group 11">
            <a:extLst>
              <a:ext uri="{FF2B5EF4-FFF2-40B4-BE49-F238E27FC236}">
                <a16:creationId xmlns:a16="http://schemas.microsoft.com/office/drawing/2014/main" id="{F3530E46-616F-2114-2333-F81B2A7DD0EB}"/>
              </a:ext>
            </a:extLst>
          </p:cNvPr>
          <p:cNvGrpSpPr/>
          <p:nvPr/>
        </p:nvGrpSpPr>
        <p:grpSpPr>
          <a:xfrm>
            <a:off x="3937586" y="2749550"/>
            <a:ext cx="1447800" cy="1972146"/>
            <a:chOff x="2962275" y="2749550"/>
            <a:chExt cx="1447800" cy="1972146"/>
          </a:xfrm>
        </p:grpSpPr>
        <p:pic>
          <p:nvPicPr>
            <p:cNvPr id="13" name="Picture 12">
              <a:extLst>
                <a:ext uri="{FF2B5EF4-FFF2-40B4-BE49-F238E27FC236}">
                  <a16:creationId xmlns:a16="http://schemas.microsoft.com/office/drawing/2014/main" id="{89377D7C-08E2-C5B7-FDC6-092C0A4652FF}"/>
                </a:ext>
              </a:extLst>
            </p:cNvPr>
            <p:cNvPicPr>
              <a:picLocks noChangeAspect="1"/>
            </p:cNvPicPr>
            <p:nvPr/>
          </p:nvPicPr>
          <p:blipFill>
            <a:blip r:embed="rId4"/>
            <a:srcRect/>
            <a:stretch/>
          </p:blipFill>
          <p:spPr>
            <a:xfrm>
              <a:off x="3184920" y="2749550"/>
              <a:ext cx="974859" cy="1067075"/>
            </a:xfrm>
            <a:prstGeom prst="rect">
              <a:avLst/>
            </a:prstGeom>
          </p:spPr>
        </p:pic>
        <p:sp>
          <p:nvSpPr>
            <p:cNvPr id="14" name="Content Placeholder 8">
              <a:extLst>
                <a:ext uri="{FF2B5EF4-FFF2-40B4-BE49-F238E27FC236}">
                  <a16:creationId xmlns:a16="http://schemas.microsoft.com/office/drawing/2014/main" id="{5855915F-AA45-127F-9FB4-4A88BEAAEF14}"/>
                </a:ext>
              </a:extLst>
            </p:cNvPr>
            <p:cNvSpPr txBox="1">
              <a:spLocks/>
            </p:cNvSpPr>
            <p:nvPr/>
          </p:nvSpPr>
          <p:spPr>
            <a:xfrm>
              <a:off x="2962275" y="4076700"/>
              <a:ext cx="1447800" cy="644996"/>
            </a:xfrm>
            <a:prstGeom prst="roundRect">
              <a:avLst>
                <a:gd name="adj" fmla="val 5721"/>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50" b="1"/>
                <a:t>Make it interactive</a:t>
              </a:r>
            </a:p>
          </p:txBody>
        </p:sp>
      </p:grpSp>
      <p:grpSp>
        <p:nvGrpSpPr>
          <p:cNvPr id="15" name="Group 14">
            <a:extLst>
              <a:ext uri="{FF2B5EF4-FFF2-40B4-BE49-F238E27FC236}">
                <a16:creationId xmlns:a16="http://schemas.microsoft.com/office/drawing/2014/main" id="{354E17C7-D100-4D00-6DFA-2C5D4ED7F4A9}"/>
              </a:ext>
            </a:extLst>
          </p:cNvPr>
          <p:cNvGrpSpPr/>
          <p:nvPr/>
        </p:nvGrpSpPr>
        <p:grpSpPr>
          <a:xfrm>
            <a:off x="5829672" y="2819124"/>
            <a:ext cx="1447800" cy="1902572"/>
            <a:chOff x="2962275" y="2819124"/>
            <a:chExt cx="1447800" cy="1902572"/>
          </a:xfrm>
        </p:grpSpPr>
        <p:pic>
          <p:nvPicPr>
            <p:cNvPr id="16" name="Picture 15">
              <a:extLst>
                <a:ext uri="{FF2B5EF4-FFF2-40B4-BE49-F238E27FC236}">
                  <a16:creationId xmlns:a16="http://schemas.microsoft.com/office/drawing/2014/main" id="{A0E42E55-1156-ABBD-4200-BF0243F9EFA3}"/>
                </a:ext>
              </a:extLst>
            </p:cNvPr>
            <p:cNvPicPr>
              <a:picLocks noChangeAspect="1"/>
            </p:cNvPicPr>
            <p:nvPr/>
          </p:nvPicPr>
          <p:blipFill>
            <a:blip r:embed="rId5"/>
            <a:srcRect/>
            <a:stretch/>
          </p:blipFill>
          <p:spPr>
            <a:xfrm>
              <a:off x="3168174" y="2819124"/>
              <a:ext cx="1025236" cy="939799"/>
            </a:xfrm>
            <a:prstGeom prst="rect">
              <a:avLst/>
            </a:prstGeom>
          </p:spPr>
        </p:pic>
        <p:sp>
          <p:nvSpPr>
            <p:cNvPr id="17" name="Content Placeholder 8">
              <a:extLst>
                <a:ext uri="{FF2B5EF4-FFF2-40B4-BE49-F238E27FC236}">
                  <a16:creationId xmlns:a16="http://schemas.microsoft.com/office/drawing/2014/main" id="{CD736D73-E5A3-391E-C181-8C2486EC87E4}"/>
                </a:ext>
              </a:extLst>
            </p:cNvPr>
            <p:cNvSpPr txBox="1">
              <a:spLocks/>
            </p:cNvSpPr>
            <p:nvPr/>
          </p:nvSpPr>
          <p:spPr>
            <a:xfrm>
              <a:off x="2962275" y="4076700"/>
              <a:ext cx="1447800" cy="644996"/>
            </a:xfrm>
            <a:prstGeom prst="roundRect">
              <a:avLst>
                <a:gd name="adj" fmla="val 5721"/>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50" b="1"/>
                <a:t>Agree communication norms at the start of the meeting</a:t>
              </a:r>
            </a:p>
          </p:txBody>
        </p:sp>
      </p:grpSp>
      <p:grpSp>
        <p:nvGrpSpPr>
          <p:cNvPr id="18" name="Group 17">
            <a:extLst>
              <a:ext uri="{FF2B5EF4-FFF2-40B4-BE49-F238E27FC236}">
                <a16:creationId xmlns:a16="http://schemas.microsoft.com/office/drawing/2014/main" id="{217EC614-20D0-7A8E-3146-03487A1237CF}"/>
              </a:ext>
            </a:extLst>
          </p:cNvPr>
          <p:cNvGrpSpPr/>
          <p:nvPr/>
        </p:nvGrpSpPr>
        <p:grpSpPr>
          <a:xfrm>
            <a:off x="9591675" y="2697838"/>
            <a:ext cx="1447800" cy="2023858"/>
            <a:chOff x="2962275" y="2697838"/>
            <a:chExt cx="1447800" cy="2023858"/>
          </a:xfrm>
        </p:grpSpPr>
        <p:pic>
          <p:nvPicPr>
            <p:cNvPr id="19" name="Picture 18">
              <a:extLst>
                <a:ext uri="{FF2B5EF4-FFF2-40B4-BE49-F238E27FC236}">
                  <a16:creationId xmlns:a16="http://schemas.microsoft.com/office/drawing/2014/main" id="{01A7E7EA-7ACE-2F1F-45C0-E4EAE5087E25}"/>
                </a:ext>
              </a:extLst>
            </p:cNvPr>
            <p:cNvPicPr>
              <a:picLocks noChangeAspect="1"/>
            </p:cNvPicPr>
            <p:nvPr/>
          </p:nvPicPr>
          <p:blipFill>
            <a:blip r:embed="rId6"/>
            <a:srcRect/>
            <a:stretch/>
          </p:blipFill>
          <p:spPr>
            <a:xfrm>
              <a:off x="3201816" y="2697838"/>
              <a:ext cx="1026568" cy="1063231"/>
            </a:xfrm>
            <a:prstGeom prst="rect">
              <a:avLst/>
            </a:prstGeom>
          </p:spPr>
        </p:pic>
        <p:sp>
          <p:nvSpPr>
            <p:cNvPr id="20" name="Content Placeholder 8">
              <a:extLst>
                <a:ext uri="{FF2B5EF4-FFF2-40B4-BE49-F238E27FC236}">
                  <a16:creationId xmlns:a16="http://schemas.microsoft.com/office/drawing/2014/main" id="{D5AEEEA2-0BFE-DA87-1145-14CD3AEF4CDD}"/>
                </a:ext>
              </a:extLst>
            </p:cNvPr>
            <p:cNvSpPr txBox="1">
              <a:spLocks/>
            </p:cNvSpPr>
            <p:nvPr/>
          </p:nvSpPr>
          <p:spPr>
            <a:xfrm>
              <a:off x="2962275" y="4076700"/>
              <a:ext cx="1447800" cy="644996"/>
            </a:xfrm>
            <a:prstGeom prst="roundRect">
              <a:avLst>
                <a:gd name="adj" fmla="val 5721"/>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50" b="1"/>
                <a:t>Don’t be afraid of the technology </a:t>
              </a:r>
            </a:p>
            <a:p>
              <a:pPr lvl="4"/>
              <a:r>
                <a:rPr lang="en-US" sz="1200"/>
                <a:t>Focus on the content and have </a:t>
              </a:r>
              <a:br>
                <a:rPr lang="en-US" sz="1200"/>
              </a:br>
              <a:r>
                <a:rPr lang="en-US" sz="1200"/>
                <a:t>a back up plan</a:t>
              </a:r>
            </a:p>
          </p:txBody>
        </p:sp>
      </p:grpSp>
      <p:grpSp>
        <p:nvGrpSpPr>
          <p:cNvPr id="21" name="Group 20">
            <a:extLst>
              <a:ext uri="{FF2B5EF4-FFF2-40B4-BE49-F238E27FC236}">
                <a16:creationId xmlns:a16="http://schemas.microsoft.com/office/drawing/2014/main" id="{49784510-424F-E30F-458C-ABEE302E0A05}"/>
              </a:ext>
            </a:extLst>
          </p:cNvPr>
          <p:cNvGrpSpPr/>
          <p:nvPr/>
        </p:nvGrpSpPr>
        <p:grpSpPr>
          <a:xfrm>
            <a:off x="7702550" y="2910705"/>
            <a:ext cx="1447800" cy="1810991"/>
            <a:chOff x="2962275" y="2910705"/>
            <a:chExt cx="1447800" cy="1810991"/>
          </a:xfrm>
        </p:grpSpPr>
        <p:pic>
          <p:nvPicPr>
            <p:cNvPr id="22" name="Picture 21">
              <a:extLst>
                <a:ext uri="{FF2B5EF4-FFF2-40B4-BE49-F238E27FC236}">
                  <a16:creationId xmlns:a16="http://schemas.microsoft.com/office/drawing/2014/main" id="{2031E310-6FFF-BC8E-7425-96AB52C6D561}"/>
                </a:ext>
              </a:extLst>
            </p:cNvPr>
            <p:cNvPicPr>
              <a:picLocks noChangeAspect="1"/>
            </p:cNvPicPr>
            <p:nvPr/>
          </p:nvPicPr>
          <p:blipFill>
            <a:blip r:embed="rId7"/>
            <a:srcRect/>
            <a:stretch/>
          </p:blipFill>
          <p:spPr>
            <a:xfrm>
              <a:off x="3190921" y="2910705"/>
              <a:ext cx="909268" cy="765699"/>
            </a:xfrm>
            <a:prstGeom prst="rect">
              <a:avLst/>
            </a:prstGeom>
          </p:spPr>
        </p:pic>
        <p:sp>
          <p:nvSpPr>
            <p:cNvPr id="23" name="Content Placeholder 8">
              <a:extLst>
                <a:ext uri="{FF2B5EF4-FFF2-40B4-BE49-F238E27FC236}">
                  <a16:creationId xmlns:a16="http://schemas.microsoft.com/office/drawing/2014/main" id="{5FD4D336-184D-E437-66FD-412E0E7CB94D}"/>
                </a:ext>
              </a:extLst>
            </p:cNvPr>
            <p:cNvSpPr txBox="1">
              <a:spLocks/>
            </p:cNvSpPr>
            <p:nvPr/>
          </p:nvSpPr>
          <p:spPr>
            <a:xfrm>
              <a:off x="2962275" y="4076700"/>
              <a:ext cx="1447800" cy="644996"/>
            </a:xfrm>
            <a:prstGeom prst="roundRect">
              <a:avLst>
                <a:gd name="adj" fmla="val 5721"/>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50" b="1"/>
                <a:t>Don’t abandon all in-person behaviours</a:t>
              </a:r>
            </a:p>
            <a:p>
              <a:pPr lvl="4"/>
              <a:endParaRPr lang="en-US" sz="1450" b="1"/>
            </a:p>
          </p:txBody>
        </p:sp>
      </p:grpSp>
      <p:grpSp>
        <p:nvGrpSpPr>
          <p:cNvPr id="3" name="Group 2">
            <a:extLst>
              <a:ext uri="{FF2B5EF4-FFF2-40B4-BE49-F238E27FC236}">
                <a16:creationId xmlns:a16="http://schemas.microsoft.com/office/drawing/2014/main" id="{719B6A19-18FB-10A6-0C9F-F212AE0F3715}"/>
              </a:ext>
            </a:extLst>
          </p:cNvPr>
          <p:cNvGrpSpPr/>
          <p:nvPr/>
        </p:nvGrpSpPr>
        <p:grpSpPr>
          <a:xfrm>
            <a:off x="238126" y="808387"/>
            <a:ext cx="466724" cy="569563"/>
            <a:chOff x="238126" y="808387"/>
            <a:chExt cx="466724" cy="569563"/>
          </a:xfrm>
        </p:grpSpPr>
        <p:pic>
          <p:nvPicPr>
            <p:cNvPr id="7" name="Picture 6">
              <a:extLst>
                <a:ext uri="{FF2B5EF4-FFF2-40B4-BE49-F238E27FC236}">
                  <a16:creationId xmlns:a16="http://schemas.microsoft.com/office/drawing/2014/main" id="{DA1F1F0E-6271-13B1-DDE0-0AC52FA4C53A}"/>
                </a:ext>
              </a:extLst>
            </p:cNvPr>
            <p:cNvPicPr>
              <a:picLocks noChangeAspect="1"/>
            </p:cNvPicPr>
            <p:nvPr/>
          </p:nvPicPr>
          <p:blipFill>
            <a:blip r:embed="rId8"/>
            <a:srcRect/>
            <a:stretch/>
          </p:blipFill>
          <p:spPr>
            <a:xfrm>
              <a:off x="331788" y="808387"/>
              <a:ext cx="279400" cy="330200"/>
            </a:xfrm>
            <a:prstGeom prst="rect">
              <a:avLst/>
            </a:prstGeom>
          </p:spPr>
        </p:pic>
        <p:sp>
          <p:nvSpPr>
            <p:cNvPr id="24" name="TextBox 23">
              <a:extLst>
                <a:ext uri="{FF2B5EF4-FFF2-40B4-BE49-F238E27FC236}">
                  <a16:creationId xmlns:a16="http://schemas.microsoft.com/office/drawing/2014/main" id="{D7ED72E2-D3A9-BC25-7499-A2ECC3DBB340}"/>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effectLst/>
                  <a:latin typeface="DM Sans" pitchFamily="2" charset="77"/>
                </a:rPr>
                <a:t>p118</a:t>
              </a:r>
              <a:endParaRPr lang="en-US" sz="800" dirty="0">
                <a:latin typeface="Petrona" pitchFamily="2" charset="77"/>
              </a:endParaRPr>
            </a:p>
          </p:txBody>
        </p:sp>
      </p:grpSp>
    </p:spTree>
    <p:extLst>
      <p:ext uri="{BB962C8B-B14F-4D97-AF65-F5344CB8AC3E}">
        <p14:creationId xmlns:p14="http://schemas.microsoft.com/office/powerpoint/2010/main" val="14816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1000"/>
                            </p:stCondLst>
                            <p:childTnLst>
                              <p:par>
                                <p:cTn id="13" presetID="2" presetClass="entr" presetSubtype="2" accel="50000" decel="5000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2000"/>
                            </p:stCondLst>
                            <p:childTnLst>
                              <p:par>
                                <p:cTn id="21" presetID="2" presetClass="entr" presetSubtype="2" accel="50000" decel="5000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par>
                          <p:cTn id="28" fill="hold">
                            <p:stCondLst>
                              <p:cond delay="3000"/>
                            </p:stCondLst>
                            <p:childTnLst>
                              <p:par>
                                <p:cTn id="29" presetID="2" presetClass="entr" presetSubtype="2" accel="50000" decel="5000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1+#ppt_w/2"/>
                                          </p:val>
                                        </p:tav>
                                        <p:tav tm="100000">
                                          <p:val>
                                            <p:strVal val="#ppt_x"/>
                                          </p:val>
                                        </p:tav>
                                      </p:tavLst>
                                    </p:anim>
                                    <p:anim calcmode="lin" valueType="num">
                                      <p:cBhvr additive="base">
                                        <p:cTn id="32" dur="1000" fill="hold"/>
                                        <p:tgtEl>
                                          <p:spTgt spid="21"/>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p:stCondLst>
                              <p:cond delay="4000"/>
                            </p:stCondLst>
                            <p:childTnLst>
                              <p:par>
                                <p:cTn id="37" presetID="2" presetClass="entr" presetSubtype="2" accel="50000" decel="5000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1+#ppt_w/2"/>
                                          </p:val>
                                        </p:tav>
                                        <p:tav tm="100000">
                                          <p:val>
                                            <p:strVal val="#ppt_x"/>
                                          </p:val>
                                        </p:tav>
                                      </p:tavLst>
                                    </p:anim>
                                    <p:anim calcmode="lin" valueType="num">
                                      <p:cBhvr additive="base">
                                        <p:cTn id="40" dur="1000" fill="hold"/>
                                        <p:tgtEl>
                                          <p:spTgt spid="18"/>
                                        </p:tgtEl>
                                        <p:attrNameLst>
                                          <p:attrName>ppt_y</p:attrName>
                                        </p:attrNameLst>
                                      </p:cBhvr>
                                      <p:tavLst>
                                        <p:tav tm="0">
                                          <p:val>
                                            <p:strVal val="#ppt_y"/>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descr="7 Step Meeting Process">
            <a:hlinkClick r:id="" action="ppaction://media"/>
            <a:extLst>
              <a:ext uri="{FF2B5EF4-FFF2-40B4-BE49-F238E27FC236}">
                <a16:creationId xmlns:a16="http://schemas.microsoft.com/office/drawing/2014/main" id="{3456D280-0E9E-0FB8-5074-2C3D103E8A49}"/>
              </a:ext>
            </a:extLst>
          </p:cNvPr>
          <p:cNvPicPr>
            <a:picLocks noRot="1" noChangeAspect="1"/>
          </p:cNvPicPr>
          <p:nvPr>
            <a:videoFile r:link="rId1"/>
          </p:nvPr>
        </p:nvPicPr>
        <p:blipFill>
          <a:blip r:embed="rId4">
            <a:duotone>
              <a:schemeClr val="accent2">
                <a:shade val="45000"/>
                <a:satMod val="135000"/>
              </a:schemeClr>
              <a:prstClr val="white"/>
            </a:duotone>
          </a:blip>
          <a:stretch>
            <a:fillRect/>
          </a:stretch>
        </p:blipFill>
        <p:spPr>
          <a:xfrm>
            <a:off x="2011504" y="1433694"/>
            <a:ext cx="9171860" cy="5182101"/>
          </a:xfrm>
          <a:prstGeom prst="rect">
            <a:avLst/>
          </a:prstGeom>
        </p:spPr>
      </p:pic>
      <p:sp>
        <p:nvSpPr>
          <p:cNvPr id="2" name="Title 1">
            <a:extLst>
              <a:ext uri="{FF2B5EF4-FFF2-40B4-BE49-F238E27FC236}">
                <a16:creationId xmlns:a16="http://schemas.microsoft.com/office/drawing/2014/main" id="{348104E0-28C3-8ED7-B8F9-4DACEAE5B571}"/>
              </a:ext>
            </a:extLst>
          </p:cNvPr>
          <p:cNvSpPr>
            <a:spLocks noGrp="1"/>
          </p:cNvSpPr>
          <p:nvPr>
            <p:ph type="title"/>
          </p:nvPr>
        </p:nvSpPr>
        <p:spPr/>
        <p:txBody>
          <a:bodyPr/>
          <a:lstStyle/>
          <a:p>
            <a:r>
              <a:rPr lang="en-US"/>
              <a:t>Seven step meeting process</a:t>
            </a:r>
          </a:p>
        </p:txBody>
      </p:sp>
      <p:sp>
        <p:nvSpPr>
          <p:cNvPr id="4" name="Footer Placeholder 3">
            <a:extLst>
              <a:ext uri="{FF2B5EF4-FFF2-40B4-BE49-F238E27FC236}">
                <a16:creationId xmlns:a16="http://schemas.microsoft.com/office/drawing/2014/main" id="{7368BBF8-FFD6-4241-FEE2-E1E26657D493}"/>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92492B1A-A9AD-4A12-EB9C-A77846BD94A1}"/>
              </a:ext>
            </a:extLst>
          </p:cNvPr>
          <p:cNvSpPr>
            <a:spLocks noGrp="1"/>
          </p:cNvSpPr>
          <p:nvPr>
            <p:ph type="sldNum" sz="quarter" idx="12"/>
          </p:nvPr>
        </p:nvSpPr>
        <p:spPr/>
        <p:txBody>
          <a:bodyPr/>
          <a:lstStyle/>
          <a:p>
            <a:fld id="{16C5AC08-0ACD-404A-9C9F-AB39E786C34A}" type="slidenum">
              <a:rPr lang="en-GB"/>
              <a:t>23</a:t>
            </a:fld>
            <a:endParaRPr lang="en-GB"/>
          </a:p>
        </p:txBody>
      </p:sp>
      <p:sp>
        <p:nvSpPr>
          <p:cNvPr id="6" name="Text Placeholder 5">
            <a:extLst>
              <a:ext uri="{FF2B5EF4-FFF2-40B4-BE49-F238E27FC236}">
                <a16:creationId xmlns:a16="http://schemas.microsoft.com/office/drawing/2014/main" id="{CBC156CD-22CE-A4C0-8372-ABF84020DC13}"/>
              </a:ext>
            </a:extLst>
          </p:cNvPr>
          <p:cNvSpPr>
            <a:spLocks noGrp="1"/>
          </p:cNvSpPr>
          <p:nvPr>
            <p:ph type="body" sz="quarter" idx="13"/>
          </p:nvPr>
        </p:nvSpPr>
        <p:spPr/>
        <p:txBody>
          <a:bodyPr/>
          <a:lstStyle/>
          <a:p>
            <a:r>
              <a:rPr lang="en-US"/>
              <a:t>Seven step meeting process</a:t>
            </a:r>
          </a:p>
        </p:txBody>
      </p:sp>
      <p:sp>
        <p:nvSpPr>
          <p:cNvPr id="3" name="TextBox 2">
            <a:extLst>
              <a:ext uri="{FF2B5EF4-FFF2-40B4-BE49-F238E27FC236}">
                <a16:creationId xmlns:a16="http://schemas.microsoft.com/office/drawing/2014/main" id="{2B5AF69A-D9CA-DF7E-9EF5-367B307477A6}"/>
              </a:ext>
            </a:extLst>
          </p:cNvPr>
          <p:cNvSpPr txBox="1"/>
          <p:nvPr/>
        </p:nvSpPr>
        <p:spPr>
          <a:xfrm>
            <a:off x="7353596" y="6635647"/>
            <a:ext cx="4686300" cy="253916"/>
          </a:xfrm>
          <a:prstGeom prst="rect">
            <a:avLst/>
          </a:prstGeom>
          <a:noFill/>
        </p:spPr>
        <p:txBody>
          <a:bodyPr wrap="square">
            <a:spAutoFit/>
          </a:bodyPr>
          <a:lstStyle/>
          <a:p>
            <a:pPr algn="r"/>
            <a:r>
              <a:rPr lang="en-GB" sz="1050" dirty="0">
                <a:latin typeface="DM Sans" pitchFamily="2" charset="77"/>
              </a:rPr>
              <a:t>Institute for Healthcare Improvement (2021)</a:t>
            </a:r>
          </a:p>
        </p:txBody>
      </p:sp>
    </p:spTree>
    <p:extLst>
      <p:ext uri="{BB962C8B-B14F-4D97-AF65-F5344CB8AC3E}">
        <p14:creationId xmlns:p14="http://schemas.microsoft.com/office/powerpoint/2010/main" val="39157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Lefty">
            <a:extLst>
              <a:ext uri="{FF2B5EF4-FFF2-40B4-BE49-F238E27FC236}">
                <a16:creationId xmlns:a16="http://schemas.microsoft.com/office/drawing/2014/main" id="{BF7F7E5B-9923-AB91-209D-8DB720A870E1}"/>
              </a:ext>
            </a:extLst>
          </p:cNvPr>
          <p:cNvPicPr>
            <a:picLocks noChangeAspect="1"/>
          </p:cNvPicPr>
          <p:nvPr/>
        </p:nvPicPr>
        <p:blipFill>
          <a:blip r:embed="rId3"/>
          <a:srcRect/>
          <a:stretch/>
        </p:blipFill>
        <p:spPr>
          <a:xfrm>
            <a:off x="10719242" y="1801039"/>
            <a:ext cx="393700" cy="406400"/>
          </a:xfrm>
          <a:prstGeom prst="rect">
            <a:avLst/>
          </a:prstGeom>
        </p:spPr>
      </p:pic>
      <p:pic>
        <p:nvPicPr>
          <p:cNvPr id="19" name="Righty">
            <a:extLst>
              <a:ext uri="{FF2B5EF4-FFF2-40B4-BE49-F238E27FC236}">
                <a16:creationId xmlns:a16="http://schemas.microsoft.com/office/drawing/2014/main" id="{508B1660-54E8-0260-7CA7-2335718C21FA}"/>
              </a:ext>
            </a:extLst>
          </p:cNvPr>
          <p:cNvPicPr>
            <a:picLocks noChangeAspect="1"/>
          </p:cNvPicPr>
          <p:nvPr/>
        </p:nvPicPr>
        <p:blipFill>
          <a:blip r:embed="rId4"/>
          <a:srcRect/>
          <a:stretch/>
        </p:blipFill>
        <p:spPr>
          <a:xfrm>
            <a:off x="11328843" y="1801039"/>
            <a:ext cx="393700" cy="406400"/>
          </a:xfrm>
          <a:prstGeom prst="rect">
            <a:avLst/>
          </a:prstGeom>
        </p:spPr>
      </p:pic>
      <p:sp>
        <p:nvSpPr>
          <p:cNvPr id="20" name="Rectangle 19">
            <a:extLst>
              <a:ext uri="{FF2B5EF4-FFF2-40B4-BE49-F238E27FC236}">
                <a16:creationId xmlns:a16="http://schemas.microsoft.com/office/drawing/2014/main" id="{05C14B0E-F597-DD29-E257-16C6FCC0F33F}"/>
              </a:ext>
            </a:extLst>
          </p:cNvPr>
          <p:cNvSpPr/>
          <p:nvPr/>
        </p:nvSpPr>
        <p:spPr>
          <a:xfrm>
            <a:off x="10426995" y="2289544"/>
            <a:ext cx="1765005" cy="4568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32E404FF-5F61-3BF9-D788-EAE440CF31E7}"/>
              </a:ext>
            </a:extLst>
          </p:cNvPr>
          <p:cNvSpPr>
            <a:spLocks noGrp="1"/>
          </p:cNvSpPr>
          <p:nvPr>
            <p:ph type="title"/>
          </p:nvPr>
        </p:nvSpPr>
        <p:spPr/>
        <p:txBody>
          <a:bodyPr/>
          <a:lstStyle/>
          <a:p>
            <a:r>
              <a:rPr lang="en-US"/>
              <a:t>Example meeting</a:t>
            </a:r>
          </a:p>
        </p:txBody>
      </p:sp>
      <p:sp>
        <p:nvSpPr>
          <p:cNvPr id="3" name="Content Placeholder 2">
            <a:extLst>
              <a:ext uri="{FF2B5EF4-FFF2-40B4-BE49-F238E27FC236}">
                <a16:creationId xmlns:a16="http://schemas.microsoft.com/office/drawing/2014/main" id="{438B74E8-1788-D0D6-7B8B-50483B5ADCEE}"/>
              </a:ext>
            </a:extLst>
          </p:cNvPr>
          <p:cNvSpPr>
            <a:spLocks noGrp="1"/>
          </p:cNvSpPr>
          <p:nvPr>
            <p:ph idx="1"/>
          </p:nvPr>
        </p:nvSpPr>
        <p:spPr>
          <a:xfrm>
            <a:off x="1077913" y="1520825"/>
            <a:ext cx="5214937" cy="5019720"/>
          </a:xfrm>
        </p:spPr>
        <p:txBody>
          <a:bodyPr/>
          <a:lstStyle/>
          <a:p>
            <a:pPr lvl="3">
              <a:spcAft>
                <a:spcPts val="800"/>
              </a:spcAft>
            </a:pPr>
            <a:r>
              <a:rPr lang="en-US" b="1"/>
              <a:t>Objective</a:t>
            </a:r>
            <a:br>
              <a:rPr lang="en-US" b="1"/>
            </a:br>
            <a:endParaRPr lang="en-US"/>
          </a:p>
          <a:p>
            <a:pPr lvl="3">
              <a:spcAft>
                <a:spcPts val="800"/>
              </a:spcAft>
            </a:pPr>
            <a:r>
              <a:rPr lang="en-US" b="1"/>
              <a:t>Assign roles</a:t>
            </a:r>
            <a:br>
              <a:rPr lang="en-US" b="1"/>
            </a:br>
            <a:endParaRPr lang="en-US"/>
          </a:p>
          <a:p>
            <a:pPr lvl="3">
              <a:spcAft>
                <a:spcPts val="800"/>
              </a:spcAft>
            </a:pPr>
            <a:r>
              <a:rPr lang="en-US" b="1"/>
              <a:t>Review agenda</a:t>
            </a:r>
            <a:br>
              <a:rPr lang="en-US" b="1"/>
            </a:br>
            <a:endParaRPr lang="en-US" b="1"/>
          </a:p>
          <a:p>
            <a:pPr lvl="3">
              <a:spcAft>
                <a:spcPts val="800"/>
              </a:spcAft>
            </a:pPr>
            <a:r>
              <a:rPr lang="en-US"/>
              <a:t> </a:t>
            </a:r>
            <a:endParaRPr lang="en-US" sz="1200" b="1">
              <a:solidFill>
                <a:schemeClr val="accent2"/>
              </a:solidFill>
            </a:endParaRPr>
          </a:p>
          <a:p>
            <a:pPr marL="0" lvl="3">
              <a:spcBef>
                <a:spcPts val="0"/>
              </a:spcBef>
              <a:spcAft>
                <a:spcPts val="1300"/>
              </a:spcAft>
              <a:buClr>
                <a:schemeClr val="accent2"/>
              </a:buClr>
            </a:pPr>
            <a:r>
              <a:rPr lang="en-US"/>
              <a:t> </a:t>
            </a:r>
            <a:endParaRPr lang="en-US" sz="1200" b="1">
              <a:solidFill>
                <a:schemeClr val="accent2"/>
              </a:solidFill>
            </a:endParaRPr>
          </a:p>
          <a:p>
            <a:pPr marL="0" lvl="3">
              <a:spcBef>
                <a:spcPts val="0"/>
              </a:spcBef>
              <a:spcAft>
                <a:spcPts val="1300"/>
              </a:spcAft>
              <a:buClr>
                <a:schemeClr val="accent2"/>
              </a:buClr>
            </a:pPr>
            <a:r>
              <a:rPr lang="en-US"/>
              <a:t> </a:t>
            </a:r>
            <a:endParaRPr lang="en-US" sz="1200" b="1">
              <a:solidFill>
                <a:schemeClr val="accent2"/>
              </a:solidFill>
            </a:endParaRPr>
          </a:p>
          <a:p>
            <a:pPr marL="0" lvl="3">
              <a:spcAft>
                <a:spcPts val="800"/>
              </a:spcAft>
            </a:pPr>
            <a:r>
              <a:rPr lang="en-US" b="1"/>
              <a:t>Review actions</a:t>
            </a:r>
          </a:p>
          <a:p>
            <a:pPr marL="0" lvl="3">
              <a:spcAft>
                <a:spcPts val="800"/>
              </a:spcAft>
            </a:pPr>
            <a:r>
              <a:rPr lang="en-US" b="1"/>
              <a:t>Plan next steps and agenda </a:t>
            </a:r>
            <a:endParaRPr lang="en-US" sz="1200" b="1">
              <a:solidFill>
                <a:schemeClr val="accent2"/>
              </a:solidFill>
            </a:endParaRPr>
          </a:p>
          <a:p>
            <a:pPr lvl="3">
              <a:spcAft>
                <a:spcPts val="800"/>
              </a:spcAft>
            </a:pPr>
            <a:r>
              <a:rPr lang="en-US" b="1"/>
              <a:t>Evaluate</a:t>
            </a:r>
            <a:endParaRPr lang="en-US" sz="1200" b="1">
              <a:solidFill>
                <a:schemeClr val="accent2"/>
              </a:solidFill>
            </a:endParaRPr>
          </a:p>
        </p:txBody>
      </p:sp>
      <p:sp>
        <p:nvSpPr>
          <p:cNvPr id="4" name="Footer Placeholder 3">
            <a:extLst>
              <a:ext uri="{FF2B5EF4-FFF2-40B4-BE49-F238E27FC236}">
                <a16:creationId xmlns:a16="http://schemas.microsoft.com/office/drawing/2014/main" id="{FC439594-0764-4372-9E0F-74DA8D0DBA8A}"/>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2821DC97-3719-D6C1-DB93-38BA167BE58B}"/>
              </a:ext>
            </a:extLst>
          </p:cNvPr>
          <p:cNvSpPr>
            <a:spLocks noGrp="1"/>
          </p:cNvSpPr>
          <p:nvPr>
            <p:ph type="sldNum" sz="quarter" idx="12"/>
          </p:nvPr>
        </p:nvSpPr>
        <p:spPr/>
        <p:txBody>
          <a:bodyPr/>
          <a:lstStyle/>
          <a:p>
            <a:fld id="{16C5AC08-0ACD-404A-9C9F-AB39E786C34A}" type="slidenum">
              <a:rPr lang="en-GB"/>
              <a:t>24</a:t>
            </a:fld>
            <a:endParaRPr lang="en-GB"/>
          </a:p>
        </p:txBody>
      </p:sp>
      <p:sp>
        <p:nvSpPr>
          <p:cNvPr id="6" name="Text Placeholder 5">
            <a:extLst>
              <a:ext uri="{FF2B5EF4-FFF2-40B4-BE49-F238E27FC236}">
                <a16:creationId xmlns:a16="http://schemas.microsoft.com/office/drawing/2014/main" id="{CDB003E4-163C-5485-DEA8-DE7DF38B347B}"/>
              </a:ext>
            </a:extLst>
          </p:cNvPr>
          <p:cNvSpPr>
            <a:spLocks noGrp="1"/>
          </p:cNvSpPr>
          <p:nvPr>
            <p:ph type="body" sz="quarter" idx="13"/>
          </p:nvPr>
        </p:nvSpPr>
        <p:spPr/>
        <p:txBody>
          <a:bodyPr/>
          <a:lstStyle/>
          <a:p>
            <a:r>
              <a:rPr lang="en-US" dirty="0"/>
              <a:t>Example meeting</a:t>
            </a:r>
          </a:p>
        </p:txBody>
      </p:sp>
      <p:sp>
        <p:nvSpPr>
          <p:cNvPr id="7" name="Content Placeholder 2">
            <a:extLst>
              <a:ext uri="{FF2B5EF4-FFF2-40B4-BE49-F238E27FC236}">
                <a16:creationId xmlns:a16="http://schemas.microsoft.com/office/drawing/2014/main" id="{83DCE452-1FB0-178B-61AE-B67C0C43C10F}"/>
              </a:ext>
            </a:extLst>
          </p:cNvPr>
          <p:cNvSpPr txBox="1">
            <a:spLocks/>
          </p:cNvSpPr>
          <p:nvPr/>
        </p:nvSpPr>
        <p:spPr>
          <a:xfrm>
            <a:off x="4849813" y="1520825"/>
            <a:ext cx="5214937"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spcAft>
                <a:spcPts val="800"/>
              </a:spcAft>
            </a:pPr>
            <a:r>
              <a:rPr lang="en-US"/>
              <a:t>Review where we are with our QI project since we last met. Review PDSAs.</a:t>
            </a:r>
          </a:p>
          <a:p>
            <a:pPr lvl="3">
              <a:spcAft>
                <a:spcPts val="800"/>
              </a:spcAft>
            </a:pPr>
            <a:r>
              <a:rPr lang="en-US"/>
              <a:t>Bridget (Leader), Dimitrios (Recorder), </a:t>
            </a:r>
            <a:br>
              <a:rPr lang="en-US"/>
            </a:br>
            <a:r>
              <a:rPr lang="en-US"/>
              <a:t>Lu (Timekeeper) and Sam (Facilitator).</a:t>
            </a:r>
          </a:p>
          <a:p>
            <a:pPr lvl="3">
              <a:spcAft>
                <a:spcPts val="800"/>
              </a:spcAft>
            </a:pPr>
            <a:r>
              <a:rPr lang="en-US"/>
              <a:t>Agree agenda for this meeting? </a:t>
            </a:r>
            <a:br>
              <a:rPr lang="en-US"/>
            </a:br>
            <a:r>
              <a:rPr lang="en-US"/>
              <a:t>Do we need to discuss anything else? </a:t>
            </a:r>
          </a:p>
          <a:p>
            <a:pPr marL="227013" lvl="3" indent="-220663">
              <a:spcBef>
                <a:spcPts val="0"/>
              </a:spcBef>
              <a:spcAft>
                <a:spcPts val="1300"/>
              </a:spcAft>
              <a:buClr>
                <a:schemeClr val="accent2"/>
              </a:buClr>
              <a:buFont typeface="Arial" panose="020B0604020202020204" pitchFamily="34" charset="0"/>
              <a:buChar char="•"/>
            </a:pPr>
            <a:r>
              <a:rPr lang="en-US"/>
              <a:t>Agenda item 1   </a:t>
            </a:r>
            <a:r>
              <a:rPr lang="en-US" sz="1200" b="1">
                <a:solidFill>
                  <a:schemeClr val="accent2"/>
                </a:solidFill>
              </a:rPr>
              <a:t>10 mins</a:t>
            </a:r>
          </a:p>
          <a:p>
            <a:pPr marL="0" lvl="3" indent="-220663">
              <a:spcBef>
                <a:spcPts val="0"/>
              </a:spcBef>
              <a:spcAft>
                <a:spcPts val="1300"/>
              </a:spcAft>
              <a:buClr>
                <a:schemeClr val="accent2"/>
              </a:buClr>
              <a:buFont typeface="Arial" panose="020B0604020202020204" pitchFamily="34" charset="0"/>
              <a:buChar char="•"/>
            </a:pPr>
            <a:r>
              <a:rPr lang="en-US"/>
              <a:t>Agenda item 2   </a:t>
            </a:r>
            <a:r>
              <a:rPr lang="en-US" sz="1200" b="1">
                <a:solidFill>
                  <a:schemeClr val="accent2"/>
                </a:solidFill>
              </a:rPr>
              <a:t>10 mins</a:t>
            </a:r>
          </a:p>
          <a:p>
            <a:pPr marL="0" lvl="3" indent="-220663">
              <a:spcBef>
                <a:spcPts val="0"/>
              </a:spcBef>
              <a:spcAft>
                <a:spcPts val="1300"/>
              </a:spcAft>
              <a:buClr>
                <a:schemeClr val="accent2"/>
              </a:buClr>
              <a:buFont typeface="Arial" panose="020B0604020202020204" pitchFamily="34" charset="0"/>
              <a:buChar char="•"/>
            </a:pPr>
            <a:r>
              <a:rPr lang="en-US"/>
              <a:t>Agenda item 3   </a:t>
            </a:r>
            <a:r>
              <a:rPr lang="en-US" sz="1200" b="1">
                <a:solidFill>
                  <a:schemeClr val="accent2"/>
                </a:solidFill>
              </a:rPr>
              <a:t>5 mins</a:t>
            </a:r>
          </a:p>
          <a:p>
            <a:pPr marL="0" lvl="3">
              <a:spcAft>
                <a:spcPts val="800"/>
              </a:spcAft>
            </a:pPr>
            <a:r>
              <a:rPr lang="en-US"/>
              <a:t>Agree actions  </a:t>
            </a:r>
            <a:r>
              <a:rPr lang="en-US" sz="1200" b="1">
                <a:solidFill>
                  <a:schemeClr val="accent2"/>
                </a:solidFill>
              </a:rPr>
              <a:t>5 mins</a:t>
            </a:r>
          </a:p>
          <a:p>
            <a:pPr marL="0" lvl="3">
              <a:spcAft>
                <a:spcPts val="800"/>
              </a:spcAft>
            </a:pPr>
            <a:r>
              <a:rPr lang="en-US" b="1"/>
              <a:t> </a:t>
            </a:r>
            <a:r>
              <a:rPr lang="en-US" sz="1200" b="1">
                <a:solidFill>
                  <a:schemeClr val="accent2"/>
                </a:solidFill>
              </a:rPr>
              <a:t>5 mins</a:t>
            </a:r>
          </a:p>
          <a:p>
            <a:pPr lvl="3">
              <a:spcAft>
                <a:spcPts val="800"/>
              </a:spcAft>
            </a:pPr>
            <a:r>
              <a:rPr lang="en-US"/>
              <a:t> </a:t>
            </a:r>
            <a:r>
              <a:rPr lang="en-US" sz="1200" b="1">
                <a:solidFill>
                  <a:schemeClr val="accent2"/>
                </a:solidFill>
              </a:rPr>
              <a:t>5 mins</a:t>
            </a:r>
          </a:p>
        </p:txBody>
      </p:sp>
      <p:cxnSp>
        <p:nvCxnSpPr>
          <p:cNvPr id="9" name="Straight Connector 8">
            <a:extLst>
              <a:ext uri="{FF2B5EF4-FFF2-40B4-BE49-F238E27FC236}">
                <a16:creationId xmlns:a16="http://schemas.microsoft.com/office/drawing/2014/main" id="{E8077B20-9EEE-0252-BF54-7C3CCA1669CA}"/>
              </a:ext>
            </a:extLst>
          </p:cNvPr>
          <p:cNvCxnSpPr/>
          <p:nvPr/>
        </p:nvCxnSpPr>
        <p:spPr>
          <a:xfrm flipH="1">
            <a:off x="1077913" y="2099734"/>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C69F92-00E1-AE4B-7B4D-C18E9B8EE4F9}"/>
              </a:ext>
            </a:extLst>
          </p:cNvPr>
          <p:cNvCxnSpPr/>
          <p:nvPr/>
        </p:nvCxnSpPr>
        <p:spPr>
          <a:xfrm flipH="1">
            <a:off x="1077913" y="2840195"/>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8C40681-7D95-988B-675E-31A3CC120757}"/>
              </a:ext>
            </a:extLst>
          </p:cNvPr>
          <p:cNvCxnSpPr/>
          <p:nvPr/>
        </p:nvCxnSpPr>
        <p:spPr>
          <a:xfrm flipH="1">
            <a:off x="1077913" y="4788685"/>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1C2D609-3D19-D179-5D60-3F3636A88752}"/>
              </a:ext>
            </a:extLst>
          </p:cNvPr>
          <p:cNvCxnSpPr/>
          <p:nvPr/>
        </p:nvCxnSpPr>
        <p:spPr>
          <a:xfrm flipH="1">
            <a:off x="1077913" y="5280081"/>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8BF354-FC44-1C5B-F804-81409712BB23}"/>
              </a:ext>
            </a:extLst>
          </p:cNvPr>
          <p:cNvCxnSpPr/>
          <p:nvPr/>
        </p:nvCxnSpPr>
        <p:spPr>
          <a:xfrm flipH="1">
            <a:off x="1077913" y="5712129"/>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C73C6EB-E5DA-F9C8-8156-86E54687BBBD}"/>
              </a:ext>
            </a:extLst>
          </p:cNvPr>
          <p:cNvPicPr>
            <a:picLocks noChangeAspect="1"/>
          </p:cNvPicPr>
          <p:nvPr/>
        </p:nvPicPr>
        <p:blipFill>
          <a:blip r:embed="rId5"/>
          <a:srcRect/>
          <a:stretch/>
        </p:blipFill>
        <p:spPr>
          <a:xfrm>
            <a:off x="10506075" y="1520825"/>
            <a:ext cx="1435100" cy="1308100"/>
          </a:xfrm>
          <a:prstGeom prst="rect">
            <a:avLst/>
          </a:prstGeom>
        </p:spPr>
      </p:pic>
    </p:spTree>
    <p:extLst>
      <p:ext uri="{BB962C8B-B14F-4D97-AF65-F5344CB8AC3E}">
        <p14:creationId xmlns:p14="http://schemas.microsoft.com/office/powerpoint/2010/main" val="34643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750"/>
                            </p:stCondLst>
                            <p:childTnLst>
                              <p:par>
                                <p:cTn id="16" presetID="32" presetClass="emph" presetSubtype="0" fill="hold" nodeType="afterEffect">
                                  <p:stCondLst>
                                    <p:cond delay="200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childTnLst>
                          </p:cTn>
                        </p:par>
                        <p:par>
                          <p:cTn id="22" fill="hold">
                            <p:stCondLst>
                              <p:cond delay="3750"/>
                            </p:stCondLst>
                            <p:childTnLst>
                              <p:par>
                                <p:cTn id="23" presetID="32" presetClass="emph" presetSubtype="0" fill="hold" nodeType="afterEffect">
                                  <p:stCondLst>
                                    <p:cond delay="20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childTnLst>
                          </p:cTn>
                        </p:par>
                        <p:par>
                          <p:cTn id="29" fill="hold">
                            <p:stCondLst>
                              <p:cond delay="4950"/>
                            </p:stCondLst>
                            <p:childTnLst>
                              <p:par>
                                <p:cTn id="30" presetID="32" presetClass="emph" presetSubtype="0" fill="hold" nodeType="afterEffect">
                                  <p:stCondLst>
                                    <p:cond delay="2000"/>
                                  </p:stCondLst>
                                  <p:childTnLst>
                                    <p:animRot by="120000">
                                      <p:cBhvr>
                                        <p:cTn id="31" dur="100" fill="hold">
                                          <p:stCondLst>
                                            <p:cond delay="0"/>
                                          </p:stCondLst>
                                        </p:cTn>
                                        <p:tgtEl>
                                          <p:spTgt spid="18"/>
                                        </p:tgtEl>
                                        <p:attrNameLst>
                                          <p:attrName>r</p:attrName>
                                        </p:attrNameLst>
                                      </p:cBhvr>
                                    </p:animRot>
                                    <p:animRot by="-240000">
                                      <p:cBhvr>
                                        <p:cTn id="32" dur="200" fill="hold">
                                          <p:stCondLst>
                                            <p:cond delay="200"/>
                                          </p:stCondLst>
                                        </p:cTn>
                                        <p:tgtEl>
                                          <p:spTgt spid="18"/>
                                        </p:tgtEl>
                                        <p:attrNameLst>
                                          <p:attrName>r</p:attrName>
                                        </p:attrNameLst>
                                      </p:cBhvr>
                                    </p:animRot>
                                    <p:animRot by="240000">
                                      <p:cBhvr>
                                        <p:cTn id="33" dur="200" fill="hold">
                                          <p:stCondLst>
                                            <p:cond delay="400"/>
                                          </p:stCondLst>
                                        </p:cTn>
                                        <p:tgtEl>
                                          <p:spTgt spid="18"/>
                                        </p:tgtEl>
                                        <p:attrNameLst>
                                          <p:attrName>r</p:attrName>
                                        </p:attrNameLst>
                                      </p:cBhvr>
                                    </p:animRot>
                                    <p:animRot by="-240000">
                                      <p:cBhvr>
                                        <p:cTn id="34" dur="200" fill="hold">
                                          <p:stCondLst>
                                            <p:cond delay="600"/>
                                          </p:stCondLst>
                                        </p:cTn>
                                        <p:tgtEl>
                                          <p:spTgt spid="18"/>
                                        </p:tgtEl>
                                        <p:attrNameLst>
                                          <p:attrName>r</p:attrName>
                                        </p:attrNameLst>
                                      </p:cBhvr>
                                    </p:animRot>
                                    <p:animRot by="120000">
                                      <p:cBhvr>
                                        <p:cTn id="35" dur="200" fill="hold">
                                          <p:stCondLst>
                                            <p:cond delay="800"/>
                                          </p:stCondLst>
                                        </p:cTn>
                                        <p:tgtEl>
                                          <p:spTgt spid="18"/>
                                        </p:tgtEl>
                                        <p:attrNameLst>
                                          <p:attrName>r</p:attrName>
                                        </p:attrNameLst>
                                      </p:cBhvr>
                                    </p:animRot>
                                  </p:childTnLst>
                                </p:cTn>
                              </p:par>
                            </p:childTnLst>
                          </p:cTn>
                        </p:par>
                        <p:par>
                          <p:cTn id="36" fill="hold">
                            <p:stCondLst>
                              <p:cond delay="7950"/>
                            </p:stCondLst>
                            <p:childTnLst>
                              <p:par>
                                <p:cTn id="37" presetID="32" presetClass="emph" presetSubtype="0" repeatCount="2000" fill="hold" nodeType="afterEffect">
                                  <p:stCondLst>
                                    <p:cond delay="1700"/>
                                  </p:stCondLst>
                                  <p:childTnLst>
                                    <p:animRot by="120000">
                                      <p:cBhvr>
                                        <p:cTn id="38" dur="100" fill="hold">
                                          <p:stCondLst>
                                            <p:cond delay="0"/>
                                          </p:stCondLst>
                                        </p:cTn>
                                        <p:tgtEl>
                                          <p:spTgt spid="18"/>
                                        </p:tgtEl>
                                        <p:attrNameLst>
                                          <p:attrName>r</p:attrName>
                                        </p:attrNameLst>
                                      </p:cBhvr>
                                    </p:animRot>
                                    <p:animRot by="-240000">
                                      <p:cBhvr>
                                        <p:cTn id="39" dur="200" fill="hold">
                                          <p:stCondLst>
                                            <p:cond delay="200"/>
                                          </p:stCondLst>
                                        </p:cTn>
                                        <p:tgtEl>
                                          <p:spTgt spid="18"/>
                                        </p:tgtEl>
                                        <p:attrNameLst>
                                          <p:attrName>r</p:attrName>
                                        </p:attrNameLst>
                                      </p:cBhvr>
                                    </p:animRot>
                                    <p:animRot by="240000">
                                      <p:cBhvr>
                                        <p:cTn id="40" dur="200" fill="hold">
                                          <p:stCondLst>
                                            <p:cond delay="400"/>
                                          </p:stCondLst>
                                        </p:cTn>
                                        <p:tgtEl>
                                          <p:spTgt spid="18"/>
                                        </p:tgtEl>
                                        <p:attrNameLst>
                                          <p:attrName>r</p:attrName>
                                        </p:attrNameLst>
                                      </p:cBhvr>
                                    </p:animRot>
                                    <p:animRot by="-240000">
                                      <p:cBhvr>
                                        <p:cTn id="41" dur="200" fill="hold">
                                          <p:stCondLst>
                                            <p:cond delay="600"/>
                                          </p:stCondLst>
                                        </p:cTn>
                                        <p:tgtEl>
                                          <p:spTgt spid="18"/>
                                        </p:tgtEl>
                                        <p:attrNameLst>
                                          <p:attrName>r</p:attrName>
                                        </p:attrNameLst>
                                      </p:cBhvr>
                                    </p:animRot>
                                    <p:animRot by="120000">
                                      <p:cBhvr>
                                        <p:cTn id="42" dur="200" fill="hold">
                                          <p:stCondLst>
                                            <p:cond delay="800"/>
                                          </p:stCondLst>
                                        </p:cTn>
                                        <p:tgtEl>
                                          <p:spTgt spid="18"/>
                                        </p:tgtEl>
                                        <p:attrNameLst>
                                          <p:attrName>r</p:attrName>
                                        </p:attrNameLst>
                                      </p:cBhvr>
                                    </p:animRot>
                                  </p:childTnLst>
                                </p:cTn>
                              </p:par>
                              <p:par>
                                <p:cTn id="43" presetID="32" presetClass="emph" presetSubtype="0" repeatCount="2000" fill="hold" nodeType="withEffect">
                                  <p:stCondLst>
                                    <p:cond delay="800"/>
                                  </p:stCondLst>
                                  <p:childTnLst>
                                    <p:animRot by="120000">
                                      <p:cBhvr>
                                        <p:cTn id="44" dur="100" fill="hold">
                                          <p:stCondLst>
                                            <p:cond delay="0"/>
                                          </p:stCondLst>
                                        </p:cTn>
                                        <p:tgtEl>
                                          <p:spTgt spid="19"/>
                                        </p:tgtEl>
                                        <p:attrNameLst>
                                          <p:attrName>r</p:attrName>
                                        </p:attrNameLst>
                                      </p:cBhvr>
                                    </p:animRot>
                                    <p:animRot by="-240000">
                                      <p:cBhvr>
                                        <p:cTn id="45" dur="200" fill="hold">
                                          <p:stCondLst>
                                            <p:cond delay="200"/>
                                          </p:stCondLst>
                                        </p:cTn>
                                        <p:tgtEl>
                                          <p:spTgt spid="19"/>
                                        </p:tgtEl>
                                        <p:attrNameLst>
                                          <p:attrName>r</p:attrName>
                                        </p:attrNameLst>
                                      </p:cBhvr>
                                    </p:animRot>
                                    <p:animRot by="240000">
                                      <p:cBhvr>
                                        <p:cTn id="46" dur="200" fill="hold">
                                          <p:stCondLst>
                                            <p:cond delay="400"/>
                                          </p:stCondLst>
                                        </p:cTn>
                                        <p:tgtEl>
                                          <p:spTgt spid="19"/>
                                        </p:tgtEl>
                                        <p:attrNameLst>
                                          <p:attrName>r</p:attrName>
                                        </p:attrNameLst>
                                      </p:cBhvr>
                                    </p:animRot>
                                    <p:animRot by="-240000">
                                      <p:cBhvr>
                                        <p:cTn id="47" dur="200" fill="hold">
                                          <p:stCondLst>
                                            <p:cond delay="600"/>
                                          </p:stCondLst>
                                        </p:cTn>
                                        <p:tgtEl>
                                          <p:spTgt spid="19"/>
                                        </p:tgtEl>
                                        <p:attrNameLst>
                                          <p:attrName>r</p:attrName>
                                        </p:attrNameLst>
                                      </p:cBhvr>
                                    </p:animRot>
                                    <p:animRot by="120000">
                                      <p:cBhvr>
                                        <p:cTn id="4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nk circle">
            <a:extLst>
              <a:ext uri="{FF2B5EF4-FFF2-40B4-BE49-F238E27FC236}">
                <a16:creationId xmlns:a16="http://schemas.microsoft.com/office/drawing/2014/main" id="{E9C74FA6-F32A-AA76-F358-2A66C2ADEA97}"/>
              </a:ext>
            </a:extLst>
          </p:cNvPr>
          <p:cNvSpPr/>
          <p:nvPr/>
        </p:nvSpPr>
        <p:spPr>
          <a:xfrm>
            <a:off x="10373167" y="113062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Connector 9">
            <a:extLst>
              <a:ext uri="{FF2B5EF4-FFF2-40B4-BE49-F238E27FC236}">
                <a16:creationId xmlns:a16="http://schemas.microsoft.com/office/drawing/2014/main" id="{21F4863D-7F23-44C1-C6FC-2AF6B04DD0D9}"/>
              </a:ext>
            </a:extLst>
          </p:cNvPr>
          <p:cNvSpPr/>
          <p:nvPr/>
        </p:nvSpPr>
        <p:spPr>
          <a:xfrm>
            <a:off x="2570424" y="1598713"/>
            <a:ext cx="391852" cy="391852"/>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AD181605-21BE-86EE-9B4B-9868A043C334}"/>
              </a:ext>
            </a:extLst>
          </p:cNvPr>
          <p:cNvSpPr/>
          <p:nvPr/>
        </p:nvSpPr>
        <p:spPr>
          <a:xfrm>
            <a:off x="6285265" y="4339328"/>
            <a:ext cx="2350116" cy="2350108"/>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Pink circle">
            <a:extLst>
              <a:ext uri="{FF2B5EF4-FFF2-40B4-BE49-F238E27FC236}">
                <a16:creationId xmlns:a16="http://schemas.microsoft.com/office/drawing/2014/main" id="{3DFA74FA-90BE-FF54-A708-4E69A37CA873}"/>
              </a:ext>
            </a:extLst>
          </p:cNvPr>
          <p:cNvSpPr/>
          <p:nvPr/>
        </p:nvSpPr>
        <p:spPr>
          <a:xfrm>
            <a:off x="10373167" y="113824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8FB08068-7EFE-28BB-16DA-1AD2429F2E22}"/>
              </a:ext>
            </a:extLst>
          </p:cNvPr>
          <p:cNvSpPr>
            <a:spLocks noGrp="1"/>
          </p:cNvSpPr>
          <p:nvPr>
            <p:ph type="title"/>
          </p:nvPr>
        </p:nvSpPr>
        <p:spPr/>
        <p:txBody>
          <a:bodyPr/>
          <a:lstStyle/>
          <a:p>
            <a:r>
              <a:rPr lang="en-US"/>
              <a:t>Lunch break</a:t>
            </a:r>
          </a:p>
        </p:txBody>
      </p:sp>
      <p:sp>
        <p:nvSpPr>
          <p:cNvPr id="4" name="Footer Placeholder 3">
            <a:extLst>
              <a:ext uri="{FF2B5EF4-FFF2-40B4-BE49-F238E27FC236}">
                <a16:creationId xmlns:a16="http://schemas.microsoft.com/office/drawing/2014/main" id="{3C826E13-672B-27D6-D78E-A8C2E91E88F8}"/>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ED4CBFD5-EEB6-6E3C-FCD3-D7AE97BC204F}"/>
              </a:ext>
            </a:extLst>
          </p:cNvPr>
          <p:cNvSpPr>
            <a:spLocks noGrp="1"/>
          </p:cNvSpPr>
          <p:nvPr>
            <p:ph type="sldNum" sz="quarter" idx="12"/>
          </p:nvPr>
        </p:nvSpPr>
        <p:spPr/>
        <p:txBody>
          <a:bodyPr/>
          <a:lstStyle/>
          <a:p>
            <a:fld id="{16C5AC08-0ACD-404A-9C9F-AB39E786C34A}" type="slidenum">
              <a:rPr lang="en-GB"/>
              <a:pPr/>
              <a:t>25</a:t>
            </a:fld>
            <a:endParaRPr lang="en-GB"/>
          </a:p>
        </p:txBody>
      </p:sp>
      <p:pic>
        <p:nvPicPr>
          <p:cNvPr id="6" name="Picture 5">
            <a:extLst>
              <a:ext uri="{FF2B5EF4-FFF2-40B4-BE49-F238E27FC236}">
                <a16:creationId xmlns:a16="http://schemas.microsoft.com/office/drawing/2014/main" id="{42797464-A76E-9E3C-F6B3-F87336052EE3}"/>
              </a:ext>
            </a:extLst>
          </p:cNvPr>
          <p:cNvPicPr>
            <a:picLocks noChangeAspect="1"/>
          </p:cNvPicPr>
          <p:nvPr/>
        </p:nvPicPr>
        <p:blipFill>
          <a:blip r:embed="rId3"/>
          <a:srcRect/>
          <a:stretch/>
        </p:blipFill>
        <p:spPr>
          <a:xfrm>
            <a:off x="5471679" y="1520825"/>
            <a:ext cx="6296891" cy="4632712"/>
          </a:xfrm>
          <a:prstGeom prst="rect">
            <a:avLst/>
          </a:prstGeom>
        </p:spPr>
      </p:pic>
    </p:spTree>
    <p:extLst>
      <p:ext uri="{BB962C8B-B14F-4D97-AF65-F5344CB8AC3E}">
        <p14:creationId xmlns:p14="http://schemas.microsoft.com/office/powerpoint/2010/main" val="217320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6" dur="150000" fill="hold"/>
                                        <p:tgtEl>
                                          <p:spTgt spid="8"/>
                                        </p:tgtEl>
                                        <p:attrNameLst>
                                          <p:attrName>ppt_x</p:attrName>
                                          <p:attrName>ppt_y</p:attrName>
                                        </p:attrNameLst>
                                      </p:cBhvr>
                                      <p:rCtr x="-42174" y="20787"/>
                                    </p:animMotion>
                                  </p:childTnLst>
                                </p:cTn>
                              </p:par>
                              <p:par>
                                <p:cTn id="7" presetID="6" presetClass="emph" presetSubtype="0" repeatCount="indefinite" autoRev="1" fill="hold" grpId="0" nodeType="withEffect">
                                  <p:stCondLst>
                                    <p:cond delay="0"/>
                                  </p:stCondLst>
                                  <p:childTnLst>
                                    <p:animScale>
                                      <p:cBhvr>
                                        <p:cTn id="8" dur="39000" fill="hold"/>
                                        <p:tgtEl>
                                          <p:spTgt spid="8"/>
                                        </p:tgtEl>
                                      </p:cBhvr>
                                      <p:by x="125000" y="125000"/>
                                    </p:animScale>
                                  </p:childTnLst>
                                </p:cTn>
                              </p:par>
                              <p:par>
                                <p:cTn id="9" presetID="6" presetClass="emph" presetSubtype="0" repeatCount="indefinite" autoRev="1" fill="hold" grpId="0" nodeType="withEffect">
                                  <p:stCondLst>
                                    <p:cond delay="0"/>
                                  </p:stCondLst>
                                  <p:childTnLst>
                                    <p:animScale>
                                      <p:cBhvr>
                                        <p:cTn id="10" dur="9000" fill="hold"/>
                                        <p:tgtEl>
                                          <p:spTgt spid="9"/>
                                        </p:tgtEl>
                                      </p:cBhvr>
                                      <p:by x="120000" y="120000"/>
                                    </p:animScale>
                                  </p:childTnLst>
                                </p:cTn>
                              </p:par>
                              <p:par>
                                <p:cTn id="11" presetID="1" presetClass="path" presetSubtype="0" repeatCount="indefinite" fill="hold" grpId="1" nodeType="withEffect">
                                  <p:stCondLst>
                                    <p:cond delay="0"/>
                                  </p:stCondLst>
                                  <p:childTnLst>
                                    <p:animMotion origin="layout" path="M -2.29167E-6 4.81481E-6 C 0.03125 4.81481E-6 0.0569 0.0405 0.0569 0.09166 C 0.0569 0.14212 0.03125 0.18356 -2.29167E-6 0.18356 C -0.03164 0.18356 -0.05677 0.14212 -0.05677 0.09166 C -0.05677 0.0405 -0.03164 4.81481E-6 -2.29167E-6 4.81481E-6 Z " pathEditMode="relative" rAng="0" ptsTypes="AAAAA">
                                      <p:cBhvr>
                                        <p:cTn id="12" dur="170000" fill="hold"/>
                                        <p:tgtEl>
                                          <p:spTgt spid="9"/>
                                        </p:tgtEl>
                                        <p:attrNameLst>
                                          <p:attrName>ppt_x</p:attrName>
                                          <p:attrName>ppt_y</p:attrName>
                                        </p:attrNameLst>
                                      </p:cBhvr>
                                      <p:rCtr x="0" y="9167"/>
                                    </p:animMotion>
                                  </p:childTnLst>
                                </p:cTn>
                              </p:par>
                              <p:par>
                                <p:cTn id="13" presetID="0" presetClass="path" presetSubtype="0" repeatCount="indefinite" fill="hold" grpId="0" nodeType="withEffect">
                                  <p:stCondLst>
                                    <p:cond delay="0"/>
                                  </p:stCondLst>
                                  <p:childTnLst>
                                    <p:animMotion origin="layout" path="M -8.33333E-7 1.48148E-6 C -0.01979 0.2787 -0.03971 0.55741 0.03229 0.58727 C 0.1043 0.61713 0.40117 0.33657 0.43203 0.1787 C 0.46289 0.02106 0.28841 -0.32871 0.21745 -0.35949 C 0.14636 -0.39005 0.00599 -0.10486 0.00573 -0.00509 " pathEditMode="relative" rAng="0" ptsTypes="AAAAA">
                                      <p:cBhvr>
                                        <p:cTn id="14" dur="210000" fill="hold"/>
                                        <p:tgtEl>
                                          <p:spTgt spid="10"/>
                                        </p:tgtEl>
                                        <p:attrNameLst>
                                          <p:attrName>ppt_x</p:attrName>
                                          <p:attrName>ppt_y</p:attrName>
                                        </p:attrNameLst>
                                      </p:cBhvr>
                                      <p:rCtr x="20846" y="11389"/>
                                    </p:animMotion>
                                  </p:childTnLst>
                                </p:cTn>
                              </p:par>
                              <p:par>
                                <p:cTn id="15" presetID="6" presetClass="emph" presetSubtype="0" repeatCount="indefinite" autoRev="1" fill="hold" grpId="1" nodeType="withEffect">
                                  <p:stCondLst>
                                    <p:cond delay="0"/>
                                  </p:stCondLst>
                                  <p:childTnLst>
                                    <p:animScale>
                                      <p:cBhvr>
                                        <p:cTn id="16" dur="95000" fill="hold"/>
                                        <p:tgtEl>
                                          <p:spTgt spid="10"/>
                                        </p:tgtEl>
                                      </p:cBhvr>
                                      <p:by x="50000" y="50000"/>
                                    </p:animScale>
                                  </p:childTnLst>
                                </p:cTn>
                              </p:par>
                              <p:par>
                                <p:cTn id="17"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18" dur="150000" fill="hold"/>
                                        <p:tgtEl>
                                          <p:spTgt spid="7"/>
                                        </p:tgtEl>
                                        <p:attrNameLst>
                                          <p:attrName>ppt_x</p:attrName>
                                          <p:attrName>ppt_y</p:attrName>
                                        </p:attrNameLst>
                                      </p:cBhvr>
                                      <p:rCtr x="-42174" y="20787"/>
                                    </p:animMotion>
                                  </p:childTnLst>
                                </p:cTn>
                              </p:par>
                              <p:par>
                                <p:cTn id="19" presetID="6" presetClass="emph" presetSubtype="0" repeatCount="indefinite" autoRev="1" fill="hold" grpId="0" nodeType="withEffect">
                                  <p:stCondLst>
                                    <p:cond delay="0"/>
                                  </p:stCondLst>
                                  <p:childTnLst>
                                    <p:animScale>
                                      <p:cBhvr>
                                        <p:cTn id="20" dur="39000" fill="hold"/>
                                        <p:tgtEl>
                                          <p:spTgt spid="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9" grpId="0" animBg="1"/>
      <p:bldP spid="9"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542561-EEE5-EC20-2B83-71EA60E7927D}"/>
              </a:ext>
            </a:extLst>
          </p:cNvPr>
          <p:cNvPicPr>
            <a:picLocks noChangeAspect="1"/>
          </p:cNvPicPr>
          <p:nvPr/>
        </p:nvPicPr>
        <p:blipFill>
          <a:blip r:embed="rId3"/>
          <a:srcRect/>
          <a:stretch/>
        </p:blipFill>
        <p:spPr>
          <a:xfrm>
            <a:off x="5882002" y="4435475"/>
            <a:ext cx="821695" cy="1111706"/>
          </a:xfrm>
          <a:prstGeom prst="rect">
            <a:avLst/>
          </a:prstGeom>
        </p:spPr>
      </p:pic>
      <p:pic>
        <p:nvPicPr>
          <p:cNvPr id="9" name="Picture 8">
            <a:extLst>
              <a:ext uri="{FF2B5EF4-FFF2-40B4-BE49-F238E27FC236}">
                <a16:creationId xmlns:a16="http://schemas.microsoft.com/office/drawing/2014/main" id="{8357FC92-A68B-AA83-10DC-0BC63258B3A0}"/>
              </a:ext>
            </a:extLst>
          </p:cNvPr>
          <p:cNvPicPr>
            <a:picLocks noChangeAspect="1"/>
          </p:cNvPicPr>
          <p:nvPr/>
        </p:nvPicPr>
        <p:blipFill>
          <a:blip r:embed="rId4"/>
          <a:srcRect/>
          <a:stretch/>
        </p:blipFill>
        <p:spPr>
          <a:xfrm>
            <a:off x="6292851" y="4394671"/>
            <a:ext cx="725025" cy="1111706"/>
          </a:xfrm>
          <a:prstGeom prst="rect">
            <a:avLst/>
          </a:prstGeom>
        </p:spPr>
      </p:pic>
      <p:sp>
        <p:nvSpPr>
          <p:cNvPr id="15" name="Oval 14">
            <a:extLst>
              <a:ext uri="{FF2B5EF4-FFF2-40B4-BE49-F238E27FC236}">
                <a16:creationId xmlns:a16="http://schemas.microsoft.com/office/drawing/2014/main" id="{59EFE958-0657-64BF-3A91-67463A39ECD3}"/>
              </a:ext>
            </a:extLst>
          </p:cNvPr>
          <p:cNvSpPr/>
          <p:nvPr/>
        </p:nvSpPr>
        <p:spPr>
          <a:xfrm>
            <a:off x="5010150" y="3568700"/>
            <a:ext cx="3048000" cy="3048000"/>
          </a:xfrm>
          <a:prstGeom prst="ellipse">
            <a:avLst/>
          </a:prstGeom>
          <a:gradFill flip="none" rotWithShape="1">
            <a:gsLst>
              <a:gs pos="58000">
                <a:schemeClr val="bg1"/>
              </a:gs>
              <a:gs pos="70000">
                <a:schemeClr val="bg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3DFA5D19-7F53-1AF0-C6AE-AB868970D0D5}"/>
              </a:ext>
            </a:extLst>
          </p:cNvPr>
          <p:cNvSpPr>
            <a:spLocks noGrp="1"/>
          </p:cNvSpPr>
          <p:nvPr>
            <p:ph type="title"/>
          </p:nvPr>
        </p:nvSpPr>
        <p:spPr/>
        <p:txBody>
          <a:bodyPr/>
          <a:lstStyle/>
          <a:p>
            <a:r>
              <a:rPr lang="en-US"/>
              <a:t>Get to know your faculty quiz!</a:t>
            </a:r>
          </a:p>
        </p:txBody>
      </p:sp>
      <p:sp>
        <p:nvSpPr>
          <p:cNvPr id="4" name="Footer Placeholder 3">
            <a:extLst>
              <a:ext uri="{FF2B5EF4-FFF2-40B4-BE49-F238E27FC236}">
                <a16:creationId xmlns:a16="http://schemas.microsoft.com/office/drawing/2014/main" id="{4BCBAB4D-52F8-533E-0FF1-4C6E177602D1}"/>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4A657195-1C53-E7CA-0FD5-B6658D90F4D6}"/>
              </a:ext>
            </a:extLst>
          </p:cNvPr>
          <p:cNvSpPr>
            <a:spLocks noGrp="1"/>
          </p:cNvSpPr>
          <p:nvPr>
            <p:ph type="sldNum" sz="quarter" idx="12"/>
          </p:nvPr>
        </p:nvSpPr>
        <p:spPr/>
        <p:txBody>
          <a:bodyPr/>
          <a:lstStyle/>
          <a:p>
            <a:fld id="{16C5AC08-0ACD-404A-9C9F-AB39E786C34A}" type="slidenum">
              <a:rPr lang="en-GB"/>
              <a:t>26</a:t>
            </a:fld>
            <a:endParaRPr lang="en-GB"/>
          </a:p>
        </p:txBody>
      </p:sp>
      <p:sp>
        <p:nvSpPr>
          <p:cNvPr id="6" name="Text Placeholder 5">
            <a:extLst>
              <a:ext uri="{FF2B5EF4-FFF2-40B4-BE49-F238E27FC236}">
                <a16:creationId xmlns:a16="http://schemas.microsoft.com/office/drawing/2014/main" id="{C179BEA6-5E42-61FA-C0B5-E77BBCB7EDCB}"/>
              </a:ext>
            </a:extLst>
          </p:cNvPr>
          <p:cNvSpPr>
            <a:spLocks noGrp="1"/>
          </p:cNvSpPr>
          <p:nvPr>
            <p:ph type="body" sz="quarter" idx="13"/>
          </p:nvPr>
        </p:nvSpPr>
        <p:spPr/>
        <p:txBody>
          <a:bodyPr/>
          <a:lstStyle/>
          <a:p>
            <a:r>
              <a:rPr lang="en-US"/>
              <a:t>Get to know your faculty quiz!</a:t>
            </a:r>
          </a:p>
        </p:txBody>
      </p:sp>
      <p:pic>
        <p:nvPicPr>
          <p:cNvPr id="7" name="Head">
            <a:extLst>
              <a:ext uri="{FF2B5EF4-FFF2-40B4-BE49-F238E27FC236}">
                <a16:creationId xmlns:a16="http://schemas.microsoft.com/office/drawing/2014/main" id="{4DA1301F-9046-B247-CC8D-FBC08B3B372E}"/>
              </a:ext>
            </a:extLst>
          </p:cNvPr>
          <p:cNvPicPr>
            <a:picLocks noChangeAspect="1"/>
          </p:cNvPicPr>
          <p:nvPr/>
        </p:nvPicPr>
        <p:blipFill>
          <a:blip r:embed="rId5"/>
          <a:srcRect/>
          <a:stretch/>
        </p:blipFill>
        <p:spPr>
          <a:xfrm>
            <a:off x="5392352" y="2607142"/>
            <a:ext cx="2271747" cy="2561758"/>
          </a:xfrm>
          <a:prstGeom prst="rect">
            <a:avLst/>
          </a:prstGeom>
        </p:spPr>
      </p:pic>
      <p:pic>
        <p:nvPicPr>
          <p:cNvPr id="10" name="sL">
            <a:extLst>
              <a:ext uri="{FF2B5EF4-FFF2-40B4-BE49-F238E27FC236}">
                <a16:creationId xmlns:a16="http://schemas.microsoft.com/office/drawing/2014/main" id="{8E1995A2-6B9D-D4A3-B7FA-F844BB09ED24}"/>
              </a:ext>
            </a:extLst>
          </p:cNvPr>
          <p:cNvPicPr>
            <a:picLocks noChangeAspect="1"/>
          </p:cNvPicPr>
          <p:nvPr/>
        </p:nvPicPr>
        <p:blipFill>
          <a:blip r:embed="rId6"/>
          <a:srcRect/>
          <a:stretch/>
        </p:blipFill>
        <p:spPr>
          <a:xfrm>
            <a:off x="5409926" y="2051053"/>
            <a:ext cx="145005" cy="145005"/>
          </a:xfrm>
          <a:prstGeom prst="rect">
            <a:avLst/>
          </a:prstGeom>
        </p:spPr>
      </p:pic>
      <p:pic>
        <p:nvPicPr>
          <p:cNvPr id="11" name="lL">
            <a:extLst>
              <a:ext uri="{FF2B5EF4-FFF2-40B4-BE49-F238E27FC236}">
                <a16:creationId xmlns:a16="http://schemas.microsoft.com/office/drawing/2014/main" id="{24B7067D-D104-9FA3-4DD2-5937E09ABAFF}"/>
              </a:ext>
            </a:extLst>
          </p:cNvPr>
          <p:cNvPicPr>
            <a:picLocks noChangeAspect="1"/>
          </p:cNvPicPr>
          <p:nvPr/>
        </p:nvPicPr>
        <p:blipFill>
          <a:blip r:embed="rId7"/>
          <a:srcRect/>
          <a:stretch/>
        </p:blipFill>
        <p:spPr>
          <a:xfrm>
            <a:off x="4777558" y="3635144"/>
            <a:ext cx="435016" cy="435016"/>
          </a:xfrm>
          <a:prstGeom prst="rect">
            <a:avLst/>
          </a:prstGeom>
        </p:spPr>
      </p:pic>
      <p:pic>
        <p:nvPicPr>
          <p:cNvPr id="12" name="lR">
            <a:extLst>
              <a:ext uri="{FF2B5EF4-FFF2-40B4-BE49-F238E27FC236}">
                <a16:creationId xmlns:a16="http://schemas.microsoft.com/office/drawing/2014/main" id="{E75F64F8-E02C-C74F-7653-65D0D371F9D9}"/>
              </a:ext>
            </a:extLst>
          </p:cNvPr>
          <p:cNvPicPr>
            <a:picLocks noChangeAspect="1"/>
          </p:cNvPicPr>
          <p:nvPr/>
        </p:nvPicPr>
        <p:blipFill>
          <a:blip r:embed="rId8"/>
          <a:srcRect/>
          <a:stretch/>
        </p:blipFill>
        <p:spPr>
          <a:xfrm>
            <a:off x="7113553" y="1941712"/>
            <a:ext cx="435016" cy="435016"/>
          </a:xfrm>
          <a:prstGeom prst="rect">
            <a:avLst/>
          </a:prstGeom>
        </p:spPr>
      </p:pic>
      <p:pic>
        <p:nvPicPr>
          <p:cNvPr id="13" name="sR">
            <a:extLst>
              <a:ext uri="{FF2B5EF4-FFF2-40B4-BE49-F238E27FC236}">
                <a16:creationId xmlns:a16="http://schemas.microsoft.com/office/drawing/2014/main" id="{2CAED8A6-4938-EFD0-389B-947160EA61FE}"/>
              </a:ext>
            </a:extLst>
          </p:cNvPr>
          <p:cNvPicPr>
            <a:picLocks noChangeAspect="1"/>
          </p:cNvPicPr>
          <p:nvPr/>
        </p:nvPicPr>
        <p:blipFill>
          <a:blip r:embed="rId6"/>
          <a:srcRect/>
          <a:stretch/>
        </p:blipFill>
        <p:spPr>
          <a:xfrm>
            <a:off x="8664811" y="3064342"/>
            <a:ext cx="145005" cy="145005"/>
          </a:xfrm>
          <a:prstGeom prst="rect">
            <a:avLst/>
          </a:prstGeom>
        </p:spPr>
      </p:pic>
    </p:spTree>
    <p:extLst>
      <p:ext uri="{BB962C8B-B14F-4D97-AF65-F5344CB8AC3E}">
        <p14:creationId xmlns:p14="http://schemas.microsoft.com/office/powerpoint/2010/main" val="22285509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600" fill="hold"/>
                                            <p:tgtEl>
                                              <p:spTgt spid="12"/>
                                            </p:tgtEl>
                                            <p:attrNameLst>
                                              <p:attrName>ppt_w</p:attrName>
                                            </p:attrNameLst>
                                          </p:cBhvr>
                                          <p:tavLst>
                                            <p:tav tm="0">
                                              <p:val>
                                                <p:fltVal val="0"/>
                                              </p:val>
                                            </p:tav>
                                            <p:tav tm="100000">
                                              <p:val>
                                                <p:strVal val="#ppt_w"/>
                                              </p:val>
                                            </p:tav>
                                          </p:tavLst>
                                        </p:anim>
                                        <p:anim calcmode="lin" valueType="num">
                                          <p:cBhvr>
                                            <p:cTn id="16" dur="600" fill="hold"/>
                                            <p:tgtEl>
                                              <p:spTgt spid="1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 fill="hold"/>
                                            <p:tgtEl>
                                              <p:spTgt spid="11"/>
                                            </p:tgtEl>
                                            <p:attrNameLst>
                                              <p:attrName>ppt_w</p:attrName>
                                            </p:attrNameLst>
                                          </p:cBhvr>
                                          <p:tavLst>
                                            <p:tav tm="0">
                                              <p:val>
                                                <p:fltVal val="0"/>
                                              </p:val>
                                            </p:tav>
                                            <p:tav tm="100000">
                                              <p:val>
                                                <p:strVal val="#ppt_w"/>
                                              </p:val>
                                            </p:tav>
                                          </p:tavLst>
                                        </p:anim>
                                        <p:anim calcmode="lin" valueType="num">
                                          <p:cBhvr>
                                            <p:cTn id="20" dur="300" fill="hold"/>
                                            <p:tgtEl>
                                              <p:spTgt spid="11"/>
                                            </p:tgtEl>
                                            <p:attrNameLst>
                                              <p:attrName>ppt_h</p:attrName>
                                            </p:attrNameLst>
                                          </p:cBhvr>
                                          <p:tavLst>
                                            <p:tav tm="0">
                                              <p:val>
                                                <p:fltVal val="0"/>
                                              </p:val>
                                            </p:tav>
                                            <p:tav tm="100000">
                                              <p:val>
                                                <p:strVal val="#ppt_h"/>
                                              </p:val>
                                            </p:tav>
                                          </p:tavLst>
                                        </p:anim>
                                      </p:childTnLst>
                                    </p:cTn>
                                  </p:par>
                                  <p:par>
                                    <p:cTn id="21" presetID="0" presetClass="path" presetSubtype="0" accel="50000" fill="hold" nodeType="withEffect" p14:presetBounceEnd="50000">
                                      <p:stCondLst>
                                        <p:cond delay="0"/>
                                      </p:stCondLst>
                                      <p:childTnLst>
                                        <p:animMotion origin="layout" path="M 0.00677 0.0118 L -0.0974 -0.28565 " pathEditMode="relative" rAng="0" ptsTypes="AA" p14:bounceEnd="50000">
                                          <p:cBhvr>
                                            <p:cTn id="22" dur="1000" fill="hold"/>
                                            <p:tgtEl>
                                              <p:spTgt spid="8"/>
                                            </p:tgtEl>
                                            <p:attrNameLst>
                                              <p:attrName>ppt_x</p:attrName>
                                              <p:attrName>ppt_y</p:attrName>
                                            </p:attrNameLst>
                                          </p:cBhvr>
                                          <p:rCtr x="-5208" y="-14884"/>
                                        </p:animMotion>
                                      </p:childTnLst>
                                    </p:cTn>
                                  </p:par>
                                  <p:par>
                                    <p:cTn id="23" presetID="0" presetClass="path" presetSubtype="0" accel="50000" fill="hold" nodeType="withEffect" p14:presetBounceEnd="50000">
                                      <p:stCondLst>
                                        <p:cond delay="0"/>
                                      </p:stCondLst>
                                      <p:childTnLst>
                                        <p:animMotion origin="layout" path="M 0.00651 0.01481 L 0.0948 -0.2338 " pathEditMode="relative" rAng="0" ptsTypes="AA" p14:bounceEnd="50000">
                                          <p:cBhvr>
                                            <p:cTn id="24" dur="1000" fill="hold"/>
                                            <p:tgtEl>
                                              <p:spTgt spid="9"/>
                                            </p:tgtEl>
                                            <p:attrNameLst>
                                              <p:attrName>ppt_x</p:attrName>
                                              <p:attrName>ppt_y</p:attrName>
                                            </p:attrNameLst>
                                          </p:cBhvr>
                                          <p:rCtr x="4414" y="-12431"/>
                                        </p:animMotion>
                                      </p:childTnLst>
                                    </p:cTn>
                                  </p:par>
                                </p:childTnLst>
                              </p:cTn>
                            </p:par>
                            <p:par>
                              <p:cTn id="25" fill="hold">
                                <p:stCondLst>
                                  <p:cond delay="1000"/>
                                </p:stCondLst>
                                <p:childTnLst>
                                  <p:par>
                                    <p:cTn id="26" presetID="6" presetClass="emph" presetSubtype="0" repeatCount="indefinite" accel="50000" decel="50000" autoRev="1" fill="hold" nodeType="afterEffect">
                                      <p:stCondLst>
                                        <p:cond delay="0"/>
                                      </p:stCondLst>
                                      <p:childTnLst>
                                        <p:animScale>
                                          <p:cBhvr>
                                            <p:cTn id="27" dur="3000" fill="hold"/>
                                            <p:tgtEl>
                                              <p:spTgt spid="10"/>
                                            </p:tgtEl>
                                          </p:cBhvr>
                                          <p:by x="150000" y="150000"/>
                                        </p:animScale>
                                      </p:childTnLst>
                                    </p:cTn>
                                  </p:par>
                                  <p:par>
                                    <p:cTn id="28" presetID="6" presetClass="emph" presetSubtype="0" repeatCount="indefinite" accel="50000" decel="50000" autoRev="1" fill="hold" nodeType="withEffect">
                                      <p:stCondLst>
                                        <p:cond delay="200"/>
                                      </p:stCondLst>
                                      <p:childTnLst>
                                        <p:animScale>
                                          <p:cBhvr>
                                            <p:cTn id="29" dur="2000" fill="hold"/>
                                            <p:tgtEl>
                                              <p:spTgt spid="11"/>
                                            </p:tgtEl>
                                          </p:cBhvr>
                                          <p:by x="150000" y="150000"/>
                                        </p:animScale>
                                      </p:childTnLst>
                                    </p:cTn>
                                  </p:par>
                                  <p:par>
                                    <p:cTn id="30" presetID="6" presetClass="emph" presetSubtype="0" repeatCount="indefinite" accel="50000" decel="50000" autoRev="1" fill="hold" nodeType="withEffect">
                                      <p:stCondLst>
                                        <p:cond delay="300"/>
                                      </p:stCondLst>
                                      <p:childTnLst>
                                        <p:animScale>
                                          <p:cBhvr>
                                            <p:cTn id="31" dur="1600" fill="hold"/>
                                            <p:tgtEl>
                                              <p:spTgt spid="12"/>
                                            </p:tgtEl>
                                          </p:cBhvr>
                                          <p:by x="150000" y="150000"/>
                                        </p:animScale>
                                      </p:childTnLst>
                                    </p:cTn>
                                  </p:par>
                                  <p:par>
                                    <p:cTn id="32" presetID="6" presetClass="emph" presetSubtype="0" repeatCount="indefinite" accel="50000" decel="50000" autoRev="1" fill="hold" nodeType="withEffect">
                                      <p:stCondLst>
                                        <p:cond delay="500"/>
                                      </p:stCondLst>
                                      <p:childTnLst>
                                        <p:animScale>
                                          <p:cBhvr>
                                            <p:cTn id="33" dur="2000" fill="hold"/>
                                            <p:tgtEl>
                                              <p:spTgt spid="13"/>
                                            </p:tgtEl>
                                          </p:cBhvr>
                                          <p:by x="150000" y="150000"/>
                                        </p:animScale>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9"/>
                                            </p:tgtEl>
                                            <p:attrNameLst>
                                              <p:attrName>r</p:attrName>
                                            </p:attrNameLst>
                                          </p:cBhvr>
                                        </p:animRot>
                                        <p:animRot by="-240000">
                                          <p:cBhvr>
                                            <p:cTn id="36" dur="200" fill="hold">
                                              <p:stCondLst>
                                                <p:cond delay="200"/>
                                              </p:stCondLst>
                                            </p:cTn>
                                            <p:tgtEl>
                                              <p:spTgt spid="9"/>
                                            </p:tgtEl>
                                            <p:attrNameLst>
                                              <p:attrName>r</p:attrName>
                                            </p:attrNameLst>
                                          </p:cBhvr>
                                        </p:animRot>
                                        <p:animRot by="240000">
                                          <p:cBhvr>
                                            <p:cTn id="37" dur="200" fill="hold">
                                              <p:stCondLst>
                                                <p:cond delay="400"/>
                                              </p:stCondLst>
                                            </p:cTn>
                                            <p:tgtEl>
                                              <p:spTgt spid="9"/>
                                            </p:tgtEl>
                                            <p:attrNameLst>
                                              <p:attrName>r</p:attrName>
                                            </p:attrNameLst>
                                          </p:cBhvr>
                                        </p:animRot>
                                        <p:animRot by="-240000">
                                          <p:cBhvr>
                                            <p:cTn id="38" dur="200" fill="hold">
                                              <p:stCondLst>
                                                <p:cond delay="600"/>
                                              </p:stCondLst>
                                            </p:cTn>
                                            <p:tgtEl>
                                              <p:spTgt spid="9"/>
                                            </p:tgtEl>
                                            <p:attrNameLst>
                                              <p:attrName>r</p:attrName>
                                            </p:attrNameLst>
                                          </p:cBhvr>
                                        </p:animRot>
                                        <p:animRot by="120000">
                                          <p:cBhvr>
                                            <p:cTn id="39" dur="200" fill="hold">
                                              <p:stCondLst>
                                                <p:cond delay="800"/>
                                              </p:stCondLst>
                                            </p:cTn>
                                            <p:tgtEl>
                                              <p:spTgt spid="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600" fill="hold"/>
                                            <p:tgtEl>
                                              <p:spTgt spid="12"/>
                                            </p:tgtEl>
                                            <p:attrNameLst>
                                              <p:attrName>ppt_w</p:attrName>
                                            </p:attrNameLst>
                                          </p:cBhvr>
                                          <p:tavLst>
                                            <p:tav tm="0">
                                              <p:val>
                                                <p:fltVal val="0"/>
                                              </p:val>
                                            </p:tav>
                                            <p:tav tm="100000">
                                              <p:val>
                                                <p:strVal val="#ppt_w"/>
                                              </p:val>
                                            </p:tav>
                                          </p:tavLst>
                                        </p:anim>
                                        <p:anim calcmode="lin" valueType="num">
                                          <p:cBhvr>
                                            <p:cTn id="16" dur="600" fill="hold"/>
                                            <p:tgtEl>
                                              <p:spTgt spid="1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 fill="hold"/>
                                            <p:tgtEl>
                                              <p:spTgt spid="11"/>
                                            </p:tgtEl>
                                            <p:attrNameLst>
                                              <p:attrName>ppt_w</p:attrName>
                                            </p:attrNameLst>
                                          </p:cBhvr>
                                          <p:tavLst>
                                            <p:tav tm="0">
                                              <p:val>
                                                <p:fltVal val="0"/>
                                              </p:val>
                                            </p:tav>
                                            <p:tav tm="100000">
                                              <p:val>
                                                <p:strVal val="#ppt_w"/>
                                              </p:val>
                                            </p:tav>
                                          </p:tavLst>
                                        </p:anim>
                                        <p:anim calcmode="lin" valueType="num">
                                          <p:cBhvr>
                                            <p:cTn id="20" dur="300" fill="hold"/>
                                            <p:tgtEl>
                                              <p:spTgt spid="11"/>
                                            </p:tgtEl>
                                            <p:attrNameLst>
                                              <p:attrName>ppt_h</p:attrName>
                                            </p:attrNameLst>
                                          </p:cBhvr>
                                          <p:tavLst>
                                            <p:tav tm="0">
                                              <p:val>
                                                <p:fltVal val="0"/>
                                              </p:val>
                                            </p:tav>
                                            <p:tav tm="100000">
                                              <p:val>
                                                <p:strVal val="#ppt_h"/>
                                              </p:val>
                                            </p:tav>
                                          </p:tavLst>
                                        </p:anim>
                                      </p:childTnLst>
                                    </p:cTn>
                                  </p:par>
                                  <p:par>
                                    <p:cTn id="21" presetID="0" presetClass="path" presetSubtype="0" accel="50000" fill="hold" nodeType="withEffect">
                                      <p:stCondLst>
                                        <p:cond delay="0"/>
                                      </p:stCondLst>
                                      <p:childTnLst>
                                        <p:animMotion origin="layout" path="M 0.00677 0.0118 L -0.0974 -0.28565 " pathEditMode="relative" rAng="0" ptsTypes="AA">
                                          <p:cBhvr>
                                            <p:cTn id="22" dur="1000" fill="hold"/>
                                            <p:tgtEl>
                                              <p:spTgt spid="8"/>
                                            </p:tgtEl>
                                            <p:attrNameLst>
                                              <p:attrName>ppt_x</p:attrName>
                                              <p:attrName>ppt_y</p:attrName>
                                            </p:attrNameLst>
                                          </p:cBhvr>
                                          <p:rCtr x="-5208" y="-14884"/>
                                        </p:animMotion>
                                      </p:childTnLst>
                                    </p:cTn>
                                  </p:par>
                                  <p:par>
                                    <p:cTn id="23" presetID="0" presetClass="path" presetSubtype="0" accel="50000" fill="hold" nodeType="withEffect">
                                      <p:stCondLst>
                                        <p:cond delay="0"/>
                                      </p:stCondLst>
                                      <p:childTnLst>
                                        <p:animMotion origin="layout" path="M 0.00651 0.01481 L 0.0948 -0.2338 " pathEditMode="relative" rAng="0" ptsTypes="AA">
                                          <p:cBhvr>
                                            <p:cTn id="24" dur="1000" fill="hold"/>
                                            <p:tgtEl>
                                              <p:spTgt spid="9"/>
                                            </p:tgtEl>
                                            <p:attrNameLst>
                                              <p:attrName>ppt_x</p:attrName>
                                              <p:attrName>ppt_y</p:attrName>
                                            </p:attrNameLst>
                                          </p:cBhvr>
                                          <p:rCtr x="4414" y="-12431"/>
                                        </p:animMotion>
                                      </p:childTnLst>
                                    </p:cTn>
                                  </p:par>
                                </p:childTnLst>
                              </p:cTn>
                            </p:par>
                            <p:par>
                              <p:cTn id="25" fill="hold">
                                <p:stCondLst>
                                  <p:cond delay="1000"/>
                                </p:stCondLst>
                                <p:childTnLst>
                                  <p:par>
                                    <p:cTn id="26" presetID="6" presetClass="emph" presetSubtype="0" repeatCount="indefinite" accel="50000" decel="50000" autoRev="1" fill="hold" nodeType="afterEffect">
                                      <p:stCondLst>
                                        <p:cond delay="0"/>
                                      </p:stCondLst>
                                      <p:childTnLst>
                                        <p:animScale>
                                          <p:cBhvr>
                                            <p:cTn id="27" dur="3000" fill="hold"/>
                                            <p:tgtEl>
                                              <p:spTgt spid="10"/>
                                            </p:tgtEl>
                                          </p:cBhvr>
                                          <p:by x="150000" y="150000"/>
                                        </p:animScale>
                                      </p:childTnLst>
                                    </p:cTn>
                                  </p:par>
                                  <p:par>
                                    <p:cTn id="28" presetID="6" presetClass="emph" presetSubtype="0" repeatCount="indefinite" accel="50000" decel="50000" autoRev="1" fill="hold" nodeType="withEffect">
                                      <p:stCondLst>
                                        <p:cond delay="200"/>
                                      </p:stCondLst>
                                      <p:childTnLst>
                                        <p:animScale>
                                          <p:cBhvr>
                                            <p:cTn id="29" dur="2000" fill="hold"/>
                                            <p:tgtEl>
                                              <p:spTgt spid="11"/>
                                            </p:tgtEl>
                                          </p:cBhvr>
                                          <p:by x="150000" y="150000"/>
                                        </p:animScale>
                                      </p:childTnLst>
                                    </p:cTn>
                                  </p:par>
                                  <p:par>
                                    <p:cTn id="30" presetID="6" presetClass="emph" presetSubtype="0" repeatCount="indefinite" accel="50000" decel="50000" autoRev="1" fill="hold" nodeType="withEffect">
                                      <p:stCondLst>
                                        <p:cond delay="300"/>
                                      </p:stCondLst>
                                      <p:childTnLst>
                                        <p:animScale>
                                          <p:cBhvr>
                                            <p:cTn id="31" dur="1600" fill="hold"/>
                                            <p:tgtEl>
                                              <p:spTgt spid="12"/>
                                            </p:tgtEl>
                                          </p:cBhvr>
                                          <p:by x="150000" y="150000"/>
                                        </p:animScale>
                                      </p:childTnLst>
                                    </p:cTn>
                                  </p:par>
                                  <p:par>
                                    <p:cTn id="32" presetID="6" presetClass="emph" presetSubtype="0" repeatCount="indefinite" accel="50000" decel="50000" autoRev="1" fill="hold" nodeType="withEffect">
                                      <p:stCondLst>
                                        <p:cond delay="500"/>
                                      </p:stCondLst>
                                      <p:childTnLst>
                                        <p:animScale>
                                          <p:cBhvr>
                                            <p:cTn id="33" dur="2000" fill="hold"/>
                                            <p:tgtEl>
                                              <p:spTgt spid="13"/>
                                            </p:tgtEl>
                                          </p:cBhvr>
                                          <p:by x="150000" y="150000"/>
                                        </p:animScale>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9"/>
                                            </p:tgtEl>
                                            <p:attrNameLst>
                                              <p:attrName>r</p:attrName>
                                            </p:attrNameLst>
                                          </p:cBhvr>
                                        </p:animRot>
                                        <p:animRot by="-240000">
                                          <p:cBhvr>
                                            <p:cTn id="36" dur="200" fill="hold">
                                              <p:stCondLst>
                                                <p:cond delay="200"/>
                                              </p:stCondLst>
                                            </p:cTn>
                                            <p:tgtEl>
                                              <p:spTgt spid="9"/>
                                            </p:tgtEl>
                                            <p:attrNameLst>
                                              <p:attrName>r</p:attrName>
                                            </p:attrNameLst>
                                          </p:cBhvr>
                                        </p:animRot>
                                        <p:animRot by="240000">
                                          <p:cBhvr>
                                            <p:cTn id="37" dur="200" fill="hold">
                                              <p:stCondLst>
                                                <p:cond delay="400"/>
                                              </p:stCondLst>
                                            </p:cTn>
                                            <p:tgtEl>
                                              <p:spTgt spid="9"/>
                                            </p:tgtEl>
                                            <p:attrNameLst>
                                              <p:attrName>r</p:attrName>
                                            </p:attrNameLst>
                                          </p:cBhvr>
                                        </p:animRot>
                                        <p:animRot by="-240000">
                                          <p:cBhvr>
                                            <p:cTn id="38" dur="200" fill="hold">
                                              <p:stCondLst>
                                                <p:cond delay="600"/>
                                              </p:stCondLst>
                                            </p:cTn>
                                            <p:tgtEl>
                                              <p:spTgt spid="9"/>
                                            </p:tgtEl>
                                            <p:attrNameLst>
                                              <p:attrName>r</p:attrName>
                                            </p:attrNameLst>
                                          </p:cBhvr>
                                        </p:animRot>
                                        <p:animRot by="120000">
                                          <p:cBhvr>
                                            <p:cTn id="39" dur="200" fill="hold">
                                              <p:stCondLst>
                                                <p:cond delay="800"/>
                                              </p:stCondLst>
                                            </p:cTn>
                                            <p:tgtEl>
                                              <p:spTgt spid="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291F25-FCF3-2053-03C1-5346CD88027F}"/>
              </a:ext>
            </a:extLst>
          </p:cNvPr>
          <p:cNvGrpSpPr/>
          <p:nvPr/>
        </p:nvGrpSpPr>
        <p:grpSpPr>
          <a:xfrm>
            <a:off x="6065912" y="7144809"/>
            <a:ext cx="822176" cy="822176"/>
            <a:chOff x="6065912" y="3185552"/>
            <a:chExt cx="822176" cy="822176"/>
          </a:xfrm>
        </p:grpSpPr>
        <p:sp>
          <p:nvSpPr>
            <p:cNvPr id="9" name="Oval 8">
              <a:extLst>
                <a:ext uri="{FF2B5EF4-FFF2-40B4-BE49-F238E27FC236}">
                  <a16:creationId xmlns:a16="http://schemas.microsoft.com/office/drawing/2014/main" id="{9C45D004-5A24-13B2-C6E3-19F03EC6D322}"/>
                </a:ext>
              </a:extLst>
            </p:cNvPr>
            <p:cNvSpPr/>
            <p:nvPr/>
          </p:nvSpPr>
          <p:spPr>
            <a:xfrm>
              <a:off x="6065912" y="3185552"/>
              <a:ext cx="822176" cy="822176"/>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83E7583-E9C4-49C9-9FC5-DD5EAB37197B}"/>
                </a:ext>
              </a:extLst>
            </p:cNvPr>
            <p:cNvPicPr>
              <a:picLocks noChangeAspect="1"/>
            </p:cNvPicPr>
            <p:nvPr/>
          </p:nvPicPr>
          <p:blipFill>
            <a:blip r:embed="rId3"/>
            <a:stretch>
              <a:fillRect/>
            </a:stretch>
          </p:blipFill>
          <p:spPr>
            <a:xfrm>
              <a:off x="6242685" y="3283180"/>
              <a:ext cx="483870" cy="545640"/>
            </a:xfrm>
            <a:prstGeom prst="rect">
              <a:avLst/>
            </a:prstGeom>
          </p:spPr>
        </p:pic>
      </p:grpSp>
      <p:sp>
        <p:nvSpPr>
          <p:cNvPr id="12" name="Oval 11">
            <a:extLst>
              <a:ext uri="{FF2B5EF4-FFF2-40B4-BE49-F238E27FC236}">
                <a16:creationId xmlns:a16="http://schemas.microsoft.com/office/drawing/2014/main" id="{5EC8C08A-DA6A-D336-D9B1-1935657BE0FA}"/>
              </a:ext>
            </a:extLst>
          </p:cNvPr>
          <p:cNvSpPr/>
          <p:nvPr/>
        </p:nvSpPr>
        <p:spPr>
          <a:xfrm>
            <a:off x="2493645" y="2371725"/>
            <a:ext cx="8012430" cy="2546350"/>
          </a:xfrm>
          <a:prstGeom prst="ellipse">
            <a:avLst/>
          </a:prstGeom>
          <a:no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5C56C-1BF9-83FC-77F9-5FC10136CA15}"/>
              </a:ext>
            </a:extLst>
          </p:cNvPr>
          <p:cNvSpPr>
            <a:spLocks noGrp="1"/>
          </p:cNvSpPr>
          <p:nvPr>
            <p:ph type="title"/>
          </p:nvPr>
        </p:nvSpPr>
        <p:spPr/>
        <p:txBody>
          <a:bodyPr/>
          <a:lstStyle/>
          <a:p>
            <a:r>
              <a:rPr lang="en-US"/>
              <a:t>Coaching circle</a:t>
            </a:r>
          </a:p>
        </p:txBody>
      </p:sp>
      <p:sp>
        <p:nvSpPr>
          <p:cNvPr id="4" name="Footer Placeholder 3">
            <a:extLst>
              <a:ext uri="{FF2B5EF4-FFF2-40B4-BE49-F238E27FC236}">
                <a16:creationId xmlns:a16="http://schemas.microsoft.com/office/drawing/2014/main" id="{CECDD12A-D4FD-A448-CD63-73CC661A39E8}"/>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44FC6D0D-2D00-018F-1AA8-375DDEB81E00}"/>
              </a:ext>
            </a:extLst>
          </p:cNvPr>
          <p:cNvSpPr>
            <a:spLocks noGrp="1"/>
          </p:cNvSpPr>
          <p:nvPr>
            <p:ph type="sldNum" sz="quarter" idx="12"/>
          </p:nvPr>
        </p:nvSpPr>
        <p:spPr/>
        <p:txBody>
          <a:bodyPr/>
          <a:lstStyle/>
          <a:p>
            <a:fld id="{16C5AC08-0ACD-404A-9C9F-AB39E786C34A}" type="slidenum">
              <a:rPr lang="en-GB"/>
              <a:t>27</a:t>
            </a:fld>
            <a:endParaRPr lang="en-GB"/>
          </a:p>
        </p:txBody>
      </p:sp>
      <p:sp>
        <p:nvSpPr>
          <p:cNvPr id="6" name="Text Placeholder 5">
            <a:extLst>
              <a:ext uri="{FF2B5EF4-FFF2-40B4-BE49-F238E27FC236}">
                <a16:creationId xmlns:a16="http://schemas.microsoft.com/office/drawing/2014/main" id="{E4BF5968-BC66-BEB9-8D9F-BFFFBA8BC4AD}"/>
              </a:ext>
            </a:extLst>
          </p:cNvPr>
          <p:cNvSpPr>
            <a:spLocks noGrp="1"/>
          </p:cNvSpPr>
          <p:nvPr>
            <p:ph type="body" sz="quarter" idx="13"/>
          </p:nvPr>
        </p:nvSpPr>
        <p:spPr/>
        <p:txBody>
          <a:bodyPr/>
          <a:lstStyle/>
          <a:p>
            <a:r>
              <a:rPr lang="en-US"/>
              <a:t>Activity 2.3</a:t>
            </a:r>
          </a:p>
        </p:txBody>
      </p:sp>
      <p:sp>
        <p:nvSpPr>
          <p:cNvPr id="7" name="Oval 6">
            <a:extLst>
              <a:ext uri="{FF2B5EF4-FFF2-40B4-BE49-F238E27FC236}">
                <a16:creationId xmlns:a16="http://schemas.microsoft.com/office/drawing/2014/main" id="{9AD4C9EE-FB60-E455-F27D-CB303456810C}"/>
              </a:ext>
            </a:extLst>
          </p:cNvPr>
          <p:cNvSpPr/>
          <p:nvPr/>
        </p:nvSpPr>
        <p:spPr>
          <a:xfrm>
            <a:off x="2517557" y="2371725"/>
            <a:ext cx="8012430" cy="2546350"/>
          </a:xfrm>
          <a:prstGeom prst="ellipse">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2894B4C-2FE4-6384-FFA9-58846A309333}"/>
              </a:ext>
            </a:extLst>
          </p:cNvPr>
          <p:cNvGrpSpPr/>
          <p:nvPr/>
        </p:nvGrpSpPr>
        <p:grpSpPr>
          <a:xfrm>
            <a:off x="7968208" y="7144809"/>
            <a:ext cx="822176" cy="822176"/>
            <a:chOff x="6065912" y="3185552"/>
            <a:chExt cx="822176" cy="822176"/>
          </a:xfrm>
        </p:grpSpPr>
        <p:sp>
          <p:nvSpPr>
            <p:cNvPr id="15" name="Oval 14">
              <a:extLst>
                <a:ext uri="{FF2B5EF4-FFF2-40B4-BE49-F238E27FC236}">
                  <a16:creationId xmlns:a16="http://schemas.microsoft.com/office/drawing/2014/main" id="{3899F789-CAD7-4FE4-79C2-2E7F6E7E7956}"/>
                </a:ext>
              </a:extLst>
            </p:cNvPr>
            <p:cNvSpPr/>
            <p:nvPr/>
          </p:nvSpPr>
          <p:spPr>
            <a:xfrm>
              <a:off x="6065912" y="3185552"/>
              <a:ext cx="822176" cy="822176"/>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9E2A5B9-393E-9E2F-8566-6E679D3679B5}"/>
                </a:ext>
              </a:extLst>
            </p:cNvPr>
            <p:cNvPicPr>
              <a:picLocks noChangeAspect="1"/>
            </p:cNvPicPr>
            <p:nvPr/>
          </p:nvPicPr>
          <p:blipFill>
            <a:blip r:embed="rId4"/>
            <a:srcRect/>
            <a:stretch/>
          </p:blipFill>
          <p:spPr>
            <a:xfrm>
              <a:off x="6257270" y="3311461"/>
              <a:ext cx="454700" cy="545640"/>
            </a:xfrm>
            <a:prstGeom prst="rect">
              <a:avLst/>
            </a:prstGeom>
          </p:spPr>
        </p:pic>
      </p:grpSp>
      <p:grpSp>
        <p:nvGrpSpPr>
          <p:cNvPr id="19" name="Group 18">
            <a:extLst>
              <a:ext uri="{FF2B5EF4-FFF2-40B4-BE49-F238E27FC236}">
                <a16:creationId xmlns:a16="http://schemas.microsoft.com/office/drawing/2014/main" id="{D483DD8A-91F1-345A-2354-27597D82A75B}"/>
              </a:ext>
            </a:extLst>
          </p:cNvPr>
          <p:cNvGrpSpPr/>
          <p:nvPr/>
        </p:nvGrpSpPr>
        <p:grpSpPr>
          <a:xfrm>
            <a:off x="8228546" y="3401620"/>
            <a:ext cx="318374" cy="318374"/>
            <a:chOff x="8228546" y="3401620"/>
            <a:chExt cx="318374" cy="318374"/>
          </a:xfrm>
        </p:grpSpPr>
        <p:sp>
          <p:nvSpPr>
            <p:cNvPr id="18" name="Oval 17">
              <a:extLst>
                <a:ext uri="{FF2B5EF4-FFF2-40B4-BE49-F238E27FC236}">
                  <a16:creationId xmlns:a16="http://schemas.microsoft.com/office/drawing/2014/main" id="{269B2198-BC3B-6F5C-1AC5-7390187C9479}"/>
                </a:ext>
              </a:extLst>
            </p:cNvPr>
            <p:cNvSpPr/>
            <p:nvPr/>
          </p:nvSpPr>
          <p:spPr>
            <a:xfrm>
              <a:off x="8228546" y="3401620"/>
              <a:ext cx="318374" cy="31837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4440B3C-0495-606E-6614-6757B954C603}"/>
                </a:ext>
              </a:extLst>
            </p:cNvPr>
            <p:cNvPicPr>
              <a:picLocks noChangeAspect="1"/>
            </p:cNvPicPr>
            <p:nvPr/>
          </p:nvPicPr>
          <p:blipFill>
            <a:blip r:embed="rId5"/>
            <a:stretch>
              <a:fillRect/>
            </a:stretch>
          </p:blipFill>
          <p:spPr>
            <a:xfrm>
              <a:off x="8355464" y="3454434"/>
              <a:ext cx="62939" cy="132871"/>
            </a:xfrm>
            <a:prstGeom prst="rect">
              <a:avLst/>
            </a:prstGeom>
          </p:spPr>
        </p:pic>
      </p:grpSp>
      <p:grpSp>
        <p:nvGrpSpPr>
          <p:cNvPr id="23" name="Group 22">
            <a:extLst>
              <a:ext uri="{FF2B5EF4-FFF2-40B4-BE49-F238E27FC236}">
                <a16:creationId xmlns:a16="http://schemas.microsoft.com/office/drawing/2014/main" id="{100754E9-2992-8E02-F201-78091B15D6A7}"/>
              </a:ext>
            </a:extLst>
          </p:cNvPr>
          <p:cNvGrpSpPr/>
          <p:nvPr/>
        </p:nvGrpSpPr>
        <p:grpSpPr>
          <a:xfrm>
            <a:off x="6280785" y="2145030"/>
            <a:ext cx="453390" cy="453390"/>
            <a:chOff x="8990854" y="1294130"/>
            <a:chExt cx="453390" cy="453390"/>
          </a:xfrm>
        </p:grpSpPr>
        <p:sp>
          <p:nvSpPr>
            <p:cNvPr id="24" name="second">
              <a:extLst>
                <a:ext uri="{FF2B5EF4-FFF2-40B4-BE49-F238E27FC236}">
                  <a16:creationId xmlns:a16="http://schemas.microsoft.com/office/drawing/2014/main" id="{58249144-0439-833C-7C33-5175D701B2F8}"/>
                </a:ext>
              </a:extLst>
            </p:cNvPr>
            <p:cNvSpPr/>
            <p:nvPr/>
          </p:nvSpPr>
          <p:spPr>
            <a:xfrm>
              <a:off x="8990854" y="1294130"/>
              <a:ext cx="453390" cy="453390"/>
            </a:xfrm>
            <a:prstGeom prst="ellipse">
              <a:avLst/>
            </a:prstGeom>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D118F25-C9E9-C4B0-74C8-ECB8CD2B5246}"/>
                </a:ext>
              </a:extLst>
            </p:cNvPr>
            <p:cNvPicPr>
              <a:picLocks noChangeAspect="1"/>
            </p:cNvPicPr>
            <p:nvPr/>
          </p:nvPicPr>
          <p:blipFill>
            <a:blip r:embed="rId6"/>
            <a:stretch>
              <a:fillRect/>
            </a:stretch>
          </p:blipFill>
          <p:spPr>
            <a:xfrm>
              <a:off x="9079445" y="1403013"/>
              <a:ext cx="280164" cy="203256"/>
            </a:xfrm>
            <a:prstGeom prst="rect">
              <a:avLst/>
            </a:prstGeom>
          </p:spPr>
        </p:pic>
      </p:grpSp>
      <p:grpSp>
        <p:nvGrpSpPr>
          <p:cNvPr id="29" name="Group 28">
            <a:extLst>
              <a:ext uri="{FF2B5EF4-FFF2-40B4-BE49-F238E27FC236}">
                <a16:creationId xmlns:a16="http://schemas.microsoft.com/office/drawing/2014/main" id="{7DFC7C6A-5983-2F55-F5A7-D36AC6FF8498}"/>
              </a:ext>
            </a:extLst>
          </p:cNvPr>
          <p:cNvGrpSpPr/>
          <p:nvPr/>
        </p:nvGrpSpPr>
        <p:grpSpPr>
          <a:xfrm>
            <a:off x="6043349" y="4464390"/>
            <a:ext cx="907370" cy="907370"/>
            <a:chOff x="8990854" y="1294130"/>
            <a:chExt cx="453390" cy="453390"/>
          </a:xfrm>
        </p:grpSpPr>
        <p:sp>
          <p:nvSpPr>
            <p:cNvPr id="30" name="second">
              <a:extLst>
                <a:ext uri="{FF2B5EF4-FFF2-40B4-BE49-F238E27FC236}">
                  <a16:creationId xmlns:a16="http://schemas.microsoft.com/office/drawing/2014/main" id="{0A5E71A8-358B-60C9-FE0B-F631C2446DB1}"/>
                </a:ext>
              </a:extLst>
            </p:cNvPr>
            <p:cNvSpPr/>
            <p:nvPr/>
          </p:nvSpPr>
          <p:spPr>
            <a:xfrm>
              <a:off x="8990854" y="1294130"/>
              <a:ext cx="453390" cy="453390"/>
            </a:xfrm>
            <a:prstGeom prst="ellipse">
              <a:avLst/>
            </a:prstGeom>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8700671-5295-CE38-9339-9B1E2DB38162}"/>
                </a:ext>
              </a:extLst>
            </p:cNvPr>
            <p:cNvPicPr>
              <a:picLocks noChangeAspect="1"/>
            </p:cNvPicPr>
            <p:nvPr/>
          </p:nvPicPr>
          <p:blipFill>
            <a:blip r:embed="rId6"/>
            <a:stretch>
              <a:fillRect/>
            </a:stretch>
          </p:blipFill>
          <p:spPr>
            <a:xfrm>
              <a:off x="9079445" y="1403013"/>
              <a:ext cx="280164" cy="203256"/>
            </a:xfrm>
            <a:prstGeom prst="rect">
              <a:avLst/>
            </a:prstGeom>
          </p:spPr>
        </p:pic>
      </p:grpSp>
      <p:pic>
        <p:nvPicPr>
          <p:cNvPr id="3" name="Picture 2">
            <a:extLst>
              <a:ext uri="{FF2B5EF4-FFF2-40B4-BE49-F238E27FC236}">
                <a16:creationId xmlns:a16="http://schemas.microsoft.com/office/drawing/2014/main" id="{841E277A-3DAD-152D-9123-69159C8910D1}"/>
              </a:ext>
            </a:extLst>
          </p:cNvPr>
          <p:cNvPicPr>
            <a:picLocks noChangeAspect="1"/>
          </p:cNvPicPr>
          <p:nvPr/>
        </p:nvPicPr>
        <p:blipFill>
          <a:blip r:embed="rId7"/>
          <a:srcRect/>
          <a:stretch/>
        </p:blipFill>
        <p:spPr>
          <a:xfrm>
            <a:off x="238125" y="1317624"/>
            <a:ext cx="495300" cy="406400"/>
          </a:xfrm>
          <a:prstGeom prst="rect">
            <a:avLst/>
          </a:prstGeom>
        </p:spPr>
      </p:pic>
      <p:pic>
        <p:nvPicPr>
          <p:cNvPr id="8" name="Picture 7">
            <a:extLst>
              <a:ext uri="{FF2B5EF4-FFF2-40B4-BE49-F238E27FC236}">
                <a16:creationId xmlns:a16="http://schemas.microsoft.com/office/drawing/2014/main" id="{E7EEECB1-A5EA-B35E-2675-3FF0A8ECE31B}"/>
              </a:ext>
            </a:extLst>
          </p:cNvPr>
          <p:cNvPicPr>
            <a:picLocks noChangeAspect="1"/>
          </p:cNvPicPr>
          <p:nvPr/>
        </p:nvPicPr>
        <p:blipFill>
          <a:blip r:embed="rId8"/>
          <a:stretch>
            <a:fillRect/>
          </a:stretch>
        </p:blipFill>
        <p:spPr>
          <a:xfrm>
            <a:off x="238124" y="800100"/>
            <a:ext cx="495301" cy="376859"/>
          </a:xfrm>
          <a:prstGeom prst="rect">
            <a:avLst/>
          </a:prstGeom>
        </p:spPr>
      </p:pic>
    </p:spTree>
    <p:extLst>
      <p:ext uri="{BB962C8B-B14F-4D97-AF65-F5344CB8AC3E}">
        <p14:creationId xmlns:p14="http://schemas.microsoft.com/office/powerpoint/2010/main" val="38385223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013 0.00093 C -0.1095 0.00162 -0.33033 0.05857 -0.32942 0.1882 C -0.32851 0.31736 -0.10833 0.37269 0.00131 0.37176 C 0.11094 0.37061 0.32435 0.32176 0.32852 0.1838 C 0.33256 0.04561 0.10977 -3.33333E-6 0.00013 0.00093 Z " pathEditMode="relative" rAng="0" ptsTypes="AAAAA">
                                          <p:cBhvr>
                                            <p:cTn id="6" dur="15000" fill="hold"/>
                                            <p:tgtEl>
                                              <p:spTgt spid="23"/>
                                            </p:tgtEl>
                                            <p:attrNameLst>
                                              <p:attrName>ppt_x</p:attrName>
                                              <p:attrName>ppt_y</p:attrName>
                                            </p:attrNameLst>
                                          </p:cBhvr>
                                          <p:rCtr x="-65" y="18542"/>
                                        </p:animMotion>
                                      </p:childTnLst>
                                    </p:cTn>
                                  </p:par>
                                  <p:par>
                                    <p:cTn id="7" presetID="6" presetClass="emph" presetSubtype="0" repeatCount="indefinite" autoRev="1" fill="hold" nodeType="withEffect">
                                      <p:stCondLst>
                                        <p:cond delay="0"/>
                                      </p:stCondLst>
                                      <p:childTnLst>
                                        <p:animScale>
                                          <p:cBhvr>
                                            <p:cTn id="8" dur="7500" fill="hold"/>
                                            <p:tgtEl>
                                              <p:spTgt spid="23"/>
                                            </p:tgtEl>
                                          </p:cBhvr>
                                          <p:by x="200000" y="200000"/>
                                        </p:animScale>
                                      </p:childTnLst>
                                    </p:cTn>
                                  </p:par>
                                  <p:par>
                                    <p:cTn id="9" presetID="64" presetClass="path" presetSubtype="0" accel="50000" fill="hold" nodeType="withEffect" p14:presetBounceEnd="50000">
                                      <p:stCondLst>
                                        <p:cond delay="0"/>
                                      </p:stCondLst>
                                      <p:childTnLst>
                                        <p:animMotion origin="layout" path="M 0 -1.85185E-6 L 0 -0.58773 " pathEditMode="relative" rAng="0" ptsTypes="AA" p14:bounceEnd="50000">
                                          <p:cBhvr>
                                            <p:cTn id="10" dur="3000" fill="hold"/>
                                            <p:tgtEl>
                                              <p:spTgt spid="11"/>
                                            </p:tgtEl>
                                            <p:attrNameLst>
                                              <p:attrName>ppt_x</p:attrName>
                                              <p:attrName>ppt_y</p:attrName>
                                            </p:attrNameLst>
                                          </p:cBhvr>
                                          <p:rCtr x="0" y="-29398"/>
                                        </p:animMotion>
                                      </p:childTnLst>
                                    </p:cTn>
                                  </p:par>
                                  <p:par>
                                    <p:cTn id="11" presetID="64" presetClass="path" presetSubtype="0" accel="50000" fill="hold" nodeType="withEffect" p14:presetBounceEnd="50000">
                                      <p:stCondLst>
                                        <p:cond delay="500"/>
                                      </p:stCondLst>
                                      <p:childTnLst>
                                        <p:animMotion origin="layout" path="M 0 -1.85185E-6 L 0 -0.58773 " pathEditMode="relative" rAng="0" ptsTypes="AA" p14:bounceEnd="50000">
                                          <p:cBhvr>
                                            <p:cTn id="12" dur="2500" fill="hold"/>
                                            <p:tgtEl>
                                              <p:spTgt spid="14"/>
                                            </p:tgtEl>
                                            <p:attrNameLst>
                                              <p:attrName>ppt_x</p:attrName>
                                              <p:attrName>ppt_y</p:attrName>
                                            </p:attrNameLst>
                                          </p:cBhvr>
                                          <p:rCtr x="0" y="-29398"/>
                                        </p:animMotion>
                                      </p:childTnLst>
                                    </p:cTn>
                                  </p:par>
                                  <p:par>
                                    <p:cTn id="13" presetID="22" presetClass="entr" presetSubtype="4" fill="hold" nodeType="withEffect">
                                      <p:stCondLst>
                                        <p:cond delay="1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8" presetClass="emph" presetSubtype="0" repeatCount="indefinite" fill="hold" nodeType="withEffect">
                                      <p:stCondLst>
                                        <p:cond delay="0"/>
                                      </p:stCondLst>
                                      <p:childTnLst>
                                        <p:animRot by="21600000">
                                          <p:cBhvr>
                                            <p:cTn id="17" dur="7500" fill="hold"/>
                                            <p:tgtEl>
                                              <p:spTgt spid="19"/>
                                            </p:tgtEl>
                                            <p:attrNameLst>
                                              <p:attrName>r</p:attrName>
                                            </p:attrNameLst>
                                          </p:cBhvr>
                                        </p:animRot>
                                      </p:childTnLst>
                                    </p:cTn>
                                  </p:par>
                                  <p:par>
                                    <p:cTn id="18" presetID="0" presetClass="path" presetSubtype="0" repeatCount="indefinite" fill="hold" nodeType="withEffect">
                                      <p:stCondLst>
                                        <p:cond delay="0"/>
                                      </p:stCondLst>
                                      <p:childTnLst>
                                        <p:animMotion origin="layout" path="M -0.00013 3.7037E-7 C 0.1099 3.7037E-7 0.33008 -0.04352 0.33138 -0.18264 C 0.33242 -0.32199 0.11042 -0.37107 0.00039 -0.37107 C -0.1095 -0.3713 -0.33346 -0.3213 -0.32825 -0.18357 C -0.32317 -0.04607 -0.11002 3.7037E-7 -0.00013 3.7037E-7 Z " pathEditMode="relative" rAng="0" ptsTypes="AAAAA">
                                          <p:cBhvr>
                                            <p:cTn id="19" dur="15000" fill="hold"/>
                                            <p:tgtEl>
                                              <p:spTgt spid="29"/>
                                            </p:tgtEl>
                                            <p:attrNameLst>
                                              <p:attrName>ppt_x</p:attrName>
                                              <p:attrName>ppt_y</p:attrName>
                                            </p:attrNameLst>
                                          </p:cBhvr>
                                          <p:rCtr x="156" y="-18565"/>
                                        </p:animMotion>
                                      </p:childTnLst>
                                    </p:cTn>
                                  </p:par>
                                  <p:par>
                                    <p:cTn id="20" presetID="6" presetClass="emph" presetSubtype="0" repeatCount="indefinite" autoRev="1" fill="hold" nodeType="withEffect">
                                      <p:stCondLst>
                                        <p:cond delay="0"/>
                                      </p:stCondLst>
                                      <p:childTnLst>
                                        <p:animScale>
                                          <p:cBhvr>
                                            <p:cTn id="21" dur="7500" fill="hold"/>
                                            <p:tgtEl>
                                              <p:spTgt spid="2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013 0.00093 C -0.1095 0.00162 -0.33033 0.05857 -0.32942 0.1882 C -0.32851 0.31736 -0.10833 0.37269 0.00131 0.37176 C 0.11094 0.37061 0.32435 0.32176 0.32852 0.1838 C 0.33256 0.04561 0.10977 -3.33333E-6 0.00013 0.00093 Z " pathEditMode="relative" rAng="0" ptsTypes="AAAAA">
                                          <p:cBhvr>
                                            <p:cTn id="6" dur="15000" fill="hold"/>
                                            <p:tgtEl>
                                              <p:spTgt spid="23"/>
                                            </p:tgtEl>
                                            <p:attrNameLst>
                                              <p:attrName>ppt_x</p:attrName>
                                              <p:attrName>ppt_y</p:attrName>
                                            </p:attrNameLst>
                                          </p:cBhvr>
                                          <p:rCtr x="-65" y="18542"/>
                                        </p:animMotion>
                                      </p:childTnLst>
                                    </p:cTn>
                                  </p:par>
                                  <p:par>
                                    <p:cTn id="7" presetID="6" presetClass="emph" presetSubtype="0" repeatCount="indefinite" autoRev="1" fill="hold" nodeType="withEffect">
                                      <p:stCondLst>
                                        <p:cond delay="0"/>
                                      </p:stCondLst>
                                      <p:childTnLst>
                                        <p:animScale>
                                          <p:cBhvr>
                                            <p:cTn id="8" dur="7500" fill="hold"/>
                                            <p:tgtEl>
                                              <p:spTgt spid="23"/>
                                            </p:tgtEl>
                                          </p:cBhvr>
                                          <p:by x="200000" y="200000"/>
                                        </p:animScale>
                                      </p:childTnLst>
                                    </p:cTn>
                                  </p:par>
                                  <p:par>
                                    <p:cTn id="9" presetID="64" presetClass="path" presetSubtype="0" accel="50000" fill="hold" nodeType="withEffect">
                                      <p:stCondLst>
                                        <p:cond delay="0"/>
                                      </p:stCondLst>
                                      <p:childTnLst>
                                        <p:animMotion origin="layout" path="M 0 -1.85185E-6 L 0 -0.58773 " pathEditMode="relative" rAng="0" ptsTypes="AA">
                                          <p:cBhvr>
                                            <p:cTn id="10" dur="3000" fill="hold"/>
                                            <p:tgtEl>
                                              <p:spTgt spid="11"/>
                                            </p:tgtEl>
                                            <p:attrNameLst>
                                              <p:attrName>ppt_x</p:attrName>
                                              <p:attrName>ppt_y</p:attrName>
                                            </p:attrNameLst>
                                          </p:cBhvr>
                                          <p:rCtr x="0" y="-29398"/>
                                        </p:animMotion>
                                      </p:childTnLst>
                                    </p:cTn>
                                  </p:par>
                                  <p:par>
                                    <p:cTn id="11" presetID="64" presetClass="path" presetSubtype="0" accel="50000" fill="hold" nodeType="withEffect">
                                      <p:stCondLst>
                                        <p:cond delay="500"/>
                                      </p:stCondLst>
                                      <p:childTnLst>
                                        <p:animMotion origin="layout" path="M 0 -1.85185E-6 L 0 -0.58773 " pathEditMode="relative" rAng="0" ptsTypes="AA">
                                          <p:cBhvr>
                                            <p:cTn id="12" dur="2500" fill="hold"/>
                                            <p:tgtEl>
                                              <p:spTgt spid="14"/>
                                            </p:tgtEl>
                                            <p:attrNameLst>
                                              <p:attrName>ppt_x</p:attrName>
                                              <p:attrName>ppt_y</p:attrName>
                                            </p:attrNameLst>
                                          </p:cBhvr>
                                          <p:rCtr x="0" y="-29398"/>
                                        </p:animMotion>
                                      </p:childTnLst>
                                    </p:cTn>
                                  </p:par>
                                  <p:par>
                                    <p:cTn id="13" presetID="22" presetClass="entr" presetSubtype="4" fill="hold" nodeType="withEffect">
                                      <p:stCondLst>
                                        <p:cond delay="1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8" presetClass="emph" presetSubtype="0" repeatCount="indefinite" fill="hold" nodeType="withEffect">
                                      <p:stCondLst>
                                        <p:cond delay="0"/>
                                      </p:stCondLst>
                                      <p:childTnLst>
                                        <p:animRot by="21600000">
                                          <p:cBhvr>
                                            <p:cTn id="17" dur="7500" fill="hold"/>
                                            <p:tgtEl>
                                              <p:spTgt spid="19"/>
                                            </p:tgtEl>
                                            <p:attrNameLst>
                                              <p:attrName>r</p:attrName>
                                            </p:attrNameLst>
                                          </p:cBhvr>
                                        </p:animRot>
                                      </p:childTnLst>
                                    </p:cTn>
                                  </p:par>
                                  <p:par>
                                    <p:cTn id="18" presetID="0" presetClass="path" presetSubtype="0" repeatCount="indefinite" fill="hold" nodeType="withEffect">
                                      <p:stCondLst>
                                        <p:cond delay="0"/>
                                      </p:stCondLst>
                                      <p:childTnLst>
                                        <p:animMotion origin="layout" path="M -0.00013 3.7037E-7 C 0.1099 3.7037E-7 0.33008 -0.04352 0.33138 -0.18264 C 0.33242 -0.32199 0.11042 -0.37107 0.00039 -0.37107 C -0.1095 -0.3713 -0.33346 -0.3213 -0.32825 -0.18357 C -0.32317 -0.04607 -0.11002 3.7037E-7 -0.00013 3.7037E-7 Z " pathEditMode="relative" rAng="0" ptsTypes="AAAAA">
                                          <p:cBhvr>
                                            <p:cTn id="19" dur="15000" fill="hold"/>
                                            <p:tgtEl>
                                              <p:spTgt spid="29"/>
                                            </p:tgtEl>
                                            <p:attrNameLst>
                                              <p:attrName>ppt_x</p:attrName>
                                              <p:attrName>ppt_y</p:attrName>
                                            </p:attrNameLst>
                                          </p:cBhvr>
                                          <p:rCtr x="156" y="-18565"/>
                                        </p:animMotion>
                                      </p:childTnLst>
                                    </p:cTn>
                                  </p:par>
                                  <p:par>
                                    <p:cTn id="20" presetID="6" presetClass="emph" presetSubtype="0" repeatCount="indefinite" autoRev="1" fill="hold" nodeType="withEffect">
                                      <p:stCondLst>
                                        <p:cond delay="0"/>
                                      </p:stCondLst>
                                      <p:childTnLst>
                                        <p:animScale>
                                          <p:cBhvr>
                                            <p:cTn id="21" dur="7500" fill="hold"/>
                                            <p:tgtEl>
                                              <p:spTgt spid="2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FBDE-DBD6-40AE-4BE5-9F3F77593341}"/>
              </a:ext>
            </a:extLst>
          </p:cNvPr>
          <p:cNvSpPr>
            <a:spLocks noGrp="1"/>
          </p:cNvSpPr>
          <p:nvPr>
            <p:ph type="title"/>
          </p:nvPr>
        </p:nvSpPr>
        <p:spPr/>
        <p:txBody>
          <a:bodyPr/>
          <a:lstStyle/>
          <a:p>
            <a:r>
              <a:rPr lang="en-US"/>
              <a:t>Coaching circle</a:t>
            </a:r>
          </a:p>
        </p:txBody>
      </p:sp>
      <p:sp>
        <p:nvSpPr>
          <p:cNvPr id="4" name="Footer Placeholder 3">
            <a:extLst>
              <a:ext uri="{FF2B5EF4-FFF2-40B4-BE49-F238E27FC236}">
                <a16:creationId xmlns:a16="http://schemas.microsoft.com/office/drawing/2014/main" id="{FACED4EB-20D6-D57B-A07A-06C76ACCE0E8}"/>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CDABA78C-DF59-5966-750F-157066BBB4B7}"/>
              </a:ext>
            </a:extLst>
          </p:cNvPr>
          <p:cNvSpPr>
            <a:spLocks noGrp="1"/>
          </p:cNvSpPr>
          <p:nvPr>
            <p:ph type="sldNum" sz="quarter" idx="12"/>
          </p:nvPr>
        </p:nvSpPr>
        <p:spPr/>
        <p:txBody>
          <a:bodyPr/>
          <a:lstStyle/>
          <a:p>
            <a:fld id="{16C5AC08-0ACD-404A-9C9F-AB39E786C34A}" type="slidenum">
              <a:rPr lang="en-GB"/>
              <a:t>28</a:t>
            </a:fld>
            <a:endParaRPr lang="en-GB"/>
          </a:p>
        </p:txBody>
      </p:sp>
      <p:sp>
        <p:nvSpPr>
          <p:cNvPr id="6" name="Text Placeholder 5">
            <a:extLst>
              <a:ext uri="{FF2B5EF4-FFF2-40B4-BE49-F238E27FC236}">
                <a16:creationId xmlns:a16="http://schemas.microsoft.com/office/drawing/2014/main" id="{F9119010-65B6-EA0E-1F94-64DF126AD26C}"/>
              </a:ext>
            </a:extLst>
          </p:cNvPr>
          <p:cNvSpPr>
            <a:spLocks noGrp="1"/>
          </p:cNvSpPr>
          <p:nvPr>
            <p:ph type="body" sz="quarter" idx="13"/>
          </p:nvPr>
        </p:nvSpPr>
        <p:spPr/>
        <p:txBody>
          <a:bodyPr/>
          <a:lstStyle/>
          <a:p>
            <a:r>
              <a:rPr lang="en-US"/>
              <a:t>Coaching circle</a:t>
            </a:r>
          </a:p>
        </p:txBody>
      </p:sp>
      <p:grpSp>
        <p:nvGrpSpPr>
          <p:cNvPr id="7" name="Group 6">
            <a:extLst>
              <a:ext uri="{FF2B5EF4-FFF2-40B4-BE49-F238E27FC236}">
                <a16:creationId xmlns:a16="http://schemas.microsoft.com/office/drawing/2014/main" id="{BA78480F-4174-D14E-1A3A-A11EFE748B4B}"/>
              </a:ext>
            </a:extLst>
          </p:cNvPr>
          <p:cNvGrpSpPr/>
          <p:nvPr/>
        </p:nvGrpSpPr>
        <p:grpSpPr>
          <a:xfrm>
            <a:off x="238126" y="808387"/>
            <a:ext cx="466724" cy="569563"/>
            <a:chOff x="238126" y="808387"/>
            <a:chExt cx="466724" cy="569563"/>
          </a:xfrm>
        </p:grpSpPr>
        <p:pic>
          <p:nvPicPr>
            <p:cNvPr id="8" name="Picture 7">
              <a:extLst>
                <a:ext uri="{FF2B5EF4-FFF2-40B4-BE49-F238E27FC236}">
                  <a16:creationId xmlns:a16="http://schemas.microsoft.com/office/drawing/2014/main" id="{B9F9E3D4-1DBF-4724-26C0-B01ED6713693}"/>
                </a:ext>
              </a:extLst>
            </p:cNvPr>
            <p:cNvPicPr>
              <a:picLocks noChangeAspect="1"/>
            </p:cNvPicPr>
            <p:nvPr/>
          </p:nvPicPr>
          <p:blipFill>
            <a:blip r:embed="rId3"/>
            <a:srcRect/>
            <a:stretch/>
          </p:blipFill>
          <p:spPr>
            <a:xfrm>
              <a:off x="331788" y="808387"/>
              <a:ext cx="279400" cy="330200"/>
            </a:xfrm>
            <a:prstGeom prst="rect">
              <a:avLst/>
            </a:prstGeom>
          </p:spPr>
        </p:pic>
        <p:sp>
          <p:nvSpPr>
            <p:cNvPr id="9" name="TextBox 8">
              <a:extLst>
                <a:ext uri="{FF2B5EF4-FFF2-40B4-BE49-F238E27FC236}">
                  <a16:creationId xmlns:a16="http://schemas.microsoft.com/office/drawing/2014/main" id="{9F710E4B-4464-42BC-4F64-6841446D939F}"/>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latin typeface="DM Sans" pitchFamily="2" charset="77"/>
                </a:rPr>
                <a:t>p12</a:t>
              </a:r>
              <a:endParaRPr lang="en-US" sz="800" dirty="0">
                <a:latin typeface="Petrona" pitchFamily="2" charset="77"/>
              </a:endParaRPr>
            </a:p>
          </p:txBody>
        </p:sp>
      </p:grpSp>
      <p:sp>
        <p:nvSpPr>
          <p:cNvPr id="25" name="TextBox 24">
            <a:extLst>
              <a:ext uri="{FF2B5EF4-FFF2-40B4-BE49-F238E27FC236}">
                <a16:creationId xmlns:a16="http://schemas.microsoft.com/office/drawing/2014/main" id="{B8D6478F-288F-C13F-BB79-408F9DDAC4F0}"/>
              </a:ext>
            </a:extLst>
          </p:cNvPr>
          <p:cNvSpPr txBox="1"/>
          <p:nvPr/>
        </p:nvSpPr>
        <p:spPr>
          <a:xfrm>
            <a:off x="1382297" y="168023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1</a:t>
            </a:r>
          </a:p>
        </p:txBody>
      </p:sp>
      <p:sp>
        <p:nvSpPr>
          <p:cNvPr id="28" name="Content Placeholder 27">
            <a:extLst>
              <a:ext uri="{FF2B5EF4-FFF2-40B4-BE49-F238E27FC236}">
                <a16:creationId xmlns:a16="http://schemas.microsoft.com/office/drawing/2014/main" id="{94F69983-732C-4360-509B-57BE1AF402AF}"/>
              </a:ext>
            </a:extLst>
          </p:cNvPr>
          <p:cNvSpPr>
            <a:spLocks noGrp="1"/>
          </p:cNvSpPr>
          <p:nvPr>
            <p:ph idx="1"/>
          </p:nvPr>
        </p:nvSpPr>
        <p:spPr>
          <a:xfrm>
            <a:off x="2524125" y="1652529"/>
            <a:ext cx="4886609" cy="4888015"/>
          </a:xfrm>
        </p:spPr>
        <p:txBody>
          <a:bodyPr/>
          <a:lstStyle/>
          <a:p>
            <a:pPr marL="0" lvl="3">
              <a:spcBef>
                <a:spcPts val="0"/>
              </a:spcBef>
              <a:spcAft>
                <a:spcPts val="3200"/>
              </a:spcAft>
            </a:pPr>
            <a:r>
              <a:rPr lang="en-US" sz="2000" b="1"/>
              <a:t>Select the ‘coachee’ and time-keeper</a:t>
            </a:r>
          </a:p>
          <a:p>
            <a:pPr marL="0" lvl="3">
              <a:spcBef>
                <a:spcPts val="0"/>
              </a:spcBef>
              <a:spcAft>
                <a:spcPts val="3200"/>
              </a:spcAft>
            </a:pPr>
            <a:r>
              <a:rPr lang="en-US" sz="2000" b="1"/>
              <a:t>Intention statement by ‘coachee’.</a:t>
            </a:r>
            <a:br>
              <a:rPr lang="en-US" sz="2000" b="1"/>
            </a:br>
            <a:r>
              <a:rPr lang="en-US" sz="1400"/>
              <a:t>Coaches listen deeply and may ask clarifying questions (don’t give advice!)</a:t>
            </a:r>
          </a:p>
          <a:p>
            <a:pPr marL="0" lvl="3">
              <a:spcBef>
                <a:spcPts val="0"/>
              </a:spcBef>
              <a:spcAft>
                <a:spcPts val="3200"/>
              </a:spcAft>
            </a:pPr>
            <a:r>
              <a:rPr lang="en-US" sz="2000" b="1"/>
              <a:t>Short silence (stillness)</a:t>
            </a:r>
          </a:p>
          <a:p>
            <a:pPr marL="0" lvl="4">
              <a:spcBef>
                <a:spcPts val="0"/>
              </a:spcBef>
              <a:spcAft>
                <a:spcPts val="3200"/>
              </a:spcAft>
            </a:pPr>
            <a:r>
              <a:rPr lang="en-US" sz="2000" b="1"/>
              <a:t>Mirroring</a:t>
            </a:r>
          </a:p>
          <a:p>
            <a:pPr marL="0" lvl="4">
              <a:spcBef>
                <a:spcPts val="0"/>
              </a:spcBef>
              <a:spcAft>
                <a:spcPts val="3200"/>
              </a:spcAft>
            </a:pPr>
            <a:r>
              <a:rPr lang="en-US" sz="2000" b="1"/>
              <a:t>Generative dialogue</a:t>
            </a:r>
          </a:p>
          <a:p>
            <a:pPr marL="0" lvl="4">
              <a:spcBef>
                <a:spcPts val="0"/>
              </a:spcBef>
              <a:spcAft>
                <a:spcPts val="3200"/>
              </a:spcAft>
            </a:pPr>
            <a:r>
              <a:rPr lang="en-US" sz="2000" b="1"/>
              <a:t>Closing remarks</a:t>
            </a:r>
          </a:p>
          <a:p>
            <a:pPr marL="0" lvl="4">
              <a:spcBef>
                <a:spcPts val="0"/>
              </a:spcBef>
              <a:spcAft>
                <a:spcPts val="3200"/>
              </a:spcAft>
            </a:pPr>
            <a:r>
              <a:rPr lang="en-US" sz="2000" b="1"/>
              <a:t>Individual reflection</a:t>
            </a:r>
          </a:p>
        </p:txBody>
      </p:sp>
      <p:sp>
        <p:nvSpPr>
          <p:cNvPr id="29" name="TextBox 28">
            <a:extLst>
              <a:ext uri="{FF2B5EF4-FFF2-40B4-BE49-F238E27FC236}">
                <a16:creationId xmlns:a16="http://schemas.microsoft.com/office/drawing/2014/main" id="{73E45042-53DA-CE63-F072-1FBD65F4C3FC}"/>
              </a:ext>
            </a:extLst>
          </p:cNvPr>
          <p:cNvSpPr txBox="1"/>
          <p:nvPr/>
        </p:nvSpPr>
        <p:spPr>
          <a:xfrm>
            <a:off x="1382297" y="2344215"/>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2</a:t>
            </a:r>
          </a:p>
        </p:txBody>
      </p:sp>
      <p:sp>
        <p:nvSpPr>
          <p:cNvPr id="30" name="TextBox 29">
            <a:extLst>
              <a:ext uri="{FF2B5EF4-FFF2-40B4-BE49-F238E27FC236}">
                <a16:creationId xmlns:a16="http://schemas.microsoft.com/office/drawing/2014/main" id="{7DD51F85-2C3B-3072-FBD6-74C52DB8CCC9}"/>
              </a:ext>
            </a:extLst>
          </p:cNvPr>
          <p:cNvSpPr txBox="1"/>
          <p:nvPr/>
        </p:nvSpPr>
        <p:spPr>
          <a:xfrm>
            <a:off x="1382297" y="3390331"/>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3</a:t>
            </a:r>
          </a:p>
        </p:txBody>
      </p:sp>
      <p:sp>
        <p:nvSpPr>
          <p:cNvPr id="31" name="TextBox 30">
            <a:extLst>
              <a:ext uri="{FF2B5EF4-FFF2-40B4-BE49-F238E27FC236}">
                <a16:creationId xmlns:a16="http://schemas.microsoft.com/office/drawing/2014/main" id="{94BD97E5-70AE-E79B-81FD-F481EF11229B}"/>
              </a:ext>
            </a:extLst>
          </p:cNvPr>
          <p:cNvSpPr txBox="1"/>
          <p:nvPr/>
        </p:nvSpPr>
        <p:spPr>
          <a:xfrm>
            <a:off x="1382297" y="4076700"/>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4</a:t>
            </a:r>
          </a:p>
        </p:txBody>
      </p:sp>
      <p:sp>
        <p:nvSpPr>
          <p:cNvPr id="32" name="TextBox 31">
            <a:extLst>
              <a:ext uri="{FF2B5EF4-FFF2-40B4-BE49-F238E27FC236}">
                <a16:creationId xmlns:a16="http://schemas.microsoft.com/office/drawing/2014/main" id="{BFE1C5F7-B2E5-DCC1-FA9C-121298C543A2}"/>
              </a:ext>
            </a:extLst>
          </p:cNvPr>
          <p:cNvSpPr txBox="1"/>
          <p:nvPr/>
        </p:nvSpPr>
        <p:spPr>
          <a:xfrm>
            <a:off x="1382297" y="4758235"/>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5</a:t>
            </a:r>
          </a:p>
        </p:txBody>
      </p:sp>
      <p:sp>
        <p:nvSpPr>
          <p:cNvPr id="33" name="TextBox 32">
            <a:extLst>
              <a:ext uri="{FF2B5EF4-FFF2-40B4-BE49-F238E27FC236}">
                <a16:creationId xmlns:a16="http://schemas.microsoft.com/office/drawing/2014/main" id="{97FC21F4-B36C-EB6B-CB08-ADAEBD258087}"/>
              </a:ext>
            </a:extLst>
          </p:cNvPr>
          <p:cNvSpPr txBox="1"/>
          <p:nvPr/>
        </p:nvSpPr>
        <p:spPr>
          <a:xfrm>
            <a:off x="1382297" y="5439770"/>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6</a:t>
            </a:r>
          </a:p>
        </p:txBody>
      </p:sp>
      <p:sp>
        <p:nvSpPr>
          <p:cNvPr id="34" name="TextBox 33">
            <a:extLst>
              <a:ext uri="{FF2B5EF4-FFF2-40B4-BE49-F238E27FC236}">
                <a16:creationId xmlns:a16="http://schemas.microsoft.com/office/drawing/2014/main" id="{CB48E0AE-FB33-C2C0-F137-8DE52918BDE7}"/>
              </a:ext>
            </a:extLst>
          </p:cNvPr>
          <p:cNvSpPr txBox="1"/>
          <p:nvPr/>
        </p:nvSpPr>
        <p:spPr>
          <a:xfrm>
            <a:off x="1382297" y="612130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7</a:t>
            </a:r>
          </a:p>
        </p:txBody>
      </p:sp>
      <p:cxnSp>
        <p:nvCxnSpPr>
          <p:cNvPr id="36" name="Straight Connector 35">
            <a:extLst>
              <a:ext uri="{FF2B5EF4-FFF2-40B4-BE49-F238E27FC236}">
                <a16:creationId xmlns:a16="http://schemas.microsoft.com/office/drawing/2014/main" id="{48639EB0-05AF-5D8D-AAB0-F9FE1DA21854}"/>
              </a:ext>
            </a:extLst>
          </p:cNvPr>
          <p:cNvCxnSpPr/>
          <p:nvPr/>
        </p:nvCxnSpPr>
        <p:spPr>
          <a:xfrm flipH="1">
            <a:off x="1077913" y="2116864"/>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3E4027-785A-3BF7-F229-699D1ABAF7E1}"/>
              </a:ext>
            </a:extLst>
          </p:cNvPr>
          <p:cNvCxnSpPr/>
          <p:nvPr/>
        </p:nvCxnSpPr>
        <p:spPr>
          <a:xfrm flipH="1">
            <a:off x="1077913" y="3154616"/>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F617B91-8F09-2BC8-5E84-9E5CAC1E13AC}"/>
              </a:ext>
            </a:extLst>
          </p:cNvPr>
          <p:cNvCxnSpPr/>
          <p:nvPr/>
        </p:nvCxnSpPr>
        <p:spPr>
          <a:xfrm flipH="1">
            <a:off x="1077913" y="3847400"/>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FE9D781-5A43-088E-9E7C-C7519A59842F}"/>
              </a:ext>
            </a:extLst>
          </p:cNvPr>
          <p:cNvCxnSpPr/>
          <p:nvPr/>
        </p:nvCxnSpPr>
        <p:spPr>
          <a:xfrm flipH="1">
            <a:off x="1077913" y="4515944"/>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B053B6D-55D1-BCFF-02DF-50B6BD59D340}"/>
              </a:ext>
            </a:extLst>
          </p:cNvPr>
          <p:cNvCxnSpPr/>
          <p:nvPr/>
        </p:nvCxnSpPr>
        <p:spPr>
          <a:xfrm flipH="1">
            <a:off x="1077913" y="5198136"/>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59E7A6-8FFF-C43D-E2C4-2FA75A6ECF4A}"/>
              </a:ext>
            </a:extLst>
          </p:cNvPr>
          <p:cNvCxnSpPr/>
          <p:nvPr/>
        </p:nvCxnSpPr>
        <p:spPr>
          <a:xfrm flipH="1">
            <a:off x="1077913" y="5949280"/>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07BF07E-A3CB-90D5-04FB-D73529CAB6D3}"/>
              </a:ext>
            </a:extLst>
          </p:cNvPr>
          <p:cNvCxnSpPr/>
          <p:nvPr/>
        </p:nvCxnSpPr>
        <p:spPr>
          <a:xfrm flipH="1">
            <a:off x="1077913" y="6617824"/>
            <a:ext cx="898683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3" name="Content Placeholder 27">
            <a:extLst>
              <a:ext uri="{FF2B5EF4-FFF2-40B4-BE49-F238E27FC236}">
                <a16:creationId xmlns:a16="http://schemas.microsoft.com/office/drawing/2014/main" id="{9C624C49-DFEA-7FBA-B2F7-B338081F229B}"/>
              </a:ext>
            </a:extLst>
          </p:cNvPr>
          <p:cNvSpPr txBox="1">
            <a:spLocks/>
          </p:cNvSpPr>
          <p:nvPr/>
        </p:nvSpPr>
        <p:spPr>
          <a:xfrm>
            <a:off x="8625557" y="1652529"/>
            <a:ext cx="1880518" cy="488801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a:spcBef>
                <a:spcPts val="0"/>
              </a:spcBef>
              <a:spcAft>
                <a:spcPts val="3200"/>
              </a:spcAft>
            </a:pPr>
            <a:r>
              <a:rPr lang="en-US" sz="1200" b="1">
                <a:solidFill>
                  <a:schemeClr val="accent2"/>
                </a:solidFill>
              </a:rPr>
              <a:t>2 mins</a:t>
            </a:r>
            <a:r>
              <a:rPr lang="en-US" sz="2000" b="1"/>
              <a:t> </a:t>
            </a:r>
          </a:p>
          <a:p>
            <a:pPr marL="0" lvl="3">
              <a:spcBef>
                <a:spcPts val="0"/>
              </a:spcBef>
              <a:spcAft>
                <a:spcPts val="3200"/>
              </a:spcAft>
            </a:pPr>
            <a:r>
              <a:rPr lang="en-US" sz="1200" b="1">
                <a:solidFill>
                  <a:schemeClr val="accent2"/>
                </a:solidFill>
              </a:rPr>
              <a:t>10–15 mins</a:t>
            </a:r>
            <a:r>
              <a:rPr lang="en-US" sz="2000" b="1"/>
              <a:t>  </a:t>
            </a:r>
            <a:br>
              <a:rPr lang="en-US" sz="2000" b="1"/>
            </a:br>
            <a:r>
              <a:rPr lang="en-US" sz="1400"/>
              <a:t> </a:t>
            </a:r>
            <a:br>
              <a:rPr lang="en-US" sz="1400"/>
            </a:br>
            <a:endParaRPr lang="en-US" sz="1400"/>
          </a:p>
          <a:p>
            <a:pPr marL="0" lvl="3">
              <a:spcBef>
                <a:spcPts val="0"/>
              </a:spcBef>
              <a:spcAft>
                <a:spcPts val="3200"/>
              </a:spcAft>
            </a:pPr>
            <a:r>
              <a:rPr lang="en-US" sz="1200" b="1">
                <a:solidFill>
                  <a:schemeClr val="accent2"/>
                </a:solidFill>
              </a:rPr>
              <a:t>3 mins</a:t>
            </a:r>
            <a:r>
              <a:rPr lang="en-US" sz="2000" b="1"/>
              <a:t> </a:t>
            </a:r>
          </a:p>
          <a:p>
            <a:pPr marL="0" lvl="4">
              <a:spcBef>
                <a:spcPts val="0"/>
              </a:spcBef>
              <a:spcAft>
                <a:spcPts val="3200"/>
              </a:spcAft>
            </a:pPr>
            <a:r>
              <a:rPr lang="en-US" sz="1200" b="1">
                <a:solidFill>
                  <a:schemeClr val="accent2"/>
                </a:solidFill>
              </a:rPr>
              <a:t>10 mins</a:t>
            </a:r>
            <a:r>
              <a:rPr lang="en-US" sz="2000" b="1"/>
              <a:t> </a:t>
            </a:r>
          </a:p>
          <a:p>
            <a:pPr marL="0" lvl="4">
              <a:spcBef>
                <a:spcPts val="0"/>
              </a:spcBef>
              <a:spcAft>
                <a:spcPts val="3200"/>
              </a:spcAft>
            </a:pPr>
            <a:r>
              <a:rPr lang="en-US" sz="1200" b="1">
                <a:solidFill>
                  <a:schemeClr val="accent2"/>
                </a:solidFill>
              </a:rPr>
              <a:t>20 mins</a:t>
            </a:r>
            <a:r>
              <a:rPr lang="en-US" sz="2000" b="1"/>
              <a:t> </a:t>
            </a:r>
          </a:p>
          <a:p>
            <a:pPr marL="0" lvl="4">
              <a:spcBef>
                <a:spcPts val="0"/>
              </a:spcBef>
              <a:spcAft>
                <a:spcPts val="3200"/>
              </a:spcAft>
            </a:pPr>
            <a:r>
              <a:rPr lang="en-US" sz="1200" b="1">
                <a:solidFill>
                  <a:schemeClr val="accent2"/>
                </a:solidFill>
              </a:rPr>
              <a:t>8 mins</a:t>
            </a:r>
            <a:r>
              <a:rPr lang="en-US" sz="2000" b="1"/>
              <a:t> </a:t>
            </a:r>
          </a:p>
          <a:p>
            <a:pPr marL="0" lvl="4">
              <a:spcBef>
                <a:spcPts val="0"/>
              </a:spcBef>
              <a:spcAft>
                <a:spcPts val="3200"/>
              </a:spcAft>
            </a:pPr>
            <a:r>
              <a:rPr lang="en-US" sz="1200" b="1">
                <a:solidFill>
                  <a:schemeClr val="accent2"/>
                </a:solidFill>
              </a:rPr>
              <a:t>2 mins</a:t>
            </a:r>
            <a:r>
              <a:rPr lang="en-US" sz="2000" b="1"/>
              <a:t> </a:t>
            </a:r>
          </a:p>
        </p:txBody>
      </p:sp>
    </p:spTree>
    <p:extLst>
      <p:ext uri="{BB962C8B-B14F-4D97-AF65-F5344CB8AC3E}">
        <p14:creationId xmlns:p14="http://schemas.microsoft.com/office/powerpoint/2010/main" val="934083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ADE-BB5C-FF95-224E-5DC9EEF2A6D5}"/>
              </a:ext>
            </a:extLst>
          </p:cNvPr>
          <p:cNvSpPr>
            <a:spLocks noGrp="1"/>
          </p:cNvSpPr>
          <p:nvPr>
            <p:ph type="title"/>
          </p:nvPr>
        </p:nvSpPr>
        <p:spPr/>
        <p:txBody>
          <a:bodyPr/>
          <a:lstStyle/>
          <a:p>
            <a:r>
              <a:rPr lang="en-US"/>
              <a:t>Funding Acknowledgement</a:t>
            </a:r>
          </a:p>
        </p:txBody>
      </p:sp>
      <p:sp>
        <p:nvSpPr>
          <p:cNvPr id="3" name="Content Placeholder 2">
            <a:extLst>
              <a:ext uri="{FF2B5EF4-FFF2-40B4-BE49-F238E27FC236}">
                <a16:creationId xmlns:a16="http://schemas.microsoft.com/office/drawing/2014/main" id="{0832F361-B423-F313-13D9-3C2A9FF1B081}"/>
              </a:ext>
            </a:extLst>
          </p:cNvPr>
          <p:cNvSpPr>
            <a:spLocks noGrp="1"/>
          </p:cNvSpPr>
          <p:nvPr>
            <p:ph idx="1"/>
          </p:nvPr>
        </p:nvSpPr>
        <p:spPr/>
        <p:txBody>
          <a:bodyPr/>
          <a:lstStyle/>
          <a:p>
            <a:r>
              <a:rPr lang="en-US"/>
              <a:t>The Quality Coach Development Programme was partially funded through Q Exchange by the Health Foundation and NHS England and NHS Improvement</a:t>
            </a:r>
          </a:p>
          <a:p>
            <a:endParaRPr lang="en-US"/>
          </a:p>
        </p:txBody>
      </p:sp>
      <p:sp>
        <p:nvSpPr>
          <p:cNvPr id="4" name="Content Placeholder 3">
            <a:extLst>
              <a:ext uri="{FF2B5EF4-FFF2-40B4-BE49-F238E27FC236}">
                <a16:creationId xmlns:a16="http://schemas.microsoft.com/office/drawing/2014/main" id="{902E05ED-AC4E-8BC3-CEA0-84B821CF4CB6}"/>
              </a:ext>
            </a:extLst>
          </p:cNvPr>
          <p:cNvSpPr>
            <a:spLocks noGrp="1"/>
          </p:cNvSpPr>
          <p:nvPr>
            <p:ph idx="10"/>
          </p:nvPr>
        </p:nvSpPr>
        <p:spPr/>
        <p:txBody>
          <a:bodyPr/>
          <a:lstStyle/>
          <a:p>
            <a:r>
              <a:rPr lang="en-US" dirty="0"/>
              <a:t>This slide deck and all associated materials of the Quality Coach Development </a:t>
            </a:r>
            <a:r>
              <a:rPr lang="en-US" dirty="0" err="1"/>
              <a:t>Programme</a:t>
            </a:r>
            <a:r>
              <a:rPr lang="en-US" dirty="0"/>
              <a:t> are available under the Creative Commons Attribution-</a:t>
            </a:r>
            <a:r>
              <a:rPr lang="en-US" dirty="0" err="1"/>
              <a:t>ShareAlike</a:t>
            </a:r>
            <a:r>
              <a:rPr lang="en-US" dirty="0"/>
              <a:t> </a:t>
            </a:r>
            <a:r>
              <a:rPr lang="en-US" dirty="0" err="1"/>
              <a:t>Licence</a:t>
            </a:r>
            <a:r>
              <a:rPr lang="en-US" dirty="0"/>
              <a:t> 4.0 </a:t>
            </a:r>
          </a:p>
          <a:p>
            <a:pPr lvl="1"/>
            <a:r>
              <a:rPr lang="en-US" dirty="0"/>
              <a:t>This </a:t>
            </a:r>
            <a:r>
              <a:rPr lang="en-US" dirty="0" err="1"/>
              <a:t>licence</a:t>
            </a:r>
            <a:r>
              <a:rPr lang="en-US" dirty="0"/>
              <a:t> permits others to remix, adapt, and build upon this piece of work even for commercial purposes, as long as you credit us and license any and all new creations under the identical terms. (CC-BY-SA)</a:t>
            </a:r>
          </a:p>
        </p:txBody>
      </p:sp>
      <p:sp>
        <p:nvSpPr>
          <p:cNvPr id="5" name="Content Placeholder 4">
            <a:extLst>
              <a:ext uri="{FF2B5EF4-FFF2-40B4-BE49-F238E27FC236}">
                <a16:creationId xmlns:a16="http://schemas.microsoft.com/office/drawing/2014/main" id="{B7146CB3-6137-2A00-9F6E-37ED88E78359}"/>
              </a:ext>
            </a:extLst>
          </p:cNvPr>
          <p:cNvSpPr>
            <a:spLocks noGrp="1"/>
          </p:cNvSpPr>
          <p:nvPr>
            <p:ph idx="11"/>
          </p:nvPr>
        </p:nvSpPr>
        <p:spPr/>
        <p:txBody>
          <a:bodyPr/>
          <a:lstStyle/>
          <a:p>
            <a:pPr lvl="1"/>
            <a:r>
              <a:rPr lang="en-US"/>
              <a:t>For additional information contact </a:t>
            </a:r>
          </a:p>
          <a:p>
            <a:pPr lvl="1"/>
            <a:r>
              <a:rPr lang="en-US"/>
              <a:t>clcht.continuous.improvement@nhs.net or the Q Community </a:t>
            </a:r>
          </a:p>
        </p:txBody>
      </p:sp>
    </p:spTree>
    <p:extLst>
      <p:ext uri="{BB962C8B-B14F-4D97-AF65-F5344CB8AC3E}">
        <p14:creationId xmlns:p14="http://schemas.microsoft.com/office/powerpoint/2010/main" val="83693321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0542-E402-A731-D59C-5F2788208F8A}"/>
              </a:ext>
            </a:extLst>
          </p:cNvPr>
          <p:cNvSpPr>
            <a:spLocks noGrp="1"/>
          </p:cNvSpPr>
          <p:nvPr>
            <p:ph type="title"/>
          </p:nvPr>
        </p:nvSpPr>
        <p:spPr/>
        <p:txBody>
          <a:bodyPr/>
          <a:lstStyle/>
          <a:p>
            <a:r>
              <a:rPr lang="en-US" dirty="0"/>
              <a:t>Coaching circle ground rules</a:t>
            </a:r>
          </a:p>
        </p:txBody>
      </p:sp>
      <p:sp>
        <p:nvSpPr>
          <p:cNvPr id="3" name="Content Placeholder 2">
            <a:extLst>
              <a:ext uri="{FF2B5EF4-FFF2-40B4-BE49-F238E27FC236}">
                <a16:creationId xmlns:a16="http://schemas.microsoft.com/office/drawing/2014/main" id="{5747BAFE-E2A5-7B2F-5F38-BB65EB2A6F30}"/>
              </a:ext>
            </a:extLst>
          </p:cNvPr>
          <p:cNvSpPr>
            <a:spLocks noGrp="1"/>
          </p:cNvSpPr>
          <p:nvPr>
            <p:ph idx="1"/>
          </p:nvPr>
        </p:nvSpPr>
        <p:spPr>
          <a:xfrm>
            <a:off x="1077913" y="1520825"/>
            <a:ext cx="7100887" cy="5019720"/>
          </a:xfrm>
        </p:spPr>
        <p:txBody>
          <a:bodyPr/>
          <a:lstStyle/>
          <a:p>
            <a:pPr lvl="2"/>
            <a:r>
              <a:rPr lang="en-US"/>
              <a:t>Peer-to-peer coaching in small groups </a:t>
            </a:r>
            <a:br>
              <a:rPr lang="en-US"/>
            </a:br>
            <a:r>
              <a:rPr lang="en-US"/>
              <a:t>(5–7 people) </a:t>
            </a:r>
          </a:p>
          <a:p>
            <a:pPr lvl="2"/>
            <a:r>
              <a:rPr lang="en-US"/>
              <a:t>Safe space to discuss recent experiences, challenges, approaches, reflections etc.</a:t>
            </a:r>
          </a:p>
          <a:p>
            <a:pPr lvl="2"/>
            <a:r>
              <a:rPr lang="en-US"/>
              <a:t>“A problem shared is a problem halved”</a:t>
            </a:r>
          </a:p>
          <a:p>
            <a:pPr lvl="2"/>
            <a:r>
              <a:rPr lang="en-US"/>
              <a:t>Opportunity to gain insights from others </a:t>
            </a:r>
            <a:br>
              <a:rPr lang="en-US"/>
            </a:br>
            <a:r>
              <a:rPr lang="en-US"/>
              <a:t>experiences</a:t>
            </a:r>
          </a:p>
          <a:p>
            <a:pPr lvl="2"/>
            <a:r>
              <a:rPr lang="en-US"/>
              <a:t>Good practice for coaching conversations</a:t>
            </a:r>
          </a:p>
          <a:p>
            <a:pPr lvl="2"/>
            <a:r>
              <a:rPr lang="en-US"/>
              <a:t>Space for micro-learning</a:t>
            </a:r>
          </a:p>
        </p:txBody>
      </p:sp>
      <p:sp>
        <p:nvSpPr>
          <p:cNvPr id="4" name="Footer Placeholder 3">
            <a:extLst>
              <a:ext uri="{FF2B5EF4-FFF2-40B4-BE49-F238E27FC236}">
                <a16:creationId xmlns:a16="http://schemas.microsoft.com/office/drawing/2014/main" id="{D03B9346-D9CD-A9C9-7790-F052C3ED917E}"/>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973D1944-C5D3-04A2-85B2-470530BDDE4A}"/>
              </a:ext>
            </a:extLst>
          </p:cNvPr>
          <p:cNvSpPr>
            <a:spLocks noGrp="1"/>
          </p:cNvSpPr>
          <p:nvPr>
            <p:ph type="sldNum" sz="quarter" idx="12"/>
          </p:nvPr>
        </p:nvSpPr>
        <p:spPr/>
        <p:txBody>
          <a:bodyPr/>
          <a:lstStyle/>
          <a:p>
            <a:fld id="{16C5AC08-0ACD-404A-9C9F-AB39E786C34A}" type="slidenum">
              <a:rPr lang="en-GB"/>
              <a:t>29</a:t>
            </a:fld>
            <a:endParaRPr lang="en-GB"/>
          </a:p>
        </p:txBody>
      </p:sp>
      <p:sp>
        <p:nvSpPr>
          <p:cNvPr id="6" name="Text Placeholder 5">
            <a:extLst>
              <a:ext uri="{FF2B5EF4-FFF2-40B4-BE49-F238E27FC236}">
                <a16:creationId xmlns:a16="http://schemas.microsoft.com/office/drawing/2014/main" id="{C7A0FAF3-F2D6-AD72-F273-59E2F00F1A8B}"/>
              </a:ext>
            </a:extLst>
          </p:cNvPr>
          <p:cNvSpPr>
            <a:spLocks noGrp="1"/>
          </p:cNvSpPr>
          <p:nvPr>
            <p:ph type="body" sz="quarter" idx="13"/>
          </p:nvPr>
        </p:nvSpPr>
        <p:spPr/>
        <p:txBody>
          <a:bodyPr/>
          <a:lstStyle/>
          <a:p>
            <a:r>
              <a:rPr lang="en-US" dirty="0"/>
              <a:t>Coaching circle ground rules</a:t>
            </a:r>
          </a:p>
        </p:txBody>
      </p:sp>
    </p:spTree>
    <p:extLst>
      <p:ext uri="{BB962C8B-B14F-4D97-AF65-F5344CB8AC3E}">
        <p14:creationId xmlns:p14="http://schemas.microsoft.com/office/powerpoint/2010/main" val="2138827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nk cricle">
            <a:extLst>
              <a:ext uri="{FF2B5EF4-FFF2-40B4-BE49-F238E27FC236}">
                <a16:creationId xmlns:a16="http://schemas.microsoft.com/office/drawing/2014/main" id="{F31441C6-47A2-31F2-05EE-BF242C868619}"/>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Connector 6">
            <a:extLst>
              <a:ext uri="{FF2B5EF4-FFF2-40B4-BE49-F238E27FC236}">
                <a16:creationId xmlns:a16="http://schemas.microsoft.com/office/drawing/2014/main" id="{D1E4891F-BAB9-4370-06BC-1CB7D96ADD2D}"/>
              </a:ext>
            </a:extLst>
          </p:cNvPr>
          <p:cNvSpPr/>
          <p:nvPr/>
        </p:nvSpPr>
        <p:spPr>
          <a:xfrm>
            <a:off x="7751301" y="3751886"/>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5DC44886-B8C9-EECC-2CAF-CAA9A9C555B9}"/>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DA09BB00-33E1-6E2A-49D9-4CC1C6B47525}"/>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722ECF47-9CF6-90C5-9FA1-891F471FA837}"/>
              </a:ext>
            </a:extLst>
          </p:cNvPr>
          <p:cNvSpPr>
            <a:spLocks noGrp="1"/>
          </p:cNvSpPr>
          <p:nvPr>
            <p:ph type="sldNum" sz="quarter" idx="12"/>
          </p:nvPr>
        </p:nvSpPr>
        <p:spPr/>
        <p:txBody>
          <a:bodyPr/>
          <a:lstStyle/>
          <a:p>
            <a:fld id="{16C5AC08-0ACD-404A-9C9F-AB39E786C34A}" type="slidenum">
              <a:rPr lang="en-GB"/>
              <a:pPr/>
              <a:t>30</a:t>
            </a:fld>
            <a:endParaRPr lang="en-GB"/>
          </a:p>
        </p:txBody>
      </p:sp>
      <p:pic>
        <p:nvPicPr>
          <p:cNvPr id="6" name="Picture 5">
            <a:extLst>
              <a:ext uri="{FF2B5EF4-FFF2-40B4-BE49-F238E27FC236}">
                <a16:creationId xmlns:a16="http://schemas.microsoft.com/office/drawing/2014/main" id="{5D5C3C8C-DEF1-5126-36F8-4C6C1B52DD9F}"/>
              </a:ext>
            </a:extLst>
          </p:cNvPr>
          <p:cNvPicPr>
            <a:picLocks noChangeAspect="1"/>
          </p:cNvPicPr>
          <p:nvPr/>
        </p:nvPicPr>
        <p:blipFill>
          <a:blip r:embed="rId3"/>
          <a:srcRect/>
          <a:stretch/>
        </p:blipFill>
        <p:spPr>
          <a:xfrm>
            <a:off x="6046606" y="2106673"/>
            <a:ext cx="4038600" cy="2806700"/>
          </a:xfrm>
          <a:prstGeom prst="rect">
            <a:avLst/>
          </a:prstGeom>
        </p:spPr>
      </p:pic>
      <p:sp>
        <p:nvSpPr>
          <p:cNvPr id="2" name="Orange circle">
            <a:extLst>
              <a:ext uri="{FF2B5EF4-FFF2-40B4-BE49-F238E27FC236}">
                <a16:creationId xmlns:a16="http://schemas.microsoft.com/office/drawing/2014/main" id="{FAAD0C89-62F2-AFD6-2FE6-8EA36C0EE200}"/>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25046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6.25E-7 1.85185E-6 C -0.38672 -0.23681 -0.77292 -0.47338 -0.92122 -0.33935 C -1.06966 -0.20509 -1.10781 0.69491 -0.88997 0.80555 C -0.67201 0.9162 0.23828 0.4581 0.38711 0.32454 C 0.53646 0.1912 0.13073 0.0956 0.00521 -0.00023 " pathEditMode="relative" rAng="0" ptsTypes="AAAAA">
                                      <p:cBhvr>
                                        <p:cTn id="6" dur="240000" fill="hold"/>
                                        <p:tgtEl>
                                          <p:spTgt spid="7"/>
                                        </p:tgtEl>
                                        <p:attrNameLst>
                                          <p:attrName>ppt_x</p:attrName>
                                          <p:attrName>ppt_y</p:attrName>
                                        </p:attrNameLst>
                                      </p:cBhvr>
                                      <p:rCtr x="-31172" y="22222"/>
                                    </p:animMotion>
                                  </p:childTnLst>
                                </p:cTn>
                              </p:par>
                              <p:par>
                                <p:cTn id="7" presetID="6" presetClass="emph" presetSubtype="0" repeatCount="indefinite" autoRev="1" fill="hold" grpId="1" nodeType="withEffect">
                                  <p:stCondLst>
                                    <p:cond delay="0"/>
                                  </p:stCondLst>
                                  <p:childTnLst>
                                    <p:animScale>
                                      <p:cBhvr>
                                        <p:cTn id="8" dur="37000" fill="hold"/>
                                        <p:tgtEl>
                                          <p:spTgt spid="7"/>
                                        </p:tgtEl>
                                      </p:cBhvr>
                                      <p:by x="25000" y="25000"/>
                                    </p:animScale>
                                  </p:childTnLst>
                                </p:cTn>
                              </p:par>
                              <p:par>
                                <p:cTn id="9" presetID="0" presetClass="path" presetSubtype="0" repeatCount="indefinite" fill="hold" grpId="1" nodeType="withEffect">
                                  <p:stCondLst>
                                    <p:cond delay="0"/>
                                  </p:stCondLst>
                                  <p:childTnLst>
                                    <p:animMotion origin="layout" path="M 2.91667E-6 3.33333E-6 C -0.03607 -0.13056 -0.41745 -0.47431 -0.50782 -0.48542 C -0.59779 -0.4963 -0.57657 -0.19653 -0.54115 -0.06644 C -0.50534 0.06296 -0.38334 0.28032 -0.29427 0.29398 C -0.20443 0.30764 0.03554 0.13009 2.91667E-6 3.33333E-6 Z " pathEditMode="relative" rAng="12300000" ptsTypes="AAAAA">
                                      <p:cBhvr>
                                        <p:cTn id="10" dur="200000" fill="hold"/>
                                        <p:tgtEl>
                                          <p:spTgt spid="2"/>
                                        </p:tgtEl>
                                        <p:attrNameLst>
                                          <p:attrName>ppt_x</p:attrName>
                                          <p:attrName>ppt_y</p:attrName>
                                        </p:attrNameLst>
                                      </p:cBhvr>
                                      <p:rCtr x="-31927" y="-3657"/>
                                    </p:animMotion>
                                  </p:childTnLst>
                                </p:cTn>
                              </p:par>
                              <p:par>
                                <p:cTn id="11" presetID="6" presetClass="emph" presetSubtype="0" repeatCount="indefinite" autoRev="1" fill="hold" grpId="0" nodeType="withEffect">
                                  <p:stCondLst>
                                    <p:cond delay="0"/>
                                  </p:stCondLst>
                                  <p:childTnLst>
                                    <p:animScale>
                                      <p:cBhvr>
                                        <p:cTn id="12" dur="90000" fill="hold"/>
                                        <p:tgtEl>
                                          <p:spTgt spid="2"/>
                                        </p:tgtEl>
                                      </p:cBhvr>
                                      <p:by x="400000" y="400000"/>
                                    </p:animScale>
                                  </p:childTnLst>
                                </p:cTn>
                              </p:par>
                              <p:par>
                                <p:cTn id="13" presetID="0" presetClass="path" presetSubtype="0" repeatCount="indefinite" fill="hold" grpId="1" nodeType="withEffect">
                                  <p:stCondLst>
                                    <p:cond delay="0"/>
                                  </p:stCondLst>
                                  <p:childTnLst>
                                    <p:animMotion origin="layout" path="M -0.0013 -0.00023 C -0.1306 -0.0125 -0.36263 -0.00278 -0.33034 0.11875 C -0.29791 0.24005 -0.04414 0.71343 0.19258 0.72662 C 0.42969 0.74051 0.4293 0.42454 0.44544 0.19097 C 0.4724 -0.14143 0.128 0.01157 -0.0013 -0.00023 Z " pathEditMode="relative" rAng="12300000" ptsTypes="AAAAA">
                                      <p:cBhvr>
                                        <p:cTn id="14" dur="200000" fill="hold"/>
                                        <p:tgtEl>
                                          <p:spTgt spid="8"/>
                                        </p:tgtEl>
                                        <p:attrNameLst>
                                          <p:attrName>ppt_x</p:attrName>
                                          <p:attrName>ppt_y</p:attrName>
                                        </p:attrNameLst>
                                      </p:cBhvr>
                                      <p:rCtr x="6445" y="21042"/>
                                    </p:animMotion>
                                  </p:childTnLst>
                                </p:cTn>
                              </p:par>
                              <p:par>
                                <p:cTn id="15" presetID="6" presetClass="emph" presetSubtype="0" repeatCount="indefinite" autoRev="1" fill="hold" grpId="0" nodeType="withEffect">
                                  <p:stCondLst>
                                    <p:cond delay="0"/>
                                  </p:stCondLst>
                                  <p:childTnLst>
                                    <p:animScale>
                                      <p:cBhvr>
                                        <p:cTn id="16" dur="135000" fill="hold"/>
                                        <p:tgtEl>
                                          <p:spTgt spid="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8A46A-9657-8A7F-6F81-D595683AF034}"/>
              </a:ext>
            </a:extLst>
          </p:cNvPr>
          <p:cNvSpPr>
            <a:spLocks noGrp="1"/>
          </p:cNvSpPr>
          <p:nvPr>
            <p:ph type="title"/>
          </p:nvPr>
        </p:nvSpPr>
        <p:spPr/>
        <p:txBody>
          <a:bodyPr/>
          <a:lstStyle/>
          <a:p>
            <a:r>
              <a:rPr lang="en-US"/>
              <a:t>Coaching a QI aim statement</a:t>
            </a:r>
          </a:p>
        </p:txBody>
      </p:sp>
      <p:sp>
        <p:nvSpPr>
          <p:cNvPr id="3" name="Content Placeholder 2">
            <a:extLst>
              <a:ext uri="{FF2B5EF4-FFF2-40B4-BE49-F238E27FC236}">
                <a16:creationId xmlns:a16="http://schemas.microsoft.com/office/drawing/2014/main" id="{C94AA489-05F9-1FBA-5B37-6450E1FEBEA9}"/>
              </a:ext>
            </a:extLst>
          </p:cNvPr>
          <p:cNvSpPr>
            <a:spLocks noGrp="1"/>
          </p:cNvSpPr>
          <p:nvPr>
            <p:ph idx="1"/>
          </p:nvPr>
        </p:nvSpPr>
        <p:spPr/>
        <p:txBody>
          <a:bodyPr/>
          <a:lstStyle/>
          <a:p>
            <a:pPr lvl="1"/>
            <a:r>
              <a:rPr lang="en-US" dirty="0"/>
              <a:t>Questions to ask:</a:t>
            </a:r>
          </a:p>
          <a:p>
            <a:pPr lvl="2"/>
            <a:r>
              <a:rPr lang="en-US" dirty="0"/>
              <a:t>What is the problem we are trying to solve?</a:t>
            </a:r>
          </a:p>
          <a:p>
            <a:pPr lvl="2"/>
            <a:r>
              <a:rPr lang="en-US" dirty="0"/>
              <a:t>What is the crux of the issue? </a:t>
            </a:r>
          </a:p>
          <a:p>
            <a:pPr lvl="2"/>
            <a:r>
              <a:rPr lang="en-US" dirty="0"/>
              <a:t>What do you mean?</a:t>
            </a:r>
          </a:p>
          <a:p>
            <a:pPr lvl="2"/>
            <a:r>
              <a:rPr lang="en-US" dirty="0"/>
              <a:t>Can you give an example of the issue?</a:t>
            </a:r>
          </a:p>
          <a:p>
            <a:pPr lvl="2"/>
            <a:r>
              <a:rPr lang="en-US" dirty="0"/>
              <a:t>What might good look like?</a:t>
            </a:r>
          </a:p>
          <a:p>
            <a:pPr lvl="2"/>
            <a:r>
              <a:rPr lang="en-US" dirty="0"/>
              <a:t>What is that in service of?</a:t>
            </a:r>
          </a:p>
        </p:txBody>
      </p:sp>
      <p:sp>
        <p:nvSpPr>
          <p:cNvPr id="4" name="Footer Placeholder 3">
            <a:extLst>
              <a:ext uri="{FF2B5EF4-FFF2-40B4-BE49-F238E27FC236}">
                <a16:creationId xmlns:a16="http://schemas.microsoft.com/office/drawing/2014/main" id="{37A0C966-A192-213C-84AF-241671FC6EFE}"/>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0110640D-E7E4-9FC2-BA50-DB5AABB1E979}"/>
              </a:ext>
            </a:extLst>
          </p:cNvPr>
          <p:cNvSpPr>
            <a:spLocks noGrp="1"/>
          </p:cNvSpPr>
          <p:nvPr>
            <p:ph type="sldNum" sz="quarter" idx="12"/>
          </p:nvPr>
        </p:nvSpPr>
        <p:spPr/>
        <p:txBody>
          <a:bodyPr/>
          <a:lstStyle/>
          <a:p>
            <a:fld id="{16C5AC08-0ACD-404A-9C9F-AB39E786C34A}" type="slidenum">
              <a:rPr lang="en-GB"/>
              <a:t>31</a:t>
            </a:fld>
            <a:endParaRPr lang="en-GB"/>
          </a:p>
        </p:txBody>
      </p:sp>
      <p:sp>
        <p:nvSpPr>
          <p:cNvPr id="6" name="Text Placeholder 5">
            <a:extLst>
              <a:ext uri="{FF2B5EF4-FFF2-40B4-BE49-F238E27FC236}">
                <a16:creationId xmlns:a16="http://schemas.microsoft.com/office/drawing/2014/main" id="{DF1FD813-B7BC-1766-6E93-18A8F382DADD}"/>
              </a:ext>
            </a:extLst>
          </p:cNvPr>
          <p:cNvSpPr>
            <a:spLocks noGrp="1"/>
          </p:cNvSpPr>
          <p:nvPr>
            <p:ph type="body" sz="quarter" idx="13"/>
          </p:nvPr>
        </p:nvSpPr>
        <p:spPr/>
        <p:txBody>
          <a:bodyPr/>
          <a:lstStyle/>
          <a:p>
            <a:r>
              <a:rPr lang="en-US"/>
              <a:t>Coaching a QI aim statement </a:t>
            </a:r>
          </a:p>
        </p:txBody>
      </p:sp>
      <p:sp>
        <p:nvSpPr>
          <p:cNvPr id="7" name="Oval 6">
            <a:extLst>
              <a:ext uri="{FF2B5EF4-FFF2-40B4-BE49-F238E27FC236}">
                <a16:creationId xmlns:a16="http://schemas.microsoft.com/office/drawing/2014/main" id="{D0831F6D-3F58-A4ED-7870-8B0FA74A06E2}"/>
              </a:ext>
            </a:extLst>
          </p:cNvPr>
          <p:cNvSpPr/>
          <p:nvPr/>
        </p:nvSpPr>
        <p:spPr>
          <a:xfrm>
            <a:off x="10785622" y="1955267"/>
            <a:ext cx="739628" cy="739628"/>
          </a:xfrm>
          <a:prstGeom prst="ellipse">
            <a:avLst/>
          </a:prstGeom>
          <a:no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Oval 7">
            <a:extLst>
              <a:ext uri="{FF2B5EF4-FFF2-40B4-BE49-F238E27FC236}">
                <a16:creationId xmlns:a16="http://schemas.microsoft.com/office/drawing/2014/main" id="{26C31B8C-837A-9B99-825B-0E0A7C2C4D9E}"/>
              </a:ext>
            </a:extLst>
          </p:cNvPr>
          <p:cNvSpPr/>
          <p:nvPr/>
        </p:nvSpPr>
        <p:spPr>
          <a:xfrm>
            <a:off x="10531622" y="1701267"/>
            <a:ext cx="1247628" cy="1247628"/>
          </a:xfrm>
          <a:prstGeom prst="ellipse">
            <a:avLst/>
          </a:prstGeom>
          <a:no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375B43B1-BA44-80EF-7379-CD6A9CE8E788}"/>
              </a:ext>
            </a:extLst>
          </p:cNvPr>
          <p:cNvPicPr>
            <a:picLocks noChangeAspect="1"/>
          </p:cNvPicPr>
          <p:nvPr/>
        </p:nvPicPr>
        <p:blipFill>
          <a:blip r:embed="rId3"/>
          <a:srcRect/>
          <a:stretch/>
        </p:blipFill>
        <p:spPr>
          <a:xfrm>
            <a:off x="13755155" y="-1109427"/>
            <a:ext cx="826460" cy="843326"/>
          </a:xfrm>
          <a:prstGeom prst="rect">
            <a:avLst/>
          </a:prstGeom>
        </p:spPr>
      </p:pic>
      <p:sp>
        <p:nvSpPr>
          <p:cNvPr id="10" name="Oval 9">
            <a:extLst>
              <a:ext uri="{FF2B5EF4-FFF2-40B4-BE49-F238E27FC236}">
                <a16:creationId xmlns:a16="http://schemas.microsoft.com/office/drawing/2014/main" id="{32BAA2D3-B3AE-01C6-833D-4ECDD77F170F}"/>
              </a:ext>
            </a:extLst>
          </p:cNvPr>
          <p:cNvSpPr/>
          <p:nvPr/>
        </p:nvSpPr>
        <p:spPr>
          <a:xfrm>
            <a:off x="11036447" y="2206092"/>
            <a:ext cx="237978" cy="237978"/>
          </a:xfrm>
          <a:prstGeom prst="ellipse">
            <a:avLst/>
          </a:prstGeom>
          <a:solidFill>
            <a:schemeClr val="bg1"/>
          </a:solid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28412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stCondLst>
                                    <p:cond delay="2000"/>
                                  </p:stCondLst>
                                  <p:childTnLst>
                                    <p:animMotion origin="layout" path="M 6.25E-7 1.48148E-6 L -0.2138 0.38264 " pathEditMode="relative" rAng="0" ptsTypes="AA">
                                      <p:cBhvr>
                                        <p:cTn id="6" dur="500" fill="hold"/>
                                        <p:tgtEl>
                                          <p:spTgt spid="9"/>
                                        </p:tgtEl>
                                        <p:attrNameLst>
                                          <p:attrName>ppt_x</p:attrName>
                                          <p:attrName>ppt_y</p:attrName>
                                        </p:attrNameLst>
                                      </p:cBhvr>
                                      <p:rCtr x="-10690" y="1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126561-43E8-5F49-2801-5860C487CCD3}"/>
              </a:ext>
            </a:extLst>
          </p:cNvPr>
          <p:cNvSpPr/>
          <p:nvPr/>
        </p:nvSpPr>
        <p:spPr>
          <a:xfrm>
            <a:off x="10785622" y="1955267"/>
            <a:ext cx="739628" cy="739628"/>
          </a:xfrm>
          <a:prstGeom prst="ellipse">
            <a:avLst/>
          </a:prstGeom>
          <a:no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Oval 7">
            <a:extLst>
              <a:ext uri="{FF2B5EF4-FFF2-40B4-BE49-F238E27FC236}">
                <a16:creationId xmlns:a16="http://schemas.microsoft.com/office/drawing/2014/main" id="{047E2D9E-EFE6-D7F3-4526-55E568C7EDD0}"/>
              </a:ext>
            </a:extLst>
          </p:cNvPr>
          <p:cNvSpPr/>
          <p:nvPr/>
        </p:nvSpPr>
        <p:spPr>
          <a:xfrm>
            <a:off x="10531622" y="1701267"/>
            <a:ext cx="1247628" cy="1247628"/>
          </a:xfrm>
          <a:prstGeom prst="ellipse">
            <a:avLst/>
          </a:prstGeom>
          <a:no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1" name="Picture 10">
            <a:extLst>
              <a:ext uri="{FF2B5EF4-FFF2-40B4-BE49-F238E27FC236}">
                <a16:creationId xmlns:a16="http://schemas.microsoft.com/office/drawing/2014/main" id="{25CB9DB0-6A6A-2098-3C84-86CF8B539B2D}"/>
              </a:ext>
            </a:extLst>
          </p:cNvPr>
          <p:cNvPicPr>
            <a:picLocks noChangeAspect="1"/>
          </p:cNvPicPr>
          <p:nvPr/>
        </p:nvPicPr>
        <p:blipFill>
          <a:blip r:embed="rId3"/>
          <a:srcRect/>
          <a:stretch/>
        </p:blipFill>
        <p:spPr>
          <a:xfrm>
            <a:off x="11144315" y="1516098"/>
            <a:ext cx="826460" cy="843326"/>
          </a:xfrm>
          <a:prstGeom prst="rect">
            <a:avLst/>
          </a:prstGeom>
        </p:spPr>
      </p:pic>
      <p:sp>
        <p:nvSpPr>
          <p:cNvPr id="2" name="Title 1">
            <a:extLst>
              <a:ext uri="{FF2B5EF4-FFF2-40B4-BE49-F238E27FC236}">
                <a16:creationId xmlns:a16="http://schemas.microsoft.com/office/drawing/2014/main" id="{1698A46A-9657-8A7F-6F81-D595683AF034}"/>
              </a:ext>
            </a:extLst>
          </p:cNvPr>
          <p:cNvSpPr>
            <a:spLocks noGrp="1"/>
          </p:cNvSpPr>
          <p:nvPr>
            <p:ph type="title"/>
          </p:nvPr>
        </p:nvSpPr>
        <p:spPr/>
        <p:txBody>
          <a:bodyPr/>
          <a:lstStyle/>
          <a:p>
            <a:r>
              <a:rPr lang="en-US"/>
              <a:t>Coaching a QI aim statement</a:t>
            </a:r>
          </a:p>
        </p:txBody>
      </p:sp>
      <p:sp>
        <p:nvSpPr>
          <p:cNvPr id="3" name="Content Placeholder 2">
            <a:extLst>
              <a:ext uri="{FF2B5EF4-FFF2-40B4-BE49-F238E27FC236}">
                <a16:creationId xmlns:a16="http://schemas.microsoft.com/office/drawing/2014/main" id="{C94AA489-05F9-1FBA-5B37-6450E1FEBEA9}"/>
              </a:ext>
            </a:extLst>
          </p:cNvPr>
          <p:cNvSpPr>
            <a:spLocks noGrp="1"/>
          </p:cNvSpPr>
          <p:nvPr>
            <p:ph idx="1"/>
          </p:nvPr>
        </p:nvSpPr>
        <p:spPr>
          <a:xfrm>
            <a:off x="1110298" y="1520825"/>
            <a:ext cx="7102475" cy="5019720"/>
          </a:xfrm>
        </p:spPr>
        <p:txBody>
          <a:bodyPr/>
          <a:lstStyle/>
          <a:p>
            <a:pPr lvl="2"/>
            <a:r>
              <a:rPr lang="en-US" dirty="0"/>
              <a:t>Keep it small and grow the scope later </a:t>
            </a:r>
            <a:br>
              <a:rPr lang="en-US" dirty="0"/>
            </a:br>
            <a:r>
              <a:rPr lang="en-US" dirty="0"/>
              <a:t>if needs be</a:t>
            </a:r>
          </a:p>
          <a:p>
            <a:pPr lvl="2"/>
            <a:r>
              <a:rPr lang="en-US" dirty="0"/>
              <a:t>Avoid management jargon and </a:t>
            </a:r>
            <a:br>
              <a:rPr lang="en-US" dirty="0"/>
            </a:br>
            <a:r>
              <a:rPr lang="en-US" dirty="0"/>
              <a:t>‘weasel words’ </a:t>
            </a:r>
          </a:p>
          <a:p>
            <a:pPr lvl="2"/>
            <a:r>
              <a:rPr lang="en-US" dirty="0"/>
              <a:t>Keep it simple – if you don’t understand it, the chances are others won’t get it</a:t>
            </a:r>
          </a:p>
          <a:p>
            <a:pPr lvl="2"/>
            <a:r>
              <a:rPr lang="en-US" dirty="0"/>
              <a:t>Reassure that this is a difficult part to </a:t>
            </a:r>
            <a:br>
              <a:rPr lang="en-US" dirty="0"/>
            </a:br>
            <a:r>
              <a:rPr lang="en-US" dirty="0"/>
              <a:t>get right</a:t>
            </a:r>
          </a:p>
          <a:p>
            <a:pPr lvl="2"/>
            <a:r>
              <a:rPr lang="en-US" dirty="0"/>
              <a:t>The aim will probably change.</a:t>
            </a:r>
          </a:p>
          <a:p>
            <a:pPr marL="6350" lvl="2" indent="0">
              <a:buNone/>
            </a:pPr>
            <a:endParaRPr lang="en-US" dirty="0"/>
          </a:p>
        </p:txBody>
      </p:sp>
      <p:sp>
        <p:nvSpPr>
          <p:cNvPr id="4" name="Footer Placeholder 3">
            <a:extLst>
              <a:ext uri="{FF2B5EF4-FFF2-40B4-BE49-F238E27FC236}">
                <a16:creationId xmlns:a16="http://schemas.microsoft.com/office/drawing/2014/main" id="{37A0C966-A192-213C-84AF-241671FC6EFE}"/>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0110640D-E7E4-9FC2-BA50-DB5AABB1E979}"/>
              </a:ext>
            </a:extLst>
          </p:cNvPr>
          <p:cNvSpPr>
            <a:spLocks noGrp="1"/>
          </p:cNvSpPr>
          <p:nvPr>
            <p:ph type="sldNum" sz="quarter" idx="12"/>
          </p:nvPr>
        </p:nvSpPr>
        <p:spPr/>
        <p:txBody>
          <a:bodyPr/>
          <a:lstStyle/>
          <a:p>
            <a:fld id="{16C5AC08-0ACD-404A-9C9F-AB39E786C34A}" type="slidenum">
              <a:rPr lang="en-GB"/>
              <a:t>32</a:t>
            </a:fld>
            <a:endParaRPr lang="en-GB"/>
          </a:p>
        </p:txBody>
      </p:sp>
      <p:sp>
        <p:nvSpPr>
          <p:cNvPr id="6" name="Text Placeholder 5">
            <a:extLst>
              <a:ext uri="{FF2B5EF4-FFF2-40B4-BE49-F238E27FC236}">
                <a16:creationId xmlns:a16="http://schemas.microsoft.com/office/drawing/2014/main" id="{DF1FD813-B7BC-1766-6E93-18A8F382DADD}"/>
              </a:ext>
            </a:extLst>
          </p:cNvPr>
          <p:cNvSpPr>
            <a:spLocks noGrp="1"/>
          </p:cNvSpPr>
          <p:nvPr>
            <p:ph type="body" sz="quarter" idx="13"/>
          </p:nvPr>
        </p:nvSpPr>
        <p:spPr/>
        <p:txBody>
          <a:bodyPr/>
          <a:lstStyle/>
          <a:p>
            <a:r>
              <a:rPr lang="en-US"/>
              <a:t>Coaching a QI aim statement </a:t>
            </a:r>
          </a:p>
        </p:txBody>
      </p:sp>
      <p:pic>
        <p:nvPicPr>
          <p:cNvPr id="9" name="Picture 8">
            <a:extLst>
              <a:ext uri="{FF2B5EF4-FFF2-40B4-BE49-F238E27FC236}">
                <a16:creationId xmlns:a16="http://schemas.microsoft.com/office/drawing/2014/main" id="{428DF308-AB89-5B33-4A68-9D82D4553C3E}"/>
              </a:ext>
            </a:extLst>
          </p:cNvPr>
          <p:cNvPicPr>
            <a:picLocks noChangeAspect="1"/>
          </p:cNvPicPr>
          <p:nvPr/>
        </p:nvPicPr>
        <p:blipFill>
          <a:blip r:embed="rId3"/>
          <a:srcRect/>
          <a:stretch/>
        </p:blipFill>
        <p:spPr>
          <a:xfrm rot="20598283">
            <a:off x="12539673" y="-1564200"/>
            <a:ext cx="826460" cy="843326"/>
          </a:xfrm>
          <a:prstGeom prst="rect">
            <a:avLst/>
          </a:prstGeom>
        </p:spPr>
      </p:pic>
      <p:sp>
        <p:nvSpPr>
          <p:cNvPr id="10" name="Oval 9">
            <a:extLst>
              <a:ext uri="{FF2B5EF4-FFF2-40B4-BE49-F238E27FC236}">
                <a16:creationId xmlns:a16="http://schemas.microsoft.com/office/drawing/2014/main" id="{4AD83283-8A3D-ACBC-6E45-33393B76071F}"/>
              </a:ext>
            </a:extLst>
          </p:cNvPr>
          <p:cNvSpPr/>
          <p:nvPr/>
        </p:nvSpPr>
        <p:spPr>
          <a:xfrm>
            <a:off x="11036447" y="2206092"/>
            <a:ext cx="237978" cy="237978"/>
          </a:xfrm>
          <a:prstGeom prst="ellipse">
            <a:avLst/>
          </a:prstGeom>
          <a:solidFill>
            <a:schemeClr val="bg1"/>
          </a:solid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06504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stCondLst>
                                    <p:cond delay="1000"/>
                                  </p:stCondLst>
                                  <p:childTnLst>
                                    <p:animMotion origin="layout" path="M 2.08333E-7 -4.81481E-6 L -0.12669 0.43519 " pathEditMode="relative" rAng="0" ptsTypes="AA">
                                      <p:cBhvr>
                                        <p:cTn id="6" dur="500" fill="hold"/>
                                        <p:tgtEl>
                                          <p:spTgt spid="9"/>
                                        </p:tgtEl>
                                        <p:attrNameLst>
                                          <p:attrName>ppt_x</p:attrName>
                                          <p:attrName>ppt_y</p:attrName>
                                        </p:attrNameLst>
                                      </p:cBhvr>
                                      <p:rCtr x="-6341" y="2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29B5D-D85A-507F-45CF-0F744F4DA6DB}"/>
              </a:ext>
            </a:extLst>
          </p:cNvPr>
          <p:cNvSpPr>
            <a:spLocks noGrp="1"/>
          </p:cNvSpPr>
          <p:nvPr>
            <p:ph idx="1"/>
          </p:nvPr>
        </p:nvSpPr>
        <p:spPr>
          <a:xfrm>
            <a:off x="4848225" y="6946265"/>
            <a:ext cx="7102475" cy="5019720"/>
          </a:xfrm>
        </p:spPr>
        <p:txBody>
          <a:bodyPr/>
          <a:lstStyle/>
          <a:p>
            <a:r>
              <a:rPr lang="en-US"/>
              <a:t>best practice</a:t>
            </a:r>
          </a:p>
          <a:p>
            <a:r>
              <a:rPr lang="en-US"/>
              <a:t>effective</a:t>
            </a:r>
          </a:p>
          <a:p>
            <a:r>
              <a:rPr lang="en-US"/>
              <a:t>evidence-based</a:t>
            </a:r>
          </a:p>
          <a:p>
            <a:r>
              <a:rPr lang="en-US"/>
              <a:t>excellence</a:t>
            </a:r>
          </a:p>
          <a:p>
            <a:r>
              <a:rPr lang="en-US"/>
              <a:t>high quality</a:t>
            </a:r>
          </a:p>
          <a:p>
            <a:r>
              <a:rPr lang="en-US"/>
              <a:t>high value</a:t>
            </a:r>
          </a:p>
          <a:p>
            <a:r>
              <a:rPr lang="en-US"/>
              <a:t>responsive</a:t>
            </a:r>
          </a:p>
          <a:p>
            <a:r>
              <a:rPr lang="en-US"/>
              <a:t>streamline</a:t>
            </a:r>
          </a:p>
          <a:p>
            <a:r>
              <a:rPr lang="en-US"/>
              <a:t>value</a:t>
            </a:r>
          </a:p>
          <a:p>
            <a:r>
              <a:rPr lang="en-US"/>
              <a:t>value-added</a:t>
            </a:r>
          </a:p>
          <a:p>
            <a:r>
              <a:rPr lang="en-US"/>
              <a:t>world class </a:t>
            </a:r>
          </a:p>
          <a:p>
            <a:r>
              <a:rPr lang="en-US"/>
              <a:t>…and many more!</a:t>
            </a:r>
          </a:p>
          <a:p>
            <a:endParaRPr lang="en-US"/>
          </a:p>
          <a:p>
            <a:endParaRPr lang="en-US"/>
          </a:p>
        </p:txBody>
      </p:sp>
      <p:sp>
        <p:nvSpPr>
          <p:cNvPr id="9" name="Rectangle 8">
            <a:extLst>
              <a:ext uri="{FF2B5EF4-FFF2-40B4-BE49-F238E27FC236}">
                <a16:creationId xmlns:a16="http://schemas.microsoft.com/office/drawing/2014/main" id="{59FAC151-1B53-DFED-8557-FE025D57A10C}"/>
              </a:ext>
            </a:extLst>
          </p:cNvPr>
          <p:cNvSpPr/>
          <p:nvPr/>
        </p:nvSpPr>
        <p:spPr>
          <a:xfrm>
            <a:off x="4410075" y="0"/>
            <a:ext cx="7781925" cy="800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8CA8F80-0F91-9F83-358A-339C430E73B6}"/>
              </a:ext>
            </a:extLst>
          </p:cNvPr>
          <p:cNvSpPr>
            <a:spLocks noGrp="1"/>
          </p:cNvSpPr>
          <p:nvPr>
            <p:ph type="title"/>
          </p:nvPr>
        </p:nvSpPr>
        <p:spPr/>
        <p:txBody>
          <a:bodyPr/>
          <a:lstStyle/>
          <a:p>
            <a:r>
              <a:rPr lang="en-US"/>
              <a:t>Beware ‘weasel words’</a:t>
            </a:r>
          </a:p>
        </p:txBody>
      </p:sp>
      <p:sp>
        <p:nvSpPr>
          <p:cNvPr id="4" name="Footer Placeholder 3">
            <a:extLst>
              <a:ext uri="{FF2B5EF4-FFF2-40B4-BE49-F238E27FC236}">
                <a16:creationId xmlns:a16="http://schemas.microsoft.com/office/drawing/2014/main" id="{20689D9A-326B-FFD9-64B1-F13B16E7FA0A}"/>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0F9784C5-D8AF-DEBE-6B11-C6DD66D81C5E}"/>
              </a:ext>
            </a:extLst>
          </p:cNvPr>
          <p:cNvSpPr>
            <a:spLocks noGrp="1"/>
          </p:cNvSpPr>
          <p:nvPr>
            <p:ph type="sldNum" sz="quarter" idx="12"/>
          </p:nvPr>
        </p:nvSpPr>
        <p:spPr/>
        <p:txBody>
          <a:bodyPr/>
          <a:lstStyle/>
          <a:p>
            <a:fld id="{16C5AC08-0ACD-404A-9C9F-AB39E786C34A}" type="slidenum">
              <a:rPr lang="en-GB"/>
              <a:t>33</a:t>
            </a:fld>
            <a:endParaRPr lang="en-GB"/>
          </a:p>
        </p:txBody>
      </p:sp>
      <p:sp>
        <p:nvSpPr>
          <p:cNvPr id="6" name="Text Placeholder 5">
            <a:extLst>
              <a:ext uri="{FF2B5EF4-FFF2-40B4-BE49-F238E27FC236}">
                <a16:creationId xmlns:a16="http://schemas.microsoft.com/office/drawing/2014/main" id="{44E4DA81-667D-63AD-3147-307B240CF6A8}"/>
              </a:ext>
            </a:extLst>
          </p:cNvPr>
          <p:cNvSpPr>
            <a:spLocks noGrp="1"/>
          </p:cNvSpPr>
          <p:nvPr>
            <p:ph type="body" sz="quarter" idx="13"/>
          </p:nvPr>
        </p:nvSpPr>
        <p:spPr/>
        <p:txBody>
          <a:bodyPr/>
          <a:lstStyle/>
          <a:p>
            <a:r>
              <a:rPr lang="en-US" dirty="0"/>
              <a:t>Beware ‘weasel words’</a:t>
            </a:r>
          </a:p>
        </p:txBody>
      </p:sp>
      <p:pic>
        <p:nvPicPr>
          <p:cNvPr id="8" name="Picture 7">
            <a:extLst>
              <a:ext uri="{FF2B5EF4-FFF2-40B4-BE49-F238E27FC236}">
                <a16:creationId xmlns:a16="http://schemas.microsoft.com/office/drawing/2014/main" id="{DACB56B8-E1F1-3368-CAD4-EBBE6434F765}"/>
              </a:ext>
            </a:extLst>
          </p:cNvPr>
          <p:cNvPicPr>
            <a:picLocks noChangeAspect="1"/>
          </p:cNvPicPr>
          <p:nvPr/>
        </p:nvPicPr>
        <p:blipFill>
          <a:blip r:embed="rId3"/>
          <a:srcRect/>
          <a:stretch/>
        </p:blipFill>
        <p:spPr>
          <a:xfrm>
            <a:off x="1077913" y="6007100"/>
            <a:ext cx="704508" cy="850900"/>
          </a:xfrm>
          <a:prstGeom prst="rect">
            <a:avLst/>
          </a:prstGeom>
        </p:spPr>
      </p:pic>
      <p:sp>
        <p:nvSpPr>
          <p:cNvPr id="10" name="Rectangle 9">
            <a:extLst>
              <a:ext uri="{FF2B5EF4-FFF2-40B4-BE49-F238E27FC236}">
                <a16:creationId xmlns:a16="http://schemas.microsoft.com/office/drawing/2014/main" id="{E086596D-0B2E-A454-2FBB-2E145BE681D0}"/>
              </a:ext>
            </a:extLst>
          </p:cNvPr>
          <p:cNvSpPr/>
          <p:nvPr/>
        </p:nvSpPr>
        <p:spPr>
          <a:xfrm>
            <a:off x="4410075" y="800100"/>
            <a:ext cx="7781925" cy="1635125"/>
          </a:xfrm>
          <a:prstGeom prst="rect">
            <a:avLst/>
          </a:prstGeom>
          <a:gradFill>
            <a:gsLst>
              <a:gs pos="20000">
                <a:schemeClr val="bg1"/>
              </a:gs>
              <a:gs pos="50000">
                <a:schemeClr val="bg1">
                  <a:alpha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3" name="Picture 12">
            <a:extLst>
              <a:ext uri="{FF2B5EF4-FFF2-40B4-BE49-F238E27FC236}">
                <a16:creationId xmlns:a16="http://schemas.microsoft.com/office/drawing/2014/main" id="{73AC029C-2E91-2847-E5A5-1EB824489EB6}"/>
              </a:ext>
            </a:extLst>
          </p:cNvPr>
          <p:cNvPicPr>
            <a:picLocks noChangeAspect="1"/>
          </p:cNvPicPr>
          <p:nvPr/>
        </p:nvPicPr>
        <p:blipFill>
          <a:blip r:embed="rId4"/>
          <a:srcRect/>
          <a:stretch/>
        </p:blipFill>
        <p:spPr>
          <a:xfrm>
            <a:off x="-1568631" y="5955221"/>
            <a:ext cx="1444446" cy="902778"/>
          </a:xfrm>
          <a:prstGeom prst="rect">
            <a:avLst/>
          </a:prstGeom>
        </p:spPr>
      </p:pic>
    </p:spTree>
    <p:extLst>
      <p:ext uri="{BB962C8B-B14F-4D97-AF65-F5344CB8AC3E}">
        <p14:creationId xmlns:p14="http://schemas.microsoft.com/office/powerpoint/2010/main" val="4198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grpId="0" nodeType="afterEffect">
                                  <p:stCondLst>
                                    <p:cond delay="0"/>
                                  </p:stCondLst>
                                  <p:childTnLst>
                                    <p:animMotion origin="layout" path="M -2.29167E-6 4.81481E-6 L -2.29167E-6 -2.48079 " pathEditMode="relative" rAng="0" ptsTypes="AA">
                                      <p:cBhvr>
                                        <p:cTn id="6" dur="15000" fill="hold"/>
                                        <p:tgtEl>
                                          <p:spTgt spid="3"/>
                                        </p:tgtEl>
                                        <p:attrNameLst>
                                          <p:attrName>ppt_x</p:attrName>
                                          <p:attrName>ppt_y</p:attrName>
                                        </p:attrNameLst>
                                      </p:cBhvr>
                                      <p:rCtr x="0" y="-124051"/>
                                    </p:animMotion>
                                  </p:childTnLst>
                                </p:cTn>
                              </p:par>
                              <p:par>
                                <p:cTn id="7" presetID="37" presetClass="entr" presetSubtype="0" fill="hold" nodeType="withEffect">
                                  <p:stCondLst>
                                    <p:cond delay="4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anim calcmode="lin" valueType="num">
                                      <p:cBhvr>
                                        <p:cTn id="10" dur="500" fill="hold"/>
                                        <p:tgtEl>
                                          <p:spTgt spid="8"/>
                                        </p:tgtEl>
                                        <p:attrNameLst>
                                          <p:attrName>ppt_x</p:attrName>
                                        </p:attrNameLst>
                                      </p:cBhvr>
                                      <p:tavLst>
                                        <p:tav tm="0">
                                          <p:val>
                                            <p:strVal val="#ppt_x"/>
                                          </p:val>
                                        </p:tav>
                                        <p:tav tm="100000">
                                          <p:val>
                                            <p:strVal val="#ppt_x"/>
                                          </p:val>
                                        </p:tav>
                                      </p:tavLst>
                                    </p:anim>
                                    <p:anim calcmode="lin" valueType="num">
                                      <p:cBhvr>
                                        <p:cTn id="11" dur="450" decel="100000" fill="hold"/>
                                        <p:tgtEl>
                                          <p:spTgt spid="8"/>
                                        </p:tgtEl>
                                        <p:attrNameLst>
                                          <p:attrName>ppt_y</p:attrName>
                                        </p:attrNameLst>
                                      </p:cBhvr>
                                      <p:tavLst>
                                        <p:tav tm="0">
                                          <p:val>
                                            <p:strVal val="#ppt_y+1"/>
                                          </p:val>
                                        </p:tav>
                                        <p:tav tm="100000">
                                          <p:val>
                                            <p:strVal val="#ppt_y-.03"/>
                                          </p:val>
                                        </p:tav>
                                      </p:tavLst>
                                    </p:anim>
                                    <p:anim calcmode="lin" valueType="num">
                                      <p:cBhvr>
                                        <p:cTn id="1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3" presetID="37" presetClass="exit" presetSubtype="0" fill="hold" nodeType="withEffect">
                                  <p:stCondLst>
                                    <p:cond delay="8000"/>
                                  </p:stCondLst>
                                  <p:childTnLst>
                                    <p:animEffect transition="out" filter="fade">
                                      <p:cBhvr>
                                        <p:cTn id="14" dur="500"/>
                                        <p:tgtEl>
                                          <p:spTgt spid="8"/>
                                        </p:tgtEl>
                                      </p:cBhvr>
                                    </p:animEffect>
                                    <p:anim calcmode="lin" valueType="num">
                                      <p:cBhvr>
                                        <p:cTn id="15" dur="500"/>
                                        <p:tgtEl>
                                          <p:spTgt spid="8"/>
                                        </p:tgtEl>
                                        <p:attrNameLst>
                                          <p:attrName>ppt_x</p:attrName>
                                        </p:attrNameLst>
                                      </p:cBhvr>
                                      <p:tavLst>
                                        <p:tav tm="0">
                                          <p:val>
                                            <p:strVal val="ppt_x"/>
                                          </p:val>
                                        </p:tav>
                                        <p:tav tm="100000">
                                          <p:val>
                                            <p:strVal val="ppt_x"/>
                                          </p:val>
                                        </p:tav>
                                      </p:tavLst>
                                    </p:anim>
                                    <p:anim calcmode="lin" valueType="num">
                                      <p:cBhvr>
                                        <p:cTn id="16" dur="50" decel="100000"/>
                                        <p:tgtEl>
                                          <p:spTgt spid="8"/>
                                        </p:tgtEl>
                                        <p:attrNameLst>
                                          <p:attrName>ppt_y</p:attrName>
                                        </p:attrNameLst>
                                      </p:cBhvr>
                                      <p:tavLst>
                                        <p:tav tm="0">
                                          <p:val>
                                            <p:strVal val="ppt_y"/>
                                          </p:val>
                                        </p:tav>
                                        <p:tav tm="100000">
                                          <p:val>
                                            <p:strVal val="ppt_y-.03"/>
                                          </p:val>
                                        </p:tav>
                                      </p:tavLst>
                                    </p:anim>
                                    <p:anim calcmode="lin" valueType="num">
                                      <p:cBhvr>
                                        <p:cTn id="17" dur="450" accel="100000">
                                          <p:stCondLst>
                                            <p:cond delay="50"/>
                                          </p:stCondLst>
                                        </p:cTn>
                                        <p:tgtEl>
                                          <p:spTgt spid="8"/>
                                        </p:tgtEl>
                                        <p:attrNameLst>
                                          <p:attrName>ppt_y</p:attrName>
                                        </p:attrNameLst>
                                      </p:cBhvr>
                                      <p:tavLst>
                                        <p:tav tm="0">
                                          <p:val>
                                            <p:strVal val="ppt_y"/>
                                          </p:val>
                                        </p:tav>
                                        <p:tav tm="100000">
                                          <p:val>
                                            <p:strVal val="ppt_y+1"/>
                                          </p:val>
                                        </p:tav>
                                      </p:tavLst>
                                    </p:anim>
                                    <p:set>
                                      <p:cBhvr>
                                        <p:cTn id="18" dur="1" fill="hold">
                                          <p:stCondLst>
                                            <p:cond delay="499"/>
                                          </p:stCondLst>
                                        </p:cTn>
                                        <p:tgtEl>
                                          <p:spTgt spid="8"/>
                                        </p:tgtEl>
                                        <p:attrNameLst>
                                          <p:attrName>style.visibility</p:attrName>
                                        </p:attrNameLst>
                                      </p:cBhvr>
                                      <p:to>
                                        <p:strVal val="hidden"/>
                                      </p:to>
                                    </p:set>
                                  </p:childTnLst>
                                </p:cTn>
                              </p:par>
                              <p:par>
                                <p:cTn id="19" presetID="63" presetClass="path" presetSubtype="0" fill="hold" nodeType="withEffect">
                                  <p:stCondLst>
                                    <p:cond delay="10500"/>
                                  </p:stCondLst>
                                  <p:childTnLst>
                                    <p:animMotion origin="layout" path="M 1.04167E-6 2.22222E-6 L 1.14492 2.22222E-6 " pathEditMode="relative" rAng="0" ptsTypes="AA">
                                      <p:cBhvr>
                                        <p:cTn id="20" dur="500" fill="hold"/>
                                        <p:tgtEl>
                                          <p:spTgt spid="13"/>
                                        </p:tgtEl>
                                        <p:attrNameLst>
                                          <p:attrName>ppt_x</p:attrName>
                                          <p:attrName>ppt_y</p:attrName>
                                        </p:attrNameLst>
                                      </p:cBhvr>
                                      <p:rCtr x="572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D665-57D8-2AFE-CF27-5D4736AA0527}"/>
              </a:ext>
            </a:extLst>
          </p:cNvPr>
          <p:cNvSpPr>
            <a:spLocks noGrp="1"/>
          </p:cNvSpPr>
          <p:nvPr>
            <p:ph type="title"/>
          </p:nvPr>
        </p:nvSpPr>
        <p:spPr/>
        <p:txBody>
          <a:bodyPr/>
          <a:lstStyle/>
          <a:p>
            <a:r>
              <a:rPr lang="en-US" dirty="0"/>
              <a:t>Pebbles and boulders</a:t>
            </a:r>
          </a:p>
        </p:txBody>
      </p:sp>
      <p:sp>
        <p:nvSpPr>
          <p:cNvPr id="4" name="Footer Placeholder 3">
            <a:extLst>
              <a:ext uri="{FF2B5EF4-FFF2-40B4-BE49-F238E27FC236}">
                <a16:creationId xmlns:a16="http://schemas.microsoft.com/office/drawing/2014/main" id="{ED480A9C-0D83-9247-ACF9-37C5A3766A46}"/>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7B787FDD-F266-5937-E441-5FA9020154D1}"/>
              </a:ext>
            </a:extLst>
          </p:cNvPr>
          <p:cNvSpPr>
            <a:spLocks noGrp="1"/>
          </p:cNvSpPr>
          <p:nvPr>
            <p:ph type="sldNum" sz="quarter" idx="12"/>
          </p:nvPr>
        </p:nvSpPr>
        <p:spPr/>
        <p:txBody>
          <a:bodyPr/>
          <a:lstStyle/>
          <a:p>
            <a:fld id="{16C5AC08-0ACD-404A-9C9F-AB39E786C34A}" type="slidenum">
              <a:rPr lang="en-GB"/>
              <a:t>34</a:t>
            </a:fld>
            <a:endParaRPr lang="en-GB"/>
          </a:p>
        </p:txBody>
      </p:sp>
      <p:sp>
        <p:nvSpPr>
          <p:cNvPr id="6" name="Text Placeholder 5">
            <a:extLst>
              <a:ext uri="{FF2B5EF4-FFF2-40B4-BE49-F238E27FC236}">
                <a16:creationId xmlns:a16="http://schemas.microsoft.com/office/drawing/2014/main" id="{FDEAD211-B5E1-FAC1-AD44-8F5FDF8B1024}"/>
              </a:ext>
            </a:extLst>
          </p:cNvPr>
          <p:cNvSpPr>
            <a:spLocks noGrp="1"/>
          </p:cNvSpPr>
          <p:nvPr>
            <p:ph type="body" sz="quarter" idx="13"/>
          </p:nvPr>
        </p:nvSpPr>
        <p:spPr/>
        <p:txBody>
          <a:bodyPr/>
          <a:lstStyle/>
          <a:p>
            <a:r>
              <a:rPr lang="en-US" dirty="0"/>
              <a:t>Pebbles and boulders</a:t>
            </a:r>
          </a:p>
        </p:txBody>
      </p:sp>
      <p:sp>
        <p:nvSpPr>
          <p:cNvPr id="21" name="Oval 20">
            <a:extLst>
              <a:ext uri="{FF2B5EF4-FFF2-40B4-BE49-F238E27FC236}">
                <a16:creationId xmlns:a16="http://schemas.microsoft.com/office/drawing/2014/main" id="{E34C7885-6664-00D6-865C-49ECE5D46A5B}"/>
              </a:ext>
            </a:extLst>
          </p:cNvPr>
          <p:cNvSpPr/>
          <p:nvPr/>
        </p:nvSpPr>
        <p:spPr>
          <a:xfrm>
            <a:off x="1094740" y="1188720"/>
            <a:ext cx="10855960" cy="1085596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2" name="Oval 21">
            <a:extLst>
              <a:ext uri="{FF2B5EF4-FFF2-40B4-BE49-F238E27FC236}">
                <a16:creationId xmlns:a16="http://schemas.microsoft.com/office/drawing/2014/main" id="{FDE8DCD0-AEEB-D00D-0D79-1FE08873982C}"/>
              </a:ext>
            </a:extLst>
          </p:cNvPr>
          <p:cNvSpPr/>
          <p:nvPr/>
        </p:nvSpPr>
        <p:spPr>
          <a:xfrm>
            <a:off x="2962275" y="3067050"/>
            <a:ext cx="7099300" cy="709930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Oval 22">
            <a:extLst>
              <a:ext uri="{FF2B5EF4-FFF2-40B4-BE49-F238E27FC236}">
                <a16:creationId xmlns:a16="http://schemas.microsoft.com/office/drawing/2014/main" id="{A68F04C9-ADD5-DFDB-F8F3-7E3A068222E4}"/>
              </a:ext>
            </a:extLst>
          </p:cNvPr>
          <p:cNvSpPr/>
          <p:nvPr/>
        </p:nvSpPr>
        <p:spPr>
          <a:xfrm>
            <a:off x="4816475" y="4918075"/>
            <a:ext cx="3397250" cy="339725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4" name="TextBox 23">
            <a:extLst>
              <a:ext uri="{FF2B5EF4-FFF2-40B4-BE49-F238E27FC236}">
                <a16:creationId xmlns:a16="http://schemas.microsoft.com/office/drawing/2014/main" id="{A2FDA794-8DF2-E52A-3AB5-8D6B1C338F42}"/>
              </a:ext>
            </a:extLst>
          </p:cNvPr>
          <p:cNvSpPr txBox="1"/>
          <p:nvPr/>
        </p:nvSpPr>
        <p:spPr>
          <a:xfrm rot="13500000">
            <a:off x="2179676" y="2254831"/>
            <a:ext cx="8723738" cy="8723738"/>
          </a:xfrm>
          <a:prstGeom prst="rect">
            <a:avLst/>
          </a:prstGeom>
          <a:noFill/>
        </p:spPr>
        <p:txBody>
          <a:bodyPr wrap="square" rtlCol="0">
            <a:prstTxWarp prst="textArchUp">
              <a:avLst/>
            </a:prstTxWarp>
            <a:spAutoFit/>
          </a:bodyPr>
          <a:lstStyle/>
          <a:p>
            <a:r>
              <a:rPr lang="en-US" sz="3200">
                <a:solidFill>
                  <a:schemeClr val="accent1"/>
                </a:solidFill>
                <a:latin typeface="DM Sans Medium" pitchFamily="2" charset="77"/>
              </a:rPr>
              <a:t>Respond/accept</a:t>
            </a:r>
          </a:p>
        </p:txBody>
      </p:sp>
      <p:sp>
        <p:nvSpPr>
          <p:cNvPr id="25" name="TextBox 24">
            <a:extLst>
              <a:ext uri="{FF2B5EF4-FFF2-40B4-BE49-F238E27FC236}">
                <a16:creationId xmlns:a16="http://schemas.microsoft.com/office/drawing/2014/main" id="{5CE8D6F8-1DB2-F697-48FF-D4A6E1AF5406}"/>
              </a:ext>
            </a:extLst>
          </p:cNvPr>
          <p:cNvSpPr txBox="1"/>
          <p:nvPr/>
        </p:nvSpPr>
        <p:spPr>
          <a:xfrm rot="13500000">
            <a:off x="3919178" y="4009573"/>
            <a:ext cx="5214254" cy="5214254"/>
          </a:xfrm>
          <a:prstGeom prst="rect">
            <a:avLst/>
          </a:prstGeom>
          <a:noFill/>
        </p:spPr>
        <p:txBody>
          <a:bodyPr wrap="square" rtlCol="0">
            <a:prstTxWarp prst="textArchUp">
              <a:avLst/>
            </a:prstTxWarp>
            <a:spAutoFit/>
          </a:bodyPr>
          <a:lstStyle/>
          <a:p>
            <a:r>
              <a:rPr lang="en-US" sz="3200">
                <a:solidFill>
                  <a:schemeClr val="accent3"/>
                </a:solidFill>
                <a:latin typeface="DM Sans Medium" pitchFamily="2" charset="77"/>
              </a:rPr>
              <a:t>Influence</a:t>
            </a:r>
          </a:p>
        </p:txBody>
      </p:sp>
      <p:sp>
        <p:nvSpPr>
          <p:cNvPr id="26" name="TextBox 25">
            <a:extLst>
              <a:ext uri="{FF2B5EF4-FFF2-40B4-BE49-F238E27FC236}">
                <a16:creationId xmlns:a16="http://schemas.microsoft.com/office/drawing/2014/main" id="{5D9E3799-DAC3-7025-0603-173249F3A9D1}"/>
              </a:ext>
            </a:extLst>
          </p:cNvPr>
          <p:cNvSpPr txBox="1"/>
          <p:nvPr/>
        </p:nvSpPr>
        <p:spPr>
          <a:xfrm rot="11700000">
            <a:off x="5429807" y="5433841"/>
            <a:ext cx="2365718" cy="2365718"/>
          </a:xfrm>
          <a:prstGeom prst="rect">
            <a:avLst/>
          </a:prstGeom>
          <a:noFill/>
        </p:spPr>
        <p:txBody>
          <a:bodyPr wrap="square" rtlCol="0">
            <a:prstTxWarp prst="textArchUp">
              <a:avLst/>
            </a:prstTxWarp>
            <a:spAutoFit/>
          </a:bodyPr>
          <a:lstStyle/>
          <a:p>
            <a:r>
              <a:rPr lang="en-US" sz="3200">
                <a:solidFill>
                  <a:schemeClr val="accent2"/>
                </a:solidFill>
                <a:latin typeface="DM Sans Medium" pitchFamily="2" charset="77"/>
              </a:rPr>
              <a:t>Control</a:t>
            </a:r>
          </a:p>
        </p:txBody>
      </p:sp>
      <p:grpSp>
        <p:nvGrpSpPr>
          <p:cNvPr id="30" name="Group 29">
            <a:extLst>
              <a:ext uri="{FF2B5EF4-FFF2-40B4-BE49-F238E27FC236}">
                <a16:creationId xmlns:a16="http://schemas.microsoft.com/office/drawing/2014/main" id="{4A85CD59-BC3D-B1AA-787C-7ACC819D9B22}"/>
              </a:ext>
            </a:extLst>
          </p:cNvPr>
          <p:cNvGrpSpPr/>
          <p:nvPr/>
        </p:nvGrpSpPr>
        <p:grpSpPr>
          <a:xfrm>
            <a:off x="2962275" y="3067050"/>
            <a:ext cx="7099300" cy="7099300"/>
            <a:chOff x="2962275" y="3067050"/>
            <a:chExt cx="7099300" cy="7099300"/>
          </a:xfrm>
        </p:grpSpPr>
        <p:pic>
          <p:nvPicPr>
            <p:cNvPr id="28" name="Picture 27">
              <a:extLst>
                <a:ext uri="{FF2B5EF4-FFF2-40B4-BE49-F238E27FC236}">
                  <a16:creationId xmlns:a16="http://schemas.microsoft.com/office/drawing/2014/main" id="{95A96E58-6510-06B2-C5DE-AA10BC206593}"/>
                </a:ext>
              </a:extLst>
            </p:cNvPr>
            <p:cNvPicPr>
              <a:picLocks noChangeAspect="1"/>
            </p:cNvPicPr>
            <p:nvPr/>
          </p:nvPicPr>
          <p:blipFill>
            <a:blip r:embed="rId3"/>
            <a:srcRect/>
            <a:stretch/>
          </p:blipFill>
          <p:spPr>
            <a:xfrm>
              <a:off x="7451725" y="5111750"/>
              <a:ext cx="1168400" cy="1308100"/>
            </a:xfrm>
            <a:prstGeom prst="rect">
              <a:avLst/>
            </a:prstGeom>
          </p:spPr>
        </p:pic>
        <p:sp>
          <p:nvSpPr>
            <p:cNvPr id="29" name="Oval 28">
              <a:extLst>
                <a:ext uri="{FF2B5EF4-FFF2-40B4-BE49-F238E27FC236}">
                  <a16:creationId xmlns:a16="http://schemas.microsoft.com/office/drawing/2014/main" id="{ACB22353-CF2C-23CC-4E85-1EB96172DCCF}"/>
                </a:ext>
              </a:extLst>
            </p:cNvPr>
            <p:cNvSpPr/>
            <p:nvPr/>
          </p:nvSpPr>
          <p:spPr>
            <a:xfrm>
              <a:off x="2962275" y="3067050"/>
              <a:ext cx="7099300" cy="7099300"/>
            </a:xfrm>
            <a:prstGeom prst="ellipse">
              <a:avLst/>
            </a:prstGeom>
            <a:solidFill>
              <a:schemeClr val="accent3">
                <a:lumMod val="20000"/>
                <a:lumOff val="80000"/>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pic>
        <p:nvPicPr>
          <p:cNvPr id="31" name="Picture 30">
            <a:extLst>
              <a:ext uri="{FF2B5EF4-FFF2-40B4-BE49-F238E27FC236}">
                <a16:creationId xmlns:a16="http://schemas.microsoft.com/office/drawing/2014/main" id="{432BAEBD-61A0-4C53-64B8-39B0DA7D9CC0}"/>
              </a:ext>
            </a:extLst>
          </p:cNvPr>
          <p:cNvPicPr>
            <a:picLocks noChangeAspect="1"/>
          </p:cNvPicPr>
          <p:nvPr/>
        </p:nvPicPr>
        <p:blipFill>
          <a:blip r:embed="rId4"/>
          <a:srcRect/>
          <a:stretch/>
        </p:blipFill>
        <p:spPr>
          <a:xfrm>
            <a:off x="1638935" y="7620000"/>
            <a:ext cx="1155700" cy="1066800"/>
          </a:xfrm>
          <a:prstGeom prst="rect">
            <a:avLst/>
          </a:prstGeom>
        </p:spPr>
      </p:pic>
      <p:grpSp>
        <p:nvGrpSpPr>
          <p:cNvPr id="3" name="Group 2">
            <a:extLst>
              <a:ext uri="{FF2B5EF4-FFF2-40B4-BE49-F238E27FC236}">
                <a16:creationId xmlns:a16="http://schemas.microsoft.com/office/drawing/2014/main" id="{3025466B-72A9-0C23-2640-E2862A121F28}"/>
              </a:ext>
            </a:extLst>
          </p:cNvPr>
          <p:cNvGrpSpPr/>
          <p:nvPr/>
        </p:nvGrpSpPr>
        <p:grpSpPr>
          <a:xfrm>
            <a:off x="238126" y="808387"/>
            <a:ext cx="466724" cy="569563"/>
            <a:chOff x="238126" y="808387"/>
            <a:chExt cx="466724" cy="569563"/>
          </a:xfrm>
        </p:grpSpPr>
        <p:pic>
          <p:nvPicPr>
            <p:cNvPr id="7" name="Picture 6">
              <a:extLst>
                <a:ext uri="{FF2B5EF4-FFF2-40B4-BE49-F238E27FC236}">
                  <a16:creationId xmlns:a16="http://schemas.microsoft.com/office/drawing/2014/main" id="{23E30969-30FA-BF88-1702-C1D05B0C3F27}"/>
                </a:ext>
              </a:extLst>
            </p:cNvPr>
            <p:cNvPicPr>
              <a:picLocks noChangeAspect="1"/>
            </p:cNvPicPr>
            <p:nvPr/>
          </p:nvPicPr>
          <p:blipFill>
            <a:blip r:embed="rId5"/>
            <a:srcRect/>
            <a:stretch/>
          </p:blipFill>
          <p:spPr>
            <a:xfrm>
              <a:off x="331788" y="808387"/>
              <a:ext cx="279400" cy="330200"/>
            </a:xfrm>
            <a:prstGeom prst="rect">
              <a:avLst/>
            </a:prstGeom>
          </p:spPr>
        </p:pic>
        <p:sp>
          <p:nvSpPr>
            <p:cNvPr id="8" name="TextBox 7">
              <a:extLst>
                <a:ext uri="{FF2B5EF4-FFF2-40B4-BE49-F238E27FC236}">
                  <a16:creationId xmlns:a16="http://schemas.microsoft.com/office/drawing/2014/main" id="{9161A191-AB57-441A-1389-0F542250AE78}"/>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latin typeface="DM Sans" pitchFamily="2" charset="77"/>
                </a:rPr>
                <a:t>p30</a:t>
              </a:r>
              <a:endParaRPr lang="en-US" sz="800" dirty="0">
                <a:latin typeface="Petrona" pitchFamily="2" charset="77"/>
              </a:endParaRPr>
            </a:p>
          </p:txBody>
        </p:sp>
      </p:grpSp>
    </p:spTree>
    <p:extLst>
      <p:ext uri="{BB962C8B-B14F-4D97-AF65-F5344CB8AC3E}">
        <p14:creationId xmlns:p14="http://schemas.microsoft.com/office/powerpoint/2010/main" val="266881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childTnLst>
                                </p:cTn>
                              </p:par>
                              <p:par>
                                <p:cTn id="17" presetID="8" presetClass="emph" presetSubtype="0" decel="50000" fill="hold" grpId="0" nodeType="withEffect">
                                  <p:stCondLst>
                                    <p:cond delay="0"/>
                                  </p:stCondLst>
                                  <p:childTnLst>
                                    <p:animRot by="10800000">
                                      <p:cBhvr>
                                        <p:cTn id="18" dur="3000" fill="hold"/>
                                        <p:tgtEl>
                                          <p:spTgt spid="24"/>
                                        </p:tgtEl>
                                        <p:attrNameLst>
                                          <p:attrName>r</p:attrName>
                                        </p:attrNameLst>
                                      </p:cBhvr>
                                    </p:animRot>
                                  </p:childTnLst>
                                </p:cTn>
                              </p:par>
                              <p:par>
                                <p:cTn id="19" presetID="8" presetClass="emph" presetSubtype="0" decel="50000" fill="hold" grpId="0" nodeType="withEffect">
                                  <p:stCondLst>
                                    <p:cond delay="500"/>
                                  </p:stCondLst>
                                  <p:childTnLst>
                                    <p:animRot by="10800000">
                                      <p:cBhvr>
                                        <p:cTn id="20" dur="2500" fill="hold"/>
                                        <p:tgtEl>
                                          <p:spTgt spid="25"/>
                                        </p:tgtEl>
                                        <p:attrNameLst>
                                          <p:attrName>r</p:attrName>
                                        </p:attrNameLst>
                                      </p:cBhvr>
                                    </p:animRot>
                                  </p:childTnLst>
                                </p:cTn>
                              </p:par>
                              <p:par>
                                <p:cTn id="21" presetID="8" presetClass="emph" presetSubtype="0" decel="50000" fill="hold" grpId="0" nodeType="withEffect">
                                  <p:stCondLst>
                                    <p:cond delay="1000"/>
                                  </p:stCondLst>
                                  <p:childTnLst>
                                    <p:animRot by="10800000">
                                      <p:cBhvr>
                                        <p:cTn id="22" dur="2000" fill="hold"/>
                                        <p:tgtEl>
                                          <p:spTgt spid="26"/>
                                        </p:tgtEl>
                                        <p:attrNameLst>
                                          <p:attrName>r</p:attrName>
                                        </p:attrNameLst>
                                      </p:cBhvr>
                                    </p:animRot>
                                  </p:childTnLst>
                                </p:cTn>
                              </p:par>
                              <p:par>
                                <p:cTn id="23" presetID="8" presetClass="emph" presetSubtype="0" repeatCount="3000" fill="hold" nodeType="withEffect">
                                  <p:stCondLst>
                                    <p:cond delay="0"/>
                                  </p:stCondLst>
                                  <p:childTnLst>
                                    <p:animRot by="21600000">
                                      <p:cBhvr>
                                        <p:cTn id="24" dur="4000" fill="hold"/>
                                        <p:tgtEl>
                                          <p:spTgt spid="31"/>
                                        </p:tgtEl>
                                        <p:attrNameLst>
                                          <p:attrName>r</p:attrName>
                                        </p:attrNameLst>
                                      </p:cBhvr>
                                    </p:animRot>
                                  </p:childTnLst>
                                </p:cTn>
                              </p:par>
                              <p:par>
                                <p:cTn id="25" presetID="44" presetClass="path" presetSubtype="0" decel="50000" fill="hold" nodeType="withEffect">
                                  <p:stCondLst>
                                    <p:cond delay="4000"/>
                                  </p:stCondLst>
                                  <p:childTnLst>
                                    <p:animMotion origin="layout" path="M -0.00039 -0.00116 C -0.03437 -0.18634 -0.03984 -0.34954 -0.00378 -0.49005 C 0.03268 -0.62986 0.13164 -0.78218 0.21563 -0.84051 C 0.29961 -0.89838 0.41471 -0.8875 0.50208 -0.84051 C 0.58984 -0.79283 0.65872 -0.59908 0.70013 -0.46713 " pathEditMode="relative" rAng="19380000" ptsTypes="AAAAA">
                                      <p:cBhvr>
                                        <p:cTn id="26" dur="9000" fill="hold"/>
                                        <p:tgtEl>
                                          <p:spTgt spid="31"/>
                                        </p:tgtEl>
                                        <p:attrNameLst>
                                          <p:attrName>ppt_x</p:attrName>
                                          <p:attrName>ppt_y</p:attrName>
                                        </p:attrNameLst>
                                      </p:cBhvr>
                                      <p:rCtr x="27565" y="-42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92D7-1E4F-BE63-80E1-A9EE50E70A6C}"/>
              </a:ext>
            </a:extLst>
          </p:cNvPr>
          <p:cNvSpPr>
            <a:spLocks noGrp="1"/>
          </p:cNvSpPr>
          <p:nvPr>
            <p:ph type="title"/>
          </p:nvPr>
        </p:nvSpPr>
        <p:spPr/>
        <p:txBody>
          <a:bodyPr/>
          <a:lstStyle/>
          <a:p>
            <a:r>
              <a:rPr lang="en-US"/>
              <a:t>Coaching a QI aim statement</a:t>
            </a:r>
          </a:p>
        </p:txBody>
      </p:sp>
      <p:sp>
        <p:nvSpPr>
          <p:cNvPr id="7" name="Content Placeholder 6">
            <a:extLst>
              <a:ext uri="{FF2B5EF4-FFF2-40B4-BE49-F238E27FC236}">
                <a16:creationId xmlns:a16="http://schemas.microsoft.com/office/drawing/2014/main" id="{352DD56C-21E2-66CC-C1B3-B662460F7769}"/>
              </a:ext>
            </a:extLst>
          </p:cNvPr>
          <p:cNvSpPr>
            <a:spLocks noGrp="1"/>
          </p:cNvSpPr>
          <p:nvPr>
            <p:ph idx="1"/>
          </p:nvPr>
        </p:nvSpPr>
        <p:spPr/>
        <p:txBody>
          <a:bodyPr/>
          <a:lstStyle/>
          <a:p>
            <a:pPr lvl="3"/>
            <a:r>
              <a:rPr lang="en-US" b="1">
                <a:solidFill>
                  <a:schemeClr val="accent2"/>
                </a:solidFill>
              </a:rPr>
              <a:t>Context</a:t>
            </a:r>
            <a:br>
              <a:rPr lang="en-US" b="1">
                <a:solidFill>
                  <a:schemeClr val="accent2"/>
                </a:solidFill>
              </a:rPr>
            </a:br>
            <a:endParaRPr lang="en-US" b="1">
              <a:solidFill>
                <a:schemeClr val="accent2"/>
              </a:solidFill>
            </a:endParaRPr>
          </a:p>
          <a:p>
            <a:pPr lvl="1"/>
            <a:r>
              <a:rPr lang="en-US" sz="2400"/>
              <a:t>You have just completed your contracting with a QI project team</a:t>
            </a:r>
          </a:p>
          <a:p>
            <a:pPr lvl="1"/>
            <a:r>
              <a:rPr lang="en-US" sz="2400"/>
              <a:t>Your task is now to coach the project lead to identify a SMART aim for their project</a:t>
            </a:r>
          </a:p>
          <a:p>
            <a:pPr lvl="2"/>
            <a:r>
              <a:rPr lang="en-US" sz="2400"/>
              <a:t>Using a coaching approach, what questions could you ask to help the team leader to identify their aim statement and consider how to engage the team in improvement work?</a:t>
            </a:r>
          </a:p>
          <a:p>
            <a:pPr lvl="1"/>
            <a:endParaRPr lang="en-US" sz="2400"/>
          </a:p>
          <a:p>
            <a:pPr lvl="1"/>
            <a:endParaRPr lang="en-US"/>
          </a:p>
        </p:txBody>
      </p:sp>
      <p:sp>
        <p:nvSpPr>
          <p:cNvPr id="4" name="Footer Placeholder 3">
            <a:extLst>
              <a:ext uri="{FF2B5EF4-FFF2-40B4-BE49-F238E27FC236}">
                <a16:creationId xmlns:a16="http://schemas.microsoft.com/office/drawing/2014/main" id="{A4DDE221-21B4-1F6B-167A-03561FA6C0AF}"/>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7609EC2D-D590-94A3-09D5-37F2C9B5146F}"/>
              </a:ext>
            </a:extLst>
          </p:cNvPr>
          <p:cNvSpPr>
            <a:spLocks noGrp="1"/>
          </p:cNvSpPr>
          <p:nvPr>
            <p:ph type="sldNum" sz="quarter" idx="12"/>
          </p:nvPr>
        </p:nvSpPr>
        <p:spPr/>
        <p:txBody>
          <a:bodyPr/>
          <a:lstStyle/>
          <a:p>
            <a:fld id="{16C5AC08-0ACD-404A-9C9F-AB39E786C34A}" type="slidenum">
              <a:rPr lang="en-GB"/>
              <a:t>35</a:t>
            </a:fld>
            <a:endParaRPr lang="en-GB"/>
          </a:p>
        </p:txBody>
      </p:sp>
      <p:sp>
        <p:nvSpPr>
          <p:cNvPr id="6" name="Text Placeholder 5">
            <a:extLst>
              <a:ext uri="{FF2B5EF4-FFF2-40B4-BE49-F238E27FC236}">
                <a16:creationId xmlns:a16="http://schemas.microsoft.com/office/drawing/2014/main" id="{0483CCE1-7CAF-71C9-C967-64905AFB8B2C}"/>
              </a:ext>
            </a:extLst>
          </p:cNvPr>
          <p:cNvSpPr>
            <a:spLocks noGrp="1"/>
          </p:cNvSpPr>
          <p:nvPr>
            <p:ph type="body" sz="quarter" idx="13"/>
          </p:nvPr>
        </p:nvSpPr>
        <p:spPr/>
        <p:txBody>
          <a:bodyPr/>
          <a:lstStyle/>
          <a:p>
            <a:r>
              <a:rPr lang="en-US"/>
              <a:t>Coaching a QI aim statement</a:t>
            </a:r>
          </a:p>
        </p:txBody>
      </p:sp>
      <p:sp>
        <p:nvSpPr>
          <p:cNvPr id="8" name="Content Placeholder 7">
            <a:extLst>
              <a:ext uri="{FF2B5EF4-FFF2-40B4-BE49-F238E27FC236}">
                <a16:creationId xmlns:a16="http://schemas.microsoft.com/office/drawing/2014/main" id="{380C63EB-8AC4-9374-70F2-8FC4B8C40D2C}"/>
              </a:ext>
            </a:extLst>
          </p:cNvPr>
          <p:cNvSpPr>
            <a:spLocks noGrp="1"/>
          </p:cNvSpPr>
          <p:nvPr>
            <p:ph idx="14"/>
          </p:nvPr>
        </p:nvSpPr>
        <p:spPr/>
        <p:txBody>
          <a:bodyPr/>
          <a:lstStyle/>
          <a:p>
            <a:pPr lvl="3"/>
            <a:r>
              <a:rPr lang="en-US" b="1">
                <a:solidFill>
                  <a:schemeClr val="accent2"/>
                </a:solidFill>
              </a:rPr>
              <a:t>Background</a:t>
            </a:r>
            <a:br>
              <a:rPr lang="en-US" b="1">
                <a:solidFill>
                  <a:schemeClr val="accent2"/>
                </a:solidFill>
              </a:rPr>
            </a:br>
            <a:endParaRPr lang="en-US" b="1">
              <a:solidFill>
                <a:schemeClr val="accent2"/>
              </a:solidFill>
            </a:endParaRPr>
          </a:p>
          <a:p>
            <a:pPr lvl="1"/>
            <a:r>
              <a:rPr lang="en-US" sz="2400"/>
              <a:t>“My friend has recently lost over 10kg by cycling to work instead of driving. So my SMART aim is to cycle to work 100% of the time over the next four months and to lose weight so I can fit into my summer outfits.</a:t>
            </a:r>
          </a:p>
          <a:p>
            <a:pPr lvl="1"/>
            <a:r>
              <a:rPr lang="en-US" sz="2400"/>
              <a:t>I weigh 80kg at the moment and eat and drink a normal amount for a person of my age.”</a:t>
            </a:r>
          </a:p>
          <a:p>
            <a:pPr lvl="1"/>
            <a:endParaRPr lang="en-US"/>
          </a:p>
          <a:p>
            <a:pPr lvl="1"/>
            <a:endParaRPr lang="en-US"/>
          </a:p>
        </p:txBody>
      </p:sp>
      <p:cxnSp>
        <p:nvCxnSpPr>
          <p:cNvPr id="10" name="Straight Connector 9">
            <a:extLst>
              <a:ext uri="{FF2B5EF4-FFF2-40B4-BE49-F238E27FC236}">
                <a16:creationId xmlns:a16="http://schemas.microsoft.com/office/drawing/2014/main" id="{85C24BA8-071B-3EA1-5747-3D4988D26A68}"/>
              </a:ext>
            </a:extLst>
          </p:cNvPr>
          <p:cNvCxnSpPr/>
          <p:nvPr/>
        </p:nvCxnSpPr>
        <p:spPr>
          <a:xfrm>
            <a:off x="6521824" y="1520825"/>
            <a:ext cx="0" cy="5095875"/>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91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66BB8451-0776-952B-6C58-A1246CE5AEB6}"/>
              </a:ext>
            </a:extLst>
          </p:cNvPr>
          <p:cNvSpPr/>
          <p:nvPr/>
        </p:nvSpPr>
        <p:spPr>
          <a:xfrm>
            <a:off x="10785622" y="1955267"/>
            <a:ext cx="739628" cy="739628"/>
          </a:xfrm>
          <a:prstGeom prst="ellipse">
            <a:avLst/>
          </a:prstGeom>
          <a:no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Oval 22">
            <a:extLst>
              <a:ext uri="{FF2B5EF4-FFF2-40B4-BE49-F238E27FC236}">
                <a16:creationId xmlns:a16="http://schemas.microsoft.com/office/drawing/2014/main" id="{1C0B9FBC-9651-EE9E-CEDA-736F5D0A8CC7}"/>
              </a:ext>
            </a:extLst>
          </p:cNvPr>
          <p:cNvSpPr/>
          <p:nvPr/>
        </p:nvSpPr>
        <p:spPr>
          <a:xfrm>
            <a:off x="10531622" y="1701267"/>
            <a:ext cx="1247628" cy="1247628"/>
          </a:xfrm>
          <a:prstGeom prst="ellipse">
            <a:avLst/>
          </a:prstGeom>
          <a:no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Title 7">
            <a:extLst>
              <a:ext uri="{FF2B5EF4-FFF2-40B4-BE49-F238E27FC236}">
                <a16:creationId xmlns:a16="http://schemas.microsoft.com/office/drawing/2014/main" id="{DE97E4FF-D27B-7D89-A942-16CC001C1503}"/>
              </a:ext>
            </a:extLst>
          </p:cNvPr>
          <p:cNvSpPr>
            <a:spLocks noGrp="1"/>
          </p:cNvSpPr>
          <p:nvPr>
            <p:ph type="title"/>
          </p:nvPr>
        </p:nvSpPr>
        <p:spPr/>
        <p:txBody>
          <a:bodyPr/>
          <a:lstStyle/>
          <a:p>
            <a:r>
              <a:rPr lang="en-US"/>
              <a:t>Coaching a QI aim statement</a:t>
            </a:r>
          </a:p>
        </p:txBody>
      </p:sp>
      <p:sp>
        <p:nvSpPr>
          <p:cNvPr id="9" name="Content Placeholder 8">
            <a:extLst>
              <a:ext uri="{FF2B5EF4-FFF2-40B4-BE49-F238E27FC236}">
                <a16:creationId xmlns:a16="http://schemas.microsoft.com/office/drawing/2014/main" id="{910F9CFB-CC10-9BB0-9CA9-C964A43BE7A8}"/>
              </a:ext>
            </a:extLst>
          </p:cNvPr>
          <p:cNvSpPr>
            <a:spLocks noGrp="1"/>
          </p:cNvSpPr>
          <p:nvPr>
            <p:ph idx="1"/>
          </p:nvPr>
        </p:nvSpPr>
        <p:spPr>
          <a:xfrm>
            <a:off x="1077914" y="1520825"/>
            <a:ext cx="7100886" cy="5019720"/>
          </a:xfrm>
        </p:spPr>
        <p:txBody>
          <a:bodyPr/>
          <a:lstStyle/>
          <a:p>
            <a:pPr lvl="1"/>
            <a:r>
              <a:rPr lang="en-US" sz="1950" b="1">
                <a:solidFill>
                  <a:schemeClr val="accent2"/>
                </a:solidFill>
              </a:rPr>
              <a:t>Activity</a:t>
            </a:r>
          </a:p>
          <a:p>
            <a:r>
              <a:rPr lang="en-US"/>
              <a:t>In groups of three </a:t>
            </a:r>
            <a:br>
              <a:rPr lang="en-US"/>
            </a:br>
            <a:r>
              <a:rPr lang="en-US"/>
              <a:t>(coach, project member, observer)</a:t>
            </a:r>
          </a:p>
          <a:p>
            <a:r>
              <a:rPr lang="en-US"/>
              <a:t>Using the project brief, role play the development of a SMART aim for the project </a:t>
            </a:r>
          </a:p>
          <a:p>
            <a:pPr lvl="1"/>
            <a:endParaRPr lang="en-US"/>
          </a:p>
          <a:p>
            <a:pPr lvl="1"/>
            <a:endParaRPr lang="en-US"/>
          </a:p>
        </p:txBody>
      </p:sp>
      <p:sp>
        <p:nvSpPr>
          <p:cNvPr id="4" name="Footer Placeholder 3">
            <a:extLst>
              <a:ext uri="{FF2B5EF4-FFF2-40B4-BE49-F238E27FC236}">
                <a16:creationId xmlns:a16="http://schemas.microsoft.com/office/drawing/2014/main" id="{9132D253-048D-30BA-50C5-F492DC39B9F2}"/>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B8FACE2-A8C1-1B00-35B3-F516F8DC293B}"/>
              </a:ext>
            </a:extLst>
          </p:cNvPr>
          <p:cNvSpPr>
            <a:spLocks noGrp="1"/>
          </p:cNvSpPr>
          <p:nvPr>
            <p:ph type="sldNum" sz="quarter" idx="12"/>
          </p:nvPr>
        </p:nvSpPr>
        <p:spPr/>
        <p:txBody>
          <a:bodyPr/>
          <a:lstStyle/>
          <a:p>
            <a:fld id="{16C5AC08-0ACD-404A-9C9F-AB39E786C34A}" type="slidenum">
              <a:rPr lang="en-GB"/>
              <a:t>36</a:t>
            </a:fld>
            <a:endParaRPr lang="en-GB"/>
          </a:p>
        </p:txBody>
      </p:sp>
      <p:sp>
        <p:nvSpPr>
          <p:cNvPr id="10" name="Text Placeholder 9">
            <a:extLst>
              <a:ext uri="{FF2B5EF4-FFF2-40B4-BE49-F238E27FC236}">
                <a16:creationId xmlns:a16="http://schemas.microsoft.com/office/drawing/2014/main" id="{D7BB17F6-6364-AF64-3B6C-50B8F3EDCC49}"/>
              </a:ext>
            </a:extLst>
          </p:cNvPr>
          <p:cNvSpPr>
            <a:spLocks noGrp="1"/>
          </p:cNvSpPr>
          <p:nvPr>
            <p:ph type="body" sz="quarter" idx="13"/>
          </p:nvPr>
        </p:nvSpPr>
        <p:spPr/>
        <p:txBody>
          <a:bodyPr/>
          <a:lstStyle/>
          <a:p>
            <a:r>
              <a:rPr lang="en-US"/>
              <a:t>Activity 2.4</a:t>
            </a:r>
          </a:p>
        </p:txBody>
      </p:sp>
      <p:pic>
        <p:nvPicPr>
          <p:cNvPr id="19" name="Picture 18">
            <a:extLst>
              <a:ext uri="{FF2B5EF4-FFF2-40B4-BE49-F238E27FC236}">
                <a16:creationId xmlns:a16="http://schemas.microsoft.com/office/drawing/2014/main" id="{C8D8617D-0E2B-47F2-7E5B-EC5648C4BE01}"/>
              </a:ext>
            </a:extLst>
          </p:cNvPr>
          <p:cNvPicPr>
            <a:picLocks noChangeAspect="1"/>
          </p:cNvPicPr>
          <p:nvPr/>
        </p:nvPicPr>
        <p:blipFill>
          <a:blip r:embed="rId3"/>
          <a:srcRect/>
          <a:stretch/>
        </p:blipFill>
        <p:spPr>
          <a:xfrm>
            <a:off x="13755155" y="-1109427"/>
            <a:ext cx="826460" cy="843326"/>
          </a:xfrm>
          <a:prstGeom prst="rect">
            <a:avLst/>
          </a:prstGeom>
        </p:spPr>
      </p:pic>
      <p:sp>
        <p:nvSpPr>
          <p:cNvPr id="22" name="Oval 21">
            <a:extLst>
              <a:ext uri="{FF2B5EF4-FFF2-40B4-BE49-F238E27FC236}">
                <a16:creationId xmlns:a16="http://schemas.microsoft.com/office/drawing/2014/main" id="{323B8C9C-DB16-D54C-09FD-F4814AECB5AB}"/>
              </a:ext>
            </a:extLst>
          </p:cNvPr>
          <p:cNvSpPr/>
          <p:nvPr/>
        </p:nvSpPr>
        <p:spPr>
          <a:xfrm>
            <a:off x="11036447" y="2206092"/>
            <a:ext cx="237978" cy="237978"/>
          </a:xfrm>
          <a:prstGeom prst="ellipse">
            <a:avLst/>
          </a:prstGeom>
          <a:solidFill>
            <a:schemeClr val="bg1"/>
          </a:solidFill>
          <a:ln w="476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6" name="Picture 5">
            <a:extLst>
              <a:ext uri="{FF2B5EF4-FFF2-40B4-BE49-F238E27FC236}">
                <a16:creationId xmlns:a16="http://schemas.microsoft.com/office/drawing/2014/main" id="{3E8A5AAA-1F3C-CA33-6967-FC681B82734C}"/>
              </a:ext>
            </a:extLst>
          </p:cNvPr>
          <p:cNvPicPr>
            <a:picLocks noChangeAspect="1"/>
          </p:cNvPicPr>
          <p:nvPr/>
        </p:nvPicPr>
        <p:blipFill>
          <a:blip r:embed="rId4"/>
          <a:srcRect/>
          <a:stretch/>
        </p:blipFill>
        <p:spPr>
          <a:xfrm>
            <a:off x="238125" y="1317624"/>
            <a:ext cx="495300" cy="406400"/>
          </a:xfrm>
          <a:prstGeom prst="rect">
            <a:avLst/>
          </a:prstGeom>
        </p:spPr>
      </p:pic>
      <p:pic>
        <p:nvPicPr>
          <p:cNvPr id="7" name="Picture 6">
            <a:extLst>
              <a:ext uri="{FF2B5EF4-FFF2-40B4-BE49-F238E27FC236}">
                <a16:creationId xmlns:a16="http://schemas.microsoft.com/office/drawing/2014/main" id="{792C1435-46EF-9B12-3DA1-49BB4878C3B6}"/>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014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stCondLst>
                                    <p:cond delay="2000"/>
                                  </p:stCondLst>
                                  <p:childTnLst>
                                    <p:animMotion origin="layout" path="M 6.25E-7 1.48148E-6 L -0.2138 0.38264 " pathEditMode="relative" rAng="0" ptsTypes="AA">
                                      <p:cBhvr>
                                        <p:cTn id="6" dur="500" fill="hold"/>
                                        <p:tgtEl>
                                          <p:spTgt spid="19"/>
                                        </p:tgtEl>
                                        <p:attrNameLst>
                                          <p:attrName>ppt_x</p:attrName>
                                          <p:attrName>ppt_y</p:attrName>
                                        </p:attrNameLst>
                                      </p:cBhvr>
                                      <p:rCtr x="-10690" y="1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BD02-9384-000A-14A7-1C62D4BF07FB}"/>
              </a:ext>
            </a:extLst>
          </p:cNvPr>
          <p:cNvSpPr>
            <a:spLocks noGrp="1"/>
          </p:cNvSpPr>
          <p:nvPr>
            <p:ph type="title"/>
          </p:nvPr>
        </p:nvSpPr>
        <p:spPr/>
        <p:txBody>
          <a:bodyPr/>
          <a:lstStyle/>
          <a:p>
            <a:r>
              <a:rPr lang="en-US"/>
              <a:t>Coaching a QI aim statement</a:t>
            </a:r>
          </a:p>
        </p:txBody>
      </p:sp>
      <p:sp>
        <p:nvSpPr>
          <p:cNvPr id="4" name="Footer Placeholder 3">
            <a:extLst>
              <a:ext uri="{FF2B5EF4-FFF2-40B4-BE49-F238E27FC236}">
                <a16:creationId xmlns:a16="http://schemas.microsoft.com/office/drawing/2014/main" id="{8A58565B-0CED-87DA-4875-BE5098521A45}"/>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ED8156FF-4C9B-6568-122E-E32EE069827F}"/>
              </a:ext>
            </a:extLst>
          </p:cNvPr>
          <p:cNvSpPr>
            <a:spLocks noGrp="1"/>
          </p:cNvSpPr>
          <p:nvPr>
            <p:ph type="sldNum" sz="quarter" idx="12"/>
          </p:nvPr>
        </p:nvSpPr>
        <p:spPr/>
        <p:txBody>
          <a:bodyPr/>
          <a:lstStyle/>
          <a:p>
            <a:fld id="{16C5AC08-0ACD-404A-9C9F-AB39E786C34A}" type="slidenum">
              <a:rPr lang="en-GB"/>
              <a:t>37</a:t>
            </a:fld>
            <a:endParaRPr lang="en-GB"/>
          </a:p>
        </p:txBody>
      </p:sp>
      <p:sp>
        <p:nvSpPr>
          <p:cNvPr id="6" name="Text Placeholder 5">
            <a:extLst>
              <a:ext uri="{FF2B5EF4-FFF2-40B4-BE49-F238E27FC236}">
                <a16:creationId xmlns:a16="http://schemas.microsoft.com/office/drawing/2014/main" id="{A5F1A39B-4423-A5B4-70FA-091983F029CD}"/>
              </a:ext>
            </a:extLst>
          </p:cNvPr>
          <p:cNvSpPr>
            <a:spLocks noGrp="1"/>
          </p:cNvSpPr>
          <p:nvPr>
            <p:ph type="body" sz="quarter" idx="13"/>
          </p:nvPr>
        </p:nvSpPr>
        <p:spPr/>
        <p:txBody>
          <a:bodyPr/>
          <a:lstStyle/>
          <a:p>
            <a:r>
              <a:rPr lang="en-US" dirty="0"/>
              <a:t>Coaching a QI aim statement</a:t>
            </a:r>
          </a:p>
        </p:txBody>
      </p:sp>
      <p:pic>
        <p:nvPicPr>
          <p:cNvPr id="7" name="Content Placeholder 6">
            <a:extLst>
              <a:ext uri="{FF2B5EF4-FFF2-40B4-BE49-F238E27FC236}">
                <a16:creationId xmlns:a16="http://schemas.microsoft.com/office/drawing/2014/main" id="{75D3F110-05C5-751A-92D2-74356FF32EC0}"/>
              </a:ext>
            </a:extLst>
          </p:cNvPr>
          <p:cNvPicPr>
            <a:picLocks noGrp="1" noChangeAspect="1"/>
          </p:cNvPicPr>
          <p:nvPr>
            <p:ph idx="1"/>
          </p:nvPr>
        </p:nvPicPr>
        <p:blipFill>
          <a:blip r:embed="rId3"/>
          <a:stretch>
            <a:fillRect/>
          </a:stretch>
        </p:blipFill>
        <p:spPr>
          <a:xfrm>
            <a:off x="1077913" y="1520824"/>
            <a:ext cx="8166100" cy="5162987"/>
          </a:xfrm>
          <a:prstGeom prst="rect">
            <a:avLst/>
          </a:prstGeom>
        </p:spPr>
      </p:pic>
      <p:pic>
        <p:nvPicPr>
          <p:cNvPr id="3" name="Picture 2">
            <a:extLst>
              <a:ext uri="{FF2B5EF4-FFF2-40B4-BE49-F238E27FC236}">
                <a16:creationId xmlns:a16="http://schemas.microsoft.com/office/drawing/2014/main" id="{A8D6AB8B-DB8A-AE56-A63B-5814A3DEFBEF}"/>
              </a:ext>
            </a:extLst>
          </p:cNvPr>
          <p:cNvPicPr>
            <a:picLocks noChangeAspect="1"/>
          </p:cNvPicPr>
          <p:nvPr/>
        </p:nvPicPr>
        <p:blipFill>
          <a:blip r:embed="rId4"/>
          <a:srcRect/>
          <a:stretch/>
        </p:blipFill>
        <p:spPr>
          <a:xfrm>
            <a:off x="238125" y="1317624"/>
            <a:ext cx="495300" cy="406400"/>
          </a:xfrm>
          <a:prstGeom prst="rect">
            <a:avLst/>
          </a:prstGeom>
        </p:spPr>
      </p:pic>
      <p:pic>
        <p:nvPicPr>
          <p:cNvPr id="9" name="Picture 8">
            <a:extLst>
              <a:ext uri="{FF2B5EF4-FFF2-40B4-BE49-F238E27FC236}">
                <a16:creationId xmlns:a16="http://schemas.microsoft.com/office/drawing/2014/main" id="{7EFD9132-0869-D1BF-4A3D-53E49AD9148D}"/>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2149626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nector 7">
            <a:extLst>
              <a:ext uri="{FF2B5EF4-FFF2-40B4-BE49-F238E27FC236}">
                <a16:creationId xmlns:a16="http://schemas.microsoft.com/office/drawing/2014/main" id="{2A58F648-8FF2-2700-5FB5-04F0C10F3777}"/>
              </a:ext>
            </a:extLst>
          </p:cNvPr>
          <p:cNvSpPr/>
          <p:nvPr/>
        </p:nvSpPr>
        <p:spPr>
          <a:xfrm>
            <a:off x="3079830" y="3049849"/>
            <a:ext cx="2660489" cy="2660489"/>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78380734-B0C7-6C84-F7B9-796A2E6A7A77}"/>
              </a:ext>
            </a:extLst>
          </p:cNvPr>
          <p:cNvSpPr>
            <a:spLocks noGrp="1"/>
          </p:cNvSpPr>
          <p:nvPr>
            <p:ph type="title"/>
          </p:nvPr>
        </p:nvSpPr>
        <p:spPr/>
        <p:txBody>
          <a:bodyPr/>
          <a:lstStyle/>
          <a:p>
            <a:r>
              <a:rPr lang="en-US"/>
              <a:t>Comfort break</a:t>
            </a:r>
          </a:p>
        </p:txBody>
      </p:sp>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38</a:t>
            </a:fld>
            <a:endParaRPr lang="en-GB"/>
          </a:p>
        </p:txBody>
      </p:sp>
      <p:pic>
        <p:nvPicPr>
          <p:cNvPr id="6" name="Stretch">
            <a:extLst>
              <a:ext uri="{FF2B5EF4-FFF2-40B4-BE49-F238E27FC236}">
                <a16:creationId xmlns:a16="http://schemas.microsoft.com/office/drawing/2014/main" id="{ABAAD122-8CC1-5E7F-4E1E-DA94B415B56D}"/>
              </a:ext>
            </a:extLst>
          </p:cNvPr>
          <p:cNvPicPr>
            <a:picLocks noChangeAspect="1"/>
          </p:cNvPicPr>
          <p:nvPr/>
        </p:nvPicPr>
        <p:blipFill>
          <a:blip r:embed="rId3"/>
          <a:srcRect/>
          <a:stretch/>
        </p:blipFill>
        <p:spPr>
          <a:xfrm>
            <a:off x="1638201" y="1543049"/>
            <a:ext cx="6420048" cy="5071154"/>
          </a:xfrm>
          <a:prstGeom prst="rect">
            <a:avLst/>
          </a:prstGeom>
        </p:spPr>
      </p:pic>
      <p:sp>
        <p:nvSpPr>
          <p:cNvPr id="2" name="Blue circle">
            <a:extLst>
              <a:ext uri="{FF2B5EF4-FFF2-40B4-BE49-F238E27FC236}">
                <a16:creationId xmlns:a16="http://schemas.microsoft.com/office/drawing/2014/main" id="{7B868109-EE68-40CF-E7F9-C004D327C13E}"/>
              </a:ext>
            </a:extLst>
          </p:cNvPr>
          <p:cNvSpPr/>
          <p:nvPr/>
        </p:nvSpPr>
        <p:spPr>
          <a:xfrm>
            <a:off x="11255844" y="5924730"/>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Orange circle">
            <a:extLst>
              <a:ext uri="{FF2B5EF4-FFF2-40B4-BE49-F238E27FC236}">
                <a16:creationId xmlns:a16="http://schemas.microsoft.com/office/drawing/2014/main" id="{4B32A827-9C70-6F26-815D-AEBEAEEEF48C}"/>
              </a:ext>
            </a:extLst>
          </p:cNvPr>
          <p:cNvSpPr/>
          <p:nvPr/>
        </p:nvSpPr>
        <p:spPr>
          <a:xfrm>
            <a:off x="5043990" y="288758"/>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12894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30000" fill="hold"/>
                                        <p:tgtEl>
                                          <p:spTgt spid="8"/>
                                        </p:tgtEl>
                                      </p:cBhvr>
                                      <p:by x="120000" y="120000"/>
                                    </p:animScale>
                                  </p:childTnLst>
                                </p:cTn>
                              </p:par>
                              <p:par>
                                <p:cTn id="7" presetID="31" presetClass="path" presetSubtype="0" repeatCount="indefinite" fill="hold" grpId="1"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300000" fill="hold"/>
                                        <p:tgtEl>
                                          <p:spTgt spid="8"/>
                                        </p:tgtEl>
                                        <p:attrNameLst>
                                          <p:attrName>ppt_x</p:attrName>
                                          <p:attrName>ppt_y</p:attrName>
                                        </p:attrNameLst>
                                      </p:cBhvr>
                                    </p:animMotion>
                                  </p:childTnLst>
                                </p:cTn>
                              </p:par>
                              <p:par>
                                <p:cTn id="9" presetID="26" presetClass="path" presetSubtype="0" repeatCount="indefinite" fill="hold" grpId="1" nodeType="withEffect">
                                  <p:stCondLst>
                                    <p:cond delay="0"/>
                                  </p:stCondLst>
                                  <p:childTnLst>
                                    <p:animMotion origin="layout" path="M 0.00026 0.00023 C 0.08008 -0.12107 0.10143 -0.31297 0.04675 -0.42685 C -0.01614 -0.56297 -0.11263 -0.50255 -0.16536 -0.4588 L -0.23411 -0.39167 C -0.28919 -0.3456 -0.38594 -0.28959 -0.45807 -0.44352 C -0.50443 -0.53982 -0.49127 -0.74885 -0.41159 -0.86922 C -0.3293 -0.99005 -0.21185 -0.97755 -0.16588 -0.87917 C -0.09258 -0.72616 -0.14219 -0.56482 -0.17539 -0.4801 L -0.22435 -0.37107 C -0.25989 -0.28357 -0.30885 -0.12639 -0.24518 0.00949 C -0.19062 0.1243 -0.08138 0.1199 0.00026 0.00023 Z " pathEditMode="fixed" rAng="13800000" ptsTypes="AAAAAAAAAAA">
                                      <p:cBhvr>
                                        <p:cTn id="10" dur="215000" fill="hold"/>
                                        <p:tgtEl>
                                          <p:spTgt spid="2"/>
                                        </p:tgtEl>
                                        <p:attrNameLst>
                                          <p:attrName>ppt_x</p:attrName>
                                          <p:attrName>ppt_y</p:attrName>
                                        </p:attrNameLst>
                                      </p:cBhvr>
                                      <p:rCtr x="-20573" y="-43495"/>
                                    </p:animMotion>
                                  </p:childTnLst>
                                </p:cTn>
                              </p:par>
                              <p:par>
                                <p:cTn id="11" presetID="6" presetClass="emph" presetSubtype="0" repeatCount="indefinite" autoRev="1" fill="hold" grpId="0" nodeType="withEffect">
                                  <p:stCondLst>
                                    <p:cond delay="0"/>
                                  </p:stCondLst>
                                  <p:childTnLst>
                                    <p:animScale>
                                      <p:cBhvr>
                                        <p:cTn id="12" dur="47000" fill="hold"/>
                                        <p:tgtEl>
                                          <p:spTgt spid="2"/>
                                        </p:tgtEl>
                                      </p:cBhvr>
                                      <p:by x="80000" y="80000"/>
                                    </p:animScale>
                                  </p:childTnLst>
                                </p:cTn>
                              </p:par>
                              <p:par>
                                <p:cTn id="13" presetID="0" presetClass="path" presetSubtype="0" repeatCount="indefinite" fill="hold" grpId="1" nodeType="withEffect">
                                  <p:stCondLst>
                                    <p:cond delay="0"/>
                                  </p:stCondLst>
                                  <p:childTnLst>
                                    <p:animMotion origin="layout" path="M 4.79167E-6 2.59259E-6 C -0.01954 0.14097 0.14843 0.84051 0.21354 0.95208 C 0.27851 1.06342 0.3707 0.80926 0.39049 0.66921 C 0.40989 0.52916 0.39505 0.22315 0.33177 0.11088 C 0.26783 -0.00209 0.01979 -0.14028 4.79167E-6 2.59259E-6 Z " pathEditMode="relative" rAng="3900000" ptsTypes="AAAAA">
                                      <p:cBhvr>
                                        <p:cTn id="14" dur="200000" fill="hold"/>
                                        <p:tgtEl>
                                          <p:spTgt spid="7"/>
                                        </p:tgtEl>
                                        <p:attrNameLst>
                                          <p:attrName>ppt_x</p:attrName>
                                          <p:attrName>ppt_y</p:attrName>
                                        </p:attrNameLst>
                                      </p:cBhvr>
                                      <p:rCtr x="23138" y="39282"/>
                                    </p:animMotion>
                                  </p:childTnLst>
                                </p:cTn>
                              </p:par>
                              <p:par>
                                <p:cTn id="15" presetID="6" presetClass="emph" presetSubtype="0" repeatCount="indefinite" autoRev="1" fill="hold" grpId="0" nodeType="withEffect">
                                  <p:stCondLst>
                                    <p:cond delay="0"/>
                                  </p:stCondLst>
                                  <p:childTnLst>
                                    <p:animScale>
                                      <p:cBhvr>
                                        <p:cTn id="16" dur="90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674D-2115-B9B6-8156-AE927893F695}"/>
              </a:ext>
            </a:extLst>
          </p:cNvPr>
          <p:cNvSpPr>
            <a:spLocks noGrp="1"/>
          </p:cNvSpPr>
          <p:nvPr>
            <p:ph type="ctrTitle"/>
          </p:nvPr>
        </p:nvSpPr>
        <p:spPr/>
        <p:txBody>
          <a:bodyPr/>
          <a:lstStyle/>
          <a:p>
            <a:r>
              <a:rPr lang="en-US"/>
              <a:t>Coaching and the Foundations of QI</a:t>
            </a:r>
          </a:p>
        </p:txBody>
      </p:sp>
      <p:sp>
        <p:nvSpPr>
          <p:cNvPr id="3" name="Subtitle 2">
            <a:extLst>
              <a:ext uri="{FF2B5EF4-FFF2-40B4-BE49-F238E27FC236}">
                <a16:creationId xmlns:a16="http://schemas.microsoft.com/office/drawing/2014/main" id="{57ED9775-9DB9-C4FD-6820-D441F470205E}"/>
              </a:ext>
            </a:extLst>
          </p:cNvPr>
          <p:cNvSpPr>
            <a:spLocks noGrp="1"/>
          </p:cNvSpPr>
          <p:nvPr>
            <p:ph type="subTitle" idx="1"/>
          </p:nvPr>
        </p:nvSpPr>
        <p:spPr/>
        <p:txBody>
          <a:bodyPr>
            <a:normAutofit lnSpcReduction="10000"/>
          </a:bodyPr>
          <a:lstStyle/>
          <a:p>
            <a:r>
              <a:rPr lang="en-US"/>
              <a:t>Cohort A</a:t>
            </a:r>
          </a:p>
        </p:txBody>
      </p:sp>
      <p:sp>
        <p:nvSpPr>
          <p:cNvPr id="4" name="Footer Placeholder 3">
            <a:extLst>
              <a:ext uri="{FF2B5EF4-FFF2-40B4-BE49-F238E27FC236}">
                <a16:creationId xmlns:a16="http://schemas.microsoft.com/office/drawing/2014/main" id="{2A2664FE-85EB-71A7-841C-03EA7CE83387}"/>
              </a:ext>
            </a:extLst>
          </p:cNvPr>
          <p:cNvSpPr>
            <a:spLocks noGrp="1"/>
          </p:cNvSpPr>
          <p:nvPr>
            <p:ph type="ftr" sz="quarter" idx="11"/>
          </p:nvPr>
        </p:nvSpPr>
        <p:spPr/>
        <p:txBody>
          <a:bodyPr/>
          <a:lstStyle/>
          <a:p>
            <a:r>
              <a:rPr lang="en-US" b="1"/>
              <a:t>Session 2     Coaching the Foundations of QI</a:t>
            </a:r>
            <a:endParaRPr lang="en-US"/>
          </a:p>
        </p:txBody>
      </p:sp>
      <p:sp>
        <p:nvSpPr>
          <p:cNvPr id="5" name="Slide Number Placeholder 4">
            <a:extLst>
              <a:ext uri="{FF2B5EF4-FFF2-40B4-BE49-F238E27FC236}">
                <a16:creationId xmlns:a16="http://schemas.microsoft.com/office/drawing/2014/main" id="{84CAE96E-089D-9CBD-80DE-3A169A24492F}"/>
              </a:ext>
            </a:extLst>
          </p:cNvPr>
          <p:cNvSpPr>
            <a:spLocks noGrp="1"/>
          </p:cNvSpPr>
          <p:nvPr>
            <p:ph type="sldNum" sz="quarter" idx="12"/>
          </p:nvPr>
        </p:nvSpPr>
        <p:spPr/>
        <p:txBody>
          <a:bodyPr/>
          <a:lstStyle/>
          <a:p>
            <a:fld id="{16C5AC08-0ACD-404A-9C9F-AB39E786C34A}" type="slidenum">
              <a:rPr lang="en-US"/>
              <a:pPr/>
              <a:t>3</a:t>
            </a:fld>
            <a:endParaRPr lang="en-US"/>
          </a:p>
        </p:txBody>
      </p:sp>
      <p:sp>
        <p:nvSpPr>
          <p:cNvPr id="6" name="Text Placeholder 5">
            <a:extLst>
              <a:ext uri="{FF2B5EF4-FFF2-40B4-BE49-F238E27FC236}">
                <a16:creationId xmlns:a16="http://schemas.microsoft.com/office/drawing/2014/main" id="{027147B2-D50A-C477-356D-46D98215865A}"/>
              </a:ext>
            </a:extLst>
          </p:cNvPr>
          <p:cNvSpPr>
            <a:spLocks noGrp="1"/>
          </p:cNvSpPr>
          <p:nvPr>
            <p:ph type="body" sz="quarter" idx="13"/>
          </p:nvPr>
        </p:nvSpPr>
        <p:spPr>
          <a:xfrm>
            <a:off x="1077913" y="436166"/>
            <a:ext cx="1365758" cy="330219"/>
          </a:xfrm>
        </p:spPr>
        <p:txBody>
          <a:bodyPr/>
          <a:lstStyle/>
          <a:p>
            <a:r>
              <a:rPr lang="en-US"/>
              <a:t>Session 2</a:t>
            </a:r>
          </a:p>
        </p:txBody>
      </p:sp>
    </p:spTree>
    <p:extLst>
      <p:ext uri="{BB962C8B-B14F-4D97-AF65-F5344CB8AC3E}">
        <p14:creationId xmlns:p14="http://schemas.microsoft.com/office/powerpoint/2010/main" val="96222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55FB-8108-9A76-9F0C-212177620E3C}"/>
              </a:ext>
            </a:extLst>
          </p:cNvPr>
          <p:cNvSpPr>
            <a:spLocks noGrp="1"/>
          </p:cNvSpPr>
          <p:nvPr>
            <p:ph type="title"/>
          </p:nvPr>
        </p:nvSpPr>
        <p:spPr/>
        <p:txBody>
          <a:bodyPr/>
          <a:lstStyle/>
          <a:p>
            <a:r>
              <a:rPr lang="en-US"/>
              <a:t>Pitfalls and challenges of new coaches</a:t>
            </a:r>
          </a:p>
        </p:txBody>
      </p:sp>
      <p:sp>
        <p:nvSpPr>
          <p:cNvPr id="3" name="Content Placeholder 2">
            <a:extLst>
              <a:ext uri="{FF2B5EF4-FFF2-40B4-BE49-F238E27FC236}">
                <a16:creationId xmlns:a16="http://schemas.microsoft.com/office/drawing/2014/main" id="{B647F8C2-F02B-1606-A2EB-C05E60885B0C}"/>
              </a:ext>
            </a:extLst>
          </p:cNvPr>
          <p:cNvSpPr>
            <a:spLocks noGrp="1"/>
          </p:cNvSpPr>
          <p:nvPr>
            <p:ph idx="1"/>
          </p:nvPr>
        </p:nvSpPr>
        <p:spPr>
          <a:xfrm>
            <a:off x="1077913" y="1520825"/>
            <a:ext cx="6937375" cy="5019720"/>
          </a:xfrm>
        </p:spPr>
        <p:txBody>
          <a:bodyPr/>
          <a:lstStyle/>
          <a:p>
            <a:r>
              <a:rPr lang="en-US"/>
              <a:t>We know 80% of change is about people (adaptive). </a:t>
            </a:r>
          </a:p>
          <a:p>
            <a:pPr marL="450850" indent="-450850">
              <a:buClr>
                <a:schemeClr val="accent2"/>
              </a:buClr>
              <a:buFont typeface="Arial" panose="020B0604020202020204" pitchFamily="34" charset="0"/>
              <a:buChar char="•"/>
            </a:pPr>
            <a:r>
              <a:rPr lang="en-US"/>
              <a:t>Identify common pitfalls of engaging and working with teams as a QI coach.</a:t>
            </a:r>
          </a:p>
          <a:p>
            <a:pPr marL="450850" indent="-450850">
              <a:buClr>
                <a:schemeClr val="accent2"/>
              </a:buClr>
              <a:buFont typeface="Arial" panose="020B0604020202020204" pitchFamily="34" charset="0"/>
              <a:buChar char="•"/>
            </a:pPr>
            <a:r>
              <a:rPr lang="en-US"/>
              <a:t>How could you avoid these or fix them? </a:t>
            </a:r>
          </a:p>
          <a:p>
            <a:endParaRPr lang="en-US"/>
          </a:p>
          <a:p>
            <a:endParaRPr lang="en-US"/>
          </a:p>
        </p:txBody>
      </p:sp>
      <p:sp>
        <p:nvSpPr>
          <p:cNvPr id="4" name="Footer Placeholder 3">
            <a:extLst>
              <a:ext uri="{FF2B5EF4-FFF2-40B4-BE49-F238E27FC236}">
                <a16:creationId xmlns:a16="http://schemas.microsoft.com/office/drawing/2014/main" id="{8D21A84D-22E8-1921-00B5-0FBF76EA6F10}"/>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812A4F0-3AD3-3108-AFDA-A05C09352798}"/>
              </a:ext>
            </a:extLst>
          </p:cNvPr>
          <p:cNvSpPr>
            <a:spLocks noGrp="1"/>
          </p:cNvSpPr>
          <p:nvPr>
            <p:ph type="sldNum" sz="quarter" idx="12"/>
          </p:nvPr>
        </p:nvSpPr>
        <p:spPr/>
        <p:txBody>
          <a:bodyPr/>
          <a:lstStyle/>
          <a:p>
            <a:fld id="{16C5AC08-0ACD-404A-9C9F-AB39E786C34A}" type="slidenum">
              <a:rPr lang="en-GB"/>
              <a:t>39</a:t>
            </a:fld>
            <a:endParaRPr lang="en-GB"/>
          </a:p>
        </p:txBody>
      </p:sp>
      <p:sp>
        <p:nvSpPr>
          <p:cNvPr id="6" name="Text Placeholder 5">
            <a:extLst>
              <a:ext uri="{FF2B5EF4-FFF2-40B4-BE49-F238E27FC236}">
                <a16:creationId xmlns:a16="http://schemas.microsoft.com/office/drawing/2014/main" id="{D32E7509-81AD-A744-69C7-8EC489E4092B}"/>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A0401350-872B-6FA0-D20D-758BD0E53BE1}"/>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48540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4FF7-7D20-9D79-3A2B-82E9BAF38671}"/>
              </a:ext>
            </a:extLst>
          </p:cNvPr>
          <p:cNvSpPr>
            <a:spLocks noGrp="1"/>
          </p:cNvSpPr>
          <p:nvPr>
            <p:ph type="title"/>
          </p:nvPr>
        </p:nvSpPr>
        <p:spPr/>
        <p:txBody>
          <a:bodyPr/>
          <a:lstStyle/>
          <a:p>
            <a:r>
              <a:rPr lang="en-US"/>
              <a:t>Possible pitfalls</a:t>
            </a:r>
          </a:p>
        </p:txBody>
      </p:sp>
      <p:sp>
        <p:nvSpPr>
          <p:cNvPr id="4" name="Footer Placeholder 3">
            <a:extLst>
              <a:ext uri="{FF2B5EF4-FFF2-40B4-BE49-F238E27FC236}">
                <a16:creationId xmlns:a16="http://schemas.microsoft.com/office/drawing/2014/main" id="{43403FC9-282A-40B2-0602-7484B23C4365}"/>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0388DB93-B052-6792-53E0-38975195CE17}"/>
              </a:ext>
            </a:extLst>
          </p:cNvPr>
          <p:cNvSpPr>
            <a:spLocks noGrp="1"/>
          </p:cNvSpPr>
          <p:nvPr>
            <p:ph type="sldNum" sz="quarter" idx="12"/>
          </p:nvPr>
        </p:nvSpPr>
        <p:spPr/>
        <p:txBody>
          <a:bodyPr/>
          <a:lstStyle/>
          <a:p>
            <a:fld id="{16C5AC08-0ACD-404A-9C9F-AB39E786C34A}" type="slidenum">
              <a:rPr lang="en-GB"/>
              <a:t>40</a:t>
            </a:fld>
            <a:endParaRPr lang="en-GB"/>
          </a:p>
        </p:txBody>
      </p:sp>
      <p:sp>
        <p:nvSpPr>
          <p:cNvPr id="6" name="Text Placeholder 5">
            <a:extLst>
              <a:ext uri="{FF2B5EF4-FFF2-40B4-BE49-F238E27FC236}">
                <a16:creationId xmlns:a16="http://schemas.microsoft.com/office/drawing/2014/main" id="{3C0E5066-8472-A521-BC1C-75DD75BEFD72}"/>
              </a:ext>
            </a:extLst>
          </p:cNvPr>
          <p:cNvSpPr>
            <a:spLocks noGrp="1"/>
          </p:cNvSpPr>
          <p:nvPr>
            <p:ph type="body" sz="quarter" idx="13"/>
          </p:nvPr>
        </p:nvSpPr>
        <p:spPr/>
        <p:txBody>
          <a:bodyPr/>
          <a:lstStyle/>
          <a:p>
            <a:r>
              <a:rPr lang="en-US"/>
              <a:t>Possible pitfalls</a:t>
            </a:r>
          </a:p>
        </p:txBody>
      </p:sp>
      <p:graphicFrame>
        <p:nvGraphicFramePr>
          <p:cNvPr id="11" name="Table 9">
            <a:extLst>
              <a:ext uri="{FF2B5EF4-FFF2-40B4-BE49-F238E27FC236}">
                <a16:creationId xmlns:a16="http://schemas.microsoft.com/office/drawing/2014/main" id="{29FB85F2-B318-9617-81C6-8DFB284B900B}"/>
              </a:ext>
            </a:extLst>
          </p:cNvPr>
          <p:cNvGraphicFramePr>
            <a:graphicFrameLocks noGrp="1"/>
          </p:cNvGraphicFramePr>
          <p:nvPr>
            <p:ph idx="1"/>
            <p:extLst>
              <p:ext uri="{D42A27DB-BD31-4B8C-83A1-F6EECF244321}">
                <p14:modId xmlns:p14="http://schemas.microsoft.com/office/powerpoint/2010/main" val="3288299087"/>
              </p:ext>
            </p:extLst>
          </p:nvPr>
        </p:nvGraphicFramePr>
        <p:xfrm>
          <a:off x="1077912" y="1520824"/>
          <a:ext cx="10872788" cy="5095875"/>
        </p:xfrm>
        <a:graphic>
          <a:graphicData uri="http://schemas.openxmlformats.org/drawingml/2006/table">
            <a:tbl>
              <a:tblPr>
                <a:tableStyleId>{5C22544A-7EE6-4342-B048-85BDC9FD1C3A}</a:tableStyleId>
              </a:tblPr>
              <a:tblGrid>
                <a:gridCol w="2718197">
                  <a:extLst>
                    <a:ext uri="{9D8B030D-6E8A-4147-A177-3AD203B41FA5}">
                      <a16:colId xmlns:a16="http://schemas.microsoft.com/office/drawing/2014/main" val="2068273717"/>
                    </a:ext>
                  </a:extLst>
                </a:gridCol>
                <a:gridCol w="2718197">
                  <a:extLst>
                    <a:ext uri="{9D8B030D-6E8A-4147-A177-3AD203B41FA5}">
                      <a16:colId xmlns:a16="http://schemas.microsoft.com/office/drawing/2014/main" val="3859469799"/>
                    </a:ext>
                  </a:extLst>
                </a:gridCol>
                <a:gridCol w="2718197">
                  <a:extLst>
                    <a:ext uri="{9D8B030D-6E8A-4147-A177-3AD203B41FA5}">
                      <a16:colId xmlns:a16="http://schemas.microsoft.com/office/drawing/2014/main" val="1667963977"/>
                    </a:ext>
                  </a:extLst>
                </a:gridCol>
                <a:gridCol w="2718197">
                  <a:extLst>
                    <a:ext uri="{9D8B030D-6E8A-4147-A177-3AD203B41FA5}">
                      <a16:colId xmlns:a16="http://schemas.microsoft.com/office/drawing/2014/main" val="2741430813"/>
                    </a:ext>
                  </a:extLst>
                </a:gridCol>
              </a:tblGrid>
              <a:tr h="2527549">
                <a:tc>
                  <a:txBody>
                    <a:bodyPr/>
                    <a:lstStyle/>
                    <a:p>
                      <a:pPr algn="ctr"/>
                      <a:r>
                        <a:rPr lang="en-US" sz="1200" b="1">
                          <a:solidFill>
                            <a:schemeClr val="accent5"/>
                          </a:solidFill>
                          <a:latin typeface="DM Sans" pitchFamily="2" charset="77"/>
                        </a:rPr>
                        <a:t>Expected to fix everything</a:t>
                      </a:r>
                    </a:p>
                  </a:txBody>
                  <a:tcPr marT="2015999">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Unrealistic time frame</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Sent to coach a team </a:t>
                      </a:r>
                      <a:br>
                        <a:rPr lang="en-US" sz="1200" b="1">
                          <a:solidFill>
                            <a:schemeClr val="accent5"/>
                          </a:solidFill>
                          <a:latin typeface="DM Sans" pitchFamily="2" charset="77"/>
                        </a:rPr>
                      </a:br>
                      <a:r>
                        <a:rPr lang="en-US" sz="1200" b="1">
                          <a:solidFill>
                            <a:schemeClr val="accent5"/>
                          </a:solidFill>
                          <a:latin typeface="DM Sans" pitchFamily="2" charset="77"/>
                        </a:rPr>
                        <a:t>who don’t want you</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Getting too involved/</a:t>
                      </a:r>
                      <a:br>
                        <a:rPr lang="en-US" sz="1200" b="1">
                          <a:solidFill>
                            <a:schemeClr val="accent5"/>
                          </a:solidFill>
                          <a:latin typeface="DM Sans" pitchFamily="2" charset="77"/>
                        </a:rPr>
                      </a:br>
                      <a:r>
                        <a:rPr lang="en-US" sz="1200" b="1">
                          <a:solidFill>
                            <a:schemeClr val="accent5"/>
                          </a:solidFill>
                          <a:latin typeface="DM Sans" pitchFamily="2" charset="77"/>
                        </a:rPr>
                        <a:t>taking over</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ctr"/>
                      <a:r>
                        <a:rPr lang="en-US" sz="1200" b="1" dirty="0">
                          <a:solidFill>
                            <a:schemeClr val="accent5"/>
                          </a:solidFill>
                          <a:latin typeface="DM Sans" pitchFamily="2" charset="77"/>
                        </a:rPr>
                        <a:t>Coach linked to the success/failure of the project</a:t>
                      </a:r>
                    </a:p>
                  </a:txBody>
                  <a:tcPr marT="2015999">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Unrealistic scope</a:t>
                      </a:r>
                      <a:br>
                        <a:rPr lang="en-US" sz="1200" b="1">
                          <a:solidFill>
                            <a:schemeClr val="accent5"/>
                          </a:solidFill>
                          <a:latin typeface="DM Sans" pitchFamily="2" charset="77"/>
                        </a:rPr>
                      </a:br>
                      <a:r>
                        <a:rPr lang="en-US" sz="1200" b="1">
                          <a:solidFill>
                            <a:schemeClr val="accent5"/>
                          </a:solidFill>
                          <a:latin typeface="DM Sans" pitchFamily="2" charset="77"/>
                        </a:rPr>
                        <a:t>(solve world peace)</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You are a part of</a:t>
                      </a:r>
                      <a:br>
                        <a:rPr lang="en-US" sz="1200" b="1">
                          <a:solidFill>
                            <a:schemeClr val="accent5"/>
                          </a:solidFill>
                          <a:latin typeface="DM Sans" pitchFamily="2" charset="77"/>
                        </a:rPr>
                      </a:br>
                      <a:r>
                        <a:rPr lang="en-US" sz="1200" b="1">
                          <a:solidFill>
                            <a:schemeClr val="accent5"/>
                          </a:solidFill>
                          <a:latin typeface="DM Sans" pitchFamily="2" charset="77"/>
                        </a:rPr>
                        <a:t>the management</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endParaRPr lang="en-US" sz="1200" b="1" dirty="0">
                        <a:solidFill>
                          <a:schemeClr val="accent5"/>
                        </a:solidFill>
                        <a:latin typeface="DM Sans" pitchFamily="2" charset="77"/>
                      </a:endParaRP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extLst>
                  <a:ext uri="{0D108BD9-81ED-4DB2-BD59-A6C34878D82A}">
                    <a16:rowId xmlns:a16="http://schemas.microsoft.com/office/drawing/2014/main" val="2887018451"/>
                  </a:ext>
                </a:extLst>
              </a:tr>
            </a:tbl>
          </a:graphicData>
        </a:graphic>
      </p:graphicFrame>
      <p:pic>
        <p:nvPicPr>
          <p:cNvPr id="12" name="Picture 11">
            <a:extLst>
              <a:ext uri="{FF2B5EF4-FFF2-40B4-BE49-F238E27FC236}">
                <a16:creationId xmlns:a16="http://schemas.microsoft.com/office/drawing/2014/main" id="{58E8B9CE-AB76-3952-B6E0-4C9DBE2AEC70}"/>
              </a:ext>
            </a:extLst>
          </p:cNvPr>
          <p:cNvPicPr>
            <a:picLocks noChangeAspect="1"/>
          </p:cNvPicPr>
          <p:nvPr/>
        </p:nvPicPr>
        <p:blipFill>
          <a:blip r:embed="rId3"/>
          <a:srcRect/>
          <a:stretch/>
        </p:blipFill>
        <p:spPr>
          <a:xfrm>
            <a:off x="1963034" y="1970268"/>
            <a:ext cx="1065032" cy="1065032"/>
          </a:xfrm>
          <a:prstGeom prst="rect">
            <a:avLst/>
          </a:prstGeom>
        </p:spPr>
      </p:pic>
      <p:pic>
        <p:nvPicPr>
          <p:cNvPr id="22" name="Picture 21">
            <a:extLst>
              <a:ext uri="{FF2B5EF4-FFF2-40B4-BE49-F238E27FC236}">
                <a16:creationId xmlns:a16="http://schemas.microsoft.com/office/drawing/2014/main" id="{1CD71C33-BC73-33AF-6063-93422FDB193C}"/>
              </a:ext>
            </a:extLst>
          </p:cNvPr>
          <p:cNvPicPr>
            <a:picLocks noChangeAspect="1"/>
          </p:cNvPicPr>
          <p:nvPr/>
        </p:nvPicPr>
        <p:blipFill>
          <a:blip r:embed="rId4"/>
          <a:srcRect/>
          <a:stretch/>
        </p:blipFill>
        <p:spPr>
          <a:xfrm>
            <a:off x="4665266" y="2045539"/>
            <a:ext cx="1202134" cy="1016089"/>
          </a:xfrm>
          <a:prstGeom prst="rect">
            <a:avLst/>
          </a:prstGeom>
        </p:spPr>
      </p:pic>
      <p:pic>
        <p:nvPicPr>
          <p:cNvPr id="23" name="Picture 22">
            <a:extLst>
              <a:ext uri="{FF2B5EF4-FFF2-40B4-BE49-F238E27FC236}">
                <a16:creationId xmlns:a16="http://schemas.microsoft.com/office/drawing/2014/main" id="{94A8A369-9A8A-C260-4EE2-6D0D166B87C1}"/>
              </a:ext>
            </a:extLst>
          </p:cNvPr>
          <p:cNvPicPr>
            <a:picLocks noChangeAspect="1"/>
          </p:cNvPicPr>
          <p:nvPr/>
        </p:nvPicPr>
        <p:blipFill>
          <a:blip r:embed="rId5"/>
          <a:srcRect/>
          <a:stretch/>
        </p:blipFill>
        <p:spPr>
          <a:xfrm>
            <a:off x="7098508" y="2011042"/>
            <a:ext cx="1521616" cy="983484"/>
          </a:xfrm>
          <a:prstGeom prst="rect">
            <a:avLst/>
          </a:prstGeom>
        </p:spPr>
      </p:pic>
      <p:pic>
        <p:nvPicPr>
          <p:cNvPr id="24" name="Picture 23">
            <a:extLst>
              <a:ext uri="{FF2B5EF4-FFF2-40B4-BE49-F238E27FC236}">
                <a16:creationId xmlns:a16="http://schemas.microsoft.com/office/drawing/2014/main" id="{F9B90042-D6C5-AE8A-977B-C91BA1AEEE4D}"/>
              </a:ext>
            </a:extLst>
          </p:cNvPr>
          <p:cNvPicPr>
            <a:picLocks noChangeAspect="1"/>
          </p:cNvPicPr>
          <p:nvPr/>
        </p:nvPicPr>
        <p:blipFill>
          <a:blip r:embed="rId6"/>
          <a:srcRect/>
          <a:stretch/>
        </p:blipFill>
        <p:spPr>
          <a:xfrm>
            <a:off x="9983282" y="1944868"/>
            <a:ext cx="1115832" cy="1115832"/>
          </a:xfrm>
          <a:prstGeom prst="rect">
            <a:avLst/>
          </a:prstGeom>
        </p:spPr>
      </p:pic>
      <p:pic>
        <p:nvPicPr>
          <p:cNvPr id="25" name="Picture 24">
            <a:extLst>
              <a:ext uri="{FF2B5EF4-FFF2-40B4-BE49-F238E27FC236}">
                <a16:creationId xmlns:a16="http://schemas.microsoft.com/office/drawing/2014/main" id="{B5AA25E8-4D37-FED4-9223-EED4EF7B057B}"/>
              </a:ext>
            </a:extLst>
          </p:cNvPr>
          <p:cNvPicPr>
            <a:picLocks noChangeAspect="1"/>
          </p:cNvPicPr>
          <p:nvPr/>
        </p:nvPicPr>
        <p:blipFill>
          <a:blip r:embed="rId7"/>
          <a:srcRect/>
          <a:stretch/>
        </p:blipFill>
        <p:spPr>
          <a:xfrm>
            <a:off x="1917700" y="4526313"/>
            <a:ext cx="1155700" cy="1036730"/>
          </a:xfrm>
          <a:prstGeom prst="rect">
            <a:avLst/>
          </a:prstGeom>
        </p:spPr>
      </p:pic>
      <p:pic>
        <p:nvPicPr>
          <p:cNvPr id="26" name="Picture 25">
            <a:extLst>
              <a:ext uri="{FF2B5EF4-FFF2-40B4-BE49-F238E27FC236}">
                <a16:creationId xmlns:a16="http://schemas.microsoft.com/office/drawing/2014/main" id="{3AC612D7-6DDD-2AE9-1EF9-48536DF828EF}"/>
              </a:ext>
            </a:extLst>
          </p:cNvPr>
          <p:cNvPicPr>
            <a:picLocks noChangeAspect="1"/>
          </p:cNvPicPr>
          <p:nvPr/>
        </p:nvPicPr>
        <p:blipFill>
          <a:blip r:embed="rId8"/>
          <a:srcRect/>
          <a:stretch/>
        </p:blipFill>
        <p:spPr>
          <a:xfrm>
            <a:off x="4764682" y="4510683"/>
            <a:ext cx="1064617" cy="1064617"/>
          </a:xfrm>
          <a:prstGeom prst="rect">
            <a:avLst/>
          </a:prstGeom>
        </p:spPr>
      </p:pic>
      <p:pic>
        <p:nvPicPr>
          <p:cNvPr id="27" name="Picture 26">
            <a:extLst>
              <a:ext uri="{FF2B5EF4-FFF2-40B4-BE49-F238E27FC236}">
                <a16:creationId xmlns:a16="http://schemas.microsoft.com/office/drawing/2014/main" id="{80F47E3C-B3B3-A674-3A1B-9DC052A6BF4E}"/>
              </a:ext>
            </a:extLst>
          </p:cNvPr>
          <p:cNvPicPr>
            <a:picLocks noChangeAspect="1"/>
          </p:cNvPicPr>
          <p:nvPr/>
        </p:nvPicPr>
        <p:blipFill>
          <a:blip r:embed="rId9"/>
          <a:srcRect/>
          <a:stretch/>
        </p:blipFill>
        <p:spPr>
          <a:xfrm>
            <a:off x="7566865" y="4478055"/>
            <a:ext cx="584901" cy="1133246"/>
          </a:xfrm>
          <a:prstGeom prst="rect">
            <a:avLst/>
          </a:prstGeom>
        </p:spPr>
      </p:pic>
      <p:grpSp>
        <p:nvGrpSpPr>
          <p:cNvPr id="3" name="Group 2">
            <a:extLst>
              <a:ext uri="{FF2B5EF4-FFF2-40B4-BE49-F238E27FC236}">
                <a16:creationId xmlns:a16="http://schemas.microsoft.com/office/drawing/2014/main" id="{994E56A5-C29A-E27E-D0CA-11D04B347790}"/>
              </a:ext>
            </a:extLst>
          </p:cNvPr>
          <p:cNvGrpSpPr/>
          <p:nvPr/>
        </p:nvGrpSpPr>
        <p:grpSpPr>
          <a:xfrm>
            <a:off x="238126" y="808387"/>
            <a:ext cx="466724" cy="569563"/>
            <a:chOff x="238126" y="808387"/>
            <a:chExt cx="466724" cy="569563"/>
          </a:xfrm>
        </p:grpSpPr>
        <p:pic>
          <p:nvPicPr>
            <p:cNvPr id="7" name="Picture 6">
              <a:extLst>
                <a:ext uri="{FF2B5EF4-FFF2-40B4-BE49-F238E27FC236}">
                  <a16:creationId xmlns:a16="http://schemas.microsoft.com/office/drawing/2014/main" id="{C0761086-CC97-E503-561D-3B630F930987}"/>
                </a:ext>
              </a:extLst>
            </p:cNvPr>
            <p:cNvPicPr>
              <a:picLocks noChangeAspect="1"/>
            </p:cNvPicPr>
            <p:nvPr/>
          </p:nvPicPr>
          <p:blipFill>
            <a:blip r:embed="rId10"/>
            <a:srcRect/>
            <a:stretch/>
          </p:blipFill>
          <p:spPr>
            <a:xfrm>
              <a:off x="331788" y="808387"/>
              <a:ext cx="279400" cy="330200"/>
            </a:xfrm>
            <a:prstGeom prst="rect">
              <a:avLst/>
            </a:prstGeom>
          </p:spPr>
        </p:pic>
        <p:sp>
          <p:nvSpPr>
            <p:cNvPr id="13" name="TextBox 12">
              <a:extLst>
                <a:ext uri="{FF2B5EF4-FFF2-40B4-BE49-F238E27FC236}">
                  <a16:creationId xmlns:a16="http://schemas.microsoft.com/office/drawing/2014/main" id="{6788951D-CFDA-FACB-ADB2-02547B85FE11}"/>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effectLst/>
                  <a:latin typeface="DM Sans" pitchFamily="2" charset="77"/>
                </a:rPr>
                <a:t>p103</a:t>
              </a:r>
              <a:endParaRPr lang="en-US" sz="800" dirty="0">
                <a:latin typeface="Petrona" pitchFamily="2" charset="77"/>
              </a:endParaRPr>
            </a:p>
          </p:txBody>
        </p:sp>
      </p:grpSp>
    </p:spTree>
    <p:extLst>
      <p:ext uri="{BB962C8B-B14F-4D97-AF65-F5344CB8AC3E}">
        <p14:creationId xmlns:p14="http://schemas.microsoft.com/office/powerpoint/2010/main" val="635921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086FF911-3F79-B436-65D2-0243D91EA99D}"/>
              </a:ext>
            </a:extLst>
          </p:cNvPr>
          <p:cNvSpPr txBox="1"/>
          <p:nvPr/>
        </p:nvSpPr>
        <p:spPr>
          <a:xfrm>
            <a:off x="4414838" y="1707356"/>
            <a:ext cx="1885950" cy="523220"/>
          </a:xfrm>
          <a:prstGeom prst="rect">
            <a:avLst/>
          </a:prstGeom>
          <a:solidFill>
            <a:schemeClr val="accent6">
              <a:lumMod val="20000"/>
              <a:lumOff val="80000"/>
            </a:schemeClr>
          </a:solidFill>
        </p:spPr>
        <p:txBody>
          <a:bodyPr wrap="square" rtlCol="0">
            <a:spAutoFit/>
          </a:bodyPr>
          <a:lstStyle/>
          <a:p>
            <a:r>
              <a:rPr lang="en-US" sz="1400" b="1">
                <a:solidFill>
                  <a:schemeClr val="accent6"/>
                </a:solidFill>
                <a:latin typeface="DM Sans" pitchFamily="2" charset="77"/>
              </a:rPr>
              <a:t>First meeting with improvement team</a:t>
            </a:r>
          </a:p>
        </p:txBody>
      </p:sp>
      <p:sp>
        <p:nvSpPr>
          <p:cNvPr id="42" name="TextBox 41">
            <a:extLst>
              <a:ext uri="{FF2B5EF4-FFF2-40B4-BE49-F238E27FC236}">
                <a16:creationId xmlns:a16="http://schemas.microsoft.com/office/drawing/2014/main" id="{DD19C32B-51B3-3098-17E8-BFC8FCD965D3}"/>
              </a:ext>
            </a:extLst>
          </p:cNvPr>
          <p:cNvSpPr txBox="1"/>
          <p:nvPr/>
        </p:nvSpPr>
        <p:spPr>
          <a:xfrm>
            <a:off x="10776520" y="1707356"/>
            <a:ext cx="1885950" cy="523220"/>
          </a:xfrm>
          <a:prstGeom prst="rect">
            <a:avLst/>
          </a:prstGeom>
          <a:solidFill>
            <a:schemeClr val="accent6">
              <a:lumMod val="20000"/>
              <a:lumOff val="80000"/>
            </a:schemeClr>
          </a:solidFill>
        </p:spPr>
        <p:txBody>
          <a:bodyPr wrap="square" rtlCol="0">
            <a:spAutoFit/>
          </a:bodyPr>
          <a:lstStyle/>
          <a:p>
            <a:r>
              <a:rPr lang="en-US" sz="1400" b="1">
                <a:solidFill>
                  <a:schemeClr val="accent6"/>
                </a:solidFill>
                <a:latin typeface="DM Sans" pitchFamily="2" charset="77"/>
              </a:rPr>
              <a:t>Completion of improvement work</a:t>
            </a:r>
          </a:p>
        </p:txBody>
      </p:sp>
      <p:grpSp>
        <p:nvGrpSpPr>
          <p:cNvPr id="37" name="mask">
            <a:extLst>
              <a:ext uri="{FF2B5EF4-FFF2-40B4-BE49-F238E27FC236}">
                <a16:creationId xmlns:a16="http://schemas.microsoft.com/office/drawing/2014/main" id="{25833A7B-582B-0E25-26B6-EC187F126254}"/>
              </a:ext>
            </a:extLst>
          </p:cNvPr>
          <p:cNvGrpSpPr/>
          <p:nvPr/>
        </p:nvGrpSpPr>
        <p:grpSpPr>
          <a:xfrm>
            <a:off x="4412617" y="1534438"/>
            <a:ext cx="8851194" cy="839244"/>
            <a:chOff x="4412617" y="1534438"/>
            <a:chExt cx="8851194" cy="839244"/>
          </a:xfrm>
        </p:grpSpPr>
        <p:sp>
          <p:nvSpPr>
            <p:cNvPr id="34" name="Rectangle 33">
              <a:extLst>
                <a:ext uri="{FF2B5EF4-FFF2-40B4-BE49-F238E27FC236}">
                  <a16:creationId xmlns:a16="http://schemas.microsoft.com/office/drawing/2014/main" id="{6B84EE7A-C966-9634-1899-5782AB491A75}"/>
                </a:ext>
              </a:extLst>
            </p:cNvPr>
            <p:cNvSpPr/>
            <p:nvPr/>
          </p:nvSpPr>
          <p:spPr>
            <a:xfrm>
              <a:off x="4412617" y="1534438"/>
              <a:ext cx="2480154" cy="8392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C35E2CC-CCFD-42B6-E5B0-88EA61A588DF}"/>
                </a:ext>
              </a:extLst>
            </p:cNvPr>
            <p:cNvSpPr/>
            <p:nvPr/>
          </p:nvSpPr>
          <p:spPr>
            <a:xfrm>
              <a:off x="10783657" y="1534438"/>
              <a:ext cx="2480154" cy="8392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Connector 29">
            <a:extLst>
              <a:ext uri="{FF2B5EF4-FFF2-40B4-BE49-F238E27FC236}">
                <a16:creationId xmlns:a16="http://schemas.microsoft.com/office/drawing/2014/main" id="{1B33D339-04CD-FD00-F3FE-F19FD27F8D55}"/>
              </a:ext>
            </a:extLst>
          </p:cNvPr>
          <p:cNvCxnSpPr>
            <a:cxnSpLocks/>
          </p:cNvCxnSpPr>
          <p:nvPr/>
        </p:nvCxnSpPr>
        <p:spPr>
          <a:xfrm flipV="1">
            <a:off x="4410075" y="1520825"/>
            <a:ext cx="1" cy="5095875"/>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4AB36B-A97E-D1AB-2245-AE08BE27531F}"/>
              </a:ext>
            </a:extLst>
          </p:cNvPr>
          <p:cNvCxnSpPr>
            <a:cxnSpLocks/>
          </p:cNvCxnSpPr>
          <p:nvPr/>
        </p:nvCxnSpPr>
        <p:spPr>
          <a:xfrm flipV="1">
            <a:off x="10776520" y="1520825"/>
            <a:ext cx="1" cy="5095875"/>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32975C-0137-DCE2-0767-BF01314E4CA3}"/>
              </a:ext>
            </a:extLst>
          </p:cNvPr>
          <p:cNvSpPr txBox="1"/>
          <p:nvPr/>
        </p:nvSpPr>
        <p:spPr>
          <a:xfrm>
            <a:off x="9593566" y="2408744"/>
            <a:ext cx="2357134" cy="810706"/>
          </a:xfrm>
          <a:prstGeom prst="roundRect">
            <a:avLst/>
          </a:prstGeom>
          <a:solidFill>
            <a:schemeClr val="accent2"/>
          </a:solidFill>
        </p:spPr>
        <p:txBody>
          <a:bodyPr wrap="square" lIns="90000" tIns="90000" rIns="90000" bIns="90000" rtlCol="0" anchor="ctr" anchorCtr="0">
            <a:noAutofit/>
          </a:bodyPr>
          <a:lstStyle/>
          <a:p>
            <a:pPr algn="ctr"/>
            <a:r>
              <a:rPr lang="en-US" sz="1300" b="1">
                <a:solidFill>
                  <a:schemeClr val="bg1"/>
                </a:solidFill>
                <a:latin typeface="DM Sans" pitchFamily="2" charset="77"/>
              </a:rPr>
              <a:t>Human Side of Change</a:t>
            </a:r>
          </a:p>
        </p:txBody>
      </p:sp>
      <p:grpSp>
        <p:nvGrpSpPr>
          <p:cNvPr id="38" name="Group 37">
            <a:extLst>
              <a:ext uri="{FF2B5EF4-FFF2-40B4-BE49-F238E27FC236}">
                <a16:creationId xmlns:a16="http://schemas.microsoft.com/office/drawing/2014/main" id="{085FE5BB-896B-5AB9-44FE-DCFDFDE1187C}"/>
              </a:ext>
            </a:extLst>
          </p:cNvPr>
          <p:cNvGrpSpPr/>
          <p:nvPr/>
        </p:nvGrpSpPr>
        <p:grpSpPr>
          <a:xfrm>
            <a:off x="6755015" y="2408744"/>
            <a:ext cx="2426767" cy="810706"/>
            <a:chOff x="6755015" y="2408744"/>
            <a:chExt cx="2426767" cy="810706"/>
          </a:xfrm>
        </p:grpSpPr>
        <p:sp>
          <p:nvSpPr>
            <p:cNvPr id="9" name="TextBox 8">
              <a:extLst>
                <a:ext uri="{FF2B5EF4-FFF2-40B4-BE49-F238E27FC236}">
                  <a16:creationId xmlns:a16="http://schemas.microsoft.com/office/drawing/2014/main" id="{83174781-FF77-8069-B94E-FA8F9DB87844}"/>
                </a:ext>
              </a:extLst>
            </p:cNvPr>
            <p:cNvSpPr txBox="1"/>
            <p:nvPr/>
          </p:nvSpPr>
          <p:spPr>
            <a:xfrm>
              <a:off x="6755015" y="2408744"/>
              <a:ext cx="2357134" cy="810706"/>
            </a:xfrm>
            <a:prstGeom prst="roundRect">
              <a:avLst/>
            </a:prstGeom>
            <a:solidFill>
              <a:schemeClr val="accent4"/>
            </a:solidFill>
          </p:spPr>
          <p:txBody>
            <a:bodyPr wrap="square" lIns="90000" tIns="90000" rIns="90000" bIns="90000" rtlCol="0" anchor="ctr" anchorCtr="0">
              <a:noAutofit/>
            </a:bodyPr>
            <a:lstStyle/>
            <a:p>
              <a:pPr algn="ctr"/>
              <a:r>
                <a:rPr lang="en-US" sz="1300" b="1">
                  <a:solidFill>
                    <a:schemeClr val="bg1"/>
                  </a:solidFill>
                  <a:latin typeface="DM Sans" pitchFamily="2" charset="77"/>
                </a:rPr>
                <a:t>Coaching Measurement</a:t>
              </a:r>
            </a:p>
          </p:txBody>
        </p:sp>
        <p:sp>
          <p:nvSpPr>
            <p:cNvPr id="13" name="Rectangle 12">
              <a:extLst>
                <a:ext uri="{FF2B5EF4-FFF2-40B4-BE49-F238E27FC236}">
                  <a16:creationId xmlns:a16="http://schemas.microsoft.com/office/drawing/2014/main" id="{21E23473-0A35-DA38-81EA-2F4DE787807E}"/>
                </a:ext>
              </a:extLst>
            </p:cNvPr>
            <p:cNvSpPr/>
            <p:nvPr/>
          </p:nvSpPr>
          <p:spPr>
            <a:xfrm rot="2700000">
              <a:off x="9028690" y="2745033"/>
              <a:ext cx="153092" cy="15309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C8276320-0190-4CEA-0CF6-3A00BD1F46F9}"/>
              </a:ext>
            </a:extLst>
          </p:cNvPr>
          <p:cNvGrpSpPr/>
          <p:nvPr/>
        </p:nvGrpSpPr>
        <p:grpSpPr>
          <a:xfrm>
            <a:off x="3916464" y="2408744"/>
            <a:ext cx="2430899" cy="810706"/>
            <a:chOff x="3916464" y="2408744"/>
            <a:chExt cx="2430899" cy="810706"/>
          </a:xfrm>
        </p:grpSpPr>
        <p:sp>
          <p:nvSpPr>
            <p:cNvPr id="8" name="TextBox 7">
              <a:extLst>
                <a:ext uri="{FF2B5EF4-FFF2-40B4-BE49-F238E27FC236}">
                  <a16:creationId xmlns:a16="http://schemas.microsoft.com/office/drawing/2014/main" id="{02B03488-A508-7D13-3083-F8A3320FBB3B}"/>
                </a:ext>
              </a:extLst>
            </p:cNvPr>
            <p:cNvSpPr txBox="1"/>
            <p:nvPr/>
          </p:nvSpPr>
          <p:spPr>
            <a:xfrm>
              <a:off x="3916464" y="2408744"/>
              <a:ext cx="2357134" cy="810706"/>
            </a:xfrm>
            <a:prstGeom prst="roundRect">
              <a:avLst/>
            </a:prstGeom>
            <a:solidFill>
              <a:schemeClr val="accent3"/>
            </a:solidFill>
          </p:spPr>
          <p:txBody>
            <a:bodyPr wrap="square" lIns="90000" tIns="90000" rIns="90000" bIns="90000" rtlCol="0" anchor="ctr" anchorCtr="0">
              <a:noAutofit/>
            </a:bodyPr>
            <a:lstStyle/>
            <a:p>
              <a:pPr algn="ctr"/>
              <a:r>
                <a:rPr lang="en-US" sz="1300" b="1">
                  <a:solidFill>
                    <a:schemeClr val="bg1"/>
                  </a:solidFill>
                  <a:latin typeface="DM Sans" pitchFamily="2" charset="77"/>
                </a:rPr>
                <a:t>Working with People</a:t>
              </a:r>
            </a:p>
          </p:txBody>
        </p:sp>
        <p:sp>
          <p:nvSpPr>
            <p:cNvPr id="12" name="Rectangle 11">
              <a:extLst>
                <a:ext uri="{FF2B5EF4-FFF2-40B4-BE49-F238E27FC236}">
                  <a16:creationId xmlns:a16="http://schemas.microsoft.com/office/drawing/2014/main" id="{A48B4BC4-C1BB-A0CE-A0E9-C58EA8CB17A0}"/>
                </a:ext>
              </a:extLst>
            </p:cNvPr>
            <p:cNvSpPr/>
            <p:nvPr/>
          </p:nvSpPr>
          <p:spPr>
            <a:xfrm rot="2700000">
              <a:off x="6194271" y="2745032"/>
              <a:ext cx="153092" cy="15309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232EF9D-BEEA-0337-D993-F30245F0F561}"/>
              </a:ext>
            </a:extLst>
          </p:cNvPr>
          <p:cNvSpPr>
            <a:spLocks noGrp="1"/>
          </p:cNvSpPr>
          <p:nvPr>
            <p:ph type="title"/>
          </p:nvPr>
        </p:nvSpPr>
        <p:spPr>
          <a:xfrm>
            <a:off x="1054100" y="242887"/>
            <a:ext cx="10872787" cy="1139825"/>
          </a:xfrm>
        </p:spPr>
        <p:txBody>
          <a:bodyPr/>
          <a:lstStyle/>
          <a:p>
            <a:r>
              <a:rPr lang="en-US"/>
              <a:t>Alignment of your development and </a:t>
            </a:r>
            <a:br>
              <a:rPr lang="en-US"/>
            </a:br>
            <a:r>
              <a:rPr lang="en-US"/>
              <a:t>the work</a:t>
            </a:r>
          </a:p>
        </p:txBody>
      </p:sp>
      <p:sp>
        <p:nvSpPr>
          <p:cNvPr id="4" name="Footer Placeholder 3">
            <a:extLst>
              <a:ext uri="{FF2B5EF4-FFF2-40B4-BE49-F238E27FC236}">
                <a16:creationId xmlns:a16="http://schemas.microsoft.com/office/drawing/2014/main" id="{FF878F1E-F4CB-B5DA-390A-9DB86A2419CB}"/>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5E401714-7DBA-8021-E384-F530F5FB2431}"/>
              </a:ext>
            </a:extLst>
          </p:cNvPr>
          <p:cNvSpPr>
            <a:spLocks noGrp="1"/>
          </p:cNvSpPr>
          <p:nvPr>
            <p:ph type="sldNum" sz="quarter" idx="12"/>
          </p:nvPr>
        </p:nvSpPr>
        <p:spPr/>
        <p:txBody>
          <a:bodyPr/>
          <a:lstStyle/>
          <a:p>
            <a:fld id="{16C5AC08-0ACD-404A-9C9F-AB39E786C34A}" type="slidenum">
              <a:rPr lang="en-GB"/>
              <a:t>41</a:t>
            </a:fld>
            <a:endParaRPr lang="en-GB"/>
          </a:p>
        </p:txBody>
      </p:sp>
      <p:sp>
        <p:nvSpPr>
          <p:cNvPr id="6" name="Text Placeholder 5">
            <a:extLst>
              <a:ext uri="{FF2B5EF4-FFF2-40B4-BE49-F238E27FC236}">
                <a16:creationId xmlns:a16="http://schemas.microsoft.com/office/drawing/2014/main" id="{9DFE827F-C963-E8D3-3038-153BB06F7965}"/>
              </a:ext>
            </a:extLst>
          </p:cNvPr>
          <p:cNvSpPr>
            <a:spLocks noGrp="1"/>
          </p:cNvSpPr>
          <p:nvPr>
            <p:ph type="body" sz="quarter" idx="13"/>
          </p:nvPr>
        </p:nvSpPr>
        <p:spPr/>
        <p:txBody>
          <a:bodyPr/>
          <a:lstStyle/>
          <a:p>
            <a:r>
              <a:rPr lang="en-US"/>
              <a:t>Alignment of your development and the work</a:t>
            </a:r>
          </a:p>
        </p:txBody>
      </p:sp>
      <p:grpSp>
        <p:nvGrpSpPr>
          <p:cNvPr id="40" name="Group 39">
            <a:extLst>
              <a:ext uri="{FF2B5EF4-FFF2-40B4-BE49-F238E27FC236}">
                <a16:creationId xmlns:a16="http://schemas.microsoft.com/office/drawing/2014/main" id="{E1AE9451-E2A7-0074-96DF-A16EFBF58B55}"/>
              </a:ext>
            </a:extLst>
          </p:cNvPr>
          <p:cNvGrpSpPr/>
          <p:nvPr/>
        </p:nvGrpSpPr>
        <p:grpSpPr>
          <a:xfrm>
            <a:off x="1077913" y="2408744"/>
            <a:ext cx="2431551" cy="810706"/>
            <a:chOff x="1077913" y="2408744"/>
            <a:chExt cx="2431551" cy="810706"/>
          </a:xfrm>
        </p:grpSpPr>
        <p:sp>
          <p:nvSpPr>
            <p:cNvPr id="7" name="TextBox 6">
              <a:extLst>
                <a:ext uri="{FF2B5EF4-FFF2-40B4-BE49-F238E27FC236}">
                  <a16:creationId xmlns:a16="http://schemas.microsoft.com/office/drawing/2014/main" id="{2A1B3E90-D0DA-6B26-0479-86AC690AB1AB}"/>
                </a:ext>
              </a:extLst>
            </p:cNvPr>
            <p:cNvSpPr txBox="1"/>
            <p:nvPr/>
          </p:nvSpPr>
          <p:spPr>
            <a:xfrm>
              <a:off x="1077913" y="2408744"/>
              <a:ext cx="2357134" cy="810706"/>
            </a:xfrm>
            <a:prstGeom prst="roundRect">
              <a:avLst/>
            </a:prstGeom>
            <a:solidFill>
              <a:schemeClr val="accent1"/>
            </a:solidFill>
          </p:spPr>
          <p:txBody>
            <a:bodyPr wrap="square" lIns="90000" tIns="90000" rIns="90000" bIns="90000" rtlCol="0" anchor="ctr" anchorCtr="0">
              <a:noAutofit/>
            </a:bodyPr>
            <a:lstStyle/>
            <a:p>
              <a:pPr algn="ctr"/>
              <a:r>
                <a:rPr lang="en-US" sz="1300" b="1">
                  <a:solidFill>
                    <a:schemeClr val="bg1"/>
                  </a:solidFill>
                  <a:latin typeface="DM Sans" pitchFamily="2" charset="77"/>
                </a:rPr>
                <a:t>Coaching and the Foundations of QI</a:t>
              </a:r>
            </a:p>
          </p:txBody>
        </p:sp>
        <p:sp>
          <p:nvSpPr>
            <p:cNvPr id="3" name="Rectangle 2">
              <a:extLst>
                <a:ext uri="{FF2B5EF4-FFF2-40B4-BE49-F238E27FC236}">
                  <a16:creationId xmlns:a16="http://schemas.microsoft.com/office/drawing/2014/main" id="{CCD3746F-2010-803F-4904-BDCAB56DD50F}"/>
                </a:ext>
              </a:extLst>
            </p:cNvPr>
            <p:cNvSpPr/>
            <p:nvPr/>
          </p:nvSpPr>
          <p:spPr>
            <a:xfrm rot="2700000">
              <a:off x="3356372" y="2745031"/>
              <a:ext cx="153092" cy="1530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0748B27-E0F4-E970-085D-F44143B6A22D}"/>
              </a:ext>
            </a:extLst>
          </p:cNvPr>
          <p:cNvGrpSpPr/>
          <p:nvPr/>
        </p:nvGrpSpPr>
        <p:grpSpPr>
          <a:xfrm>
            <a:off x="4410075" y="3463302"/>
            <a:ext cx="7397595" cy="613399"/>
            <a:chOff x="4410075" y="3463302"/>
            <a:chExt cx="7397595" cy="613399"/>
          </a:xfrm>
        </p:grpSpPr>
        <p:sp>
          <p:nvSpPr>
            <p:cNvPr id="25" name="Rectangle 24">
              <a:extLst>
                <a:ext uri="{FF2B5EF4-FFF2-40B4-BE49-F238E27FC236}">
                  <a16:creationId xmlns:a16="http://schemas.microsoft.com/office/drawing/2014/main" id="{7D8FA962-8547-1431-EF30-6FC413F397C5}"/>
                </a:ext>
              </a:extLst>
            </p:cNvPr>
            <p:cNvSpPr/>
            <p:nvPr/>
          </p:nvSpPr>
          <p:spPr>
            <a:xfrm rot="2700000">
              <a:off x="11342277" y="3537350"/>
              <a:ext cx="465393" cy="465393"/>
            </a:xfrm>
            <a:prstGeom prst="rect">
              <a:avLst/>
            </a:prstGeom>
            <a:solidFill>
              <a:srgbClr val="8064A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26" name="TextBox 25">
              <a:extLst>
                <a:ext uri="{FF2B5EF4-FFF2-40B4-BE49-F238E27FC236}">
                  <a16:creationId xmlns:a16="http://schemas.microsoft.com/office/drawing/2014/main" id="{0F65842A-55BA-5342-5224-8635E6E96C97}"/>
                </a:ext>
              </a:extLst>
            </p:cNvPr>
            <p:cNvSpPr txBox="1"/>
            <p:nvPr/>
          </p:nvSpPr>
          <p:spPr>
            <a:xfrm>
              <a:off x="10325846" y="3463303"/>
              <a:ext cx="1252587" cy="613398"/>
            </a:xfrm>
            <a:prstGeom prst="rect">
              <a:avLst/>
            </a:prstGeom>
            <a:solidFill>
              <a:srgbClr val="8064A2"/>
            </a:solidFill>
          </p:spPr>
          <p:txBody>
            <a:bodyPr wrap="square" lIns="396000" tIns="72000" rIns="0" bIns="36000" rtlCol="0">
              <a:noAutofit/>
            </a:bodyPr>
            <a:lstStyle/>
            <a:p>
              <a:pPr>
                <a:spcAft>
                  <a:spcPts val="150"/>
                </a:spcAft>
              </a:pPr>
              <a:r>
                <a:rPr lang="en-US" sz="700" b="1">
                  <a:solidFill>
                    <a:schemeClr val="bg1"/>
                  </a:solidFill>
                  <a:latin typeface="DM Sans" pitchFamily="2" charset="77"/>
                </a:rPr>
                <a:t>Stage 6</a:t>
              </a:r>
            </a:p>
            <a:p>
              <a:pPr>
                <a:spcAft>
                  <a:spcPts val="150"/>
                </a:spcAft>
              </a:pPr>
              <a:r>
                <a:rPr lang="en-US" sz="800">
                  <a:solidFill>
                    <a:schemeClr val="bg1"/>
                  </a:solidFill>
                  <a:latin typeface="DM Sans" pitchFamily="2" charset="77"/>
                </a:rPr>
                <a:t>Sustain improvement</a:t>
              </a:r>
            </a:p>
          </p:txBody>
        </p:sp>
        <p:sp>
          <p:nvSpPr>
            <p:cNvPr id="23" name="Rectangle 22">
              <a:extLst>
                <a:ext uri="{FF2B5EF4-FFF2-40B4-BE49-F238E27FC236}">
                  <a16:creationId xmlns:a16="http://schemas.microsoft.com/office/drawing/2014/main" id="{5361C613-1C2A-B6B3-902F-509A6D561D7E}"/>
                </a:ext>
              </a:extLst>
            </p:cNvPr>
            <p:cNvSpPr/>
            <p:nvPr/>
          </p:nvSpPr>
          <p:spPr>
            <a:xfrm rot="2700000">
              <a:off x="10082350" y="3537350"/>
              <a:ext cx="465393" cy="465393"/>
            </a:xfrm>
            <a:prstGeom prst="rect">
              <a:avLst/>
            </a:prstGeom>
            <a:solidFill>
              <a:srgbClr val="616EA7"/>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24" name="TextBox 23">
              <a:extLst>
                <a:ext uri="{FF2B5EF4-FFF2-40B4-BE49-F238E27FC236}">
                  <a16:creationId xmlns:a16="http://schemas.microsoft.com/office/drawing/2014/main" id="{5D36DCC0-A025-EA9E-EDEE-7E1D181BB511}"/>
                </a:ext>
              </a:extLst>
            </p:cNvPr>
            <p:cNvSpPr txBox="1"/>
            <p:nvPr/>
          </p:nvSpPr>
          <p:spPr>
            <a:xfrm>
              <a:off x="9065919" y="3463303"/>
              <a:ext cx="1252587" cy="613398"/>
            </a:xfrm>
            <a:prstGeom prst="rect">
              <a:avLst/>
            </a:prstGeom>
            <a:solidFill>
              <a:srgbClr val="616EA7"/>
            </a:solidFill>
          </p:spPr>
          <p:txBody>
            <a:bodyPr wrap="square" lIns="396000" tIns="72000" rIns="0" bIns="36000" rtlCol="0">
              <a:noAutofit/>
            </a:bodyPr>
            <a:lstStyle/>
            <a:p>
              <a:pPr>
                <a:spcAft>
                  <a:spcPts val="150"/>
                </a:spcAft>
              </a:pPr>
              <a:r>
                <a:rPr lang="en-US" sz="700" b="1">
                  <a:solidFill>
                    <a:schemeClr val="bg1"/>
                  </a:solidFill>
                  <a:latin typeface="DM Sans" pitchFamily="2" charset="77"/>
                </a:rPr>
                <a:t>Stage 5</a:t>
              </a:r>
            </a:p>
            <a:p>
              <a:pPr>
                <a:spcAft>
                  <a:spcPts val="150"/>
                </a:spcAft>
              </a:pPr>
              <a:r>
                <a:rPr lang="en-US" sz="800">
                  <a:solidFill>
                    <a:schemeClr val="bg1"/>
                  </a:solidFill>
                  <a:latin typeface="DM Sans" pitchFamily="2" charset="77"/>
                </a:rPr>
                <a:t>Small-scale testing</a:t>
              </a:r>
            </a:p>
          </p:txBody>
        </p:sp>
        <p:sp>
          <p:nvSpPr>
            <p:cNvPr id="21" name="Rectangle 20">
              <a:extLst>
                <a:ext uri="{FF2B5EF4-FFF2-40B4-BE49-F238E27FC236}">
                  <a16:creationId xmlns:a16="http://schemas.microsoft.com/office/drawing/2014/main" id="{6264D38A-A151-5908-FC05-44271BCEAA59}"/>
                </a:ext>
              </a:extLst>
            </p:cNvPr>
            <p:cNvSpPr/>
            <p:nvPr/>
          </p:nvSpPr>
          <p:spPr>
            <a:xfrm rot="2700000">
              <a:off x="8807993" y="3537350"/>
              <a:ext cx="465393" cy="465393"/>
            </a:xfrm>
            <a:prstGeom prst="rect">
              <a:avLst/>
            </a:prstGeom>
            <a:solidFill>
              <a:srgbClr val="5E9EA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22" name="TextBox 21">
              <a:extLst>
                <a:ext uri="{FF2B5EF4-FFF2-40B4-BE49-F238E27FC236}">
                  <a16:creationId xmlns:a16="http://schemas.microsoft.com/office/drawing/2014/main" id="{44E40E8D-2E8C-0991-E399-8E0107BBADE6}"/>
                </a:ext>
              </a:extLst>
            </p:cNvPr>
            <p:cNvSpPr txBox="1"/>
            <p:nvPr/>
          </p:nvSpPr>
          <p:spPr>
            <a:xfrm>
              <a:off x="7791562" y="3463303"/>
              <a:ext cx="1252587" cy="613398"/>
            </a:xfrm>
            <a:prstGeom prst="rect">
              <a:avLst/>
            </a:prstGeom>
            <a:solidFill>
              <a:srgbClr val="5E9EAC"/>
            </a:solidFill>
          </p:spPr>
          <p:txBody>
            <a:bodyPr wrap="square" lIns="396000" tIns="72000" rIns="0" bIns="36000" rtlCol="0">
              <a:noAutofit/>
            </a:bodyPr>
            <a:lstStyle/>
            <a:p>
              <a:pPr>
                <a:spcAft>
                  <a:spcPts val="150"/>
                </a:spcAft>
              </a:pPr>
              <a:r>
                <a:rPr lang="en-US" sz="700" b="1">
                  <a:solidFill>
                    <a:schemeClr val="bg1"/>
                  </a:solidFill>
                  <a:latin typeface="DM Sans" pitchFamily="2" charset="77"/>
                </a:rPr>
                <a:t>Stage 4</a:t>
              </a:r>
            </a:p>
            <a:p>
              <a:pPr>
                <a:spcAft>
                  <a:spcPts val="150"/>
                </a:spcAft>
              </a:pPr>
              <a:r>
                <a:rPr lang="en-US" sz="800">
                  <a:solidFill>
                    <a:schemeClr val="bg1"/>
                  </a:solidFill>
                  <a:latin typeface="DM Sans" pitchFamily="2" charset="77"/>
                </a:rPr>
                <a:t>Develop a strategy</a:t>
              </a:r>
              <a:br>
                <a:rPr lang="en-US" sz="800">
                  <a:solidFill>
                    <a:schemeClr val="bg1"/>
                  </a:solidFill>
                  <a:latin typeface="DM Sans" pitchFamily="2" charset="77"/>
                </a:rPr>
              </a:br>
              <a:r>
                <a:rPr lang="en-US" sz="800">
                  <a:solidFill>
                    <a:schemeClr val="bg1"/>
                  </a:solidFill>
                  <a:latin typeface="DM Sans" pitchFamily="2" charset="77"/>
                </a:rPr>
                <a:t>and change ideas</a:t>
              </a:r>
            </a:p>
          </p:txBody>
        </p:sp>
        <p:sp>
          <p:nvSpPr>
            <p:cNvPr id="19" name="Rectangle 18">
              <a:extLst>
                <a:ext uri="{FF2B5EF4-FFF2-40B4-BE49-F238E27FC236}">
                  <a16:creationId xmlns:a16="http://schemas.microsoft.com/office/drawing/2014/main" id="{AE290589-D683-93DE-33EF-E5B3557B3BCD}"/>
                </a:ext>
              </a:extLst>
            </p:cNvPr>
            <p:cNvSpPr/>
            <p:nvPr/>
          </p:nvSpPr>
          <p:spPr>
            <a:xfrm rot="2700000">
              <a:off x="7548066" y="3537350"/>
              <a:ext cx="465393" cy="465393"/>
            </a:xfrm>
            <a:prstGeom prst="rect">
              <a:avLst/>
            </a:prstGeom>
            <a:solidFill>
              <a:srgbClr val="5DB18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20" name="TextBox 19">
              <a:extLst>
                <a:ext uri="{FF2B5EF4-FFF2-40B4-BE49-F238E27FC236}">
                  <a16:creationId xmlns:a16="http://schemas.microsoft.com/office/drawing/2014/main" id="{6431AA63-4432-17FF-5ED1-439864DDE5B8}"/>
                </a:ext>
              </a:extLst>
            </p:cNvPr>
            <p:cNvSpPr txBox="1"/>
            <p:nvPr/>
          </p:nvSpPr>
          <p:spPr>
            <a:xfrm>
              <a:off x="6531635" y="3463303"/>
              <a:ext cx="1252587" cy="613398"/>
            </a:xfrm>
            <a:prstGeom prst="rect">
              <a:avLst/>
            </a:prstGeom>
            <a:solidFill>
              <a:srgbClr val="5DB18E"/>
            </a:solidFill>
          </p:spPr>
          <p:txBody>
            <a:bodyPr wrap="square" lIns="396000" tIns="72000" rIns="0" bIns="36000" rtlCol="0">
              <a:noAutofit/>
            </a:bodyPr>
            <a:lstStyle/>
            <a:p>
              <a:pPr>
                <a:spcAft>
                  <a:spcPts val="150"/>
                </a:spcAft>
              </a:pPr>
              <a:r>
                <a:rPr lang="en-US" sz="700" b="1">
                  <a:solidFill>
                    <a:schemeClr val="bg1"/>
                  </a:solidFill>
                  <a:latin typeface="DM Sans" pitchFamily="2" charset="77"/>
                </a:rPr>
                <a:t>Stage 3</a:t>
              </a:r>
            </a:p>
            <a:p>
              <a:pPr>
                <a:spcAft>
                  <a:spcPts val="150"/>
                </a:spcAft>
              </a:pPr>
              <a:r>
                <a:rPr lang="en-US" sz="800">
                  <a:solidFill>
                    <a:schemeClr val="bg1"/>
                  </a:solidFill>
                  <a:latin typeface="DM Sans" pitchFamily="2" charset="77"/>
                </a:rPr>
                <a:t>Measure for</a:t>
              </a:r>
              <a:br>
                <a:rPr lang="en-US" sz="800">
                  <a:solidFill>
                    <a:schemeClr val="bg1"/>
                  </a:solidFill>
                  <a:latin typeface="DM Sans" pitchFamily="2" charset="77"/>
                </a:rPr>
              </a:br>
              <a:r>
                <a:rPr lang="en-US" sz="800">
                  <a:solidFill>
                    <a:schemeClr val="bg1"/>
                  </a:solidFill>
                  <a:latin typeface="DM Sans" pitchFamily="2" charset="77"/>
                </a:rPr>
                <a:t>improvement</a:t>
              </a:r>
            </a:p>
          </p:txBody>
        </p:sp>
        <p:sp>
          <p:nvSpPr>
            <p:cNvPr id="18" name="Rectangle 17">
              <a:extLst>
                <a:ext uri="{FF2B5EF4-FFF2-40B4-BE49-F238E27FC236}">
                  <a16:creationId xmlns:a16="http://schemas.microsoft.com/office/drawing/2014/main" id="{52ACB9F6-24FE-589F-6919-AD7DC6DFDD34}"/>
                </a:ext>
              </a:extLst>
            </p:cNvPr>
            <p:cNvSpPr/>
            <p:nvPr/>
          </p:nvSpPr>
          <p:spPr>
            <a:xfrm rot="2700000">
              <a:off x="6313041" y="3537350"/>
              <a:ext cx="465393" cy="465393"/>
            </a:xfrm>
            <a:prstGeom prst="rect">
              <a:avLst/>
            </a:prstGeom>
            <a:solidFill>
              <a:srgbClr val="5FB65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17" name="TextBox 16">
              <a:extLst>
                <a:ext uri="{FF2B5EF4-FFF2-40B4-BE49-F238E27FC236}">
                  <a16:creationId xmlns:a16="http://schemas.microsoft.com/office/drawing/2014/main" id="{371666D0-824F-F3C0-C8F8-1032797351FC}"/>
                </a:ext>
              </a:extLst>
            </p:cNvPr>
            <p:cNvSpPr txBox="1"/>
            <p:nvPr/>
          </p:nvSpPr>
          <p:spPr>
            <a:xfrm>
              <a:off x="5296611" y="3463303"/>
              <a:ext cx="1252587" cy="613398"/>
            </a:xfrm>
            <a:prstGeom prst="rect">
              <a:avLst/>
            </a:prstGeom>
            <a:solidFill>
              <a:srgbClr val="5FB65A"/>
            </a:solidFill>
          </p:spPr>
          <p:txBody>
            <a:bodyPr wrap="square" lIns="396000" tIns="72000" rIns="0" bIns="36000" rtlCol="0">
              <a:noAutofit/>
            </a:bodyPr>
            <a:lstStyle/>
            <a:p>
              <a:pPr>
                <a:spcAft>
                  <a:spcPts val="150"/>
                </a:spcAft>
              </a:pPr>
              <a:r>
                <a:rPr lang="en-US" sz="700" b="1">
                  <a:solidFill>
                    <a:schemeClr val="bg1"/>
                  </a:solidFill>
                  <a:latin typeface="DM Sans" pitchFamily="2" charset="77"/>
                </a:rPr>
                <a:t>Stage 2</a:t>
              </a:r>
            </a:p>
            <a:p>
              <a:pPr>
                <a:spcAft>
                  <a:spcPts val="150"/>
                </a:spcAft>
              </a:pPr>
              <a:r>
                <a:rPr lang="en-US" sz="800">
                  <a:solidFill>
                    <a:schemeClr val="bg1"/>
                  </a:solidFill>
                  <a:latin typeface="DM Sans" pitchFamily="2" charset="77"/>
                </a:rPr>
                <a:t>Understand the current situation/</a:t>
              </a:r>
              <a:br>
                <a:rPr lang="en-US" sz="800">
                  <a:solidFill>
                    <a:schemeClr val="bg1"/>
                  </a:solidFill>
                  <a:latin typeface="DM Sans" pitchFamily="2" charset="77"/>
                </a:rPr>
              </a:br>
              <a:r>
                <a:rPr lang="en-US" sz="800">
                  <a:solidFill>
                    <a:schemeClr val="bg1"/>
                  </a:solidFill>
                  <a:latin typeface="DM Sans" pitchFamily="2" charset="77"/>
                </a:rPr>
                <a:t>problem</a:t>
              </a:r>
            </a:p>
          </p:txBody>
        </p:sp>
        <p:sp>
          <p:nvSpPr>
            <p:cNvPr id="15" name="Rectangle 14">
              <a:extLst>
                <a:ext uri="{FF2B5EF4-FFF2-40B4-BE49-F238E27FC236}">
                  <a16:creationId xmlns:a16="http://schemas.microsoft.com/office/drawing/2014/main" id="{40F15E4B-8DD8-E9A3-55F0-453A8EFF81D4}"/>
                </a:ext>
              </a:extLst>
            </p:cNvPr>
            <p:cNvSpPr/>
            <p:nvPr/>
          </p:nvSpPr>
          <p:spPr>
            <a:xfrm rot="2700000">
              <a:off x="5069351" y="3537350"/>
              <a:ext cx="465393" cy="465393"/>
            </a:xfrm>
            <a:prstGeom prst="rect">
              <a:avLst/>
            </a:prstGeom>
            <a:solidFill>
              <a:srgbClr val="9BBB5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14" name="TextBox 13">
              <a:extLst>
                <a:ext uri="{FF2B5EF4-FFF2-40B4-BE49-F238E27FC236}">
                  <a16:creationId xmlns:a16="http://schemas.microsoft.com/office/drawing/2014/main" id="{3A589BBF-FE20-2BEE-9D41-45DC9EF8BC41}"/>
                </a:ext>
              </a:extLst>
            </p:cNvPr>
            <p:cNvSpPr txBox="1"/>
            <p:nvPr/>
          </p:nvSpPr>
          <p:spPr>
            <a:xfrm>
              <a:off x="4410075" y="3463302"/>
              <a:ext cx="889505" cy="613398"/>
            </a:xfrm>
            <a:prstGeom prst="rect">
              <a:avLst/>
            </a:prstGeom>
            <a:solidFill>
              <a:srgbClr val="9BBB59"/>
            </a:solidFill>
          </p:spPr>
          <p:txBody>
            <a:bodyPr wrap="square" lIns="72000" tIns="72000" rIns="0" bIns="36000" rtlCol="0">
              <a:noAutofit/>
            </a:bodyPr>
            <a:lstStyle/>
            <a:p>
              <a:pPr>
                <a:spcAft>
                  <a:spcPts val="150"/>
                </a:spcAft>
              </a:pPr>
              <a:r>
                <a:rPr lang="en-US" sz="700" b="1">
                  <a:solidFill>
                    <a:schemeClr val="bg1"/>
                  </a:solidFill>
                  <a:latin typeface="DM Sans" pitchFamily="2" charset="77"/>
                </a:rPr>
                <a:t>Stage 1</a:t>
              </a:r>
            </a:p>
            <a:p>
              <a:pPr>
                <a:spcAft>
                  <a:spcPts val="150"/>
                </a:spcAft>
              </a:pPr>
              <a:r>
                <a:rPr lang="en-US" sz="800">
                  <a:solidFill>
                    <a:schemeClr val="bg1"/>
                  </a:solidFill>
                  <a:latin typeface="DM Sans" pitchFamily="2" charset="77"/>
                </a:rPr>
                <a:t>Identification of </a:t>
              </a:r>
              <a:br>
                <a:rPr lang="en-US" sz="800">
                  <a:solidFill>
                    <a:schemeClr val="bg1"/>
                  </a:solidFill>
                  <a:latin typeface="DM Sans" pitchFamily="2" charset="77"/>
                </a:rPr>
              </a:br>
              <a:r>
                <a:rPr lang="en-US" sz="800">
                  <a:solidFill>
                    <a:schemeClr val="bg1"/>
                  </a:solidFill>
                  <a:latin typeface="DM Sans" pitchFamily="2" charset="77"/>
                </a:rPr>
                <a:t>a quality issue</a:t>
              </a:r>
            </a:p>
          </p:txBody>
        </p:sp>
      </p:grpSp>
    </p:spTree>
    <p:extLst>
      <p:ext uri="{BB962C8B-B14F-4D97-AF65-F5344CB8AC3E}">
        <p14:creationId xmlns:p14="http://schemas.microsoft.com/office/powerpoint/2010/main" val="412127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40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nodeType="withEffect">
                                  <p:stCondLst>
                                    <p:cond delay="80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0-#ppt_w/2"/>
                                          </p:val>
                                        </p:tav>
                                        <p:tav tm="100000">
                                          <p:val>
                                            <p:strVal val="#ppt_x"/>
                                          </p:val>
                                        </p:tav>
                                      </p:tavLst>
                                    </p:anim>
                                    <p:anim calcmode="lin" valueType="num">
                                      <p:cBhvr additive="base">
                                        <p:cTn id="16" dur="5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0" nodeType="withEffect">
                                  <p:stCondLst>
                                    <p:cond delay="12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700"/>
                            </p:stCondLst>
                            <p:childTnLst>
                              <p:par>
                                <p:cTn id="22" presetID="35" presetClass="path" presetSubtype="0" accel="50000" decel="50000" fill="hold" grpId="0" nodeType="afterEffect">
                                  <p:stCondLst>
                                    <p:cond delay="0"/>
                                  </p:stCondLst>
                                  <p:childTnLst>
                                    <p:animMotion origin="layout" path="M -3.125E-6 2.96296E-6 L -0.15521 2.96296E-6 " pathEditMode="relative" rAng="0" ptsTypes="AA">
                                      <p:cBhvr>
                                        <p:cTn id="23" dur="2000" fill="hold"/>
                                        <p:tgtEl>
                                          <p:spTgt spid="41"/>
                                        </p:tgtEl>
                                        <p:attrNameLst>
                                          <p:attrName>ppt_x</p:attrName>
                                          <p:attrName>ppt_y</p:attrName>
                                        </p:attrNameLst>
                                      </p:cBhvr>
                                      <p:rCtr x="-7760" y="0"/>
                                    </p:animMotion>
                                  </p:childTnLst>
                                </p:cTn>
                              </p:par>
                              <p:par>
                                <p:cTn id="24" presetID="35" presetClass="path" presetSubtype="0" accel="50000" decel="50000" fill="hold" grpId="0" nodeType="withEffect">
                                  <p:stCondLst>
                                    <p:cond delay="1500"/>
                                  </p:stCondLst>
                                  <p:childTnLst>
                                    <p:animMotion origin="layout" path="M 2.08333E-6 2.96296E-6 L -0.1556 2.96296E-6 " pathEditMode="relative" rAng="0" ptsTypes="AA">
                                      <p:cBhvr>
                                        <p:cTn id="25" dur="2000" fill="hold"/>
                                        <p:tgtEl>
                                          <p:spTgt spid="42"/>
                                        </p:tgtEl>
                                        <p:attrNameLst>
                                          <p:attrName>ppt_x</p:attrName>
                                          <p:attrName>ppt_y</p:attrName>
                                        </p:attrNameLst>
                                      </p:cBhvr>
                                      <p:rCtr x="-77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BF4366-FE64-3ABC-686A-A7DA57706021}"/>
              </a:ext>
            </a:extLst>
          </p:cNvPr>
          <p:cNvSpPr/>
          <p:nvPr/>
        </p:nvSpPr>
        <p:spPr>
          <a:xfrm>
            <a:off x="8064950" y="1520828"/>
            <a:ext cx="1731599" cy="4624732"/>
          </a:xfrm>
          <a:prstGeom prst="roundRect">
            <a:avLst>
              <a:gd name="adj" fmla="val 4786"/>
            </a:avLst>
          </a:prstGeom>
          <a:solidFill>
            <a:srgbClr val="626DA7">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59" name="TextBox 58">
            <a:extLst>
              <a:ext uri="{FF2B5EF4-FFF2-40B4-BE49-F238E27FC236}">
                <a16:creationId xmlns:a16="http://schemas.microsoft.com/office/drawing/2014/main" id="{D75274E7-D0F3-16CC-C92B-01418DA53331}"/>
              </a:ext>
            </a:extLst>
          </p:cNvPr>
          <p:cNvSpPr txBox="1"/>
          <p:nvPr/>
        </p:nvSpPr>
        <p:spPr>
          <a:xfrm>
            <a:off x="8078316" y="3006090"/>
            <a:ext cx="1718627" cy="1195199"/>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PDSA</a:t>
            </a:r>
          </a:p>
          <a:p>
            <a:pPr>
              <a:spcAft>
                <a:spcPts val="1600"/>
              </a:spcAft>
            </a:pPr>
            <a:r>
              <a:rPr lang="en-GB" sz="1200">
                <a:latin typeface="DM Sans" pitchFamily="2" charset="77"/>
              </a:rPr>
              <a:t>Evaluation</a:t>
            </a:r>
          </a:p>
          <a:p>
            <a:pPr>
              <a:spcAft>
                <a:spcPts val="1600"/>
              </a:spcAft>
            </a:pPr>
            <a:r>
              <a:rPr lang="en-GB" sz="1200">
                <a:latin typeface="DM Sans" pitchFamily="2" charset="77"/>
              </a:rPr>
              <a:t>Working with resistance</a:t>
            </a:r>
          </a:p>
        </p:txBody>
      </p:sp>
      <p:sp>
        <p:nvSpPr>
          <p:cNvPr id="12" name="Rectangle 11">
            <a:extLst>
              <a:ext uri="{FF2B5EF4-FFF2-40B4-BE49-F238E27FC236}">
                <a16:creationId xmlns:a16="http://schemas.microsoft.com/office/drawing/2014/main" id="{318CB4E9-1341-25D4-540F-FB77736212FD}"/>
              </a:ext>
            </a:extLst>
          </p:cNvPr>
          <p:cNvSpPr/>
          <p:nvPr/>
        </p:nvSpPr>
        <p:spPr>
          <a:xfrm>
            <a:off x="9811872" y="1520825"/>
            <a:ext cx="1731599" cy="4624732"/>
          </a:xfrm>
          <a:prstGeom prst="roundRect">
            <a:avLst>
              <a:gd name="adj" fmla="val 3025"/>
            </a:avLst>
          </a:prstGeom>
          <a:solidFill>
            <a:srgbClr val="8064A2">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60" name="TextBox 59">
            <a:extLst>
              <a:ext uri="{FF2B5EF4-FFF2-40B4-BE49-F238E27FC236}">
                <a16:creationId xmlns:a16="http://schemas.microsoft.com/office/drawing/2014/main" id="{2381A993-DC2D-09BE-C5A2-253ABE03F78A}"/>
              </a:ext>
            </a:extLst>
          </p:cNvPr>
          <p:cNvSpPr txBox="1"/>
          <p:nvPr/>
        </p:nvSpPr>
        <p:spPr>
          <a:xfrm>
            <a:off x="9832796" y="3006090"/>
            <a:ext cx="1718627" cy="805349"/>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Implementation </a:t>
            </a:r>
            <a:br>
              <a:rPr lang="en-GB" sz="1200">
                <a:latin typeface="DM Sans" pitchFamily="2" charset="77"/>
              </a:rPr>
            </a:br>
            <a:r>
              <a:rPr lang="en-GB" sz="1200">
                <a:latin typeface="DM Sans" pitchFamily="2" charset="77"/>
              </a:rPr>
              <a:t>and spread</a:t>
            </a:r>
          </a:p>
          <a:p>
            <a:pPr>
              <a:spcAft>
                <a:spcPts val="1600"/>
              </a:spcAft>
            </a:pPr>
            <a:r>
              <a:rPr lang="en-GB" sz="1200">
                <a:latin typeface="DM Sans" pitchFamily="2" charset="77"/>
              </a:rPr>
              <a:t>Sustaining change</a:t>
            </a:r>
          </a:p>
        </p:txBody>
      </p:sp>
      <p:sp>
        <p:nvSpPr>
          <p:cNvPr id="10" name="Rectangle 9">
            <a:extLst>
              <a:ext uri="{FF2B5EF4-FFF2-40B4-BE49-F238E27FC236}">
                <a16:creationId xmlns:a16="http://schemas.microsoft.com/office/drawing/2014/main" id="{AA732FB2-761C-EB17-5E97-DEB423FFADD3}"/>
              </a:ext>
            </a:extLst>
          </p:cNvPr>
          <p:cNvSpPr/>
          <p:nvPr/>
        </p:nvSpPr>
        <p:spPr>
          <a:xfrm>
            <a:off x="6315263" y="1520829"/>
            <a:ext cx="1734364" cy="4624732"/>
          </a:xfrm>
          <a:prstGeom prst="roundRect">
            <a:avLst>
              <a:gd name="adj" fmla="val 4365"/>
            </a:avLst>
          </a:prstGeom>
          <a:solidFill>
            <a:srgbClr val="5F9DAC">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57" name="TextBox 56">
            <a:extLst>
              <a:ext uri="{FF2B5EF4-FFF2-40B4-BE49-F238E27FC236}">
                <a16:creationId xmlns:a16="http://schemas.microsoft.com/office/drawing/2014/main" id="{A5596337-7A10-4822-2553-89002EE45C06}"/>
              </a:ext>
            </a:extLst>
          </p:cNvPr>
          <p:cNvSpPr txBox="1"/>
          <p:nvPr/>
        </p:nvSpPr>
        <p:spPr>
          <a:xfrm>
            <a:off x="6327264" y="3006090"/>
            <a:ext cx="1718627" cy="2139047"/>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Plotting the theory </a:t>
            </a:r>
            <a:br>
              <a:rPr lang="en-GB" sz="1200">
                <a:latin typeface="DM Sans" pitchFamily="2" charset="77"/>
              </a:rPr>
            </a:br>
            <a:r>
              <a:rPr lang="en-GB" sz="1200">
                <a:latin typeface="DM Sans" pitchFamily="2" charset="77"/>
              </a:rPr>
              <a:t>of change</a:t>
            </a:r>
          </a:p>
          <a:p>
            <a:pPr>
              <a:spcAft>
                <a:spcPts val="1600"/>
              </a:spcAft>
            </a:pPr>
            <a:r>
              <a:rPr lang="en-GB" sz="1200">
                <a:latin typeface="DM Sans" pitchFamily="2" charset="77"/>
              </a:rPr>
              <a:t>Prioritising ideas</a:t>
            </a:r>
          </a:p>
          <a:p>
            <a:pPr>
              <a:spcAft>
                <a:spcPts val="1600"/>
              </a:spcAft>
            </a:pPr>
            <a:r>
              <a:rPr lang="en-GB" sz="1200">
                <a:latin typeface="DM Sans" pitchFamily="2" charset="77"/>
              </a:rPr>
              <a:t>Designing sustainable change and being creative</a:t>
            </a:r>
          </a:p>
          <a:p>
            <a:pPr>
              <a:spcAft>
                <a:spcPts val="1600"/>
              </a:spcAft>
            </a:pPr>
            <a:r>
              <a:rPr lang="en-GB" sz="1200">
                <a:latin typeface="DM Sans" pitchFamily="2" charset="77"/>
              </a:rPr>
              <a:t>Factoring in behaviour change</a:t>
            </a:r>
            <a:endParaRPr lang="en-US" sz="1200">
              <a:latin typeface="DM Sans" pitchFamily="2" charset="77"/>
            </a:endParaRPr>
          </a:p>
        </p:txBody>
      </p:sp>
      <p:sp>
        <p:nvSpPr>
          <p:cNvPr id="9" name="Rectangle 8">
            <a:extLst>
              <a:ext uri="{FF2B5EF4-FFF2-40B4-BE49-F238E27FC236}">
                <a16:creationId xmlns:a16="http://schemas.microsoft.com/office/drawing/2014/main" id="{1BD419D5-67AB-0ACD-17CD-CBC5058F71A7}"/>
              </a:ext>
            </a:extLst>
          </p:cNvPr>
          <p:cNvSpPr/>
          <p:nvPr/>
        </p:nvSpPr>
        <p:spPr>
          <a:xfrm>
            <a:off x="4568341" y="1520830"/>
            <a:ext cx="1731599" cy="4624732"/>
          </a:xfrm>
          <a:prstGeom prst="roundRect">
            <a:avLst>
              <a:gd name="adj" fmla="val 3905"/>
            </a:avLst>
          </a:prstGeom>
          <a:solidFill>
            <a:srgbClr val="5DB18E">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55" name="TextBox 54">
            <a:extLst>
              <a:ext uri="{FF2B5EF4-FFF2-40B4-BE49-F238E27FC236}">
                <a16:creationId xmlns:a16="http://schemas.microsoft.com/office/drawing/2014/main" id="{171DB048-FAAC-9486-FA4C-13D79B56CE43}"/>
              </a:ext>
            </a:extLst>
          </p:cNvPr>
          <p:cNvSpPr txBox="1"/>
          <p:nvPr/>
        </p:nvSpPr>
        <p:spPr>
          <a:xfrm>
            <a:off x="4583832" y="3006090"/>
            <a:ext cx="1718627" cy="1585049"/>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Selecting measures</a:t>
            </a:r>
          </a:p>
          <a:p>
            <a:pPr>
              <a:spcAft>
                <a:spcPts val="1600"/>
              </a:spcAft>
            </a:pPr>
            <a:r>
              <a:rPr lang="en-GB" sz="1200">
                <a:latin typeface="DM Sans" pitchFamily="2" charset="77"/>
              </a:rPr>
              <a:t>Setting aims</a:t>
            </a:r>
          </a:p>
          <a:p>
            <a:pPr>
              <a:spcAft>
                <a:spcPts val="1600"/>
              </a:spcAft>
            </a:pPr>
            <a:r>
              <a:rPr lang="en-GB" sz="1200">
                <a:latin typeface="DM Sans" pitchFamily="2" charset="77"/>
              </a:rPr>
              <a:t>Collecting and analysing data</a:t>
            </a:r>
          </a:p>
          <a:p>
            <a:pPr>
              <a:spcAft>
                <a:spcPts val="1600"/>
              </a:spcAft>
            </a:pPr>
            <a:r>
              <a:rPr lang="en-GB" sz="1200">
                <a:latin typeface="DM Sans" pitchFamily="2" charset="77"/>
              </a:rPr>
              <a:t>Presenting data</a:t>
            </a:r>
            <a:endParaRPr lang="en-US" sz="1200">
              <a:latin typeface="DM Sans" pitchFamily="2" charset="77"/>
            </a:endParaRPr>
          </a:p>
        </p:txBody>
      </p:sp>
      <p:sp>
        <p:nvSpPr>
          <p:cNvPr id="8" name="Rectangle 7">
            <a:extLst>
              <a:ext uri="{FF2B5EF4-FFF2-40B4-BE49-F238E27FC236}">
                <a16:creationId xmlns:a16="http://schemas.microsoft.com/office/drawing/2014/main" id="{5BC50250-6EC1-BFC9-1335-525322A0CB3D}"/>
              </a:ext>
            </a:extLst>
          </p:cNvPr>
          <p:cNvSpPr/>
          <p:nvPr/>
        </p:nvSpPr>
        <p:spPr>
          <a:xfrm>
            <a:off x="2821419" y="1520833"/>
            <a:ext cx="1731599" cy="4624732"/>
          </a:xfrm>
          <a:prstGeom prst="roundRect">
            <a:avLst>
              <a:gd name="adj" fmla="val 3025"/>
            </a:avLst>
          </a:prstGeom>
          <a:solidFill>
            <a:srgbClr val="5FB65B">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53" name="TextBox 52">
            <a:extLst>
              <a:ext uri="{FF2B5EF4-FFF2-40B4-BE49-F238E27FC236}">
                <a16:creationId xmlns:a16="http://schemas.microsoft.com/office/drawing/2014/main" id="{716B481E-D81E-6A5F-E500-3567F19F1F5C}"/>
              </a:ext>
            </a:extLst>
          </p:cNvPr>
          <p:cNvSpPr txBox="1"/>
          <p:nvPr/>
        </p:nvSpPr>
        <p:spPr>
          <a:xfrm>
            <a:off x="2840400" y="3006090"/>
            <a:ext cx="1718627" cy="3103414"/>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Analysing the context and culture</a:t>
            </a:r>
          </a:p>
          <a:p>
            <a:pPr>
              <a:spcAft>
                <a:spcPts val="1600"/>
              </a:spcAft>
            </a:pPr>
            <a:r>
              <a:rPr lang="en-GB" sz="1200">
                <a:latin typeface="DM Sans" pitchFamily="2" charset="77"/>
              </a:rPr>
              <a:t>Scoping the problem or opportunity</a:t>
            </a:r>
          </a:p>
          <a:p>
            <a:pPr>
              <a:spcAft>
                <a:spcPts val="1600"/>
              </a:spcAft>
            </a:pPr>
            <a:r>
              <a:rPr lang="en-GB" sz="1200">
                <a:latin typeface="DM Sans" pitchFamily="2" charset="77"/>
              </a:rPr>
              <a:t>Collecting user experience</a:t>
            </a:r>
          </a:p>
          <a:p>
            <a:pPr>
              <a:spcAft>
                <a:spcPts val="1600"/>
              </a:spcAft>
            </a:pPr>
            <a:r>
              <a:rPr lang="en-GB" sz="1200">
                <a:latin typeface="DM Sans" pitchFamily="2" charset="77"/>
              </a:rPr>
              <a:t>Cause-and-effect analysis</a:t>
            </a:r>
          </a:p>
          <a:p>
            <a:pPr>
              <a:spcAft>
                <a:spcPts val="1600"/>
              </a:spcAft>
            </a:pPr>
            <a:r>
              <a:rPr lang="en-GB" sz="1200">
                <a:latin typeface="DM Sans" pitchFamily="2" charset="77"/>
              </a:rPr>
              <a:t>Stakeholder management</a:t>
            </a:r>
          </a:p>
          <a:p>
            <a:pPr>
              <a:spcAft>
                <a:spcPts val="1600"/>
              </a:spcAft>
            </a:pPr>
            <a:r>
              <a:rPr lang="en-GB" sz="1200">
                <a:latin typeface="DM Sans" pitchFamily="2" charset="77"/>
              </a:rPr>
              <a:t>Appreciative inquiry</a:t>
            </a:r>
            <a:endParaRPr lang="en-US" sz="1200">
              <a:latin typeface="DM Sans" pitchFamily="2" charset="77"/>
            </a:endParaRPr>
          </a:p>
        </p:txBody>
      </p:sp>
      <p:sp>
        <p:nvSpPr>
          <p:cNvPr id="7" name="Rectangle 6">
            <a:extLst>
              <a:ext uri="{FF2B5EF4-FFF2-40B4-BE49-F238E27FC236}">
                <a16:creationId xmlns:a16="http://schemas.microsoft.com/office/drawing/2014/main" id="{B36D716F-9133-905E-2DF0-36E835DC59AC}"/>
              </a:ext>
            </a:extLst>
          </p:cNvPr>
          <p:cNvSpPr/>
          <p:nvPr/>
        </p:nvSpPr>
        <p:spPr>
          <a:xfrm>
            <a:off x="1074497" y="1520834"/>
            <a:ext cx="1731599" cy="4624732"/>
          </a:xfrm>
          <a:prstGeom prst="roundRect">
            <a:avLst>
              <a:gd name="adj" fmla="val 4345"/>
            </a:avLst>
          </a:prstGeom>
          <a:solidFill>
            <a:srgbClr val="9ABB59">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18" name="TextBox 17">
            <a:extLst>
              <a:ext uri="{FF2B5EF4-FFF2-40B4-BE49-F238E27FC236}">
                <a16:creationId xmlns:a16="http://schemas.microsoft.com/office/drawing/2014/main" id="{8BA17A63-B452-5F15-3FC0-09C6FBE72C65}"/>
              </a:ext>
            </a:extLst>
          </p:cNvPr>
          <p:cNvSpPr txBox="1"/>
          <p:nvPr/>
        </p:nvSpPr>
        <p:spPr>
          <a:xfrm>
            <a:off x="1077912" y="3006090"/>
            <a:ext cx="1718627" cy="1749197"/>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Forming the </a:t>
            </a:r>
            <a:br>
              <a:rPr lang="en-GB" sz="1200">
                <a:latin typeface="DM Sans" pitchFamily="2" charset="77"/>
              </a:rPr>
            </a:br>
            <a:r>
              <a:rPr lang="en-GB" sz="1200">
                <a:latin typeface="DM Sans" pitchFamily="2" charset="77"/>
              </a:rPr>
              <a:t>QI team</a:t>
            </a:r>
          </a:p>
          <a:p>
            <a:pPr>
              <a:spcAft>
                <a:spcPts val="1600"/>
              </a:spcAft>
            </a:pPr>
            <a:r>
              <a:rPr lang="en-GB" sz="1200">
                <a:latin typeface="DM Sans" pitchFamily="2" charset="77"/>
              </a:rPr>
              <a:t>Creating conditions for the QI work</a:t>
            </a:r>
          </a:p>
          <a:p>
            <a:pPr>
              <a:spcAft>
                <a:spcPts val="1600"/>
              </a:spcAft>
            </a:pPr>
            <a:r>
              <a:rPr lang="en-GB" sz="1200">
                <a:latin typeface="DM Sans" pitchFamily="2" charset="77"/>
              </a:rPr>
              <a:t>Get commitment </a:t>
            </a:r>
            <a:br>
              <a:rPr lang="en-GB" sz="1200">
                <a:latin typeface="DM Sans" pitchFamily="2" charset="77"/>
              </a:rPr>
            </a:br>
            <a:r>
              <a:rPr lang="en-GB" sz="1200">
                <a:latin typeface="DM Sans" pitchFamily="2" charset="77"/>
              </a:rPr>
              <a:t>and organisational support</a:t>
            </a:r>
            <a:endParaRPr lang="en-US" sz="1200">
              <a:latin typeface="DM Sans" pitchFamily="2" charset="77"/>
            </a:endParaRPr>
          </a:p>
        </p:txBody>
      </p:sp>
      <p:sp>
        <p:nvSpPr>
          <p:cNvPr id="2" name="Title 1">
            <a:extLst>
              <a:ext uri="{FF2B5EF4-FFF2-40B4-BE49-F238E27FC236}">
                <a16:creationId xmlns:a16="http://schemas.microsoft.com/office/drawing/2014/main" id="{DDE73065-716D-6A55-8832-459DB053EBEF}"/>
              </a:ext>
            </a:extLst>
          </p:cNvPr>
          <p:cNvSpPr>
            <a:spLocks noGrp="1"/>
          </p:cNvSpPr>
          <p:nvPr>
            <p:ph type="title"/>
          </p:nvPr>
        </p:nvSpPr>
        <p:spPr/>
        <p:txBody>
          <a:bodyPr/>
          <a:lstStyle/>
          <a:p>
            <a:r>
              <a:rPr lang="en-US"/>
              <a:t>Six stages of QI work</a:t>
            </a:r>
          </a:p>
        </p:txBody>
      </p:sp>
      <p:sp>
        <p:nvSpPr>
          <p:cNvPr id="4" name="Footer Placeholder 3">
            <a:extLst>
              <a:ext uri="{FF2B5EF4-FFF2-40B4-BE49-F238E27FC236}">
                <a16:creationId xmlns:a16="http://schemas.microsoft.com/office/drawing/2014/main" id="{2CDA45B0-05C4-4F1B-4637-8B5A6C4EBFF7}"/>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6A1C594E-32B5-8048-8BC4-B103F23BD864}"/>
              </a:ext>
            </a:extLst>
          </p:cNvPr>
          <p:cNvSpPr>
            <a:spLocks noGrp="1"/>
          </p:cNvSpPr>
          <p:nvPr>
            <p:ph type="sldNum" sz="quarter" idx="12"/>
          </p:nvPr>
        </p:nvSpPr>
        <p:spPr/>
        <p:txBody>
          <a:bodyPr/>
          <a:lstStyle/>
          <a:p>
            <a:fld id="{16C5AC08-0ACD-404A-9C9F-AB39E786C34A}" type="slidenum">
              <a:rPr lang="en-GB"/>
              <a:t>42</a:t>
            </a:fld>
            <a:endParaRPr lang="en-GB"/>
          </a:p>
        </p:txBody>
      </p:sp>
      <p:sp>
        <p:nvSpPr>
          <p:cNvPr id="6" name="Text Placeholder 5">
            <a:extLst>
              <a:ext uri="{FF2B5EF4-FFF2-40B4-BE49-F238E27FC236}">
                <a16:creationId xmlns:a16="http://schemas.microsoft.com/office/drawing/2014/main" id="{C84A1639-47E0-6D44-D040-AC3F647F75EC}"/>
              </a:ext>
            </a:extLst>
          </p:cNvPr>
          <p:cNvSpPr>
            <a:spLocks noGrp="1"/>
          </p:cNvSpPr>
          <p:nvPr>
            <p:ph type="body" sz="quarter" idx="13"/>
          </p:nvPr>
        </p:nvSpPr>
        <p:spPr/>
        <p:txBody>
          <a:bodyPr/>
          <a:lstStyle/>
          <a:p>
            <a:r>
              <a:rPr lang="en-US"/>
              <a:t>Six stages of QI work</a:t>
            </a:r>
          </a:p>
        </p:txBody>
      </p:sp>
      <p:grpSp>
        <p:nvGrpSpPr>
          <p:cNvPr id="66" name="Group 65">
            <a:extLst>
              <a:ext uri="{FF2B5EF4-FFF2-40B4-BE49-F238E27FC236}">
                <a16:creationId xmlns:a16="http://schemas.microsoft.com/office/drawing/2014/main" id="{929FD6F0-20A6-7807-4EED-E2B0C9CF32AF}"/>
              </a:ext>
            </a:extLst>
          </p:cNvPr>
          <p:cNvGrpSpPr/>
          <p:nvPr/>
        </p:nvGrpSpPr>
        <p:grpSpPr>
          <a:xfrm>
            <a:off x="9792832" y="1870870"/>
            <a:ext cx="2041105" cy="869663"/>
            <a:chOff x="9792832" y="1870870"/>
            <a:chExt cx="2041105" cy="869663"/>
          </a:xfrm>
        </p:grpSpPr>
        <p:sp>
          <p:nvSpPr>
            <p:cNvPr id="13" name="Rectangle 12">
              <a:extLst>
                <a:ext uri="{FF2B5EF4-FFF2-40B4-BE49-F238E27FC236}">
                  <a16:creationId xmlns:a16="http://schemas.microsoft.com/office/drawing/2014/main" id="{66D148F9-4E07-10FF-D4EF-5194711263B2}"/>
                </a:ext>
              </a:extLst>
            </p:cNvPr>
            <p:cNvSpPr/>
            <p:nvPr/>
          </p:nvSpPr>
          <p:spPr>
            <a:xfrm rot="2700000" flipV="1">
              <a:off x="11218907" y="2001448"/>
              <a:ext cx="621426" cy="608634"/>
            </a:xfrm>
            <a:prstGeom prst="rect">
              <a:avLst/>
            </a:prstGeom>
            <a:solidFill>
              <a:srgbClr val="8064A2"/>
            </a:solidFill>
            <a:ln w="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38" name="TextBox 37">
              <a:extLst>
                <a:ext uri="{FF2B5EF4-FFF2-40B4-BE49-F238E27FC236}">
                  <a16:creationId xmlns:a16="http://schemas.microsoft.com/office/drawing/2014/main" id="{616625F4-F25C-512C-B3D1-5823CD4B6204}"/>
                </a:ext>
              </a:extLst>
            </p:cNvPr>
            <p:cNvSpPr txBox="1"/>
            <p:nvPr/>
          </p:nvSpPr>
          <p:spPr>
            <a:xfrm>
              <a:off x="9792832" y="1870870"/>
              <a:ext cx="1739332" cy="869663"/>
            </a:xfrm>
            <a:prstGeom prst="rect">
              <a:avLst/>
            </a:prstGeom>
            <a:solidFill>
              <a:srgbClr val="8064A2"/>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6</a:t>
              </a:r>
            </a:p>
            <a:p>
              <a:pPr>
                <a:spcAft>
                  <a:spcPts val="150"/>
                </a:spcAft>
              </a:pPr>
              <a:r>
                <a:rPr lang="en-US" sz="1050">
                  <a:solidFill>
                    <a:schemeClr val="bg1"/>
                  </a:solidFill>
                  <a:latin typeface="DM Sans" pitchFamily="2" charset="77"/>
                </a:rPr>
                <a:t>Sustain improvement</a:t>
              </a:r>
            </a:p>
          </p:txBody>
        </p:sp>
      </p:grpSp>
      <p:grpSp>
        <p:nvGrpSpPr>
          <p:cNvPr id="65" name="Group 64">
            <a:extLst>
              <a:ext uri="{FF2B5EF4-FFF2-40B4-BE49-F238E27FC236}">
                <a16:creationId xmlns:a16="http://schemas.microsoft.com/office/drawing/2014/main" id="{958723C8-C310-FCEB-71F6-13D44C6C73C9}"/>
              </a:ext>
            </a:extLst>
          </p:cNvPr>
          <p:cNvGrpSpPr/>
          <p:nvPr/>
        </p:nvGrpSpPr>
        <p:grpSpPr>
          <a:xfrm>
            <a:off x="8044309" y="1870870"/>
            <a:ext cx="2062412" cy="869663"/>
            <a:chOff x="8044309" y="1870870"/>
            <a:chExt cx="2062412" cy="869663"/>
          </a:xfrm>
        </p:grpSpPr>
        <p:sp>
          <p:nvSpPr>
            <p:cNvPr id="39" name="Rectangle 38">
              <a:extLst>
                <a:ext uri="{FF2B5EF4-FFF2-40B4-BE49-F238E27FC236}">
                  <a16:creationId xmlns:a16="http://schemas.microsoft.com/office/drawing/2014/main" id="{3192ADCB-D337-8E86-2AF8-0D6B9B5168C2}"/>
                </a:ext>
              </a:extLst>
            </p:cNvPr>
            <p:cNvSpPr/>
            <p:nvPr/>
          </p:nvSpPr>
          <p:spPr>
            <a:xfrm rot="2700000">
              <a:off x="9453689" y="1982644"/>
              <a:ext cx="659824" cy="646241"/>
            </a:xfrm>
            <a:prstGeom prst="rect">
              <a:avLst/>
            </a:prstGeom>
            <a:solidFill>
              <a:srgbClr val="616EA7"/>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40" name="TextBox 39">
              <a:extLst>
                <a:ext uri="{FF2B5EF4-FFF2-40B4-BE49-F238E27FC236}">
                  <a16:creationId xmlns:a16="http://schemas.microsoft.com/office/drawing/2014/main" id="{52E87482-8553-CB5C-CBE2-21CDEE3615A8}"/>
                </a:ext>
              </a:extLst>
            </p:cNvPr>
            <p:cNvSpPr txBox="1"/>
            <p:nvPr/>
          </p:nvSpPr>
          <p:spPr>
            <a:xfrm>
              <a:off x="8044309" y="1870870"/>
              <a:ext cx="1739332" cy="869663"/>
            </a:xfrm>
            <a:prstGeom prst="rect">
              <a:avLst/>
            </a:prstGeom>
            <a:solidFill>
              <a:srgbClr val="616EA7"/>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5</a:t>
              </a:r>
            </a:p>
            <a:p>
              <a:pPr>
                <a:spcAft>
                  <a:spcPts val="150"/>
                </a:spcAft>
              </a:pPr>
              <a:r>
                <a:rPr lang="en-US" sz="1050">
                  <a:solidFill>
                    <a:schemeClr val="bg1"/>
                  </a:solidFill>
                  <a:latin typeface="DM Sans" pitchFamily="2" charset="77"/>
                </a:rPr>
                <a:t>Small-scale testing</a:t>
              </a:r>
            </a:p>
          </p:txBody>
        </p:sp>
      </p:grpSp>
      <p:grpSp>
        <p:nvGrpSpPr>
          <p:cNvPr id="64" name="Group 63">
            <a:extLst>
              <a:ext uri="{FF2B5EF4-FFF2-40B4-BE49-F238E27FC236}">
                <a16:creationId xmlns:a16="http://schemas.microsoft.com/office/drawing/2014/main" id="{E0D6B6C5-FA25-936E-CE91-3A91F6D424CD}"/>
              </a:ext>
            </a:extLst>
          </p:cNvPr>
          <p:cNvGrpSpPr/>
          <p:nvPr/>
        </p:nvGrpSpPr>
        <p:grpSpPr>
          <a:xfrm>
            <a:off x="6303324" y="1870870"/>
            <a:ext cx="2057649" cy="869663"/>
            <a:chOff x="6303324" y="1870870"/>
            <a:chExt cx="2057649" cy="869663"/>
          </a:xfrm>
        </p:grpSpPr>
        <p:sp>
          <p:nvSpPr>
            <p:cNvPr id="41" name="Rectangle 40">
              <a:extLst>
                <a:ext uri="{FF2B5EF4-FFF2-40B4-BE49-F238E27FC236}">
                  <a16:creationId xmlns:a16="http://schemas.microsoft.com/office/drawing/2014/main" id="{3D2A1073-E745-E5CA-91F9-A4E1FA9917B9}"/>
                </a:ext>
              </a:extLst>
            </p:cNvPr>
            <p:cNvSpPr/>
            <p:nvPr/>
          </p:nvSpPr>
          <p:spPr>
            <a:xfrm rot="2700000">
              <a:off x="7707941" y="1982644"/>
              <a:ext cx="659824" cy="646241"/>
            </a:xfrm>
            <a:prstGeom prst="rect">
              <a:avLst/>
            </a:prstGeom>
            <a:solidFill>
              <a:srgbClr val="5E9EA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42" name="TextBox 41">
              <a:extLst>
                <a:ext uri="{FF2B5EF4-FFF2-40B4-BE49-F238E27FC236}">
                  <a16:creationId xmlns:a16="http://schemas.microsoft.com/office/drawing/2014/main" id="{95EBA5D2-DA31-5588-454B-DEFBECE77D1C}"/>
                </a:ext>
              </a:extLst>
            </p:cNvPr>
            <p:cNvSpPr txBox="1"/>
            <p:nvPr/>
          </p:nvSpPr>
          <p:spPr>
            <a:xfrm>
              <a:off x="6303324" y="1870870"/>
              <a:ext cx="1739332" cy="869663"/>
            </a:xfrm>
            <a:prstGeom prst="rect">
              <a:avLst/>
            </a:prstGeom>
            <a:solidFill>
              <a:srgbClr val="5E9EAC"/>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4</a:t>
              </a:r>
            </a:p>
            <a:p>
              <a:pPr>
                <a:spcAft>
                  <a:spcPts val="150"/>
                </a:spcAft>
              </a:pPr>
              <a:r>
                <a:rPr lang="en-US" sz="1050">
                  <a:solidFill>
                    <a:schemeClr val="bg1"/>
                  </a:solidFill>
                  <a:latin typeface="DM Sans" pitchFamily="2" charset="77"/>
                </a:rPr>
                <a:t>Develop a strategy</a:t>
              </a:r>
              <a:br>
                <a:rPr lang="en-US" sz="1050">
                  <a:solidFill>
                    <a:schemeClr val="bg1"/>
                  </a:solidFill>
                  <a:latin typeface="DM Sans" pitchFamily="2" charset="77"/>
                </a:rPr>
              </a:br>
              <a:r>
                <a:rPr lang="en-US" sz="1050">
                  <a:solidFill>
                    <a:schemeClr val="bg1"/>
                  </a:solidFill>
                  <a:latin typeface="DM Sans" pitchFamily="2" charset="77"/>
                </a:rPr>
                <a:t>and change ideas</a:t>
              </a:r>
            </a:p>
          </p:txBody>
        </p:sp>
      </p:grpSp>
      <p:grpSp>
        <p:nvGrpSpPr>
          <p:cNvPr id="63" name="Group 62">
            <a:extLst>
              <a:ext uri="{FF2B5EF4-FFF2-40B4-BE49-F238E27FC236}">
                <a16:creationId xmlns:a16="http://schemas.microsoft.com/office/drawing/2014/main" id="{ED454B39-FE18-7A4B-CE13-BFEC3000A5D1}"/>
              </a:ext>
            </a:extLst>
          </p:cNvPr>
          <p:cNvGrpSpPr/>
          <p:nvPr/>
        </p:nvGrpSpPr>
        <p:grpSpPr>
          <a:xfrm>
            <a:off x="4549037" y="1870870"/>
            <a:ext cx="2062412" cy="869663"/>
            <a:chOff x="4549037" y="1870870"/>
            <a:chExt cx="2062412" cy="869663"/>
          </a:xfrm>
        </p:grpSpPr>
        <p:sp>
          <p:nvSpPr>
            <p:cNvPr id="43" name="Rectangle 42">
              <a:extLst>
                <a:ext uri="{FF2B5EF4-FFF2-40B4-BE49-F238E27FC236}">
                  <a16:creationId xmlns:a16="http://schemas.microsoft.com/office/drawing/2014/main" id="{83D63AF9-38E2-8BC2-DB33-AB4AC090312E}"/>
                </a:ext>
              </a:extLst>
            </p:cNvPr>
            <p:cNvSpPr/>
            <p:nvPr/>
          </p:nvSpPr>
          <p:spPr>
            <a:xfrm rot="2700000">
              <a:off x="5958417" y="1982644"/>
              <a:ext cx="659824" cy="646241"/>
            </a:xfrm>
            <a:prstGeom prst="rect">
              <a:avLst/>
            </a:prstGeom>
            <a:solidFill>
              <a:srgbClr val="5DB18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44" name="TextBox 43">
              <a:extLst>
                <a:ext uri="{FF2B5EF4-FFF2-40B4-BE49-F238E27FC236}">
                  <a16:creationId xmlns:a16="http://schemas.microsoft.com/office/drawing/2014/main" id="{AD82ECF0-6CB7-3CEE-0631-9140FA8B15DF}"/>
                </a:ext>
              </a:extLst>
            </p:cNvPr>
            <p:cNvSpPr txBox="1"/>
            <p:nvPr/>
          </p:nvSpPr>
          <p:spPr>
            <a:xfrm>
              <a:off x="4549037" y="1870870"/>
              <a:ext cx="1739332" cy="869663"/>
            </a:xfrm>
            <a:prstGeom prst="rect">
              <a:avLst/>
            </a:prstGeom>
            <a:solidFill>
              <a:srgbClr val="5DB18E"/>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3</a:t>
              </a:r>
            </a:p>
            <a:p>
              <a:pPr>
                <a:spcAft>
                  <a:spcPts val="150"/>
                </a:spcAft>
              </a:pPr>
              <a:r>
                <a:rPr lang="en-US" sz="1050">
                  <a:solidFill>
                    <a:schemeClr val="bg1"/>
                  </a:solidFill>
                  <a:latin typeface="DM Sans" pitchFamily="2" charset="77"/>
                </a:rPr>
                <a:t>Measure for</a:t>
              </a:r>
              <a:br>
                <a:rPr lang="en-US" sz="1050">
                  <a:solidFill>
                    <a:schemeClr val="bg1"/>
                  </a:solidFill>
                  <a:latin typeface="DM Sans" pitchFamily="2" charset="77"/>
                </a:rPr>
              </a:br>
              <a:r>
                <a:rPr lang="en-US" sz="1050">
                  <a:solidFill>
                    <a:schemeClr val="bg1"/>
                  </a:solidFill>
                  <a:latin typeface="DM Sans" pitchFamily="2" charset="77"/>
                </a:rPr>
                <a:t>improvement</a:t>
              </a:r>
            </a:p>
          </p:txBody>
        </p:sp>
      </p:grpSp>
      <p:grpSp>
        <p:nvGrpSpPr>
          <p:cNvPr id="62" name="Group 61">
            <a:extLst>
              <a:ext uri="{FF2B5EF4-FFF2-40B4-BE49-F238E27FC236}">
                <a16:creationId xmlns:a16="http://schemas.microsoft.com/office/drawing/2014/main" id="{96D87411-33DF-20BD-FED5-2016DFD2F436}"/>
              </a:ext>
            </a:extLst>
          </p:cNvPr>
          <p:cNvGrpSpPr/>
          <p:nvPr/>
        </p:nvGrpSpPr>
        <p:grpSpPr>
          <a:xfrm>
            <a:off x="2805515" y="1870870"/>
            <a:ext cx="2057647" cy="869663"/>
            <a:chOff x="2805515" y="1870870"/>
            <a:chExt cx="2057647" cy="869663"/>
          </a:xfrm>
        </p:grpSpPr>
        <p:sp>
          <p:nvSpPr>
            <p:cNvPr id="45" name="Rectangle 44">
              <a:extLst>
                <a:ext uri="{FF2B5EF4-FFF2-40B4-BE49-F238E27FC236}">
                  <a16:creationId xmlns:a16="http://schemas.microsoft.com/office/drawing/2014/main" id="{E20C4E1C-3498-C630-6350-52E91504CFC1}"/>
                </a:ext>
              </a:extLst>
            </p:cNvPr>
            <p:cNvSpPr/>
            <p:nvPr/>
          </p:nvSpPr>
          <p:spPr>
            <a:xfrm rot="2700000">
              <a:off x="4210130" y="1982644"/>
              <a:ext cx="659824" cy="646241"/>
            </a:xfrm>
            <a:prstGeom prst="rect">
              <a:avLst/>
            </a:prstGeom>
            <a:solidFill>
              <a:srgbClr val="5FB65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46" name="TextBox 45">
              <a:extLst>
                <a:ext uri="{FF2B5EF4-FFF2-40B4-BE49-F238E27FC236}">
                  <a16:creationId xmlns:a16="http://schemas.microsoft.com/office/drawing/2014/main" id="{77E50287-C433-36FA-606A-70BD0CACFB2A}"/>
                </a:ext>
              </a:extLst>
            </p:cNvPr>
            <p:cNvSpPr txBox="1"/>
            <p:nvPr/>
          </p:nvSpPr>
          <p:spPr>
            <a:xfrm>
              <a:off x="2805515" y="1870870"/>
              <a:ext cx="1737851" cy="869663"/>
            </a:xfrm>
            <a:prstGeom prst="rect">
              <a:avLst/>
            </a:prstGeom>
            <a:solidFill>
              <a:srgbClr val="5FB65A"/>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2</a:t>
              </a:r>
            </a:p>
            <a:p>
              <a:pPr>
                <a:spcAft>
                  <a:spcPts val="150"/>
                </a:spcAft>
              </a:pPr>
              <a:r>
                <a:rPr lang="en-US" sz="1050">
                  <a:solidFill>
                    <a:schemeClr val="bg1"/>
                  </a:solidFill>
                  <a:latin typeface="DM Sans" pitchFamily="2" charset="77"/>
                </a:rPr>
                <a:t>Understand the current situation/</a:t>
              </a:r>
              <a:br>
                <a:rPr lang="en-US" sz="1050">
                  <a:solidFill>
                    <a:schemeClr val="bg1"/>
                  </a:solidFill>
                  <a:latin typeface="DM Sans" pitchFamily="2" charset="77"/>
                </a:rPr>
              </a:br>
              <a:r>
                <a:rPr lang="en-US" sz="1050">
                  <a:solidFill>
                    <a:schemeClr val="bg1"/>
                  </a:solidFill>
                  <a:latin typeface="DM Sans" pitchFamily="2" charset="77"/>
                </a:rPr>
                <a:t>problem</a:t>
              </a:r>
            </a:p>
          </p:txBody>
        </p:sp>
      </p:grpSp>
      <p:grpSp>
        <p:nvGrpSpPr>
          <p:cNvPr id="61" name="Group 60">
            <a:extLst>
              <a:ext uri="{FF2B5EF4-FFF2-40B4-BE49-F238E27FC236}">
                <a16:creationId xmlns:a16="http://schemas.microsoft.com/office/drawing/2014/main" id="{535AC789-0909-91B3-2185-8A195E8E0EE5}"/>
              </a:ext>
            </a:extLst>
          </p:cNvPr>
          <p:cNvGrpSpPr/>
          <p:nvPr/>
        </p:nvGrpSpPr>
        <p:grpSpPr>
          <a:xfrm>
            <a:off x="1077913" y="1870869"/>
            <a:ext cx="2048745" cy="869663"/>
            <a:chOff x="1077913" y="1870869"/>
            <a:chExt cx="2048745" cy="869663"/>
          </a:xfrm>
        </p:grpSpPr>
        <p:sp>
          <p:nvSpPr>
            <p:cNvPr id="47" name="Rectangle 46">
              <a:extLst>
                <a:ext uri="{FF2B5EF4-FFF2-40B4-BE49-F238E27FC236}">
                  <a16:creationId xmlns:a16="http://schemas.microsoft.com/office/drawing/2014/main" id="{36F6F612-3D40-9EDE-A7CD-4AEA518BC312}"/>
                </a:ext>
              </a:extLst>
            </p:cNvPr>
            <p:cNvSpPr/>
            <p:nvPr/>
          </p:nvSpPr>
          <p:spPr>
            <a:xfrm rot="2700000">
              <a:off x="2473626" y="1982644"/>
              <a:ext cx="659824" cy="646241"/>
            </a:xfrm>
            <a:prstGeom prst="rect">
              <a:avLst/>
            </a:prstGeom>
            <a:solidFill>
              <a:srgbClr val="9BBB5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48" name="TextBox 47">
              <a:extLst>
                <a:ext uri="{FF2B5EF4-FFF2-40B4-BE49-F238E27FC236}">
                  <a16:creationId xmlns:a16="http://schemas.microsoft.com/office/drawing/2014/main" id="{E3113C0F-BB4A-0937-9A6D-0EFB40F72CD8}"/>
                </a:ext>
              </a:extLst>
            </p:cNvPr>
            <p:cNvSpPr txBox="1"/>
            <p:nvPr/>
          </p:nvSpPr>
          <p:spPr>
            <a:xfrm>
              <a:off x="1077913" y="1870869"/>
              <a:ext cx="1737851" cy="869663"/>
            </a:xfrm>
            <a:prstGeom prst="rect">
              <a:avLst/>
            </a:prstGeom>
            <a:solidFill>
              <a:srgbClr val="9BBB59"/>
            </a:solidFill>
          </p:spPr>
          <p:txBody>
            <a:bodyPr wrap="square" lIns="72000" tIns="72000" rIns="0" bIns="36000" rtlCol="0">
              <a:noAutofit/>
            </a:bodyPr>
            <a:lstStyle/>
            <a:p>
              <a:pPr>
                <a:spcAft>
                  <a:spcPts val="150"/>
                </a:spcAft>
              </a:pPr>
              <a:r>
                <a:rPr lang="en-US" sz="800" b="1">
                  <a:solidFill>
                    <a:schemeClr val="bg1"/>
                  </a:solidFill>
                  <a:latin typeface="DM Sans" pitchFamily="2" charset="77"/>
                </a:rPr>
                <a:t>Stage 1</a:t>
              </a:r>
            </a:p>
            <a:p>
              <a:pPr>
                <a:spcAft>
                  <a:spcPts val="150"/>
                </a:spcAft>
              </a:pPr>
              <a:r>
                <a:rPr lang="en-US" sz="1050">
                  <a:solidFill>
                    <a:schemeClr val="bg1"/>
                  </a:solidFill>
                  <a:latin typeface="DM Sans" pitchFamily="2" charset="77"/>
                </a:rPr>
                <a:t>Identification of </a:t>
              </a:r>
              <a:br>
                <a:rPr lang="en-US" sz="1050">
                  <a:solidFill>
                    <a:schemeClr val="bg1"/>
                  </a:solidFill>
                  <a:latin typeface="DM Sans" pitchFamily="2" charset="77"/>
                </a:rPr>
              </a:br>
              <a:r>
                <a:rPr lang="en-US" sz="1050">
                  <a:solidFill>
                    <a:schemeClr val="bg1"/>
                  </a:solidFill>
                  <a:latin typeface="DM Sans" pitchFamily="2" charset="77"/>
                </a:rPr>
                <a:t>a quality issue</a:t>
              </a:r>
            </a:p>
          </p:txBody>
        </p:sp>
      </p:grpSp>
    </p:spTree>
    <p:extLst>
      <p:ext uri="{BB962C8B-B14F-4D97-AF65-F5344CB8AC3E}">
        <p14:creationId xmlns:p14="http://schemas.microsoft.com/office/powerpoint/2010/main" val="20853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0-#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anim calcmode="lin" valueType="num">
                                      <p:cBhvr>
                                        <p:cTn id="1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fade">
                                      <p:cBhvr>
                                        <p:cTn id="22" dur="500"/>
                                        <p:tgtEl>
                                          <p:spTgt spid="18">
                                            <p:txEl>
                                              <p:pRg st="1" end="1"/>
                                            </p:txEl>
                                          </p:spTgt>
                                        </p:tgtEl>
                                      </p:cBhvr>
                                    </p:animEffect>
                                    <p:anim calcmode="lin" valueType="num">
                                      <p:cBhvr>
                                        <p:cTn id="2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8">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500"/>
                                        <p:tgtEl>
                                          <p:spTgt spid="18">
                                            <p:txEl>
                                              <p:pRg st="2" end="2"/>
                                            </p:txEl>
                                          </p:spTgt>
                                        </p:tgtEl>
                                      </p:cBhvr>
                                    </p:animEffect>
                                    <p:anim calcmode="lin" valueType="num">
                                      <p:cBhvr>
                                        <p:cTn id="28"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900"/>
                            </p:stCondLst>
                            <p:childTnLst>
                              <p:par>
                                <p:cTn id="31" presetID="2" presetClass="entr" presetSubtype="8" accel="50000" decel="50000"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1000" fill="hold"/>
                                        <p:tgtEl>
                                          <p:spTgt spid="62"/>
                                        </p:tgtEl>
                                        <p:attrNameLst>
                                          <p:attrName>ppt_x</p:attrName>
                                        </p:attrNameLst>
                                      </p:cBhvr>
                                      <p:tavLst>
                                        <p:tav tm="0">
                                          <p:val>
                                            <p:strVal val="0-#ppt_w/2"/>
                                          </p:val>
                                        </p:tav>
                                        <p:tav tm="100000">
                                          <p:val>
                                            <p:strVal val="#ppt_x"/>
                                          </p:val>
                                        </p:tav>
                                      </p:tavLst>
                                    </p:anim>
                                    <p:anim calcmode="lin" valueType="num">
                                      <p:cBhvr additive="base">
                                        <p:cTn id="34" dur="1000" fill="hold"/>
                                        <p:tgtEl>
                                          <p:spTgt spid="62"/>
                                        </p:tgtEl>
                                        <p:attrNameLst>
                                          <p:attrName>ppt_y</p:attrName>
                                        </p:attrNameLst>
                                      </p:cBhvr>
                                      <p:tavLst>
                                        <p:tav tm="0">
                                          <p:val>
                                            <p:strVal val="#ppt_y"/>
                                          </p:val>
                                        </p:tav>
                                        <p:tav tm="100000">
                                          <p:val>
                                            <p:strVal val="#ppt_y"/>
                                          </p:val>
                                        </p:tav>
                                      </p:tavLst>
                                    </p:anim>
                                  </p:childTnLst>
                                </p:cTn>
                              </p:par>
                            </p:childTnLst>
                          </p:cTn>
                        </p:par>
                        <p:par>
                          <p:cTn id="35" fill="hold">
                            <p:stCondLst>
                              <p:cond delay="2900"/>
                            </p:stCondLst>
                            <p:childTnLst>
                              <p:par>
                                <p:cTn id="36" presetID="42"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3">
                                            <p:txEl>
                                              <p:pRg st="0" end="0"/>
                                            </p:txEl>
                                          </p:spTgt>
                                        </p:tgtEl>
                                        <p:attrNameLst>
                                          <p:attrName>style.visibility</p:attrName>
                                        </p:attrNameLst>
                                      </p:cBhvr>
                                      <p:to>
                                        <p:strVal val="visible"/>
                                      </p:to>
                                    </p:set>
                                    <p:animEffect transition="in" filter="fade">
                                      <p:cBhvr>
                                        <p:cTn id="43" dur="500"/>
                                        <p:tgtEl>
                                          <p:spTgt spid="53">
                                            <p:txEl>
                                              <p:pRg st="0" end="0"/>
                                            </p:txEl>
                                          </p:spTgt>
                                        </p:tgtEl>
                                      </p:cBhvr>
                                    </p:animEffect>
                                    <p:anim calcmode="lin" valueType="num">
                                      <p:cBhvr>
                                        <p:cTn id="4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53">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
                                  </p:stCondLst>
                                  <p:childTnLst>
                                    <p:set>
                                      <p:cBhvr>
                                        <p:cTn id="47" dur="1" fill="hold">
                                          <p:stCondLst>
                                            <p:cond delay="0"/>
                                          </p:stCondLst>
                                        </p:cTn>
                                        <p:tgtEl>
                                          <p:spTgt spid="53">
                                            <p:txEl>
                                              <p:pRg st="1" end="1"/>
                                            </p:txEl>
                                          </p:spTgt>
                                        </p:tgtEl>
                                        <p:attrNameLst>
                                          <p:attrName>style.visibility</p:attrName>
                                        </p:attrNameLst>
                                      </p:cBhvr>
                                      <p:to>
                                        <p:strVal val="visible"/>
                                      </p:to>
                                    </p:set>
                                    <p:animEffect transition="in" filter="fade">
                                      <p:cBhvr>
                                        <p:cTn id="48" dur="500"/>
                                        <p:tgtEl>
                                          <p:spTgt spid="53">
                                            <p:txEl>
                                              <p:pRg st="1" end="1"/>
                                            </p:txEl>
                                          </p:spTgt>
                                        </p:tgtEl>
                                      </p:cBhvr>
                                    </p:animEffect>
                                    <p:anim calcmode="lin" valueType="num">
                                      <p:cBhvr>
                                        <p:cTn id="49" dur="5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53">
                                            <p:txEl>
                                              <p:pRg st="1" end="1"/>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400"/>
                                  </p:stCondLst>
                                  <p:childTnLst>
                                    <p:set>
                                      <p:cBhvr>
                                        <p:cTn id="52" dur="1" fill="hold">
                                          <p:stCondLst>
                                            <p:cond delay="0"/>
                                          </p:stCondLst>
                                        </p:cTn>
                                        <p:tgtEl>
                                          <p:spTgt spid="53">
                                            <p:txEl>
                                              <p:pRg st="2" end="2"/>
                                            </p:txEl>
                                          </p:spTgt>
                                        </p:tgtEl>
                                        <p:attrNameLst>
                                          <p:attrName>style.visibility</p:attrName>
                                        </p:attrNameLst>
                                      </p:cBhvr>
                                      <p:to>
                                        <p:strVal val="visible"/>
                                      </p:to>
                                    </p:set>
                                    <p:animEffect transition="in" filter="fade">
                                      <p:cBhvr>
                                        <p:cTn id="53" dur="500"/>
                                        <p:tgtEl>
                                          <p:spTgt spid="53">
                                            <p:txEl>
                                              <p:pRg st="2" end="2"/>
                                            </p:txEl>
                                          </p:spTgt>
                                        </p:tgtEl>
                                      </p:cBhvr>
                                    </p:animEffect>
                                    <p:anim calcmode="lin" valueType="num">
                                      <p:cBhvr>
                                        <p:cTn id="54" dur="500" fill="hold"/>
                                        <p:tgtEl>
                                          <p:spTgt spid="53">
                                            <p:txEl>
                                              <p:pRg st="2" end="2"/>
                                            </p:txEl>
                                          </p:spTgt>
                                        </p:tgtEl>
                                        <p:attrNameLst>
                                          <p:attrName>ppt_x</p:attrName>
                                        </p:attrNameLst>
                                      </p:cBhvr>
                                      <p:tavLst>
                                        <p:tav tm="0">
                                          <p:val>
                                            <p:strVal val="#ppt_x"/>
                                          </p:val>
                                        </p:tav>
                                        <p:tav tm="100000">
                                          <p:val>
                                            <p:strVal val="#ppt_x"/>
                                          </p:val>
                                        </p:tav>
                                      </p:tavLst>
                                    </p:anim>
                                    <p:anim calcmode="lin" valueType="num">
                                      <p:cBhvr>
                                        <p:cTn id="55" dur="500" fill="hold"/>
                                        <p:tgtEl>
                                          <p:spTgt spid="53">
                                            <p:txEl>
                                              <p:pRg st="2" end="2"/>
                                            </p:txEl>
                                          </p:spTgt>
                                        </p:tgtEl>
                                        <p:attrNameLst>
                                          <p:attrName>ppt_y</p:attrName>
                                        </p:attrNameLst>
                                      </p:cBhvr>
                                      <p:tavLst>
                                        <p:tav tm="0">
                                          <p:val>
                                            <p:strVal val="#ppt_y+.1"/>
                                          </p:val>
                                        </p:tav>
                                        <p:tav tm="100000">
                                          <p:val>
                                            <p:strVal val="#ppt_y"/>
                                          </p:val>
                                        </p:tav>
                                      </p:tavLst>
                                    </p:anim>
                                  </p:childTnLst>
                                </p:cTn>
                              </p:par>
                              <p:par>
                                <p:cTn id="56" presetID="42" presetClass="entr" presetSubtype="0" repeatCount="0" fill="hold" grpId="0" nodeType="withEffect">
                                  <p:stCondLst>
                                    <p:cond delay="600"/>
                                  </p:stCondLst>
                                  <p:childTnLst>
                                    <p:set>
                                      <p:cBhvr>
                                        <p:cTn id="57" dur="1" fill="hold">
                                          <p:stCondLst>
                                            <p:cond delay="0"/>
                                          </p:stCondLst>
                                        </p:cTn>
                                        <p:tgtEl>
                                          <p:spTgt spid="53">
                                            <p:txEl>
                                              <p:pRg st="3" end="3"/>
                                            </p:txEl>
                                          </p:spTgt>
                                        </p:tgtEl>
                                        <p:attrNameLst>
                                          <p:attrName>style.visibility</p:attrName>
                                        </p:attrNameLst>
                                      </p:cBhvr>
                                      <p:to>
                                        <p:strVal val="visible"/>
                                      </p:to>
                                    </p:set>
                                    <p:animEffect transition="in" filter="fade">
                                      <p:cBhvr>
                                        <p:cTn id="58" dur="500"/>
                                        <p:tgtEl>
                                          <p:spTgt spid="53">
                                            <p:txEl>
                                              <p:pRg st="3" end="3"/>
                                            </p:txEl>
                                          </p:spTgt>
                                        </p:tgtEl>
                                      </p:cBhvr>
                                    </p:animEffect>
                                    <p:anim calcmode="lin" valueType="num">
                                      <p:cBhvr>
                                        <p:cTn id="59" dur="500" fill="hold"/>
                                        <p:tgtEl>
                                          <p:spTgt spid="53">
                                            <p:txEl>
                                              <p:pRg st="3" end="3"/>
                                            </p:txEl>
                                          </p:spTgt>
                                        </p:tgtEl>
                                        <p:attrNameLst>
                                          <p:attrName>ppt_x</p:attrName>
                                        </p:attrNameLst>
                                      </p:cBhvr>
                                      <p:tavLst>
                                        <p:tav tm="0">
                                          <p:val>
                                            <p:strVal val="#ppt_x"/>
                                          </p:val>
                                        </p:tav>
                                        <p:tav tm="100000">
                                          <p:val>
                                            <p:strVal val="#ppt_x"/>
                                          </p:val>
                                        </p:tav>
                                      </p:tavLst>
                                    </p:anim>
                                    <p:anim calcmode="lin" valueType="num">
                                      <p:cBhvr>
                                        <p:cTn id="60" dur="500" fill="hold"/>
                                        <p:tgtEl>
                                          <p:spTgt spid="53">
                                            <p:txEl>
                                              <p:pRg st="3" end="3"/>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800"/>
                                  </p:stCondLst>
                                  <p:childTnLst>
                                    <p:set>
                                      <p:cBhvr>
                                        <p:cTn id="62" dur="1" fill="hold">
                                          <p:stCondLst>
                                            <p:cond delay="0"/>
                                          </p:stCondLst>
                                        </p:cTn>
                                        <p:tgtEl>
                                          <p:spTgt spid="53">
                                            <p:txEl>
                                              <p:pRg st="4" end="4"/>
                                            </p:txEl>
                                          </p:spTgt>
                                        </p:tgtEl>
                                        <p:attrNameLst>
                                          <p:attrName>style.visibility</p:attrName>
                                        </p:attrNameLst>
                                      </p:cBhvr>
                                      <p:to>
                                        <p:strVal val="visible"/>
                                      </p:to>
                                    </p:set>
                                    <p:animEffect transition="in" filter="fade">
                                      <p:cBhvr>
                                        <p:cTn id="63" dur="500"/>
                                        <p:tgtEl>
                                          <p:spTgt spid="53">
                                            <p:txEl>
                                              <p:pRg st="4" end="4"/>
                                            </p:txEl>
                                          </p:spTgt>
                                        </p:tgtEl>
                                      </p:cBhvr>
                                    </p:animEffect>
                                    <p:anim calcmode="lin" valueType="num">
                                      <p:cBhvr>
                                        <p:cTn id="64" dur="500" fill="hold"/>
                                        <p:tgtEl>
                                          <p:spTgt spid="53">
                                            <p:txEl>
                                              <p:pRg st="4" end="4"/>
                                            </p:txEl>
                                          </p:spTgt>
                                        </p:tgtEl>
                                        <p:attrNameLst>
                                          <p:attrName>ppt_x</p:attrName>
                                        </p:attrNameLst>
                                      </p:cBhvr>
                                      <p:tavLst>
                                        <p:tav tm="0">
                                          <p:val>
                                            <p:strVal val="#ppt_x"/>
                                          </p:val>
                                        </p:tav>
                                        <p:tav tm="100000">
                                          <p:val>
                                            <p:strVal val="#ppt_x"/>
                                          </p:val>
                                        </p:tav>
                                      </p:tavLst>
                                    </p:anim>
                                    <p:anim calcmode="lin" valueType="num">
                                      <p:cBhvr>
                                        <p:cTn id="65" dur="500" fill="hold"/>
                                        <p:tgtEl>
                                          <p:spTgt spid="53">
                                            <p:txEl>
                                              <p:pRg st="4" end="4"/>
                                            </p:tx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1000"/>
                                  </p:stCondLst>
                                  <p:childTnLst>
                                    <p:set>
                                      <p:cBhvr>
                                        <p:cTn id="67" dur="1" fill="hold">
                                          <p:stCondLst>
                                            <p:cond delay="0"/>
                                          </p:stCondLst>
                                        </p:cTn>
                                        <p:tgtEl>
                                          <p:spTgt spid="53">
                                            <p:txEl>
                                              <p:pRg st="5" end="5"/>
                                            </p:txEl>
                                          </p:spTgt>
                                        </p:tgtEl>
                                        <p:attrNameLst>
                                          <p:attrName>style.visibility</p:attrName>
                                        </p:attrNameLst>
                                      </p:cBhvr>
                                      <p:to>
                                        <p:strVal val="visible"/>
                                      </p:to>
                                    </p:set>
                                    <p:animEffect transition="in" filter="fade">
                                      <p:cBhvr>
                                        <p:cTn id="68" dur="500"/>
                                        <p:tgtEl>
                                          <p:spTgt spid="53">
                                            <p:txEl>
                                              <p:pRg st="5" end="5"/>
                                            </p:txEl>
                                          </p:spTgt>
                                        </p:tgtEl>
                                      </p:cBhvr>
                                    </p:animEffect>
                                    <p:anim calcmode="lin" valueType="num">
                                      <p:cBhvr>
                                        <p:cTn id="69" dur="500" fill="hold"/>
                                        <p:tgtEl>
                                          <p:spTgt spid="53">
                                            <p:txEl>
                                              <p:pRg st="5" end="5"/>
                                            </p:txEl>
                                          </p:spTgt>
                                        </p:tgtEl>
                                        <p:attrNameLst>
                                          <p:attrName>ppt_x</p:attrName>
                                        </p:attrNameLst>
                                      </p:cBhvr>
                                      <p:tavLst>
                                        <p:tav tm="0">
                                          <p:val>
                                            <p:strVal val="#ppt_x"/>
                                          </p:val>
                                        </p:tav>
                                        <p:tav tm="100000">
                                          <p:val>
                                            <p:strVal val="#ppt_x"/>
                                          </p:val>
                                        </p:tav>
                                      </p:tavLst>
                                    </p:anim>
                                    <p:anim calcmode="lin" valueType="num">
                                      <p:cBhvr>
                                        <p:cTn id="70" dur="500" fill="hold"/>
                                        <p:tgtEl>
                                          <p:spTgt spid="53">
                                            <p:txEl>
                                              <p:pRg st="5" end="5"/>
                                            </p:txEl>
                                          </p:spTgt>
                                        </p:tgtEl>
                                        <p:attrNameLst>
                                          <p:attrName>ppt_y</p:attrName>
                                        </p:attrNameLst>
                                      </p:cBhvr>
                                      <p:tavLst>
                                        <p:tav tm="0">
                                          <p:val>
                                            <p:strVal val="#ppt_y+.1"/>
                                          </p:val>
                                        </p:tav>
                                        <p:tav tm="100000">
                                          <p:val>
                                            <p:strVal val="#ppt_y"/>
                                          </p:val>
                                        </p:tav>
                                      </p:tavLst>
                                    </p:anim>
                                  </p:childTnLst>
                                </p:cTn>
                              </p:par>
                            </p:childTnLst>
                          </p:cTn>
                        </p:par>
                        <p:par>
                          <p:cTn id="71" fill="hold">
                            <p:stCondLst>
                              <p:cond delay="4400"/>
                            </p:stCondLst>
                            <p:childTnLst>
                              <p:par>
                                <p:cTn id="72" presetID="2" presetClass="entr" presetSubtype="8" accel="50000" decel="50000" fill="hold" nodeType="afterEffect">
                                  <p:stCondLst>
                                    <p:cond delay="0"/>
                                  </p:stCondLst>
                                  <p:childTnLst>
                                    <p:set>
                                      <p:cBhvr>
                                        <p:cTn id="73" dur="1" fill="hold">
                                          <p:stCondLst>
                                            <p:cond delay="0"/>
                                          </p:stCondLst>
                                        </p:cTn>
                                        <p:tgtEl>
                                          <p:spTgt spid="63"/>
                                        </p:tgtEl>
                                        <p:attrNameLst>
                                          <p:attrName>style.visibility</p:attrName>
                                        </p:attrNameLst>
                                      </p:cBhvr>
                                      <p:to>
                                        <p:strVal val="visible"/>
                                      </p:to>
                                    </p:set>
                                    <p:anim calcmode="lin" valueType="num">
                                      <p:cBhvr additive="base">
                                        <p:cTn id="74" dur="1000" fill="hold"/>
                                        <p:tgtEl>
                                          <p:spTgt spid="63"/>
                                        </p:tgtEl>
                                        <p:attrNameLst>
                                          <p:attrName>ppt_x</p:attrName>
                                        </p:attrNameLst>
                                      </p:cBhvr>
                                      <p:tavLst>
                                        <p:tav tm="0">
                                          <p:val>
                                            <p:strVal val="0-#ppt_w/2"/>
                                          </p:val>
                                        </p:tav>
                                        <p:tav tm="100000">
                                          <p:val>
                                            <p:strVal val="#ppt_x"/>
                                          </p:val>
                                        </p:tav>
                                      </p:tavLst>
                                    </p:anim>
                                    <p:anim calcmode="lin" valueType="num">
                                      <p:cBhvr additive="base">
                                        <p:cTn id="75" dur="1000" fill="hold"/>
                                        <p:tgtEl>
                                          <p:spTgt spid="63"/>
                                        </p:tgtEl>
                                        <p:attrNameLst>
                                          <p:attrName>ppt_y</p:attrName>
                                        </p:attrNameLst>
                                      </p:cBhvr>
                                      <p:tavLst>
                                        <p:tav tm="0">
                                          <p:val>
                                            <p:strVal val="#ppt_y"/>
                                          </p:val>
                                        </p:tav>
                                        <p:tav tm="100000">
                                          <p:val>
                                            <p:strVal val="#ppt_y"/>
                                          </p:val>
                                        </p:tav>
                                      </p:tavLst>
                                    </p:anim>
                                  </p:childTnLst>
                                </p:cTn>
                              </p:par>
                            </p:childTnLst>
                          </p:cTn>
                        </p:par>
                        <p:par>
                          <p:cTn id="76" fill="hold">
                            <p:stCondLst>
                              <p:cond delay="5400"/>
                            </p:stCondLst>
                            <p:childTnLst>
                              <p:par>
                                <p:cTn id="77" presetID="42" presetClass="entr" presetSubtype="0" fill="hold" grpId="0"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anim calcmode="lin" valueType="num">
                                      <p:cBhvr>
                                        <p:cTn id="80" dur="500" fill="hold"/>
                                        <p:tgtEl>
                                          <p:spTgt spid="9"/>
                                        </p:tgtEl>
                                        <p:attrNameLst>
                                          <p:attrName>ppt_x</p:attrName>
                                        </p:attrNameLst>
                                      </p:cBhvr>
                                      <p:tavLst>
                                        <p:tav tm="0">
                                          <p:val>
                                            <p:strVal val="#ppt_x"/>
                                          </p:val>
                                        </p:tav>
                                        <p:tav tm="100000">
                                          <p:val>
                                            <p:strVal val="#ppt_x"/>
                                          </p:val>
                                        </p:tav>
                                      </p:tavLst>
                                    </p:anim>
                                    <p:anim calcmode="lin" valueType="num">
                                      <p:cBhvr>
                                        <p:cTn id="81" dur="500" fill="hold"/>
                                        <p:tgtEl>
                                          <p:spTgt spid="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5">
                                            <p:txEl>
                                              <p:pRg st="0" end="0"/>
                                            </p:txEl>
                                          </p:spTgt>
                                        </p:tgtEl>
                                        <p:attrNameLst>
                                          <p:attrName>style.visibility</p:attrName>
                                        </p:attrNameLst>
                                      </p:cBhvr>
                                      <p:to>
                                        <p:strVal val="visible"/>
                                      </p:to>
                                    </p:set>
                                    <p:animEffect transition="in" filter="fade">
                                      <p:cBhvr>
                                        <p:cTn id="84" dur="500"/>
                                        <p:tgtEl>
                                          <p:spTgt spid="55">
                                            <p:txEl>
                                              <p:pRg st="0" end="0"/>
                                            </p:txEl>
                                          </p:spTgt>
                                        </p:tgtEl>
                                      </p:cBhvr>
                                    </p:animEffect>
                                    <p:anim calcmode="lin" valueType="num">
                                      <p:cBhvr>
                                        <p:cTn id="85"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86" dur="500" fill="hold"/>
                                        <p:tgtEl>
                                          <p:spTgt spid="55">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200"/>
                                  </p:stCondLst>
                                  <p:childTnLst>
                                    <p:set>
                                      <p:cBhvr>
                                        <p:cTn id="88" dur="1" fill="hold">
                                          <p:stCondLst>
                                            <p:cond delay="0"/>
                                          </p:stCondLst>
                                        </p:cTn>
                                        <p:tgtEl>
                                          <p:spTgt spid="55">
                                            <p:txEl>
                                              <p:pRg st="1" end="1"/>
                                            </p:txEl>
                                          </p:spTgt>
                                        </p:tgtEl>
                                        <p:attrNameLst>
                                          <p:attrName>style.visibility</p:attrName>
                                        </p:attrNameLst>
                                      </p:cBhvr>
                                      <p:to>
                                        <p:strVal val="visible"/>
                                      </p:to>
                                    </p:set>
                                    <p:animEffect transition="in" filter="fade">
                                      <p:cBhvr>
                                        <p:cTn id="89" dur="500"/>
                                        <p:tgtEl>
                                          <p:spTgt spid="55">
                                            <p:txEl>
                                              <p:pRg st="1" end="1"/>
                                            </p:txEl>
                                          </p:spTgt>
                                        </p:tgtEl>
                                      </p:cBhvr>
                                    </p:animEffect>
                                    <p:anim calcmode="lin" valueType="num">
                                      <p:cBhvr>
                                        <p:cTn id="90" dur="500" fill="hold"/>
                                        <p:tgtEl>
                                          <p:spTgt spid="55">
                                            <p:txEl>
                                              <p:pRg st="1" end="1"/>
                                            </p:txEl>
                                          </p:spTgt>
                                        </p:tgtEl>
                                        <p:attrNameLst>
                                          <p:attrName>ppt_x</p:attrName>
                                        </p:attrNameLst>
                                      </p:cBhvr>
                                      <p:tavLst>
                                        <p:tav tm="0">
                                          <p:val>
                                            <p:strVal val="#ppt_x"/>
                                          </p:val>
                                        </p:tav>
                                        <p:tav tm="100000">
                                          <p:val>
                                            <p:strVal val="#ppt_x"/>
                                          </p:val>
                                        </p:tav>
                                      </p:tavLst>
                                    </p:anim>
                                    <p:anim calcmode="lin" valueType="num">
                                      <p:cBhvr>
                                        <p:cTn id="91" dur="500" fill="hold"/>
                                        <p:tgtEl>
                                          <p:spTgt spid="55">
                                            <p:txEl>
                                              <p:pRg st="1" end="1"/>
                                            </p:txEl>
                                          </p:spTgt>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400"/>
                                  </p:stCondLst>
                                  <p:childTnLst>
                                    <p:set>
                                      <p:cBhvr>
                                        <p:cTn id="93" dur="1" fill="hold">
                                          <p:stCondLst>
                                            <p:cond delay="0"/>
                                          </p:stCondLst>
                                        </p:cTn>
                                        <p:tgtEl>
                                          <p:spTgt spid="55">
                                            <p:txEl>
                                              <p:pRg st="2" end="2"/>
                                            </p:txEl>
                                          </p:spTgt>
                                        </p:tgtEl>
                                        <p:attrNameLst>
                                          <p:attrName>style.visibility</p:attrName>
                                        </p:attrNameLst>
                                      </p:cBhvr>
                                      <p:to>
                                        <p:strVal val="visible"/>
                                      </p:to>
                                    </p:set>
                                    <p:animEffect transition="in" filter="fade">
                                      <p:cBhvr>
                                        <p:cTn id="94" dur="500"/>
                                        <p:tgtEl>
                                          <p:spTgt spid="55">
                                            <p:txEl>
                                              <p:pRg st="2" end="2"/>
                                            </p:txEl>
                                          </p:spTgt>
                                        </p:tgtEl>
                                      </p:cBhvr>
                                    </p:animEffect>
                                    <p:anim calcmode="lin" valueType="num">
                                      <p:cBhvr>
                                        <p:cTn id="95" dur="500" fill="hold"/>
                                        <p:tgtEl>
                                          <p:spTgt spid="55">
                                            <p:txEl>
                                              <p:pRg st="2" end="2"/>
                                            </p:txEl>
                                          </p:spTgt>
                                        </p:tgtEl>
                                        <p:attrNameLst>
                                          <p:attrName>ppt_x</p:attrName>
                                        </p:attrNameLst>
                                      </p:cBhvr>
                                      <p:tavLst>
                                        <p:tav tm="0">
                                          <p:val>
                                            <p:strVal val="#ppt_x"/>
                                          </p:val>
                                        </p:tav>
                                        <p:tav tm="100000">
                                          <p:val>
                                            <p:strVal val="#ppt_x"/>
                                          </p:val>
                                        </p:tav>
                                      </p:tavLst>
                                    </p:anim>
                                    <p:anim calcmode="lin" valueType="num">
                                      <p:cBhvr>
                                        <p:cTn id="96" dur="500" fill="hold"/>
                                        <p:tgtEl>
                                          <p:spTgt spid="55">
                                            <p:txEl>
                                              <p:pRg st="2" end="2"/>
                                            </p:txEl>
                                          </p:spTgt>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600"/>
                                  </p:stCondLst>
                                  <p:childTnLst>
                                    <p:set>
                                      <p:cBhvr>
                                        <p:cTn id="98" dur="1" fill="hold">
                                          <p:stCondLst>
                                            <p:cond delay="0"/>
                                          </p:stCondLst>
                                        </p:cTn>
                                        <p:tgtEl>
                                          <p:spTgt spid="55">
                                            <p:txEl>
                                              <p:pRg st="3" end="3"/>
                                            </p:txEl>
                                          </p:spTgt>
                                        </p:tgtEl>
                                        <p:attrNameLst>
                                          <p:attrName>style.visibility</p:attrName>
                                        </p:attrNameLst>
                                      </p:cBhvr>
                                      <p:to>
                                        <p:strVal val="visible"/>
                                      </p:to>
                                    </p:set>
                                    <p:animEffect transition="in" filter="fade">
                                      <p:cBhvr>
                                        <p:cTn id="99" dur="500"/>
                                        <p:tgtEl>
                                          <p:spTgt spid="55">
                                            <p:txEl>
                                              <p:pRg st="3" end="3"/>
                                            </p:txEl>
                                          </p:spTgt>
                                        </p:tgtEl>
                                      </p:cBhvr>
                                    </p:animEffect>
                                    <p:anim calcmode="lin" valueType="num">
                                      <p:cBhvr>
                                        <p:cTn id="100" dur="500" fill="hold"/>
                                        <p:tgtEl>
                                          <p:spTgt spid="55">
                                            <p:txEl>
                                              <p:pRg st="3" end="3"/>
                                            </p:txEl>
                                          </p:spTgt>
                                        </p:tgtEl>
                                        <p:attrNameLst>
                                          <p:attrName>ppt_x</p:attrName>
                                        </p:attrNameLst>
                                      </p:cBhvr>
                                      <p:tavLst>
                                        <p:tav tm="0">
                                          <p:val>
                                            <p:strVal val="#ppt_x"/>
                                          </p:val>
                                        </p:tav>
                                        <p:tav tm="100000">
                                          <p:val>
                                            <p:strVal val="#ppt_x"/>
                                          </p:val>
                                        </p:tav>
                                      </p:tavLst>
                                    </p:anim>
                                    <p:anim calcmode="lin" valueType="num">
                                      <p:cBhvr>
                                        <p:cTn id="101" dur="500" fill="hold"/>
                                        <p:tgtEl>
                                          <p:spTgt spid="55">
                                            <p:txEl>
                                              <p:pRg st="3" end="3"/>
                                            </p:txEl>
                                          </p:spTgt>
                                        </p:tgtEl>
                                        <p:attrNameLst>
                                          <p:attrName>ppt_y</p:attrName>
                                        </p:attrNameLst>
                                      </p:cBhvr>
                                      <p:tavLst>
                                        <p:tav tm="0">
                                          <p:val>
                                            <p:strVal val="#ppt_y+.1"/>
                                          </p:val>
                                        </p:tav>
                                        <p:tav tm="100000">
                                          <p:val>
                                            <p:strVal val="#ppt_y"/>
                                          </p:val>
                                        </p:tav>
                                      </p:tavLst>
                                    </p:anim>
                                  </p:childTnLst>
                                </p:cTn>
                              </p:par>
                            </p:childTnLst>
                          </p:cTn>
                        </p:par>
                        <p:par>
                          <p:cTn id="102" fill="hold">
                            <p:stCondLst>
                              <p:cond delay="6500"/>
                            </p:stCondLst>
                            <p:childTnLst>
                              <p:par>
                                <p:cTn id="103" presetID="2" presetClass="entr" presetSubtype="8" accel="50000" decel="50000" fill="hold" nodeType="afterEffect">
                                  <p:stCondLst>
                                    <p:cond delay="0"/>
                                  </p:stCondLst>
                                  <p:childTnLst>
                                    <p:set>
                                      <p:cBhvr>
                                        <p:cTn id="104" dur="1" fill="hold">
                                          <p:stCondLst>
                                            <p:cond delay="0"/>
                                          </p:stCondLst>
                                        </p:cTn>
                                        <p:tgtEl>
                                          <p:spTgt spid="64"/>
                                        </p:tgtEl>
                                        <p:attrNameLst>
                                          <p:attrName>style.visibility</p:attrName>
                                        </p:attrNameLst>
                                      </p:cBhvr>
                                      <p:to>
                                        <p:strVal val="visible"/>
                                      </p:to>
                                    </p:set>
                                    <p:anim calcmode="lin" valueType="num">
                                      <p:cBhvr additive="base">
                                        <p:cTn id="105" dur="1500" fill="hold"/>
                                        <p:tgtEl>
                                          <p:spTgt spid="64"/>
                                        </p:tgtEl>
                                        <p:attrNameLst>
                                          <p:attrName>ppt_x</p:attrName>
                                        </p:attrNameLst>
                                      </p:cBhvr>
                                      <p:tavLst>
                                        <p:tav tm="0">
                                          <p:val>
                                            <p:strVal val="0-#ppt_w/2"/>
                                          </p:val>
                                        </p:tav>
                                        <p:tav tm="100000">
                                          <p:val>
                                            <p:strVal val="#ppt_x"/>
                                          </p:val>
                                        </p:tav>
                                      </p:tavLst>
                                    </p:anim>
                                    <p:anim calcmode="lin" valueType="num">
                                      <p:cBhvr additive="base">
                                        <p:cTn id="106" dur="1500" fill="hold"/>
                                        <p:tgtEl>
                                          <p:spTgt spid="64"/>
                                        </p:tgtEl>
                                        <p:attrNameLst>
                                          <p:attrName>ppt_y</p:attrName>
                                        </p:attrNameLst>
                                      </p:cBhvr>
                                      <p:tavLst>
                                        <p:tav tm="0">
                                          <p:val>
                                            <p:strVal val="#ppt_y"/>
                                          </p:val>
                                        </p:tav>
                                        <p:tav tm="100000">
                                          <p:val>
                                            <p:strVal val="#ppt_y"/>
                                          </p:val>
                                        </p:tav>
                                      </p:tavLst>
                                    </p:anim>
                                  </p:childTnLst>
                                </p:cTn>
                              </p:par>
                            </p:childTnLst>
                          </p:cTn>
                        </p:par>
                        <p:par>
                          <p:cTn id="107" fill="hold">
                            <p:stCondLst>
                              <p:cond delay="8000"/>
                            </p:stCondLst>
                            <p:childTnLst>
                              <p:par>
                                <p:cTn id="108" presetID="42" presetClass="entr" presetSubtype="0" fill="hold" grpId="0" nodeType="after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fade">
                                      <p:cBhvr>
                                        <p:cTn id="110" dur="500"/>
                                        <p:tgtEl>
                                          <p:spTgt spid="10"/>
                                        </p:tgtEl>
                                      </p:cBhvr>
                                    </p:animEffect>
                                    <p:anim calcmode="lin" valueType="num">
                                      <p:cBhvr>
                                        <p:cTn id="111" dur="500" fill="hold"/>
                                        <p:tgtEl>
                                          <p:spTgt spid="10"/>
                                        </p:tgtEl>
                                        <p:attrNameLst>
                                          <p:attrName>ppt_x</p:attrName>
                                        </p:attrNameLst>
                                      </p:cBhvr>
                                      <p:tavLst>
                                        <p:tav tm="0">
                                          <p:val>
                                            <p:strVal val="#ppt_x"/>
                                          </p:val>
                                        </p:tav>
                                        <p:tav tm="100000">
                                          <p:val>
                                            <p:strVal val="#ppt_x"/>
                                          </p:val>
                                        </p:tav>
                                      </p:tavLst>
                                    </p:anim>
                                    <p:anim calcmode="lin" valueType="num">
                                      <p:cBhvr>
                                        <p:cTn id="112" dur="500" fill="hold"/>
                                        <p:tgtEl>
                                          <p:spTgt spid="1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57">
                                            <p:txEl>
                                              <p:pRg st="0" end="0"/>
                                            </p:txEl>
                                          </p:spTgt>
                                        </p:tgtEl>
                                        <p:attrNameLst>
                                          <p:attrName>style.visibility</p:attrName>
                                        </p:attrNameLst>
                                      </p:cBhvr>
                                      <p:to>
                                        <p:strVal val="visible"/>
                                      </p:to>
                                    </p:set>
                                    <p:animEffect transition="in" filter="fade">
                                      <p:cBhvr>
                                        <p:cTn id="115" dur="500"/>
                                        <p:tgtEl>
                                          <p:spTgt spid="57">
                                            <p:txEl>
                                              <p:pRg st="0" end="0"/>
                                            </p:txEl>
                                          </p:spTgt>
                                        </p:tgtEl>
                                      </p:cBhvr>
                                    </p:animEffect>
                                    <p:anim calcmode="lin" valueType="num">
                                      <p:cBhvr>
                                        <p:cTn id="116"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117" dur="500" fill="hold"/>
                                        <p:tgtEl>
                                          <p:spTgt spid="57">
                                            <p:txEl>
                                              <p:pRg st="0" end="0"/>
                                            </p:txEl>
                                          </p:spTgt>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200"/>
                                  </p:stCondLst>
                                  <p:childTnLst>
                                    <p:set>
                                      <p:cBhvr>
                                        <p:cTn id="119" dur="1" fill="hold">
                                          <p:stCondLst>
                                            <p:cond delay="0"/>
                                          </p:stCondLst>
                                        </p:cTn>
                                        <p:tgtEl>
                                          <p:spTgt spid="57">
                                            <p:txEl>
                                              <p:pRg st="1" end="1"/>
                                            </p:txEl>
                                          </p:spTgt>
                                        </p:tgtEl>
                                        <p:attrNameLst>
                                          <p:attrName>style.visibility</p:attrName>
                                        </p:attrNameLst>
                                      </p:cBhvr>
                                      <p:to>
                                        <p:strVal val="visible"/>
                                      </p:to>
                                    </p:set>
                                    <p:animEffect transition="in" filter="fade">
                                      <p:cBhvr>
                                        <p:cTn id="120" dur="500"/>
                                        <p:tgtEl>
                                          <p:spTgt spid="57">
                                            <p:txEl>
                                              <p:pRg st="1" end="1"/>
                                            </p:txEl>
                                          </p:spTgt>
                                        </p:tgtEl>
                                      </p:cBhvr>
                                    </p:animEffect>
                                    <p:anim calcmode="lin" valueType="num">
                                      <p:cBhvr>
                                        <p:cTn id="121"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p:cTn id="122" dur="500" fill="hold"/>
                                        <p:tgtEl>
                                          <p:spTgt spid="57">
                                            <p:txEl>
                                              <p:pRg st="1" end="1"/>
                                            </p:txEl>
                                          </p:spTgt>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400"/>
                                  </p:stCondLst>
                                  <p:childTnLst>
                                    <p:set>
                                      <p:cBhvr>
                                        <p:cTn id="124" dur="1" fill="hold">
                                          <p:stCondLst>
                                            <p:cond delay="0"/>
                                          </p:stCondLst>
                                        </p:cTn>
                                        <p:tgtEl>
                                          <p:spTgt spid="57">
                                            <p:txEl>
                                              <p:pRg st="2" end="2"/>
                                            </p:txEl>
                                          </p:spTgt>
                                        </p:tgtEl>
                                        <p:attrNameLst>
                                          <p:attrName>style.visibility</p:attrName>
                                        </p:attrNameLst>
                                      </p:cBhvr>
                                      <p:to>
                                        <p:strVal val="visible"/>
                                      </p:to>
                                    </p:set>
                                    <p:animEffect transition="in" filter="fade">
                                      <p:cBhvr>
                                        <p:cTn id="125" dur="500"/>
                                        <p:tgtEl>
                                          <p:spTgt spid="57">
                                            <p:txEl>
                                              <p:pRg st="2" end="2"/>
                                            </p:txEl>
                                          </p:spTgt>
                                        </p:tgtEl>
                                      </p:cBhvr>
                                    </p:animEffect>
                                    <p:anim calcmode="lin" valueType="num">
                                      <p:cBhvr>
                                        <p:cTn id="126"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p:cTn id="127" dur="500" fill="hold"/>
                                        <p:tgtEl>
                                          <p:spTgt spid="57">
                                            <p:txEl>
                                              <p:pRg st="2" end="2"/>
                                            </p:txEl>
                                          </p:spTgt>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600"/>
                                  </p:stCondLst>
                                  <p:childTnLst>
                                    <p:set>
                                      <p:cBhvr>
                                        <p:cTn id="129" dur="1" fill="hold">
                                          <p:stCondLst>
                                            <p:cond delay="0"/>
                                          </p:stCondLst>
                                        </p:cTn>
                                        <p:tgtEl>
                                          <p:spTgt spid="57">
                                            <p:txEl>
                                              <p:pRg st="3" end="3"/>
                                            </p:txEl>
                                          </p:spTgt>
                                        </p:tgtEl>
                                        <p:attrNameLst>
                                          <p:attrName>style.visibility</p:attrName>
                                        </p:attrNameLst>
                                      </p:cBhvr>
                                      <p:to>
                                        <p:strVal val="visible"/>
                                      </p:to>
                                    </p:set>
                                    <p:animEffect transition="in" filter="fade">
                                      <p:cBhvr>
                                        <p:cTn id="130" dur="500"/>
                                        <p:tgtEl>
                                          <p:spTgt spid="57">
                                            <p:txEl>
                                              <p:pRg st="3" end="3"/>
                                            </p:txEl>
                                          </p:spTgt>
                                        </p:tgtEl>
                                      </p:cBhvr>
                                    </p:animEffect>
                                    <p:anim calcmode="lin" valueType="num">
                                      <p:cBhvr>
                                        <p:cTn id="13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p:cTn id="132" dur="500" fill="hold"/>
                                        <p:tgtEl>
                                          <p:spTgt spid="57">
                                            <p:txEl>
                                              <p:pRg st="3" end="3"/>
                                            </p:txEl>
                                          </p:spTgt>
                                        </p:tgtEl>
                                        <p:attrNameLst>
                                          <p:attrName>ppt_y</p:attrName>
                                        </p:attrNameLst>
                                      </p:cBhvr>
                                      <p:tavLst>
                                        <p:tav tm="0">
                                          <p:val>
                                            <p:strVal val="#ppt_y+.1"/>
                                          </p:val>
                                        </p:tav>
                                        <p:tav tm="100000">
                                          <p:val>
                                            <p:strVal val="#ppt_y"/>
                                          </p:val>
                                        </p:tav>
                                      </p:tavLst>
                                    </p:anim>
                                  </p:childTnLst>
                                </p:cTn>
                              </p:par>
                            </p:childTnLst>
                          </p:cTn>
                        </p:par>
                        <p:par>
                          <p:cTn id="133" fill="hold">
                            <p:stCondLst>
                              <p:cond delay="9100"/>
                            </p:stCondLst>
                            <p:childTnLst>
                              <p:par>
                                <p:cTn id="134" presetID="2" presetClass="entr" presetSubtype="8" accel="50000" decel="50000" fill="hold" nodeType="afterEffect">
                                  <p:stCondLst>
                                    <p:cond delay="0"/>
                                  </p:stCondLst>
                                  <p:childTnLst>
                                    <p:set>
                                      <p:cBhvr>
                                        <p:cTn id="135" dur="1" fill="hold">
                                          <p:stCondLst>
                                            <p:cond delay="0"/>
                                          </p:stCondLst>
                                        </p:cTn>
                                        <p:tgtEl>
                                          <p:spTgt spid="65"/>
                                        </p:tgtEl>
                                        <p:attrNameLst>
                                          <p:attrName>style.visibility</p:attrName>
                                        </p:attrNameLst>
                                      </p:cBhvr>
                                      <p:to>
                                        <p:strVal val="visible"/>
                                      </p:to>
                                    </p:set>
                                    <p:anim calcmode="lin" valueType="num">
                                      <p:cBhvr additive="base">
                                        <p:cTn id="136" dur="1700" fill="hold"/>
                                        <p:tgtEl>
                                          <p:spTgt spid="65"/>
                                        </p:tgtEl>
                                        <p:attrNameLst>
                                          <p:attrName>ppt_x</p:attrName>
                                        </p:attrNameLst>
                                      </p:cBhvr>
                                      <p:tavLst>
                                        <p:tav tm="0">
                                          <p:val>
                                            <p:strVal val="0-#ppt_w/2"/>
                                          </p:val>
                                        </p:tav>
                                        <p:tav tm="100000">
                                          <p:val>
                                            <p:strVal val="#ppt_x"/>
                                          </p:val>
                                        </p:tav>
                                      </p:tavLst>
                                    </p:anim>
                                    <p:anim calcmode="lin" valueType="num">
                                      <p:cBhvr additive="base">
                                        <p:cTn id="137" dur="1700" fill="hold"/>
                                        <p:tgtEl>
                                          <p:spTgt spid="65"/>
                                        </p:tgtEl>
                                        <p:attrNameLst>
                                          <p:attrName>ppt_y</p:attrName>
                                        </p:attrNameLst>
                                      </p:cBhvr>
                                      <p:tavLst>
                                        <p:tav tm="0">
                                          <p:val>
                                            <p:strVal val="#ppt_y"/>
                                          </p:val>
                                        </p:tav>
                                        <p:tav tm="100000">
                                          <p:val>
                                            <p:strVal val="#ppt_y"/>
                                          </p:val>
                                        </p:tav>
                                      </p:tavLst>
                                    </p:anim>
                                  </p:childTnLst>
                                </p:cTn>
                              </p:par>
                            </p:childTnLst>
                          </p:cTn>
                        </p:par>
                        <p:par>
                          <p:cTn id="138" fill="hold">
                            <p:stCondLst>
                              <p:cond delay="10800"/>
                            </p:stCondLst>
                            <p:childTnLst>
                              <p:par>
                                <p:cTn id="139" presetID="42" presetClass="entr" presetSubtype="0" fill="hold" grpId="0" nodeType="afterEffect">
                                  <p:stCondLst>
                                    <p:cond delay="0"/>
                                  </p:stCondLst>
                                  <p:childTnLst>
                                    <p:set>
                                      <p:cBhvr>
                                        <p:cTn id="140" dur="1" fill="hold">
                                          <p:stCondLst>
                                            <p:cond delay="0"/>
                                          </p:stCondLst>
                                        </p:cTn>
                                        <p:tgtEl>
                                          <p:spTgt spid="11"/>
                                        </p:tgtEl>
                                        <p:attrNameLst>
                                          <p:attrName>style.visibility</p:attrName>
                                        </p:attrNameLst>
                                      </p:cBhvr>
                                      <p:to>
                                        <p:strVal val="visible"/>
                                      </p:to>
                                    </p:set>
                                    <p:animEffect transition="in" filter="fade">
                                      <p:cBhvr>
                                        <p:cTn id="141" dur="500"/>
                                        <p:tgtEl>
                                          <p:spTgt spid="11"/>
                                        </p:tgtEl>
                                      </p:cBhvr>
                                    </p:animEffect>
                                    <p:anim calcmode="lin" valueType="num">
                                      <p:cBhvr>
                                        <p:cTn id="142" dur="500" fill="hold"/>
                                        <p:tgtEl>
                                          <p:spTgt spid="11"/>
                                        </p:tgtEl>
                                        <p:attrNameLst>
                                          <p:attrName>ppt_x</p:attrName>
                                        </p:attrNameLst>
                                      </p:cBhvr>
                                      <p:tavLst>
                                        <p:tav tm="0">
                                          <p:val>
                                            <p:strVal val="#ppt_x"/>
                                          </p:val>
                                        </p:tav>
                                        <p:tav tm="100000">
                                          <p:val>
                                            <p:strVal val="#ppt_x"/>
                                          </p:val>
                                        </p:tav>
                                      </p:tavLst>
                                    </p:anim>
                                    <p:anim calcmode="lin" valueType="num">
                                      <p:cBhvr>
                                        <p:cTn id="143" dur="500" fill="hold"/>
                                        <p:tgtEl>
                                          <p:spTgt spid="11"/>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59">
                                            <p:txEl>
                                              <p:pRg st="0" end="0"/>
                                            </p:txEl>
                                          </p:spTgt>
                                        </p:tgtEl>
                                        <p:attrNameLst>
                                          <p:attrName>style.visibility</p:attrName>
                                        </p:attrNameLst>
                                      </p:cBhvr>
                                      <p:to>
                                        <p:strVal val="visible"/>
                                      </p:to>
                                    </p:set>
                                    <p:animEffect transition="in" filter="fade">
                                      <p:cBhvr>
                                        <p:cTn id="146" dur="500"/>
                                        <p:tgtEl>
                                          <p:spTgt spid="59">
                                            <p:txEl>
                                              <p:pRg st="0" end="0"/>
                                            </p:txEl>
                                          </p:spTgt>
                                        </p:tgtEl>
                                      </p:cBhvr>
                                    </p:animEffect>
                                    <p:anim calcmode="lin" valueType="num">
                                      <p:cBhvr>
                                        <p:cTn id="147"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8" dur="500" fill="hold"/>
                                        <p:tgtEl>
                                          <p:spTgt spid="59">
                                            <p:txEl>
                                              <p:pRg st="0" end="0"/>
                                            </p:txEl>
                                          </p:spTgt>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200"/>
                                  </p:stCondLst>
                                  <p:childTnLst>
                                    <p:set>
                                      <p:cBhvr>
                                        <p:cTn id="150" dur="1" fill="hold">
                                          <p:stCondLst>
                                            <p:cond delay="0"/>
                                          </p:stCondLst>
                                        </p:cTn>
                                        <p:tgtEl>
                                          <p:spTgt spid="59">
                                            <p:txEl>
                                              <p:pRg st="1" end="1"/>
                                            </p:txEl>
                                          </p:spTgt>
                                        </p:tgtEl>
                                        <p:attrNameLst>
                                          <p:attrName>style.visibility</p:attrName>
                                        </p:attrNameLst>
                                      </p:cBhvr>
                                      <p:to>
                                        <p:strVal val="visible"/>
                                      </p:to>
                                    </p:set>
                                    <p:animEffect transition="in" filter="fade">
                                      <p:cBhvr>
                                        <p:cTn id="151" dur="500"/>
                                        <p:tgtEl>
                                          <p:spTgt spid="59">
                                            <p:txEl>
                                              <p:pRg st="1" end="1"/>
                                            </p:txEl>
                                          </p:spTgt>
                                        </p:tgtEl>
                                      </p:cBhvr>
                                    </p:animEffect>
                                    <p:anim calcmode="lin" valueType="num">
                                      <p:cBhvr>
                                        <p:cTn id="152" dur="50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153" dur="500" fill="hold"/>
                                        <p:tgtEl>
                                          <p:spTgt spid="59">
                                            <p:txEl>
                                              <p:pRg st="1" end="1"/>
                                            </p:txEl>
                                          </p:spTgt>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400"/>
                                  </p:stCondLst>
                                  <p:childTnLst>
                                    <p:set>
                                      <p:cBhvr>
                                        <p:cTn id="155" dur="1" fill="hold">
                                          <p:stCondLst>
                                            <p:cond delay="0"/>
                                          </p:stCondLst>
                                        </p:cTn>
                                        <p:tgtEl>
                                          <p:spTgt spid="59">
                                            <p:txEl>
                                              <p:pRg st="2" end="2"/>
                                            </p:txEl>
                                          </p:spTgt>
                                        </p:tgtEl>
                                        <p:attrNameLst>
                                          <p:attrName>style.visibility</p:attrName>
                                        </p:attrNameLst>
                                      </p:cBhvr>
                                      <p:to>
                                        <p:strVal val="visible"/>
                                      </p:to>
                                    </p:set>
                                    <p:animEffect transition="in" filter="fade">
                                      <p:cBhvr>
                                        <p:cTn id="156" dur="500"/>
                                        <p:tgtEl>
                                          <p:spTgt spid="59">
                                            <p:txEl>
                                              <p:pRg st="2" end="2"/>
                                            </p:txEl>
                                          </p:spTgt>
                                        </p:tgtEl>
                                      </p:cBhvr>
                                    </p:animEffect>
                                    <p:anim calcmode="lin" valueType="num">
                                      <p:cBhvr>
                                        <p:cTn id="157" dur="50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158" dur="500" fill="hold"/>
                                        <p:tgtEl>
                                          <p:spTgt spid="59">
                                            <p:txEl>
                                              <p:pRg st="2" end="2"/>
                                            </p:txEl>
                                          </p:spTgt>
                                        </p:tgtEl>
                                        <p:attrNameLst>
                                          <p:attrName>ppt_y</p:attrName>
                                        </p:attrNameLst>
                                      </p:cBhvr>
                                      <p:tavLst>
                                        <p:tav tm="0">
                                          <p:val>
                                            <p:strVal val="#ppt_y+.1"/>
                                          </p:val>
                                        </p:tav>
                                        <p:tav tm="100000">
                                          <p:val>
                                            <p:strVal val="#ppt_y"/>
                                          </p:val>
                                        </p:tav>
                                      </p:tavLst>
                                    </p:anim>
                                  </p:childTnLst>
                                </p:cTn>
                              </p:par>
                            </p:childTnLst>
                          </p:cTn>
                        </p:par>
                        <p:par>
                          <p:cTn id="159" fill="hold">
                            <p:stCondLst>
                              <p:cond delay="11700"/>
                            </p:stCondLst>
                            <p:childTnLst>
                              <p:par>
                                <p:cTn id="160" presetID="2" presetClass="entr" presetSubtype="8" accel="50000" decel="50000" fill="hold" nodeType="afterEffect">
                                  <p:stCondLst>
                                    <p:cond delay="0"/>
                                  </p:stCondLst>
                                  <p:childTnLst>
                                    <p:set>
                                      <p:cBhvr>
                                        <p:cTn id="161" dur="1" fill="hold">
                                          <p:stCondLst>
                                            <p:cond delay="0"/>
                                          </p:stCondLst>
                                        </p:cTn>
                                        <p:tgtEl>
                                          <p:spTgt spid="66"/>
                                        </p:tgtEl>
                                        <p:attrNameLst>
                                          <p:attrName>style.visibility</p:attrName>
                                        </p:attrNameLst>
                                      </p:cBhvr>
                                      <p:to>
                                        <p:strVal val="visible"/>
                                      </p:to>
                                    </p:set>
                                    <p:anim calcmode="lin" valueType="num">
                                      <p:cBhvr additive="base">
                                        <p:cTn id="162" dur="2000" fill="hold"/>
                                        <p:tgtEl>
                                          <p:spTgt spid="66"/>
                                        </p:tgtEl>
                                        <p:attrNameLst>
                                          <p:attrName>ppt_x</p:attrName>
                                        </p:attrNameLst>
                                      </p:cBhvr>
                                      <p:tavLst>
                                        <p:tav tm="0">
                                          <p:val>
                                            <p:strVal val="0-#ppt_w/2"/>
                                          </p:val>
                                        </p:tav>
                                        <p:tav tm="100000">
                                          <p:val>
                                            <p:strVal val="#ppt_x"/>
                                          </p:val>
                                        </p:tav>
                                      </p:tavLst>
                                    </p:anim>
                                    <p:anim calcmode="lin" valueType="num">
                                      <p:cBhvr additive="base">
                                        <p:cTn id="163" dur="2000" fill="hold"/>
                                        <p:tgtEl>
                                          <p:spTgt spid="66"/>
                                        </p:tgtEl>
                                        <p:attrNameLst>
                                          <p:attrName>ppt_y</p:attrName>
                                        </p:attrNameLst>
                                      </p:cBhvr>
                                      <p:tavLst>
                                        <p:tav tm="0">
                                          <p:val>
                                            <p:strVal val="#ppt_y"/>
                                          </p:val>
                                        </p:tav>
                                        <p:tav tm="100000">
                                          <p:val>
                                            <p:strVal val="#ppt_y"/>
                                          </p:val>
                                        </p:tav>
                                      </p:tavLst>
                                    </p:anim>
                                  </p:childTnLst>
                                </p:cTn>
                              </p:par>
                            </p:childTnLst>
                          </p:cTn>
                        </p:par>
                        <p:par>
                          <p:cTn id="164" fill="hold">
                            <p:stCondLst>
                              <p:cond delay="13700"/>
                            </p:stCondLst>
                            <p:childTnLst>
                              <p:par>
                                <p:cTn id="165" presetID="42" presetClass="entr" presetSubtype="0" fill="hold" grpId="0" nodeType="after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fade">
                                      <p:cBhvr>
                                        <p:cTn id="167" dur="500"/>
                                        <p:tgtEl>
                                          <p:spTgt spid="12"/>
                                        </p:tgtEl>
                                      </p:cBhvr>
                                    </p:animEffect>
                                    <p:anim calcmode="lin" valueType="num">
                                      <p:cBhvr>
                                        <p:cTn id="168" dur="500" fill="hold"/>
                                        <p:tgtEl>
                                          <p:spTgt spid="12"/>
                                        </p:tgtEl>
                                        <p:attrNameLst>
                                          <p:attrName>ppt_x</p:attrName>
                                        </p:attrNameLst>
                                      </p:cBhvr>
                                      <p:tavLst>
                                        <p:tav tm="0">
                                          <p:val>
                                            <p:strVal val="#ppt_x"/>
                                          </p:val>
                                        </p:tav>
                                        <p:tav tm="100000">
                                          <p:val>
                                            <p:strVal val="#ppt_x"/>
                                          </p:val>
                                        </p:tav>
                                      </p:tavLst>
                                    </p:anim>
                                    <p:anim calcmode="lin" valueType="num">
                                      <p:cBhvr>
                                        <p:cTn id="169" dur="500" fill="hold"/>
                                        <p:tgtEl>
                                          <p:spTgt spid="12"/>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60">
                                            <p:txEl>
                                              <p:pRg st="0" end="0"/>
                                            </p:txEl>
                                          </p:spTgt>
                                        </p:tgtEl>
                                        <p:attrNameLst>
                                          <p:attrName>style.visibility</p:attrName>
                                        </p:attrNameLst>
                                      </p:cBhvr>
                                      <p:to>
                                        <p:strVal val="visible"/>
                                      </p:to>
                                    </p:set>
                                    <p:animEffect transition="in" filter="fade">
                                      <p:cBhvr>
                                        <p:cTn id="172" dur="500"/>
                                        <p:tgtEl>
                                          <p:spTgt spid="60">
                                            <p:txEl>
                                              <p:pRg st="0" end="0"/>
                                            </p:txEl>
                                          </p:spTgt>
                                        </p:tgtEl>
                                      </p:cBhvr>
                                    </p:animEffect>
                                    <p:anim calcmode="lin" valueType="num">
                                      <p:cBhvr>
                                        <p:cTn id="173"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174" dur="500" fill="hold"/>
                                        <p:tgtEl>
                                          <p:spTgt spid="60">
                                            <p:txEl>
                                              <p:pRg st="0" end="0"/>
                                            </p:txEl>
                                          </p:spTgt>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200"/>
                                  </p:stCondLst>
                                  <p:childTnLst>
                                    <p:set>
                                      <p:cBhvr>
                                        <p:cTn id="176" dur="1" fill="hold">
                                          <p:stCondLst>
                                            <p:cond delay="0"/>
                                          </p:stCondLst>
                                        </p:cTn>
                                        <p:tgtEl>
                                          <p:spTgt spid="60">
                                            <p:txEl>
                                              <p:pRg st="1" end="1"/>
                                            </p:txEl>
                                          </p:spTgt>
                                        </p:tgtEl>
                                        <p:attrNameLst>
                                          <p:attrName>style.visibility</p:attrName>
                                        </p:attrNameLst>
                                      </p:cBhvr>
                                      <p:to>
                                        <p:strVal val="visible"/>
                                      </p:to>
                                    </p:set>
                                    <p:animEffect transition="in" filter="fade">
                                      <p:cBhvr>
                                        <p:cTn id="177" dur="500"/>
                                        <p:tgtEl>
                                          <p:spTgt spid="60">
                                            <p:txEl>
                                              <p:pRg st="1" end="1"/>
                                            </p:txEl>
                                          </p:spTgt>
                                        </p:tgtEl>
                                      </p:cBhvr>
                                    </p:animEffect>
                                    <p:anim calcmode="lin" valueType="num">
                                      <p:cBhvr>
                                        <p:cTn id="178" dur="500" fill="hold"/>
                                        <p:tgtEl>
                                          <p:spTgt spid="60">
                                            <p:txEl>
                                              <p:pRg st="1" end="1"/>
                                            </p:txEl>
                                          </p:spTgt>
                                        </p:tgtEl>
                                        <p:attrNameLst>
                                          <p:attrName>ppt_x</p:attrName>
                                        </p:attrNameLst>
                                      </p:cBhvr>
                                      <p:tavLst>
                                        <p:tav tm="0">
                                          <p:val>
                                            <p:strVal val="#ppt_x"/>
                                          </p:val>
                                        </p:tav>
                                        <p:tav tm="100000">
                                          <p:val>
                                            <p:strVal val="#ppt_x"/>
                                          </p:val>
                                        </p:tav>
                                      </p:tavLst>
                                    </p:anim>
                                    <p:anim calcmode="lin" valueType="num">
                                      <p:cBhvr>
                                        <p:cTn id="179" dur="500" fill="hold"/>
                                        <p:tgtEl>
                                          <p:spTgt spid="6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9" grpId="0" build="allAtOnce"/>
      <p:bldP spid="12" grpId="0" animBg="1"/>
      <p:bldP spid="60" grpId="0" uiExpand="1" build="allAtOnce"/>
      <p:bldP spid="10" grpId="0" animBg="1"/>
      <p:bldP spid="57" grpId="0" build="allAtOnce"/>
      <p:bldP spid="9" grpId="0" animBg="1"/>
      <p:bldP spid="55" grpId="0" build="allAtOnce"/>
      <p:bldP spid="8" grpId="0" animBg="1"/>
      <p:bldP spid="53" grpId="0" build="allAtOnce"/>
      <p:bldP spid="7" grpId="0" animBg="1"/>
      <p:bldP spid="1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3065-716D-6A55-8832-459DB053EBEF}"/>
              </a:ext>
            </a:extLst>
          </p:cNvPr>
          <p:cNvSpPr>
            <a:spLocks noGrp="1"/>
          </p:cNvSpPr>
          <p:nvPr>
            <p:ph type="title"/>
          </p:nvPr>
        </p:nvSpPr>
        <p:spPr/>
        <p:txBody>
          <a:bodyPr/>
          <a:lstStyle/>
          <a:p>
            <a:r>
              <a:rPr lang="en-US"/>
              <a:t>Six stages of QI work</a:t>
            </a:r>
          </a:p>
        </p:txBody>
      </p:sp>
      <p:sp>
        <p:nvSpPr>
          <p:cNvPr id="4" name="Footer Placeholder 3">
            <a:extLst>
              <a:ext uri="{FF2B5EF4-FFF2-40B4-BE49-F238E27FC236}">
                <a16:creationId xmlns:a16="http://schemas.microsoft.com/office/drawing/2014/main" id="{2CDA45B0-05C4-4F1B-4637-8B5A6C4EBFF7}"/>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6A1C594E-32B5-8048-8BC4-B103F23BD864}"/>
              </a:ext>
            </a:extLst>
          </p:cNvPr>
          <p:cNvSpPr>
            <a:spLocks noGrp="1"/>
          </p:cNvSpPr>
          <p:nvPr>
            <p:ph type="sldNum" sz="quarter" idx="12"/>
          </p:nvPr>
        </p:nvSpPr>
        <p:spPr/>
        <p:txBody>
          <a:bodyPr/>
          <a:lstStyle/>
          <a:p>
            <a:fld id="{16C5AC08-0ACD-404A-9C9F-AB39E786C34A}" type="slidenum">
              <a:rPr lang="en-GB"/>
              <a:t>43</a:t>
            </a:fld>
            <a:endParaRPr lang="en-GB"/>
          </a:p>
        </p:txBody>
      </p:sp>
      <p:sp>
        <p:nvSpPr>
          <p:cNvPr id="6" name="Text Placeholder 5">
            <a:extLst>
              <a:ext uri="{FF2B5EF4-FFF2-40B4-BE49-F238E27FC236}">
                <a16:creationId xmlns:a16="http://schemas.microsoft.com/office/drawing/2014/main" id="{C84A1639-47E0-6D44-D040-AC3F647F75EC}"/>
              </a:ext>
            </a:extLst>
          </p:cNvPr>
          <p:cNvSpPr>
            <a:spLocks noGrp="1"/>
          </p:cNvSpPr>
          <p:nvPr>
            <p:ph type="body" sz="quarter" idx="13"/>
          </p:nvPr>
        </p:nvSpPr>
        <p:spPr/>
        <p:txBody>
          <a:bodyPr/>
          <a:lstStyle/>
          <a:p>
            <a:r>
              <a:rPr lang="en-US"/>
              <a:t>Activity 2.5</a:t>
            </a:r>
          </a:p>
        </p:txBody>
      </p:sp>
      <p:sp>
        <p:nvSpPr>
          <p:cNvPr id="41" name="Rectangle 10">
            <a:extLst>
              <a:ext uri="{FF2B5EF4-FFF2-40B4-BE49-F238E27FC236}">
                <a16:creationId xmlns:a16="http://schemas.microsoft.com/office/drawing/2014/main" id="{64BFEA0C-291A-073A-94BC-1AE78DA52DBB}"/>
              </a:ext>
            </a:extLst>
          </p:cNvPr>
          <p:cNvSpPr/>
          <p:nvPr/>
        </p:nvSpPr>
        <p:spPr>
          <a:xfrm>
            <a:off x="8064950" y="1520828"/>
            <a:ext cx="1731599" cy="4624732"/>
          </a:xfrm>
          <a:prstGeom prst="roundRect">
            <a:avLst>
              <a:gd name="adj" fmla="val 4786"/>
            </a:avLst>
          </a:prstGeom>
          <a:solidFill>
            <a:srgbClr val="626DA7">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42" name="TextBox 41">
            <a:extLst>
              <a:ext uri="{FF2B5EF4-FFF2-40B4-BE49-F238E27FC236}">
                <a16:creationId xmlns:a16="http://schemas.microsoft.com/office/drawing/2014/main" id="{A7F3F35D-AAEA-A3F8-584F-8C0EFACE116B}"/>
              </a:ext>
            </a:extLst>
          </p:cNvPr>
          <p:cNvSpPr txBox="1"/>
          <p:nvPr/>
        </p:nvSpPr>
        <p:spPr>
          <a:xfrm>
            <a:off x="8078316" y="3006090"/>
            <a:ext cx="1718627" cy="1195199"/>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PDSA</a:t>
            </a:r>
          </a:p>
          <a:p>
            <a:pPr>
              <a:spcAft>
                <a:spcPts val="1600"/>
              </a:spcAft>
            </a:pPr>
            <a:r>
              <a:rPr lang="en-GB" sz="1200">
                <a:latin typeface="DM Sans" pitchFamily="2" charset="77"/>
              </a:rPr>
              <a:t>Evaluation</a:t>
            </a:r>
          </a:p>
          <a:p>
            <a:pPr>
              <a:spcAft>
                <a:spcPts val="1600"/>
              </a:spcAft>
            </a:pPr>
            <a:r>
              <a:rPr lang="en-GB" sz="1200">
                <a:latin typeface="DM Sans" pitchFamily="2" charset="77"/>
              </a:rPr>
              <a:t>Working with resistance</a:t>
            </a:r>
          </a:p>
        </p:txBody>
      </p:sp>
      <p:sp>
        <p:nvSpPr>
          <p:cNvPr id="43" name="Rectangle 11">
            <a:extLst>
              <a:ext uri="{FF2B5EF4-FFF2-40B4-BE49-F238E27FC236}">
                <a16:creationId xmlns:a16="http://schemas.microsoft.com/office/drawing/2014/main" id="{C09287DC-CB60-0DAC-76FC-D7C7E84F147A}"/>
              </a:ext>
            </a:extLst>
          </p:cNvPr>
          <p:cNvSpPr/>
          <p:nvPr/>
        </p:nvSpPr>
        <p:spPr>
          <a:xfrm>
            <a:off x="9811872" y="1520825"/>
            <a:ext cx="1731599" cy="4624732"/>
          </a:xfrm>
          <a:prstGeom prst="roundRect">
            <a:avLst>
              <a:gd name="adj" fmla="val 3025"/>
            </a:avLst>
          </a:prstGeom>
          <a:solidFill>
            <a:srgbClr val="8064A2">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44" name="TextBox 43">
            <a:extLst>
              <a:ext uri="{FF2B5EF4-FFF2-40B4-BE49-F238E27FC236}">
                <a16:creationId xmlns:a16="http://schemas.microsoft.com/office/drawing/2014/main" id="{840694C5-8A9D-6864-8CF2-1B627610E253}"/>
              </a:ext>
            </a:extLst>
          </p:cNvPr>
          <p:cNvSpPr txBox="1"/>
          <p:nvPr/>
        </p:nvSpPr>
        <p:spPr>
          <a:xfrm>
            <a:off x="9832796" y="3006090"/>
            <a:ext cx="1718627" cy="805349"/>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Implementation </a:t>
            </a:r>
            <a:br>
              <a:rPr lang="en-GB" sz="1200">
                <a:latin typeface="DM Sans" pitchFamily="2" charset="77"/>
              </a:rPr>
            </a:br>
            <a:r>
              <a:rPr lang="en-GB" sz="1200">
                <a:latin typeface="DM Sans" pitchFamily="2" charset="77"/>
              </a:rPr>
              <a:t>and spread</a:t>
            </a:r>
          </a:p>
          <a:p>
            <a:pPr>
              <a:spcAft>
                <a:spcPts val="1600"/>
              </a:spcAft>
            </a:pPr>
            <a:r>
              <a:rPr lang="en-GB" sz="1200">
                <a:latin typeface="DM Sans" pitchFamily="2" charset="77"/>
              </a:rPr>
              <a:t>Sustaining change</a:t>
            </a:r>
          </a:p>
        </p:txBody>
      </p:sp>
      <p:sp>
        <p:nvSpPr>
          <p:cNvPr id="45" name="Rectangle 9">
            <a:extLst>
              <a:ext uri="{FF2B5EF4-FFF2-40B4-BE49-F238E27FC236}">
                <a16:creationId xmlns:a16="http://schemas.microsoft.com/office/drawing/2014/main" id="{DD79069E-E7E7-CC1B-3208-5BEEE5360E1B}"/>
              </a:ext>
            </a:extLst>
          </p:cNvPr>
          <p:cNvSpPr/>
          <p:nvPr/>
        </p:nvSpPr>
        <p:spPr>
          <a:xfrm>
            <a:off x="6315263" y="1520829"/>
            <a:ext cx="1734364" cy="4624732"/>
          </a:xfrm>
          <a:prstGeom prst="roundRect">
            <a:avLst>
              <a:gd name="adj" fmla="val 4365"/>
            </a:avLst>
          </a:prstGeom>
          <a:solidFill>
            <a:srgbClr val="5F9DAC">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46" name="TextBox 45">
            <a:extLst>
              <a:ext uri="{FF2B5EF4-FFF2-40B4-BE49-F238E27FC236}">
                <a16:creationId xmlns:a16="http://schemas.microsoft.com/office/drawing/2014/main" id="{D7B742FD-DFC7-8D58-CA39-DE24265C280B}"/>
              </a:ext>
            </a:extLst>
          </p:cNvPr>
          <p:cNvSpPr txBox="1"/>
          <p:nvPr/>
        </p:nvSpPr>
        <p:spPr>
          <a:xfrm>
            <a:off x="6327264" y="3006090"/>
            <a:ext cx="1718627" cy="2139047"/>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Plotting the theory </a:t>
            </a:r>
            <a:br>
              <a:rPr lang="en-GB" sz="1200">
                <a:latin typeface="DM Sans" pitchFamily="2" charset="77"/>
              </a:rPr>
            </a:br>
            <a:r>
              <a:rPr lang="en-GB" sz="1200">
                <a:latin typeface="DM Sans" pitchFamily="2" charset="77"/>
              </a:rPr>
              <a:t>of change</a:t>
            </a:r>
          </a:p>
          <a:p>
            <a:pPr>
              <a:spcAft>
                <a:spcPts val="1600"/>
              </a:spcAft>
            </a:pPr>
            <a:r>
              <a:rPr lang="en-GB" sz="1200">
                <a:latin typeface="DM Sans" pitchFamily="2" charset="77"/>
              </a:rPr>
              <a:t>Prioritising ideas</a:t>
            </a:r>
          </a:p>
          <a:p>
            <a:pPr>
              <a:spcAft>
                <a:spcPts val="1600"/>
              </a:spcAft>
            </a:pPr>
            <a:r>
              <a:rPr lang="en-GB" sz="1200">
                <a:latin typeface="DM Sans" pitchFamily="2" charset="77"/>
              </a:rPr>
              <a:t>Designing sustainable change and being creative</a:t>
            </a:r>
          </a:p>
          <a:p>
            <a:pPr>
              <a:spcAft>
                <a:spcPts val="1600"/>
              </a:spcAft>
            </a:pPr>
            <a:r>
              <a:rPr lang="en-GB" sz="1200">
                <a:latin typeface="DM Sans" pitchFamily="2" charset="77"/>
              </a:rPr>
              <a:t>Factoring in behaviour change</a:t>
            </a:r>
            <a:endParaRPr lang="en-US" sz="1200">
              <a:latin typeface="DM Sans" pitchFamily="2" charset="77"/>
            </a:endParaRPr>
          </a:p>
        </p:txBody>
      </p:sp>
      <p:sp>
        <p:nvSpPr>
          <p:cNvPr id="47" name="Rectangle 8">
            <a:extLst>
              <a:ext uri="{FF2B5EF4-FFF2-40B4-BE49-F238E27FC236}">
                <a16:creationId xmlns:a16="http://schemas.microsoft.com/office/drawing/2014/main" id="{AFB17372-8875-581A-EC09-D6E3B14CDB6F}"/>
              </a:ext>
            </a:extLst>
          </p:cNvPr>
          <p:cNvSpPr/>
          <p:nvPr/>
        </p:nvSpPr>
        <p:spPr>
          <a:xfrm>
            <a:off x="4568341" y="1520830"/>
            <a:ext cx="1731599" cy="4624732"/>
          </a:xfrm>
          <a:prstGeom prst="roundRect">
            <a:avLst>
              <a:gd name="adj" fmla="val 3905"/>
            </a:avLst>
          </a:prstGeom>
          <a:solidFill>
            <a:srgbClr val="5DB18E">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48" name="TextBox 47">
            <a:extLst>
              <a:ext uri="{FF2B5EF4-FFF2-40B4-BE49-F238E27FC236}">
                <a16:creationId xmlns:a16="http://schemas.microsoft.com/office/drawing/2014/main" id="{A94881FA-2401-F6EE-F330-CF775B6CCE4C}"/>
              </a:ext>
            </a:extLst>
          </p:cNvPr>
          <p:cNvSpPr txBox="1"/>
          <p:nvPr/>
        </p:nvSpPr>
        <p:spPr>
          <a:xfrm>
            <a:off x="4583832" y="3006090"/>
            <a:ext cx="1718627" cy="1585049"/>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Selecting measures</a:t>
            </a:r>
          </a:p>
          <a:p>
            <a:pPr>
              <a:spcAft>
                <a:spcPts val="1600"/>
              </a:spcAft>
            </a:pPr>
            <a:r>
              <a:rPr lang="en-GB" sz="1200">
                <a:latin typeface="DM Sans" pitchFamily="2" charset="77"/>
              </a:rPr>
              <a:t>Setting aims</a:t>
            </a:r>
          </a:p>
          <a:p>
            <a:pPr>
              <a:spcAft>
                <a:spcPts val="1600"/>
              </a:spcAft>
            </a:pPr>
            <a:r>
              <a:rPr lang="en-GB" sz="1200">
                <a:latin typeface="DM Sans" pitchFamily="2" charset="77"/>
              </a:rPr>
              <a:t>Collecting and analysing data</a:t>
            </a:r>
          </a:p>
          <a:p>
            <a:pPr>
              <a:spcAft>
                <a:spcPts val="1600"/>
              </a:spcAft>
            </a:pPr>
            <a:r>
              <a:rPr lang="en-GB" sz="1200">
                <a:latin typeface="DM Sans" pitchFamily="2" charset="77"/>
              </a:rPr>
              <a:t>Presenting data</a:t>
            </a:r>
            <a:endParaRPr lang="en-US" sz="1200">
              <a:latin typeface="DM Sans" pitchFamily="2" charset="77"/>
            </a:endParaRPr>
          </a:p>
        </p:txBody>
      </p:sp>
      <p:sp>
        <p:nvSpPr>
          <p:cNvPr id="49" name="Rectangle 7">
            <a:extLst>
              <a:ext uri="{FF2B5EF4-FFF2-40B4-BE49-F238E27FC236}">
                <a16:creationId xmlns:a16="http://schemas.microsoft.com/office/drawing/2014/main" id="{1589E570-D6AC-F5CF-B226-F24AA560784E}"/>
              </a:ext>
            </a:extLst>
          </p:cNvPr>
          <p:cNvSpPr/>
          <p:nvPr/>
        </p:nvSpPr>
        <p:spPr>
          <a:xfrm>
            <a:off x="2821419" y="1520833"/>
            <a:ext cx="1731599" cy="4624732"/>
          </a:xfrm>
          <a:prstGeom prst="roundRect">
            <a:avLst>
              <a:gd name="adj" fmla="val 3025"/>
            </a:avLst>
          </a:prstGeom>
          <a:solidFill>
            <a:srgbClr val="5FB65B">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50" name="TextBox 49">
            <a:extLst>
              <a:ext uri="{FF2B5EF4-FFF2-40B4-BE49-F238E27FC236}">
                <a16:creationId xmlns:a16="http://schemas.microsoft.com/office/drawing/2014/main" id="{288C8994-A248-B582-A7C1-3CCB9FBBFED9}"/>
              </a:ext>
            </a:extLst>
          </p:cNvPr>
          <p:cNvSpPr txBox="1"/>
          <p:nvPr/>
        </p:nvSpPr>
        <p:spPr>
          <a:xfrm>
            <a:off x="2840400" y="3006090"/>
            <a:ext cx="1718627" cy="3103414"/>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Analysing the context and culture</a:t>
            </a:r>
          </a:p>
          <a:p>
            <a:pPr>
              <a:spcAft>
                <a:spcPts val="1600"/>
              </a:spcAft>
            </a:pPr>
            <a:r>
              <a:rPr lang="en-GB" sz="1200">
                <a:latin typeface="DM Sans" pitchFamily="2" charset="77"/>
              </a:rPr>
              <a:t>Scoping the problem or opportunity</a:t>
            </a:r>
          </a:p>
          <a:p>
            <a:pPr>
              <a:spcAft>
                <a:spcPts val="1600"/>
              </a:spcAft>
            </a:pPr>
            <a:r>
              <a:rPr lang="en-GB" sz="1200">
                <a:latin typeface="DM Sans" pitchFamily="2" charset="77"/>
              </a:rPr>
              <a:t>Collecting user experience</a:t>
            </a:r>
          </a:p>
          <a:p>
            <a:pPr>
              <a:spcAft>
                <a:spcPts val="1600"/>
              </a:spcAft>
            </a:pPr>
            <a:r>
              <a:rPr lang="en-GB" sz="1200">
                <a:latin typeface="DM Sans" pitchFamily="2" charset="77"/>
              </a:rPr>
              <a:t>Cause-and-effect analysis</a:t>
            </a:r>
          </a:p>
          <a:p>
            <a:pPr>
              <a:spcAft>
                <a:spcPts val="1600"/>
              </a:spcAft>
            </a:pPr>
            <a:r>
              <a:rPr lang="en-GB" sz="1200">
                <a:latin typeface="DM Sans" pitchFamily="2" charset="77"/>
              </a:rPr>
              <a:t>Stakeholder management</a:t>
            </a:r>
          </a:p>
          <a:p>
            <a:pPr>
              <a:spcAft>
                <a:spcPts val="1600"/>
              </a:spcAft>
            </a:pPr>
            <a:r>
              <a:rPr lang="en-GB" sz="1200">
                <a:latin typeface="DM Sans" pitchFamily="2" charset="77"/>
              </a:rPr>
              <a:t>Appreciative inquiry</a:t>
            </a:r>
            <a:endParaRPr lang="en-US" sz="1200">
              <a:latin typeface="DM Sans" pitchFamily="2" charset="77"/>
            </a:endParaRPr>
          </a:p>
        </p:txBody>
      </p:sp>
      <p:sp>
        <p:nvSpPr>
          <p:cNvPr id="51" name="Rectangle 6">
            <a:extLst>
              <a:ext uri="{FF2B5EF4-FFF2-40B4-BE49-F238E27FC236}">
                <a16:creationId xmlns:a16="http://schemas.microsoft.com/office/drawing/2014/main" id="{6FB8C319-6301-6164-2D8C-52C8EE2E997C}"/>
              </a:ext>
            </a:extLst>
          </p:cNvPr>
          <p:cNvSpPr/>
          <p:nvPr/>
        </p:nvSpPr>
        <p:spPr>
          <a:xfrm>
            <a:off x="1074497" y="1520834"/>
            <a:ext cx="1731599" cy="4624732"/>
          </a:xfrm>
          <a:prstGeom prst="roundRect">
            <a:avLst>
              <a:gd name="adj" fmla="val 4345"/>
            </a:avLst>
          </a:prstGeom>
          <a:solidFill>
            <a:srgbClr val="9ABB59">
              <a:alpha val="3017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Petrona" pitchFamily="2" charset="77"/>
            </a:endParaRPr>
          </a:p>
        </p:txBody>
      </p:sp>
      <p:sp>
        <p:nvSpPr>
          <p:cNvPr id="52" name="TextBox 51">
            <a:extLst>
              <a:ext uri="{FF2B5EF4-FFF2-40B4-BE49-F238E27FC236}">
                <a16:creationId xmlns:a16="http://schemas.microsoft.com/office/drawing/2014/main" id="{F2A29794-03F4-03BC-CE74-C16FB4BF94E8}"/>
              </a:ext>
            </a:extLst>
          </p:cNvPr>
          <p:cNvSpPr txBox="1"/>
          <p:nvPr/>
        </p:nvSpPr>
        <p:spPr>
          <a:xfrm>
            <a:off x="1077912" y="3006090"/>
            <a:ext cx="1718627" cy="1749197"/>
          </a:xfrm>
          <a:prstGeom prst="rect">
            <a:avLst/>
          </a:prstGeom>
          <a:noFill/>
        </p:spPr>
        <p:txBody>
          <a:bodyPr rot="0" spcFirstLastPara="0" vertOverflow="overflow" horzOverflow="overflow" vert="horz" wrap="square" lIns="91440" tIns="0" rIns="91440" bIns="45720" numCol="1" spcCol="0" rtlCol="0" fromWordArt="0" anchor="t" anchorCtr="0" forceAA="0" compatLnSpc="1">
            <a:prstTxWarp prst="textNoShape">
              <a:avLst/>
            </a:prstTxWarp>
            <a:spAutoFit/>
          </a:bodyPr>
          <a:lstStyle/>
          <a:p>
            <a:pPr>
              <a:spcAft>
                <a:spcPts val="1600"/>
              </a:spcAft>
            </a:pPr>
            <a:r>
              <a:rPr lang="en-GB" sz="1200">
                <a:latin typeface="DM Sans" pitchFamily="2" charset="77"/>
              </a:rPr>
              <a:t>Forming the </a:t>
            </a:r>
            <a:br>
              <a:rPr lang="en-GB" sz="1200">
                <a:latin typeface="DM Sans" pitchFamily="2" charset="77"/>
              </a:rPr>
            </a:br>
            <a:r>
              <a:rPr lang="en-GB" sz="1200">
                <a:latin typeface="DM Sans" pitchFamily="2" charset="77"/>
              </a:rPr>
              <a:t>QI team</a:t>
            </a:r>
          </a:p>
          <a:p>
            <a:pPr>
              <a:spcAft>
                <a:spcPts val="1600"/>
              </a:spcAft>
            </a:pPr>
            <a:r>
              <a:rPr lang="en-GB" sz="1200">
                <a:latin typeface="DM Sans" pitchFamily="2" charset="77"/>
              </a:rPr>
              <a:t>Creating conditions for the QI work</a:t>
            </a:r>
          </a:p>
          <a:p>
            <a:pPr>
              <a:spcAft>
                <a:spcPts val="1600"/>
              </a:spcAft>
            </a:pPr>
            <a:r>
              <a:rPr lang="en-GB" sz="1200">
                <a:latin typeface="DM Sans" pitchFamily="2" charset="77"/>
              </a:rPr>
              <a:t>Get commitment </a:t>
            </a:r>
            <a:br>
              <a:rPr lang="en-GB" sz="1200">
                <a:latin typeface="DM Sans" pitchFamily="2" charset="77"/>
              </a:rPr>
            </a:br>
            <a:r>
              <a:rPr lang="en-GB" sz="1200">
                <a:latin typeface="DM Sans" pitchFamily="2" charset="77"/>
              </a:rPr>
              <a:t>and organisational support</a:t>
            </a:r>
            <a:endParaRPr lang="en-US" sz="1200">
              <a:latin typeface="DM Sans" pitchFamily="2" charset="77"/>
            </a:endParaRPr>
          </a:p>
        </p:txBody>
      </p:sp>
      <p:grpSp>
        <p:nvGrpSpPr>
          <p:cNvPr id="53" name="Group 52">
            <a:extLst>
              <a:ext uri="{FF2B5EF4-FFF2-40B4-BE49-F238E27FC236}">
                <a16:creationId xmlns:a16="http://schemas.microsoft.com/office/drawing/2014/main" id="{E992745D-3BA6-8B7B-BE09-DBE57B0FA4E7}"/>
              </a:ext>
            </a:extLst>
          </p:cNvPr>
          <p:cNvGrpSpPr/>
          <p:nvPr/>
        </p:nvGrpSpPr>
        <p:grpSpPr>
          <a:xfrm>
            <a:off x="9792832" y="1870870"/>
            <a:ext cx="2041105" cy="869663"/>
            <a:chOff x="9792832" y="1870870"/>
            <a:chExt cx="2041105" cy="869663"/>
          </a:xfrm>
        </p:grpSpPr>
        <p:sp>
          <p:nvSpPr>
            <p:cNvPr id="54" name="Rectangle 53">
              <a:extLst>
                <a:ext uri="{FF2B5EF4-FFF2-40B4-BE49-F238E27FC236}">
                  <a16:creationId xmlns:a16="http://schemas.microsoft.com/office/drawing/2014/main" id="{2CEE36DC-FA3E-5F2D-0674-04F7C4359C87}"/>
                </a:ext>
              </a:extLst>
            </p:cNvPr>
            <p:cNvSpPr/>
            <p:nvPr/>
          </p:nvSpPr>
          <p:spPr>
            <a:xfrm rot="2700000" flipV="1">
              <a:off x="11218907" y="2001448"/>
              <a:ext cx="621426" cy="608634"/>
            </a:xfrm>
            <a:prstGeom prst="rect">
              <a:avLst/>
            </a:prstGeom>
            <a:solidFill>
              <a:srgbClr val="8064A2"/>
            </a:solidFill>
            <a:ln w="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55" name="TextBox 54">
              <a:extLst>
                <a:ext uri="{FF2B5EF4-FFF2-40B4-BE49-F238E27FC236}">
                  <a16:creationId xmlns:a16="http://schemas.microsoft.com/office/drawing/2014/main" id="{D72C5C5D-C7F9-8391-77A8-9064525427CF}"/>
                </a:ext>
              </a:extLst>
            </p:cNvPr>
            <p:cNvSpPr txBox="1"/>
            <p:nvPr/>
          </p:nvSpPr>
          <p:spPr>
            <a:xfrm>
              <a:off x="9792832" y="1870870"/>
              <a:ext cx="1739332" cy="869663"/>
            </a:xfrm>
            <a:prstGeom prst="rect">
              <a:avLst/>
            </a:prstGeom>
            <a:solidFill>
              <a:srgbClr val="8064A2"/>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6</a:t>
              </a:r>
            </a:p>
            <a:p>
              <a:pPr>
                <a:spcAft>
                  <a:spcPts val="150"/>
                </a:spcAft>
              </a:pPr>
              <a:r>
                <a:rPr lang="en-US" sz="1050">
                  <a:solidFill>
                    <a:schemeClr val="bg1"/>
                  </a:solidFill>
                  <a:latin typeface="DM Sans" pitchFamily="2" charset="77"/>
                </a:rPr>
                <a:t>Sustain improvement</a:t>
              </a:r>
            </a:p>
          </p:txBody>
        </p:sp>
      </p:grpSp>
      <p:grpSp>
        <p:nvGrpSpPr>
          <p:cNvPr id="56" name="Group 55">
            <a:extLst>
              <a:ext uri="{FF2B5EF4-FFF2-40B4-BE49-F238E27FC236}">
                <a16:creationId xmlns:a16="http://schemas.microsoft.com/office/drawing/2014/main" id="{07027A89-1392-49DB-E8C2-3E7CC6BC6E24}"/>
              </a:ext>
            </a:extLst>
          </p:cNvPr>
          <p:cNvGrpSpPr/>
          <p:nvPr/>
        </p:nvGrpSpPr>
        <p:grpSpPr>
          <a:xfrm>
            <a:off x="8044309" y="1870870"/>
            <a:ext cx="2062412" cy="869663"/>
            <a:chOff x="8044309" y="1870870"/>
            <a:chExt cx="2062412" cy="869663"/>
          </a:xfrm>
        </p:grpSpPr>
        <p:sp>
          <p:nvSpPr>
            <p:cNvPr id="57" name="Rectangle 56">
              <a:extLst>
                <a:ext uri="{FF2B5EF4-FFF2-40B4-BE49-F238E27FC236}">
                  <a16:creationId xmlns:a16="http://schemas.microsoft.com/office/drawing/2014/main" id="{D4713B16-72C1-5FA9-CE4A-58E2942267A1}"/>
                </a:ext>
              </a:extLst>
            </p:cNvPr>
            <p:cNvSpPr/>
            <p:nvPr/>
          </p:nvSpPr>
          <p:spPr>
            <a:xfrm rot="2700000">
              <a:off x="9453689" y="1982644"/>
              <a:ext cx="659824" cy="646241"/>
            </a:xfrm>
            <a:prstGeom prst="rect">
              <a:avLst/>
            </a:prstGeom>
            <a:solidFill>
              <a:srgbClr val="616EA7"/>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58" name="TextBox 57">
              <a:extLst>
                <a:ext uri="{FF2B5EF4-FFF2-40B4-BE49-F238E27FC236}">
                  <a16:creationId xmlns:a16="http://schemas.microsoft.com/office/drawing/2014/main" id="{95B201F0-731E-36FF-3ED8-E4E38CD86842}"/>
                </a:ext>
              </a:extLst>
            </p:cNvPr>
            <p:cNvSpPr txBox="1"/>
            <p:nvPr/>
          </p:nvSpPr>
          <p:spPr>
            <a:xfrm>
              <a:off x="8044309" y="1870870"/>
              <a:ext cx="1739332" cy="869663"/>
            </a:xfrm>
            <a:prstGeom prst="rect">
              <a:avLst/>
            </a:prstGeom>
            <a:solidFill>
              <a:srgbClr val="616EA7"/>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5</a:t>
              </a:r>
            </a:p>
            <a:p>
              <a:pPr>
                <a:spcAft>
                  <a:spcPts val="150"/>
                </a:spcAft>
              </a:pPr>
              <a:r>
                <a:rPr lang="en-US" sz="1050">
                  <a:solidFill>
                    <a:schemeClr val="bg1"/>
                  </a:solidFill>
                  <a:latin typeface="DM Sans" pitchFamily="2" charset="77"/>
                </a:rPr>
                <a:t>Small-scale testing</a:t>
              </a:r>
            </a:p>
          </p:txBody>
        </p:sp>
      </p:grpSp>
      <p:grpSp>
        <p:nvGrpSpPr>
          <p:cNvPr id="59" name="Group 58">
            <a:extLst>
              <a:ext uri="{FF2B5EF4-FFF2-40B4-BE49-F238E27FC236}">
                <a16:creationId xmlns:a16="http://schemas.microsoft.com/office/drawing/2014/main" id="{0D1C4A83-67F7-3BD7-4113-5D45E5D1677A}"/>
              </a:ext>
            </a:extLst>
          </p:cNvPr>
          <p:cNvGrpSpPr/>
          <p:nvPr/>
        </p:nvGrpSpPr>
        <p:grpSpPr>
          <a:xfrm>
            <a:off x="6303324" y="1870870"/>
            <a:ext cx="2057649" cy="869663"/>
            <a:chOff x="6303324" y="1870870"/>
            <a:chExt cx="2057649" cy="869663"/>
          </a:xfrm>
        </p:grpSpPr>
        <p:sp>
          <p:nvSpPr>
            <p:cNvPr id="60" name="Rectangle 59">
              <a:extLst>
                <a:ext uri="{FF2B5EF4-FFF2-40B4-BE49-F238E27FC236}">
                  <a16:creationId xmlns:a16="http://schemas.microsoft.com/office/drawing/2014/main" id="{765701D7-1A71-D337-6398-626A06D14C30}"/>
                </a:ext>
              </a:extLst>
            </p:cNvPr>
            <p:cNvSpPr/>
            <p:nvPr/>
          </p:nvSpPr>
          <p:spPr>
            <a:xfrm rot="2700000">
              <a:off x="7707941" y="1982644"/>
              <a:ext cx="659824" cy="646241"/>
            </a:xfrm>
            <a:prstGeom prst="rect">
              <a:avLst/>
            </a:prstGeom>
            <a:solidFill>
              <a:srgbClr val="5E9EA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61" name="TextBox 60">
              <a:extLst>
                <a:ext uri="{FF2B5EF4-FFF2-40B4-BE49-F238E27FC236}">
                  <a16:creationId xmlns:a16="http://schemas.microsoft.com/office/drawing/2014/main" id="{C6ADB71F-175E-F905-87B3-5079BF3B0BCD}"/>
                </a:ext>
              </a:extLst>
            </p:cNvPr>
            <p:cNvSpPr txBox="1"/>
            <p:nvPr/>
          </p:nvSpPr>
          <p:spPr>
            <a:xfrm>
              <a:off x="6303324" y="1870870"/>
              <a:ext cx="1739332" cy="869663"/>
            </a:xfrm>
            <a:prstGeom prst="rect">
              <a:avLst/>
            </a:prstGeom>
            <a:solidFill>
              <a:srgbClr val="5E9EAC"/>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4</a:t>
              </a:r>
            </a:p>
            <a:p>
              <a:pPr>
                <a:spcAft>
                  <a:spcPts val="150"/>
                </a:spcAft>
              </a:pPr>
              <a:r>
                <a:rPr lang="en-US" sz="1050">
                  <a:solidFill>
                    <a:schemeClr val="bg1"/>
                  </a:solidFill>
                  <a:latin typeface="DM Sans" pitchFamily="2" charset="77"/>
                </a:rPr>
                <a:t>Develop a strategy</a:t>
              </a:r>
              <a:br>
                <a:rPr lang="en-US" sz="1050">
                  <a:solidFill>
                    <a:schemeClr val="bg1"/>
                  </a:solidFill>
                  <a:latin typeface="DM Sans" pitchFamily="2" charset="77"/>
                </a:rPr>
              </a:br>
              <a:r>
                <a:rPr lang="en-US" sz="1050">
                  <a:solidFill>
                    <a:schemeClr val="bg1"/>
                  </a:solidFill>
                  <a:latin typeface="DM Sans" pitchFamily="2" charset="77"/>
                </a:rPr>
                <a:t>and change ideas</a:t>
              </a:r>
            </a:p>
          </p:txBody>
        </p:sp>
      </p:grpSp>
      <p:grpSp>
        <p:nvGrpSpPr>
          <p:cNvPr id="62" name="Group 61">
            <a:extLst>
              <a:ext uri="{FF2B5EF4-FFF2-40B4-BE49-F238E27FC236}">
                <a16:creationId xmlns:a16="http://schemas.microsoft.com/office/drawing/2014/main" id="{D70A930F-A4D2-687E-2743-77980FFC5378}"/>
              </a:ext>
            </a:extLst>
          </p:cNvPr>
          <p:cNvGrpSpPr/>
          <p:nvPr/>
        </p:nvGrpSpPr>
        <p:grpSpPr>
          <a:xfrm>
            <a:off x="4549037" y="1870870"/>
            <a:ext cx="2062412" cy="869663"/>
            <a:chOff x="4549037" y="1870870"/>
            <a:chExt cx="2062412" cy="869663"/>
          </a:xfrm>
        </p:grpSpPr>
        <p:sp>
          <p:nvSpPr>
            <p:cNvPr id="63" name="Rectangle 62">
              <a:extLst>
                <a:ext uri="{FF2B5EF4-FFF2-40B4-BE49-F238E27FC236}">
                  <a16:creationId xmlns:a16="http://schemas.microsoft.com/office/drawing/2014/main" id="{00215FDC-6EB4-B53D-3E7C-0A68AF99B305}"/>
                </a:ext>
              </a:extLst>
            </p:cNvPr>
            <p:cNvSpPr/>
            <p:nvPr/>
          </p:nvSpPr>
          <p:spPr>
            <a:xfrm rot="2700000">
              <a:off x="5958417" y="1982644"/>
              <a:ext cx="659824" cy="646241"/>
            </a:xfrm>
            <a:prstGeom prst="rect">
              <a:avLst/>
            </a:prstGeom>
            <a:solidFill>
              <a:srgbClr val="5DB18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64" name="TextBox 63">
              <a:extLst>
                <a:ext uri="{FF2B5EF4-FFF2-40B4-BE49-F238E27FC236}">
                  <a16:creationId xmlns:a16="http://schemas.microsoft.com/office/drawing/2014/main" id="{51633E37-622B-3C7E-B3A1-038B635AF712}"/>
                </a:ext>
              </a:extLst>
            </p:cNvPr>
            <p:cNvSpPr txBox="1"/>
            <p:nvPr/>
          </p:nvSpPr>
          <p:spPr>
            <a:xfrm>
              <a:off x="4549037" y="1870870"/>
              <a:ext cx="1739332" cy="869663"/>
            </a:xfrm>
            <a:prstGeom prst="rect">
              <a:avLst/>
            </a:prstGeom>
            <a:solidFill>
              <a:srgbClr val="5DB18E"/>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3</a:t>
              </a:r>
            </a:p>
            <a:p>
              <a:pPr>
                <a:spcAft>
                  <a:spcPts val="150"/>
                </a:spcAft>
              </a:pPr>
              <a:r>
                <a:rPr lang="en-US" sz="1050">
                  <a:solidFill>
                    <a:schemeClr val="bg1"/>
                  </a:solidFill>
                  <a:latin typeface="DM Sans" pitchFamily="2" charset="77"/>
                </a:rPr>
                <a:t>Measure for</a:t>
              </a:r>
              <a:br>
                <a:rPr lang="en-US" sz="1050">
                  <a:solidFill>
                    <a:schemeClr val="bg1"/>
                  </a:solidFill>
                  <a:latin typeface="DM Sans" pitchFamily="2" charset="77"/>
                </a:rPr>
              </a:br>
              <a:r>
                <a:rPr lang="en-US" sz="1050">
                  <a:solidFill>
                    <a:schemeClr val="bg1"/>
                  </a:solidFill>
                  <a:latin typeface="DM Sans" pitchFamily="2" charset="77"/>
                </a:rPr>
                <a:t>improvement</a:t>
              </a:r>
            </a:p>
          </p:txBody>
        </p:sp>
      </p:grpSp>
      <p:grpSp>
        <p:nvGrpSpPr>
          <p:cNvPr id="65" name="Group 64">
            <a:extLst>
              <a:ext uri="{FF2B5EF4-FFF2-40B4-BE49-F238E27FC236}">
                <a16:creationId xmlns:a16="http://schemas.microsoft.com/office/drawing/2014/main" id="{FE40018C-68E3-93DC-7CC4-1AA94A076BD9}"/>
              </a:ext>
            </a:extLst>
          </p:cNvPr>
          <p:cNvGrpSpPr/>
          <p:nvPr/>
        </p:nvGrpSpPr>
        <p:grpSpPr>
          <a:xfrm>
            <a:off x="2805515" y="1870870"/>
            <a:ext cx="2057647" cy="869663"/>
            <a:chOff x="2805515" y="1870870"/>
            <a:chExt cx="2057647" cy="869663"/>
          </a:xfrm>
        </p:grpSpPr>
        <p:sp>
          <p:nvSpPr>
            <p:cNvPr id="66" name="Rectangle 65">
              <a:extLst>
                <a:ext uri="{FF2B5EF4-FFF2-40B4-BE49-F238E27FC236}">
                  <a16:creationId xmlns:a16="http://schemas.microsoft.com/office/drawing/2014/main" id="{6E0F33A2-63E6-CFE5-25BC-CF839A1EDF47}"/>
                </a:ext>
              </a:extLst>
            </p:cNvPr>
            <p:cNvSpPr/>
            <p:nvPr/>
          </p:nvSpPr>
          <p:spPr>
            <a:xfrm rot="2700000">
              <a:off x="4210130" y="1982644"/>
              <a:ext cx="659824" cy="646241"/>
            </a:xfrm>
            <a:prstGeom prst="rect">
              <a:avLst/>
            </a:prstGeom>
            <a:solidFill>
              <a:srgbClr val="5FB65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67" name="TextBox 66">
              <a:extLst>
                <a:ext uri="{FF2B5EF4-FFF2-40B4-BE49-F238E27FC236}">
                  <a16:creationId xmlns:a16="http://schemas.microsoft.com/office/drawing/2014/main" id="{4B3E465D-D76C-A63C-B3C3-4DF641D241E5}"/>
                </a:ext>
              </a:extLst>
            </p:cNvPr>
            <p:cNvSpPr txBox="1"/>
            <p:nvPr/>
          </p:nvSpPr>
          <p:spPr>
            <a:xfrm>
              <a:off x="2805515" y="1870870"/>
              <a:ext cx="1737851" cy="869663"/>
            </a:xfrm>
            <a:prstGeom prst="rect">
              <a:avLst/>
            </a:prstGeom>
            <a:solidFill>
              <a:srgbClr val="5FB65A"/>
            </a:solidFill>
          </p:spPr>
          <p:txBody>
            <a:bodyPr wrap="square" lIns="540000" tIns="72000" rIns="0" bIns="36000" rtlCol="0">
              <a:noAutofit/>
            </a:bodyPr>
            <a:lstStyle/>
            <a:p>
              <a:pPr>
                <a:spcAft>
                  <a:spcPts val="150"/>
                </a:spcAft>
              </a:pPr>
              <a:r>
                <a:rPr lang="en-US" sz="800" b="1">
                  <a:solidFill>
                    <a:schemeClr val="bg1"/>
                  </a:solidFill>
                  <a:latin typeface="DM Sans" pitchFamily="2" charset="77"/>
                </a:rPr>
                <a:t>Stage 2</a:t>
              </a:r>
            </a:p>
            <a:p>
              <a:pPr>
                <a:spcAft>
                  <a:spcPts val="150"/>
                </a:spcAft>
              </a:pPr>
              <a:r>
                <a:rPr lang="en-US" sz="1050">
                  <a:solidFill>
                    <a:schemeClr val="bg1"/>
                  </a:solidFill>
                  <a:latin typeface="DM Sans" pitchFamily="2" charset="77"/>
                </a:rPr>
                <a:t>Understand the current situation/</a:t>
              </a:r>
              <a:br>
                <a:rPr lang="en-US" sz="1050">
                  <a:solidFill>
                    <a:schemeClr val="bg1"/>
                  </a:solidFill>
                  <a:latin typeface="DM Sans" pitchFamily="2" charset="77"/>
                </a:rPr>
              </a:br>
              <a:r>
                <a:rPr lang="en-US" sz="1050">
                  <a:solidFill>
                    <a:schemeClr val="bg1"/>
                  </a:solidFill>
                  <a:latin typeface="DM Sans" pitchFamily="2" charset="77"/>
                </a:rPr>
                <a:t>problem</a:t>
              </a:r>
            </a:p>
          </p:txBody>
        </p:sp>
      </p:grpSp>
      <p:grpSp>
        <p:nvGrpSpPr>
          <p:cNvPr id="68" name="Group 67">
            <a:extLst>
              <a:ext uri="{FF2B5EF4-FFF2-40B4-BE49-F238E27FC236}">
                <a16:creationId xmlns:a16="http://schemas.microsoft.com/office/drawing/2014/main" id="{39E1E59E-1516-4543-C175-172BD1D3D2A6}"/>
              </a:ext>
            </a:extLst>
          </p:cNvPr>
          <p:cNvGrpSpPr/>
          <p:nvPr/>
        </p:nvGrpSpPr>
        <p:grpSpPr>
          <a:xfrm>
            <a:off x="1077913" y="1870869"/>
            <a:ext cx="2048745" cy="869663"/>
            <a:chOff x="1077913" y="1870869"/>
            <a:chExt cx="2048745" cy="869663"/>
          </a:xfrm>
        </p:grpSpPr>
        <p:sp>
          <p:nvSpPr>
            <p:cNvPr id="69" name="Rectangle 68">
              <a:extLst>
                <a:ext uri="{FF2B5EF4-FFF2-40B4-BE49-F238E27FC236}">
                  <a16:creationId xmlns:a16="http://schemas.microsoft.com/office/drawing/2014/main" id="{C9CAE2B0-F2BE-D7F7-FB83-59332895AD15}"/>
                </a:ext>
              </a:extLst>
            </p:cNvPr>
            <p:cNvSpPr/>
            <p:nvPr/>
          </p:nvSpPr>
          <p:spPr>
            <a:xfrm rot="2700000">
              <a:off x="2473626" y="1982644"/>
              <a:ext cx="659824" cy="646241"/>
            </a:xfrm>
            <a:prstGeom prst="rect">
              <a:avLst/>
            </a:prstGeom>
            <a:solidFill>
              <a:srgbClr val="9BBB5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0" rtlCol="0" anchor="ctr"/>
            <a:lstStyle/>
            <a:p>
              <a:pPr algn="ctr">
                <a:spcAft>
                  <a:spcPts val="150"/>
                </a:spcAft>
              </a:pPr>
              <a:endParaRPr lang="en-US" sz="800"/>
            </a:p>
          </p:txBody>
        </p:sp>
        <p:sp>
          <p:nvSpPr>
            <p:cNvPr id="70" name="TextBox 69">
              <a:extLst>
                <a:ext uri="{FF2B5EF4-FFF2-40B4-BE49-F238E27FC236}">
                  <a16:creationId xmlns:a16="http://schemas.microsoft.com/office/drawing/2014/main" id="{B0BC702C-FC2D-5841-13FC-C140B4D2FBDC}"/>
                </a:ext>
              </a:extLst>
            </p:cNvPr>
            <p:cNvSpPr txBox="1"/>
            <p:nvPr/>
          </p:nvSpPr>
          <p:spPr>
            <a:xfrm>
              <a:off x="1077913" y="1870869"/>
              <a:ext cx="1737851" cy="869663"/>
            </a:xfrm>
            <a:prstGeom prst="rect">
              <a:avLst/>
            </a:prstGeom>
            <a:solidFill>
              <a:srgbClr val="9BBB59"/>
            </a:solidFill>
          </p:spPr>
          <p:txBody>
            <a:bodyPr wrap="square" lIns="72000" tIns="72000" rIns="0" bIns="36000" rtlCol="0">
              <a:noAutofit/>
            </a:bodyPr>
            <a:lstStyle/>
            <a:p>
              <a:pPr>
                <a:spcAft>
                  <a:spcPts val="150"/>
                </a:spcAft>
              </a:pPr>
              <a:r>
                <a:rPr lang="en-US" sz="800" b="1">
                  <a:solidFill>
                    <a:schemeClr val="bg1"/>
                  </a:solidFill>
                  <a:latin typeface="DM Sans" pitchFamily="2" charset="77"/>
                </a:rPr>
                <a:t>Stage 1</a:t>
              </a:r>
            </a:p>
            <a:p>
              <a:pPr>
                <a:spcAft>
                  <a:spcPts val="150"/>
                </a:spcAft>
              </a:pPr>
              <a:r>
                <a:rPr lang="en-US" sz="1050">
                  <a:solidFill>
                    <a:schemeClr val="bg1"/>
                  </a:solidFill>
                  <a:latin typeface="DM Sans" pitchFamily="2" charset="77"/>
                </a:rPr>
                <a:t>Identification of </a:t>
              </a:r>
              <a:br>
                <a:rPr lang="en-US" sz="1050">
                  <a:solidFill>
                    <a:schemeClr val="bg1"/>
                  </a:solidFill>
                  <a:latin typeface="DM Sans" pitchFamily="2" charset="77"/>
                </a:rPr>
              </a:br>
              <a:r>
                <a:rPr lang="en-US" sz="1050">
                  <a:solidFill>
                    <a:schemeClr val="bg1"/>
                  </a:solidFill>
                  <a:latin typeface="DM Sans" pitchFamily="2" charset="77"/>
                </a:rPr>
                <a:t>a quality issue</a:t>
              </a:r>
            </a:p>
          </p:txBody>
        </p:sp>
      </p:grpSp>
      <p:sp>
        <p:nvSpPr>
          <p:cNvPr id="3" name="Rectangle 2">
            <a:extLst>
              <a:ext uri="{FF2B5EF4-FFF2-40B4-BE49-F238E27FC236}">
                <a16:creationId xmlns:a16="http://schemas.microsoft.com/office/drawing/2014/main" id="{0BB4ED45-793E-EB26-D0E9-3A75DA24AFEE}"/>
              </a:ext>
            </a:extLst>
          </p:cNvPr>
          <p:cNvSpPr/>
          <p:nvPr/>
        </p:nvSpPr>
        <p:spPr>
          <a:xfrm>
            <a:off x="952500" y="1384634"/>
            <a:ext cx="11239499" cy="523206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latin typeface="Petrona" pitchFamily="2" charset="77"/>
            </a:endParaRPr>
          </a:p>
        </p:txBody>
      </p:sp>
      <p:pic>
        <p:nvPicPr>
          <p:cNvPr id="13" name="Picture 12">
            <a:extLst>
              <a:ext uri="{FF2B5EF4-FFF2-40B4-BE49-F238E27FC236}">
                <a16:creationId xmlns:a16="http://schemas.microsoft.com/office/drawing/2014/main" id="{E7CE1D94-1F36-EEA6-3CAA-70AF72E83006}"/>
              </a:ext>
            </a:extLst>
          </p:cNvPr>
          <p:cNvPicPr>
            <a:picLocks noChangeAspect="1"/>
          </p:cNvPicPr>
          <p:nvPr/>
        </p:nvPicPr>
        <p:blipFill>
          <a:blip r:embed="rId3"/>
          <a:srcRect/>
          <a:stretch/>
        </p:blipFill>
        <p:spPr>
          <a:xfrm>
            <a:off x="5448376" y="2743200"/>
            <a:ext cx="2374900" cy="1371600"/>
          </a:xfrm>
          <a:prstGeom prst="rect">
            <a:avLst/>
          </a:prstGeom>
        </p:spPr>
      </p:pic>
      <p:grpSp>
        <p:nvGrpSpPr>
          <p:cNvPr id="38" name="Group 37">
            <a:extLst>
              <a:ext uri="{FF2B5EF4-FFF2-40B4-BE49-F238E27FC236}">
                <a16:creationId xmlns:a16="http://schemas.microsoft.com/office/drawing/2014/main" id="{0FB70160-9BF1-E777-3475-73090778ED2A}"/>
              </a:ext>
            </a:extLst>
          </p:cNvPr>
          <p:cNvGrpSpPr/>
          <p:nvPr/>
        </p:nvGrpSpPr>
        <p:grpSpPr>
          <a:xfrm>
            <a:off x="5877499" y="2218716"/>
            <a:ext cx="1193756" cy="1193756"/>
            <a:chOff x="5337673" y="2218716"/>
            <a:chExt cx="1193756" cy="1193756"/>
          </a:xfrm>
        </p:grpSpPr>
        <p:sp>
          <p:nvSpPr>
            <p:cNvPr id="39" name="Oval 38">
              <a:extLst>
                <a:ext uri="{FF2B5EF4-FFF2-40B4-BE49-F238E27FC236}">
                  <a16:creationId xmlns:a16="http://schemas.microsoft.com/office/drawing/2014/main" id="{C1509BF0-9A97-85CB-4199-CDA77EC72927}"/>
                </a:ext>
              </a:extLst>
            </p:cNvPr>
            <p:cNvSpPr/>
            <p:nvPr/>
          </p:nvSpPr>
          <p:spPr>
            <a:xfrm>
              <a:off x="5337673" y="2218716"/>
              <a:ext cx="1193756" cy="1193756"/>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40" name="Picture 39">
              <a:extLst>
                <a:ext uri="{FF2B5EF4-FFF2-40B4-BE49-F238E27FC236}">
                  <a16:creationId xmlns:a16="http://schemas.microsoft.com/office/drawing/2014/main" id="{73BB2B40-D2CC-5B12-6278-B23FE8D7A7E2}"/>
                </a:ext>
              </a:extLst>
            </p:cNvPr>
            <p:cNvPicPr>
              <a:picLocks noChangeAspect="1"/>
            </p:cNvPicPr>
            <p:nvPr/>
          </p:nvPicPr>
          <p:blipFill>
            <a:blip r:embed="rId4"/>
            <a:srcRect/>
            <a:stretch/>
          </p:blipFill>
          <p:spPr>
            <a:xfrm>
              <a:off x="5568950" y="2225675"/>
              <a:ext cx="723900" cy="292100"/>
            </a:xfrm>
            <a:prstGeom prst="rect">
              <a:avLst/>
            </a:prstGeom>
          </p:spPr>
        </p:pic>
      </p:grpSp>
      <p:pic>
        <p:nvPicPr>
          <p:cNvPr id="9" name="Picture 8">
            <a:extLst>
              <a:ext uri="{FF2B5EF4-FFF2-40B4-BE49-F238E27FC236}">
                <a16:creationId xmlns:a16="http://schemas.microsoft.com/office/drawing/2014/main" id="{0A23891E-FAC9-3D4F-98E0-E3DD93F055FD}"/>
              </a:ext>
            </a:extLst>
          </p:cNvPr>
          <p:cNvPicPr>
            <a:picLocks noChangeAspect="1"/>
          </p:cNvPicPr>
          <p:nvPr/>
        </p:nvPicPr>
        <p:blipFill>
          <a:blip r:embed="rId5"/>
          <a:srcRect/>
          <a:stretch/>
        </p:blipFill>
        <p:spPr>
          <a:xfrm>
            <a:off x="238125" y="1317624"/>
            <a:ext cx="495300" cy="406400"/>
          </a:xfrm>
          <a:prstGeom prst="rect">
            <a:avLst/>
          </a:prstGeom>
        </p:spPr>
      </p:pic>
      <p:pic>
        <p:nvPicPr>
          <p:cNvPr id="10" name="Picture 9">
            <a:extLst>
              <a:ext uri="{FF2B5EF4-FFF2-40B4-BE49-F238E27FC236}">
                <a16:creationId xmlns:a16="http://schemas.microsoft.com/office/drawing/2014/main" id="{96F4A786-7AA3-1B8F-DCA3-7DB7B8571AAD}"/>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9040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50" fill="hold">
                                          <p:stCondLst>
                                            <p:cond delay="0"/>
                                          </p:stCondLst>
                                        </p:cTn>
                                        <p:tgtEl>
                                          <p:spTgt spid="13"/>
                                        </p:tgtEl>
                                        <p:attrNameLst>
                                          <p:attrName>r</p:attrName>
                                        </p:attrNameLst>
                                      </p:cBhvr>
                                    </p:animRot>
                                    <p:animRot by="-240000">
                                      <p:cBhvr>
                                        <p:cTn id="7" dur="100" fill="hold">
                                          <p:stCondLst>
                                            <p:cond delay="100"/>
                                          </p:stCondLst>
                                        </p:cTn>
                                        <p:tgtEl>
                                          <p:spTgt spid="13"/>
                                        </p:tgtEl>
                                        <p:attrNameLst>
                                          <p:attrName>r</p:attrName>
                                        </p:attrNameLst>
                                      </p:cBhvr>
                                    </p:animRot>
                                    <p:animRot by="240000">
                                      <p:cBhvr>
                                        <p:cTn id="8" dur="100" fill="hold">
                                          <p:stCondLst>
                                            <p:cond delay="200"/>
                                          </p:stCondLst>
                                        </p:cTn>
                                        <p:tgtEl>
                                          <p:spTgt spid="13"/>
                                        </p:tgtEl>
                                        <p:attrNameLst>
                                          <p:attrName>r</p:attrName>
                                        </p:attrNameLst>
                                      </p:cBhvr>
                                    </p:animRot>
                                    <p:animRot by="-240000">
                                      <p:cBhvr>
                                        <p:cTn id="9" dur="100" fill="hold">
                                          <p:stCondLst>
                                            <p:cond delay="300"/>
                                          </p:stCondLst>
                                        </p:cTn>
                                        <p:tgtEl>
                                          <p:spTgt spid="13"/>
                                        </p:tgtEl>
                                        <p:attrNameLst>
                                          <p:attrName>r</p:attrName>
                                        </p:attrNameLst>
                                      </p:cBhvr>
                                    </p:animRot>
                                    <p:animRot by="120000">
                                      <p:cBhvr>
                                        <p:cTn id="10" dur="100" fill="hold">
                                          <p:stCondLst>
                                            <p:cond delay="400"/>
                                          </p:stCondLst>
                                        </p:cTn>
                                        <p:tgtEl>
                                          <p:spTgt spid="13"/>
                                        </p:tgtEl>
                                        <p:attrNameLst>
                                          <p:attrName>r</p:attrName>
                                        </p:attrNameLst>
                                      </p:cBhvr>
                                    </p:animRot>
                                  </p:childTnLst>
                                </p:cTn>
                              </p:par>
                              <p:par>
                                <p:cTn id="11" presetID="6" presetClass="entr" presetSubtype="32" repeatCount="2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circle(out)">
                                      <p:cBhvr>
                                        <p:cTn id="13" dur="500"/>
                                        <p:tgtEl>
                                          <p:spTgt spid="38"/>
                                        </p:tgtEl>
                                      </p:cBhvr>
                                    </p:animEffect>
                                  </p:childTnLst>
                                </p:cTn>
                              </p:par>
                              <p:par>
                                <p:cTn id="14" presetID="6" presetClass="exit" presetSubtype="32" repeatCount="2000" fill="hold" nodeType="withEffect">
                                  <p:stCondLst>
                                    <p:cond delay="250"/>
                                  </p:stCondLst>
                                  <p:childTnLst>
                                    <p:animEffect transition="out" filter="circle(out)">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ctangle">
            <a:extLst>
              <a:ext uri="{FF2B5EF4-FFF2-40B4-BE49-F238E27FC236}">
                <a16:creationId xmlns:a16="http://schemas.microsoft.com/office/drawing/2014/main" id="{9C76EE3B-09B6-4549-B277-9D95BB7DCBC1}"/>
              </a:ext>
            </a:extLst>
          </p:cNvPr>
          <p:cNvPicPr>
            <a:picLocks noChangeAspect="1"/>
          </p:cNvPicPr>
          <p:nvPr/>
        </p:nvPicPr>
        <p:blipFill>
          <a:blip r:embed="rId3"/>
          <a:srcRect/>
          <a:stretch/>
        </p:blipFill>
        <p:spPr>
          <a:xfrm>
            <a:off x="5838057" y="6987776"/>
            <a:ext cx="889000" cy="1358900"/>
          </a:xfrm>
          <a:prstGeom prst="rect">
            <a:avLst/>
          </a:prstGeom>
        </p:spPr>
      </p:pic>
      <p:pic>
        <p:nvPicPr>
          <p:cNvPr id="10" name="Heart">
            <a:extLst>
              <a:ext uri="{FF2B5EF4-FFF2-40B4-BE49-F238E27FC236}">
                <a16:creationId xmlns:a16="http://schemas.microsoft.com/office/drawing/2014/main" id="{B722F635-E5E3-DD0C-CD54-92CD18076DFD}"/>
              </a:ext>
            </a:extLst>
          </p:cNvPr>
          <p:cNvPicPr>
            <a:picLocks noChangeAspect="1"/>
          </p:cNvPicPr>
          <p:nvPr/>
        </p:nvPicPr>
        <p:blipFill>
          <a:blip r:embed="rId4"/>
          <a:srcRect/>
          <a:stretch/>
        </p:blipFill>
        <p:spPr>
          <a:xfrm>
            <a:off x="6351286" y="7407172"/>
            <a:ext cx="901700" cy="508000"/>
          </a:xfrm>
          <a:prstGeom prst="rect">
            <a:avLst/>
          </a:prstGeom>
        </p:spPr>
      </p:pic>
      <p:pic>
        <p:nvPicPr>
          <p:cNvPr id="11" name="Circle">
            <a:extLst>
              <a:ext uri="{FF2B5EF4-FFF2-40B4-BE49-F238E27FC236}">
                <a16:creationId xmlns:a16="http://schemas.microsoft.com/office/drawing/2014/main" id="{3DAF37FE-83C4-FBD3-6EC8-48DDE022A681}"/>
              </a:ext>
            </a:extLst>
          </p:cNvPr>
          <p:cNvPicPr>
            <a:picLocks noChangeAspect="1"/>
          </p:cNvPicPr>
          <p:nvPr/>
        </p:nvPicPr>
        <p:blipFill>
          <a:blip r:embed="rId5"/>
          <a:srcRect/>
          <a:stretch/>
        </p:blipFill>
        <p:spPr>
          <a:xfrm>
            <a:off x="5618734" y="7438342"/>
            <a:ext cx="673100" cy="673100"/>
          </a:xfrm>
          <a:prstGeom prst="rect">
            <a:avLst/>
          </a:prstGeom>
        </p:spPr>
      </p:pic>
      <p:sp>
        <p:nvSpPr>
          <p:cNvPr id="12" name="Rectangle 11">
            <a:extLst>
              <a:ext uri="{FF2B5EF4-FFF2-40B4-BE49-F238E27FC236}">
                <a16:creationId xmlns:a16="http://schemas.microsoft.com/office/drawing/2014/main" id="{27276CE3-93F6-3859-1ED4-ABF269F2DFF9}"/>
              </a:ext>
            </a:extLst>
          </p:cNvPr>
          <p:cNvSpPr/>
          <p:nvPr/>
        </p:nvSpPr>
        <p:spPr>
          <a:xfrm>
            <a:off x="1077913" y="3219450"/>
            <a:ext cx="11114087" cy="3638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E2794076-607F-5F84-9491-77A896D8FDEF}"/>
              </a:ext>
            </a:extLst>
          </p:cNvPr>
          <p:cNvSpPr>
            <a:spLocks noGrp="1"/>
          </p:cNvSpPr>
          <p:nvPr>
            <p:ph type="title"/>
          </p:nvPr>
        </p:nvSpPr>
        <p:spPr/>
        <p:txBody>
          <a:bodyPr/>
          <a:lstStyle/>
          <a:p>
            <a:r>
              <a:rPr lang="en-US"/>
              <a:t>Six stages of QI work – Reflection</a:t>
            </a:r>
          </a:p>
        </p:txBody>
      </p:sp>
      <p:sp>
        <p:nvSpPr>
          <p:cNvPr id="4" name="Footer Placeholder 3">
            <a:extLst>
              <a:ext uri="{FF2B5EF4-FFF2-40B4-BE49-F238E27FC236}">
                <a16:creationId xmlns:a16="http://schemas.microsoft.com/office/drawing/2014/main" id="{F82C2D28-F8D4-ACCE-BAA7-6FBEE34B9561}"/>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33C8AD37-8306-9C74-F968-C1B2D59894B5}"/>
              </a:ext>
            </a:extLst>
          </p:cNvPr>
          <p:cNvSpPr>
            <a:spLocks noGrp="1"/>
          </p:cNvSpPr>
          <p:nvPr>
            <p:ph type="sldNum" sz="quarter" idx="12"/>
          </p:nvPr>
        </p:nvSpPr>
        <p:spPr/>
        <p:txBody>
          <a:bodyPr/>
          <a:lstStyle/>
          <a:p>
            <a:fld id="{16C5AC08-0ACD-404A-9C9F-AB39E786C34A}" type="slidenum">
              <a:rPr lang="en-GB"/>
              <a:t>44</a:t>
            </a:fld>
            <a:endParaRPr lang="en-GB"/>
          </a:p>
        </p:txBody>
      </p:sp>
      <p:sp>
        <p:nvSpPr>
          <p:cNvPr id="6" name="Text Placeholder 5">
            <a:extLst>
              <a:ext uri="{FF2B5EF4-FFF2-40B4-BE49-F238E27FC236}">
                <a16:creationId xmlns:a16="http://schemas.microsoft.com/office/drawing/2014/main" id="{D3797EB6-9782-9B3B-F294-21436EA00BEE}"/>
              </a:ext>
            </a:extLst>
          </p:cNvPr>
          <p:cNvSpPr>
            <a:spLocks noGrp="1"/>
          </p:cNvSpPr>
          <p:nvPr>
            <p:ph type="body" sz="quarter" idx="13"/>
          </p:nvPr>
        </p:nvSpPr>
        <p:spPr/>
        <p:txBody>
          <a:bodyPr/>
          <a:lstStyle/>
          <a:p>
            <a:r>
              <a:rPr lang="en-US" dirty="0"/>
              <a:t>Six stages of QI work – reflection</a:t>
            </a:r>
          </a:p>
        </p:txBody>
      </p:sp>
      <p:pic>
        <p:nvPicPr>
          <p:cNvPr id="8" name="Face">
            <a:extLst>
              <a:ext uri="{FF2B5EF4-FFF2-40B4-BE49-F238E27FC236}">
                <a16:creationId xmlns:a16="http://schemas.microsoft.com/office/drawing/2014/main" id="{CC72D9E3-6A2C-9871-BBA1-1F96C9457A57}"/>
              </a:ext>
            </a:extLst>
          </p:cNvPr>
          <p:cNvPicPr>
            <a:picLocks noChangeAspect="1"/>
          </p:cNvPicPr>
          <p:nvPr/>
        </p:nvPicPr>
        <p:blipFill>
          <a:blip r:embed="rId6"/>
          <a:srcRect/>
          <a:stretch/>
        </p:blipFill>
        <p:spPr>
          <a:xfrm>
            <a:off x="5455936" y="3041650"/>
            <a:ext cx="2298700" cy="2070100"/>
          </a:xfrm>
          <a:prstGeom prst="rect">
            <a:avLst/>
          </a:prstGeom>
        </p:spPr>
      </p:pic>
    </p:spTree>
    <p:extLst>
      <p:ext uri="{BB962C8B-B14F-4D97-AF65-F5344CB8AC3E}">
        <p14:creationId xmlns:p14="http://schemas.microsoft.com/office/powerpoint/2010/main" val="599847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withEffect" p14:presetBounceEnd="50000">
                                      <p:stCondLst>
                                        <p:cond delay="0"/>
                                      </p:stCondLst>
                                      <p:childTnLst>
                                        <p:animMotion origin="layout" path="M -4.58333E-6 4.44444E-6 L -4.58333E-6 -0.69283 " pathEditMode="relative" rAng="0" ptsTypes="AA" p14:bounceEnd="50000">
                                          <p:cBhvr>
                                            <p:cTn id="6" dur="2000" fill="hold"/>
                                            <p:tgtEl>
                                              <p:spTgt spid="9"/>
                                            </p:tgtEl>
                                            <p:attrNameLst>
                                              <p:attrName>ppt_x</p:attrName>
                                              <p:attrName>ppt_y</p:attrName>
                                            </p:attrNameLst>
                                          </p:cBhvr>
                                          <p:rCtr x="0" y="-34653"/>
                                        </p:animMotion>
                                      </p:childTnLst>
                                    </p:cTn>
                                  </p:par>
                                  <p:par>
                                    <p:cTn id="7" presetID="64" presetClass="path" presetSubtype="0" accel="50000" decel="50000" fill="hold" nodeType="withEffect">
                                      <p:stCondLst>
                                        <p:cond delay="1000"/>
                                      </p:stCondLst>
                                      <p:childTnLst>
                                        <p:animMotion origin="layout" path="M -2.70833E-6 3.7037E-7 L -2.70833E-6 -0.70787 " pathEditMode="relative" rAng="0" ptsTypes="AA">
                                          <p:cBhvr>
                                            <p:cTn id="8" dur="1500" fill="hold"/>
                                            <p:tgtEl>
                                              <p:spTgt spid="10"/>
                                            </p:tgtEl>
                                            <p:attrNameLst>
                                              <p:attrName>ppt_x</p:attrName>
                                              <p:attrName>ppt_y</p:attrName>
                                            </p:attrNameLst>
                                          </p:cBhvr>
                                          <p:rCtr x="0" y="-35394"/>
                                        </p:animMotion>
                                      </p:childTnLst>
                                    </p:cTn>
                                  </p:par>
                                  <p:par>
                                    <p:cTn id="9" presetID="64" presetClass="path" presetSubtype="0" accel="50000" fill="hold" nodeType="withEffect" p14:presetBounceEnd="50000">
                                      <p:stCondLst>
                                        <p:cond delay="700"/>
                                      </p:stCondLst>
                                      <p:childTnLst>
                                        <p:animMotion origin="layout" path="M -1.45833E-6 3.7037E-6 L -1.45833E-6 -0.71852 " pathEditMode="relative" rAng="0" ptsTypes="AA" p14:bounceEnd="50000">
                                          <p:cBhvr>
                                            <p:cTn id="10" dur="2000" fill="hold"/>
                                            <p:tgtEl>
                                              <p:spTgt spid="11"/>
                                            </p:tgtEl>
                                            <p:attrNameLst>
                                              <p:attrName>ppt_x</p:attrName>
                                              <p:attrName>ppt_y</p:attrName>
                                            </p:attrNameLst>
                                          </p:cBhvr>
                                          <p:rCtr x="0" y="-3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withEffect">
                                      <p:stCondLst>
                                        <p:cond delay="0"/>
                                      </p:stCondLst>
                                      <p:childTnLst>
                                        <p:animMotion origin="layout" path="M -4.58333E-6 4.44444E-6 L -4.58333E-6 -0.69283 " pathEditMode="relative" rAng="0" ptsTypes="AA">
                                          <p:cBhvr>
                                            <p:cTn id="6" dur="2000" fill="hold"/>
                                            <p:tgtEl>
                                              <p:spTgt spid="9"/>
                                            </p:tgtEl>
                                            <p:attrNameLst>
                                              <p:attrName>ppt_x</p:attrName>
                                              <p:attrName>ppt_y</p:attrName>
                                            </p:attrNameLst>
                                          </p:cBhvr>
                                          <p:rCtr x="0" y="-34653"/>
                                        </p:animMotion>
                                      </p:childTnLst>
                                    </p:cTn>
                                  </p:par>
                                  <p:par>
                                    <p:cTn id="7" presetID="64" presetClass="path" presetSubtype="0" accel="50000" decel="50000" fill="hold" nodeType="withEffect">
                                      <p:stCondLst>
                                        <p:cond delay="1000"/>
                                      </p:stCondLst>
                                      <p:childTnLst>
                                        <p:animMotion origin="layout" path="M -2.70833E-6 3.7037E-7 L -2.70833E-6 -0.70787 " pathEditMode="relative" rAng="0" ptsTypes="AA">
                                          <p:cBhvr>
                                            <p:cTn id="8" dur="1500" fill="hold"/>
                                            <p:tgtEl>
                                              <p:spTgt spid="10"/>
                                            </p:tgtEl>
                                            <p:attrNameLst>
                                              <p:attrName>ppt_x</p:attrName>
                                              <p:attrName>ppt_y</p:attrName>
                                            </p:attrNameLst>
                                          </p:cBhvr>
                                          <p:rCtr x="0" y="-35394"/>
                                        </p:animMotion>
                                      </p:childTnLst>
                                    </p:cTn>
                                  </p:par>
                                  <p:par>
                                    <p:cTn id="9" presetID="64" presetClass="path" presetSubtype="0" accel="50000" fill="hold" nodeType="withEffect">
                                      <p:stCondLst>
                                        <p:cond delay="700"/>
                                      </p:stCondLst>
                                      <p:childTnLst>
                                        <p:animMotion origin="layout" path="M -1.45833E-6 3.7037E-6 L -1.45833E-6 -0.71852 " pathEditMode="relative" rAng="0" ptsTypes="AA">
                                          <p:cBhvr>
                                            <p:cTn id="10" dur="2000" fill="hold"/>
                                            <p:tgtEl>
                                              <p:spTgt spid="11"/>
                                            </p:tgtEl>
                                            <p:attrNameLst>
                                              <p:attrName>ppt_x</p:attrName>
                                              <p:attrName>ppt_y</p:attrName>
                                            </p:attrNameLst>
                                          </p:cBhvr>
                                          <p:rCtr x="0" y="-3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pPr lvl="1"/>
            <a:r>
              <a:rPr lang="en-US" b="1"/>
              <a:t>By the end of the session, you will…</a:t>
            </a:r>
          </a:p>
          <a:p>
            <a:pPr lvl="2"/>
            <a:r>
              <a:rPr lang="en-US" b="1">
                <a:solidFill>
                  <a:schemeClr val="accent2"/>
                </a:solidFill>
              </a:rPr>
              <a:t>Understand the concepts of coaching improvement and the difference between coaching and advising  </a:t>
            </a:r>
          </a:p>
          <a:p>
            <a:pPr lvl="2"/>
            <a:r>
              <a:rPr lang="en-US" b="1">
                <a:solidFill>
                  <a:schemeClr val="accent2"/>
                </a:solidFill>
              </a:rPr>
              <a:t>Be able to explain your role as a Quality Coach to different stakeholders  </a:t>
            </a:r>
          </a:p>
          <a:p>
            <a:pPr lvl="2"/>
            <a:r>
              <a:rPr lang="en-US"/>
              <a:t>Be able to effectively contract as a coach with a QI team </a:t>
            </a:r>
          </a:p>
          <a:p>
            <a:pPr lvl="2"/>
            <a:r>
              <a:rPr lang="en-US"/>
              <a:t>Reflect on your role as a coach in relation to the key stages </a:t>
            </a:r>
            <a:br>
              <a:rPr lang="en-US"/>
            </a:br>
            <a:r>
              <a:rPr lang="en-US"/>
              <a:t>of QI work</a:t>
            </a:r>
          </a:p>
          <a:p>
            <a:pPr lvl="2"/>
            <a:r>
              <a:rPr lang="en-US"/>
              <a:t>Be able to use the coaching circle as a useful method for supporting your Quality Coach peers</a:t>
            </a:r>
          </a:p>
          <a:p>
            <a:pPr lvl="2"/>
            <a:endParaRPr lang="en-US"/>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45</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2942195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D62FA-025A-8349-FFF7-A3B70C3510ED}"/>
              </a:ext>
            </a:extLst>
          </p:cNvPr>
          <p:cNvPicPr>
            <a:picLocks noChangeAspect="1"/>
          </p:cNvPicPr>
          <p:nvPr/>
        </p:nvPicPr>
        <p:blipFill>
          <a:blip r:embed="rId3"/>
          <a:srcRect/>
          <a:stretch/>
        </p:blipFill>
        <p:spPr>
          <a:xfrm>
            <a:off x="5546477" y="4620932"/>
            <a:ext cx="2011679" cy="819573"/>
          </a:xfrm>
          <a:prstGeom prst="rect">
            <a:avLst/>
          </a:prstGeom>
        </p:spPr>
      </p:pic>
      <p:pic>
        <p:nvPicPr>
          <p:cNvPr id="11" name="Picture 10">
            <a:extLst>
              <a:ext uri="{FF2B5EF4-FFF2-40B4-BE49-F238E27FC236}">
                <a16:creationId xmlns:a16="http://schemas.microsoft.com/office/drawing/2014/main" id="{ECE953D1-3EC8-957E-C60A-AB8821355789}"/>
              </a:ext>
            </a:extLst>
          </p:cNvPr>
          <p:cNvPicPr>
            <a:picLocks noChangeAspect="1"/>
          </p:cNvPicPr>
          <p:nvPr/>
        </p:nvPicPr>
        <p:blipFill>
          <a:blip r:embed="rId4"/>
          <a:srcRect/>
          <a:stretch/>
        </p:blipFill>
        <p:spPr>
          <a:xfrm>
            <a:off x="5546477" y="3591408"/>
            <a:ext cx="2011679" cy="819573"/>
          </a:xfrm>
          <a:prstGeom prst="rect">
            <a:avLst/>
          </a:prstGeom>
        </p:spPr>
      </p:pic>
      <p:pic>
        <p:nvPicPr>
          <p:cNvPr id="12" name="Picture 11">
            <a:extLst>
              <a:ext uri="{FF2B5EF4-FFF2-40B4-BE49-F238E27FC236}">
                <a16:creationId xmlns:a16="http://schemas.microsoft.com/office/drawing/2014/main" id="{B3684288-A050-600E-3653-5EEE7A6D4DAF}"/>
              </a:ext>
            </a:extLst>
          </p:cNvPr>
          <p:cNvPicPr>
            <a:picLocks noChangeAspect="1"/>
          </p:cNvPicPr>
          <p:nvPr/>
        </p:nvPicPr>
        <p:blipFill>
          <a:blip r:embed="rId5"/>
          <a:srcRect/>
          <a:stretch/>
        </p:blipFill>
        <p:spPr>
          <a:xfrm>
            <a:off x="5546477" y="2561884"/>
            <a:ext cx="2011679" cy="819573"/>
          </a:xfrm>
          <a:prstGeom prst="rect">
            <a:avLst/>
          </a:prstGeom>
        </p:spPr>
      </p:pic>
      <p:sp>
        <p:nvSpPr>
          <p:cNvPr id="2" name="Title 1">
            <a:extLst>
              <a:ext uri="{FF2B5EF4-FFF2-40B4-BE49-F238E27FC236}">
                <a16:creationId xmlns:a16="http://schemas.microsoft.com/office/drawing/2014/main" id="{96E2AA72-2674-3F66-B668-20841690C9D7}"/>
              </a:ext>
            </a:extLst>
          </p:cNvPr>
          <p:cNvSpPr>
            <a:spLocks noGrp="1"/>
          </p:cNvSpPr>
          <p:nvPr>
            <p:ph type="title"/>
          </p:nvPr>
        </p:nvSpPr>
        <p:spPr/>
        <p:txBody>
          <a:bodyPr/>
          <a:lstStyle/>
          <a:p>
            <a:r>
              <a:rPr lang="en-US"/>
              <a:t>We need your feedback</a:t>
            </a:r>
          </a:p>
        </p:txBody>
      </p:sp>
      <p:sp>
        <p:nvSpPr>
          <p:cNvPr id="4" name="Footer Placeholder 3">
            <a:extLst>
              <a:ext uri="{FF2B5EF4-FFF2-40B4-BE49-F238E27FC236}">
                <a16:creationId xmlns:a16="http://schemas.microsoft.com/office/drawing/2014/main" id="{67118C54-EC13-2EE0-1954-24FA9E4F75D8}"/>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F8C62BAB-7753-A102-DC79-0C326554132D}"/>
              </a:ext>
            </a:extLst>
          </p:cNvPr>
          <p:cNvSpPr>
            <a:spLocks noGrp="1"/>
          </p:cNvSpPr>
          <p:nvPr>
            <p:ph type="sldNum" sz="quarter" idx="12"/>
          </p:nvPr>
        </p:nvSpPr>
        <p:spPr/>
        <p:txBody>
          <a:bodyPr/>
          <a:lstStyle/>
          <a:p>
            <a:fld id="{16C5AC08-0ACD-404A-9C9F-AB39E786C34A}" type="slidenum">
              <a:rPr lang="en-GB"/>
              <a:t>46</a:t>
            </a:fld>
            <a:endParaRPr lang="en-GB"/>
          </a:p>
        </p:txBody>
      </p:sp>
      <p:sp>
        <p:nvSpPr>
          <p:cNvPr id="6" name="Text Placeholder 5">
            <a:extLst>
              <a:ext uri="{FF2B5EF4-FFF2-40B4-BE49-F238E27FC236}">
                <a16:creationId xmlns:a16="http://schemas.microsoft.com/office/drawing/2014/main" id="{EF4125A5-E104-D573-AEC1-518E6BA13BB4}"/>
              </a:ext>
            </a:extLst>
          </p:cNvPr>
          <p:cNvSpPr>
            <a:spLocks noGrp="1"/>
          </p:cNvSpPr>
          <p:nvPr>
            <p:ph type="body" sz="quarter" idx="13"/>
          </p:nvPr>
        </p:nvSpPr>
        <p:spPr/>
        <p:txBody>
          <a:bodyPr/>
          <a:lstStyle/>
          <a:p>
            <a:r>
              <a:rPr lang="en-US"/>
              <a:t>Feedback</a:t>
            </a:r>
          </a:p>
        </p:txBody>
      </p:sp>
      <p:sp>
        <p:nvSpPr>
          <p:cNvPr id="15" name="Rectangle 14">
            <a:extLst>
              <a:ext uri="{FF2B5EF4-FFF2-40B4-BE49-F238E27FC236}">
                <a16:creationId xmlns:a16="http://schemas.microsoft.com/office/drawing/2014/main" id="{E375FE19-D830-E8AF-F65B-65BEFC9793A8}"/>
              </a:ext>
            </a:extLst>
          </p:cNvPr>
          <p:cNvSpPr/>
          <p:nvPr/>
        </p:nvSpPr>
        <p:spPr>
          <a:xfrm>
            <a:off x="4848225" y="800100"/>
            <a:ext cx="3330575" cy="1571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C3BFAEF-67C3-5EDE-D1FF-9DFB3B41B3D3}"/>
              </a:ext>
            </a:extLst>
          </p:cNvPr>
          <p:cNvPicPr>
            <a:picLocks noChangeAspect="1"/>
          </p:cNvPicPr>
          <p:nvPr/>
        </p:nvPicPr>
        <p:blipFill>
          <a:blip r:embed="rId6"/>
          <a:srcRect/>
          <a:stretch/>
        </p:blipFill>
        <p:spPr>
          <a:xfrm>
            <a:off x="5291817" y="2263986"/>
            <a:ext cx="3352800" cy="3501813"/>
          </a:xfrm>
          <a:prstGeom prst="rect">
            <a:avLst/>
          </a:prstGeom>
        </p:spPr>
      </p:pic>
    </p:spTree>
    <p:extLst>
      <p:ext uri="{BB962C8B-B14F-4D97-AF65-F5344CB8AC3E}">
        <p14:creationId xmlns:p14="http://schemas.microsoft.com/office/powerpoint/2010/main" val="21736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7765-00CA-E7CD-615E-3C1B8DC5517A}"/>
              </a:ext>
            </a:extLst>
          </p:cNvPr>
          <p:cNvSpPr>
            <a:spLocks noGrp="1"/>
          </p:cNvSpPr>
          <p:nvPr>
            <p:ph type="title"/>
          </p:nvPr>
        </p:nvSpPr>
        <p:spPr/>
        <p:txBody>
          <a:bodyPr/>
          <a:lstStyle/>
          <a:p>
            <a:r>
              <a:rPr lang="en-US"/>
              <a:t>Just-in-Time learning (JIT)</a:t>
            </a:r>
          </a:p>
        </p:txBody>
      </p:sp>
      <p:sp>
        <p:nvSpPr>
          <p:cNvPr id="7" name="Content Placeholder 6">
            <a:extLst>
              <a:ext uri="{FF2B5EF4-FFF2-40B4-BE49-F238E27FC236}">
                <a16:creationId xmlns:a16="http://schemas.microsoft.com/office/drawing/2014/main" id="{C67D27EB-C76A-8218-883D-F77325FCBFC7}"/>
              </a:ext>
            </a:extLst>
          </p:cNvPr>
          <p:cNvSpPr>
            <a:spLocks noGrp="1"/>
          </p:cNvSpPr>
          <p:nvPr>
            <p:ph idx="1"/>
          </p:nvPr>
        </p:nvSpPr>
        <p:spPr/>
        <p:txBody>
          <a:bodyPr/>
          <a:lstStyle/>
          <a:p>
            <a:r>
              <a:rPr lang="en-US" b="1"/>
              <a:t>What</a:t>
            </a:r>
            <a:r>
              <a:rPr lang="en-US"/>
              <a:t> </a:t>
            </a:r>
          </a:p>
          <a:p>
            <a:pPr lvl="1"/>
            <a:r>
              <a:rPr lang="en-US">
                <a:latin typeface="DM Sans" pitchFamily="2" charset="77"/>
              </a:rPr>
              <a:t>A targeted approach providing people with the information they need, when they need it. </a:t>
            </a:r>
          </a:p>
          <a:p>
            <a:pPr lvl="1"/>
            <a:r>
              <a:rPr lang="en-US">
                <a:latin typeface="DM Sans" pitchFamily="2" charset="77"/>
              </a:rPr>
              <a:t>Typically attributed to Toyota.</a:t>
            </a:r>
          </a:p>
          <a:p>
            <a:endParaRPr lang="en-US"/>
          </a:p>
          <a:p>
            <a:endParaRPr lang="en-US"/>
          </a:p>
        </p:txBody>
      </p:sp>
      <p:sp>
        <p:nvSpPr>
          <p:cNvPr id="4" name="Footer Placeholder 3">
            <a:extLst>
              <a:ext uri="{FF2B5EF4-FFF2-40B4-BE49-F238E27FC236}">
                <a16:creationId xmlns:a16="http://schemas.microsoft.com/office/drawing/2014/main" id="{DB2595E4-7252-B0AC-D368-6F652D218A87}"/>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C912D615-0336-1B9C-7CF9-2DD16DACF694}"/>
              </a:ext>
            </a:extLst>
          </p:cNvPr>
          <p:cNvSpPr>
            <a:spLocks noGrp="1"/>
          </p:cNvSpPr>
          <p:nvPr>
            <p:ph type="sldNum" sz="quarter" idx="12"/>
          </p:nvPr>
        </p:nvSpPr>
        <p:spPr/>
        <p:txBody>
          <a:bodyPr/>
          <a:lstStyle/>
          <a:p>
            <a:fld id="{16C5AC08-0ACD-404A-9C9F-AB39E786C34A}" type="slidenum">
              <a:rPr lang="en-GB"/>
              <a:t>47</a:t>
            </a:fld>
            <a:endParaRPr lang="en-GB"/>
          </a:p>
        </p:txBody>
      </p:sp>
      <p:sp>
        <p:nvSpPr>
          <p:cNvPr id="8" name="Text Placeholder 7">
            <a:extLst>
              <a:ext uri="{FF2B5EF4-FFF2-40B4-BE49-F238E27FC236}">
                <a16:creationId xmlns:a16="http://schemas.microsoft.com/office/drawing/2014/main" id="{A3592B46-82DA-F4DC-CFBC-FC79ECAE0DC1}"/>
              </a:ext>
            </a:extLst>
          </p:cNvPr>
          <p:cNvSpPr>
            <a:spLocks noGrp="1"/>
          </p:cNvSpPr>
          <p:nvPr>
            <p:ph type="body" sz="quarter" idx="13"/>
          </p:nvPr>
        </p:nvSpPr>
        <p:spPr/>
        <p:txBody>
          <a:bodyPr/>
          <a:lstStyle/>
          <a:p>
            <a:r>
              <a:rPr lang="en-US" dirty="0"/>
              <a:t>Just-in-Time learning (JIT)</a:t>
            </a:r>
          </a:p>
        </p:txBody>
      </p:sp>
      <p:sp>
        <p:nvSpPr>
          <p:cNvPr id="9" name="Content Placeholder 8">
            <a:extLst>
              <a:ext uri="{FF2B5EF4-FFF2-40B4-BE49-F238E27FC236}">
                <a16:creationId xmlns:a16="http://schemas.microsoft.com/office/drawing/2014/main" id="{1B362EB4-B4C6-A719-EAEF-0473350A8043}"/>
              </a:ext>
            </a:extLst>
          </p:cNvPr>
          <p:cNvSpPr>
            <a:spLocks noGrp="1"/>
          </p:cNvSpPr>
          <p:nvPr>
            <p:ph idx="14"/>
          </p:nvPr>
        </p:nvSpPr>
        <p:spPr/>
        <p:txBody>
          <a:bodyPr/>
          <a:lstStyle/>
          <a:p>
            <a:r>
              <a:rPr lang="en-US" b="1"/>
              <a:t>How</a:t>
            </a:r>
            <a:r>
              <a:rPr lang="en-US"/>
              <a:t> </a:t>
            </a:r>
          </a:p>
          <a:p>
            <a:pPr lvl="1"/>
            <a:r>
              <a:rPr lang="en-US">
                <a:latin typeface="DM Sans" pitchFamily="2" charset="77"/>
              </a:rPr>
              <a:t>Bite-sized information or training that can be delivered on the spot so learners can absorb the information when they need it.</a:t>
            </a:r>
          </a:p>
          <a:p>
            <a:endParaRPr lang="en-US"/>
          </a:p>
          <a:p>
            <a:endParaRPr lang="en-US"/>
          </a:p>
        </p:txBody>
      </p:sp>
      <p:sp>
        <p:nvSpPr>
          <p:cNvPr id="10" name="Content Placeholder 9">
            <a:extLst>
              <a:ext uri="{FF2B5EF4-FFF2-40B4-BE49-F238E27FC236}">
                <a16:creationId xmlns:a16="http://schemas.microsoft.com/office/drawing/2014/main" id="{2EAD2060-19E0-FA40-DE20-8AA005B214FC}"/>
              </a:ext>
            </a:extLst>
          </p:cNvPr>
          <p:cNvSpPr>
            <a:spLocks noGrp="1"/>
          </p:cNvSpPr>
          <p:nvPr>
            <p:ph idx="15"/>
          </p:nvPr>
        </p:nvSpPr>
        <p:spPr/>
        <p:txBody>
          <a:bodyPr/>
          <a:lstStyle/>
          <a:p>
            <a:r>
              <a:rPr lang="en-US" b="1"/>
              <a:t>Why</a:t>
            </a:r>
            <a:r>
              <a:rPr lang="en-US"/>
              <a:t> </a:t>
            </a:r>
          </a:p>
          <a:p>
            <a:pPr lvl="1"/>
            <a:r>
              <a:rPr lang="en-US">
                <a:latin typeface="DM Sans" pitchFamily="2" charset="77"/>
              </a:rPr>
              <a:t>Good to respond </a:t>
            </a:r>
            <a:br>
              <a:rPr lang="en-US">
                <a:latin typeface="DM Sans" pitchFamily="2" charset="77"/>
              </a:rPr>
            </a:br>
            <a:r>
              <a:rPr lang="en-US">
                <a:latin typeface="DM Sans" pitchFamily="2" charset="77"/>
              </a:rPr>
              <a:t>to demands. </a:t>
            </a:r>
          </a:p>
          <a:p>
            <a:pPr lvl="1"/>
            <a:r>
              <a:rPr lang="en-US">
                <a:latin typeface="DM Sans" pitchFamily="2" charset="77"/>
              </a:rPr>
              <a:t>Expect information to be readily available when we need it. </a:t>
            </a:r>
          </a:p>
          <a:p>
            <a:pPr lvl="1"/>
            <a:endParaRPr lang="en-US"/>
          </a:p>
          <a:p>
            <a:endParaRPr lang="en-US"/>
          </a:p>
        </p:txBody>
      </p:sp>
      <p:sp>
        <p:nvSpPr>
          <p:cNvPr id="11" name="TextBox 10">
            <a:extLst>
              <a:ext uri="{FF2B5EF4-FFF2-40B4-BE49-F238E27FC236}">
                <a16:creationId xmlns:a16="http://schemas.microsoft.com/office/drawing/2014/main" id="{28F95D30-9DC0-F46A-4BD9-F5E81B923178}"/>
              </a:ext>
            </a:extLst>
          </p:cNvPr>
          <p:cNvSpPr txBox="1"/>
          <p:nvPr/>
        </p:nvSpPr>
        <p:spPr>
          <a:xfrm>
            <a:off x="7353596" y="6355090"/>
            <a:ext cx="4686300" cy="253916"/>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Growth Engineering</a:t>
            </a:r>
          </a:p>
        </p:txBody>
      </p:sp>
    </p:spTree>
    <p:extLst>
      <p:ext uri="{BB962C8B-B14F-4D97-AF65-F5344CB8AC3E}">
        <p14:creationId xmlns:p14="http://schemas.microsoft.com/office/powerpoint/2010/main" val="1045952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7895-D5AC-E8E0-62F8-A5752F00E3BA}"/>
              </a:ext>
            </a:extLst>
          </p:cNvPr>
          <p:cNvSpPr>
            <a:spLocks noGrp="1"/>
          </p:cNvSpPr>
          <p:nvPr>
            <p:ph type="title"/>
          </p:nvPr>
        </p:nvSpPr>
        <p:spPr/>
        <p:txBody>
          <a:bodyPr/>
          <a:lstStyle/>
          <a:p>
            <a:r>
              <a:rPr lang="en-US"/>
              <a:t>Teachback – next time</a:t>
            </a:r>
          </a:p>
        </p:txBody>
      </p:sp>
      <p:sp>
        <p:nvSpPr>
          <p:cNvPr id="9" name="Content Placeholder 8">
            <a:extLst>
              <a:ext uri="{FF2B5EF4-FFF2-40B4-BE49-F238E27FC236}">
                <a16:creationId xmlns:a16="http://schemas.microsoft.com/office/drawing/2014/main" id="{2170229F-35CD-A6EF-97A3-42EE0DF754C2}"/>
              </a:ext>
            </a:extLst>
          </p:cNvPr>
          <p:cNvSpPr>
            <a:spLocks noGrp="1"/>
          </p:cNvSpPr>
          <p:nvPr>
            <p:ph idx="1"/>
          </p:nvPr>
        </p:nvSpPr>
        <p:spPr>
          <a:xfrm>
            <a:off x="1077914" y="1520825"/>
            <a:ext cx="5656262" cy="5019720"/>
          </a:xfrm>
        </p:spPr>
        <p:txBody>
          <a:bodyPr/>
          <a:lstStyle/>
          <a:p>
            <a:pPr lvl="1"/>
            <a:r>
              <a:rPr lang="en-US" dirty="0"/>
              <a:t>Read up on the follow subjects:</a:t>
            </a:r>
          </a:p>
          <a:p>
            <a:pPr lvl="2"/>
            <a:r>
              <a:rPr lang="en-US" dirty="0"/>
              <a:t>Run charts</a:t>
            </a:r>
          </a:p>
          <a:p>
            <a:pPr lvl="2"/>
            <a:r>
              <a:rPr lang="en-US" dirty="0"/>
              <a:t>PDSA</a:t>
            </a:r>
          </a:p>
          <a:p>
            <a:pPr lvl="2"/>
            <a:r>
              <a:rPr lang="en-US" dirty="0"/>
              <a:t>SMART aims</a:t>
            </a:r>
          </a:p>
          <a:p>
            <a:pPr lvl="2"/>
            <a:r>
              <a:rPr lang="en-US" dirty="0"/>
              <a:t>Family of measures</a:t>
            </a:r>
          </a:p>
          <a:p>
            <a:pPr lvl="2"/>
            <a:r>
              <a:rPr lang="en-US" dirty="0"/>
              <a:t>Driver diagrams</a:t>
            </a:r>
            <a:br>
              <a:rPr lang="en-US" dirty="0"/>
            </a:br>
            <a:endParaRPr lang="en-US" dirty="0"/>
          </a:p>
          <a:p>
            <a:pPr lvl="1"/>
            <a:r>
              <a:rPr lang="en-US" dirty="0"/>
              <a:t>The QI Refresher in your handbook may be a helpful resource </a:t>
            </a:r>
          </a:p>
        </p:txBody>
      </p:sp>
      <p:sp>
        <p:nvSpPr>
          <p:cNvPr id="4" name="Footer Placeholder 3">
            <a:extLst>
              <a:ext uri="{FF2B5EF4-FFF2-40B4-BE49-F238E27FC236}">
                <a16:creationId xmlns:a16="http://schemas.microsoft.com/office/drawing/2014/main" id="{F0799AFA-E546-8A64-CF24-F12ADC23B1D5}"/>
              </a:ext>
            </a:extLst>
          </p:cNvPr>
          <p:cNvSpPr>
            <a:spLocks noGrp="1"/>
          </p:cNvSpPr>
          <p:nvPr>
            <p:ph type="ftr" sz="quarter" idx="11"/>
          </p:nvPr>
        </p:nvSpPr>
        <p:spPr/>
        <p:txBody>
          <a:bodyPr/>
          <a:lstStyle/>
          <a:p>
            <a:r>
              <a:rPr lang="en-US" dirty="0"/>
              <a:t>Session 2     Coaching the Foundations of QI</a:t>
            </a:r>
          </a:p>
        </p:txBody>
      </p:sp>
      <p:sp>
        <p:nvSpPr>
          <p:cNvPr id="5" name="Slide Number Placeholder 4">
            <a:extLst>
              <a:ext uri="{FF2B5EF4-FFF2-40B4-BE49-F238E27FC236}">
                <a16:creationId xmlns:a16="http://schemas.microsoft.com/office/drawing/2014/main" id="{2D319621-3483-BC26-8319-2FDAE9995E61}"/>
              </a:ext>
            </a:extLst>
          </p:cNvPr>
          <p:cNvSpPr>
            <a:spLocks noGrp="1"/>
          </p:cNvSpPr>
          <p:nvPr>
            <p:ph type="sldNum" sz="quarter" idx="12"/>
          </p:nvPr>
        </p:nvSpPr>
        <p:spPr/>
        <p:txBody>
          <a:bodyPr/>
          <a:lstStyle/>
          <a:p>
            <a:fld id="{16C5AC08-0ACD-404A-9C9F-AB39E786C34A}" type="slidenum">
              <a:rPr lang="en-GB"/>
              <a:t>48</a:t>
            </a:fld>
            <a:endParaRPr lang="en-GB"/>
          </a:p>
        </p:txBody>
      </p:sp>
      <p:sp>
        <p:nvSpPr>
          <p:cNvPr id="6" name="Text Placeholder 5">
            <a:extLst>
              <a:ext uri="{FF2B5EF4-FFF2-40B4-BE49-F238E27FC236}">
                <a16:creationId xmlns:a16="http://schemas.microsoft.com/office/drawing/2014/main" id="{1FF107A1-25CC-DF98-818E-8812FE3E8C74}"/>
              </a:ext>
            </a:extLst>
          </p:cNvPr>
          <p:cNvSpPr>
            <a:spLocks noGrp="1"/>
          </p:cNvSpPr>
          <p:nvPr>
            <p:ph type="body" sz="quarter" idx="13"/>
          </p:nvPr>
        </p:nvSpPr>
        <p:spPr/>
        <p:txBody>
          <a:bodyPr/>
          <a:lstStyle/>
          <a:p>
            <a:r>
              <a:rPr lang="en-US"/>
              <a:t>Teachback – next time</a:t>
            </a:r>
          </a:p>
        </p:txBody>
      </p:sp>
      <p:pic>
        <p:nvPicPr>
          <p:cNvPr id="11" name="Picture 10">
            <a:extLst>
              <a:ext uri="{FF2B5EF4-FFF2-40B4-BE49-F238E27FC236}">
                <a16:creationId xmlns:a16="http://schemas.microsoft.com/office/drawing/2014/main" id="{8F02CB95-1039-01F8-65C7-2EE42D39CAFC}"/>
              </a:ext>
            </a:extLst>
          </p:cNvPr>
          <p:cNvPicPr>
            <a:picLocks noChangeAspect="1"/>
          </p:cNvPicPr>
          <p:nvPr/>
        </p:nvPicPr>
        <p:blipFill>
          <a:blip r:embed="rId3"/>
          <a:srcRect/>
          <a:stretch/>
        </p:blipFill>
        <p:spPr>
          <a:xfrm>
            <a:off x="10523659" y="1520825"/>
            <a:ext cx="1409700" cy="965200"/>
          </a:xfrm>
          <a:prstGeom prst="rect">
            <a:avLst/>
          </a:prstGeom>
        </p:spPr>
      </p:pic>
      <p:grpSp>
        <p:nvGrpSpPr>
          <p:cNvPr id="14" name="Group 13">
            <a:extLst>
              <a:ext uri="{FF2B5EF4-FFF2-40B4-BE49-F238E27FC236}">
                <a16:creationId xmlns:a16="http://schemas.microsoft.com/office/drawing/2014/main" id="{7EED9917-FB4C-D52A-22DB-E393B8202DFC}"/>
              </a:ext>
            </a:extLst>
          </p:cNvPr>
          <p:cNvGrpSpPr/>
          <p:nvPr/>
        </p:nvGrpSpPr>
        <p:grpSpPr>
          <a:xfrm>
            <a:off x="10693400" y="1889125"/>
            <a:ext cx="619125" cy="482600"/>
            <a:chOff x="10693400" y="1889125"/>
            <a:chExt cx="619125" cy="482600"/>
          </a:xfrm>
        </p:grpSpPr>
        <p:pic>
          <p:nvPicPr>
            <p:cNvPr id="12" name="Picture 11">
              <a:extLst>
                <a:ext uri="{FF2B5EF4-FFF2-40B4-BE49-F238E27FC236}">
                  <a16:creationId xmlns:a16="http://schemas.microsoft.com/office/drawing/2014/main" id="{FEC81F03-DCB2-F42B-41F2-4BC3BF297E73}"/>
                </a:ext>
              </a:extLst>
            </p:cNvPr>
            <p:cNvPicPr>
              <a:picLocks noChangeAspect="1"/>
            </p:cNvPicPr>
            <p:nvPr/>
          </p:nvPicPr>
          <p:blipFill>
            <a:blip r:embed="rId4"/>
            <a:srcRect/>
            <a:stretch/>
          </p:blipFill>
          <p:spPr>
            <a:xfrm>
              <a:off x="10944225" y="2019056"/>
              <a:ext cx="368300" cy="203200"/>
            </a:xfrm>
            <a:prstGeom prst="rect">
              <a:avLst/>
            </a:prstGeom>
          </p:spPr>
        </p:pic>
        <p:sp>
          <p:nvSpPr>
            <p:cNvPr id="13" name="Oval 12">
              <a:extLst>
                <a:ext uri="{FF2B5EF4-FFF2-40B4-BE49-F238E27FC236}">
                  <a16:creationId xmlns:a16="http://schemas.microsoft.com/office/drawing/2014/main" id="{11469177-06E7-BC42-517C-70ABC420959C}"/>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pic>
        <p:nvPicPr>
          <p:cNvPr id="3" name="Picture 2">
            <a:extLst>
              <a:ext uri="{FF2B5EF4-FFF2-40B4-BE49-F238E27FC236}">
                <a16:creationId xmlns:a16="http://schemas.microsoft.com/office/drawing/2014/main" id="{6731AA7F-46D0-056D-5D6F-80D50D7EBDC9}"/>
              </a:ext>
            </a:extLst>
          </p:cNvPr>
          <p:cNvPicPr>
            <a:picLocks noChangeAspect="1"/>
          </p:cNvPicPr>
          <p:nvPr/>
        </p:nvPicPr>
        <p:blipFill>
          <a:blip r:embed="rId5"/>
          <a:stretch>
            <a:fillRect/>
          </a:stretch>
        </p:blipFill>
        <p:spPr>
          <a:xfrm>
            <a:off x="238125" y="800100"/>
            <a:ext cx="458066" cy="457200"/>
          </a:xfrm>
          <a:prstGeom prst="rect">
            <a:avLst/>
          </a:prstGeom>
        </p:spPr>
      </p:pic>
    </p:spTree>
    <p:extLst>
      <p:ext uri="{BB962C8B-B14F-4D97-AF65-F5344CB8AC3E}">
        <p14:creationId xmlns:p14="http://schemas.microsoft.com/office/powerpoint/2010/main" val="99196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F54-6AF2-E267-797A-267B11073100}"/>
              </a:ext>
            </a:extLst>
          </p:cNvPr>
          <p:cNvSpPr>
            <a:spLocks noGrp="1"/>
          </p:cNvSpPr>
          <p:nvPr>
            <p:ph type="title"/>
          </p:nvPr>
        </p:nvSpPr>
        <p:spPr/>
        <p:txBody>
          <a:bodyPr/>
          <a:lstStyle/>
          <a:p>
            <a:r>
              <a:rPr lang="en-US"/>
              <a:t>Making the most of our virtual </a:t>
            </a:r>
            <a:br>
              <a:rPr lang="en-US"/>
            </a:br>
            <a:r>
              <a:rPr lang="en-US"/>
              <a:t>environment</a:t>
            </a:r>
          </a:p>
        </p:txBody>
      </p:sp>
      <p:sp>
        <p:nvSpPr>
          <p:cNvPr id="4" name="Footer Placeholder 3">
            <a:extLst>
              <a:ext uri="{FF2B5EF4-FFF2-40B4-BE49-F238E27FC236}">
                <a16:creationId xmlns:a16="http://schemas.microsoft.com/office/drawing/2014/main" id="{4D872ACD-CCBA-43DE-75F5-11159AB09B66}"/>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4D00257-B789-9210-2062-18CD35331668}"/>
              </a:ext>
            </a:extLst>
          </p:cNvPr>
          <p:cNvSpPr>
            <a:spLocks noGrp="1"/>
          </p:cNvSpPr>
          <p:nvPr>
            <p:ph type="sldNum" sz="quarter" idx="12"/>
          </p:nvPr>
        </p:nvSpPr>
        <p:spPr/>
        <p:txBody>
          <a:bodyPr/>
          <a:lstStyle/>
          <a:p>
            <a:fld id="{16C5AC08-0ACD-404A-9C9F-AB39E786C34A}" type="slidenum">
              <a:rPr lang="en-GB"/>
              <a:t>4</a:t>
            </a:fld>
            <a:endParaRPr lang="en-GB"/>
          </a:p>
        </p:txBody>
      </p:sp>
      <p:sp>
        <p:nvSpPr>
          <p:cNvPr id="6" name="Text Placeholder 5">
            <a:extLst>
              <a:ext uri="{FF2B5EF4-FFF2-40B4-BE49-F238E27FC236}">
                <a16:creationId xmlns:a16="http://schemas.microsoft.com/office/drawing/2014/main" id="{9994CF09-5F34-B334-58FB-A5FCD32D4B8F}"/>
              </a:ext>
            </a:extLst>
          </p:cNvPr>
          <p:cNvSpPr>
            <a:spLocks noGrp="1"/>
          </p:cNvSpPr>
          <p:nvPr>
            <p:ph type="body" sz="quarter" idx="13"/>
          </p:nvPr>
        </p:nvSpPr>
        <p:spPr/>
        <p:txBody>
          <a:bodyPr/>
          <a:lstStyle/>
          <a:p>
            <a:r>
              <a:rPr lang="en-US"/>
              <a:t>Making the most of our virtual environment</a:t>
            </a:r>
          </a:p>
        </p:txBody>
      </p:sp>
      <p:sp>
        <p:nvSpPr>
          <p:cNvPr id="12" name="TextBox 11">
            <a:extLst>
              <a:ext uri="{FF2B5EF4-FFF2-40B4-BE49-F238E27FC236}">
                <a16:creationId xmlns:a16="http://schemas.microsoft.com/office/drawing/2014/main" id="{7DA8F4BF-8524-20EF-65EC-F08B5237B0EB}"/>
              </a:ext>
            </a:extLst>
          </p:cNvPr>
          <p:cNvSpPr txBox="1"/>
          <p:nvPr/>
        </p:nvSpPr>
        <p:spPr>
          <a:xfrm>
            <a:off x="1077913" y="1524000"/>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are happy to take questions – raise your hand at any point or ask in your breakout room sessions</a:t>
            </a:r>
          </a:p>
        </p:txBody>
      </p:sp>
      <p:sp>
        <p:nvSpPr>
          <p:cNvPr id="17" name="TextBox 16">
            <a:extLst>
              <a:ext uri="{FF2B5EF4-FFF2-40B4-BE49-F238E27FC236}">
                <a16:creationId xmlns:a16="http://schemas.microsoft.com/office/drawing/2014/main" id="{BC027A99-4BC5-A449-666B-2A911C2E4618}"/>
              </a:ext>
            </a:extLst>
          </p:cNvPr>
          <p:cNvSpPr txBox="1"/>
          <p:nvPr/>
        </p:nvSpPr>
        <p:spPr>
          <a:xfrm>
            <a:off x="1077913" y="3212976"/>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Feel free to use the chat box during the session</a:t>
            </a:r>
          </a:p>
        </p:txBody>
      </p:sp>
      <p:sp>
        <p:nvSpPr>
          <p:cNvPr id="18" name="TextBox 17">
            <a:extLst>
              <a:ext uri="{FF2B5EF4-FFF2-40B4-BE49-F238E27FC236}">
                <a16:creationId xmlns:a16="http://schemas.microsoft.com/office/drawing/2014/main" id="{1E7CDCDA-C77A-C231-DEAE-E23F347CA522}"/>
              </a:ext>
            </a:extLst>
          </p:cNvPr>
          <p:cNvSpPr txBox="1"/>
          <p:nvPr/>
        </p:nvSpPr>
        <p:spPr>
          <a:xfrm>
            <a:off x="1077913" y="4918075"/>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will be using breakout rooms a lot</a:t>
            </a:r>
          </a:p>
          <a:p>
            <a:r>
              <a:rPr lang="en-US" sz="1000" b="1" spc="-10">
                <a:solidFill>
                  <a:schemeClr val="accent1"/>
                </a:solidFill>
                <a:latin typeface="DM Sans" pitchFamily="2" charset="77"/>
              </a:rPr>
              <a:t>Top tip: </a:t>
            </a:r>
            <a:r>
              <a:rPr lang="en-US" sz="1300" spc="-10">
                <a:latin typeface="DM Sans" pitchFamily="2" charset="77"/>
              </a:rPr>
              <a:t>don’t touch anything when you are </a:t>
            </a:r>
            <a:br>
              <a:rPr lang="en-US" sz="1300" spc="-10">
                <a:latin typeface="DM Sans" pitchFamily="2" charset="77"/>
              </a:rPr>
            </a:br>
            <a:r>
              <a:rPr lang="en-US" sz="1300" spc="-10">
                <a:latin typeface="DM Sans" pitchFamily="2" charset="77"/>
              </a:rPr>
              <a:t>being moved to rooms</a:t>
            </a:r>
          </a:p>
        </p:txBody>
      </p:sp>
      <p:pic>
        <p:nvPicPr>
          <p:cNvPr id="19" name="Picture 18">
            <a:extLst>
              <a:ext uri="{FF2B5EF4-FFF2-40B4-BE49-F238E27FC236}">
                <a16:creationId xmlns:a16="http://schemas.microsoft.com/office/drawing/2014/main" id="{EFB4CE08-34AD-880B-CB47-582AD4156A1C}"/>
              </a:ext>
            </a:extLst>
          </p:cNvPr>
          <p:cNvPicPr>
            <a:picLocks noChangeAspect="1"/>
          </p:cNvPicPr>
          <p:nvPr/>
        </p:nvPicPr>
        <p:blipFill>
          <a:blip r:embed="rId3"/>
          <a:stretch>
            <a:fillRect/>
          </a:stretch>
        </p:blipFill>
        <p:spPr>
          <a:xfrm>
            <a:off x="1317869" y="1790700"/>
            <a:ext cx="482600" cy="685800"/>
          </a:xfrm>
          <a:prstGeom prst="rect">
            <a:avLst/>
          </a:prstGeom>
        </p:spPr>
      </p:pic>
      <p:pic>
        <p:nvPicPr>
          <p:cNvPr id="20" name="Picture 19">
            <a:extLst>
              <a:ext uri="{FF2B5EF4-FFF2-40B4-BE49-F238E27FC236}">
                <a16:creationId xmlns:a16="http://schemas.microsoft.com/office/drawing/2014/main" id="{C996CCB2-3755-9100-8147-5630E97A4CBC}"/>
              </a:ext>
            </a:extLst>
          </p:cNvPr>
          <p:cNvPicPr>
            <a:picLocks noChangeAspect="1"/>
          </p:cNvPicPr>
          <p:nvPr/>
        </p:nvPicPr>
        <p:blipFill>
          <a:blip r:embed="rId4"/>
          <a:stretch>
            <a:fillRect/>
          </a:stretch>
        </p:blipFill>
        <p:spPr>
          <a:xfrm>
            <a:off x="1267069" y="3551114"/>
            <a:ext cx="584200" cy="508000"/>
          </a:xfrm>
          <a:prstGeom prst="rect">
            <a:avLst/>
          </a:prstGeom>
        </p:spPr>
      </p:pic>
      <p:pic>
        <p:nvPicPr>
          <p:cNvPr id="21" name="Picture 20">
            <a:extLst>
              <a:ext uri="{FF2B5EF4-FFF2-40B4-BE49-F238E27FC236}">
                <a16:creationId xmlns:a16="http://schemas.microsoft.com/office/drawing/2014/main" id="{6E090A77-FC55-6D2A-7A37-2CF01A9A6EA8}"/>
              </a:ext>
            </a:extLst>
          </p:cNvPr>
          <p:cNvPicPr>
            <a:picLocks noChangeAspect="1"/>
          </p:cNvPicPr>
          <p:nvPr/>
        </p:nvPicPr>
        <p:blipFill>
          <a:blip r:embed="rId5"/>
          <a:stretch>
            <a:fillRect/>
          </a:stretch>
        </p:blipFill>
        <p:spPr>
          <a:xfrm>
            <a:off x="1311519" y="5359400"/>
            <a:ext cx="495300" cy="406400"/>
          </a:xfrm>
          <a:prstGeom prst="rect">
            <a:avLst/>
          </a:prstGeom>
        </p:spPr>
      </p:pic>
      <p:grpSp>
        <p:nvGrpSpPr>
          <p:cNvPr id="3" name="Group 2">
            <a:extLst>
              <a:ext uri="{FF2B5EF4-FFF2-40B4-BE49-F238E27FC236}">
                <a16:creationId xmlns:a16="http://schemas.microsoft.com/office/drawing/2014/main" id="{96A19DA1-D975-7274-857E-624DDB0DEC1F}"/>
              </a:ext>
            </a:extLst>
          </p:cNvPr>
          <p:cNvGrpSpPr/>
          <p:nvPr/>
        </p:nvGrpSpPr>
        <p:grpSpPr>
          <a:xfrm>
            <a:off x="6734175" y="1520825"/>
            <a:ext cx="5216525" cy="4674821"/>
            <a:chOff x="6734175" y="1520825"/>
            <a:chExt cx="5216525" cy="4674821"/>
          </a:xfrm>
        </p:grpSpPr>
        <p:sp>
          <p:nvSpPr>
            <p:cNvPr id="7" name="Rounded Rectangle 6">
              <a:extLst>
                <a:ext uri="{FF2B5EF4-FFF2-40B4-BE49-F238E27FC236}">
                  <a16:creationId xmlns:a16="http://schemas.microsoft.com/office/drawing/2014/main" id="{C85435C1-1AFA-F191-BD20-5D6C033EB221}"/>
                </a:ext>
              </a:extLst>
            </p:cNvPr>
            <p:cNvSpPr/>
            <p:nvPr/>
          </p:nvSpPr>
          <p:spPr>
            <a:xfrm>
              <a:off x="6734175" y="1520825"/>
              <a:ext cx="5216525" cy="4674821"/>
            </a:xfrm>
            <a:prstGeom prst="roundRect">
              <a:avLst>
                <a:gd name="adj" fmla="val 17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8" name="Group 7">
              <a:extLst>
                <a:ext uri="{FF2B5EF4-FFF2-40B4-BE49-F238E27FC236}">
                  <a16:creationId xmlns:a16="http://schemas.microsoft.com/office/drawing/2014/main" id="{B0ABD834-1DB7-8C12-B81C-5A06AA315819}"/>
                </a:ext>
              </a:extLst>
            </p:cNvPr>
            <p:cNvGrpSpPr/>
            <p:nvPr/>
          </p:nvGrpSpPr>
          <p:grpSpPr>
            <a:xfrm>
              <a:off x="6875396" y="3958456"/>
              <a:ext cx="5075304" cy="847725"/>
              <a:chOff x="6875396" y="4076700"/>
              <a:chExt cx="5075304" cy="847725"/>
            </a:xfrm>
          </p:grpSpPr>
          <p:pic>
            <p:nvPicPr>
              <p:cNvPr id="31" name="Picture 30">
                <a:extLst>
                  <a:ext uri="{FF2B5EF4-FFF2-40B4-BE49-F238E27FC236}">
                    <a16:creationId xmlns:a16="http://schemas.microsoft.com/office/drawing/2014/main" id="{49CBE8A5-752D-1506-F886-7EB09AA49D67}"/>
                  </a:ext>
                </a:extLst>
              </p:cNvPr>
              <p:cNvPicPr>
                <a:picLocks noChangeAspect="1"/>
              </p:cNvPicPr>
              <p:nvPr/>
            </p:nvPicPr>
            <p:blipFill>
              <a:blip r:embed="rId6"/>
              <a:srcRect/>
              <a:stretch/>
            </p:blipFill>
            <p:spPr>
              <a:xfrm>
                <a:off x="6875396" y="4251368"/>
                <a:ext cx="680316" cy="514016"/>
              </a:xfrm>
              <a:prstGeom prst="rect">
                <a:avLst/>
              </a:prstGeom>
            </p:spPr>
          </p:pic>
          <p:sp>
            <p:nvSpPr>
              <p:cNvPr id="32" name="TextBox 31">
                <a:extLst>
                  <a:ext uri="{FF2B5EF4-FFF2-40B4-BE49-F238E27FC236}">
                    <a16:creationId xmlns:a16="http://schemas.microsoft.com/office/drawing/2014/main" id="{B19648F5-E8A9-FD51-D063-63AF44961AF9}"/>
                  </a:ext>
                </a:extLst>
              </p:cNvPr>
              <p:cNvSpPr txBox="1"/>
              <p:nvPr/>
            </p:nvSpPr>
            <p:spPr>
              <a:xfrm>
                <a:off x="8178800" y="4076700"/>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activity</a:t>
                </a:r>
              </a:p>
            </p:txBody>
          </p:sp>
        </p:grpSp>
        <p:grpSp>
          <p:nvGrpSpPr>
            <p:cNvPr id="16" name="Group 15">
              <a:extLst>
                <a:ext uri="{FF2B5EF4-FFF2-40B4-BE49-F238E27FC236}">
                  <a16:creationId xmlns:a16="http://schemas.microsoft.com/office/drawing/2014/main" id="{3DF77DB0-356F-6632-D739-6D7FF7E8BE4F}"/>
                </a:ext>
              </a:extLst>
            </p:cNvPr>
            <p:cNvGrpSpPr/>
            <p:nvPr/>
          </p:nvGrpSpPr>
          <p:grpSpPr>
            <a:xfrm>
              <a:off x="6974254" y="5070475"/>
              <a:ext cx="4976446" cy="847725"/>
              <a:chOff x="6974254" y="5070475"/>
              <a:chExt cx="4976446" cy="847725"/>
            </a:xfrm>
          </p:grpSpPr>
          <p:pic>
            <p:nvPicPr>
              <p:cNvPr id="29" name="Picture 28">
                <a:extLst>
                  <a:ext uri="{FF2B5EF4-FFF2-40B4-BE49-F238E27FC236}">
                    <a16:creationId xmlns:a16="http://schemas.microsoft.com/office/drawing/2014/main" id="{47D96E22-5665-4EEF-85A4-282C94F93378}"/>
                  </a:ext>
                </a:extLst>
              </p:cNvPr>
              <p:cNvPicPr>
                <a:picLocks noChangeAspect="1"/>
              </p:cNvPicPr>
              <p:nvPr/>
            </p:nvPicPr>
            <p:blipFill>
              <a:blip r:embed="rId7"/>
              <a:stretch>
                <a:fillRect/>
              </a:stretch>
            </p:blipFill>
            <p:spPr>
              <a:xfrm>
                <a:off x="6974254" y="5218724"/>
                <a:ext cx="482600" cy="558800"/>
              </a:xfrm>
              <a:prstGeom prst="rect">
                <a:avLst/>
              </a:prstGeom>
            </p:spPr>
          </p:pic>
          <p:sp>
            <p:nvSpPr>
              <p:cNvPr id="30" name="TextBox 29">
                <a:extLst>
                  <a:ext uri="{FF2B5EF4-FFF2-40B4-BE49-F238E27FC236}">
                    <a16:creationId xmlns:a16="http://schemas.microsoft.com/office/drawing/2014/main" id="{4F372397-9EB8-923A-494F-42E78BF3F41F}"/>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an independent task for you to complete later</a:t>
                </a:r>
              </a:p>
            </p:txBody>
          </p:sp>
        </p:grpSp>
        <p:grpSp>
          <p:nvGrpSpPr>
            <p:cNvPr id="22" name="Group 21">
              <a:extLst>
                <a:ext uri="{FF2B5EF4-FFF2-40B4-BE49-F238E27FC236}">
                  <a16:creationId xmlns:a16="http://schemas.microsoft.com/office/drawing/2014/main" id="{0623D417-CD8E-D3B7-FA69-90A87E28EAE5}"/>
                </a:ext>
              </a:extLst>
            </p:cNvPr>
            <p:cNvGrpSpPr/>
            <p:nvPr/>
          </p:nvGrpSpPr>
          <p:grpSpPr>
            <a:xfrm>
              <a:off x="6966181" y="1734416"/>
              <a:ext cx="4984519" cy="847725"/>
              <a:chOff x="6966181" y="1734416"/>
              <a:chExt cx="4984519" cy="847725"/>
            </a:xfrm>
          </p:grpSpPr>
          <p:pic>
            <p:nvPicPr>
              <p:cNvPr id="27" name="Picture 26">
                <a:extLst>
                  <a:ext uri="{FF2B5EF4-FFF2-40B4-BE49-F238E27FC236}">
                    <a16:creationId xmlns:a16="http://schemas.microsoft.com/office/drawing/2014/main" id="{65F44408-6A37-5DC1-73E9-3DAEF57ADBCD}"/>
                  </a:ext>
                </a:extLst>
              </p:cNvPr>
              <p:cNvPicPr>
                <a:picLocks noChangeAspect="1"/>
              </p:cNvPicPr>
              <p:nvPr/>
            </p:nvPicPr>
            <p:blipFill>
              <a:blip r:embed="rId8"/>
              <a:stretch>
                <a:fillRect/>
              </a:stretch>
            </p:blipFill>
            <p:spPr>
              <a:xfrm>
                <a:off x="6966181" y="1898597"/>
                <a:ext cx="497205" cy="531495"/>
              </a:xfrm>
              <a:prstGeom prst="rect">
                <a:avLst/>
              </a:prstGeom>
            </p:spPr>
          </p:pic>
          <p:sp>
            <p:nvSpPr>
              <p:cNvPr id="28" name="TextBox 27">
                <a:extLst>
                  <a:ext uri="{FF2B5EF4-FFF2-40B4-BE49-F238E27FC236}">
                    <a16:creationId xmlns:a16="http://schemas.microsoft.com/office/drawing/2014/main" id="{D4820C3C-4EE2-8063-CE8F-3DE18CA9AF0F}"/>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r>
                  <a:rPr lang="en-US" sz="1300" spc="-10">
                    <a:solidFill>
                      <a:schemeClr val="bg1"/>
                    </a:solidFill>
                    <a:latin typeface="DM Sans" pitchFamily="2" charset="77"/>
                  </a:rPr>
                  <a:t>When you see this symbol, we recommend you take a photo or screenshot of the task for the breakout room</a:t>
                </a:r>
              </a:p>
            </p:txBody>
          </p:sp>
        </p:grpSp>
        <p:grpSp>
          <p:nvGrpSpPr>
            <p:cNvPr id="23" name="Group 22">
              <a:extLst>
                <a:ext uri="{FF2B5EF4-FFF2-40B4-BE49-F238E27FC236}">
                  <a16:creationId xmlns:a16="http://schemas.microsoft.com/office/drawing/2014/main" id="{A4AD3F65-6F55-F156-AB4B-E34A07645F2B}"/>
                </a:ext>
              </a:extLst>
            </p:cNvPr>
            <p:cNvGrpSpPr/>
            <p:nvPr/>
          </p:nvGrpSpPr>
          <p:grpSpPr>
            <a:xfrm>
              <a:off x="6967904" y="2846436"/>
              <a:ext cx="4982796" cy="847725"/>
              <a:chOff x="6967904" y="3240359"/>
              <a:chExt cx="4982796" cy="847725"/>
            </a:xfrm>
          </p:grpSpPr>
          <p:pic>
            <p:nvPicPr>
              <p:cNvPr id="25" name="Picture 24">
                <a:extLst>
                  <a:ext uri="{FF2B5EF4-FFF2-40B4-BE49-F238E27FC236}">
                    <a16:creationId xmlns:a16="http://schemas.microsoft.com/office/drawing/2014/main" id="{7472832C-A24A-8A00-0133-7B1407A88C1B}"/>
                  </a:ext>
                </a:extLst>
              </p:cNvPr>
              <p:cNvPicPr>
                <a:picLocks noChangeAspect="1"/>
              </p:cNvPicPr>
              <p:nvPr/>
            </p:nvPicPr>
            <p:blipFill>
              <a:blip r:embed="rId9"/>
              <a:stretch>
                <a:fillRect/>
              </a:stretch>
            </p:blipFill>
            <p:spPr>
              <a:xfrm>
                <a:off x="6967904" y="3379935"/>
                <a:ext cx="495300" cy="584200"/>
              </a:xfrm>
              <a:prstGeom prst="rect">
                <a:avLst/>
              </a:prstGeom>
            </p:spPr>
          </p:pic>
          <p:sp>
            <p:nvSpPr>
              <p:cNvPr id="26" name="TextBox 25">
                <a:extLst>
                  <a:ext uri="{FF2B5EF4-FFF2-40B4-BE49-F238E27FC236}">
                    <a16:creationId xmlns:a16="http://schemas.microsoft.com/office/drawing/2014/main" id="{0D7D8DA5-54F1-A8D5-3E1D-4C0DEEBFCCFC}"/>
                  </a:ext>
                </a:extLst>
              </p:cNvPr>
              <p:cNvSpPr txBox="1"/>
              <p:nvPr/>
            </p:nvSpPr>
            <p:spPr>
              <a:xfrm>
                <a:off x="8178800" y="3240359"/>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page in handbook</a:t>
                </a:r>
              </a:p>
            </p:txBody>
          </p:sp>
        </p:grpSp>
      </p:grpSp>
    </p:spTree>
    <p:extLst>
      <p:ext uri="{BB962C8B-B14F-4D97-AF65-F5344CB8AC3E}">
        <p14:creationId xmlns:p14="http://schemas.microsoft.com/office/powerpoint/2010/main" val="292908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616B-D579-56E9-B8F6-6506454E27D1}"/>
              </a:ext>
            </a:extLst>
          </p:cNvPr>
          <p:cNvSpPr>
            <a:spLocks noGrp="1"/>
          </p:cNvSpPr>
          <p:nvPr>
            <p:ph type="title"/>
          </p:nvPr>
        </p:nvSpPr>
        <p:spPr/>
        <p:txBody>
          <a:bodyPr/>
          <a:lstStyle/>
          <a:p>
            <a:r>
              <a:rPr lang="en-US"/>
              <a:t>Self-directed learning</a:t>
            </a:r>
          </a:p>
        </p:txBody>
      </p:sp>
      <p:sp>
        <p:nvSpPr>
          <p:cNvPr id="7" name="Content Placeholder 6">
            <a:extLst>
              <a:ext uri="{FF2B5EF4-FFF2-40B4-BE49-F238E27FC236}">
                <a16:creationId xmlns:a16="http://schemas.microsoft.com/office/drawing/2014/main" id="{73378340-DC16-CF5F-A726-E94F45F6D8BC}"/>
              </a:ext>
            </a:extLst>
          </p:cNvPr>
          <p:cNvSpPr>
            <a:spLocks noGrp="1"/>
          </p:cNvSpPr>
          <p:nvPr>
            <p:ph idx="1"/>
          </p:nvPr>
        </p:nvSpPr>
        <p:spPr>
          <a:xfrm>
            <a:off x="1077914" y="2371725"/>
            <a:ext cx="3332161" cy="3878489"/>
          </a:xfrm>
        </p:spPr>
        <p:txBody>
          <a:bodyPr/>
          <a:lstStyle/>
          <a:p>
            <a:pPr lvl="1">
              <a:spcBef>
                <a:spcPts val="0"/>
              </a:spcBef>
              <a:spcAft>
                <a:spcPts val="1000"/>
              </a:spcAft>
            </a:pPr>
            <a:r>
              <a:rPr lang="en-US" dirty="0">
                <a:latin typeface="DM Sans" pitchFamily="2" charset="77"/>
              </a:rPr>
              <a:t>Complete the Working Styles questionnaire. </a:t>
            </a:r>
            <a:br>
              <a:rPr lang="en-US" dirty="0">
                <a:latin typeface="DM Sans" pitchFamily="2" charset="77"/>
              </a:rPr>
            </a:br>
            <a:r>
              <a:rPr lang="en-US" dirty="0">
                <a:latin typeface="DM Sans" pitchFamily="2" charset="77"/>
              </a:rPr>
              <a:t>This will help </a:t>
            </a:r>
            <a:br>
              <a:rPr lang="en-US" dirty="0">
                <a:latin typeface="DM Sans" pitchFamily="2" charset="77"/>
              </a:rPr>
            </a:br>
            <a:r>
              <a:rPr lang="en-US" dirty="0">
                <a:latin typeface="DM Sans" pitchFamily="2" charset="77"/>
              </a:rPr>
              <a:t>us with an activity next time </a:t>
            </a:r>
          </a:p>
        </p:txBody>
      </p:sp>
      <p:sp>
        <p:nvSpPr>
          <p:cNvPr id="4" name="Footer Placeholder 3">
            <a:extLst>
              <a:ext uri="{FF2B5EF4-FFF2-40B4-BE49-F238E27FC236}">
                <a16:creationId xmlns:a16="http://schemas.microsoft.com/office/drawing/2014/main" id="{A823AE2C-F131-01A6-9CC7-B8B5C6A67B12}"/>
              </a:ext>
            </a:extLst>
          </p:cNvPr>
          <p:cNvSpPr>
            <a:spLocks noGrp="1"/>
          </p:cNvSpPr>
          <p:nvPr>
            <p:ph type="ftr" sz="quarter" idx="11"/>
          </p:nvPr>
        </p:nvSpPr>
        <p:spPr/>
        <p:txBody>
          <a:bodyPr/>
          <a:lstStyle/>
          <a:p>
            <a:r>
              <a:rPr lang="en-US" dirty="0"/>
              <a:t>Session 2     Coaching the Foundations of QI</a:t>
            </a:r>
          </a:p>
        </p:txBody>
      </p:sp>
      <p:sp>
        <p:nvSpPr>
          <p:cNvPr id="5" name="Slide Number Placeholder 4">
            <a:extLst>
              <a:ext uri="{FF2B5EF4-FFF2-40B4-BE49-F238E27FC236}">
                <a16:creationId xmlns:a16="http://schemas.microsoft.com/office/drawing/2014/main" id="{5D86D141-3221-9E38-9A25-F18D7616DF3A}"/>
              </a:ext>
            </a:extLst>
          </p:cNvPr>
          <p:cNvSpPr>
            <a:spLocks noGrp="1"/>
          </p:cNvSpPr>
          <p:nvPr>
            <p:ph type="sldNum" sz="quarter" idx="12"/>
          </p:nvPr>
        </p:nvSpPr>
        <p:spPr/>
        <p:txBody>
          <a:bodyPr/>
          <a:lstStyle/>
          <a:p>
            <a:fld id="{16C5AC08-0ACD-404A-9C9F-AB39E786C34A}" type="slidenum">
              <a:rPr lang="en-GB"/>
              <a:t>49</a:t>
            </a:fld>
            <a:endParaRPr lang="en-GB"/>
          </a:p>
        </p:txBody>
      </p:sp>
      <p:sp>
        <p:nvSpPr>
          <p:cNvPr id="8" name="Text Placeholder 7">
            <a:extLst>
              <a:ext uri="{FF2B5EF4-FFF2-40B4-BE49-F238E27FC236}">
                <a16:creationId xmlns:a16="http://schemas.microsoft.com/office/drawing/2014/main" id="{89CB8A93-2D98-A474-5DED-D0C5DE78BC2A}"/>
              </a:ext>
            </a:extLst>
          </p:cNvPr>
          <p:cNvSpPr>
            <a:spLocks noGrp="1"/>
          </p:cNvSpPr>
          <p:nvPr>
            <p:ph type="body" sz="quarter" idx="13"/>
          </p:nvPr>
        </p:nvSpPr>
        <p:spPr/>
        <p:txBody>
          <a:bodyPr/>
          <a:lstStyle/>
          <a:p>
            <a:r>
              <a:rPr lang="en-US"/>
              <a:t>Self-directed learning</a:t>
            </a:r>
          </a:p>
        </p:txBody>
      </p:sp>
      <p:sp>
        <p:nvSpPr>
          <p:cNvPr id="9" name="Content Placeholder 8">
            <a:extLst>
              <a:ext uri="{FF2B5EF4-FFF2-40B4-BE49-F238E27FC236}">
                <a16:creationId xmlns:a16="http://schemas.microsoft.com/office/drawing/2014/main" id="{7D310E2A-0177-89F9-7DE7-2F50FCA8FA17}"/>
              </a:ext>
            </a:extLst>
          </p:cNvPr>
          <p:cNvSpPr>
            <a:spLocks noGrp="1"/>
          </p:cNvSpPr>
          <p:nvPr>
            <p:ph idx="14"/>
          </p:nvPr>
        </p:nvSpPr>
        <p:spPr>
          <a:xfrm>
            <a:off x="8620124" y="2371725"/>
            <a:ext cx="3338885" cy="3878489"/>
          </a:xfrm>
        </p:spPr>
        <p:txBody>
          <a:bodyPr/>
          <a:lstStyle/>
          <a:p>
            <a:pPr lvl="1"/>
            <a:r>
              <a:rPr lang="en-US" dirty="0">
                <a:latin typeface="DM Sans" pitchFamily="2" charset="77"/>
              </a:rPr>
              <a:t>Read the Group Dynamics section of the handbook</a:t>
            </a:r>
          </a:p>
          <a:p>
            <a:pPr lvl="1"/>
            <a:r>
              <a:rPr lang="en-US" sz="1800" dirty="0">
                <a:solidFill>
                  <a:schemeClr val="accent2"/>
                </a:solidFill>
                <a:latin typeface="DM Sans" pitchFamily="2" charset="77"/>
              </a:rPr>
              <a:t>page 133</a:t>
            </a:r>
            <a:endParaRPr lang="en-US" dirty="0">
              <a:latin typeface="DM Sans" pitchFamily="2" charset="77"/>
            </a:endParaRPr>
          </a:p>
        </p:txBody>
      </p:sp>
      <p:sp>
        <p:nvSpPr>
          <p:cNvPr id="10" name="Content Placeholder 9">
            <a:extLst>
              <a:ext uri="{FF2B5EF4-FFF2-40B4-BE49-F238E27FC236}">
                <a16:creationId xmlns:a16="http://schemas.microsoft.com/office/drawing/2014/main" id="{32CE059F-5F58-184F-D94D-EFC70081941E}"/>
              </a:ext>
            </a:extLst>
          </p:cNvPr>
          <p:cNvSpPr>
            <a:spLocks noGrp="1"/>
          </p:cNvSpPr>
          <p:nvPr>
            <p:ph idx="15"/>
          </p:nvPr>
        </p:nvSpPr>
        <p:spPr>
          <a:xfrm>
            <a:off x="4846639" y="2371725"/>
            <a:ext cx="3332161" cy="3878489"/>
          </a:xfrm>
        </p:spPr>
        <p:txBody>
          <a:bodyPr/>
          <a:lstStyle/>
          <a:p>
            <a:pPr lvl="1"/>
            <a:r>
              <a:rPr lang="en-US" dirty="0">
                <a:latin typeface="DM Sans" pitchFamily="2" charset="77"/>
              </a:rPr>
              <a:t>Read the Pitfalls of Coaching section of the handbook </a:t>
            </a:r>
          </a:p>
          <a:p>
            <a:pPr lvl="1"/>
            <a:r>
              <a:rPr lang="en-US" sz="1800" dirty="0">
                <a:solidFill>
                  <a:schemeClr val="accent2"/>
                </a:solidFill>
                <a:latin typeface="DM Sans" pitchFamily="2" charset="77"/>
              </a:rPr>
              <a:t>page 101</a:t>
            </a:r>
          </a:p>
        </p:txBody>
      </p:sp>
      <p:sp>
        <p:nvSpPr>
          <p:cNvPr id="14" name="TextBox 13">
            <a:extLst>
              <a:ext uri="{FF2B5EF4-FFF2-40B4-BE49-F238E27FC236}">
                <a16:creationId xmlns:a16="http://schemas.microsoft.com/office/drawing/2014/main" id="{861FC5CF-CCAC-8302-68A2-78C326E2E6AB}"/>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5" name="TextBox 14">
            <a:extLst>
              <a:ext uri="{FF2B5EF4-FFF2-40B4-BE49-F238E27FC236}">
                <a16:creationId xmlns:a16="http://schemas.microsoft.com/office/drawing/2014/main" id="{9813F4DD-7F3A-08DD-3754-63FD074D68EF}"/>
              </a:ext>
            </a:extLst>
          </p:cNvPr>
          <p:cNvSpPr txBox="1"/>
          <p:nvPr/>
        </p:nvSpPr>
        <p:spPr>
          <a:xfrm>
            <a:off x="4871864"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2</a:t>
            </a:r>
          </a:p>
        </p:txBody>
      </p:sp>
      <p:sp>
        <p:nvSpPr>
          <p:cNvPr id="16" name="TextBox 15">
            <a:extLst>
              <a:ext uri="{FF2B5EF4-FFF2-40B4-BE49-F238E27FC236}">
                <a16:creationId xmlns:a16="http://schemas.microsoft.com/office/drawing/2014/main" id="{BABB11E5-6826-8961-D672-307A5D780759}"/>
              </a:ext>
            </a:extLst>
          </p:cNvPr>
          <p:cNvSpPr txBox="1"/>
          <p:nvPr/>
        </p:nvSpPr>
        <p:spPr>
          <a:xfrm>
            <a:off x="8616280"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3</a:t>
            </a:r>
          </a:p>
        </p:txBody>
      </p:sp>
      <p:cxnSp>
        <p:nvCxnSpPr>
          <p:cNvPr id="18" name="Straight Connector 17">
            <a:extLst>
              <a:ext uri="{FF2B5EF4-FFF2-40B4-BE49-F238E27FC236}">
                <a16:creationId xmlns:a16="http://schemas.microsoft.com/office/drawing/2014/main" id="{1964AA94-8442-1229-37F1-CF92AAA859A3}"/>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7A8B62-8A7C-9329-2FB7-D399E2062F5F}"/>
              </a:ext>
            </a:extLst>
          </p:cNvPr>
          <p:cNvCxnSpPr/>
          <p:nvPr/>
        </p:nvCxnSpPr>
        <p:spPr>
          <a:xfrm>
            <a:off x="8400256"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3D1E35-A50B-FF5F-227D-7C7C78123147}"/>
              </a:ext>
            </a:extLst>
          </p:cNvPr>
          <p:cNvPicPr>
            <a:picLocks noChangeAspect="1"/>
          </p:cNvPicPr>
          <p:nvPr/>
        </p:nvPicPr>
        <p:blipFill>
          <a:blip r:embed="rId3"/>
          <a:stretch>
            <a:fillRect/>
          </a:stretch>
        </p:blipFill>
        <p:spPr>
          <a:xfrm>
            <a:off x="238125" y="800100"/>
            <a:ext cx="458066" cy="457200"/>
          </a:xfrm>
          <a:prstGeom prst="rect">
            <a:avLst/>
          </a:prstGeom>
        </p:spPr>
      </p:pic>
      <p:pic>
        <p:nvPicPr>
          <p:cNvPr id="6" name="Picture 5">
            <a:extLst>
              <a:ext uri="{FF2B5EF4-FFF2-40B4-BE49-F238E27FC236}">
                <a16:creationId xmlns:a16="http://schemas.microsoft.com/office/drawing/2014/main" id="{41301040-000F-6A07-6036-C1F4209776A6}"/>
              </a:ext>
            </a:extLst>
          </p:cNvPr>
          <p:cNvPicPr>
            <a:picLocks noChangeAspect="1"/>
          </p:cNvPicPr>
          <p:nvPr/>
        </p:nvPicPr>
        <p:blipFill>
          <a:blip r:embed="rId4"/>
          <a:stretch>
            <a:fillRect/>
          </a:stretch>
        </p:blipFill>
        <p:spPr>
          <a:xfrm>
            <a:off x="238125" y="1377950"/>
            <a:ext cx="451035" cy="522251"/>
          </a:xfrm>
          <a:prstGeom prst="rect">
            <a:avLst/>
          </a:prstGeom>
        </p:spPr>
      </p:pic>
    </p:spTree>
    <p:extLst>
      <p:ext uri="{BB962C8B-B14F-4D97-AF65-F5344CB8AC3E}">
        <p14:creationId xmlns:p14="http://schemas.microsoft.com/office/powerpoint/2010/main" val="3911847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5340-44D5-C7A2-95E2-336179A038CE}"/>
              </a:ext>
            </a:extLst>
          </p:cNvPr>
          <p:cNvSpPr>
            <a:spLocks noGrp="1"/>
          </p:cNvSpPr>
          <p:nvPr>
            <p:ph type="title"/>
          </p:nvPr>
        </p:nvSpPr>
        <p:spPr/>
        <p:txBody>
          <a:bodyPr/>
          <a:lstStyle/>
          <a:p>
            <a:r>
              <a:rPr lang="en-US" dirty="0"/>
              <a:t>References and links</a:t>
            </a:r>
          </a:p>
        </p:txBody>
      </p:sp>
      <p:sp>
        <p:nvSpPr>
          <p:cNvPr id="3" name="Footer Placeholder 2">
            <a:extLst>
              <a:ext uri="{FF2B5EF4-FFF2-40B4-BE49-F238E27FC236}">
                <a16:creationId xmlns:a16="http://schemas.microsoft.com/office/drawing/2014/main" id="{4822CE56-A6AC-7880-879B-BF3E194A1A4B}"/>
              </a:ext>
            </a:extLst>
          </p:cNvPr>
          <p:cNvSpPr>
            <a:spLocks noGrp="1"/>
          </p:cNvSpPr>
          <p:nvPr>
            <p:ph type="ftr" sz="quarter" idx="11"/>
          </p:nvPr>
        </p:nvSpPr>
        <p:spPr/>
        <p:txBody>
          <a:bodyPr/>
          <a:lstStyle/>
          <a:p>
            <a:r>
              <a:rPr lang="en-US" dirty="0"/>
              <a:t>Session 2     Coaching the Foundations of QI</a:t>
            </a:r>
          </a:p>
        </p:txBody>
      </p:sp>
      <p:sp>
        <p:nvSpPr>
          <p:cNvPr id="4" name="Slide Number Placeholder 3">
            <a:extLst>
              <a:ext uri="{FF2B5EF4-FFF2-40B4-BE49-F238E27FC236}">
                <a16:creationId xmlns:a16="http://schemas.microsoft.com/office/drawing/2014/main" id="{3DC09E29-680B-8A71-F9CD-71F9657CF47D}"/>
              </a:ext>
            </a:extLst>
          </p:cNvPr>
          <p:cNvSpPr>
            <a:spLocks noGrp="1"/>
          </p:cNvSpPr>
          <p:nvPr>
            <p:ph type="sldNum" sz="quarter" idx="12"/>
          </p:nvPr>
        </p:nvSpPr>
        <p:spPr/>
        <p:txBody>
          <a:bodyPr/>
          <a:lstStyle/>
          <a:p>
            <a:fld id="{16C5AC08-0ACD-404A-9C9F-AB39E786C34A}" type="slidenum">
              <a:rPr lang="en-GB"/>
              <a:t>50</a:t>
            </a:fld>
            <a:endParaRPr lang="en-GB"/>
          </a:p>
        </p:txBody>
      </p:sp>
      <p:sp>
        <p:nvSpPr>
          <p:cNvPr id="5" name="Text Placeholder 4">
            <a:extLst>
              <a:ext uri="{FF2B5EF4-FFF2-40B4-BE49-F238E27FC236}">
                <a16:creationId xmlns:a16="http://schemas.microsoft.com/office/drawing/2014/main" id="{D2D303E7-1E0F-177A-3D23-0B1B8F5DCF62}"/>
              </a:ext>
            </a:extLst>
          </p:cNvPr>
          <p:cNvSpPr>
            <a:spLocks noGrp="1"/>
          </p:cNvSpPr>
          <p:nvPr>
            <p:ph type="body" sz="quarter" idx="13"/>
          </p:nvPr>
        </p:nvSpPr>
        <p:spPr/>
        <p:txBody>
          <a:bodyPr/>
          <a:lstStyle/>
          <a:p>
            <a:r>
              <a:rPr lang="en-US" dirty="0"/>
              <a:t>References and links</a:t>
            </a:r>
          </a:p>
        </p:txBody>
      </p:sp>
      <p:sp>
        <p:nvSpPr>
          <p:cNvPr id="6" name="Content Placeholder 5">
            <a:extLst>
              <a:ext uri="{FF2B5EF4-FFF2-40B4-BE49-F238E27FC236}">
                <a16:creationId xmlns:a16="http://schemas.microsoft.com/office/drawing/2014/main" id="{ED3BE0A6-1832-718D-7B87-F0CB986F04A7}"/>
              </a:ext>
            </a:extLst>
          </p:cNvPr>
          <p:cNvSpPr>
            <a:spLocks noGrp="1"/>
          </p:cNvSpPr>
          <p:nvPr>
            <p:ph idx="1"/>
          </p:nvPr>
        </p:nvSpPr>
        <p:spPr/>
        <p:txBody>
          <a:bodyPr/>
          <a:lstStyle/>
          <a:p>
            <a:r>
              <a:rPr lang="en-US" dirty="0"/>
              <a:t>Backhouse, A., </a:t>
            </a:r>
            <a:r>
              <a:rPr lang="en-US" dirty="0" err="1"/>
              <a:t>Ogunlayi</a:t>
            </a:r>
            <a:r>
              <a:rPr lang="en-US" dirty="0"/>
              <a:t>, F. (2020). Quality improvement into practice. </a:t>
            </a:r>
            <a:r>
              <a:rPr lang="en-US" i="1" dirty="0"/>
              <a:t>BMJ.</a:t>
            </a:r>
          </a:p>
          <a:p>
            <a:pPr lvl="1"/>
            <a:r>
              <a:rPr lang="en-US" dirty="0"/>
              <a:t>https://</a:t>
            </a:r>
            <a:r>
              <a:rPr lang="en-US" dirty="0" err="1"/>
              <a:t>www.bmj.com</a:t>
            </a:r>
            <a:r>
              <a:rPr lang="en-US" dirty="0"/>
              <a:t>/content/368/bmj.m865</a:t>
            </a:r>
          </a:p>
          <a:p>
            <a:r>
              <a:rPr lang="en-US" dirty="0"/>
              <a:t>Institute for Healthcare Improvement (2021). 7 Step Meeting Process (video).</a:t>
            </a:r>
          </a:p>
          <a:p>
            <a:pPr lvl="1"/>
            <a:r>
              <a:rPr lang="en-US" dirty="0"/>
              <a:t> https://</a:t>
            </a:r>
            <a:r>
              <a:rPr lang="en-US" dirty="0" err="1"/>
              <a:t>youtu.be</a:t>
            </a:r>
            <a:r>
              <a:rPr lang="en-US" dirty="0"/>
              <a:t>/Zovb1qpR7Bc </a:t>
            </a:r>
          </a:p>
          <a:p>
            <a:r>
              <a:rPr lang="en-US" dirty="0"/>
              <a:t>Growth Engineering. Just-in-Time Learning: 8 steps to success. </a:t>
            </a:r>
          </a:p>
          <a:p>
            <a:pPr lvl="1"/>
            <a:r>
              <a:rPr lang="en-US" dirty="0" err="1"/>
              <a:t>www.growthengineering.co.uk</a:t>
            </a:r>
            <a:r>
              <a:rPr lang="en-US" dirty="0"/>
              <a:t>/what-is-just-in-time-learning/</a:t>
            </a:r>
          </a:p>
          <a:p>
            <a:endParaRPr lang="en-US" dirty="0"/>
          </a:p>
          <a:p>
            <a:endParaRPr lang="en-US" dirty="0"/>
          </a:p>
        </p:txBody>
      </p:sp>
      <p:sp>
        <p:nvSpPr>
          <p:cNvPr id="7" name="Content Placeholder 6">
            <a:extLst>
              <a:ext uri="{FF2B5EF4-FFF2-40B4-BE49-F238E27FC236}">
                <a16:creationId xmlns:a16="http://schemas.microsoft.com/office/drawing/2014/main" id="{D9D66318-E8D9-9152-BEDF-8CE1D7958D13}"/>
              </a:ext>
            </a:extLst>
          </p:cNvPr>
          <p:cNvSpPr>
            <a:spLocks noGrp="1"/>
          </p:cNvSpPr>
          <p:nvPr>
            <p:ph idx="14"/>
          </p:nvPr>
        </p:nvSpPr>
        <p:spPr/>
        <p:txBody>
          <a:bodyPr/>
          <a:lstStyle/>
          <a:p>
            <a:endParaRPr lang="en-US"/>
          </a:p>
        </p:txBody>
      </p:sp>
    </p:spTree>
    <p:extLst>
      <p:ext uri="{BB962C8B-B14F-4D97-AF65-F5344CB8AC3E}">
        <p14:creationId xmlns:p14="http://schemas.microsoft.com/office/powerpoint/2010/main" val="1203879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Robin Davis</a:t>
            </a:r>
            <a:br>
              <a:rPr lang="en-GB" dirty="0"/>
            </a:br>
            <a:r>
              <a:rPr lang="en-GB" dirty="0"/>
              <a:t>Samantha Machen</a:t>
            </a:r>
            <a:br>
              <a:rPr lang="en-GB" dirty="0"/>
            </a:br>
            <a:endParaRPr lang="en-GB" dirty="0"/>
          </a:p>
          <a:p>
            <a:endParaRPr lang="en-US"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Title 1">
            <a:extLst>
              <a:ext uri="{FF2B5EF4-FFF2-40B4-BE49-F238E27FC236}">
                <a16:creationId xmlns:a16="http://schemas.microsoft.com/office/drawing/2014/main" id="{C35E8600-0BDF-23ED-100B-93B7AFB7B2D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9" name="Content Placeholder 2">
            <a:extLst>
              <a:ext uri="{FF2B5EF4-FFF2-40B4-BE49-F238E27FC236}">
                <a16:creationId xmlns:a16="http://schemas.microsoft.com/office/drawing/2014/main" id="{D63E2ED7-52B2-8C5E-9F07-A7D83CA08FBC}"/>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Jennifer Cotter</a:t>
            </a:r>
            <a:br>
              <a:rPr lang="en-GB"/>
            </a:br>
            <a:r>
              <a:rPr lang="en-GB"/>
              <a:t>Hannah Pearson</a:t>
            </a:r>
            <a:br>
              <a:rPr lang="en-GB"/>
            </a:br>
            <a:endParaRPr lang="en-GB"/>
          </a:p>
          <a:p>
            <a:endParaRPr lang="en-US" dirty="0"/>
          </a:p>
        </p:txBody>
      </p:sp>
      <p:sp>
        <p:nvSpPr>
          <p:cNvPr id="4" name="Content Placeholder 2">
            <a:extLst>
              <a:ext uri="{FF2B5EF4-FFF2-40B4-BE49-F238E27FC236}">
                <a16:creationId xmlns:a16="http://schemas.microsoft.com/office/drawing/2014/main" id="{A71DDF69-03A0-EBE6-366A-76D2D33F7963}"/>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3">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1137073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Robin Davis</a:t>
            </a:r>
            <a:br>
              <a:rPr lang="en-GB" dirty="0"/>
            </a:br>
            <a:r>
              <a:rPr lang="en-GB" dirty="0"/>
              <a:t>Samantha Machen</a:t>
            </a:r>
            <a:br>
              <a:rPr lang="en-GB" dirty="0"/>
            </a:br>
            <a:endParaRPr lang="en-GB" dirty="0"/>
          </a:p>
          <a:p>
            <a:endParaRPr lang="en-US"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Title 1">
            <a:extLst>
              <a:ext uri="{FF2B5EF4-FFF2-40B4-BE49-F238E27FC236}">
                <a16:creationId xmlns:a16="http://schemas.microsoft.com/office/drawing/2014/main" id="{C35E8600-0BDF-23ED-100B-93B7AFB7B2D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9" name="Content Placeholder 2">
            <a:extLst>
              <a:ext uri="{FF2B5EF4-FFF2-40B4-BE49-F238E27FC236}">
                <a16:creationId xmlns:a16="http://schemas.microsoft.com/office/drawing/2014/main" id="{D63E2ED7-52B2-8C5E-9F07-A7D83CA08FBC}"/>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Jennifer Cotter</a:t>
            </a:r>
            <a:br>
              <a:rPr lang="en-GB"/>
            </a:br>
            <a:r>
              <a:rPr lang="en-GB"/>
              <a:t>Hannah Pearson</a:t>
            </a:r>
            <a:br>
              <a:rPr lang="en-GB"/>
            </a:br>
            <a:endParaRPr lang="en-GB"/>
          </a:p>
          <a:p>
            <a:endParaRPr lang="en-US"/>
          </a:p>
        </p:txBody>
      </p:sp>
      <p:sp>
        <p:nvSpPr>
          <p:cNvPr id="13" name="Rectangle 12">
            <a:extLst>
              <a:ext uri="{FF2B5EF4-FFF2-40B4-BE49-F238E27FC236}">
                <a16:creationId xmlns:a16="http://schemas.microsoft.com/office/drawing/2014/main" id="{171D7AA4-333A-637F-BE64-FA3C56FEE2FF}"/>
              </a:ext>
            </a:extLst>
          </p:cNvPr>
          <p:cNvSpPr/>
          <p:nvPr/>
        </p:nvSpPr>
        <p:spPr>
          <a:xfrm>
            <a:off x="0" y="0"/>
            <a:ext cx="2685011" cy="68233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etrona" pitchFamily="2" charset="77"/>
            </a:endParaRPr>
          </a:p>
        </p:txBody>
      </p:sp>
      <p:pic>
        <p:nvPicPr>
          <p:cNvPr id="10" name="C">
            <a:extLst>
              <a:ext uri="{FF2B5EF4-FFF2-40B4-BE49-F238E27FC236}">
                <a16:creationId xmlns:a16="http://schemas.microsoft.com/office/drawing/2014/main" id="{00CCC93C-713F-17D5-879F-9672D3EF5CE8}"/>
              </a:ext>
            </a:extLst>
          </p:cNvPr>
          <p:cNvPicPr>
            <a:picLocks/>
          </p:cNvPicPr>
          <p:nvPr/>
        </p:nvPicPr>
        <p:blipFill>
          <a:blip r:embed="rId3"/>
          <a:stretch>
            <a:fillRect/>
          </a:stretch>
        </p:blipFill>
        <p:spPr>
          <a:xfrm>
            <a:off x="9627278" y="-1854208"/>
            <a:ext cx="10206569" cy="10206569"/>
          </a:xfrm>
          <a:prstGeom prst="rect">
            <a:avLst/>
          </a:prstGeom>
        </p:spPr>
      </p:pic>
      <p:pic>
        <p:nvPicPr>
          <p:cNvPr id="11" name="Q">
            <a:extLst>
              <a:ext uri="{FF2B5EF4-FFF2-40B4-BE49-F238E27FC236}">
                <a16:creationId xmlns:a16="http://schemas.microsoft.com/office/drawing/2014/main" id="{1ADB4417-864C-CAF3-DBBB-E2FDEE08D37F}"/>
              </a:ext>
            </a:extLst>
          </p:cNvPr>
          <p:cNvPicPr>
            <a:picLocks noChangeAspect="1"/>
          </p:cNvPicPr>
          <p:nvPr/>
        </p:nvPicPr>
        <p:blipFill>
          <a:blip r:embed="rId4"/>
          <a:stretch>
            <a:fillRect/>
          </a:stretch>
        </p:blipFill>
        <p:spPr>
          <a:xfrm>
            <a:off x="2524125" y="-1929066"/>
            <a:ext cx="10462314" cy="10462314"/>
          </a:xfrm>
          <a:prstGeom prst="rect">
            <a:avLst/>
          </a:prstGeom>
        </p:spPr>
      </p:pic>
      <p:pic>
        <p:nvPicPr>
          <p:cNvPr id="12" name="Tail">
            <a:extLst>
              <a:ext uri="{FF2B5EF4-FFF2-40B4-BE49-F238E27FC236}">
                <a16:creationId xmlns:a16="http://schemas.microsoft.com/office/drawing/2014/main" id="{1F4F3D4A-F9AA-298E-C5F0-752524C2A855}"/>
              </a:ext>
            </a:extLst>
          </p:cNvPr>
          <p:cNvPicPr>
            <a:picLocks noChangeAspect="1"/>
          </p:cNvPicPr>
          <p:nvPr/>
        </p:nvPicPr>
        <p:blipFill>
          <a:blip r:embed="rId5"/>
          <a:stretch>
            <a:fillRect/>
          </a:stretch>
        </p:blipFill>
        <p:spPr>
          <a:xfrm>
            <a:off x="7874411" y="3394383"/>
            <a:ext cx="6889817" cy="5103568"/>
          </a:xfrm>
          <a:prstGeom prst="rect">
            <a:avLst/>
          </a:prstGeom>
        </p:spPr>
      </p:pic>
      <p:sp>
        <p:nvSpPr>
          <p:cNvPr id="4" name="design by SQL">
            <a:extLst>
              <a:ext uri="{FF2B5EF4-FFF2-40B4-BE49-F238E27FC236}">
                <a16:creationId xmlns:a16="http://schemas.microsoft.com/office/drawing/2014/main" id="{C664D0EC-B5F3-D5EF-3581-C68C9FFE0547}"/>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6">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40894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900"/>
                                        <p:tgtEl>
                                          <p:spTgt spid="10"/>
                                        </p:tgtEl>
                                      </p:cBhvr>
                                    </p:animEffect>
                                  </p:childTnLst>
                                </p:cTn>
                              </p:par>
                              <p:par>
                                <p:cTn id="11" presetID="22" presetClass="entr" presetSubtype="8" fill="hold" nodeType="withEffect">
                                  <p:stCondLst>
                                    <p:cond delay="3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1" presetClass="exit" presetSubtype="1" fill="hold" nodeType="withEffect">
                                  <p:stCondLst>
                                    <p:cond delay="750"/>
                                  </p:stCondLst>
                                  <p:childTnLst>
                                    <p:animEffect transition="out" filter="wheel(1)">
                                      <p:cBhvr>
                                        <p:cTn id="15" dur="1250"/>
                                        <p:tgtEl>
                                          <p:spTgt spid="10"/>
                                        </p:tgtEl>
                                      </p:cBhvr>
                                    </p:animEffect>
                                    <p:set>
                                      <p:cBhvr>
                                        <p:cTn id="16" dur="1" fill="hold">
                                          <p:stCondLst>
                                            <p:cond delay="1249"/>
                                          </p:stCondLst>
                                        </p:cTn>
                                        <p:tgtEl>
                                          <p:spTgt spid="10"/>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11"/>
                                        </p:tgtEl>
                                      </p:cBhvr>
                                    </p:animEffect>
                                    <p:set>
                                      <p:cBhvr>
                                        <p:cTn id="19" dur="1" fill="hold">
                                          <p:stCondLst>
                                            <p:cond delay="1599"/>
                                          </p:stCondLst>
                                        </p:cTn>
                                        <p:tgtEl>
                                          <p:spTgt spid="11"/>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0"/>
                                        <p:tgtEl>
                                          <p:spTgt spid="10"/>
                                        </p:tgtEl>
                                        <p:attrNameLst>
                                          <p:attrName>ppt_x</p:attrName>
                                        </p:attrNameLst>
                                      </p:cBhvr>
                                      <p:tavLst>
                                        <p:tav tm="0">
                                          <p:val>
                                            <p:strVal val="ppt_x"/>
                                          </p:val>
                                        </p:tav>
                                        <p:tav tm="100000">
                                          <p:val>
                                            <p:strVal val="0-ppt_w/2"/>
                                          </p:val>
                                        </p:tav>
                                      </p:tavLst>
                                    </p:anim>
                                    <p:anim calcmode="lin" valueType="num">
                                      <p:cBhvr additive="base">
                                        <p:cTn id="25" dur="5000"/>
                                        <p:tgtEl>
                                          <p:spTgt spid="10"/>
                                        </p:tgtEl>
                                        <p:attrNameLst>
                                          <p:attrName>ppt_y</p:attrName>
                                        </p:attrNameLst>
                                      </p:cBhvr>
                                      <p:tavLst>
                                        <p:tav tm="0">
                                          <p:val>
                                            <p:strVal val="ppt_y"/>
                                          </p:val>
                                        </p:tav>
                                        <p:tav tm="100000">
                                          <p:val>
                                            <p:strVal val="ppt_y"/>
                                          </p:val>
                                        </p:tav>
                                      </p:tavLst>
                                    </p:anim>
                                    <p:set>
                                      <p:cBhvr>
                                        <p:cTn id="26" dur="1" fill="hold">
                                          <p:stCondLst>
                                            <p:cond delay="4999"/>
                                          </p:stCondLst>
                                        </p:cTn>
                                        <p:tgtEl>
                                          <p:spTgt spid="1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0"/>
                                        <p:tgtEl>
                                          <p:spTgt spid="11"/>
                                        </p:tgtEl>
                                        <p:attrNameLst>
                                          <p:attrName>ppt_x</p:attrName>
                                        </p:attrNameLst>
                                      </p:cBhvr>
                                      <p:tavLst>
                                        <p:tav tm="0">
                                          <p:val>
                                            <p:strVal val="ppt_x"/>
                                          </p:val>
                                        </p:tav>
                                        <p:tav tm="100000">
                                          <p:val>
                                            <p:strVal val="0-ppt_w/2"/>
                                          </p:val>
                                        </p:tav>
                                      </p:tavLst>
                                    </p:anim>
                                    <p:anim calcmode="lin" valueType="num">
                                      <p:cBhvr additive="base">
                                        <p:cTn id="29" dur="5000"/>
                                        <p:tgtEl>
                                          <p:spTgt spid="11"/>
                                        </p:tgtEl>
                                        <p:attrNameLst>
                                          <p:attrName>ppt_y</p:attrName>
                                        </p:attrNameLst>
                                      </p:cBhvr>
                                      <p:tavLst>
                                        <p:tav tm="0">
                                          <p:val>
                                            <p:strVal val="ppt_y"/>
                                          </p:val>
                                        </p:tav>
                                        <p:tav tm="100000">
                                          <p:val>
                                            <p:strVal val="ppt_y"/>
                                          </p:val>
                                        </p:tav>
                                      </p:tavLst>
                                    </p:anim>
                                    <p:set>
                                      <p:cBhvr>
                                        <p:cTn id="30" dur="1" fill="hold">
                                          <p:stCondLst>
                                            <p:cond delay="4999"/>
                                          </p:stCondLst>
                                        </p:cTn>
                                        <p:tgtEl>
                                          <p:spTgt spid="11"/>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0"/>
                                        <p:tgtEl>
                                          <p:spTgt spid="12"/>
                                        </p:tgtEl>
                                        <p:attrNameLst>
                                          <p:attrName>ppt_x</p:attrName>
                                        </p:attrNameLst>
                                      </p:cBhvr>
                                      <p:tavLst>
                                        <p:tav tm="0">
                                          <p:val>
                                            <p:strVal val="ppt_x"/>
                                          </p:val>
                                        </p:tav>
                                        <p:tav tm="100000">
                                          <p:val>
                                            <p:strVal val="0-ppt_w/2"/>
                                          </p:val>
                                        </p:tav>
                                      </p:tavLst>
                                    </p:anim>
                                    <p:anim calcmode="lin" valueType="num">
                                      <p:cBhvr additive="base">
                                        <p:cTn id="33" dur="5000"/>
                                        <p:tgtEl>
                                          <p:spTgt spid="12"/>
                                        </p:tgtEl>
                                        <p:attrNameLst>
                                          <p:attrName>ppt_y</p:attrName>
                                        </p:attrNameLst>
                                      </p:cBhvr>
                                      <p:tavLst>
                                        <p:tav tm="0">
                                          <p:val>
                                            <p:strVal val="ppt_y"/>
                                          </p:val>
                                        </p:tav>
                                        <p:tav tm="100000">
                                          <p:val>
                                            <p:strVal val="ppt_y"/>
                                          </p:val>
                                        </p:tav>
                                      </p:tavLst>
                                    </p:anim>
                                    <p:set>
                                      <p:cBhvr>
                                        <p:cTn id="34" dur="1" fill="hold">
                                          <p:stCondLst>
                                            <p:cond delay="49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
                                        <p:tgtEl>
                                          <p:spTgt spid="13"/>
                                        </p:tgtEl>
                                      </p:cBhvr>
                                    </p:animEffect>
                                  </p:childTnLst>
                                </p:cTn>
                              </p:par>
                              <p:par>
                                <p:cTn id="38" presetID="10" presetClass="exit" presetSubtype="0" fill="hold" grpId="0" nodeType="withEffect">
                                  <p:stCondLst>
                                    <p:cond delay="100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8D6-3FED-BB6C-B791-6D8C4844A964}"/>
              </a:ext>
            </a:extLst>
          </p:cNvPr>
          <p:cNvSpPr>
            <a:spLocks noGrp="1"/>
          </p:cNvSpPr>
          <p:nvPr>
            <p:ph type="title"/>
          </p:nvPr>
        </p:nvSpPr>
        <p:spPr/>
        <p:txBody>
          <a:bodyPr/>
          <a:lstStyle/>
          <a:p>
            <a:r>
              <a:rPr lang="en-US"/>
              <a:t>Housekeeping</a:t>
            </a:r>
          </a:p>
        </p:txBody>
      </p:sp>
      <p:sp>
        <p:nvSpPr>
          <p:cNvPr id="4" name="Footer Placeholder 3">
            <a:extLst>
              <a:ext uri="{FF2B5EF4-FFF2-40B4-BE49-F238E27FC236}">
                <a16:creationId xmlns:a16="http://schemas.microsoft.com/office/drawing/2014/main" id="{D31DC396-C46E-0922-5C7C-E166B9CB5DEC}"/>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606AC19E-E490-9FA2-566E-52926A918007}"/>
              </a:ext>
            </a:extLst>
          </p:cNvPr>
          <p:cNvSpPr>
            <a:spLocks noGrp="1"/>
          </p:cNvSpPr>
          <p:nvPr>
            <p:ph type="sldNum" sz="quarter" idx="12"/>
          </p:nvPr>
        </p:nvSpPr>
        <p:spPr/>
        <p:txBody>
          <a:bodyPr/>
          <a:lstStyle/>
          <a:p>
            <a:fld id="{16C5AC08-0ACD-404A-9C9F-AB39E786C34A}" type="slidenum">
              <a:rPr lang="en-GB"/>
              <a:t>5</a:t>
            </a:fld>
            <a:endParaRPr lang="en-GB"/>
          </a:p>
        </p:txBody>
      </p:sp>
      <p:sp>
        <p:nvSpPr>
          <p:cNvPr id="6" name="Text Placeholder 5">
            <a:extLst>
              <a:ext uri="{FF2B5EF4-FFF2-40B4-BE49-F238E27FC236}">
                <a16:creationId xmlns:a16="http://schemas.microsoft.com/office/drawing/2014/main" id="{50741477-4FE0-6222-F853-4934353D005B}"/>
              </a:ext>
            </a:extLst>
          </p:cNvPr>
          <p:cNvSpPr>
            <a:spLocks noGrp="1"/>
          </p:cNvSpPr>
          <p:nvPr>
            <p:ph type="body" sz="quarter" idx="13"/>
          </p:nvPr>
        </p:nvSpPr>
        <p:spPr/>
        <p:txBody>
          <a:bodyPr/>
          <a:lstStyle/>
          <a:p>
            <a:r>
              <a:rPr lang="en-US" dirty="0"/>
              <a:t>Housekeeping</a:t>
            </a:r>
          </a:p>
        </p:txBody>
      </p:sp>
      <p:sp>
        <p:nvSpPr>
          <p:cNvPr id="10" name="Oval 9">
            <a:extLst>
              <a:ext uri="{FF2B5EF4-FFF2-40B4-BE49-F238E27FC236}">
                <a16:creationId xmlns:a16="http://schemas.microsoft.com/office/drawing/2014/main" id="{FE008D59-04EB-23D1-4267-A7AB290DE282}"/>
              </a:ext>
            </a:extLst>
          </p:cNvPr>
          <p:cNvSpPr/>
          <p:nvPr/>
        </p:nvSpPr>
        <p:spPr>
          <a:xfrm>
            <a:off x="8433873" y="3237403"/>
            <a:ext cx="276161" cy="27616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326C05A-D561-0C60-D671-E6890A7B8C1F}"/>
              </a:ext>
            </a:extLst>
          </p:cNvPr>
          <p:cNvPicPr>
            <a:picLocks noChangeAspect="1"/>
          </p:cNvPicPr>
          <p:nvPr/>
        </p:nvPicPr>
        <p:blipFill>
          <a:blip r:embed="rId3"/>
          <a:srcRect/>
          <a:stretch/>
        </p:blipFill>
        <p:spPr>
          <a:xfrm>
            <a:off x="7422292" y="1767016"/>
            <a:ext cx="4645673" cy="5090983"/>
          </a:xfrm>
          <a:prstGeom prst="rect">
            <a:avLst/>
          </a:prstGeom>
        </p:spPr>
      </p:pic>
    </p:spTree>
    <p:extLst>
      <p:ext uri="{BB962C8B-B14F-4D97-AF65-F5344CB8AC3E}">
        <p14:creationId xmlns:p14="http://schemas.microsoft.com/office/powerpoint/2010/main" val="15674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withEffect">
                                  <p:stCondLst>
                                    <p:cond delay="0"/>
                                  </p:stCondLst>
                                  <p:childTnLst>
                                    <p:animScale>
                                      <p:cBhvr>
                                        <p:cTn id="6" dur="20000" fill="hold"/>
                                        <p:tgtEl>
                                          <p:spTgt spid="1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B6960E8-65DA-190A-6F1F-821B4405195E}"/>
              </a:ext>
            </a:extLst>
          </p:cNvPr>
          <p:cNvCxnSpPr>
            <a:stCxn id="10" idx="0"/>
            <a:endCxn id="20" idx="2"/>
          </p:cNvCxnSpPr>
          <p:nvPr/>
        </p:nvCxnSpPr>
        <p:spPr>
          <a:xfrm>
            <a:off x="1794588" y="1673291"/>
            <a:ext cx="0" cy="478771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Agenda for today</a:t>
            </a:r>
          </a:p>
        </p:txBody>
      </p:sp>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6</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Agenda for today</a:t>
            </a:r>
          </a:p>
        </p:txBody>
      </p:sp>
      <p:sp>
        <p:nvSpPr>
          <p:cNvPr id="10" name="TextBox 9">
            <a:extLst>
              <a:ext uri="{FF2B5EF4-FFF2-40B4-BE49-F238E27FC236}">
                <a16:creationId xmlns:a16="http://schemas.microsoft.com/office/drawing/2014/main" id="{888DC024-6C70-7F91-34B9-86AD8CDA6486}"/>
              </a:ext>
            </a:extLst>
          </p:cNvPr>
          <p:cNvSpPr txBox="1"/>
          <p:nvPr/>
        </p:nvSpPr>
        <p:spPr>
          <a:xfrm>
            <a:off x="1517779" y="167329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9.00</a:t>
            </a:r>
          </a:p>
        </p:txBody>
      </p:sp>
      <p:sp>
        <p:nvSpPr>
          <p:cNvPr id="11" name="TextBox 10">
            <a:extLst>
              <a:ext uri="{FF2B5EF4-FFF2-40B4-BE49-F238E27FC236}">
                <a16:creationId xmlns:a16="http://schemas.microsoft.com/office/drawing/2014/main" id="{42C805E1-43E9-5670-6C92-31AA7E857E1F}"/>
              </a:ext>
            </a:extLst>
          </p:cNvPr>
          <p:cNvSpPr txBox="1"/>
          <p:nvPr/>
        </p:nvSpPr>
        <p:spPr>
          <a:xfrm>
            <a:off x="1517779" y="205360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9.15</a:t>
            </a:r>
          </a:p>
        </p:txBody>
      </p:sp>
      <p:sp>
        <p:nvSpPr>
          <p:cNvPr id="12" name="TextBox 11">
            <a:extLst>
              <a:ext uri="{FF2B5EF4-FFF2-40B4-BE49-F238E27FC236}">
                <a16:creationId xmlns:a16="http://schemas.microsoft.com/office/drawing/2014/main" id="{0E192586-4AC6-2F53-44FC-ECFD1B531CA1}"/>
              </a:ext>
            </a:extLst>
          </p:cNvPr>
          <p:cNvSpPr txBox="1"/>
          <p:nvPr/>
        </p:nvSpPr>
        <p:spPr>
          <a:xfrm>
            <a:off x="1517779" y="243392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10.25</a:t>
            </a:r>
          </a:p>
        </p:txBody>
      </p:sp>
      <p:sp>
        <p:nvSpPr>
          <p:cNvPr id="13" name="TextBox 12">
            <a:extLst>
              <a:ext uri="{FF2B5EF4-FFF2-40B4-BE49-F238E27FC236}">
                <a16:creationId xmlns:a16="http://schemas.microsoft.com/office/drawing/2014/main" id="{59DAFE50-9BE5-0EB8-EE8E-22D4BE202436}"/>
              </a:ext>
            </a:extLst>
          </p:cNvPr>
          <p:cNvSpPr txBox="1"/>
          <p:nvPr/>
        </p:nvSpPr>
        <p:spPr>
          <a:xfrm>
            <a:off x="1517779" y="281423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10.35</a:t>
            </a:r>
          </a:p>
        </p:txBody>
      </p:sp>
      <p:sp>
        <p:nvSpPr>
          <p:cNvPr id="14" name="TextBox 13">
            <a:extLst>
              <a:ext uri="{FF2B5EF4-FFF2-40B4-BE49-F238E27FC236}">
                <a16:creationId xmlns:a16="http://schemas.microsoft.com/office/drawing/2014/main" id="{D44B30B5-EB8B-848C-4B18-6F88B74925AA}"/>
              </a:ext>
            </a:extLst>
          </p:cNvPr>
          <p:cNvSpPr txBox="1"/>
          <p:nvPr/>
        </p:nvSpPr>
        <p:spPr>
          <a:xfrm>
            <a:off x="1517779" y="319455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10.45</a:t>
            </a:r>
          </a:p>
        </p:txBody>
      </p:sp>
      <p:sp>
        <p:nvSpPr>
          <p:cNvPr id="15" name="TextBox 14">
            <a:extLst>
              <a:ext uri="{FF2B5EF4-FFF2-40B4-BE49-F238E27FC236}">
                <a16:creationId xmlns:a16="http://schemas.microsoft.com/office/drawing/2014/main" id="{9BB13A20-FB4C-689C-5FB6-6FF4971BB499}"/>
              </a:ext>
            </a:extLst>
          </p:cNvPr>
          <p:cNvSpPr txBox="1"/>
          <p:nvPr/>
        </p:nvSpPr>
        <p:spPr>
          <a:xfrm>
            <a:off x="1517779" y="395518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12.00</a:t>
            </a:r>
          </a:p>
        </p:txBody>
      </p:sp>
      <p:sp>
        <p:nvSpPr>
          <p:cNvPr id="16" name="TextBox 15">
            <a:extLst>
              <a:ext uri="{FF2B5EF4-FFF2-40B4-BE49-F238E27FC236}">
                <a16:creationId xmlns:a16="http://schemas.microsoft.com/office/drawing/2014/main" id="{E3609382-2323-3996-DEC3-8B22EA1A35AF}"/>
              </a:ext>
            </a:extLst>
          </p:cNvPr>
          <p:cNvSpPr txBox="1"/>
          <p:nvPr/>
        </p:nvSpPr>
        <p:spPr>
          <a:xfrm>
            <a:off x="1517779" y="433549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12.45</a:t>
            </a:r>
          </a:p>
        </p:txBody>
      </p:sp>
      <p:sp>
        <p:nvSpPr>
          <p:cNvPr id="17" name="TextBox 16">
            <a:extLst>
              <a:ext uri="{FF2B5EF4-FFF2-40B4-BE49-F238E27FC236}">
                <a16:creationId xmlns:a16="http://schemas.microsoft.com/office/drawing/2014/main" id="{119068BA-E208-BF32-F33B-CF91E5E79E9F}"/>
              </a:ext>
            </a:extLst>
          </p:cNvPr>
          <p:cNvSpPr txBox="1"/>
          <p:nvPr/>
        </p:nvSpPr>
        <p:spPr>
          <a:xfrm>
            <a:off x="1517779" y="471581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2.10</a:t>
            </a:r>
          </a:p>
        </p:txBody>
      </p:sp>
      <p:sp>
        <p:nvSpPr>
          <p:cNvPr id="18" name="TextBox 17">
            <a:extLst>
              <a:ext uri="{FF2B5EF4-FFF2-40B4-BE49-F238E27FC236}">
                <a16:creationId xmlns:a16="http://schemas.microsoft.com/office/drawing/2014/main" id="{5A1AD796-B8A2-F288-5D9E-A6203195A4F8}"/>
              </a:ext>
            </a:extLst>
          </p:cNvPr>
          <p:cNvSpPr txBox="1"/>
          <p:nvPr/>
        </p:nvSpPr>
        <p:spPr>
          <a:xfrm>
            <a:off x="1517779" y="509612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2.20</a:t>
            </a:r>
          </a:p>
        </p:txBody>
      </p:sp>
      <p:sp>
        <p:nvSpPr>
          <p:cNvPr id="19" name="TextBox 18">
            <a:extLst>
              <a:ext uri="{FF2B5EF4-FFF2-40B4-BE49-F238E27FC236}">
                <a16:creationId xmlns:a16="http://schemas.microsoft.com/office/drawing/2014/main" id="{E8124BA2-F029-8912-4F41-802785CFA905}"/>
              </a:ext>
            </a:extLst>
          </p:cNvPr>
          <p:cNvSpPr txBox="1"/>
          <p:nvPr/>
        </p:nvSpPr>
        <p:spPr>
          <a:xfrm>
            <a:off x="1517779" y="585675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3.00</a:t>
            </a:r>
          </a:p>
        </p:txBody>
      </p:sp>
      <p:sp>
        <p:nvSpPr>
          <p:cNvPr id="20" name="TextBox 19">
            <a:extLst>
              <a:ext uri="{FF2B5EF4-FFF2-40B4-BE49-F238E27FC236}">
                <a16:creationId xmlns:a16="http://schemas.microsoft.com/office/drawing/2014/main" id="{65DFF541-4F46-BB1F-FB44-9A03C9EB6F06}"/>
              </a:ext>
            </a:extLst>
          </p:cNvPr>
          <p:cNvSpPr txBox="1"/>
          <p:nvPr/>
        </p:nvSpPr>
        <p:spPr>
          <a:xfrm>
            <a:off x="1517779" y="623707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4.20</a:t>
            </a:r>
          </a:p>
        </p:txBody>
      </p:sp>
      <p:sp>
        <p:nvSpPr>
          <p:cNvPr id="28" name="Content Placeholder 27">
            <a:extLst>
              <a:ext uri="{FF2B5EF4-FFF2-40B4-BE49-F238E27FC236}">
                <a16:creationId xmlns:a16="http://schemas.microsoft.com/office/drawing/2014/main" id="{19F5F891-DB85-3A43-0C2F-AD7AE0BD893F}"/>
              </a:ext>
            </a:extLst>
          </p:cNvPr>
          <p:cNvSpPr>
            <a:spLocks noGrp="1"/>
          </p:cNvSpPr>
          <p:nvPr>
            <p:ph idx="1"/>
          </p:nvPr>
        </p:nvSpPr>
        <p:spPr>
          <a:xfrm>
            <a:off x="2524125" y="1652529"/>
            <a:ext cx="9426575" cy="4888015"/>
          </a:xfrm>
        </p:spPr>
        <p:txBody>
          <a:bodyPr/>
          <a:lstStyle/>
          <a:p>
            <a:pPr lvl="3">
              <a:lnSpc>
                <a:spcPct val="80000"/>
              </a:lnSpc>
              <a:spcBef>
                <a:spcPts val="1200"/>
              </a:spcBef>
              <a:spcAft>
                <a:spcPts val="200"/>
              </a:spcAft>
            </a:pPr>
            <a:r>
              <a:rPr lang="en-US" sz="1700" b="1" dirty="0"/>
              <a:t>Introduction and getting to know one another</a:t>
            </a:r>
          </a:p>
          <a:p>
            <a:pPr lvl="3">
              <a:lnSpc>
                <a:spcPct val="80000"/>
              </a:lnSpc>
              <a:spcBef>
                <a:spcPts val="1200"/>
              </a:spcBef>
              <a:spcAft>
                <a:spcPts val="200"/>
              </a:spcAft>
            </a:pPr>
            <a:r>
              <a:rPr lang="en-US" sz="1700" b="1" dirty="0"/>
              <a:t>Grow coaching practice</a:t>
            </a:r>
          </a:p>
          <a:p>
            <a:pPr lvl="3">
              <a:lnSpc>
                <a:spcPct val="80000"/>
              </a:lnSpc>
              <a:spcBef>
                <a:spcPts val="1500"/>
              </a:spcBef>
              <a:spcAft>
                <a:spcPts val="200"/>
              </a:spcAft>
            </a:pPr>
            <a:r>
              <a:rPr lang="en-US" sz="1400" dirty="0">
                <a:solidFill>
                  <a:schemeClr val="accent6"/>
                </a:solidFill>
              </a:rPr>
              <a:t> Coffee break</a:t>
            </a:r>
          </a:p>
          <a:p>
            <a:pPr lvl="3">
              <a:lnSpc>
                <a:spcPct val="80000"/>
              </a:lnSpc>
              <a:spcBef>
                <a:spcPts val="1200"/>
              </a:spcBef>
              <a:spcAft>
                <a:spcPts val="200"/>
              </a:spcAft>
            </a:pPr>
            <a:r>
              <a:rPr lang="en-US" sz="1700" b="1" dirty="0"/>
              <a:t>Reflection on coaching</a:t>
            </a:r>
          </a:p>
          <a:p>
            <a:pPr lvl="3">
              <a:lnSpc>
                <a:spcPct val="80000"/>
              </a:lnSpc>
              <a:spcBef>
                <a:spcPts val="1200"/>
              </a:spcBef>
              <a:spcAft>
                <a:spcPts val="200"/>
              </a:spcAft>
            </a:pPr>
            <a:r>
              <a:rPr lang="en-US" sz="1700" b="1" dirty="0"/>
              <a:t>Contracting as a coach</a:t>
            </a:r>
          </a:p>
          <a:p>
            <a:pPr lvl="3">
              <a:lnSpc>
                <a:spcPct val="80000"/>
              </a:lnSpc>
              <a:spcBef>
                <a:spcPts val="1200"/>
              </a:spcBef>
              <a:spcAft>
                <a:spcPts val="200"/>
              </a:spcAft>
            </a:pPr>
            <a:r>
              <a:rPr lang="en-US" sz="1700" b="1" dirty="0"/>
              <a:t>Facilitation top tips</a:t>
            </a:r>
          </a:p>
          <a:p>
            <a:pPr lvl="3">
              <a:lnSpc>
                <a:spcPct val="80000"/>
              </a:lnSpc>
              <a:spcBef>
                <a:spcPts val="1500"/>
              </a:spcBef>
              <a:spcAft>
                <a:spcPts val="200"/>
              </a:spcAft>
            </a:pPr>
            <a:r>
              <a:rPr lang="en-US" sz="1400" dirty="0">
                <a:solidFill>
                  <a:schemeClr val="accent6"/>
                </a:solidFill>
              </a:rPr>
              <a:t> Lunch</a:t>
            </a:r>
          </a:p>
          <a:p>
            <a:pPr lvl="3">
              <a:lnSpc>
                <a:spcPct val="80000"/>
              </a:lnSpc>
              <a:spcBef>
                <a:spcPts val="1200"/>
              </a:spcBef>
              <a:spcAft>
                <a:spcPts val="200"/>
              </a:spcAft>
            </a:pPr>
            <a:r>
              <a:rPr lang="en-US" sz="1700" b="1" dirty="0"/>
              <a:t>Coaching circle</a:t>
            </a:r>
          </a:p>
          <a:p>
            <a:pPr lvl="3">
              <a:lnSpc>
                <a:spcPct val="80000"/>
              </a:lnSpc>
              <a:spcBef>
                <a:spcPts val="1500"/>
              </a:spcBef>
              <a:spcAft>
                <a:spcPts val="200"/>
              </a:spcAft>
            </a:pPr>
            <a:r>
              <a:rPr lang="en-US" sz="1400" dirty="0">
                <a:solidFill>
                  <a:schemeClr val="accent6"/>
                </a:solidFill>
              </a:rPr>
              <a:t> Coffee break</a:t>
            </a:r>
          </a:p>
          <a:p>
            <a:pPr lvl="3">
              <a:lnSpc>
                <a:spcPct val="80000"/>
              </a:lnSpc>
              <a:spcBef>
                <a:spcPts val="1200"/>
              </a:spcBef>
              <a:spcAft>
                <a:spcPts val="200"/>
              </a:spcAft>
            </a:pPr>
            <a:r>
              <a:rPr lang="en-US" sz="1700" b="1" dirty="0"/>
              <a:t>Coaching an aim</a:t>
            </a:r>
          </a:p>
          <a:p>
            <a:pPr lvl="3">
              <a:lnSpc>
                <a:spcPct val="80000"/>
              </a:lnSpc>
              <a:spcBef>
                <a:spcPts val="1500"/>
              </a:spcBef>
              <a:spcAft>
                <a:spcPts val="200"/>
              </a:spcAft>
            </a:pPr>
            <a:r>
              <a:rPr lang="en-US" sz="1400" dirty="0">
                <a:solidFill>
                  <a:schemeClr val="accent6"/>
                </a:solidFill>
              </a:rPr>
              <a:t> Comfort break</a:t>
            </a:r>
          </a:p>
          <a:p>
            <a:pPr lvl="3">
              <a:lnSpc>
                <a:spcPct val="80000"/>
              </a:lnSpc>
              <a:spcBef>
                <a:spcPts val="1200"/>
              </a:spcBef>
              <a:spcAft>
                <a:spcPts val="200"/>
              </a:spcAft>
            </a:pPr>
            <a:r>
              <a:rPr lang="en-US" sz="1700" b="1" dirty="0"/>
              <a:t>Coaching the QI process</a:t>
            </a:r>
          </a:p>
          <a:p>
            <a:pPr lvl="3">
              <a:lnSpc>
                <a:spcPct val="80000"/>
              </a:lnSpc>
              <a:spcBef>
                <a:spcPts val="1200"/>
              </a:spcBef>
              <a:spcAft>
                <a:spcPts val="200"/>
              </a:spcAft>
            </a:pPr>
            <a:r>
              <a:rPr lang="en-US" sz="1700" b="1" dirty="0"/>
              <a:t>Close</a:t>
            </a:r>
            <a:endParaRPr lang="en-US" sz="1700" dirty="0"/>
          </a:p>
        </p:txBody>
      </p:sp>
      <p:sp>
        <p:nvSpPr>
          <p:cNvPr id="25" name="TextBox 24">
            <a:extLst>
              <a:ext uri="{FF2B5EF4-FFF2-40B4-BE49-F238E27FC236}">
                <a16:creationId xmlns:a16="http://schemas.microsoft.com/office/drawing/2014/main" id="{AB2F63B7-89D6-77E4-25F5-0548DAB20970}"/>
              </a:ext>
            </a:extLst>
          </p:cNvPr>
          <p:cNvSpPr txBox="1"/>
          <p:nvPr/>
        </p:nvSpPr>
        <p:spPr>
          <a:xfrm>
            <a:off x="1517779" y="357486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11.30</a:t>
            </a:r>
          </a:p>
        </p:txBody>
      </p:sp>
      <p:sp>
        <p:nvSpPr>
          <p:cNvPr id="26" name="TextBox 25">
            <a:extLst>
              <a:ext uri="{FF2B5EF4-FFF2-40B4-BE49-F238E27FC236}">
                <a16:creationId xmlns:a16="http://schemas.microsoft.com/office/drawing/2014/main" id="{316479D5-648B-E23B-C59C-12F4A1C9BFE4}"/>
              </a:ext>
            </a:extLst>
          </p:cNvPr>
          <p:cNvSpPr txBox="1"/>
          <p:nvPr/>
        </p:nvSpPr>
        <p:spPr>
          <a:xfrm>
            <a:off x="1517779" y="547644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2.55</a:t>
            </a:r>
          </a:p>
        </p:txBody>
      </p:sp>
    </p:spTree>
    <p:extLst>
      <p:ext uri="{BB962C8B-B14F-4D97-AF65-F5344CB8AC3E}">
        <p14:creationId xmlns:p14="http://schemas.microsoft.com/office/powerpoint/2010/main" val="184507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2CA7915-D0C7-959C-9BC3-D31075691B46}"/>
              </a:ext>
            </a:extLst>
          </p:cNvPr>
          <p:cNvSpPr/>
          <p:nvPr/>
        </p:nvSpPr>
        <p:spPr>
          <a:xfrm>
            <a:off x="-353833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7BFC154-AB83-C426-9809-BADE066BAEA9}"/>
              </a:ext>
            </a:extLst>
          </p:cNvPr>
          <p:cNvSpPr>
            <a:spLocks noGrp="1"/>
          </p:cNvSpPr>
          <p:nvPr>
            <p:ph type="title"/>
          </p:nvPr>
        </p:nvSpPr>
        <p:spPr/>
        <p:txBody>
          <a:bodyPr/>
          <a:lstStyle/>
          <a:p>
            <a:r>
              <a:rPr lang="en-US" dirty="0"/>
              <a:t>Today’s facilitators</a:t>
            </a:r>
          </a:p>
        </p:txBody>
      </p:sp>
      <p:sp>
        <p:nvSpPr>
          <p:cNvPr id="3" name="Content Placeholder 2">
            <a:extLst>
              <a:ext uri="{FF2B5EF4-FFF2-40B4-BE49-F238E27FC236}">
                <a16:creationId xmlns:a16="http://schemas.microsoft.com/office/drawing/2014/main" id="{FE7451E8-643F-C464-140A-CC2E5166FF38}"/>
              </a:ext>
            </a:extLst>
          </p:cNvPr>
          <p:cNvSpPr>
            <a:spLocks noGrp="1"/>
          </p:cNvSpPr>
          <p:nvPr>
            <p:ph idx="1"/>
          </p:nvPr>
        </p:nvSpPr>
        <p:spPr/>
        <p:txBody>
          <a:bodyPr/>
          <a:lstStyle/>
          <a:p>
            <a:r>
              <a:rPr lang="en-US"/>
              <a:t>Person name</a:t>
            </a:r>
          </a:p>
          <a:p>
            <a:pPr lvl="1"/>
            <a:r>
              <a:rPr lang="en-US"/>
              <a:t>Job title</a:t>
            </a:r>
          </a:p>
          <a:p>
            <a:pPr lvl="1"/>
            <a:r>
              <a:rPr lang="en-US"/>
              <a:t>Email</a:t>
            </a:r>
          </a:p>
          <a:p>
            <a:pPr lvl="1"/>
            <a:r>
              <a:rPr lang="en-US"/>
              <a:t>Mobile</a:t>
            </a:r>
          </a:p>
        </p:txBody>
      </p:sp>
      <p:sp>
        <p:nvSpPr>
          <p:cNvPr id="4" name="Footer Placeholder 3">
            <a:extLst>
              <a:ext uri="{FF2B5EF4-FFF2-40B4-BE49-F238E27FC236}">
                <a16:creationId xmlns:a16="http://schemas.microsoft.com/office/drawing/2014/main" id="{863285A8-DC45-691E-9F4D-1E6EA8063AF1}"/>
              </a:ext>
            </a:extLst>
          </p:cNvPr>
          <p:cNvSpPr>
            <a:spLocks noGrp="1"/>
          </p:cNvSpPr>
          <p:nvPr>
            <p:ph type="ftr" sz="quarter" idx="11"/>
          </p:nvPr>
        </p:nvSpPr>
        <p:spPr/>
        <p:txBody>
          <a:bodyPr/>
          <a:lstStyle/>
          <a:p>
            <a:r>
              <a:rPr lang="en-US" dirty="0"/>
              <a:t>Session 2     Coaching the Foundations of QI</a:t>
            </a:r>
          </a:p>
        </p:txBody>
      </p:sp>
      <p:sp>
        <p:nvSpPr>
          <p:cNvPr id="5" name="Slide Number Placeholder 4">
            <a:extLst>
              <a:ext uri="{FF2B5EF4-FFF2-40B4-BE49-F238E27FC236}">
                <a16:creationId xmlns:a16="http://schemas.microsoft.com/office/drawing/2014/main" id="{03645411-4E3C-8CC1-2A8D-827E5043B9EF}"/>
              </a:ext>
            </a:extLst>
          </p:cNvPr>
          <p:cNvSpPr>
            <a:spLocks noGrp="1"/>
          </p:cNvSpPr>
          <p:nvPr>
            <p:ph type="sldNum" sz="quarter" idx="12"/>
          </p:nvPr>
        </p:nvSpPr>
        <p:spPr/>
        <p:txBody>
          <a:bodyPr/>
          <a:lstStyle/>
          <a:p>
            <a:fld id="{16C5AC08-0ACD-404A-9C9F-AB39E786C34A}" type="slidenum">
              <a:rPr lang="en-GB"/>
              <a:t>7</a:t>
            </a:fld>
            <a:endParaRPr lang="en-GB"/>
          </a:p>
        </p:txBody>
      </p:sp>
      <p:sp>
        <p:nvSpPr>
          <p:cNvPr id="6" name="Text Placeholder 5">
            <a:extLst>
              <a:ext uri="{FF2B5EF4-FFF2-40B4-BE49-F238E27FC236}">
                <a16:creationId xmlns:a16="http://schemas.microsoft.com/office/drawing/2014/main" id="{A71C26F1-C2FB-1BAE-4493-B387C1F65026}"/>
              </a:ext>
            </a:extLst>
          </p:cNvPr>
          <p:cNvSpPr>
            <a:spLocks noGrp="1"/>
          </p:cNvSpPr>
          <p:nvPr>
            <p:ph type="body" sz="quarter" idx="13"/>
          </p:nvPr>
        </p:nvSpPr>
        <p:spPr/>
        <p:txBody>
          <a:bodyPr/>
          <a:lstStyle/>
          <a:p>
            <a:r>
              <a:rPr lang="en-US" dirty="0"/>
              <a:t>Today’s facilitators</a:t>
            </a:r>
          </a:p>
        </p:txBody>
      </p:sp>
      <p:pic>
        <p:nvPicPr>
          <p:cNvPr id="17" name="Picture Placeholder 16" descr="A person with glasses smiling&#10;&#10;Description automatically generated">
            <a:extLst>
              <a:ext uri="{FF2B5EF4-FFF2-40B4-BE49-F238E27FC236}">
                <a16:creationId xmlns:a16="http://schemas.microsoft.com/office/drawing/2014/main" id="{5217F489-898B-BB70-E267-59A37A464B16}"/>
              </a:ext>
            </a:extLst>
          </p:cNvPr>
          <p:cNvPicPr>
            <a:picLocks noGrp="1" noChangeAspect="1"/>
          </p:cNvPicPr>
          <p:nvPr>
            <p:ph type="pic" sz="quarter" idx="14"/>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saturation sat="166000"/>
                    </a14:imgEffect>
                    <a14:imgEffect>
                      <a14:brightnessContrast bright="-19000" contrast="-3000"/>
                    </a14:imgEffect>
                  </a14:imgLayer>
                </a14:imgProps>
              </a:ext>
              <a:ext uri="{28A0092B-C50C-407E-A947-70E740481C1C}">
                <a14:useLocalDpi xmlns:a14="http://schemas.microsoft.com/office/drawing/2010/main"/>
              </a:ext>
            </a:extLst>
          </a:blip>
          <a:srcRect/>
          <a:stretch>
            <a:fillRect/>
          </a:stretch>
        </p:blipFill>
        <p:spPr/>
      </p:pic>
      <p:sp>
        <p:nvSpPr>
          <p:cNvPr id="8" name="Content Placeholder 7">
            <a:extLst>
              <a:ext uri="{FF2B5EF4-FFF2-40B4-BE49-F238E27FC236}">
                <a16:creationId xmlns:a16="http://schemas.microsoft.com/office/drawing/2014/main" id="{7CE1A151-7A66-A514-6FE8-24E1F097EDCC}"/>
              </a:ext>
            </a:extLst>
          </p:cNvPr>
          <p:cNvSpPr>
            <a:spLocks noGrp="1"/>
          </p:cNvSpPr>
          <p:nvPr>
            <p:ph idx="15"/>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5" name="Picture Placeholder 14">
            <a:extLst>
              <a:ext uri="{FF2B5EF4-FFF2-40B4-BE49-F238E27FC236}">
                <a16:creationId xmlns:a16="http://schemas.microsoft.com/office/drawing/2014/main" id="{6C7B4F46-DD39-F49E-1C6A-3EC72C38ED23}"/>
              </a:ext>
            </a:extLst>
          </p:cNvPr>
          <p:cNvPicPr>
            <a:picLocks noGrp="1" noChangeAspect="1"/>
          </p:cNvPicPr>
          <p:nvPr>
            <p:ph type="pic" sz="quarter" idx="16"/>
          </p:nvPr>
        </p:nvPicPr>
        <p:blipFill>
          <a:blip r:embed="rId5">
            <a:duotone>
              <a:schemeClr val="accent1">
                <a:shade val="45000"/>
                <a:satMod val="135000"/>
              </a:schemeClr>
              <a:prstClr val="white"/>
            </a:duotone>
          </a:blip>
          <a:srcRect/>
          <a:stretch/>
        </p:blipFill>
        <p:spPr/>
      </p:pic>
      <p:sp>
        <p:nvSpPr>
          <p:cNvPr id="10" name="Content Placeholder 9">
            <a:extLst>
              <a:ext uri="{FF2B5EF4-FFF2-40B4-BE49-F238E27FC236}">
                <a16:creationId xmlns:a16="http://schemas.microsoft.com/office/drawing/2014/main" id="{C8F77289-2983-40B9-B315-72ED28F5D225}"/>
              </a:ext>
            </a:extLst>
          </p:cNvPr>
          <p:cNvSpPr>
            <a:spLocks noGrp="1"/>
          </p:cNvSpPr>
          <p:nvPr>
            <p:ph idx="17"/>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9" name="Picture Placeholder 18">
            <a:extLst>
              <a:ext uri="{FF2B5EF4-FFF2-40B4-BE49-F238E27FC236}">
                <a16:creationId xmlns:a16="http://schemas.microsoft.com/office/drawing/2014/main" id="{F5DA8591-09FC-29FC-6A47-A1AC1047C5D5}"/>
              </a:ext>
            </a:extLst>
          </p:cNvPr>
          <p:cNvPicPr>
            <a:picLocks noGrp="1" noChangeAspect="1"/>
          </p:cNvPicPr>
          <p:nvPr>
            <p:ph type="pic" sz="quarter" idx="18"/>
          </p:nvPr>
        </p:nvPicPr>
        <p:blipFill>
          <a:blip r:embed="rId6">
            <a:duotone>
              <a:schemeClr val="accent1">
                <a:shade val="45000"/>
                <a:satMod val="135000"/>
              </a:schemeClr>
              <a:prstClr val="white"/>
            </a:duotone>
          </a:blip>
          <a:srcRect/>
          <a:stretch/>
        </p:blipFill>
        <p:spPr/>
      </p:pic>
      <p:sp>
        <p:nvSpPr>
          <p:cNvPr id="22" name="TextBox 21">
            <a:extLst>
              <a:ext uri="{FF2B5EF4-FFF2-40B4-BE49-F238E27FC236}">
                <a16:creationId xmlns:a16="http://schemas.microsoft.com/office/drawing/2014/main" id="{7F3E9264-F02D-DCF2-9C57-6A8086CBD89E}"/>
              </a:ext>
            </a:extLst>
          </p:cNvPr>
          <p:cNvSpPr txBox="1"/>
          <p:nvPr/>
        </p:nvSpPr>
        <p:spPr>
          <a:xfrm>
            <a:off x="-3101009" y="23717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To tint photos:</a:t>
            </a:r>
          </a:p>
          <a:p>
            <a:r>
              <a:rPr lang="en-US">
                <a:solidFill>
                  <a:schemeClr val="bg1"/>
                </a:solidFill>
                <a:latin typeface="DM Sans" pitchFamily="2" charset="77"/>
              </a:rPr>
              <a:t>Format picture &gt; Picture &gt; </a:t>
            </a:r>
            <a:br>
              <a:rPr lang="en-US">
                <a:solidFill>
                  <a:schemeClr val="bg1"/>
                </a:solidFill>
                <a:latin typeface="DM Sans" pitchFamily="2" charset="77"/>
              </a:rPr>
            </a:br>
            <a:r>
              <a:rPr lang="en-US">
                <a:solidFill>
                  <a:schemeClr val="bg1"/>
                </a:solidFill>
                <a:latin typeface="DM Sans" pitchFamily="2" charset="77"/>
              </a:rPr>
              <a:t>Picture colour &gt;</a:t>
            </a:r>
            <a:br>
              <a:rPr lang="en-US">
                <a:solidFill>
                  <a:schemeClr val="bg1"/>
                </a:solidFill>
                <a:latin typeface="DM Sans" pitchFamily="2" charset="77"/>
              </a:rPr>
            </a:br>
            <a:r>
              <a:rPr lang="en-US">
                <a:solidFill>
                  <a:schemeClr val="bg1"/>
                </a:solidFill>
                <a:latin typeface="DM Sans" pitchFamily="2" charset="77"/>
              </a:rPr>
              <a:t>recolour </a:t>
            </a:r>
          </a:p>
        </p:txBody>
      </p:sp>
    </p:spTree>
    <p:extLst>
      <p:ext uri="{BB962C8B-B14F-4D97-AF65-F5344CB8AC3E}">
        <p14:creationId xmlns:p14="http://schemas.microsoft.com/office/powerpoint/2010/main" val="39075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Programme aim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b="1"/>
              <a:t>The aim of this eight week programme is to…</a:t>
            </a:r>
          </a:p>
          <a:p>
            <a:r>
              <a:rPr lang="en-US">
                <a:latin typeface="DM Sans Medium" pitchFamily="2" charset="77"/>
              </a:rPr>
              <a:t>Support individuals to develop the skills </a:t>
            </a:r>
            <a:br>
              <a:rPr lang="en-US">
                <a:latin typeface="DM Sans Medium" pitchFamily="2" charset="77"/>
              </a:rPr>
            </a:br>
            <a:r>
              <a:rPr lang="en-US">
                <a:latin typeface="DM Sans Medium" pitchFamily="2" charset="77"/>
              </a:rPr>
              <a:t>and knowledge required to independently </a:t>
            </a:r>
            <a:br>
              <a:rPr lang="en-US">
                <a:latin typeface="DM Sans Medium" pitchFamily="2" charset="77"/>
              </a:rPr>
            </a:br>
            <a:r>
              <a:rPr lang="en-US">
                <a:latin typeface="DM Sans Medium" pitchFamily="2" charset="77"/>
              </a:rPr>
              <a:t>and confidently coach a team through improvement work.</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2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8</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Programme aim</a:t>
            </a:r>
          </a:p>
        </p:txBody>
      </p:sp>
    </p:spTree>
    <p:extLst>
      <p:ext uri="{BB962C8B-B14F-4D97-AF65-F5344CB8AC3E}">
        <p14:creationId xmlns:p14="http://schemas.microsoft.com/office/powerpoint/2010/main" val="1504587798"/>
      </p:ext>
    </p:extLst>
  </p:cSld>
  <p:clrMapOvr>
    <a:masterClrMapping/>
  </p:clrMapOvr>
</p:sld>
</file>

<file path=ppt/theme/theme1.xml><?xml version="1.0" encoding="utf-8"?>
<a:theme xmlns:a="http://schemas.openxmlformats.org/drawingml/2006/main" name="Office Theme">
  <a:themeElements>
    <a:clrScheme name="QCDP">
      <a:dk1>
        <a:srgbClr val="000000"/>
      </a:dk1>
      <a:lt1>
        <a:srgbClr val="FFFFFF"/>
      </a:lt1>
      <a:dk2>
        <a:srgbClr val="243F4C"/>
      </a:dk2>
      <a:lt2>
        <a:srgbClr val="FCF2F0"/>
      </a:lt2>
      <a:accent1>
        <a:srgbClr val="EB6057"/>
      </a:accent1>
      <a:accent2>
        <a:srgbClr val="49B8AC"/>
      </a:accent2>
      <a:accent3>
        <a:srgbClr val="B35793"/>
      </a:accent3>
      <a:accent4>
        <a:srgbClr val="412669"/>
      </a:accent4>
      <a:accent5>
        <a:srgbClr val="243F4C"/>
      </a:accent5>
      <a:accent6>
        <a:srgbClr val="5C5753"/>
      </a:accent6>
      <a:hlink>
        <a:srgbClr val="49B8AC"/>
      </a:hlink>
      <a:folHlink>
        <a:srgbClr val="243F4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8891</TotalTime>
  <Words>8130</Words>
  <Application>Microsoft Macintosh PowerPoint</Application>
  <PresentationFormat>Widescreen</PresentationFormat>
  <Paragraphs>955</Paragraphs>
  <Slides>53</Slides>
  <Notes>53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Wingdings</vt:lpstr>
      <vt:lpstr>Arial</vt:lpstr>
      <vt:lpstr>DM Sans Medium</vt:lpstr>
      <vt:lpstr>Montserrat</vt:lpstr>
      <vt:lpstr>Petrona Light</vt:lpstr>
      <vt:lpstr>Petrona</vt:lpstr>
      <vt:lpstr>Calibri</vt:lpstr>
      <vt:lpstr>Georgia</vt:lpstr>
      <vt:lpstr>DM Sans</vt:lpstr>
      <vt:lpstr>Office Theme</vt:lpstr>
      <vt:lpstr>PowerPoint Presentation</vt:lpstr>
      <vt:lpstr>Coaching and the Foundations of QI</vt:lpstr>
      <vt:lpstr>Funding Acknowledgement</vt:lpstr>
      <vt:lpstr>Coaching and the Foundations of QI</vt:lpstr>
      <vt:lpstr>Making the most of our virtual  environment</vt:lpstr>
      <vt:lpstr>Housekeeping</vt:lpstr>
      <vt:lpstr>Agenda for today</vt:lpstr>
      <vt:lpstr>Today’s facilitators</vt:lpstr>
      <vt:lpstr>Programme aim</vt:lpstr>
      <vt:lpstr>Ten learning outcomes of the programme</vt:lpstr>
      <vt:lpstr>PowerPoint Presentation</vt:lpstr>
      <vt:lpstr>Self-directed learning</vt:lpstr>
      <vt:lpstr>Today’s learning outcomes</vt:lpstr>
      <vt:lpstr>Coaching practice: activity</vt:lpstr>
      <vt:lpstr>Coffee break</vt:lpstr>
      <vt:lpstr>Feedback from breakout room</vt:lpstr>
      <vt:lpstr>Getting off to a flying start… </vt:lpstr>
      <vt:lpstr>Contracting as a coach</vt:lpstr>
      <vt:lpstr>Contracting as a coach</vt:lpstr>
      <vt:lpstr>You will wear many hats…</vt:lpstr>
      <vt:lpstr>Facilitation – some tips</vt:lpstr>
      <vt:lpstr>Common challenging characters in a team</vt:lpstr>
      <vt:lpstr>Facilitating virtually</vt:lpstr>
      <vt:lpstr>Seven step meeting process</vt:lpstr>
      <vt:lpstr>Example meeting</vt:lpstr>
      <vt:lpstr>Lunch break</vt:lpstr>
      <vt:lpstr>Get to know your faculty quiz!</vt:lpstr>
      <vt:lpstr>Coaching circle</vt:lpstr>
      <vt:lpstr>Coaching circle</vt:lpstr>
      <vt:lpstr>Coaching circle ground rules</vt:lpstr>
      <vt:lpstr>Coffee break</vt:lpstr>
      <vt:lpstr>Coaching a QI aim statement</vt:lpstr>
      <vt:lpstr>Coaching a QI aim statement</vt:lpstr>
      <vt:lpstr>Beware ‘weasel words’</vt:lpstr>
      <vt:lpstr>Pebbles and boulders</vt:lpstr>
      <vt:lpstr>Coaching a QI aim statement</vt:lpstr>
      <vt:lpstr>Coaching a QI aim statement</vt:lpstr>
      <vt:lpstr>Coaching a QI aim statement</vt:lpstr>
      <vt:lpstr>Comfort break</vt:lpstr>
      <vt:lpstr>Pitfalls and challenges of new coaches</vt:lpstr>
      <vt:lpstr>Possible pitfalls</vt:lpstr>
      <vt:lpstr>Alignment of your development and  the work</vt:lpstr>
      <vt:lpstr>Six stages of QI work</vt:lpstr>
      <vt:lpstr>Six stages of QI work</vt:lpstr>
      <vt:lpstr>Six stages of QI work – Reflection</vt:lpstr>
      <vt:lpstr>Today’s learning outcomes</vt:lpstr>
      <vt:lpstr>We need your feedback</vt:lpstr>
      <vt:lpstr>Just-in-Time learning (JIT)</vt:lpstr>
      <vt:lpstr>Teachback – next time</vt:lpstr>
      <vt:lpstr>Self-directed learning</vt:lpstr>
      <vt:lpstr>References and links</vt:lpstr>
      <vt:lpstr>Authors</vt:lpstr>
      <vt:lpstr>Authors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Quality Coach Development Programme</dc:creator>
  <cp:keywords/>
  <dc:description/>
  <cp:lastModifiedBy>Rosie Downes</cp:lastModifiedBy>
  <cp:revision>83</cp:revision>
  <dcterms:created xsi:type="dcterms:W3CDTF">2023-07-18T08:55:06Z</dcterms:created>
  <dcterms:modified xsi:type="dcterms:W3CDTF">2023-09-27T14:00:39Z</dcterms:modified>
  <cp:category/>
</cp:coreProperties>
</file>